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8"/>
  </p:notesMasterIdLst>
  <p:sldIdLst>
    <p:sldId id="496" r:id="rId5"/>
    <p:sldId id="497" r:id="rId6"/>
    <p:sldId id="498" r:id="rId7"/>
    <p:sldId id="499" r:id="rId8"/>
    <p:sldId id="500" r:id="rId9"/>
    <p:sldId id="501" r:id="rId10"/>
    <p:sldId id="502" r:id="rId11"/>
    <p:sldId id="503" r:id="rId12"/>
    <p:sldId id="504" r:id="rId13"/>
    <p:sldId id="505" r:id="rId14"/>
    <p:sldId id="506" r:id="rId15"/>
    <p:sldId id="507" r:id="rId16"/>
    <p:sldId id="508" r:id="rId17"/>
    <p:sldId id="509" r:id="rId18"/>
    <p:sldId id="510" r:id="rId19"/>
    <p:sldId id="511" r:id="rId20"/>
    <p:sldId id="512" r:id="rId21"/>
    <p:sldId id="513" r:id="rId22"/>
    <p:sldId id="514" r:id="rId23"/>
    <p:sldId id="515" r:id="rId24"/>
    <p:sldId id="516" r:id="rId25"/>
    <p:sldId id="517" r:id="rId26"/>
    <p:sldId id="518" r:id="rId27"/>
    <p:sldId id="519" r:id="rId28"/>
    <p:sldId id="520" r:id="rId29"/>
    <p:sldId id="521" r:id="rId30"/>
    <p:sldId id="522" r:id="rId31"/>
    <p:sldId id="523" r:id="rId32"/>
    <p:sldId id="524" r:id="rId33"/>
    <p:sldId id="525" r:id="rId34"/>
    <p:sldId id="526" r:id="rId35"/>
    <p:sldId id="527" r:id="rId36"/>
    <p:sldId id="52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2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9"/>
          <p:cNvSpPr txBox="1"/>
          <p:nvPr/>
        </p:nvSpPr>
        <p:spPr>
          <a:xfrm>
            <a:off x="758952" y="3429000"/>
            <a:ext cx="5394960" cy="402336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000000"/>
                </a:solidFill>
                <a:latin typeface="Alexandria"/>
                <a:cs typeface="Alexandria"/>
              </a:rPr>
              <a:t>Prepared by Dr. Ahmad Al-NAIMI</a:t>
            </a:r>
          </a:p>
        </p:txBody>
      </p:sp>
      <p:sp>
        <p:nvSpPr>
          <p:cNvPr id="5" name="TextBox 30"/>
          <p:cNvSpPr txBox="1"/>
          <p:nvPr/>
        </p:nvSpPr>
        <p:spPr>
          <a:xfrm>
            <a:off x="676656" y="2047240"/>
            <a:ext cx="5394960" cy="129031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</a:t>
            </a:r>
          </a:p>
        </p:txBody>
      </p:sp>
      <p:sp>
        <p:nvSpPr>
          <p:cNvPr id="6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dirty="0">
                <a:solidFill>
                  <a:srgbClr val="FFFFFF"/>
                </a:solidFill>
                <a:latin typeface="Alexandria"/>
                <a:cs typeface="Alexandria"/>
              </a:rPr>
              <a:t>Orientation Chapter </a:t>
            </a:r>
          </a:p>
        </p:txBody>
      </p:sp>
      <p:sp>
        <p:nvSpPr>
          <p:cNvPr id="7" name="TextBox 45"/>
          <p:cNvSpPr txBox="1"/>
          <p:nvPr/>
        </p:nvSpPr>
        <p:spPr>
          <a:xfrm>
            <a:off x="329184" y="4160520"/>
            <a:ext cx="5212080" cy="17373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dirty="0">
                <a:solidFill>
                  <a:srgbClr val="000000"/>
                </a:solidFill>
                <a:latin typeface="Alexandria"/>
                <a:cs typeface="Alexandria"/>
              </a:rPr>
              <a:t>A roadmap to the ten units in this course, and what each one will teach you.</a:t>
            </a:r>
          </a:p>
        </p:txBody>
      </p:sp>
      <p:sp>
        <p:nvSpPr>
          <p:cNvPr id="8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COURSE ROADMAP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00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371574"/>
              </p:ext>
            </p:extLst>
          </p:nvPr>
        </p:nvGraphicFramePr>
        <p:xfrm>
          <a:off x="896112" y="2286000"/>
          <a:ext cx="10259567" cy="3252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6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3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100" b="1" i="0" dirty="0">
                          <a:solidFill>
                            <a:srgbClr val="FFFFFF"/>
                          </a:solidFill>
                          <a:latin typeface="Alexandria"/>
                          <a:cs typeface="Alexandria"/>
                        </a:rPr>
                        <a:t>Chapter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203E5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i="0" dirty="0">
                          <a:solidFill>
                            <a:srgbClr val="FFFFFF"/>
                          </a:solidFill>
                          <a:latin typeface="Alexandria"/>
                          <a:cs typeface="Alexandria"/>
                        </a:rPr>
                        <a:t>This chapter covers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203E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One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Heuristics and Biases in Probability Judgment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Two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How People Choose When They Want Many Things at Once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Three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Framing, Mental Habits and Cognitive Inertia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Four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Making Fair and Ethical Decisions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Five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Resolving Conflict Over Scarce Resources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Six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Resolving Conflict Through Negotiation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Seven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Influencing Others' Decisions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Eight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Combining the Judgments of a Group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Nine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Making Group Meetings Work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Chapter 10</a:t>
                      </a: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Motivation: Concepts and Applications in Decision Making </a:t>
                      </a:r>
                      <a:r>
                        <a:rPr lang="ar-JO" sz="1100" b="0" i="0" dirty="0">
                          <a:solidFill>
                            <a:srgbClr val="2D3956"/>
                          </a:solidFill>
                          <a:latin typeface="Alexandria"/>
                          <a:cs typeface="Alexandria"/>
                        </a:rPr>
                        <a:t> </a:t>
                      </a:r>
                      <a:endParaRPr lang="en-US" sz="1100" b="0" i="0" dirty="0">
                        <a:solidFill>
                          <a:srgbClr val="2D3956"/>
                        </a:solidFill>
                        <a:latin typeface="Alexandria"/>
                        <a:cs typeface="Alexandria"/>
                      </a:endParaRPr>
                    </a:p>
                  </a:txBody>
                  <a:tcPr marL="109728" marR="109728" marT="64008" marB="64008" anchor="ctr">
                    <a:lnL w="12700">
                      <a:solidFill>
                        <a:srgbClr val="CFE0EE"/>
                      </a:solidFill>
                    </a:lnL>
                    <a:lnR w="12700">
                      <a:solidFill>
                        <a:srgbClr val="CFE0EE"/>
                      </a:solidFill>
                    </a:lnR>
                    <a:lnT w="12700">
                      <a:solidFill>
                        <a:srgbClr val="CFE0EE"/>
                      </a:solidFill>
                    </a:lnT>
                    <a:lnB w="12700">
                      <a:solidFill>
                        <a:srgbClr val="CFE0E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Heuristics and Biases in Probability Judgment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How our mental shortcuts help us decide, and how they quietly mislead us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01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Heuristics and biases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The availability heuristic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The representativeness heuristic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Anchoring and adjustment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Other biases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Is judgment really so poor?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01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Explain what a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heuristic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 is and why the mind relies on them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Recognise the three classic heuristics: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availability, representativeness, anchoring and adjustment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Spot the biases each one creates, with everyday and business examples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Correct simple probability errors, such as conjunctive and disjunctive events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Judge fairly whether human probability judgment is really "so poor"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Every estimate you make is shaped by a mental shortcut, whether you notice it or not.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trains you to catch the shortcuts before they cost you a decision.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How People Choose When They Want Many Things at Once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The shortcuts, reasons and traps behind everyday multi-objective decisions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02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Bounded rationality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Fast and frugal heuristics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Attribute-by-attribute rules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Sequential choice and reasons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What decides the strategy?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Other effects on choice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02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Define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bounded rationality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satisficing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Separate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compensatory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from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non-compensatory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strategies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Apply the recognition, minimalist, take-the-last, lexicographic, and elimination-by-aspects heuristics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reason-based choice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, decoy effects, and framing of costs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Decide when a quick heuristic is smart and when a fuller analysis is worth the effort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Most real choices pull you in several directions at once.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Here you learn the rules people actually use to choose, and when those rules need help.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Framing, Mental Habits and Cognitive Inertia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Why smart people and firms keep solving problems the old way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03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Creativity and mental set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How people frame decisions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Five framing traps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Reference points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Prospect theory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Mental accounting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03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Define a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decision frame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explain how it limits the options we see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Recognise five framing traps, such as solving the wrong problem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reference points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, loss aversion,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prospect theory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Describe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mental accounting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escalation of commitment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Use multiple frames to fight cognitive inertia in organisations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How a problem is framed decides which solutions you can even see.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shows how to reframe a stuck decision, and how whole organisations get stuck too.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Heuristics and biases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Making Fair and Ethical Decisions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How biases, processes, groups and algorithms affect fairness, and what managers can do about it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04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Ethical foundations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Biased minds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Fair process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Groups and sharing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Machines and influence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Putting it into practice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04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what makes a decision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fair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ethical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Show how mental biases can lead to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unfair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decisions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Describe how open, participative processes build fairness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why no voting system is perfect (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Arrow's theorem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)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Spot ethical risks in algorithms and in nudging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Apply a simple checklist to your own decisions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Fair and ethical decisions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A decision can be efficient and still be unfair.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gives you the tools to check a decision for bias before it becomes a policy.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Fair and ethical decisions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Resolving Conflict Over Scarce Resources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How a group can share a limited budget using a decision-analysis model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05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The commons dilemma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The case: a furniture company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Building the model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Weights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Reading the results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Sensitivity analysis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05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the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commons dilemma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why it causes conflict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Follow the main stages of a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resource-allocation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analysis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Build values,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within-criterion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weights,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across-criteria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weights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Read costs and benefits of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packages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the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efficient frontier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Use sensitivity analysis to settle arguments over numbers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Resolving conflict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Scarce resources turn colleagues into rivals, unless there is a shared model to point to.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builds that shared model step by step, with a real company case.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Resolving conflict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Resolving Conflict Through Negotiation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Using values, weights and the efficient frontier to find deals that leave both sides better off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06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Intuition versus analysis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Colleagues in conflict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Negotiation basics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A union case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Pitfalls and third parties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Practice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06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Describe conflict inside one mind, among colleagues, and between parties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Use the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requisite model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 idea to settle intuition-versus-analysis conflicts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Model a two-party, multi-issue negotiation with values and weights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Read an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efficient frontier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 and explain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Pareto optimality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Explain strategic misrepresentation and the role of a third party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Resolving conflict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The best deals are not found by simply splitting the difference.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shows how two sides can both do better by trading what they value differently.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Resolving conflict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Influencing Others' Decisions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How well-designed choices can help people decide better, and when the approach fails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07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Why people need help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Choice architecture and nudges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Defaults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Framing in nudges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When nudges work best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When nudges fail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07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choice architecture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what a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nudge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is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Describe how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defaults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framing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change choices, with evidence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Say when nudges work best and why they sometimes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backfire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Recognise biases that others use, or misuse, to influence decisions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Design a simple, ethical nudge of your own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Influencing others' decisions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Small changes in how a choice is presented can change what people choose.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teaches you to design that influence responsibly, and to recognise it in others.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Influencing others' decisions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Combining the Judgments of a Group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When and how to average estimates, probabilities and preferences, and what can go wrong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08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Mathematical aggregation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Combining estimates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Combining probabilities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Combining preferences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Wrapping up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08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why groups make important decisions, and the trade-offs of doing so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Combine estimates with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simple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weighted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averages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Aggregate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probabilities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, and see why no method is perfect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Condorcet's paradox and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Arrow's impossibility theorem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Combine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values and utilities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, and know the limits of doing so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Better group decisions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Averaging opinions sounds safe, but it can quietly produce a decision nobody actually wants.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shows when averaging works well, and where it goes wrong.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Better group decisions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Making Group Meetings Work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Groupthink, the Delphi method, prediction markets and decision conferencing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09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Pitfalls of unstructured meetings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The Delphi method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Prediction markets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Decision conferencing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Choosing a method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09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Describe the shortcomings of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unstructured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meetings, including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groupthink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the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Delphi method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how to run one well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Explain how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prediction markets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turn prices into probabilities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Describe </a:t>
            </a:r>
            <a:r>
              <a:rPr lang="en-US" sz="2200" b="1" i="0" dirty="0">
                <a:solidFill>
                  <a:srgbClr val="203E5F"/>
                </a:solidFill>
                <a:latin typeface="Alexandria"/>
                <a:cs typeface="Alexandria"/>
              </a:rPr>
              <a:t>decision conferencing</a:t>
            </a: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 and how it guards against groupthink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100"/>
              </a:spcAft>
              <a:buFont typeface="Arial"/>
              <a:buChar char="-"/>
            </a:pPr>
            <a:r>
              <a:rPr lang="en-US" sz="2200" b="0" i="0" dirty="0">
                <a:solidFill>
                  <a:srgbClr val="2D3956"/>
                </a:solidFill>
                <a:latin typeface="Alexandria"/>
                <a:cs typeface="Alexandria"/>
              </a:rPr>
              <a:t>Choose the right group method for a given problem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Better group decisions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A meeting can make a group smarter, or it can make it confidently wrong together.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gives you structured alternatives: Delphi, prediction markets and decision conferencing.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Better group decisions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4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4690872" y="1298448"/>
            <a:ext cx="6766560" cy="10515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dirty="0">
                <a:solidFill>
                  <a:srgbClr val="00B0F0"/>
                </a:solidFill>
                <a:latin typeface="Alexandria"/>
                <a:cs typeface="Alexandria"/>
              </a:rPr>
              <a:t>Motivation: Concepts and Applications in Decision Making</a:t>
            </a:r>
          </a:p>
        </p:txBody>
      </p:sp>
      <p:sp>
        <p:nvSpPr>
          <p:cNvPr id="7" name="Rectangle 27"/>
          <p:cNvSpPr/>
          <p:nvPr/>
        </p:nvSpPr>
        <p:spPr>
          <a:xfrm>
            <a:off x="3602736" y="3127248"/>
            <a:ext cx="54864" cy="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0"/>
          <p:cNvSpPr txBox="1"/>
          <p:nvPr/>
        </p:nvSpPr>
        <p:spPr>
          <a:xfrm>
            <a:off x="3602736" y="2395728"/>
            <a:ext cx="8229600" cy="6858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566676"/>
                </a:solidFill>
                <a:latin typeface="Alexandria"/>
                <a:cs typeface="Alexandria"/>
              </a:rPr>
              <a:t>Ten theories managers use to explain, predict and improve motivation at work</a:t>
            </a:r>
          </a:p>
        </p:txBody>
      </p:sp>
      <p:sp>
        <p:nvSpPr>
          <p:cNvPr id="9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11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10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34"/>
          <p:cNvSpPr txBox="1"/>
          <p:nvPr/>
        </p:nvSpPr>
        <p:spPr>
          <a:xfrm>
            <a:off x="3602736" y="3182112"/>
            <a:ext cx="8229600" cy="30632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Defining motivation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Early theories of motivation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Contemporary theories of motivation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Motivation through job design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1800" b="0" i="0" dirty="0">
                <a:solidFill>
                  <a:srgbClr val="2D3956"/>
                </a:solidFill>
                <a:latin typeface="Alexandria"/>
                <a:cs typeface="Alexandria"/>
              </a:rPr>
              <a:t>Employee involvement and rewards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621792" y="1682496"/>
            <a:ext cx="10808208" cy="4663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/>
          <p:nvPr/>
        </p:nvSpPr>
        <p:spPr>
          <a:xfrm>
            <a:off x="2514600" y="896112"/>
            <a:ext cx="6858000" cy="74980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dirty="0">
                <a:solidFill>
                  <a:srgbClr val="000000"/>
                </a:solidFill>
                <a:latin typeface="Alexandria"/>
                <a:cs typeface="Alexandria"/>
              </a:rPr>
              <a:t>WHAT YOU WILL LEARN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dirty="0">
                <a:solidFill>
                  <a:srgbClr val="FFFFFF"/>
                </a:solidFill>
                <a:latin typeface="Alexandria"/>
                <a:cs typeface="Alexandria"/>
              </a:rPr>
              <a:t>Lecture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dirty="0">
                <a:solidFill>
                  <a:srgbClr val="FFFFFF"/>
                </a:solidFill>
                <a:latin typeface="Alexandria"/>
                <a:cs typeface="Alexandria"/>
              </a:rPr>
              <a:t>10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896112" y="2286000"/>
            <a:ext cx="10259568" cy="3886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Define motivation and its three key elements: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intensity, direction, and persistence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Compare early theories: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Maslow's Hierarchy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,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Alderfer's ERG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,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McGregor's Theory X and Y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, and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McClelland's Three Needs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Apply contemporary theories: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Goal-Setting, Self-Efficacy, Reinforcement, Equity, and Expectancy Theory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Use the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Job Characteristics Model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 to redesign jobs so they motivate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-"/>
            </a:pP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Compare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employee involvement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 and </a:t>
            </a:r>
            <a:r>
              <a:rPr lang="en-US" sz="2000" b="1" i="0" dirty="0">
                <a:solidFill>
                  <a:srgbClr val="203E5F"/>
                </a:solidFill>
                <a:latin typeface="Alexandria"/>
                <a:cs typeface="Alexandria"/>
              </a:rPr>
              <a:t>reward strategies</a:t>
            </a:r>
            <a:r>
              <a:rPr lang="en-US" sz="2000" b="0" i="0" dirty="0">
                <a:solidFill>
                  <a:srgbClr val="2D3956"/>
                </a:solidFill>
                <a:latin typeface="Alexandria"/>
                <a:cs typeface="Alexandria"/>
              </a:rPr>
              <a:t>, including pay structure and variable pay</a:t>
            </a:r>
          </a:p>
        </p:txBody>
      </p:sp>
      <p:sp>
        <p:nvSpPr>
          <p:cNvPr id="10" name="TextBox 26"/>
          <p:cNvSpPr txBox="1"/>
          <p:nvPr/>
        </p:nvSpPr>
        <p:spPr>
          <a:xfrm>
            <a:off x="621792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Motivation and Applications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25"/>
          <p:cNvSpPr txBox="1"/>
          <p:nvPr/>
        </p:nvSpPr>
        <p:spPr>
          <a:xfrm>
            <a:off x="1737360" y="1417320"/>
            <a:ext cx="8229600" cy="402336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n-US" sz="3400" b="1" i="0" dirty="0">
                <a:solidFill>
                  <a:srgbClr val="203E5F"/>
                </a:solidFill>
                <a:latin typeface="Alexandria"/>
                <a:cs typeface="Alexandria"/>
              </a:rPr>
              <a:t>People are not moved by one single lever; they respond to needs, goals, fairness, and the design of the job itself.</a:t>
            </a:r>
          </a:p>
          <a:p>
            <a:pPr marL="0" indent="0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dirty="0">
                <a:solidFill>
                  <a:srgbClr val="2D3956"/>
                </a:solidFill>
                <a:latin typeface="Alexandria"/>
                <a:cs typeface="Alexandria"/>
              </a:rPr>
              <a:t>This unit surveys the theories managers actually rely on, and how to put them to work.</a:t>
            </a:r>
          </a:p>
        </p:txBody>
      </p:sp>
      <p:sp>
        <p:nvSpPr>
          <p:cNvPr id="8" name="TextBox 26"/>
          <p:cNvSpPr txBox="1"/>
          <p:nvPr/>
        </p:nvSpPr>
        <p:spPr>
          <a:xfrm>
            <a:off x="1179576" y="6446520"/>
            <a:ext cx="9144000" cy="2743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dirty="0">
                <a:solidFill>
                  <a:srgbClr val="566676"/>
                </a:solidFill>
                <a:latin typeface="Alexandria"/>
                <a:cs typeface="Alexandria"/>
              </a:rPr>
              <a:t>Motivation and Applications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4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6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7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DDD02A6D-8CD5-4CE8-A89F-7DB897AD11DD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1462</Words>
  <Application>Microsoft Office PowerPoint</Application>
  <PresentationFormat>Widescreen</PresentationFormat>
  <Paragraphs>248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Orientation Chapter</dc:title>
  <dc:creator>start</dc:creator>
  <cp:lastModifiedBy>Ahmad Alnaimi</cp:lastModifiedBy>
  <cp:revision>5</cp:revision>
  <dcterms:created xsi:type="dcterms:W3CDTF">2023-04-29T09:08:00Z</dcterms:created>
  <dcterms:modified xsi:type="dcterms:W3CDTF">2026-09-22T21:16:21Z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