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5"/>
  </p:notesMasterIdLst>
  <p:sldIdLst>
    <p:sldId id="541" r:id="rId3"/>
    <p:sldId id="542" r:id="rId4"/>
    <p:sldId id="313" r:id="rId5"/>
    <p:sldId id="585" r:id="rId6"/>
    <p:sldId id="588" r:id="rId7"/>
    <p:sldId id="589" r:id="rId8"/>
    <p:sldId id="590" r:id="rId9"/>
    <p:sldId id="591" r:id="rId10"/>
    <p:sldId id="592" r:id="rId11"/>
    <p:sldId id="645" r:id="rId12"/>
    <p:sldId id="646" r:id="rId13"/>
    <p:sldId id="593" r:id="rId14"/>
    <p:sldId id="594" r:id="rId15"/>
    <p:sldId id="595" r:id="rId16"/>
    <p:sldId id="596" r:id="rId17"/>
    <p:sldId id="597" r:id="rId18"/>
    <p:sldId id="598" r:id="rId19"/>
    <p:sldId id="599" r:id="rId20"/>
    <p:sldId id="600" r:id="rId21"/>
    <p:sldId id="601" r:id="rId22"/>
    <p:sldId id="604" r:id="rId23"/>
    <p:sldId id="634" r:id="rId24"/>
    <p:sldId id="606" r:id="rId25"/>
    <p:sldId id="636" r:id="rId26"/>
    <p:sldId id="608" r:id="rId27"/>
    <p:sldId id="652" r:id="rId28"/>
    <p:sldId id="609" r:id="rId29"/>
    <p:sldId id="642" r:id="rId30"/>
    <p:sldId id="643" r:id="rId31"/>
    <p:sldId id="612" r:id="rId32"/>
    <p:sldId id="654" r:id="rId33"/>
    <p:sldId id="614" r:id="rId34"/>
    <p:sldId id="615" r:id="rId35"/>
    <p:sldId id="616" r:id="rId36"/>
    <p:sldId id="617" r:id="rId37"/>
    <p:sldId id="650" r:id="rId38"/>
    <p:sldId id="618" r:id="rId39"/>
    <p:sldId id="631" r:id="rId40"/>
    <p:sldId id="632" r:id="rId41"/>
    <p:sldId id="539" r:id="rId42"/>
    <p:sldId id="55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88"/>
            <p14:sldId id="589"/>
            <p14:sldId id="590"/>
            <p14:sldId id="591"/>
            <p14:sldId id="592"/>
            <p14:sldId id="645"/>
            <p14:sldId id="646"/>
            <p14:sldId id="593"/>
            <p14:sldId id="594"/>
            <p14:sldId id="595"/>
            <p14:sldId id="596"/>
            <p14:sldId id="597"/>
            <p14:sldId id="598"/>
            <p14:sldId id="599"/>
            <p14:sldId id="600"/>
            <p14:sldId id="601"/>
            <p14:sldId id="604"/>
            <p14:sldId id="634"/>
            <p14:sldId id="606"/>
            <p14:sldId id="636"/>
            <p14:sldId id="608"/>
            <p14:sldId id="652"/>
            <p14:sldId id="609"/>
            <p14:sldId id="642"/>
            <p14:sldId id="643"/>
            <p14:sldId id="612"/>
            <p14:sldId id="654"/>
            <p14:sldId id="614"/>
            <p14:sldId id="615"/>
            <p14:sldId id="616"/>
            <p14:sldId id="617"/>
            <p14:sldId id="650"/>
            <p14:sldId id="618"/>
            <p14:sldId id="631"/>
            <p14:sldId id="63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oleObject" Target="../embeddings/oleObject2.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79125" y="2385599"/>
            <a:ext cx="7585373"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82879" y="-43544"/>
            <a:ext cx="806502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288917" y="3724489"/>
            <a:ext cx="530664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a:t>
            </a:r>
            <a:r>
              <a:rPr kumimoji="0" lang="en-US" sz="32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Procurement systems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35896" y="4344986"/>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35896" y="4969116"/>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97897" y="66063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836583"/>
            <a:ext cx="8691620"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164080" y="177212"/>
            <a:ext cx="8305800" cy="1080183"/>
          </a:xfrm>
        </p:spPr>
        <p:txBody>
          <a:bodyPr rtlCol="0">
            <a:normAutofit/>
          </a:bodyPr>
          <a:lstStyle/>
          <a:p>
            <a:pPr algn="ctr">
              <a:defRPr/>
            </a:pPr>
            <a:r>
              <a:rPr lang="en-US" sz="3200" b="1" dirty="0">
                <a:solidFill>
                  <a:srgbClr val="00B0F0"/>
                </a:solidFill>
              </a:rPr>
              <a:t>Importance of Project Procurement Management</a:t>
            </a:r>
          </a:p>
        </p:txBody>
      </p:sp>
      <p:sp>
        <p:nvSpPr>
          <p:cNvPr id="13315" name="Rectangle 3"/>
          <p:cNvSpPr>
            <a:spLocks noGrp="1" noChangeArrowheads="1"/>
          </p:cNvSpPr>
          <p:nvPr>
            <p:ph idx="1"/>
          </p:nvPr>
        </p:nvSpPr>
        <p:spPr>
          <a:xfrm>
            <a:off x="241391" y="1693957"/>
            <a:ext cx="11569650" cy="4844955"/>
          </a:xfrm>
        </p:spPr>
        <p:txBody>
          <a:bodyPr rtlCol="0">
            <a:normAutofit/>
          </a:bodyPr>
          <a:lstStyle/>
          <a:p>
            <a:pPr marL="457200" indent="-457200" algn="just">
              <a:spcBef>
                <a:spcPct val="60000"/>
              </a:spcBef>
              <a:defRPr/>
            </a:pPr>
            <a:r>
              <a:rPr lang="en-US" b="1" dirty="0">
                <a:solidFill>
                  <a:srgbClr val="00B0F0"/>
                </a:solidFill>
              </a:rPr>
              <a:t>Procurement</a:t>
            </a:r>
            <a:r>
              <a:rPr lang="en-US" b="1" dirty="0"/>
              <a:t> </a:t>
            </a:r>
            <a:r>
              <a:rPr lang="en-US" dirty="0"/>
              <a:t>means acquiring goods and/or services from an outside source</a:t>
            </a:r>
          </a:p>
          <a:p>
            <a:pPr marL="457200" indent="-457200" algn="just">
              <a:spcBef>
                <a:spcPct val="60000"/>
              </a:spcBef>
              <a:defRPr/>
            </a:pPr>
            <a:r>
              <a:rPr lang="en-US" dirty="0"/>
              <a:t>Other terms include purchasing and outsourcing</a:t>
            </a:r>
          </a:p>
          <a:p>
            <a:pPr marL="457200" indent="-457200" algn="just">
              <a:spcBef>
                <a:spcPct val="60000"/>
              </a:spcBef>
              <a:defRPr/>
            </a:pPr>
            <a:r>
              <a:rPr lang="en-US" dirty="0"/>
              <a:t>Experts predict that global spending on computer software and services will continue to grow</a:t>
            </a:r>
          </a:p>
          <a:p>
            <a:pPr marL="457200" indent="-457200" algn="just">
              <a:spcBef>
                <a:spcPct val="60000"/>
              </a:spcBef>
              <a:defRPr/>
            </a:pPr>
            <a:r>
              <a:rPr lang="en-US" dirty="0"/>
              <a:t>People continue to debate whether offshore and outsourcing helps their own country or not</a:t>
            </a:r>
          </a:p>
          <a:p>
            <a:pPr marL="457200" indent="-457200" algn="just">
              <a:spcBef>
                <a:spcPct val="6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7F1CBF-526C-4E03-AC85-FF034A0BA9A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7B5FCD-EC07-801C-1B59-6989DC96A59F}"/>
              </a:ext>
            </a:extLst>
          </p:cNvPr>
          <p:cNvSpPr/>
          <p:nvPr/>
        </p:nvSpPr>
        <p:spPr>
          <a:xfrm>
            <a:off x="11811041" y="1050878"/>
            <a:ext cx="153076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262C968-8957-D16E-5775-E6EBCB157D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555869" y="310045"/>
            <a:ext cx="8305800" cy="715962"/>
          </a:xfrm>
        </p:spPr>
        <p:txBody>
          <a:bodyPr rtlCol="0">
            <a:normAutofit/>
          </a:bodyPr>
          <a:lstStyle/>
          <a:p>
            <a:pPr algn="ctr">
              <a:defRPr/>
            </a:pPr>
            <a:r>
              <a:rPr lang="en-US" sz="3600" b="1" dirty="0">
                <a:solidFill>
                  <a:srgbClr val="0070C0"/>
                </a:solidFill>
              </a:rPr>
              <a:t>    </a:t>
            </a:r>
            <a:r>
              <a:rPr lang="en-US" sz="3600" b="1" dirty="0">
                <a:solidFill>
                  <a:srgbClr val="00B0F0"/>
                </a:solidFill>
              </a:rPr>
              <a:t>Contracts</a:t>
            </a:r>
          </a:p>
        </p:txBody>
      </p:sp>
      <p:sp>
        <p:nvSpPr>
          <p:cNvPr id="11267" name="Rectangle 3"/>
          <p:cNvSpPr>
            <a:spLocks noGrp="1" noChangeArrowheads="1"/>
          </p:cNvSpPr>
          <p:nvPr>
            <p:ph idx="1"/>
          </p:nvPr>
        </p:nvSpPr>
        <p:spPr>
          <a:xfrm>
            <a:off x="180431" y="1747355"/>
            <a:ext cx="11330849" cy="4800600"/>
          </a:xfrm>
        </p:spPr>
        <p:txBody>
          <a:bodyPr>
            <a:normAutofit/>
          </a:bodyPr>
          <a:lstStyle/>
          <a:p>
            <a:pPr algn="just" eaLnBrk="1" hangingPunct="1">
              <a:spcBef>
                <a:spcPct val="50000"/>
              </a:spcBef>
            </a:pPr>
            <a:r>
              <a:rPr lang="en-US" altLang="en-US" dirty="0"/>
              <a:t>A</a:t>
            </a:r>
            <a:r>
              <a:rPr lang="en-US" altLang="en-US" b="1" dirty="0"/>
              <a:t> </a:t>
            </a:r>
            <a:r>
              <a:rPr lang="en-US" altLang="en-US" b="1" dirty="0">
                <a:solidFill>
                  <a:srgbClr val="00B0F0"/>
                </a:solidFill>
              </a:rPr>
              <a:t>contract </a:t>
            </a:r>
            <a:r>
              <a:rPr lang="en-US" altLang="en-US" dirty="0"/>
              <a:t>is</a:t>
            </a:r>
            <a:r>
              <a:rPr lang="en-US" altLang="en-US" b="1" dirty="0"/>
              <a:t> </a:t>
            </a:r>
            <a:r>
              <a:rPr lang="en-US" altLang="en-US" dirty="0"/>
              <a:t>a mutually binding agreement that obligates the seller to provide the specified products or services and obligates the buyer to pay for them</a:t>
            </a:r>
          </a:p>
          <a:p>
            <a:pPr algn="just" eaLnBrk="1" hangingPunct="1">
              <a:spcBef>
                <a:spcPct val="50000"/>
              </a:spcBef>
            </a:pPr>
            <a:r>
              <a:rPr lang="en-US" altLang="en-US" dirty="0"/>
              <a:t>Contracts can clarify responsibilities and sharpen focus on key deliverables of a project</a:t>
            </a:r>
          </a:p>
          <a:p>
            <a:pPr algn="just" eaLnBrk="1" hangingPunct="1">
              <a:spcBef>
                <a:spcPct val="50000"/>
              </a:spcBef>
            </a:pPr>
            <a:r>
              <a:rPr lang="en-US" altLang="en-US" dirty="0"/>
              <a:t>Because contracts are legally binding, there is more accountability for delivering the work as stated in the contract</a:t>
            </a:r>
          </a:p>
          <a:p>
            <a:pPr algn="just" eaLnBrk="1" hangingPunct="1">
              <a:spcBef>
                <a:spcPct val="50000"/>
              </a:spcBef>
            </a:pPr>
            <a:r>
              <a:rPr lang="en-US" altLang="en-US" dirty="0"/>
              <a:t>A recent trend in outsourcing is the increasing size of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A1734EE-19D9-4B3B-AA95-768ECF03B40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D7C8FC0-439A-1156-9F15-3C1EBF34A147}"/>
              </a:ext>
            </a:extLst>
          </p:cNvPr>
          <p:cNvSpPr/>
          <p:nvPr/>
        </p:nvSpPr>
        <p:spPr>
          <a:xfrm>
            <a:off x="11511280" y="1050878"/>
            <a:ext cx="18305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7DC54D9-15EB-A387-9294-BFE1337BCA3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905000" y="380098"/>
            <a:ext cx="8305800" cy="639762"/>
          </a:xfrm>
        </p:spPr>
        <p:txBody>
          <a:bodyPr rtlCol="0">
            <a:normAutofit/>
          </a:bodyPr>
          <a:lstStyle/>
          <a:p>
            <a:pPr algn="ctr">
              <a:defRPr/>
            </a:pPr>
            <a:r>
              <a:rPr lang="en-US" sz="3400" b="1" dirty="0">
                <a:solidFill>
                  <a:srgbClr val="00B0F0"/>
                </a:solidFill>
              </a:rPr>
              <a:t>What Went Wrong?</a:t>
            </a:r>
          </a:p>
        </p:txBody>
      </p:sp>
      <p:sp>
        <p:nvSpPr>
          <p:cNvPr id="17411" name="Content Placeholder 2"/>
          <p:cNvSpPr>
            <a:spLocks noGrp="1"/>
          </p:cNvSpPr>
          <p:nvPr>
            <p:ph idx="1"/>
          </p:nvPr>
        </p:nvSpPr>
        <p:spPr>
          <a:xfrm>
            <a:off x="436880" y="1519582"/>
            <a:ext cx="10485119" cy="4953000"/>
          </a:xfrm>
        </p:spPr>
        <p:txBody>
          <a:bodyPr rtlCol="0">
            <a:noAutofit/>
          </a:bodyPr>
          <a:lstStyle/>
          <a:p>
            <a:pPr algn="just">
              <a:defRPr/>
            </a:pPr>
            <a:r>
              <a:rPr lang="en-US" dirty="0"/>
              <a:t>Companies often change their minds about procurement;                 </a:t>
            </a:r>
            <a:r>
              <a:rPr lang="en-US" b="1" dirty="0">
                <a:solidFill>
                  <a:srgbClr val="00B0F0"/>
                </a:solidFill>
              </a:rPr>
              <a:t>For example</a:t>
            </a:r>
            <a:r>
              <a:rPr lang="en-US" dirty="0"/>
              <a:t>, JPMorgan Chase announced a seven-year, $5 billion deal to outsource much of its data processing to IBM, but they revoked the contract less than two years into its existence because the procurement plan no longer fit their business strategy</a:t>
            </a:r>
          </a:p>
          <a:p>
            <a:pPr algn="just">
              <a:defRPr/>
            </a:pPr>
            <a:r>
              <a:rPr lang="en-US" dirty="0"/>
              <a:t>The Australian Computer Society says sending work offshore may lower the number of students entering IT courses, deplete the number of skilled IT professionals, and diminish the nation’s strategic technology capability</a:t>
            </a:r>
          </a:p>
          <a:p>
            <a:pPr algn="just">
              <a:defRPr/>
            </a:pPr>
            <a:r>
              <a:rPr lang="en-US" dirty="0"/>
              <a:t>Procurement can also cause security problems, including the protection of intellectual property, integrity of data, and the reliability of infrastructure in offshore locations</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7833352-24EC-4C41-9DF3-389C7D542E0E}"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5BCC39D-8354-5869-128A-937B9446B8C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905E103-8F56-5633-EFB8-CC5FD27D2EC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568595" y="200137"/>
            <a:ext cx="8637884" cy="829684"/>
          </a:xfrm>
        </p:spPr>
        <p:txBody>
          <a:bodyPr rtlCol="0">
            <a:normAutofit/>
          </a:bodyPr>
          <a:lstStyle/>
          <a:p>
            <a:pPr algn="ctr">
              <a:defRPr/>
            </a:pPr>
            <a:r>
              <a:rPr lang="en-US" sz="3200" b="1" dirty="0">
                <a:solidFill>
                  <a:srgbClr val="00B0F0"/>
                </a:solidFill>
              </a:rPr>
              <a:t>Project Procurement Management Processes</a:t>
            </a:r>
          </a:p>
        </p:txBody>
      </p:sp>
      <p:sp>
        <p:nvSpPr>
          <p:cNvPr id="18435" name="Rectangle 3"/>
          <p:cNvSpPr>
            <a:spLocks noGrp="1" noChangeArrowheads="1"/>
          </p:cNvSpPr>
          <p:nvPr>
            <p:ph idx="1"/>
          </p:nvPr>
        </p:nvSpPr>
        <p:spPr>
          <a:xfrm>
            <a:off x="180431" y="1720631"/>
            <a:ext cx="11342345" cy="4572000"/>
          </a:xfrm>
        </p:spPr>
        <p:txBody>
          <a:bodyPr rtlCol="0">
            <a:normAutofit/>
          </a:bodyPr>
          <a:lstStyle/>
          <a:p>
            <a:pPr marL="457200" indent="-457200" algn="just">
              <a:defRPr/>
            </a:pPr>
            <a:r>
              <a:rPr lang="en-US" b="1" dirty="0">
                <a:solidFill>
                  <a:srgbClr val="00B0F0"/>
                </a:solidFill>
              </a:rPr>
              <a:t>Project procurement management</a:t>
            </a:r>
            <a:r>
              <a:rPr lang="en-US" dirty="0"/>
              <a:t>: acquiring goods and services for a project from outside the performing organization</a:t>
            </a:r>
          </a:p>
          <a:p>
            <a:pPr marL="457200" indent="-457200" algn="just">
              <a:defRPr/>
            </a:pPr>
            <a:r>
              <a:rPr lang="en-US" b="1" dirty="0">
                <a:solidFill>
                  <a:srgbClr val="00B0F0"/>
                </a:solidFill>
              </a:rPr>
              <a:t>Processes include</a:t>
            </a:r>
            <a:r>
              <a:rPr lang="en-US" dirty="0">
                <a:solidFill>
                  <a:srgbClr val="00B0F0"/>
                </a:solidFill>
              </a:rPr>
              <a:t>:</a:t>
            </a:r>
          </a:p>
          <a:p>
            <a:pPr marL="1027113" lvl="1" indent="-455613" algn="just">
              <a:defRPr/>
            </a:pPr>
            <a:r>
              <a:rPr lang="en-US" sz="2800" b="1" dirty="0">
                <a:solidFill>
                  <a:srgbClr val="00B0F0"/>
                </a:solidFill>
              </a:rPr>
              <a:t>Planning purchases and acquisitions</a:t>
            </a:r>
            <a:r>
              <a:rPr lang="en-US" sz="2800" dirty="0"/>
              <a:t>: determining what to procure, when, and how</a:t>
            </a:r>
          </a:p>
          <a:p>
            <a:pPr marL="1027113" lvl="1" indent="-455613" algn="just">
              <a:defRPr/>
            </a:pPr>
            <a:r>
              <a:rPr lang="en-US" sz="2800" b="1" dirty="0">
                <a:solidFill>
                  <a:srgbClr val="00B0F0"/>
                </a:solidFill>
              </a:rPr>
              <a:t>Planning contracting</a:t>
            </a:r>
            <a:r>
              <a:rPr lang="en-US" sz="2800" dirty="0"/>
              <a:t>: describing requirements for the products or services desired from the procurement and identifying potential sources or </a:t>
            </a:r>
            <a:r>
              <a:rPr lang="en-US" sz="2800" b="1" dirty="0"/>
              <a:t>sellers </a:t>
            </a:r>
            <a:r>
              <a:rPr lang="en-US" sz="2800" dirty="0"/>
              <a:t>(contractors, suppliers, or providers who provide goods and services to other organizations)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A6F23D-2804-4BC6-8C55-81B45932CDC6}"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43B0B5E-7780-1B8C-B023-C632AA4D79FC}"/>
              </a:ext>
            </a:extLst>
          </p:cNvPr>
          <p:cNvSpPr/>
          <p:nvPr/>
        </p:nvSpPr>
        <p:spPr>
          <a:xfrm>
            <a:off x="11522776" y="1050878"/>
            <a:ext cx="18190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DD5A59-58BC-1EE4-D2B4-A5A154E6809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4760" y="285497"/>
            <a:ext cx="8305800" cy="916675"/>
          </a:xfrm>
        </p:spPr>
        <p:txBody>
          <a:bodyPr rtlCol="0">
            <a:noAutofit/>
          </a:bodyPr>
          <a:lstStyle/>
          <a:p>
            <a:pPr algn="ctr">
              <a:defRPr/>
            </a:pPr>
            <a:r>
              <a:rPr lang="en-US" sz="3000" b="1" dirty="0">
                <a:solidFill>
                  <a:srgbClr val="00B0F0"/>
                </a:solidFill>
              </a:rPr>
              <a:t>Project Procurement Management Processes (continued)</a:t>
            </a:r>
          </a:p>
        </p:txBody>
      </p:sp>
      <p:sp>
        <p:nvSpPr>
          <p:cNvPr id="19459" name="Rectangle 3"/>
          <p:cNvSpPr>
            <a:spLocks noGrp="1" noChangeArrowheads="1"/>
          </p:cNvSpPr>
          <p:nvPr>
            <p:ph idx="1"/>
          </p:nvPr>
        </p:nvSpPr>
        <p:spPr>
          <a:xfrm>
            <a:off x="311175" y="1844675"/>
            <a:ext cx="10353040" cy="4876800"/>
          </a:xfrm>
        </p:spPr>
        <p:txBody>
          <a:bodyPr rtlCol="0">
            <a:normAutofit/>
          </a:bodyPr>
          <a:lstStyle/>
          <a:p>
            <a:pPr algn="just">
              <a:defRPr/>
            </a:pPr>
            <a:r>
              <a:rPr lang="en-US" b="1" dirty="0">
                <a:solidFill>
                  <a:srgbClr val="00B0F0"/>
                </a:solidFill>
              </a:rPr>
              <a:t>Requesting seller responses</a:t>
            </a:r>
            <a:r>
              <a:rPr lang="en-US" dirty="0"/>
              <a:t>: obtaining information, quotes, bids, offers, or proposals from sellers, as appropriate</a:t>
            </a:r>
          </a:p>
          <a:p>
            <a:pPr algn="just">
              <a:defRPr/>
            </a:pPr>
            <a:r>
              <a:rPr lang="en-US" b="1" dirty="0">
                <a:solidFill>
                  <a:srgbClr val="00B0F0"/>
                </a:solidFill>
              </a:rPr>
              <a:t>Selecting sellers</a:t>
            </a:r>
            <a:r>
              <a:rPr lang="en-US" dirty="0"/>
              <a:t>: choosing from among potential suppliers through a process of evaluating potential sellers and negotiating the contract</a:t>
            </a:r>
          </a:p>
          <a:p>
            <a:pPr algn="just">
              <a:defRPr/>
            </a:pPr>
            <a:r>
              <a:rPr lang="en-US" b="1" dirty="0">
                <a:solidFill>
                  <a:srgbClr val="00B0F0"/>
                </a:solidFill>
              </a:rPr>
              <a:t>Administering the contract</a:t>
            </a:r>
            <a:r>
              <a:rPr lang="en-US" dirty="0"/>
              <a:t>: managing the relationship with the selected seller</a:t>
            </a:r>
          </a:p>
          <a:p>
            <a:pPr algn="just">
              <a:defRPr/>
            </a:pPr>
            <a:r>
              <a:rPr lang="en-US" b="1" dirty="0">
                <a:solidFill>
                  <a:srgbClr val="00B0F0"/>
                </a:solidFill>
              </a:rPr>
              <a:t>Closing the contract</a:t>
            </a:r>
            <a:r>
              <a:rPr lang="en-US" dirty="0"/>
              <a:t>: completing and settling each contract, including resolving any open items</a:t>
            </a:r>
            <a:r>
              <a:rPr lang="en-US" sz="2400" dirty="0"/>
              <a:t>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91803F7-8938-4B29-AB4C-4A793AEC9709}"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B3148AB-F9C9-3D07-D5E6-D4BB6278C89F}"/>
              </a:ext>
            </a:extLst>
          </p:cNvPr>
          <p:cNvSpPr/>
          <p:nvPr/>
        </p:nvSpPr>
        <p:spPr>
          <a:xfrm>
            <a:off x="11242040" y="1156896"/>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D7FCAD-92C9-5AB5-443F-8768CA396A4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266925" y="145746"/>
            <a:ext cx="8305800" cy="801806"/>
          </a:xfrm>
        </p:spPr>
        <p:txBody>
          <a:bodyPr rtlCol="0">
            <a:normAutofit fontScale="90000"/>
          </a:bodyPr>
          <a:lstStyle/>
          <a:p>
            <a:pPr algn="ctr">
              <a:defRPr/>
            </a:pPr>
            <a:r>
              <a:rPr lang="en-US" sz="3600" b="1" dirty="0">
                <a:solidFill>
                  <a:srgbClr val="00B0F0"/>
                </a:solidFill>
              </a:rPr>
              <a:t>Project Procurement Management Summary</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6C949B2-39E9-407C-85E2-913AA0D99FE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15364" name="Picture 5" descr="Fig12-01.bmp"/>
          <p:cNvPicPr>
            <a:picLocks noChangeAspect="1"/>
          </p:cNvPicPr>
          <p:nvPr/>
        </p:nvPicPr>
        <p:blipFill>
          <a:blip r:embed="rId2">
            <a:extLst>
              <a:ext uri="{28A0092B-C50C-407E-A947-70E740481C1C}">
                <a14:useLocalDpi xmlns:a14="http://schemas.microsoft.com/office/drawing/2010/main" val="0"/>
              </a:ext>
            </a:extLst>
          </a:blip>
          <a:srcRect b="10555"/>
          <a:stretch>
            <a:fillRect/>
          </a:stretch>
        </p:blipFill>
        <p:spPr bwMode="auto">
          <a:xfrm>
            <a:off x="386080" y="1209628"/>
            <a:ext cx="11155679" cy="5083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3153DAF-9E44-460A-14B3-629E35F96104}"/>
              </a:ext>
            </a:extLst>
          </p:cNvPr>
          <p:cNvSpPr/>
          <p:nvPr/>
        </p:nvSpPr>
        <p:spPr>
          <a:xfrm>
            <a:off x="11684000" y="1050878"/>
            <a:ext cx="16578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B5DDEBC-93A6-D1DD-EAC3-DB382039371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3169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56384" y="0"/>
            <a:ext cx="8458200" cy="1143000"/>
          </a:xfrm>
        </p:spPr>
        <p:txBody>
          <a:bodyPr>
            <a:normAutofit/>
          </a:bodyPr>
          <a:lstStyle/>
          <a:p>
            <a:pPr algn="ctr"/>
            <a:r>
              <a:rPr lang="en-US" altLang="en-US" sz="3200" b="1" dirty="0">
                <a:solidFill>
                  <a:srgbClr val="00B0F0"/>
                </a:solidFill>
              </a:rPr>
              <a:t>Solicitation Planning</a:t>
            </a:r>
            <a:endParaRPr lang="en-US" altLang="en-US" sz="3200" dirty="0">
              <a:solidFill>
                <a:srgbClr val="00B0F0"/>
              </a:solidFill>
            </a:endParaRPr>
          </a:p>
        </p:txBody>
      </p:sp>
      <p:sp>
        <p:nvSpPr>
          <p:cNvPr id="17411" name="Rectangle 3"/>
          <p:cNvSpPr>
            <a:spLocks noGrp="1" noChangeArrowheads="1"/>
          </p:cNvSpPr>
          <p:nvPr>
            <p:ph type="body" idx="1"/>
          </p:nvPr>
        </p:nvSpPr>
        <p:spPr>
          <a:xfrm>
            <a:off x="405103" y="1585434"/>
            <a:ext cx="11160761" cy="4562475"/>
          </a:xfrm>
        </p:spPr>
        <p:txBody>
          <a:bodyPr>
            <a:noAutofit/>
          </a:bodyPr>
          <a:lstStyle/>
          <a:p>
            <a:pPr algn="just">
              <a:lnSpc>
                <a:spcPct val="90000"/>
              </a:lnSpc>
              <a:buFont typeface="Monotype Sorts" pitchFamily="2" charset="2"/>
              <a:buNone/>
            </a:pPr>
            <a:r>
              <a:rPr lang="en-US" altLang="en-US" b="1" dirty="0">
                <a:solidFill>
                  <a:srgbClr val="00B0F0"/>
                </a:solidFill>
              </a:rPr>
              <a:t>Solicitation planning</a:t>
            </a:r>
            <a:r>
              <a:rPr lang="en-US" altLang="en-US" dirty="0">
                <a:solidFill>
                  <a:srgbClr val="00B0F0"/>
                </a:solidFill>
              </a:rPr>
              <a:t> </a:t>
            </a:r>
            <a:r>
              <a:rPr lang="en-US" altLang="en-US" dirty="0"/>
              <a:t>involves preparing of the documents needed for requesting bids (solicitation) and determining the evaluation criteria for the award of a contract. </a:t>
            </a:r>
          </a:p>
          <a:p>
            <a:pPr algn="just">
              <a:lnSpc>
                <a:spcPct val="90000"/>
              </a:lnSpc>
              <a:buFont typeface="Monotype Sorts" pitchFamily="2" charset="2"/>
              <a:buNone/>
            </a:pPr>
            <a:r>
              <a:rPr lang="en-US" altLang="en-US" b="1" dirty="0">
                <a:solidFill>
                  <a:srgbClr val="C00000"/>
                </a:solidFill>
              </a:rPr>
              <a:t>Common documents used in this process are:</a:t>
            </a:r>
          </a:p>
          <a:p>
            <a:pPr algn="just"/>
            <a:r>
              <a:rPr lang="en-US" altLang="en-US" b="1" dirty="0">
                <a:solidFill>
                  <a:srgbClr val="00B0F0"/>
                </a:solidFill>
              </a:rPr>
              <a:t>Request for Proposals</a:t>
            </a:r>
            <a:r>
              <a:rPr lang="en-US" altLang="en-US" dirty="0"/>
              <a:t>: used to solicit proposals from prospective sellers where there are several ways to meet the sellers’ needs.</a:t>
            </a:r>
          </a:p>
          <a:p>
            <a:pPr algn="just"/>
            <a:r>
              <a:rPr lang="en-US" altLang="en-US" b="1" dirty="0">
                <a:solidFill>
                  <a:srgbClr val="00B0F0"/>
                </a:solidFill>
              </a:rPr>
              <a:t>Requests for Quotes</a:t>
            </a:r>
            <a:r>
              <a:rPr lang="en-US" altLang="en-US" dirty="0"/>
              <a:t>: used to solicit quotes for well-defined procurements.</a:t>
            </a:r>
          </a:p>
          <a:p>
            <a:pPr algn="just"/>
            <a:r>
              <a:rPr lang="en-US" altLang="en-US" b="1" dirty="0">
                <a:solidFill>
                  <a:srgbClr val="00B0F0"/>
                </a:solidFill>
              </a:rPr>
              <a:t>Invitations for bid or negotiation</a:t>
            </a:r>
            <a:r>
              <a:rPr lang="en-US" altLang="en-US" dirty="0">
                <a:solidFill>
                  <a:srgbClr val="00B0F0"/>
                </a:solidFill>
              </a:rPr>
              <a:t> </a:t>
            </a:r>
            <a:r>
              <a:rPr lang="en-US" altLang="en-US" dirty="0">
                <a:solidFill>
                  <a:schemeClr val="tx2"/>
                </a:solidFill>
              </a:rPr>
              <a:t>and </a:t>
            </a:r>
            <a:r>
              <a:rPr lang="en-US" altLang="en-US" b="1" dirty="0">
                <a:solidFill>
                  <a:srgbClr val="00B0F0"/>
                </a:solidFill>
              </a:rPr>
              <a:t>initial contractor responses</a:t>
            </a:r>
            <a:r>
              <a:rPr lang="en-US" altLang="en-US" dirty="0">
                <a:solidFill>
                  <a:srgbClr val="0070C0"/>
                </a:solidFill>
              </a:rPr>
              <a:t> </a:t>
            </a:r>
            <a:r>
              <a:rPr lang="en-US" altLang="en-US" dirty="0"/>
              <a:t>are also part of solicitation planning.</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0AAC6C7-8A7A-FBA3-ED87-1EA4976195B3}"/>
              </a:ext>
            </a:extLst>
          </p:cNvPr>
          <p:cNvSpPr/>
          <p:nvPr/>
        </p:nvSpPr>
        <p:spPr>
          <a:xfrm>
            <a:off x="11653520" y="1050878"/>
            <a:ext cx="16882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E262B14-1FB2-0CED-EEFD-6617A14DDE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668843" y="-60145"/>
            <a:ext cx="8458200" cy="693533"/>
          </a:xfrm>
        </p:spPr>
        <p:txBody>
          <a:bodyPr>
            <a:noAutofit/>
          </a:bodyPr>
          <a:lstStyle/>
          <a:p>
            <a:pPr algn="ctr"/>
            <a:br>
              <a:rPr lang="en-US" altLang="en-US" sz="3600" b="1" dirty="0">
                <a:solidFill>
                  <a:srgbClr val="0070C0"/>
                </a:solidFill>
              </a:rPr>
            </a:br>
            <a:r>
              <a:rPr lang="en-US" altLang="en-US" sz="3200" b="1" dirty="0">
                <a:solidFill>
                  <a:srgbClr val="00B0F0"/>
                </a:solidFill>
              </a:rPr>
              <a:t>Solicitation</a:t>
            </a:r>
          </a:p>
        </p:txBody>
      </p:sp>
      <p:sp>
        <p:nvSpPr>
          <p:cNvPr id="19459" name="Rectangle 3"/>
          <p:cNvSpPr>
            <a:spLocks noGrp="1" noChangeArrowheads="1"/>
          </p:cNvSpPr>
          <p:nvPr>
            <p:ph type="body" idx="1"/>
          </p:nvPr>
        </p:nvSpPr>
        <p:spPr>
          <a:xfrm>
            <a:off x="386080" y="1421405"/>
            <a:ext cx="11145519" cy="5071281"/>
          </a:xfrm>
        </p:spPr>
        <p:txBody>
          <a:bodyPr>
            <a:noAutofit/>
          </a:bodyPr>
          <a:lstStyle/>
          <a:p>
            <a:pPr algn="just">
              <a:lnSpc>
                <a:spcPct val="90000"/>
              </a:lnSpc>
              <a:buFont typeface="Monotype Sorts" pitchFamily="2" charset="2"/>
              <a:buNone/>
            </a:pPr>
            <a:r>
              <a:rPr lang="en-US" altLang="en-US" b="1" dirty="0">
                <a:solidFill>
                  <a:srgbClr val="00B0F0"/>
                </a:solidFill>
              </a:rPr>
              <a:t>Solicitation (or tendering)</a:t>
            </a:r>
            <a:r>
              <a:rPr lang="en-US" altLang="en-US" dirty="0">
                <a:solidFill>
                  <a:srgbClr val="00B0F0"/>
                </a:solidFill>
              </a:rPr>
              <a:t> </a:t>
            </a:r>
            <a:r>
              <a:rPr lang="en-US" altLang="en-US" dirty="0"/>
              <a:t>involves obtaining proposals, tenders or bids from prospective sellers. Prospective sellers do most the work in this process, usually at no cost to the buyer or the project. The buying organisation is responsible for advertising the “request to tender” (the solicitation).</a:t>
            </a:r>
          </a:p>
          <a:p>
            <a:pPr algn="just">
              <a:lnSpc>
                <a:spcPct val="90000"/>
              </a:lnSpc>
              <a:buFont typeface="Monotype Sorts" pitchFamily="2" charset="2"/>
              <a:buNone/>
            </a:pPr>
            <a:r>
              <a:rPr lang="en-US" altLang="en-US" dirty="0"/>
              <a:t>Organizations can advertise to procure goods and services in several ways:</a:t>
            </a:r>
          </a:p>
          <a:p>
            <a:pPr lvl="1" algn="just">
              <a:lnSpc>
                <a:spcPct val="90000"/>
              </a:lnSpc>
            </a:pPr>
            <a:r>
              <a:rPr lang="en-US" altLang="en-US" sz="2800" dirty="0">
                <a:solidFill>
                  <a:srgbClr val="00B0F0"/>
                </a:solidFill>
              </a:rPr>
              <a:t>Approaching the preferred vendor.</a:t>
            </a:r>
          </a:p>
          <a:p>
            <a:pPr lvl="1" algn="just">
              <a:lnSpc>
                <a:spcPct val="90000"/>
              </a:lnSpc>
            </a:pPr>
            <a:r>
              <a:rPr lang="en-US" altLang="en-US" sz="2800" dirty="0">
                <a:solidFill>
                  <a:srgbClr val="00B0F0"/>
                </a:solidFill>
              </a:rPr>
              <a:t>Approaching several potential vendors.</a:t>
            </a:r>
          </a:p>
          <a:p>
            <a:pPr lvl="1" algn="just">
              <a:lnSpc>
                <a:spcPct val="90000"/>
              </a:lnSpc>
            </a:pPr>
            <a:r>
              <a:rPr lang="en-US" altLang="en-US" sz="2800" dirty="0">
                <a:solidFill>
                  <a:srgbClr val="00B0F0"/>
                </a:solidFill>
              </a:rPr>
              <a:t>Advertising to anyone interested.</a:t>
            </a:r>
          </a:p>
          <a:p>
            <a:pPr algn="just">
              <a:lnSpc>
                <a:spcPct val="90000"/>
              </a:lnSpc>
              <a:buFont typeface="Monotype Sorts" pitchFamily="2" charset="2"/>
              <a:buNone/>
            </a:pPr>
            <a:r>
              <a:rPr lang="en-US" altLang="en-US" dirty="0"/>
              <a:t>A bidders’ conference or similar meeting between the buyer and the prospective sellers can help clarify the buyer’s expectations.</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451340" y="636111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2ABC540-64F2-C59B-5D48-12C51F5B394F}"/>
              </a:ext>
            </a:extLst>
          </p:cNvPr>
          <p:cNvSpPr/>
          <p:nvPr/>
        </p:nvSpPr>
        <p:spPr>
          <a:xfrm>
            <a:off x="11531599" y="1050878"/>
            <a:ext cx="1810211" cy="517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0CA7A4-E59A-68ED-18BE-093DF585DB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558890" y="29672"/>
            <a:ext cx="8305800" cy="1143000"/>
          </a:xfrm>
        </p:spPr>
        <p:txBody>
          <a:bodyPr rtlCol="0">
            <a:normAutofit/>
          </a:bodyPr>
          <a:lstStyle/>
          <a:p>
            <a:pPr algn="ctr">
              <a:defRPr/>
            </a:pPr>
            <a:r>
              <a:rPr lang="en-US" sz="3200" b="1" dirty="0">
                <a:solidFill>
                  <a:srgbClr val="00B0F0"/>
                </a:solidFill>
              </a:rPr>
              <a:t>Planning Purchases and Acquisitions</a:t>
            </a:r>
          </a:p>
        </p:txBody>
      </p:sp>
      <p:sp>
        <p:nvSpPr>
          <p:cNvPr id="16387" name="Rectangle 3"/>
          <p:cNvSpPr>
            <a:spLocks noGrp="1" noChangeArrowheads="1"/>
          </p:cNvSpPr>
          <p:nvPr>
            <p:ph idx="1"/>
          </p:nvPr>
        </p:nvSpPr>
        <p:spPr>
          <a:xfrm>
            <a:off x="365760" y="1887231"/>
            <a:ext cx="10988040" cy="4267200"/>
          </a:xfrm>
        </p:spPr>
        <p:txBody>
          <a:bodyPr/>
          <a:lstStyle/>
          <a:p>
            <a:pPr marL="457200" indent="-457200" algn="just">
              <a:spcBef>
                <a:spcPct val="100000"/>
              </a:spcBef>
            </a:pPr>
            <a:r>
              <a:rPr lang="en-US" altLang="en-US" dirty="0"/>
              <a:t>Identifying which project needs can best be met by using products or services outside the organization</a:t>
            </a:r>
          </a:p>
          <a:p>
            <a:pPr marL="457200" indent="-457200" algn="just">
              <a:spcBef>
                <a:spcPct val="100000"/>
              </a:spcBef>
            </a:pPr>
            <a:r>
              <a:rPr lang="en-US" altLang="en-US" dirty="0"/>
              <a:t>If there is no need to buy any products or services from outside the organization, then there is no need to perform any of the other procurement management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12DFC4-E492-4E7C-A4EB-908C6ACC0278}"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95105" y="640702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E317E5A-8E33-8324-6A6D-51763407DE6D}"/>
              </a:ext>
            </a:extLst>
          </p:cNvPr>
          <p:cNvSpPr/>
          <p:nvPr/>
        </p:nvSpPr>
        <p:spPr>
          <a:xfrm>
            <a:off x="11427118" y="1050878"/>
            <a:ext cx="19146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86536F7-A7D1-A0B7-CB38-244FFBBD24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90879" y="165259"/>
            <a:ext cx="10515600" cy="746125"/>
          </a:xfrm>
        </p:spPr>
        <p:txBody>
          <a:bodyPr>
            <a:normAutofit/>
          </a:bodyPr>
          <a:lstStyle/>
          <a:p>
            <a:pPr algn="ctr" eaLnBrk="1" hangingPunct="1"/>
            <a:r>
              <a:rPr lang="en-US" altLang="en-US" sz="3200" b="1" dirty="0">
                <a:solidFill>
                  <a:srgbClr val="00B0F0"/>
                </a:solidFill>
              </a:rPr>
              <a:t>What Went Right?</a:t>
            </a:r>
          </a:p>
        </p:txBody>
      </p:sp>
      <p:sp>
        <p:nvSpPr>
          <p:cNvPr id="17411" name="Rectangle 3"/>
          <p:cNvSpPr>
            <a:spLocks noGrp="1" noChangeArrowheads="1"/>
          </p:cNvSpPr>
          <p:nvPr>
            <p:ph idx="1"/>
          </p:nvPr>
        </p:nvSpPr>
        <p:spPr>
          <a:xfrm>
            <a:off x="447039" y="1755616"/>
            <a:ext cx="10759439" cy="4572000"/>
          </a:xfrm>
        </p:spPr>
        <p:txBody>
          <a:bodyPr/>
          <a:lstStyle/>
          <a:p>
            <a:pPr algn="just" eaLnBrk="1" hangingPunct="1">
              <a:spcBef>
                <a:spcPct val="100000"/>
              </a:spcBef>
            </a:pPr>
            <a:r>
              <a:rPr lang="en-US" altLang="en-US" dirty="0"/>
              <a:t>Several organizations, such as The Boots Company PLC in England, outsource their IT services to save money compared with the cost of running the systems themselves</a:t>
            </a:r>
          </a:p>
          <a:p>
            <a:pPr algn="just" eaLnBrk="1" hangingPunct="1">
              <a:spcBef>
                <a:spcPct val="100000"/>
              </a:spcBef>
            </a:pPr>
            <a:r>
              <a:rPr lang="en-US" altLang="en-US" dirty="0"/>
              <a:t>Carefully planning procurement can also save millions of dollars, as the U.S. Air Force did by using a unit pricing strategy for a large office automation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B855E41-05E1-4530-86A4-B9A04F273E4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1B00010B-444F-3C63-19A6-37C9F75ACE7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0503116-0851-0FCD-05AE-1B4851CFAC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06785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484926" y="177465"/>
            <a:ext cx="8305800" cy="1143000"/>
          </a:xfrm>
        </p:spPr>
        <p:txBody>
          <a:bodyPr rtlCol="0">
            <a:normAutofit/>
          </a:bodyPr>
          <a:lstStyle/>
          <a:p>
            <a:pPr algn="ctr">
              <a:defRPr/>
            </a:pPr>
            <a:r>
              <a:rPr lang="en-US" sz="3000" b="1" dirty="0">
                <a:solidFill>
                  <a:srgbClr val="00B0F0"/>
                </a:solidFill>
              </a:rPr>
              <a:t>Tools and Techniques for Planning Purchases and Acquisitions</a:t>
            </a:r>
          </a:p>
        </p:txBody>
      </p:sp>
      <p:sp>
        <p:nvSpPr>
          <p:cNvPr id="23555" name="Rectangle 3"/>
          <p:cNvSpPr>
            <a:spLocks noGrp="1" noChangeArrowheads="1"/>
          </p:cNvSpPr>
          <p:nvPr>
            <p:ph idx="1"/>
          </p:nvPr>
        </p:nvSpPr>
        <p:spPr>
          <a:xfrm>
            <a:off x="589280" y="1730642"/>
            <a:ext cx="10322560" cy="4962099"/>
          </a:xfrm>
        </p:spPr>
        <p:txBody>
          <a:bodyPr rtlCol="0">
            <a:normAutofit/>
          </a:bodyPr>
          <a:lstStyle/>
          <a:p>
            <a:pPr>
              <a:spcBef>
                <a:spcPct val="100000"/>
              </a:spcBef>
              <a:defRPr/>
            </a:pPr>
            <a:r>
              <a:rPr lang="en-US" b="1" dirty="0">
                <a:solidFill>
                  <a:srgbClr val="00B0F0"/>
                </a:solidFill>
              </a:rPr>
              <a:t>Make-or-buy analysis</a:t>
            </a:r>
            <a:r>
              <a:rPr lang="en-US" dirty="0"/>
              <a:t>: general management technique used to determine whether an organization should make or perform a particular product or service inside the organization or buy from someone else</a:t>
            </a:r>
          </a:p>
          <a:p>
            <a:pPr>
              <a:spcBef>
                <a:spcPct val="100000"/>
              </a:spcBef>
              <a:defRPr/>
            </a:pPr>
            <a:r>
              <a:rPr lang="en-US" dirty="0"/>
              <a:t>Often involves financial analysis</a:t>
            </a:r>
          </a:p>
          <a:p>
            <a:pPr>
              <a:spcBef>
                <a:spcPct val="100000"/>
              </a:spcBef>
              <a:defRPr/>
            </a:pPr>
            <a:r>
              <a:rPr lang="en-US" dirty="0"/>
              <a:t>Experts, both internal and external, can provide valuable inputs in procurement decisions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6ECC28F-88DF-46A0-8F0C-ED645DE7C92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B28D2C8-8B66-8EC4-F164-A92443BC6E7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565A8D6-D4FE-DA4E-CBF3-A7B3ACA7FE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3022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28364" y="229126"/>
            <a:ext cx="8933597" cy="672485"/>
          </a:xfrm>
        </p:spPr>
        <p:txBody>
          <a:bodyPr>
            <a:normAutofit/>
          </a:bodyPr>
          <a:lstStyle/>
          <a:p>
            <a:pPr algn="ctr" eaLnBrk="1" hangingPunct="1"/>
            <a:r>
              <a:rPr lang="en-US" altLang="en-US" sz="3600" b="1" dirty="0">
                <a:solidFill>
                  <a:srgbClr val="0070C0"/>
                </a:solidFill>
              </a:rPr>
              <a:t>        </a:t>
            </a:r>
            <a:r>
              <a:rPr lang="en-US" altLang="en-US" sz="3200" b="1" dirty="0">
                <a:solidFill>
                  <a:srgbClr val="00B0F0"/>
                </a:solidFill>
              </a:rPr>
              <a:t>Make-or-Buy Example</a:t>
            </a:r>
          </a:p>
        </p:txBody>
      </p:sp>
      <p:sp>
        <p:nvSpPr>
          <p:cNvPr id="19459" name="Rectangle 3"/>
          <p:cNvSpPr>
            <a:spLocks noGrp="1" noChangeArrowheads="1"/>
          </p:cNvSpPr>
          <p:nvPr>
            <p:ph idx="1"/>
          </p:nvPr>
        </p:nvSpPr>
        <p:spPr>
          <a:xfrm>
            <a:off x="311175" y="1755616"/>
            <a:ext cx="11403305" cy="4572000"/>
          </a:xfrm>
        </p:spPr>
        <p:txBody>
          <a:bodyPr/>
          <a:lstStyle/>
          <a:p>
            <a:pPr marL="457200" indent="-457200">
              <a:spcBef>
                <a:spcPct val="100000"/>
              </a:spcBef>
            </a:pPr>
            <a:r>
              <a:rPr lang="en-US" altLang="en-US" dirty="0"/>
              <a:t>Assume you can lease an item you need for a project for </a:t>
            </a:r>
            <a:r>
              <a:rPr lang="en-US" altLang="en-US" b="1" dirty="0">
                <a:solidFill>
                  <a:srgbClr val="0070C0"/>
                </a:solidFill>
              </a:rPr>
              <a:t>$800/day</a:t>
            </a:r>
            <a:r>
              <a:rPr lang="en-US" altLang="en-US" dirty="0"/>
              <a:t>; to purchase the item, the cost is </a:t>
            </a:r>
            <a:r>
              <a:rPr lang="en-US" altLang="en-US" b="1" dirty="0">
                <a:solidFill>
                  <a:srgbClr val="0070C0"/>
                </a:solidFill>
              </a:rPr>
              <a:t>$12,000 </a:t>
            </a:r>
            <a:r>
              <a:rPr lang="en-US" altLang="en-US" dirty="0"/>
              <a:t>plus a daily operational cost of </a:t>
            </a:r>
            <a:r>
              <a:rPr lang="en-US" altLang="en-US" b="1" dirty="0">
                <a:solidFill>
                  <a:srgbClr val="0070C0"/>
                </a:solidFill>
              </a:rPr>
              <a:t>$400/day</a:t>
            </a:r>
          </a:p>
          <a:p>
            <a:pPr marL="457200" indent="-457200">
              <a:spcBef>
                <a:spcPct val="100000"/>
              </a:spcBef>
            </a:pPr>
            <a:r>
              <a:rPr lang="en-US" altLang="en-US" dirty="0"/>
              <a:t>How long will it take for the purchase cost to be the same as the lease cost?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A66510-CAE2-4905-9A63-4AD25B1B3A3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27D8E65-8659-1010-F4DC-1255649F6341}"/>
              </a:ext>
            </a:extLst>
          </p:cNvPr>
          <p:cNvSpPr/>
          <p:nvPr/>
        </p:nvSpPr>
        <p:spPr>
          <a:xfrm>
            <a:off x="11633200" y="1050878"/>
            <a:ext cx="17086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0DFD8EF-D2D5-8098-6174-00F8399FC9E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05402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3" y="219774"/>
            <a:ext cx="8382000" cy="893762"/>
          </a:xfrm>
        </p:spPr>
        <p:txBody>
          <a:bodyPr>
            <a:normAutofit/>
          </a:bodyPr>
          <a:lstStyle/>
          <a:p>
            <a:pPr algn="ctr" eaLnBrk="1" hangingPunct="1"/>
            <a:r>
              <a:rPr lang="en-US" altLang="en-US" sz="3200" b="1" dirty="0">
                <a:solidFill>
                  <a:srgbClr val="00B0F0"/>
                </a:solidFill>
              </a:rPr>
              <a:t>Make-or Buy Solution</a:t>
            </a:r>
          </a:p>
        </p:txBody>
      </p:sp>
      <p:sp>
        <p:nvSpPr>
          <p:cNvPr id="25603" name="Rectangle 3"/>
          <p:cNvSpPr>
            <a:spLocks noGrp="1" noChangeArrowheads="1"/>
          </p:cNvSpPr>
          <p:nvPr>
            <p:ph idx="1"/>
          </p:nvPr>
        </p:nvSpPr>
        <p:spPr>
          <a:xfrm>
            <a:off x="497841" y="1579570"/>
            <a:ext cx="10581866" cy="4419600"/>
          </a:xfrm>
        </p:spPr>
        <p:txBody>
          <a:bodyPr rtlCol="0">
            <a:noAutofit/>
          </a:bodyPr>
          <a:lstStyle/>
          <a:p>
            <a:pPr algn="just">
              <a:defRPr/>
            </a:pPr>
            <a:r>
              <a:rPr lang="en-US" dirty="0"/>
              <a:t>Set up an equation so both options, purchase and lease, are equal</a:t>
            </a:r>
          </a:p>
          <a:p>
            <a:pPr algn="just">
              <a:defRPr/>
            </a:pPr>
            <a:r>
              <a:rPr lang="en-US" dirty="0"/>
              <a:t>In this example, use the following equation; let </a:t>
            </a:r>
            <a:r>
              <a:rPr lang="en-US" b="1" i="1" dirty="0">
                <a:solidFill>
                  <a:srgbClr val="0070C0"/>
                </a:solidFill>
              </a:rPr>
              <a:t>d</a:t>
            </a:r>
            <a:r>
              <a:rPr lang="en-US" dirty="0"/>
              <a:t> be the number of days to use the item:</a:t>
            </a:r>
          </a:p>
          <a:p>
            <a:pPr lvl="1" algn="just">
              <a:buNone/>
              <a:defRPr/>
            </a:pPr>
            <a:r>
              <a:rPr lang="en-US" sz="2800" b="1" dirty="0">
                <a:solidFill>
                  <a:srgbClr val="0070C0"/>
                </a:solidFill>
              </a:rPr>
              <a:t>$12,000 + $400d = $800d</a:t>
            </a:r>
          </a:p>
          <a:p>
            <a:pPr lvl="1" algn="just">
              <a:buNone/>
              <a:defRPr/>
            </a:pPr>
            <a:r>
              <a:rPr lang="en-US" sz="2800" dirty="0"/>
              <a:t>Subtracting $400d from both sides, you get:</a:t>
            </a:r>
          </a:p>
          <a:p>
            <a:pPr lvl="1" algn="just">
              <a:buNone/>
              <a:defRPr/>
            </a:pPr>
            <a:r>
              <a:rPr lang="en-US" sz="2800" b="1" dirty="0">
                <a:solidFill>
                  <a:srgbClr val="0070C0"/>
                </a:solidFill>
              </a:rPr>
              <a:t>$12,000 = $400d</a:t>
            </a:r>
          </a:p>
          <a:p>
            <a:pPr lvl="1" algn="just">
              <a:buNone/>
              <a:defRPr/>
            </a:pPr>
            <a:r>
              <a:rPr lang="en-US" sz="2800" dirty="0"/>
              <a:t>Dividing both sides by </a:t>
            </a:r>
            <a:r>
              <a:rPr lang="en-US" sz="2800" b="1" dirty="0">
                <a:solidFill>
                  <a:srgbClr val="0070C0"/>
                </a:solidFill>
              </a:rPr>
              <a:t>$400</a:t>
            </a:r>
            <a:r>
              <a:rPr lang="en-US" sz="2800" dirty="0"/>
              <a:t>, you get:</a:t>
            </a:r>
          </a:p>
          <a:p>
            <a:pPr lvl="1" algn="just">
              <a:buNone/>
              <a:defRPr/>
            </a:pPr>
            <a:r>
              <a:rPr lang="en-US" sz="2800" b="1" dirty="0">
                <a:solidFill>
                  <a:srgbClr val="0070C0"/>
                </a:solidFill>
              </a:rPr>
              <a:t>d = 30</a:t>
            </a:r>
          </a:p>
          <a:p>
            <a:pPr algn="just">
              <a:defRPr/>
            </a:pPr>
            <a:r>
              <a:rPr lang="en-US" dirty="0"/>
              <a:t>If you need the item for more than 30 days, it is more economical to purchase it</a:t>
            </a:r>
          </a:p>
          <a:p>
            <a:pPr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1A01BF1-8E8A-40BB-A0EC-E953BA7292E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D6D3019-E6EA-26CF-C78F-5AEB12C98C6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F7FFB4B-E070-FFD0-E9F3-BCF5A8D859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18837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531788" y="1357037"/>
            <a:ext cx="10359732"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B0F0"/>
                </a:solidFill>
              </a:rPr>
              <a:t>Fixed price </a:t>
            </a:r>
            <a:r>
              <a:rPr lang="en-US" altLang="en-US" sz="2800" dirty="0">
                <a:solidFill>
                  <a:srgbClr val="00B0F0"/>
                </a:solidFill>
              </a:rPr>
              <a:t>or</a:t>
            </a:r>
            <a:r>
              <a:rPr lang="en-US" altLang="en-US" sz="2800" b="1" dirty="0">
                <a:solidFill>
                  <a:srgbClr val="00B0F0"/>
                </a:solidFill>
              </a:rPr>
              <a:t> lump sum</a:t>
            </a:r>
            <a:r>
              <a:rPr lang="en-US" altLang="en-US" sz="2800" dirty="0">
                <a:solidFill>
                  <a:srgbClr val="00B0F0"/>
                </a:solidFill>
              </a:rPr>
              <a:t> </a:t>
            </a:r>
            <a:r>
              <a:rPr lang="en-US" altLang="en-US" sz="2800" b="1" dirty="0">
                <a:solidFill>
                  <a:srgbClr val="00B0F0"/>
                </a:solidFill>
              </a:rPr>
              <a:t>contracts</a:t>
            </a:r>
            <a:r>
              <a:rPr lang="en-US" altLang="en-US" sz="2800" dirty="0"/>
              <a:t>: involve a fixed total price for a well-defined product or service</a:t>
            </a:r>
          </a:p>
          <a:p>
            <a:pPr marL="1027113" lvl="1" indent="-455613" algn="just"/>
            <a:r>
              <a:rPr lang="en-US" altLang="en-US" sz="2800" b="1" dirty="0">
                <a:solidFill>
                  <a:srgbClr val="00B0F0"/>
                </a:solidFill>
              </a:rPr>
              <a:t>Cost reimbursable</a:t>
            </a:r>
            <a:r>
              <a:rPr lang="en-US" altLang="en-US" sz="2800" dirty="0">
                <a:solidFill>
                  <a:srgbClr val="00B0F0"/>
                </a:solidFill>
              </a:rPr>
              <a:t> </a:t>
            </a:r>
            <a:r>
              <a:rPr lang="en-US" altLang="en-US" sz="2800" b="1" dirty="0">
                <a:solidFill>
                  <a:srgbClr val="00B0F0"/>
                </a:solidFill>
              </a:rPr>
              <a:t>contracts</a:t>
            </a:r>
            <a:r>
              <a:rPr lang="en-US" altLang="en-US" sz="2800" dirty="0"/>
              <a:t>: involve payment to the seller for direct and indirect costs</a:t>
            </a:r>
          </a:p>
          <a:p>
            <a:pPr marL="1027113" lvl="1" indent="-455613" algn="just"/>
            <a:r>
              <a:rPr lang="en-US" altLang="en-US" sz="2800" b="1" dirty="0">
                <a:solidFill>
                  <a:srgbClr val="00B0F0"/>
                </a:solidFill>
              </a:rPr>
              <a:t>Time and material</a:t>
            </a:r>
            <a:r>
              <a:rPr lang="en-US" altLang="en-US" sz="2800" dirty="0">
                <a:solidFill>
                  <a:srgbClr val="00B0F0"/>
                </a:solidFill>
              </a:rPr>
              <a:t> </a:t>
            </a:r>
            <a:r>
              <a:rPr lang="en-US" altLang="en-US" sz="2800" b="1" dirty="0">
                <a:solidFill>
                  <a:srgbClr val="00B0F0"/>
                </a:solidFill>
              </a:rPr>
              <a:t>contracts</a:t>
            </a:r>
            <a:r>
              <a:rPr lang="en-US" altLang="en-US" sz="2800" dirty="0"/>
              <a:t>: hybrid of both fixed price and cost reimbursable contracts, often used by consultants</a:t>
            </a:r>
          </a:p>
          <a:p>
            <a:pPr marL="1027113" lvl="1" indent="-455613" algn="just"/>
            <a:r>
              <a:rPr lang="en-US" altLang="en-US" sz="2800" b="1" dirty="0">
                <a:solidFill>
                  <a:srgbClr val="00B0F0"/>
                </a:solidFill>
              </a:rPr>
              <a:t>Unit price</a:t>
            </a:r>
            <a:r>
              <a:rPr lang="en-US" altLang="en-US" sz="2800" dirty="0">
                <a:solidFill>
                  <a:srgbClr val="00B0F0"/>
                </a:solidFill>
              </a:rPr>
              <a:t> </a:t>
            </a:r>
            <a:r>
              <a:rPr lang="en-US" altLang="en-US" sz="2800" b="1" dirty="0">
                <a:solidFill>
                  <a:srgbClr val="00B0F0"/>
                </a:solidFill>
              </a:rPr>
              <a:t>contracts</a:t>
            </a:r>
            <a:r>
              <a:rPr lang="en-US" altLang="en-US" sz="2800" dirty="0"/>
              <a:t>: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A98A9A4-D899-446B-9D13-9E796304741A}"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315425" y="63388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5B0344A-6C38-C7D3-6BAE-EDB246CFE57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1B98200-50F7-6128-039B-9BEDA0432A1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453640" y="242584"/>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619760" y="1720631"/>
            <a:ext cx="10281920"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r>
              <a:rPr lang="en-US" dirty="0"/>
              <a:t>Contractors do not want to reach the point of total assumption because it hurts them financially, so they have an incentive to prevent cost overruns</a:t>
            </a:r>
          </a:p>
          <a:p>
            <a:pPr algn="just">
              <a:defRPr/>
            </a:pPr>
            <a:r>
              <a:rPr lang="en-US" dirty="0"/>
              <a:t>The PTA is calculated with the following formula:</a:t>
            </a:r>
          </a:p>
          <a:p>
            <a:pPr algn="just">
              <a:buNone/>
              <a:defRPr/>
            </a:pPr>
            <a:r>
              <a:rPr lang="en-US" sz="2400" b="1" dirty="0"/>
              <a:t>     </a:t>
            </a:r>
            <a:r>
              <a:rPr lang="en-US" sz="24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3BDCB1B-A373-4236-A0BB-21A60D3A263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C38D6AE-73FF-B36D-E83C-CF26BADE3BD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B8E33F-C2ED-40B3-5313-1F587035D2D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3097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171367" y="129223"/>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426721" y="1757900"/>
            <a:ext cx="10294658" cy="4029075"/>
          </a:xfrm>
        </p:spPr>
        <p:txBody>
          <a:bodyPr rtlCol="0">
            <a:normAutofit/>
          </a:bodyPr>
          <a:lstStyle/>
          <a:p>
            <a:pPr marL="457200" indent="-457200" algn="just">
              <a:defRPr/>
            </a:pPr>
            <a:r>
              <a:rPr lang="en-US" b="1" dirty="0">
                <a:solidFill>
                  <a:srgbClr val="00B0F0"/>
                </a:solidFill>
              </a:rPr>
              <a:t>Cost plus incentive fee (CPIF</a:t>
            </a:r>
            <a:r>
              <a:rPr lang="en-US" b="1" dirty="0">
                <a:solidFill>
                  <a:srgbClr val="0070C0"/>
                </a:solidFill>
              </a:rPr>
              <a:t>)</a:t>
            </a:r>
            <a:r>
              <a:rPr lang="en-US" dirty="0">
                <a:solidFill>
                  <a:srgbClr val="0070C0"/>
                </a:solidFill>
              </a:rPr>
              <a:t>: </a:t>
            </a:r>
            <a:r>
              <a:rPr lang="en-US" dirty="0"/>
              <a:t>the buyer pays the supplier for allowable performance costs plus a predetermined fee and an incentive bonus</a:t>
            </a:r>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421B447-DC46-4502-884F-F7626EADBAC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7B4B966-8361-E177-4BEE-86D8FE845D9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2E41B36-AC5A-25EE-1F66-954073A5BB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8849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0725" y="-9397"/>
            <a:ext cx="8382000" cy="1143000"/>
          </a:xfrm>
        </p:spPr>
        <p:txBody>
          <a:bodyPr rtlCol="0">
            <a:normAutofit/>
          </a:bodyPr>
          <a:lstStyle/>
          <a:p>
            <a:pPr algn="ctr">
              <a:defRPr/>
            </a:pPr>
            <a:r>
              <a:rPr lang="en-US" sz="3200" b="1" dirty="0">
                <a:solidFill>
                  <a:srgbClr val="00B0F0"/>
                </a:solidFill>
              </a:rPr>
              <a:t>Contract Types Versus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D89AC81-3FF4-4FB4-A137-3C3CB50918A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2458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676" y="1296514"/>
            <a:ext cx="9640324" cy="4922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45344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210670-2278-0522-3410-6F1DF8C4BC4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A01FD42-F510-871B-1083-9EFB8EED623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781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54263" y="78342"/>
            <a:ext cx="8305800" cy="1143000"/>
          </a:xfrm>
        </p:spPr>
        <p:txBody>
          <a:bodyPr>
            <a:normAutofit/>
          </a:bodyPr>
          <a:lstStyle/>
          <a:p>
            <a:pPr algn="ctr" eaLnBrk="1" hangingPunct="1"/>
            <a:r>
              <a:rPr lang="en-US" altLang="en-US" sz="3200" b="1" dirty="0">
                <a:solidFill>
                  <a:srgbClr val="00B0F0"/>
                </a:solidFill>
              </a:rPr>
              <a:t>Contract Statement of Work (SOW)</a:t>
            </a:r>
          </a:p>
        </p:txBody>
      </p:sp>
      <p:sp>
        <p:nvSpPr>
          <p:cNvPr id="32771" name="Rectangle 3"/>
          <p:cNvSpPr>
            <a:spLocks noGrp="1" noChangeArrowheads="1"/>
          </p:cNvSpPr>
          <p:nvPr>
            <p:ph idx="1"/>
          </p:nvPr>
        </p:nvSpPr>
        <p:spPr>
          <a:xfrm>
            <a:off x="180432" y="1599561"/>
            <a:ext cx="11564528" cy="4572000"/>
          </a:xfrm>
        </p:spPr>
        <p:txBody>
          <a:bodyPr rtlCol="0">
            <a:normAutofit/>
          </a:bodyPr>
          <a:lstStyle/>
          <a:p>
            <a:pPr algn="just">
              <a:spcBef>
                <a:spcPct val="60000"/>
              </a:spcBef>
              <a:defRPr/>
            </a:pPr>
            <a:r>
              <a:rPr lang="en-US" dirty="0"/>
              <a:t>A </a:t>
            </a:r>
            <a:r>
              <a:rPr lang="en-US" b="1" dirty="0">
                <a:solidFill>
                  <a:srgbClr val="00B0F0"/>
                </a:solidFill>
              </a:rPr>
              <a:t>statement of work</a:t>
            </a:r>
            <a:r>
              <a:rPr lang="en-US" dirty="0">
                <a:solidFill>
                  <a:srgbClr val="00B0F0"/>
                </a:solidFill>
              </a:rPr>
              <a:t> </a:t>
            </a:r>
            <a:r>
              <a:rPr lang="en-US" dirty="0"/>
              <a:t>is a description of the work required for the procurement</a:t>
            </a:r>
          </a:p>
          <a:p>
            <a:pPr algn="just">
              <a:spcBef>
                <a:spcPct val="60000"/>
              </a:spcBef>
              <a:defRPr/>
            </a:pPr>
            <a:r>
              <a:rPr lang="en-US" dirty="0"/>
              <a:t>If a SOW is used as part of a contract to describe only the work required for that particular contract, it is called a </a:t>
            </a:r>
            <a:r>
              <a:rPr lang="en-US" b="1" dirty="0">
                <a:solidFill>
                  <a:srgbClr val="00B0F0"/>
                </a:solidFill>
              </a:rPr>
              <a:t>contract statement of work</a:t>
            </a:r>
            <a:endParaRPr lang="en-US" dirty="0">
              <a:solidFill>
                <a:srgbClr val="00B0F0"/>
              </a:solidFill>
            </a:endParaRPr>
          </a:p>
          <a:p>
            <a:pPr algn="just">
              <a:spcBef>
                <a:spcPct val="60000"/>
              </a:spcBef>
              <a:defRPr/>
            </a:pPr>
            <a:r>
              <a:rPr lang="en-US" dirty="0"/>
              <a:t>A SOW is a type of scope statement</a:t>
            </a:r>
          </a:p>
          <a:p>
            <a:pPr algn="just">
              <a:spcBef>
                <a:spcPct val="60000"/>
              </a:spcBef>
              <a:defRPr/>
            </a:pPr>
            <a:r>
              <a:rPr lang="en-US" dirty="0"/>
              <a:t>A good SOW gives bidders a better understanding of the buyer’s expectations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07B2869-CBE2-4E90-B31E-5A03989D272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C786397-EAFD-16B5-D190-8C7083B179F7}"/>
              </a:ext>
            </a:extLst>
          </p:cNvPr>
          <p:cNvSpPr/>
          <p:nvPr/>
        </p:nvSpPr>
        <p:spPr>
          <a:xfrm>
            <a:off x="11744959" y="1040718"/>
            <a:ext cx="18796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7F5335F-604F-3B78-AC80-B55C9C27AD9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640080" y="1460060"/>
            <a:ext cx="1074928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6387" name="Rectangle 2"/>
          <p:cNvSpPr>
            <a:spLocks noGrp="1" noChangeArrowheads="1"/>
          </p:cNvSpPr>
          <p:nvPr>
            <p:ph type="title"/>
          </p:nvPr>
        </p:nvSpPr>
        <p:spPr>
          <a:xfrm>
            <a:off x="1752676" y="108170"/>
            <a:ext cx="9175778" cy="457200"/>
          </a:xfrm>
        </p:spPr>
        <p:txBody>
          <a:bodyPr>
            <a:normAutofit fontScale="90000"/>
          </a:bodyPr>
          <a:lstStyle/>
          <a:p>
            <a:pPr algn="ctr"/>
            <a:br>
              <a:rPr lang="en-US" altLang="en-US" sz="2800" b="1" dirty="0">
                <a:solidFill>
                  <a:srgbClr val="0070C0"/>
                </a:solidFill>
              </a:rPr>
            </a:br>
            <a:r>
              <a:rPr lang="en-US" altLang="en-US" sz="3600" b="1" dirty="0">
                <a:solidFill>
                  <a:srgbClr val="00B0F0"/>
                </a:solidFill>
              </a:rPr>
              <a:t>Statement of Work (SOW) Template</a:t>
            </a:r>
            <a:endParaRPr lang="en-US" altLang="en-US" sz="2800" b="1" dirty="0">
              <a:solidFill>
                <a:srgbClr val="00B0F0"/>
              </a:solidFill>
            </a:endParaRPr>
          </a:p>
        </p:txBody>
      </p:sp>
      <p:graphicFrame>
        <p:nvGraphicFramePr>
          <p:cNvPr id="16388" name="Object 3"/>
          <p:cNvGraphicFramePr>
            <a:graphicFrameLocks noChangeAspect="1"/>
          </p:cNvGraphicFramePr>
          <p:nvPr>
            <p:extLst>
              <p:ext uri="{D42A27DB-BD31-4B8C-83A1-F6EECF244321}">
                <p14:modId xmlns:p14="http://schemas.microsoft.com/office/powerpoint/2010/main" val="2226980198"/>
              </p:ext>
            </p:extLst>
          </p:nvPr>
        </p:nvGraphicFramePr>
        <p:xfrm>
          <a:off x="640080" y="1460061"/>
          <a:ext cx="10749280" cy="4832570"/>
        </p:xfrm>
        <a:graphic>
          <a:graphicData uri="http://schemas.openxmlformats.org/presentationml/2006/ole">
            <mc:AlternateContent xmlns:mc="http://schemas.openxmlformats.org/markup-compatibility/2006">
              <mc:Choice xmlns:v="urn:schemas-microsoft-com:vml" Requires="v">
                <p:oleObj name="Document" r:id="rId2" imgW="5636069" imgH="3380199" progId="Word.Document.8">
                  <p:embed/>
                </p:oleObj>
              </mc:Choice>
              <mc:Fallback>
                <p:oleObj name="Document" r:id="rId2" imgW="5636069" imgH="3380199" progId="Word.Document.8">
                  <p:embed/>
                  <p:pic>
                    <p:nvPicPr>
                      <p:cNvPr id="16388" name="Object 3"/>
                      <p:cNvPicPr>
                        <a:picLocks noChangeAspect="1" noChangeArrowheads="1"/>
                      </p:cNvPicPr>
                      <p:nvPr/>
                    </p:nvPicPr>
                    <p:blipFill>
                      <a:blip r:embed="rId3"/>
                      <a:srcRect/>
                      <a:stretch>
                        <a:fillRect/>
                      </a:stretch>
                    </p:blipFill>
                    <p:spPr bwMode="auto">
                      <a:xfrm>
                        <a:off x="640080" y="1460061"/>
                        <a:ext cx="10749280" cy="4832570"/>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29263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18D07DC-CE16-E5EC-26AB-C78EDA642400}"/>
              </a:ext>
            </a:extLst>
          </p:cNvPr>
          <p:cNvSpPr/>
          <p:nvPr/>
        </p:nvSpPr>
        <p:spPr>
          <a:xfrm>
            <a:off x="11551920"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A69505-E110-D53D-3881-60B60D89B4FA}"/>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41684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069783" y="136683"/>
            <a:ext cx="8382000" cy="838200"/>
          </a:xfrm>
        </p:spPr>
        <p:txBody>
          <a:bodyPr>
            <a:normAutofit/>
          </a:bodyPr>
          <a:lstStyle/>
          <a:p>
            <a:pPr algn="ctr" eaLnBrk="1" hangingPunct="1"/>
            <a:r>
              <a:rPr lang="en-US" altLang="en-US" sz="3200" b="1" dirty="0">
                <a:solidFill>
                  <a:srgbClr val="00B0F0"/>
                </a:solidFill>
              </a:rPr>
              <a:t>Planning Contracting</a:t>
            </a:r>
          </a:p>
        </p:txBody>
      </p:sp>
      <p:sp>
        <p:nvSpPr>
          <p:cNvPr id="28675" name="Rectangle 3"/>
          <p:cNvSpPr>
            <a:spLocks noGrp="1" noChangeArrowheads="1"/>
          </p:cNvSpPr>
          <p:nvPr>
            <p:ph idx="1"/>
          </p:nvPr>
        </p:nvSpPr>
        <p:spPr>
          <a:xfrm>
            <a:off x="311175" y="1311275"/>
            <a:ext cx="11281385" cy="5410200"/>
          </a:xfrm>
        </p:spPr>
        <p:txBody>
          <a:bodyPr>
            <a:normAutofit/>
          </a:bodyPr>
          <a:lstStyle/>
          <a:p>
            <a:pPr marL="457200" indent="-457200" algn="just"/>
            <a:r>
              <a:rPr lang="en-US" altLang="en-US" dirty="0"/>
              <a:t>Involves preparing several documents needed for potential sellers to prepare their responses and determining the evaluation criteria for the contract award</a:t>
            </a:r>
          </a:p>
          <a:p>
            <a:pPr marL="1027113" lvl="1" indent="-455613" algn="just"/>
            <a:r>
              <a:rPr lang="en-US" altLang="en-US" sz="2800" b="1" dirty="0">
                <a:solidFill>
                  <a:srgbClr val="00B0F0"/>
                </a:solidFill>
              </a:rPr>
              <a:t>Request for Proposals</a:t>
            </a:r>
            <a:r>
              <a:rPr lang="en-US" altLang="en-US" sz="2800" dirty="0"/>
              <a:t>: used to solicit proposals from prospective sellers</a:t>
            </a:r>
          </a:p>
          <a:p>
            <a:pPr marL="1370013" lvl="2" algn="just"/>
            <a:r>
              <a:rPr lang="en-US" altLang="en-US" sz="2800" dirty="0"/>
              <a:t>A </a:t>
            </a:r>
            <a:r>
              <a:rPr lang="en-US" altLang="en-US" sz="2800" b="1" dirty="0">
                <a:solidFill>
                  <a:srgbClr val="00B0F0"/>
                </a:solidFill>
              </a:rPr>
              <a:t>proposal</a:t>
            </a:r>
            <a:r>
              <a:rPr lang="en-US" altLang="en-US" sz="2800" dirty="0">
                <a:solidFill>
                  <a:srgbClr val="00B0F0"/>
                </a:solidFill>
              </a:rPr>
              <a:t> </a:t>
            </a:r>
            <a:r>
              <a:rPr lang="en-US" altLang="en-US" sz="2800" dirty="0"/>
              <a:t>is a document prepared by a seller when there are different approaches for meeting buyer needs </a:t>
            </a:r>
          </a:p>
          <a:p>
            <a:pPr marL="1027113" lvl="1" indent="-455613" algn="just"/>
            <a:r>
              <a:rPr lang="en-US" altLang="en-US" sz="2800" b="1" dirty="0">
                <a:solidFill>
                  <a:srgbClr val="00B0F0"/>
                </a:solidFill>
              </a:rPr>
              <a:t>Requests for Quotes</a:t>
            </a:r>
            <a:r>
              <a:rPr lang="en-US" altLang="en-US" sz="2800" dirty="0"/>
              <a:t>: used to solicit quotes or bids from prospective suppliers</a:t>
            </a:r>
          </a:p>
          <a:p>
            <a:pPr marL="1370013" lvl="2" algn="just"/>
            <a:r>
              <a:rPr lang="en-US" altLang="en-US" sz="2800" dirty="0"/>
              <a:t>A</a:t>
            </a:r>
            <a:r>
              <a:rPr lang="en-US" altLang="en-US" sz="2800" b="1" dirty="0"/>
              <a:t> </a:t>
            </a:r>
            <a:r>
              <a:rPr lang="en-US" altLang="en-US" sz="2800" b="1" dirty="0">
                <a:solidFill>
                  <a:srgbClr val="00B0F0"/>
                </a:solidFill>
              </a:rPr>
              <a:t>bid</a:t>
            </a:r>
            <a:r>
              <a:rPr lang="en-US" altLang="en-US" sz="2800" dirty="0">
                <a:solidFill>
                  <a:srgbClr val="00B0F0"/>
                </a:solidFill>
              </a:rPr>
              <a:t>, </a:t>
            </a:r>
            <a:r>
              <a:rPr lang="en-US" altLang="en-US" sz="2800" dirty="0"/>
              <a:t>also called a tender or quote (short for quotation), is a document prepared by sellers providing pricing for standard items that have been clearly defined by the buyer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FD197E3-8FC2-430A-B5E6-EA945094758D}"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A24B027-2687-81E9-B956-0C12CD0E59B6}"/>
              </a:ext>
            </a:extLst>
          </p:cNvPr>
          <p:cNvSpPr/>
          <p:nvPr/>
        </p:nvSpPr>
        <p:spPr>
          <a:xfrm>
            <a:off x="11592560" y="106103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CC9BBB-71AD-C345-A6C9-0D8A1CF269C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457200" y="1600200"/>
            <a:ext cx="1052576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8435" name="Rectangle 2"/>
          <p:cNvSpPr>
            <a:spLocks noGrp="1" noChangeArrowheads="1"/>
          </p:cNvSpPr>
          <p:nvPr>
            <p:ph type="title"/>
          </p:nvPr>
        </p:nvSpPr>
        <p:spPr>
          <a:xfrm>
            <a:off x="1943100" y="88900"/>
            <a:ext cx="8458200" cy="1143000"/>
          </a:xfrm>
        </p:spPr>
        <p:txBody>
          <a:bodyPr>
            <a:normAutofit/>
          </a:bodyPr>
          <a:lstStyle/>
          <a:p>
            <a:pPr algn="ctr"/>
            <a:r>
              <a:rPr lang="en-US" altLang="en-US" sz="3200" b="1" dirty="0">
                <a:solidFill>
                  <a:srgbClr val="00B0F0"/>
                </a:solidFill>
              </a:rPr>
              <a:t>Outline for a Request for Proposal (RFP)</a:t>
            </a:r>
            <a:endParaRPr lang="en-US" altLang="en-US" sz="3200" dirty="0">
              <a:solidFill>
                <a:srgbClr val="00B0F0"/>
              </a:solidFill>
            </a:endParaRPr>
          </a:p>
        </p:txBody>
      </p:sp>
      <p:graphicFrame>
        <p:nvGraphicFramePr>
          <p:cNvPr id="18436" name="Object 3"/>
          <p:cNvGraphicFramePr>
            <a:graphicFrameLocks noChangeAspect="1"/>
          </p:cNvGraphicFramePr>
          <p:nvPr>
            <p:extLst>
              <p:ext uri="{D42A27DB-BD31-4B8C-83A1-F6EECF244321}">
                <p14:modId xmlns:p14="http://schemas.microsoft.com/office/powerpoint/2010/main" val="856169153"/>
              </p:ext>
            </p:extLst>
          </p:nvPr>
        </p:nvGraphicFramePr>
        <p:xfrm>
          <a:off x="792480" y="1615149"/>
          <a:ext cx="10322560" cy="4732762"/>
        </p:xfrm>
        <a:graphic>
          <a:graphicData uri="http://schemas.openxmlformats.org/presentationml/2006/ole">
            <mc:AlternateContent xmlns:mc="http://schemas.openxmlformats.org/markup-compatibility/2006">
              <mc:Choice xmlns:v="urn:schemas-microsoft-com:vml" Requires="v">
                <p:oleObj name="Document" r:id="rId2" imgW="5486400" imgH="2941320" progId="Word.Document.8">
                  <p:embed/>
                </p:oleObj>
              </mc:Choice>
              <mc:Fallback>
                <p:oleObj name="Document" r:id="rId2" imgW="5486400" imgH="2941320" progId="Word.Document.8">
                  <p:embed/>
                  <p:pic>
                    <p:nvPicPr>
                      <p:cNvPr id="18436" name="Object 3"/>
                      <p:cNvPicPr>
                        <a:picLocks noChangeAspect="1" noChangeArrowheads="1"/>
                      </p:cNvPicPr>
                      <p:nvPr/>
                    </p:nvPicPr>
                    <p:blipFill>
                      <a:blip r:embed="rId3">
                        <a:extLst>
                          <a:ext uri="{28A0092B-C50C-407E-A947-70E740481C1C}">
                            <a14:useLocalDpi xmlns:a14="http://schemas.microsoft.com/office/drawing/2010/main" val="0"/>
                          </a:ext>
                        </a:extLst>
                      </a:blip>
                      <a:srcRect r="13084"/>
                      <a:stretch>
                        <a:fillRect/>
                      </a:stretch>
                    </p:blipFill>
                    <p:spPr bwMode="auto">
                      <a:xfrm>
                        <a:off x="792480" y="1615149"/>
                        <a:ext cx="10322560" cy="4732762"/>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3864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4931A81-097A-7F5C-F724-A21EDFDF5B78}"/>
              </a:ext>
            </a:extLst>
          </p:cNvPr>
          <p:cNvSpPr/>
          <p:nvPr/>
        </p:nvSpPr>
        <p:spPr>
          <a:xfrm>
            <a:off x="11124334" y="139560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F1EF7CA-37D7-7D77-66FE-A3E25EDBE2F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38934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84565"/>
            <a:ext cx="10515600" cy="689731"/>
          </a:xfrm>
        </p:spPr>
        <p:txBody>
          <a:bodyPr>
            <a:normAutofit/>
          </a:bodyPr>
          <a:lstStyle/>
          <a:p>
            <a:pPr algn="ctr" eaLnBrk="1" hangingPunct="1"/>
            <a:r>
              <a:rPr lang="en-US" altLang="en-US" sz="3200" b="1" dirty="0">
                <a:solidFill>
                  <a:srgbClr val="00B0F0"/>
                </a:solidFill>
              </a:rPr>
              <a:t>Evaluation Criteria</a:t>
            </a:r>
          </a:p>
        </p:txBody>
      </p:sp>
      <p:sp>
        <p:nvSpPr>
          <p:cNvPr id="34819" name="Rectangle 3"/>
          <p:cNvSpPr>
            <a:spLocks noGrp="1" noChangeArrowheads="1"/>
          </p:cNvSpPr>
          <p:nvPr>
            <p:ph idx="1"/>
          </p:nvPr>
        </p:nvSpPr>
        <p:spPr>
          <a:xfrm>
            <a:off x="314960" y="1651849"/>
            <a:ext cx="11038839" cy="4351338"/>
          </a:xfrm>
        </p:spPr>
        <p:txBody>
          <a:bodyPr rtlCol="0">
            <a:normAutofit/>
          </a:bodyPr>
          <a:lstStyle/>
          <a:p>
            <a:pPr algn="just">
              <a:spcBef>
                <a:spcPct val="100000"/>
              </a:spcBef>
              <a:defRPr/>
            </a:pPr>
            <a:r>
              <a:rPr lang="en-US" dirty="0"/>
              <a:t>It’s important to prepare some form of evaluation criteria, preferably before issuing a formal RFP or RFQ</a:t>
            </a:r>
          </a:p>
          <a:p>
            <a:pPr algn="just">
              <a:spcBef>
                <a:spcPct val="100000"/>
              </a:spcBef>
              <a:defRPr/>
            </a:pPr>
            <a:r>
              <a:rPr lang="en-US" dirty="0"/>
              <a:t>Beware of proposals that look good on paper; be sure to evaluate factors, such as past performance and management approach</a:t>
            </a:r>
          </a:p>
          <a:p>
            <a:pPr algn="just">
              <a:spcBef>
                <a:spcPct val="100000"/>
              </a:spcBef>
              <a:defRPr/>
            </a:pPr>
            <a:r>
              <a:rPr lang="en-US" dirty="0"/>
              <a:t>Can require a technical presentation as part of a proposal</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519FD89-1210-4033-BF41-171FB5CEB35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E45873F-D9A7-AB76-53C3-FB9E474A6C95}"/>
              </a:ext>
            </a:extLst>
          </p:cNvPr>
          <p:cNvSpPr/>
          <p:nvPr/>
        </p:nvSpPr>
        <p:spPr>
          <a:xfrm>
            <a:off x="11490959" y="1107309"/>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CBAE91-D8BF-0EFC-7670-38DA9117FB5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00877" y="0"/>
            <a:ext cx="8458200" cy="885742"/>
          </a:xfrm>
        </p:spPr>
        <p:txBody>
          <a:bodyPr>
            <a:noAutofit/>
          </a:bodyPr>
          <a:lstStyle/>
          <a:p>
            <a:pPr algn="ctr"/>
            <a:br>
              <a:rPr lang="en-US" altLang="en-US" sz="3200" dirty="0">
                <a:solidFill>
                  <a:srgbClr val="0070C0"/>
                </a:solidFill>
              </a:rPr>
            </a:br>
            <a:r>
              <a:rPr lang="en-US" altLang="en-US" sz="3200" b="1" dirty="0">
                <a:solidFill>
                  <a:srgbClr val="00B0F0"/>
                </a:solidFill>
              </a:rPr>
              <a:t>Sample Proposal Evaluation Sheet</a:t>
            </a:r>
            <a:endParaRPr lang="en-US" altLang="en-US" sz="3200" dirty="0">
              <a:solidFill>
                <a:srgbClr val="00B0F0"/>
              </a:solidFill>
            </a:endParaRPr>
          </a:p>
        </p:txBody>
      </p:sp>
      <p:sp>
        <p:nvSpPr>
          <p:cNvPr id="21508" name="Text Box 4"/>
          <p:cNvSpPr txBox="1">
            <a:spLocks noChangeArrowheads="1"/>
          </p:cNvSpPr>
          <p:nvPr/>
        </p:nvSpPr>
        <p:spPr bwMode="auto">
          <a:xfrm>
            <a:off x="609600" y="1456659"/>
            <a:ext cx="9594376"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600" b="1" i="0" u="none" strike="noStrike" kern="1200" cap="none" spc="0" normalizeH="0" baseline="0" noProof="0" dirty="0">
                <a:ln>
                  <a:noFill/>
                </a:ln>
                <a:solidFill>
                  <a:srgbClr val="C00000"/>
                </a:solidFill>
                <a:effectLst/>
                <a:uLnTx/>
                <a:uFillTx/>
                <a:latin typeface="Times New Roman"/>
                <a:ea typeface="+mn-ea"/>
                <a:cs typeface="Times New Roman"/>
              </a:rPr>
              <a:t>The following template could be used by a project team to help create a short list of the best three proposals.</a:t>
            </a:r>
          </a:p>
        </p:txBody>
      </p:sp>
      <p:sp>
        <p:nvSpPr>
          <p:cNvPr id="6" name="TextBox 5">
            <a:extLst>
              <a:ext uri="{FF2B5EF4-FFF2-40B4-BE49-F238E27FC236}">
                <a16:creationId xmlns:a16="http://schemas.microsoft.com/office/drawing/2014/main" id="{8BABA90E-6A6B-DAF7-3373-371EE0F09815}"/>
              </a:ext>
            </a:extLst>
          </p:cNvPr>
          <p:cNvSpPr txBox="1"/>
          <p:nvPr/>
        </p:nvSpPr>
        <p:spPr>
          <a:xfrm>
            <a:off x="9250977"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824" y="2349211"/>
            <a:ext cx="10688616" cy="410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3F2E5913-4189-7B14-D184-BEC65B8BB26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E65D472-20A5-2FB2-F04D-3E307F9F3D4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1336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eaLnBrk="1" hangingPunct="1"/>
            <a:r>
              <a:rPr lang="en-US" altLang="en-US" sz="3200" b="1" dirty="0">
                <a:solidFill>
                  <a:srgbClr val="00B0F0"/>
                </a:solidFill>
              </a:rPr>
              <a:t>Requesting Seller Responses</a:t>
            </a:r>
          </a:p>
        </p:txBody>
      </p:sp>
      <p:sp>
        <p:nvSpPr>
          <p:cNvPr id="35843" name="Rectangle 3"/>
          <p:cNvSpPr>
            <a:spLocks noGrp="1" noChangeArrowheads="1"/>
          </p:cNvSpPr>
          <p:nvPr>
            <p:ph idx="1"/>
          </p:nvPr>
        </p:nvSpPr>
        <p:spPr>
          <a:xfrm>
            <a:off x="553719" y="1735987"/>
            <a:ext cx="10195561" cy="4267200"/>
          </a:xfrm>
        </p:spPr>
        <p:txBody>
          <a:bodyPr rtlCol="0">
            <a:noAutofit/>
          </a:bodyPr>
          <a:lstStyle/>
          <a:p>
            <a:pPr marL="457200" indent="-457200">
              <a:defRPr/>
            </a:pPr>
            <a:r>
              <a:rPr lang="en-US" dirty="0"/>
              <a:t>Deciding whom to ask to do the work, sending appropriate documentation to potential sellers, and obtaining proposals or bids</a:t>
            </a:r>
            <a:endParaRPr lang="ar-EG" dirty="0"/>
          </a:p>
          <a:p>
            <a:pPr marL="0" indent="0">
              <a:buNone/>
              <a:defRPr/>
            </a:pPr>
            <a:endParaRPr lang="en-US" dirty="0"/>
          </a:p>
          <a:p>
            <a:pPr marL="457200" indent="-457200">
              <a:defRPr/>
            </a:pPr>
            <a:r>
              <a:rPr lang="en-US" dirty="0"/>
              <a:t>A bidders’ conference can help clarify the buyer’s expectations</a:t>
            </a:r>
          </a:p>
          <a:p>
            <a:pPr marL="457200" indent="-457200">
              <a:buNone/>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EC3BA1-3687-4A47-982F-9FC9AF8BBDA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32422BE-A010-5178-7A2F-B8A34B3F71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94C12B7-B9ED-888D-FA15-D5233D23F0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2" y="59323"/>
            <a:ext cx="8458200" cy="729276"/>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0483" name="Rectangle 3"/>
          <p:cNvSpPr>
            <a:spLocks noGrp="1" noChangeArrowheads="1"/>
          </p:cNvSpPr>
          <p:nvPr>
            <p:ph type="body" idx="1"/>
          </p:nvPr>
        </p:nvSpPr>
        <p:spPr>
          <a:xfrm>
            <a:off x="311175" y="1542831"/>
            <a:ext cx="11342345" cy="4648200"/>
          </a:xfrm>
        </p:spPr>
        <p:txBody>
          <a:bodyPr>
            <a:normAutofit lnSpcReduction="10000"/>
          </a:bodyPr>
          <a:lstStyle/>
          <a:p>
            <a:pPr algn="just">
              <a:lnSpc>
                <a:spcPct val="90000"/>
              </a:lnSpc>
              <a:buFont typeface="Monotype Sorts" pitchFamily="2" charset="2"/>
              <a:buNone/>
            </a:pPr>
            <a:r>
              <a:rPr lang="en-US" altLang="en-US" dirty="0"/>
              <a:t>Once buyers receive proposals, they must select a vendor or decide to</a:t>
            </a:r>
          </a:p>
          <a:p>
            <a:pPr algn="just">
              <a:lnSpc>
                <a:spcPct val="90000"/>
              </a:lnSpc>
              <a:buFont typeface="Monotype Sorts" pitchFamily="2" charset="2"/>
              <a:buNone/>
            </a:pPr>
            <a:r>
              <a:rPr lang="en-US" altLang="en-US" dirty="0"/>
              <a:t>cancel the procurement.</a:t>
            </a:r>
            <a:r>
              <a:rPr lang="en-US" altLang="en-US" b="1" dirty="0"/>
              <a:t> </a:t>
            </a:r>
          </a:p>
          <a:p>
            <a:pPr algn="just">
              <a:lnSpc>
                <a:spcPct val="90000"/>
              </a:lnSpc>
              <a:buFont typeface="Monotype Sorts" pitchFamily="2" charset="2"/>
              <a:buNone/>
            </a:pPr>
            <a:r>
              <a:rPr lang="en-US" altLang="en-US" b="1" dirty="0">
                <a:solidFill>
                  <a:srgbClr val="00B0F0"/>
                </a:solidFill>
              </a:rPr>
              <a:t>Source selection</a:t>
            </a:r>
            <a:r>
              <a:rPr lang="en-US" altLang="en-US" dirty="0">
                <a:solidFill>
                  <a:srgbClr val="00B0F0"/>
                </a:solidFill>
              </a:rPr>
              <a:t> </a:t>
            </a:r>
            <a:r>
              <a:rPr lang="en-US" altLang="en-US" dirty="0"/>
              <a:t>involves:</a:t>
            </a:r>
          </a:p>
          <a:p>
            <a:pPr lvl="1" algn="just">
              <a:lnSpc>
                <a:spcPct val="90000"/>
              </a:lnSpc>
            </a:pPr>
            <a:r>
              <a:rPr lang="en-US" altLang="en-US" sz="2800" b="1" dirty="0">
                <a:solidFill>
                  <a:srgbClr val="00B0F0"/>
                </a:solidFill>
              </a:rPr>
              <a:t>Evaluating bidders’ proposals.</a:t>
            </a:r>
          </a:p>
          <a:p>
            <a:pPr lvl="1" algn="just">
              <a:lnSpc>
                <a:spcPct val="90000"/>
              </a:lnSpc>
            </a:pPr>
            <a:r>
              <a:rPr lang="en-US" altLang="en-US" sz="2800" b="1" dirty="0">
                <a:solidFill>
                  <a:srgbClr val="00B0F0"/>
                </a:solidFill>
              </a:rPr>
              <a:t>Choosing the best one.</a:t>
            </a:r>
          </a:p>
          <a:p>
            <a:pPr lvl="1" algn="just">
              <a:lnSpc>
                <a:spcPct val="90000"/>
              </a:lnSpc>
            </a:pPr>
            <a:r>
              <a:rPr lang="en-US" altLang="en-US" sz="2800" b="1" dirty="0">
                <a:solidFill>
                  <a:srgbClr val="00B0F0"/>
                </a:solidFill>
              </a:rPr>
              <a:t>Negotiating the contract.</a:t>
            </a:r>
          </a:p>
          <a:p>
            <a:pPr lvl="1" algn="just">
              <a:lnSpc>
                <a:spcPct val="90000"/>
              </a:lnSpc>
            </a:pPr>
            <a:r>
              <a:rPr lang="en-US" altLang="en-US" sz="2800" b="1" dirty="0">
                <a:solidFill>
                  <a:srgbClr val="00B0F0"/>
                </a:solidFill>
              </a:rPr>
              <a:t>Awarding the contract.</a:t>
            </a:r>
            <a:endParaRPr lang="en-US" altLang="en-US" sz="2800" dirty="0">
              <a:solidFill>
                <a:srgbClr val="00B0F0"/>
              </a:solidFill>
            </a:endParaRPr>
          </a:p>
          <a:p>
            <a:pPr algn="just">
              <a:lnSpc>
                <a:spcPct val="90000"/>
              </a:lnSpc>
              <a:buFont typeface="Monotype Sorts" pitchFamily="2" charset="2"/>
              <a:buNone/>
            </a:pPr>
            <a:r>
              <a:rPr lang="en-US" altLang="en-US" dirty="0"/>
              <a:t>It is highly recommended that buyers use formal evaluation procedures for</a:t>
            </a:r>
          </a:p>
          <a:p>
            <a:pPr algn="just">
              <a:lnSpc>
                <a:spcPct val="90000"/>
              </a:lnSpc>
              <a:buFont typeface="Monotype Sorts" pitchFamily="2" charset="2"/>
              <a:buNone/>
            </a:pPr>
            <a:r>
              <a:rPr lang="en-US" altLang="en-US" dirty="0"/>
              <a:t>selecting vendors.</a:t>
            </a:r>
          </a:p>
          <a:p>
            <a:pPr algn="just">
              <a:lnSpc>
                <a:spcPct val="90000"/>
              </a:lnSpc>
              <a:buFont typeface="Monotype Sorts" pitchFamily="2" charset="2"/>
              <a:buNone/>
            </a:pPr>
            <a:r>
              <a:rPr lang="en-US" altLang="en-US" dirty="0"/>
              <a:t>Buyers often create a “short list”.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D5630B4-3CF9-D2F4-706F-2020EC52DFCF}"/>
              </a:ext>
            </a:extLst>
          </p:cNvPr>
          <p:cNvSpPr/>
          <p:nvPr/>
        </p:nvSpPr>
        <p:spPr>
          <a:xfrm>
            <a:off x="11714480" y="1061038"/>
            <a:ext cx="19219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D09024-EB6C-DA4B-5F25-95FCF45DE6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16870" y="0"/>
            <a:ext cx="8458200" cy="798675"/>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2531" name="Rectangle 3"/>
          <p:cNvSpPr>
            <a:spLocks noGrp="1" noChangeArrowheads="1"/>
          </p:cNvSpPr>
          <p:nvPr>
            <p:ph type="body" idx="1"/>
          </p:nvPr>
        </p:nvSpPr>
        <p:spPr>
          <a:xfrm>
            <a:off x="311176" y="1644431"/>
            <a:ext cx="11047704" cy="4648200"/>
          </a:xfrm>
        </p:spPr>
        <p:txBody>
          <a:bodyPr/>
          <a:lstStyle/>
          <a:p>
            <a:pPr algn="just">
              <a:lnSpc>
                <a:spcPct val="90000"/>
              </a:lnSpc>
              <a:buFont typeface="Wingdings" panose="05000000000000000000" pitchFamily="2" charset="2"/>
              <a:buChar char="Ø"/>
            </a:pPr>
            <a:r>
              <a:rPr lang="en-US" altLang="en-US" dirty="0"/>
              <a:t>After developing a short list of possible sellers, organisations will often undertake more detailed evaluation.</a:t>
            </a:r>
          </a:p>
          <a:p>
            <a:pPr marL="0" indent="0" algn="just">
              <a:lnSpc>
                <a:spcPct val="90000"/>
              </a:lnSpc>
              <a:buNone/>
            </a:pPr>
            <a:endParaRPr lang="en-US" altLang="en-US" dirty="0"/>
          </a:p>
          <a:p>
            <a:pPr algn="just">
              <a:lnSpc>
                <a:spcPct val="90000"/>
              </a:lnSpc>
              <a:buFont typeface="Wingdings" panose="05000000000000000000" pitchFamily="2" charset="2"/>
              <a:buChar char="Ø"/>
            </a:pPr>
            <a:r>
              <a:rPr lang="en-US" altLang="en-US" dirty="0"/>
              <a:t>The following figure lists items that might be part of an evaluation of the top three vendors for a large information technology project.</a:t>
            </a:r>
          </a:p>
          <a:p>
            <a:pPr algn="just">
              <a:lnSpc>
                <a:spcPct val="90000"/>
              </a:lnSpc>
              <a:buFont typeface="Wingdings" panose="05000000000000000000" pitchFamily="2" charset="2"/>
              <a:buChar char="Ø"/>
            </a:pPr>
            <a:endParaRPr lang="en-US" altLang="en-US" dirty="0"/>
          </a:p>
          <a:p>
            <a:pPr algn="just">
              <a:lnSpc>
                <a:spcPct val="90000"/>
              </a:lnSpc>
              <a:buFont typeface="Wingdings" panose="05000000000000000000" pitchFamily="2" charset="2"/>
              <a:buChar char="Ø"/>
            </a:pPr>
            <a:r>
              <a:rPr lang="en-US" altLang="en-US" dirty="0"/>
              <a:t>All of the evaluation criteria are given a certain number of possible points (based on ranked importance), and the project team members and other stakeholders then evaluate each proposal by assigning points to each criteria.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CBF38C3-B271-DCEE-89D3-7EDECF2ECDBE}"/>
              </a:ext>
            </a:extLst>
          </p:cNvPr>
          <p:cNvSpPr/>
          <p:nvPr/>
        </p:nvSpPr>
        <p:spPr>
          <a:xfrm>
            <a:off x="11460479" y="1155869"/>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4F614AA-AAE7-9CF8-630C-415620C87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66925" y="326203"/>
            <a:ext cx="8305800" cy="601639"/>
          </a:xfrm>
        </p:spPr>
        <p:txBody>
          <a:bodyPr>
            <a:normAutofit/>
          </a:bodyPr>
          <a:lstStyle/>
          <a:p>
            <a:pPr algn="ctr" eaLnBrk="1" hangingPunct="1"/>
            <a:r>
              <a:rPr lang="en-US" altLang="en-US" sz="3200" b="1" dirty="0">
                <a:solidFill>
                  <a:srgbClr val="00B0F0"/>
                </a:solidFill>
              </a:rPr>
              <a:t>Seller Selection Process</a:t>
            </a:r>
          </a:p>
        </p:txBody>
      </p:sp>
      <p:sp>
        <p:nvSpPr>
          <p:cNvPr id="38915" name="Rectangle 3"/>
          <p:cNvSpPr>
            <a:spLocks noGrp="1" noChangeArrowheads="1"/>
          </p:cNvSpPr>
          <p:nvPr>
            <p:ph idx="1"/>
          </p:nvPr>
        </p:nvSpPr>
        <p:spPr>
          <a:xfrm>
            <a:off x="350519" y="1691897"/>
            <a:ext cx="10855960" cy="4572000"/>
          </a:xfrm>
        </p:spPr>
        <p:txBody>
          <a:bodyPr rtlCol="0">
            <a:normAutofit/>
          </a:bodyPr>
          <a:lstStyle/>
          <a:p>
            <a:pPr>
              <a:spcBef>
                <a:spcPct val="100000"/>
              </a:spcBef>
              <a:defRPr/>
            </a:pPr>
            <a:r>
              <a:rPr lang="en-US" dirty="0"/>
              <a:t>Organizations often do an initial evaluation of all proposals and bids and then develop a short list of potential sellers for further evaluation</a:t>
            </a:r>
          </a:p>
          <a:p>
            <a:pPr>
              <a:spcBef>
                <a:spcPct val="100000"/>
              </a:spcBef>
              <a:defRPr/>
            </a:pPr>
            <a:r>
              <a:rPr lang="en-US" dirty="0"/>
              <a:t>Sellers on the short list often prepare a best and final offer (BAFO)</a:t>
            </a:r>
          </a:p>
          <a:p>
            <a:pPr>
              <a:spcBef>
                <a:spcPct val="100000"/>
              </a:spcBef>
              <a:defRPr/>
            </a:pPr>
            <a:r>
              <a:rPr lang="en-US" dirty="0"/>
              <a:t>Final output is a contract signed by the buyer and the selected seller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91EE94-F87D-45A5-9C3A-925F828BC48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857BD59-24A0-E844-1A96-3A859B2728B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EDBE219-EB76-0CEA-39EC-222D7C7B98D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14525" y="-177385"/>
            <a:ext cx="8458200" cy="922354"/>
          </a:xfrm>
        </p:spPr>
        <p:txBody>
          <a:bodyPr>
            <a:noAutofit/>
          </a:bodyPr>
          <a:lstStyle/>
          <a:p>
            <a:pPr algn="ctr"/>
            <a:br>
              <a:rPr lang="en-US" altLang="en-US" sz="3200" b="1" dirty="0">
                <a:solidFill>
                  <a:srgbClr val="0070C0"/>
                </a:solidFill>
              </a:rPr>
            </a:br>
            <a:r>
              <a:rPr lang="en-US" altLang="en-US" sz="3200" b="1" dirty="0">
                <a:solidFill>
                  <a:srgbClr val="00B0F0"/>
                </a:solidFill>
              </a:rPr>
              <a:t>Detailed Criteria for Selecting Vendors</a:t>
            </a:r>
            <a:endParaRPr lang="en-US" altLang="en-US" sz="3200" dirty="0">
              <a:solidFill>
                <a:srgbClr val="00B0F0"/>
              </a:solidFill>
            </a:endParaRPr>
          </a:p>
        </p:txBody>
      </p:sp>
      <p:pic>
        <p:nvPicPr>
          <p:cNvPr id="235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520" y="1647252"/>
            <a:ext cx="10850880" cy="45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8BABA90E-6A6B-DAF7-3373-371EE0F09815}"/>
              </a:ext>
            </a:extLst>
          </p:cNvPr>
          <p:cNvSpPr txBox="1"/>
          <p:nvPr/>
        </p:nvSpPr>
        <p:spPr>
          <a:xfrm>
            <a:off x="9457665" y="629451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FAEF7F3F-BF9A-D773-50E9-92F06458E58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D6B7AE7-F1B2-D547-9CE4-BC5E2FF15E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2184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465566" y="180615"/>
            <a:ext cx="8382000" cy="696913"/>
          </a:xfrm>
        </p:spPr>
        <p:txBody>
          <a:bodyPr rtlCol="0">
            <a:normAutofit/>
          </a:bodyPr>
          <a:lstStyle/>
          <a:p>
            <a:pPr algn="ctr">
              <a:defRPr/>
            </a:pPr>
            <a:r>
              <a:rPr lang="en-US" sz="3200" b="1" dirty="0">
                <a:solidFill>
                  <a:srgbClr val="00B0F0"/>
                </a:solidFill>
              </a:rPr>
              <a:t>Administering the Contract</a:t>
            </a:r>
          </a:p>
        </p:txBody>
      </p:sp>
      <p:sp>
        <p:nvSpPr>
          <p:cNvPr id="40963" name="Rectangle 3"/>
          <p:cNvSpPr>
            <a:spLocks noGrp="1" noChangeArrowheads="1"/>
          </p:cNvSpPr>
          <p:nvPr>
            <p:ph idx="1"/>
          </p:nvPr>
        </p:nvSpPr>
        <p:spPr>
          <a:xfrm>
            <a:off x="447040" y="1444100"/>
            <a:ext cx="10637520" cy="4638675"/>
          </a:xfrm>
        </p:spPr>
        <p:txBody>
          <a:bodyPr rtlCol="0">
            <a:noAutofit/>
          </a:bodyPr>
          <a:lstStyle/>
          <a:p>
            <a:pPr marL="457200" indent="-457200">
              <a:spcBef>
                <a:spcPct val="100000"/>
              </a:spcBef>
              <a:defRPr/>
            </a:pPr>
            <a:r>
              <a:rPr lang="en-US" dirty="0"/>
              <a:t>Ensures that the seller’s performance meets contractual requirements</a:t>
            </a:r>
          </a:p>
          <a:p>
            <a:pPr marL="457200" indent="-457200" algn="just">
              <a:spcBef>
                <a:spcPct val="100000"/>
              </a:spcBef>
              <a:defRPr/>
            </a:pPr>
            <a:r>
              <a:rPr lang="en-US" dirty="0"/>
              <a:t>Contracts are legal relationships, so it is important that legal and contracting professionals be involved in writing and administering contracts</a:t>
            </a:r>
          </a:p>
          <a:p>
            <a:pPr marL="457200" indent="-457200" algn="just">
              <a:spcBef>
                <a:spcPct val="100000"/>
              </a:spcBef>
              <a:defRPr/>
            </a:pPr>
            <a:r>
              <a:rPr lang="en-US" dirty="0"/>
              <a:t>It is critical that project managers and team members watch for </a:t>
            </a:r>
            <a:r>
              <a:rPr lang="en-US" b="1" dirty="0">
                <a:solidFill>
                  <a:srgbClr val="00B0F0"/>
                </a:solidFill>
              </a:rPr>
              <a:t>constructive change orders</a:t>
            </a:r>
            <a:r>
              <a:rPr lang="en-US" dirty="0"/>
              <a:t>, which are oral or written acts or omissions</a:t>
            </a:r>
            <a:r>
              <a:rPr lang="en-US" b="1" dirty="0"/>
              <a:t> </a:t>
            </a:r>
            <a:r>
              <a:rPr lang="en-US" dirty="0"/>
              <a:t>by someone with actual or apparent authority that can be construed to have the same effect as a written change order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D10A7E6-DAB3-4A26-A035-3805E074FF5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95105" y="644929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D4670CB-0087-7D34-CE4A-A1DDC131630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4CBE41D-59CC-4DA1-506D-9C5128303F5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426154" y="222469"/>
            <a:ext cx="8382000" cy="685800"/>
          </a:xfrm>
        </p:spPr>
        <p:txBody>
          <a:bodyPr rtlCol="0">
            <a:normAutofit/>
          </a:bodyPr>
          <a:lstStyle/>
          <a:p>
            <a:pPr algn="ctr">
              <a:defRPr/>
            </a:pPr>
            <a:r>
              <a:rPr lang="en-US" sz="3200" b="1" dirty="0">
                <a:solidFill>
                  <a:srgbClr val="00B0F0"/>
                </a:solidFill>
              </a:rPr>
              <a:t>Suggestions for Change Control in Contracts</a:t>
            </a:r>
          </a:p>
        </p:txBody>
      </p:sp>
      <p:sp>
        <p:nvSpPr>
          <p:cNvPr id="36867" name="Rectangle 3"/>
          <p:cNvSpPr>
            <a:spLocks noGrp="1" noChangeArrowheads="1"/>
          </p:cNvSpPr>
          <p:nvPr>
            <p:ph idx="1"/>
          </p:nvPr>
        </p:nvSpPr>
        <p:spPr>
          <a:xfrm>
            <a:off x="369933" y="1501556"/>
            <a:ext cx="10836546" cy="4791075"/>
          </a:xfrm>
        </p:spPr>
        <p:txBody>
          <a:bodyPr>
            <a:normAutofit/>
          </a:bodyPr>
          <a:lstStyle/>
          <a:p>
            <a:pPr marL="457200" indent="-457200" algn="just">
              <a:spcBef>
                <a:spcPct val="100000"/>
              </a:spcBef>
            </a:pPr>
            <a:r>
              <a:rPr lang="en-US" altLang="en-US" dirty="0"/>
              <a:t>Changes to any part of the project need to be reviewed, approved, and documented by the same people in the same way that the original part of the plan was approved</a:t>
            </a:r>
          </a:p>
          <a:p>
            <a:pPr marL="457200" indent="-457200" algn="just">
              <a:spcBef>
                <a:spcPct val="100000"/>
              </a:spcBef>
            </a:pPr>
            <a:r>
              <a:rPr lang="en-US" altLang="en-US" dirty="0"/>
              <a:t>Evaluation of any change should include an impact analysis; how will the change affect the scope, time, cost, and quality of the goods or services being provided? </a:t>
            </a:r>
          </a:p>
          <a:p>
            <a:pPr marL="457200" indent="-457200" algn="just">
              <a:spcBef>
                <a:spcPct val="100000"/>
              </a:spcBef>
            </a:pPr>
            <a:r>
              <a:rPr lang="en-US" altLang="en-US" dirty="0"/>
              <a:t>Changes must be documented in writing; project team members should also document all important meetings and telephone phone calls</a:t>
            </a:r>
          </a:p>
          <a:p>
            <a:pPr marL="457200" indent="-457200" algn="just"/>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AD3694D-13EF-4131-BF55-56C6DB7FDB9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4E904704-E11E-1DD4-78A7-AC8801245E7A}"/>
              </a:ext>
            </a:extLst>
          </p:cNvPr>
          <p:cNvSpPr/>
          <p:nvPr/>
        </p:nvSpPr>
        <p:spPr>
          <a:xfrm>
            <a:off x="11353800" y="107119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362B006-BF06-909D-A314-19449A2706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031006" y="316234"/>
            <a:ext cx="10515600" cy="985735"/>
          </a:xfrm>
        </p:spPr>
        <p:txBody>
          <a:bodyPr>
            <a:normAutofit/>
          </a:bodyPr>
          <a:lstStyle/>
          <a:p>
            <a:pPr algn="ctr" eaLnBrk="1" hangingPunct="1"/>
            <a:r>
              <a:rPr lang="en-US" altLang="en-US" sz="3000" b="1" dirty="0">
                <a:solidFill>
                  <a:srgbClr val="00B0F0"/>
                </a:solidFill>
              </a:rPr>
              <a:t>Suggestions for Change Control in Contracts </a:t>
            </a:r>
            <a:br>
              <a:rPr lang="en-US" altLang="en-US" sz="3000" b="1" dirty="0">
                <a:solidFill>
                  <a:srgbClr val="00B0F0"/>
                </a:solidFill>
              </a:rPr>
            </a:br>
            <a:r>
              <a:rPr lang="en-US" altLang="en-US" sz="3000" b="1" dirty="0">
                <a:solidFill>
                  <a:srgbClr val="00B0F0"/>
                </a:solidFill>
              </a:rPr>
              <a:t>(continued)</a:t>
            </a:r>
          </a:p>
        </p:txBody>
      </p:sp>
      <p:sp>
        <p:nvSpPr>
          <p:cNvPr id="37891" name="Rectangle 3"/>
          <p:cNvSpPr>
            <a:spLocks noGrp="1" noChangeArrowheads="1"/>
          </p:cNvSpPr>
          <p:nvPr>
            <p:ph idx="1"/>
          </p:nvPr>
        </p:nvSpPr>
        <p:spPr>
          <a:xfrm>
            <a:off x="180431" y="1784350"/>
            <a:ext cx="11173369" cy="4572000"/>
          </a:xfrm>
        </p:spPr>
        <p:txBody>
          <a:bodyPr/>
          <a:lstStyle/>
          <a:p>
            <a:pPr algn="just" eaLnBrk="1" hangingPunct="1">
              <a:spcBef>
                <a:spcPct val="100000"/>
              </a:spcBef>
            </a:pPr>
            <a:r>
              <a:rPr lang="en-US" altLang="en-US" dirty="0"/>
              <a:t>Project managers and teams should stay closely involved to make sure the new system will meet business needs and work in an operational environment</a:t>
            </a:r>
          </a:p>
          <a:p>
            <a:pPr algn="just" eaLnBrk="1" hangingPunct="1">
              <a:spcBef>
                <a:spcPct val="100000"/>
              </a:spcBef>
            </a:pPr>
            <a:r>
              <a:rPr lang="en-US" altLang="en-US" dirty="0"/>
              <a:t>Have backup plans</a:t>
            </a:r>
          </a:p>
          <a:p>
            <a:pPr algn="just" eaLnBrk="1" hangingPunct="1">
              <a:spcBef>
                <a:spcPct val="100000"/>
              </a:spcBef>
            </a:pPr>
            <a:r>
              <a:rPr lang="en-US" altLang="en-US" dirty="0"/>
              <a:t>Use tools and techniques, such as a contract change control system, buyer-conducted performance reviews, inspections and audits, and so on</a:t>
            </a:r>
          </a:p>
          <a:p>
            <a:pPr algn="just" eaLnBrk="1" hangingPunct="1"/>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734E38-09E3-4158-A9F3-CF2D357F221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F36F94F-A22A-6168-2B02-63DE6C6C7594}"/>
              </a:ext>
            </a:extLst>
          </p:cNvPr>
          <p:cNvSpPr/>
          <p:nvPr/>
        </p:nvSpPr>
        <p:spPr>
          <a:xfrm>
            <a:off x="11546606"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C201FC-118D-C3FA-6D53-464FC004E30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90879" y="132739"/>
            <a:ext cx="10515600" cy="869118"/>
          </a:xfrm>
        </p:spPr>
        <p:txBody>
          <a:bodyPr>
            <a:normAutofit/>
          </a:bodyPr>
          <a:lstStyle/>
          <a:p>
            <a:pPr algn="ctr" eaLnBrk="1" hangingPunct="1"/>
            <a:r>
              <a:rPr lang="en-US" altLang="en-US" sz="3200" b="1" dirty="0">
                <a:solidFill>
                  <a:srgbClr val="00B0F0"/>
                </a:solidFill>
              </a:rPr>
              <a:t>Best Practice</a:t>
            </a:r>
          </a:p>
        </p:txBody>
      </p:sp>
      <p:sp>
        <p:nvSpPr>
          <p:cNvPr id="38915" name="Content Placeholder 2"/>
          <p:cNvSpPr>
            <a:spLocks noGrp="1"/>
          </p:cNvSpPr>
          <p:nvPr>
            <p:ph idx="1"/>
          </p:nvPr>
        </p:nvSpPr>
        <p:spPr>
          <a:xfrm>
            <a:off x="645160" y="1575909"/>
            <a:ext cx="10205720" cy="4572000"/>
          </a:xfrm>
        </p:spPr>
        <p:txBody>
          <a:bodyPr>
            <a:normAutofit/>
          </a:bodyPr>
          <a:lstStyle/>
          <a:p>
            <a:pPr algn="just" eaLnBrk="1" hangingPunct="1"/>
            <a:r>
              <a:rPr lang="en-US" altLang="en-US" dirty="0"/>
              <a:t>A consultation company developed a list of best practices from experienced outsourcers throughout the world:</a:t>
            </a:r>
          </a:p>
          <a:p>
            <a:pPr marL="0" indent="0" algn="just" eaLnBrk="1" hangingPunct="1">
              <a:buNone/>
            </a:pPr>
            <a:endParaRPr lang="en-US" altLang="en-US" dirty="0"/>
          </a:p>
          <a:p>
            <a:pPr marL="617538" lvl="1" indent="-342900" algn="just">
              <a:buFont typeface="Arial" panose="020B0604020202020204" pitchFamily="34" charset="0"/>
              <a:buAutoNum type="arabicPeriod"/>
            </a:pPr>
            <a:r>
              <a:rPr lang="en-US" altLang="en-US" sz="2800" dirty="0"/>
              <a:t>Build in Broad Business Outcomes Early and Often</a:t>
            </a:r>
          </a:p>
          <a:p>
            <a:pPr marL="617538" lvl="1" indent="-342900" algn="just">
              <a:buFont typeface="Arial" panose="020B0604020202020204" pitchFamily="34" charset="0"/>
              <a:buAutoNum type="arabicPeriod"/>
            </a:pPr>
            <a:r>
              <a:rPr lang="en-US" altLang="en-US" sz="2800" dirty="0"/>
              <a:t>Hire a Partner, Not Just a Provider</a:t>
            </a:r>
          </a:p>
          <a:p>
            <a:pPr marL="617538" lvl="1" indent="-342900" algn="just">
              <a:buFont typeface="Arial" panose="020B0604020202020204" pitchFamily="34" charset="0"/>
              <a:buAutoNum type="arabicPeriod"/>
            </a:pPr>
            <a:r>
              <a:rPr lang="en-US" altLang="en-US" sz="2800" dirty="0"/>
              <a:t>It’s More Than a Contract, It’s a Business Relationship</a:t>
            </a:r>
          </a:p>
          <a:p>
            <a:pPr marL="617538" lvl="1" indent="-342900" algn="just">
              <a:buFont typeface="Arial" panose="020B0604020202020204" pitchFamily="34" charset="0"/>
              <a:buAutoNum type="arabicPeriod"/>
            </a:pPr>
            <a:r>
              <a:rPr lang="en-US" altLang="en-US" sz="2800" dirty="0"/>
              <a:t>Leverage Gain-Sharing</a:t>
            </a:r>
          </a:p>
          <a:p>
            <a:pPr marL="617538" lvl="1" indent="-342900" algn="just">
              <a:buFont typeface="Arial" panose="020B0604020202020204" pitchFamily="34" charset="0"/>
              <a:buAutoNum type="arabicPeriod"/>
            </a:pPr>
            <a:r>
              <a:rPr lang="en-US" altLang="en-US" sz="2800" dirty="0"/>
              <a:t>Use Active Governance</a:t>
            </a:r>
          </a:p>
          <a:p>
            <a:pPr marL="617538" lvl="1" indent="-342900" algn="just">
              <a:buFont typeface="Arial" panose="020B0604020202020204" pitchFamily="34" charset="0"/>
              <a:buAutoNum type="arabicPeriod"/>
            </a:pPr>
            <a:r>
              <a:rPr lang="en-US" altLang="en-US" sz="2800" dirty="0"/>
              <a:t>Assign a Dedicated Executive</a:t>
            </a:r>
          </a:p>
          <a:p>
            <a:pPr marL="617538" lvl="1" indent="-342900" algn="just">
              <a:buFont typeface="Arial" panose="020B0604020202020204" pitchFamily="34" charset="0"/>
              <a:buAutoNum type="arabicPeriod"/>
            </a:pPr>
            <a:r>
              <a:rPr lang="en-US" altLang="en-US" sz="2800" dirty="0"/>
              <a:t>Focus Relentlessly on Primary Objectives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D51004-9A70-4ED9-80E5-3BC1FA9FD86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F5302A-2B80-FEFD-9165-29D38A6A2DA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361CD7D6-6C0D-AA29-6CDF-E3E4F435F10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eaLnBrk="1" hangingPunct="1"/>
            <a:r>
              <a:rPr lang="en-US" altLang="en-US" sz="3200" b="1" dirty="0">
                <a:solidFill>
                  <a:srgbClr val="00B0F0"/>
                </a:solidFill>
              </a:rPr>
              <a:t>Contract Clauses</a:t>
            </a:r>
          </a:p>
        </p:txBody>
      </p:sp>
      <p:sp>
        <p:nvSpPr>
          <p:cNvPr id="25603" name="Rectangle 3"/>
          <p:cNvSpPr>
            <a:spLocks noGrp="1" noChangeArrowheads="1"/>
          </p:cNvSpPr>
          <p:nvPr>
            <p:ph idx="1"/>
          </p:nvPr>
        </p:nvSpPr>
        <p:spPr>
          <a:xfrm>
            <a:off x="365760" y="1524000"/>
            <a:ext cx="11338560" cy="4572000"/>
          </a:xfrm>
        </p:spPr>
        <p:txBody>
          <a:bodyPr/>
          <a:lstStyle/>
          <a:p>
            <a:pPr algn="just" eaLnBrk="1" hangingPunct="1">
              <a:spcBef>
                <a:spcPct val="100000"/>
              </a:spcBef>
            </a:pPr>
            <a:r>
              <a:rPr lang="en-US" altLang="en-US" dirty="0"/>
              <a:t>Contracts should include specific clauses to take into account issues unique to the project</a:t>
            </a:r>
          </a:p>
          <a:p>
            <a:pPr algn="just" eaLnBrk="1" hangingPunct="1">
              <a:spcBef>
                <a:spcPct val="100000"/>
              </a:spcBef>
            </a:pPr>
            <a:r>
              <a:rPr lang="en-US" altLang="en-US" dirty="0"/>
              <a:t>Can require various educational or work experience for different pay rights</a:t>
            </a:r>
          </a:p>
          <a:p>
            <a:pPr algn="just" eaLnBrk="1" hangingPunct="1">
              <a:spcBef>
                <a:spcPct val="100000"/>
              </a:spcBef>
            </a:pPr>
            <a:r>
              <a:rPr lang="en-US" altLang="en-US" dirty="0"/>
              <a:t>A</a:t>
            </a:r>
            <a:r>
              <a:rPr lang="en-US" altLang="en-US" b="1" dirty="0"/>
              <a:t> </a:t>
            </a:r>
            <a:r>
              <a:rPr lang="en-US" altLang="en-US" b="1" dirty="0">
                <a:solidFill>
                  <a:srgbClr val="00B0F0"/>
                </a:solidFill>
              </a:rPr>
              <a:t>termination clause</a:t>
            </a:r>
            <a:r>
              <a:rPr lang="en-US" altLang="en-US" dirty="0">
                <a:solidFill>
                  <a:srgbClr val="00B0F0"/>
                </a:solidFill>
              </a:rPr>
              <a:t> </a:t>
            </a:r>
            <a:r>
              <a:rPr lang="en-US" altLang="en-US" dirty="0"/>
              <a:t>is a contract clause that allows the buyer or supplier to end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E02889B-C09D-43EE-BC7C-E6C441A36E6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4E4038-4F18-4A5A-E1CE-0CEA8287F62A}"/>
              </a:ext>
            </a:extLst>
          </p:cNvPr>
          <p:cNvSpPr/>
          <p:nvPr/>
        </p:nvSpPr>
        <p:spPr>
          <a:xfrm>
            <a:off x="11704320" y="8476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FCEB20E-1B24-541E-DDAF-8C60C8DF4DF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256390"/>
            <a:ext cx="8305800" cy="868362"/>
          </a:xfrm>
        </p:spPr>
        <p:txBody>
          <a:bodyPr>
            <a:normAutofit/>
          </a:bodyPr>
          <a:lstStyle/>
          <a:p>
            <a:pPr algn="ctr" eaLnBrk="1" hangingPunct="1"/>
            <a:r>
              <a:rPr lang="en-US" altLang="en-US" sz="3200" b="1" dirty="0">
                <a:solidFill>
                  <a:srgbClr val="00B0F0"/>
                </a:solidFill>
              </a:rPr>
              <a:t>Closing the Contract</a:t>
            </a:r>
          </a:p>
        </p:txBody>
      </p:sp>
      <p:sp>
        <p:nvSpPr>
          <p:cNvPr id="39939" name="Rectangle 3"/>
          <p:cNvSpPr>
            <a:spLocks noGrp="1" noChangeArrowheads="1"/>
          </p:cNvSpPr>
          <p:nvPr>
            <p:ph idx="1"/>
          </p:nvPr>
        </p:nvSpPr>
        <p:spPr>
          <a:xfrm>
            <a:off x="386080" y="1524000"/>
            <a:ext cx="11135360" cy="4572000"/>
          </a:xfrm>
        </p:spPr>
        <p:txBody>
          <a:bodyPr>
            <a:noAutofit/>
          </a:bodyPr>
          <a:lstStyle/>
          <a:p>
            <a:pPr algn="just" eaLnBrk="1" hangingPunct="1">
              <a:spcBef>
                <a:spcPct val="50000"/>
              </a:spcBef>
            </a:pPr>
            <a:r>
              <a:rPr lang="en-US" altLang="en-US" dirty="0"/>
              <a:t>Involves completing and settling contracts and resolving any open items</a:t>
            </a:r>
          </a:p>
          <a:p>
            <a:pPr algn="just" eaLnBrk="1" hangingPunct="1">
              <a:spcBef>
                <a:spcPct val="50000"/>
              </a:spcBef>
            </a:pPr>
            <a:r>
              <a:rPr lang="en-US" altLang="en-US" dirty="0"/>
              <a:t>The project team should:</a:t>
            </a:r>
          </a:p>
          <a:p>
            <a:pPr lvl="1" algn="just" eaLnBrk="1" hangingPunct="1">
              <a:spcBef>
                <a:spcPct val="50000"/>
              </a:spcBef>
            </a:pPr>
            <a:r>
              <a:rPr lang="en-US" altLang="en-US" sz="2800" dirty="0"/>
              <a:t>Determine if all work was completed correctly and satisfactorily</a:t>
            </a:r>
          </a:p>
          <a:p>
            <a:pPr lvl="1" algn="just" eaLnBrk="1" hangingPunct="1">
              <a:spcBef>
                <a:spcPct val="50000"/>
              </a:spcBef>
            </a:pPr>
            <a:r>
              <a:rPr lang="en-US" altLang="en-US" sz="2800" dirty="0"/>
              <a:t>Update records to reflect final results</a:t>
            </a:r>
          </a:p>
          <a:p>
            <a:pPr lvl="1" algn="just" eaLnBrk="1" hangingPunct="1">
              <a:spcBef>
                <a:spcPct val="50000"/>
              </a:spcBef>
            </a:pPr>
            <a:r>
              <a:rPr lang="en-US" altLang="en-US" sz="2800" dirty="0"/>
              <a:t>Archive information for future use</a:t>
            </a:r>
          </a:p>
          <a:p>
            <a:pPr algn="just" eaLnBrk="1" hangingPunct="1">
              <a:spcBef>
                <a:spcPct val="50000"/>
              </a:spcBef>
            </a:pPr>
            <a:r>
              <a:rPr lang="en-US" altLang="en-US" dirty="0"/>
              <a:t>The contract itself should include requirements for formal acceptance and closure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6902E9-4040-416A-AFC2-5B96C4DE0CD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9D1752D-58D2-B3CD-A69D-23C7D421AAA0}"/>
              </a:ext>
            </a:extLst>
          </p:cNvPr>
          <p:cNvSpPr/>
          <p:nvPr/>
        </p:nvSpPr>
        <p:spPr>
          <a:xfrm>
            <a:off x="11521440"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30D0977-621D-F9F3-D91E-00A568A14B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6152" y="0"/>
            <a:ext cx="7534701" cy="767688"/>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29699" name="Rectangle 3"/>
          <p:cNvSpPr>
            <a:spLocks noGrp="1" noChangeArrowheads="1"/>
          </p:cNvSpPr>
          <p:nvPr>
            <p:ph type="body" idx="1"/>
          </p:nvPr>
        </p:nvSpPr>
        <p:spPr>
          <a:xfrm>
            <a:off x="311176" y="1619886"/>
            <a:ext cx="11250904" cy="4791075"/>
          </a:xfrm>
        </p:spPr>
        <p:txBody>
          <a:bodyPr>
            <a:normAutofit/>
          </a:bodyPr>
          <a:lstStyle/>
          <a:p>
            <a:pPr algn="just">
              <a:lnSpc>
                <a:spcPct val="90000"/>
              </a:lnSpc>
              <a:buFont typeface="Wingdings" panose="05000000000000000000" pitchFamily="2" charset="2"/>
              <a:buChar char="Ø"/>
            </a:pPr>
            <a:r>
              <a:rPr lang="en-US" altLang="en-US" dirty="0"/>
              <a:t>It is essential that organisations obtain good contracts that minimise risk while ensuring optimum results through effective contract administration.</a:t>
            </a:r>
          </a:p>
          <a:p>
            <a:pPr algn="just">
              <a:lnSpc>
                <a:spcPct val="90000"/>
              </a:lnSpc>
              <a:buFont typeface="Wingdings" panose="05000000000000000000" pitchFamily="2" charset="2"/>
              <a:buChar char="Ø"/>
            </a:pPr>
            <a:r>
              <a:rPr lang="en-US" altLang="en-US" dirty="0"/>
              <a:t>With the current competitive and demanding conditions found in information technology projects, </a:t>
            </a:r>
          </a:p>
          <a:p>
            <a:pPr algn="just">
              <a:lnSpc>
                <a:spcPct val="90000"/>
              </a:lnSpc>
              <a:buFont typeface="Wingdings" panose="05000000000000000000" pitchFamily="2" charset="2"/>
              <a:buChar char="Ø"/>
            </a:pPr>
            <a:r>
              <a:rPr lang="en-US" altLang="en-US" b="1" dirty="0">
                <a:solidFill>
                  <a:srgbClr val="00B0F0"/>
                </a:solidFill>
              </a:rPr>
              <a:t>It is very important to prepare contracts with great care and expert assistance</a:t>
            </a:r>
            <a:r>
              <a:rPr lang="en-US" altLang="en-US" dirty="0">
                <a:solidFill>
                  <a:srgbClr val="00B0F0"/>
                </a:solidFill>
              </a:rPr>
              <a:t>. </a:t>
            </a:r>
          </a:p>
          <a:p>
            <a:pPr algn="just">
              <a:lnSpc>
                <a:spcPct val="90000"/>
              </a:lnSpc>
              <a:buFont typeface="Wingdings" panose="05000000000000000000" pitchFamily="2" charset="2"/>
              <a:buChar char="Ø"/>
            </a:pPr>
            <a:r>
              <a:rPr lang="en-US" altLang="en-US" dirty="0"/>
              <a:t>It is equally important to </a:t>
            </a:r>
            <a:r>
              <a:rPr lang="en-US" altLang="en-US" b="1" dirty="0">
                <a:solidFill>
                  <a:srgbClr val="00B0F0"/>
                </a:solidFill>
              </a:rPr>
              <a:t>initiate and follow effective contract administration procedures.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59F70BA-8933-BA1C-69F2-E92959A3632B}"/>
              </a:ext>
            </a:extLst>
          </p:cNvPr>
          <p:cNvSpPr/>
          <p:nvPr/>
        </p:nvSpPr>
        <p:spPr>
          <a:xfrm>
            <a:off x="11562080" y="105854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BC0D90A-D4A2-D7D2-D31A-A7975E7E069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92355" y="0"/>
            <a:ext cx="8458200" cy="717784"/>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30723" name="Rectangle 3"/>
          <p:cNvSpPr>
            <a:spLocks noGrp="1" noChangeArrowheads="1"/>
          </p:cNvSpPr>
          <p:nvPr>
            <p:ph type="body" idx="1"/>
          </p:nvPr>
        </p:nvSpPr>
        <p:spPr>
          <a:xfrm>
            <a:off x="406400" y="1501556"/>
            <a:ext cx="10525760" cy="4791075"/>
          </a:xfrm>
        </p:spPr>
        <p:txBody>
          <a:bodyPr>
            <a:noAutofit/>
          </a:bodyPr>
          <a:lstStyle/>
          <a:p>
            <a:pPr algn="just">
              <a:lnSpc>
                <a:spcPct val="90000"/>
              </a:lnSpc>
              <a:buFont typeface="Monotype Sorts" pitchFamily="2" charset="2"/>
              <a:buNone/>
            </a:pPr>
            <a:r>
              <a:rPr lang="en-US" altLang="en-US" dirty="0"/>
              <a:t>The following guidelines can help can assist in preparing proposals, contracts and administrative procedures:</a:t>
            </a:r>
          </a:p>
          <a:p>
            <a:pPr lvl="1" algn="just">
              <a:lnSpc>
                <a:spcPct val="90000"/>
              </a:lnSpc>
            </a:pPr>
            <a:r>
              <a:rPr lang="en-US" altLang="en-US" sz="2800" dirty="0"/>
              <a:t>Use </a:t>
            </a:r>
            <a:r>
              <a:rPr lang="en-US" altLang="en-US" sz="2800" b="1" dirty="0">
                <a:solidFill>
                  <a:srgbClr val="00B0F0"/>
                </a:solidFill>
              </a:rPr>
              <a:t>checklists</a:t>
            </a:r>
            <a:r>
              <a:rPr lang="en-US" altLang="en-US" sz="2800" dirty="0"/>
              <a:t> and </a:t>
            </a:r>
            <a:r>
              <a:rPr lang="en-US" altLang="en-US" sz="2800" b="1" dirty="0">
                <a:solidFill>
                  <a:srgbClr val="00B0F0"/>
                </a:solidFill>
              </a:rPr>
              <a:t>templates</a:t>
            </a:r>
            <a:r>
              <a:rPr lang="en-US" altLang="en-US" sz="2800" dirty="0"/>
              <a:t> where appropriate.</a:t>
            </a:r>
          </a:p>
          <a:p>
            <a:pPr lvl="1" algn="just">
              <a:lnSpc>
                <a:spcPct val="90000"/>
              </a:lnSpc>
            </a:pPr>
            <a:r>
              <a:rPr lang="en-US" altLang="en-US" sz="2800" b="1" dirty="0">
                <a:solidFill>
                  <a:srgbClr val="00B0F0"/>
                </a:solidFill>
              </a:rPr>
              <a:t>Evaluate risks </a:t>
            </a:r>
            <a:r>
              <a:rPr lang="en-US" altLang="en-US" sz="2800" dirty="0"/>
              <a:t>by reference to suggested contract provisions where appropriate.</a:t>
            </a:r>
          </a:p>
          <a:p>
            <a:pPr lvl="1" algn="just">
              <a:lnSpc>
                <a:spcPct val="90000"/>
              </a:lnSpc>
            </a:pPr>
            <a:r>
              <a:rPr lang="en-US" altLang="en-US" sz="2800" dirty="0"/>
              <a:t>All major proposals and contracts, and contracts with questionable provisions, should be </a:t>
            </a:r>
            <a:r>
              <a:rPr lang="en-US" altLang="en-US" sz="2800" dirty="0">
                <a:solidFill>
                  <a:schemeClr val="tx2"/>
                </a:solidFill>
              </a:rPr>
              <a:t>reviewed by a </a:t>
            </a:r>
            <a:r>
              <a:rPr lang="en-US" altLang="en-US" sz="2800" b="1" dirty="0">
                <a:solidFill>
                  <a:srgbClr val="00B0F0"/>
                </a:solidFill>
              </a:rPr>
              <a:t>contract law expert</a:t>
            </a:r>
            <a:r>
              <a:rPr lang="en-US" altLang="en-US" sz="2800" dirty="0">
                <a:solidFill>
                  <a:srgbClr val="00B0F0"/>
                </a:solidFill>
              </a:rPr>
              <a:t>.</a:t>
            </a:r>
          </a:p>
          <a:p>
            <a:pPr lvl="1" algn="just">
              <a:lnSpc>
                <a:spcPct val="90000"/>
              </a:lnSpc>
            </a:pPr>
            <a:r>
              <a:rPr lang="en-US" altLang="en-US" sz="2800" b="1" dirty="0">
                <a:solidFill>
                  <a:srgbClr val="00B0F0"/>
                </a:solidFill>
              </a:rPr>
              <a:t>Appropriate pricing</a:t>
            </a:r>
            <a:r>
              <a:rPr lang="en-US" altLang="en-US" sz="2800" dirty="0">
                <a:solidFill>
                  <a:srgbClr val="00B0F0"/>
                </a:solidFill>
              </a:rPr>
              <a:t> </a:t>
            </a:r>
            <a:r>
              <a:rPr lang="en-US" altLang="en-US" sz="2800" dirty="0"/>
              <a:t>and/or </a:t>
            </a:r>
            <a:r>
              <a:rPr lang="en-US" altLang="en-US" sz="2800" b="1" dirty="0">
                <a:solidFill>
                  <a:srgbClr val="00B0F0"/>
                </a:solidFill>
              </a:rPr>
              <a:t>insuring of risk</a:t>
            </a:r>
            <a:r>
              <a:rPr lang="en-US" altLang="en-US" sz="2800" dirty="0">
                <a:solidFill>
                  <a:srgbClr val="00B0F0"/>
                </a:solidFill>
              </a:rPr>
              <a:t> </a:t>
            </a:r>
            <a:r>
              <a:rPr lang="en-US" altLang="en-US" sz="2800" dirty="0"/>
              <a:t>under the contract.</a:t>
            </a:r>
          </a:p>
          <a:p>
            <a:pPr lvl="1" algn="just">
              <a:lnSpc>
                <a:spcPct val="90000"/>
              </a:lnSpc>
            </a:pPr>
            <a:r>
              <a:rPr lang="en-US" altLang="en-US" sz="2800" b="1" dirty="0">
                <a:solidFill>
                  <a:srgbClr val="00B0F0"/>
                </a:solidFill>
              </a:rPr>
              <a:t>Periodic review, improvement</a:t>
            </a:r>
            <a:r>
              <a:rPr lang="en-US" altLang="en-US" sz="2800" dirty="0">
                <a:solidFill>
                  <a:srgbClr val="00B0F0"/>
                </a:solidFill>
              </a:rPr>
              <a:t> </a:t>
            </a:r>
            <a:r>
              <a:rPr lang="en-US" altLang="en-US" sz="2800" dirty="0">
                <a:solidFill>
                  <a:schemeClr val="tx2"/>
                </a:solidFill>
              </a:rPr>
              <a:t>and </a:t>
            </a:r>
            <a:r>
              <a:rPr lang="en-US" altLang="en-US" sz="2800" b="1" dirty="0">
                <a:solidFill>
                  <a:srgbClr val="00B0F0"/>
                </a:solidFill>
              </a:rPr>
              <a:t>updating</a:t>
            </a:r>
            <a:r>
              <a:rPr lang="en-US" altLang="en-US" sz="2800" dirty="0"/>
              <a:t> of contract preparation and administration procedures.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F931C93-3BF1-537F-65AF-8513CEC5FB6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ABD1BC5-D8DF-A74B-9F8C-0D5966D84A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746077" y="1636089"/>
            <a:ext cx="8993641"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880825" y="1340322"/>
            <a:ext cx="16020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3204"/>
            <a:ext cx="1122680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2452" y="3558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981809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B397BE-319C-4574-BB52-69E0060E68B9}"/>
</file>

<file path=customXml/itemProps2.xml><?xml version="1.0" encoding="utf-8"?>
<ds:datastoreItem xmlns:ds="http://schemas.openxmlformats.org/officeDocument/2006/customXml" ds:itemID="{819BA9F2-2157-46F5-B75B-F5748C30413C}"/>
</file>

<file path=customXml/itemProps3.xml><?xml version="1.0" encoding="utf-8"?>
<ds:datastoreItem xmlns:ds="http://schemas.openxmlformats.org/officeDocument/2006/customXml" ds:itemID="{CC364937-5362-4D5E-8025-482005A30971}"/>
</file>

<file path=docProps/app.xml><?xml version="1.0" encoding="utf-8"?>
<Properties xmlns="http://schemas.openxmlformats.org/officeDocument/2006/extended-properties" xmlns:vt="http://schemas.openxmlformats.org/officeDocument/2006/docPropsVTypes">
  <TotalTime>6438</TotalTime>
  <Words>2708</Words>
  <Application>Microsoft Office PowerPoint</Application>
  <PresentationFormat>Widescreen</PresentationFormat>
  <Paragraphs>271</Paragraphs>
  <Slides>42</Slides>
  <Notes>4</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42</vt:i4>
      </vt:variant>
    </vt:vector>
  </HeadingPairs>
  <TitlesOfParts>
    <vt:vector size="52" baseType="lpstr">
      <vt:lpstr>Arial</vt:lpstr>
      <vt:lpstr>Arial Black</vt:lpstr>
      <vt:lpstr>Calibri</vt:lpstr>
      <vt:lpstr>Calibri Light</vt:lpstr>
      <vt:lpstr>Monotype Sorts</vt:lpstr>
      <vt:lpstr>Times New Roman</vt:lpstr>
      <vt:lpstr>Wingdings</vt:lpstr>
      <vt:lpstr>Office Theme</vt:lpstr>
      <vt:lpstr>1_Office Theme</vt:lpstr>
      <vt:lpstr>Document</vt:lpstr>
      <vt:lpstr>PowerPoint Presentation</vt:lpstr>
      <vt:lpstr>PowerPoint Presentation</vt:lpstr>
      <vt:lpstr>PowerPoint Presentation</vt:lpstr>
      <vt:lpstr>Importance of Project Procurement Management</vt:lpstr>
      <vt:lpstr>    Contracts</vt:lpstr>
      <vt:lpstr>What Went Wrong?</vt:lpstr>
      <vt:lpstr>Project Procurement Management Processes</vt:lpstr>
      <vt:lpstr>Project Procurement Management Processes (continued)</vt:lpstr>
      <vt:lpstr>Project Procurement Management Summary</vt:lpstr>
      <vt:lpstr>Solicitation Planning</vt:lpstr>
      <vt:lpstr> Solicitation</vt:lpstr>
      <vt:lpstr>Planning Purchases and Acquisitions</vt:lpstr>
      <vt:lpstr>What Went Right?</vt:lpstr>
      <vt:lpstr>Tools and Techniques for Planning Purchases and Acquisitions</vt:lpstr>
      <vt:lpstr>        Make-or-Buy Example</vt:lpstr>
      <vt:lpstr>Make-or Buy Solution</vt:lpstr>
      <vt:lpstr>Types of Contracts</vt:lpstr>
      <vt:lpstr>Point of Total Assumption</vt:lpstr>
      <vt:lpstr>Cost Reimbursable Contracts</vt:lpstr>
      <vt:lpstr>Contract Types Versus Risk</vt:lpstr>
      <vt:lpstr>Contract Statement of Work (SOW)</vt:lpstr>
      <vt:lpstr> Statement of Work (SOW) Template</vt:lpstr>
      <vt:lpstr>Planning Contracting</vt:lpstr>
      <vt:lpstr>Outline for a Request for Proposal (RFP)</vt:lpstr>
      <vt:lpstr>Evaluation Criteria</vt:lpstr>
      <vt:lpstr> Sample Proposal Evaluation Sheet</vt:lpstr>
      <vt:lpstr>Requesting Seller Responses</vt:lpstr>
      <vt:lpstr> Source Selection</vt:lpstr>
      <vt:lpstr> Source Selection</vt:lpstr>
      <vt:lpstr>Seller Selection Process</vt:lpstr>
      <vt:lpstr> Detailed Criteria for Selecting Vendors</vt:lpstr>
      <vt:lpstr>Administering the Contract</vt:lpstr>
      <vt:lpstr>Suggestions for Change Control in Contracts</vt:lpstr>
      <vt:lpstr>Suggestions for Change Control in Contracts  (continued)</vt:lpstr>
      <vt:lpstr>Best Practice</vt:lpstr>
      <vt:lpstr>Contract Clauses</vt:lpstr>
      <vt:lpstr>Closing the Contract</vt:lpstr>
      <vt:lpstr> Conclusion</vt:lpstr>
      <vt:lpstr> Conclusion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190</cp:revision>
  <dcterms:created xsi:type="dcterms:W3CDTF">2023-04-29T09:08:23Z</dcterms:created>
  <dcterms:modified xsi:type="dcterms:W3CDTF">2025-07-10T13:57:46Z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