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4"/>
  </p:sldMasterIdLst>
  <p:notesMasterIdLst>
    <p:notesMasterId r:id="rId38"/>
  </p:notesMasterIdLst>
  <p:sldIdLst>
    <p:sldId id="260" r:id="rId5"/>
    <p:sldId id="282" r:id="rId6"/>
    <p:sldId id="324" r:id="rId7"/>
    <p:sldId id="325" r:id="rId8"/>
    <p:sldId id="295" r:id="rId9"/>
    <p:sldId id="328" r:id="rId10"/>
    <p:sldId id="327" r:id="rId11"/>
    <p:sldId id="326" r:id="rId12"/>
    <p:sldId id="330" r:id="rId13"/>
    <p:sldId id="329" r:id="rId14"/>
    <p:sldId id="294" r:id="rId15"/>
    <p:sldId id="331" r:id="rId16"/>
    <p:sldId id="332" r:id="rId17"/>
    <p:sldId id="333" r:id="rId18"/>
    <p:sldId id="334" r:id="rId19"/>
    <p:sldId id="293" r:id="rId20"/>
    <p:sldId id="335" r:id="rId21"/>
    <p:sldId id="336" r:id="rId22"/>
    <p:sldId id="337" r:id="rId23"/>
    <p:sldId id="338" r:id="rId24"/>
    <p:sldId id="339" r:id="rId25"/>
    <p:sldId id="340" r:id="rId26"/>
    <p:sldId id="296" r:id="rId27"/>
    <p:sldId id="341" r:id="rId28"/>
    <p:sldId id="342" r:id="rId29"/>
    <p:sldId id="343" r:id="rId30"/>
    <p:sldId id="344" r:id="rId31"/>
    <p:sldId id="345" r:id="rId32"/>
    <p:sldId id="297" r:id="rId33"/>
    <p:sldId id="346" r:id="rId34"/>
    <p:sldId id="347" r:id="rId35"/>
    <p:sldId id="348" r:id="rId36"/>
    <p:sldId id="29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3309" autoAdjust="0"/>
  </p:normalViewPr>
  <p:slideViewPr>
    <p:cSldViewPr snapToGrid="0">
      <p:cViewPr varScale="1">
        <p:scale>
          <a:sx n="86" d="100"/>
          <a:sy n="86" d="100"/>
        </p:scale>
        <p:origin x="108" y="414"/>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2/23/2024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lvl1pPr>
              <a:defRPr>
                <a:solidFill>
                  <a:schemeClr val="tx1">
                    <a:lumMod val="95000"/>
                    <a:lumOff val="5000"/>
                  </a:schemeClr>
                </a:solidFill>
              </a:defRPr>
            </a:lvl1pPr>
          </a:lstStyle>
          <a:p>
            <a:fld id="{3A605023-E572-4809-A6F3-F6E28DFAE0BA}" type="slidenum">
              <a:rPr lang="en-US" smtClean="0"/>
              <a:pPr/>
              <a:t>‹#›</a:t>
            </a:fld>
            <a:endParaRPr lang="en-US"/>
          </a:p>
        </p:txBody>
      </p:sp>
    </p:spTree>
    <p:extLst>
      <p:ext uri="{BB962C8B-B14F-4D97-AF65-F5344CB8AC3E}">
        <p14:creationId xmlns:p14="http://schemas.microsoft.com/office/powerpoint/2010/main" val="2264681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lvl1pPr>
              <a:defRPr>
                <a:solidFill>
                  <a:schemeClr val="tx1">
                    <a:lumMod val="95000"/>
                    <a:lumOff val="5000"/>
                  </a:schemeClr>
                </a:solidFill>
              </a:defRPr>
            </a:lvl1pPr>
          </a:lstStyle>
          <a:p>
            <a:r>
              <a:rPr lang="en-US" dirty="0"/>
              <a:t>Lecture 3</a:t>
            </a: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a:solidFill>
                  <a:schemeClr val="tx1">
                    <a:lumMod val="95000"/>
                    <a:lumOff val="5000"/>
                  </a:schemeClr>
                </a:solidFill>
              </a:defRPr>
            </a:lvl1pPr>
          </a:lstStyle>
          <a:p>
            <a:r>
              <a:rPr lang="en-US"/>
              <a:t>www.midocean.ae</a:t>
            </a:r>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lvl1pPr>
              <a:defRPr>
                <a:solidFill>
                  <a:schemeClr val="tx1">
                    <a:lumMod val="95000"/>
                    <a:lumOff val="5000"/>
                  </a:schemeClr>
                </a:solidFill>
              </a:defRPr>
            </a:lvl1pPr>
          </a:lstStyle>
          <a:p>
            <a:r>
              <a:rPr lang="en-US"/>
              <a:t>MGM331 - Principles of Management Information Systems</a:t>
            </a:r>
            <a:endParaRPr lang="en-US" dirty="0"/>
          </a:p>
        </p:txBody>
      </p:sp>
    </p:spTree>
    <p:extLst>
      <p:ext uri="{BB962C8B-B14F-4D97-AF65-F5344CB8AC3E}">
        <p14:creationId xmlns:p14="http://schemas.microsoft.com/office/powerpoint/2010/main" val="1190486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vert="horz" lIns="91440" tIns="45720" rIns="91440" bIns="45720" rtlCol="0" anchor="ctr"/>
          <a:lstStyle>
            <a:lvl1pPr>
              <a:defRPr lang="en-US" smtClean="0"/>
            </a:lvl1pPr>
          </a:lstStyle>
          <a:p>
            <a:fld id="{3A605023-E572-4809-A6F3-F6E28DFAE0BA}" type="slidenum">
              <a:rPr lang="en-US" smtClean="0"/>
              <a:pPr/>
              <a:t>‹#›</a:t>
            </a:fld>
            <a:endParaRPr lang="en-US"/>
          </a:p>
        </p:txBody>
      </p:sp>
    </p:spTree>
    <p:extLst>
      <p:ext uri="{BB962C8B-B14F-4D97-AF65-F5344CB8AC3E}">
        <p14:creationId xmlns:p14="http://schemas.microsoft.com/office/powerpoint/2010/main" val="447614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438464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r>
              <a:rPr lang="en-US"/>
              <a:t>Lecture 0 - Overview</a:t>
            </a: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173815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r>
              <a:rPr lang="en-US"/>
              <a:t>Lecture 0 - Overview</a:t>
            </a:r>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vert="horz" lIns="91440" tIns="45720" rIns="91440" bIns="45720" rtlCol="0" anchor="ctr"/>
          <a:lstStyle>
            <a:lvl1pPr>
              <a:defRPr lang="en-US" smtClean="0"/>
            </a:lvl1pPr>
          </a:lstStyle>
          <a:p>
            <a:r>
              <a:rPr lang="en-US" dirty="0"/>
              <a:t>www.midocean.ae</a:t>
            </a: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208259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r>
              <a:rPr lang="en-US"/>
              <a:t>Lecture 0 - Overview</a:t>
            </a: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4518018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vert="horz" lIns="91440" tIns="45720" rIns="91440" bIns="45720" rtlCol="0" anchor="ctr"/>
          <a:lstStyle>
            <a:lvl1pPr>
              <a:defRPr lang="en-US" smtClean="0"/>
            </a:lvl1pPr>
          </a:lstStyle>
          <a:p>
            <a:fld id="{3A605023-E572-4809-A6F3-F6E28DFAE0BA}" type="slidenum">
              <a:rPr lang="en-US" smtClean="0"/>
              <a:pPr/>
              <a:t>‹#›</a:t>
            </a:fld>
            <a:endParaRPr lang="en-US"/>
          </a:p>
        </p:txBody>
      </p:sp>
    </p:spTree>
    <p:extLst>
      <p:ext uri="{BB962C8B-B14F-4D97-AF65-F5344CB8AC3E}">
        <p14:creationId xmlns:p14="http://schemas.microsoft.com/office/powerpoint/2010/main" val="951110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79695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380314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412007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532160755"/>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2892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61563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859635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95629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726490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39819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defRPr lang="en-US" smtClean="0"/>
            </a:lvl1pPr>
          </a:lstStyle>
          <a:p>
            <a:pPr algn="r"/>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defRPr lang="en-US" smtClean="0"/>
            </a:lvl1pPr>
          </a:lstStyle>
          <a:p>
            <a:pPr algn="r"/>
            <a:r>
              <a:rPr lang="en-US" dirty="0"/>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56881"/>
            <a:ext cx="3877129" cy="365125"/>
          </a:xfrm>
          <a:prstGeom prst="rect">
            <a:avLst/>
          </a:prstGeom>
        </p:spPr>
        <p:txBody>
          <a:bodyPr vert="horz" lIns="91440" tIns="45720" rIns="91440" bIns="45720" rtlCol="0" anchor="ctr"/>
          <a:lstStyle>
            <a:lvl1pPr>
              <a:defRPr lang="en-US" smtClean="0"/>
            </a:lvl1pPr>
          </a:lstStyle>
          <a:p>
            <a:r>
              <a:rPr lang="en-US" dirty="0"/>
              <a:t>Strategic &amp;operational Risk</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1"/>
            </a:gs>
            <a:gs pos="50000">
              <a:schemeClr val="bg2">
                <a:tint val="98000"/>
                <a:satMod val="130000"/>
                <a:shade val="90000"/>
                <a:lumMod val="103000"/>
              </a:schemeClr>
            </a:gs>
            <a:gs pos="100000">
              <a:schemeClr val="bg2">
                <a:shade val="63000"/>
                <a:satMod val="120000"/>
              </a:schemeClr>
            </a:gs>
          </a:gsLst>
          <a:lin ang="5400000" scaled="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lumMod val="95000"/>
                    <a:lumOff val="5000"/>
                  </a:schemeClr>
                </a:solidFill>
              </a:defRPr>
            </a:lvl1pPr>
          </a:lstStyle>
          <a:p>
            <a:r>
              <a:rPr lang="en-US" dirty="0"/>
              <a:t>Lecture 3</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lumMod val="95000"/>
                    <a:lumOff val="5000"/>
                  </a:schemeClr>
                </a:solidFill>
              </a:defRPr>
            </a:lvl1pPr>
          </a:lstStyle>
          <a:p>
            <a:r>
              <a:rPr lang="en-US"/>
              <a:t>www.midocean.ae</a:t>
            </a:r>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lumMod val="95000"/>
                    <a:lumOff val="5000"/>
                  </a:schemeClr>
                </a:solidFill>
              </a:defRPr>
            </a:lvl1pPr>
          </a:lstStyle>
          <a:p>
            <a:r>
              <a:rPr lang="en-US"/>
              <a:t>MGM331 - Principles of Management Information Systems</a:t>
            </a:r>
            <a:endParaRPr lang="en-US" dirty="0"/>
          </a:p>
        </p:txBody>
      </p:sp>
      <p:sp>
        <p:nvSpPr>
          <p:cNvPr id="7" name="Rectangle: Rounded Corners 24">
            <a:extLst>
              <a:ext uri="{FF2B5EF4-FFF2-40B4-BE49-F238E27FC236}">
                <a16:creationId xmlns:a16="http://schemas.microsoft.com/office/drawing/2014/main" id="{5019A260-5839-3A68-73E8-A738AFA87A77}"/>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95000"/>
                  <a:lumOff val="5000"/>
                </a:schemeClr>
              </a:solidFill>
            </a:endParaRPr>
          </a:p>
        </p:txBody>
      </p:sp>
      <p:pic>
        <p:nvPicPr>
          <p:cNvPr id="9" name="Graphic 21">
            <a:extLst>
              <a:ext uri="{FF2B5EF4-FFF2-40B4-BE49-F238E27FC236}">
                <a16:creationId xmlns:a16="http://schemas.microsoft.com/office/drawing/2014/main" id="{4EE27F89-F7BB-2169-62A9-D735529D90E3}"/>
              </a:ext>
            </a:extLst>
          </p:cNvPr>
          <p:cNvPicPr>
            <a:picLocks noChangeAspect="1"/>
          </p:cNvPicPr>
          <p:nvPr userDrawn="1"/>
        </p:nvPicPr>
        <p:blipFill rotWithShape="1">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2680648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50" r:id="rId19"/>
    <p:sldLayoutId id="2147483660" r:id="rId20"/>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0">
              <a:schemeClr val="tx1"/>
            </a:gs>
            <a:gs pos="50000">
              <a:schemeClr val="bg2">
                <a:tint val="98000"/>
                <a:satMod val="130000"/>
                <a:shade val="90000"/>
                <a:lumMod val="103000"/>
              </a:schemeClr>
            </a:gs>
            <a:gs pos="100000">
              <a:schemeClr val="bg2">
                <a:shade val="63000"/>
                <a:satMod val="120000"/>
              </a:schemeClr>
            </a:gs>
          </a:gsLst>
          <a:lin ang="5400000" scaled="0"/>
        </a:grad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a:solidFill>
                  <a:srgbClr val="00B0F0"/>
                </a:solidFill>
                <a:latin typeface="Times New Roman" panose="02020603050405020304" pitchFamily="18" charset="0"/>
                <a:cs typeface="Times New Roman" panose="02020603050405020304" pitchFamily="18" charset="0"/>
              </a:rPr>
              <a:t>PMG630</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Nael Zabel</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gs>
            <a:gs pos="50000">
              <a:schemeClr val="bg2">
                <a:tint val="98000"/>
                <a:satMod val="130000"/>
                <a:shade val="90000"/>
                <a:lumMod val="103000"/>
              </a:schemeClr>
            </a:gs>
            <a:gs pos="100000">
              <a:schemeClr val="bg2">
                <a:shade val="63000"/>
                <a:satMod val="120000"/>
              </a:schemeClr>
            </a:gs>
          </a:gsLst>
          <a:lin ang="5400000" scaled="0"/>
        </a:gradFill>
        <a:effectLst/>
      </p:bgPr>
    </p:bg>
    <p:spTree>
      <p:nvGrpSpPr>
        <p:cNvPr id="1" name=""/>
        <p:cNvGrpSpPr/>
        <p:nvPr/>
      </p:nvGrpSpPr>
      <p:grpSpPr>
        <a:xfrm>
          <a:off x="0" y="0"/>
          <a:ext cx="0" cy="0"/>
          <a:chOff x="0" y="0"/>
          <a:chExt cx="0" cy="0"/>
        </a:xfrm>
      </p:grpSpPr>
      <p:sp>
        <p:nvSpPr>
          <p:cNvPr id="5" name="Title 1"/>
          <p:cNvSpPr>
            <a:spLocks noGrp="1"/>
          </p:cNvSpPr>
          <p:nvPr>
            <p:ph type="title"/>
          </p:nvPr>
        </p:nvSpPr>
        <p:spPr>
          <a:xfrm>
            <a:off x="1986776" y="367142"/>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JOB Safety analysis </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Lecture 4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r>
              <a:rPr lang="en-US" dirty="0"/>
              <a:t>PMG630 - Operational &amp; Strategic Risk Management</a:t>
            </a:r>
          </a:p>
          <a:p>
            <a:endParaRPr lang="en-US" dirty="0"/>
          </a:p>
        </p:txBody>
      </p:sp>
      <p:sp>
        <p:nvSpPr>
          <p:cNvPr id="9" name="Rectangle 8"/>
          <p:cNvSpPr/>
          <p:nvPr/>
        </p:nvSpPr>
        <p:spPr>
          <a:xfrm>
            <a:off x="463463" y="1610200"/>
            <a:ext cx="11361107" cy="3585597"/>
          </a:xfrm>
          <a:prstGeom prst="rect">
            <a:avLst/>
          </a:prstGeom>
        </p:spPr>
        <p:txBody>
          <a:bodyPr wrap="square">
            <a:spAutoFit/>
          </a:bodyPr>
          <a:lstStyle/>
          <a:p>
            <a:pPr algn="just">
              <a:spcAft>
                <a:spcPts val="1800"/>
              </a:spcAft>
            </a:pPr>
            <a:r>
              <a:rPr lang="en-US" sz="3200" dirty="0">
                <a:solidFill>
                  <a:srgbClr val="FF0000"/>
                </a:solidFill>
                <a:latin typeface="Calibri" panose="020F0502020204030204"/>
              </a:rPr>
              <a:t>JOB Safety analysis:</a:t>
            </a:r>
          </a:p>
          <a:p>
            <a:pPr marL="457200" indent="-457200" algn="just">
              <a:spcAft>
                <a:spcPts val="1200"/>
              </a:spcAft>
              <a:buFont typeface="Wingdings" panose="05000000000000000000" pitchFamily="2" charset="2"/>
              <a:buChar char="§"/>
            </a:pPr>
            <a:r>
              <a:rPr lang="en-US" sz="3200" dirty="0">
                <a:solidFill>
                  <a:prstClr val="black"/>
                </a:solidFill>
                <a:latin typeface="Calibri" panose="020F0502020204030204"/>
              </a:rPr>
              <a:t>A JSA is a </a:t>
            </a:r>
            <a:r>
              <a:rPr lang="en-US" sz="3200" dirty="0">
                <a:solidFill>
                  <a:schemeClr val="accent1">
                    <a:lumMod val="75000"/>
                  </a:schemeClr>
                </a:solidFill>
                <a:latin typeface="Calibri" panose="020F0502020204030204"/>
              </a:rPr>
              <a:t>qualitative</a:t>
            </a:r>
            <a:r>
              <a:rPr lang="en-US" sz="3200" dirty="0">
                <a:solidFill>
                  <a:prstClr val="black"/>
                </a:solidFill>
                <a:latin typeface="Calibri" panose="020F0502020204030204"/>
              </a:rPr>
              <a:t> technique used to identify and control workplace hazards to prevent accidents. </a:t>
            </a:r>
          </a:p>
          <a:p>
            <a:pPr algn="just">
              <a:spcAft>
                <a:spcPts val="1200"/>
              </a:spcAft>
            </a:pPr>
            <a:endParaRPr lang="en-US" sz="3200" dirty="0">
              <a:solidFill>
                <a:prstClr val="black"/>
              </a:solidFill>
              <a:latin typeface="Calibri" panose="020F0502020204030204"/>
            </a:endParaRPr>
          </a:p>
          <a:p>
            <a:pPr marL="457200" indent="-457200" algn="just">
              <a:spcAft>
                <a:spcPts val="1200"/>
              </a:spcAft>
              <a:buFont typeface="Wingdings" panose="05000000000000000000" pitchFamily="2" charset="2"/>
              <a:buChar char="§"/>
            </a:pPr>
            <a:r>
              <a:rPr lang="en-US" sz="3200" dirty="0">
                <a:solidFill>
                  <a:prstClr val="black"/>
                </a:solidFill>
                <a:latin typeface="Calibri" panose="020F0502020204030204"/>
              </a:rPr>
              <a:t>In a JSA, each basic step of the job is examined to identify and address potential hazards. </a:t>
            </a:r>
          </a:p>
        </p:txBody>
      </p:sp>
      <p:sp>
        <p:nvSpPr>
          <p:cNvPr id="2" name="Rectangle 1">
            <a:extLst>
              <a:ext uri="{FF2B5EF4-FFF2-40B4-BE49-F238E27FC236}">
                <a16:creationId xmlns:a16="http://schemas.microsoft.com/office/drawing/2014/main" id="{C63543BE-EADC-E1CB-75A5-297E7D45FB23}"/>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C6D6E85C-93B8-BF93-8287-8AC6A2326325}"/>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3141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92289" y="336365"/>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JOB Safety analysis </a:t>
            </a:r>
          </a:p>
        </p:txBody>
      </p:sp>
      <p:sp>
        <p:nvSpPr>
          <p:cNvPr id="8" name="Date Placeholder 7"/>
          <p:cNvSpPr>
            <a:spLocks noGrp="1"/>
          </p:cNvSpPr>
          <p:nvPr>
            <p:ph type="dt" sz="half" idx="10"/>
          </p:nvPr>
        </p:nvSpPr>
        <p:spPr/>
        <p:txBody>
          <a:bodyPr vert="horz" lIns="91440" tIns="45720" rIns="91440" bIns="45720" rtlCol="0" anchor="ctr"/>
          <a:lstStyle/>
          <a:p>
            <a:pPr algn="r"/>
            <a:r>
              <a:rPr lang="en-US" b="1"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effectLst/>
              <a:uLnTx/>
              <a:uFillTx/>
              <a:latin typeface="Times New Roman"/>
              <a:ea typeface="+mn-ea"/>
              <a:cs typeface="Times New Roman"/>
            </a:endParaRPr>
          </a:p>
        </p:txBody>
      </p:sp>
      <p:sp>
        <p:nvSpPr>
          <p:cNvPr id="10" name="Rectangle 9"/>
          <p:cNvSpPr/>
          <p:nvPr/>
        </p:nvSpPr>
        <p:spPr>
          <a:xfrm>
            <a:off x="463463" y="1610200"/>
            <a:ext cx="11361107" cy="3524042"/>
          </a:xfrm>
          <a:prstGeom prst="rect">
            <a:avLst/>
          </a:prstGeom>
        </p:spPr>
        <p:txBody>
          <a:bodyPr wrap="square">
            <a:spAutoFit/>
          </a:bodyPr>
          <a:lstStyle/>
          <a:p>
            <a:pPr algn="just">
              <a:spcAft>
                <a:spcPts val="1800"/>
              </a:spcAft>
              <a:defRPr/>
            </a:pPr>
            <a:r>
              <a:rPr lang="en-US" sz="2800" dirty="0">
                <a:solidFill>
                  <a:srgbClr val="FF0000"/>
                </a:solidFill>
                <a:latin typeface="Calibri" panose="020F0502020204030204"/>
              </a:rPr>
              <a:t>JOB Safety analysis:</a:t>
            </a:r>
          </a:p>
          <a:p>
            <a:pPr marL="457200" indent="-457200" algn="just">
              <a:spcAft>
                <a:spcPts val="1200"/>
              </a:spcAft>
              <a:buFont typeface="Wingdings" panose="05000000000000000000" pitchFamily="2" charset="2"/>
              <a:buChar char="§"/>
              <a:defRPr/>
            </a:pPr>
            <a:r>
              <a:rPr lang="en-US" sz="3200" dirty="0">
                <a:solidFill>
                  <a:prstClr val="black"/>
                </a:solidFill>
                <a:latin typeface="Calibri" panose="020F0502020204030204"/>
              </a:rPr>
              <a:t>The aim is to recommend the safest way to do a job. </a:t>
            </a:r>
          </a:p>
          <a:p>
            <a:pPr marL="457200" indent="-457200" algn="just">
              <a:spcAft>
                <a:spcPts val="1200"/>
              </a:spcAft>
              <a:buFont typeface="Wingdings" panose="05000000000000000000" pitchFamily="2" charset="2"/>
              <a:buChar char="§"/>
              <a:defRPr/>
            </a:pPr>
            <a:r>
              <a:rPr lang="en-US" sz="3200" dirty="0">
                <a:solidFill>
                  <a:prstClr val="black"/>
                </a:solidFill>
                <a:latin typeface="Calibri" panose="020F0502020204030204"/>
              </a:rPr>
              <a:t>It focuses on the relationship between the </a:t>
            </a:r>
            <a:r>
              <a:rPr lang="en-US" sz="3200" dirty="0">
                <a:solidFill>
                  <a:schemeClr val="accent1">
                    <a:lumMod val="75000"/>
                  </a:schemeClr>
                </a:solidFill>
                <a:latin typeface="Calibri" panose="020F0502020204030204"/>
              </a:rPr>
              <a:t>worker</a:t>
            </a:r>
            <a:r>
              <a:rPr lang="en-US" sz="3200" dirty="0">
                <a:solidFill>
                  <a:prstClr val="black"/>
                </a:solidFill>
                <a:latin typeface="Calibri" panose="020F0502020204030204"/>
              </a:rPr>
              <a:t>, the </a:t>
            </a:r>
            <a:r>
              <a:rPr lang="en-US" sz="3200" dirty="0">
                <a:solidFill>
                  <a:schemeClr val="accent1">
                    <a:lumMod val="75000"/>
                  </a:schemeClr>
                </a:solidFill>
                <a:latin typeface="Calibri" panose="020F0502020204030204"/>
              </a:rPr>
              <a:t>task</a:t>
            </a:r>
            <a:r>
              <a:rPr lang="en-US" sz="3200" dirty="0">
                <a:solidFill>
                  <a:prstClr val="black"/>
                </a:solidFill>
                <a:latin typeface="Calibri" panose="020F0502020204030204"/>
              </a:rPr>
              <a:t>, the </a:t>
            </a:r>
            <a:r>
              <a:rPr lang="en-US" sz="3200" dirty="0">
                <a:solidFill>
                  <a:schemeClr val="accent1">
                    <a:lumMod val="75000"/>
                  </a:schemeClr>
                </a:solidFill>
                <a:latin typeface="Calibri" panose="020F0502020204030204"/>
              </a:rPr>
              <a:t>tools</a:t>
            </a:r>
            <a:r>
              <a:rPr lang="en-US" sz="3200" dirty="0">
                <a:solidFill>
                  <a:prstClr val="black"/>
                </a:solidFill>
                <a:latin typeface="Calibri" panose="020F0502020204030204"/>
              </a:rPr>
              <a:t>, and the </a:t>
            </a:r>
            <a:r>
              <a:rPr lang="en-US" sz="3200" dirty="0">
                <a:solidFill>
                  <a:schemeClr val="accent1">
                    <a:lumMod val="75000"/>
                  </a:schemeClr>
                </a:solidFill>
                <a:latin typeface="Calibri" panose="020F0502020204030204"/>
              </a:rPr>
              <a:t>work</a:t>
            </a:r>
            <a:r>
              <a:rPr lang="en-US" sz="3200" dirty="0">
                <a:solidFill>
                  <a:prstClr val="black"/>
                </a:solidFill>
                <a:latin typeface="Calibri" panose="020F0502020204030204"/>
              </a:rPr>
              <a:t> </a:t>
            </a:r>
            <a:r>
              <a:rPr lang="en-US" sz="3200" dirty="0">
                <a:solidFill>
                  <a:schemeClr val="accent1">
                    <a:lumMod val="75000"/>
                  </a:schemeClr>
                </a:solidFill>
                <a:latin typeface="Calibri" panose="020F0502020204030204"/>
              </a:rPr>
              <a:t>environment</a:t>
            </a:r>
            <a:r>
              <a:rPr lang="en-US" sz="3200" dirty="0">
                <a:solidFill>
                  <a:prstClr val="black"/>
                </a:solidFill>
                <a:latin typeface="Calibri" panose="020F0502020204030204"/>
              </a:rPr>
              <a:t>.</a:t>
            </a:r>
          </a:p>
          <a:p>
            <a:pPr marL="457200" indent="-457200" algn="just">
              <a:spcAft>
                <a:spcPts val="1200"/>
              </a:spcAft>
              <a:buFont typeface="Wingdings" panose="05000000000000000000" pitchFamily="2" charset="2"/>
              <a:buChar char="§"/>
              <a:defRPr/>
            </a:pPr>
            <a:r>
              <a:rPr lang="en-US" sz="3200" dirty="0">
                <a:solidFill>
                  <a:prstClr val="black"/>
                </a:solidFill>
                <a:latin typeface="Calibri" panose="020F0502020204030204"/>
              </a:rPr>
              <a:t>Similar to HAZOP, JSA </a:t>
            </a:r>
            <a:r>
              <a:rPr lang="en-US" sz="3200" u="sng" dirty="0">
                <a:solidFill>
                  <a:prstClr val="black"/>
                </a:solidFill>
                <a:latin typeface="Calibri" panose="020F0502020204030204"/>
              </a:rPr>
              <a:t>does not</a:t>
            </a:r>
            <a:r>
              <a:rPr lang="en-US" sz="3200" dirty="0">
                <a:solidFill>
                  <a:prstClr val="black"/>
                </a:solidFill>
                <a:latin typeface="Calibri" panose="020F0502020204030204"/>
              </a:rPr>
              <a:t> attempt to </a:t>
            </a:r>
            <a:r>
              <a:rPr lang="en-US" sz="3200" u="sng" dirty="0">
                <a:solidFill>
                  <a:schemeClr val="accent1">
                    <a:lumMod val="75000"/>
                  </a:schemeClr>
                </a:solidFill>
                <a:latin typeface="Calibri" panose="020F0502020204030204"/>
              </a:rPr>
              <a:t>quantify risk in terms of likelihood or consequence.</a:t>
            </a:r>
            <a:r>
              <a:rPr lang="en-US" sz="3200" dirty="0">
                <a:solidFill>
                  <a:schemeClr val="accent1">
                    <a:lumMod val="75000"/>
                  </a:schemeClr>
                </a:solidFill>
                <a:latin typeface="Calibri" panose="020F0502020204030204"/>
              </a:rPr>
              <a:t> </a:t>
            </a:r>
          </a:p>
        </p:txBody>
      </p:sp>
      <p:sp>
        <p:nvSpPr>
          <p:cNvPr id="2" name="Rectangle 1">
            <a:extLst>
              <a:ext uri="{FF2B5EF4-FFF2-40B4-BE49-F238E27FC236}">
                <a16:creationId xmlns:a16="http://schemas.microsoft.com/office/drawing/2014/main" id="{731A973F-D65A-747C-3AE8-FB47DE27C8A5}"/>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4A2E28E9-0DA5-2BB6-FAF1-C19B234EDB39}"/>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7948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136913" y="319022"/>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JOB Safety analysis </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Rectangle 5"/>
          <p:cNvSpPr/>
          <p:nvPr/>
        </p:nvSpPr>
        <p:spPr>
          <a:xfrm>
            <a:off x="463463" y="1610200"/>
            <a:ext cx="11361107" cy="3216265"/>
          </a:xfrm>
          <a:prstGeom prst="rect">
            <a:avLst/>
          </a:prstGeom>
        </p:spPr>
        <p:txBody>
          <a:bodyPr wrap="square">
            <a:spAutoFit/>
          </a:bodyPr>
          <a:lstStyle/>
          <a:p>
            <a:pPr algn="just">
              <a:spcAft>
                <a:spcPts val="1800"/>
              </a:spcAft>
              <a:defRPr/>
            </a:pPr>
            <a:r>
              <a:rPr lang="en-US" sz="2800" dirty="0">
                <a:solidFill>
                  <a:srgbClr val="FF0000"/>
                </a:solidFill>
                <a:latin typeface="Calibri" panose="020F0502020204030204"/>
              </a:rPr>
              <a:t>JOB Safety analysis:</a:t>
            </a:r>
          </a:p>
          <a:p>
            <a:pPr marL="457200" indent="-457200" algn="just">
              <a:spcAft>
                <a:spcPts val="1200"/>
              </a:spcAft>
              <a:buFont typeface="Wingdings" panose="05000000000000000000" pitchFamily="2" charset="2"/>
              <a:buChar char="§"/>
              <a:defRPr/>
            </a:pPr>
            <a:r>
              <a:rPr lang="en-US" sz="3200" dirty="0">
                <a:solidFill>
                  <a:prstClr val="black"/>
                </a:solidFill>
                <a:latin typeface="Calibri" panose="020F0502020204030204"/>
              </a:rPr>
              <a:t>Job Safety Analysis (JSA) is a safety tool that can be used to define and control hazards associated with a certain process, job, or procedure. It is a </a:t>
            </a:r>
            <a:r>
              <a:rPr lang="en-US" sz="3200" dirty="0">
                <a:solidFill>
                  <a:schemeClr val="accent1">
                    <a:lumMod val="75000"/>
                  </a:schemeClr>
                </a:solidFill>
                <a:latin typeface="Calibri" panose="020F0502020204030204"/>
              </a:rPr>
              <a:t>systematic</a:t>
            </a:r>
            <a:r>
              <a:rPr lang="en-US" sz="3200" dirty="0">
                <a:solidFill>
                  <a:prstClr val="black"/>
                </a:solidFill>
                <a:latin typeface="Calibri" panose="020F0502020204030204"/>
              </a:rPr>
              <a:t> examination and documentation of </a:t>
            </a:r>
            <a:r>
              <a:rPr lang="en-US" sz="3200" dirty="0">
                <a:solidFill>
                  <a:schemeClr val="accent1">
                    <a:lumMod val="75000"/>
                  </a:schemeClr>
                </a:solidFill>
                <a:latin typeface="Calibri" panose="020F0502020204030204"/>
              </a:rPr>
              <a:t>every</a:t>
            </a:r>
            <a:r>
              <a:rPr lang="en-US" sz="3200" dirty="0">
                <a:solidFill>
                  <a:prstClr val="black"/>
                </a:solidFill>
                <a:latin typeface="Calibri" panose="020F0502020204030204"/>
              </a:rPr>
              <a:t> task within each job to identify health and safety hazards, and the </a:t>
            </a:r>
            <a:r>
              <a:rPr lang="en-US" sz="3200" dirty="0">
                <a:solidFill>
                  <a:schemeClr val="accent1">
                    <a:lumMod val="75000"/>
                  </a:schemeClr>
                </a:solidFill>
                <a:latin typeface="Calibri" panose="020F0502020204030204"/>
              </a:rPr>
              <a:t>steps</a:t>
            </a:r>
            <a:r>
              <a:rPr lang="en-US" sz="3200" dirty="0">
                <a:solidFill>
                  <a:prstClr val="black"/>
                </a:solidFill>
                <a:latin typeface="Calibri" panose="020F0502020204030204"/>
              </a:rPr>
              <a:t> to control each task.</a:t>
            </a:r>
          </a:p>
        </p:txBody>
      </p:sp>
      <p:sp>
        <p:nvSpPr>
          <p:cNvPr id="2" name="Rectangle 1">
            <a:extLst>
              <a:ext uri="{FF2B5EF4-FFF2-40B4-BE49-F238E27FC236}">
                <a16:creationId xmlns:a16="http://schemas.microsoft.com/office/drawing/2014/main" id="{738DC02B-999E-D971-393F-FB7A8C35E680}"/>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32811CF9-BDC2-02DF-B39F-7A2504DA4008}"/>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4963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136913" y="335093"/>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WHERE AND WHEN TO USE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Rectangle 5"/>
          <p:cNvSpPr/>
          <p:nvPr/>
        </p:nvSpPr>
        <p:spPr>
          <a:xfrm>
            <a:off x="651740" y="1957729"/>
            <a:ext cx="10697227" cy="2554545"/>
          </a:xfrm>
          <a:prstGeom prst="rect">
            <a:avLst/>
          </a:prstGeom>
        </p:spPr>
        <p:txBody>
          <a:bodyPr wrap="square">
            <a:spAutoFit/>
          </a:bodyPr>
          <a:lstStyle/>
          <a:p>
            <a:pPr marL="457200" indent="-457200" algn="just">
              <a:buFont typeface="Wingdings" panose="05000000000000000000" pitchFamily="2" charset="2"/>
              <a:buChar char="§"/>
            </a:pPr>
            <a:r>
              <a:rPr lang="en-US" sz="3200" dirty="0">
                <a:solidFill>
                  <a:prstClr val="black"/>
                </a:solidFill>
                <a:latin typeface="Calibri" panose="020F0502020204030204"/>
              </a:rPr>
              <a:t>Jobs that have taken on changes in procedures, equipment, and materials.</a:t>
            </a:r>
          </a:p>
          <a:p>
            <a:pPr marL="457200" indent="-457200" algn="just">
              <a:buFont typeface="Wingdings" panose="05000000000000000000" pitchFamily="2" charset="2"/>
              <a:buChar char="§"/>
            </a:pPr>
            <a:endParaRPr lang="en-US" sz="3200" dirty="0">
              <a:solidFill>
                <a:prstClr val="black"/>
              </a:solidFill>
              <a:latin typeface="Calibri" panose="020F0502020204030204"/>
            </a:endParaRPr>
          </a:p>
          <a:p>
            <a:pPr marL="457200" indent="-457200" algn="just">
              <a:buFont typeface="Wingdings" panose="05000000000000000000" pitchFamily="2" charset="2"/>
              <a:buChar char="§"/>
            </a:pPr>
            <a:r>
              <a:rPr lang="en-US" sz="3200" dirty="0">
                <a:solidFill>
                  <a:prstClr val="black"/>
                </a:solidFill>
                <a:latin typeface="Calibri" panose="020F0502020204030204"/>
              </a:rPr>
              <a:t>Jobs are  affected by new or revised regulations or standards. </a:t>
            </a:r>
          </a:p>
        </p:txBody>
      </p:sp>
      <p:sp>
        <p:nvSpPr>
          <p:cNvPr id="2" name="Rectangle 1">
            <a:extLst>
              <a:ext uri="{FF2B5EF4-FFF2-40B4-BE49-F238E27FC236}">
                <a16:creationId xmlns:a16="http://schemas.microsoft.com/office/drawing/2014/main" id="{C455769B-1784-43C9-8C94-ACF285C16BA9}"/>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FDF6BAF2-D999-CF57-557F-7EE2F8B9D903}"/>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3366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92289" y="410074"/>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WHERE AND WHEN TO USE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Rectangle 5"/>
          <p:cNvSpPr/>
          <p:nvPr/>
        </p:nvSpPr>
        <p:spPr>
          <a:xfrm>
            <a:off x="651741" y="1957729"/>
            <a:ext cx="6420690" cy="3046988"/>
          </a:xfrm>
          <a:prstGeom prst="rect">
            <a:avLst/>
          </a:prstGeom>
        </p:spPr>
        <p:txBody>
          <a:bodyPr wrap="square">
            <a:spAutoFit/>
          </a:bodyPr>
          <a:lstStyle/>
          <a:p>
            <a:pPr marL="457200" indent="-457200" algn="just">
              <a:buFont typeface="Wingdings" panose="05000000000000000000" pitchFamily="2" charset="2"/>
              <a:buChar char="§"/>
              <a:defRPr/>
            </a:pPr>
            <a:r>
              <a:rPr lang="en-US" sz="3200" dirty="0">
                <a:solidFill>
                  <a:schemeClr val="accent1">
                    <a:lumMod val="75000"/>
                  </a:schemeClr>
                </a:solidFill>
                <a:latin typeface="Calibri" panose="020F0502020204030204"/>
              </a:rPr>
              <a:t>Newly</a:t>
            </a:r>
            <a:r>
              <a:rPr lang="en-US" sz="3200" dirty="0">
                <a:solidFill>
                  <a:prstClr val="black"/>
                </a:solidFill>
                <a:latin typeface="Calibri" panose="020F0502020204030204"/>
              </a:rPr>
              <a:t> created jobs, </a:t>
            </a:r>
            <a:r>
              <a:rPr lang="en-US" sz="3200" dirty="0">
                <a:solidFill>
                  <a:schemeClr val="accent1">
                    <a:lumMod val="75000"/>
                  </a:schemeClr>
                </a:solidFill>
                <a:latin typeface="Calibri" panose="020F0502020204030204"/>
              </a:rPr>
              <a:t>uncommon</a:t>
            </a:r>
            <a:r>
              <a:rPr lang="en-US" sz="3200" dirty="0">
                <a:solidFill>
                  <a:prstClr val="black"/>
                </a:solidFill>
                <a:latin typeface="Calibri" panose="020F0502020204030204"/>
              </a:rPr>
              <a:t> or </a:t>
            </a:r>
            <a:r>
              <a:rPr lang="en-US" sz="3200" dirty="0">
                <a:solidFill>
                  <a:schemeClr val="accent1">
                    <a:lumMod val="75000"/>
                  </a:schemeClr>
                </a:solidFill>
                <a:latin typeface="Calibri" panose="020F0502020204030204"/>
              </a:rPr>
              <a:t>seldom-performed</a:t>
            </a:r>
            <a:r>
              <a:rPr lang="en-US" sz="3200" dirty="0">
                <a:solidFill>
                  <a:prstClr val="black"/>
                </a:solidFill>
                <a:latin typeface="Calibri" panose="020F0502020204030204"/>
              </a:rPr>
              <a:t> jobs with little or </a:t>
            </a:r>
            <a:r>
              <a:rPr lang="en-US" sz="3200" dirty="0">
                <a:solidFill>
                  <a:schemeClr val="accent1">
                    <a:lumMod val="75000"/>
                  </a:schemeClr>
                </a:solidFill>
                <a:latin typeface="Calibri" panose="020F0502020204030204"/>
              </a:rPr>
              <a:t>no history</a:t>
            </a:r>
            <a:r>
              <a:rPr lang="en-US" sz="3200" dirty="0">
                <a:solidFill>
                  <a:prstClr val="black"/>
                </a:solidFill>
                <a:latin typeface="Calibri" panose="020F0502020204030204"/>
              </a:rPr>
              <a:t>, and </a:t>
            </a:r>
            <a:r>
              <a:rPr lang="en-US" sz="3200" dirty="0">
                <a:solidFill>
                  <a:schemeClr val="accent1">
                    <a:lumMod val="75000"/>
                  </a:schemeClr>
                </a:solidFill>
                <a:latin typeface="Calibri" panose="020F0502020204030204"/>
              </a:rPr>
              <a:t>routine jobs requiring regular or continuous </a:t>
            </a:r>
            <a:r>
              <a:rPr lang="en-US" sz="3200" dirty="0">
                <a:solidFill>
                  <a:prstClr val="black"/>
                </a:solidFill>
                <a:latin typeface="Calibri" panose="020F0502020204030204"/>
              </a:rPr>
              <a:t>exposure to hazards should undertake a JSA.</a:t>
            </a:r>
          </a:p>
        </p:txBody>
      </p:sp>
      <p:pic>
        <p:nvPicPr>
          <p:cNvPr id="9" name="Picture 8">
            <a:extLst>
              <a:ext uri="{FF2B5EF4-FFF2-40B4-BE49-F238E27FC236}">
                <a16:creationId xmlns:a16="http://schemas.microsoft.com/office/drawing/2014/main" id="{C5A57B95-0612-43D4-9D18-265AF334F076}"/>
              </a:ext>
            </a:extLst>
          </p:cNvPr>
          <p:cNvPicPr>
            <a:picLocks noChangeAspect="1"/>
          </p:cNvPicPr>
          <p:nvPr/>
        </p:nvPicPr>
        <p:blipFill>
          <a:blip r:embed="rId2"/>
          <a:stretch>
            <a:fillRect/>
          </a:stretch>
        </p:blipFill>
        <p:spPr>
          <a:xfrm>
            <a:off x="7072431" y="1821826"/>
            <a:ext cx="4595694" cy="3701855"/>
          </a:xfrm>
          <a:prstGeom prst="rect">
            <a:avLst/>
          </a:prstGeom>
        </p:spPr>
      </p:pic>
      <p:sp>
        <p:nvSpPr>
          <p:cNvPr id="2" name="Rectangle 1">
            <a:extLst>
              <a:ext uri="{FF2B5EF4-FFF2-40B4-BE49-F238E27FC236}">
                <a16:creationId xmlns:a16="http://schemas.microsoft.com/office/drawing/2014/main" id="{3B0790FA-57D9-BA16-20DD-BCB645F4BC0D}"/>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D8F02F05-A8FD-445B-1246-6EC6FDD41570}"/>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5457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136913" y="314894"/>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WHERE AND WHEN TO USE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56F70B2F-3F9E-416F-965E-9807E8C75C43}"/>
              </a:ext>
            </a:extLst>
          </p:cNvPr>
          <p:cNvSpPr txBox="1">
            <a:spLocks/>
          </p:cNvSpPr>
          <p:nvPr/>
        </p:nvSpPr>
        <p:spPr>
          <a:xfrm>
            <a:off x="838200" y="1825625"/>
            <a:ext cx="10515600" cy="29654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schemeClr val="accent1">
                    <a:lumMod val="75000"/>
                  </a:schemeClr>
                </a:solidFill>
                <a:latin typeface="Calibri" panose="020F0502020204030204"/>
              </a:rPr>
              <a:t>Ideally</a:t>
            </a:r>
            <a:r>
              <a:rPr lang="en-US" dirty="0">
                <a:solidFill>
                  <a:prstClr val="black"/>
                </a:solidFill>
                <a:latin typeface="Calibri" panose="020F0502020204030204"/>
              </a:rPr>
              <a:t>, all jobs should undergo safety analysis. If possible, JSAs should also be performed for no routine activities such as maintenance, repair, or cleaning and jobs that are offsite, either at home or on other job sites (e.g., teleworkers). Examining hazards to visitors and the public should also be included.</a:t>
            </a:r>
          </a:p>
        </p:txBody>
      </p:sp>
      <p:sp>
        <p:nvSpPr>
          <p:cNvPr id="2" name="Rectangle 1">
            <a:extLst>
              <a:ext uri="{FF2B5EF4-FFF2-40B4-BE49-F238E27FC236}">
                <a16:creationId xmlns:a16="http://schemas.microsoft.com/office/drawing/2014/main" id="{DF6BD729-0818-34C3-E00E-C2213FC548EC}"/>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C5387BD3-F37B-B15D-2E4B-EA783EE1DFF7}"/>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90007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92289" y="319022"/>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WHERE AND WHEN TO USE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5019565E-F658-4003-8921-9791AD2E8119}"/>
              </a:ext>
            </a:extLst>
          </p:cNvPr>
          <p:cNvSpPr txBox="1">
            <a:spLocks/>
          </p:cNvSpPr>
          <p:nvPr/>
        </p:nvSpPr>
        <p:spPr>
          <a:xfrm>
            <a:off x="771525" y="2204822"/>
            <a:ext cx="10515600" cy="282061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Wingdings" panose="05000000000000000000" pitchFamily="2" charset="2"/>
              <a:buChar char="§"/>
            </a:pPr>
            <a:r>
              <a:rPr lang="en-US" sz="3200" dirty="0">
                <a:solidFill>
                  <a:prstClr val="black"/>
                </a:solidFill>
                <a:latin typeface="Calibri" panose="020F0502020204030204"/>
              </a:rPr>
              <a:t>As it involves </a:t>
            </a:r>
            <a:r>
              <a:rPr lang="en-US" sz="3200" dirty="0">
                <a:solidFill>
                  <a:schemeClr val="accent1">
                    <a:lumMod val="75000"/>
                  </a:schemeClr>
                </a:solidFill>
                <a:latin typeface="Calibri" panose="020F0502020204030204"/>
              </a:rPr>
              <a:t>extensive</a:t>
            </a:r>
            <a:r>
              <a:rPr lang="en-US" sz="3200" dirty="0">
                <a:solidFill>
                  <a:prstClr val="black"/>
                </a:solidFill>
                <a:latin typeface="Calibri" panose="020F0502020204030204"/>
              </a:rPr>
              <a:t> documentation and recording of job tasks, JSA is an </a:t>
            </a:r>
            <a:r>
              <a:rPr lang="en-US" sz="3200" dirty="0">
                <a:solidFill>
                  <a:schemeClr val="accent1">
                    <a:lumMod val="75000"/>
                  </a:schemeClr>
                </a:solidFill>
                <a:latin typeface="Calibri" panose="020F0502020204030204"/>
              </a:rPr>
              <a:t>effective setting to create and improve standard operating procedures (SOP). </a:t>
            </a:r>
          </a:p>
          <a:p>
            <a:pPr marL="457200" indent="-457200" algn="just">
              <a:buFont typeface="Wingdings" panose="05000000000000000000" pitchFamily="2" charset="2"/>
              <a:buChar char="§"/>
            </a:pPr>
            <a:r>
              <a:rPr lang="en-US" sz="3200" dirty="0">
                <a:solidFill>
                  <a:prstClr val="black"/>
                </a:solidFill>
                <a:latin typeface="Calibri" panose="020F0502020204030204"/>
              </a:rPr>
              <a:t>It is useful to train, educate, and update employees regarding job operation and safety practices. </a:t>
            </a:r>
          </a:p>
        </p:txBody>
      </p:sp>
      <p:sp>
        <p:nvSpPr>
          <p:cNvPr id="2" name="Rectangle 1">
            <a:extLst>
              <a:ext uri="{FF2B5EF4-FFF2-40B4-BE49-F238E27FC236}">
                <a16:creationId xmlns:a16="http://schemas.microsoft.com/office/drawing/2014/main" id="{A8BF65BC-DBF0-9DBE-0F6C-3FF9DB56BC97}"/>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186E322A-B677-791E-1BC8-6D64CB70F691}"/>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5310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931019" y="351830"/>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WHERE AND WHEN TO USE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5019565E-F658-4003-8921-9791AD2E8119}"/>
              </a:ext>
            </a:extLst>
          </p:cNvPr>
          <p:cNvSpPr txBox="1">
            <a:spLocks/>
          </p:cNvSpPr>
          <p:nvPr/>
        </p:nvSpPr>
        <p:spPr>
          <a:xfrm>
            <a:off x="838200" y="1913308"/>
            <a:ext cx="10515600" cy="2820617"/>
          </a:xfrm>
          <a:prstGeom prst="rect">
            <a:avLst/>
          </a:prstGeom>
        </p:spPr>
        <p:txBody>
          <a:bodyPr>
            <a:normAutofit/>
          </a:bodyPr>
          <a:lstStyle>
            <a:defPPr>
              <a:defRPr lang="en-US"/>
            </a:defPPr>
            <a:lvl1pPr marL="457200" indent="-457200" algn="just">
              <a:lnSpc>
                <a:spcPct val="90000"/>
              </a:lnSpc>
              <a:spcBef>
                <a:spcPts val="1000"/>
              </a:spcBef>
              <a:buFont typeface="Wingdings" panose="05000000000000000000" pitchFamily="2" charset="2"/>
              <a:buChar char="§"/>
              <a:defRPr sz="32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solidFill>
                  <a:prstClr val="black"/>
                </a:solidFill>
                <a:latin typeface="Calibri" panose="020F0502020204030204"/>
              </a:rPr>
              <a:t>It can serve as a </a:t>
            </a:r>
            <a:r>
              <a:rPr lang="en-US" dirty="0">
                <a:solidFill>
                  <a:schemeClr val="accent1">
                    <a:lumMod val="75000"/>
                  </a:schemeClr>
                </a:solidFill>
                <a:latin typeface="Calibri" panose="020F0502020204030204"/>
              </a:rPr>
              <a:t>guide</a:t>
            </a:r>
            <a:r>
              <a:rPr lang="en-US" dirty="0">
                <a:solidFill>
                  <a:prstClr val="black"/>
                </a:solidFill>
                <a:latin typeface="Calibri" panose="020F0502020204030204"/>
              </a:rPr>
              <a:t> for employee performance </a:t>
            </a:r>
            <a:r>
              <a:rPr lang="en-US" dirty="0">
                <a:solidFill>
                  <a:schemeClr val="accent1">
                    <a:lumMod val="75000"/>
                  </a:schemeClr>
                </a:solidFill>
                <a:latin typeface="Calibri" panose="020F0502020204030204"/>
              </a:rPr>
              <a:t>review</a:t>
            </a:r>
            <a:r>
              <a:rPr lang="en-US" dirty="0">
                <a:solidFill>
                  <a:prstClr val="black"/>
                </a:solidFill>
                <a:latin typeface="Calibri" panose="020F0502020204030204"/>
              </a:rPr>
              <a:t>, </a:t>
            </a:r>
            <a:r>
              <a:rPr lang="en-US" dirty="0">
                <a:solidFill>
                  <a:schemeClr val="accent1">
                    <a:lumMod val="75000"/>
                  </a:schemeClr>
                </a:solidFill>
                <a:latin typeface="Calibri" panose="020F0502020204030204"/>
              </a:rPr>
              <a:t>training</a:t>
            </a:r>
            <a:r>
              <a:rPr lang="en-US" dirty="0">
                <a:solidFill>
                  <a:prstClr val="black"/>
                </a:solidFill>
                <a:latin typeface="Calibri" panose="020F0502020204030204"/>
              </a:rPr>
              <a:t>, and </a:t>
            </a:r>
            <a:r>
              <a:rPr lang="en-US" dirty="0">
                <a:solidFill>
                  <a:schemeClr val="accent1">
                    <a:lumMod val="75000"/>
                  </a:schemeClr>
                </a:solidFill>
                <a:latin typeface="Calibri" panose="020F0502020204030204"/>
              </a:rPr>
              <a:t>accident</a:t>
            </a:r>
            <a:r>
              <a:rPr lang="en-US" dirty="0">
                <a:solidFill>
                  <a:prstClr val="black"/>
                </a:solidFill>
                <a:latin typeface="Calibri" panose="020F0502020204030204"/>
              </a:rPr>
              <a:t> investigations. </a:t>
            </a:r>
          </a:p>
          <a:p>
            <a:endParaRPr lang="en-US" dirty="0">
              <a:solidFill>
                <a:prstClr val="black"/>
              </a:solidFill>
              <a:latin typeface="Calibri" panose="020F0502020204030204"/>
            </a:endParaRPr>
          </a:p>
          <a:p>
            <a:r>
              <a:rPr lang="en-US" dirty="0">
                <a:solidFill>
                  <a:prstClr val="black"/>
                </a:solidFill>
                <a:latin typeface="Calibri" panose="020F0502020204030204"/>
              </a:rPr>
              <a:t>JSAs are widely used in the construction, manufacturing, oil and gas, and many labor-intensive industries.</a:t>
            </a:r>
          </a:p>
        </p:txBody>
      </p:sp>
      <p:sp>
        <p:nvSpPr>
          <p:cNvPr id="2" name="Rectangle 1">
            <a:extLst>
              <a:ext uri="{FF2B5EF4-FFF2-40B4-BE49-F238E27FC236}">
                <a16:creationId xmlns:a16="http://schemas.microsoft.com/office/drawing/2014/main" id="{47439D7E-C5B3-F964-506D-FE2A679FE019}"/>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DF75546A-CD7A-AAFC-9158-9BAA602615C2}"/>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1677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92289" y="319022"/>
            <a:ext cx="10515600" cy="1325563"/>
          </a:xfrm>
        </p:spPr>
        <p:txBody>
          <a:bodyPr/>
          <a:lstStyle/>
          <a:p>
            <a:r>
              <a:rPr lang="en-US" dirty="0"/>
              <a:t>WHERE AND WHEN TO USE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D77B9064-392E-4ACC-856D-719D1E9024C5}"/>
              </a:ext>
            </a:extLst>
          </p:cNvPr>
          <p:cNvSpPr txBox="1">
            <a:spLocks/>
          </p:cNvSpPr>
          <p:nvPr/>
        </p:nvSpPr>
        <p:spPr>
          <a:xfrm>
            <a:off x="759593" y="1869134"/>
            <a:ext cx="10672809" cy="27563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4000" b="1" dirty="0">
                <a:solidFill>
                  <a:prstClr val="black"/>
                </a:solidFill>
                <a:latin typeface="Calibri" panose="020F0502020204030204"/>
              </a:rPr>
              <a:t>“JSA can also </a:t>
            </a:r>
            <a:r>
              <a:rPr lang="en-US" sz="4000" b="1" dirty="0">
                <a:solidFill>
                  <a:schemeClr val="accent1">
                    <a:lumMod val="75000"/>
                  </a:schemeClr>
                </a:solidFill>
                <a:latin typeface="Calibri" panose="020F0502020204030204"/>
              </a:rPr>
              <a:t>complement</a:t>
            </a:r>
            <a:r>
              <a:rPr lang="en-US" sz="4000" b="1" dirty="0">
                <a:solidFill>
                  <a:prstClr val="black"/>
                </a:solidFill>
                <a:latin typeface="Calibri" panose="020F0502020204030204"/>
              </a:rPr>
              <a:t> PHA, HAZOP, or other risk studies by providing supporting analysis on specific </a:t>
            </a:r>
            <a:r>
              <a:rPr lang="en-US" sz="4000" b="1" dirty="0">
                <a:solidFill>
                  <a:schemeClr val="accent1">
                    <a:lumMod val="75000"/>
                  </a:schemeClr>
                </a:solidFill>
                <a:latin typeface="Calibri" panose="020F0502020204030204"/>
              </a:rPr>
              <a:t>job- or task-related elements</a:t>
            </a:r>
            <a:r>
              <a:rPr lang="en-US" sz="4000" b="1" dirty="0">
                <a:solidFill>
                  <a:prstClr val="black"/>
                </a:solidFill>
                <a:latin typeface="Calibri" panose="020F0502020204030204"/>
              </a:rPr>
              <a:t>, particularly those that are safety critical or ranked high priority.”</a:t>
            </a:r>
          </a:p>
          <a:p>
            <a:pPr marL="0" indent="0" algn="just">
              <a:buFont typeface="Arial" panose="020B0604020202020204" pitchFamily="34" charset="0"/>
              <a:buNone/>
            </a:pPr>
            <a:endParaRPr lang="en-US" sz="4000" b="1" dirty="0">
              <a:solidFill>
                <a:prstClr val="black"/>
              </a:solidFill>
              <a:latin typeface="Calibri" panose="020F0502020204030204"/>
            </a:endParaRPr>
          </a:p>
        </p:txBody>
      </p:sp>
      <p:sp>
        <p:nvSpPr>
          <p:cNvPr id="2" name="Rectangle 1">
            <a:extLst>
              <a:ext uri="{FF2B5EF4-FFF2-40B4-BE49-F238E27FC236}">
                <a16:creationId xmlns:a16="http://schemas.microsoft.com/office/drawing/2014/main" id="{E3B5377F-7C7A-733A-2A34-DF0B9E3485EB}"/>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60AC6038-0351-6A56-559A-887A9D93323D}"/>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216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94148" y="333207"/>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JSA FORMAT</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6E34BC2E-8044-482F-B954-B4D3CDB23A91}"/>
              </a:ext>
            </a:extLst>
          </p:cNvPr>
          <p:cNvSpPr txBox="1">
            <a:spLocks/>
          </p:cNvSpPr>
          <p:nvPr/>
        </p:nvSpPr>
        <p:spPr>
          <a:xfrm>
            <a:off x="838200" y="2160587"/>
            <a:ext cx="10515600" cy="253682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600" dirty="0">
                <a:solidFill>
                  <a:prstClr val="black"/>
                </a:solidFill>
                <a:latin typeface="Calibri" panose="020F0502020204030204"/>
              </a:rPr>
              <a:t>The tabular form or spreadsheet is the typical format of a JSA work-sheet. An example is shown in Figure 3.4. Unlike PHA and HAZOP, the columns of the JSA worksheet generally follows only two of the key risk questions of risk management discussed in Chapter 2</a:t>
            </a:r>
          </a:p>
        </p:txBody>
      </p:sp>
      <p:sp>
        <p:nvSpPr>
          <p:cNvPr id="2" name="Rectangle 1">
            <a:extLst>
              <a:ext uri="{FF2B5EF4-FFF2-40B4-BE49-F238E27FC236}">
                <a16:creationId xmlns:a16="http://schemas.microsoft.com/office/drawing/2014/main" id="{EC497977-7E41-2E01-094E-978378DE432E}"/>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4D050D99-47ED-0056-C1EF-EBB481C5D80B}"/>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39957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60694" y="314659"/>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JSA FORMAT</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6E34BC2E-8044-482F-B954-B4D3CDB23A91}"/>
              </a:ext>
            </a:extLst>
          </p:cNvPr>
          <p:cNvSpPr txBox="1">
            <a:spLocks/>
          </p:cNvSpPr>
          <p:nvPr/>
        </p:nvSpPr>
        <p:spPr>
          <a:xfrm>
            <a:off x="838200" y="1934576"/>
            <a:ext cx="10515600" cy="32500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What can go wrong? </a:t>
            </a:r>
          </a:p>
          <a:p>
            <a:pPr marL="0" indent="0" algn="just">
              <a:buFont typeface="Arial" panose="020B0604020202020204" pitchFamily="34" charset="0"/>
              <a:buNone/>
              <a:defRPr/>
            </a:pPr>
            <a:r>
              <a:rPr lang="en-US" dirty="0">
                <a:solidFill>
                  <a:prstClr val="black"/>
                </a:solidFill>
                <a:latin typeface="Calibri" panose="020F0502020204030204"/>
              </a:rPr>
              <a:t>What can be done to detect, control, and manage them? </a:t>
            </a:r>
          </a:p>
          <a:p>
            <a:pPr marL="0" indent="0" algn="just">
              <a:buFont typeface="Arial" panose="020B0604020202020204" pitchFamily="34" charset="0"/>
              <a:buNone/>
              <a:defRPr/>
            </a:pPr>
            <a:r>
              <a:rPr lang="en-US" dirty="0">
                <a:solidFill>
                  <a:prstClr val="black"/>
                </a:solidFill>
                <a:latin typeface="Calibri" panose="020F0502020204030204"/>
              </a:rPr>
              <a:t>The other questions are omitted.</a:t>
            </a:r>
          </a:p>
          <a:p>
            <a:pPr marL="0" indent="0" algn="just">
              <a:buFont typeface="Arial" panose="020B0604020202020204" pitchFamily="34" charset="0"/>
              <a:buNone/>
              <a:defRPr/>
            </a:pPr>
            <a:r>
              <a:rPr lang="en-US" dirty="0">
                <a:solidFill>
                  <a:prstClr val="black"/>
                </a:solidFill>
                <a:latin typeface="Calibri" panose="020F0502020204030204"/>
              </a:rPr>
              <a:t>The JSA worksheet is intended to be completed one column at a time. The following are the descriptions of columns that correspond to the JSA worksheet shown in Figure 3.4.</a:t>
            </a:r>
          </a:p>
        </p:txBody>
      </p:sp>
      <p:sp>
        <p:nvSpPr>
          <p:cNvPr id="2" name="Rectangle 1">
            <a:extLst>
              <a:ext uri="{FF2B5EF4-FFF2-40B4-BE49-F238E27FC236}">
                <a16:creationId xmlns:a16="http://schemas.microsoft.com/office/drawing/2014/main" id="{2BA0A9A8-8E06-5669-869F-517F8807DF42}"/>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398D392C-5A3C-64B6-1A31-25D17F3B07E7}"/>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7902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136913" y="345056"/>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JSA FORMAT</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F74AE685-03FE-4BD8-BCD8-F20F7EFAADF2}"/>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  What can go wrong?</a:t>
            </a:r>
          </a:p>
          <a:p>
            <a:pPr marL="0" indent="0" algn="just">
              <a:buFont typeface="Arial" panose="020B0604020202020204" pitchFamily="34" charset="0"/>
              <a:buNone/>
            </a:pPr>
            <a:r>
              <a:rPr lang="en-US" dirty="0">
                <a:solidFill>
                  <a:prstClr val="black"/>
                </a:solidFill>
                <a:latin typeface="Calibri" panose="020F0502020204030204"/>
              </a:rPr>
              <a:t>{ Column 1: Job steps or tasks</a:t>
            </a:r>
          </a:p>
          <a:p>
            <a:pPr marL="0" indent="0" algn="just">
              <a:buFont typeface="Arial" panose="020B0604020202020204" pitchFamily="34" charset="0"/>
              <a:buNone/>
            </a:pPr>
            <a:r>
              <a:rPr lang="en-US" dirty="0">
                <a:solidFill>
                  <a:prstClr val="black"/>
                </a:solidFill>
                <a:latin typeface="Calibri" panose="020F0502020204030204"/>
              </a:rPr>
              <a:t>{ Column 2: Hazards or unwanted events related to each task</a:t>
            </a:r>
          </a:p>
          <a:p>
            <a:pPr marL="0" indent="0" algn="just">
              <a:buFont typeface="Arial" panose="020B0604020202020204" pitchFamily="34" charset="0"/>
              <a:buNone/>
            </a:pPr>
            <a:r>
              <a:rPr lang="en-US" dirty="0">
                <a:solidFill>
                  <a:prstClr val="black"/>
                </a:solidFill>
                <a:latin typeface="Calibri" panose="020F0502020204030204"/>
              </a:rPr>
              <a:t>•  What are the causes and consequences? What are the likelihood or </a:t>
            </a:r>
          </a:p>
          <a:p>
            <a:pPr marL="0" indent="0" algn="just">
              <a:buFont typeface="Arial" panose="020B0604020202020204" pitchFamily="34" charset="0"/>
              <a:buNone/>
            </a:pPr>
            <a:r>
              <a:rPr lang="en-US" dirty="0">
                <a:solidFill>
                  <a:prstClr val="black"/>
                </a:solidFill>
                <a:latin typeface="Calibri" panose="020F0502020204030204"/>
              </a:rPr>
              <a:t>chances of occurrence?</a:t>
            </a:r>
          </a:p>
          <a:p>
            <a:pPr marL="0" indent="0" algn="just">
              <a:buFont typeface="Arial" panose="020B0604020202020204" pitchFamily="34" charset="0"/>
              <a:buNone/>
            </a:pPr>
            <a:r>
              <a:rPr lang="en-US" dirty="0">
                <a:solidFill>
                  <a:prstClr val="black"/>
                </a:solidFill>
                <a:latin typeface="Calibri" panose="020F0502020204030204"/>
              </a:rPr>
              <a:t>{ Omitted in JSA</a:t>
            </a:r>
          </a:p>
          <a:p>
            <a:pPr marL="0" indent="0" algn="just">
              <a:buFont typeface="Arial" panose="020B0604020202020204" pitchFamily="34" charset="0"/>
              <a:buNone/>
            </a:pPr>
            <a:r>
              <a:rPr lang="en-US" dirty="0">
                <a:solidFill>
                  <a:prstClr val="black"/>
                </a:solidFill>
                <a:latin typeface="Calibri" panose="020F0502020204030204"/>
              </a:rPr>
              <a:t>measure</a:t>
            </a:r>
          </a:p>
        </p:txBody>
      </p:sp>
      <p:sp>
        <p:nvSpPr>
          <p:cNvPr id="2" name="Rectangle 1">
            <a:extLst>
              <a:ext uri="{FF2B5EF4-FFF2-40B4-BE49-F238E27FC236}">
                <a16:creationId xmlns:a16="http://schemas.microsoft.com/office/drawing/2014/main" id="{3BC44FA8-308B-1F1C-7D1F-2243C76E763A}"/>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B7ACA23C-000F-55EB-14A3-A0A481692997}"/>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1445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209800" y="319022"/>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JSA FORMAT</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F74AE685-03FE-4BD8-BCD8-F20F7EFAADF2}"/>
              </a:ext>
            </a:extLst>
          </p:cNvPr>
          <p:cNvSpPr txBox="1">
            <a:spLocks/>
          </p:cNvSpPr>
          <p:nvPr/>
        </p:nvSpPr>
        <p:spPr>
          <a:xfrm>
            <a:off x="795589" y="2100676"/>
            <a:ext cx="981075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  What can be done to detect, control, and manage them?</a:t>
            </a:r>
          </a:p>
          <a:p>
            <a:pPr marL="0" indent="0" algn="just">
              <a:buFont typeface="Arial" panose="020B0604020202020204" pitchFamily="34" charset="0"/>
              <a:buNone/>
              <a:defRPr/>
            </a:pPr>
            <a:r>
              <a:rPr lang="en-US" dirty="0">
                <a:solidFill>
                  <a:prstClr val="black"/>
                </a:solidFill>
                <a:latin typeface="Calibri" panose="020F0502020204030204"/>
              </a:rPr>
              <a:t>{ Column 3: Prevention and control measures for each hazard</a:t>
            </a:r>
          </a:p>
          <a:p>
            <a:pPr marL="0" indent="0" algn="just">
              <a:buFont typeface="Arial" panose="020B0604020202020204" pitchFamily="34" charset="0"/>
              <a:buNone/>
              <a:defRPr/>
            </a:pPr>
            <a:r>
              <a:rPr lang="en-US" dirty="0">
                <a:solidFill>
                  <a:prstClr val="black"/>
                </a:solidFill>
                <a:latin typeface="Calibri" panose="020F0502020204030204"/>
              </a:rPr>
              <a:t>{ Column 4: Person responsible for the prevention or control </a:t>
            </a:r>
          </a:p>
          <a:p>
            <a:pPr marL="0" indent="0" algn="just">
              <a:buFont typeface="Arial" panose="020B0604020202020204" pitchFamily="34" charset="0"/>
              <a:buNone/>
              <a:defRPr/>
            </a:pPr>
            <a:r>
              <a:rPr lang="en-US" dirty="0">
                <a:solidFill>
                  <a:prstClr val="black"/>
                </a:solidFill>
                <a:latin typeface="Calibri" panose="020F0502020204030204"/>
              </a:rPr>
              <a:t>measure</a:t>
            </a:r>
          </a:p>
        </p:txBody>
      </p:sp>
      <p:sp>
        <p:nvSpPr>
          <p:cNvPr id="2" name="Rectangle 1">
            <a:extLst>
              <a:ext uri="{FF2B5EF4-FFF2-40B4-BE49-F238E27FC236}">
                <a16:creationId xmlns:a16="http://schemas.microsoft.com/office/drawing/2014/main" id="{09389775-8064-58B6-080A-87E8D5F5EE5C}"/>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C094F8F8-7EB6-1F4A-0001-F0C0F31C8F6B}"/>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31031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136913" y="319022"/>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JSA FORMAT</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pic>
        <p:nvPicPr>
          <p:cNvPr id="6" name="Picture 5">
            <a:extLst>
              <a:ext uri="{FF2B5EF4-FFF2-40B4-BE49-F238E27FC236}">
                <a16:creationId xmlns:a16="http://schemas.microsoft.com/office/drawing/2014/main" id="{6BF4ADB2-AD99-47CB-87B1-13C2F3D541CF}"/>
              </a:ext>
            </a:extLst>
          </p:cNvPr>
          <p:cNvPicPr>
            <a:picLocks noChangeAspect="1"/>
          </p:cNvPicPr>
          <p:nvPr/>
        </p:nvPicPr>
        <p:blipFill>
          <a:blip r:embed="rId2"/>
          <a:stretch>
            <a:fillRect/>
          </a:stretch>
        </p:blipFill>
        <p:spPr>
          <a:xfrm rot="5400000">
            <a:off x="3608250" y="-1658921"/>
            <a:ext cx="4654735" cy="10929940"/>
          </a:xfrm>
          <a:prstGeom prst="rect">
            <a:avLst/>
          </a:prstGeom>
        </p:spPr>
      </p:pic>
      <p:sp>
        <p:nvSpPr>
          <p:cNvPr id="2" name="Rectangle 1">
            <a:extLst>
              <a:ext uri="{FF2B5EF4-FFF2-40B4-BE49-F238E27FC236}">
                <a16:creationId xmlns:a16="http://schemas.microsoft.com/office/drawing/2014/main" id="{BC6581D5-AE41-229D-0359-2ADC55B19AD3}"/>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B55783DE-0E10-C46F-4478-84B06417FCBC}"/>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76791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92289" y="414298"/>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GENERALIZED STEPS FOR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D0E6385D-697A-4E67-B377-56F4C2D69D27}"/>
              </a:ext>
            </a:extLst>
          </p:cNvPr>
          <p:cNvSpPr txBox="1">
            <a:spLocks/>
          </p:cNvSpPr>
          <p:nvPr/>
        </p:nvSpPr>
        <p:spPr>
          <a:xfrm>
            <a:off x="651740" y="2204822"/>
            <a:ext cx="10515600" cy="22034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spcAft>
                <a:spcPts val="1200"/>
              </a:spcAft>
              <a:buFont typeface="Arial" panose="020B0604020202020204" pitchFamily="34" charset="0"/>
              <a:buAutoNum type="arabicPeriod"/>
            </a:pPr>
            <a:r>
              <a:rPr lang="en-US" dirty="0">
                <a:solidFill>
                  <a:prstClr val="black"/>
                </a:solidFill>
                <a:latin typeface="Calibri" panose="020F0502020204030204"/>
              </a:rPr>
              <a:t>Break the job down into a sequence of basic steps or tasks.</a:t>
            </a:r>
          </a:p>
          <a:p>
            <a:pPr marL="0" indent="0">
              <a:spcAft>
                <a:spcPts val="1200"/>
              </a:spcAft>
              <a:buFont typeface="Arial" panose="020B0604020202020204" pitchFamily="34" charset="0"/>
              <a:buNone/>
            </a:pPr>
            <a:r>
              <a:rPr lang="en-US" dirty="0">
                <a:solidFill>
                  <a:prstClr val="black"/>
                </a:solidFill>
                <a:latin typeface="Calibri" panose="020F0502020204030204"/>
              </a:rPr>
              <a:t>2.  Identify potential accident or hazards.</a:t>
            </a:r>
          </a:p>
          <a:p>
            <a:pPr marL="0" indent="0">
              <a:spcAft>
                <a:spcPts val="1200"/>
              </a:spcAft>
              <a:buFont typeface="Arial" panose="020B0604020202020204" pitchFamily="34" charset="0"/>
              <a:buNone/>
            </a:pPr>
            <a:r>
              <a:rPr lang="en-US" dirty="0">
                <a:solidFill>
                  <a:prstClr val="black"/>
                </a:solidFill>
                <a:latin typeface="Calibri" panose="020F0502020204030204"/>
              </a:rPr>
              <a:t>3.  Determine preventive and control measures to address the hazards.</a:t>
            </a:r>
          </a:p>
        </p:txBody>
      </p:sp>
      <p:sp>
        <p:nvSpPr>
          <p:cNvPr id="2" name="Rectangle 1">
            <a:extLst>
              <a:ext uri="{FF2B5EF4-FFF2-40B4-BE49-F238E27FC236}">
                <a16:creationId xmlns:a16="http://schemas.microsoft.com/office/drawing/2014/main" id="{9EC7B235-B1EF-D0C4-0375-5422F0BF5224}"/>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D979CF42-657E-A83E-6113-21C7EB05248A}"/>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3743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986776" y="329760"/>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GENERALIZED STEPS FOR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881F6D03-A631-4C6C-AF02-629A005605FE}"/>
              </a:ext>
            </a:extLst>
          </p:cNvPr>
          <p:cNvSpPr txBox="1">
            <a:spLocks/>
          </p:cNvSpPr>
          <p:nvPr/>
        </p:nvSpPr>
        <p:spPr>
          <a:xfrm>
            <a:off x="838200" y="1825625"/>
            <a:ext cx="10515600" cy="253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1 breaks down the job into a sequence of basic tasks or steps. The listing of the steps is done </a:t>
            </a:r>
            <a:r>
              <a:rPr lang="en-US" dirty="0">
                <a:solidFill>
                  <a:schemeClr val="accent1">
                    <a:lumMod val="75000"/>
                  </a:schemeClr>
                </a:solidFill>
                <a:latin typeface="Calibri" panose="020F0502020204030204"/>
              </a:rPr>
              <a:t>sequentially according </a:t>
            </a:r>
            <a:r>
              <a:rPr lang="en-US" dirty="0">
                <a:solidFill>
                  <a:prstClr val="black"/>
                </a:solidFill>
                <a:latin typeface="Calibri" panose="020F0502020204030204"/>
              </a:rPr>
              <a:t>to the </a:t>
            </a:r>
            <a:r>
              <a:rPr lang="en-US" dirty="0">
                <a:solidFill>
                  <a:schemeClr val="accent1">
                    <a:lumMod val="75000"/>
                  </a:schemeClr>
                </a:solidFill>
                <a:latin typeface="Calibri" panose="020F0502020204030204"/>
              </a:rPr>
              <a:t>order</a:t>
            </a:r>
            <a:r>
              <a:rPr lang="en-US" dirty="0">
                <a:solidFill>
                  <a:prstClr val="black"/>
                </a:solidFill>
                <a:latin typeface="Calibri" panose="020F0502020204030204"/>
              </a:rPr>
              <a:t> in which the tasks are performed. This can be done by direct observation or the group discussion method. </a:t>
            </a:r>
            <a:r>
              <a:rPr lang="en-US" dirty="0">
                <a:solidFill>
                  <a:schemeClr val="accent1">
                    <a:lumMod val="75000"/>
                  </a:schemeClr>
                </a:solidFill>
                <a:latin typeface="Calibri" panose="020F0502020204030204"/>
              </a:rPr>
              <a:t>Observing an experienced employee coupled with enlisting other employees or a supervisor to validate the task steps can be most effective.</a:t>
            </a:r>
          </a:p>
        </p:txBody>
      </p:sp>
      <p:sp>
        <p:nvSpPr>
          <p:cNvPr id="2" name="Rectangle 1">
            <a:extLst>
              <a:ext uri="{FF2B5EF4-FFF2-40B4-BE49-F238E27FC236}">
                <a16:creationId xmlns:a16="http://schemas.microsoft.com/office/drawing/2014/main" id="{162DCA0B-9F01-B9D3-B369-960359024811}"/>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7A61B887-68F1-AC49-D4EC-116A5D454917}"/>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3382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986776" y="307975"/>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GENERALIZED STEPS FOR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CCABB131-B078-4BEE-BB71-2F7B1E858B09}"/>
              </a:ext>
            </a:extLst>
          </p:cNvPr>
          <p:cNvSpPr txBox="1">
            <a:spLocks/>
          </p:cNvSpPr>
          <p:nvPr/>
        </p:nvSpPr>
        <p:spPr>
          <a:xfrm>
            <a:off x="838200" y="1825625"/>
            <a:ext cx="10515600" cy="30130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use of </a:t>
            </a:r>
            <a:r>
              <a:rPr lang="en-US" dirty="0">
                <a:solidFill>
                  <a:schemeClr val="accent1">
                    <a:lumMod val="75000"/>
                  </a:schemeClr>
                </a:solidFill>
                <a:latin typeface="Calibri" panose="020F0502020204030204"/>
              </a:rPr>
              <a:t>action words </a:t>
            </a:r>
            <a:r>
              <a:rPr lang="en-US" dirty="0">
                <a:solidFill>
                  <a:prstClr val="black"/>
                </a:solidFill>
                <a:latin typeface="Calibri" panose="020F0502020204030204"/>
              </a:rPr>
              <a:t>or phrases (e.g., pick up, turn on) to describe each step helps in breaking down a job into steps. If observed, steps that are not part of the standardized job (standard operating procedure SOP) should be </a:t>
            </a:r>
            <a:r>
              <a:rPr lang="en-US" dirty="0">
                <a:solidFill>
                  <a:schemeClr val="accent1">
                    <a:lumMod val="75000"/>
                  </a:schemeClr>
                </a:solidFill>
                <a:latin typeface="Calibri" panose="020F0502020204030204"/>
              </a:rPr>
              <a:t>included</a:t>
            </a:r>
            <a:r>
              <a:rPr lang="en-US" dirty="0">
                <a:solidFill>
                  <a:prstClr val="black"/>
                </a:solidFill>
                <a:latin typeface="Calibri" panose="020F0502020204030204"/>
              </a:rPr>
              <a:t> (and addressed for appropriateness). To support high-quality documentation, video recordings of the job in action can be compiled. </a:t>
            </a:r>
            <a:r>
              <a:rPr lang="en-US" b="1" dirty="0">
                <a:solidFill>
                  <a:prstClr val="black"/>
                </a:solidFill>
                <a:latin typeface="Calibri" panose="020F0502020204030204"/>
              </a:rPr>
              <a:t>Note that the JSA worksheet should be completed one column at a time. </a:t>
            </a:r>
          </a:p>
        </p:txBody>
      </p:sp>
      <p:sp>
        <p:nvSpPr>
          <p:cNvPr id="2" name="Rectangle 1">
            <a:extLst>
              <a:ext uri="{FF2B5EF4-FFF2-40B4-BE49-F238E27FC236}">
                <a16:creationId xmlns:a16="http://schemas.microsoft.com/office/drawing/2014/main" id="{AFF9ED89-3A83-03AE-DDD8-AC7972E24DF5}"/>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F42393E1-7D7F-A747-A992-305A03AB6942}"/>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45708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986776" y="314659"/>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GENERALIZED STEPS FOR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99A5135C-2252-40FD-BB2D-12D3335FA3BB}"/>
              </a:ext>
            </a:extLst>
          </p:cNvPr>
          <p:cNvSpPr txBox="1">
            <a:spLocks/>
          </p:cNvSpPr>
          <p:nvPr/>
        </p:nvSpPr>
        <p:spPr>
          <a:xfrm>
            <a:off x="838200" y="1825625"/>
            <a:ext cx="10515600" cy="28097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Thus, all steps in a job must be identified and listed first, prior to proceeding to Step 2. As an example of a JSA, consider the job of welding in confined spaces. </a:t>
            </a:r>
            <a:r>
              <a:rPr lang="en-US" dirty="0">
                <a:solidFill>
                  <a:schemeClr val="accent1">
                    <a:lumMod val="75000"/>
                  </a:schemeClr>
                </a:solidFill>
                <a:latin typeface="Calibri" panose="020F0502020204030204"/>
              </a:rPr>
              <a:t>The basic tasks for the job </a:t>
            </a:r>
            <a:r>
              <a:rPr lang="en-US" dirty="0">
                <a:solidFill>
                  <a:prstClr val="black"/>
                </a:solidFill>
                <a:latin typeface="Calibri" panose="020F0502020204030204"/>
              </a:rPr>
              <a:t>are (1) pre-entry, (2) entry, (3) welding, and (4) completion and exit. This information is entered in Column 1 of the JSA worksheet.</a:t>
            </a:r>
          </a:p>
          <a:p>
            <a:pPr marL="0" indent="0" algn="just">
              <a:buFont typeface="Arial" panose="020B0604020202020204" pitchFamily="34" charset="0"/>
              <a:buNone/>
            </a:pPr>
            <a:r>
              <a:rPr lang="en-US" dirty="0">
                <a:solidFill>
                  <a:prstClr val="black"/>
                </a:solidFill>
                <a:latin typeface="Calibri" panose="020F0502020204030204"/>
              </a:rPr>
              <a:t>For the succeeding steps, refer to the JSA worksheet in Figure 3.4.</a:t>
            </a:r>
          </a:p>
          <a:p>
            <a:pPr marL="0" indent="0" algn="just">
              <a:buFont typeface="Arial" panose="020B0604020202020204" pitchFamily="34" charset="0"/>
              <a:buNone/>
            </a:pPr>
            <a:endParaRPr lang="en-US" dirty="0">
              <a:solidFill>
                <a:prstClr val="black"/>
              </a:solidFill>
              <a:latin typeface="Calibri" panose="020F0502020204030204"/>
            </a:endParaRPr>
          </a:p>
        </p:txBody>
      </p:sp>
      <p:sp>
        <p:nvSpPr>
          <p:cNvPr id="2" name="Rectangle 1">
            <a:extLst>
              <a:ext uri="{FF2B5EF4-FFF2-40B4-BE49-F238E27FC236}">
                <a16:creationId xmlns:a16="http://schemas.microsoft.com/office/drawing/2014/main" id="{BA93DB27-95F6-084C-D377-3EF89F4C3033}"/>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FB352AFD-28A6-482C-53DC-9A849622B7C9}"/>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98997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209800" y="342106"/>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GENERALIZED STEPS FOR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B5BC1606-4D5D-4914-8B3E-116EAAD8567B}"/>
              </a:ext>
            </a:extLst>
          </p:cNvPr>
          <p:cNvSpPr txBox="1">
            <a:spLocks/>
          </p:cNvSpPr>
          <p:nvPr/>
        </p:nvSpPr>
        <p:spPr>
          <a:xfrm>
            <a:off x="685800" y="1768475"/>
            <a:ext cx="10515600" cy="30607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schemeClr val="accent1">
                    <a:lumMod val="75000"/>
                  </a:schemeClr>
                </a:solidFill>
                <a:latin typeface="Calibri" panose="020F0502020204030204"/>
              </a:rPr>
              <a:t>Step 2 </a:t>
            </a:r>
            <a:r>
              <a:rPr lang="en-US" dirty="0">
                <a:solidFill>
                  <a:prstClr val="black"/>
                </a:solidFill>
                <a:latin typeface="Calibri" panose="020F0502020204030204"/>
              </a:rPr>
              <a:t>identifies all possible hazards related to each task. The emphasis is on identifying those that can lead to accidents and injuries for the worker, as well as potential worker errors. Hazards might exist due to the characteristics of the procedure or tasks, materials, equipment or tools used, and the work site or environment. Consider also foreseeable unusual conditions and impacts of hazards during such conditions, such as a power outage.</a:t>
            </a:r>
          </a:p>
        </p:txBody>
      </p:sp>
      <p:sp>
        <p:nvSpPr>
          <p:cNvPr id="2" name="Rectangle 1">
            <a:extLst>
              <a:ext uri="{FF2B5EF4-FFF2-40B4-BE49-F238E27FC236}">
                <a16:creationId xmlns:a16="http://schemas.microsoft.com/office/drawing/2014/main" id="{6BA871F4-C061-AC18-62A6-16B6FB0528F4}"/>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E815829B-F576-F7A0-E13E-B295FA978DCD}"/>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5162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986776" y="356622"/>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GENERALIZED STEPS FOR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ADA07348-AF71-4A18-B858-73C6FB3B661B}"/>
              </a:ext>
            </a:extLst>
          </p:cNvPr>
          <p:cNvSpPr txBox="1">
            <a:spLocks/>
          </p:cNvSpPr>
          <p:nvPr/>
        </p:nvSpPr>
        <p:spPr>
          <a:xfrm>
            <a:off x="838200" y="1825625"/>
            <a:ext cx="10515600" cy="20796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srgbClr val="00B0F0"/>
                </a:solidFill>
                <a:latin typeface="Calibri" panose="020F0502020204030204"/>
              </a:rPr>
              <a:t>Step 3 </a:t>
            </a:r>
            <a:r>
              <a:rPr lang="en-US" dirty="0">
                <a:solidFill>
                  <a:prstClr val="black"/>
                </a:solidFill>
                <a:latin typeface="Calibri" panose="020F0502020204030204"/>
              </a:rPr>
              <a:t>determines the recommended proposals, actions, or procedures for performing each step that will eliminate or reduce the hazard. Preventive and control measures can range from developing safe job procedures to proposing safety equipment or altering physical or environmental conditions in the job.</a:t>
            </a:r>
          </a:p>
        </p:txBody>
      </p:sp>
      <p:sp>
        <p:nvSpPr>
          <p:cNvPr id="2" name="Rectangle 1">
            <a:extLst>
              <a:ext uri="{FF2B5EF4-FFF2-40B4-BE49-F238E27FC236}">
                <a16:creationId xmlns:a16="http://schemas.microsoft.com/office/drawing/2014/main" id="{CF798310-DDB9-6490-AC30-F229C146959B}"/>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527D8AE0-3E39-8662-6B30-622B5DA3B33E}"/>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7031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209800" y="319022"/>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GENERALIZED STEPS FOR JSA</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33B9150E-E7AB-49BE-8E59-8521B3C01E5D}"/>
              </a:ext>
            </a:extLst>
          </p:cNvPr>
          <p:cNvSpPr txBox="1">
            <a:spLocks/>
          </p:cNvSpPr>
          <p:nvPr/>
        </p:nvSpPr>
        <p:spPr>
          <a:xfrm>
            <a:off x="838200" y="1825625"/>
            <a:ext cx="10515600" cy="21082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For the specific welding hazard—getting burned, a safeguard is using protective clothing such as welding jacket, mask, goggles, and gloves. This information is entered in Column 3 of the JSA worksheet. Column identifies the person responsible for each measure.</a:t>
            </a:r>
          </a:p>
          <a:p>
            <a:pPr marL="0" indent="0" algn="just">
              <a:buFont typeface="Arial" panose="020B0604020202020204" pitchFamily="34" charset="0"/>
              <a:buNone/>
            </a:pPr>
            <a:endParaRPr lang="en-US" dirty="0">
              <a:solidFill>
                <a:prstClr val="black"/>
              </a:solidFill>
              <a:latin typeface="Calibri" panose="020F0502020204030204"/>
            </a:endParaRPr>
          </a:p>
        </p:txBody>
      </p:sp>
      <p:sp>
        <p:nvSpPr>
          <p:cNvPr id="2" name="Rectangle 1">
            <a:extLst>
              <a:ext uri="{FF2B5EF4-FFF2-40B4-BE49-F238E27FC236}">
                <a16:creationId xmlns:a16="http://schemas.microsoft.com/office/drawing/2014/main" id="{E9CB0795-1EEC-169D-36BE-C46A109A27AB}"/>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A9A7A3D2-4A2B-2669-7218-C4FA311E56F0}"/>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95878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92289" y="362987"/>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Failure Mode and Effects analysis</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pic>
        <p:nvPicPr>
          <p:cNvPr id="6" name="Picture 5">
            <a:extLst>
              <a:ext uri="{FF2B5EF4-FFF2-40B4-BE49-F238E27FC236}">
                <a16:creationId xmlns:a16="http://schemas.microsoft.com/office/drawing/2014/main" id="{26BB21A5-9F33-48CF-A63E-656AF45D0DDF}"/>
              </a:ext>
            </a:extLst>
          </p:cNvPr>
          <p:cNvPicPr>
            <a:picLocks noChangeAspect="1"/>
          </p:cNvPicPr>
          <p:nvPr/>
        </p:nvPicPr>
        <p:blipFill>
          <a:blip r:embed="rId2"/>
          <a:stretch>
            <a:fillRect/>
          </a:stretch>
        </p:blipFill>
        <p:spPr>
          <a:xfrm>
            <a:off x="1143000" y="1261684"/>
            <a:ext cx="9533101" cy="4334632"/>
          </a:xfrm>
          <a:prstGeom prst="rect">
            <a:avLst/>
          </a:prstGeom>
        </p:spPr>
      </p:pic>
      <p:sp>
        <p:nvSpPr>
          <p:cNvPr id="2" name="Rectangle 1">
            <a:extLst>
              <a:ext uri="{FF2B5EF4-FFF2-40B4-BE49-F238E27FC236}">
                <a16:creationId xmlns:a16="http://schemas.microsoft.com/office/drawing/2014/main" id="{2278C6CF-BB94-76B3-A1F6-35969745D64A}"/>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B7809A79-9258-7C1A-C888-BD41A533B6C6}"/>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09881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94148" y="284637"/>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Failure Mode and Effects analysis</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Rectangle 5"/>
          <p:cNvSpPr/>
          <p:nvPr/>
        </p:nvSpPr>
        <p:spPr>
          <a:xfrm>
            <a:off x="463463" y="1610200"/>
            <a:ext cx="11361107" cy="2554545"/>
          </a:xfrm>
          <a:prstGeom prst="rect">
            <a:avLst/>
          </a:prstGeom>
        </p:spPr>
        <p:txBody>
          <a:bodyPr wrap="square">
            <a:spAutoFit/>
          </a:bodyPr>
          <a:lstStyle/>
          <a:p>
            <a:pPr marL="457200" indent="-457200" algn="just">
              <a:spcAft>
                <a:spcPts val="1200"/>
              </a:spcAft>
              <a:buFont typeface="Wingdings" panose="05000000000000000000" pitchFamily="2" charset="2"/>
              <a:buChar char="§"/>
              <a:defRPr/>
            </a:pPr>
            <a:r>
              <a:rPr lang="en-US" sz="3200" dirty="0">
                <a:solidFill>
                  <a:prstClr val="black"/>
                </a:solidFill>
                <a:latin typeface="Calibri" panose="020F0502020204030204"/>
              </a:rPr>
              <a:t>Failure Modes and Effects Analysis (FMEA) is a </a:t>
            </a:r>
            <a:r>
              <a:rPr lang="en-US" sz="3200" dirty="0">
                <a:solidFill>
                  <a:srgbClr val="00B0F0"/>
                </a:solidFill>
                <a:latin typeface="Calibri" panose="020F0502020204030204"/>
              </a:rPr>
              <a:t>systematic,</a:t>
            </a:r>
            <a:r>
              <a:rPr lang="en-US" sz="3200" dirty="0">
                <a:solidFill>
                  <a:prstClr val="black"/>
                </a:solidFill>
                <a:latin typeface="Calibri" panose="020F0502020204030204"/>
              </a:rPr>
              <a:t> </a:t>
            </a:r>
            <a:r>
              <a:rPr lang="en-US" sz="3200" dirty="0">
                <a:solidFill>
                  <a:srgbClr val="00B0F0"/>
                </a:solidFill>
                <a:latin typeface="Calibri" panose="020F0502020204030204"/>
              </a:rPr>
              <a:t>proactive</a:t>
            </a:r>
            <a:r>
              <a:rPr lang="en-US" sz="3200" dirty="0">
                <a:solidFill>
                  <a:prstClr val="black"/>
                </a:solidFill>
                <a:latin typeface="Calibri" panose="020F0502020204030204"/>
              </a:rPr>
              <a:t> method for evaluating a process to identify where and how it might fail and to assess the relative impact of different failures, in order to </a:t>
            </a:r>
            <a:r>
              <a:rPr lang="en-US" sz="3200" dirty="0">
                <a:solidFill>
                  <a:srgbClr val="00B0F0"/>
                </a:solidFill>
                <a:latin typeface="Calibri" panose="020F0502020204030204"/>
              </a:rPr>
              <a:t>identify the parts of the process </a:t>
            </a:r>
            <a:r>
              <a:rPr lang="en-US" sz="3200" dirty="0">
                <a:solidFill>
                  <a:prstClr val="black"/>
                </a:solidFill>
                <a:latin typeface="Calibri" panose="020F0502020204030204"/>
              </a:rPr>
              <a:t>that are most in need of change.</a:t>
            </a:r>
          </a:p>
        </p:txBody>
      </p:sp>
      <p:sp>
        <p:nvSpPr>
          <p:cNvPr id="2" name="Rectangle 1">
            <a:extLst>
              <a:ext uri="{FF2B5EF4-FFF2-40B4-BE49-F238E27FC236}">
                <a16:creationId xmlns:a16="http://schemas.microsoft.com/office/drawing/2014/main" id="{FF92D516-8617-57F7-EE7A-917A34FBE91B}"/>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F3DBCDF7-9A38-D820-3834-362C3D542AE3}"/>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61168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986776" y="284637"/>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Failure Mode and Effects analysis</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Rectangle 5"/>
          <p:cNvSpPr/>
          <p:nvPr/>
        </p:nvSpPr>
        <p:spPr>
          <a:xfrm>
            <a:off x="463463" y="1610200"/>
            <a:ext cx="11361107" cy="2879763"/>
          </a:xfrm>
          <a:prstGeom prst="rect">
            <a:avLst/>
          </a:prstGeom>
        </p:spPr>
        <p:txBody>
          <a:bodyPr wrap="square">
            <a:spAutoFit/>
          </a:bodyPr>
          <a:lstStyle/>
          <a:p>
            <a:pPr marL="457200" indent="-457200" algn="just">
              <a:lnSpc>
                <a:spcPct val="90000"/>
              </a:lnSpc>
              <a:spcBef>
                <a:spcPts val="1000"/>
              </a:spcBef>
              <a:buFont typeface="Wingdings" panose="05000000000000000000" pitchFamily="2" charset="2"/>
              <a:buChar char="§"/>
              <a:defRPr/>
            </a:pPr>
            <a:r>
              <a:rPr lang="en-US" sz="3200" dirty="0">
                <a:solidFill>
                  <a:prstClr val="black"/>
                </a:solidFill>
                <a:latin typeface="Calibri" panose="020F0502020204030204"/>
              </a:rPr>
              <a:t>FMEA is a top-down </a:t>
            </a:r>
            <a:r>
              <a:rPr lang="en-US" sz="3200" dirty="0">
                <a:solidFill>
                  <a:srgbClr val="00B0F0"/>
                </a:solidFill>
                <a:latin typeface="Calibri" panose="020F0502020204030204"/>
              </a:rPr>
              <a:t>quantitative</a:t>
            </a:r>
            <a:r>
              <a:rPr lang="en-US" sz="3200" dirty="0">
                <a:solidFill>
                  <a:prstClr val="black"/>
                </a:solidFill>
                <a:latin typeface="Calibri" panose="020F0502020204030204"/>
              </a:rPr>
              <a:t> technique applied to identify failures in a design, a process, a system, or an existing product, equipment, or service.</a:t>
            </a:r>
          </a:p>
          <a:p>
            <a:pPr marL="457200" indent="-457200" algn="just">
              <a:lnSpc>
                <a:spcPct val="90000"/>
              </a:lnSpc>
              <a:spcBef>
                <a:spcPts val="1000"/>
              </a:spcBef>
              <a:buFont typeface="Wingdings" panose="05000000000000000000" pitchFamily="2" charset="2"/>
              <a:buChar char="§"/>
              <a:defRPr/>
            </a:pPr>
            <a:r>
              <a:rPr lang="en-US" sz="3200" dirty="0">
                <a:solidFill>
                  <a:prstClr val="black"/>
                </a:solidFill>
                <a:latin typeface="Calibri" panose="020F0502020204030204"/>
              </a:rPr>
              <a:t> FMEA is used to analyze </a:t>
            </a:r>
            <a:r>
              <a:rPr lang="en-US" sz="3200" dirty="0">
                <a:solidFill>
                  <a:srgbClr val="00B0F0"/>
                </a:solidFill>
                <a:latin typeface="Calibri" panose="020F0502020204030204"/>
              </a:rPr>
              <a:t>elements or components </a:t>
            </a:r>
            <a:r>
              <a:rPr lang="en-US" sz="3200" dirty="0">
                <a:solidFill>
                  <a:prstClr val="black"/>
                </a:solidFill>
                <a:latin typeface="Calibri" panose="020F0502020204030204"/>
              </a:rPr>
              <a:t>of a system, their </a:t>
            </a:r>
            <a:r>
              <a:rPr lang="en-US" sz="3200" dirty="0">
                <a:solidFill>
                  <a:srgbClr val="00B0F0"/>
                </a:solidFill>
                <a:latin typeface="Calibri" panose="020F0502020204030204"/>
              </a:rPr>
              <a:t>interactions</a:t>
            </a:r>
            <a:r>
              <a:rPr lang="en-US" sz="3200" dirty="0">
                <a:solidFill>
                  <a:prstClr val="black"/>
                </a:solidFill>
                <a:latin typeface="Calibri" panose="020F0502020204030204"/>
              </a:rPr>
              <a:t>, and their effects on the operation of the system as a whole.</a:t>
            </a:r>
          </a:p>
        </p:txBody>
      </p:sp>
      <p:sp>
        <p:nvSpPr>
          <p:cNvPr id="2" name="Rectangle 1">
            <a:extLst>
              <a:ext uri="{FF2B5EF4-FFF2-40B4-BE49-F238E27FC236}">
                <a16:creationId xmlns:a16="http://schemas.microsoft.com/office/drawing/2014/main" id="{86BEF3FB-D80C-6AE0-3C34-9B52A90C7469}"/>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F56C65D2-A310-1D74-E859-6F7139AB2B40}"/>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88712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258647" y="239240"/>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Failure Mode and Effects analysis</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Rectangle 5"/>
          <p:cNvSpPr/>
          <p:nvPr/>
        </p:nvSpPr>
        <p:spPr>
          <a:xfrm>
            <a:off x="590187" y="2013987"/>
            <a:ext cx="10509337" cy="1865126"/>
          </a:xfrm>
          <a:prstGeom prst="rect">
            <a:avLst/>
          </a:prstGeom>
        </p:spPr>
        <p:txBody>
          <a:bodyPr wrap="square">
            <a:spAutoFit/>
          </a:bodyPr>
          <a:lstStyle/>
          <a:p>
            <a:pPr marL="457200" indent="-457200" algn="just">
              <a:lnSpc>
                <a:spcPct val="90000"/>
              </a:lnSpc>
              <a:spcBef>
                <a:spcPts val="1000"/>
              </a:spcBef>
              <a:buFont typeface="Wingdings" panose="05000000000000000000" pitchFamily="2" charset="2"/>
              <a:buChar char="§"/>
            </a:pPr>
            <a:r>
              <a:rPr lang="en-US" sz="3200" dirty="0">
                <a:solidFill>
                  <a:prstClr val="black"/>
                </a:solidFill>
                <a:latin typeface="Calibri" panose="020F0502020204030204"/>
              </a:rPr>
              <a:t>The term failure modes pertains to ways in which </a:t>
            </a:r>
            <a:r>
              <a:rPr lang="en-US" sz="3200" dirty="0">
                <a:solidFill>
                  <a:srgbClr val="00B0F0"/>
                </a:solidFill>
                <a:latin typeface="Calibri" panose="020F0502020204030204"/>
              </a:rPr>
              <a:t>functional elements </a:t>
            </a:r>
            <a:r>
              <a:rPr lang="en-US" sz="3200" dirty="0">
                <a:solidFill>
                  <a:prstClr val="black"/>
                </a:solidFill>
                <a:latin typeface="Calibri" panose="020F0502020204030204"/>
              </a:rPr>
              <a:t>may fail. The term effects analysis describes the </a:t>
            </a:r>
            <a:r>
              <a:rPr lang="en-US" sz="3200" dirty="0">
                <a:solidFill>
                  <a:srgbClr val="00B0F0"/>
                </a:solidFill>
                <a:latin typeface="Calibri" panose="020F0502020204030204"/>
              </a:rPr>
              <a:t>consequences</a:t>
            </a:r>
            <a:r>
              <a:rPr lang="en-US" sz="3200" dirty="0">
                <a:solidFill>
                  <a:prstClr val="black"/>
                </a:solidFill>
                <a:latin typeface="Calibri" panose="020F0502020204030204"/>
              </a:rPr>
              <a:t> of those failures and any existing </a:t>
            </a:r>
            <a:r>
              <a:rPr lang="en-US" sz="3200" dirty="0">
                <a:solidFill>
                  <a:srgbClr val="00B0F0"/>
                </a:solidFill>
                <a:latin typeface="Calibri" panose="020F0502020204030204"/>
              </a:rPr>
              <a:t>prevention or control </a:t>
            </a:r>
            <a:r>
              <a:rPr lang="en-US" sz="3200" dirty="0">
                <a:solidFill>
                  <a:prstClr val="black"/>
                </a:solidFill>
                <a:latin typeface="Calibri" panose="020F0502020204030204"/>
              </a:rPr>
              <a:t>measures to address them.</a:t>
            </a:r>
          </a:p>
        </p:txBody>
      </p:sp>
      <p:sp>
        <p:nvSpPr>
          <p:cNvPr id="2" name="Rectangle 1">
            <a:extLst>
              <a:ext uri="{FF2B5EF4-FFF2-40B4-BE49-F238E27FC236}">
                <a16:creationId xmlns:a16="http://schemas.microsoft.com/office/drawing/2014/main" id="{917816B0-8E14-4AA7-341A-0496B9FA921C}"/>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B26FCE0E-486E-3897-88A4-AAA4ACC525D4}"/>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94152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986776" y="319022"/>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Failure Mode and Effects analysis</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Rectangle 5"/>
          <p:cNvSpPr/>
          <p:nvPr/>
        </p:nvSpPr>
        <p:spPr>
          <a:xfrm>
            <a:off x="777788" y="2121175"/>
            <a:ext cx="10814137" cy="2436564"/>
          </a:xfrm>
          <a:prstGeom prst="rect">
            <a:avLst/>
          </a:prstGeom>
        </p:spPr>
        <p:txBody>
          <a:bodyPr wrap="square">
            <a:spAutoFit/>
          </a:bodyPr>
          <a:lstStyle/>
          <a:p>
            <a:pPr marL="457200" indent="-457200" algn="just">
              <a:lnSpc>
                <a:spcPct val="90000"/>
              </a:lnSpc>
              <a:spcBef>
                <a:spcPts val="1000"/>
              </a:spcBef>
              <a:buFont typeface="Wingdings" panose="05000000000000000000" pitchFamily="2" charset="2"/>
              <a:buChar char="§"/>
              <a:defRPr/>
            </a:pPr>
            <a:r>
              <a:rPr lang="en-US" sz="3200" dirty="0">
                <a:solidFill>
                  <a:prstClr val="black"/>
                </a:solidFill>
                <a:latin typeface="Calibri" panose="020F0502020204030204"/>
              </a:rPr>
              <a:t>Thus, </a:t>
            </a:r>
            <a:r>
              <a:rPr lang="en-US" sz="3200" dirty="0">
                <a:solidFill>
                  <a:srgbClr val="00B0F0"/>
                </a:solidFill>
                <a:latin typeface="Calibri" panose="020F0502020204030204"/>
              </a:rPr>
              <a:t>FMEA similar to HAZOP </a:t>
            </a:r>
            <a:r>
              <a:rPr lang="en-US" sz="3200" dirty="0">
                <a:solidFill>
                  <a:prstClr val="black"/>
                </a:solidFill>
                <a:latin typeface="Calibri" panose="020F0502020204030204"/>
              </a:rPr>
              <a:t>also examines how existing system capabilities detect failures and manage such failures. </a:t>
            </a:r>
          </a:p>
          <a:p>
            <a:pPr marL="457200" indent="-457200" algn="just">
              <a:lnSpc>
                <a:spcPct val="90000"/>
              </a:lnSpc>
              <a:spcBef>
                <a:spcPts val="1000"/>
              </a:spcBef>
              <a:buFont typeface="Wingdings" panose="05000000000000000000" pitchFamily="2" charset="2"/>
              <a:buChar char="§"/>
              <a:defRPr/>
            </a:pPr>
            <a:r>
              <a:rPr lang="en-US" sz="3200" dirty="0">
                <a:solidFill>
                  <a:prstClr val="black"/>
                </a:solidFill>
                <a:latin typeface="Calibri" panose="020F0502020204030204"/>
              </a:rPr>
              <a:t>Correspondingly, risks are ranked based on the likelihood and consequences of failure, as well as the current system’s ability to detect and manage failure if they do occur. </a:t>
            </a:r>
          </a:p>
        </p:txBody>
      </p:sp>
      <p:sp>
        <p:nvSpPr>
          <p:cNvPr id="2" name="Rectangle 1">
            <a:extLst>
              <a:ext uri="{FF2B5EF4-FFF2-40B4-BE49-F238E27FC236}">
                <a16:creationId xmlns:a16="http://schemas.microsoft.com/office/drawing/2014/main" id="{8D1C4A05-071D-250E-D46A-CDA987A76BE2}"/>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BA263C9D-BC67-14D7-4E4B-B2AE86E117EE}"/>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1377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92289" y="319022"/>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Failure Mode and Effects analysis</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Rectangle 5"/>
          <p:cNvSpPr/>
          <p:nvPr/>
        </p:nvSpPr>
        <p:spPr>
          <a:xfrm>
            <a:off x="749213" y="2441473"/>
            <a:ext cx="10509337" cy="1588127"/>
          </a:xfrm>
          <a:prstGeom prst="rect">
            <a:avLst/>
          </a:prstGeom>
        </p:spPr>
        <p:txBody>
          <a:bodyPr wrap="square">
            <a:spAutoFit/>
          </a:bodyPr>
          <a:lstStyle/>
          <a:p>
            <a:pPr marL="457200" indent="-457200" algn="just">
              <a:lnSpc>
                <a:spcPct val="90000"/>
              </a:lnSpc>
              <a:spcBef>
                <a:spcPts val="1000"/>
              </a:spcBef>
              <a:buFont typeface="Wingdings" panose="05000000000000000000" pitchFamily="2" charset="2"/>
              <a:buChar char="§"/>
              <a:defRPr/>
            </a:pPr>
            <a:r>
              <a:rPr lang="en-US" sz="3600" dirty="0">
                <a:solidFill>
                  <a:srgbClr val="00B0F0"/>
                </a:solidFill>
                <a:latin typeface="Calibri" panose="020F0502020204030204"/>
              </a:rPr>
              <a:t>Similar to PHA and unlike HAZOP and JSA</a:t>
            </a:r>
            <a:r>
              <a:rPr lang="en-US" sz="3600" dirty="0">
                <a:solidFill>
                  <a:prstClr val="black"/>
                </a:solidFill>
                <a:latin typeface="Calibri" panose="020F0502020204030204"/>
              </a:rPr>
              <a:t>, FMEA further assesses the likelihoods of occurrence of these failures.</a:t>
            </a:r>
          </a:p>
        </p:txBody>
      </p:sp>
      <p:sp>
        <p:nvSpPr>
          <p:cNvPr id="2" name="Rectangle 1">
            <a:extLst>
              <a:ext uri="{FF2B5EF4-FFF2-40B4-BE49-F238E27FC236}">
                <a16:creationId xmlns:a16="http://schemas.microsoft.com/office/drawing/2014/main" id="{B6551CAE-D966-F9F7-2449-438E6698B47C}"/>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6CB8CA2B-F8EE-9550-64D0-10E60219D8AC}"/>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84493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986776" y="362698"/>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WHERE AND WHEN TO USE FMEA </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12734233-EEC2-40A0-BA31-6A239EBF6CEE}"/>
              </a:ext>
            </a:extLst>
          </p:cNvPr>
          <p:cNvSpPr txBox="1">
            <a:spLocks/>
          </p:cNvSpPr>
          <p:nvPr/>
        </p:nvSpPr>
        <p:spPr>
          <a:xfrm>
            <a:off x="843844" y="2101598"/>
            <a:ext cx="10515600" cy="22227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pPr>
            <a:r>
              <a:rPr lang="en-US" sz="3600" dirty="0">
                <a:solidFill>
                  <a:prstClr val="black"/>
                </a:solidFill>
                <a:latin typeface="Calibri" panose="020F0502020204030204"/>
              </a:rPr>
              <a:t>FMEA is used to study a variety of systems and products that are </a:t>
            </a:r>
            <a:r>
              <a:rPr lang="en-US" sz="3600" dirty="0">
                <a:solidFill>
                  <a:srgbClr val="00B0F0"/>
                </a:solidFill>
                <a:latin typeface="Calibri" panose="020F0502020204030204"/>
              </a:rPr>
              <a:t>more detailed and complex </a:t>
            </a:r>
            <a:r>
              <a:rPr lang="en-US" sz="3600" dirty="0">
                <a:solidFill>
                  <a:prstClr val="black"/>
                </a:solidFill>
                <a:latin typeface="Calibri" panose="020F0502020204030204"/>
              </a:rPr>
              <a:t>such as those in the </a:t>
            </a:r>
            <a:r>
              <a:rPr lang="en-US" sz="3600" dirty="0">
                <a:solidFill>
                  <a:srgbClr val="00B0F0"/>
                </a:solidFill>
                <a:latin typeface="Calibri" panose="020F0502020204030204"/>
              </a:rPr>
              <a:t>aviation and electronics industry. </a:t>
            </a:r>
          </a:p>
        </p:txBody>
      </p:sp>
      <p:sp>
        <p:nvSpPr>
          <p:cNvPr id="2" name="Rectangle 1">
            <a:extLst>
              <a:ext uri="{FF2B5EF4-FFF2-40B4-BE49-F238E27FC236}">
                <a16:creationId xmlns:a16="http://schemas.microsoft.com/office/drawing/2014/main" id="{70936540-BB11-2709-DE45-8479AE97E375}"/>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ACAB0858-D6F3-0F8A-514D-A07F51B4697E}"/>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26244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986776" y="386784"/>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WHERE AND WHEN TO USE FMEA </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12734233-EEC2-40A0-BA31-6A239EBF6CEE}"/>
              </a:ext>
            </a:extLst>
          </p:cNvPr>
          <p:cNvSpPr txBox="1">
            <a:spLocks/>
          </p:cNvSpPr>
          <p:nvPr/>
        </p:nvSpPr>
        <p:spPr>
          <a:xfrm>
            <a:off x="843844" y="1939673"/>
            <a:ext cx="10515600" cy="217512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defRPr/>
            </a:pPr>
            <a:r>
              <a:rPr lang="en-US" sz="3600" dirty="0">
                <a:solidFill>
                  <a:prstClr val="black"/>
                </a:solidFill>
                <a:latin typeface="Calibri" panose="020F0502020204030204"/>
              </a:rPr>
              <a:t>It is applicable in both the </a:t>
            </a:r>
            <a:r>
              <a:rPr lang="en-US" sz="3600" dirty="0">
                <a:solidFill>
                  <a:srgbClr val="00B0F0"/>
                </a:solidFill>
                <a:latin typeface="Calibri" panose="020F0502020204030204"/>
              </a:rPr>
              <a:t>design and operation phases</a:t>
            </a:r>
            <a:r>
              <a:rPr lang="en-US" sz="3600" dirty="0">
                <a:solidFill>
                  <a:prstClr val="black"/>
                </a:solidFill>
                <a:latin typeface="Calibri" panose="020F0502020204030204"/>
              </a:rPr>
              <a:t>, particularly in the development of operational risk management strategies. </a:t>
            </a:r>
          </a:p>
        </p:txBody>
      </p:sp>
      <p:sp>
        <p:nvSpPr>
          <p:cNvPr id="2" name="Rectangle 1">
            <a:extLst>
              <a:ext uri="{FF2B5EF4-FFF2-40B4-BE49-F238E27FC236}">
                <a16:creationId xmlns:a16="http://schemas.microsoft.com/office/drawing/2014/main" id="{559F5530-B759-FF6D-9464-EE60AE97DD97}"/>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94DF76C7-2652-A6B0-97B1-E8CC54675F39}"/>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66625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92289" y="304139"/>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WHERE AND WHEN TO USE FMEA </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12734233-EEC2-40A0-BA31-6A239EBF6CEE}"/>
              </a:ext>
            </a:extLst>
          </p:cNvPr>
          <p:cNvSpPr txBox="1">
            <a:spLocks/>
          </p:cNvSpPr>
          <p:nvPr/>
        </p:nvSpPr>
        <p:spPr>
          <a:xfrm>
            <a:off x="838200" y="1825625"/>
            <a:ext cx="10515600" cy="31398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defRPr/>
            </a:pPr>
            <a:r>
              <a:rPr lang="en-US" dirty="0">
                <a:solidFill>
                  <a:prstClr val="black"/>
                </a:solidFill>
                <a:latin typeface="Calibri" panose="020F0502020204030204"/>
              </a:rPr>
              <a:t>It is useful for </a:t>
            </a:r>
            <a:r>
              <a:rPr lang="en-US" dirty="0">
                <a:solidFill>
                  <a:srgbClr val="00B0F0"/>
                </a:solidFill>
                <a:latin typeface="Calibri" panose="020F0502020204030204"/>
              </a:rPr>
              <a:t>redesigning</a:t>
            </a:r>
            <a:r>
              <a:rPr lang="en-US" dirty="0">
                <a:solidFill>
                  <a:prstClr val="black"/>
                </a:solidFill>
                <a:latin typeface="Calibri" panose="020F0502020204030204"/>
              </a:rPr>
              <a:t> existing systems for a new application as well. </a:t>
            </a:r>
          </a:p>
          <a:p>
            <a:pPr algn="just">
              <a:buFont typeface="Wingdings" panose="05000000000000000000" pitchFamily="2" charset="2"/>
              <a:buChar char="§"/>
              <a:defRPr/>
            </a:pPr>
            <a:endParaRPr lang="en-US" dirty="0">
              <a:solidFill>
                <a:prstClr val="black"/>
              </a:solidFill>
              <a:latin typeface="Calibri" panose="020F0502020204030204"/>
            </a:endParaRPr>
          </a:p>
          <a:p>
            <a:pPr algn="just">
              <a:buFont typeface="Wingdings" panose="05000000000000000000" pitchFamily="2" charset="2"/>
              <a:buChar char="§"/>
              <a:defRPr/>
            </a:pPr>
            <a:r>
              <a:rPr lang="en-US" dirty="0">
                <a:solidFill>
                  <a:prstClr val="black"/>
                </a:solidFill>
                <a:latin typeface="Calibri" panose="020F0502020204030204"/>
              </a:rPr>
              <a:t>FMEA is also used for </a:t>
            </a:r>
            <a:r>
              <a:rPr lang="en-US" dirty="0">
                <a:solidFill>
                  <a:srgbClr val="00B0F0"/>
                </a:solidFill>
                <a:latin typeface="Calibri" panose="020F0502020204030204"/>
              </a:rPr>
              <a:t>risk and safety auditing and accident investigations. </a:t>
            </a:r>
          </a:p>
        </p:txBody>
      </p:sp>
      <p:sp>
        <p:nvSpPr>
          <p:cNvPr id="2" name="Rectangle 1">
            <a:extLst>
              <a:ext uri="{FF2B5EF4-FFF2-40B4-BE49-F238E27FC236}">
                <a16:creationId xmlns:a16="http://schemas.microsoft.com/office/drawing/2014/main" id="{3B52B3FD-6E4C-20DC-D056-C1032822EF75}"/>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210C21EF-C19D-E91D-2B7A-116E079FF7E7}"/>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16935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209800" y="319022"/>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WHERE AND WHEN TO USE FMEA </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6" name="Content Placeholder 2">
            <a:extLst>
              <a:ext uri="{FF2B5EF4-FFF2-40B4-BE49-F238E27FC236}">
                <a16:creationId xmlns:a16="http://schemas.microsoft.com/office/drawing/2014/main" id="{12734233-EEC2-40A0-BA31-6A239EBF6CEE}"/>
              </a:ext>
            </a:extLst>
          </p:cNvPr>
          <p:cNvSpPr txBox="1">
            <a:spLocks/>
          </p:cNvSpPr>
          <p:nvPr/>
        </p:nvSpPr>
        <p:spPr>
          <a:xfrm>
            <a:off x="838200" y="2204822"/>
            <a:ext cx="10515600" cy="14605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defRPr/>
            </a:pPr>
            <a:r>
              <a:rPr lang="en-US" dirty="0">
                <a:solidFill>
                  <a:prstClr val="black"/>
                </a:solidFill>
                <a:latin typeface="Calibri" panose="020F0502020204030204"/>
              </a:rPr>
              <a:t>More often, it is applied as periodic review throughout the life of the system to accommodate</a:t>
            </a:r>
            <a:r>
              <a:rPr lang="ar-EG" dirty="0">
                <a:solidFill>
                  <a:prstClr val="black"/>
                </a:solidFill>
                <a:latin typeface="Calibri" panose="020F0502020204030204"/>
                <a:cs typeface="Arial" panose="020B0604020202020204" pitchFamily="34" charset="0"/>
              </a:rPr>
              <a:t> استيعاب </a:t>
            </a:r>
            <a:r>
              <a:rPr lang="en-US" dirty="0">
                <a:solidFill>
                  <a:prstClr val="black"/>
                </a:solidFill>
                <a:latin typeface="Calibri" panose="020F0502020204030204"/>
              </a:rPr>
              <a:t> changes within the system and its environment.</a:t>
            </a:r>
          </a:p>
        </p:txBody>
      </p:sp>
      <p:sp>
        <p:nvSpPr>
          <p:cNvPr id="2" name="Rectangle 1">
            <a:extLst>
              <a:ext uri="{FF2B5EF4-FFF2-40B4-BE49-F238E27FC236}">
                <a16:creationId xmlns:a16="http://schemas.microsoft.com/office/drawing/2014/main" id="{4420B5E5-49CA-84B7-26B7-417CD52C9507}"/>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3944783A-7AEB-8886-739D-0957C72CFD5A}"/>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47036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209800" y="264147"/>
            <a:ext cx="10515600" cy="1325563"/>
          </a:xfrm>
          <a:noFill/>
        </p:spPr>
        <p:txBody>
          <a:bodyPr wrap="square" rtlCol="0">
            <a:spAutoFit/>
          </a:bodyPr>
          <a:lstStyle/>
          <a:p>
            <a:r>
              <a:rPr lang="en-US" sz="2800" b="1" dirty="0">
                <a:latin typeface="Times New Roman" panose="02020603050405020304" pitchFamily="18" charset="0"/>
                <a:ea typeface="+mn-ea"/>
                <a:cs typeface="Times New Roman" panose="02020603050405020304" pitchFamily="18" charset="0"/>
              </a:rPr>
              <a:t>References</a:t>
            </a:r>
          </a:p>
        </p:txBody>
      </p:sp>
      <p:sp>
        <p:nvSpPr>
          <p:cNvPr id="8" name="Date Placeholder 7"/>
          <p:cNvSpPr>
            <a:spLocks noGrp="1"/>
          </p:cNvSpPr>
          <p:nvPr>
            <p:ph type="dt" sz="half" idx="10"/>
          </p:nvPr>
        </p:nvSpPr>
        <p:spPr/>
        <p:txBody>
          <a:bodyPr vert="horz" lIns="91440" tIns="45720" rIns="91440" bIns="45720" rtlCol="0" anchor="ctr"/>
          <a:lstStyle/>
          <a:p>
            <a:pPr algn="ctr"/>
            <a:r>
              <a:rPr lang="en-US" dirty="0">
                <a:latin typeface="Times New Roman"/>
                <a:cs typeface="Times New Roman"/>
              </a:rPr>
              <a:t>Lecture 4 </a:t>
            </a:r>
          </a:p>
        </p:txBody>
      </p:sp>
      <p:sp>
        <p:nvSpPr>
          <p:cNvPr id="4" name="Footer Placeholder 3"/>
          <p:cNvSpPr>
            <a:spLocks noGrp="1"/>
          </p:cNvSpPr>
          <p:nvPr>
            <p:ph type="ftr" sz="quarter" idx="11"/>
          </p:nvPr>
        </p:nvSpPr>
        <p:spPr/>
        <p:txBody>
          <a:bodyPr vert="horz" lIns="91440" tIns="45720" rIns="91440" bIns="45720" rtlCol="0" anchor="ctr"/>
          <a:lstStyle/>
          <a:p>
            <a:r>
              <a:rPr lang="en-US" dirty="0">
                <a:latin typeface="Times New Roman"/>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vert="horz" lIns="91440" tIns="45720" rIns="91440" bIns="45720" rtlCol="0" anchor="ctr"/>
          <a:lstStyle/>
          <a:p>
            <a:pPr algn="ctr"/>
            <a:r>
              <a:rPr lang="en-US" dirty="0">
                <a:latin typeface="Times New Roman"/>
                <a:cs typeface="Times New Roman"/>
              </a:rPr>
              <a:t>PMG630 - Operational &amp; Strategic Risk Management</a:t>
            </a:r>
          </a:p>
          <a:p>
            <a:pPr algn="ctr"/>
            <a:endParaRPr lang="en-US" dirty="0">
              <a:latin typeface="Times New Roman"/>
              <a:cs typeface="Times New Roman"/>
            </a:endParaRPr>
          </a:p>
        </p:txBody>
      </p:sp>
      <p:sp>
        <p:nvSpPr>
          <p:cNvPr id="10"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Chapter 3</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4B880525-80C3-D5A1-83B8-3073F885F8AA}"/>
              </a:ext>
            </a:extLst>
          </p:cNvPr>
          <p:cNvSpPr/>
          <p:nvPr/>
        </p:nvSpPr>
        <p:spPr>
          <a:xfrm>
            <a:off x="582319" y="3190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0EFB28E1-255C-910A-0FE0-952A93DA751D}"/>
              </a:ext>
            </a:extLst>
          </p:cNvPr>
          <p:cNvSpPr txBox="1"/>
          <p:nvPr/>
        </p:nvSpPr>
        <p:spPr>
          <a:xfrm>
            <a:off x="854190" y="6154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0352899"/>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A79F21B3-B61B-48B0-BDA1-09887BA4954D}" vid="{E6669F51-FE8B-4485-B831-E535B45CEA1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6858474-382E-42CC-B06D-F8689D3D577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1BB173E-9F41-4617-8379-F214BD37CD54}">
  <ds:schemaRefs>
    <ds:schemaRef ds:uri="http://schemas.microsoft.com/sharepoint/v3/contenttype/forms"/>
  </ds:schemaRefs>
</ds:datastoreItem>
</file>

<file path=customXml/itemProps3.xml><?xml version="1.0" encoding="utf-8"?>
<ds:datastoreItem xmlns:ds="http://schemas.openxmlformats.org/officeDocument/2006/customXml" ds:itemID="{A07E273F-BCE8-4DBC-9279-464F31D879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Theme1</Template>
  <TotalTime>1020</TotalTime>
  <Words>2012</Words>
  <Application>Microsoft Office PowerPoint</Application>
  <PresentationFormat>Widescreen</PresentationFormat>
  <Paragraphs>234</Paragraphs>
  <Slides>33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Times New Roman</vt:lpstr>
      <vt:lpstr>Wingdings</vt:lpstr>
      <vt:lpstr>Theme1</vt:lpstr>
      <vt:lpstr>PowerPoint Presentation</vt:lpstr>
      <vt:lpstr>JOB Safety analysis </vt:lpstr>
      <vt:lpstr>JOB Safety analysis </vt:lpstr>
      <vt:lpstr>JOB Safety analysis </vt:lpstr>
      <vt:lpstr>WHERE AND WHEN TO USE JSA</vt:lpstr>
      <vt:lpstr>WHERE AND WHEN TO USE JSA</vt:lpstr>
      <vt:lpstr>WHERE AND WHEN TO USE JSA</vt:lpstr>
      <vt:lpstr>WHERE AND WHEN TO USE JSA</vt:lpstr>
      <vt:lpstr>WHERE AND WHEN TO USE JSA</vt:lpstr>
      <vt:lpstr>WHERE AND WHEN TO USE JSA</vt:lpstr>
      <vt:lpstr>JSA FORMAT</vt:lpstr>
      <vt:lpstr>JSA FORMAT</vt:lpstr>
      <vt:lpstr>JSA FORMAT</vt:lpstr>
      <vt:lpstr>JSA FORMAT</vt:lpstr>
      <vt:lpstr>JSA FORMAT</vt:lpstr>
      <vt:lpstr>GENERALIZED STEPS FOR JSA</vt:lpstr>
      <vt:lpstr>GENERALIZED STEPS FOR JSA</vt:lpstr>
      <vt:lpstr>GENERALIZED STEPS FOR JSA</vt:lpstr>
      <vt:lpstr>GENERALIZED STEPS FOR JSA</vt:lpstr>
      <vt:lpstr>GENERALIZED STEPS FOR JSA</vt:lpstr>
      <vt:lpstr>GENERALIZED STEPS FOR JSA</vt:lpstr>
      <vt:lpstr>GENERALIZED STEPS FOR JSA</vt:lpstr>
      <vt:lpstr>Failure Mode and Effects analysis</vt:lpstr>
      <vt:lpstr>Failure Mode and Effects analysis</vt:lpstr>
      <vt:lpstr>Failure Mode and Effects analysis</vt:lpstr>
      <vt:lpstr>Failure Mode and Effects analysis</vt:lpstr>
      <vt:lpstr>Failure Mode and Effects analysis</vt:lpstr>
      <vt:lpstr>Failure Mode and Effects analysis</vt:lpstr>
      <vt:lpstr>WHERE AND WHEN TO USE FMEA </vt:lpstr>
      <vt:lpstr>WHERE AND WHEN TO USE FMEA </vt:lpstr>
      <vt:lpstr>WHERE AND WHEN TO USE FMEA </vt:lpstr>
      <vt:lpstr>WHERE AND WHEN TO USE FMEA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mohammad ahmed</cp:lastModifiedBy>
  <cp:revision>158</cp:revision>
  <dcterms:created xsi:type="dcterms:W3CDTF">2023-09-12T14:13:52Z</dcterms:created>
  <dcterms:modified xsi:type="dcterms:W3CDTF">2024-02-23T15:26:22Z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