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526" r:id="rId2"/>
    <p:sldId id="527" r:id="rId3"/>
    <p:sldId id="549" r:id="rId4"/>
    <p:sldId id="489" r:id="rId5"/>
    <p:sldId id="630" r:id="rId6"/>
    <p:sldId id="582" r:id="rId7"/>
    <p:sldId id="622" r:id="rId8"/>
    <p:sldId id="690" r:id="rId9"/>
    <p:sldId id="631" r:id="rId10"/>
    <p:sldId id="633" r:id="rId11"/>
    <p:sldId id="689" r:id="rId12"/>
    <p:sldId id="546" r:id="rId13"/>
    <p:sldId id="660" r:id="rId14"/>
    <p:sldId id="675" r:id="rId15"/>
    <p:sldId id="676" r:id="rId16"/>
    <p:sldId id="677" r:id="rId17"/>
    <p:sldId id="678" r:id="rId18"/>
    <p:sldId id="679" r:id="rId19"/>
    <p:sldId id="680" r:id="rId20"/>
    <p:sldId id="681" r:id="rId21"/>
    <p:sldId id="682" r:id="rId22"/>
    <p:sldId id="683" r:id="rId23"/>
    <p:sldId id="684" r:id="rId24"/>
    <p:sldId id="634" r:id="rId25"/>
    <p:sldId id="661" r:id="rId26"/>
    <p:sldId id="662" r:id="rId27"/>
    <p:sldId id="640" r:id="rId28"/>
    <p:sldId id="636" r:id="rId29"/>
    <p:sldId id="637" r:id="rId30"/>
    <p:sldId id="663" r:id="rId31"/>
    <p:sldId id="685" r:id="rId32"/>
    <p:sldId id="664" r:id="rId33"/>
    <p:sldId id="639" r:id="rId34"/>
    <p:sldId id="686" r:id="rId35"/>
    <p:sldId id="687" r:id="rId36"/>
    <p:sldId id="688" r:id="rId37"/>
    <p:sldId id="641" r:id="rId38"/>
    <p:sldId id="665" r:id="rId39"/>
    <p:sldId id="666" r:id="rId40"/>
    <p:sldId id="349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526"/>
            <p14:sldId id="527"/>
            <p14:sldId id="549"/>
            <p14:sldId id="489"/>
            <p14:sldId id="630"/>
            <p14:sldId id="582"/>
            <p14:sldId id="622"/>
            <p14:sldId id="690"/>
            <p14:sldId id="631"/>
            <p14:sldId id="633"/>
            <p14:sldId id="689"/>
            <p14:sldId id="546"/>
            <p14:sldId id="660"/>
            <p14:sldId id="675"/>
            <p14:sldId id="676"/>
            <p14:sldId id="677"/>
            <p14:sldId id="678"/>
            <p14:sldId id="679"/>
            <p14:sldId id="680"/>
            <p14:sldId id="681"/>
            <p14:sldId id="682"/>
            <p14:sldId id="683"/>
            <p14:sldId id="684"/>
            <p14:sldId id="634"/>
            <p14:sldId id="661"/>
            <p14:sldId id="662"/>
            <p14:sldId id="640"/>
            <p14:sldId id="636"/>
            <p14:sldId id="637"/>
            <p14:sldId id="663"/>
            <p14:sldId id="685"/>
            <p14:sldId id="664"/>
            <p14:sldId id="639"/>
            <p14:sldId id="686"/>
            <p14:sldId id="687"/>
            <p14:sldId id="688"/>
            <p14:sldId id="641"/>
            <p14:sldId id="665"/>
            <p14:sldId id="66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FAC748"/>
    <a:srgbClr val="4472C4"/>
    <a:srgbClr val="669BBC"/>
    <a:srgbClr val="2D3956"/>
    <a:srgbClr val="8E5A6D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82" autoAdjust="0"/>
    <p:restoredTop sz="93738" autoAdjust="0"/>
  </p:normalViewPr>
  <p:slideViewPr>
    <p:cSldViewPr snapToGrid="0">
      <p:cViewPr varScale="1">
        <p:scale>
          <a:sx n="82" d="100"/>
          <a:sy n="82" d="100"/>
        </p:scale>
        <p:origin x="461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pPr/>
              <a:t>3/15/2024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90870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90870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90870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908703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908703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908703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908703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908703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908703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908703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908703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908703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908703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908703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908703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908703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908703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908703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908703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908703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908703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908703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908703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908703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908703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908703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908703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908703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90870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3/15/2024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3/15/2024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3/15/2024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3/15/2024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3/15/2024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3/15/2024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3/15/2024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3/15/2024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3/15/2024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3/15/2024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3/15/2024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18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 dirty="0"/>
          </a:p>
        </p:txBody>
      </p:sp>
      <p:sp>
        <p:nvSpPr>
          <p:cNvPr id="19" name="Shape 19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 sz="1600">
                <a:solidFill>
                  <a:schemeClr val="tx1"/>
                </a:solidFill>
              </a:defRPr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pPr lvl="1"/>
            <a:endParaRPr dirty="0"/>
          </a:p>
        </p:txBody>
      </p:sp>
      <p:sp>
        <p:nvSpPr>
          <p:cNvPr id="20" name="Shape 20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 sz="1200"/>
            </a:lvl1pPr>
            <a:lvl2pPr lvl="1">
              <a:buNone/>
              <a:defRPr sz="1200"/>
            </a:lvl2pPr>
            <a:lvl3pPr lvl="2">
              <a:buNone/>
              <a:defRPr sz="1200"/>
            </a:lvl3pPr>
            <a:lvl4pPr lvl="3">
              <a:buNone/>
              <a:defRPr sz="1200"/>
            </a:lvl4pPr>
            <a:lvl5pPr lvl="4">
              <a:buNone/>
              <a:defRPr sz="1200"/>
            </a:lvl5pPr>
            <a:lvl6pPr lvl="5">
              <a:buNone/>
              <a:defRPr sz="1200"/>
            </a:lvl6pPr>
            <a:lvl7pPr lvl="6">
              <a:buNone/>
              <a:defRPr sz="1200"/>
            </a:lvl7pPr>
            <a:lvl8pPr lvl="7">
              <a:buNone/>
              <a:defRPr sz="1200"/>
            </a:lvl8pPr>
            <a:lvl9pPr lvl="8">
              <a:buNone/>
              <a:defRPr sz="1200"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1_Section header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15"/>
          <p:cNvSpPr txBox="1">
            <a:spLocks noGrp="1"/>
          </p:cNvSpPr>
          <p:nvPr>
            <p:ph type="title"/>
          </p:nvPr>
        </p:nvSpPr>
        <p:spPr>
          <a:xfrm>
            <a:off x="415600" y="2867800"/>
            <a:ext cx="11360800" cy="11223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6" name="Shape 1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pPr/>
              <a:t>3/15/2024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7" r:id="rId15"/>
    <p:sldLayoutId id="2147483668" r:id="rId16"/>
    <p:sldLayoutId id="214748366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0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1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2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7.sv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6.png"/><Relationship Id="rId5" Type="http://schemas.openxmlformats.org/officeDocument/2006/relationships/image" Target="../media/image25.png"/><Relationship Id="rId4" Type="http://schemas.openxmlformats.org/officeDocument/2006/relationships/image" Target="../media/image2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Prof.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Shereen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Taie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21674" y="2365980"/>
            <a:ext cx="58780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Creative and Scientific Thinking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40302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CRE252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Information Technology Department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 cstate="print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658344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Creative and Scientific</a:t>
            </a:r>
          </a:p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Thinking</a:t>
            </a: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7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394524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CRE252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Information Technology Department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Prof.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Shereen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Taie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5E37E79-C734-4EBE-9F75-392280F4D6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600" y="869133"/>
            <a:ext cx="11360800" cy="763500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Learning Objectives: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462CDC7-F915-448E-A93D-8FC9B3E275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09572" y="1543738"/>
            <a:ext cx="10378083" cy="4778234"/>
          </a:xfrm>
        </p:spPr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lang="en-US" sz="3600" b="1" dirty="0"/>
              <a:t>Problem Solving Steps</a:t>
            </a:r>
          </a:p>
          <a:p>
            <a:pPr>
              <a:lnSpc>
                <a:spcPct val="200000"/>
              </a:lnSpc>
            </a:pPr>
            <a:r>
              <a:rPr lang="en-US" sz="3600" b="1" dirty="0"/>
              <a:t>Techniques for Generating Solutions</a:t>
            </a:r>
          </a:p>
          <a:p>
            <a:pPr>
              <a:lnSpc>
                <a:spcPct val="200000"/>
              </a:lnSpc>
            </a:pPr>
            <a:r>
              <a:rPr lang="en-US" sz="3600" b="1" dirty="0"/>
              <a:t>Individual Techniques</a:t>
            </a:r>
            <a:endParaRPr lang="en-US" sz="3600" dirty="0">
              <a:solidFill>
                <a:srgbClr val="FF0000"/>
              </a:solidFill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907E750-9155-4EF3-AE3B-D47A9282DD3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</a:t>
            </a:fld>
            <a:endParaRPr lang="e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35893" y="500900"/>
            <a:ext cx="9856108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4361044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F80551-6BB4-4F2D-933A-C75121B779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b="1" dirty="0"/>
              <a:t>Problem Solving Steps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4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7209449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735553" y="1214185"/>
            <a:ext cx="10460982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857250" indent="-742950" algn="just">
              <a:buNone/>
            </a:pPr>
            <a:r>
              <a:rPr lang="en-US" sz="3600" b="1" dirty="0">
                <a:solidFill>
                  <a:srgbClr val="FF0000"/>
                </a:solidFill>
              </a:rPr>
              <a:t>WHY DO WE NEED PROBLEM SOLVING?</a:t>
            </a:r>
          </a:p>
          <a:p>
            <a:pPr marL="857250" indent="-742950" algn="just">
              <a:buNone/>
            </a:pPr>
            <a:endParaRPr lang="en-US" sz="3600" b="1" dirty="0">
              <a:solidFill>
                <a:srgbClr val="FF0000"/>
              </a:solidFill>
            </a:endParaRPr>
          </a:p>
          <a:p>
            <a:pPr marL="857250" indent="-742950" algn="just">
              <a:buNone/>
            </a:pPr>
            <a:r>
              <a:rPr lang="en-US" sz="3600" b="1" dirty="0"/>
              <a:t>To be in </a:t>
            </a:r>
            <a:r>
              <a:rPr lang="en-US" sz="3600" b="1" u="sng" dirty="0">
                <a:solidFill>
                  <a:srgbClr val="FF0000"/>
                </a:solidFill>
              </a:rPr>
              <a:t>control</a:t>
            </a:r>
            <a:r>
              <a:rPr lang="en-US" sz="3600" b="1" u="sng" dirty="0"/>
              <a:t> of what happens</a:t>
            </a:r>
            <a:r>
              <a:rPr lang="en-US" sz="3600" b="1" dirty="0"/>
              <a:t> and to </a:t>
            </a:r>
            <a:r>
              <a:rPr lang="en-US" sz="3600" b="1" u="sng" dirty="0">
                <a:solidFill>
                  <a:srgbClr val="FF0000"/>
                </a:solidFill>
              </a:rPr>
              <a:t>avoid</a:t>
            </a:r>
            <a:r>
              <a:rPr lang="en-US" sz="3600" b="1" dirty="0"/>
              <a:t> bad decisions.</a:t>
            </a:r>
            <a:endParaRPr lang="en-US" b="1" dirty="0"/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5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DD66376-85DB-F154-35DE-EB5DC8B9CDA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7855" y="3372463"/>
            <a:ext cx="5408626" cy="3169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97337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6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236D9C6-5BCC-E2E9-582B-29987A930133}"/>
              </a:ext>
            </a:extLst>
          </p:cNvPr>
          <p:cNvSpPr txBox="1"/>
          <p:nvPr/>
        </p:nvSpPr>
        <p:spPr>
          <a:xfrm>
            <a:off x="1162010" y="1285675"/>
            <a:ext cx="9988378" cy="37400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US" sz="3600" dirty="0">
                <a:solidFill>
                  <a:srgbClr val="FF0000"/>
                </a:solidFill>
              </a:rPr>
              <a:t>Problem-Solving Steps:</a:t>
            </a:r>
          </a:p>
          <a:p>
            <a:pPr marL="514350" indent="-514350" algn="just">
              <a:lnSpc>
                <a:spcPct val="200000"/>
              </a:lnSpc>
              <a:buAutoNum type="arabicPeriod"/>
            </a:pPr>
            <a:r>
              <a:rPr lang="en-US" sz="3200" dirty="0"/>
              <a:t>Recognize that there is a problem</a:t>
            </a:r>
          </a:p>
          <a:p>
            <a:pPr marL="514350" indent="-514350" algn="just">
              <a:lnSpc>
                <a:spcPct val="200000"/>
              </a:lnSpc>
              <a:buAutoNum type="arabicPeriod"/>
            </a:pPr>
            <a:r>
              <a:rPr lang="en-US" sz="3200" dirty="0"/>
              <a:t>Identify the problem</a:t>
            </a:r>
          </a:p>
          <a:p>
            <a:pPr marL="514350" indent="-514350" algn="just">
              <a:lnSpc>
                <a:spcPct val="200000"/>
              </a:lnSpc>
              <a:buAutoNum type="arabicPeriod"/>
            </a:pPr>
            <a:r>
              <a:rPr lang="en-US" sz="3200" dirty="0"/>
              <a:t>Generate alternative solutions</a:t>
            </a:r>
            <a:endParaRPr lang="x-none" sz="3200" dirty="0"/>
          </a:p>
        </p:txBody>
      </p:sp>
    </p:spTree>
    <p:extLst>
      <p:ext uri="{BB962C8B-B14F-4D97-AF65-F5344CB8AC3E}">
        <p14:creationId xmlns:p14="http://schemas.microsoft.com/office/powerpoint/2010/main" val="27209449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EA2205-E3FB-DE96-0BCE-7036EB5C62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50061"/>
            <a:ext cx="10515600" cy="1075564"/>
          </a:xfrm>
        </p:spPr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Problem-Solving Steps</a:t>
            </a:r>
            <a:endParaRPr lang="x-none" dirty="0">
              <a:solidFill>
                <a:srgbClr val="FF0000"/>
              </a:solidFill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6BCED755-1D9E-B8E5-06B0-12203FE74A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lnSpc>
                <a:spcPct val="200000"/>
              </a:lnSpc>
              <a:buNone/>
            </a:pPr>
            <a:r>
              <a:rPr lang="en-US" sz="2900" dirty="0"/>
              <a:t>4. Evaluate the alternative solutions</a:t>
            </a:r>
          </a:p>
          <a:p>
            <a:pPr marL="0" indent="0" algn="just">
              <a:lnSpc>
                <a:spcPct val="200000"/>
              </a:lnSpc>
              <a:buNone/>
            </a:pPr>
            <a:r>
              <a:rPr lang="en-US" sz="2900" dirty="0"/>
              <a:t>5. Choose among the alternative solutions</a:t>
            </a:r>
          </a:p>
          <a:p>
            <a:pPr marL="0" indent="0" algn="just">
              <a:lnSpc>
                <a:spcPct val="200000"/>
              </a:lnSpc>
              <a:buNone/>
            </a:pPr>
            <a:r>
              <a:rPr lang="en-US" sz="2900" dirty="0"/>
              <a:t>6. Implement the chosen solution</a:t>
            </a:r>
          </a:p>
          <a:p>
            <a:pPr marL="0" indent="0" algn="just">
              <a:lnSpc>
                <a:spcPct val="200000"/>
              </a:lnSpc>
              <a:buNone/>
            </a:pPr>
            <a:r>
              <a:rPr lang="en-US" sz="2900" dirty="0"/>
              <a:t>7. Choose a Follow Up Date to Evaluate</a:t>
            </a:r>
            <a:endParaRPr lang="x-none" sz="2900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7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7209449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421221" y="500900"/>
            <a:ext cx="9708582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067888" y="1358397"/>
            <a:ext cx="575226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Recognize that there is a problem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694451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E9B3A7-66B8-267B-6862-EE3930103A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67993"/>
            <a:ext cx="10515600" cy="962568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rgbClr val="FF0000"/>
                </a:solidFill>
              </a:rPr>
              <a:t>Problem-Solving Steps: 1-Recognize that </a:t>
            </a:r>
            <a:r>
              <a:rPr lang="en-US" u="sng" dirty="0">
                <a:solidFill>
                  <a:srgbClr val="FF0000"/>
                </a:solidFill>
              </a:rPr>
              <a:t>there</a:t>
            </a:r>
            <a:r>
              <a:rPr lang="en-US" dirty="0">
                <a:solidFill>
                  <a:srgbClr val="FF0000"/>
                </a:solidFill>
              </a:rPr>
              <a:t> is a problem</a:t>
            </a:r>
            <a:endParaRPr lang="x-none" dirty="0">
              <a:solidFill>
                <a:srgbClr val="FF0000"/>
              </a:solidFill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BE1E207-8939-0BB4-64C6-656081F08E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141348"/>
            <a:ext cx="10515600" cy="4351338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3200" dirty="0"/>
              <a:t>1-Recognize that there is a problem</a:t>
            </a:r>
            <a:endParaRPr lang="x-none" sz="3200" dirty="0">
              <a:solidFill>
                <a:srgbClr val="FF0000"/>
              </a:solidFill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9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8D62902-8428-02A0-230A-5A8691D1E95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9500" y="2072438"/>
            <a:ext cx="4565010" cy="41148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C5C0C28-5A12-5474-F7E9-F4D09D684D5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3630" y="3272920"/>
            <a:ext cx="3294419" cy="3219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9449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10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24500640-E1D5-C50E-C8DA-448CA42EBC56}"/>
              </a:ext>
            </a:extLst>
          </p:cNvPr>
          <p:cNvSpPr txBox="1">
            <a:spLocks/>
          </p:cNvSpPr>
          <p:nvPr/>
        </p:nvSpPr>
        <p:spPr>
          <a:xfrm>
            <a:off x="781012" y="1756601"/>
            <a:ext cx="8483614" cy="4351338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rmAutofit/>
          </a:bodyPr>
          <a:lstStyle>
            <a:lvl1pPr marL="457200" lvl="0" indent="-34290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14400" lvl="1" indent="-317500" algn="l" defTabSz="914400" rtl="0" eaLnBrk="1" latinLnBrk="0" hangingPunct="1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○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371600" lvl="2" indent="-317500" algn="l" defTabSz="914400" rtl="0" eaLnBrk="1" latinLnBrk="0" hangingPunct="1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■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lvl="3" indent="-317500" algn="l" defTabSz="914400" rtl="0" eaLnBrk="1" latinLnBrk="0" hangingPunct="1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●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86000" lvl="4" indent="-317500" algn="l" defTabSz="914400" rtl="0" eaLnBrk="1" latinLnBrk="0" hangingPunct="1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○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43200" lvl="5" indent="-317500" algn="l" defTabSz="914400" rtl="0" eaLnBrk="1" latinLnBrk="0" hangingPunct="1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■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00400" lvl="6" indent="-317500" algn="l" defTabSz="914400" rtl="0" eaLnBrk="1" latinLnBrk="0" hangingPunct="1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●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7600" lvl="7" indent="-317500" algn="l" defTabSz="914400" rtl="0" eaLnBrk="1" latinLnBrk="0" hangingPunct="1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○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14800" lvl="8" indent="-317500" algn="l" defTabSz="914400" rtl="0" eaLnBrk="1" latinLnBrk="0" hangingPunct="1">
              <a:lnSpc>
                <a:spcPct val="90000"/>
              </a:lnSpc>
              <a:spcBef>
                <a:spcPts val="1600"/>
              </a:spcBef>
              <a:spcAft>
                <a:spcPts val="1600"/>
              </a:spcAft>
              <a:buSzPts val="1400"/>
              <a:buFont typeface="Arial" panose="020B0604020202020204" pitchFamily="34" charset="0"/>
              <a:buChar char="■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dirty="0"/>
              <a:t>Comparison against others</a:t>
            </a:r>
          </a:p>
          <a:p>
            <a:pPr>
              <a:lnSpc>
                <a:spcPct val="150000"/>
              </a:lnSpc>
            </a:pPr>
            <a:r>
              <a:rPr lang="en-US" dirty="0"/>
              <a:t>Monitor for weak signals</a:t>
            </a:r>
          </a:p>
          <a:p>
            <a:pPr>
              <a:lnSpc>
                <a:spcPct val="150000"/>
              </a:lnSpc>
            </a:pPr>
            <a:r>
              <a:rPr lang="en-US" dirty="0"/>
              <a:t>Comparison of current performance with objectives or past performance</a:t>
            </a:r>
          </a:p>
          <a:p>
            <a:pPr>
              <a:lnSpc>
                <a:spcPct val="150000"/>
              </a:lnSpc>
            </a:pPr>
            <a:r>
              <a:rPr lang="en-US" dirty="0"/>
              <a:t>Listing complaints</a:t>
            </a:r>
            <a:endParaRPr lang="x-none" dirty="0"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C7FC9C3F-3973-04AC-66BD-7E9C36383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1011" y="1062248"/>
            <a:ext cx="10515600" cy="1325563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1</a:t>
            </a:r>
            <a:r>
              <a:rPr lang="en-US" b="1" dirty="0" smtClean="0">
                <a:solidFill>
                  <a:srgbClr val="FF0000"/>
                </a:solidFill>
              </a:rPr>
              <a:t>. Techniques </a:t>
            </a:r>
            <a:r>
              <a:rPr lang="en-US" b="1" dirty="0">
                <a:solidFill>
                  <a:srgbClr val="FF0000"/>
                </a:solidFill>
              </a:rPr>
              <a:t>for Recognizing Problems:</a:t>
            </a:r>
            <a:endParaRPr lang="x-none" b="1" dirty="0">
              <a:solidFill>
                <a:srgbClr val="FF0000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B09F591-321F-A5CD-1125-BE1E9C655D9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7675" y="1756601"/>
            <a:ext cx="2900536" cy="3330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97337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421221" y="500900"/>
            <a:ext cx="9708582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259303" y="1044610"/>
            <a:ext cx="575226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Identify the problem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355826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473940" y="1164604"/>
            <a:ext cx="8790686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857250" indent="-742950">
              <a:buNone/>
            </a:pPr>
            <a:r>
              <a:rPr lang="en-US" sz="3600" b="1" dirty="0">
                <a:solidFill>
                  <a:srgbClr val="000000"/>
                </a:solidFill>
              </a:rPr>
              <a:t>2</a:t>
            </a:r>
            <a:r>
              <a:rPr lang="en-US" sz="3600" b="1" dirty="0" smtClean="0">
                <a:solidFill>
                  <a:srgbClr val="000000"/>
                </a:solidFill>
              </a:rPr>
              <a:t>. Identify </a:t>
            </a:r>
            <a:r>
              <a:rPr lang="en-US" sz="3600" b="1" dirty="0">
                <a:solidFill>
                  <a:srgbClr val="000000"/>
                </a:solidFill>
              </a:rPr>
              <a:t>the Problem: Ask Who?</a:t>
            </a:r>
            <a:endParaRPr lang="en-US" dirty="0"/>
          </a:p>
          <a:p>
            <a:pPr marL="114300" indent="0" algn="ctr">
              <a:lnSpc>
                <a:spcPct val="250000"/>
              </a:lnSpc>
              <a:buNone/>
            </a:pPr>
            <a:endParaRPr lang="en-US" dirty="0"/>
          </a:p>
          <a:p>
            <a:pPr marL="114300" indent="0" algn="ctr">
              <a:lnSpc>
                <a:spcPct val="250000"/>
              </a:lnSpc>
              <a:buNone/>
            </a:pPr>
            <a:r>
              <a:rPr lang="en-US" b="1" dirty="0">
                <a:solidFill>
                  <a:srgbClr val="FF0000"/>
                </a:solidFill>
              </a:rPr>
              <a:t>Who</a:t>
            </a:r>
            <a:r>
              <a:rPr lang="en-US" b="1" dirty="0"/>
              <a:t>– what – when – where – why - How</a:t>
            </a: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12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7D71944-46A8-E834-4BE7-128AD06B113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4625" y="617697"/>
            <a:ext cx="2927374" cy="343648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C2F8288-999C-9452-68ED-4F9E12715C3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2935" y="4002182"/>
            <a:ext cx="2215440" cy="2215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97337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603613" y="1186167"/>
            <a:ext cx="11244121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857250" indent="-742950">
              <a:buNone/>
            </a:pPr>
            <a:r>
              <a:rPr lang="en-US" sz="3600" b="1" dirty="0">
                <a:solidFill>
                  <a:srgbClr val="000000"/>
                </a:solidFill>
              </a:rPr>
              <a:t>2</a:t>
            </a:r>
            <a:r>
              <a:rPr lang="en-US" sz="3600" b="1" dirty="0" smtClean="0">
                <a:solidFill>
                  <a:srgbClr val="000000"/>
                </a:solidFill>
              </a:rPr>
              <a:t>. Identify </a:t>
            </a:r>
            <a:r>
              <a:rPr lang="en-US" sz="3600" b="1" dirty="0">
                <a:solidFill>
                  <a:srgbClr val="000000"/>
                </a:solidFill>
              </a:rPr>
              <a:t>the Problem: Ask Who?</a:t>
            </a:r>
          </a:p>
          <a:p>
            <a:pPr lvl="0" indent="-355600" algn="just">
              <a:lnSpc>
                <a:spcPct val="150000"/>
              </a:lnSpc>
              <a:buSzPts val="2000"/>
              <a:buNone/>
            </a:pPr>
            <a:endParaRPr lang="en-US" sz="800" b="1" dirty="0"/>
          </a:p>
          <a:p>
            <a:pPr>
              <a:buNone/>
            </a:pPr>
            <a:endParaRPr lang="en-US" dirty="0"/>
          </a:p>
          <a:p>
            <a:pPr algn="just">
              <a:lnSpc>
                <a:spcPct val="150000"/>
              </a:lnSpc>
            </a:pPr>
            <a:r>
              <a:rPr lang="en-US" b="1" dirty="0"/>
              <a:t>Who </a:t>
            </a:r>
            <a:r>
              <a:rPr lang="en-US" b="1" u="sng" dirty="0"/>
              <a:t>says</a:t>
            </a:r>
            <a:r>
              <a:rPr lang="en-US" b="1" dirty="0"/>
              <a:t> that this is a problem?</a:t>
            </a:r>
          </a:p>
          <a:p>
            <a:pPr algn="just">
              <a:lnSpc>
                <a:spcPct val="150000"/>
              </a:lnSpc>
            </a:pPr>
            <a:r>
              <a:rPr lang="en-US" b="1" dirty="0"/>
              <a:t>Who </a:t>
            </a:r>
            <a:r>
              <a:rPr lang="en-US" b="1" u="sng" dirty="0"/>
              <a:t>caused</a:t>
            </a:r>
            <a:r>
              <a:rPr lang="en-US" b="1" dirty="0"/>
              <a:t> or is causing the problem?</a:t>
            </a:r>
          </a:p>
          <a:p>
            <a:pPr algn="just">
              <a:lnSpc>
                <a:spcPct val="150000"/>
              </a:lnSpc>
            </a:pPr>
            <a:r>
              <a:rPr lang="en-US" b="1" dirty="0"/>
              <a:t>Whom does it or will it </a:t>
            </a:r>
            <a:r>
              <a:rPr lang="en-US" b="1" u="sng" dirty="0"/>
              <a:t>affect</a:t>
            </a:r>
            <a:r>
              <a:rPr lang="en-US" b="1" dirty="0"/>
              <a:t>?</a:t>
            </a:r>
          </a:p>
          <a:p>
            <a:pPr algn="just">
              <a:lnSpc>
                <a:spcPct val="150000"/>
              </a:lnSpc>
            </a:pPr>
            <a:r>
              <a:rPr lang="en-US" b="1" dirty="0"/>
              <a:t>Who has </a:t>
            </a:r>
            <a:r>
              <a:rPr lang="en-US" b="1" u="sng" dirty="0"/>
              <a:t>done</a:t>
            </a:r>
            <a:r>
              <a:rPr lang="en-US" b="1" dirty="0"/>
              <a:t> something about the problem (tried to solve it)? </a:t>
            </a:r>
            <a:endParaRPr lang="en-US" dirty="0"/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13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3506928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473940" y="1164604"/>
            <a:ext cx="8790686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857250" indent="-742950">
              <a:buNone/>
            </a:pPr>
            <a:r>
              <a:rPr lang="en-US" sz="3600" b="1" dirty="0">
                <a:solidFill>
                  <a:srgbClr val="000000"/>
                </a:solidFill>
              </a:rPr>
              <a:t>2</a:t>
            </a:r>
            <a:r>
              <a:rPr lang="en-US" sz="3600" b="1" dirty="0" smtClean="0">
                <a:solidFill>
                  <a:srgbClr val="000000"/>
                </a:solidFill>
              </a:rPr>
              <a:t>. Identify </a:t>
            </a:r>
            <a:r>
              <a:rPr lang="en-US" sz="3600" b="1" dirty="0">
                <a:solidFill>
                  <a:srgbClr val="000000"/>
                </a:solidFill>
              </a:rPr>
              <a:t>the Problem: Ask What?</a:t>
            </a:r>
            <a:endParaRPr lang="en-US" dirty="0"/>
          </a:p>
          <a:p>
            <a:pPr marL="114300" indent="0" algn="ctr">
              <a:lnSpc>
                <a:spcPct val="250000"/>
              </a:lnSpc>
              <a:buNone/>
            </a:pPr>
            <a:endParaRPr lang="en-US" dirty="0"/>
          </a:p>
          <a:p>
            <a:pPr marL="114300" indent="0" algn="ctr">
              <a:lnSpc>
                <a:spcPct val="250000"/>
              </a:lnSpc>
              <a:buNone/>
            </a:pPr>
            <a:r>
              <a:rPr lang="en-US" b="1" dirty="0">
                <a:solidFill>
                  <a:srgbClr val="000000"/>
                </a:solidFill>
              </a:rPr>
              <a:t>Who</a:t>
            </a:r>
            <a:r>
              <a:rPr lang="en-US" b="1" dirty="0"/>
              <a:t>– </a:t>
            </a:r>
            <a:r>
              <a:rPr lang="en-US" b="1" dirty="0">
                <a:solidFill>
                  <a:srgbClr val="FF0000"/>
                </a:solidFill>
              </a:rPr>
              <a:t>What</a:t>
            </a:r>
            <a:r>
              <a:rPr lang="en-US" b="1" dirty="0"/>
              <a:t> – when – where – why - How</a:t>
            </a: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14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7D71944-46A8-E834-4BE7-128AD06B113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0837" y="1562807"/>
            <a:ext cx="2927374" cy="3436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399980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418290" y="1208227"/>
            <a:ext cx="11244121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857250" indent="-742950">
              <a:buNone/>
            </a:pPr>
            <a:r>
              <a:rPr lang="en-US" sz="3600" b="1" dirty="0">
                <a:solidFill>
                  <a:srgbClr val="000000"/>
                </a:solidFill>
              </a:rPr>
              <a:t>2</a:t>
            </a:r>
            <a:r>
              <a:rPr lang="en-US" sz="3600" b="1" dirty="0" smtClean="0">
                <a:solidFill>
                  <a:srgbClr val="000000"/>
                </a:solidFill>
              </a:rPr>
              <a:t>. Identify </a:t>
            </a:r>
            <a:r>
              <a:rPr lang="en-US" sz="3600" b="1" dirty="0">
                <a:solidFill>
                  <a:srgbClr val="000000"/>
                </a:solidFill>
              </a:rPr>
              <a:t>the Problem: Ask What?</a:t>
            </a:r>
          </a:p>
          <a:p>
            <a:pPr lvl="0" indent="-355600" algn="just">
              <a:lnSpc>
                <a:spcPct val="150000"/>
              </a:lnSpc>
              <a:buSzPts val="2000"/>
              <a:buNone/>
            </a:pPr>
            <a:endParaRPr lang="en-US" sz="800" b="1" dirty="0"/>
          </a:p>
          <a:p>
            <a:pPr>
              <a:buNone/>
            </a:pPr>
            <a:endParaRPr lang="en-US" dirty="0"/>
          </a:p>
          <a:p>
            <a:pPr algn="just">
              <a:lnSpc>
                <a:spcPct val="150000"/>
              </a:lnSpc>
            </a:pPr>
            <a:r>
              <a:rPr lang="en-US" b="1" dirty="0"/>
              <a:t>What happened or will happen?</a:t>
            </a:r>
          </a:p>
          <a:p>
            <a:pPr algn="just">
              <a:lnSpc>
                <a:spcPct val="150000"/>
              </a:lnSpc>
            </a:pPr>
            <a:r>
              <a:rPr lang="en-US" b="1" dirty="0"/>
              <a:t>What are the symptoms?</a:t>
            </a:r>
          </a:p>
          <a:p>
            <a:pPr algn="just">
              <a:lnSpc>
                <a:spcPct val="150000"/>
              </a:lnSpc>
            </a:pPr>
            <a:r>
              <a:rPr lang="en-US" b="1" dirty="0"/>
              <a:t>What are the consequences to others?</a:t>
            </a:r>
          </a:p>
          <a:p>
            <a:pPr algn="just">
              <a:lnSpc>
                <a:spcPct val="150000"/>
              </a:lnSpc>
            </a:pPr>
            <a:r>
              <a:rPr lang="en-US" b="1" dirty="0"/>
              <a:t>What circumstances surround the occurrence of the problem?</a:t>
            </a:r>
          </a:p>
          <a:p>
            <a:pPr algn="just">
              <a:lnSpc>
                <a:spcPct val="150000"/>
              </a:lnSpc>
            </a:pPr>
            <a:r>
              <a:rPr lang="en-US" b="1" dirty="0"/>
              <a:t>What is not functioning as desired?</a:t>
            </a:r>
            <a:endParaRPr lang="en-US" dirty="0"/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15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9772120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473940" y="1164604"/>
            <a:ext cx="8790686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857250" indent="-742950">
              <a:buNone/>
            </a:pPr>
            <a:r>
              <a:rPr lang="en-US" sz="3600" b="1" dirty="0">
                <a:solidFill>
                  <a:srgbClr val="000000"/>
                </a:solidFill>
              </a:rPr>
              <a:t>2</a:t>
            </a:r>
            <a:r>
              <a:rPr lang="en-US" sz="3600" b="1" dirty="0" smtClean="0">
                <a:solidFill>
                  <a:srgbClr val="000000"/>
                </a:solidFill>
              </a:rPr>
              <a:t>. Identify </a:t>
            </a:r>
            <a:r>
              <a:rPr lang="en-US" sz="3600" b="1" dirty="0">
                <a:solidFill>
                  <a:srgbClr val="000000"/>
                </a:solidFill>
              </a:rPr>
              <a:t>the Problem: Ask When?</a:t>
            </a:r>
            <a:endParaRPr lang="en-US" dirty="0"/>
          </a:p>
          <a:p>
            <a:pPr marL="114300" indent="0" algn="ctr">
              <a:lnSpc>
                <a:spcPct val="250000"/>
              </a:lnSpc>
              <a:buNone/>
            </a:pPr>
            <a:endParaRPr lang="en-US" dirty="0"/>
          </a:p>
          <a:p>
            <a:pPr marL="114300" indent="0" algn="ctr">
              <a:lnSpc>
                <a:spcPct val="250000"/>
              </a:lnSpc>
              <a:buNone/>
            </a:pPr>
            <a:r>
              <a:rPr lang="en-US" b="1" dirty="0">
                <a:solidFill>
                  <a:srgbClr val="000000"/>
                </a:solidFill>
              </a:rPr>
              <a:t>Who</a:t>
            </a:r>
            <a:r>
              <a:rPr lang="en-US" b="1" dirty="0"/>
              <a:t>– </a:t>
            </a:r>
            <a:r>
              <a:rPr lang="en-US" b="1" dirty="0">
                <a:solidFill>
                  <a:srgbClr val="000000"/>
                </a:solidFill>
              </a:rPr>
              <a:t>What</a:t>
            </a:r>
            <a:r>
              <a:rPr lang="en-US" b="1" dirty="0"/>
              <a:t> – </a:t>
            </a:r>
            <a:r>
              <a:rPr lang="en-US" b="1" dirty="0">
                <a:solidFill>
                  <a:srgbClr val="FF0000"/>
                </a:solidFill>
              </a:rPr>
              <a:t>When</a:t>
            </a:r>
            <a:r>
              <a:rPr lang="en-US" b="1" dirty="0"/>
              <a:t> – where – why - How</a:t>
            </a: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16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7D71944-46A8-E834-4BE7-128AD06B113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0837" y="1562807"/>
            <a:ext cx="2927374" cy="3436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8442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418290" y="1208227"/>
            <a:ext cx="11244121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857250" indent="-742950">
              <a:buNone/>
            </a:pPr>
            <a:r>
              <a:rPr lang="en-US" sz="3600" b="1" dirty="0">
                <a:solidFill>
                  <a:srgbClr val="000000"/>
                </a:solidFill>
              </a:rPr>
              <a:t>2</a:t>
            </a:r>
            <a:r>
              <a:rPr lang="en-US" sz="3600" b="1" dirty="0" smtClean="0">
                <a:solidFill>
                  <a:srgbClr val="000000"/>
                </a:solidFill>
              </a:rPr>
              <a:t>. Identify </a:t>
            </a:r>
            <a:r>
              <a:rPr lang="en-US" sz="3600" b="1" dirty="0">
                <a:solidFill>
                  <a:srgbClr val="000000"/>
                </a:solidFill>
              </a:rPr>
              <a:t>the Problem: Ask When?</a:t>
            </a:r>
          </a:p>
          <a:p>
            <a:pPr lvl="0" indent="-355600" algn="just">
              <a:lnSpc>
                <a:spcPct val="150000"/>
              </a:lnSpc>
              <a:buSzPts val="2000"/>
              <a:buNone/>
            </a:pPr>
            <a:endParaRPr lang="en-US" sz="800" b="1" dirty="0"/>
          </a:p>
          <a:p>
            <a:pPr>
              <a:buNone/>
            </a:pPr>
            <a:endParaRPr lang="en-US" dirty="0"/>
          </a:p>
          <a:p>
            <a:pPr algn="just">
              <a:lnSpc>
                <a:spcPct val="200000"/>
              </a:lnSpc>
            </a:pPr>
            <a:r>
              <a:rPr lang="en-US" b="1" dirty="0"/>
              <a:t>When did it or will it happen?</a:t>
            </a:r>
          </a:p>
          <a:p>
            <a:pPr algn="just">
              <a:lnSpc>
                <a:spcPct val="200000"/>
              </a:lnSpc>
            </a:pPr>
            <a:r>
              <a:rPr lang="en-US" b="1" dirty="0"/>
              <a:t>When did it first occur?</a:t>
            </a:r>
            <a:endParaRPr lang="en-US" dirty="0"/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17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63463796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473940" y="1164604"/>
            <a:ext cx="8790686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857250" indent="-742950">
              <a:buNone/>
            </a:pPr>
            <a:r>
              <a:rPr lang="en-US" sz="3600" b="1" dirty="0">
                <a:solidFill>
                  <a:srgbClr val="000000"/>
                </a:solidFill>
              </a:rPr>
              <a:t>2.Identify the Problem: Ask Where?</a:t>
            </a:r>
            <a:endParaRPr lang="en-US" dirty="0"/>
          </a:p>
          <a:p>
            <a:pPr marL="114300" indent="0" algn="ctr">
              <a:lnSpc>
                <a:spcPct val="250000"/>
              </a:lnSpc>
              <a:buNone/>
            </a:pPr>
            <a:endParaRPr lang="en-US" dirty="0"/>
          </a:p>
          <a:p>
            <a:pPr marL="114300" indent="0" algn="ctr">
              <a:lnSpc>
                <a:spcPct val="250000"/>
              </a:lnSpc>
              <a:buNone/>
            </a:pPr>
            <a:r>
              <a:rPr lang="en-US" b="1" dirty="0">
                <a:solidFill>
                  <a:srgbClr val="000000"/>
                </a:solidFill>
              </a:rPr>
              <a:t>Who</a:t>
            </a:r>
            <a:r>
              <a:rPr lang="en-US" b="1" dirty="0"/>
              <a:t>– </a:t>
            </a:r>
            <a:r>
              <a:rPr lang="en-US" b="1" dirty="0">
                <a:solidFill>
                  <a:srgbClr val="000000"/>
                </a:solidFill>
              </a:rPr>
              <a:t>What</a:t>
            </a:r>
            <a:r>
              <a:rPr lang="en-US" b="1" dirty="0"/>
              <a:t> – </a:t>
            </a:r>
            <a:r>
              <a:rPr lang="en-US" b="1" dirty="0">
                <a:solidFill>
                  <a:srgbClr val="000000"/>
                </a:solidFill>
              </a:rPr>
              <a:t>When</a:t>
            </a:r>
            <a:r>
              <a:rPr lang="en-US" b="1" dirty="0"/>
              <a:t> – </a:t>
            </a:r>
            <a:r>
              <a:rPr lang="en-US" b="1" dirty="0">
                <a:solidFill>
                  <a:srgbClr val="FF0000"/>
                </a:solidFill>
              </a:rPr>
              <a:t>Where</a:t>
            </a:r>
            <a:r>
              <a:rPr lang="en-US" b="1" dirty="0"/>
              <a:t> – why - How</a:t>
            </a: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18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7D71944-46A8-E834-4BE7-128AD06B113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0837" y="1562807"/>
            <a:ext cx="2927374" cy="3436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13798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418290" y="1208227"/>
            <a:ext cx="11244121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857250" indent="-742950">
              <a:buNone/>
            </a:pPr>
            <a:r>
              <a:rPr lang="en-US" sz="3600" b="1" dirty="0">
                <a:solidFill>
                  <a:srgbClr val="000000"/>
                </a:solidFill>
              </a:rPr>
              <a:t>2.Identify the Problem: Ask Where?</a:t>
            </a:r>
          </a:p>
          <a:p>
            <a:pPr lvl="0" indent="-355600" algn="just">
              <a:lnSpc>
                <a:spcPct val="150000"/>
              </a:lnSpc>
              <a:buSzPts val="2000"/>
              <a:buNone/>
            </a:pPr>
            <a:endParaRPr lang="en-US" sz="800" b="1" dirty="0"/>
          </a:p>
          <a:p>
            <a:pPr>
              <a:buNone/>
            </a:pPr>
            <a:endParaRPr lang="en-US" dirty="0"/>
          </a:p>
          <a:p>
            <a:pPr algn="just">
              <a:lnSpc>
                <a:spcPct val="200000"/>
              </a:lnSpc>
            </a:pPr>
            <a:r>
              <a:rPr lang="en-US" b="1" dirty="0"/>
              <a:t>Where is the problem </a:t>
            </a:r>
            <a:r>
              <a:rPr lang="en-US" b="1" u="sng" dirty="0"/>
              <a:t>occurring</a:t>
            </a:r>
            <a:r>
              <a:rPr lang="en-US" b="1" dirty="0"/>
              <a:t>?</a:t>
            </a:r>
          </a:p>
          <a:p>
            <a:pPr algn="just">
              <a:lnSpc>
                <a:spcPct val="200000"/>
              </a:lnSpc>
            </a:pPr>
            <a:r>
              <a:rPr lang="en-US" b="1" dirty="0"/>
              <a:t>Where did it or will it </a:t>
            </a:r>
            <a:r>
              <a:rPr lang="en-US" b="1" u="sng" dirty="0"/>
              <a:t>have</a:t>
            </a:r>
            <a:r>
              <a:rPr lang="en-US" b="1" dirty="0"/>
              <a:t> an </a:t>
            </a:r>
            <a:r>
              <a:rPr lang="en-US" b="1" u="sng" dirty="0"/>
              <a:t>impact</a:t>
            </a:r>
            <a:r>
              <a:rPr lang="en-US" b="1" dirty="0"/>
              <a:t>?</a:t>
            </a:r>
            <a:endParaRPr lang="en-US" dirty="0"/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19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33933530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473940" y="1164604"/>
            <a:ext cx="8790686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857250" indent="-742950">
              <a:buNone/>
            </a:pPr>
            <a:r>
              <a:rPr lang="en-US" sz="3600" b="1" dirty="0">
                <a:solidFill>
                  <a:srgbClr val="000000"/>
                </a:solidFill>
              </a:rPr>
              <a:t>2.Identify the Problem: Ask Where?</a:t>
            </a:r>
            <a:endParaRPr lang="en-US" dirty="0"/>
          </a:p>
          <a:p>
            <a:pPr marL="114300" indent="0" algn="ctr">
              <a:lnSpc>
                <a:spcPct val="250000"/>
              </a:lnSpc>
              <a:buNone/>
            </a:pPr>
            <a:endParaRPr lang="en-US" dirty="0"/>
          </a:p>
          <a:p>
            <a:pPr marL="114300" indent="0" algn="ctr">
              <a:lnSpc>
                <a:spcPct val="250000"/>
              </a:lnSpc>
              <a:buNone/>
            </a:pPr>
            <a:r>
              <a:rPr lang="en-US" b="1" dirty="0">
                <a:solidFill>
                  <a:srgbClr val="000000"/>
                </a:solidFill>
              </a:rPr>
              <a:t>Who</a:t>
            </a:r>
            <a:r>
              <a:rPr lang="en-US" b="1" dirty="0"/>
              <a:t>– </a:t>
            </a:r>
            <a:r>
              <a:rPr lang="en-US" b="1" dirty="0">
                <a:solidFill>
                  <a:srgbClr val="000000"/>
                </a:solidFill>
              </a:rPr>
              <a:t>What</a:t>
            </a:r>
            <a:r>
              <a:rPr lang="en-US" b="1" dirty="0"/>
              <a:t> – </a:t>
            </a:r>
            <a:r>
              <a:rPr lang="en-US" b="1" dirty="0">
                <a:solidFill>
                  <a:srgbClr val="000000"/>
                </a:solidFill>
              </a:rPr>
              <a:t>When</a:t>
            </a:r>
            <a:r>
              <a:rPr lang="en-US" b="1" dirty="0"/>
              <a:t> – </a:t>
            </a:r>
            <a:r>
              <a:rPr lang="en-US" b="1" dirty="0">
                <a:solidFill>
                  <a:srgbClr val="000000"/>
                </a:solidFill>
              </a:rPr>
              <a:t>Where</a:t>
            </a:r>
            <a:r>
              <a:rPr lang="en-US" b="1" dirty="0"/>
              <a:t> – </a:t>
            </a:r>
            <a:r>
              <a:rPr lang="en-US" b="1" dirty="0">
                <a:solidFill>
                  <a:srgbClr val="FF0000"/>
                </a:solidFill>
              </a:rPr>
              <a:t>Why</a:t>
            </a:r>
            <a:r>
              <a:rPr lang="en-US" b="1" dirty="0"/>
              <a:t> - How</a:t>
            </a: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20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7D71944-46A8-E834-4BE7-128AD06B113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0837" y="1562807"/>
            <a:ext cx="2927374" cy="3436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938496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418290" y="1208227"/>
            <a:ext cx="11244121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857250" indent="-742950">
              <a:buNone/>
            </a:pPr>
            <a:r>
              <a:rPr lang="en-US" sz="3600" b="1" dirty="0">
                <a:solidFill>
                  <a:srgbClr val="000000"/>
                </a:solidFill>
              </a:rPr>
              <a:t>2.Identify the Problem: Ask Why?</a:t>
            </a:r>
          </a:p>
          <a:p>
            <a:pPr lvl="0" indent="-355600" algn="just">
              <a:lnSpc>
                <a:spcPct val="150000"/>
              </a:lnSpc>
              <a:buSzPts val="2000"/>
              <a:buNone/>
            </a:pPr>
            <a:endParaRPr lang="en-US" sz="800" b="1" dirty="0"/>
          </a:p>
          <a:p>
            <a:pPr>
              <a:buNone/>
            </a:pPr>
            <a:endParaRPr lang="en-US" dirty="0"/>
          </a:p>
          <a:p>
            <a:pPr algn="just">
              <a:lnSpc>
                <a:spcPct val="200000"/>
              </a:lnSpc>
            </a:pPr>
            <a:r>
              <a:rPr lang="en-US" b="1" dirty="0"/>
              <a:t>Why is this a </a:t>
            </a:r>
            <a:r>
              <a:rPr lang="en-US" b="1" u="sng" dirty="0"/>
              <a:t>problem</a:t>
            </a:r>
            <a:r>
              <a:rPr lang="en-US" b="1" dirty="0"/>
              <a:t>?</a:t>
            </a:r>
          </a:p>
          <a:p>
            <a:pPr algn="just">
              <a:lnSpc>
                <a:spcPct val="200000"/>
              </a:lnSpc>
            </a:pPr>
            <a:r>
              <a:rPr lang="en-US" b="1" dirty="0"/>
              <a:t>Why did it or will it </a:t>
            </a:r>
            <a:r>
              <a:rPr lang="en-US" b="1" u="sng" dirty="0"/>
              <a:t>occur</a:t>
            </a:r>
            <a:r>
              <a:rPr lang="en-US" b="1" dirty="0"/>
              <a:t>?</a:t>
            </a:r>
          </a:p>
          <a:p>
            <a:pPr algn="just">
              <a:lnSpc>
                <a:spcPct val="200000"/>
              </a:lnSpc>
            </a:pPr>
            <a:r>
              <a:rPr lang="en-US" b="1" dirty="0"/>
              <a:t>Why was nothing done to </a:t>
            </a:r>
            <a:r>
              <a:rPr lang="en-US" b="1" u="sng" dirty="0"/>
              <a:t>prevent</a:t>
            </a:r>
            <a:r>
              <a:rPr lang="en-US" b="1" dirty="0"/>
              <a:t> the problem from occurring?</a:t>
            </a:r>
          </a:p>
          <a:p>
            <a:pPr algn="just">
              <a:lnSpc>
                <a:spcPct val="200000"/>
              </a:lnSpc>
            </a:pPr>
            <a:r>
              <a:rPr lang="en-US" b="1" dirty="0"/>
              <a:t>Why is a </a:t>
            </a:r>
            <a:r>
              <a:rPr lang="en-US" b="1" u="sng" dirty="0"/>
              <a:t>response</a:t>
            </a:r>
            <a:r>
              <a:rPr lang="en-US" b="1" dirty="0"/>
              <a:t> needed now?</a:t>
            </a:r>
            <a:endParaRPr lang="en-US" dirty="0"/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21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10215532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473940" y="1164604"/>
            <a:ext cx="8790686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857250" indent="-742950">
              <a:buNone/>
            </a:pPr>
            <a:r>
              <a:rPr lang="en-US" sz="3600" b="1" dirty="0">
                <a:solidFill>
                  <a:srgbClr val="000000"/>
                </a:solidFill>
              </a:rPr>
              <a:t>2.Identify the Problem: Ask Where?</a:t>
            </a:r>
            <a:endParaRPr lang="en-US" dirty="0"/>
          </a:p>
          <a:p>
            <a:pPr marL="114300" indent="0" algn="ctr">
              <a:lnSpc>
                <a:spcPct val="250000"/>
              </a:lnSpc>
              <a:buNone/>
            </a:pPr>
            <a:endParaRPr lang="en-US" dirty="0"/>
          </a:p>
          <a:p>
            <a:pPr marL="114300" indent="0" algn="ctr">
              <a:lnSpc>
                <a:spcPct val="250000"/>
              </a:lnSpc>
              <a:buNone/>
            </a:pPr>
            <a:r>
              <a:rPr lang="en-US" b="1" dirty="0">
                <a:solidFill>
                  <a:srgbClr val="000000"/>
                </a:solidFill>
              </a:rPr>
              <a:t>Who</a:t>
            </a:r>
            <a:r>
              <a:rPr lang="en-US" b="1" dirty="0"/>
              <a:t>– </a:t>
            </a:r>
            <a:r>
              <a:rPr lang="en-US" b="1" dirty="0">
                <a:solidFill>
                  <a:srgbClr val="000000"/>
                </a:solidFill>
              </a:rPr>
              <a:t>What</a:t>
            </a:r>
            <a:r>
              <a:rPr lang="en-US" b="1" dirty="0"/>
              <a:t> – </a:t>
            </a:r>
            <a:r>
              <a:rPr lang="en-US" b="1" dirty="0">
                <a:solidFill>
                  <a:srgbClr val="000000"/>
                </a:solidFill>
              </a:rPr>
              <a:t>When</a:t>
            </a:r>
            <a:r>
              <a:rPr lang="en-US" b="1" dirty="0"/>
              <a:t> – </a:t>
            </a:r>
            <a:r>
              <a:rPr lang="en-US" b="1" dirty="0">
                <a:solidFill>
                  <a:srgbClr val="000000"/>
                </a:solidFill>
              </a:rPr>
              <a:t>Where</a:t>
            </a:r>
            <a:r>
              <a:rPr lang="en-US" b="1" dirty="0"/>
              <a:t> – </a:t>
            </a:r>
            <a:r>
              <a:rPr lang="en-US" b="1" dirty="0">
                <a:solidFill>
                  <a:srgbClr val="000000"/>
                </a:solidFill>
              </a:rPr>
              <a:t>Why</a:t>
            </a:r>
            <a:r>
              <a:rPr lang="en-US" b="1" dirty="0"/>
              <a:t> - </a:t>
            </a:r>
            <a:r>
              <a:rPr lang="en-US" b="1" dirty="0">
                <a:solidFill>
                  <a:srgbClr val="FF0000"/>
                </a:solidFill>
              </a:rPr>
              <a:t>How</a:t>
            </a: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22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7D71944-46A8-E834-4BE7-128AD06B113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0837" y="1562807"/>
            <a:ext cx="2927374" cy="3436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403363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418290" y="1208227"/>
            <a:ext cx="11244121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857250" indent="-742950">
              <a:buNone/>
            </a:pPr>
            <a:r>
              <a:rPr lang="en-US" sz="3600" b="1" dirty="0">
                <a:solidFill>
                  <a:srgbClr val="000000"/>
                </a:solidFill>
              </a:rPr>
              <a:t>2.Identify the Problem: Ask How?</a:t>
            </a:r>
          </a:p>
          <a:p>
            <a:pPr lvl="0" indent="-355600" algn="just">
              <a:lnSpc>
                <a:spcPct val="150000"/>
              </a:lnSpc>
              <a:buSzPts val="2000"/>
              <a:buNone/>
            </a:pPr>
            <a:endParaRPr lang="en-US" sz="800" b="1" dirty="0"/>
          </a:p>
          <a:p>
            <a:pPr>
              <a:buNone/>
            </a:pPr>
            <a:endParaRPr lang="en-US" dirty="0"/>
          </a:p>
          <a:p>
            <a:pPr algn="just">
              <a:lnSpc>
                <a:spcPct val="200000"/>
              </a:lnSpc>
            </a:pPr>
            <a:r>
              <a:rPr lang="en-US" b="1" dirty="0"/>
              <a:t>How should the process be </a:t>
            </a:r>
            <a:r>
              <a:rPr lang="en-US" b="1" u="sng" dirty="0"/>
              <a:t>working</a:t>
            </a:r>
            <a:r>
              <a:rPr lang="en-US" b="1" dirty="0"/>
              <a:t>?</a:t>
            </a:r>
          </a:p>
          <a:p>
            <a:pPr algn="just">
              <a:lnSpc>
                <a:spcPct val="200000"/>
              </a:lnSpc>
            </a:pPr>
            <a:r>
              <a:rPr lang="en-US" b="1" dirty="0"/>
              <a:t>How are others </a:t>
            </a:r>
            <a:r>
              <a:rPr lang="en-US" b="1" u="sng" dirty="0"/>
              <a:t>dealing</a:t>
            </a:r>
            <a:r>
              <a:rPr lang="en-US" b="1" dirty="0"/>
              <a:t> with this or similar problems? </a:t>
            </a:r>
            <a:endParaRPr lang="en-US" dirty="0"/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23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58891848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677916" y="948543"/>
            <a:ext cx="11244121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857250" indent="-742950">
              <a:buNone/>
            </a:pPr>
            <a:r>
              <a:rPr lang="en-US" sz="3600" b="1" dirty="0">
                <a:solidFill>
                  <a:srgbClr val="000000"/>
                </a:solidFill>
              </a:rPr>
              <a:t>Techniques for Identifying the Problem</a:t>
            </a:r>
            <a:endParaRPr lang="en-US" sz="3600" b="1" dirty="0">
              <a:solidFill>
                <a:srgbClr val="FF0000"/>
              </a:solidFill>
            </a:endParaRPr>
          </a:p>
          <a:p>
            <a:pPr algn="just">
              <a:lnSpc>
                <a:spcPct val="150000"/>
              </a:lnSpc>
            </a:pPr>
            <a:endParaRPr lang="en-US" sz="800" b="1" dirty="0"/>
          </a:p>
          <a:p>
            <a:pPr algn="just">
              <a:lnSpc>
                <a:spcPct val="150000"/>
              </a:lnSpc>
            </a:pPr>
            <a:r>
              <a:rPr lang="en-US" sz="3200" b="1" u="sng" dirty="0"/>
              <a:t>Creating Why-Why Diagram</a:t>
            </a:r>
          </a:p>
          <a:p>
            <a:pPr lvl="1" algn="just">
              <a:lnSpc>
                <a:spcPct val="150000"/>
              </a:lnSpc>
            </a:pPr>
            <a:r>
              <a:rPr lang="en-US" sz="2800" dirty="0"/>
              <a:t>a Tree Diagram where each child statement is determined simply by asking ‘why’ the parent occurs.</a:t>
            </a: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24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39973378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677916" y="948543"/>
            <a:ext cx="11244121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857250" indent="-742950">
              <a:buNone/>
            </a:pPr>
            <a:r>
              <a:rPr lang="en-US" sz="3600" b="1" dirty="0">
                <a:solidFill>
                  <a:srgbClr val="000000"/>
                </a:solidFill>
              </a:rPr>
              <a:t>Techniques for Identifying the Problem</a:t>
            </a:r>
            <a:endParaRPr lang="en-US" sz="2600" dirty="0"/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25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6E23E92-FDD9-F9DB-678E-142D20B0393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9494" y="1790866"/>
            <a:ext cx="8500505" cy="4452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14402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742015" y="1186166"/>
            <a:ext cx="8010688" cy="487605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857250" indent="-742950">
              <a:buNone/>
            </a:pPr>
            <a:r>
              <a:rPr lang="en-US" sz="3600" b="1" dirty="0">
                <a:solidFill>
                  <a:srgbClr val="000000"/>
                </a:solidFill>
              </a:rPr>
              <a:t>Problem Statement:</a:t>
            </a:r>
            <a:endParaRPr lang="en-US" sz="3600" dirty="0">
              <a:solidFill>
                <a:srgbClr val="FF0000"/>
              </a:solidFill>
            </a:endParaRPr>
          </a:p>
          <a:p>
            <a:pPr algn="just">
              <a:lnSpc>
                <a:spcPct val="150000"/>
              </a:lnSpc>
            </a:pPr>
            <a:endParaRPr lang="en-US" sz="800" b="1" dirty="0"/>
          </a:p>
          <a:p>
            <a:pPr algn="just">
              <a:lnSpc>
                <a:spcPct val="150000"/>
              </a:lnSpc>
            </a:pPr>
            <a:r>
              <a:rPr lang="en-US" dirty="0"/>
              <a:t>Problem Statement is the end result of problem identification. </a:t>
            </a:r>
          </a:p>
          <a:p>
            <a:pPr algn="just">
              <a:lnSpc>
                <a:spcPct val="150000"/>
              </a:lnSpc>
            </a:pPr>
            <a:r>
              <a:rPr lang="en-US" dirty="0"/>
              <a:t>Brief, clear, to-the-point identification of the specific problem to be addressed, including the key rationale for why it should be solved.</a:t>
            </a:r>
            <a:endParaRPr lang="en-US" sz="2600" dirty="0"/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26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19585B3-4EEE-2B50-1CEB-B35300890C5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7736" y="795781"/>
            <a:ext cx="2850474" cy="3346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91466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421221" y="500900"/>
            <a:ext cx="9708582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259303" y="1044610"/>
            <a:ext cx="575226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Individual Techniques for Generating Solutions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677916" y="948543"/>
            <a:ext cx="11244121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857250" indent="-742950">
              <a:lnSpc>
                <a:spcPct val="150000"/>
              </a:lnSpc>
              <a:buNone/>
            </a:pPr>
            <a:r>
              <a:rPr lang="en-US" sz="3600" b="1" dirty="0">
                <a:solidFill>
                  <a:srgbClr val="FF0000"/>
                </a:solidFill>
              </a:rPr>
              <a:t>3-Problem Solving: THINK OF SOLUTIONS:</a:t>
            </a:r>
          </a:p>
          <a:p>
            <a:pPr marL="857250" indent="-742950">
              <a:lnSpc>
                <a:spcPct val="150000"/>
              </a:lnSpc>
              <a:buNone/>
            </a:pPr>
            <a:endParaRPr lang="en-US" sz="2400" dirty="0">
              <a:solidFill>
                <a:srgbClr val="000000"/>
              </a:solidFill>
            </a:endParaRPr>
          </a:p>
          <a:p>
            <a:pPr marL="857250" indent="-742950">
              <a:lnSpc>
                <a:spcPct val="150000"/>
              </a:lnSpc>
              <a:buNone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28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4069D09-2355-F74E-BCD4-B8DFEA4C852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039" y="1837749"/>
            <a:ext cx="11382786" cy="3678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973378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1056290" y="948543"/>
            <a:ext cx="7161357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857250" indent="-742950">
              <a:buNone/>
            </a:pPr>
            <a:r>
              <a:rPr lang="en-US" sz="3600" b="1" dirty="0">
                <a:solidFill>
                  <a:srgbClr val="FF0000"/>
                </a:solidFill>
              </a:rPr>
              <a:t>3.Generate Alternative solutions:</a:t>
            </a:r>
          </a:p>
          <a:p>
            <a:pPr lvl="0" indent="-355600" algn="just">
              <a:lnSpc>
                <a:spcPct val="150000"/>
              </a:lnSpc>
              <a:buSzPts val="2000"/>
              <a:buNone/>
            </a:pPr>
            <a:endParaRPr lang="en-US" sz="800" b="1" dirty="0"/>
          </a:p>
          <a:p>
            <a:pPr>
              <a:lnSpc>
                <a:spcPct val="150000"/>
              </a:lnSpc>
            </a:pPr>
            <a:r>
              <a:rPr lang="en-US" dirty="0"/>
              <a:t> Generate ideas.</a:t>
            </a:r>
          </a:p>
          <a:p>
            <a:pPr>
              <a:lnSpc>
                <a:spcPct val="150000"/>
              </a:lnSpc>
            </a:pPr>
            <a:r>
              <a:rPr lang="en-US" dirty="0"/>
              <a:t>Do not eliminate any possible solutions until several have been discussed.</a:t>
            </a: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29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13C02F2-D834-C54F-F5BE-5F418B0F38D8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093505" y="1155869"/>
            <a:ext cx="2934705" cy="340635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7DE4420-15A6-0E9D-1751-33DCECD96D85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848394" y="3968707"/>
            <a:ext cx="2961964" cy="2523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973378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1056290" y="948543"/>
            <a:ext cx="10878207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857250" indent="-742950">
              <a:buNone/>
            </a:pPr>
            <a:r>
              <a:rPr lang="en-US" sz="3600" b="1" dirty="0">
                <a:solidFill>
                  <a:srgbClr val="FF0000"/>
                </a:solidFill>
              </a:rPr>
              <a:t>Questions To Encourage Ideas</a:t>
            </a:r>
          </a:p>
          <a:p>
            <a:pPr lvl="0" indent="-355600" algn="just">
              <a:lnSpc>
                <a:spcPct val="150000"/>
              </a:lnSpc>
              <a:buSzPts val="2000"/>
              <a:buNone/>
            </a:pPr>
            <a:endParaRPr lang="en-US" sz="800" b="1" dirty="0"/>
          </a:p>
          <a:p>
            <a:pPr marL="628650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2800" dirty="0"/>
              <a:t>What if…? </a:t>
            </a:r>
          </a:p>
          <a:p>
            <a:pPr marL="628650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2800" dirty="0"/>
              <a:t>How can we improve…?</a:t>
            </a:r>
          </a:p>
          <a:p>
            <a:pPr marL="628650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2800" dirty="0"/>
              <a:t>How will the Optimist Member and/or the community benefit?</a:t>
            </a:r>
          </a:p>
          <a:p>
            <a:pPr marL="628650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2800" dirty="0"/>
              <a:t>Are we forgetting anything?</a:t>
            </a:r>
          </a:p>
          <a:p>
            <a:pPr marL="628650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2800" dirty="0"/>
              <a:t>What’s the next step?</a:t>
            </a: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30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19946839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1056290" y="948543"/>
            <a:ext cx="10878207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857250" indent="-742950">
              <a:buNone/>
            </a:pPr>
            <a:r>
              <a:rPr lang="en-US" sz="3600" b="1" dirty="0">
                <a:solidFill>
                  <a:srgbClr val="FF0000"/>
                </a:solidFill>
              </a:rPr>
              <a:t>Questions To Encourage Ideas</a:t>
            </a:r>
          </a:p>
          <a:p>
            <a:pPr lvl="0" indent="-355600" algn="just">
              <a:lnSpc>
                <a:spcPct val="150000"/>
              </a:lnSpc>
              <a:buSzPts val="2000"/>
              <a:buNone/>
            </a:pPr>
            <a:endParaRPr lang="en-US" sz="800" b="1" dirty="0"/>
          </a:p>
          <a:p>
            <a:pPr marL="114300" indent="0">
              <a:lnSpc>
                <a:spcPct val="150000"/>
              </a:lnSpc>
              <a:buNone/>
            </a:pPr>
            <a:r>
              <a:rPr lang="en-US" sz="2800" dirty="0"/>
              <a:t>6. What can we do better…?</a:t>
            </a:r>
          </a:p>
          <a:p>
            <a:pPr marL="114300" indent="0">
              <a:lnSpc>
                <a:spcPct val="150000"/>
              </a:lnSpc>
              <a:buNone/>
            </a:pPr>
            <a:r>
              <a:rPr lang="en-US" sz="2800" dirty="0"/>
              <a:t>7. What do you think about…?</a:t>
            </a:r>
          </a:p>
          <a:p>
            <a:pPr marL="114300" indent="0">
              <a:lnSpc>
                <a:spcPct val="150000"/>
              </a:lnSpc>
              <a:buNone/>
            </a:pPr>
            <a:r>
              <a:rPr lang="en-US" sz="2800" dirty="0"/>
              <a:t>8. What should we add?</a:t>
            </a:r>
          </a:p>
          <a:p>
            <a:pPr marL="114300" indent="0">
              <a:lnSpc>
                <a:spcPct val="150000"/>
              </a:lnSpc>
              <a:buNone/>
            </a:pPr>
            <a:r>
              <a:rPr lang="en-US" sz="2800" dirty="0"/>
              <a:t>9. What should we eliminate?</a:t>
            </a:r>
          </a:p>
          <a:p>
            <a:pPr marL="114300" indent="0">
              <a:lnSpc>
                <a:spcPct val="150000"/>
              </a:lnSpc>
              <a:buNone/>
            </a:pPr>
            <a:r>
              <a:rPr lang="en-US" sz="2800" dirty="0"/>
              <a:t>10. What other ideas do you have...?</a:t>
            </a: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31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69046896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784204" y="1174130"/>
            <a:ext cx="10878207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857250" indent="-742950">
              <a:buNone/>
            </a:pPr>
            <a:r>
              <a:rPr lang="en-US" sz="3600" b="1" dirty="0">
                <a:solidFill>
                  <a:srgbClr val="FF0000"/>
                </a:solidFill>
              </a:rPr>
              <a:t>Techniques to Generate ideas</a:t>
            </a:r>
          </a:p>
          <a:p>
            <a:pPr marL="857250" indent="-742950">
              <a:buNone/>
            </a:pPr>
            <a:endParaRPr lang="en-US" sz="3600" b="1" dirty="0">
              <a:solidFill>
                <a:srgbClr val="FF0000"/>
              </a:solidFill>
            </a:endParaRPr>
          </a:p>
          <a:p>
            <a:pPr>
              <a:lnSpc>
                <a:spcPct val="200000"/>
              </a:lnSpc>
            </a:pPr>
            <a:r>
              <a:rPr lang="en-US" dirty="0" smtClean="0"/>
              <a:t> </a:t>
            </a:r>
            <a:r>
              <a:rPr lang="en-US" dirty="0"/>
              <a:t>Individual Techniques for Generating Solutions (Mind mapping)</a:t>
            </a:r>
          </a:p>
          <a:p>
            <a:pPr>
              <a:lnSpc>
                <a:spcPct val="200000"/>
              </a:lnSpc>
            </a:pPr>
            <a:r>
              <a:rPr lang="en-US" dirty="0"/>
              <a:t>Group Techniques for Generating Solutions(BrainStorming)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32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422459745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1002618" y="1286089"/>
            <a:ext cx="10878207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buNone/>
            </a:pPr>
            <a:endParaRPr lang="en-US" dirty="0"/>
          </a:p>
          <a:p>
            <a:pPr>
              <a:buNone/>
            </a:pPr>
            <a:r>
              <a:rPr lang="en-US" sz="3600" b="1" dirty="0">
                <a:solidFill>
                  <a:srgbClr val="FF0000"/>
                </a:solidFill>
              </a:rPr>
              <a:t>Individual Techniques for Generating Solutions:</a:t>
            </a:r>
          </a:p>
          <a:p>
            <a:pPr>
              <a:lnSpc>
                <a:spcPct val="150000"/>
              </a:lnSpc>
            </a:pPr>
            <a:endParaRPr lang="en-US" sz="800" dirty="0"/>
          </a:p>
          <a:p>
            <a:pPr marL="114300" indent="0">
              <a:lnSpc>
                <a:spcPct val="150000"/>
              </a:lnSpc>
              <a:buNone/>
            </a:pPr>
            <a:r>
              <a:rPr lang="en-US" b="1" u="sng" dirty="0"/>
              <a:t>Mind mapping:</a:t>
            </a:r>
          </a:p>
          <a:p>
            <a:pPr>
              <a:lnSpc>
                <a:spcPct val="200000"/>
              </a:lnSpc>
            </a:pPr>
            <a:r>
              <a:rPr lang="en-US" dirty="0"/>
              <a:t>A diagram used to represent words, ideas, tasks or other items linked to and arranged radially around a central key word or idea</a:t>
            </a:r>
            <a:endParaRPr lang="en-US" sz="2800" b="1" dirty="0"/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33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39973378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1002618" y="1286089"/>
            <a:ext cx="10878207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buNone/>
            </a:pPr>
            <a:endParaRPr lang="en-US" dirty="0"/>
          </a:p>
          <a:p>
            <a:pPr>
              <a:buNone/>
            </a:pPr>
            <a:r>
              <a:rPr lang="en-US" sz="3600" b="1" dirty="0">
                <a:solidFill>
                  <a:srgbClr val="FF0000"/>
                </a:solidFill>
              </a:rPr>
              <a:t>Individual Techniques for Generating Solutions:</a:t>
            </a:r>
          </a:p>
          <a:p>
            <a:pPr>
              <a:lnSpc>
                <a:spcPct val="150000"/>
              </a:lnSpc>
            </a:pPr>
            <a:endParaRPr lang="en-US" sz="800" dirty="0" smtClean="0"/>
          </a:p>
          <a:p>
            <a:pPr marL="114300" indent="0">
              <a:lnSpc>
                <a:spcPct val="200000"/>
              </a:lnSpc>
              <a:buNone/>
            </a:pPr>
            <a:r>
              <a:rPr lang="en-US" b="1" u="sng" dirty="0" smtClean="0"/>
              <a:t>Mind mapping:</a:t>
            </a:r>
          </a:p>
          <a:p>
            <a:pPr marL="114300" indent="0">
              <a:lnSpc>
                <a:spcPct val="200000"/>
              </a:lnSpc>
              <a:buNone/>
            </a:pPr>
            <a:r>
              <a:rPr lang="en-US" b="1" u="sng" dirty="0" smtClean="0"/>
              <a:t>Definition:</a:t>
            </a:r>
          </a:p>
          <a:p>
            <a:pPr>
              <a:lnSpc>
                <a:spcPct val="200000"/>
              </a:lnSpc>
            </a:pPr>
            <a:r>
              <a:rPr lang="en-US" dirty="0" smtClean="0"/>
              <a:t>A </a:t>
            </a:r>
            <a:r>
              <a:rPr lang="en-US" dirty="0"/>
              <a:t>visual picture of a group of ideas, concepts or issues.</a:t>
            </a:r>
            <a:endParaRPr lang="en-US" sz="2800" b="1" dirty="0"/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34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10645042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1002618" y="1286089"/>
            <a:ext cx="10878207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buNone/>
            </a:pPr>
            <a:endParaRPr lang="en-US" dirty="0"/>
          </a:p>
          <a:p>
            <a:pPr>
              <a:buNone/>
            </a:pPr>
            <a:r>
              <a:rPr lang="en-US" sz="3600" b="1" dirty="0">
                <a:solidFill>
                  <a:srgbClr val="FF0000"/>
                </a:solidFill>
              </a:rPr>
              <a:t>Individual Techniques for Generating Solutions:</a:t>
            </a:r>
          </a:p>
          <a:p>
            <a:pPr>
              <a:lnSpc>
                <a:spcPct val="150000"/>
              </a:lnSpc>
            </a:pPr>
            <a:endParaRPr lang="en-US" sz="800" dirty="0"/>
          </a:p>
          <a:p>
            <a:pPr marL="114300" indent="0">
              <a:lnSpc>
                <a:spcPct val="150000"/>
              </a:lnSpc>
              <a:buNone/>
            </a:pPr>
            <a:r>
              <a:rPr lang="en-US" b="1" u="sng" dirty="0"/>
              <a:t>Mind mapping:</a:t>
            </a:r>
          </a:p>
          <a:p>
            <a:pPr marL="114300" indent="0">
              <a:lnSpc>
                <a:spcPct val="150000"/>
              </a:lnSpc>
              <a:buNone/>
            </a:pPr>
            <a:r>
              <a:rPr lang="en-US" b="1" u="sng" dirty="0"/>
              <a:t>Purpose:</a:t>
            </a:r>
          </a:p>
          <a:p>
            <a:pPr>
              <a:lnSpc>
                <a:spcPct val="150000"/>
              </a:lnSpc>
            </a:pPr>
            <a:r>
              <a:rPr lang="en-US" dirty="0"/>
              <a:t> Unblock our thinking.</a:t>
            </a:r>
          </a:p>
          <a:p>
            <a:pPr>
              <a:lnSpc>
                <a:spcPct val="150000"/>
              </a:lnSpc>
            </a:pPr>
            <a:r>
              <a:rPr lang="en-US" dirty="0"/>
              <a:t>See an entire idea or several ideas on one sheet of paper.</a:t>
            </a:r>
            <a:endParaRPr lang="en-US" sz="2800" b="1" dirty="0"/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35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80701024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1002618" y="1286089"/>
            <a:ext cx="10878207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buNone/>
            </a:pPr>
            <a:endParaRPr lang="en-US" dirty="0"/>
          </a:p>
          <a:p>
            <a:pPr>
              <a:buNone/>
            </a:pPr>
            <a:r>
              <a:rPr lang="en-US" sz="3600" b="1" dirty="0">
                <a:solidFill>
                  <a:srgbClr val="FF0000"/>
                </a:solidFill>
              </a:rPr>
              <a:t>Individual Techniques for Generating Solutions:</a:t>
            </a:r>
          </a:p>
          <a:p>
            <a:pPr>
              <a:lnSpc>
                <a:spcPct val="150000"/>
              </a:lnSpc>
            </a:pPr>
            <a:endParaRPr lang="en-US" dirty="0"/>
          </a:p>
          <a:p>
            <a:pPr marL="114300" indent="0">
              <a:lnSpc>
                <a:spcPct val="150000"/>
              </a:lnSpc>
              <a:buNone/>
            </a:pPr>
            <a:r>
              <a:rPr lang="en-US" b="1" u="sng" dirty="0"/>
              <a:t>Mind mapping:</a:t>
            </a:r>
          </a:p>
          <a:p>
            <a:pPr marL="114300" indent="0">
              <a:lnSpc>
                <a:spcPct val="150000"/>
              </a:lnSpc>
              <a:buNone/>
            </a:pPr>
            <a:r>
              <a:rPr lang="en-US" b="1" u="sng" dirty="0"/>
              <a:t>Purpose:</a:t>
            </a:r>
          </a:p>
          <a:p>
            <a:pPr>
              <a:lnSpc>
                <a:spcPct val="150000"/>
              </a:lnSpc>
            </a:pPr>
            <a:r>
              <a:rPr lang="en-US" dirty="0"/>
              <a:t> See how ideas relate to one another.</a:t>
            </a:r>
          </a:p>
          <a:p>
            <a:pPr>
              <a:lnSpc>
                <a:spcPct val="150000"/>
              </a:lnSpc>
            </a:pPr>
            <a:r>
              <a:rPr lang="en-US" dirty="0"/>
              <a:t>Look at things in a new and different way.</a:t>
            </a:r>
            <a:endParaRPr lang="en-US" sz="2800" b="1" dirty="0"/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36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D21423D-0175-2554-37CB-6AA2F4A823B2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901303" y="2654438"/>
            <a:ext cx="2979522" cy="3317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930544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784204" y="491794"/>
            <a:ext cx="10878207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buNone/>
            </a:pPr>
            <a:endParaRPr lang="en-US" dirty="0"/>
          </a:p>
          <a:p>
            <a:pPr>
              <a:lnSpc>
                <a:spcPct val="150000"/>
              </a:lnSpc>
              <a:buNone/>
            </a:pPr>
            <a:r>
              <a:rPr lang="en-US" sz="3600" b="1" dirty="0">
                <a:solidFill>
                  <a:srgbClr val="FF0000"/>
                </a:solidFill>
              </a:rPr>
              <a:t>Why Mind Map?</a:t>
            </a:r>
          </a:p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000000"/>
                </a:solidFill>
              </a:rPr>
              <a:t>Organize thoughts when brainstorming</a:t>
            </a:r>
          </a:p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000000"/>
                </a:solidFill>
              </a:rPr>
              <a:t>Effective method of taking notes</a:t>
            </a:r>
          </a:p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000000"/>
                </a:solidFill>
              </a:rPr>
              <a:t>Harnesses the full range of skills– word, image, number, logic, rhythm, color and spatial awareness</a:t>
            </a:r>
          </a:p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000000"/>
                </a:solidFill>
              </a:rPr>
              <a:t>Aid creativity, memory, and specifically the recall of information.</a:t>
            </a: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37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39973378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38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3FECEF-67A8-43CD-3191-67285884A3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15600" y="1536633"/>
            <a:ext cx="11360800" cy="4189610"/>
          </a:xfrm>
        </p:spPr>
        <p:txBody>
          <a:bodyPr/>
          <a:lstStyle/>
          <a:p>
            <a:endParaRPr lang="x-none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DEA06D5-693C-3FE4-FCC2-89278DFB3EB7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11175" y="1281658"/>
            <a:ext cx="11360800" cy="4361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756542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39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1071DC0-34EB-A796-0A19-4A1830ED711F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3103" y="1230878"/>
            <a:ext cx="11267722" cy="4338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942166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2189</TotalTime>
  <Words>988</Words>
  <Application>Microsoft Office PowerPoint</Application>
  <PresentationFormat>Widescreen</PresentationFormat>
  <Paragraphs>310</Paragraphs>
  <Slides>40</Slides>
  <Notes>35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6" baseType="lpstr">
      <vt:lpstr>Arial</vt:lpstr>
      <vt:lpstr>Calibri</vt:lpstr>
      <vt:lpstr>Calibri Light</vt:lpstr>
      <vt:lpstr>Roboto Light</vt:lpstr>
      <vt:lpstr>Times New Roman</vt:lpstr>
      <vt:lpstr>Office Theme</vt:lpstr>
      <vt:lpstr>PowerPoint Presentation</vt:lpstr>
      <vt:lpstr>PowerPoint Presentation</vt:lpstr>
      <vt:lpstr>Learning Objectives:</vt:lpstr>
      <vt:lpstr>Problem Solving Steps</vt:lpstr>
      <vt:lpstr>PowerPoint Presentation</vt:lpstr>
      <vt:lpstr>PowerPoint Presentation</vt:lpstr>
      <vt:lpstr>Problem-Solving Steps</vt:lpstr>
      <vt:lpstr>PowerPoint Presentation</vt:lpstr>
      <vt:lpstr>Problem-Solving Steps: 1-Recognize that there is a problem</vt:lpstr>
      <vt:lpstr>1. Techniques for Recognizing Problems: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El-Wattaneya</cp:lastModifiedBy>
  <cp:revision>642</cp:revision>
  <dcterms:created xsi:type="dcterms:W3CDTF">2023-04-29T09:08:23Z</dcterms:created>
  <dcterms:modified xsi:type="dcterms:W3CDTF">2024-03-14T23:20:16Z</dcterms:modified>
</cp:coreProperties>
</file>