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52"/>
  </p:notesMasterIdLst>
  <p:sldIdLst>
    <p:sldId id="480" r:id="rId5"/>
    <p:sldId id="619" r:id="rId6"/>
    <p:sldId id="303" r:id="rId7"/>
    <p:sldId id="541" r:id="rId8"/>
    <p:sldId id="695" r:id="rId9"/>
    <p:sldId id="696" r:id="rId10"/>
    <p:sldId id="697" r:id="rId11"/>
    <p:sldId id="698" r:id="rId12"/>
    <p:sldId id="699" r:id="rId13"/>
    <p:sldId id="700" r:id="rId14"/>
    <p:sldId id="701" r:id="rId15"/>
    <p:sldId id="702" r:id="rId16"/>
    <p:sldId id="703" r:id="rId17"/>
    <p:sldId id="706" r:id="rId18"/>
    <p:sldId id="707" r:id="rId19"/>
    <p:sldId id="708" r:id="rId20"/>
    <p:sldId id="723" r:id="rId21"/>
    <p:sldId id="709" r:id="rId22"/>
    <p:sldId id="710" r:id="rId23"/>
    <p:sldId id="711" r:id="rId24"/>
    <p:sldId id="712" r:id="rId25"/>
    <p:sldId id="713" r:id="rId26"/>
    <p:sldId id="714" r:id="rId27"/>
    <p:sldId id="715" r:id="rId28"/>
    <p:sldId id="716" r:id="rId29"/>
    <p:sldId id="717" r:id="rId30"/>
    <p:sldId id="718" r:id="rId31"/>
    <p:sldId id="719" r:id="rId32"/>
    <p:sldId id="704" r:id="rId33"/>
    <p:sldId id="720" r:id="rId34"/>
    <p:sldId id="721" r:id="rId35"/>
    <p:sldId id="722" r:id="rId36"/>
    <p:sldId id="724" r:id="rId37"/>
    <p:sldId id="725" r:id="rId38"/>
    <p:sldId id="726" r:id="rId39"/>
    <p:sldId id="727" r:id="rId40"/>
    <p:sldId id="734" r:id="rId41"/>
    <p:sldId id="728" r:id="rId42"/>
    <p:sldId id="729" r:id="rId43"/>
    <p:sldId id="730" r:id="rId44"/>
    <p:sldId id="731" r:id="rId45"/>
    <p:sldId id="732" r:id="rId46"/>
    <p:sldId id="733" r:id="rId47"/>
    <p:sldId id="551" r:id="rId48"/>
    <p:sldId id="656" r:id="rId49"/>
    <p:sldId id="529" r:id="rId50"/>
    <p:sldId id="349" r:id="rId51"/>
  </p:sldIdLst>
  <p:sldSz cx="12192000" cy="6858000"/>
  <p:notesSz cx="6858000" cy="9144000"/>
  <p:embeddedFontLst>
    <p:embeddedFont>
      <p:font typeface="Alexandria" panose="020B0604020202020204" charset="-78"/>
      <p:regular r:id="rId53"/>
      <p:bold r:id="rId5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619"/>
            <p14:sldId id="303"/>
            <p14:sldId id="541"/>
            <p14:sldId id="695"/>
            <p14:sldId id="696"/>
            <p14:sldId id="697"/>
            <p14:sldId id="698"/>
            <p14:sldId id="699"/>
            <p14:sldId id="700"/>
            <p14:sldId id="701"/>
            <p14:sldId id="702"/>
            <p14:sldId id="703"/>
            <p14:sldId id="706"/>
            <p14:sldId id="707"/>
            <p14:sldId id="708"/>
            <p14:sldId id="723"/>
            <p14:sldId id="709"/>
            <p14:sldId id="710"/>
            <p14:sldId id="711"/>
            <p14:sldId id="712"/>
            <p14:sldId id="713"/>
            <p14:sldId id="714"/>
            <p14:sldId id="715"/>
            <p14:sldId id="716"/>
            <p14:sldId id="717"/>
            <p14:sldId id="718"/>
            <p14:sldId id="719"/>
            <p14:sldId id="704"/>
            <p14:sldId id="720"/>
            <p14:sldId id="721"/>
            <p14:sldId id="722"/>
            <p14:sldId id="724"/>
            <p14:sldId id="725"/>
            <p14:sldId id="726"/>
            <p14:sldId id="727"/>
            <p14:sldId id="734"/>
            <p14:sldId id="728"/>
            <p14:sldId id="729"/>
            <p14:sldId id="730"/>
            <p14:sldId id="731"/>
            <p14:sldId id="732"/>
            <p14:sldId id="733"/>
            <p14:sldId id="551"/>
            <p14:sldId id="656"/>
            <p14:sldId id="529"/>
            <p14:sldId id="34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49021F"/>
    <a:srgbClr val="FF6600"/>
    <a:srgbClr val="F58221"/>
    <a:srgbClr val="259F6C"/>
    <a:srgbClr val="FF3467"/>
    <a:srgbClr val="00AEEF"/>
    <a:srgbClr val="AC4140"/>
    <a:srgbClr val="1C212E"/>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95" autoAdjust="0"/>
  </p:normalViewPr>
  <p:slideViewPr>
    <p:cSldViewPr snapToGrid="0">
      <p:cViewPr varScale="1">
        <p:scale>
          <a:sx n="79" d="100"/>
          <a:sy n="79" d="100"/>
        </p:scale>
        <p:origin x="744" y="4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1.fntdata"/><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5.xml"/><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49.png"/></Relationships>
</file>

<file path=ppt/slides/_rels/slide3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53.png"/></Relationships>
</file>

<file path=ppt/slides/_rels/slide4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jpeg"/><Relationship Id="rId1" Type="http://schemas.openxmlformats.org/officeDocument/2006/relationships/slideLayout" Target="../slideLayouts/slideLayout14.xml"/><Relationship Id="rId5" Type="http://schemas.openxmlformats.org/officeDocument/2006/relationships/image" Target="../media/image60.png"/><Relationship Id="rId4" Type="http://schemas.openxmlformats.org/officeDocument/2006/relationships/image" Target="../media/image5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921308" y="4183563"/>
            <a:ext cx="2680542" cy="398780"/>
          </a:xfrm>
          <a:prstGeom prst="rect">
            <a:avLst/>
          </a:prstGeom>
          <a:noFill/>
        </p:spPr>
        <p:txBody>
          <a:bodyPr wrap="square" rtlCol="0">
            <a:spAutoFit/>
          </a:bodyPr>
          <a:lstStyle/>
          <a:p>
            <a:pPr algn="r" rtl="1"/>
            <a:r>
              <a:rPr lang="ar-SA" sz="2000" dirty="0">
                <a:latin typeface="Alexandria" charset="0"/>
                <a:cs typeface="Alexandria" charset="0"/>
              </a:rPr>
              <a:t>د. أحمد مجدي شفيق</a:t>
            </a:r>
            <a:endParaRPr lang="en-US" sz="2000" dirty="0">
              <a:latin typeface="Alexandria" charset="0"/>
              <a:cs typeface="Alexandria" charset="0"/>
            </a:endParaRPr>
          </a:p>
        </p:txBody>
      </p:sp>
      <p:sp>
        <p:nvSpPr>
          <p:cNvPr id="31" name="TextBox 30"/>
          <p:cNvSpPr txBox="1"/>
          <p:nvPr/>
        </p:nvSpPr>
        <p:spPr>
          <a:xfrm>
            <a:off x="815342" y="1937089"/>
            <a:ext cx="4681090" cy="2009204"/>
          </a:xfrm>
          <a:prstGeom prst="rect">
            <a:avLst/>
          </a:prstGeom>
          <a:noFill/>
        </p:spPr>
        <p:txBody>
          <a:bodyPr wrap="none" rtlCol="0">
            <a:spAutoFit/>
          </a:bodyPr>
          <a:lstStyle/>
          <a:p>
            <a:pPr algn="ctr" rtl="1">
              <a:lnSpc>
                <a:spcPct val="150000"/>
              </a:lnSpc>
            </a:pPr>
            <a:r>
              <a:rPr lang="ar-SA" sz="4400" b="1" dirty="0">
                <a:solidFill>
                  <a:srgbClr val="00B0F0"/>
                </a:solidFill>
                <a:latin typeface="Alexandria" panose="020F0502020204030204" pitchFamily="2" charset="-78"/>
                <a:cs typeface="Alexandria" panose="020F0502020204030204" pitchFamily="2" charset="-78"/>
              </a:rPr>
              <a:t>مقرر الإخراج </a:t>
            </a:r>
          </a:p>
          <a:p>
            <a:pPr algn="ctr" rtl="1">
              <a:lnSpc>
                <a:spcPct val="150000"/>
              </a:lnSpc>
            </a:pPr>
            <a:r>
              <a:rPr lang="ar-SA" sz="4400" b="1" dirty="0">
                <a:solidFill>
                  <a:srgbClr val="00B0F0"/>
                </a:solidFill>
                <a:latin typeface="Alexandria" panose="020F0502020204030204" pitchFamily="2" charset="-78"/>
                <a:cs typeface="Alexandria" panose="020F0502020204030204" pitchFamily="2" charset="-78"/>
              </a:rPr>
              <a:t>والإنتاج الصحفي</a:t>
            </a:r>
            <a:endParaRPr lang="en-US" sz="4400" b="1" dirty="0">
              <a:solidFill>
                <a:srgbClr val="00B0F0"/>
              </a:solidFill>
              <a:latin typeface="Alexandria" panose="020F0502020204030204" pitchFamily="2" charset="-78"/>
              <a:cs typeface="Alexandria" panose="020F0502020204030204" pitchFamily="2" charset="-78"/>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SA" sz="2000" dirty="0">
                <a:solidFill>
                  <a:schemeClr val="bg1"/>
                </a:solidFill>
                <a:latin typeface="Alexandria" charset="0"/>
                <a:cs typeface="Alexandria" charset="0"/>
              </a:rPr>
              <a:t>المحاضرة التاسعة</a:t>
            </a:r>
            <a:endParaRPr lang="en-US" sz="2000" dirty="0">
              <a:solidFill>
                <a:schemeClr val="bg1"/>
              </a:solidFill>
              <a:latin typeface="Alexandria" charset="0"/>
              <a:cs typeface="Alexandria" charset="0"/>
            </a:endParaRPr>
          </a:p>
        </p:txBody>
      </p:sp>
      <p:sp>
        <p:nvSpPr>
          <p:cNvPr id="46" name="TextBox 45"/>
          <p:cNvSpPr txBox="1"/>
          <p:nvPr/>
        </p:nvSpPr>
        <p:spPr>
          <a:xfrm>
            <a:off x="329269" y="5104240"/>
            <a:ext cx="2680542" cy="707886"/>
          </a:xfrm>
          <a:prstGeom prst="rect">
            <a:avLst/>
          </a:prstGeom>
          <a:noFill/>
        </p:spPr>
        <p:txBody>
          <a:bodyPr wrap="none" rtlCol="0">
            <a:spAutoFit/>
          </a:bodyPr>
          <a:lstStyle/>
          <a:p>
            <a:pPr algn="r" rtl="1"/>
            <a:r>
              <a:rPr lang="en-US" sz="2000" dirty="0">
                <a:latin typeface="Alexandria" charset="0"/>
                <a:cs typeface="Alexandria" charset="0"/>
              </a:rPr>
              <a:t>DGM323</a:t>
            </a:r>
          </a:p>
          <a:p>
            <a:pPr algn="r" rtl="1"/>
            <a:r>
              <a:rPr lang="ar-SA" sz="2000" dirty="0">
                <a:latin typeface="Alexandria" charset="0"/>
                <a:cs typeface="Alexandria" charset="0"/>
              </a:rPr>
              <a:t>كلية الإعلام والتسويق</a:t>
            </a:r>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E5439-77D7-C28E-543E-4B31CC63BA33}"/>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F2610163-907A-7303-A63B-1E1ED63C73C9}"/>
              </a:ext>
            </a:extLst>
          </p:cNvPr>
          <p:cNvSpPr txBox="1"/>
          <p:nvPr/>
        </p:nvSpPr>
        <p:spPr>
          <a:xfrm>
            <a:off x="5457218" y="1389569"/>
            <a:ext cx="6258280" cy="5204566"/>
          </a:xfrm>
          <a:prstGeom prst="rect">
            <a:avLst/>
          </a:prstGeom>
          <a:noFill/>
        </p:spPr>
        <p:txBody>
          <a:bodyPr wrap="square" rtlCol="0">
            <a:spAutoFit/>
          </a:bodyPr>
          <a:lstStyle/>
          <a:p>
            <a:pPr algn="just" rtl="1">
              <a:lnSpc>
                <a:spcPct val="250000"/>
              </a:lnSpc>
            </a:pPr>
            <a:r>
              <a:rPr lang="ar-SA" b="1" dirty="0">
                <a:solidFill>
                  <a:srgbClr val="C00000"/>
                </a:solidFill>
                <a:latin typeface="Alexandria" charset="0"/>
                <a:cs typeface="Alexandria" charset="0"/>
              </a:rPr>
              <a:t>المحاضرة الثامنة لمقرر الإخراج والإنتاج الصحفي:</a:t>
            </a:r>
          </a:p>
          <a:p>
            <a:pPr algn="just" rtl="1">
              <a:lnSpc>
                <a:spcPct val="250000"/>
              </a:lnSpc>
            </a:pPr>
            <a:endParaRPr lang="ar-SA" sz="100" b="1" dirty="0">
              <a:solidFill>
                <a:srgbClr val="C00000"/>
              </a:solidFill>
              <a:latin typeface="Alexandria" charset="0"/>
              <a:cs typeface="Alexandria" charset="0"/>
            </a:endParaRPr>
          </a:p>
          <a:p>
            <a:pPr algn="just" rtl="1">
              <a:lnSpc>
                <a:spcPct val="200000"/>
              </a:lnSpc>
            </a:pPr>
            <a:r>
              <a:rPr lang="ar-SA" b="1" dirty="0">
                <a:solidFill>
                  <a:srgbClr val="203E5F"/>
                </a:solidFill>
                <a:latin typeface="Alexandria" charset="0"/>
                <a:cs typeface="Alexandria" charset="0"/>
              </a:rPr>
              <a:t>1. تناولت المحاضرة</a:t>
            </a:r>
            <a:r>
              <a:rPr lang="ar-SA" dirty="0">
                <a:latin typeface="Alexandria" charset="0"/>
                <a:cs typeface="Alexandria" charset="0"/>
              </a:rPr>
              <a:t> مفهوم التصميم البصري وأهميته بوصفه عنصرًا استراتيجيًا في المنصات الإخبارية، حيث يسهم في تحسين تجربة القراءة، تنظيم المعلومات، وبناء هوية بصرية قوية للوسيلة الإعلامية.</a:t>
            </a:r>
            <a:endParaRPr lang="ar-SA" sz="500" dirty="0">
              <a:latin typeface="Alexandria" charset="0"/>
              <a:cs typeface="Alexandria" charset="0"/>
            </a:endParaRPr>
          </a:p>
          <a:p>
            <a:pPr algn="just" rtl="1">
              <a:lnSpc>
                <a:spcPct val="200000"/>
              </a:lnSpc>
            </a:pPr>
            <a:endParaRPr lang="ar-SA" sz="100" dirty="0">
              <a:latin typeface="Alexandria" charset="0"/>
              <a:cs typeface="Alexandria" charset="0"/>
            </a:endParaRPr>
          </a:p>
          <a:p>
            <a:pPr algn="just" rtl="1">
              <a:lnSpc>
                <a:spcPct val="200000"/>
              </a:lnSpc>
            </a:pPr>
            <a:r>
              <a:rPr lang="ar-SA" dirty="0">
                <a:latin typeface="Alexandria" charset="0"/>
                <a:cs typeface="Alexandria" charset="0"/>
              </a:rPr>
              <a:t>2. </a:t>
            </a:r>
            <a:r>
              <a:rPr lang="ar-SA" b="1" dirty="0">
                <a:solidFill>
                  <a:srgbClr val="203E5F"/>
                </a:solidFill>
                <a:latin typeface="Alexandria" charset="0"/>
                <a:cs typeface="Alexandria" charset="0"/>
              </a:rPr>
              <a:t>ناقشنا كذلك </a:t>
            </a:r>
            <a:r>
              <a:rPr lang="ar-SA" dirty="0">
                <a:latin typeface="Alexandria" charset="0"/>
                <a:cs typeface="Alexandria" charset="0"/>
              </a:rPr>
              <a:t>مفهوم تجربة المستخدم، وربطناها بفاعلية التصميم، مشيرين إلى ضرورة التفاعل السلس، سرعة التصفح، وضمان التكيف مع الأجهزة المختلفة. ناقشنا أيضًا التحديات التي تواجه المصممين، مع إبراز أدوات المعالجة.</a:t>
            </a:r>
          </a:p>
        </p:txBody>
      </p:sp>
      <p:pic>
        <p:nvPicPr>
          <p:cNvPr id="12" name="Graphic 21">
            <a:extLst>
              <a:ext uri="{FF2B5EF4-FFF2-40B4-BE49-F238E27FC236}">
                <a16:creationId xmlns:a16="http://schemas.microsoft.com/office/drawing/2014/main" id="{F9E09EC9-22CF-D6E9-5104-E97821E478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44307" y="253871"/>
            <a:ext cx="2305141" cy="1076343"/>
          </a:xfrm>
          <a:prstGeom prst="rect">
            <a:avLst/>
          </a:prstGeom>
        </p:spPr>
      </p:pic>
      <p:sp>
        <p:nvSpPr>
          <p:cNvPr id="10" name="Rectangle 9">
            <a:extLst>
              <a:ext uri="{FF2B5EF4-FFF2-40B4-BE49-F238E27FC236}">
                <a16:creationId xmlns:a16="http://schemas.microsoft.com/office/drawing/2014/main" id="{8754D182-4EA6-98AD-AB74-F86F10B70870}"/>
              </a:ext>
            </a:extLst>
          </p:cNvPr>
          <p:cNvSpPr/>
          <p:nvPr/>
        </p:nvSpPr>
        <p:spPr>
          <a:xfrm>
            <a:off x="2841171" y="259841"/>
            <a:ext cx="7868545"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000" b="1" dirty="0">
                <a:solidFill>
                  <a:schemeClr val="bg1"/>
                </a:solidFill>
                <a:latin typeface="Alexandria" charset="0"/>
                <a:cs typeface="Alexandria" charset="0"/>
              </a:rPr>
              <a:t>ملخص المحاضرة الثامنة</a:t>
            </a:r>
          </a:p>
        </p:txBody>
      </p:sp>
      <p:pic>
        <p:nvPicPr>
          <p:cNvPr id="7" name="Picture 2">
            <a:extLst>
              <a:ext uri="{FF2B5EF4-FFF2-40B4-BE49-F238E27FC236}">
                <a16:creationId xmlns:a16="http://schemas.microsoft.com/office/drawing/2014/main" id="{C8810069-CFC0-E6F6-2FB5-E0BACEE42C4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01439" y="253871"/>
            <a:ext cx="1133929" cy="1076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4" name="Group 3">
            <a:extLst>
              <a:ext uri="{FF2B5EF4-FFF2-40B4-BE49-F238E27FC236}">
                <a16:creationId xmlns:a16="http://schemas.microsoft.com/office/drawing/2014/main" id="{C4BEFD55-5B93-8162-AD72-8889F0947699}"/>
              </a:ext>
            </a:extLst>
          </p:cNvPr>
          <p:cNvGrpSpPr/>
          <p:nvPr/>
        </p:nvGrpSpPr>
        <p:grpSpPr>
          <a:xfrm>
            <a:off x="106919" y="2236444"/>
            <a:ext cx="5146018" cy="3519721"/>
            <a:chOff x="277867" y="2373550"/>
            <a:chExt cx="4820665" cy="3113828"/>
          </a:xfrm>
        </p:grpSpPr>
        <p:pic>
          <p:nvPicPr>
            <p:cNvPr id="1026" name="Picture 2" descr="كيف تقدم محاضرة بشكل فعال؟ - مركز مداد للدراسات والبحوث التربوية">
              <a:extLst>
                <a:ext uri="{FF2B5EF4-FFF2-40B4-BE49-F238E27FC236}">
                  <a16:creationId xmlns:a16="http://schemas.microsoft.com/office/drawing/2014/main" id="{2D5975A8-1DEB-6B60-4AC8-0400D3C6788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7867" y="2373550"/>
              <a:ext cx="4820665" cy="31138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 name="Graphic 21">
              <a:extLst>
                <a:ext uri="{FF2B5EF4-FFF2-40B4-BE49-F238E27FC236}">
                  <a16:creationId xmlns:a16="http://schemas.microsoft.com/office/drawing/2014/main" id="{F996DA7D-D0A9-A2DB-5652-0BD0A1366E25}"/>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2560" y="3337406"/>
              <a:ext cx="1917149" cy="895177"/>
            </a:xfrm>
            <a:prstGeom prst="rect">
              <a:avLst/>
            </a:prstGeom>
          </p:spPr>
        </p:pic>
      </p:grpSp>
    </p:spTree>
    <p:extLst>
      <p:ext uri="{BB962C8B-B14F-4D97-AF65-F5344CB8AC3E}">
        <p14:creationId xmlns:p14="http://schemas.microsoft.com/office/powerpoint/2010/main" val="4084469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500"/>
                                        <p:tgtEl>
                                          <p:spTgt spid="9">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Effect transition="in" filter="fade">
                                      <p:cBhvr>
                                        <p:cTn id="19" dur="500"/>
                                        <p:tgtEl>
                                          <p:spTgt spid="9">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9">
                                            <p:txEl>
                                              <p:pRg st="4" end="4"/>
                                            </p:txEl>
                                          </p:spTgt>
                                        </p:tgtEl>
                                        <p:attrNameLst>
                                          <p:attrName>style.visibility</p:attrName>
                                        </p:attrNameLst>
                                      </p:cBhvr>
                                      <p:to>
                                        <p:strVal val="visible"/>
                                      </p:to>
                                    </p:set>
                                    <p:animEffect transition="in" filter="fade">
                                      <p:cBhvr>
                                        <p:cTn id="24"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03860" y="6399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385623" y="3536427"/>
            <a:ext cx="6910236" cy="1312154"/>
          </a:xfrm>
          <a:prstGeom prst="rect">
            <a:avLst/>
          </a:prstGeom>
          <a:noFill/>
        </p:spPr>
        <p:txBody>
          <a:bodyPr wrap="square" rtlCol="0">
            <a:spAutoFit/>
          </a:bodyPr>
          <a:lstStyle/>
          <a:p>
            <a:pPr algn="ctr" rtl="1">
              <a:lnSpc>
                <a:spcPct val="150000"/>
              </a:lnSpc>
            </a:pPr>
            <a:r>
              <a:rPr lang="ar-SA" sz="2800" b="1" dirty="0">
                <a:solidFill>
                  <a:srgbClr val="203E5F"/>
                </a:solidFill>
                <a:latin typeface="Alexandria" panose="020F0502020204030204" pitchFamily="2" charset="-78"/>
                <a:cs typeface="Alexandria" panose="020F0502020204030204" pitchFamily="2" charset="-78"/>
              </a:rPr>
              <a:t>معايير التفاعلية وقابلية الاستخدام </a:t>
            </a:r>
          </a:p>
          <a:p>
            <a:pPr algn="ctr" rtl="1">
              <a:lnSpc>
                <a:spcPct val="150000"/>
              </a:lnSpc>
            </a:pPr>
            <a:r>
              <a:rPr lang="ar-SA" sz="2800" b="1" dirty="0">
                <a:solidFill>
                  <a:srgbClr val="203E5F"/>
                </a:solidFill>
                <a:latin typeface="Alexandria" panose="020F0502020204030204" pitchFamily="2" charset="-78"/>
                <a:cs typeface="Alexandria" panose="020F0502020204030204" pitchFamily="2" charset="-78"/>
              </a:rPr>
              <a:t>في الإخراج الصحفي الرقمي</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EA290-5F5D-849D-0239-FBBFDE39FE9E}"/>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630FD27D-5586-B112-0802-2B95CF8F7D85}"/>
              </a:ext>
            </a:extLst>
          </p:cNvPr>
          <p:cNvSpPr txBox="1"/>
          <p:nvPr/>
        </p:nvSpPr>
        <p:spPr>
          <a:xfrm>
            <a:off x="261052" y="1764530"/>
            <a:ext cx="11487867" cy="4581319"/>
          </a:xfrm>
          <a:prstGeom prst="rect">
            <a:avLst/>
          </a:prstGeom>
          <a:noFill/>
        </p:spPr>
        <p:txBody>
          <a:bodyPr wrap="square" rtlCol="0">
            <a:spAutoFit/>
          </a:bodyPr>
          <a:lstStyle/>
          <a:p>
            <a:pPr algn="just" rtl="1">
              <a:lnSpc>
                <a:spcPct val="250000"/>
              </a:lnSpc>
            </a:pPr>
            <a:r>
              <a:rPr lang="ar-SA" b="1" dirty="0">
                <a:solidFill>
                  <a:srgbClr val="C00000"/>
                </a:solidFill>
                <a:latin typeface="Alexandria" charset="0"/>
                <a:cs typeface="Alexandria" charset="0"/>
              </a:rPr>
              <a:t>بنهاية هذه المحاضرة سيكون الطلاب قادرين على:</a:t>
            </a:r>
          </a:p>
          <a:p>
            <a:pPr marL="342900" indent="-342900" algn="just" rtl="1">
              <a:lnSpc>
                <a:spcPct val="200000"/>
              </a:lnSpc>
              <a:buFont typeface="+mj-lt"/>
              <a:buAutoNum type="arabicPeriod"/>
            </a:pPr>
            <a:r>
              <a:rPr lang="ar-SA" dirty="0">
                <a:latin typeface="Alexandria" charset="0"/>
                <a:cs typeface="Alexandria" charset="0"/>
              </a:rPr>
              <a:t>تعريف مفهوم التفاعلية ودورها في الصحافة الرقمية.</a:t>
            </a:r>
          </a:p>
          <a:p>
            <a:pPr marL="342900" indent="-342900" algn="just" rtl="1">
              <a:lnSpc>
                <a:spcPct val="200000"/>
              </a:lnSpc>
              <a:buFont typeface="+mj-lt"/>
              <a:buAutoNum type="arabicPeriod"/>
            </a:pPr>
            <a:r>
              <a:rPr lang="ar-SA" dirty="0">
                <a:latin typeface="Alexandria" charset="0"/>
                <a:cs typeface="Alexandria" charset="0"/>
              </a:rPr>
              <a:t>شرح معايير التفاعل الفعّال التي تعتمدها المؤسسات الإعلامية.</a:t>
            </a:r>
          </a:p>
          <a:p>
            <a:pPr marL="342900" indent="-342900" algn="just" rtl="1">
              <a:lnSpc>
                <a:spcPct val="200000"/>
              </a:lnSpc>
              <a:buFont typeface="+mj-lt"/>
              <a:buAutoNum type="arabicPeriod"/>
            </a:pPr>
            <a:r>
              <a:rPr lang="ar-SA" dirty="0">
                <a:latin typeface="Alexandria" charset="0"/>
                <a:cs typeface="Alexandria" charset="0"/>
              </a:rPr>
              <a:t>فهم قابلية الاستخدام </a:t>
            </a:r>
            <a:r>
              <a:rPr lang="en-US" dirty="0">
                <a:latin typeface="Alexandria" charset="0"/>
                <a:cs typeface="Alexandria" charset="0"/>
              </a:rPr>
              <a:t>Usability </a:t>
            </a:r>
            <a:r>
              <a:rPr lang="ar-SA" dirty="0">
                <a:latin typeface="Alexandria" charset="0"/>
                <a:cs typeface="Alexandria" charset="0"/>
              </a:rPr>
              <a:t> كأحد ركائز تصميم المنصات الرقمية.</a:t>
            </a:r>
          </a:p>
          <a:p>
            <a:pPr marL="342900" indent="-342900" algn="just" rtl="1">
              <a:lnSpc>
                <a:spcPct val="200000"/>
              </a:lnSpc>
              <a:buFont typeface="+mj-lt"/>
              <a:buAutoNum type="arabicPeriod"/>
            </a:pPr>
            <a:r>
              <a:rPr lang="ar-SA" dirty="0">
                <a:latin typeface="Alexandria" charset="0"/>
                <a:cs typeface="Alexandria" charset="0"/>
              </a:rPr>
              <a:t>التعرّف على أدوات قياس التفاعل وأهميتها في تحسين المحتوى الصحفي.</a:t>
            </a:r>
          </a:p>
          <a:p>
            <a:pPr marL="342900" indent="-342900" algn="just" rtl="1">
              <a:lnSpc>
                <a:spcPct val="200000"/>
              </a:lnSpc>
              <a:buFont typeface="+mj-lt"/>
              <a:buAutoNum type="arabicPeriod"/>
            </a:pPr>
            <a:r>
              <a:rPr lang="ar-SA" dirty="0">
                <a:latin typeface="Alexandria" charset="0"/>
                <a:cs typeface="Alexandria" charset="0"/>
              </a:rPr>
              <a:t>تحليل التحديات التي تواجه التفاعل الصحفي في البيئات الرقمية.</a:t>
            </a:r>
          </a:p>
          <a:p>
            <a:pPr marL="342900" indent="-342900" algn="just" rtl="1">
              <a:lnSpc>
                <a:spcPct val="200000"/>
              </a:lnSpc>
              <a:buFont typeface="+mj-lt"/>
              <a:buAutoNum type="arabicPeriod"/>
            </a:pPr>
            <a:r>
              <a:rPr lang="ar-SA" dirty="0">
                <a:latin typeface="Alexandria" charset="0"/>
                <a:cs typeface="Alexandria" charset="0"/>
              </a:rPr>
              <a:t>استكشاف الأدوات الرقمية الحديثة التي يستخدمها الصحفي داخل غرف الأخبار الإلكترونية.</a:t>
            </a:r>
          </a:p>
          <a:p>
            <a:pPr marL="342900" indent="-342900" algn="just" rtl="1">
              <a:lnSpc>
                <a:spcPct val="200000"/>
              </a:lnSpc>
              <a:buFont typeface="+mj-lt"/>
              <a:buAutoNum type="arabicPeriod"/>
            </a:pPr>
            <a:r>
              <a:rPr lang="ar-SA" dirty="0">
                <a:latin typeface="Alexandria" charset="0"/>
                <a:cs typeface="Alexandria" charset="0"/>
              </a:rPr>
              <a:t>تعزيز مهارات الابتكار لدى الصحفيين لفهم واستعمال الأدوات التفاعلية بشكل فعّال.</a:t>
            </a:r>
          </a:p>
        </p:txBody>
      </p:sp>
      <p:pic>
        <p:nvPicPr>
          <p:cNvPr id="12" name="Graphic 21">
            <a:extLst>
              <a:ext uri="{FF2B5EF4-FFF2-40B4-BE49-F238E27FC236}">
                <a16:creationId xmlns:a16="http://schemas.microsoft.com/office/drawing/2014/main" id="{3683B42D-F4EF-A70A-0FEF-B82126B5E7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78403" y="259841"/>
            <a:ext cx="2305141" cy="1076343"/>
          </a:xfrm>
          <a:prstGeom prst="rect">
            <a:avLst/>
          </a:prstGeom>
        </p:spPr>
      </p:pic>
      <p:sp>
        <p:nvSpPr>
          <p:cNvPr id="10" name="Rectangle 9">
            <a:extLst>
              <a:ext uri="{FF2B5EF4-FFF2-40B4-BE49-F238E27FC236}">
                <a16:creationId xmlns:a16="http://schemas.microsoft.com/office/drawing/2014/main" id="{3987ED94-13C2-4F8E-96E1-60AD1DA1D008}"/>
              </a:ext>
            </a:extLst>
          </p:cNvPr>
          <p:cNvSpPr/>
          <p:nvPr/>
        </p:nvSpPr>
        <p:spPr>
          <a:xfrm>
            <a:off x="2583545" y="259841"/>
            <a:ext cx="8126172"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exandria" charset="0"/>
                <a:cs typeface="Alexandria" charset="0"/>
              </a:rPr>
              <a:t>أهداف المحاضرة التاسعة</a:t>
            </a:r>
          </a:p>
        </p:txBody>
      </p:sp>
      <p:pic>
        <p:nvPicPr>
          <p:cNvPr id="6" name="Picture 5">
            <a:extLst>
              <a:ext uri="{FF2B5EF4-FFF2-40B4-BE49-F238E27FC236}">
                <a16:creationId xmlns:a16="http://schemas.microsoft.com/office/drawing/2014/main" id="{EDD489B7-A70B-4F3A-8435-5E31F14D2DE2}"/>
              </a:ext>
            </a:extLst>
          </p:cNvPr>
          <p:cNvPicPr>
            <a:picLocks noChangeAspect="1"/>
          </p:cNvPicPr>
          <p:nvPr/>
        </p:nvPicPr>
        <p:blipFill>
          <a:blip r:embed="rId3"/>
          <a:stretch>
            <a:fillRect/>
          </a:stretch>
        </p:blipFill>
        <p:spPr>
          <a:xfrm>
            <a:off x="10819706" y="259841"/>
            <a:ext cx="1093891" cy="1076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مجم: أهداف الدرس | Plateforme des ressources pédagogiques et d ...">
            <a:extLst>
              <a:ext uri="{FF2B5EF4-FFF2-40B4-BE49-F238E27FC236}">
                <a16:creationId xmlns:a16="http://schemas.microsoft.com/office/drawing/2014/main" id="{CEE672FA-935A-42EA-B0D3-10A4A29186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75416" y="2644663"/>
            <a:ext cx="3354436" cy="26097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65628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9">
                                            <p:txEl>
                                              <p:pRg st="0" end="0"/>
                                            </p:txEl>
                                          </p:spTgt>
                                        </p:tgtEl>
                                        <p:attrNameLst>
                                          <p:attrName>style.visibility</p:attrName>
                                        </p:attrNameLst>
                                      </p:cBhvr>
                                      <p:to>
                                        <p:strVal val="visible"/>
                                      </p:to>
                                    </p:set>
                                    <p:animEffect transition="in" filter="fade">
                                      <p:cBhvr>
                                        <p:cTn id="14" dur="500"/>
                                        <p:tgtEl>
                                          <p:spTgt spid="9">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500"/>
                                        <p:tgtEl>
                                          <p:spTgt spid="9">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9">
                                            <p:txEl>
                                              <p:pRg st="2" end="2"/>
                                            </p:txEl>
                                          </p:spTgt>
                                        </p:tgtEl>
                                        <p:attrNameLst>
                                          <p:attrName>style.visibility</p:attrName>
                                        </p:attrNameLst>
                                      </p:cBhvr>
                                      <p:to>
                                        <p:strVal val="visible"/>
                                      </p:to>
                                    </p:set>
                                    <p:animEffect transition="in" filter="fade">
                                      <p:cBhvr>
                                        <p:cTn id="24" dur="500"/>
                                        <p:tgtEl>
                                          <p:spTgt spid="9">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animEffect transition="in" filter="fade">
                                      <p:cBhvr>
                                        <p:cTn id="29" dur="500"/>
                                        <p:tgtEl>
                                          <p:spTgt spid="9">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9">
                                            <p:txEl>
                                              <p:pRg st="4" end="4"/>
                                            </p:txEl>
                                          </p:spTgt>
                                        </p:tgtEl>
                                        <p:attrNameLst>
                                          <p:attrName>style.visibility</p:attrName>
                                        </p:attrNameLst>
                                      </p:cBhvr>
                                      <p:to>
                                        <p:strVal val="visible"/>
                                      </p:to>
                                    </p:set>
                                    <p:animEffect transition="in" filter="fade">
                                      <p:cBhvr>
                                        <p:cTn id="34" dur="500"/>
                                        <p:tgtEl>
                                          <p:spTgt spid="9">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9">
                                            <p:txEl>
                                              <p:pRg st="5" end="5"/>
                                            </p:txEl>
                                          </p:spTgt>
                                        </p:tgtEl>
                                        <p:attrNameLst>
                                          <p:attrName>style.visibility</p:attrName>
                                        </p:attrNameLst>
                                      </p:cBhvr>
                                      <p:to>
                                        <p:strVal val="visible"/>
                                      </p:to>
                                    </p:set>
                                    <p:animEffect transition="in" filter="fade">
                                      <p:cBhvr>
                                        <p:cTn id="39" dur="500"/>
                                        <p:tgtEl>
                                          <p:spTgt spid="9">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9">
                                            <p:txEl>
                                              <p:pRg st="6" end="6"/>
                                            </p:txEl>
                                          </p:spTgt>
                                        </p:tgtEl>
                                        <p:attrNameLst>
                                          <p:attrName>style.visibility</p:attrName>
                                        </p:attrNameLst>
                                      </p:cBhvr>
                                      <p:to>
                                        <p:strVal val="visible"/>
                                      </p:to>
                                    </p:set>
                                    <p:animEffect transition="in" filter="fade">
                                      <p:cBhvr>
                                        <p:cTn id="44" dur="500"/>
                                        <p:tgtEl>
                                          <p:spTgt spid="9">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9">
                                            <p:txEl>
                                              <p:pRg st="7" end="7"/>
                                            </p:txEl>
                                          </p:spTgt>
                                        </p:tgtEl>
                                        <p:attrNameLst>
                                          <p:attrName>style.visibility</p:attrName>
                                        </p:attrNameLst>
                                      </p:cBhvr>
                                      <p:to>
                                        <p:strVal val="visible"/>
                                      </p:to>
                                    </p:set>
                                    <p:animEffect transition="in" filter="fade">
                                      <p:cBhvr>
                                        <p:cTn id="49"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14016-EEEF-C1DC-268F-78096025F53D}"/>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BF23EE50-9392-2A89-7070-8BB19E1BDF36}"/>
              </a:ext>
            </a:extLst>
          </p:cNvPr>
          <p:cNvSpPr txBox="1"/>
          <p:nvPr/>
        </p:nvSpPr>
        <p:spPr>
          <a:xfrm>
            <a:off x="943582" y="1693491"/>
            <a:ext cx="10657386" cy="4381264"/>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تشهد بيئة الإعلام الرقمي تغيرًا جذريًا في العلاقة بين الجمهور والمؤسسات الصحفية بفضل التفاعلية وقابلية الاستخدام، حيث لم يعد المتلقي مجرد مستهلك سلبي بل أصبح شريكًا في تشكيل الرسالة الإعلامية.</a:t>
            </a:r>
          </a:p>
          <a:p>
            <a:pPr algn="just" rtl="1">
              <a:lnSpc>
                <a:spcPct val="200000"/>
              </a:lnSpc>
            </a:pPr>
            <a:endParaRPr lang="ar-SA" sz="8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أدت هذه التحولات إلى ظهور معايير جديدة للإخراج الصحفي تركز على تصميم التجربة التفاعلية وتلبية توقعات المستخدم.</a:t>
            </a:r>
          </a:p>
          <a:p>
            <a:pPr algn="just" rtl="1">
              <a:lnSpc>
                <a:spcPct val="200000"/>
              </a:lnSpc>
            </a:pPr>
            <a:endParaRPr lang="ar-SA" sz="8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تهدف هذه المحاضرة إلى استكشاف أدوات التفاعل، معايير الاستخدام، وأبرز التقنيات الحديثة التي تُستخدم في الإنتاج والتحليل الصحفي عبر المنصات الرقمية المتعددة.</a:t>
            </a:r>
          </a:p>
        </p:txBody>
      </p:sp>
      <p:sp>
        <p:nvSpPr>
          <p:cNvPr id="24" name="Rectangle 23">
            <a:extLst>
              <a:ext uri="{FF2B5EF4-FFF2-40B4-BE49-F238E27FC236}">
                <a16:creationId xmlns:a16="http://schemas.microsoft.com/office/drawing/2014/main" id="{4AF4A18B-89EC-2E66-DBF3-28932E2518BD}"/>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67F8AA2-C6C7-1EAE-A86E-F4913FAD8222}"/>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A5A67364-6D30-7E4C-0BE9-62A69F4D6A5D}"/>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التفاعل والتحول الرقمي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2244AC63-4C83-4E95-03DF-D188AD63D7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spTree>
    <p:extLst>
      <p:ext uri="{BB962C8B-B14F-4D97-AF65-F5344CB8AC3E}">
        <p14:creationId xmlns:p14="http://schemas.microsoft.com/office/powerpoint/2010/main" val="3515903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BFA0A-D75D-C513-50F2-AEAEAE0E15E1}"/>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04ECD85F-BD9B-50FC-765E-B1393A6296C6}"/>
              </a:ext>
            </a:extLst>
          </p:cNvPr>
          <p:cNvSpPr txBox="1"/>
          <p:nvPr/>
        </p:nvSpPr>
        <p:spPr>
          <a:xfrm>
            <a:off x="5389123" y="1615669"/>
            <a:ext cx="6270212" cy="4750596"/>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يشير مفهوم التفاعلية في الصحافة الرقمية إلى قدرة الجمهور على التأثير في شكل ومضمون المحتوى الإعلامي من خلال الوسائل التقنية مثل التعليقات، المشاركات، التصويت، أو التخصيص الذاتي لعرض الأخبار.</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هذا المفهوم يوسع أفق الممارسة الصحفية من إنتاج ثابت إلى تجربة ديناميكية قابلة للتكييف مع سلوك الجمهور واهتماماته، وأصبحت التفاعلية مطلبًا أساسيًا لأي منصة إخبارية ترغب في البقاء ضمن دائرة التأثير الإعلامي الرقمي.</a:t>
            </a:r>
          </a:p>
        </p:txBody>
      </p:sp>
      <p:sp>
        <p:nvSpPr>
          <p:cNvPr id="24" name="Rectangle 23">
            <a:extLst>
              <a:ext uri="{FF2B5EF4-FFF2-40B4-BE49-F238E27FC236}">
                <a16:creationId xmlns:a16="http://schemas.microsoft.com/office/drawing/2014/main" id="{0425A6E6-426F-08AA-8A88-F84CB0C7E8F9}"/>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591FF5F-8EAB-F9A2-DB82-E077A487644A}"/>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A9B12CBF-D714-5C0E-D8C8-1AD7F778E46E}"/>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مفهوم التفاعلية في الصحافة الرقمية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D281E3A9-71E3-1AAD-255D-E74A7ADFC4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20482" name="Picture 2" descr="Why To Use Interactive PDFs As An eLearning Solution?">
            <a:extLst>
              <a:ext uri="{FF2B5EF4-FFF2-40B4-BE49-F238E27FC236}">
                <a16:creationId xmlns:a16="http://schemas.microsoft.com/office/drawing/2014/main" id="{01690AEE-A4A1-0922-B583-E84EAD0C6C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657"/>
          <a:stretch>
            <a:fillRect/>
          </a:stretch>
        </p:blipFill>
        <p:spPr bwMode="auto">
          <a:xfrm>
            <a:off x="191317" y="2383277"/>
            <a:ext cx="4931923" cy="29961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14071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10611-BE35-8F56-FA69-C46C8F1F1CA5}"/>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E559386E-C38F-ECAC-6A6E-39BA48AFE15E}"/>
              </a:ext>
            </a:extLst>
          </p:cNvPr>
          <p:cNvSpPr txBox="1"/>
          <p:nvPr/>
        </p:nvSpPr>
        <p:spPr>
          <a:xfrm>
            <a:off x="1089498" y="1761588"/>
            <a:ext cx="10229369" cy="4011932"/>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يتخذ التفاعل الإعلامي الرقمي عدة أبعاد، منها التفاعل الآني الذي يسمح بردود فورية من المستخدمين، والتفاعل المعرفي الذي يُبنى على إدراك المحتوى وتفسيره.</a:t>
            </a:r>
          </a:p>
          <a:p>
            <a:pPr algn="just" rtl="1">
              <a:lnSpc>
                <a:spcPct val="200000"/>
              </a:lnSpc>
            </a:pPr>
            <a:endParaRPr lang="ar-SA" sz="1000" b="1"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من الأبعاد المهمة أيضًا التفاعل العاطفي، حيث يظهر تأثير المادة الإعلامية على مشاعر المتلقي من خلال ردود الفعل المختلفة.</a:t>
            </a:r>
          </a:p>
          <a:p>
            <a:pPr algn="just" rtl="1">
              <a:lnSpc>
                <a:spcPct val="200000"/>
              </a:lnSpc>
            </a:pPr>
            <a:endParaRPr lang="ar-SA" sz="1000" b="1"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جمع هذه الأبعاد يمكن أن يوفر قراءة معمقة لأداء المحتوى ويساعد في توجيه السياسات التحريرية للمؤسسات الإعلامية.</a:t>
            </a:r>
          </a:p>
        </p:txBody>
      </p:sp>
      <p:sp>
        <p:nvSpPr>
          <p:cNvPr id="24" name="Rectangle 23">
            <a:extLst>
              <a:ext uri="{FF2B5EF4-FFF2-40B4-BE49-F238E27FC236}">
                <a16:creationId xmlns:a16="http://schemas.microsoft.com/office/drawing/2014/main" id="{83EF54EF-B3A5-2D34-473F-486D08AF680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40F237C-BCCE-79FA-5D73-4BF403B9BD4D}"/>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E3C8C4A2-D808-FC89-3B7F-1DD896400C4D}"/>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أبعاد التفاعل الإعلامي الرقمي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B2B71C47-DD6D-3E31-6703-7D89B24DC4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spTree>
    <p:extLst>
      <p:ext uri="{BB962C8B-B14F-4D97-AF65-F5344CB8AC3E}">
        <p14:creationId xmlns:p14="http://schemas.microsoft.com/office/powerpoint/2010/main" val="3671529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8F135-29B8-9E75-C236-303D21113262}"/>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C3F7E7D8-6F9F-1585-0DF1-5688D4FFE2C0}"/>
              </a:ext>
            </a:extLst>
          </p:cNvPr>
          <p:cNvSpPr txBox="1"/>
          <p:nvPr/>
        </p:nvSpPr>
        <p:spPr>
          <a:xfrm>
            <a:off x="747851" y="1985320"/>
            <a:ext cx="10696297"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يُقاس التفاعل الفعّال من خلال عدة معايير مثل الزمن المستغرق في القراءة، نسبة النقر إلى الظهور    </a:t>
            </a:r>
            <a:r>
              <a:rPr lang="en-US" dirty="0">
                <a:latin typeface="Alexandria" charset="0"/>
                <a:cs typeface="Alexandria" charset="0"/>
              </a:rPr>
              <a:t>(CTR)</a:t>
            </a:r>
            <a:r>
              <a:rPr lang="ar-SA" dirty="0">
                <a:latin typeface="Alexandria" charset="0"/>
                <a:cs typeface="Alexandria" charset="0"/>
              </a:rPr>
              <a:t> </a:t>
            </a:r>
            <a:r>
              <a:rPr lang="en-US" dirty="0">
                <a:latin typeface="Alexandria" charset="0"/>
                <a:cs typeface="Alexandria" charset="0"/>
              </a:rPr>
              <a:t>Click-Through Rate</a:t>
            </a:r>
            <a:r>
              <a:rPr lang="ar-SA" dirty="0">
                <a:latin typeface="Alexandria" charset="0"/>
                <a:cs typeface="Alexandria" charset="0"/>
              </a:rPr>
              <a:t> </a:t>
            </a:r>
            <a:r>
              <a:rPr lang="en-US" dirty="0">
                <a:latin typeface="Alexandria" charset="0"/>
                <a:cs typeface="Alexandria" charset="0"/>
              </a:rPr>
              <a:t>، </a:t>
            </a:r>
            <a:r>
              <a:rPr lang="ar-SA" dirty="0">
                <a:latin typeface="Alexandria" charset="0"/>
                <a:cs typeface="Alexandria" charset="0"/>
              </a:rPr>
              <a:t>ومعدلات المشاركة عبر الشبكات الاجتماعية.</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من المهم أن يكون التفاعل مبنيًا على سهولة الوصول وسرعة التصفح، مما يجعل تصميم الصفحة وتجربة المستخدم جزءًا لا يتجزأ من معيار التفاعل.</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تعتمد بعض المنصات على الذكاء الاصطناعي لتحليل أنماط التفاعل وتخصيص المحتوى بما يتلاءم مع سلوك المستخدمين.</a:t>
            </a:r>
          </a:p>
        </p:txBody>
      </p:sp>
      <p:sp>
        <p:nvSpPr>
          <p:cNvPr id="24" name="Rectangle 23">
            <a:extLst>
              <a:ext uri="{FF2B5EF4-FFF2-40B4-BE49-F238E27FC236}">
                <a16:creationId xmlns:a16="http://schemas.microsoft.com/office/drawing/2014/main" id="{3B4C4F6D-C037-837B-E7B0-5595498DE93D}"/>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C25B59A-C09F-0300-1390-FCB9565296D0}"/>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A566341B-61AE-5AC0-050E-26349D3C8F87}"/>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معايير التفاعل الفعّال</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19AFFDD2-290E-2D53-B0F5-CC8BD90271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spTree>
    <p:extLst>
      <p:ext uri="{BB962C8B-B14F-4D97-AF65-F5344CB8AC3E}">
        <p14:creationId xmlns:p14="http://schemas.microsoft.com/office/powerpoint/2010/main" val="362065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6B7D6-3C0A-0DE1-8373-218823BBD60D}"/>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DA79015A-482D-94F2-D0EB-36345EFB380D}"/>
              </a:ext>
            </a:extLst>
          </p:cNvPr>
          <p:cNvSpPr txBox="1"/>
          <p:nvPr/>
        </p:nvSpPr>
        <p:spPr>
          <a:xfrm>
            <a:off x="4124527" y="1878320"/>
            <a:ext cx="7534807"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الوسائط المتعددة مثل الفيديو، الصور، والرسوم البيانية تُعد من الأدوات الأساسية التي تعزز من التفاعل داخل المنصات الإخبارية الرقمية.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عندما يُدمج النص الصحفي مع وسائط بصرية تفاعلية، تزداد فرص مشاركة المحتوى والتفاعل معه بصورة أوسع.</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يتطلب ذلك من الصحفيين المهنيين اكتساب مهارات في الإنتاج البصري والتقني ليصبحوا قادرين على خلق محتوى متعدد الأبعاد.</a:t>
            </a:r>
          </a:p>
        </p:txBody>
      </p:sp>
      <p:sp>
        <p:nvSpPr>
          <p:cNvPr id="24" name="Rectangle 23">
            <a:extLst>
              <a:ext uri="{FF2B5EF4-FFF2-40B4-BE49-F238E27FC236}">
                <a16:creationId xmlns:a16="http://schemas.microsoft.com/office/drawing/2014/main" id="{CF4423FA-9A16-934C-B74C-55FC886CF9FB}"/>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D28A7A7-DB05-78A9-8EE7-B051651F0426}"/>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BEB98191-009A-DC95-A72A-0E1F67A0DDE8}"/>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التفاعل عبر الوسائط المتعددة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96FF1F44-7B2B-F5D0-FEF9-1AE2D52C38D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8436" name="Picture 4" descr="Example of Available Marketing Integrations">
            <a:extLst>
              <a:ext uri="{FF2B5EF4-FFF2-40B4-BE49-F238E27FC236}">
                <a16:creationId xmlns:a16="http://schemas.microsoft.com/office/drawing/2014/main" id="{D6EE8996-BCBF-DC4A-EBF6-36FE397C638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274521"/>
            <a:ext cx="4025597" cy="3554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36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BFBFA-338C-CFCC-D955-3D4E8EB1C014}"/>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59019256-D10C-0DCF-651B-C13660EAD00A}"/>
              </a:ext>
            </a:extLst>
          </p:cNvPr>
          <p:cNvSpPr txBox="1"/>
          <p:nvPr/>
        </p:nvSpPr>
        <p:spPr>
          <a:xfrm>
            <a:off x="4571999" y="1810224"/>
            <a:ext cx="7087335" cy="4504375"/>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تشير قابلية الاستخدام إلى سهولة تنقل المستخدم داخل الموقع الإخباري وقدرته على الوصول إلى المحتوى دون تعقيد أو تشتت.</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تتأثر هذه القابلية بعوامل مثل وضوح التخطيط البصري، سرعة تحميل الصفحات، واستجابة التصميم لمختلف الشاشات.</a:t>
            </a:r>
          </a:p>
          <a:p>
            <a:pPr algn="just" rtl="1">
              <a:lnSpc>
                <a:spcPct val="200000"/>
              </a:lnSpc>
            </a:pPr>
            <a:endParaRPr lang="ar-SA" sz="1000" b="1"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عندما تكون قابلية الاستخدام عالية، يزداد معدل بقاء الجمهور داخل المنصة، مما يعزز من فرص التفاعل والاستفادة من المحتوى المعروض.</a:t>
            </a:r>
          </a:p>
        </p:txBody>
      </p:sp>
      <p:sp>
        <p:nvSpPr>
          <p:cNvPr id="24" name="Rectangle 23">
            <a:extLst>
              <a:ext uri="{FF2B5EF4-FFF2-40B4-BE49-F238E27FC236}">
                <a16:creationId xmlns:a16="http://schemas.microsoft.com/office/drawing/2014/main" id="{D48461B9-1E12-0618-09F6-58FEC3E4482A}"/>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7BF0C53-0BB1-6DEC-92D0-00111BB05D36}"/>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AB99250B-C04C-03D9-DD91-E6BD96EDC967}"/>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مفهوم قابلية الاستخدام في الصحافة الرقمية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5D6F3F1C-B68C-1543-C732-D1135FDC92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9458" name="Picture 2" descr="Usability is a key element of User Experience">
            <a:extLst>
              <a:ext uri="{FF2B5EF4-FFF2-40B4-BE49-F238E27FC236}">
                <a16:creationId xmlns:a16="http://schemas.microsoft.com/office/drawing/2014/main" id="{E35FAFC0-F885-DDDB-AD6B-FAF4AC1261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40" y="1709418"/>
            <a:ext cx="6196374" cy="4504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873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5CB81-25BF-024B-9F9E-1A7003220C64}"/>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3DAE51EA-0D4B-EE90-DD20-02693990AA07}"/>
              </a:ext>
            </a:extLst>
          </p:cNvPr>
          <p:cNvSpPr txBox="1"/>
          <p:nvPr/>
        </p:nvSpPr>
        <p:spPr>
          <a:xfrm>
            <a:off x="1161277" y="1907500"/>
            <a:ext cx="9869445"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تؤثر قابلية الاستخدام بشكل مباشر على رضا الجمهور وثقته بالمحتوى المقدم، خاصة عندما يجد المحتوى سهلاً في التصفح والفهم.</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تمثل هذه السهولة عنصرًا حاسمًا في بناء الولاء الرقمي لدى المستخدمين، فهم يعودون للمنصات التي توفر لهم تجربة سلسة.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لذلك، يُعد تحسين قابلية الاستخدام جزءًا لا يتجزأ من عملية الإخراج الصحفي المعاصر، ويجب أن يُدمج منذ المراحل الأولى لتصميم المنصة.</a:t>
            </a:r>
          </a:p>
        </p:txBody>
      </p:sp>
      <p:sp>
        <p:nvSpPr>
          <p:cNvPr id="24" name="Rectangle 23">
            <a:extLst>
              <a:ext uri="{FF2B5EF4-FFF2-40B4-BE49-F238E27FC236}">
                <a16:creationId xmlns:a16="http://schemas.microsoft.com/office/drawing/2014/main" id="{FDCD8BA5-D1E3-BAC8-0427-12A819B739D6}"/>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5CC3037-8BBF-5808-B55C-F1F5E3BD58EF}"/>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EEDBCF07-37BF-FEFC-1ABE-D3879DA2E21A}"/>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أهمية قابلية الاستخدام في تجربة المتلقي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FE8ADDE7-56B4-81C3-E3A8-F3E27FF9988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spTree>
    <p:extLst>
      <p:ext uri="{BB962C8B-B14F-4D97-AF65-F5344CB8AC3E}">
        <p14:creationId xmlns:p14="http://schemas.microsoft.com/office/powerpoint/2010/main" val="31755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A3765-8B08-BCBC-CC1E-B2E1611911B7}"/>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3E12E186-0E38-1692-CA61-A3E116F41B56}"/>
              </a:ext>
            </a:extLst>
          </p:cNvPr>
          <p:cNvSpPr txBox="1"/>
          <p:nvPr/>
        </p:nvSpPr>
        <p:spPr>
          <a:xfrm>
            <a:off x="4562271" y="1722677"/>
            <a:ext cx="7097063" cy="4504375"/>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التصميم التفاعلي الجيد يرتكز على فهم عميق لسلوك المستخدمين وحاجاتهم، ويترجم ذلك إلى واجهات بصرية تدعو للتفاعل.</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يرتبط مفهوم تجربة المستخدم بالجانب النفسي والتقني معًا، حيث يسعى لإرضاء المستخدم بصريًا ووظيفيًا في آنٍ واحد.</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تعتمد كبرى المنصات الإعلامية على فرق متخصصة في </a:t>
            </a:r>
            <a:r>
              <a:rPr lang="en-US" dirty="0">
                <a:latin typeface="Alexandria" charset="0"/>
                <a:cs typeface="Alexandria" charset="0"/>
              </a:rPr>
              <a:t>UX </a:t>
            </a:r>
            <a:r>
              <a:rPr lang="ar-SA" dirty="0">
                <a:latin typeface="Alexandria" charset="0"/>
                <a:cs typeface="Alexandria" charset="0"/>
              </a:rPr>
              <a:t>لضمان أن كل قرار تصميمي يخدم هدفًا تحريريًا أو وظيفيًا يعزز الاستخدام.</a:t>
            </a:r>
          </a:p>
        </p:txBody>
      </p:sp>
      <p:sp>
        <p:nvSpPr>
          <p:cNvPr id="24" name="Rectangle 23">
            <a:extLst>
              <a:ext uri="{FF2B5EF4-FFF2-40B4-BE49-F238E27FC236}">
                <a16:creationId xmlns:a16="http://schemas.microsoft.com/office/drawing/2014/main" id="{83103BE8-52F9-08C9-58E5-07DE5CAD68BA}"/>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117F1E6E-3C7E-B725-EC02-B6C2701149FE}"/>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DC66A48C-2929-93FC-383D-F03049665111}"/>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التصميم التفاعلي وتجربة المستخدم </a:t>
            </a:r>
            <a:r>
              <a:rPr lang="en-US" sz="2800" b="1" dirty="0">
                <a:solidFill>
                  <a:schemeClr val="bg1"/>
                </a:solidFill>
                <a:latin typeface="Alexandria" charset="0"/>
                <a:cs typeface="Alexandria" charset="0"/>
              </a:rPr>
              <a:t>UX</a:t>
            </a:r>
          </a:p>
        </p:txBody>
      </p:sp>
      <p:pic>
        <p:nvPicPr>
          <p:cNvPr id="17" name="Graphic 21">
            <a:extLst>
              <a:ext uri="{FF2B5EF4-FFF2-40B4-BE49-F238E27FC236}">
                <a16:creationId xmlns:a16="http://schemas.microsoft.com/office/drawing/2014/main" id="{5B867DE7-7097-245A-951C-372F2D5A715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6386" name="Picture 2" descr="مبادىء تصميم تجربة وواجهة المستخدم UI/UX | إدراك">
            <a:extLst>
              <a:ext uri="{FF2B5EF4-FFF2-40B4-BE49-F238E27FC236}">
                <a16:creationId xmlns:a16="http://schemas.microsoft.com/office/drawing/2014/main" id="{4DACCF61-B8C0-5848-4C6A-097BD4D1AD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476" r="20692"/>
          <a:stretch>
            <a:fillRect/>
          </a:stretch>
        </p:blipFill>
        <p:spPr bwMode="auto">
          <a:xfrm>
            <a:off x="191317" y="1864067"/>
            <a:ext cx="4222897" cy="40338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47556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D46F5-47A2-8039-D9B8-771958064D51}"/>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AF9EEE87-F523-E91A-A2A6-ED018EFBA7D2}"/>
              </a:ext>
            </a:extLst>
          </p:cNvPr>
          <p:cNvSpPr txBox="1"/>
          <p:nvPr/>
        </p:nvSpPr>
        <p:spPr>
          <a:xfrm>
            <a:off x="5457217" y="1615669"/>
            <a:ext cx="6202118" cy="5058372"/>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تشمل أدوات قياس التفاعل برامج تحليل مثل </a:t>
            </a:r>
            <a:r>
              <a:rPr lang="en-US" dirty="0">
                <a:latin typeface="Alexandria" charset="0"/>
                <a:cs typeface="Alexandria" charset="0"/>
              </a:rPr>
              <a:t>Google Analytics، </a:t>
            </a:r>
            <a:r>
              <a:rPr lang="ar-SA" dirty="0">
                <a:latin typeface="Alexandria" charset="0"/>
                <a:cs typeface="Alexandria" charset="0"/>
              </a:rPr>
              <a:t>التي تتابع النقرات، مدة البقاء، ومصدر الزيارات.</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تتيح هذه الأدوات معرفة أي المواضيع تثير اهتمام الجمهور وأيها يحتاج إلى تحسين في طريقة تقديمه أو عنوانه أو وسائطه.</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استخدام البيانات التحليلية لم يعد ترفًا بل ضرورة تحريرية، إذ تساعد في اتخاذ قرارات دقيقة لتحسين المحتوى ورفع الأداء التحريري.</a:t>
            </a:r>
          </a:p>
        </p:txBody>
      </p:sp>
      <p:sp>
        <p:nvSpPr>
          <p:cNvPr id="24" name="Rectangle 23">
            <a:extLst>
              <a:ext uri="{FF2B5EF4-FFF2-40B4-BE49-F238E27FC236}">
                <a16:creationId xmlns:a16="http://schemas.microsoft.com/office/drawing/2014/main" id="{CDF820B1-D982-EBAC-431F-2B1DFA0E0E26}"/>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88AC54D5-F868-E41C-F37B-F97697026744}"/>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27807071-B41B-287B-DABC-9176B54E1A5F}"/>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قياس التفاعل</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D7035142-54BD-6DC9-82F6-6FC9A73EE30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7412" name="Picture 4" descr="Customizable Google Analytics 4 reporting tool to automate client reports with real-time data. ">
            <a:extLst>
              <a:ext uri="{FF2B5EF4-FFF2-40B4-BE49-F238E27FC236}">
                <a16:creationId xmlns:a16="http://schemas.microsoft.com/office/drawing/2014/main" id="{51D99352-1F1A-82FE-18C6-7A55AA0FAA0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527" y="2127980"/>
            <a:ext cx="4930043" cy="35237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8155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4154E-407A-6836-296E-7721135AE4A4}"/>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AF534F3C-AA3D-3BD4-EB2E-201BE040A88C}"/>
              </a:ext>
            </a:extLst>
          </p:cNvPr>
          <p:cNvSpPr txBox="1"/>
          <p:nvPr/>
        </p:nvSpPr>
        <p:spPr>
          <a:xfrm>
            <a:off x="4795736" y="1761588"/>
            <a:ext cx="6824688"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من أبرز أدوات النشر الرقمي أنظمة إدارة المحتوى مثل </a:t>
            </a:r>
            <a:r>
              <a:rPr lang="en-US" dirty="0">
                <a:latin typeface="Alexandria" charset="0"/>
                <a:cs typeface="Alexandria" charset="0"/>
              </a:rPr>
              <a:t>WordPress</a:t>
            </a:r>
            <a:r>
              <a:rPr lang="ar-SA" dirty="0">
                <a:latin typeface="Alexandria" charset="0"/>
                <a:cs typeface="Alexandria" charset="0"/>
              </a:rPr>
              <a:t> </a:t>
            </a:r>
            <a:r>
              <a:rPr lang="en-US" dirty="0">
                <a:latin typeface="Alexandria" charset="0"/>
                <a:cs typeface="Alexandria" charset="0"/>
              </a:rPr>
              <a:t> </a:t>
            </a:r>
            <a:r>
              <a:rPr lang="ar-SA" dirty="0">
                <a:latin typeface="Alexandria" charset="0"/>
                <a:cs typeface="Alexandria" charset="0"/>
              </a:rPr>
              <a:t>و </a:t>
            </a:r>
            <a:r>
              <a:rPr lang="en-US" dirty="0">
                <a:latin typeface="Alexandria" charset="0"/>
                <a:cs typeface="Alexandria" charset="0"/>
              </a:rPr>
              <a:t> Drupal</a:t>
            </a:r>
            <a:r>
              <a:rPr lang="ar-SA" dirty="0">
                <a:latin typeface="Alexandria" charset="0"/>
                <a:cs typeface="Alexandria" charset="0"/>
              </a:rPr>
              <a:t> التي تتيح نشرًا سريعًا ومنظمًا للمحتوى.</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تُمكن هذه الأنظمة من توزيع المحتوى إلى منصات متعددة تلقائيًا، مما يزيد من الانتشار والقدرة على الوصول لجمهور واسع.</a:t>
            </a:r>
          </a:p>
          <a:p>
            <a:pPr algn="just" rtl="1">
              <a:lnSpc>
                <a:spcPct val="200000"/>
              </a:lnSpc>
            </a:pPr>
            <a:endParaRPr lang="en-US" sz="1000" b="1"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من خلال التكامل مع وسائل التواصل وأدوات الجدولة، أصبح بالإمكان التحكم في وقت وموضع النشر بكفاءة عالية ودقة.</a:t>
            </a:r>
          </a:p>
        </p:txBody>
      </p:sp>
      <p:sp>
        <p:nvSpPr>
          <p:cNvPr id="24" name="Rectangle 23">
            <a:extLst>
              <a:ext uri="{FF2B5EF4-FFF2-40B4-BE49-F238E27FC236}">
                <a16:creationId xmlns:a16="http://schemas.microsoft.com/office/drawing/2014/main" id="{7B239104-5BF8-9DC5-A59E-7E00D8192B7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6E6D4572-B4D6-37C6-E3EA-1359D4865546}"/>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D715D6B4-EDDE-5CA7-6EEF-BD916125A729}"/>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النشر الرقمي الحديثة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F2CB1CFA-60B8-E5E4-A3B6-555B6AAFE4B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5362" name="Picture 2" descr="What Is a CMS and Why Should You Care?">
            <a:extLst>
              <a:ext uri="{FF2B5EF4-FFF2-40B4-BE49-F238E27FC236}">
                <a16:creationId xmlns:a16="http://schemas.microsoft.com/office/drawing/2014/main" id="{41CC3523-603F-4A39-276D-BAD3C331DF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95" r="4317"/>
          <a:stretch>
            <a:fillRect/>
          </a:stretch>
        </p:blipFill>
        <p:spPr bwMode="auto">
          <a:xfrm>
            <a:off x="191317" y="2050247"/>
            <a:ext cx="4507143" cy="30292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51644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AB8A5-8BCF-F94E-24CF-8D193DF2A783}"/>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870BC245-F4F2-DB41-5A68-A8486B2B92C8}"/>
              </a:ext>
            </a:extLst>
          </p:cNvPr>
          <p:cNvSpPr txBox="1"/>
          <p:nvPr/>
        </p:nvSpPr>
        <p:spPr>
          <a:xfrm>
            <a:off x="4893013" y="1771312"/>
            <a:ext cx="6766322"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تعتمد المؤسسات الإعلامية على أدوات مثل </a:t>
            </a:r>
            <a:r>
              <a:rPr lang="en-US" dirty="0">
                <a:latin typeface="Alexandria" charset="0"/>
                <a:cs typeface="Alexandria" charset="0"/>
              </a:rPr>
              <a:t> Buffer </a:t>
            </a:r>
            <a:r>
              <a:rPr lang="ar-SA" dirty="0">
                <a:latin typeface="Alexandria" charset="0"/>
                <a:cs typeface="Alexandria" charset="0"/>
              </a:rPr>
              <a:t>و</a:t>
            </a:r>
            <a:r>
              <a:rPr lang="en-US" dirty="0">
                <a:latin typeface="Alexandria" charset="0"/>
                <a:cs typeface="Alexandria" charset="0"/>
              </a:rPr>
              <a:t>Hootsuite </a:t>
            </a:r>
            <a:r>
              <a:rPr lang="ar-SA" dirty="0">
                <a:latin typeface="Alexandria" charset="0"/>
                <a:cs typeface="Alexandria" charset="0"/>
              </a:rPr>
              <a:t> لتوزيع المحتوى تلقائيًا على المنصات الاجتماعية.</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يساعد هذا في ضمان اتساق الخطاب الإعلامي وتحقيق الحضور الرقمي في أكثر من مكان في الوقت ذاته.</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كما تسهم هذه الأدوات في مراقبة التفاعل مع المحتوى وتعديل الإستراتيجيات بناءً على الأداء الرقمي الملاحظ.</a:t>
            </a:r>
          </a:p>
        </p:txBody>
      </p:sp>
      <p:sp>
        <p:nvSpPr>
          <p:cNvPr id="24" name="Rectangle 23">
            <a:extLst>
              <a:ext uri="{FF2B5EF4-FFF2-40B4-BE49-F238E27FC236}">
                <a16:creationId xmlns:a16="http://schemas.microsoft.com/office/drawing/2014/main" id="{0F204A9B-39A2-8EDC-727D-46D022187467}"/>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8183F1A-467E-7C6B-6B1A-4C6A16B87CBE}"/>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323F161E-9F25-C6E5-9DB1-4DBFED6F5C31}"/>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الترويج والتوزيع الآلي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320CF731-5E39-0F00-905A-533F577344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sp>
        <p:nvSpPr>
          <p:cNvPr id="3" name="TextBox 2">
            <a:extLst>
              <a:ext uri="{FF2B5EF4-FFF2-40B4-BE49-F238E27FC236}">
                <a16:creationId xmlns:a16="http://schemas.microsoft.com/office/drawing/2014/main" id="{C0460798-705B-B690-E718-DD93B318B48A}"/>
              </a:ext>
            </a:extLst>
          </p:cNvPr>
          <p:cNvSpPr txBox="1"/>
          <p:nvPr/>
        </p:nvSpPr>
        <p:spPr>
          <a:xfrm>
            <a:off x="840251" y="6335744"/>
            <a:ext cx="3044758" cy="369332"/>
          </a:xfrm>
          <a:prstGeom prst="rect">
            <a:avLst/>
          </a:prstGeom>
          <a:noFill/>
        </p:spPr>
        <p:txBody>
          <a:bodyPr wrap="square">
            <a:spAutoFit/>
          </a:bodyPr>
          <a:lstStyle/>
          <a:p>
            <a:r>
              <a:rPr lang="en-US" dirty="0"/>
              <a:t>https://www.hootsuite.com/</a:t>
            </a:r>
          </a:p>
        </p:txBody>
      </p:sp>
      <p:pic>
        <p:nvPicPr>
          <p:cNvPr id="14338" name="Picture 2" descr="Social Media Marketing and Management Tool | Hootsuite">
            <a:extLst>
              <a:ext uri="{FF2B5EF4-FFF2-40B4-BE49-F238E27FC236}">
                <a16:creationId xmlns:a16="http://schemas.microsoft.com/office/drawing/2014/main" id="{F25781A9-9B1F-EA7A-288D-6E841B92D4C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8108" b="14327"/>
          <a:stretch>
            <a:fillRect/>
          </a:stretch>
        </p:blipFill>
        <p:spPr bwMode="auto">
          <a:xfrm>
            <a:off x="706228" y="3470279"/>
            <a:ext cx="3317132" cy="28283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DACBF5C-110B-BE26-90CE-17B8E2346353}"/>
              </a:ext>
            </a:extLst>
          </p:cNvPr>
          <p:cNvSpPr txBox="1"/>
          <p:nvPr/>
        </p:nvSpPr>
        <p:spPr>
          <a:xfrm>
            <a:off x="1251877" y="3213175"/>
            <a:ext cx="2181428" cy="369332"/>
          </a:xfrm>
          <a:prstGeom prst="rect">
            <a:avLst/>
          </a:prstGeom>
          <a:noFill/>
        </p:spPr>
        <p:txBody>
          <a:bodyPr wrap="square">
            <a:spAutoFit/>
          </a:bodyPr>
          <a:lstStyle/>
          <a:p>
            <a:r>
              <a:rPr lang="en-US" dirty="0"/>
              <a:t>https://buffer.com/</a:t>
            </a:r>
          </a:p>
        </p:txBody>
      </p:sp>
      <p:pic>
        <p:nvPicPr>
          <p:cNvPr id="6" name="Picture 4" descr="Buffer: Social media management for everyone">
            <a:extLst>
              <a:ext uri="{FF2B5EF4-FFF2-40B4-BE49-F238E27FC236}">
                <a16:creationId xmlns:a16="http://schemas.microsoft.com/office/drawing/2014/main" id="{873326CF-AC7B-27A6-1A7F-7185236E63F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4942" y="1532065"/>
            <a:ext cx="3140272" cy="1648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9876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C177A-76F0-A0F6-FB3D-7ABFE0CC5CE3}"/>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2398C8EE-0D5C-6BE1-029D-157CBF62D372}"/>
              </a:ext>
            </a:extLst>
          </p:cNvPr>
          <p:cNvSpPr txBox="1"/>
          <p:nvPr/>
        </p:nvSpPr>
        <p:spPr>
          <a:xfrm>
            <a:off x="5418305" y="1790770"/>
            <a:ext cx="6241029" cy="4504375"/>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أصبح تحليل أداء المحتوى أداة تحريرية تساعد في فهم الاتجاهات وتقييم الاستراتيجيات التحريرية بشكل علمي.</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تمكن أدوات مثل </a:t>
            </a:r>
            <a:r>
              <a:rPr lang="en-US" dirty="0">
                <a:latin typeface="Alexandria" charset="0"/>
                <a:cs typeface="Alexandria" charset="0"/>
              </a:rPr>
              <a:t>Hotjar</a:t>
            </a:r>
            <a:r>
              <a:rPr lang="ar-SA" dirty="0">
                <a:latin typeface="Alexandria" charset="0"/>
                <a:cs typeface="Alexandria" charset="0"/>
              </a:rPr>
              <a:t> من تتبع سلوك المستخدم على الصفحة بدقة، بما في ذلك مناطق التركيز والنقر والانسحاب.</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هذه التحليلات تساهم في تطوير واجهات الاستخدام وإعادة صياغة المحتوى لزيادة التأثير والوصول.</a:t>
            </a:r>
          </a:p>
        </p:txBody>
      </p:sp>
      <p:sp>
        <p:nvSpPr>
          <p:cNvPr id="24" name="Rectangle 23">
            <a:extLst>
              <a:ext uri="{FF2B5EF4-FFF2-40B4-BE49-F238E27FC236}">
                <a16:creationId xmlns:a16="http://schemas.microsoft.com/office/drawing/2014/main" id="{F7E00339-797F-61B3-36DB-275E15098FA1}"/>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A2A90A6-7236-59E4-CEF7-4E929F2B1514}"/>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6F229F7F-F973-D8B3-FD9B-7A0C29514A3A}"/>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تحليل الأداء الإعلامي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8429669F-C405-BE6E-AAAB-A9DF5E5FBE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4" name="Picture 3">
            <a:extLst>
              <a:ext uri="{FF2B5EF4-FFF2-40B4-BE49-F238E27FC236}">
                <a16:creationId xmlns:a16="http://schemas.microsoft.com/office/drawing/2014/main" id="{FCE07148-880C-B7DC-125A-119D8588B7F0}"/>
              </a:ext>
            </a:extLst>
          </p:cNvPr>
          <p:cNvPicPr>
            <a:picLocks noChangeAspect="1"/>
          </p:cNvPicPr>
          <p:nvPr/>
        </p:nvPicPr>
        <p:blipFill>
          <a:blip r:embed="rId3"/>
          <a:stretch>
            <a:fillRect/>
          </a:stretch>
        </p:blipFill>
        <p:spPr>
          <a:xfrm>
            <a:off x="191317" y="2141355"/>
            <a:ext cx="5002895" cy="30563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BFFFEEAF-EC51-E7D1-CEB3-8F090BB61F03}"/>
              </a:ext>
            </a:extLst>
          </p:cNvPr>
          <p:cNvSpPr txBox="1"/>
          <p:nvPr/>
        </p:nvSpPr>
        <p:spPr>
          <a:xfrm>
            <a:off x="191317" y="5412395"/>
            <a:ext cx="5002895" cy="704616"/>
          </a:xfrm>
          <a:prstGeom prst="rect">
            <a:avLst/>
          </a:prstGeom>
          <a:noFill/>
        </p:spPr>
        <p:txBody>
          <a:bodyPr wrap="square">
            <a:spAutoFit/>
          </a:bodyPr>
          <a:lstStyle/>
          <a:p>
            <a:pPr algn="ctr" rtl="1">
              <a:lnSpc>
                <a:spcPct val="150000"/>
              </a:lnSpc>
            </a:pPr>
            <a:r>
              <a:rPr lang="ar-SA" sz="1400" dirty="0">
                <a:latin typeface="Alexandria" charset="0"/>
                <a:cs typeface="Alexandria" charset="0"/>
              </a:rPr>
              <a:t>صورة توضح كيفية عمل </a:t>
            </a:r>
            <a:endParaRPr lang="en-US" sz="1400" dirty="0">
              <a:latin typeface="Alexandria" charset="0"/>
              <a:cs typeface="Alexandria" charset="0"/>
            </a:endParaRPr>
          </a:p>
          <a:p>
            <a:pPr algn="ctr" rtl="1">
              <a:lnSpc>
                <a:spcPct val="150000"/>
              </a:lnSpc>
            </a:pPr>
            <a:r>
              <a:rPr lang="ar-SA" sz="1400" dirty="0">
                <a:latin typeface="Alexandria" charset="0"/>
                <a:cs typeface="Alexandria" charset="0"/>
              </a:rPr>
              <a:t>الخريطة الحرارية من أداة </a:t>
            </a:r>
            <a:r>
              <a:rPr lang="en-US" sz="1400" dirty="0">
                <a:latin typeface="Alexandria" charset="0"/>
                <a:cs typeface="Alexandria" charset="0"/>
              </a:rPr>
              <a:t>Hotjar </a:t>
            </a:r>
            <a:endParaRPr lang="en-US" sz="1400" dirty="0"/>
          </a:p>
        </p:txBody>
      </p:sp>
    </p:spTree>
    <p:extLst>
      <p:ext uri="{BB962C8B-B14F-4D97-AF65-F5344CB8AC3E}">
        <p14:creationId xmlns:p14="http://schemas.microsoft.com/office/powerpoint/2010/main" val="106856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08E99-92AB-335C-F596-0872B145D213}"/>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9427EF1B-7DF7-686F-F106-98C0C2804466}"/>
              </a:ext>
            </a:extLst>
          </p:cNvPr>
          <p:cNvSpPr txBox="1"/>
          <p:nvPr/>
        </p:nvSpPr>
        <p:spPr>
          <a:xfrm>
            <a:off x="5116748" y="1839405"/>
            <a:ext cx="6386944"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تحليل الأداء عنصر أساسي لتقييم فاعلية المحتوى التفاعلي ودرجة انتشاره بين الجمهور.</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أدوات مثل </a:t>
            </a:r>
            <a:r>
              <a:rPr lang="en-US" dirty="0">
                <a:latin typeface="Alexandria" charset="0"/>
                <a:cs typeface="Alexandria" charset="0"/>
              </a:rPr>
              <a:t>Google Analytics، </a:t>
            </a:r>
            <a:r>
              <a:rPr lang="ar-SA" dirty="0">
                <a:latin typeface="Alexandria" charset="0"/>
                <a:cs typeface="Alexandria" charset="0"/>
              </a:rPr>
              <a:t>و</a:t>
            </a:r>
            <a:r>
              <a:rPr lang="en-US" dirty="0">
                <a:latin typeface="Alexandria" charset="0"/>
                <a:cs typeface="Alexandria" charset="0"/>
              </a:rPr>
              <a:t>Hotjar، </a:t>
            </a:r>
            <a:r>
              <a:rPr lang="ar-SA" dirty="0">
                <a:latin typeface="Alexandria" charset="0"/>
                <a:cs typeface="Alexandria" charset="0"/>
              </a:rPr>
              <a:t>توفّر بيانات دقيقة عن سلوك المستخدمين داخل المنصة.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يمكن من خلال هذه البيانات تحسين تجربة المستخدم، تعديل المحتوى غير الفعّال، والتخطيط للمحتوى القادم.</a:t>
            </a:r>
          </a:p>
        </p:txBody>
      </p:sp>
      <p:sp>
        <p:nvSpPr>
          <p:cNvPr id="24" name="Rectangle 23">
            <a:extLst>
              <a:ext uri="{FF2B5EF4-FFF2-40B4-BE49-F238E27FC236}">
                <a16:creationId xmlns:a16="http://schemas.microsoft.com/office/drawing/2014/main" id="{2CCD1075-78DC-ACE8-0ABE-EF2895A7F41C}"/>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5157011-BAC6-C25F-C898-9E91FFEB56E3}"/>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AAAA2349-37A2-778E-6508-C08CC0ADD525}"/>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تحليل الأداء</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FEC0C7BB-0A3D-3699-CBA7-9C0701F9A05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9218" name="Picture 2" descr="Hotjar Customer Reviews 2025 | Website Analytics | SoftwareReviews">
            <a:extLst>
              <a:ext uri="{FF2B5EF4-FFF2-40B4-BE49-F238E27FC236}">
                <a16:creationId xmlns:a16="http://schemas.microsoft.com/office/drawing/2014/main" id="{1B01E6AF-9C5D-16C1-4D80-F6F017D9FC1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0110" y="4877017"/>
            <a:ext cx="3294317" cy="8501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220" name="Picture 4" descr="What Your Business Needs to Know About Google Analytics 4">
            <a:extLst>
              <a:ext uri="{FF2B5EF4-FFF2-40B4-BE49-F238E27FC236}">
                <a16:creationId xmlns:a16="http://schemas.microsoft.com/office/drawing/2014/main" id="{31E38DE4-32EA-9EEF-6D23-6A6DCE68B48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0664" y="1882236"/>
            <a:ext cx="3292696" cy="16463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534D2C7E-8641-0862-6E00-42F5ACDED0C0}"/>
              </a:ext>
            </a:extLst>
          </p:cNvPr>
          <p:cNvSpPr txBox="1"/>
          <p:nvPr/>
        </p:nvSpPr>
        <p:spPr>
          <a:xfrm>
            <a:off x="1260567" y="5830286"/>
            <a:ext cx="6104106" cy="369332"/>
          </a:xfrm>
          <a:prstGeom prst="rect">
            <a:avLst/>
          </a:prstGeom>
          <a:noFill/>
        </p:spPr>
        <p:txBody>
          <a:bodyPr wrap="square">
            <a:spAutoFit/>
          </a:bodyPr>
          <a:lstStyle/>
          <a:p>
            <a:r>
              <a:rPr lang="en-US"/>
              <a:t>https://www.hotjar.com/</a:t>
            </a:r>
            <a:endParaRPr lang="en-US" dirty="0"/>
          </a:p>
        </p:txBody>
      </p:sp>
      <p:sp>
        <p:nvSpPr>
          <p:cNvPr id="5" name="TextBox 4">
            <a:extLst>
              <a:ext uri="{FF2B5EF4-FFF2-40B4-BE49-F238E27FC236}">
                <a16:creationId xmlns:a16="http://schemas.microsoft.com/office/drawing/2014/main" id="{3CB7A5FC-29FC-6B5B-09CB-099BCB9E71BC}"/>
              </a:ext>
            </a:extLst>
          </p:cNvPr>
          <p:cNvSpPr txBox="1"/>
          <p:nvPr/>
        </p:nvSpPr>
        <p:spPr>
          <a:xfrm>
            <a:off x="386675" y="3648802"/>
            <a:ext cx="6104106" cy="369332"/>
          </a:xfrm>
          <a:prstGeom prst="rect">
            <a:avLst/>
          </a:prstGeom>
          <a:noFill/>
        </p:spPr>
        <p:txBody>
          <a:bodyPr wrap="square">
            <a:spAutoFit/>
          </a:bodyPr>
          <a:lstStyle/>
          <a:p>
            <a:r>
              <a:rPr lang="en-US" dirty="0"/>
              <a:t>https://developers.google.com/analytics</a:t>
            </a:r>
          </a:p>
        </p:txBody>
      </p:sp>
    </p:spTree>
    <p:extLst>
      <p:ext uri="{BB962C8B-B14F-4D97-AF65-F5344CB8AC3E}">
        <p14:creationId xmlns:p14="http://schemas.microsoft.com/office/powerpoint/2010/main" val="3708816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A62AA-5F27-FE17-1CD0-D35C661A98CB}"/>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0A22BB0D-827D-67CB-EB4A-ECA2FA610533}"/>
              </a:ext>
            </a:extLst>
          </p:cNvPr>
          <p:cNvSpPr txBox="1"/>
          <p:nvPr/>
        </p:nvSpPr>
        <p:spPr>
          <a:xfrm>
            <a:off x="4912467" y="1712949"/>
            <a:ext cx="6746867"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يتطلب العصر الرقمي من الصحفيين والمحررين امتلاك عقلية الابتكار، لا سيما في استخدام الأدوات لتقديم محتوى أكثر جذبًا.</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الابتكار يشمل استخدام تقنيات الذكاء الاصطناعي، الواقع المعزز، والتفاعل الصوتي في المحتوى الإخباري.</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المؤسسات الإعلامية التي تستثمر في أدوات رقمية مبتكرة تضمن البقاء في الصدارة ومواكبة تطورات الإعلام العالمي.</a:t>
            </a:r>
          </a:p>
        </p:txBody>
      </p:sp>
      <p:sp>
        <p:nvSpPr>
          <p:cNvPr id="24" name="Rectangle 23">
            <a:extLst>
              <a:ext uri="{FF2B5EF4-FFF2-40B4-BE49-F238E27FC236}">
                <a16:creationId xmlns:a16="http://schemas.microsoft.com/office/drawing/2014/main" id="{A9F2AC9D-F3CB-C5E1-88AD-76B40F4DD74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2A7831E-6FDF-1428-6D17-AF1767E521C1}"/>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29E1DB3B-858E-E7B0-5F1F-C041DD5AA3ED}"/>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أهمية الابتكار في الأدوات الرقمية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BBD11DD2-D2DF-8F9E-5B76-135CF76B9C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2290" name="Picture 2" descr="الواقع المعزز.. صياغة المستقبل بتحويل الخيال إلى حقيقة - أخبار السعودية |  صحيفة عكاظ">
            <a:extLst>
              <a:ext uri="{FF2B5EF4-FFF2-40B4-BE49-F238E27FC236}">
                <a16:creationId xmlns:a16="http://schemas.microsoft.com/office/drawing/2014/main" id="{AB0DD85D-B682-CD6F-BD60-5E5C1325E0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79"/>
          <a:stretch>
            <a:fillRect/>
          </a:stretch>
        </p:blipFill>
        <p:spPr bwMode="auto">
          <a:xfrm>
            <a:off x="251849" y="2027624"/>
            <a:ext cx="4489218" cy="35098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9589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85A96-74A8-091B-DB4D-3020779FB55B}"/>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0E323750-0A87-54F2-C244-39BE05FFFEED}"/>
              </a:ext>
            </a:extLst>
          </p:cNvPr>
          <p:cNvSpPr txBox="1"/>
          <p:nvPr/>
        </p:nvSpPr>
        <p:spPr>
          <a:xfrm>
            <a:off x="5107021" y="1742133"/>
            <a:ext cx="6552314"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التفاعل الرقمي عنصر أساسي في تحسين تجربة المستخدم، إذ يشعر المتلقي بقيمته كطرف فاعل في العملية الإعلامية.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من الأمثلة على ذلك إمكانية التعليق، التقييم، أو المشاركة عبر الأزرار التفاعلية في محتوى الأخبار.</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التفاعل الجيد لا يقتصر على ردود الأفعال بل يشمل التصفح السلس، تجاوب التصميم، وسرعة تحميل الوسائط.</a:t>
            </a:r>
          </a:p>
        </p:txBody>
      </p:sp>
      <p:sp>
        <p:nvSpPr>
          <p:cNvPr id="24" name="Rectangle 23">
            <a:extLst>
              <a:ext uri="{FF2B5EF4-FFF2-40B4-BE49-F238E27FC236}">
                <a16:creationId xmlns:a16="http://schemas.microsoft.com/office/drawing/2014/main" id="{41849FE9-FF8F-7C76-9D5D-CBA3700E5F3F}"/>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7C0F57C-E518-629A-963A-82F203A0732F}"/>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BCDC4268-E365-7D5E-8C8E-00A3AE5E1EFF}"/>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علاقة التفاعل بتجربة المستخدم</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08D02FB1-9836-70E0-B656-1835AD04E07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1266" name="Picture 2" descr="أبحاث تجربة المستخدم | إدراك">
            <a:extLst>
              <a:ext uri="{FF2B5EF4-FFF2-40B4-BE49-F238E27FC236}">
                <a16:creationId xmlns:a16="http://schemas.microsoft.com/office/drawing/2014/main" id="{4B917517-1F57-314D-BF4D-16F69B3C4D3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6525" r="16639"/>
          <a:stretch>
            <a:fillRect/>
          </a:stretch>
        </p:blipFill>
        <p:spPr bwMode="auto">
          <a:xfrm>
            <a:off x="372306" y="1983256"/>
            <a:ext cx="4543708" cy="38205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00795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661C0-9B3F-20E9-145A-2E6B096DEBF6}"/>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719B58BD-D6A8-4F8C-DC0B-14B80C372E5D}"/>
              </a:ext>
            </a:extLst>
          </p:cNvPr>
          <p:cNvSpPr txBox="1"/>
          <p:nvPr/>
        </p:nvSpPr>
        <p:spPr>
          <a:xfrm>
            <a:off x="6096000" y="1761588"/>
            <a:ext cx="5688026" cy="4011932"/>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التفاعل الناجح يعتمد على وضوح الواجهة، تنظيم المحتوى، وسهولة الوصول للمواد ذات الصلة بالخبر.</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يتضمن ذلك وجود روابط تكميلية، استطلاعات رأي، وخيارات المشاركة المجتمعية داخل كل مقالة.</a:t>
            </a:r>
          </a:p>
          <a:p>
            <a:pPr algn="just" rtl="1">
              <a:lnSpc>
                <a:spcPct val="200000"/>
              </a:lnSpc>
            </a:pPr>
            <a:endParaRPr lang="en-US" sz="1000" b="1"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تعزيز هذه العناصر يخلق شعورًا بالانخراط، ويحول تجربة القراءة من سلبية إلى تفاعلية ونشطة.</a:t>
            </a:r>
          </a:p>
        </p:txBody>
      </p:sp>
      <p:sp>
        <p:nvSpPr>
          <p:cNvPr id="24" name="Rectangle 23">
            <a:extLst>
              <a:ext uri="{FF2B5EF4-FFF2-40B4-BE49-F238E27FC236}">
                <a16:creationId xmlns:a16="http://schemas.microsoft.com/office/drawing/2014/main" id="{A6B8765A-B98B-0403-148F-04099BF6DC52}"/>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CD9700D-651D-CF3F-D0F4-6B878B946C58}"/>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4FBE3619-E020-7FEC-67E0-86AEDB913AD2}"/>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عناصر التفاعل الجيد في المواقع الإخبارية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DAFFE2A9-B438-968A-1CFE-AAD72D95A1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0242" name="Picture 2" descr="استطلاعات الرأي: أداة رابحة لفهم احتياجات عملائك - مدونة مستقل">
            <a:extLst>
              <a:ext uri="{FF2B5EF4-FFF2-40B4-BE49-F238E27FC236}">
                <a16:creationId xmlns:a16="http://schemas.microsoft.com/office/drawing/2014/main" id="{AC2B8869-B657-53A8-FAD1-2EE98900D8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262" t="28468" r="32610" b="12298"/>
          <a:stretch>
            <a:fillRect/>
          </a:stretch>
        </p:blipFill>
        <p:spPr bwMode="auto">
          <a:xfrm>
            <a:off x="1494169" y="1778081"/>
            <a:ext cx="2529191" cy="33852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44" name="Picture 4" descr="كيفية إضافة أزرار مشاركة ووردبريس | دعم ووردبريس.كوم">
            <a:extLst>
              <a:ext uri="{FF2B5EF4-FFF2-40B4-BE49-F238E27FC236}">
                <a16:creationId xmlns:a16="http://schemas.microsoft.com/office/drawing/2014/main" id="{AFBD2975-4639-9920-72D0-FF0301052D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987" y="5284120"/>
            <a:ext cx="4702918" cy="13890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98078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ADF2D-2DA7-4517-E624-5F129C436F55}"/>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D33F1AB3-A6D3-5DF7-A683-343A0CE1A485}"/>
              </a:ext>
            </a:extLst>
          </p:cNvPr>
          <p:cNvSpPr txBox="1"/>
          <p:nvPr/>
        </p:nvSpPr>
        <p:spPr>
          <a:xfrm>
            <a:off x="5428034" y="1732405"/>
            <a:ext cx="6231301" cy="4504375"/>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يجب أن تكون المواقع الصحفية قابلة للاستخدام عبر مختلف الأجهزة: الحواسيب، الهواتف الذكية، والأجهزة اللوحية.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ذلك يتطلب تصميمًا متجاوبًا </a:t>
            </a:r>
            <a:r>
              <a:rPr lang="en-US" dirty="0">
                <a:latin typeface="Alexandria" charset="0"/>
                <a:cs typeface="Alexandria" charset="0"/>
              </a:rPr>
              <a:t>responsive design </a:t>
            </a:r>
            <a:r>
              <a:rPr lang="ar-SA" dirty="0">
                <a:latin typeface="Alexandria" charset="0"/>
                <a:cs typeface="Alexandria" charset="0"/>
              </a:rPr>
              <a:t> يراعي حجم الشاشة دون فقدان العناصر البصرية أو النصية.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عدم مراعاة ذلك يؤدي لخسارة شريحة كبيرة من الجمهور، لا سيما أن الغالبية اليوم تعتمد على الهاتف في الوصول للمحتوى.</a:t>
            </a:r>
          </a:p>
        </p:txBody>
      </p:sp>
      <p:sp>
        <p:nvSpPr>
          <p:cNvPr id="24" name="Rectangle 23">
            <a:extLst>
              <a:ext uri="{FF2B5EF4-FFF2-40B4-BE49-F238E27FC236}">
                <a16:creationId xmlns:a16="http://schemas.microsoft.com/office/drawing/2014/main" id="{489E1B50-0161-A83C-CFD7-43A4AFD039C9}"/>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76ABDE3-544E-1B96-4778-B02AA80CD8ED}"/>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9AE8DBE1-BD9C-466B-298C-5F5C6376177C}"/>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قابلية الاستخدام وتنوع الأجهزة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D78FB42D-2D28-602C-EFBE-38F0B643CF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9220" name="Picture 4" descr="Understanding the Elements of Responsive Web Design">
            <a:extLst>
              <a:ext uri="{FF2B5EF4-FFF2-40B4-BE49-F238E27FC236}">
                <a16:creationId xmlns:a16="http://schemas.microsoft.com/office/drawing/2014/main" id="{3A5279C5-3B85-E9C8-B340-2C91B56573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83" r="2527"/>
          <a:stretch>
            <a:fillRect/>
          </a:stretch>
        </p:blipFill>
        <p:spPr bwMode="auto">
          <a:xfrm>
            <a:off x="379377" y="2228155"/>
            <a:ext cx="4883285" cy="3512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43715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90237-11CA-1233-06FB-8A9420912C7A}"/>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4C4AB6D2-F341-93F4-0C1B-5276B4D47686}"/>
              </a:ext>
            </a:extLst>
          </p:cNvPr>
          <p:cNvSpPr txBox="1"/>
          <p:nvPr/>
        </p:nvSpPr>
        <p:spPr>
          <a:xfrm>
            <a:off x="5048655" y="1712949"/>
            <a:ext cx="6610680"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بعض المنصات باتت تعتمد على تقنيات الذكاء الاصطناعي لتوفير تجربة تفاعلية تلقائية كالإجابات الذكية والتوصيات.</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هذه التكنولوجيا تساعد على تخصيص المحتوى لكل مستخدم بناءً على سلوكياته السابقة داخل المنصة.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يمثل ذلك نقلة نوعية في مستقبل الصحافة الرقمية، حيث تصبح العلاقة مع القارئ أكثر شخصية وذكاء.</a:t>
            </a:r>
          </a:p>
        </p:txBody>
      </p:sp>
      <p:sp>
        <p:nvSpPr>
          <p:cNvPr id="24" name="Rectangle 23">
            <a:extLst>
              <a:ext uri="{FF2B5EF4-FFF2-40B4-BE49-F238E27FC236}">
                <a16:creationId xmlns:a16="http://schemas.microsoft.com/office/drawing/2014/main" id="{C46B0479-D2D7-B476-7B5A-79F3A76DA7BF}"/>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0961B22-EE70-07F0-4297-444925562059}"/>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757A06BC-35F5-D245-8E6B-71882875B66B}"/>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أتمتة التفاعل عبر الذكاء الاصطناعي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835F950B-0ED3-8A07-0D55-6C5FB7111A4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4" name="Picture 3">
            <a:extLst>
              <a:ext uri="{FF2B5EF4-FFF2-40B4-BE49-F238E27FC236}">
                <a16:creationId xmlns:a16="http://schemas.microsoft.com/office/drawing/2014/main" id="{B1BDE731-95A5-999D-299C-59BCC50218FE}"/>
              </a:ext>
            </a:extLst>
          </p:cNvPr>
          <p:cNvPicPr>
            <a:picLocks noChangeAspect="1"/>
          </p:cNvPicPr>
          <p:nvPr/>
        </p:nvPicPr>
        <p:blipFill>
          <a:blip r:embed="rId3"/>
          <a:stretch>
            <a:fillRect/>
          </a:stretch>
        </p:blipFill>
        <p:spPr>
          <a:xfrm>
            <a:off x="177664" y="2068425"/>
            <a:ext cx="4637588" cy="34200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49825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F87EB-1497-BFC9-37D1-42D21D909566}"/>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9F41CF65-AAAD-4331-924F-B251E515F9A8}"/>
              </a:ext>
            </a:extLst>
          </p:cNvPr>
          <p:cNvSpPr txBox="1"/>
          <p:nvPr/>
        </p:nvSpPr>
        <p:spPr>
          <a:xfrm>
            <a:off x="5447489" y="1819951"/>
            <a:ext cx="6211846"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من أبرز التحديات التقنية ضعف البنية الرقمية في بعض المؤسسات، مما يعيق تطوير واجهات تفاعلية فعالة.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وهناك تحديات تحريرية تتعلق بالتحقق من التعليقات والمشاركات لضمان عدم انتشار خطاب الكراهية أو التضليل.</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علاوة على ذلك، تبرز صعوبات في قياس العائد الحقيقي من التفاعل وهل يترجم إلى ولاء فعلي أم لا.</a:t>
            </a:r>
          </a:p>
        </p:txBody>
      </p:sp>
      <p:sp>
        <p:nvSpPr>
          <p:cNvPr id="24" name="Rectangle 23">
            <a:extLst>
              <a:ext uri="{FF2B5EF4-FFF2-40B4-BE49-F238E27FC236}">
                <a16:creationId xmlns:a16="http://schemas.microsoft.com/office/drawing/2014/main" id="{9081FB80-BDA8-9718-1B69-8EABCC9F6BE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8144BFF-F004-3514-CD5A-E4F5AD98384B}"/>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28AD3DE5-AE4C-19B1-5234-FD36F8AC8F1D}"/>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التحديات في التفاعل الصحفي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FD8159C7-5E1D-8264-5D9D-3265D14520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7172" name="Picture 4" descr="الهجوم الرقمي يكشف ضعف البنية السيبرانية العالمية - البديل صحيفة ...">
            <a:extLst>
              <a:ext uri="{FF2B5EF4-FFF2-40B4-BE49-F238E27FC236}">
                <a16:creationId xmlns:a16="http://schemas.microsoft.com/office/drawing/2014/main" id="{B86758D7-349E-29F4-9D14-6BE52760CA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495"/>
          <a:stretch>
            <a:fillRect/>
          </a:stretch>
        </p:blipFill>
        <p:spPr bwMode="auto">
          <a:xfrm>
            <a:off x="612843" y="2139435"/>
            <a:ext cx="4372746" cy="33114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37042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6248A-7081-89BB-B95C-A95C0A608ADF}"/>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0A209DE9-7EB0-5444-2B01-6A490EE89DC2}"/>
              </a:ext>
            </a:extLst>
          </p:cNvPr>
          <p:cNvSpPr txBox="1"/>
          <p:nvPr/>
        </p:nvSpPr>
        <p:spPr>
          <a:xfrm>
            <a:off x="5583677" y="1683765"/>
            <a:ext cx="6075658" cy="4504375"/>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قلة التدريب لدى الصحفيين تُعد من أبرز المعوقات التي تحد من فعالية استخدام الأدوات الرقمية المتقدمة.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كذلك، تواجه بعض المؤسسات نقصًا في التمويل لتحديث أنظمة النشر والتفاعل والتحليل.</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من جهة أخرى، عدم وجود سياسة تحريرية واضحة للتعامل مع الأدوات التكنولوجية يؤدي إلى استخدامها بشكل غير فعال.</a:t>
            </a:r>
          </a:p>
        </p:txBody>
      </p:sp>
      <p:sp>
        <p:nvSpPr>
          <p:cNvPr id="24" name="Rectangle 23">
            <a:extLst>
              <a:ext uri="{FF2B5EF4-FFF2-40B4-BE49-F238E27FC236}">
                <a16:creationId xmlns:a16="http://schemas.microsoft.com/office/drawing/2014/main" id="{C41104ED-D081-0D2E-CE0F-B4339457AC4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1B7FEB7D-ED4E-D6D5-2CAC-0C6E2D96EF69}"/>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1D54AE92-96D5-8DEA-2ADF-2EC4329B771D}"/>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معوقات استخدام الأدوات الرقمية في الصحافة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419EBD66-FCBA-0AF0-9408-C1DF3DDF4C8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6146" name="Picture 2" descr="هل تراجعت قيم الصحافة في العصر الرقمي؟ | معهد الجزيرة للإعلام">
            <a:extLst>
              <a:ext uri="{FF2B5EF4-FFF2-40B4-BE49-F238E27FC236}">
                <a16:creationId xmlns:a16="http://schemas.microsoft.com/office/drawing/2014/main" id="{2F7F45F0-7D55-4C90-2BEC-BA8EAE4786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317" y="2105455"/>
            <a:ext cx="5256235" cy="34514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86769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C2DFD-31B4-CEFF-AE75-0855B8C90811}"/>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72F9F35A-CCC3-B5B6-9C84-8D2761FF0833}"/>
              </a:ext>
            </a:extLst>
          </p:cNvPr>
          <p:cNvSpPr txBox="1"/>
          <p:nvPr/>
        </p:nvSpPr>
        <p:spPr>
          <a:xfrm>
            <a:off x="5865779" y="1849135"/>
            <a:ext cx="5793556"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تكمن أولى خطوات التغلب في التدريب المستمر للصحفيين على أدوات الإنتاج والنشر والتحليل الرقمي.</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من المهم أيضًا اعتماد حلول مفتوحة المصدر لتقليل التكاليف وتحقيق مرونة في التطوير.</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التعاون مع شركات تقنية يوفر تحديثات مستمرة للبنية التكنولوجية وضمان جاهزية المنصة للابتكار.</a:t>
            </a:r>
          </a:p>
        </p:txBody>
      </p:sp>
      <p:sp>
        <p:nvSpPr>
          <p:cNvPr id="24" name="Rectangle 23">
            <a:extLst>
              <a:ext uri="{FF2B5EF4-FFF2-40B4-BE49-F238E27FC236}">
                <a16:creationId xmlns:a16="http://schemas.microsoft.com/office/drawing/2014/main" id="{CA6C4AAC-2F9C-702E-5E6D-A3BF4BCE5E66}"/>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7DF25E1-E2FD-6DBF-9964-47176651505C}"/>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35246CA3-96F3-9B43-DA62-1F25639FDE87}"/>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استراتيجيات التغلب على التحديات الرقمية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80D203DA-B17D-8120-603A-D54804080C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5122" name="Picture 2" descr="تعرف على أهم المهارات والأدوات التي يجب أن يتحلَ بها الصحفي الرقمي ...">
            <a:extLst>
              <a:ext uri="{FF2B5EF4-FFF2-40B4-BE49-F238E27FC236}">
                <a16:creationId xmlns:a16="http://schemas.microsoft.com/office/drawing/2014/main" id="{22C3F3EE-7DE9-4743-42A8-E22B164B50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72" r="16676"/>
          <a:stretch>
            <a:fillRect/>
          </a:stretch>
        </p:blipFill>
        <p:spPr bwMode="auto">
          <a:xfrm>
            <a:off x="233461" y="2081722"/>
            <a:ext cx="5291847" cy="343045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45927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E496E-6AE3-4BF0-9BC8-D3F6066A69B7}"/>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68569BC4-4A96-8CC4-9427-ABE46F24CFAB}"/>
              </a:ext>
            </a:extLst>
          </p:cNvPr>
          <p:cNvSpPr txBox="1"/>
          <p:nvPr/>
        </p:nvSpPr>
        <p:spPr>
          <a:xfrm>
            <a:off x="4873557" y="1810226"/>
            <a:ext cx="6785778"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الفريق التحريري مسؤول عن تصميم محتوى يشجع التفاعل، مثل الأسئلة المفتوحة والقصص التي تستدعي رأي الجمهور.</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يتطلب ذلك لغة تحريرية سلسة، وعناوين جذابة تدفع القارئ للاستكشاف والمشاركة.</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كما يجب دمج المحتوى التفاعلي كالفيديوهات القصيرة، الاقتباسات المرئية، والرسوم التوضيحية التفاعلية.</a:t>
            </a:r>
          </a:p>
        </p:txBody>
      </p:sp>
      <p:sp>
        <p:nvSpPr>
          <p:cNvPr id="24" name="Rectangle 23">
            <a:extLst>
              <a:ext uri="{FF2B5EF4-FFF2-40B4-BE49-F238E27FC236}">
                <a16:creationId xmlns:a16="http://schemas.microsoft.com/office/drawing/2014/main" id="{433761BB-7B62-BA88-BE6B-3E1A87C799E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B5ACD7A-CEBD-03C8-05B7-4C37C2EBE747}"/>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A02C2A4A-2553-A3F9-38A2-96F3302AAA13}"/>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دور التحرير في دعم التفاعل</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B7AC9A07-2F70-8EDF-6F30-B2C778A8CEE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4100" name="Picture 4" descr="تحضير محتوى الكتروني تفاعلي - MAHARATech">
            <a:extLst>
              <a:ext uri="{FF2B5EF4-FFF2-40B4-BE49-F238E27FC236}">
                <a16:creationId xmlns:a16="http://schemas.microsoft.com/office/drawing/2014/main" id="{BEBD14AE-F791-9143-7009-13D4E8A53B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321" y="1723344"/>
            <a:ext cx="4476274" cy="44762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42938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1439D-FC83-24A7-0A65-A089F8423220}"/>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07986DC1-A9A9-67E4-919A-AA7826E7C67F}"/>
              </a:ext>
            </a:extLst>
          </p:cNvPr>
          <p:cNvSpPr txBox="1"/>
          <p:nvPr/>
        </p:nvSpPr>
        <p:spPr>
          <a:xfrm>
            <a:off x="5068110" y="1829677"/>
            <a:ext cx="6503675"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تُعد البيانات حجر الأساس في فهم الجمهور وتحسين التفاعل الرقمي، حيث تكشف عن أنماط الاستخدام والتفضيلات.</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بالاعتماد على هذه البيانات، يمكن للمنصة تحسين أماكن وضع الأزرار التفاعلية أو أوقات النشر الأفضل.</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البيانات أيضًا تساعد في معرفة المواضيع التي تثير أكبر قدر من التعليق والنقاش وتكرار التركيز عليها.</a:t>
            </a:r>
          </a:p>
        </p:txBody>
      </p:sp>
      <p:sp>
        <p:nvSpPr>
          <p:cNvPr id="24" name="Rectangle 23">
            <a:extLst>
              <a:ext uri="{FF2B5EF4-FFF2-40B4-BE49-F238E27FC236}">
                <a16:creationId xmlns:a16="http://schemas.microsoft.com/office/drawing/2014/main" id="{D9F5C0CE-EAAB-C8B7-9BA2-395D2BDE4F7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6225F22F-F1E1-53B4-0CA3-61AC10069B25}"/>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7629E8A2-4CCF-AA88-B1AA-4D2BB21778DB}"/>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استخدام البيانات لتحسين التفاعل</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B6B31BB9-BDE0-A687-2AEB-75114530D9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3076" name="Picture 4" descr="Methods for Presenting Statistical Data in an Easy to Read Way">
            <a:extLst>
              <a:ext uri="{FF2B5EF4-FFF2-40B4-BE49-F238E27FC236}">
                <a16:creationId xmlns:a16="http://schemas.microsoft.com/office/drawing/2014/main" id="{442D8B51-3083-FCB0-FC95-BFA656DB54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867" r="7148"/>
          <a:stretch>
            <a:fillRect/>
          </a:stretch>
        </p:blipFill>
        <p:spPr bwMode="auto">
          <a:xfrm>
            <a:off x="0" y="2355987"/>
            <a:ext cx="4801269" cy="28137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9520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B7B28-2CAB-9704-63CD-E5F9C902E591}"/>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224AA108-821E-B5B4-1CFE-68FE70BB1EE5}"/>
              </a:ext>
            </a:extLst>
          </p:cNvPr>
          <p:cNvSpPr txBox="1"/>
          <p:nvPr/>
        </p:nvSpPr>
        <p:spPr>
          <a:xfrm>
            <a:off x="5282119" y="1868589"/>
            <a:ext cx="6377216"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لا تكفي التفاعلية وحدها بدون تصميم يسهل استخدامه، لذا يجب الدمج بين الجاذبية وسهولة الوصول للمحتوى.</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مثال ذلك تصميم شريط تعليقات يكون ظاهرًا دون تعطيل التصفح أو إغراق الصفحة بمؤثرات بصرية.</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الفهم الجيد لهذا التوازن يزيد من نجاح الموقع الصحفي ويجعل تجربته أكثر إمتاعًا وشمولاً للمستخدمين.</a:t>
            </a:r>
          </a:p>
        </p:txBody>
      </p:sp>
      <p:sp>
        <p:nvSpPr>
          <p:cNvPr id="24" name="Rectangle 23">
            <a:extLst>
              <a:ext uri="{FF2B5EF4-FFF2-40B4-BE49-F238E27FC236}">
                <a16:creationId xmlns:a16="http://schemas.microsoft.com/office/drawing/2014/main" id="{CDBBF84F-763A-AF34-87C3-B2E28A119632}"/>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879ACFE-6439-DA3E-0E6F-5735AC23C903}"/>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6D502A91-CE75-6F1C-F8A3-A15F0E3AC95C}"/>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الدمج بين التفاعلية وقابلية الاستخدام</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B031BA06-C8CD-6B5A-29E0-5D98536521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2050" name="Picture 2" descr="مبادئ التصميم الجرافيكي – 13 مبدأ أساسي لاحتراف التصميم الجرافيكي">
            <a:extLst>
              <a:ext uri="{FF2B5EF4-FFF2-40B4-BE49-F238E27FC236}">
                <a16:creationId xmlns:a16="http://schemas.microsoft.com/office/drawing/2014/main" id="{1F271A40-A647-708B-531C-CCAB15E489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78" r="11116"/>
          <a:stretch>
            <a:fillRect/>
          </a:stretch>
        </p:blipFill>
        <p:spPr bwMode="auto">
          <a:xfrm>
            <a:off x="278830" y="2069210"/>
            <a:ext cx="4750116" cy="33198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59036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94A6D-9786-3DC7-5B06-B50F2E528F8D}"/>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5659A4B9-1AB2-7EC5-5C54-1C9A2F2B014E}"/>
              </a:ext>
            </a:extLst>
          </p:cNvPr>
          <p:cNvSpPr txBox="1"/>
          <p:nvPr/>
        </p:nvSpPr>
        <p:spPr>
          <a:xfrm>
            <a:off x="854856" y="1868588"/>
            <a:ext cx="10482288"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لم يعد العمل الصحفي مقتصرًا على الكتابة فقط، بل أصبح الصحفي مطالبًا بإتقان أدوات رقمية للإنتاج مثل </a:t>
            </a:r>
            <a:r>
              <a:rPr lang="en-US" dirty="0">
                <a:latin typeface="Alexandria" charset="0"/>
                <a:cs typeface="Alexandria" charset="0"/>
              </a:rPr>
              <a:t>Canva، Adobe Premiere، </a:t>
            </a:r>
            <a:r>
              <a:rPr lang="ar-SA" dirty="0">
                <a:latin typeface="Alexandria" charset="0"/>
                <a:cs typeface="Alexandria" charset="0"/>
              </a:rPr>
              <a:t>و</a:t>
            </a:r>
            <a:r>
              <a:rPr lang="en-US" dirty="0">
                <a:latin typeface="Alexandria" charset="0"/>
                <a:cs typeface="Alexandria" charset="0"/>
              </a:rPr>
              <a:t>Photoshop </a:t>
            </a:r>
            <a:r>
              <a:rPr lang="ar-SA" dirty="0">
                <a:latin typeface="Alexandria" charset="0"/>
                <a:cs typeface="Alexandria" charset="0"/>
              </a:rPr>
              <a:t>.</a:t>
            </a:r>
          </a:p>
          <a:p>
            <a:pPr algn="just" rtl="1">
              <a:lnSpc>
                <a:spcPct val="200000"/>
              </a:lnSpc>
            </a:pPr>
            <a:endParaRPr lang="en-US"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تتيح هذه الأدوات إنشاء محتوى بصري وتحريري عالي الجودة، يدعم تقديم القصة الصحفية بشكل أكثر جذبًا واحترافية.</a:t>
            </a:r>
          </a:p>
          <a:p>
            <a:pPr algn="just" rtl="1">
              <a:lnSpc>
                <a:spcPct val="200000"/>
              </a:lnSpc>
            </a:pPr>
            <a:endParaRPr lang="ar-SA" sz="1000" b="1"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توفر بعض غرف الأخبار أدوات موحدة تجمع هذه الوظائف ضمن بيئة واحدة لتسهيل سير العمل وتسريع الإنتاج.</a:t>
            </a:r>
          </a:p>
        </p:txBody>
      </p:sp>
      <p:sp>
        <p:nvSpPr>
          <p:cNvPr id="24" name="Rectangle 23">
            <a:extLst>
              <a:ext uri="{FF2B5EF4-FFF2-40B4-BE49-F238E27FC236}">
                <a16:creationId xmlns:a16="http://schemas.microsoft.com/office/drawing/2014/main" id="{E1B3EC90-3A84-0186-8FB1-32E87BFA921A}"/>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79BF1B8-D229-8E02-7DE1-272AF55E3D41}"/>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F7B93C41-DDAC-6EA2-B664-3FBD6E328DC2}"/>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الصحفي الرقمي من الإنتاج للنشر</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D8FACC79-60C3-4361-5B34-EC0B6CFF0CC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spTree>
    <p:extLst>
      <p:ext uri="{BB962C8B-B14F-4D97-AF65-F5344CB8AC3E}">
        <p14:creationId xmlns:p14="http://schemas.microsoft.com/office/powerpoint/2010/main" val="91589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C6B2D-876F-F68B-172D-B12B5A20EB8B}"/>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990FE5D3-C840-4F97-E9CF-C1574841444F}"/>
              </a:ext>
            </a:extLst>
          </p:cNvPr>
          <p:cNvSpPr txBox="1"/>
          <p:nvPr/>
        </p:nvSpPr>
        <p:spPr>
          <a:xfrm>
            <a:off x="4328808" y="1771312"/>
            <a:ext cx="7126245"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أصبح على الصحفي المعاصر أن يمتلك مهارات استخدام أدوات رقمية متكاملة تشمل الكتابة، التصوير، والتعديل.</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أدوات مثل الهواتف الذكية، تطبيقات المونتاج السريع، وتطبيقات تحويل الصوت إلى نص أصبحت ضرورية في العمل اليومي.</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هذه الأدوات تتيح إنتاج محتوى عالي الجودة بسرعة وكفاءة، ما يعزز حضور الصحفي في بيئات العمل التنافسية والمتغيرة.</a:t>
            </a:r>
          </a:p>
        </p:txBody>
      </p:sp>
      <p:sp>
        <p:nvSpPr>
          <p:cNvPr id="24" name="Rectangle 23">
            <a:extLst>
              <a:ext uri="{FF2B5EF4-FFF2-40B4-BE49-F238E27FC236}">
                <a16:creationId xmlns:a16="http://schemas.microsoft.com/office/drawing/2014/main" id="{15CA6902-7076-8A4C-7AC9-03FCAA43D72D}"/>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115424E-1499-8648-B9AE-9633055FBCF0}"/>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66B542DD-A846-8C21-D948-039E7BB8C8D1}"/>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الصحفي الرقمي من الإنتاج إلى النشر</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822D51D8-051B-88A8-5CB3-2312068B43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026" name="Picture 2" descr="تعرّف على أهداف التحول الرقمي">
            <a:extLst>
              <a:ext uri="{FF2B5EF4-FFF2-40B4-BE49-F238E27FC236}">
                <a16:creationId xmlns:a16="http://schemas.microsoft.com/office/drawing/2014/main" id="{C2FBEA42-FBBC-C058-A02B-725D11DE16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98" y="2338809"/>
            <a:ext cx="3757371" cy="28153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17992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C832D6-3514-1035-086D-607C778E1CD2}"/>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CB300C86-C81E-4883-8D1F-792A50209B40}"/>
              </a:ext>
            </a:extLst>
          </p:cNvPr>
          <p:cNvSpPr txBox="1"/>
          <p:nvPr/>
        </p:nvSpPr>
        <p:spPr>
          <a:xfrm>
            <a:off x="5165386" y="1907499"/>
            <a:ext cx="6416127"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تشمل أدوات الإنتاج الرقمي برامج مثل: </a:t>
            </a:r>
            <a:r>
              <a:rPr lang="en-US" dirty="0">
                <a:latin typeface="Alexandria" charset="0"/>
                <a:cs typeface="Alexandria" charset="0"/>
              </a:rPr>
              <a:t> Adobe </a:t>
            </a:r>
            <a:r>
              <a:rPr lang="ar-SA" dirty="0">
                <a:latin typeface="Alexandria" charset="0"/>
                <a:cs typeface="Alexandria" charset="0"/>
              </a:rPr>
              <a:t> </a:t>
            </a:r>
            <a:r>
              <a:rPr lang="en-US" dirty="0">
                <a:latin typeface="Alexandria" charset="0"/>
                <a:cs typeface="Alexandria" charset="0"/>
              </a:rPr>
              <a:t>Premiere Pro </a:t>
            </a:r>
            <a:r>
              <a:rPr lang="ar-SA" dirty="0">
                <a:latin typeface="Alexandria" charset="0"/>
                <a:cs typeface="Alexandria" charset="0"/>
              </a:rPr>
              <a:t> لتحرير الفيديو، و</a:t>
            </a:r>
            <a:r>
              <a:rPr lang="en-US" dirty="0">
                <a:latin typeface="Alexandria" charset="0"/>
                <a:cs typeface="Alexandria" charset="0"/>
              </a:rPr>
              <a:t> Canva </a:t>
            </a:r>
            <a:r>
              <a:rPr lang="ar-SA" dirty="0">
                <a:latin typeface="Alexandria" charset="0"/>
                <a:cs typeface="Alexandria" charset="0"/>
              </a:rPr>
              <a:t>للتصميم السريع.</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كما يستخدم الصحفيون أدوات تسجيل بودكاست مثل </a:t>
            </a:r>
            <a:r>
              <a:rPr lang="en-US" dirty="0">
                <a:latin typeface="Alexandria" charset="0"/>
                <a:cs typeface="Alexandria" charset="0"/>
              </a:rPr>
              <a:t>Anchor، </a:t>
            </a:r>
            <a:r>
              <a:rPr lang="ar-SA" dirty="0">
                <a:latin typeface="Alexandria" charset="0"/>
                <a:cs typeface="Alexandria" charset="0"/>
              </a:rPr>
              <a:t>وتطبيقات التوثيق والتفريغ مثل </a:t>
            </a:r>
            <a:r>
              <a:rPr lang="en-US" dirty="0">
                <a:latin typeface="Alexandria" charset="0"/>
                <a:cs typeface="Alexandria" charset="0"/>
              </a:rPr>
              <a:t>Otter.ai</a:t>
            </a:r>
          </a:p>
          <a:p>
            <a:pPr algn="just" rtl="1">
              <a:lnSpc>
                <a:spcPct val="200000"/>
              </a:lnSpc>
            </a:pPr>
            <a:endParaRPr lang="en-US"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توفر هذه الأدوات وقتًا وجهدًا، وتسهم في تحسين جودة المحتوى الصحفي النهائي من حيث الشكل والرسالة.</a:t>
            </a:r>
            <a:endParaRPr lang="en-US" dirty="0">
              <a:latin typeface="Alexandria" charset="0"/>
              <a:cs typeface="Alexandria" charset="0"/>
            </a:endParaRPr>
          </a:p>
        </p:txBody>
      </p:sp>
      <p:sp>
        <p:nvSpPr>
          <p:cNvPr id="24" name="Rectangle 23">
            <a:extLst>
              <a:ext uri="{FF2B5EF4-FFF2-40B4-BE49-F238E27FC236}">
                <a16:creationId xmlns:a16="http://schemas.microsoft.com/office/drawing/2014/main" id="{A11EFE19-9F95-0A27-A4C1-7D2FB571AC1A}"/>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FBF3749-253D-CEBC-D6F0-8047E83AF172}"/>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B1845DED-A795-8701-68BD-0CC385B52FDF}"/>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الإنتاج الصحفي الرقمي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FE6BC56E-2B06-C7FD-AE30-6C2BE808567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1266" name="Picture 2" descr="Anchor Review | PCMag">
            <a:extLst>
              <a:ext uri="{FF2B5EF4-FFF2-40B4-BE49-F238E27FC236}">
                <a16:creationId xmlns:a16="http://schemas.microsoft.com/office/drawing/2014/main" id="{1A5E35D5-14CC-147E-75BC-23C078DE366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6142" t="30974" r="14675" b="29659"/>
          <a:stretch>
            <a:fillRect/>
          </a:stretch>
        </p:blipFill>
        <p:spPr bwMode="auto">
          <a:xfrm>
            <a:off x="1233057" y="3475013"/>
            <a:ext cx="2247091" cy="7198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268" name="Picture 4" descr="Android Apps by Canva on Google Play">
            <a:extLst>
              <a:ext uri="{FF2B5EF4-FFF2-40B4-BE49-F238E27FC236}">
                <a16:creationId xmlns:a16="http://schemas.microsoft.com/office/drawing/2014/main" id="{9CD6C359-58C4-D2E5-C9AC-E1E11D9A26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114" b="21427"/>
          <a:stretch>
            <a:fillRect/>
          </a:stretch>
        </p:blipFill>
        <p:spPr bwMode="auto">
          <a:xfrm>
            <a:off x="809904" y="1606536"/>
            <a:ext cx="3093396" cy="16537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270" name="Picture 6" descr="Adobe Premiere Pro - Wikipedia">
            <a:extLst>
              <a:ext uri="{FF2B5EF4-FFF2-40B4-BE49-F238E27FC236}">
                <a16:creationId xmlns:a16="http://schemas.microsoft.com/office/drawing/2014/main" id="{75B4DBC0-2ACF-1F2C-CE3B-AE8E313535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53889" y="4453444"/>
            <a:ext cx="1947364" cy="19044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272" name="Picture 8" descr="Otter - Review 2025 - PCMag Middle East">
            <a:extLst>
              <a:ext uri="{FF2B5EF4-FFF2-40B4-BE49-F238E27FC236}">
                <a16:creationId xmlns:a16="http://schemas.microsoft.com/office/drawing/2014/main" id="{0FAE101A-BB92-4B11-58A5-2C8775EB65F0}"/>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4589" r="14273"/>
          <a:stretch>
            <a:fillRect/>
          </a:stretch>
        </p:blipFill>
        <p:spPr bwMode="auto">
          <a:xfrm>
            <a:off x="132637" y="4453444"/>
            <a:ext cx="2363821" cy="18691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CEE3A421-2B8E-4FBB-C881-A070559A9E3D}"/>
              </a:ext>
            </a:extLst>
          </p:cNvPr>
          <p:cNvSpPr txBox="1"/>
          <p:nvPr/>
        </p:nvSpPr>
        <p:spPr>
          <a:xfrm rot="16200000">
            <a:off x="-54216" y="2219889"/>
            <a:ext cx="1238551" cy="369332"/>
          </a:xfrm>
          <a:prstGeom prst="rect">
            <a:avLst/>
          </a:prstGeom>
          <a:noFill/>
        </p:spPr>
        <p:txBody>
          <a:bodyPr wrap="square">
            <a:spAutoFit/>
          </a:bodyPr>
          <a:lstStyle/>
          <a:p>
            <a:r>
              <a:rPr lang="en-US" dirty="0"/>
              <a:t>canva.com</a:t>
            </a:r>
          </a:p>
        </p:txBody>
      </p:sp>
      <p:sp>
        <p:nvSpPr>
          <p:cNvPr id="5" name="TextBox 4">
            <a:extLst>
              <a:ext uri="{FF2B5EF4-FFF2-40B4-BE49-F238E27FC236}">
                <a16:creationId xmlns:a16="http://schemas.microsoft.com/office/drawing/2014/main" id="{F8790D73-978F-AE99-AF10-CE2B865C1A5D}"/>
              </a:ext>
            </a:extLst>
          </p:cNvPr>
          <p:cNvSpPr txBox="1"/>
          <p:nvPr/>
        </p:nvSpPr>
        <p:spPr>
          <a:xfrm>
            <a:off x="749725" y="6357915"/>
            <a:ext cx="1129643" cy="338554"/>
          </a:xfrm>
          <a:prstGeom prst="rect">
            <a:avLst/>
          </a:prstGeom>
          <a:noFill/>
        </p:spPr>
        <p:txBody>
          <a:bodyPr wrap="square">
            <a:spAutoFit/>
          </a:bodyPr>
          <a:lstStyle/>
          <a:p>
            <a:r>
              <a:rPr lang="en-US" sz="1600" dirty="0">
                <a:latin typeface="Alexandria" charset="0"/>
                <a:cs typeface="Alexandria" charset="0"/>
              </a:rPr>
              <a:t>Otter.ai</a:t>
            </a:r>
            <a:endParaRPr lang="en-US" sz="1600" dirty="0"/>
          </a:p>
        </p:txBody>
      </p:sp>
      <p:sp>
        <p:nvSpPr>
          <p:cNvPr id="7" name="TextBox 6">
            <a:extLst>
              <a:ext uri="{FF2B5EF4-FFF2-40B4-BE49-F238E27FC236}">
                <a16:creationId xmlns:a16="http://schemas.microsoft.com/office/drawing/2014/main" id="{F39D1612-7548-3E21-22F7-EA7B2D4519AB}"/>
              </a:ext>
            </a:extLst>
          </p:cNvPr>
          <p:cNvSpPr txBox="1"/>
          <p:nvPr/>
        </p:nvSpPr>
        <p:spPr>
          <a:xfrm>
            <a:off x="3018083" y="6357915"/>
            <a:ext cx="2677538" cy="369332"/>
          </a:xfrm>
          <a:prstGeom prst="rect">
            <a:avLst/>
          </a:prstGeom>
          <a:noFill/>
        </p:spPr>
        <p:txBody>
          <a:bodyPr wrap="square">
            <a:spAutoFit/>
          </a:bodyPr>
          <a:lstStyle/>
          <a:p>
            <a:r>
              <a:rPr lang="en-US" dirty="0"/>
              <a:t>adobe.com</a:t>
            </a:r>
          </a:p>
        </p:txBody>
      </p:sp>
    </p:spTree>
    <p:extLst>
      <p:ext uri="{BB962C8B-B14F-4D97-AF65-F5344CB8AC3E}">
        <p14:creationId xmlns:p14="http://schemas.microsoft.com/office/powerpoint/2010/main" val="1690982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13AC8-B5EE-B9EC-5698-CC7E9AF7FF88}"/>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37EF287A-47FB-AE4A-794E-B6938D6FF792}"/>
              </a:ext>
            </a:extLst>
          </p:cNvPr>
          <p:cNvSpPr txBox="1"/>
          <p:nvPr/>
        </p:nvSpPr>
        <p:spPr>
          <a:xfrm>
            <a:off x="4873557" y="1907504"/>
            <a:ext cx="6785778"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بعد إعداد المحتوى تأتي مرحلة النشر، وتشمل أدوات مثل </a:t>
            </a:r>
            <a:r>
              <a:rPr lang="en-US" dirty="0">
                <a:latin typeface="Alexandria" charset="0"/>
                <a:cs typeface="Alexandria" charset="0"/>
              </a:rPr>
              <a:t>WordPress، </a:t>
            </a:r>
            <a:r>
              <a:rPr lang="ar-SA" dirty="0">
                <a:latin typeface="Alexandria" charset="0"/>
                <a:cs typeface="Alexandria" charset="0"/>
              </a:rPr>
              <a:t>وأنظمة إدارة المحتوى</a:t>
            </a:r>
            <a:r>
              <a:rPr lang="en-US" dirty="0">
                <a:latin typeface="Alexandria" charset="0"/>
                <a:cs typeface="Alexandria" charset="0"/>
              </a:rPr>
              <a:t> </a:t>
            </a:r>
            <a:r>
              <a:rPr lang="ar-SA" dirty="0">
                <a:latin typeface="Alexandria" charset="0"/>
                <a:cs typeface="Alexandria" charset="0"/>
              </a:rPr>
              <a:t>الأخرى</a:t>
            </a:r>
            <a:r>
              <a:rPr lang="en-US" dirty="0">
                <a:latin typeface="Alexandria" charset="0"/>
                <a:cs typeface="Alexandria" charset="0"/>
              </a:rPr>
              <a:t>.</a:t>
            </a:r>
          </a:p>
          <a:p>
            <a:pPr algn="just" rtl="1">
              <a:lnSpc>
                <a:spcPct val="200000"/>
              </a:lnSpc>
            </a:pPr>
            <a:endParaRPr lang="en-US"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هذه الأدوات تمكّن من جدولة النشر، ربطه بمنصات التواصل الاجتماعي، وتحسين ظهوره في محركات البحث.</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وجود تكامل بين أدوات النشر والتحليل يسمح بمتابعة دقيقة لأداء المحتوى بعد نشره مباشرة.</a:t>
            </a:r>
          </a:p>
        </p:txBody>
      </p:sp>
      <p:sp>
        <p:nvSpPr>
          <p:cNvPr id="24" name="Rectangle 23">
            <a:extLst>
              <a:ext uri="{FF2B5EF4-FFF2-40B4-BE49-F238E27FC236}">
                <a16:creationId xmlns:a16="http://schemas.microsoft.com/office/drawing/2014/main" id="{8FEDB8AB-23E7-1CF0-AE73-3F4C68E4098A}"/>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3D2AECA-3274-D839-3880-04DBA304C7D2}"/>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9B6D52B0-98E4-9293-0457-AEC9225429E7}"/>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أدوات النشر الرقمي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BC2BCE64-02F0-B109-D2AA-EDDB8329CA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sp>
        <p:nvSpPr>
          <p:cNvPr id="3" name="TextBox 2">
            <a:extLst>
              <a:ext uri="{FF2B5EF4-FFF2-40B4-BE49-F238E27FC236}">
                <a16:creationId xmlns:a16="http://schemas.microsoft.com/office/drawing/2014/main" id="{CC3F4175-6B77-1EE3-9D9A-3BC427CC1E53}"/>
              </a:ext>
            </a:extLst>
          </p:cNvPr>
          <p:cNvSpPr txBox="1"/>
          <p:nvPr/>
        </p:nvSpPr>
        <p:spPr>
          <a:xfrm>
            <a:off x="1109263" y="4550928"/>
            <a:ext cx="2470516" cy="369332"/>
          </a:xfrm>
          <a:prstGeom prst="rect">
            <a:avLst/>
          </a:prstGeom>
          <a:noFill/>
        </p:spPr>
        <p:txBody>
          <a:bodyPr wrap="square">
            <a:spAutoFit/>
          </a:bodyPr>
          <a:lstStyle/>
          <a:p>
            <a:r>
              <a:rPr lang="en-US" dirty="0"/>
              <a:t>https://wordpress.com/</a:t>
            </a:r>
          </a:p>
        </p:txBody>
      </p:sp>
      <p:pic>
        <p:nvPicPr>
          <p:cNvPr id="10244" name="Picture 4" descr="Graphics &amp; Logos – WordPress.org">
            <a:extLst>
              <a:ext uri="{FF2B5EF4-FFF2-40B4-BE49-F238E27FC236}">
                <a16:creationId xmlns:a16="http://schemas.microsoft.com/office/drawing/2014/main" id="{6C6FD90C-AB9F-3286-EA43-6A256206EF1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550" y="2235317"/>
            <a:ext cx="4630366" cy="250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31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C6635-914E-87AE-5595-122FCC83C2A4}"/>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57270C60-39D7-0C43-E51E-8FB11863A0E8}"/>
              </a:ext>
            </a:extLst>
          </p:cNvPr>
          <p:cNvSpPr txBox="1"/>
          <p:nvPr/>
        </p:nvSpPr>
        <p:spPr>
          <a:xfrm>
            <a:off x="5808368" y="1761588"/>
            <a:ext cx="5834302"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الابتكار المستمر في أدوات الصحافة الرقمية يساعد المؤسسات على تقديم محتوى أكثر تفاعلاً وجاذبية.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أمثلة ذلك استخدام الواقع المعزز </a:t>
            </a:r>
            <a:r>
              <a:rPr lang="en-US" dirty="0">
                <a:latin typeface="Alexandria" charset="0"/>
                <a:cs typeface="Alexandria" charset="0"/>
              </a:rPr>
              <a:t>AR، </a:t>
            </a:r>
            <a:r>
              <a:rPr lang="ar-SA" dirty="0">
                <a:latin typeface="Alexandria" charset="0"/>
                <a:cs typeface="Alexandria" charset="0"/>
              </a:rPr>
              <a:t>أو أدوات التفاعلية الفورية مثل استطلاعات الرأي داخل المقالات.</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هذه الأدوات تجعل من التجربة الصحفية رحلة بصرية وتفاعلية وليس مجرد قراءة تقليدية.</a:t>
            </a:r>
          </a:p>
        </p:txBody>
      </p:sp>
      <p:sp>
        <p:nvSpPr>
          <p:cNvPr id="24" name="Rectangle 23">
            <a:extLst>
              <a:ext uri="{FF2B5EF4-FFF2-40B4-BE49-F238E27FC236}">
                <a16:creationId xmlns:a16="http://schemas.microsoft.com/office/drawing/2014/main" id="{86D7B8AD-96FB-D6F9-A07A-4A968520B6BD}"/>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C7F1D25-BBB0-379F-100A-BA9C96E23827}"/>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F5281546-EF52-0673-5672-7804D0951187}"/>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الابتكار في الأدوات الرقمية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7DFCC36B-4AE1-8A74-6D09-72114611FC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4" name="Picture 3">
            <a:extLst>
              <a:ext uri="{FF2B5EF4-FFF2-40B4-BE49-F238E27FC236}">
                <a16:creationId xmlns:a16="http://schemas.microsoft.com/office/drawing/2014/main" id="{028FEE69-B22F-8D9F-3D5F-A86B183CC8D6}"/>
              </a:ext>
            </a:extLst>
          </p:cNvPr>
          <p:cNvPicPr>
            <a:picLocks noChangeAspect="1"/>
          </p:cNvPicPr>
          <p:nvPr/>
        </p:nvPicPr>
        <p:blipFill>
          <a:blip r:embed="rId3"/>
          <a:srcRect l="9616" r="14226"/>
          <a:stretch>
            <a:fillRect/>
          </a:stretch>
        </p:blipFill>
        <p:spPr>
          <a:xfrm>
            <a:off x="308050" y="1866874"/>
            <a:ext cx="5275628" cy="38450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20121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AA74F-9FED-E927-E005-860F4DCEE92F}"/>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E5A06C9D-6F6D-9EB1-E72A-497C5AE7A9CF}"/>
              </a:ext>
            </a:extLst>
          </p:cNvPr>
          <p:cNvSpPr txBox="1"/>
          <p:nvPr/>
        </p:nvSpPr>
        <p:spPr>
          <a:xfrm>
            <a:off x="5068112" y="1761588"/>
            <a:ext cx="6393642"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لا تزال العديد من المؤسسات تواجه تحديات في اعتماد الأدوات الرقمية، خاصة في الدول النامية.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منها غياب البنية التحتية التقنية، أو ضعف التمويل اللازم للحصول على برمجيات مهنية متقدمة.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كذلك، غياب الوعي التحريري بأهمية هذه الأدوات قد يؤدي إلى استخدامها بطرق تقليدية لا تحقق فائدتها الحقيقية.</a:t>
            </a:r>
          </a:p>
        </p:txBody>
      </p:sp>
      <p:sp>
        <p:nvSpPr>
          <p:cNvPr id="24" name="Rectangle 23">
            <a:extLst>
              <a:ext uri="{FF2B5EF4-FFF2-40B4-BE49-F238E27FC236}">
                <a16:creationId xmlns:a16="http://schemas.microsoft.com/office/drawing/2014/main" id="{7D76BE6E-DEBF-B879-710C-D8171C0AB710}"/>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B7D907E-F461-295C-EA31-11737EAEDF84}"/>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028DEB27-58F1-9368-28D1-9228E111DDF4}"/>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التحديات في استخدام الأدوات الرقمية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26894378-3454-6318-15AC-64B57F8DB5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7170" name="Picture 2" descr="تحديات التحول الرقمي وكيفية التغلب عليها - فكرة للبرمجيات">
            <a:extLst>
              <a:ext uri="{FF2B5EF4-FFF2-40B4-BE49-F238E27FC236}">
                <a16:creationId xmlns:a16="http://schemas.microsoft.com/office/drawing/2014/main" id="{9BCA6AC0-556C-6673-07BA-14F617F0233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249"/>
          <a:stretch>
            <a:fillRect/>
          </a:stretch>
        </p:blipFill>
        <p:spPr bwMode="auto">
          <a:xfrm>
            <a:off x="191316" y="1923538"/>
            <a:ext cx="4701697" cy="37884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8679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CF7C9-A81D-D325-04FA-A29C91A2B96A}"/>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15C47818-8FFF-5CAB-E70F-9D5451D3A08B}"/>
              </a:ext>
            </a:extLst>
          </p:cNvPr>
          <p:cNvSpPr txBox="1"/>
          <p:nvPr/>
        </p:nvSpPr>
        <p:spPr>
          <a:xfrm>
            <a:off x="4338537" y="2063143"/>
            <a:ext cx="7281888"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لا بد من الالتزام بالمعايير الأخلاقية في التفاعل، مثل احترام خصوصية المستخدمين ومراقبة المحتوى المنشور.</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يجب أن تتبنى المؤسسات سياسات واضحة ضد التنمر الرقمي أو نشر الأخبار المضللة من خلال التفاعل.</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وجود مشرفين على التعليقات وأنظمة إبلاغ فعالة يعزز ثقة الجمهور بالمنصة ويزيد من مصداقيتها.</a:t>
            </a:r>
          </a:p>
        </p:txBody>
      </p:sp>
      <p:sp>
        <p:nvSpPr>
          <p:cNvPr id="24" name="Rectangle 23">
            <a:extLst>
              <a:ext uri="{FF2B5EF4-FFF2-40B4-BE49-F238E27FC236}">
                <a16:creationId xmlns:a16="http://schemas.microsoft.com/office/drawing/2014/main" id="{E674A35C-A5EE-0DAA-249F-8EA49FF660EF}"/>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094E306-ED01-ED2D-E9EB-E9EC36E2E79A}"/>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419028AC-DF82-90B8-B92D-A902EB596EF2}"/>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المعايير الأخلاقية في التفاعل الرقمي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1F9EEB9A-2558-ECAA-0F8C-B515DC48E2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3" name="Picture 2">
            <a:extLst>
              <a:ext uri="{FF2B5EF4-FFF2-40B4-BE49-F238E27FC236}">
                <a16:creationId xmlns:a16="http://schemas.microsoft.com/office/drawing/2014/main" id="{803E3757-B757-3F41-DB20-D0A9EC71B41E}"/>
              </a:ext>
            </a:extLst>
          </p:cNvPr>
          <p:cNvPicPr>
            <a:picLocks noChangeAspect="1"/>
          </p:cNvPicPr>
          <p:nvPr/>
        </p:nvPicPr>
        <p:blipFill>
          <a:blip r:embed="rId3"/>
          <a:stretch>
            <a:fillRect/>
          </a:stretch>
        </p:blipFill>
        <p:spPr>
          <a:xfrm>
            <a:off x="493690" y="1944583"/>
            <a:ext cx="3529670" cy="45979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94329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0D4B8-AF24-75CD-4ECE-71899EA3B192}"/>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85520B31-008A-ED9B-1A77-C19E42708D37}"/>
              </a:ext>
            </a:extLst>
          </p:cNvPr>
          <p:cNvSpPr txBox="1"/>
          <p:nvPr/>
        </p:nvSpPr>
        <p:spPr>
          <a:xfrm>
            <a:off x="5058383" y="1868588"/>
            <a:ext cx="6386944"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التفاعل ليس مجرد نتائج رقمية، بل أداة تطوير فعّالة يمكن من خلالها تحسين نوعية المحتوى.</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تعليقات الجمهور واقتراحاتهم تمثّل مصدرًا مهمًا لأفكار صحفية جديدة، أو لإعادة ضبط لغة المعالجة.</a:t>
            </a:r>
            <a:endParaRPr lang="en-US" dirty="0">
              <a:latin typeface="Alexandria" charset="0"/>
              <a:cs typeface="Alexandria" charset="0"/>
            </a:endParaRP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يشكّل الجمهور شريكًا في صياغة الأخبار والتقارير، لا سيما مع الانتقال نحو صحافة تشاركية.</a:t>
            </a:r>
          </a:p>
        </p:txBody>
      </p:sp>
      <p:sp>
        <p:nvSpPr>
          <p:cNvPr id="24" name="Rectangle 23">
            <a:extLst>
              <a:ext uri="{FF2B5EF4-FFF2-40B4-BE49-F238E27FC236}">
                <a16:creationId xmlns:a16="http://schemas.microsoft.com/office/drawing/2014/main" id="{D2CB5BCF-8654-C2CC-5641-A43E8D5E3AD7}"/>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106A273-266B-2615-00A6-72E73F43BD90}"/>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892BA4F4-3573-29E8-07D5-ABE1ED292B91}"/>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تفاعل الجمهور كأداة تطوير</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F55319A1-4061-B141-58FA-97A4779531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5" name="Picture 4">
            <a:extLst>
              <a:ext uri="{FF2B5EF4-FFF2-40B4-BE49-F238E27FC236}">
                <a16:creationId xmlns:a16="http://schemas.microsoft.com/office/drawing/2014/main" id="{E098D5D2-1445-555E-B1DB-2C0B3BAEB3D2}"/>
              </a:ext>
            </a:extLst>
          </p:cNvPr>
          <p:cNvPicPr>
            <a:picLocks noChangeAspect="1"/>
          </p:cNvPicPr>
          <p:nvPr/>
        </p:nvPicPr>
        <p:blipFill>
          <a:blip r:embed="rId3"/>
          <a:stretch>
            <a:fillRect/>
          </a:stretch>
        </p:blipFill>
        <p:spPr>
          <a:xfrm>
            <a:off x="191317" y="2081722"/>
            <a:ext cx="4562166" cy="24432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B2909B62-1734-F50D-F14C-15704E1C12EE}"/>
              </a:ext>
            </a:extLst>
          </p:cNvPr>
          <p:cNvPicPr>
            <a:picLocks noChangeAspect="1"/>
          </p:cNvPicPr>
          <p:nvPr/>
        </p:nvPicPr>
        <p:blipFill>
          <a:blip r:embed="rId4"/>
          <a:stretch>
            <a:fillRect/>
          </a:stretch>
        </p:blipFill>
        <p:spPr>
          <a:xfrm>
            <a:off x="3269785" y="4600672"/>
            <a:ext cx="1483698" cy="15003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4177229D-81BB-AD90-23E3-295FE090787E}"/>
              </a:ext>
            </a:extLst>
          </p:cNvPr>
          <p:cNvPicPr>
            <a:picLocks noChangeAspect="1"/>
          </p:cNvPicPr>
          <p:nvPr/>
        </p:nvPicPr>
        <p:blipFill>
          <a:blip r:embed="rId5"/>
          <a:stretch>
            <a:fillRect/>
          </a:stretch>
        </p:blipFill>
        <p:spPr>
          <a:xfrm>
            <a:off x="492160" y="1867109"/>
            <a:ext cx="3810532" cy="6192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11">
            <a:extLst>
              <a:ext uri="{FF2B5EF4-FFF2-40B4-BE49-F238E27FC236}">
                <a16:creationId xmlns:a16="http://schemas.microsoft.com/office/drawing/2014/main" id="{5594948B-BD47-F927-8AE3-1A2B3366E3F6}"/>
              </a:ext>
            </a:extLst>
          </p:cNvPr>
          <p:cNvPicPr>
            <a:picLocks noChangeAspect="1"/>
          </p:cNvPicPr>
          <p:nvPr/>
        </p:nvPicPr>
        <p:blipFill>
          <a:blip r:embed="rId6"/>
          <a:stretch>
            <a:fillRect/>
          </a:stretch>
        </p:blipFill>
        <p:spPr>
          <a:xfrm>
            <a:off x="191317" y="4600673"/>
            <a:ext cx="3356126" cy="15003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61050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94393-B07F-6288-2692-5CEFCBD0C7CB}"/>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C5103958-52B5-8DFE-35B6-0398A840BAF4}"/>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0353F5F-6C82-E32A-F700-BDEC0B22D56C}"/>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96872EA9-ECF3-AD33-AB4A-BF0427F3E849}"/>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نماذج وأمثلة للتفاعل على الصحف الإلكترونية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4DFFD567-5B15-019C-096A-7EED41BCFE2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6" name="Picture 5">
            <a:extLst>
              <a:ext uri="{FF2B5EF4-FFF2-40B4-BE49-F238E27FC236}">
                <a16:creationId xmlns:a16="http://schemas.microsoft.com/office/drawing/2014/main" id="{D898244F-6F8E-2E6C-3125-9112C0A7FF32}"/>
              </a:ext>
            </a:extLst>
          </p:cNvPr>
          <p:cNvPicPr>
            <a:picLocks noChangeAspect="1"/>
          </p:cNvPicPr>
          <p:nvPr/>
        </p:nvPicPr>
        <p:blipFill>
          <a:blip r:embed="rId3"/>
          <a:stretch>
            <a:fillRect/>
          </a:stretch>
        </p:blipFill>
        <p:spPr>
          <a:xfrm>
            <a:off x="327504" y="2177194"/>
            <a:ext cx="9063072" cy="42070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F1DEFB3D-7B65-0ECD-FF1F-728ACB0EED7D}"/>
              </a:ext>
            </a:extLst>
          </p:cNvPr>
          <p:cNvSpPr txBox="1"/>
          <p:nvPr/>
        </p:nvSpPr>
        <p:spPr>
          <a:xfrm>
            <a:off x="9731375" y="3311089"/>
            <a:ext cx="1678694" cy="2538515"/>
          </a:xfrm>
          <a:prstGeom prst="rect">
            <a:avLst/>
          </a:prstGeom>
          <a:noFill/>
        </p:spPr>
        <p:txBody>
          <a:bodyPr wrap="square">
            <a:spAutoFit/>
          </a:bodyPr>
          <a:lstStyle/>
          <a:p>
            <a:pPr marL="0" lvl="1" algn="ctr" rtl="1">
              <a:lnSpc>
                <a:spcPct val="150000"/>
              </a:lnSpc>
            </a:pPr>
            <a:r>
              <a:rPr lang="ar-SA" sz="1800" b="1" dirty="0">
                <a:solidFill>
                  <a:srgbClr val="FF0000"/>
                </a:solidFill>
                <a:latin typeface="Alexandria" charset="0"/>
                <a:cs typeface="Alexandria" charset="0"/>
              </a:rPr>
              <a:t>نموذج التعليقات على موقع صحيفة صدى الإلكترونية</a:t>
            </a:r>
            <a:endParaRPr lang="en-US" sz="1800" b="1" dirty="0">
              <a:solidFill>
                <a:srgbClr val="FF0000"/>
              </a:solidFill>
              <a:latin typeface="Alexandria" charset="0"/>
              <a:cs typeface="Alexandria" charset="0"/>
            </a:endParaRPr>
          </a:p>
        </p:txBody>
      </p:sp>
      <p:pic>
        <p:nvPicPr>
          <p:cNvPr id="1026" name="Picture 2" descr="Sada Logo">
            <a:extLst>
              <a:ext uri="{FF2B5EF4-FFF2-40B4-BE49-F238E27FC236}">
                <a16:creationId xmlns:a16="http://schemas.microsoft.com/office/drawing/2014/main" id="{378EF871-9844-1038-BD89-C5220BDC25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31375" y="2148698"/>
            <a:ext cx="1809750" cy="80962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B053BF1-60D4-1C3D-7600-13E505956478}"/>
              </a:ext>
            </a:extLst>
          </p:cNvPr>
          <p:cNvSpPr txBox="1"/>
          <p:nvPr/>
        </p:nvSpPr>
        <p:spPr>
          <a:xfrm>
            <a:off x="9607736" y="6014952"/>
            <a:ext cx="1925971" cy="369332"/>
          </a:xfrm>
          <a:prstGeom prst="rect">
            <a:avLst/>
          </a:prstGeom>
          <a:noFill/>
        </p:spPr>
        <p:txBody>
          <a:bodyPr wrap="square">
            <a:spAutoFit/>
          </a:bodyPr>
          <a:lstStyle/>
          <a:p>
            <a:pPr algn="ctr"/>
            <a:r>
              <a:rPr lang="en-US" dirty="0"/>
              <a:t>slaati.com</a:t>
            </a:r>
          </a:p>
        </p:txBody>
      </p:sp>
    </p:spTree>
    <p:extLst>
      <p:ext uri="{BB962C8B-B14F-4D97-AF65-F5344CB8AC3E}">
        <p14:creationId xmlns:p14="http://schemas.microsoft.com/office/powerpoint/2010/main" val="3657334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3435F-2080-3E4A-B19F-86F69175EF2F}"/>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514063F5-E7F6-D2D2-9DCA-F2D7DA5DDE8D}"/>
              </a:ext>
            </a:extLst>
          </p:cNvPr>
          <p:cNvSpPr txBox="1"/>
          <p:nvPr/>
        </p:nvSpPr>
        <p:spPr>
          <a:xfrm>
            <a:off x="5612860" y="1974716"/>
            <a:ext cx="6151314" cy="3642600"/>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يتيح التصميم التفاعلي إمكانية تقديم المحتوى بصيغ جذابة مثل القصص المصورة، الخرائط التفاعلية، والاختبارات.</a:t>
            </a:r>
            <a:endParaRPr lang="en-US" dirty="0">
              <a:latin typeface="Alexandria" charset="0"/>
              <a:cs typeface="Alexandria" charset="0"/>
            </a:endParaRPr>
          </a:p>
          <a:p>
            <a:pPr algn="just" rtl="1">
              <a:lnSpc>
                <a:spcPct val="200000"/>
              </a:lnSpc>
            </a:pPr>
            <a:endParaRPr lang="ar-SA" sz="5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تجعل هذه الأشكال من عملية الاستيعاب أسهل وأكثر متعة، خصوصًا في المواضيع المعقدة أو الطويلة.</a:t>
            </a:r>
          </a:p>
          <a:p>
            <a:pPr algn="just" rtl="1">
              <a:lnSpc>
                <a:spcPct val="200000"/>
              </a:lnSpc>
            </a:pPr>
            <a:endParaRPr lang="en-US" sz="500" b="1"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كما تساعد على تعزيز التفاعل العاطفي والفكري مع المحتوى، مما يزيد من تأثير الرسالة الصحفية.</a:t>
            </a:r>
          </a:p>
        </p:txBody>
      </p:sp>
      <p:sp>
        <p:nvSpPr>
          <p:cNvPr id="24" name="Rectangle 23">
            <a:extLst>
              <a:ext uri="{FF2B5EF4-FFF2-40B4-BE49-F238E27FC236}">
                <a16:creationId xmlns:a16="http://schemas.microsoft.com/office/drawing/2014/main" id="{0CC96194-F050-FD42-7961-D978583ECB23}"/>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11F9CC22-5266-63DA-1274-D30AAA598648}"/>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CEDF0348-ACF4-757E-C730-AC763CE68D49}"/>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مميزات التصميم التفاعلي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F0ED5E30-5809-1FB1-FE53-8F3CED92D0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5122" name="Picture 2" descr="ما هو التصميم التفاعلي (Interaction design) - منصّة تعلّم كتابة ...">
            <a:extLst>
              <a:ext uri="{FF2B5EF4-FFF2-40B4-BE49-F238E27FC236}">
                <a16:creationId xmlns:a16="http://schemas.microsoft.com/office/drawing/2014/main" id="{61C2AFAD-3995-83AE-4F61-55944A76576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8156" r="43753"/>
          <a:stretch>
            <a:fillRect/>
          </a:stretch>
        </p:blipFill>
        <p:spPr bwMode="auto">
          <a:xfrm>
            <a:off x="255520" y="2130359"/>
            <a:ext cx="5085869" cy="31474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06683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47E5D-491B-4B78-1321-6017FD576710}"/>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3569EA29-F692-FAF9-E534-259378359747}"/>
              </a:ext>
            </a:extLst>
          </p:cNvPr>
          <p:cNvSpPr txBox="1"/>
          <p:nvPr/>
        </p:nvSpPr>
        <p:spPr>
          <a:xfrm>
            <a:off x="457200" y="1664302"/>
            <a:ext cx="11007581" cy="1919115"/>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يجب أن يخدم التصميم والأدوات الهدف التحريري للمحتوى، وليس أن يصبحا مجرد عناصر بصرية معزولة.</a:t>
            </a:r>
          </a:p>
          <a:p>
            <a:pPr algn="just" rtl="1">
              <a:lnSpc>
                <a:spcPct val="200000"/>
              </a:lnSpc>
            </a:pPr>
            <a:endParaRPr lang="en-US" sz="300" b="1"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من المهم تحديد ما إن كانت الأداة أو الشكل التفاعلي تضيف قيمة حقيقية للمعلومة أم تشتّت القارئ.</a:t>
            </a:r>
            <a:endParaRPr lang="en-US" dirty="0">
              <a:latin typeface="Alexandria" charset="0"/>
              <a:cs typeface="Alexandria" charset="0"/>
            </a:endParaRPr>
          </a:p>
          <a:p>
            <a:pPr algn="just" rtl="1">
              <a:lnSpc>
                <a:spcPct val="200000"/>
              </a:lnSpc>
            </a:pPr>
            <a:endParaRPr lang="ar-SA" sz="3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التكامل الذكي بين النصوص والصور والفيديوهات والتفاعل يزيد من وضوح الفكرة وجاذبيتها.</a:t>
            </a:r>
          </a:p>
        </p:txBody>
      </p:sp>
      <p:sp>
        <p:nvSpPr>
          <p:cNvPr id="24" name="Rectangle 23">
            <a:extLst>
              <a:ext uri="{FF2B5EF4-FFF2-40B4-BE49-F238E27FC236}">
                <a16:creationId xmlns:a16="http://schemas.microsoft.com/office/drawing/2014/main" id="{D665A669-7457-F2B4-B094-E0B79CE35DD3}"/>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4B45CE8-5168-999F-FD2D-875AFEEEE382}"/>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0D844F98-E69C-5363-9DB6-5460C13BA53E}"/>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التكامل بين المحتوى والأدوات</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8BD5D408-ACA9-C1B3-A37C-28F07DBC55B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4098" name="Picture 2" descr="ما هو تكامل البيانات؟ دليل كامل لعام 2025 | Astera">
            <a:extLst>
              <a:ext uri="{FF2B5EF4-FFF2-40B4-BE49-F238E27FC236}">
                <a16:creationId xmlns:a16="http://schemas.microsoft.com/office/drawing/2014/main" id="{A8FABDBA-957A-8A80-5168-2C81F61B2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3227" y="3923889"/>
            <a:ext cx="9045546" cy="2857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80621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DC9C3D-4B1D-840E-D6DE-827F9798F9CC}"/>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0207073A-6C78-FB78-551D-F12BBE547A7F}"/>
              </a:ext>
            </a:extLst>
          </p:cNvPr>
          <p:cNvSpPr txBox="1"/>
          <p:nvPr/>
        </p:nvSpPr>
        <p:spPr>
          <a:xfrm>
            <a:off x="6196519" y="1829677"/>
            <a:ext cx="5336356" cy="4891788"/>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موقع الجزيرة نت يقدّم نماذج تفاعلية متميزة تشمل خرائط حية، وسلاسل سردية متعددة الوسائط.</a:t>
            </a:r>
          </a:p>
          <a:p>
            <a:pPr algn="just" rtl="1">
              <a:lnSpc>
                <a:spcPct val="200000"/>
              </a:lnSpc>
            </a:pPr>
            <a:endParaRPr lang="ar-SA" sz="6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كذلك تعتمد </a:t>
            </a:r>
            <a:r>
              <a:rPr lang="en-US" dirty="0">
                <a:latin typeface="Alexandria" charset="0"/>
                <a:cs typeface="Alexandria" charset="0"/>
              </a:rPr>
              <a:t>BBC News</a:t>
            </a:r>
            <a:r>
              <a:rPr lang="ar-SA" dirty="0">
                <a:latin typeface="Alexandria" charset="0"/>
                <a:cs typeface="Alexandria" charset="0"/>
              </a:rPr>
              <a:t> على مقاطع "تصفح بصري" تفاعلية لجذب جمهور الهواتف المحمولة.</a:t>
            </a:r>
          </a:p>
          <a:p>
            <a:pPr algn="just" rtl="1">
              <a:lnSpc>
                <a:spcPct val="200000"/>
              </a:lnSpc>
            </a:pPr>
            <a:endParaRPr lang="ar-SA" sz="6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هذه النماذج تظهر كيف أن المزج بين التقنية والتحرير المدروس يُنتج تجربة غنية وشاملة.</a:t>
            </a:r>
          </a:p>
          <a:p>
            <a:pPr algn="just" rtl="1">
              <a:lnSpc>
                <a:spcPct val="200000"/>
              </a:lnSpc>
            </a:pPr>
            <a:endParaRPr lang="en-US" sz="500" dirty="0">
              <a:latin typeface="Alexandria" charset="0"/>
              <a:cs typeface="Alexandria" charset="0"/>
            </a:endParaRPr>
          </a:p>
          <a:p>
            <a:pPr algn="just" rtl="1">
              <a:lnSpc>
                <a:spcPct val="200000"/>
              </a:lnSpc>
            </a:pPr>
            <a:endParaRPr lang="en-US" sz="500" dirty="0">
              <a:latin typeface="Alexandria" charset="0"/>
              <a:cs typeface="Alexandria" charset="0"/>
            </a:endParaRPr>
          </a:p>
          <a:p>
            <a:pPr algn="r" rtl="1">
              <a:lnSpc>
                <a:spcPct val="200000"/>
              </a:lnSpc>
            </a:pPr>
            <a:r>
              <a:rPr lang="ar-SA" sz="1400" dirty="0">
                <a:latin typeface="Alexandria" charset="0"/>
                <a:cs typeface="Alexandria" charset="0"/>
              </a:rPr>
              <a:t>رابط الجزيرة نت: </a:t>
            </a:r>
            <a:r>
              <a:rPr lang="en-US" sz="1400" dirty="0">
                <a:latin typeface="Alexandria" charset="0"/>
                <a:cs typeface="Alexandria" charset="0"/>
              </a:rPr>
              <a:t>https://www.aljazeera.net</a:t>
            </a:r>
            <a:br>
              <a:rPr lang="ar-SA" sz="1400" dirty="0">
                <a:latin typeface="Alexandria" charset="0"/>
                <a:cs typeface="Alexandria" charset="0"/>
              </a:rPr>
            </a:br>
            <a:r>
              <a:rPr lang="ar-SA" sz="1400" dirty="0">
                <a:latin typeface="Alexandria" charset="0"/>
                <a:cs typeface="Alexandria" charset="0"/>
              </a:rPr>
              <a:t>رابط </a:t>
            </a:r>
            <a:r>
              <a:rPr lang="en-US" sz="1400" dirty="0">
                <a:latin typeface="Alexandria" charset="0"/>
                <a:cs typeface="Alexandria" charset="0"/>
              </a:rPr>
              <a:t>BBC News </a:t>
            </a:r>
            <a:r>
              <a:rPr lang="ar-SA" sz="1400" dirty="0">
                <a:latin typeface="Alexandria" charset="0"/>
                <a:cs typeface="Alexandria" charset="0"/>
              </a:rPr>
              <a:t>:</a:t>
            </a:r>
            <a:r>
              <a:rPr lang="en-US" sz="1400" dirty="0">
                <a:latin typeface="Alexandria" charset="0"/>
                <a:cs typeface="Alexandria" charset="0"/>
              </a:rPr>
              <a:t> https://www.bbc.com/arabic </a:t>
            </a:r>
            <a:endParaRPr lang="ar-SA" sz="1400" dirty="0">
              <a:latin typeface="Alexandria" charset="0"/>
              <a:cs typeface="Alexandria" charset="0"/>
            </a:endParaRPr>
          </a:p>
        </p:txBody>
      </p:sp>
      <p:sp>
        <p:nvSpPr>
          <p:cNvPr id="24" name="Rectangle 23">
            <a:extLst>
              <a:ext uri="{FF2B5EF4-FFF2-40B4-BE49-F238E27FC236}">
                <a16:creationId xmlns:a16="http://schemas.microsoft.com/office/drawing/2014/main" id="{163C6A12-E2AF-59BB-80E1-13778ADD15DA}"/>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031A89E-C132-4637-B1C6-0567E25629F3}"/>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6DD735F8-35DC-F9B7-1CC6-CBB967C50DC8}"/>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نماذج ناجحة للتفاعل الصحفي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6440E033-44DB-7281-AABC-81313DD251A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5" name="Picture 4">
            <a:extLst>
              <a:ext uri="{FF2B5EF4-FFF2-40B4-BE49-F238E27FC236}">
                <a16:creationId xmlns:a16="http://schemas.microsoft.com/office/drawing/2014/main" id="{6E59B43E-8ED9-2BB2-C904-E8E37E347312}"/>
              </a:ext>
            </a:extLst>
          </p:cNvPr>
          <p:cNvPicPr>
            <a:picLocks noChangeAspect="1"/>
          </p:cNvPicPr>
          <p:nvPr/>
        </p:nvPicPr>
        <p:blipFill>
          <a:blip r:embed="rId3"/>
          <a:stretch>
            <a:fillRect/>
          </a:stretch>
        </p:blipFill>
        <p:spPr>
          <a:xfrm>
            <a:off x="194678" y="1532065"/>
            <a:ext cx="2742458" cy="55350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65959E63-5840-6731-4D77-E079627E281C}"/>
              </a:ext>
            </a:extLst>
          </p:cNvPr>
          <p:cNvPicPr>
            <a:picLocks noChangeAspect="1"/>
          </p:cNvPicPr>
          <p:nvPr/>
        </p:nvPicPr>
        <p:blipFill>
          <a:blip r:embed="rId4"/>
          <a:stretch>
            <a:fillRect/>
          </a:stretch>
        </p:blipFill>
        <p:spPr>
          <a:xfrm>
            <a:off x="2932665" y="1532065"/>
            <a:ext cx="3007692" cy="54428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57912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
                                            <p:txEl>
                                              <p:pRg st="7" end="7"/>
                                            </p:txEl>
                                          </p:spTgt>
                                        </p:tgtEl>
                                        <p:attrNameLst>
                                          <p:attrName>style.visibility</p:attrName>
                                        </p:attrNameLst>
                                      </p:cBhvr>
                                      <p:to>
                                        <p:strVal val="visible"/>
                                      </p:to>
                                    </p:set>
                                    <p:animEffect transition="in" filter="fade">
                                      <p:cBhvr>
                                        <p:cTn id="27" dur="500"/>
                                        <p:tgtEl>
                                          <p:spTgt spid="2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75AE0-CE48-7451-C4BA-7ECC893B9B2A}"/>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7DE0E10E-0E2F-CA9B-2387-D4D13ACFDE51}"/>
              </a:ext>
            </a:extLst>
          </p:cNvPr>
          <p:cNvSpPr txBox="1"/>
          <p:nvPr/>
        </p:nvSpPr>
        <p:spPr>
          <a:xfrm>
            <a:off x="4698460" y="1683762"/>
            <a:ext cx="6873327" cy="4310667"/>
          </a:xfrm>
          <a:prstGeom prst="rect">
            <a:avLst/>
          </a:prstGeom>
          <a:noFill/>
        </p:spPr>
        <p:txBody>
          <a:bodyPr wrap="square" rtlCol="0">
            <a:spAutoFit/>
          </a:bodyPr>
          <a:lstStyle/>
          <a:p>
            <a:pPr algn="just" rtl="1">
              <a:lnSpc>
                <a:spcPct val="200000"/>
              </a:lnSpc>
            </a:pPr>
            <a:r>
              <a:rPr lang="ar-SA" sz="2000" b="1" dirty="0">
                <a:latin typeface="Alexandria" charset="0"/>
                <a:cs typeface="Alexandria" charset="0"/>
              </a:rPr>
              <a:t>أولاً</a:t>
            </a:r>
            <a:r>
              <a:rPr lang="ar-SA" sz="2000" dirty="0">
                <a:latin typeface="Alexandria" charset="0"/>
                <a:cs typeface="Alexandria" charset="0"/>
              </a:rPr>
              <a:t>، لا يكفي عدد المشاهدات كمؤشر وحيد للنجاح، بل يجب دراسة التفاعل الحقيقي (مدة البقاء، الإعجابات، الردود).</a:t>
            </a:r>
          </a:p>
          <a:p>
            <a:pPr algn="just" rtl="1">
              <a:lnSpc>
                <a:spcPct val="200000"/>
              </a:lnSpc>
            </a:pPr>
            <a:endParaRPr lang="ar-SA" sz="1000" dirty="0">
              <a:latin typeface="Alexandria" charset="0"/>
              <a:cs typeface="Alexandria" charset="0"/>
            </a:endParaRPr>
          </a:p>
          <a:p>
            <a:pPr algn="just" rtl="1">
              <a:lnSpc>
                <a:spcPct val="200000"/>
              </a:lnSpc>
            </a:pPr>
            <a:r>
              <a:rPr lang="ar-SA" sz="2000" b="1" dirty="0">
                <a:latin typeface="Alexandria" charset="0"/>
                <a:cs typeface="Alexandria" charset="0"/>
              </a:rPr>
              <a:t>ثانياً</a:t>
            </a:r>
            <a:r>
              <a:rPr lang="ar-SA" sz="2000" dirty="0">
                <a:latin typeface="Alexandria" charset="0"/>
                <a:cs typeface="Alexandria" charset="0"/>
              </a:rPr>
              <a:t>، يساعد تحليل البيانات في معرفة إن كان المحتوى يخلق نقاشًا فعّالاً أو مجرد مرور سطحي سريع.</a:t>
            </a:r>
          </a:p>
          <a:p>
            <a:pPr algn="just" rtl="1">
              <a:lnSpc>
                <a:spcPct val="200000"/>
              </a:lnSpc>
            </a:pPr>
            <a:endParaRPr lang="ar-SA" sz="1000" dirty="0">
              <a:latin typeface="Alexandria" charset="0"/>
              <a:cs typeface="Alexandria" charset="0"/>
            </a:endParaRPr>
          </a:p>
          <a:p>
            <a:pPr algn="just" rtl="1">
              <a:lnSpc>
                <a:spcPct val="200000"/>
              </a:lnSpc>
            </a:pPr>
            <a:r>
              <a:rPr lang="ar-SA" sz="2000" b="1" dirty="0">
                <a:latin typeface="Alexandria" charset="0"/>
                <a:cs typeface="Alexandria" charset="0"/>
              </a:rPr>
              <a:t>ثالثاً</a:t>
            </a:r>
            <a:r>
              <a:rPr lang="ar-SA" sz="2000" dirty="0">
                <a:latin typeface="Alexandria" charset="0"/>
                <a:cs typeface="Alexandria" charset="0"/>
              </a:rPr>
              <a:t>، أدوات التحليل تزود المؤسسة الإعلامية بتقارير تفصيلية تعينها على ضبط استراتيجية النشر القادمة.</a:t>
            </a:r>
          </a:p>
        </p:txBody>
      </p:sp>
      <p:sp>
        <p:nvSpPr>
          <p:cNvPr id="24" name="Rectangle 23">
            <a:extLst>
              <a:ext uri="{FF2B5EF4-FFF2-40B4-BE49-F238E27FC236}">
                <a16:creationId xmlns:a16="http://schemas.microsoft.com/office/drawing/2014/main" id="{2A8C954F-C404-47E7-75FA-D39DDBF63CDC}"/>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70743E9-F334-4F37-B620-5D00B8FBB362}"/>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8B8447E9-4ED5-9D80-F74A-BF4342595374}"/>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قياس الأداء مقابل مؤشرات التفاعل</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1659545D-A48C-C811-F2A2-4B81746779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3074" name="Picture 2" descr="تحليل التفاعل على وسائل التواصل الاجتماعي: دليلك الحصري - أيم ...">
            <a:extLst>
              <a:ext uri="{FF2B5EF4-FFF2-40B4-BE49-F238E27FC236}">
                <a16:creationId xmlns:a16="http://schemas.microsoft.com/office/drawing/2014/main" id="{498A6C36-5292-7911-E6EF-35E310FBB6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964" r="25972"/>
          <a:stretch>
            <a:fillRect/>
          </a:stretch>
        </p:blipFill>
        <p:spPr bwMode="auto">
          <a:xfrm>
            <a:off x="450574" y="1764992"/>
            <a:ext cx="3829451" cy="39434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64057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FAC01-91F4-91BA-ECFA-62F89B46CD55}"/>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ED0176CD-677C-1482-1AC3-7727D3149EC8}"/>
              </a:ext>
            </a:extLst>
          </p:cNvPr>
          <p:cNvSpPr txBox="1"/>
          <p:nvPr/>
        </p:nvSpPr>
        <p:spPr>
          <a:xfrm>
            <a:off x="5642043" y="1888044"/>
            <a:ext cx="5910288" cy="3950377"/>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المستقبل يتجه نحو مزيد من التخصيص التفاعلي، حيث يُصمم المحتوى وفق ميول كل مستخدم.</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الذكاء الاصطناعي والواقع الممتد سيكونان ركيزتين في تطوير منصات تفاعلية ذكية ومتطورة.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المؤسسات الإعلامية التي تستثمر في هذا الاتجاه ستكون أكثر قدرة على جذب الجمهور والاحتفاظ به.</a:t>
            </a:r>
          </a:p>
        </p:txBody>
      </p:sp>
      <p:sp>
        <p:nvSpPr>
          <p:cNvPr id="24" name="Rectangle 23">
            <a:extLst>
              <a:ext uri="{FF2B5EF4-FFF2-40B4-BE49-F238E27FC236}">
                <a16:creationId xmlns:a16="http://schemas.microsoft.com/office/drawing/2014/main" id="{383FC6B3-CB8B-8FFD-EB4A-8349E9850C13}"/>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F437F5D-398B-9E79-6B82-0F54B56FA96D}"/>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790F19CF-E41E-025F-C20A-A4F3D2191B4B}"/>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مستقبل التفاعل في الصحافة الرقمية</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1878C9A2-1CB0-D36B-1388-281F1C23609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2050" name="Picture 2" descr="التكنولوجيا الحديثة ترتقي بقدرات عالمنا الذكي | وداي السعودية">
            <a:extLst>
              <a:ext uri="{FF2B5EF4-FFF2-40B4-BE49-F238E27FC236}">
                <a16:creationId xmlns:a16="http://schemas.microsoft.com/office/drawing/2014/main" id="{73E31E98-F90B-8080-EFAA-C89B1216E6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6661" y="2140086"/>
            <a:ext cx="4961106" cy="33074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33623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6C217-2DBB-64F6-EF14-5D28C6F80103}"/>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57410FCD-EBAB-FA11-10D9-E29695B5729D}"/>
              </a:ext>
            </a:extLst>
          </p:cNvPr>
          <p:cNvSpPr txBox="1"/>
          <p:nvPr/>
        </p:nvSpPr>
        <p:spPr>
          <a:xfrm>
            <a:off x="6236627" y="1714607"/>
            <a:ext cx="5239828" cy="4504375"/>
          </a:xfrm>
          <a:prstGeom prst="rect">
            <a:avLst/>
          </a:prstGeom>
          <a:noFill/>
        </p:spPr>
        <p:txBody>
          <a:bodyPr wrap="square" rtlCol="0">
            <a:spAutoFit/>
          </a:bodyPr>
          <a:lstStyle/>
          <a:p>
            <a:pPr algn="just" rtl="1">
              <a:lnSpc>
                <a:spcPct val="200000"/>
              </a:lnSpc>
            </a:pPr>
            <a:r>
              <a:rPr lang="ar-SA" b="1" dirty="0">
                <a:latin typeface="Alexandria" charset="0"/>
                <a:cs typeface="Alexandria" charset="0"/>
              </a:rPr>
              <a:t>أولاً</a:t>
            </a:r>
            <a:r>
              <a:rPr lang="ar-SA" dirty="0">
                <a:latin typeface="Alexandria" charset="0"/>
                <a:cs typeface="Alexandria" charset="0"/>
              </a:rPr>
              <a:t>، الصحفي اليوم لم يعد مجرد كاتب بل أصبح صانع محتوى، محلل بيانات، ومهندس تفاعل.</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ثانياً</a:t>
            </a:r>
            <a:r>
              <a:rPr lang="ar-SA" dirty="0">
                <a:latin typeface="Alexandria" charset="0"/>
                <a:cs typeface="Alexandria" charset="0"/>
              </a:rPr>
              <a:t>، عليه أن يفهم أدوات التصميم، التحليل، والتفاعل كي يوصل رسالته بشكل ناجح في البيئة الرقمية.</a:t>
            </a:r>
          </a:p>
          <a:p>
            <a:pPr algn="just" rtl="1">
              <a:lnSpc>
                <a:spcPct val="200000"/>
              </a:lnSpc>
            </a:pPr>
            <a:endParaRPr lang="ar-SA" sz="1000" dirty="0">
              <a:latin typeface="Alexandria" charset="0"/>
              <a:cs typeface="Alexandria" charset="0"/>
            </a:endParaRPr>
          </a:p>
          <a:p>
            <a:pPr algn="just" rtl="1">
              <a:lnSpc>
                <a:spcPct val="200000"/>
              </a:lnSpc>
            </a:pPr>
            <a:r>
              <a:rPr lang="ar-SA" b="1" dirty="0">
                <a:latin typeface="Alexandria" charset="0"/>
                <a:cs typeface="Alexandria" charset="0"/>
              </a:rPr>
              <a:t>ثالثاً</a:t>
            </a:r>
            <a:r>
              <a:rPr lang="ar-SA" dirty="0">
                <a:latin typeface="Alexandria" charset="0"/>
                <a:cs typeface="Alexandria" charset="0"/>
              </a:rPr>
              <a:t>، كل ذلك يتطلب تدريبًا مستمرًا وتعاونًا وثيقًا مع فرق التكنولوجيا في المؤسسة الإعلامية.</a:t>
            </a:r>
          </a:p>
        </p:txBody>
      </p:sp>
      <p:sp>
        <p:nvSpPr>
          <p:cNvPr id="24" name="Rectangle 23">
            <a:extLst>
              <a:ext uri="{FF2B5EF4-FFF2-40B4-BE49-F238E27FC236}">
                <a16:creationId xmlns:a16="http://schemas.microsoft.com/office/drawing/2014/main" id="{84DA93EF-5B68-846D-6784-5C4E576D3433}"/>
              </a:ext>
            </a:extLst>
          </p:cNvPr>
          <p:cNvSpPr/>
          <p:nvPr/>
        </p:nvSpPr>
        <p:spPr>
          <a:xfrm flipV="1">
            <a:off x="2653888" y="565977"/>
            <a:ext cx="9538112" cy="529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F3046D9-68CF-825E-C62A-9845890704F4}"/>
              </a:ext>
            </a:extLst>
          </p:cNvPr>
          <p:cNvSpPr txBox="1"/>
          <p:nvPr/>
        </p:nvSpPr>
        <p:spPr>
          <a:xfrm>
            <a:off x="4023360" y="152924"/>
            <a:ext cx="8052099" cy="338554"/>
          </a:xfrm>
          <a:prstGeom prst="rect">
            <a:avLst/>
          </a:prstGeom>
          <a:noFill/>
        </p:spPr>
        <p:txBody>
          <a:bodyPr wrap="square">
            <a:spAutoFit/>
          </a:bodyPr>
          <a:lstStyle/>
          <a:p>
            <a:pPr algn="r" rtl="1"/>
            <a:r>
              <a:rPr lang="ar-SA" sz="1600" dirty="0">
                <a:latin typeface="Alexandria" charset="0"/>
                <a:cs typeface="Alexandria" charset="0"/>
              </a:rPr>
              <a:t>المحاضرة التاسعة - معايير التفاعلية وقابلية الاستخدام في الإخراج الصحفي</a:t>
            </a:r>
          </a:p>
        </p:txBody>
      </p:sp>
      <p:sp>
        <p:nvSpPr>
          <p:cNvPr id="16" name="Rectangle 15">
            <a:extLst>
              <a:ext uri="{FF2B5EF4-FFF2-40B4-BE49-F238E27FC236}">
                <a16:creationId xmlns:a16="http://schemas.microsoft.com/office/drawing/2014/main" id="{C2946347-8D74-F120-6E91-479E6E8FED72}"/>
              </a:ext>
            </a:extLst>
          </p:cNvPr>
          <p:cNvSpPr/>
          <p:nvPr/>
        </p:nvSpPr>
        <p:spPr>
          <a:xfrm>
            <a:off x="2653888" y="658382"/>
            <a:ext cx="9421571" cy="834186"/>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rtl="1"/>
            <a:r>
              <a:rPr lang="ar-SA" sz="2800" b="1" dirty="0">
                <a:solidFill>
                  <a:schemeClr val="bg1"/>
                </a:solidFill>
                <a:latin typeface="Alexandria" charset="0"/>
                <a:cs typeface="Alexandria" charset="0"/>
              </a:rPr>
              <a:t>إعادة تصور دور الصحفي التفاعلي</a:t>
            </a:r>
            <a:endParaRPr lang="en-US" sz="2800" b="1" dirty="0">
              <a:solidFill>
                <a:schemeClr val="bg1"/>
              </a:solidFill>
              <a:latin typeface="Alexandria" charset="0"/>
              <a:cs typeface="Alexandria" charset="0"/>
            </a:endParaRPr>
          </a:p>
        </p:txBody>
      </p:sp>
      <p:pic>
        <p:nvPicPr>
          <p:cNvPr id="17" name="Graphic 21">
            <a:extLst>
              <a:ext uri="{FF2B5EF4-FFF2-40B4-BE49-F238E27FC236}">
                <a16:creationId xmlns:a16="http://schemas.microsoft.com/office/drawing/2014/main" id="{0ED34CB4-65F3-4693-691D-09FA131899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315419"/>
            <a:ext cx="2305141" cy="1076343"/>
          </a:xfrm>
          <a:prstGeom prst="rect">
            <a:avLst/>
          </a:prstGeom>
        </p:spPr>
      </p:pic>
      <p:pic>
        <p:nvPicPr>
          <p:cNvPr id="1026" name="Picture 2" descr="238 مليار دولار الإنفاق المتوقع على تكنولوجيا المعلومات في المنطقة ...">
            <a:extLst>
              <a:ext uri="{FF2B5EF4-FFF2-40B4-BE49-F238E27FC236}">
                <a16:creationId xmlns:a16="http://schemas.microsoft.com/office/drawing/2014/main" id="{7A242AE1-BFAC-DE95-029A-5273E60366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449" y="1837375"/>
            <a:ext cx="5464925" cy="36432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1416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xEl>
                                              <p:pRg st="0" end="0"/>
                                            </p:txEl>
                                          </p:spTgt>
                                        </p:tgtEl>
                                        <p:attrNameLst>
                                          <p:attrName>style.visibility</p:attrName>
                                        </p:attrNameLst>
                                      </p:cBhvr>
                                      <p:to>
                                        <p:strVal val="visible"/>
                                      </p:to>
                                    </p:set>
                                    <p:animEffect transition="in" filter="fade">
                                      <p:cBhvr>
                                        <p:cTn id="12" dur="500"/>
                                        <p:tgtEl>
                                          <p:spTgt spid="2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xEl>
                                              <p:pRg st="2" end="2"/>
                                            </p:txEl>
                                          </p:spTgt>
                                        </p:tgtEl>
                                        <p:attrNameLst>
                                          <p:attrName>style.visibility</p:attrName>
                                        </p:attrNameLst>
                                      </p:cBhvr>
                                      <p:to>
                                        <p:strVal val="visible"/>
                                      </p:to>
                                    </p:set>
                                    <p:animEffect transition="in" filter="fade">
                                      <p:cBhvr>
                                        <p:cTn id="17" dur="500"/>
                                        <p:tgtEl>
                                          <p:spTgt spid="2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4" end="4"/>
                                            </p:txEl>
                                          </p:spTgt>
                                        </p:tgtEl>
                                        <p:attrNameLst>
                                          <p:attrName>style.visibility</p:attrName>
                                        </p:attrNameLst>
                                      </p:cBhvr>
                                      <p:to>
                                        <p:strVal val="visible"/>
                                      </p:to>
                                    </p:set>
                                    <p:animEffect transition="in" filter="fade">
                                      <p:cBhvr>
                                        <p:cTn id="22" dur="500"/>
                                        <p:tgtEl>
                                          <p:spTgt spid="2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p"/>
      <p:bldP spid="1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EA290-5F5D-849D-0239-FBBFDE39FE9E}"/>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630FD27D-5586-B112-0802-2B95CF8F7D85}"/>
              </a:ext>
            </a:extLst>
          </p:cNvPr>
          <p:cNvSpPr txBox="1"/>
          <p:nvPr/>
        </p:nvSpPr>
        <p:spPr>
          <a:xfrm>
            <a:off x="523703" y="1438217"/>
            <a:ext cx="11136122" cy="4996817"/>
          </a:xfrm>
          <a:prstGeom prst="rect">
            <a:avLst/>
          </a:prstGeom>
          <a:noFill/>
        </p:spPr>
        <p:txBody>
          <a:bodyPr wrap="square" rtlCol="0">
            <a:spAutoFit/>
          </a:bodyPr>
          <a:lstStyle/>
          <a:p>
            <a:pPr algn="just" rtl="1">
              <a:lnSpc>
                <a:spcPct val="200000"/>
              </a:lnSpc>
            </a:pPr>
            <a:r>
              <a:rPr lang="ar-SA" b="1" dirty="0">
                <a:solidFill>
                  <a:srgbClr val="C00000"/>
                </a:solidFill>
                <a:latin typeface="Alexandria" charset="0"/>
                <a:cs typeface="Alexandria" charset="0"/>
              </a:rPr>
              <a:t>في هذه المحاضرة التاسعة لمقرر الإخراج والإنتاج الصحفي:</a:t>
            </a:r>
          </a:p>
          <a:p>
            <a:pPr algn="just" rtl="1">
              <a:lnSpc>
                <a:spcPct val="200000"/>
              </a:lnSpc>
            </a:pPr>
            <a:r>
              <a:rPr lang="ar-SA" dirty="0">
                <a:latin typeface="Alexandria" charset="0"/>
                <a:cs typeface="Alexandria" charset="0"/>
              </a:rPr>
              <a:t>1. </a:t>
            </a:r>
            <a:r>
              <a:rPr lang="ar-SA" b="1" dirty="0">
                <a:latin typeface="Alexandria" charset="0"/>
                <a:cs typeface="Alexandria" charset="0"/>
              </a:rPr>
              <a:t>تناولنا</a:t>
            </a:r>
            <a:r>
              <a:rPr lang="ar-SA" dirty="0">
                <a:latin typeface="Alexandria" charset="0"/>
                <a:cs typeface="Alexandria" charset="0"/>
              </a:rPr>
              <a:t> مفهوم التفاعلية في الصحافة الرقمية، باعتبارها عنصرًا أساسيًا في بناء علاقة ديناميكية بين الجمهور والمنصة الإخبارية، ناقشنا كيف أصبحت التفاعلية معيارًا رئيسيًا في إخراج المحتوى الصحفي، من خلال أدوات مثل التعليقات، التخصيص، ومشاركة المحتوى، كما تطرقنا إلى معايير التفاعل الفعّال وأثرها في قياس أداء المحتوى الرقمي وتحسين استراتيجيات النشر.</a:t>
            </a:r>
          </a:p>
          <a:p>
            <a:pPr algn="just" rtl="1">
              <a:lnSpc>
                <a:spcPct val="200000"/>
              </a:lnSpc>
            </a:pPr>
            <a:r>
              <a:rPr lang="ar-SA" dirty="0">
                <a:latin typeface="Alexandria" charset="0"/>
                <a:cs typeface="Alexandria" charset="0"/>
              </a:rPr>
              <a:t>2. </a:t>
            </a:r>
            <a:r>
              <a:rPr lang="ar-SA" b="1" dirty="0">
                <a:latin typeface="Alexandria" charset="0"/>
                <a:cs typeface="Alexandria" charset="0"/>
              </a:rPr>
              <a:t>تعرّفنا</a:t>
            </a:r>
            <a:r>
              <a:rPr lang="ar-SA" dirty="0">
                <a:latin typeface="Alexandria" charset="0"/>
                <a:cs typeface="Alexandria" charset="0"/>
              </a:rPr>
              <a:t> أيضًا على مفهوم قابلية الاستخدام </a:t>
            </a:r>
            <a:r>
              <a:rPr lang="en-US" dirty="0">
                <a:latin typeface="Alexandria" charset="0"/>
                <a:cs typeface="Alexandria" charset="0"/>
              </a:rPr>
              <a:t> </a:t>
            </a:r>
            <a:r>
              <a:rPr lang="ar-SA" dirty="0">
                <a:latin typeface="Alexandria" charset="0"/>
                <a:cs typeface="Alexandria" charset="0"/>
              </a:rPr>
              <a:t>في تصميم المنصات، وأهميته في تسهيل تجربة المستخدم وتعزيز ولائه، كما استعرضنا أدوات قياس التفاعل وتحليل الأداء الصحفي، إلى جانب الأدوات الرقمية المستخدمة من قبل الصحفيين في مراحل الإنتاج، النشر، والتحليل، وناقشنا التحديات التي تواجه الصحفي الرقمي في استخدام هذه الأدوات، مؤكدين على أهمية الابتكار والتحديث المستمر لمواكبة التطورات التقنية.</a:t>
            </a:r>
          </a:p>
        </p:txBody>
      </p:sp>
      <p:pic>
        <p:nvPicPr>
          <p:cNvPr id="12" name="Graphic 21">
            <a:extLst>
              <a:ext uri="{FF2B5EF4-FFF2-40B4-BE49-F238E27FC236}">
                <a16:creationId xmlns:a16="http://schemas.microsoft.com/office/drawing/2014/main" id="{3683B42D-F4EF-A70A-0FEF-B82126B5E7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44307" y="253871"/>
            <a:ext cx="2305141" cy="1076343"/>
          </a:xfrm>
          <a:prstGeom prst="rect">
            <a:avLst/>
          </a:prstGeom>
        </p:spPr>
      </p:pic>
      <p:sp>
        <p:nvSpPr>
          <p:cNvPr id="10" name="Rectangle 9">
            <a:extLst>
              <a:ext uri="{FF2B5EF4-FFF2-40B4-BE49-F238E27FC236}">
                <a16:creationId xmlns:a16="http://schemas.microsoft.com/office/drawing/2014/main" id="{3987ED94-13C2-4F8E-96E1-60AD1DA1D008}"/>
              </a:ext>
            </a:extLst>
          </p:cNvPr>
          <p:cNvSpPr/>
          <p:nvPr/>
        </p:nvSpPr>
        <p:spPr>
          <a:xfrm>
            <a:off x="2841171" y="259841"/>
            <a:ext cx="7868545"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000" b="1" dirty="0">
                <a:solidFill>
                  <a:schemeClr val="bg1"/>
                </a:solidFill>
                <a:latin typeface="Alexandria" charset="0"/>
                <a:cs typeface="Alexandria" charset="0"/>
              </a:rPr>
              <a:t>ملخص المحاضرة التاسعة</a:t>
            </a:r>
          </a:p>
        </p:txBody>
      </p:sp>
      <p:pic>
        <p:nvPicPr>
          <p:cNvPr id="7" name="Picture 2">
            <a:extLst>
              <a:ext uri="{FF2B5EF4-FFF2-40B4-BE49-F238E27FC236}">
                <a16:creationId xmlns:a16="http://schemas.microsoft.com/office/drawing/2014/main" id="{382CD001-AA28-4375-BC86-E54E4AEBA9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01439" y="253871"/>
            <a:ext cx="1133929" cy="1076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73326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F2C56-00DC-3B57-301C-B5CC947AD591}"/>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1C987A6C-1AC0-A53F-5B26-2174653F6DB1}"/>
              </a:ext>
            </a:extLst>
          </p:cNvPr>
          <p:cNvSpPr txBox="1"/>
          <p:nvPr/>
        </p:nvSpPr>
        <p:spPr>
          <a:xfrm>
            <a:off x="751696" y="1447943"/>
            <a:ext cx="11183672" cy="668773"/>
          </a:xfrm>
          <a:prstGeom prst="rect">
            <a:avLst/>
          </a:prstGeom>
          <a:noFill/>
        </p:spPr>
        <p:txBody>
          <a:bodyPr wrap="square" rtlCol="0">
            <a:spAutoFit/>
          </a:bodyPr>
          <a:lstStyle/>
          <a:p>
            <a:pPr algn="just" rtl="1">
              <a:lnSpc>
                <a:spcPct val="250000"/>
              </a:lnSpc>
            </a:pPr>
            <a:r>
              <a:rPr lang="ar-SA" b="1" dirty="0">
                <a:solidFill>
                  <a:srgbClr val="C00000"/>
                </a:solidFill>
                <a:latin typeface="Alexandria" charset="0"/>
                <a:cs typeface="Alexandria" charset="0"/>
              </a:rPr>
              <a:t>أسئلة ومناقشة لحلقة النقاش؟</a:t>
            </a:r>
          </a:p>
        </p:txBody>
      </p:sp>
      <p:pic>
        <p:nvPicPr>
          <p:cNvPr id="12" name="Graphic 21">
            <a:extLst>
              <a:ext uri="{FF2B5EF4-FFF2-40B4-BE49-F238E27FC236}">
                <a16:creationId xmlns:a16="http://schemas.microsoft.com/office/drawing/2014/main" id="{7A33C404-6529-07C4-19DF-A40D1520611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44307" y="253871"/>
            <a:ext cx="2305141" cy="1076343"/>
          </a:xfrm>
          <a:prstGeom prst="rect">
            <a:avLst/>
          </a:prstGeom>
        </p:spPr>
      </p:pic>
      <p:sp>
        <p:nvSpPr>
          <p:cNvPr id="10" name="Rectangle 9">
            <a:extLst>
              <a:ext uri="{FF2B5EF4-FFF2-40B4-BE49-F238E27FC236}">
                <a16:creationId xmlns:a16="http://schemas.microsoft.com/office/drawing/2014/main" id="{61B989C2-6DBE-D00D-DFCC-DF43A393D7C2}"/>
              </a:ext>
            </a:extLst>
          </p:cNvPr>
          <p:cNvSpPr/>
          <p:nvPr/>
        </p:nvSpPr>
        <p:spPr>
          <a:xfrm>
            <a:off x="2841171" y="259841"/>
            <a:ext cx="7868545"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000" b="1" dirty="0">
                <a:solidFill>
                  <a:schemeClr val="bg1"/>
                </a:solidFill>
                <a:latin typeface="Alexandria" charset="0"/>
                <a:cs typeface="Alexandria" charset="0"/>
              </a:rPr>
              <a:t>ملخص المحاضرة التاسعة</a:t>
            </a:r>
          </a:p>
        </p:txBody>
      </p:sp>
      <p:pic>
        <p:nvPicPr>
          <p:cNvPr id="7" name="Picture 2">
            <a:extLst>
              <a:ext uri="{FF2B5EF4-FFF2-40B4-BE49-F238E27FC236}">
                <a16:creationId xmlns:a16="http://schemas.microsoft.com/office/drawing/2014/main" id="{1780DF63-6AD3-E9B0-F5DE-5E7ECF8DF36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01439" y="253871"/>
            <a:ext cx="1133929" cy="1076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9438E96C-C790-11E7-CB47-8B46CDC4F6B9}"/>
              </a:ext>
            </a:extLst>
          </p:cNvPr>
          <p:cNvSpPr txBox="1"/>
          <p:nvPr/>
        </p:nvSpPr>
        <p:spPr>
          <a:xfrm>
            <a:off x="145445" y="2343127"/>
            <a:ext cx="11624553" cy="3066930"/>
          </a:xfrm>
          <a:prstGeom prst="rect">
            <a:avLst/>
          </a:prstGeom>
          <a:noFill/>
        </p:spPr>
        <p:txBody>
          <a:bodyPr wrap="square">
            <a:spAutoFit/>
          </a:bodyPr>
          <a:lstStyle/>
          <a:p>
            <a:pPr marL="342900" indent="-342900" algn="r" rtl="1">
              <a:lnSpc>
                <a:spcPct val="250000"/>
              </a:lnSpc>
              <a:buFont typeface="+mj-lt"/>
              <a:buAutoNum type="arabicPeriod"/>
            </a:pPr>
            <a:r>
              <a:rPr lang="ar-SA" sz="1600" dirty="0">
                <a:latin typeface="Alexandria" charset="0"/>
                <a:cs typeface="Alexandria" charset="0"/>
              </a:rPr>
              <a:t>ما الذي يجعل تجربة المستخدم في المنصات الإخبارية الرقمية ناجحة؟</a:t>
            </a:r>
          </a:p>
          <a:p>
            <a:pPr marL="342900" indent="-342900" algn="r" rtl="1">
              <a:lnSpc>
                <a:spcPct val="250000"/>
              </a:lnSpc>
              <a:buFont typeface="+mj-lt"/>
              <a:buAutoNum type="arabicPeriod"/>
            </a:pPr>
            <a:r>
              <a:rPr lang="ar-SA" sz="1600" dirty="0">
                <a:latin typeface="Alexandria" charset="0"/>
                <a:cs typeface="Alexandria" charset="0"/>
              </a:rPr>
              <a:t>هل ترى أن التفاعلية تعزز من مصداقية الصحافة الرقمية أم تضعفها؟</a:t>
            </a:r>
          </a:p>
          <a:p>
            <a:pPr marL="342900" indent="-342900" algn="r" rtl="1">
              <a:lnSpc>
                <a:spcPct val="250000"/>
              </a:lnSpc>
              <a:buFont typeface="+mj-lt"/>
              <a:buAutoNum type="arabicPeriod"/>
            </a:pPr>
            <a:r>
              <a:rPr lang="ar-SA" sz="1600" dirty="0">
                <a:latin typeface="Alexandria" charset="0"/>
                <a:cs typeface="Alexandria" charset="0"/>
              </a:rPr>
              <a:t>كيف يمكن للصحفي استخدام أدوات قياس التفاعل لتحسين إنتاجه التحريري؟</a:t>
            </a:r>
          </a:p>
          <a:p>
            <a:pPr marL="342900" indent="-342900" algn="r" rtl="1">
              <a:lnSpc>
                <a:spcPct val="250000"/>
              </a:lnSpc>
              <a:buFont typeface="+mj-lt"/>
              <a:buAutoNum type="arabicPeriod"/>
            </a:pPr>
            <a:r>
              <a:rPr lang="ar-SA" sz="1600" dirty="0">
                <a:latin typeface="Alexandria" charset="0"/>
                <a:cs typeface="Alexandria" charset="0"/>
              </a:rPr>
              <a:t>ما التحديات التي تواجه الصحفي الرقمي في التعامل مع الأدوات التفاعلية الحديثة؟</a:t>
            </a:r>
          </a:p>
          <a:p>
            <a:pPr marL="342900" indent="-342900" algn="r" rtl="1">
              <a:lnSpc>
                <a:spcPct val="250000"/>
              </a:lnSpc>
              <a:buFont typeface="+mj-lt"/>
              <a:buAutoNum type="arabicPeriod"/>
            </a:pPr>
            <a:r>
              <a:rPr lang="ar-SA" sz="1600" dirty="0">
                <a:latin typeface="Alexandria" charset="0"/>
                <a:cs typeface="Alexandria" charset="0"/>
              </a:rPr>
              <a:t>ما رأيك في الابتكار في أدوات الصحافة؟ وهل تعتقد أن امتلاك أدوات متقدمة أهم من المهارة الصحفية؟</a:t>
            </a:r>
          </a:p>
        </p:txBody>
      </p:sp>
    </p:spTree>
    <p:extLst>
      <p:ext uri="{BB962C8B-B14F-4D97-AF65-F5344CB8AC3E}">
        <p14:creationId xmlns:p14="http://schemas.microsoft.com/office/powerpoint/2010/main" val="325055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9D339-E6AC-AA8A-DF87-B9C82F29F049}"/>
            </a:ext>
          </a:extLst>
        </p:cNvPr>
        <p:cNvGrpSpPr/>
        <p:nvPr/>
      </p:nvGrpSpPr>
      <p:grpSpPr>
        <a:xfrm>
          <a:off x="0" y="0"/>
          <a:ext cx="0" cy="0"/>
          <a:chOff x="0" y="0"/>
          <a:chExt cx="0" cy="0"/>
        </a:xfrm>
      </p:grpSpPr>
      <p:pic>
        <p:nvPicPr>
          <p:cNvPr id="4" name="Graphic 21">
            <a:extLst>
              <a:ext uri="{FF2B5EF4-FFF2-40B4-BE49-F238E27FC236}">
                <a16:creationId xmlns:a16="http://schemas.microsoft.com/office/drawing/2014/main" id="{FD9970F1-AF41-661C-E9AF-A10A5232AD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1317" y="259840"/>
            <a:ext cx="2305141" cy="1076343"/>
          </a:xfrm>
          <a:prstGeom prst="rect">
            <a:avLst/>
          </a:prstGeom>
        </p:spPr>
      </p:pic>
      <p:sp>
        <p:nvSpPr>
          <p:cNvPr id="9" name="TextBox 8">
            <a:extLst>
              <a:ext uri="{FF2B5EF4-FFF2-40B4-BE49-F238E27FC236}">
                <a16:creationId xmlns:a16="http://schemas.microsoft.com/office/drawing/2014/main" id="{9285C4CB-442B-B6EB-EF4E-B97156993112}"/>
              </a:ext>
            </a:extLst>
          </p:cNvPr>
          <p:cNvSpPr txBox="1"/>
          <p:nvPr/>
        </p:nvSpPr>
        <p:spPr>
          <a:xfrm>
            <a:off x="500743" y="2269869"/>
            <a:ext cx="11179628" cy="4298036"/>
          </a:xfrm>
          <a:prstGeom prst="rect">
            <a:avLst/>
          </a:prstGeom>
          <a:noFill/>
        </p:spPr>
        <p:txBody>
          <a:bodyPr wrap="square" rtlCol="0">
            <a:spAutoFit/>
          </a:bodyPr>
          <a:lstStyle/>
          <a:p>
            <a:pPr algn="just" rtl="1">
              <a:lnSpc>
                <a:spcPct val="150000"/>
              </a:lnSpc>
            </a:pPr>
            <a:r>
              <a:rPr lang="ar-SA" sz="1600" dirty="0">
                <a:solidFill>
                  <a:srgbClr val="FF0000"/>
                </a:solidFill>
                <a:latin typeface="Alexandria" charset="0"/>
                <a:cs typeface="Alexandria" charset="0"/>
              </a:rPr>
              <a:t>أولاً</a:t>
            </a:r>
            <a:r>
              <a:rPr lang="ar-SA" sz="1600" dirty="0">
                <a:latin typeface="Alexandria" charset="0"/>
                <a:cs typeface="Alexandria" charset="0"/>
              </a:rPr>
              <a:t>، في ظل التسارع التكنولوجي الذي يشهده العالم الرقمي، أصبحت الصحافة مطالبة بالتكيف مع بيئة متغيرة باستمرار، حيث تؤثر التطورات التقنية على طريقة إنتاج وتوزيع واستهلاك الأخبار. هذه التحولات تمثّل تحديًا وفرصة في آنٍ واحد، وتدفع المؤسسات الإعلامية إلى إعادة النظر في أدواتها واستراتيجياتها التحريرية.</a:t>
            </a:r>
          </a:p>
          <a:p>
            <a:pPr algn="just" rtl="1">
              <a:lnSpc>
                <a:spcPct val="150000"/>
              </a:lnSpc>
            </a:pPr>
            <a:endParaRPr lang="ar-SA" sz="1000" dirty="0">
              <a:latin typeface="Alexandria" charset="0"/>
              <a:cs typeface="Alexandria" charset="0"/>
            </a:endParaRPr>
          </a:p>
          <a:p>
            <a:pPr algn="just" rtl="1">
              <a:lnSpc>
                <a:spcPct val="150000"/>
              </a:lnSpc>
            </a:pPr>
            <a:r>
              <a:rPr lang="ar-SA" sz="1600" dirty="0">
                <a:solidFill>
                  <a:srgbClr val="FF0000"/>
                </a:solidFill>
                <a:latin typeface="Alexandria" charset="0"/>
                <a:cs typeface="Alexandria" charset="0"/>
              </a:rPr>
              <a:t>ثانيًا</a:t>
            </a:r>
            <a:r>
              <a:rPr lang="ar-SA" sz="1600" dirty="0">
                <a:latin typeface="Alexandria" charset="0"/>
                <a:cs typeface="Alexandria" charset="0"/>
              </a:rPr>
              <a:t>، نناقش التوجهات المستقبلية في مجال الصحافة الرقمية، بما في ذلك صحافة البيانات، الأتمتة التحريرية، والنماذج الجديدة لتمويل الإعلام الرقمي. كما نسلّط الضوء على التحديات المستقبلية، كصراع الخوارزميات مع المعايير الأخلاقية، وقضايا الخصوصية، والاعتماد الزائد على تقنيات الذكاء الاصطناعي في غرف الأخبار.</a:t>
            </a:r>
          </a:p>
          <a:p>
            <a:pPr algn="just" rtl="1">
              <a:lnSpc>
                <a:spcPct val="150000"/>
              </a:lnSpc>
            </a:pPr>
            <a:endParaRPr lang="ar-SA" sz="1000" dirty="0">
              <a:latin typeface="Alexandria" charset="0"/>
              <a:cs typeface="Alexandria" charset="0"/>
            </a:endParaRPr>
          </a:p>
          <a:p>
            <a:pPr algn="just" rtl="1">
              <a:lnSpc>
                <a:spcPct val="150000"/>
              </a:lnSpc>
            </a:pPr>
            <a:r>
              <a:rPr lang="ar-SA" sz="1600" dirty="0">
                <a:solidFill>
                  <a:srgbClr val="FF0000"/>
                </a:solidFill>
                <a:latin typeface="Alexandria" charset="0"/>
                <a:cs typeface="Alexandria" charset="0"/>
              </a:rPr>
              <a:t>ثالثًا</a:t>
            </a:r>
            <a:r>
              <a:rPr lang="ar-SA" sz="1600" dirty="0">
                <a:latin typeface="Alexandria" charset="0"/>
                <a:cs typeface="Alexandria" charset="0"/>
              </a:rPr>
              <a:t>، نستعرض أيضًا أبرز الفرص الجديدة التي تتيحها التكنولوجيا للصحفيين، من حيث الوصول لجمهور أوسع، وتطوير قصص تفاعلية مدعومة بالتقنيات الحديثة. وسنختم المحاضرة – والمقرر ككل – بمناقشة الابتكارات المنتظرة في الحقل الإعلامي، مؤكدين على ضرورة الإعداد المهني المستمر للصحفي الرقمي، والتفكير النقدي لمواكبة المستقبل دون التخلي عن جوهر المهنة.</a:t>
            </a:r>
          </a:p>
        </p:txBody>
      </p:sp>
      <p:sp>
        <p:nvSpPr>
          <p:cNvPr id="7" name="Rectangle 6">
            <a:extLst>
              <a:ext uri="{FF2B5EF4-FFF2-40B4-BE49-F238E27FC236}">
                <a16:creationId xmlns:a16="http://schemas.microsoft.com/office/drawing/2014/main" id="{7D41ACE7-D0BB-4065-9DD8-D9DB5BBE5878}"/>
              </a:ext>
            </a:extLst>
          </p:cNvPr>
          <p:cNvSpPr/>
          <p:nvPr/>
        </p:nvSpPr>
        <p:spPr>
          <a:xfrm>
            <a:off x="2496459" y="259841"/>
            <a:ext cx="8213258" cy="1076343"/>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3200" b="1" dirty="0">
                <a:solidFill>
                  <a:schemeClr val="bg1"/>
                </a:solidFill>
                <a:latin typeface="Alexandria" charset="0"/>
                <a:cs typeface="Alexandria" charset="0"/>
              </a:rPr>
              <a:t>تقديم للمحاضرة التالية</a:t>
            </a:r>
          </a:p>
        </p:txBody>
      </p:sp>
      <p:pic>
        <p:nvPicPr>
          <p:cNvPr id="8" name="Picture 7">
            <a:extLst>
              <a:ext uri="{FF2B5EF4-FFF2-40B4-BE49-F238E27FC236}">
                <a16:creationId xmlns:a16="http://schemas.microsoft.com/office/drawing/2014/main" id="{DD12A0C5-B36B-41EB-92F7-8D6C12F8EFB8}"/>
              </a:ext>
            </a:extLst>
          </p:cNvPr>
          <p:cNvPicPr>
            <a:picLocks noChangeAspect="1"/>
          </p:cNvPicPr>
          <p:nvPr/>
        </p:nvPicPr>
        <p:blipFill>
          <a:blip r:embed="rId3"/>
          <a:stretch>
            <a:fillRect/>
          </a:stretch>
        </p:blipFill>
        <p:spPr>
          <a:xfrm>
            <a:off x="10819706" y="259841"/>
            <a:ext cx="1093891" cy="10763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9">
            <a:extLst>
              <a:ext uri="{FF2B5EF4-FFF2-40B4-BE49-F238E27FC236}">
                <a16:creationId xmlns:a16="http://schemas.microsoft.com/office/drawing/2014/main" id="{10FA452F-DF09-4557-97C7-2F2CC8AAEAB5}"/>
              </a:ext>
            </a:extLst>
          </p:cNvPr>
          <p:cNvSpPr/>
          <p:nvPr/>
        </p:nvSpPr>
        <p:spPr>
          <a:xfrm>
            <a:off x="191317" y="1476936"/>
            <a:ext cx="8974453" cy="724052"/>
          </a:xfrm>
          <a:prstGeom prst="rect">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000" b="1" dirty="0">
                <a:latin typeface="Alexandria" charset="0"/>
                <a:cs typeface="Alexandria" charset="0"/>
              </a:rPr>
              <a:t>مستقبل الصحافة الرقمية في ظل التطور التكنولوجي</a:t>
            </a:r>
          </a:p>
        </p:txBody>
      </p:sp>
      <p:sp>
        <p:nvSpPr>
          <p:cNvPr id="11" name="Rectangle 10">
            <a:extLst>
              <a:ext uri="{FF2B5EF4-FFF2-40B4-BE49-F238E27FC236}">
                <a16:creationId xmlns:a16="http://schemas.microsoft.com/office/drawing/2014/main" id="{7DF1A506-788B-42C0-B845-C4F64162E815}"/>
              </a:ext>
            </a:extLst>
          </p:cNvPr>
          <p:cNvSpPr/>
          <p:nvPr/>
        </p:nvSpPr>
        <p:spPr>
          <a:xfrm>
            <a:off x="9274629" y="1476937"/>
            <a:ext cx="2800830" cy="72405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000" b="1" dirty="0">
                <a:latin typeface="Alexandria" charset="0"/>
                <a:cs typeface="Alexandria" charset="0"/>
              </a:rPr>
              <a:t>المحاضرة العاشرة</a:t>
            </a:r>
          </a:p>
        </p:txBody>
      </p:sp>
    </p:spTree>
    <p:extLst>
      <p:ext uri="{BB962C8B-B14F-4D97-AF65-F5344CB8AC3E}">
        <p14:creationId xmlns:p14="http://schemas.microsoft.com/office/powerpoint/2010/main" val="469931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xEl>
                                              <p:pRg st="2" end="2"/>
                                            </p:txEl>
                                          </p:spTgt>
                                        </p:tgtEl>
                                        <p:attrNameLst>
                                          <p:attrName>style.visibility</p:attrName>
                                        </p:attrNameLst>
                                      </p:cBhvr>
                                      <p:to>
                                        <p:strVal val="visible"/>
                                      </p:to>
                                    </p:set>
                                    <p:animEffect transition="in" filter="fade">
                                      <p:cBhvr>
                                        <p:cTn id="14" dur="1000"/>
                                        <p:tgtEl>
                                          <p:spTgt spid="9">
                                            <p:txEl>
                                              <p:pRg st="2" end="2"/>
                                            </p:txEl>
                                          </p:spTgt>
                                        </p:tgtEl>
                                      </p:cBhvr>
                                    </p:animEffect>
                                    <p:anim calcmode="lin" valueType="num">
                                      <p:cBhvr>
                                        <p:cTn id="15"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xEl>
                                              <p:pRg st="4" end="4"/>
                                            </p:txEl>
                                          </p:spTgt>
                                        </p:tgtEl>
                                        <p:attrNameLst>
                                          <p:attrName>style.visibility</p:attrName>
                                        </p:attrNameLst>
                                      </p:cBhvr>
                                      <p:to>
                                        <p:strVal val="visible"/>
                                      </p:to>
                                    </p:set>
                                    <p:animEffect transition="in" filter="fade">
                                      <p:cBhvr>
                                        <p:cTn id="21" dur="1000"/>
                                        <p:tgtEl>
                                          <p:spTgt spid="9">
                                            <p:txEl>
                                              <p:pRg st="4" end="4"/>
                                            </p:txEl>
                                          </p:spTgt>
                                        </p:tgtEl>
                                      </p:cBhvr>
                                    </p:animEffect>
                                    <p:anim calcmode="lin" valueType="num">
                                      <p:cBhvr>
                                        <p:cTn id="2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769441"/>
          </a:xfrm>
          <a:prstGeom prst="rect">
            <a:avLst/>
          </a:prstGeom>
          <a:noFill/>
        </p:spPr>
        <p:txBody>
          <a:bodyPr wrap="square" rtlCol="0">
            <a:spAutoFit/>
          </a:bodyPr>
          <a:lstStyle/>
          <a:p>
            <a:pPr algn="r" rtl="1"/>
            <a:r>
              <a:rPr lang="ar-SA" sz="4400" b="1" dirty="0">
                <a:solidFill>
                  <a:schemeClr val="bg1"/>
                </a:solidFill>
                <a:latin typeface="Alexandria" charset="0"/>
                <a:cs typeface="Alexandria" charset="0"/>
              </a:rPr>
              <a:t>شكراً لحضوركم</a:t>
            </a:r>
            <a:endParaRPr lang="en-US" sz="44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ppt_w</p:attrName>
                                        </p:attrNameLst>
                                      </p:cBhvr>
                                      <p:tavLst>
                                        <p:tav tm="0" fmla="#ppt_w*sin(2.5*pi*$)">
                                          <p:val>
                                            <p:fltVal val="0"/>
                                          </p:val>
                                        </p:tav>
                                        <p:tav tm="100000">
                                          <p:val>
                                            <p:fltVal val="1"/>
                                          </p:val>
                                        </p:tav>
                                      </p:tavLst>
                                    </p:anim>
                                    <p:anim calcmode="lin" valueType="num">
                                      <p:cBhvr>
                                        <p:cTn id="9"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64CE4141-60FF-475C-92CF-786F71E3AC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C9A911-23AF-4D6B-960B-1A780C58D828}">
  <ds:schemaRefs>
    <ds:schemaRef ds:uri="http://www.w3.org/XML/1998/namespace"/>
    <ds:schemaRef ds:uri="http://purl.org/dc/elements/1.1/"/>
    <ds:schemaRef ds:uri="http://purl.org/dc/terms/"/>
    <ds:schemaRef ds:uri="d13aca44-ef33-4cf4-9980-7f0b00e6eeb9"/>
    <ds:schemaRef ds:uri="http://schemas.microsoft.com/office/infopath/2007/PartnerControls"/>
    <ds:schemaRef ds:uri="http://schemas.microsoft.com/office/2006/metadata/properties"/>
    <ds:schemaRef ds:uri="http://purl.org/dc/dcmitype/"/>
    <ds:schemaRef ds:uri="http://schemas.microsoft.com/office/2006/documentManagement/types"/>
    <ds:schemaRef ds:uri="http://schemas.openxmlformats.org/package/2006/metadata/core-properties"/>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11506</TotalTime>
  <Words>3524</Words>
  <Application>Microsoft Office PowerPoint</Application>
  <PresentationFormat>Widescreen</PresentationFormat>
  <Paragraphs>326</Paragraphs>
  <Slides>47</Slides>
  <Notes>2</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SHAFIG</cp:lastModifiedBy>
  <cp:revision>1255</cp:revision>
  <dcterms:created xsi:type="dcterms:W3CDTF">2023-04-29T09:08:00Z</dcterms:created>
  <dcterms:modified xsi:type="dcterms:W3CDTF">2025-08-03T16:25:44Z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