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343" r:id="rId4"/>
    <p:sldId id="345" r:id="rId5"/>
    <p:sldId id="348" r:id="rId6"/>
    <p:sldId id="346" r:id="rId7"/>
    <p:sldId id="349" r:id="rId8"/>
    <p:sldId id="347" r:id="rId9"/>
    <p:sldId id="351" r:id="rId10"/>
    <p:sldId id="352" r:id="rId11"/>
    <p:sldId id="353" r:id="rId12"/>
    <p:sldId id="354" r:id="rId13"/>
    <p:sldId id="355" r:id="rId14"/>
    <p:sldId id="366" r:id="rId15"/>
    <p:sldId id="367" r:id="rId16"/>
    <p:sldId id="364" r:id="rId17"/>
    <p:sldId id="365" r:id="rId18"/>
    <p:sldId id="357" r:id="rId19"/>
    <p:sldId id="359" r:id="rId20"/>
    <p:sldId id="361" r:id="rId21"/>
    <p:sldId id="358" r:id="rId22"/>
    <p:sldId id="362" r:id="rId23"/>
    <p:sldId id="363" r:id="rId24"/>
    <p:sldId id="372" r:id="rId25"/>
    <p:sldId id="301" r:id="rId26"/>
    <p:sldId id="328" r:id="rId27"/>
    <p:sldId id="368" r:id="rId28"/>
    <p:sldId id="369" r:id="rId29"/>
    <p:sldId id="370" r:id="rId30"/>
    <p:sldId id="371" r:id="rId31"/>
    <p:sldId id="329" r:id="rId32"/>
    <p:sldId id="330" r:id="rId33"/>
    <p:sldId id="338" r:id="rId34"/>
    <p:sldId id="373" r:id="rId35"/>
    <p:sldId id="339" r:id="rId36"/>
    <p:sldId id="374" r:id="rId37"/>
    <p:sldId id="297" r:id="rId38"/>
    <p:sldId id="29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only</a:t>
          </a:r>
          <a:endParaRPr lang="en-US" sz="33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∆S only</a:t>
          </a:r>
          <a:endParaRPr lang="en-US" sz="33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&amp;∆S </a:t>
          </a:r>
          <a:endParaRPr lang="en-US" sz="33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29/01/2023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8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10.emf"/><Relationship Id="rId10" Type="http://schemas.microsoft.com/office/2007/relationships/diagramDrawing" Target="../diagrams/drawing1.xml"/><Relationship Id="rId4" Type="http://schemas.openxmlformats.org/officeDocument/2006/relationships/image" Target="../media/image9.emf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9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F49150-2894-FE6F-22D1-6E17C41C9540}"/>
              </a:ext>
            </a:extLst>
          </p:cNvPr>
          <p:cNvSpPr txBox="1"/>
          <p:nvPr/>
        </p:nvSpPr>
        <p:spPr>
          <a:xfrm>
            <a:off x="4513675" y="5324468"/>
            <a:ext cx="31646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Market Equilibrium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B79C9EC-0983-FA23-45AE-A7A63A6A959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3696" t="14668" r="33261" b="56718"/>
          <a:stretch/>
        </p:blipFill>
        <p:spPr>
          <a:xfrm>
            <a:off x="1493673" y="1702764"/>
            <a:ext cx="8935787" cy="35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F53E728-CA16-90C8-4C9B-7A415B367D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1087" t="30328" r="4457" b="42219"/>
          <a:stretch/>
        </p:blipFill>
        <p:spPr>
          <a:xfrm>
            <a:off x="2766935" y="1448093"/>
            <a:ext cx="6992430" cy="430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61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F9A8764-8522-E59C-9448-E85065B01A8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243" t="41121" r="32891" b="36651"/>
          <a:stretch/>
        </p:blipFill>
        <p:spPr>
          <a:xfrm>
            <a:off x="281632" y="2204822"/>
            <a:ext cx="6309715" cy="21388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E0D51D-E3CC-03BA-FC06-DCE6DE07A39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1087" t="30328" r="4457" b="42219"/>
          <a:stretch/>
        </p:blipFill>
        <p:spPr>
          <a:xfrm>
            <a:off x="6904383" y="1578349"/>
            <a:ext cx="4448012" cy="430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44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569995"/>
            <a:ext cx="5649718" cy="393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$1.50 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demanded equals the quantity supplied. </a:t>
            </a:r>
            <a:r>
              <a:rPr lang="en-US" altLang="en-US" b="1" u="sng" dirty="0">
                <a:solidFill>
                  <a:srgbClr val="FF0000"/>
                </a:solidFill>
              </a:rPr>
              <a:t>Qs=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400" dirty="0"/>
              <a:t>There is </a:t>
            </a:r>
            <a:r>
              <a:rPr lang="en-US" altLang="en-US" sz="2400" b="1" u="sng" dirty="0">
                <a:solidFill>
                  <a:srgbClr val="FF0000"/>
                </a:solidFill>
              </a:rPr>
              <a:t>neither a shortage nor a surplus </a:t>
            </a:r>
            <a:r>
              <a:rPr lang="en-US" altLang="en-US" sz="2400" dirty="0"/>
              <a:t>of energy bars</a:t>
            </a:r>
            <a:r>
              <a:rPr lang="en-US" altLang="en-US" dirty="0"/>
              <a:t>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At the equilibrium price, buyers’ plans and sellers’ plans agree and </a:t>
            </a:r>
            <a:r>
              <a:rPr lang="en-US" altLang="en-US" b="1" u="sng" dirty="0">
                <a:solidFill>
                  <a:srgbClr val="FF0000"/>
                </a:solidFill>
              </a:rPr>
              <a:t>the price doesn’t change</a:t>
            </a:r>
            <a:r>
              <a:rPr lang="en-US" altLang="en-US" dirty="0"/>
              <a:t> until some event changes either demand or supply.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C83E99D-A026-8AF0-0510-FA4592FEB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302" y="1495735"/>
            <a:ext cx="398462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32EA0D-387F-8E44-F1C7-E5094C615C9A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Market Equilibrium</a:t>
            </a:r>
          </a:p>
        </p:txBody>
      </p:sp>
    </p:spTree>
    <p:extLst>
      <p:ext uri="{BB962C8B-B14F-4D97-AF65-F5344CB8AC3E}">
        <p14:creationId xmlns:p14="http://schemas.microsoft.com/office/powerpoint/2010/main" val="2162445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Price as a Regulator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$2.00 (Above equilibrium price)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supplied </a:t>
            </a:r>
            <a:r>
              <a:rPr lang="en-US" altLang="en-US" i="1" dirty="0"/>
              <a:t>exceeds</a:t>
            </a:r>
            <a:r>
              <a:rPr lang="en-US" altLang="en-US" dirty="0"/>
              <a:t> the quantity demanded. </a:t>
            </a:r>
            <a:r>
              <a:rPr lang="en-US" altLang="en-US" b="1" u="sng" dirty="0">
                <a:solidFill>
                  <a:srgbClr val="FF0000"/>
                </a:solidFill>
              </a:rPr>
              <a:t>Qs&gt;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There is a </a:t>
            </a:r>
            <a:r>
              <a:rPr lang="en-US" altLang="en-US" b="1" i="1" u="sng" dirty="0">
                <a:solidFill>
                  <a:srgbClr val="FF0000"/>
                </a:solidFill>
              </a:rPr>
              <a:t>surplus</a:t>
            </a:r>
            <a:r>
              <a:rPr lang="en-US" altLang="en-US" dirty="0"/>
              <a:t> of </a:t>
            </a:r>
            <a:br>
              <a:rPr lang="en-US" altLang="en-US" dirty="0"/>
            </a:br>
            <a:r>
              <a:rPr lang="en-US" altLang="en-US" dirty="0"/>
              <a:t>6 million energy bars.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9B3D4B4-7396-56E9-AE47-984A459BF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323" y="1468852"/>
            <a:ext cx="418409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95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Price Adjustments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F25B46-35A5-18B1-7C7F-6E32A51BC11E}"/>
              </a:ext>
            </a:extLst>
          </p:cNvPr>
          <p:cNvSpPr txBox="1"/>
          <p:nvPr/>
        </p:nvSpPr>
        <p:spPr>
          <a:xfrm>
            <a:off x="526775" y="2040860"/>
            <a:ext cx="622189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Until the equilibrium price is attained</a:t>
            </a:r>
            <a:endParaRPr lang="en-US" sz="48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B3CF576-91AA-FC02-8DCF-69CAD22163B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27" t="2698" r="51884" b="2965"/>
          <a:stretch/>
        </p:blipFill>
        <p:spPr>
          <a:xfrm>
            <a:off x="6443777" y="1633466"/>
            <a:ext cx="5221448" cy="368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74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Price as a Regulator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$1.00 (below equilibrium price)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demanded exceeds the quantity supplied. </a:t>
            </a:r>
            <a:r>
              <a:rPr lang="en-US" altLang="en-US" b="1" u="sng" dirty="0">
                <a:solidFill>
                  <a:srgbClr val="FF0000"/>
                </a:solidFill>
              </a:rPr>
              <a:t>Qs&lt;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There is a </a:t>
            </a:r>
            <a:r>
              <a:rPr lang="en-US" altLang="en-US" b="1" u="sng" dirty="0">
                <a:solidFill>
                  <a:srgbClr val="FF0000"/>
                </a:solidFill>
              </a:rPr>
              <a:t>shortage</a:t>
            </a:r>
            <a:r>
              <a:rPr lang="en-US" altLang="en-US" dirty="0"/>
              <a:t> of </a:t>
            </a:r>
            <a:br>
              <a:rPr lang="en-US" altLang="en-US" dirty="0"/>
            </a:br>
            <a:r>
              <a:rPr lang="en-US" altLang="en-US" dirty="0"/>
              <a:t>9 million energy bars.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2C83E99D-A026-8AF0-0510-FA4592FEB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805" y="1448093"/>
            <a:ext cx="398462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4272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Price Adjustments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F25B46-35A5-18B1-7C7F-6E32A51BC11E}"/>
              </a:ext>
            </a:extLst>
          </p:cNvPr>
          <p:cNvSpPr txBox="1"/>
          <p:nvPr/>
        </p:nvSpPr>
        <p:spPr>
          <a:xfrm>
            <a:off x="526775" y="2040860"/>
            <a:ext cx="622189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Until the equilibrium price is attained</a:t>
            </a:r>
            <a:endParaRPr lang="en-US" sz="4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19AF0F-545B-7DDF-A5D1-0EF8BEB7B3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 t="4880"/>
          <a:stretch/>
        </p:blipFill>
        <p:spPr>
          <a:xfrm>
            <a:off x="6358957" y="1867462"/>
            <a:ext cx="5523554" cy="322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76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1864815" y="552408"/>
            <a:ext cx="81201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Price adjustment / Price as a regulator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0E34588-B171-536F-53F4-EBBF13FD2C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674797"/>
              </p:ext>
            </p:extLst>
          </p:nvPr>
        </p:nvGraphicFramePr>
        <p:xfrm>
          <a:off x="651740" y="1845288"/>
          <a:ext cx="10546347" cy="3230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68126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Over what range of prices does a surplus arise? What happens to the price when there is a surplus </a:t>
                      </a:r>
                      <a:r>
                        <a:rPr lang="en-US" sz="1800" u="sng" dirty="0">
                          <a:solidFill>
                            <a:srgbClr val="0070C0"/>
                          </a:solidFill>
                          <a:effectLst/>
                        </a:rPr>
                        <a:t>(price adjustment / Price as a regulator)?</a:t>
                      </a: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Over what range of prices does a shortage arise? 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</a:endParaRP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What happens to the price when there is a shortage (</a:t>
                      </a:r>
                      <a:r>
                        <a:rPr lang="en-US" sz="1800" u="sng" dirty="0">
                          <a:solidFill>
                            <a:srgbClr val="0070C0"/>
                          </a:solidFill>
                          <a:effectLst/>
                        </a:rPr>
                        <a:t>price adjustment/ Price as a regulator)?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155623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A surplus arises at market prices </a:t>
                      </a:r>
                      <a:r>
                        <a:rPr lang="en-US" sz="1800" u="sng" dirty="0">
                          <a:solidFill>
                            <a:schemeClr val="tx1"/>
                          </a:solidFill>
                          <a:effectLst/>
                        </a:rPr>
                        <a:t>above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the equilibrium price.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A surplus cause: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the price to fall,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decreasing quantity supplied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increasing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Until the equilibrium price is attained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A shortage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</a:rPr>
                        <a:t>below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the equilibrium price.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A shortage cause: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the price to rise,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decreasing quantity demanded 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increasing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Until the equilibrium price is attained. 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8151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F25B46-35A5-18B1-7C7F-6E32A51BC11E}"/>
              </a:ext>
            </a:extLst>
          </p:cNvPr>
          <p:cNvSpPr txBox="1"/>
          <p:nvPr/>
        </p:nvSpPr>
        <p:spPr>
          <a:xfrm>
            <a:off x="513522" y="2497741"/>
            <a:ext cx="105652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A84D812-5432-E449-46E4-33B6689B114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40082" y="3346090"/>
            <a:ext cx="1759417" cy="23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93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F25B46-35A5-18B1-7C7F-6E32A51BC11E}"/>
              </a:ext>
            </a:extLst>
          </p:cNvPr>
          <p:cNvSpPr txBox="1"/>
          <p:nvPr/>
        </p:nvSpPr>
        <p:spPr>
          <a:xfrm>
            <a:off x="576442" y="1563999"/>
            <a:ext cx="105652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4BD6C542-8509-8C30-08A5-3AC805D62A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8006819"/>
              </p:ext>
            </p:extLst>
          </p:nvPr>
        </p:nvGraphicFramePr>
        <p:xfrm>
          <a:off x="2266122" y="3260606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1023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0497A3D-B9FD-F85C-08F9-4AD437578C3B}"/>
              </a:ext>
            </a:extLst>
          </p:cNvPr>
          <p:cNvPicPr/>
          <p:nvPr/>
        </p:nvPicPr>
        <p:blipFill rotWithShape="1">
          <a:blip r:embed="rId6"/>
          <a:srcRect l="-757" t="22903" r="2884" b="32464"/>
          <a:stretch/>
        </p:blipFill>
        <p:spPr>
          <a:xfrm>
            <a:off x="1179443" y="2428502"/>
            <a:ext cx="8624991" cy="266110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6D38B51-0134-820B-525B-8CACA5A286EF}"/>
              </a:ext>
            </a:extLst>
          </p:cNvPr>
          <p:cNvSpPr txBox="1"/>
          <p:nvPr/>
        </p:nvSpPr>
        <p:spPr>
          <a:xfrm>
            <a:off x="1812905" y="1652880"/>
            <a:ext cx="79915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184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demand increases </a:t>
            </a:r>
            <a:r>
              <a:rPr lang="en-US" altLang="en-US" sz="2400" dirty="0"/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Supply remains unchanged</a:t>
            </a:r>
            <a:r>
              <a:rPr lang="en-US" sz="2400" dirty="0"/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increases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4FA1D7-6B19-B6F9-6E93-30890FACBB1C}"/>
              </a:ext>
            </a:extLst>
          </p:cNvPr>
          <p:cNvSpPr txBox="1"/>
          <p:nvPr/>
        </p:nvSpPr>
        <p:spPr>
          <a:xfrm>
            <a:off x="1829847" y="1317546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18770736-CE0F-E955-8FE8-659A83304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412" y="1892369"/>
            <a:ext cx="4181475" cy="391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27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demand increases </a:t>
            </a:r>
            <a:r>
              <a:rPr lang="en-US" altLang="en-US" sz="2400" dirty="0"/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Supply remains unchanged</a:t>
            </a:r>
            <a:r>
              <a:rPr lang="en-US" sz="2400" dirty="0"/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decreases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4FA1D7-6B19-B6F9-6E93-30890FACBB1C}"/>
              </a:ext>
            </a:extLst>
          </p:cNvPr>
          <p:cNvSpPr txBox="1"/>
          <p:nvPr/>
        </p:nvSpPr>
        <p:spPr>
          <a:xfrm>
            <a:off x="1829847" y="1317546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726C7E51-04C0-A2DE-DCF7-96B3B9755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315" y="1905410"/>
            <a:ext cx="4913499" cy="389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3315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supply increases </a:t>
            </a:r>
            <a:r>
              <a:rPr lang="en-US" altLang="en-US" sz="2400" dirty="0"/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Demand remains unchanged</a:t>
            </a:r>
            <a:r>
              <a:rPr lang="en-US" sz="2400" dirty="0"/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increases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4FA1D7-6B19-B6F9-6E93-30890FACBB1C}"/>
              </a:ext>
            </a:extLst>
          </p:cNvPr>
          <p:cNvSpPr txBox="1"/>
          <p:nvPr/>
        </p:nvSpPr>
        <p:spPr>
          <a:xfrm>
            <a:off x="1829847" y="1317546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F40028BC-4629-7C5B-2505-84F895A84C39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31766" y="2354751"/>
            <a:ext cx="4146067" cy="3141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9387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supply decreases </a:t>
            </a:r>
            <a:r>
              <a:rPr lang="en-US" altLang="en-US" sz="2400" dirty="0"/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Demand remains unchanged</a:t>
            </a:r>
            <a:r>
              <a:rPr lang="en-US" sz="2400" dirty="0"/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decreases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4FA1D7-6B19-B6F9-6E93-30890FACBB1C}"/>
              </a:ext>
            </a:extLst>
          </p:cNvPr>
          <p:cNvSpPr txBox="1"/>
          <p:nvPr/>
        </p:nvSpPr>
        <p:spPr>
          <a:xfrm>
            <a:off x="1829847" y="1317546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4D27437E-049D-CB12-FA51-3AB194A11793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78278" y="2225719"/>
            <a:ext cx="4893573" cy="3224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9956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D38B51-0134-820B-525B-8CACA5A286EF}"/>
              </a:ext>
            </a:extLst>
          </p:cNvPr>
          <p:cNvSpPr txBox="1"/>
          <p:nvPr/>
        </p:nvSpPr>
        <p:spPr>
          <a:xfrm>
            <a:off x="927497" y="1707812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the same direction</a:t>
            </a:r>
            <a:endParaRPr lang="en-US" sz="2400" b="1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F89CA33-8A64-E43F-1BEB-C519476B20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174" t="62597" r="22505" b="23610"/>
          <a:stretch/>
        </p:blipFill>
        <p:spPr>
          <a:xfrm>
            <a:off x="1478487" y="3104859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AE3FE79-B88B-712A-66A6-0B0957CB26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174" t="42932" r="22695" b="49137"/>
          <a:stretch/>
        </p:blipFill>
        <p:spPr>
          <a:xfrm>
            <a:off x="1478488" y="2260425"/>
            <a:ext cx="8732312" cy="84443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ED3CCBA-14BA-5A49-B531-72B055D4516D}"/>
              </a:ext>
            </a:extLst>
          </p:cNvPr>
          <p:cNvSpPr txBox="1"/>
          <p:nvPr/>
        </p:nvSpPr>
        <p:spPr>
          <a:xfrm>
            <a:off x="1881858" y="4817332"/>
            <a:ext cx="9559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1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09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D38B51-0134-820B-525B-8CACA5A286EF}"/>
              </a:ext>
            </a:extLst>
          </p:cNvPr>
          <p:cNvSpPr txBox="1"/>
          <p:nvPr/>
        </p:nvSpPr>
        <p:spPr>
          <a:xfrm>
            <a:off x="1291778" y="1376535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Increase in Both Demand and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An increase in demand and an increase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increase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quantity</a:t>
            </a:r>
            <a:r>
              <a:rPr lang="en-US" altLang="en-US" sz="2000" dirty="0"/>
              <a:t>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price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increase in demand raises the equilibrium price and the increase in supply lowers it.</a:t>
            </a: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3BE16E57-74BA-B5B4-DEFD-C7D48D66F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902" y="1810776"/>
            <a:ext cx="3611520" cy="4024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0709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D38B51-0134-820B-525B-8CACA5A286EF}"/>
              </a:ext>
            </a:extLst>
          </p:cNvPr>
          <p:cNvSpPr txBox="1"/>
          <p:nvPr/>
        </p:nvSpPr>
        <p:spPr>
          <a:xfrm>
            <a:off x="1291778" y="1376535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FF615C-7D7A-CFEC-A7AC-D9751B65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00" y="2267089"/>
            <a:ext cx="69408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Decrease in Both Demand and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 decrease in both demand and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decreases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quantity.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price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decrease in demand lowers the equilibrium price and the decrease in supply raises it.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D92D35B-AC5B-F6C8-20E6-01EBF4BEB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393" y="1867462"/>
            <a:ext cx="3520877" cy="3923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0449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D38B51-0134-820B-525B-8CACA5A286EF}"/>
              </a:ext>
            </a:extLst>
          </p:cNvPr>
          <p:cNvSpPr txBox="1"/>
          <p:nvPr/>
        </p:nvSpPr>
        <p:spPr>
          <a:xfrm>
            <a:off x="927497" y="1707812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at opposite direction</a:t>
            </a:r>
            <a:endParaRPr lang="en-US" sz="2400" b="1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504080-8A78-00E8-B9BF-05A5BCB370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174" t="43876" r="22695" b="36781"/>
          <a:stretch/>
        </p:blipFill>
        <p:spPr>
          <a:xfrm>
            <a:off x="838376" y="2267089"/>
            <a:ext cx="10515248" cy="253382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A852E1B-4F7B-D4BF-669A-4F86208B3750}"/>
              </a:ext>
            </a:extLst>
          </p:cNvPr>
          <p:cNvSpPr txBox="1"/>
          <p:nvPr/>
        </p:nvSpPr>
        <p:spPr>
          <a:xfrm>
            <a:off x="1557427" y="4882771"/>
            <a:ext cx="10515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1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00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AD2953-B942-2DD3-B582-7FB6E33A5122}"/>
              </a:ext>
            </a:extLst>
          </p:cNvPr>
          <p:cNvSpPr txBox="1"/>
          <p:nvPr/>
        </p:nvSpPr>
        <p:spPr>
          <a:xfrm>
            <a:off x="1014365" y="1362153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EFA2629-A31F-D9B0-049F-898E253B0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176" y="1975115"/>
            <a:ext cx="6895749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Decrease in Demand and Increase in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 decrease in demand and an increase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lowers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price</a:t>
            </a:r>
            <a:r>
              <a:rPr lang="en-US" altLang="en-US" sz="2000" dirty="0"/>
              <a:t>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quantity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decrease in demand decreases the equilibrium quantity and the increase in supply increases it.</a:t>
            </a:r>
          </a:p>
        </p:txBody>
      </p:sp>
      <p:pic>
        <p:nvPicPr>
          <p:cNvPr id="16" name="Picture 15" descr="fig03">
            <a:extLst>
              <a:ext uri="{FF2B5EF4-FFF2-40B4-BE49-F238E27FC236}">
                <a16:creationId xmlns:a16="http://schemas.microsoft.com/office/drawing/2014/main" id="{BD160403-50B9-2292-7F70-104F0E6F0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902" y="1962519"/>
            <a:ext cx="3752850" cy="372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6183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8C10DA-2B1A-70D2-48B7-D25DCE0F86E0}"/>
              </a:ext>
            </a:extLst>
          </p:cNvPr>
          <p:cNvSpPr txBox="1"/>
          <p:nvPr/>
        </p:nvSpPr>
        <p:spPr>
          <a:xfrm>
            <a:off x="927497" y="1388416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2EA128F-A23B-1468-9FDC-CACCCBE78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289" y="2054536"/>
            <a:ext cx="675846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Increase in Demand and Decrease in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An increase in demand and a decrease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raises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price.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quantity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increase in demand increases the equilibrium quantity and the decrease in supply decreases it.</a:t>
            </a:r>
          </a:p>
        </p:txBody>
      </p:sp>
      <p:pic>
        <p:nvPicPr>
          <p:cNvPr id="16" name="Picture 15" descr="fig03">
            <a:extLst>
              <a:ext uri="{FF2B5EF4-FFF2-40B4-BE49-F238E27FC236}">
                <a16:creationId xmlns:a16="http://schemas.microsoft.com/office/drawing/2014/main" id="{385E0453-CD42-C8B5-74E8-79164FE2A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011" y="1850081"/>
            <a:ext cx="3423626" cy="3997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2248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44CC9-58CC-32C6-F4B4-2AC84750424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51082" y="173533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F7AEC-C7CD-8D51-340D-3B0625039DDC}"/>
              </a:ext>
            </a:extLst>
          </p:cNvPr>
          <p:cNvSpPr txBox="1"/>
          <p:nvPr/>
        </p:nvSpPr>
        <p:spPr>
          <a:xfrm>
            <a:off x="2362274" y="544500"/>
            <a:ext cx="67584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61E542-06AC-052A-9306-914BE81DB2A1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222695" y="1320725"/>
            <a:ext cx="8215533" cy="447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06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956188" y="2579198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5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8199782" y="1273764"/>
            <a:ext cx="3036030" cy="4048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99A535-C250-E6CD-DAE5-BA3B22D34876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42094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97272" y="173427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of Coffee if The price of a Tea rises?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2000" b="1" i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DFD0D-F1D4-F9F7-D2E6-65765661905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B3BACC9-4E8B-DDDC-2697-B2D9AC20E576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603" y="1621635"/>
            <a:ext cx="4080494" cy="408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1966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97272" y="173427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of Coffee if the price of a Sugar falls?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equilibrium quantity of coffee increases.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DFD0D-F1D4-F9F7-D2E6-65765661905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B3BACC9-4E8B-DDDC-2697-B2D9AC20E576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5603" y="1621635"/>
            <a:ext cx="4080494" cy="408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71981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97272" y="173427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more firms produce coffee?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movement down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DFD0D-F1D4-F9F7-D2E6-65765661905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 descr="fig03">
            <a:extLst>
              <a:ext uri="{FF2B5EF4-FFF2-40B4-BE49-F238E27FC236}">
                <a16:creationId xmlns:a16="http://schemas.microsoft.com/office/drawing/2014/main" id="{FB286FA3-DE89-D474-E5F3-5DF85914F16A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12967" y="1951345"/>
            <a:ext cx="4149240" cy="3756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7893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97272" y="173427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workers’ wages rise?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movement up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DFD0D-F1D4-F9F7-D2E6-65765661905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4925C44-3E56-77C0-F921-6CEE5C0173B0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12146" y="1797359"/>
            <a:ext cx="3767138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12545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97272" y="173427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if the price of a tea falls and more firms produce coffee? (Draw the diagrams!)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of a tea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falls → this affects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demand curve, demand decreases and shift leftward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more firms produce coffee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this affects supply curve,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supply increases and shift rightward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is </a:t>
            </a:r>
            <a:r>
              <a:rPr lang="en-US" sz="2000" b="1" i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might increase, decrease, or not change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DFD0D-F1D4-F9F7-D2E6-65765661905D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 descr="fig03">
            <a:extLst>
              <a:ext uri="{FF2B5EF4-FFF2-40B4-BE49-F238E27FC236}">
                <a16:creationId xmlns:a16="http://schemas.microsoft.com/office/drawing/2014/main" id="{3CC5C8F9-D0FC-613D-73A7-5E3E3B0279F0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46848" y="1521280"/>
            <a:ext cx="3924466" cy="407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3210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price definitely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5DDC3E-E7B2-5577-86F2-AAFD8BDD51CE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7710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54565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0B5A18-DEB5-3EE4-CEF5-6BE9E879B9C5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80903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906619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365F9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301798-D129-CFFA-1D66-BFB4FCD4BBEC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8732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906619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083854" y="3566903"/>
            <a:ext cx="1759417" cy="23458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301798-D129-CFFA-1D66-BFB4FCD4BBEC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3966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971003"/>
            <a:ext cx="7895912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Shortage of 20 units and price would tend to rise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Surplus of 20 units and price would tend to fall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Shortage of 40 units and price would tend to rise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Surplus of 40 units and price would tend to fall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4A08EC4-4E01-B530-0669-EE76166496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 descr="Chart, line chart&#10;&#10;Description automatically generated">
            <a:extLst>
              <a:ext uri="{FF2B5EF4-FFF2-40B4-BE49-F238E27FC236}">
                <a16:creationId xmlns:a16="http://schemas.microsoft.com/office/drawing/2014/main" id="{D4C77943-7B6E-D344-AF00-A046E0E0C1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937" y="2163153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23586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964935" y="2315063"/>
            <a:ext cx="7285359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1800" b="1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70 and quantity demanded would be 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4A08EC4-4E01-B530-0669-EE76166496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 descr="Chart, line chart&#10;&#10;Description automatically generated">
            <a:extLst>
              <a:ext uri="{FF2B5EF4-FFF2-40B4-BE49-F238E27FC236}">
                <a16:creationId xmlns:a16="http://schemas.microsoft.com/office/drawing/2014/main" id="{D4C77943-7B6E-D344-AF00-A046E0E0C1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937" y="2163153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14409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dirty="0"/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7F0A96-6153-CEE9-D727-2EFB8107FF06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2.3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76598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1967</Words>
  <Application>Microsoft Office PowerPoint</Application>
  <PresentationFormat>Widescreen</PresentationFormat>
  <Paragraphs>331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Calibri Light</vt:lpstr>
      <vt:lpstr>Palatino Linotype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221</cp:revision>
  <dcterms:created xsi:type="dcterms:W3CDTF">2021-08-03T13:03:26Z</dcterms:created>
  <dcterms:modified xsi:type="dcterms:W3CDTF">2023-01-29T20:23:40Z</dcterms:modified>
</cp:coreProperties>
</file>