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6" r:id="rId2"/>
    <p:sldId id="342" r:id="rId3"/>
    <p:sldId id="341" r:id="rId4"/>
    <p:sldId id="343" r:id="rId5"/>
    <p:sldId id="344" r:id="rId6"/>
    <p:sldId id="389" r:id="rId7"/>
    <p:sldId id="345" r:id="rId8"/>
    <p:sldId id="386" r:id="rId9"/>
    <p:sldId id="387" r:id="rId10"/>
    <p:sldId id="346" r:id="rId11"/>
    <p:sldId id="347" r:id="rId12"/>
    <p:sldId id="348" r:id="rId13"/>
    <p:sldId id="394" r:id="rId14"/>
    <p:sldId id="349" r:id="rId15"/>
    <p:sldId id="350" r:id="rId16"/>
    <p:sldId id="351" r:id="rId17"/>
    <p:sldId id="352" r:id="rId18"/>
    <p:sldId id="378" r:id="rId19"/>
    <p:sldId id="354" r:id="rId20"/>
    <p:sldId id="355" r:id="rId21"/>
    <p:sldId id="356" r:id="rId22"/>
    <p:sldId id="357" r:id="rId23"/>
    <p:sldId id="358" r:id="rId24"/>
    <p:sldId id="393" r:id="rId25"/>
    <p:sldId id="359" r:id="rId26"/>
    <p:sldId id="360" r:id="rId27"/>
    <p:sldId id="361" r:id="rId28"/>
    <p:sldId id="362" r:id="rId29"/>
    <p:sldId id="379" r:id="rId30"/>
    <p:sldId id="380" r:id="rId31"/>
    <p:sldId id="381" r:id="rId32"/>
    <p:sldId id="382" r:id="rId33"/>
    <p:sldId id="383" r:id="rId34"/>
    <p:sldId id="384" r:id="rId35"/>
    <p:sldId id="364" r:id="rId36"/>
    <p:sldId id="365" r:id="rId37"/>
    <p:sldId id="366" r:id="rId38"/>
    <p:sldId id="399" r:id="rId39"/>
    <p:sldId id="367" r:id="rId40"/>
    <p:sldId id="395" r:id="rId41"/>
    <p:sldId id="396" r:id="rId42"/>
    <p:sldId id="369" r:id="rId43"/>
    <p:sldId id="398" r:id="rId44"/>
    <p:sldId id="397" r:id="rId45"/>
    <p:sldId id="377" r:id="rId46"/>
    <p:sldId id="400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4F6AD5-CAD1-4D1B-8333-27C646E75B85}" type="datetimeFigureOut">
              <a:rPr lang="en-US" smtClean="0"/>
              <a:t>7/7/2022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E9E9E-DE18-405D-A938-660845FEC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868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6CD2-13B2-4367-9950-BD69753F3839}" type="datetime1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39F7-9A79-4590-90B9-ABF0C5A10D99}" type="datetime1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2B8-40EF-460F-80CF-6C24069BBC04}" type="datetime1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6E9E0-22F2-4327-AF24-C167FD2440EC}" type="datetime1">
              <a:rPr lang="en-US" smtClean="0"/>
              <a:t>7/7/2022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6ECCF-23E1-41E6-8AFB-1A56B0729FE4}" type="datetime1">
              <a:rPr lang="en-US" smtClean="0"/>
              <a:t>7/7/2022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A3238-7AE0-4B27-BE91-DD39B54A96BE}" type="datetime1">
              <a:rPr lang="en-US" smtClean="0"/>
              <a:t>7/7/2022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612B6-E9B1-44EA-BB3E-1A1AEB124F01}" type="datetime1">
              <a:rPr lang="en-US" smtClean="0"/>
              <a:t>7/7/2022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3AE6-D3D4-4FB8-9CA6-19EE1FDA5A71}" type="datetime1">
              <a:rPr lang="en-US" smtClean="0"/>
              <a:t>7/7/2022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1F1F-064D-481E-BDCD-F91BD508C02D}" type="datetime1">
              <a:rPr lang="en-US" smtClean="0"/>
              <a:t>7/7/2022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0C019-D8C5-4FCF-9D66-CDE59439A942}" type="datetime1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C447-342C-4FBB-A340-0AB1CE948C67}" type="datetime1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3C0D9-1819-4B9E-9B36-D9B5457B1FDC}" type="datetime1">
              <a:rPr lang="en-US" smtClean="0"/>
              <a:t>7/7/2022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emf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microsoft.com/office/2007/relationships/hdphoto" Target="../media/hdphoto2.wdp"/><Relationship Id="rId4" Type="http://schemas.openxmlformats.org/officeDocument/2006/relationships/image" Target="../media/image7.emf"/><Relationship Id="rId9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microsoft.com/office/2007/relationships/hdphoto" Target="../media/hdphoto6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microsoft.com/office/2007/relationships/hdphoto" Target="../media/hdphoto7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microsoft.com/office/2007/relationships/hdphoto" Target="../media/hdphoto8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microsoft.com/office/2007/relationships/hdphoto" Target="../media/hdphoto9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5.png"/><Relationship Id="rId3" Type="http://schemas.openxmlformats.org/officeDocument/2006/relationships/image" Target="../media/image7.emf"/><Relationship Id="rId12" Type="http://schemas.openxmlformats.org/officeDocument/2006/relationships/image" Target="../media/image7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1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image" Target="../media/image8.emf"/><Relationship Id="rId9" Type="http://schemas.openxmlformats.org/officeDocument/2006/relationships/image" Target="../media/image70.png"/><Relationship Id="rId14" Type="http://schemas.openxmlformats.org/officeDocument/2006/relationships/image" Target="../media/image3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38.png"/><Relationship Id="rId5" Type="http://schemas.openxmlformats.org/officeDocument/2006/relationships/image" Target="../media/image9.emf"/><Relationship Id="rId10" Type="http://schemas.openxmlformats.org/officeDocument/2006/relationships/image" Target="../media/image750.png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41.png"/><Relationship Id="rId5" Type="http://schemas.openxmlformats.org/officeDocument/2006/relationships/image" Target="../media/image9.emf"/><Relationship Id="rId10" Type="http://schemas.openxmlformats.org/officeDocument/2006/relationships/image" Target="../media/image790.png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81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29765" y="-155787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7235" y="3214391"/>
            <a:ext cx="9147829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and Statistics </a:t>
            </a:r>
          </a:p>
          <a:p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43201" y="3204194"/>
            <a:ext cx="104278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STA 201</a:t>
            </a:r>
          </a:p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Chi-Square Tests and the F-Distribution</a:t>
            </a:r>
          </a:p>
          <a:p>
            <a:pPr>
              <a:defRPr/>
            </a:pP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40"/>
    </mc:Choice>
    <mc:Fallback xmlns="">
      <p:transition spd="slow" advTm="2704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13746" y="601961"/>
            <a:ext cx="29209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Outline 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99676" y="1626113"/>
            <a:ext cx="10462161" cy="2858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D17230"/>
              </a:buClr>
            </a:pPr>
            <a:r>
              <a:rPr lang="en-US" alt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10.1 Goodness of Fit</a:t>
            </a: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D17230"/>
              </a:buClr>
            </a:pPr>
            <a:r>
              <a:rPr lang="en-US" alt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10.2 Independence</a:t>
            </a: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D17230"/>
              </a:buClr>
            </a:pPr>
            <a:r>
              <a:rPr lang="en-US" alt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10.3 Comparing Two Variances</a:t>
            </a: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D17230"/>
              </a:buClr>
            </a:pPr>
            <a:r>
              <a:rPr lang="en-US" alt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10.4 Analysis of Variance</a:t>
            </a:r>
          </a:p>
        </p:txBody>
      </p:sp>
    </p:spTree>
    <p:extLst>
      <p:ext uri="{BB962C8B-B14F-4D97-AF65-F5344CB8AC3E}">
        <p14:creationId xmlns:p14="http://schemas.microsoft.com/office/powerpoint/2010/main" val="111415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01"/>
    </mc:Choice>
    <mc:Fallback xmlns="">
      <p:transition spd="slow" advTm="3200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9953" y="658654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4652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5075428" cy="7425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D17230"/>
              </a:buClr>
            </a:pPr>
            <a:r>
              <a:rPr lang="en-US" altLang="en-US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10.1: </a:t>
            </a:r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Goodness of Fit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86690" y="2519429"/>
            <a:ext cx="87604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/>
            <a:endParaRPr lang="en-US" sz="2000" dirty="0">
              <a:latin typeface="Times New Roman" pitchFamily="18" charset="0"/>
            </a:endParaRPr>
          </a:p>
          <a:p>
            <a:pPr marL="933450" lvl="1" indent="-533400"/>
            <a:r>
              <a:rPr lang="en-US" sz="2000" dirty="0" smtClean="0">
                <a:latin typeface="Times New Roman" pitchFamily="18" charset="0"/>
              </a:rPr>
              <a:t>       </a:t>
            </a:r>
            <a:endParaRPr lang="en-US" altLang="en-US" sz="20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27864" y="1657279"/>
            <a:ext cx="93043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dirty="0"/>
              <a:t>A </a:t>
            </a:r>
            <a:r>
              <a:rPr lang="en-US" altLang="en-US" sz="2000" b="1" dirty="0">
                <a:solidFill>
                  <a:srgbClr val="000099"/>
                </a:solidFill>
              </a:rPr>
              <a:t>multinomial experiment</a:t>
            </a:r>
            <a:r>
              <a:rPr lang="en-US" altLang="en-US" sz="2000" dirty="0"/>
              <a:t> is a probability experiment consisting of a fixed number of trials in which there are more than two possible outcomes for each independent trial.  (Unlike the </a:t>
            </a:r>
            <a:r>
              <a:rPr lang="en-US" altLang="en-US" sz="2000" b="1" dirty="0">
                <a:solidFill>
                  <a:schemeClr val="folHlink"/>
                </a:solidFill>
              </a:rPr>
              <a:t>binomial</a:t>
            </a:r>
            <a:r>
              <a:rPr lang="en-US" altLang="en-US" sz="2000" dirty="0"/>
              <a:t> experiment in which there were only two possible outcomes.)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27863" y="2926443"/>
            <a:ext cx="8955409" cy="840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altLang="en-US" b="1" dirty="0"/>
              <a:t>Example</a:t>
            </a:r>
            <a:r>
              <a:rPr lang="en-US" altLang="en-US" dirty="0">
                <a:latin typeface="Times New Roman" panose="02020603050405020304" pitchFamily="18" charset="0"/>
              </a:rPr>
              <a:t>: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altLang="en-US" dirty="0"/>
              <a:t>A researcher claims that the distribution of favorite </a:t>
            </a:r>
            <a:r>
              <a:rPr lang="en-US" altLang="en-US" dirty="0" smtClean="0"/>
              <a:t>pizza toppings </a:t>
            </a:r>
            <a:r>
              <a:rPr lang="en-US" altLang="en-US" dirty="0"/>
              <a:t>among teenagers is as shown below.</a:t>
            </a:r>
          </a:p>
        </p:txBody>
      </p:sp>
      <p:sp>
        <p:nvSpPr>
          <p:cNvPr id="14" name="Rectangle 116"/>
          <p:cNvSpPr>
            <a:spLocks noChangeArrowheads="1"/>
          </p:cNvSpPr>
          <p:nvPr/>
        </p:nvSpPr>
        <p:spPr bwMode="auto">
          <a:xfrm>
            <a:off x="1675176" y="4287438"/>
            <a:ext cx="2622550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  <a:buSzPct val="75000"/>
            </a:pPr>
            <a:r>
              <a:rPr lang="en-US" altLang="en-US" sz="2200" dirty="0"/>
              <a:t>Each outcome is classified into </a:t>
            </a:r>
            <a:r>
              <a:rPr lang="en-US" altLang="en-US" sz="2200" b="1" dirty="0">
                <a:solidFill>
                  <a:schemeClr val="folHlink"/>
                </a:solidFill>
              </a:rPr>
              <a:t>categories</a:t>
            </a:r>
            <a:r>
              <a:rPr lang="en-US" altLang="en-US" sz="2200" dirty="0"/>
              <a:t>.</a:t>
            </a:r>
          </a:p>
        </p:txBody>
      </p:sp>
      <p:graphicFrame>
        <p:nvGraphicFramePr>
          <p:cNvPr id="15" name="Group 1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2094179"/>
              </p:ext>
            </p:extLst>
          </p:nvPr>
        </p:nvGraphicFramePr>
        <p:xfrm>
          <a:off x="3981880" y="3937002"/>
          <a:ext cx="3962400" cy="2048256"/>
        </p:xfrm>
        <a:graphic>
          <a:graphicData uri="http://schemas.openxmlformats.org/drawingml/2006/table">
            <a:tbl>
              <a:tblPr/>
              <a:tblGrid>
                <a:gridCol w="1981200">
                  <a:extLst>
                    <a:ext uri="{9D8B030D-6E8A-4147-A177-3AD203B41FA5}">
                      <a16:colId xmlns:a16="http://schemas.microsoft.com/office/drawing/2014/main" val="2805560764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823633014"/>
                    </a:ext>
                  </a:extLst>
                </a:gridCol>
              </a:tblGrid>
              <a:tr h="65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1pPr>
                      <a:lvl2pPr marL="1143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2pPr>
                      <a:lvl3pPr marL="690562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3pPr>
                      <a:lvl4pPr marL="71866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4pPr>
                      <a:lvl5pPr marL="7589838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5pPr>
                      <a:lvl6pPr marL="8047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6pPr>
                      <a:lvl7pPr marL="8504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7pPr>
                      <a:lvl8pPr marL="89614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8pPr>
                      <a:lvl9pPr marL="941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Topping</a:t>
                      </a:r>
                    </a:p>
                  </a:txBody>
                  <a:tcPr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1pPr>
                      <a:lvl2pPr marL="1143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2pPr>
                      <a:lvl3pPr marL="690562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3pPr>
                      <a:lvl4pPr marL="71866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4pPr>
                      <a:lvl5pPr marL="7589838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5pPr>
                      <a:lvl6pPr marL="8047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6pPr>
                      <a:lvl7pPr marL="8504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7pPr>
                      <a:lvl8pPr marL="89614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8pPr>
                      <a:lvl9pPr marL="941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Frequency, </a:t>
                      </a:r>
                      <a:r>
                        <a:rPr kumimoji="0" lang="en-US" alt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f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" panose="02040604050505020304" pitchFamily="18" charset="0"/>
                      </a:endParaRPr>
                    </a:p>
                  </a:txBody>
                  <a:tcPr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105185"/>
                  </a:ext>
                </a:extLst>
              </a:tr>
              <a:tr h="65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1pPr>
                      <a:lvl2pPr marL="1143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2pPr>
                      <a:lvl3pPr marL="690562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3pPr>
                      <a:lvl4pPr marL="71866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4pPr>
                      <a:lvl5pPr marL="7589838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5pPr>
                      <a:lvl6pPr marL="8047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6pPr>
                      <a:lvl7pPr marL="8504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7pPr>
                      <a:lvl8pPr marL="89614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8pPr>
                      <a:lvl9pPr marL="941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Cheese</a:t>
                      </a:r>
                    </a:p>
                  </a:txBody>
                  <a:tcPr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1pPr>
                      <a:lvl2pPr marL="1143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2pPr>
                      <a:lvl3pPr marL="690562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3pPr>
                      <a:lvl4pPr marL="71866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4pPr>
                      <a:lvl5pPr marL="7589838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5pPr>
                      <a:lvl6pPr marL="8047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6pPr>
                      <a:lvl7pPr marL="8504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7pPr>
                      <a:lvl8pPr marL="89614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8pPr>
                      <a:lvl9pPr marL="941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41%</a:t>
                      </a:r>
                    </a:p>
                  </a:txBody>
                  <a:tcPr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4908847"/>
                  </a:ext>
                </a:extLst>
              </a:tr>
              <a:tr h="66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1pPr>
                      <a:lvl2pPr marL="1143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2pPr>
                      <a:lvl3pPr marL="690562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3pPr>
                      <a:lvl4pPr marL="71866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4pPr>
                      <a:lvl5pPr marL="7589838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5pPr>
                      <a:lvl6pPr marL="8047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6pPr>
                      <a:lvl7pPr marL="8504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7pPr>
                      <a:lvl8pPr marL="89614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8pPr>
                      <a:lvl9pPr marL="941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Pepperoni</a:t>
                      </a:r>
                    </a:p>
                  </a:txBody>
                  <a:tcPr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1pPr>
                      <a:lvl2pPr marL="1143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2pPr>
                      <a:lvl3pPr marL="690562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3pPr>
                      <a:lvl4pPr marL="71866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4pPr>
                      <a:lvl5pPr marL="7589838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5pPr>
                      <a:lvl6pPr marL="8047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6pPr>
                      <a:lvl7pPr marL="8504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7pPr>
                      <a:lvl8pPr marL="89614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8pPr>
                      <a:lvl9pPr marL="941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25%</a:t>
                      </a:r>
                    </a:p>
                  </a:txBody>
                  <a:tcPr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5846730"/>
                  </a:ext>
                </a:extLst>
              </a:tr>
              <a:tr h="65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1pPr>
                      <a:lvl2pPr marL="1143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2pPr>
                      <a:lvl3pPr marL="690562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3pPr>
                      <a:lvl4pPr marL="71866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4pPr>
                      <a:lvl5pPr marL="7589838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5pPr>
                      <a:lvl6pPr marL="8047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6pPr>
                      <a:lvl7pPr marL="8504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7pPr>
                      <a:lvl8pPr marL="89614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8pPr>
                      <a:lvl9pPr marL="941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Sausage</a:t>
                      </a:r>
                    </a:p>
                  </a:txBody>
                  <a:tcPr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1pPr>
                      <a:lvl2pPr marL="1143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2pPr>
                      <a:lvl3pPr marL="690562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3pPr>
                      <a:lvl4pPr marL="71866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4pPr>
                      <a:lvl5pPr marL="7589838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5pPr>
                      <a:lvl6pPr marL="8047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6pPr>
                      <a:lvl7pPr marL="8504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7pPr>
                      <a:lvl8pPr marL="89614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8pPr>
                      <a:lvl9pPr marL="941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15%</a:t>
                      </a:r>
                    </a:p>
                  </a:txBody>
                  <a:tcPr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6262071"/>
                  </a:ext>
                </a:extLst>
              </a:tr>
              <a:tr h="65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1pPr>
                      <a:lvl2pPr marL="1143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2pPr>
                      <a:lvl3pPr marL="690562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3pPr>
                      <a:lvl4pPr marL="71866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4pPr>
                      <a:lvl5pPr marL="7589838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5pPr>
                      <a:lvl6pPr marL="8047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6pPr>
                      <a:lvl7pPr marL="8504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7pPr>
                      <a:lvl8pPr marL="89614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8pPr>
                      <a:lvl9pPr marL="941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Mushrooms</a:t>
                      </a:r>
                    </a:p>
                  </a:txBody>
                  <a:tcPr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1pPr>
                      <a:lvl2pPr marL="1143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2pPr>
                      <a:lvl3pPr marL="690562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3pPr>
                      <a:lvl4pPr marL="71866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4pPr>
                      <a:lvl5pPr marL="7589838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5pPr>
                      <a:lvl6pPr marL="8047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6pPr>
                      <a:lvl7pPr marL="8504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7pPr>
                      <a:lvl8pPr marL="89614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8pPr>
                      <a:lvl9pPr marL="941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10%</a:t>
                      </a:r>
                    </a:p>
                  </a:txBody>
                  <a:tcPr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4988972"/>
                  </a:ext>
                </a:extLst>
              </a:tr>
              <a:tr h="65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1pPr>
                      <a:lvl2pPr marL="1143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2pPr>
                      <a:lvl3pPr marL="690562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3pPr>
                      <a:lvl4pPr marL="71866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4pPr>
                      <a:lvl5pPr marL="7589838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5pPr>
                      <a:lvl6pPr marL="8047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6pPr>
                      <a:lvl7pPr marL="8504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7pPr>
                      <a:lvl8pPr marL="89614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8pPr>
                      <a:lvl9pPr marL="941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Onions</a:t>
                      </a:r>
                    </a:p>
                  </a:txBody>
                  <a:tcPr marT="18288" marB="182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1pPr>
                      <a:lvl2pPr marL="1143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2pPr>
                      <a:lvl3pPr marL="6905625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3pPr>
                      <a:lvl4pPr marL="71866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Garamond" panose="02020404030301010803" pitchFamily="18" charset="0"/>
                        </a:defRPr>
                      </a:lvl4pPr>
                      <a:lvl5pPr marL="7589838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5pPr>
                      <a:lvl6pPr marL="80470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6pPr>
                      <a:lvl7pPr marL="85042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7pPr>
                      <a:lvl8pPr marL="89614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8pPr>
                      <a:lvl9pPr marL="9418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400">
                          <a:solidFill>
                            <a:schemeClr val="tx1"/>
                          </a:solidFill>
                          <a:latin typeface="Century" panose="020406040505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" panose="02040604050505020304" pitchFamily="18" charset="0"/>
                        </a:rPr>
                        <a:t>9%</a:t>
                      </a:r>
                    </a:p>
                  </a:txBody>
                  <a:tcPr marT="18288" marB="182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6506618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8186139" y="4389506"/>
            <a:ext cx="31676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  <a:buFontTx/>
              <a:buNone/>
            </a:pPr>
            <a:r>
              <a:rPr lang="en-US" altLang="en-US" dirty="0"/>
              <a:t>The probability for each possible outcome is fixed.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169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114"/>
    </mc:Choice>
    <mc:Fallback xmlns="">
      <p:transition spd="slow" advTm="117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5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66135" y="400893"/>
            <a:ext cx="62996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Goodness-of-Fit Test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39827" y="1503731"/>
            <a:ext cx="90893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4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Goodness-of-Fit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used to test whether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frequency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fits an expected distribution.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739827" y="2444855"/>
            <a:ext cx="91179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calculate the test statistic for the chi-square goodness-of-fit test, the observed frequencies and the expected frequencies are used.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685815" y="3343386"/>
            <a:ext cx="914341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chemeClr val="tx1"/>
              </a:buClr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4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observed frequency </a:t>
            </a:r>
            <a:r>
              <a:rPr lang="en-US" altLang="en-US" sz="2400" b="1" i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 category is the frequency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the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category observed in the sample data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Clr>
                <a:schemeClr val="tx1"/>
              </a:buClr>
              <a:buFontTx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chemeClr val="tx1"/>
              </a:buClr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4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expected frequency </a:t>
            </a:r>
            <a:r>
              <a:rPr lang="en-US" altLang="en-US" sz="2400" b="1" i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 category is the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calculated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for the category.  Expected frequencies are obtained assuming the specified (or hypothesized) distribution.  The expected frequency for the </a:t>
            </a:r>
            <a:r>
              <a:rPr lang="en-US" alt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category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 </a:t>
            </a:r>
            <a:r>
              <a:rPr lang="en-US" alt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400" i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</a:t>
            </a:r>
            <a:r>
              <a:rPr lang="en-US" altLang="en-US" sz="24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chemeClr val="tx1"/>
              </a:buClr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number of trials (the sample size)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assumed probability of the </a:t>
            </a:r>
            <a:r>
              <a:rPr lang="en-US" alt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category.</a:t>
            </a:r>
          </a:p>
          <a:p>
            <a:pPr>
              <a:buClr>
                <a:schemeClr val="tx1"/>
              </a:buClr>
              <a:buFontTx/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3785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692"/>
    </mc:Choice>
    <mc:Fallback xmlns="">
      <p:transition spd="slow" advTm="148692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61718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Observed and Expected Frequencies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996262" y="1529159"/>
            <a:ext cx="9357538" cy="2788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 teenagers are randomly selected and asked what their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favorite pizza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topping is. The results are shown below. 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observed frequencies and the expected frequencies.</a:t>
            </a:r>
          </a:p>
          <a:p>
            <a:pPr marL="933450" lvl="1" indent="-533400" algn="just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4041775"/>
            <a:ext cx="4076700" cy="23145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7437" y="4024727"/>
            <a:ext cx="3600450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26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833"/>
    </mc:Choice>
    <mc:Fallback xmlns="">
      <p:transition spd="slow" advTm="76833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61718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Observed and Expected Frequencies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996262" y="1529159"/>
            <a:ext cx="9357538" cy="2788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 teenagers are randomly selected and asked what their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favorite pizza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topping is. The results are shown below. 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observed frequencies and the expected frequencies.</a:t>
            </a:r>
          </a:p>
          <a:p>
            <a:pPr marL="933450" lvl="1" indent="-533400" algn="just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4041775"/>
            <a:ext cx="4076700" cy="23145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7437" y="4024727"/>
            <a:ext cx="3600450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76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092"/>
    </mc:Choice>
    <mc:Fallback xmlns="">
      <p:transition spd="slow" advTm="186092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59579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6438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56196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Goodness-of-Fit Test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76246" y="1562367"/>
            <a:ext cx="8839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chi-square goodness-of-fit test to be used, </a:t>
            </a:r>
            <a:r>
              <a:rPr lang="en-US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be true.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076246" y="2084740"/>
            <a:ext cx="91440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  <a:buSzTx/>
              <a:buFontTx/>
              <a:buAutoNum type="arabicPeriod"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observed frequencies must be obtained by using a random sample.</a:t>
            </a:r>
          </a:p>
          <a:p>
            <a:pPr>
              <a:buClr>
                <a:schemeClr val="tx1"/>
              </a:buClr>
              <a:buSzTx/>
              <a:buFontTx/>
              <a:buAutoNum type="arabicPeriod"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expected frequency must be greater than or equal to 5.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2076246" y="2984912"/>
            <a:ext cx="8509000" cy="3416320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976313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547813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2119313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690813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3148013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3605213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4062413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4519613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algn="just">
              <a:spcBef>
                <a:spcPct val="20000"/>
              </a:spcBef>
            </a:pPr>
            <a:r>
              <a:rPr lang="en-US" altLang="en-US" sz="2000" b="1" dirty="0">
                <a:latin typeface="Century" panose="02040604050505020304" pitchFamily="18" charset="0"/>
              </a:rPr>
              <a:t>The Chi-Square Goodness</a:t>
            </a:r>
            <a:r>
              <a:rPr lang="en-US" altLang="en-US" sz="2000" b="1" dirty="0">
                <a:latin typeface="Times New Roman" panose="02020603050405020304" pitchFamily="18" charset="0"/>
              </a:rPr>
              <a:t>-</a:t>
            </a:r>
            <a:r>
              <a:rPr lang="en-US" altLang="en-US" sz="2000" b="1" dirty="0">
                <a:latin typeface="Century" panose="02040604050505020304" pitchFamily="18" charset="0"/>
              </a:rPr>
              <a:t>of</a:t>
            </a:r>
            <a:r>
              <a:rPr lang="en-US" altLang="en-US" sz="2000" b="1" dirty="0">
                <a:latin typeface="Times New Roman" panose="02020603050405020304" pitchFamily="18" charset="0"/>
              </a:rPr>
              <a:t>-</a:t>
            </a:r>
            <a:r>
              <a:rPr lang="en-US" altLang="en-US" sz="2000" b="1" dirty="0">
                <a:latin typeface="Century" panose="02040604050505020304" pitchFamily="18" charset="0"/>
              </a:rPr>
              <a:t>Fit</a:t>
            </a:r>
            <a:r>
              <a:rPr lang="en-US" altLang="en-US" sz="2000" dirty="0">
                <a:latin typeface="Century" panose="02040604050505020304" pitchFamily="18" charset="0"/>
              </a:rPr>
              <a:t> </a:t>
            </a:r>
            <a:r>
              <a:rPr lang="en-US" altLang="en-US" sz="2000" b="1" dirty="0">
                <a:latin typeface="Century" panose="02040604050505020304" pitchFamily="18" charset="0"/>
              </a:rPr>
              <a:t>Test</a:t>
            </a:r>
            <a:r>
              <a:rPr lang="en-US" altLang="en-US" sz="2000" dirty="0">
                <a:latin typeface="Century" panose="02040604050505020304" pitchFamily="18" charset="0"/>
              </a:rPr>
              <a:t> </a:t>
            </a:r>
          </a:p>
          <a:p>
            <a:pPr algn="just">
              <a:spcBef>
                <a:spcPct val="20000"/>
              </a:spcBef>
            </a:pPr>
            <a:r>
              <a:rPr lang="en-US" altLang="en-US" sz="2000" dirty="0">
                <a:latin typeface="Century" panose="02040604050505020304" pitchFamily="18" charset="0"/>
              </a:rPr>
              <a:t>If the conditions listed above are satisfied, then the sampling distribution for the goodness</a:t>
            </a:r>
            <a:r>
              <a:rPr lang="en-US" altLang="en-US" sz="2000" dirty="0">
                <a:latin typeface="Times New Roman" panose="02020603050405020304" pitchFamily="18" charset="0"/>
              </a:rPr>
              <a:t>-</a:t>
            </a:r>
            <a:r>
              <a:rPr lang="en-US" altLang="en-US" sz="2000" dirty="0">
                <a:latin typeface="Century" panose="02040604050505020304" pitchFamily="18" charset="0"/>
              </a:rPr>
              <a:t>of</a:t>
            </a:r>
            <a:r>
              <a:rPr lang="en-US" altLang="en-US" sz="2000" dirty="0">
                <a:latin typeface="Times New Roman" panose="02020603050405020304" pitchFamily="18" charset="0"/>
              </a:rPr>
              <a:t>-</a:t>
            </a:r>
            <a:r>
              <a:rPr lang="en-US" altLang="en-US" sz="2000" dirty="0">
                <a:latin typeface="Century" panose="02040604050505020304" pitchFamily="18" charset="0"/>
              </a:rPr>
              <a:t>fit test is approximated by a chi</a:t>
            </a:r>
            <a:r>
              <a:rPr lang="en-US" altLang="en-US" sz="2000" dirty="0">
                <a:latin typeface="Times New Roman" panose="02020603050405020304" pitchFamily="18" charset="0"/>
              </a:rPr>
              <a:t>-</a:t>
            </a:r>
            <a:r>
              <a:rPr lang="en-US" altLang="en-US" sz="2000" dirty="0">
                <a:latin typeface="Century" panose="02040604050505020304" pitchFamily="18" charset="0"/>
              </a:rPr>
              <a:t>square distribution with </a:t>
            </a:r>
            <a:r>
              <a:rPr lang="en-US" altLang="en-US" sz="2000" i="1" dirty="0">
                <a:latin typeface="Century" panose="02040604050505020304" pitchFamily="18" charset="0"/>
              </a:rPr>
              <a:t>k</a:t>
            </a:r>
            <a:r>
              <a:rPr lang="en-US" altLang="en-US" sz="2000" dirty="0">
                <a:latin typeface="Century" panose="02040604050505020304" pitchFamily="18" charset="0"/>
              </a:rPr>
              <a:t> – 1 degrees of freedom, where </a:t>
            </a:r>
            <a:r>
              <a:rPr lang="en-US" altLang="en-US" sz="2000" i="1" dirty="0">
                <a:latin typeface="Century" panose="02040604050505020304" pitchFamily="18" charset="0"/>
              </a:rPr>
              <a:t>k</a:t>
            </a:r>
            <a:r>
              <a:rPr lang="en-US" altLang="en-US" sz="2000" dirty="0">
                <a:latin typeface="Century" panose="02040604050505020304" pitchFamily="18" charset="0"/>
              </a:rPr>
              <a:t> is the number of categories.  The test statistic for the chi</a:t>
            </a:r>
            <a:r>
              <a:rPr lang="en-US" altLang="en-US" sz="2000" dirty="0">
                <a:latin typeface="Times New Roman" panose="02020603050405020304" pitchFamily="18" charset="0"/>
              </a:rPr>
              <a:t>-</a:t>
            </a:r>
            <a:r>
              <a:rPr lang="en-US" altLang="en-US" sz="2000" dirty="0">
                <a:latin typeface="Century" panose="02040604050505020304" pitchFamily="18" charset="0"/>
              </a:rPr>
              <a:t>square goodness</a:t>
            </a:r>
            <a:r>
              <a:rPr lang="en-US" altLang="en-US" sz="2000" dirty="0">
                <a:latin typeface="Times New Roman" panose="02020603050405020304" pitchFamily="18" charset="0"/>
              </a:rPr>
              <a:t>-</a:t>
            </a:r>
            <a:r>
              <a:rPr lang="en-US" altLang="en-US" sz="2000" dirty="0">
                <a:latin typeface="Century" panose="02040604050505020304" pitchFamily="18" charset="0"/>
              </a:rPr>
              <a:t>of</a:t>
            </a:r>
            <a:r>
              <a:rPr lang="en-US" altLang="en-US" sz="2000" dirty="0">
                <a:latin typeface="Times New Roman" panose="02020603050405020304" pitchFamily="18" charset="0"/>
              </a:rPr>
              <a:t>-</a:t>
            </a:r>
            <a:r>
              <a:rPr lang="en-US" altLang="en-US" sz="2000" dirty="0">
                <a:latin typeface="Century" panose="02040604050505020304" pitchFamily="18" charset="0"/>
              </a:rPr>
              <a:t>fit test is</a:t>
            </a:r>
          </a:p>
          <a:p>
            <a:pPr algn="just">
              <a:spcBef>
                <a:spcPct val="20000"/>
              </a:spcBef>
            </a:pPr>
            <a:endParaRPr lang="en-US" altLang="en-US" sz="2000" dirty="0">
              <a:latin typeface="Century" panose="02040604050505020304" pitchFamily="18" charset="0"/>
            </a:endParaRPr>
          </a:p>
          <a:p>
            <a:pPr algn="just">
              <a:spcBef>
                <a:spcPct val="20000"/>
              </a:spcBef>
            </a:pPr>
            <a:endParaRPr lang="en-US" altLang="en-US" sz="2000" dirty="0">
              <a:latin typeface="Century" panose="02040604050505020304" pitchFamily="18" charset="0"/>
            </a:endParaRPr>
          </a:p>
          <a:p>
            <a:pPr algn="just">
              <a:spcBef>
                <a:spcPct val="20000"/>
              </a:spcBef>
            </a:pPr>
            <a:r>
              <a:rPr lang="en-US" altLang="en-US" sz="2000" dirty="0">
                <a:latin typeface="Century" panose="02040604050505020304" pitchFamily="18" charset="0"/>
              </a:rPr>
              <a:t>where </a:t>
            </a:r>
            <a:r>
              <a:rPr lang="en-US" altLang="en-US" sz="2000" i="1" dirty="0">
                <a:latin typeface="Century" panose="02040604050505020304" pitchFamily="18" charset="0"/>
              </a:rPr>
              <a:t>O</a:t>
            </a:r>
            <a:r>
              <a:rPr lang="en-US" altLang="en-US" sz="2000" dirty="0">
                <a:latin typeface="Century" panose="02040604050505020304" pitchFamily="18" charset="0"/>
              </a:rPr>
              <a:t> represents the observed frequency of each category and </a:t>
            </a:r>
            <a:r>
              <a:rPr lang="en-US" altLang="en-US" sz="2000" i="1" dirty="0">
                <a:latin typeface="Century" panose="02040604050505020304" pitchFamily="18" charset="0"/>
              </a:rPr>
              <a:t>E</a:t>
            </a:r>
            <a:r>
              <a:rPr lang="en-US" altLang="en-US" sz="2000" dirty="0">
                <a:latin typeface="Century" panose="02040604050505020304" pitchFamily="18" charset="0"/>
              </a:rPr>
              <a:t> represents the expected frequency of each category.</a:t>
            </a:r>
            <a:endParaRPr lang="en-US" altLang="en-US" sz="2000" i="1" dirty="0">
              <a:latin typeface="Century" panose="02040604050505020304" pitchFamily="18" charset="0"/>
            </a:endParaRPr>
          </a:p>
        </p:txBody>
      </p:sp>
      <p:graphicFrame>
        <p:nvGraphicFramePr>
          <p:cNvPr id="15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5371443"/>
              </p:ext>
            </p:extLst>
          </p:nvPr>
        </p:nvGraphicFramePr>
        <p:xfrm>
          <a:off x="3791523" y="4936548"/>
          <a:ext cx="1968500" cy="636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7" name="Equation" r:id="rId8" imgW="2158920" imgH="698400" progId="Equation.DSMT4">
                  <p:embed/>
                </p:oleObj>
              </mc:Choice>
              <mc:Fallback>
                <p:oleObj name="Equation" r:id="rId8" imgW="2158920" imgH="698400" progId="Equation.DSMT4">
                  <p:embed/>
                  <p:pic>
                    <p:nvPicPr>
                      <p:cNvPr id="108442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1523" y="4936548"/>
                        <a:ext cx="1968500" cy="636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6762934" y="4931786"/>
            <a:ext cx="2819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800" dirty="0">
                <a:solidFill>
                  <a:srgbClr val="E11521"/>
                </a:solidFill>
              </a:rPr>
              <a:t>The test is always a right</a:t>
            </a:r>
            <a:r>
              <a:rPr lang="en-US" altLang="en-US" sz="1800" dirty="0">
                <a:solidFill>
                  <a:srgbClr val="E11521"/>
                </a:solidFill>
                <a:latin typeface="Times New Roman" panose="02020603050405020304" pitchFamily="18" charset="0"/>
              </a:rPr>
              <a:t>-</a:t>
            </a:r>
            <a:r>
              <a:rPr lang="en-US" altLang="en-US" sz="1800" dirty="0">
                <a:solidFill>
                  <a:srgbClr val="E11521"/>
                </a:solidFill>
              </a:rPr>
              <a:t>tailed test.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67718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692"/>
    </mc:Choice>
    <mc:Fallback xmlns="">
      <p:transition spd="slow" advTm="1406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9579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8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56196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Goodness-of-Fit Test</a:t>
            </a:r>
          </a:p>
        </p:txBody>
      </p:sp>
      <p:sp>
        <p:nvSpPr>
          <p:cNvPr id="7" name="Rectangle 6"/>
          <p:cNvSpPr/>
          <p:nvPr/>
        </p:nvSpPr>
        <p:spPr>
          <a:xfrm>
            <a:off x="1874165" y="1611715"/>
            <a:ext cx="45318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b="1" dirty="0"/>
              <a:t>Performing a Chi</a:t>
            </a:r>
            <a:r>
              <a:rPr lang="en-US" altLang="en-US" b="1" dirty="0">
                <a:latin typeface="Times New Roman" panose="02020603050405020304" pitchFamily="18" charset="0"/>
              </a:rPr>
              <a:t>-</a:t>
            </a:r>
            <a:r>
              <a:rPr lang="en-US" altLang="en-US" b="1" dirty="0"/>
              <a:t>Square Goodness</a:t>
            </a:r>
            <a:r>
              <a:rPr lang="en-US" altLang="en-US" b="1" dirty="0">
                <a:latin typeface="Times New Roman" panose="02020603050405020304" pitchFamily="18" charset="0"/>
              </a:rPr>
              <a:t>-</a:t>
            </a:r>
            <a:r>
              <a:rPr lang="en-US" altLang="en-US" b="1" dirty="0"/>
              <a:t>of</a:t>
            </a:r>
            <a:r>
              <a:rPr lang="en-US" altLang="en-US" b="1" dirty="0">
                <a:latin typeface="Times New Roman" panose="02020603050405020304" pitchFamily="18" charset="0"/>
              </a:rPr>
              <a:t>-</a:t>
            </a:r>
            <a:r>
              <a:rPr lang="en-US" altLang="en-US" b="1" dirty="0"/>
              <a:t>Fit Test</a:t>
            </a:r>
            <a:endParaRPr lang="el-GR" altLang="en-US" b="1" dirty="0"/>
          </a:p>
        </p:txBody>
      </p:sp>
      <p:sp>
        <p:nvSpPr>
          <p:cNvPr id="12" name="Rectangle 11"/>
          <p:cNvSpPr/>
          <p:nvPr/>
        </p:nvSpPr>
        <p:spPr>
          <a:xfrm>
            <a:off x="1898282" y="3126642"/>
            <a:ext cx="6096000" cy="28069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95000"/>
              </a:spcBef>
              <a:buFontTx/>
              <a:buAutoNum type="arabicPeriod"/>
            </a:pPr>
            <a:r>
              <a:rPr lang="en-US" altLang="en-US" dirty="0">
                <a:latin typeface="Century" panose="02040604050505020304" pitchFamily="18" charset="0"/>
              </a:rPr>
              <a:t>Identify the claim.  State the null and alternative hypotheses.</a:t>
            </a:r>
            <a:endParaRPr lang="en-US" altLang="en-US" dirty="0">
              <a:latin typeface="Century" panose="02040604050505020304" pitchFamily="18" charset="0"/>
              <a:sym typeface="Symbol" panose="05050102010706020507" pitchFamily="18" charset="2"/>
            </a:endParaRPr>
          </a:p>
          <a:p>
            <a:pPr>
              <a:spcBef>
                <a:spcPct val="95000"/>
              </a:spcBef>
              <a:buFontTx/>
              <a:buAutoNum type="arabicPeriod"/>
            </a:pPr>
            <a:r>
              <a:rPr lang="en-US" altLang="en-US" dirty="0">
                <a:latin typeface="Century" panose="02040604050505020304" pitchFamily="18" charset="0"/>
                <a:sym typeface="Symbol" panose="05050102010706020507" pitchFamily="18" charset="2"/>
              </a:rPr>
              <a:t>Specify the level of significance.</a:t>
            </a:r>
          </a:p>
          <a:p>
            <a:pPr>
              <a:spcBef>
                <a:spcPct val="95000"/>
              </a:spcBef>
              <a:buFontTx/>
              <a:buAutoNum type="arabicPeriod"/>
            </a:pPr>
            <a:r>
              <a:rPr lang="en-US" altLang="en-US" dirty="0" smtClean="0">
                <a:latin typeface="Century" panose="02040604050505020304" pitchFamily="18" charset="0"/>
                <a:sym typeface="Symbol" panose="05050102010706020507" pitchFamily="18" charset="2"/>
              </a:rPr>
              <a:t>Identify the degrees of freedom.</a:t>
            </a:r>
          </a:p>
          <a:p>
            <a:pPr>
              <a:spcBef>
                <a:spcPct val="95000"/>
              </a:spcBef>
              <a:buFontTx/>
              <a:buAutoNum type="arabicPeriod"/>
            </a:pPr>
            <a:r>
              <a:rPr lang="en-US" altLang="en-US" dirty="0" smtClean="0">
                <a:latin typeface="Century" panose="02040604050505020304" pitchFamily="18" charset="0"/>
                <a:sym typeface="Symbol" panose="05050102010706020507" pitchFamily="18" charset="2"/>
              </a:rPr>
              <a:t>Determine </a:t>
            </a:r>
            <a:r>
              <a:rPr lang="en-US" altLang="en-US" dirty="0">
                <a:latin typeface="Century" panose="02040604050505020304" pitchFamily="18" charset="0"/>
                <a:sym typeface="Symbol" panose="05050102010706020507" pitchFamily="18" charset="2"/>
              </a:rPr>
              <a:t>the critical value.</a:t>
            </a:r>
          </a:p>
          <a:p>
            <a:pPr>
              <a:spcBef>
                <a:spcPct val="95000"/>
              </a:spcBef>
              <a:buFontTx/>
              <a:buAutoNum type="arabicPeriod"/>
            </a:pPr>
            <a:r>
              <a:rPr lang="en-US" altLang="en-US" dirty="0" smtClean="0">
                <a:latin typeface="Century" panose="02040604050505020304" pitchFamily="18" charset="0"/>
                <a:sym typeface="Symbol" panose="05050102010706020507" pitchFamily="18" charset="2"/>
              </a:rPr>
              <a:t>Determine the rejection region.</a:t>
            </a:r>
            <a:endParaRPr lang="en-US" altLang="en-US" dirty="0">
              <a:latin typeface="Century" panose="02040604050505020304" pitchFamily="18" charset="0"/>
              <a:sym typeface="Symbol" panose="05050102010706020507" pitchFamily="18" charset="2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034896" y="2385353"/>
            <a:ext cx="9318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i="1" dirty="0">
                <a:solidFill>
                  <a:schemeClr val="hlink"/>
                </a:solidFill>
              </a:rPr>
              <a:t>In Words</a:t>
            </a:r>
            <a:r>
              <a:rPr lang="en-US" altLang="en-US" i="1" dirty="0">
                <a:solidFill>
                  <a:srgbClr val="7F7F7F"/>
                </a:solidFill>
              </a:rPr>
              <a:t>					</a:t>
            </a:r>
            <a:r>
              <a:rPr lang="en-US" altLang="en-US" i="1" dirty="0" smtClean="0">
                <a:solidFill>
                  <a:srgbClr val="7F7F7F"/>
                </a:solidFill>
              </a:rPr>
              <a:t>                                                           </a:t>
            </a:r>
            <a:r>
              <a:rPr lang="en-US" altLang="en-US" i="1" dirty="0" smtClean="0">
                <a:solidFill>
                  <a:schemeClr val="hlink"/>
                </a:solidFill>
              </a:rPr>
              <a:t> </a:t>
            </a:r>
            <a:r>
              <a:rPr lang="en-US" altLang="en-US" i="1" dirty="0">
                <a:solidFill>
                  <a:schemeClr val="hlink"/>
                </a:solidFill>
              </a:rPr>
              <a:t>In Symbols</a:t>
            </a:r>
            <a:endParaRPr lang="el-GR" altLang="en-US" i="1" dirty="0">
              <a:solidFill>
                <a:schemeClr val="hlink"/>
              </a:solidFill>
              <a:sym typeface="Symbol" panose="05050102010706020507" pitchFamily="18" charset="2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626468" y="3025927"/>
            <a:ext cx="17273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dirty="0"/>
              <a:t>State </a:t>
            </a:r>
            <a:r>
              <a:rPr lang="en-US" altLang="en-US" i="1" dirty="0"/>
              <a:t>H</a:t>
            </a:r>
            <a:r>
              <a:rPr lang="en-US" altLang="en-US" baseline="-25000" dirty="0"/>
              <a:t>0</a:t>
            </a:r>
            <a:r>
              <a:rPr lang="en-US" altLang="en-US" dirty="0"/>
              <a:t> and </a:t>
            </a:r>
            <a:r>
              <a:rPr lang="en-US" altLang="en-US" i="1" dirty="0"/>
              <a:t>H</a:t>
            </a:r>
            <a:r>
              <a:rPr lang="en-US" altLang="en-US" baseline="-25000" dirty="0"/>
              <a:t>a</a:t>
            </a:r>
            <a:r>
              <a:rPr lang="en-US" altLang="en-US" dirty="0"/>
              <a:t>. </a:t>
            </a:r>
          </a:p>
        </p:txBody>
      </p:sp>
      <p:sp>
        <p:nvSpPr>
          <p:cNvPr id="20" name="Text Box 9"/>
          <p:cNvSpPr txBox="1">
            <a:spLocks noChangeArrowheads="1"/>
          </p:cNvSpPr>
          <p:nvPr/>
        </p:nvSpPr>
        <p:spPr bwMode="auto">
          <a:xfrm>
            <a:off x="9705106" y="3845934"/>
            <a:ext cx="160019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200" dirty="0"/>
              <a:t>Identify </a:t>
            </a:r>
            <a:r>
              <a:rPr lang="en-US" altLang="en-US" sz="2200" i="1" dirty="0">
                <a:latin typeface="Symbol" panose="05050102010706020507" pitchFamily="18" charset="2"/>
                <a:sym typeface="Symbol" panose="05050102010706020507" pitchFamily="18" charset="2"/>
              </a:rPr>
              <a:t></a:t>
            </a:r>
            <a:r>
              <a:rPr lang="en-US" altLang="en-US" sz="2200" dirty="0">
                <a:sym typeface="Symbol" panose="05050102010706020507" pitchFamily="18" charset="2"/>
              </a:rPr>
              <a:t>.</a:t>
            </a:r>
          </a:p>
        </p:txBody>
      </p:sp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9695874" y="4423928"/>
            <a:ext cx="141547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200" dirty="0" err="1"/>
              <a:t>d.f.</a:t>
            </a:r>
            <a:r>
              <a:rPr lang="en-US" altLang="en-US" sz="2200" dirty="0"/>
              <a:t> = </a:t>
            </a:r>
            <a:r>
              <a:rPr lang="en-US" altLang="en-US" sz="2200" i="1" dirty="0"/>
              <a:t>k</a:t>
            </a:r>
            <a:r>
              <a:rPr lang="en-US" altLang="en-US" sz="2200" dirty="0"/>
              <a:t> – 1 </a:t>
            </a:r>
            <a:endParaRPr lang="en-US" altLang="en-US" sz="2200" dirty="0">
              <a:sym typeface="Symbol" panose="05050102010706020507" pitchFamily="18" charset="2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480351" y="4947297"/>
            <a:ext cx="2199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dirty="0"/>
              <a:t>Use </a:t>
            </a:r>
            <a:r>
              <a:rPr lang="en-US" altLang="en-US" dirty="0" smtClean="0"/>
              <a:t>Table Chi Square.</a:t>
            </a:r>
            <a:endParaRPr lang="en-US" altLang="en-US" dirty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40071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380"/>
    </mc:Choice>
    <mc:Fallback xmlns="">
      <p:transition spd="slow" advTm="141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uiExpand="1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9579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8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56196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Goodness-of-Fit Test</a:t>
            </a:r>
          </a:p>
        </p:txBody>
      </p:sp>
      <p:sp>
        <p:nvSpPr>
          <p:cNvPr id="7" name="Rectangle 6"/>
          <p:cNvSpPr/>
          <p:nvPr/>
        </p:nvSpPr>
        <p:spPr>
          <a:xfrm>
            <a:off x="1874165" y="1611715"/>
            <a:ext cx="59940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/>
              <a:t>Performing a Chi</a:t>
            </a:r>
            <a:r>
              <a:rPr lang="en-US" altLang="en-US" sz="2400" b="1" dirty="0">
                <a:latin typeface="Times New Roman" panose="02020603050405020304" pitchFamily="18" charset="0"/>
              </a:rPr>
              <a:t>-</a:t>
            </a:r>
            <a:r>
              <a:rPr lang="en-US" altLang="en-US" sz="2400" b="1" dirty="0"/>
              <a:t>Square Goodness</a:t>
            </a:r>
            <a:r>
              <a:rPr lang="en-US" altLang="en-US" sz="2400" b="1" dirty="0">
                <a:latin typeface="Times New Roman" panose="02020603050405020304" pitchFamily="18" charset="0"/>
              </a:rPr>
              <a:t>-</a:t>
            </a:r>
            <a:r>
              <a:rPr lang="en-US" altLang="en-US" sz="2400" b="1" dirty="0"/>
              <a:t>of</a:t>
            </a:r>
            <a:r>
              <a:rPr lang="en-US" altLang="en-US" sz="2400" b="1" dirty="0">
                <a:latin typeface="Times New Roman" panose="02020603050405020304" pitchFamily="18" charset="0"/>
              </a:rPr>
              <a:t>-</a:t>
            </a:r>
            <a:r>
              <a:rPr lang="en-US" altLang="en-US" sz="2400" b="1" dirty="0"/>
              <a:t>Fit Test</a:t>
            </a:r>
            <a:endParaRPr lang="el-GR" altLang="en-US" sz="2400" b="1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047273"/>
              </p:ext>
            </p:extLst>
          </p:nvPr>
        </p:nvGraphicFramePr>
        <p:xfrm>
          <a:off x="1522117" y="2311379"/>
          <a:ext cx="9489184" cy="2957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90363">
                  <a:extLst>
                    <a:ext uri="{9D8B030D-6E8A-4147-A177-3AD203B41FA5}">
                      <a16:colId xmlns:a16="http://schemas.microsoft.com/office/drawing/2014/main" val="1717104001"/>
                    </a:ext>
                  </a:extLst>
                </a:gridCol>
                <a:gridCol w="2598821">
                  <a:extLst>
                    <a:ext uri="{9D8B030D-6E8A-4147-A177-3AD203B41FA5}">
                      <a16:colId xmlns:a16="http://schemas.microsoft.com/office/drawing/2014/main" val="2921296166"/>
                    </a:ext>
                  </a:extLst>
                </a:gridCol>
              </a:tblGrid>
              <a:tr h="463578">
                <a:tc>
                  <a:txBody>
                    <a:bodyPr/>
                    <a:lstStyle/>
                    <a:p>
                      <a:r>
                        <a:rPr lang="en-US" dirty="0" smtClean="0"/>
                        <a:t>Word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Symbol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2885662"/>
                  </a:ext>
                </a:extLst>
              </a:tr>
              <a:tr h="463578">
                <a:tc>
                  <a:txBody>
                    <a:bodyPr/>
                    <a:lstStyle/>
                    <a:p>
                      <a:pPr marL="0" indent="0">
                        <a:spcBef>
                          <a:spcPct val="95000"/>
                        </a:spcBef>
                        <a:buFont typeface="+mj-lt"/>
                        <a:buNone/>
                      </a:pPr>
                      <a:r>
                        <a:rPr lang="en-US" altLang="en-US" sz="1800" dirty="0" smtClean="0">
                          <a:latin typeface="Century" panose="02040604050505020304" pitchFamily="18" charset="0"/>
                        </a:rPr>
                        <a:t>Identify the claim.  State the null and alternative hypotheses.</a:t>
                      </a:r>
                      <a:endParaRPr lang="en-US" altLang="en-US" sz="1800" dirty="0">
                        <a:latin typeface="Century" panose="02040604050505020304" pitchFamily="18" charset="0"/>
                        <a:sym typeface="Symbol" panose="05050102010706020507" pitchFamily="18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dirty="0" smtClean="0"/>
                        <a:t>State </a:t>
                      </a:r>
                      <a:r>
                        <a:rPr lang="en-US" altLang="en-US" i="1" dirty="0" smtClean="0"/>
                        <a:t>H</a:t>
                      </a:r>
                      <a:r>
                        <a:rPr lang="en-US" altLang="en-US" baseline="-25000" dirty="0" smtClean="0"/>
                        <a:t>0</a:t>
                      </a:r>
                      <a:r>
                        <a:rPr lang="en-US" altLang="en-US" dirty="0" smtClean="0"/>
                        <a:t> and </a:t>
                      </a:r>
                      <a:r>
                        <a:rPr lang="en-US" altLang="en-US" i="1" dirty="0" smtClean="0"/>
                        <a:t>H</a:t>
                      </a:r>
                      <a:r>
                        <a:rPr lang="en-US" altLang="en-US" baseline="-25000" dirty="0" smtClean="0"/>
                        <a:t>a</a:t>
                      </a:r>
                      <a:r>
                        <a:rPr lang="en-US" altLang="en-US" dirty="0" smtClean="0"/>
                        <a:t>. 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5043923"/>
                  </a:ext>
                </a:extLst>
              </a:tr>
              <a:tr h="463578">
                <a:tc>
                  <a:txBody>
                    <a:bodyPr/>
                    <a:lstStyle/>
                    <a:p>
                      <a:pPr marL="0" indent="0">
                        <a:spcBef>
                          <a:spcPct val="95000"/>
                        </a:spcBef>
                        <a:buFont typeface="+mj-lt"/>
                        <a:buNone/>
                      </a:pPr>
                      <a:r>
                        <a:rPr lang="en-US" altLang="en-US" sz="1800" dirty="0" smtClean="0">
                          <a:latin typeface="Century" panose="02040604050505020304" pitchFamily="18" charset="0"/>
                          <a:sym typeface="Symbol" panose="05050102010706020507" pitchFamily="18" charset="2"/>
                        </a:rPr>
                        <a:t>Specify the level of significance.</a:t>
                      </a:r>
                      <a:endParaRPr lang="en-US" altLang="en-US" sz="1800" dirty="0">
                        <a:latin typeface="Century" panose="02040604050505020304" pitchFamily="18" charset="0"/>
                        <a:sym typeface="Symbol" panose="05050102010706020507" pitchFamily="18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800" dirty="0" smtClean="0"/>
                        <a:t>Identify </a:t>
                      </a:r>
                      <a:r>
                        <a:rPr lang="en-US" altLang="en-US" sz="1800" i="1" dirty="0" smtClean="0">
                          <a:latin typeface="Symbol" panose="05050102010706020507" pitchFamily="18" charset="2"/>
                          <a:sym typeface="Symbol" panose="05050102010706020507" pitchFamily="18" charset="2"/>
                        </a:rPr>
                        <a:t></a:t>
                      </a:r>
                      <a:r>
                        <a:rPr lang="en-US" altLang="en-US" sz="1800" dirty="0" smtClean="0">
                          <a:sym typeface="Symbol" panose="05050102010706020507" pitchFamily="18" charset="2"/>
                        </a:rPr>
                        <a:t>.</a:t>
                      </a:r>
                      <a:endParaRPr lang="en-US" altLang="en-US" sz="1800" dirty="0">
                        <a:sym typeface="Symbol" panose="05050102010706020507" pitchFamily="18" charset="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4520281"/>
                  </a:ext>
                </a:extLst>
              </a:tr>
              <a:tr h="463578">
                <a:tc>
                  <a:txBody>
                    <a:bodyPr/>
                    <a:lstStyle/>
                    <a:p>
                      <a:pPr>
                        <a:spcBef>
                          <a:spcPct val="95000"/>
                        </a:spcBef>
                        <a:buFontTx/>
                        <a:buNone/>
                      </a:pPr>
                      <a:r>
                        <a:rPr lang="en-US" altLang="en-US" sz="1800" dirty="0" smtClean="0">
                          <a:latin typeface="Century" panose="02040604050505020304" pitchFamily="18" charset="0"/>
                          <a:sym typeface="Symbol" panose="05050102010706020507" pitchFamily="18" charset="2"/>
                        </a:rPr>
                        <a:t>Identify the degrees of freedom.</a:t>
                      </a:r>
                      <a:endParaRPr lang="en-US" altLang="en-US" sz="1800" dirty="0">
                        <a:latin typeface="Century" panose="02040604050505020304" pitchFamily="18" charset="0"/>
                        <a:sym typeface="Symbol" panose="05050102010706020507" pitchFamily="18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800" dirty="0" err="1" smtClean="0"/>
                        <a:t>d.f.</a:t>
                      </a:r>
                      <a:r>
                        <a:rPr lang="en-US" altLang="en-US" sz="1800" dirty="0" smtClean="0"/>
                        <a:t> = </a:t>
                      </a:r>
                      <a:r>
                        <a:rPr lang="en-US" altLang="en-US" sz="1800" i="1" dirty="0" smtClean="0"/>
                        <a:t>k</a:t>
                      </a:r>
                      <a:r>
                        <a:rPr lang="en-US" altLang="en-US" sz="1800" dirty="0" smtClean="0"/>
                        <a:t> – 1 </a:t>
                      </a:r>
                      <a:endParaRPr lang="en-US" altLang="en-US" sz="1800" dirty="0">
                        <a:sym typeface="Symbol" panose="05050102010706020507" pitchFamily="18" charset="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303620"/>
                  </a:ext>
                </a:extLst>
              </a:tr>
              <a:tr h="463578">
                <a:tc>
                  <a:txBody>
                    <a:bodyPr/>
                    <a:lstStyle/>
                    <a:p>
                      <a:pPr>
                        <a:spcBef>
                          <a:spcPct val="95000"/>
                        </a:spcBef>
                        <a:buFontTx/>
                        <a:buNone/>
                      </a:pPr>
                      <a:r>
                        <a:rPr lang="en-US" altLang="en-US" sz="1800" dirty="0" smtClean="0">
                          <a:latin typeface="Century" panose="02040604050505020304" pitchFamily="18" charset="0"/>
                          <a:sym typeface="Symbol" panose="05050102010706020507" pitchFamily="18" charset="2"/>
                        </a:rPr>
                        <a:t>Determine the critical value.</a:t>
                      </a:r>
                      <a:endParaRPr lang="en-US" altLang="en-US" sz="1800" dirty="0">
                        <a:latin typeface="Century" panose="02040604050505020304" pitchFamily="18" charset="0"/>
                        <a:sym typeface="Symbol" panose="05050102010706020507" pitchFamily="18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dirty="0" smtClean="0"/>
                        <a:t>Use Table Chi Square.</a:t>
                      </a:r>
                      <a:endParaRPr lang="en-US" altLang="en-US" dirty="0">
                        <a:sym typeface="Symbol" panose="05050102010706020507" pitchFamily="18" charset="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9552297"/>
                  </a:ext>
                </a:extLst>
              </a:tr>
              <a:tr h="463578">
                <a:tc>
                  <a:txBody>
                    <a:bodyPr/>
                    <a:lstStyle/>
                    <a:p>
                      <a:pPr>
                        <a:spcBef>
                          <a:spcPct val="95000"/>
                        </a:spcBef>
                        <a:buFontTx/>
                        <a:buNone/>
                      </a:pPr>
                      <a:r>
                        <a:rPr lang="en-US" altLang="en-US" sz="1800" dirty="0" smtClean="0">
                          <a:latin typeface="Century" panose="02040604050505020304" pitchFamily="18" charset="0"/>
                          <a:sym typeface="Symbol" panose="05050102010706020507" pitchFamily="18" charset="2"/>
                        </a:rPr>
                        <a:t>Determine the rejection region.</a:t>
                      </a:r>
                      <a:endParaRPr lang="en-US" altLang="en-US" sz="1800" dirty="0">
                        <a:latin typeface="Century" panose="02040604050505020304" pitchFamily="18" charset="0"/>
                        <a:sym typeface="Symbol" panose="05050102010706020507" pitchFamily="18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24391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996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454"/>
    </mc:Choice>
    <mc:Fallback xmlns="">
      <p:transition spd="slow" advTm="112454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9249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36358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Correlation coefficient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8264952"/>
              </p:ext>
            </p:extLst>
          </p:nvPr>
        </p:nvGraphicFramePr>
        <p:xfrm>
          <a:off x="1522117" y="2311379"/>
          <a:ext cx="9489184" cy="301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90363">
                  <a:extLst>
                    <a:ext uri="{9D8B030D-6E8A-4147-A177-3AD203B41FA5}">
                      <a16:colId xmlns:a16="http://schemas.microsoft.com/office/drawing/2014/main" val="1717104001"/>
                    </a:ext>
                  </a:extLst>
                </a:gridCol>
                <a:gridCol w="2598821">
                  <a:extLst>
                    <a:ext uri="{9D8B030D-6E8A-4147-A177-3AD203B41FA5}">
                      <a16:colId xmlns:a16="http://schemas.microsoft.com/office/drawing/2014/main" val="2921296166"/>
                    </a:ext>
                  </a:extLst>
                </a:gridCol>
              </a:tblGrid>
              <a:tr h="463578">
                <a:tc>
                  <a:txBody>
                    <a:bodyPr/>
                    <a:lstStyle/>
                    <a:p>
                      <a:r>
                        <a:rPr lang="en-US" dirty="0" smtClean="0"/>
                        <a:t>Word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Symbol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2885662"/>
                  </a:ext>
                </a:extLst>
              </a:tr>
              <a:tr h="4635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95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smtClean="0">
                          <a:latin typeface="Century" panose="02040604050505020304" pitchFamily="18" charset="0"/>
                          <a:sym typeface="Symbol" panose="05050102010706020507" pitchFamily="18" charset="2"/>
                        </a:rPr>
                        <a:t>6- Calculate the test statistic.  </a:t>
                      </a:r>
                    </a:p>
                    <a:p>
                      <a:pPr>
                        <a:spcBef>
                          <a:spcPct val="95000"/>
                        </a:spcBef>
                        <a:buFontTx/>
                        <a:buNone/>
                      </a:pPr>
                      <a:endParaRPr lang="en-US" altLang="en-US" sz="1800" dirty="0">
                        <a:latin typeface="Century" panose="02040604050505020304" pitchFamily="18" charset="0"/>
                        <a:sym typeface="Symbol" panose="05050102010706020507" pitchFamily="18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5043923"/>
                  </a:ext>
                </a:extLst>
              </a:tr>
              <a:tr h="4635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95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dirty="0" smtClean="0">
                          <a:latin typeface="Century" panose="02040604050505020304" pitchFamily="18" charset="0"/>
                          <a:sym typeface="Symbol" panose="05050102010706020507" pitchFamily="18" charset="2"/>
                        </a:rPr>
                        <a:t>Make a decision to reject or fail to reject the null hypothesis. </a:t>
                      </a:r>
                    </a:p>
                    <a:p>
                      <a:pPr>
                        <a:spcBef>
                          <a:spcPct val="95000"/>
                        </a:spcBef>
                        <a:buFontTx/>
                        <a:buNone/>
                      </a:pPr>
                      <a:endParaRPr lang="en-US" altLang="en-US" sz="1800" dirty="0">
                        <a:latin typeface="Century" panose="02040604050505020304" pitchFamily="18" charset="0"/>
                        <a:sym typeface="Symbol" panose="05050102010706020507" pitchFamily="18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800" dirty="0" smtClean="0"/>
                        <a:t>If </a:t>
                      </a:r>
                      <a:r>
                        <a:rPr lang="el-GR" altLang="en-US" sz="1800" i="1" dirty="0" smtClean="0"/>
                        <a:t>χ</a:t>
                      </a:r>
                      <a:r>
                        <a:rPr lang="en-US" altLang="en-US" sz="1800" baseline="30000" dirty="0" smtClean="0"/>
                        <a:t>2</a:t>
                      </a:r>
                      <a:r>
                        <a:rPr lang="en-US" altLang="en-US" sz="1800" dirty="0" smtClean="0"/>
                        <a:t> is in the rejection region, reject </a:t>
                      </a:r>
                      <a:r>
                        <a:rPr lang="en-US" altLang="en-US" sz="1800" i="1" dirty="0" smtClean="0"/>
                        <a:t>H</a:t>
                      </a:r>
                      <a:r>
                        <a:rPr lang="en-US" altLang="en-US" sz="1800" baseline="-25000" dirty="0" smtClean="0"/>
                        <a:t>0</a:t>
                      </a:r>
                      <a:r>
                        <a:rPr lang="en-US" altLang="en-US" sz="1800" dirty="0" smtClean="0"/>
                        <a:t>.  Otherwise, fail to reject </a:t>
                      </a:r>
                      <a:r>
                        <a:rPr lang="en-US" altLang="en-US" sz="1800" i="1" dirty="0" smtClean="0"/>
                        <a:t>H</a:t>
                      </a:r>
                      <a:r>
                        <a:rPr lang="en-US" altLang="en-US" sz="1800" baseline="-25000" dirty="0" smtClean="0"/>
                        <a:t>0</a:t>
                      </a:r>
                      <a:r>
                        <a:rPr lang="en-US" altLang="en-US" sz="1800" dirty="0" smtClean="0"/>
                        <a:t>.</a:t>
                      </a:r>
                      <a:endParaRPr lang="en-US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4520281"/>
                  </a:ext>
                </a:extLst>
              </a:tr>
              <a:tr h="463578">
                <a:tc>
                  <a:txBody>
                    <a:bodyPr/>
                    <a:lstStyle/>
                    <a:p>
                      <a:pPr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dirty="0" smtClean="0">
                          <a:latin typeface="Century" panose="02040604050505020304" pitchFamily="18" charset="0"/>
                          <a:sym typeface="Symbol" panose="05050102010706020507" pitchFamily="18" charset="2"/>
                        </a:rPr>
                        <a:t>Interpret the decision in the context of the original claim.</a:t>
                      </a:r>
                      <a:endParaRPr lang="en-US" altLang="en-US" dirty="0">
                        <a:latin typeface="Century" panose="02040604050505020304" pitchFamily="18" charset="0"/>
                        <a:sym typeface="Symbol" panose="05050102010706020507" pitchFamily="18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303620"/>
                  </a:ext>
                </a:extLst>
              </a:tr>
            </a:tbl>
          </a:graphicData>
        </a:graphic>
      </p:graphicFrame>
      <p:graphicFrame>
        <p:nvGraphicFramePr>
          <p:cNvPr id="11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8972300"/>
              </p:ext>
            </p:extLst>
          </p:nvPr>
        </p:nvGraphicFramePr>
        <p:xfrm>
          <a:off x="8719560" y="2877882"/>
          <a:ext cx="1814512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6" name="Equation" r:id="rId7" imgW="2158920" imgH="698400" progId="Equation.DSMT4">
                  <p:embed/>
                </p:oleObj>
              </mc:Choice>
              <mc:Fallback>
                <p:oleObj name="Equation" r:id="rId7" imgW="2158920" imgH="698400" progId="Equation.DSMT4">
                  <p:embed/>
                  <p:pic>
                    <p:nvPicPr>
                      <p:cNvPr id="1087501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19560" y="2877882"/>
                        <a:ext cx="1814512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264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549"/>
    </mc:Choice>
    <mc:Fallback xmlns="">
      <p:transition spd="slow" advTm="27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142840" y="1148048"/>
            <a:ext cx="90816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33450" lvl="1" indent="-533400"/>
            <a:endParaRPr lang="en-US" altLang="en-US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01327" y="1564835"/>
            <a:ext cx="9336981" cy="362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spcBef>
                <a:spcPct val="0"/>
              </a:spcBef>
            </a:pPr>
            <a:r>
              <a:rPr lang="en-US" altLang="en-US" sz="2800" dirty="0" smtClean="0"/>
              <a:t>A </a:t>
            </a:r>
            <a:r>
              <a:rPr lang="en-US" altLang="en-US" sz="2800" dirty="0"/>
              <a:t>researcher claims that the distribution of favorite pizza </a:t>
            </a:r>
            <a:r>
              <a:rPr lang="en-US" altLang="en-US" sz="2800" dirty="0" smtClean="0"/>
              <a:t>toppings among </a:t>
            </a:r>
            <a:r>
              <a:rPr lang="en-US" altLang="en-US" sz="2800" dirty="0"/>
              <a:t>teenagers is as shown below.  200 </a:t>
            </a:r>
            <a:r>
              <a:rPr lang="en-US" altLang="en-US" sz="2800" dirty="0" smtClean="0"/>
              <a:t>randomly selected </a:t>
            </a:r>
            <a:r>
              <a:rPr lang="en-US" altLang="en-US" sz="2800" dirty="0"/>
              <a:t>teenagers are surveyed</a:t>
            </a:r>
            <a:r>
              <a:rPr lang="en-US" altLang="en-US" sz="2800" dirty="0" smtClean="0"/>
              <a:t>.</a:t>
            </a:r>
          </a:p>
          <a:p>
            <a:pPr algn="just">
              <a:lnSpc>
                <a:spcPct val="90000"/>
              </a:lnSpc>
              <a:spcBef>
                <a:spcPct val="0"/>
              </a:spcBef>
            </a:pPr>
            <a:endParaRPr lang="en-US" altLang="en-US" sz="2800" dirty="0">
              <a:latin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0"/>
              </a:spcBef>
            </a:pPr>
            <a:endParaRPr lang="en-US" altLang="en-US" sz="2800" dirty="0" smtClean="0">
              <a:latin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0"/>
              </a:spcBef>
            </a:pPr>
            <a:endParaRPr lang="en-US" altLang="en-US" sz="2800" dirty="0">
              <a:latin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0"/>
              </a:spcBef>
            </a:pPr>
            <a:endParaRPr lang="en-US" altLang="en-US" sz="2800" dirty="0" smtClean="0">
              <a:latin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0"/>
              </a:spcBef>
            </a:pPr>
            <a:endParaRPr lang="en-US" altLang="en-US" sz="2800" dirty="0">
              <a:latin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  <a:sym typeface="Symbol" pitchFamily="18" charset="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88435" y="539393"/>
            <a:ext cx="14590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7962" y="2791451"/>
            <a:ext cx="4054191" cy="224352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040042" y="5156021"/>
            <a:ext cx="86982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 0.01, and the observed and expected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values previously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calculated, t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 the surveyor’s claim using a chi-square goodness-of-fit test.</a:t>
            </a:r>
          </a:p>
        </p:txBody>
      </p:sp>
    </p:spTree>
    <p:extLst>
      <p:ext uri="{BB962C8B-B14F-4D97-AF65-F5344CB8AC3E}">
        <p14:creationId xmlns:p14="http://schemas.microsoft.com/office/powerpoint/2010/main" val="163503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586"/>
    </mc:Choice>
    <mc:Fallback xmlns="">
      <p:transition spd="slow" advTm="59586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671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14638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27200" y="1846924"/>
            <a:ext cx="84235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 smtClean="0">
                <a:latin typeface="Times New Roman" panose="02020603050405020304" pitchFamily="18" charset="0"/>
              </a:rPr>
              <a:t>H</a:t>
            </a:r>
            <a:r>
              <a:rPr lang="en-US" altLang="en-US" baseline="-25000" smtClean="0">
                <a:latin typeface="Times New Roman" panose="02020603050405020304" pitchFamily="18" charset="0"/>
              </a:rPr>
              <a:t>0</a:t>
            </a:r>
            <a:r>
              <a:rPr lang="en-US" altLang="en-US" smtClean="0">
                <a:latin typeface="Times New Roman" panose="02020603050405020304" pitchFamily="18" charset="0"/>
              </a:rPr>
              <a:t>:</a:t>
            </a:r>
            <a:r>
              <a:rPr lang="en-US" altLang="en-US" smtClean="0">
                <a:latin typeface="Century" panose="02040604050505020304" pitchFamily="18" charset="0"/>
              </a:rPr>
              <a:t> The distribution of pizza toppings is 39% cheese, 26% pepperoni, 15% sausage, 12.5% mushrooms, and 7.5% onions.</a:t>
            </a:r>
            <a:r>
              <a:rPr lang="en-US" altLang="en-US" i="1" smtClean="0">
                <a:latin typeface="Century" panose="02040604050505020304" pitchFamily="18" charset="0"/>
                <a:sym typeface="Symbol" panose="05050102010706020507" pitchFamily="18" charset="2"/>
              </a:rPr>
              <a:t>  </a:t>
            </a:r>
            <a:r>
              <a:rPr lang="en-US" altLang="en-US" smtClean="0">
                <a:solidFill>
                  <a:srgbClr val="E11521"/>
                </a:solidFill>
                <a:latin typeface="Century" panose="02040604050505020304" pitchFamily="18" charset="0"/>
                <a:sym typeface="Symbol" panose="05050102010706020507" pitchFamily="18" charset="2"/>
              </a:rPr>
              <a:t>(Claim)</a:t>
            </a:r>
            <a:endParaRPr lang="en-US" altLang="en-US" dirty="0">
              <a:solidFill>
                <a:srgbClr val="E11521"/>
              </a:solidFill>
              <a:latin typeface="Century" panose="020406040505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74887" y="2603382"/>
            <a:ext cx="80048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 dirty="0">
                <a:latin typeface="Times New Roman" panose="02020603050405020304" pitchFamily="18" charset="0"/>
                <a:sym typeface="Symbol" panose="05050102010706020507" pitchFamily="18" charset="2"/>
              </a:rPr>
              <a:t>H</a:t>
            </a:r>
            <a:r>
              <a:rPr lang="en-US" altLang="en-US" i="1" baseline="-25000" dirty="0">
                <a:latin typeface="Times New Roman" panose="02020603050405020304" pitchFamily="18" charset="0"/>
              </a:rPr>
              <a:t>a</a:t>
            </a:r>
            <a:r>
              <a:rPr lang="en-US" altLang="en-US" dirty="0">
                <a:latin typeface="Times New Roman" panose="02020603050405020304" pitchFamily="18" charset="0"/>
              </a:rPr>
              <a:t>:</a:t>
            </a:r>
            <a:r>
              <a:rPr lang="en-US" altLang="en-US" i="1" dirty="0">
                <a:latin typeface="Century" panose="020406040505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>
                <a:latin typeface="Century" panose="02040604050505020304" pitchFamily="18" charset="0"/>
                <a:sym typeface="Symbol" panose="05050102010706020507" pitchFamily="18" charset="2"/>
              </a:rPr>
              <a:t>The distribution of pizza toppings differs from the claimed or expected distribution.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674887" y="3619589"/>
            <a:ext cx="81987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dirty="0"/>
              <a:t>Because there are 5 categories, the chi</a:t>
            </a:r>
            <a:r>
              <a:rPr lang="en-US" altLang="en-US" dirty="0">
                <a:latin typeface="Times New Roman" panose="02020603050405020304" pitchFamily="18" charset="0"/>
              </a:rPr>
              <a:t>-s</a:t>
            </a:r>
            <a:r>
              <a:rPr lang="en-US" altLang="en-US" dirty="0"/>
              <a:t>quare distribution has </a:t>
            </a:r>
            <a:r>
              <a:rPr lang="en-US" altLang="en-US" i="1" dirty="0"/>
              <a:t>k</a:t>
            </a:r>
            <a:r>
              <a:rPr lang="en-US" altLang="en-US" dirty="0"/>
              <a:t> – 1 = 5 – 1 = 4 degrees of freedom.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720295" y="4757213"/>
            <a:ext cx="81533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dirty="0"/>
              <a:t>With </a:t>
            </a:r>
            <a:r>
              <a:rPr lang="en-US" altLang="en-US" dirty="0" err="1"/>
              <a:t>d.f.</a:t>
            </a:r>
            <a:r>
              <a:rPr lang="en-US" altLang="en-US" dirty="0"/>
              <a:t> = 4 and </a:t>
            </a:r>
            <a:r>
              <a:rPr lang="en-US" altLang="en-US" i="1" dirty="0">
                <a:latin typeface="Symbol" panose="05050102010706020507" pitchFamily="18" charset="2"/>
                <a:sym typeface="Symbol" panose="05050102010706020507" pitchFamily="18" charset="2"/>
              </a:rPr>
              <a:t></a:t>
            </a:r>
            <a:r>
              <a:rPr lang="en-US" altLang="en-US" i="1" dirty="0">
                <a:sym typeface="Symbol" panose="05050102010706020507" pitchFamily="18" charset="2"/>
              </a:rPr>
              <a:t> </a:t>
            </a:r>
            <a:r>
              <a:rPr lang="en-US" altLang="en-US" dirty="0">
                <a:sym typeface="Symbol" panose="05050102010706020507" pitchFamily="18" charset="2"/>
              </a:rPr>
              <a:t>= 0.01, the critical value is </a:t>
            </a:r>
            <a:r>
              <a:rPr lang="el-GR" altLang="en-US" i="1" dirty="0"/>
              <a:t>χ</a:t>
            </a:r>
            <a:r>
              <a:rPr lang="en-US" altLang="en-US" baseline="30000" dirty="0"/>
              <a:t>2</a:t>
            </a:r>
            <a:r>
              <a:rPr lang="en-US" altLang="en-US" baseline="-25000" dirty="0"/>
              <a:t>0 </a:t>
            </a:r>
            <a:r>
              <a:rPr lang="en-US" altLang="en-US" dirty="0"/>
              <a:t>= 13.277. </a:t>
            </a:r>
          </a:p>
        </p:txBody>
      </p:sp>
    </p:spTree>
    <p:extLst>
      <p:ext uri="{BB962C8B-B14F-4D97-AF65-F5344CB8AC3E}">
        <p14:creationId xmlns:p14="http://schemas.microsoft.com/office/powerpoint/2010/main" val="147654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555"/>
    </mc:Choice>
    <mc:Fallback xmlns="">
      <p:transition spd="slow" advTm="30455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671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14638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674887" y="1696938"/>
            <a:ext cx="800482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Critical </a:t>
            </a:r>
            <a:r>
              <a:rPr lang="en-US" sz="2800" b="1" dirty="0"/>
              <a:t>Value </a:t>
            </a:r>
            <a:r>
              <a:rPr lang="en-US" sz="2800" b="1" dirty="0" smtClean="0"/>
              <a:t>for  </a:t>
            </a:r>
            <a:r>
              <a:rPr lang="el-GR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χ</a:t>
            </a:r>
            <a:r>
              <a:rPr lang="en-US" alt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endParaRPr lang="en-US" sz="2800" b="1" dirty="0"/>
          </a:p>
          <a:p>
            <a:endParaRPr lang="en-US" dirty="0"/>
          </a:p>
          <a:p>
            <a:r>
              <a:rPr lang="en-US" altLang="en-US" sz="2800" dirty="0"/>
              <a:t>With </a:t>
            </a:r>
            <a:r>
              <a:rPr lang="en-US" altLang="en-US" sz="2800" dirty="0" err="1"/>
              <a:t>d.f.</a:t>
            </a:r>
            <a:r>
              <a:rPr lang="en-US" altLang="en-US" sz="2800" dirty="0"/>
              <a:t> = 4 and </a:t>
            </a:r>
            <a:r>
              <a:rPr lang="en-US" altLang="en-US" sz="2800" i="1" dirty="0">
                <a:latin typeface="Symbol" panose="05050102010706020507" pitchFamily="18" charset="2"/>
                <a:sym typeface="Symbol" panose="05050102010706020507" pitchFamily="18" charset="2"/>
              </a:rPr>
              <a:t></a:t>
            </a:r>
            <a:r>
              <a:rPr lang="en-US" altLang="en-US" sz="2800" i="1" dirty="0">
                <a:sym typeface="Symbol" panose="05050102010706020507" pitchFamily="18" charset="2"/>
              </a:rPr>
              <a:t> </a:t>
            </a:r>
            <a:r>
              <a:rPr lang="en-US" altLang="en-US" sz="2800" dirty="0">
                <a:sym typeface="Symbol" panose="05050102010706020507" pitchFamily="18" charset="2"/>
              </a:rPr>
              <a:t>= </a:t>
            </a:r>
            <a:r>
              <a:rPr lang="en-US" altLang="en-US" sz="2800" dirty="0" smtClean="0">
                <a:sym typeface="Symbol" panose="05050102010706020507" pitchFamily="18" charset="2"/>
              </a:rPr>
              <a:t>0.01</a:t>
            </a:r>
          </a:p>
          <a:p>
            <a:endParaRPr lang="en-US" altLang="en-US" dirty="0">
              <a:sym typeface="Symbol" panose="05050102010706020507" pitchFamily="18" charset="2"/>
            </a:endParaRPr>
          </a:p>
          <a:p>
            <a:endParaRPr lang="en-US" altLang="en-US" dirty="0" smtClean="0">
              <a:sym typeface="Symbol" panose="05050102010706020507" pitchFamily="18" charset="2"/>
            </a:endParaRPr>
          </a:p>
          <a:p>
            <a:endParaRPr lang="en-US" altLang="en-US" dirty="0">
              <a:sym typeface="Symbol" panose="05050102010706020507" pitchFamily="18" charset="2"/>
            </a:endParaRPr>
          </a:p>
          <a:p>
            <a:endParaRPr lang="en-US" altLang="en-US" dirty="0" smtClean="0">
              <a:sym typeface="Symbol" panose="05050102010706020507" pitchFamily="18" charset="2"/>
            </a:endParaRPr>
          </a:p>
          <a:p>
            <a:endParaRPr lang="en-US" altLang="en-US" dirty="0">
              <a:sym typeface="Symbol" panose="05050102010706020507" pitchFamily="18" charset="2"/>
            </a:endParaRPr>
          </a:p>
          <a:p>
            <a:endParaRPr lang="en-US" altLang="en-US" dirty="0" smtClean="0">
              <a:sym typeface="Symbol" panose="05050102010706020507" pitchFamily="18" charset="2"/>
            </a:endParaRPr>
          </a:p>
          <a:p>
            <a:endParaRPr lang="en-US" altLang="en-US" dirty="0">
              <a:sym typeface="Symbol" panose="05050102010706020507" pitchFamily="18" charset="2"/>
            </a:endParaRPr>
          </a:p>
          <a:p>
            <a:endParaRPr lang="en-US" altLang="en-US" dirty="0" smtClean="0">
              <a:sym typeface="Symbol" panose="05050102010706020507" pitchFamily="18" charset="2"/>
            </a:endParaRPr>
          </a:p>
          <a:p>
            <a:r>
              <a:rPr lang="en-US" altLang="en-US" sz="3200" dirty="0" smtClean="0">
                <a:sym typeface="Symbol" panose="05050102010706020507" pitchFamily="18" charset="2"/>
              </a:rPr>
              <a:t>The </a:t>
            </a:r>
            <a:r>
              <a:rPr lang="en-US" altLang="en-US" sz="3200" dirty="0">
                <a:sym typeface="Symbol" panose="05050102010706020507" pitchFamily="18" charset="2"/>
              </a:rPr>
              <a:t>critical value is </a:t>
            </a:r>
            <a:r>
              <a:rPr lang="el-GR" altLang="en-US" sz="3200" i="1" dirty="0"/>
              <a:t>χ</a:t>
            </a:r>
            <a:r>
              <a:rPr lang="en-US" altLang="en-US" sz="3200" baseline="30000" dirty="0"/>
              <a:t>2</a:t>
            </a:r>
            <a:r>
              <a:rPr lang="en-US" altLang="en-US" sz="3200" baseline="-25000" dirty="0"/>
              <a:t>0 </a:t>
            </a:r>
            <a:r>
              <a:rPr lang="en-US" altLang="en-US" sz="3200" dirty="0"/>
              <a:t>= 13.277</a:t>
            </a:r>
            <a:r>
              <a:rPr lang="en-US" altLang="en-US" sz="3200" dirty="0" smtClean="0"/>
              <a:t>. </a:t>
            </a:r>
            <a:endParaRPr lang="en-US" altLang="en-US" sz="32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3753" y="2887317"/>
            <a:ext cx="8165956" cy="185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69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958"/>
    </mc:Choice>
    <mc:Fallback xmlns="">
      <p:transition spd="slow" advTm="68958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61425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67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921235" y="529111"/>
            <a:ext cx="12795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15127" y="1307611"/>
            <a:ext cx="8931562" cy="504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86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555"/>
    </mc:Choice>
    <mc:Fallback xmlns="">
      <p:transition spd="slow" advTm="359555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67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030026" y="539393"/>
            <a:ext cx="28616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10.2   Independence 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19545" y="1380704"/>
            <a:ext cx="8352891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chemeClr val="tx1"/>
              </a:buClr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altLang="en-US" sz="2400" b="1" i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sz="24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 </a:t>
            </a:r>
            <a:r>
              <a:rPr lang="en-US" altLang="en-US" sz="2400" b="1" i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</a:t>
            </a:r>
            <a:r>
              <a:rPr lang="en-US" altLang="en-US" sz="24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contingency table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shows the observed frequencies for two variables.  The observed frequencies are arranged in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rows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columns.  The intersection of a row and a column is called a cell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Clr>
                <a:schemeClr val="tx1"/>
              </a:buClr>
              <a:buFontTx/>
              <a:buNone/>
            </a:pPr>
            <a:endParaRPr lang="en-US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chemeClr val="tx1"/>
              </a:buClr>
            </a:pPr>
            <a:r>
              <a:rPr lang="en-US" altLang="en-US" sz="2400" dirty="0"/>
              <a:t>The following contingency table shows a random sample of 321 fatally injured passenger vehicle drivers by age and gender. </a:t>
            </a:r>
            <a:r>
              <a:rPr lang="en-US" altLang="en-US" sz="2000" dirty="0"/>
              <a:t>(Adapted from Insurance Institute for Highway Safety)</a:t>
            </a:r>
          </a:p>
          <a:p>
            <a:pPr algn="just">
              <a:buClr>
                <a:schemeClr val="tx1"/>
              </a:buClr>
              <a:buFontTx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01"/>
          <p:cNvGrpSpPr>
            <a:grpSpLocks/>
          </p:cNvGrpSpPr>
          <p:nvPr/>
        </p:nvGrpSpPr>
        <p:grpSpPr bwMode="auto">
          <a:xfrm>
            <a:off x="2440788" y="4471589"/>
            <a:ext cx="8232775" cy="1662112"/>
            <a:chOff x="240" y="2841"/>
            <a:chExt cx="5186" cy="1047"/>
          </a:xfrm>
        </p:grpSpPr>
        <p:grpSp>
          <p:nvGrpSpPr>
            <p:cNvPr id="14" name="Group 100"/>
            <p:cNvGrpSpPr>
              <a:grpSpLocks/>
            </p:cNvGrpSpPr>
            <p:nvPr/>
          </p:nvGrpSpPr>
          <p:grpSpPr bwMode="auto">
            <a:xfrm>
              <a:off x="240" y="3141"/>
              <a:ext cx="5184" cy="747"/>
              <a:chOff x="240" y="3141"/>
              <a:chExt cx="5184" cy="747"/>
            </a:xfrm>
          </p:grpSpPr>
          <p:sp>
            <p:nvSpPr>
              <p:cNvPr id="16" name="Rectangle 56"/>
              <p:cNvSpPr>
                <a:spLocks noChangeArrowheads="1"/>
              </p:cNvSpPr>
              <p:nvPr/>
            </p:nvSpPr>
            <p:spPr bwMode="auto">
              <a:xfrm>
                <a:off x="4354" y="3639"/>
                <a:ext cx="1070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6</a:t>
                </a:r>
              </a:p>
            </p:txBody>
          </p:sp>
          <p:sp>
            <p:nvSpPr>
              <p:cNvPr id="17" name="Rectangle 55"/>
              <p:cNvSpPr>
                <a:spLocks noChangeArrowheads="1"/>
              </p:cNvSpPr>
              <p:nvPr/>
            </p:nvSpPr>
            <p:spPr bwMode="auto">
              <a:xfrm>
                <a:off x="3669" y="3639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10</a:t>
                </a:r>
              </a:p>
            </p:txBody>
          </p:sp>
          <p:sp>
            <p:nvSpPr>
              <p:cNvPr id="18" name="Rectangle 54"/>
              <p:cNvSpPr>
                <a:spLocks noChangeArrowheads="1"/>
              </p:cNvSpPr>
              <p:nvPr/>
            </p:nvSpPr>
            <p:spPr bwMode="auto">
              <a:xfrm>
                <a:off x="2983" y="3639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21</a:t>
                </a:r>
              </a:p>
            </p:txBody>
          </p:sp>
          <p:sp>
            <p:nvSpPr>
              <p:cNvPr id="19" name="Rectangle 53"/>
              <p:cNvSpPr>
                <a:spLocks noChangeArrowheads="1"/>
              </p:cNvSpPr>
              <p:nvPr/>
            </p:nvSpPr>
            <p:spPr bwMode="auto">
              <a:xfrm>
                <a:off x="2297" y="3639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33</a:t>
                </a:r>
              </a:p>
            </p:txBody>
          </p:sp>
          <p:sp>
            <p:nvSpPr>
              <p:cNvPr id="20" name="Rectangle 52"/>
              <p:cNvSpPr>
                <a:spLocks noChangeArrowheads="1"/>
              </p:cNvSpPr>
              <p:nvPr/>
            </p:nvSpPr>
            <p:spPr bwMode="auto">
              <a:xfrm>
                <a:off x="1611" y="3639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22</a:t>
                </a:r>
              </a:p>
            </p:txBody>
          </p:sp>
          <p:sp>
            <p:nvSpPr>
              <p:cNvPr id="21" name="Rectangle 51"/>
              <p:cNvSpPr>
                <a:spLocks noChangeArrowheads="1"/>
              </p:cNvSpPr>
              <p:nvPr/>
            </p:nvSpPr>
            <p:spPr bwMode="auto">
              <a:xfrm>
                <a:off x="926" y="3639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13</a:t>
                </a:r>
              </a:p>
            </p:txBody>
          </p:sp>
          <p:sp>
            <p:nvSpPr>
              <p:cNvPr id="22" name="Rectangle 50"/>
              <p:cNvSpPr>
                <a:spLocks noChangeArrowheads="1"/>
              </p:cNvSpPr>
              <p:nvPr/>
            </p:nvSpPr>
            <p:spPr bwMode="auto">
              <a:xfrm>
                <a:off x="240" y="3639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Female</a:t>
                </a:r>
              </a:p>
            </p:txBody>
          </p:sp>
          <p:sp>
            <p:nvSpPr>
              <p:cNvPr id="23" name="Rectangle 49"/>
              <p:cNvSpPr>
                <a:spLocks noChangeArrowheads="1"/>
              </p:cNvSpPr>
              <p:nvPr/>
            </p:nvSpPr>
            <p:spPr bwMode="auto">
              <a:xfrm>
                <a:off x="4354" y="3390"/>
                <a:ext cx="1070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10</a:t>
                </a:r>
              </a:p>
            </p:txBody>
          </p:sp>
          <p:sp>
            <p:nvSpPr>
              <p:cNvPr id="24" name="Rectangle 48"/>
              <p:cNvSpPr>
                <a:spLocks noChangeArrowheads="1"/>
              </p:cNvSpPr>
              <p:nvPr/>
            </p:nvSpPr>
            <p:spPr bwMode="auto">
              <a:xfrm>
                <a:off x="3669" y="3390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28</a:t>
                </a:r>
              </a:p>
            </p:txBody>
          </p:sp>
          <p:sp>
            <p:nvSpPr>
              <p:cNvPr id="25" name="Rectangle 47"/>
              <p:cNvSpPr>
                <a:spLocks noChangeArrowheads="1"/>
              </p:cNvSpPr>
              <p:nvPr/>
            </p:nvSpPr>
            <p:spPr bwMode="auto">
              <a:xfrm>
                <a:off x="2983" y="3390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43</a:t>
                </a:r>
              </a:p>
            </p:txBody>
          </p:sp>
          <p:sp>
            <p:nvSpPr>
              <p:cNvPr id="26" name="Rectangle 46"/>
              <p:cNvSpPr>
                <a:spLocks noChangeArrowheads="1"/>
              </p:cNvSpPr>
              <p:nvPr/>
            </p:nvSpPr>
            <p:spPr bwMode="auto">
              <a:xfrm>
                <a:off x="2297" y="3390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52</a:t>
                </a:r>
              </a:p>
            </p:txBody>
          </p:sp>
          <p:sp>
            <p:nvSpPr>
              <p:cNvPr id="27" name="Rectangle 45"/>
              <p:cNvSpPr>
                <a:spLocks noChangeArrowheads="1"/>
              </p:cNvSpPr>
              <p:nvPr/>
            </p:nvSpPr>
            <p:spPr bwMode="auto">
              <a:xfrm>
                <a:off x="1611" y="3390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51</a:t>
                </a:r>
              </a:p>
            </p:txBody>
          </p:sp>
          <p:sp>
            <p:nvSpPr>
              <p:cNvPr id="28" name="Rectangle 44"/>
              <p:cNvSpPr>
                <a:spLocks noChangeArrowheads="1"/>
              </p:cNvSpPr>
              <p:nvPr/>
            </p:nvSpPr>
            <p:spPr bwMode="auto">
              <a:xfrm>
                <a:off x="926" y="3390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32</a:t>
                </a:r>
              </a:p>
            </p:txBody>
          </p:sp>
          <p:sp>
            <p:nvSpPr>
              <p:cNvPr id="29" name="Rectangle 43"/>
              <p:cNvSpPr>
                <a:spLocks noChangeArrowheads="1"/>
              </p:cNvSpPr>
              <p:nvPr/>
            </p:nvSpPr>
            <p:spPr bwMode="auto">
              <a:xfrm>
                <a:off x="240" y="3390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Male</a:t>
                </a:r>
              </a:p>
            </p:txBody>
          </p:sp>
          <p:sp>
            <p:nvSpPr>
              <p:cNvPr id="30" name="Rectangle 42"/>
              <p:cNvSpPr>
                <a:spLocks noChangeArrowheads="1"/>
              </p:cNvSpPr>
              <p:nvPr/>
            </p:nvSpPr>
            <p:spPr bwMode="auto">
              <a:xfrm>
                <a:off x="4354" y="3141"/>
                <a:ext cx="1070" cy="249"/>
              </a:xfrm>
              <a:prstGeom prst="rect">
                <a:avLst/>
              </a:prstGeom>
              <a:solidFill>
                <a:schemeClr val="fol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61 and older</a:t>
                </a:r>
              </a:p>
            </p:txBody>
          </p:sp>
          <p:sp>
            <p:nvSpPr>
              <p:cNvPr id="31" name="Rectangle 41"/>
              <p:cNvSpPr>
                <a:spLocks noChangeArrowheads="1"/>
              </p:cNvSpPr>
              <p:nvPr/>
            </p:nvSpPr>
            <p:spPr bwMode="auto">
              <a:xfrm>
                <a:off x="3669" y="3141"/>
                <a:ext cx="685" cy="249"/>
              </a:xfrm>
              <a:prstGeom prst="rect">
                <a:avLst/>
              </a:prstGeom>
              <a:solidFill>
                <a:schemeClr val="fol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51 – 60</a:t>
                </a:r>
              </a:p>
            </p:txBody>
          </p:sp>
          <p:sp>
            <p:nvSpPr>
              <p:cNvPr id="32" name="Rectangle 40"/>
              <p:cNvSpPr>
                <a:spLocks noChangeArrowheads="1"/>
              </p:cNvSpPr>
              <p:nvPr/>
            </p:nvSpPr>
            <p:spPr bwMode="auto">
              <a:xfrm>
                <a:off x="2983" y="3141"/>
                <a:ext cx="686" cy="249"/>
              </a:xfrm>
              <a:prstGeom prst="rect">
                <a:avLst/>
              </a:prstGeom>
              <a:solidFill>
                <a:schemeClr val="fol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41 – 50</a:t>
                </a:r>
              </a:p>
            </p:txBody>
          </p:sp>
          <p:sp>
            <p:nvSpPr>
              <p:cNvPr id="33" name="Rectangle 39"/>
              <p:cNvSpPr>
                <a:spLocks noChangeArrowheads="1"/>
              </p:cNvSpPr>
              <p:nvPr/>
            </p:nvSpPr>
            <p:spPr bwMode="auto">
              <a:xfrm>
                <a:off x="2297" y="3141"/>
                <a:ext cx="686" cy="249"/>
              </a:xfrm>
              <a:prstGeom prst="rect">
                <a:avLst/>
              </a:prstGeom>
              <a:solidFill>
                <a:schemeClr val="fol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31 – 40</a:t>
                </a:r>
              </a:p>
            </p:txBody>
          </p:sp>
          <p:sp>
            <p:nvSpPr>
              <p:cNvPr id="34" name="Rectangle 38"/>
              <p:cNvSpPr>
                <a:spLocks noChangeArrowheads="1"/>
              </p:cNvSpPr>
              <p:nvPr/>
            </p:nvSpPr>
            <p:spPr bwMode="auto">
              <a:xfrm>
                <a:off x="1611" y="3141"/>
                <a:ext cx="686" cy="249"/>
              </a:xfrm>
              <a:prstGeom prst="rect">
                <a:avLst/>
              </a:prstGeom>
              <a:solidFill>
                <a:schemeClr val="fol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21 – 30</a:t>
                </a:r>
              </a:p>
            </p:txBody>
          </p:sp>
          <p:sp>
            <p:nvSpPr>
              <p:cNvPr id="35" name="Rectangle 37"/>
              <p:cNvSpPr>
                <a:spLocks noChangeArrowheads="1"/>
              </p:cNvSpPr>
              <p:nvPr/>
            </p:nvSpPr>
            <p:spPr bwMode="auto">
              <a:xfrm>
                <a:off x="926" y="3141"/>
                <a:ext cx="685" cy="249"/>
              </a:xfrm>
              <a:prstGeom prst="rect">
                <a:avLst/>
              </a:prstGeom>
              <a:solidFill>
                <a:schemeClr val="fol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16 – 20</a:t>
                </a:r>
              </a:p>
            </p:txBody>
          </p:sp>
          <p:sp>
            <p:nvSpPr>
              <p:cNvPr id="36" name="Rectangle 36"/>
              <p:cNvSpPr>
                <a:spLocks noChangeArrowheads="1"/>
              </p:cNvSpPr>
              <p:nvPr/>
            </p:nvSpPr>
            <p:spPr bwMode="auto">
              <a:xfrm>
                <a:off x="240" y="3141"/>
                <a:ext cx="686" cy="249"/>
              </a:xfrm>
              <a:prstGeom prst="rect">
                <a:avLst/>
              </a:prstGeom>
              <a:solidFill>
                <a:schemeClr val="fol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Gender</a:t>
                </a:r>
              </a:p>
            </p:txBody>
          </p:sp>
          <p:sp>
            <p:nvSpPr>
              <p:cNvPr id="37" name="Line 57"/>
              <p:cNvSpPr>
                <a:spLocks noChangeShapeType="1"/>
              </p:cNvSpPr>
              <p:nvPr/>
            </p:nvSpPr>
            <p:spPr bwMode="auto">
              <a:xfrm>
                <a:off x="240" y="3141"/>
                <a:ext cx="5184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8" name="Line 58"/>
              <p:cNvSpPr>
                <a:spLocks noChangeShapeType="1"/>
              </p:cNvSpPr>
              <p:nvPr/>
            </p:nvSpPr>
            <p:spPr bwMode="auto">
              <a:xfrm>
                <a:off x="240" y="3390"/>
                <a:ext cx="518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9" name="Line 59"/>
              <p:cNvSpPr>
                <a:spLocks noChangeShapeType="1"/>
              </p:cNvSpPr>
              <p:nvPr/>
            </p:nvSpPr>
            <p:spPr bwMode="auto">
              <a:xfrm>
                <a:off x="240" y="3639"/>
                <a:ext cx="518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0" name="Line 60"/>
              <p:cNvSpPr>
                <a:spLocks noChangeShapeType="1"/>
              </p:cNvSpPr>
              <p:nvPr/>
            </p:nvSpPr>
            <p:spPr bwMode="auto">
              <a:xfrm>
                <a:off x="240" y="3888"/>
                <a:ext cx="5184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1" name="Line 61"/>
              <p:cNvSpPr>
                <a:spLocks noChangeShapeType="1"/>
              </p:cNvSpPr>
              <p:nvPr/>
            </p:nvSpPr>
            <p:spPr bwMode="auto">
              <a:xfrm>
                <a:off x="240" y="3141"/>
                <a:ext cx="0" cy="747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2" name="Line 62"/>
              <p:cNvSpPr>
                <a:spLocks noChangeShapeType="1"/>
              </p:cNvSpPr>
              <p:nvPr/>
            </p:nvSpPr>
            <p:spPr bwMode="auto">
              <a:xfrm>
                <a:off x="926" y="3141"/>
                <a:ext cx="0" cy="74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3" name="Line 63"/>
              <p:cNvSpPr>
                <a:spLocks noChangeShapeType="1"/>
              </p:cNvSpPr>
              <p:nvPr/>
            </p:nvSpPr>
            <p:spPr bwMode="auto">
              <a:xfrm>
                <a:off x="1611" y="3141"/>
                <a:ext cx="0" cy="74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4" name="Line 64"/>
              <p:cNvSpPr>
                <a:spLocks noChangeShapeType="1"/>
              </p:cNvSpPr>
              <p:nvPr/>
            </p:nvSpPr>
            <p:spPr bwMode="auto">
              <a:xfrm>
                <a:off x="2297" y="3141"/>
                <a:ext cx="0" cy="74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5" name="Line 65"/>
              <p:cNvSpPr>
                <a:spLocks noChangeShapeType="1"/>
              </p:cNvSpPr>
              <p:nvPr/>
            </p:nvSpPr>
            <p:spPr bwMode="auto">
              <a:xfrm>
                <a:off x="2983" y="3141"/>
                <a:ext cx="0" cy="74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6" name="Line 66"/>
              <p:cNvSpPr>
                <a:spLocks noChangeShapeType="1"/>
              </p:cNvSpPr>
              <p:nvPr/>
            </p:nvSpPr>
            <p:spPr bwMode="auto">
              <a:xfrm>
                <a:off x="3669" y="3141"/>
                <a:ext cx="0" cy="74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7" name="Line 67"/>
              <p:cNvSpPr>
                <a:spLocks noChangeShapeType="1"/>
              </p:cNvSpPr>
              <p:nvPr/>
            </p:nvSpPr>
            <p:spPr bwMode="auto">
              <a:xfrm>
                <a:off x="4354" y="3141"/>
                <a:ext cx="0" cy="74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8" name="Line 68"/>
              <p:cNvSpPr>
                <a:spLocks noChangeShapeType="1"/>
              </p:cNvSpPr>
              <p:nvPr/>
            </p:nvSpPr>
            <p:spPr bwMode="auto">
              <a:xfrm>
                <a:off x="5424" y="3141"/>
                <a:ext cx="0" cy="747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5" name="Text Box 99"/>
            <p:cNvSpPr txBox="1">
              <a:spLocks noChangeArrowheads="1"/>
            </p:cNvSpPr>
            <p:nvPr/>
          </p:nvSpPr>
          <p:spPr bwMode="auto">
            <a:xfrm>
              <a:off x="926" y="2841"/>
              <a:ext cx="4500" cy="300"/>
            </a:xfrm>
            <a:prstGeom prst="rect">
              <a:avLst/>
            </a:prstGeom>
            <a:solidFill>
              <a:schemeClr val="folHlink">
                <a:alpha val="50000"/>
              </a:schemeClr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/>
              <a:r>
                <a:rPr lang="en-US" altLang="en-US"/>
                <a:t>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353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917"/>
    </mc:Choice>
    <mc:Fallback xmlns="">
      <p:transition spd="slow" advTm="2979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6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965158" y="568433"/>
            <a:ext cx="33184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Expected Frequency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58507" y="1855467"/>
            <a:ext cx="86709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Assuming the two variables are independent, you can use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contingency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to find the expected frequency for each cell.</a:t>
            </a:r>
          </a:p>
        </p:txBody>
      </p:sp>
      <p:sp>
        <p:nvSpPr>
          <p:cNvPr id="13" name="Text Box 40"/>
          <p:cNvSpPr txBox="1">
            <a:spLocks noChangeArrowheads="1"/>
          </p:cNvSpPr>
          <p:nvPr/>
        </p:nvSpPr>
        <p:spPr bwMode="auto">
          <a:xfrm>
            <a:off x="1858507" y="3155932"/>
            <a:ext cx="8509000" cy="2043113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976313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547813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2119313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690813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3148013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3605213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4062413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4519613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2200" b="1" dirty="0">
                <a:latin typeface="Century" panose="02040604050505020304" pitchFamily="18" charset="0"/>
              </a:rPr>
              <a:t>Finding the Expected Frequency for Contingency Table Cells</a:t>
            </a:r>
            <a:endParaRPr lang="en-US" altLang="en-US" sz="2200" dirty="0">
              <a:latin typeface="Century" panose="020406040505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en-US" sz="2200" dirty="0">
                <a:latin typeface="Century" panose="02040604050505020304" pitchFamily="18" charset="0"/>
              </a:rPr>
              <a:t>The expected frequency for a cell </a:t>
            </a:r>
            <a:r>
              <a:rPr lang="en-US" altLang="en-US" sz="2200" i="1" dirty="0" err="1">
                <a:latin typeface="Century" panose="02040604050505020304" pitchFamily="18" charset="0"/>
              </a:rPr>
              <a:t>E</a:t>
            </a:r>
            <a:r>
              <a:rPr lang="en-US" altLang="en-US" sz="2200" i="1" baseline="-25000" dirty="0" err="1">
                <a:latin typeface="Century" panose="02040604050505020304" pitchFamily="18" charset="0"/>
              </a:rPr>
              <a:t>r,c</a:t>
            </a:r>
            <a:r>
              <a:rPr lang="en-US" altLang="en-US" sz="2200" i="1" dirty="0">
                <a:latin typeface="Century" panose="02040604050505020304" pitchFamily="18" charset="0"/>
              </a:rPr>
              <a:t> </a:t>
            </a:r>
            <a:r>
              <a:rPr lang="en-US" altLang="en-US" sz="2200" dirty="0">
                <a:latin typeface="Century" panose="02040604050505020304" pitchFamily="18" charset="0"/>
              </a:rPr>
              <a:t>in a contingency table is </a:t>
            </a:r>
          </a:p>
          <a:p>
            <a:pPr>
              <a:spcBef>
                <a:spcPct val="20000"/>
              </a:spcBef>
            </a:pPr>
            <a:endParaRPr lang="en-US" altLang="en-US" sz="2200" dirty="0">
              <a:latin typeface="Century" panose="02040604050505020304" pitchFamily="18" charset="0"/>
            </a:endParaRPr>
          </a:p>
          <a:p>
            <a:pPr>
              <a:spcBef>
                <a:spcPct val="20000"/>
              </a:spcBef>
            </a:pPr>
            <a:endParaRPr lang="en-US" altLang="en-US" sz="2200" dirty="0">
              <a:latin typeface="Century" panose="02040604050505020304" pitchFamily="18" charset="0"/>
            </a:endParaRPr>
          </a:p>
          <a:p>
            <a:pPr>
              <a:spcBef>
                <a:spcPct val="20000"/>
              </a:spcBef>
            </a:pPr>
            <a:endParaRPr lang="en-US" altLang="en-US" sz="2200" dirty="0">
              <a:latin typeface="Century" panose="020406040505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353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16"/>
    </mc:Choice>
    <mc:Fallback xmlns="">
      <p:transition spd="slow" advTm="512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56078"/>
            <a:ext cx="10314218" cy="19006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67209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36440" y="1814072"/>
            <a:ext cx="90816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36440" y="2123140"/>
            <a:ext cx="90816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expected frequency for each “Male” cell in the contingency table for the sample of 321 fatally injured drivers.  Assume that the variables, age and gender, are independent.</a:t>
            </a:r>
          </a:p>
        </p:txBody>
      </p:sp>
      <p:grpSp>
        <p:nvGrpSpPr>
          <p:cNvPr id="12" name="Group 285"/>
          <p:cNvGrpSpPr>
            <a:grpSpLocks/>
          </p:cNvGrpSpPr>
          <p:nvPr/>
        </p:nvGrpSpPr>
        <p:grpSpPr bwMode="auto">
          <a:xfrm>
            <a:off x="2258294" y="3632537"/>
            <a:ext cx="8559800" cy="2389187"/>
            <a:chOff x="192" y="1927"/>
            <a:chExt cx="5392" cy="1421"/>
          </a:xfrm>
        </p:grpSpPr>
        <p:grpSp>
          <p:nvGrpSpPr>
            <p:cNvPr id="13" name="Group 284"/>
            <p:cNvGrpSpPr>
              <a:grpSpLocks/>
            </p:cNvGrpSpPr>
            <p:nvPr/>
          </p:nvGrpSpPr>
          <p:grpSpPr bwMode="auto">
            <a:xfrm>
              <a:off x="192" y="2160"/>
              <a:ext cx="5390" cy="1188"/>
              <a:chOff x="192" y="2160"/>
              <a:chExt cx="5390" cy="1188"/>
            </a:xfrm>
          </p:grpSpPr>
          <p:sp>
            <p:nvSpPr>
              <p:cNvPr id="15" name="Rectangle 136"/>
              <p:cNvSpPr>
                <a:spLocks noChangeArrowheads="1"/>
              </p:cNvSpPr>
              <p:nvPr/>
            </p:nvSpPr>
            <p:spPr bwMode="auto">
              <a:xfrm>
                <a:off x="4944" y="2850"/>
                <a:ext cx="638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105</a:t>
                </a:r>
              </a:p>
            </p:txBody>
          </p:sp>
          <p:sp>
            <p:nvSpPr>
              <p:cNvPr id="16" name="Rectangle 134"/>
              <p:cNvSpPr>
                <a:spLocks noChangeArrowheads="1"/>
              </p:cNvSpPr>
              <p:nvPr/>
            </p:nvSpPr>
            <p:spPr bwMode="auto">
              <a:xfrm>
                <a:off x="4306" y="2850"/>
                <a:ext cx="638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6</a:t>
                </a:r>
              </a:p>
            </p:txBody>
          </p:sp>
          <p:sp>
            <p:nvSpPr>
              <p:cNvPr id="17" name="Rectangle 132"/>
              <p:cNvSpPr>
                <a:spLocks noChangeArrowheads="1"/>
              </p:cNvSpPr>
              <p:nvPr/>
            </p:nvSpPr>
            <p:spPr bwMode="auto">
              <a:xfrm>
                <a:off x="3621" y="2850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10</a:t>
                </a:r>
              </a:p>
            </p:txBody>
          </p:sp>
          <p:sp>
            <p:nvSpPr>
              <p:cNvPr id="18" name="Rectangle 130"/>
              <p:cNvSpPr>
                <a:spLocks noChangeArrowheads="1"/>
              </p:cNvSpPr>
              <p:nvPr/>
            </p:nvSpPr>
            <p:spPr bwMode="auto">
              <a:xfrm>
                <a:off x="2935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21</a:t>
                </a:r>
              </a:p>
            </p:txBody>
          </p:sp>
          <p:sp>
            <p:nvSpPr>
              <p:cNvPr id="19" name="Rectangle 128"/>
              <p:cNvSpPr>
                <a:spLocks noChangeArrowheads="1"/>
              </p:cNvSpPr>
              <p:nvPr/>
            </p:nvSpPr>
            <p:spPr bwMode="auto">
              <a:xfrm>
                <a:off x="2249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33</a:t>
                </a:r>
              </a:p>
            </p:txBody>
          </p:sp>
          <p:sp>
            <p:nvSpPr>
              <p:cNvPr id="20" name="Rectangle 126"/>
              <p:cNvSpPr>
                <a:spLocks noChangeArrowheads="1"/>
              </p:cNvSpPr>
              <p:nvPr/>
            </p:nvSpPr>
            <p:spPr bwMode="auto">
              <a:xfrm>
                <a:off x="1563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22</a:t>
                </a:r>
              </a:p>
            </p:txBody>
          </p:sp>
          <p:sp>
            <p:nvSpPr>
              <p:cNvPr id="21" name="Rectangle 124"/>
              <p:cNvSpPr>
                <a:spLocks noChangeArrowheads="1"/>
              </p:cNvSpPr>
              <p:nvPr/>
            </p:nvSpPr>
            <p:spPr bwMode="auto">
              <a:xfrm>
                <a:off x="878" y="2850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13</a:t>
                </a:r>
              </a:p>
            </p:txBody>
          </p:sp>
          <p:sp>
            <p:nvSpPr>
              <p:cNvPr id="22" name="Rectangle 122"/>
              <p:cNvSpPr>
                <a:spLocks noChangeArrowheads="1"/>
              </p:cNvSpPr>
              <p:nvPr/>
            </p:nvSpPr>
            <p:spPr bwMode="auto">
              <a:xfrm>
                <a:off x="192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Female</a:t>
                </a:r>
              </a:p>
            </p:txBody>
          </p:sp>
          <p:sp>
            <p:nvSpPr>
              <p:cNvPr id="23" name="Rectangle 117"/>
              <p:cNvSpPr>
                <a:spLocks noChangeArrowheads="1"/>
              </p:cNvSpPr>
              <p:nvPr/>
            </p:nvSpPr>
            <p:spPr bwMode="auto">
              <a:xfrm>
                <a:off x="4306" y="3099"/>
                <a:ext cx="638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16</a:t>
                </a:r>
              </a:p>
            </p:txBody>
          </p:sp>
          <p:sp>
            <p:nvSpPr>
              <p:cNvPr id="24" name="Rectangle 115"/>
              <p:cNvSpPr>
                <a:spLocks noChangeArrowheads="1"/>
              </p:cNvSpPr>
              <p:nvPr/>
            </p:nvSpPr>
            <p:spPr bwMode="auto">
              <a:xfrm>
                <a:off x="4306" y="2601"/>
                <a:ext cx="638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10</a:t>
                </a:r>
              </a:p>
            </p:txBody>
          </p:sp>
          <p:sp>
            <p:nvSpPr>
              <p:cNvPr id="25" name="Rectangle 113"/>
              <p:cNvSpPr>
                <a:spLocks noChangeArrowheads="1"/>
              </p:cNvSpPr>
              <p:nvPr/>
            </p:nvSpPr>
            <p:spPr bwMode="auto">
              <a:xfrm>
                <a:off x="4306" y="2160"/>
                <a:ext cx="638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61 and older</a:t>
                </a:r>
              </a:p>
            </p:txBody>
          </p:sp>
          <p:sp>
            <p:nvSpPr>
              <p:cNvPr id="26" name="Rectangle 78"/>
              <p:cNvSpPr>
                <a:spLocks noChangeArrowheads="1"/>
              </p:cNvSpPr>
              <p:nvPr/>
            </p:nvSpPr>
            <p:spPr bwMode="auto">
              <a:xfrm>
                <a:off x="4944" y="3099"/>
                <a:ext cx="638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321</a:t>
                </a:r>
              </a:p>
            </p:txBody>
          </p:sp>
          <p:sp>
            <p:nvSpPr>
              <p:cNvPr id="27" name="Rectangle 79"/>
              <p:cNvSpPr>
                <a:spLocks noChangeArrowheads="1"/>
              </p:cNvSpPr>
              <p:nvPr/>
            </p:nvSpPr>
            <p:spPr bwMode="auto">
              <a:xfrm>
                <a:off x="3621" y="3099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38</a:t>
                </a:r>
              </a:p>
            </p:txBody>
          </p:sp>
          <p:sp>
            <p:nvSpPr>
              <p:cNvPr id="28" name="Rectangle 80"/>
              <p:cNvSpPr>
                <a:spLocks noChangeArrowheads="1"/>
              </p:cNvSpPr>
              <p:nvPr/>
            </p:nvSpPr>
            <p:spPr bwMode="auto">
              <a:xfrm>
                <a:off x="2935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64</a:t>
                </a:r>
              </a:p>
            </p:txBody>
          </p:sp>
          <p:sp>
            <p:nvSpPr>
              <p:cNvPr id="29" name="Rectangle 81"/>
              <p:cNvSpPr>
                <a:spLocks noChangeArrowheads="1"/>
              </p:cNvSpPr>
              <p:nvPr/>
            </p:nvSpPr>
            <p:spPr bwMode="auto">
              <a:xfrm>
                <a:off x="2249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85</a:t>
                </a:r>
              </a:p>
            </p:txBody>
          </p:sp>
          <p:sp>
            <p:nvSpPr>
              <p:cNvPr id="30" name="Rectangle 82"/>
              <p:cNvSpPr>
                <a:spLocks noChangeArrowheads="1"/>
              </p:cNvSpPr>
              <p:nvPr/>
            </p:nvSpPr>
            <p:spPr bwMode="auto">
              <a:xfrm>
                <a:off x="1563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73</a:t>
                </a:r>
              </a:p>
            </p:txBody>
          </p:sp>
          <p:sp>
            <p:nvSpPr>
              <p:cNvPr id="31" name="Rectangle 83"/>
              <p:cNvSpPr>
                <a:spLocks noChangeArrowheads="1"/>
              </p:cNvSpPr>
              <p:nvPr/>
            </p:nvSpPr>
            <p:spPr bwMode="auto">
              <a:xfrm>
                <a:off x="878" y="3099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45</a:t>
                </a:r>
              </a:p>
            </p:txBody>
          </p:sp>
          <p:sp>
            <p:nvSpPr>
              <p:cNvPr id="32" name="Rectangle 84"/>
              <p:cNvSpPr>
                <a:spLocks noChangeArrowheads="1"/>
              </p:cNvSpPr>
              <p:nvPr/>
            </p:nvSpPr>
            <p:spPr bwMode="auto">
              <a:xfrm>
                <a:off x="192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Total</a:t>
                </a:r>
              </a:p>
            </p:txBody>
          </p:sp>
          <p:sp>
            <p:nvSpPr>
              <p:cNvPr id="33" name="Rectangle 85"/>
              <p:cNvSpPr>
                <a:spLocks noChangeArrowheads="1"/>
              </p:cNvSpPr>
              <p:nvPr/>
            </p:nvSpPr>
            <p:spPr bwMode="auto">
              <a:xfrm>
                <a:off x="4944" y="2601"/>
                <a:ext cx="638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216</a:t>
                </a:r>
              </a:p>
            </p:txBody>
          </p:sp>
          <p:sp>
            <p:nvSpPr>
              <p:cNvPr id="34" name="Rectangle 86"/>
              <p:cNvSpPr>
                <a:spLocks noChangeArrowheads="1"/>
              </p:cNvSpPr>
              <p:nvPr/>
            </p:nvSpPr>
            <p:spPr bwMode="auto">
              <a:xfrm>
                <a:off x="3621" y="2601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28</a:t>
                </a:r>
              </a:p>
            </p:txBody>
          </p:sp>
          <p:sp>
            <p:nvSpPr>
              <p:cNvPr id="35" name="Rectangle 87"/>
              <p:cNvSpPr>
                <a:spLocks noChangeArrowheads="1"/>
              </p:cNvSpPr>
              <p:nvPr/>
            </p:nvSpPr>
            <p:spPr bwMode="auto">
              <a:xfrm>
                <a:off x="2935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43</a:t>
                </a:r>
              </a:p>
            </p:txBody>
          </p:sp>
          <p:sp>
            <p:nvSpPr>
              <p:cNvPr id="36" name="Rectangle 88"/>
              <p:cNvSpPr>
                <a:spLocks noChangeArrowheads="1"/>
              </p:cNvSpPr>
              <p:nvPr/>
            </p:nvSpPr>
            <p:spPr bwMode="auto">
              <a:xfrm>
                <a:off x="2249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 dirty="0"/>
                  <a:t>52</a:t>
                </a:r>
              </a:p>
            </p:txBody>
          </p:sp>
          <p:sp>
            <p:nvSpPr>
              <p:cNvPr id="37" name="Rectangle 89"/>
              <p:cNvSpPr>
                <a:spLocks noChangeArrowheads="1"/>
              </p:cNvSpPr>
              <p:nvPr/>
            </p:nvSpPr>
            <p:spPr bwMode="auto">
              <a:xfrm>
                <a:off x="1563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51</a:t>
                </a:r>
              </a:p>
            </p:txBody>
          </p:sp>
          <p:sp>
            <p:nvSpPr>
              <p:cNvPr id="38" name="Rectangle 90"/>
              <p:cNvSpPr>
                <a:spLocks noChangeArrowheads="1"/>
              </p:cNvSpPr>
              <p:nvPr/>
            </p:nvSpPr>
            <p:spPr bwMode="auto">
              <a:xfrm>
                <a:off x="878" y="2601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32</a:t>
                </a:r>
              </a:p>
            </p:txBody>
          </p:sp>
          <p:sp>
            <p:nvSpPr>
              <p:cNvPr id="39" name="Rectangle 91"/>
              <p:cNvSpPr>
                <a:spLocks noChangeArrowheads="1"/>
              </p:cNvSpPr>
              <p:nvPr/>
            </p:nvSpPr>
            <p:spPr bwMode="auto">
              <a:xfrm>
                <a:off x="192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Male</a:t>
                </a:r>
              </a:p>
            </p:txBody>
          </p:sp>
          <p:sp>
            <p:nvSpPr>
              <p:cNvPr id="40" name="Rectangle 92"/>
              <p:cNvSpPr>
                <a:spLocks noChangeArrowheads="1"/>
              </p:cNvSpPr>
              <p:nvPr/>
            </p:nvSpPr>
            <p:spPr bwMode="auto">
              <a:xfrm>
                <a:off x="4944" y="2160"/>
                <a:ext cx="638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Total</a:t>
                </a:r>
              </a:p>
            </p:txBody>
          </p:sp>
          <p:sp>
            <p:nvSpPr>
              <p:cNvPr id="41" name="Rectangle 93"/>
              <p:cNvSpPr>
                <a:spLocks noChangeArrowheads="1"/>
              </p:cNvSpPr>
              <p:nvPr/>
            </p:nvSpPr>
            <p:spPr bwMode="auto">
              <a:xfrm>
                <a:off x="3621" y="2160"/>
                <a:ext cx="685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51 – 60</a:t>
                </a:r>
              </a:p>
            </p:txBody>
          </p:sp>
          <p:sp>
            <p:nvSpPr>
              <p:cNvPr id="42" name="Rectangle 94"/>
              <p:cNvSpPr>
                <a:spLocks noChangeArrowheads="1"/>
              </p:cNvSpPr>
              <p:nvPr/>
            </p:nvSpPr>
            <p:spPr bwMode="auto">
              <a:xfrm>
                <a:off x="2935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41 – 50</a:t>
                </a:r>
              </a:p>
            </p:txBody>
          </p:sp>
          <p:sp>
            <p:nvSpPr>
              <p:cNvPr id="43" name="Rectangle 95"/>
              <p:cNvSpPr>
                <a:spLocks noChangeArrowheads="1"/>
              </p:cNvSpPr>
              <p:nvPr/>
            </p:nvSpPr>
            <p:spPr bwMode="auto">
              <a:xfrm>
                <a:off x="2249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31 – 40</a:t>
                </a:r>
              </a:p>
            </p:txBody>
          </p:sp>
          <p:sp>
            <p:nvSpPr>
              <p:cNvPr id="44" name="Rectangle 96"/>
              <p:cNvSpPr>
                <a:spLocks noChangeArrowheads="1"/>
              </p:cNvSpPr>
              <p:nvPr/>
            </p:nvSpPr>
            <p:spPr bwMode="auto">
              <a:xfrm>
                <a:off x="1563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21 – 30</a:t>
                </a:r>
              </a:p>
            </p:txBody>
          </p:sp>
          <p:sp>
            <p:nvSpPr>
              <p:cNvPr id="45" name="Rectangle 97"/>
              <p:cNvSpPr>
                <a:spLocks noChangeArrowheads="1"/>
              </p:cNvSpPr>
              <p:nvPr/>
            </p:nvSpPr>
            <p:spPr bwMode="auto">
              <a:xfrm>
                <a:off x="878" y="2160"/>
                <a:ext cx="685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16 – 20</a:t>
                </a:r>
              </a:p>
            </p:txBody>
          </p:sp>
          <p:sp>
            <p:nvSpPr>
              <p:cNvPr id="46" name="Rectangle 98"/>
              <p:cNvSpPr>
                <a:spLocks noChangeArrowheads="1"/>
              </p:cNvSpPr>
              <p:nvPr/>
            </p:nvSpPr>
            <p:spPr bwMode="auto">
              <a:xfrm>
                <a:off x="192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Gender</a:t>
                </a:r>
              </a:p>
            </p:txBody>
          </p:sp>
          <p:sp>
            <p:nvSpPr>
              <p:cNvPr id="47" name="Line 100"/>
              <p:cNvSpPr>
                <a:spLocks noChangeShapeType="1"/>
              </p:cNvSpPr>
              <p:nvPr/>
            </p:nvSpPr>
            <p:spPr bwMode="auto">
              <a:xfrm>
                <a:off x="192" y="2601"/>
                <a:ext cx="539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8" name="Line 101"/>
              <p:cNvSpPr>
                <a:spLocks noChangeShapeType="1"/>
              </p:cNvSpPr>
              <p:nvPr/>
            </p:nvSpPr>
            <p:spPr bwMode="auto">
              <a:xfrm>
                <a:off x="192" y="2850"/>
                <a:ext cx="539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9" name="Line 104"/>
              <p:cNvSpPr>
                <a:spLocks noChangeShapeType="1"/>
              </p:cNvSpPr>
              <p:nvPr/>
            </p:nvSpPr>
            <p:spPr bwMode="auto">
              <a:xfrm>
                <a:off x="878" y="2160"/>
                <a:ext cx="0" cy="11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0" name="Line 105"/>
              <p:cNvSpPr>
                <a:spLocks noChangeShapeType="1"/>
              </p:cNvSpPr>
              <p:nvPr/>
            </p:nvSpPr>
            <p:spPr bwMode="auto">
              <a:xfrm>
                <a:off x="1563" y="2160"/>
                <a:ext cx="0" cy="11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1" name="Line 106"/>
              <p:cNvSpPr>
                <a:spLocks noChangeShapeType="1"/>
              </p:cNvSpPr>
              <p:nvPr/>
            </p:nvSpPr>
            <p:spPr bwMode="auto">
              <a:xfrm>
                <a:off x="2249" y="2160"/>
                <a:ext cx="0" cy="11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2" name="Line 107"/>
              <p:cNvSpPr>
                <a:spLocks noChangeShapeType="1"/>
              </p:cNvSpPr>
              <p:nvPr/>
            </p:nvSpPr>
            <p:spPr bwMode="auto">
              <a:xfrm>
                <a:off x="2935" y="2160"/>
                <a:ext cx="0" cy="11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3" name="Line 108"/>
              <p:cNvSpPr>
                <a:spLocks noChangeShapeType="1"/>
              </p:cNvSpPr>
              <p:nvPr/>
            </p:nvSpPr>
            <p:spPr bwMode="auto">
              <a:xfrm>
                <a:off x="3621" y="2160"/>
                <a:ext cx="0" cy="11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4" name="Line 109"/>
              <p:cNvSpPr>
                <a:spLocks noChangeShapeType="1"/>
              </p:cNvSpPr>
              <p:nvPr/>
            </p:nvSpPr>
            <p:spPr bwMode="auto">
              <a:xfrm>
                <a:off x="4306" y="2160"/>
                <a:ext cx="0" cy="11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5" name="Line 114"/>
              <p:cNvSpPr>
                <a:spLocks noChangeShapeType="1"/>
              </p:cNvSpPr>
              <p:nvPr/>
            </p:nvSpPr>
            <p:spPr bwMode="auto">
              <a:xfrm>
                <a:off x="4944" y="2160"/>
                <a:ext cx="0" cy="118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6" name="Line 123"/>
              <p:cNvSpPr>
                <a:spLocks noChangeShapeType="1"/>
              </p:cNvSpPr>
              <p:nvPr/>
            </p:nvSpPr>
            <p:spPr bwMode="auto">
              <a:xfrm>
                <a:off x="192" y="3099"/>
                <a:ext cx="539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7" name="Line 99"/>
              <p:cNvSpPr>
                <a:spLocks noChangeShapeType="1"/>
              </p:cNvSpPr>
              <p:nvPr/>
            </p:nvSpPr>
            <p:spPr bwMode="auto">
              <a:xfrm>
                <a:off x="192" y="2160"/>
                <a:ext cx="5390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8" name="Line 103"/>
              <p:cNvSpPr>
                <a:spLocks noChangeShapeType="1"/>
              </p:cNvSpPr>
              <p:nvPr/>
            </p:nvSpPr>
            <p:spPr bwMode="auto">
              <a:xfrm>
                <a:off x="192" y="2160"/>
                <a:ext cx="0" cy="118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9" name="Line 110"/>
              <p:cNvSpPr>
                <a:spLocks noChangeShapeType="1"/>
              </p:cNvSpPr>
              <p:nvPr/>
            </p:nvSpPr>
            <p:spPr bwMode="auto">
              <a:xfrm>
                <a:off x="5582" y="2160"/>
                <a:ext cx="0" cy="118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60" name="Line 102"/>
              <p:cNvSpPr>
                <a:spLocks noChangeShapeType="1"/>
              </p:cNvSpPr>
              <p:nvPr/>
            </p:nvSpPr>
            <p:spPr bwMode="auto">
              <a:xfrm>
                <a:off x="192" y="3348"/>
                <a:ext cx="5390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4" name="Text Box 111"/>
            <p:cNvSpPr txBox="1">
              <a:spLocks noChangeArrowheads="1"/>
            </p:cNvSpPr>
            <p:nvPr/>
          </p:nvSpPr>
          <p:spPr bwMode="auto">
            <a:xfrm>
              <a:off x="880" y="1927"/>
              <a:ext cx="4704" cy="224"/>
            </a:xfrm>
            <a:prstGeom prst="rect">
              <a:avLst/>
            </a:prstGeom>
            <a:solidFill>
              <a:schemeClr val="folHlink">
                <a:alpha val="5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0" bIns="0" anchor="ctr">
              <a:spAutoFit/>
            </a:bodyPr>
            <a:lstStyle/>
            <a:p>
              <a:pPr algn="ctr"/>
              <a:r>
                <a:rPr lang="en-US" altLang="en-US"/>
                <a:t>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715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823"/>
    </mc:Choice>
    <mc:Fallback xmlns="">
      <p:transition spd="slow" advTm="1508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65314"/>
            <a:ext cx="10314218" cy="19006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grpSp>
        <p:nvGrpSpPr>
          <p:cNvPr id="11" name="Group 4"/>
          <p:cNvGrpSpPr>
            <a:grpSpLocks/>
          </p:cNvGrpSpPr>
          <p:nvPr/>
        </p:nvGrpSpPr>
        <p:grpSpPr bwMode="auto">
          <a:xfrm>
            <a:off x="1634837" y="1930969"/>
            <a:ext cx="8559800" cy="2109788"/>
            <a:chOff x="192" y="1909"/>
            <a:chExt cx="5392" cy="1439"/>
          </a:xfrm>
        </p:grpSpPr>
        <p:grpSp>
          <p:nvGrpSpPr>
            <p:cNvPr id="13" name="Group 5"/>
            <p:cNvGrpSpPr>
              <a:grpSpLocks/>
            </p:cNvGrpSpPr>
            <p:nvPr/>
          </p:nvGrpSpPr>
          <p:grpSpPr bwMode="auto">
            <a:xfrm>
              <a:off x="192" y="2160"/>
              <a:ext cx="5390" cy="1188"/>
              <a:chOff x="192" y="2160"/>
              <a:chExt cx="5390" cy="1188"/>
            </a:xfrm>
          </p:grpSpPr>
          <p:sp>
            <p:nvSpPr>
              <p:cNvPr id="15" name="Rectangle 6"/>
              <p:cNvSpPr>
                <a:spLocks noChangeArrowheads="1"/>
              </p:cNvSpPr>
              <p:nvPr/>
            </p:nvSpPr>
            <p:spPr bwMode="auto">
              <a:xfrm>
                <a:off x="4944" y="2850"/>
                <a:ext cx="638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105</a:t>
                </a:r>
              </a:p>
            </p:txBody>
          </p:sp>
          <p:sp>
            <p:nvSpPr>
              <p:cNvPr id="16" name="Rectangle 7"/>
              <p:cNvSpPr>
                <a:spLocks noChangeArrowheads="1"/>
              </p:cNvSpPr>
              <p:nvPr/>
            </p:nvSpPr>
            <p:spPr bwMode="auto">
              <a:xfrm>
                <a:off x="4306" y="2850"/>
                <a:ext cx="638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6</a:t>
                </a:r>
              </a:p>
            </p:txBody>
          </p:sp>
          <p:sp>
            <p:nvSpPr>
              <p:cNvPr id="17" name="Rectangle 8"/>
              <p:cNvSpPr>
                <a:spLocks noChangeArrowheads="1"/>
              </p:cNvSpPr>
              <p:nvPr/>
            </p:nvSpPr>
            <p:spPr bwMode="auto">
              <a:xfrm>
                <a:off x="3621" y="2850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10</a:t>
                </a:r>
              </a:p>
            </p:txBody>
          </p:sp>
          <p:sp>
            <p:nvSpPr>
              <p:cNvPr id="18" name="Rectangle 9"/>
              <p:cNvSpPr>
                <a:spLocks noChangeArrowheads="1"/>
              </p:cNvSpPr>
              <p:nvPr/>
            </p:nvSpPr>
            <p:spPr bwMode="auto">
              <a:xfrm>
                <a:off x="2935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21</a:t>
                </a:r>
              </a:p>
            </p:txBody>
          </p:sp>
          <p:sp>
            <p:nvSpPr>
              <p:cNvPr id="19" name="Rectangle 10"/>
              <p:cNvSpPr>
                <a:spLocks noChangeArrowheads="1"/>
              </p:cNvSpPr>
              <p:nvPr/>
            </p:nvSpPr>
            <p:spPr bwMode="auto">
              <a:xfrm>
                <a:off x="2249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33</a:t>
                </a:r>
              </a:p>
            </p:txBody>
          </p:sp>
          <p:sp>
            <p:nvSpPr>
              <p:cNvPr id="20" name="Rectangle 11"/>
              <p:cNvSpPr>
                <a:spLocks noChangeArrowheads="1"/>
              </p:cNvSpPr>
              <p:nvPr/>
            </p:nvSpPr>
            <p:spPr bwMode="auto">
              <a:xfrm>
                <a:off x="1563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22</a:t>
                </a:r>
              </a:p>
            </p:txBody>
          </p:sp>
          <p:sp>
            <p:nvSpPr>
              <p:cNvPr id="21" name="Rectangle 12"/>
              <p:cNvSpPr>
                <a:spLocks noChangeArrowheads="1"/>
              </p:cNvSpPr>
              <p:nvPr/>
            </p:nvSpPr>
            <p:spPr bwMode="auto">
              <a:xfrm>
                <a:off x="878" y="2850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13</a:t>
                </a:r>
              </a:p>
            </p:txBody>
          </p:sp>
          <p:sp>
            <p:nvSpPr>
              <p:cNvPr id="22" name="Rectangle 13"/>
              <p:cNvSpPr>
                <a:spLocks noChangeArrowheads="1"/>
              </p:cNvSpPr>
              <p:nvPr/>
            </p:nvSpPr>
            <p:spPr bwMode="auto">
              <a:xfrm>
                <a:off x="192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Female</a:t>
                </a:r>
              </a:p>
            </p:txBody>
          </p:sp>
          <p:sp>
            <p:nvSpPr>
              <p:cNvPr id="23" name="Rectangle 14"/>
              <p:cNvSpPr>
                <a:spLocks noChangeArrowheads="1"/>
              </p:cNvSpPr>
              <p:nvPr/>
            </p:nvSpPr>
            <p:spPr bwMode="auto">
              <a:xfrm>
                <a:off x="4306" y="3099"/>
                <a:ext cx="638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16</a:t>
                </a:r>
              </a:p>
            </p:txBody>
          </p:sp>
          <p:sp>
            <p:nvSpPr>
              <p:cNvPr id="24" name="Rectangle 15"/>
              <p:cNvSpPr>
                <a:spLocks noChangeArrowheads="1"/>
              </p:cNvSpPr>
              <p:nvPr/>
            </p:nvSpPr>
            <p:spPr bwMode="auto">
              <a:xfrm>
                <a:off x="4306" y="2601"/>
                <a:ext cx="638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10</a:t>
                </a:r>
              </a:p>
            </p:txBody>
          </p:sp>
          <p:sp>
            <p:nvSpPr>
              <p:cNvPr id="25" name="Rectangle 16"/>
              <p:cNvSpPr>
                <a:spLocks noChangeArrowheads="1"/>
              </p:cNvSpPr>
              <p:nvPr/>
            </p:nvSpPr>
            <p:spPr bwMode="auto">
              <a:xfrm>
                <a:off x="4306" y="2160"/>
                <a:ext cx="638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61 and older</a:t>
                </a:r>
              </a:p>
            </p:txBody>
          </p:sp>
          <p:sp>
            <p:nvSpPr>
              <p:cNvPr id="26" name="Rectangle 17"/>
              <p:cNvSpPr>
                <a:spLocks noChangeArrowheads="1"/>
              </p:cNvSpPr>
              <p:nvPr/>
            </p:nvSpPr>
            <p:spPr bwMode="auto">
              <a:xfrm>
                <a:off x="4944" y="3099"/>
                <a:ext cx="638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321</a:t>
                </a:r>
              </a:p>
            </p:txBody>
          </p:sp>
          <p:sp>
            <p:nvSpPr>
              <p:cNvPr id="27" name="Rectangle 18"/>
              <p:cNvSpPr>
                <a:spLocks noChangeArrowheads="1"/>
              </p:cNvSpPr>
              <p:nvPr/>
            </p:nvSpPr>
            <p:spPr bwMode="auto">
              <a:xfrm>
                <a:off x="3621" y="3099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38</a:t>
                </a:r>
              </a:p>
            </p:txBody>
          </p:sp>
          <p:sp>
            <p:nvSpPr>
              <p:cNvPr id="28" name="Rectangle 19"/>
              <p:cNvSpPr>
                <a:spLocks noChangeArrowheads="1"/>
              </p:cNvSpPr>
              <p:nvPr/>
            </p:nvSpPr>
            <p:spPr bwMode="auto">
              <a:xfrm>
                <a:off x="2935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64</a:t>
                </a:r>
              </a:p>
            </p:txBody>
          </p:sp>
          <p:sp>
            <p:nvSpPr>
              <p:cNvPr id="29" name="Rectangle 20"/>
              <p:cNvSpPr>
                <a:spLocks noChangeArrowheads="1"/>
              </p:cNvSpPr>
              <p:nvPr/>
            </p:nvSpPr>
            <p:spPr bwMode="auto">
              <a:xfrm>
                <a:off x="2249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85</a:t>
                </a:r>
              </a:p>
            </p:txBody>
          </p:sp>
          <p:sp>
            <p:nvSpPr>
              <p:cNvPr id="30" name="Rectangle 21"/>
              <p:cNvSpPr>
                <a:spLocks noChangeArrowheads="1"/>
              </p:cNvSpPr>
              <p:nvPr/>
            </p:nvSpPr>
            <p:spPr bwMode="auto">
              <a:xfrm>
                <a:off x="1563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73</a:t>
                </a:r>
              </a:p>
            </p:txBody>
          </p:sp>
          <p:sp>
            <p:nvSpPr>
              <p:cNvPr id="31" name="Rectangle 22"/>
              <p:cNvSpPr>
                <a:spLocks noChangeArrowheads="1"/>
              </p:cNvSpPr>
              <p:nvPr/>
            </p:nvSpPr>
            <p:spPr bwMode="auto">
              <a:xfrm>
                <a:off x="878" y="3099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45</a:t>
                </a:r>
              </a:p>
            </p:txBody>
          </p:sp>
          <p:sp>
            <p:nvSpPr>
              <p:cNvPr id="32" name="Rectangle 23"/>
              <p:cNvSpPr>
                <a:spLocks noChangeArrowheads="1"/>
              </p:cNvSpPr>
              <p:nvPr/>
            </p:nvSpPr>
            <p:spPr bwMode="auto">
              <a:xfrm>
                <a:off x="192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Total</a:t>
                </a:r>
              </a:p>
            </p:txBody>
          </p:sp>
          <p:sp>
            <p:nvSpPr>
              <p:cNvPr id="33" name="Rectangle 24"/>
              <p:cNvSpPr>
                <a:spLocks noChangeArrowheads="1"/>
              </p:cNvSpPr>
              <p:nvPr/>
            </p:nvSpPr>
            <p:spPr bwMode="auto">
              <a:xfrm>
                <a:off x="4944" y="2601"/>
                <a:ext cx="638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216</a:t>
                </a:r>
              </a:p>
            </p:txBody>
          </p:sp>
          <p:sp>
            <p:nvSpPr>
              <p:cNvPr id="34" name="Rectangle 25"/>
              <p:cNvSpPr>
                <a:spLocks noChangeArrowheads="1"/>
              </p:cNvSpPr>
              <p:nvPr/>
            </p:nvSpPr>
            <p:spPr bwMode="auto">
              <a:xfrm>
                <a:off x="3621" y="2601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28</a:t>
                </a:r>
              </a:p>
            </p:txBody>
          </p:sp>
          <p:sp>
            <p:nvSpPr>
              <p:cNvPr id="35" name="Rectangle 26"/>
              <p:cNvSpPr>
                <a:spLocks noChangeArrowheads="1"/>
              </p:cNvSpPr>
              <p:nvPr/>
            </p:nvSpPr>
            <p:spPr bwMode="auto">
              <a:xfrm>
                <a:off x="2935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43</a:t>
                </a:r>
              </a:p>
            </p:txBody>
          </p:sp>
          <p:sp>
            <p:nvSpPr>
              <p:cNvPr id="36" name="Rectangle 27"/>
              <p:cNvSpPr>
                <a:spLocks noChangeArrowheads="1"/>
              </p:cNvSpPr>
              <p:nvPr/>
            </p:nvSpPr>
            <p:spPr bwMode="auto">
              <a:xfrm>
                <a:off x="2249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52</a:t>
                </a:r>
              </a:p>
            </p:txBody>
          </p:sp>
          <p:sp>
            <p:nvSpPr>
              <p:cNvPr id="37" name="Rectangle 28"/>
              <p:cNvSpPr>
                <a:spLocks noChangeArrowheads="1"/>
              </p:cNvSpPr>
              <p:nvPr/>
            </p:nvSpPr>
            <p:spPr bwMode="auto">
              <a:xfrm>
                <a:off x="1563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51</a:t>
                </a:r>
              </a:p>
            </p:txBody>
          </p:sp>
          <p:sp>
            <p:nvSpPr>
              <p:cNvPr id="38" name="Rectangle 29"/>
              <p:cNvSpPr>
                <a:spLocks noChangeArrowheads="1"/>
              </p:cNvSpPr>
              <p:nvPr/>
            </p:nvSpPr>
            <p:spPr bwMode="auto">
              <a:xfrm>
                <a:off x="878" y="2601"/>
                <a:ext cx="685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32</a:t>
                </a:r>
              </a:p>
            </p:txBody>
          </p:sp>
          <p:sp>
            <p:nvSpPr>
              <p:cNvPr id="39" name="Rectangle 30"/>
              <p:cNvSpPr>
                <a:spLocks noChangeArrowheads="1"/>
              </p:cNvSpPr>
              <p:nvPr/>
            </p:nvSpPr>
            <p:spPr bwMode="auto">
              <a:xfrm>
                <a:off x="192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Male</a:t>
                </a:r>
              </a:p>
            </p:txBody>
          </p:sp>
          <p:sp>
            <p:nvSpPr>
              <p:cNvPr id="40" name="Rectangle 31"/>
              <p:cNvSpPr>
                <a:spLocks noChangeArrowheads="1"/>
              </p:cNvSpPr>
              <p:nvPr/>
            </p:nvSpPr>
            <p:spPr bwMode="auto">
              <a:xfrm>
                <a:off x="4944" y="2160"/>
                <a:ext cx="638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Total</a:t>
                </a:r>
              </a:p>
            </p:txBody>
          </p:sp>
          <p:sp>
            <p:nvSpPr>
              <p:cNvPr id="41" name="Rectangle 32"/>
              <p:cNvSpPr>
                <a:spLocks noChangeArrowheads="1"/>
              </p:cNvSpPr>
              <p:nvPr/>
            </p:nvSpPr>
            <p:spPr bwMode="auto">
              <a:xfrm>
                <a:off x="3621" y="2160"/>
                <a:ext cx="685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51 – 60</a:t>
                </a:r>
              </a:p>
            </p:txBody>
          </p:sp>
          <p:sp>
            <p:nvSpPr>
              <p:cNvPr id="42" name="Rectangle 33"/>
              <p:cNvSpPr>
                <a:spLocks noChangeArrowheads="1"/>
              </p:cNvSpPr>
              <p:nvPr/>
            </p:nvSpPr>
            <p:spPr bwMode="auto">
              <a:xfrm>
                <a:off x="2935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41 – 50</a:t>
                </a:r>
              </a:p>
            </p:txBody>
          </p:sp>
          <p:sp>
            <p:nvSpPr>
              <p:cNvPr id="43" name="Rectangle 34"/>
              <p:cNvSpPr>
                <a:spLocks noChangeArrowheads="1"/>
              </p:cNvSpPr>
              <p:nvPr/>
            </p:nvSpPr>
            <p:spPr bwMode="auto">
              <a:xfrm>
                <a:off x="2249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31 – 40</a:t>
                </a:r>
              </a:p>
            </p:txBody>
          </p:sp>
          <p:sp>
            <p:nvSpPr>
              <p:cNvPr id="44" name="Rectangle 35"/>
              <p:cNvSpPr>
                <a:spLocks noChangeArrowheads="1"/>
              </p:cNvSpPr>
              <p:nvPr/>
            </p:nvSpPr>
            <p:spPr bwMode="auto">
              <a:xfrm>
                <a:off x="1563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21 – 30</a:t>
                </a:r>
              </a:p>
            </p:txBody>
          </p:sp>
          <p:sp>
            <p:nvSpPr>
              <p:cNvPr id="45" name="Rectangle 36"/>
              <p:cNvSpPr>
                <a:spLocks noChangeArrowheads="1"/>
              </p:cNvSpPr>
              <p:nvPr/>
            </p:nvSpPr>
            <p:spPr bwMode="auto">
              <a:xfrm>
                <a:off x="878" y="2160"/>
                <a:ext cx="685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16 – 20</a:t>
                </a:r>
              </a:p>
            </p:txBody>
          </p:sp>
          <p:sp>
            <p:nvSpPr>
              <p:cNvPr id="46" name="Rectangle 37"/>
              <p:cNvSpPr>
                <a:spLocks noChangeArrowheads="1"/>
              </p:cNvSpPr>
              <p:nvPr/>
            </p:nvSpPr>
            <p:spPr bwMode="auto">
              <a:xfrm>
                <a:off x="192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999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Gender</a:t>
                </a:r>
              </a:p>
            </p:txBody>
          </p:sp>
          <p:sp>
            <p:nvSpPr>
              <p:cNvPr id="47" name="Line 38"/>
              <p:cNvSpPr>
                <a:spLocks noChangeShapeType="1"/>
              </p:cNvSpPr>
              <p:nvPr/>
            </p:nvSpPr>
            <p:spPr bwMode="auto">
              <a:xfrm>
                <a:off x="192" y="2601"/>
                <a:ext cx="539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8" name="Line 39"/>
              <p:cNvSpPr>
                <a:spLocks noChangeShapeType="1"/>
              </p:cNvSpPr>
              <p:nvPr/>
            </p:nvSpPr>
            <p:spPr bwMode="auto">
              <a:xfrm>
                <a:off x="192" y="2850"/>
                <a:ext cx="539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9" name="Line 40"/>
              <p:cNvSpPr>
                <a:spLocks noChangeShapeType="1"/>
              </p:cNvSpPr>
              <p:nvPr/>
            </p:nvSpPr>
            <p:spPr bwMode="auto">
              <a:xfrm>
                <a:off x="878" y="2160"/>
                <a:ext cx="0" cy="11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0" name="Line 41"/>
              <p:cNvSpPr>
                <a:spLocks noChangeShapeType="1"/>
              </p:cNvSpPr>
              <p:nvPr/>
            </p:nvSpPr>
            <p:spPr bwMode="auto">
              <a:xfrm>
                <a:off x="1563" y="2160"/>
                <a:ext cx="0" cy="11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1" name="Line 42"/>
              <p:cNvSpPr>
                <a:spLocks noChangeShapeType="1"/>
              </p:cNvSpPr>
              <p:nvPr/>
            </p:nvSpPr>
            <p:spPr bwMode="auto">
              <a:xfrm>
                <a:off x="2249" y="2160"/>
                <a:ext cx="0" cy="11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2" name="Line 43"/>
              <p:cNvSpPr>
                <a:spLocks noChangeShapeType="1"/>
              </p:cNvSpPr>
              <p:nvPr/>
            </p:nvSpPr>
            <p:spPr bwMode="auto">
              <a:xfrm>
                <a:off x="2935" y="2160"/>
                <a:ext cx="0" cy="11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3" name="Line 44"/>
              <p:cNvSpPr>
                <a:spLocks noChangeShapeType="1"/>
              </p:cNvSpPr>
              <p:nvPr/>
            </p:nvSpPr>
            <p:spPr bwMode="auto">
              <a:xfrm>
                <a:off x="3621" y="2160"/>
                <a:ext cx="0" cy="11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4" name="Line 45"/>
              <p:cNvSpPr>
                <a:spLocks noChangeShapeType="1"/>
              </p:cNvSpPr>
              <p:nvPr/>
            </p:nvSpPr>
            <p:spPr bwMode="auto">
              <a:xfrm>
                <a:off x="4306" y="2160"/>
                <a:ext cx="0" cy="11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5" name="Line 46"/>
              <p:cNvSpPr>
                <a:spLocks noChangeShapeType="1"/>
              </p:cNvSpPr>
              <p:nvPr/>
            </p:nvSpPr>
            <p:spPr bwMode="auto">
              <a:xfrm>
                <a:off x="4944" y="2160"/>
                <a:ext cx="0" cy="118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6" name="Line 47"/>
              <p:cNvSpPr>
                <a:spLocks noChangeShapeType="1"/>
              </p:cNvSpPr>
              <p:nvPr/>
            </p:nvSpPr>
            <p:spPr bwMode="auto">
              <a:xfrm>
                <a:off x="192" y="3099"/>
                <a:ext cx="539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7" name="Line 48"/>
              <p:cNvSpPr>
                <a:spLocks noChangeShapeType="1"/>
              </p:cNvSpPr>
              <p:nvPr/>
            </p:nvSpPr>
            <p:spPr bwMode="auto">
              <a:xfrm>
                <a:off x="192" y="2160"/>
                <a:ext cx="5390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8" name="Line 49"/>
              <p:cNvSpPr>
                <a:spLocks noChangeShapeType="1"/>
              </p:cNvSpPr>
              <p:nvPr/>
            </p:nvSpPr>
            <p:spPr bwMode="auto">
              <a:xfrm>
                <a:off x="192" y="2160"/>
                <a:ext cx="0" cy="118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9" name="Line 50"/>
              <p:cNvSpPr>
                <a:spLocks noChangeShapeType="1"/>
              </p:cNvSpPr>
              <p:nvPr/>
            </p:nvSpPr>
            <p:spPr bwMode="auto">
              <a:xfrm>
                <a:off x="5582" y="2160"/>
                <a:ext cx="0" cy="118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60" name="Line 51"/>
              <p:cNvSpPr>
                <a:spLocks noChangeShapeType="1"/>
              </p:cNvSpPr>
              <p:nvPr/>
            </p:nvSpPr>
            <p:spPr bwMode="auto">
              <a:xfrm>
                <a:off x="192" y="3348"/>
                <a:ext cx="5390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4" name="Text Box 52"/>
            <p:cNvSpPr txBox="1">
              <a:spLocks noChangeArrowheads="1"/>
            </p:cNvSpPr>
            <p:nvPr/>
          </p:nvSpPr>
          <p:spPr bwMode="auto">
            <a:xfrm>
              <a:off x="880" y="1909"/>
              <a:ext cx="4704" cy="258"/>
            </a:xfrm>
            <a:prstGeom prst="rect">
              <a:avLst/>
            </a:prstGeom>
            <a:solidFill>
              <a:schemeClr val="folHlink">
                <a:alpha val="50000"/>
              </a:schemeClr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0" bIns="0" anchor="ctr">
              <a:spAutoFit/>
            </a:bodyPr>
            <a:lstStyle/>
            <a:p>
              <a:pPr algn="ctr"/>
              <a:r>
                <a:rPr lang="en-US" altLang="en-US"/>
                <a:t>Age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3001818" y="696695"/>
            <a:ext cx="42302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1" name="Object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392321"/>
              </p:ext>
            </p:extLst>
          </p:nvPr>
        </p:nvGraphicFramePr>
        <p:xfrm>
          <a:off x="1776268" y="4189080"/>
          <a:ext cx="7092950" cy="58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6" name="Equation" r:id="rId7" imgW="8610480" imgH="711000" progId="Equation.DSMT4">
                  <p:embed/>
                </p:oleObj>
              </mc:Choice>
              <mc:Fallback>
                <p:oleObj name="Equation" r:id="rId7" imgW="8610480" imgH="711000" progId="Equation.DSMT4">
                  <p:embed/>
                  <p:pic>
                    <p:nvPicPr>
                      <p:cNvPr id="1096760" name="Object 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6268" y="4189080"/>
                        <a:ext cx="7092950" cy="585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" name="Picture 61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15514" y="4881234"/>
            <a:ext cx="7820025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67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133"/>
    </mc:Choice>
    <mc:Fallback xmlns="">
      <p:transition spd="slow" advTm="2511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9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58379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Independence Test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32844" y="1506085"/>
            <a:ext cx="873760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4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chi-square independence test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used to test the independence of two variables.  Using a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chi-square test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you can determine whether the occurrence of one variable affects the probability of the occurrence of the other variable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Clr>
                <a:schemeClr val="tx1"/>
              </a:buClr>
              <a:buFontTx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chi-square independence test to be used, the following must be true.</a:t>
            </a:r>
          </a:p>
          <a:p>
            <a:pPr>
              <a:buClr>
                <a:schemeClr val="tx1"/>
              </a:buClr>
              <a:buFontTx/>
              <a:buNone/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  <a:buSzTx/>
              <a:buFontTx/>
              <a:buAutoNum type="arabicPeriod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observed frequencies must be obtained by using a random sample.</a:t>
            </a:r>
          </a:p>
          <a:p>
            <a:pPr>
              <a:buClr>
                <a:schemeClr val="tx1"/>
              </a:buClr>
              <a:buSzTx/>
              <a:buFontTx/>
              <a:buAutoNum type="arabicPeriod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expected frequency must be greater than or equal to 5.</a:t>
            </a:r>
          </a:p>
          <a:p>
            <a:pPr>
              <a:buClr>
                <a:schemeClr val="tx1"/>
              </a:buClr>
              <a:buFontTx/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4748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640"/>
    </mc:Choice>
    <mc:Fallback xmlns="">
      <p:transition spd="slow" advTm="7664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567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974144" y="539393"/>
            <a:ext cx="60774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 Independence Test</a:t>
            </a: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2072857" y="1306945"/>
            <a:ext cx="8509000" cy="4921250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976313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547813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2119313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690813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3148013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3605213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4062413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4519613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b="1" dirty="0">
                <a:latin typeface="Century" panose="02040604050505020304" pitchFamily="18" charset="0"/>
              </a:rPr>
              <a:t>The Chi-Square Independence</a:t>
            </a:r>
            <a:r>
              <a:rPr lang="en-US" altLang="en-US" dirty="0">
                <a:latin typeface="Century" panose="02040604050505020304" pitchFamily="18" charset="0"/>
              </a:rPr>
              <a:t> </a:t>
            </a:r>
            <a:r>
              <a:rPr lang="en-US" altLang="en-US" b="1" dirty="0">
                <a:latin typeface="Century" panose="02040604050505020304" pitchFamily="18" charset="0"/>
              </a:rPr>
              <a:t>Test</a:t>
            </a:r>
            <a:r>
              <a:rPr lang="en-US" altLang="en-US" dirty="0">
                <a:latin typeface="Century" panose="02040604050505020304" pitchFamily="18" charset="0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altLang="en-US" dirty="0">
                <a:latin typeface="Century" panose="02040604050505020304" pitchFamily="18" charset="0"/>
              </a:rPr>
              <a:t>If the conditions listed are satisfied, then the sampling distribution for the chi</a:t>
            </a:r>
            <a:r>
              <a:rPr lang="en-US" altLang="en-US" dirty="0">
                <a:latin typeface="Times New Roman" panose="02020603050405020304" pitchFamily="18" charset="0"/>
              </a:rPr>
              <a:t>-</a:t>
            </a:r>
            <a:r>
              <a:rPr lang="en-US" altLang="en-US" dirty="0">
                <a:latin typeface="Century" panose="02040604050505020304" pitchFamily="18" charset="0"/>
              </a:rPr>
              <a:t>square independence test is approximated by a chi</a:t>
            </a:r>
            <a:r>
              <a:rPr lang="en-US" altLang="en-US" dirty="0">
                <a:latin typeface="Times New Roman" panose="02020603050405020304" pitchFamily="18" charset="0"/>
              </a:rPr>
              <a:t>-</a:t>
            </a:r>
            <a:r>
              <a:rPr lang="en-US" altLang="en-US" dirty="0">
                <a:latin typeface="Century" panose="02040604050505020304" pitchFamily="18" charset="0"/>
              </a:rPr>
              <a:t>square distribution with </a:t>
            </a:r>
          </a:p>
          <a:p>
            <a:pPr>
              <a:spcBef>
                <a:spcPct val="20000"/>
              </a:spcBef>
            </a:pPr>
            <a:r>
              <a:rPr lang="en-US" altLang="en-US" dirty="0">
                <a:solidFill>
                  <a:srgbClr val="7F7F7F"/>
                </a:solidFill>
                <a:latin typeface="Century" panose="02040604050505020304" pitchFamily="18" charset="0"/>
              </a:rPr>
              <a:t>	</a:t>
            </a:r>
            <a:r>
              <a:rPr lang="en-US" altLang="en-US" dirty="0">
                <a:latin typeface="Century" panose="02040604050505020304" pitchFamily="18" charset="0"/>
              </a:rPr>
              <a:t>(</a:t>
            </a:r>
            <a:r>
              <a:rPr lang="en-US" altLang="en-US" i="1" dirty="0">
                <a:latin typeface="Century" panose="02040604050505020304" pitchFamily="18" charset="0"/>
              </a:rPr>
              <a:t>r</a:t>
            </a:r>
            <a:r>
              <a:rPr lang="en-US" altLang="en-US" dirty="0">
                <a:latin typeface="Century" panose="02040604050505020304" pitchFamily="18" charset="0"/>
              </a:rPr>
              <a:t> – 1)(</a:t>
            </a:r>
            <a:r>
              <a:rPr lang="en-US" altLang="en-US" i="1" dirty="0">
                <a:latin typeface="Century" panose="02040604050505020304" pitchFamily="18" charset="0"/>
              </a:rPr>
              <a:t>c</a:t>
            </a:r>
            <a:r>
              <a:rPr lang="en-US" altLang="en-US" dirty="0">
                <a:latin typeface="Century" panose="02040604050505020304" pitchFamily="18" charset="0"/>
              </a:rPr>
              <a:t> – 1)</a:t>
            </a:r>
          </a:p>
          <a:p>
            <a:pPr>
              <a:spcBef>
                <a:spcPct val="20000"/>
              </a:spcBef>
            </a:pPr>
            <a:r>
              <a:rPr lang="en-US" altLang="en-US" dirty="0">
                <a:latin typeface="Century" panose="02040604050505020304" pitchFamily="18" charset="0"/>
              </a:rPr>
              <a:t>degrees of freedom, where </a:t>
            </a:r>
            <a:r>
              <a:rPr lang="en-US" altLang="en-US" i="1" dirty="0">
                <a:latin typeface="Century" panose="02040604050505020304" pitchFamily="18" charset="0"/>
              </a:rPr>
              <a:t>r</a:t>
            </a:r>
            <a:r>
              <a:rPr lang="en-US" altLang="en-US" dirty="0">
                <a:latin typeface="Century" panose="02040604050505020304" pitchFamily="18" charset="0"/>
              </a:rPr>
              <a:t> and </a:t>
            </a:r>
            <a:r>
              <a:rPr lang="en-US" altLang="en-US" i="1" dirty="0">
                <a:latin typeface="Century" panose="02040604050505020304" pitchFamily="18" charset="0"/>
              </a:rPr>
              <a:t>c </a:t>
            </a:r>
            <a:r>
              <a:rPr lang="en-US" altLang="en-US" dirty="0">
                <a:latin typeface="Century" panose="02040604050505020304" pitchFamily="18" charset="0"/>
              </a:rPr>
              <a:t>are the number of rows and columns, respectively, of a contingency table. The test statistic for the chi</a:t>
            </a:r>
            <a:r>
              <a:rPr lang="en-US" altLang="en-US" dirty="0">
                <a:latin typeface="Times New Roman" panose="02020603050405020304" pitchFamily="18" charset="0"/>
              </a:rPr>
              <a:t>-</a:t>
            </a:r>
            <a:r>
              <a:rPr lang="en-US" altLang="en-US" dirty="0">
                <a:latin typeface="Century" panose="02040604050505020304" pitchFamily="18" charset="0"/>
              </a:rPr>
              <a:t>square independence test is</a:t>
            </a:r>
          </a:p>
          <a:p>
            <a:pPr>
              <a:spcBef>
                <a:spcPct val="20000"/>
              </a:spcBef>
            </a:pPr>
            <a:endParaRPr lang="en-US" altLang="en-US" dirty="0">
              <a:latin typeface="Century" panose="02040604050505020304" pitchFamily="18" charset="0"/>
            </a:endParaRPr>
          </a:p>
          <a:p>
            <a:pPr>
              <a:spcBef>
                <a:spcPct val="20000"/>
              </a:spcBef>
            </a:pPr>
            <a:endParaRPr lang="en-US" altLang="en-US" dirty="0">
              <a:latin typeface="Century" panose="020406040505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en-US" dirty="0">
                <a:latin typeface="Century" panose="02040604050505020304" pitchFamily="18" charset="0"/>
              </a:rPr>
              <a:t>where </a:t>
            </a:r>
            <a:r>
              <a:rPr lang="en-US" altLang="en-US" i="1" dirty="0">
                <a:latin typeface="Century" panose="02040604050505020304" pitchFamily="18" charset="0"/>
              </a:rPr>
              <a:t>O</a:t>
            </a:r>
            <a:r>
              <a:rPr lang="en-US" altLang="en-US" dirty="0">
                <a:latin typeface="Century" panose="02040604050505020304" pitchFamily="18" charset="0"/>
              </a:rPr>
              <a:t> represents the observed frequencies and </a:t>
            </a:r>
            <a:r>
              <a:rPr lang="en-US" altLang="en-US" i="1" dirty="0">
                <a:latin typeface="Century" panose="02040604050505020304" pitchFamily="18" charset="0"/>
              </a:rPr>
              <a:t>E</a:t>
            </a:r>
            <a:r>
              <a:rPr lang="en-US" altLang="en-US" dirty="0">
                <a:latin typeface="Century" panose="02040604050505020304" pitchFamily="18" charset="0"/>
              </a:rPr>
              <a:t> represents the expected frequencies.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84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561"/>
    </mc:Choice>
    <mc:Fallback xmlns="">
      <p:transition spd="slow" advTm="52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7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986451" y="554474"/>
            <a:ext cx="1346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58506" y="1639286"/>
            <a:ext cx="91697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</a:pPr>
            <a:r>
              <a:rPr lang="en-US" altLang="en-US" sz="2400" dirty="0"/>
              <a:t>The following contingency table shows a random sample of 321 fatally injured passenger vehicle drivers by age and gender.  The expected frequencies are displayed in parentheses.  At </a:t>
            </a:r>
            <a:r>
              <a:rPr lang="en-US" altLang="en-US" sz="2400" i="1" dirty="0">
                <a:latin typeface="Symbol" panose="05050102010706020507" pitchFamily="18" charset="2"/>
                <a:sym typeface="Symbol" panose="05050102010706020507" pitchFamily="18" charset="2"/>
              </a:rPr>
              <a:t></a:t>
            </a:r>
            <a:r>
              <a:rPr lang="en-US" altLang="en-US" sz="2400" i="1" dirty="0">
                <a:sym typeface="Symbol" panose="05050102010706020507" pitchFamily="18" charset="2"/>
              </a:rPr>
              <a:t> </a:t>
            </a:r>
            <a:r>
              <a:rPr lang="en-US" altLang="en-US" sz="2400" dirty="0">
                <a:sym typeface="Symbol" panose="05050102010706020507" pitchFamily="18" charset="2"/>
              </a:rPr>
              <a:t>= 0.05, can you conclude that the drivers’ ages are related to gender in such accidents?</a:t>
            </a:r>
            <a:endParaRPr lang="en-US" altLang="en-US" sz="2000" i="1" dirty="0">
              <a:sym typeface="Symbol" panose="05050102010706020507" pitchFamily="18" charset="2"/>
            </a:endParaRPr>
          </a:p>
        </p:txBody>
      </p:sp>
      <p:grpSp>
        <p:nvGrpSpPr>
          <p:cNvPr id="13" name="Group 116"/>
          <p:cNvGrpSpPr>
            <a:grpSpLocks/>
          </p:cNvGrpSpPr>
          <p:nvPr/>
        </p:nvGrpSpPr>
        <p:grpSpPr bwMode="auto">
          <a:xfrm>
            <a:off x="2236931" y="3309120"/>
            <a:ext cx="8615363" cy="2747962"/>
            <a:chOff x="164" y="2301"/>
            <a:chExt cx="5427" cy="1731"/>
          </a:xfrm>
        </p:grpSpPr>
        <p:grpSp>
          <p:nvGrpSpPr>
            <p:cNvPr id="14" name="Group 115"/>
            <p:cNvGrpSpPr>
              <a:grpSpLocks/>
            </p:cNvGrpSpPr>
            <p:nvPr/>
          </p:nvGrpSpPr>
          <p:grpSpPr bwMode="auto">
            <a:xfrm>
              <a:off x="164" y="2596"/>
              <a:ext cx="5424" cy="1436"/>
              <a:chOff x="164" y="2596"/>
              <a:chExt cx="5424" cy="1436"/>
            </a:xfrm>
          </p:grpSpPr>
          <p:sp>
            <p:nvSpPr>
              <p:cNvPr id="16" name="Rectangle 68"/>
              <p:cNvSpPr>
                <a:spLocks noChangeArrowheads="1"/>
              </p:cNvSpPr>
              <p:nvPr/>
            </p:nvSpPr>
            <p:spPr bwMode="auto">
              <a:xfrm>
                <a:off x="4820" y="3410"/>
                <a:ext cx="768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105</a:t>
                </a:r>
              </a:p>
            </p:txBody>
          </p:sp>
          <p:sp>
            <p:nvSpPr>
              <p:cNvPr id="17" name="Rectangle 69"/>
              <p:cNvSpPr>
                <a:spLocks noChangeArrowheads="1"/>
              </p:cNvSpPr>
              <p:nvPr/>
            </p:nvSpPr>
            <p:spPr bwMode="auto">
              <a:xfrm>
                <a:off x="4157" y="3410"/>
                <a:ext cx="663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6 (5.23)</a:t>
                </a:r>
              </a:p>
            </p:txBody>
          </p:sp>
          <p:sp>
            <p:nvSpPr>
              <p:cNvPr id="18" name="Rectangle 70"/>
              <p:cNvSpPr>
                <a:spLocks noChangeArrowheads="1"/>
              </p:cNvSpPr>
              <p:nvPr/>
            </p:nvSpPr>
            <p:spPr bwMode="auto">
              <a:xfrm>
                <a:off x="3477" y="3410"/>
                <a:ext cx="680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10 (12.43)</a:t>
                </a:r>
              </a:p>
            </p:txBody>
          </p:sp>
          <p:sp>
            <p:nvSpPr>
              <p:cNvPr id="19" name="Rectangle 71"/>
              <p:cNvSpPr>
                <a:spLocks noChangeArrowheads="1"/>
              </p:cNvSpPr>
              <p:nvPr/>
            </p:nvSpPr>
            <p:spPr bwMode="auto">
              <a:xfrm>
                <a:off x="2825" y="3410"/>
                <a:ext cx="652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21 (20.93)</a:t>
                </a:r>
              </a:p>
            </p:txBody>
          </p:sp>
          <p:sp>
            <p:nvSpPr>
              <p:cNvPr id="20" name="Rectangle 72"/>
              <p:cNvSpPr>
                <a:spLocks noChangeArrowheads="1"/>
              </p:cNvSpPr>
              <p:nvPr/>
            </p:nvSpPr>
            <p:spPr bwMode="auto">
              <a:xfrm>
                <a:off x="2164" y="3410"/>
                <a:ext cx="661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33 (27.80)</a:t>
                </a:r>
              </a:p>
            </p:txBody>
          </p:sp>
          <p:sp>
            <p:nvSpPr>
              <p:cNvPr id="21" name="Rectangle 73"/>
              <p:cNvSpPr>
                <a:spLocks noChangeArrowheads="1"/>
              </p:cNvSpPr>
              <p:nvPr/>
            </p:nvSpPr>
            <p:spPr bwMode="auto">
              <a:xfrm>
                <a:off x="1494" y="3410"/>
                <a:ext cx="670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22 (23.88)</a:t>
                </a:r>
              </a:p>
            </p:txBody>
          </p:sp>
          <p:sp>
            <p:nvSpPr>
              <p:cNvPr id="22" name="Rectangle 74"/>
              <p:cNvSpPr>
                <a:spLocks noChangeArrowheads="1"/>
              </p:cNvSpPr>
              <p:nvPr/>
            </p:nvSpPr>
            <p:spPr bwMode="auto">
              <a:xfrm>
                <a:off x="836" y="3410"/>
                <a:ext cx="658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13 (14.72)</a:t>
                </a:r>
              </a:p>
            </p:txBody>
          </p:sp>
          <p:sp>
            <p:nvSpPr>
              <p:cNvPr id="23" name="Rectangle 75"/>
              <p:cNvSpPr>
                <a:spLocks noChangeArrowheads="1"/>
              </p:cNvSpPr>
              <p:nvPr/>
            </p:nvSpPr>
            <p:spPr bwMode="auto">
              <a:xfrm>
                <a:off x="164" y="3410"/>
                <a:ext cx="672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Female</a:t>
                </a:r>
              </a:p>
            </p:txBody>
          </p:sp>
          <p:sp>
            <p:nvSpPr>
              <p:cNvPr id="24" name="Rectangle 76"/>
              <p:cNvSpPr>
                <a:spLocks noChangeArrowheads="1"/>
              </p:cNvSpPr>
              <p:nvPr/>
            </p:nvSpPr>
            <p:spPr bwMode="auto">
              <a:xfrm>
                <a:off x="4157" y="3817"/>
                <a:ext cx="663" cy="2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16</a:t>
                </a:r>
              </a:p>
            </p:txBody>
          </p:sp>
          <p:sp>
            <p:nvSpPr>
              <p:cNvPr id="25" name="Rectangle 77"/>
              <p:cNvSpPr>
                <a:spLocks noChangeArrowheads="1"/>
              </p:cNvSpPr>
              <p:nvPr/>
            </p:nvSpPr>
            <p:spPr bwMode="auto">
              <a:xfrm>
                <a:off x="4157" y="3003"/>
                <a:ext cx="663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10       (10.77)</a:t>
                </a:r>
              </a:p>
            </p:txBody>
          </p:sp>
          <p:sp>
            <p:nvSpPr>
              <p:cNvPr id="26" name="Rectangle 78"/>
              <p:cNvSpPr>
                <a:spLocks noChangeArrowheads="1"/>
              </p:cNvSpPr>
              <p:nvPr/>
            </p:nvSpPr>
            <p:spPr bwMode="auto">
              <a:xfrm>
                <a:off x="4157" y="2596"/>
                <a:ext cx="663" cy="407"/>
              </a:xfrm>
              <a:prstGeom prst="rect">
                <a:avLst/>
              </a:prstGeom>
              <a:solidFill>
                <a:schemeClr val="folHlink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61 and older</a:t>
                </a:r>
              </a:p>
            </p:txBody>
          </p:sp>
          <p:sp>
            <p:nvSpPr>
              <p:cNvPr id="27" name="Rectangle 79"/>
              <p:cNvSpPr>
                <a:spLocks noChangeArrowheads="1"/>
              </p:cNvSpPr>
              <p:nvPr/>
            </p:nvSpPr>
            <p:spPr bwMode="auto">
              <a:xfrm>
                <a:off x="4820" y="3817"/>
                <a:ext cx="768" cy="2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321</a:t>
                </a:r>
              </a:p>
            </p:txBody>
          </p:sp>
          <p:sp>
            <p:nvSpPr>
              <p:cNvPr id="28" name="Rectangle 80"/>
              <p:cNvSpPr>
                <a:spLocks noChangeArrowheads="1"/>
              </p:cNvSpPr>
              <p:nvPr/>
            </p:nvSpPr>
            <p:spPr bwMode="auto">
              <a:xfrm>
                <a:off x="3477" y="3817"/>
                <a:ext cx="680" cy="2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38</a:t>
                </a:r>
              </a:p>
            </p:txBody>
          </p:sp>
          <p:sp>
            <p:nvSpPr>
              <p:cNvPr id="29" name="Rectangle 81"/>
              <p:cNvSpPr>
                <a:spLocks noChangeArrowheads="1"/>
              </p:cNvSpPr>
              <p:nvPr/>
            </p:nvSpPr>
            <p:spPr bwMode="auto">
              <a:xfrm>
                <a:off x="2825" y="3817"/>
                <a:ext cx="652" cy="2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64</a:t>
                </a:r>
              </a:p>
            </p:txBody>
          </p:sp>
          <p:sp>
            <p:nvSpPr>
              <p:cNvPr id="30" name="Rectangle 82"/>
              <p:cNvSpPr>
                <a:spLocks noChangeArrowheads="1"/>
              </p:cNvSpPr>
              <p:nvPr/>
            </p:nvSpPr>
            <p:spPr bwMode="auto">
              <a:xfrm>
                <a:off x="2164" y="3817"/>
                <a:ext cx="661" cy="2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85</a:t>
                </a:r>
              </a:p>
            </p:txBody>
          </p:sp>
          <p:sp>
            <p:nvSpPr>
              <p:cNvPr id="31" name="Rectangle 83"/>
              <p:cNvSpPr>
                <a:spLocks noChangeArrowheads="1"/>
              </p:cNvSpPr>
              <p:nvPr/>
            </p:nvSpPr>
            <p:spPr bwMode="auto">
              <a:xfrm>
                <a:off x="1494" y="3817"/>
                <a:ext cx="670" cy="2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73</a:t>
                </a:r>
              </a:p>
            </p:txBody>
          </p:sp>
          <p:sp>
            <p:nvSpPr>
              <p:cNvPr id="32" name="Rectangle 84"/>
              <p:cNvSpPr>
                <a:spLocks noChangeArrowheads="1"/>
              </p:cNvSpPr>
              <p:nvPr/>
            </p:nvSpPr>
            <p:spPr bwMode="auto">
              <a:xfrm>
                <a:off x="836" y="3817"/>
                <a:ext cx="658" cy="2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45</a:t>
                </a:r>
              </a:p>
            </p:txBody>
          </p:sp>
          <p:sp>
            <p:nvSpPr>
              <p:cNvPr id="33" name="Rectangle 85"/>
              <p:cNvSpPr>
                <a:spLocks noChangeArrowheads="1"/>
              </p:cNvSpPr>
              <p:nvPr/>
            </p:nvSpPr>
            <p:spPr bwMode="auto">
              <a:xfrm>
                <a:off x="164" y="3817"/>
                <a:ext cx="672" cy="2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endParaRPr lang="en-US" altLang="en-US" sz="2000"/>
              </a:p>
            </p:txBody>
          </p:sp>
          <p:sp>
            <p:nvSpPr>
              <p:cNvPr id="34" name="Rectangle 86"/>
              <p:cNvSpPr>
                <a:spLocks noChangeArrowheads="1"/>
              </p:cNvSpPr>
              <p:nvPr/>
            </p:nvSpPr>
            <p:spPr bwMode="auto">
              <a:xfrm>
                <a:off x="4820" y="3003"/>
                <a:ext cx="768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216</a:t>
                </a:r>
              </a:p>
            </p:txBody>
          </p:sp>
          <p:sp>
            <p:nvSpPr>
              <p:cNvPr id="35" name="Rectangle 87"/>
              <p:cNvSpPr>
                <a:spLocks noChangeArrowheads="1"/>
              </p:cNvSpPr>
              <p:nvPr/>
            </p:nvSpPr>
            <p:spPr bwMode="auto">
              <a:xfrm>
                <a:off x="3477" y="3003"/>
                <a:ext cx="680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28 (25.57)</a:t>
                </a:r>
              </a:p>
            </p:txBody>
          </p:sp>
          <p:sp>
            <p:nvSpPr>
              <p:cNvPr id="36" name="Rectangle 88"/>
              <p:cNvSpPr>
                <a:spLocks noChangeArrowheads="1"/>
              </p:cNvSpPr>
              <p:nvPr/>
            </p:nvSpPr>
            <p:spPr bwMode="auto">
              <a:xfrm>
                <a:off x="2825" y="3003"/>
                <a:ext cx="652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 dirty="0"/>
                  <a:t>43 (43.07)</a:t>
                </a:r>
              </a:p>
            </p:txBody>
          </p:sp>
          <p:sp>
            <p:nvSpPr>
              <p:cNvPr id="37" name="Rectangle 89"/>
              <p:cNvSpPr>
                <a:spLocks noChangeArrowheads="1"/>
              </p:cNvSpPr>
              <p:nvPr/>
            </p:nvSpPr>
            <p:spPr bwMode="auto">
              <a:xfrm>
                <a:off x="2164" y="3003"/>
                <a:ext cx="661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52 (57.20)</a:t>
                </a:r>
              </a:p>
            </p:txBody>
          </p:sp>
          <p:sp>
            <p:nvSpPr>
              <p:cNvPr id="38" name="Rectangle 90"/>
              <p:cNvSpPr>
                <a:spLocks noChangeArrowheads="1"/>
              </p:cNvSpPr>
              <p:nvPr/>
            </p:nvSpPr>
            <p:spPr bwMode="auto">
              <a:xfrm>
                <a:off x="1494" y="3003"/>
                <a:ext cx="670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51 (49.12)</a:t>
                </a:r>
              </a:p>
            </p:txBody>
          </p:sp>
          <p:sp>
            <p:nvSpPr>
              <p:cNvPr id="39" name="Rectangle 91"/>
              <p:cNvSpPr>
                <a:spLocks noChangeArrowheads="1"/>
              </p:cNvSpPr>
              <p:nvPr/>
            </p:nvSpPr>
            <p:spPr bwMode="auto">
              <a:xfrm>
                <a:off x="836" y="3003"/>
                <a:ext cx="658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pPr algn="ctr"/>
                <a:r>
                  <a:rPr lang="en-US" altLang="en-US" sz="2000"/>
                  <a:t>32 (30.28)</a:t>
                </a:r>
              </a:p>
            </p:txBody>
          </p:sp>
          <p:sp>
            <p:nvSpPr>
              <p:cNvPr id="40" name="Rectangle 92"/>
              <p:cNvSpPr>
                <a:spLocks noChangeArrowheads="1"/>
              </p:cNvSpPr>
              <p:nvPr/>
            </p:nvSpPr>
            <p:spPr bwMode="auto">
              <a:xfrm>
                <a:off x="164" y="3003"/>
                <a:ext cx="672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Male</a:t>
                </a:r>
              </a:p>
            </p:txBody>
          </p:sp>
          <p:sp>
            <p:nvSpPr>
              <p:cNvPr id="41" name="Rectangle 93"/>
              <p:cNvSpPr>
                <a:spLocks noChangeArrowheads="1"/>
              </p:cNvSpPr>
              <p:nvPr/>
            </p:nvSpPr>
            <p:spPr bwMode="auto">
              <a:xfrm>
                <a:off x="4820" y="2596"/>
                <a:ext cx="768" cy="407"/>
              </a:xfrm>
              <a:prstGeom prst="rect">
                <a:avLst/>
              </a:prstGeom>
              <a:solidFill>
                <a:schemeClr val="folHlink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Total</a:t>
                </a:r>
              </a:p>
            </p:txBody>
          </p:sp>
          <p:sp>
            <p:nvSpPr>
              <p:cNvPr id="42" name="Rectangle 94"/>
              <p:cNvSpPr>
                <a:spLocks noChangeArrowheads="1"/>
              </p:cNvSpPr>
              <p:nvPr/>
            </p:nvSpPr>
            <p:spPr bwMode="auto">
              <a:xfrm>
                <a:off x="3477" y="2596"/>
                <a:ext cx="680" cy="407"/>
              </a:xfrm>
              <a:prstGeom prst="rect">
                <a:avLst/>
              </a:prstGeom>
              <a:solidFill>
                <a:schemeClr val="folHlink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51 – 60</a:t>
                </a:r>
              </a:p>
            </p:txBody>
          </p:sp>
          <p:sp>
            <p:nvSpPr>
              <p:cNvPr id="43" name="Rectangle 95"/>
              <p:cNvSpPr>
                <a:spLocks noChangeArrowheads="1"/>
              </p:cNvSpPr>
              <p:nvPr/>
            </p:nvSpPr>
            <p:spPr bwMode="auto">
              <a:xfrm>
                <a:off x="2825" y="2596"/>
                <a:ext cx="652" cy="407"/>
              </a:xfrm>
              <a:prstGeom prst="rect">
                <a:avLst/>
              </a:prstGeom>
              <a:solidFill>
                <a:schemeClr val="folHlink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41 – 50</a:t>
                </a:r>
              </a:p>
            </p:txBody>
          </p:sp>
          <p:sp>
            <p:nvSpPr>
              <p:cNvPr id="44" name="Rectangle 96"/>
              <p:cNvSpPr>
                <a:spLocks noChangeArrowheads="1"/>
              </p:cNvSpPr>
              <p:nvPr/>
            </p:nvSpPr>
            <p:spPr bwMode="auto">
              <a:xfrm>
                <a:off x="2164" y="2596"/>
                <a:ext cx="661" cy="407"/>
              </a:xfrm>
              <a:prstGeom prst="rect">
                <a:avLst/>
              </a:prstGeom>
              <a:solidFill>
                <a:schemeClr val="folHlink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31 – 40</a:t>
                </a:r>
              </a:p>
            </p:txBody>
          </p:sp>
          <p:sp>
            <p:nvSpPr>
              <p:cNvPr id="45" name="Rectangle 97"/>
              <p:cNvSpPr>
                <a:spLocks noChangeArrowheads="1"/>
              </p:cNvSpPr>
              <p:nvPr/>
            </p:nvSpPr>
            <p:spPr bwMode="auto">
              <a:xfrm>
                <a:off x="1494" y="2596"/>
                <a:ext cx="670" cy="407"/>
              </a:xfrm>
              <a:prstGeom prst="rect">
                <a:avLst/>
              </a:prstGeom>
              <a:solidFill>
                <a:schemeClr val="folHlink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21 – 30</a:t>
                </a:r>
              </a:p>
            </p:txBody>
          </p:sp>
          <p:sp>
            <p:nvSpPr>
              <p:cNvPr id="46" name="Rectangle 98"/>
              <p:cNvSpPr>
                <a:spLocks noChangeArrowheads="1"/>
              </p:cNvSpPr>
              <p:nvPr/>
            </p:nvSpPr>
            <p:spPr bwMode="auto">
              <a:xfrm>
                <a:off x="836" y="2596"/>
                <a:ext cx="658" cy="407"/>
              </a:xfrm>
              <a:prstGeom prst="rect">
                <a:avLst/>
              </a:prstGeom>
              <a:solidFill>
                <a:schemeClr val="folHlink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16 – 20</a:t>
                </a:r>
              </a:p>
            </p:txBody>
          </p:sp>
          <p:sp>
            <p:nvSpPr>
              <p:cNvPr id="47" name="Rectangle 99"/>
              <p:cNvSpPr>
                <a:spLocks noChangeArrowheads="1"/>
              </p:cNvSpPr>
              <p:nvPr/>
            </p:nvSpPr>
            <p:spPr bwMode="auto">
              <a:xfrm>
                <a:off x="164" y="2596"/>
                <a:ext cx="672" cy="407"/>
              </a:xfrm>
              <a:prstGeom prst="rect">
                <a:avLst/>
              </a:prstGeom>
              <a:solidFill>
                <a:schemeClr val="folHlink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hlink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tIns="18288" bIns="18288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1pPr>
                <a:lvl2pPr marL="11430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2pPr>
                <a:lvl3pPr marL="6905625">
                  <a:spcBef>
                    <a:spcPct val="20000"/>
                  </a:spcBef>
                  <a:buClr>
                    <a:schemeClr val="folHlink"/>
                  </a:buClr>
                  <a:buSzPct val="70000"/>
                  <a:buFont typeface="Wingdings" panose="05000000000000000000" pitchFamily="2" charset="2"/>
                  <a:buChar char="t"/>
                  <a:defRPr sz="2400"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3pPr>
                <a:lvl4pPr marL="7186613">
                  <a:spcBef>
                    <a:spcPct val="20000"/>
                  </a:spcBef>
                  <a:buChar char="&gt;"/>
                  <a:defRPr>
                    <a:solidFill>
                      <a:schemeClr val="tx1"/>
                    </a:solidFill>
                    <a:latin typeface="Garamond" panose="02020404030301010803" pitchFamily="18" charset="0"/>
                  </a:defRPr>
                </a:lvl4pPr>
                <a:lvl5pPr marL="7589838">
                  <a:spcBef>
                    <a:spcPct val="20000"/>
                  </a:spcBef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5pPr>
                <a:lvl6pPr marL="80470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6pPr>
                <a:lvl7pPr marL="85042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7pPr>
                <a:lvl8pPr marL="89614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8pPr>
                <a:lvl9pPr marL="9418638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400">
                    <a:solidFill>
                      <a:schemeClr val="tx1"/>
                    </a:solidFill>
                    <a:latin typeface="Century" panose="02040604050505020304" pitchFamily="18" charset="0"/>
                  </a:defRPr>
                </a:lvl9pPr>
              </a:lstStyle>
              <a:p>
                <a:r>
                  <a:rPr lang="en-US" altLang="en-US" sz="2000"/>
                  <a:t>Gender</a:t>
                </a:r>
              </a:p>
            </p:txBody>
          </p:sp>
          <p:sp>
            <p:nvSpPr>
              <p:cNvPr id="48" name="Line 100"/>
              <p:cNvSpPr>
                <a:spLocks noChangeShapeType="1"/>
              </p:cNvSpPr>
              <p:nvPr/>
            </p:nvSpPr>
            <p:spPr bwMode="auto">
              <a:xfrm>
                <a:off x="164" y="2596"/>
                <a:ext cx="5424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9" name="Line 101"/>
              <p:cNvSpPr>
                <a:spLocks noChangeShapeType="1"/>
              </p:cNvSpPr>
              <p:nvPr/>
            </p:nvSpPr>
            <p:spPr bwMode="auto">
              <a:xfrm>
                <a:off x="164" y="3003"/>
                <a:ext cx="542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0" name="Line 102"/>
              <p:cNvSpPr>
                <a:spLocks noChangeShapeType="1"/>
              </p:cNvSpPr>
              <p:nvPr/>
            </p:nvSpPr>
            <p:spPr bwMode="auto">
              <a:xfrm>
                <a:off x="164" y="3410"/>
                <a:ext cx="542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1" name="Line 103"/>
              <p:cNvSpPr>
                <a:spLocks noChangeShapeType="1"/>
              </p:cNvSpPr>
              <p:nvPr/>
            </p:nvSpPr>
            <p:spPr bwMode="auto">
              <a:xfrm>
                <a:off x="164" y="4032"/>
                <a:ext cx="5424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2" name="Line 104"/>
              <p:cNvSpPr>
                <a:spLocks noChangeShapeType="1"/>
              </p:cNvSpPr>
              <p:nvPr/>
            </p:nvSpPr>
            <p:spPr bwMode="auto">
              <a:xfrm>
                <a:off x="164" y="2596"/>
                <a:ext cx="0" cy="1436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3" name="Line 105"/>
              <p:cNvSpPr>
                <a:spLocks noChangeShapeType="1"/>
              </p:cNvSpPr>
              <p:nvPr/>
            </p:nvSpPr>
            <p:spPr bwMode="auto">
              <a:xfrm>
                <a:off x="836" y="2596"/>
                <a:ext cx="0" cy="143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4" name="Line 106"/>
              <p:cNvSpPr>
                <a:spLocks noChangeShapeType="1"/>
              </p:cNvSpPr>
              <p:nvPr/>
            </p:nvSpPr>
            <p:spPr bwMode="auto">
              <a:xfrm>
                <a:off x="1494" y="2596"/>
                <a:ext cx="0" cy="143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5" name="Line 107"/>
              <p:cNvSpPr>
                <a:spLocks noChangeShapeType="1"/>
              </p:cNvSpPr>
              <p:nvPr/>
            </p:nvSpPr>
            <p:spPr bwMode="auto">
              <a:xfrm>
                <a:off x="2164" y="2596"/>
                <a:ext cx="0" cy="143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6" name="Line 108"/>
              <p:cNvSpPr>
                <a:spLocks noChangeShapeType="1"/>
              </p:cNvSpPr>
              <p:nvPr/>
            </p:nvSpPr>
            <p:spPr bwMode="auto">
              <a:xfrm>
                <a:off x="2825" y="2596"/>
                <a:ext cx="0" cy="143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7" name="Line 109"/>
              <p:cNvSpPr>
                <a:spLocks noChangeShapeType="1"/>
              </p:cNvSpPr>
              <p:nvPr/>
            </p:nvSpPr>
            <p:spPr bwMode="auto">
              <a:xfrm>
                <a:off x="3477" y="2596"/>
                <a:ext cx="0" cy="143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8" name="Line 110"/>
              <p:cNvSpPr>
                <a:spLocks noChangeShapeType="1"/>
              </p:cNvSpPr>
              <p:nvPr/>
            </p:nvSpPr>
            <p:spPr bwMode="auto">
              <a:xfrm>
                <a:off x="4157" y="2596"/>
                <a:ext cx="0" cy="143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59" name="Line 111"/>
              <p:cNvSpPr>
                <a:spLocks noChangeShapeType="1"/>
              </p:cNvSpPr>
              <p:nvPr/>
            </p:nvSpPr>
            <p:spPr bwMode="auto">
              <a:xfrm>
                <a:off x="5588" y="2596"/>
                <a:ext cx="0" cy="1436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60" name="Line 112"/>
              <p:cNvSpPr>
                <a:spLocks noChangeShapeType="1"/>
              </p:cNvSpPr>
              <p:nvPr/>
            </p:nvSpPr>
            <p:spPr bwMode="auto">
              <a:xfrm>
                <a:off x="4820" y="2596"/>
                <a:ext cx="0" cy="143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61" name="Line 113"/>
              <p:cNvSpPr>
                <a:spLocks noChangeShapeType="1"/>
              </p:cNvSpPr>
              <p:nvPr/>
            </p:nvSpPr>
            <p:spPr bwMode="auto">
              <a:xfrm>
                <a:off x="164" y="3817"/>
                <a:ext cx="542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5" name="Text Box 114"/>
            <p:cNvSpPr txBox="1">
              <a:spLocks noChangeArrowheads="1"/>
            </p:cNvSpPr>
            <p:nvPr/>
          </p:nvSpPr>
          <p:spPr bwMode="auto">
            <a:xfrm>
              <a:off x="836" y="2301"/>
              <a:ext cx="4755" cy="300"/>
            </a:xfrm>
            <a:prstGeom prst="rect">
              <a:avLst/>
            </a:prstGeom>
            <a:solidFill>
              <a:schemeClr val="folHlink">
                <a:alpha val="50000"/>
              </a:schemeClr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/>
              <a:r>
                <a:rPr lang="en-US" altLang="en-US"/>
                <a:t>Age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2223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063"/>
    </mc:Choice>
    <mc:Fallback xmlns="">
      <p:transition spd="slow" advTm="122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7" y="-91323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44407" y="1518877"/>
            <a:ext cx="8692235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each expected frequency is at least 5 and the drivers were randomly selected, the chi-square independence test can be used to test whether the variables are independent.  </a:t>
            </a: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drivers’ ages are independent of gender.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endParaRPr lang="en-US" altLang="en-US" sz="2400" dirty="0">
              <a:solidFill>
                <a:srgbClr val="E115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H</a:t>
            </a:r>
            <a:r>
              <a:rPr lang="en-US" altLang="en-US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The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drivers’ ages are dependent on gender.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sz="2400" dirty="0">
                <a:solidFill>
                  <a:srgbClr val="E1152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(Claim)</a:t>
            </a:r>
            <a:endParaRPr lang="en-US" altLang="en-US" sz="2400" dirty="0">
              <a:solidFill>
                <a:srgbClr val="E115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d.f.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1)(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1) = (2 – 1)(6 – 1) = (1)(5)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d.f.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5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 0.05, the critical value is </a:t>
            </a:r>
            <a:r>
              <a:rPr lang="el-GR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χ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11.071. </a:t>
            </a:r>
          </a:p>
          <a:p>
            <a:endParaRPr lang="en-US" altLang="en-US" dirty="0" smtClean="0"/>
          </a:p>
          <a:p>
            <a:endParaRPr lang="en-US" altLang="en-US" dirty="0"/>
          </a:p>
          <a:p>
            <a:endParaRPr lang="en-US" altLang="en-US" dirty="0" smtClean="0"/>
          </a:p>
          <a:p>
            <a:endParaRPr lang="en-US" altLang="en-US" dirty="0"/>
          </a:p>
          <a:p>
            <a:endParaRPr lang="en-US" altLang="en-US" dirty="0" smtClean="0"/>
          </a:p>
          <a:p>
            <a:endParaRPr lang="en-US" alt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790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138"/>
    </mc:Choice>
    <mc:Fallback xmlns="">
      <p:transition spd="slow" advTm="115138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196240" y="539393"/>
            <a:ext cx="12795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15127" y="1596989"/>
            <a:ext cx="87098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Critical Value for  </a:t>
            </a:r>
            <a:r>
              <a:rPr lang="el-GR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χ</a:t>
            </a:r>
            <a:r>
              <a:rPr lang="en-US" alt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endParaRPr lang="en-US" sz="2800" b="1" dirty="0" smtClean="0"/>
          </a:p>
          <a:p>
            <a:endParaRPr lang="en-US" dirty="0"/>
          </a:p>
          <a:p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d.f.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1)(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1) = (2 – 1)(6 – 1) = (1)(5)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0.05</a:t>
            </a:r>
          </a:p>
          <a:p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altLang="en-US" sz="2800" dirty="0" smtClean="0">
              <a:sym typeface="Symbol" panose="05050102010706020507" pitchFamily="18" charset="2"/>
            </a:endParaRPr>
          </a:p>
          <a:p>
            <a:r>
              <a:rPr lang="en-US" altLang="en-US" sz="2800" dirty="0" smtClean="0">
                <a:sym typeface="Symbol" panose="05050102010706020507" pitchFamily="18" charset="2"/>
              </a:rPr>
              <a:t>The </a:t>
            </a:r>
            <a:r>
              <a:rPr lang="en-US" altLang="en-US" sz="2800" dirty="0">
                <a:sym typeface="Symbol" panose="05050102010706020507" pitchFamily="18" charset="2"/>
              </a:rPr>
              <a:t>critical value is </a:t>
            </a:r>
            <a:r>
              <a:rPr lang="en-US" altLang="en-US" sz="2800" dirty="0" smtClean="0">
                <a:sym typeface="Symbol" panose="05050102010706020507" pitchFamily="18" charset="2"/>
              </a:rPr>
              <a:t> </a:t>
            </a:r>
            <a:r>
              <a:rPr lang="el-GR" alt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χ</a:t>
            </a:r>
            <a:r>
              <a:rPr lang="en-US" alt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11.071</a:t>
            </a:r>
            <a:endParaRPr lang="en-US" sz="28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8674" y="2818592"/>
            <a:ext cx="8507508" cy="2413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07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238"/>
    </mc:Choice>
    <mc:Fallback xmlns="">
      <p:transition spd="slow" advTm="79238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196240" y="539393"/>
            <a:ext cx="12795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49327" y="1413164"/>
            <a:ext cx="8395846" cy="488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06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557"/>
    </mc:Choice>
    <mc:Fallback xmlns="">
      <p:transition spd="slow" advTm="315557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8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471064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10.3 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Comparing Two Variances</a:t>
            </a:r>
          </a:p>
          <a:p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8574" y="1372240"/>
            <a:ext cx="8162925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98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116"/>
    </mc:Choice>
    <mc:Fallback xmlns="">
      <p:transition spd="slow" advTm="116116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8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28520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-Distribution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5764" y="1351107"/>
            <a:ext cx="8086725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27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78"/>
    </mc:Choice>
    <mc:Fallback xmlns="">
      <p:transition spd="slow" advTm="134678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81041"/>
            <a:ext cx="11062364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86832" y="1639286"/>
            <a:ext cx="8429625" cy="39624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240163" y="539393"/>
            <a:ext cx="54988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Values for the </a:t>
            </a:r>
            <a:r>
              <a:rPr lang="en-US" altLang="en-US" sz="2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-Distribution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97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669"/>
    </mc:Choice>
    <mc:Fallback xmlns="">
      <p:transition spd="slow" advTm="82669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81041"/>
            <a:ext cx="10662740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213057" y="539393"/>
            <a:ext cx="14590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70990" y="1384479"/>
            <a:ext cx="8403783" cy="473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32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258"/>
    </mc:Choice>
    <mc:Fallback xmlns="">
      <p:transition spd="slow" advTm="110258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81041"/>
            <a:ext cx="10662740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14590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48910" y="1559321"/>
            <a:ext cx="8543925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28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50"/>
    </mc:Choice>
    <mc:Fallback xmlns="">
      <p:transition spd="slow" advTm="7255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81041"/>
            <a:ext cx="10662740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57154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Two-Sample </a:t>
            </a:r>
            <a:r>
              <a:rPr lang="en-US" altLang="en-US" sz="3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-Test for Variances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3053" y="1460500"/>
            <a:ext cx="8220075" cy="489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45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157"/>
    </mc:Choice>
    <mc:Fallback xmlns="">
      <p:transition spd="slow" advTm="67157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81041"/>
            <a:ext cx="1153342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15584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58294" y="1559321"/>
            <a:ext cx="8417342" cy="448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76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583"/>
    </mc:Choice>
    <mc:Fallback xmlns="">
      <p:transition spd="slow" advTm="343583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81041"/>
            <a:ext cx="11539839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15905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8614" y="1529159"/>
            <a:ext cx="8718695" cy="473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82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283"/>
    </mc:Choice>
    <mc:Fallback xmlns="">
      <p:transition spd="slow" advTm="302283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81041"/>
            <a:ext cx="11539839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0" y="477530"/>
            <a:ext cx="836734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10.4 Analysis 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Variance (ANOVA)</a:t>
            </a:r>
            <a:endParaRPr lang="en-US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61307" y="1848936"/>
            <a:ext cx="86637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  <a:buFontTx/>
              <a:buNone/>
            </a:pPr>
            <a:r>
              <a:rPr lang="en-US" altLang="en-US" sz="2400" b="1" dirty="0">
                <a:solidFill>
                  <a:schemeClr val="folHlink"/>
                </a:solidFill>
                <a:sym typeface="Symbol" panose="05050102010706020507" pitchFamily="18" charset="2"/>
              </a:rPr>
              <a:t>One</a:t>
            </a:r>
            <a:r>
              <a:rPr lang="en-US" altLang="en-US" sz="2400" b="1" dirty="0">
                <a:solidFill>
                  <a:schemeClr val="folHlink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-way analysis of variance </a:t>
            </a:r>
            <a:r>
              <a:rPr lang="en-US" altLang="en-US" sz="2400" dirty="0"/>
              <a:t>is a hypothesis</a:t>
            </a:r>
            <a:r>
              <a:rPr lang="en-US" altLang="en-US" sz="2400" dirty="0">
                <a:latin typeface="Times New Roman" panose="02020603050405020304" pitchFamily="18" charset="0"/>
              </a:rPr>
              <a:t>-</a:t>
            </a:r>
            <a:r>
              <a:rPr lang="en-US" altLang="en-US" sz="2400" dirty="0"/>
              <a:t>testing technique that is used to compare means from three or more populations. Analysis of variance is usually abbreviated </a:t>
            </a:r>
            <a:r>
              <a:rPr lang="en-US" altLang="en-US" sz="2400" b="1" dirty="0">
                <a:solidFill>
                  <a:schemeClr val="folHlink"/>
                </a:solidFill>
              </a:rPr>
              <a:t>ANOVA</a:t>
            </a:r>
            <a:r>
              <a:rPr lang="en-US" altLang="en-US" sz="2400" dirty="0"/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299853" y="3115957"/>
            <a:ext cx="70198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tx1"/>
              </a:buClr>
              <a:buFontTx/>
              <a:buNone/>
            </a:pPr>
            <a:r>
              <a:rPr lang="en-US" altLang="en-US" sz="2400" b="1" dirty="0">
                <a:solidFill>
                  <a:srgbClr val="FF0000"/>
                </a:solidFill>
              </a:rPr>
              <a:t>In a one</a:t>
            </a: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en-US" sz="2400" b="1" dirty="0">
                <a:solidFill>
                  <a:srgbClr val="FF0000"/>
                </a:solidFill>
              </a:rPr>
              <a:t>way ANOVA test, the following must be </a:t>
            </a:r>
            <a:r>
              <a:rPr lang="en-US" altLang="en-US" sz="2400" b="1" dirty="0" smtClean="0">
                <a:solidFill>
                  <a:srgbClr val="FF0000"/>
                </a:solidFill>
              </a:rPr>
              <a:t>true:</a:t>
            </a:r>
            <a:endParaRPr lang="en-US" alt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61307" y="3594493"/>
            <a:ext cx="8931566" cy="182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35000"/>
              </a:spcBef>
              <a:buClr>
                <a:schemeClr val="tx1"/>
              </a:buClr>
              <a:buSzTx/>
              <a:buFontTx/>
              <a:buAutoNum type="arabicPeriod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sample must be randomly selected from a normal, or approximately normal, population.</a:t>
            </a:r>
          </a:p>
          <a:p>
            <a:pPr>
              <a:spcBef>
                <a:spcPct val="35000"/>
              </a:spcBef>
              <a:buClr>
                <a:schemeClr val="tx1"/>
              </a:buClr>
              <a:buSzTx/>
              <a:buFontTx/>
              <a:buAutoNum type="arabicPeriod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samples must be independent of each other.</a:t>
            </a:r>
          </a:p>
          <a:p>
            <a:pPr>
              <a:spcBef>
                <a:spcPct val="35000"/>
              </a:spcBef>
              <a:buClr>
                <a:schemeClr val="tx1"/>
              </a:buClr>
              <a:buSzTx/>
              <a:buFontTx/>
              <a:buAutoNum type="arabicPeriod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population must have the same variance.</a:t>
            </a:r>
          </a:p>
        </p:txBody>
      </p:sp>
    </p:spTree>
    <p:extLst>
      <p:ext uri="{BB962C8B-B14F-4D97-AF65-F5344CB8AC3E}">
        <p14:creationId xmlns:p14="http://schemas.microsoft.com/office/powerpoint/2010/main" val="267013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629"/>
    </mc:Choice>
    <mc:Fallback xmlns="">
      <p:transition spd="slow" advTm="89629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438" y="-81041"/>
            <a:ext cx="10314218" cy="18728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586182" y="477530"/>
            <a:ext cx="76292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139180"/>
              </p:ext>
            </p:extLst>
          </p:nvPr>
        </p:nvGraphicFramePr>
        <p:xfrm>
          <a:off x="2271234" y="1901982"/>
          <a:ext cx="59436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3" name="Equation" r:id="rId7" imgW="6057720" imgH="698400" progId="Equation.DSMT4">
                  <p:embed/>
                </p:oleObj>
              </mc:Choice>
              <mc:Fallback>
                <p:oleObj name="Equation" r:id="rId7" imgW="6057720" imgH="698400" progId="Equation.DSMT4">
                  <p:embed/>
                  <p:pic>
                    <p:nvPicPr>
                      <p:cNvPr id="114995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1234" y="1901982"/>
                        <a:ext cx="59436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271234" y="2938601"/>
            <a:ext cx="8553784" cy="2936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35000"/>
              </a:spcBef>
              <a:buClr>
                <a:schemeClr val="tx1"/>
              </a:buClr>
              <a:buSzTx/>
              <a:buFontTx/>
              <a:buAutoNum type="arabicPeriod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variance between samples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MS</a:t>
            </a:r>
            <a:r>
              <a:rPr lang="en-US" altLang="en-US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measures the differences related to the treatment given to each sample and is sometimes called the </a:t>
            </a:r>
            <a:r>
              <a:rPr lang="en-US" altLang="en-US" sz="24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 square between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35000"/>
              </a:spcBef>
              <a:buClr>
                <a:schemeClr val="tx1"/>
              </a:buClr>
              <a:buSzTx/>
              <a:buFontTx/>
              <a:buAutoNum type="arabicPeriod"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35000"/>
              </a:spcBef>
              <a:buClr>
                <a:schemeClr val="tx1"/>
              </a:buClr>
              <a:buSzTx/>
              <a:buFontTx/>
              <a:buAutoNum type="arabicPeriod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variance within samples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MS</a:t>
            </a:r>
            <a:r>
              <a:rPr lang="en-US" altLang="en-US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measures the differences related to entries within the same sample.  This variance, sometimes called the </a:t>
            </a:r>
            <a:r>
              <a:rPr lang="en-US" altLang="en-US" sz="24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 square within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usually due to sampling error.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977178" y="738502"/>
            <a:ext cx="42420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of Variance (ANOVA)</a:t>
            </a:r>
          </a:p>
        </p:txBody>
      </p:sp>
    </p:spTree>
    <p:extLst>
      <p:ext uri="{BB962C8B-B14F-4D97-AF65-F5344CB8AC3E}">
        <p14:creationId xmlns:p14="http://schemas.microsoft.com/office/powerpoint/2010/main" val="58636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457"/>
    </mc:Choice>
    <mc:Fallback xmlns="">
      <p:transition spd="slow" advTm="66457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863273" y="477530"/>
            <a:ext cx="72712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of Variance (ANOVA)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9282" y="1424487"/>
            <a:ext cx="8010525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68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32"/>
    </mc:Choice>
    <mc:Fallback xmlns="">
      <p:transition spd="slow" advTm="31232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49734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ANOVA summary Table</a:t>
            </a:r>
            <a:endParaRPr lang="en-US" alt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958108" y="1881656"/>
            <a:ext cx="77862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table is a convenient way to summarize the results in a one-way ANOVA test.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8681" y="2867081"/>
            <a:ext cx="8205927" cy="332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21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765"/>
    </mc:Choice>
    <mc:Fallback xmlns="">
      <p:transition spd="slow" advTm="90765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931397" y="529111"/>
            <a:ext cx="14590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35783" y="1639286"/>
            <a:ext cx="89970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table shows the salaries of randomly selected individuals from four large metropolitan areas.  At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= 0.05, can you conclude that the mean salary is different in at least one of the areas?  (Adapted from US Bureau of Economic Analysis)</a:t>
            </a:r>
            <a:endParaRPr lang="en-US" altLang="en-US" sz="2400" i="1" dirty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1275" y="3342794"/>
            <a:ext cx="7882811" cy="251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07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793"/>
    </mc:Choice>
    <mc:Fallback xmlns="">
      <p:transition spd="slow" advTm="74793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9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742906" y="539393"/>
            <a:ext cx="17443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74164" y="1801091"/>
            <a:ext cx="947963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dirty="0" smtClean="0"/>
              <a:t>1- State H0 and Ha </a:t>
            </a:r>
          </a:p>
          <a:p>
            <a:pPr>
              <a:lnSpc>
                <a:spcPct val="150000"/>
              </a:lnSpc>
            </a:pPr>
            <a:r>
              <a:rPr lang="en-US" sz="4800" dirty="0" smtClean="0"/>
              <a:t>2- Critical value is F0</a:t>
            </a:r>
          </a:p>
          <a:p>
            <a:pPr>
              <a:lnSpc>
                <a:spcPct val="150000"/>
              </a:lnSpc>
            </a:pPr>
            <a:r>
              <a:rPr lang="en-US" sz="4800" dirty="0" smtClean="0"/>
              <a:t>3- Test statistics F using ANOVA table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91601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822"/>
    </mc:Choice>
    <mc:Fallback xmlns="">
      <p:transition spd="slow" advTm="64822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9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742906" y="539393"/>
            <a:ext cx="17443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6016" y="1529159"/>
            <a:ext cx="8628929" cy="465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11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705"/>
    </mc:Choice>
    <mc:Fallback xmlns="">
      <p:transition spd="slow" advTm="144705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4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852354" y="565571"/>
            <a:ext cx="13564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948" y="1830567"/>
            <a:ext cx="5947128" cy="107075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007422" y="3110500"/>
                <a:ext cx="2851743" cy="7630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𝑆𝑆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acc>
                                <m:accPr>
                                  <m:chr m:val="̅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acc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acc>
                                <m:accPr>
                                  <m:chr m:val="̿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acc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7422" y="3110500"/>
                <a:ext cx="2851743" cy="76309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biLevel thresh="50000"/>
          </a:blip>
          <a:stretch>
            <a:fillRect/>
          </a:stretch>
        </p:blipFill>
        <p:spPr>
          <a:xfrm>
            <a:off x="1014365" y="4095107"/>
            <a:ext cx="10753725" cy="4191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136905" y="4783537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440788" y="5495087"/>
                <a:ext cx="6072816" cy="9926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𝑀𝑆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𝑆𝑆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.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400" dirty="0"/>
                          <m:t>83622620.01 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400" dirty="0"/>
                          <m:t>83622620.01 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</m:oMath>
                </a14:m>
                <a:r>
                  <a:rPr lang="en-US" sz="2400" dirty="0" smtClean="0"/>
                  <a:t>=</a:t>
                </a:r>
                <a:endParaRPr lang="en-US" sz="2400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0788" y="5495087"/>
                <a:ext cx="6072816" cy="992644"/>
              </a:xfrm>
              <a:prstGeom prst="rect">
                <a:avLst/>
              </a:prstGeom>
              <a:blipFill>
                <a:blip r:embed="rId12"/>
                <a:stretch>
                  <a:fillRect r="-6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biLevel thresh="75000"/>
          </a:blip>
          <a:stretch>
            <a:fillRect/>
          </a:stretch>
        </p:blipFill>
        <p:spPr>
          <a:xfrm>
            <a:off x="8506128" y="5673419"/>
            <a:ext cx="1866900" cy="3238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440788" y="4823362"/>
            <a:ext cx="2952750" cy="4762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04569" y="1749143"/>
            <a:ext cx="4615814" cy="147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29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6705"/>
    </mc:Choice>
    <mc:Fallback xmlns="">
      <p:transition spd="slow" advTm="416705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4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41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852354" y="565571"/>
            <a:ext cx="13564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963435" y="4820009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biLevel thresh="75000"/>
          </a:blip>
          <a:stretch>
            <a:fillRect/>
          </a:stretch>
        </p:blipFill>
        <p:spPr>
          <a:xfrm>
            <a:off x="1858507" y="2063032"/>
            <a:ext cx="9351241" cy="9706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74165" y="3214049"/>
            <a:ext cx="7304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=238558479.52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939571" y="4093656"/>
                <a:ext cx="6422207" cy="72635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𝑀𝑆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𝑆𝑆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𝑊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.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𝐷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238558479.52 </m:t>
                        </m:r>
                      </m:num>
                      <m:den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238558479.52 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9571" y="4093656"/>
                <a:ext cx="6422207" cy="726353"/>
              </a:xfrm>
              <a:prstGeom prst="rect">
                <a:avLst/>
              </a:prstGeom>
              <a:blipFill>
                <a:blip r:embed="rId10"/>
                <a:stretch>
                  <a:fillRect r="-759" b="-8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11">
            <a:biLevel thresh="75000"/>
          </a:blip>
          <a:stretch>
            <a:fillRect/>
          </a:stretch>
        </p:blipFill>
        <p:spPr>
          <a:xfrm>
            <a:off x="8361778" y="4287877"/>
            <a:ext cx="207760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63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143"/>
    </mc:Choice>
    <mc:Fallback xmlns="">
      <p:transition spd="slow" advTm="269143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3623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42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113675" y="649198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4471" y="1817993"/>
            <a:ext cx="8524875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77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389"/>
    </mc:Choice>
    <mc:Fallback xmlns="">
      <p:transition spd="slow" advTm="178389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3623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43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113675" y="649198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91275" y="1531236"/>
            <a:ext cx="3103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  Step 1:</a:t>
            </a:r>
            <a:endParaRPr lang="en-US" sz="2800" b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biLevel thresh="75000"/>
          </a:blip>
          <a:stretch>
            <a:fillRect/>
          </a:stretch>
        </p:blipFill>
        <p:spPr>
          <a:xfrm>
            <a:off x="1729238" y="1995989"/>
            <a:ext cx="6299200" cy="79449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594341" y="2954472"/>
            <a:ext cx="84789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   </a:t>
            </a:r>
            <a:r>
              <a:rPr lang="en-US" sz="2800" b="1" dirty="0" smtClean="0"/>
              <a:t>Step 2: The Critical value F</a:t>
            </a:r>
            <a:r>
              <a:rPr lang="en-US" sz="2000" b="1" dirty="0" smtClean="0"/>
              <a:t>0</a:t>
            </a:r>
            <a:r>
              <a:rPr lang="en-US" sz="2800" b="1" dirty="0" smtClean="0"/>
              <a:t>=3.24   ( From F Table ) </a:t>
            </a:r>
            <a:endParaRPr lang="en-US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691275" y="3449194"/>
                <a:ext cx="6183231" cy="7668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dirty="0" smtClean="0"/>
                  <a:t>  Step 3: Test statistic   </a:t>
                </a:r>
                <a:r>
                  <a:rPr lang="en-US" sz="2800" b="1" dirty="0"/>
                  <a:t>F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𝑴𝑺</m:t>
                            </m:r>
                          </m:e>
                          <m: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𝑩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𝑴𝑺</m:t>
                            </m:r>
                          </m:e>
                          <m: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𝑾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 smtClean="0"/>
                  <a:t> = </a:t>
                </a:r>
                <a:r>
                  <a:rPr lang="en-US" sz="2800" b="1" dirty="0"/>
                  <a:t>= </a:t>
                </a:r>
                <a:r>
                  <a:rPr lang="en-US" sz="2800" b="1" dirty="0" smtClean="0"/>
                  <a:t>1.870 </a:t>
                </a:r>
                <a:endParaRPr lang="en-US" sz="2800" b="1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1275" y="3449194"/>
                <a:ext cx="6183231" cy="766813"/>
              </a:xfrm>
              <a:prstGeom prst="rect">
                <a:avLst/>
              </a:prstGeom>
              <a:blipFill>
                <a:blip r:embed="rId10"/>
                <a:stretch>
                  <a:fillRect r="-1084" b="-31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1594341" y="4047913"/>
            <a:ext cx="29022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     </a:t>
            </a:r>
            <a:r>
              <a:rPr lang="en-US" sz="2800" b="1" dirty="0" smtClean="0"/>
              <a:t>Step 4: Decision </a:t>
            </a:r>
            <a:endParaRPr lang="en-US" b="1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92763" y="4501792"/>
            <a:ext cx="2886075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5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678"/>
    </mc:Choice>
    <mc:Fallback xmlns="">
      <p:transition spd="slow" advTm="151678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87843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81041"/>
            <a:ext cx="10307784" cy="147478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44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852354" y="565571"/>
            <a:ext cx="13564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963435" y="4820009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55992794"/>
                  </p:ext>
                </p:extLst>
              </p:nvPr>
            </p:nvGraphicFramePr>
            <p:xfrm>
              <a:off x="330777" y="1443904"/>
              <a:ext cx="11528714" cy="445616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839440">
                      <a:extLst>
                        <a:ext uri="{9D8B030D-6E8A-4147-A177-3AD203B41FA5}">
                          <a16:colId xmlns:a16="http://schemas.microsoft.com/office/drawing/2014/main" val="2986356389"/>
                        </a:ext>
                      </a:extLst>
                    </a:gridCol>
                    <a:gridCol w="2772045">
                      <a:extLst>
                        <a:ext uri="{9D8B030D-6E8A-4147-A177-3AD203B41FA5}">
                          <a16:colId xmlns:a16="http://schemas.microsoft.com/office/drawing/2014/main" val="206932138"/>
                        </a:ext>
                      </a:extLst>
                    </a:gridCol>
                    <a:gridCol w="2305743">
                      <a:extLst>
                        <a:ext uri="{9D8B030D-6E8A-4147-A177-3AD203B41FA5}">
                          <a16:colId xmlns:a16="http://schemas.microsoft.com/office/drawing/2014/main" val="4169821428"/>
                        </a:ext>
                      </a:extLst>
                    </a:gridCol>
                    <a:gridCol w="2808168">
                      <a:extLst>
                        <a:ext uri="{9D8B030D-6E8A-4147-A177-3AD203B41FA5}">
                          <a16:colId xmlns:a16="http://schemas.microsoft.com/office/drawing/2014/main" val="711262828"/>
                        </a:ext>
                      </a:extLst>
                    </a:gridCol>
                    <a:gridCol w="1803318">
                      <a:extLst>
                        <a:ext uri="{9D8B030D-6E8A-4147-A177-3AD203B41FA5}">
                          <a16:colId xmlns:a16="http://schemas.microsoft.com/office/drawing/2014/main" val="4167486239"/>
                        </a:ext>
                      </a:extLst>
                    </a:gridCol>
                  </a:tblGrid>
                  <a:tr h="1500365"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Variation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Sum of Squares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Degrees of freedom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Mean Squares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F</a:t>
                          </a:r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87126513"/>
                      </a:ext>
                    </a:extLst>
                  </a:tr>
                  <a:tr h="1233111"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Between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𝑆𝑆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𝐵</m:t>
                                    </m:r>
                                  </m:sub>
                                </m:sSub>
                                <m:r>
                                  <a:rPr lang="en-US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dirty="0" smtClean="0"/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dirty="0" smtClean="0"/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dirty="0" smtClean="0"/>
                            <a:t>              83622620.01</a:t>
                          </a:r>
                        </a:p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           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.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.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sub>
                              </m:sSub>
                              <m:r>
                                <a:rPr lang="en-US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 smtClean="0"/>
                            <a:t>K-1</a:t>
                          </a:r>
                        </a:p>
                        <a:p>
                          <a:r>
                            <a:rPr lang="en-US" dirty="0" smtClean="0"/>
                            <a:t>           </a:t>
                          </a:r>
                        </a:p>
                        <a:p>
                          <a:r>
                            <a:rPr lang="en-US" baseline="0" dirty="0" smtClean="0"/>
                            <a:t>           </a:t>
                          </a:r>
                          <a:r>
                            <a:rPr lang="en-US" dirty="0" smtClean="0"/>
                            <a:t> =</a:t>
                          </a:r>
                          <a:r>
                            <a:rPr lang="en-US" baseline="0" dirty="0" smtClean="0"/>
                            <a:t> 4-1 =3 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𝑀𝑆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𝐵</m:t>
                                    </m:r>
                                  </m:sub>
                                </m:sSub>
                                <m:r>
                                  <a:rPr lang="en-US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𝑆𝑆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.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.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𝑁</m:t>
                                        </m:r>
                                      </m:sub>
                                    </m:sSub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  <a:p>
                          <a:r>
                            <a:rPr lang="en-US" b="0" i="0" dirty="0" smtClean="0">
                              <a:latin typeface="Cambria Math" panose="02040503050406030204" pitchFamily="18" charset="0"/>
                            </a:rPr>
                            <a:t>       </a:t>
                          </a:r>
                        </a:p>
                        <a:p>
                          <a:r>
                            <a:rPr lang="en-US" b="0" i="0" dirty="0" smtClean="0">
                              <a:latin typeface="Cambria Math" panose="02040503050406030204" pitchFamily="18" charset="0"/>
                            </a:rPr>
                            <a:t>           =27874206.67</a:t>
                          </a:r>
                          <a:endParaRPr lang="en-US" dirty="0" smtClean="0"/>
                        </a:p>
                        <a:p>
                          <a:endParaRPr lang="en-US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r>
                            <a:rPr lang="en-US" dirty="0" smtClean="0"/>
                            <a:t>F</a:t>
                          </a:r>
                          <a14:m>
                            <m:oMath xmlns:m="http://schemas.openxmlformats.org/officeDocument/2006/math">
                              <m:r>
                                <a:rPr lang="en-US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𝑀𝑆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𝐵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𝑀𝑆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𝑊</m:t>
                                      </m:r>
                                    </m:sub>
                                  </m:sSub>
                                </m:den>
                              </m:f>
                            </m:oMath>
                          </a14:m>
                          <a:endParaRPr lang="en-US" dirty="0" smtClean="0"/>
                        </a:p>
                        <a:p>
                          <a:endParaRPr lang="en-US" i="1" dirty="0" smtClean="0">
                            <a:latin typeface="Cambria Math" panose="02040503050406030204" pitchFamily="18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nor/>
                                      </m:rPr>
                                      <a:rPr lang="en-US" b="0" i="0" dirty="0" smtClean="0">
                                        <a:latin typeface="Cambria Math" panose="02040503050406030204" pitchFamily="18" charset="0"/>
                                      </a:rPr>
                                      <m:t>27874206.67</m:t>
                                    </m:r>
                                  </m:num>
                                  <m:den>
                                    <m:r>
                                      <m:rPr>
                                        <m:nor/>
                                      </m:rPr>
                                      <a:rPr lang="en-US" b="0" i="0" dirty="0" smtClean="0">
                                        <a:latin typeface="Cambria Math" panose="02040503050406030204" pitchFamily="18" charset="0"/>
                                      </a:rPr>
                                      <m:t>14909904.97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dirty="0" smtClean="0"/>
                                      <m:t> 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US" b="0" dirty="0" smtClean="0"/>
                        </a:p>
                        <a:p>
                          <a:endParaRPr lang="en-US" b="0" dirty="0" smtClean="0"/>
                        </a:p>
                        <a:p>
                          <a:r>
                            <a:rPr lang="en-US" b="0" dirty="0" smtClean="0"/>
                            <a:t>= 1.870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76069721"/>
                      </a:ext>
                    </a:extLst>
                  </a:tr>
                  <a:tr h="1233111"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Within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𝑆𝑆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dirty="0" smtClean="0"/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180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         238558479.52</a:t>
                          </a:r>
                        </a:p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           </m:t>
                              </m:r>
                              <m:sSub>
                                <m:sSub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.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.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𝐷</m:t>
                                  </m:r>
                                </m:sub>
                              </m:sSub>
                              <m:r>
                                <a:rPr lang="en-US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 smtClean="0"/>
                            <a:t>N-K</a:t>
                          </a:r>
                        </a:p>
                        <a:p>
                          <a:r>
                            <a:rPr lang="en-US" dirty="0" smtClean="0"/>
                            <a:t>           </a:t>
                          </a:r>
                        </a:p>
                        <a:p>
                          <a:r>
                            <a:rPr lang="en-US" dirty="0" smtClean="0"/>
                            <a:t>            =</a:t>
                          </a:r>
                          <a:r>
                            <a:rPr lang="en-US" baseline="0" dirty="0" smtClean="0"/>
                            <a:t> 20-4=16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𝑀𝑆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sub>
                                </m:sSub>
                                <m:r>
                                  <a:rPr lang="en-US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𝑆𝑆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𝑊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.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.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𝐷</m:t>
                                        </m:r>
                                      </m:sub>
                                    </m:sSub>
                                  </m:den>
                                </m:f>
                              </m:oMath>
                            </m:oMathPara>
                          </a14:m>
                          <a:endParaRPr/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b="0" i="1" dirty="0" smtClean="0">
                              <a:latin typeface="Cambria Math" panose="02040503050406030204" pitchFamily="18" charset="0"/>
                            </a:rPr>
                            <a:t>       </a:t>
                          </a:r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b="0" i="1" dirty="0" smtClean="0">
                              <a:latin typeface="Cambria Math" panose="02040503050406030204" pitchFamily="18" charset="0"/>
                            </a:rPr>
                            <a:t>          </a:t>
                          </a:r>
                          <a:r>
                            <a:rPr lang="en-US" b="0" i="0" dirty="0" smtClean="0">
                              <a:latin typeface="Cambria Math" panose="02040503050406030204" pitchFamily="18" charset="0"/>
                            </a:rPr>
                            <a:t>=14909904.97</a:t>
                          </a:r>
                          <a:endParaRPr lang="en-US" dirty="0" smtClean="0"/>
                        </a:p>
                        <a:p>
                          <a:endParaRPr 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58198224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55992794"/>
                  </p:ext>
                </p:extLst>
              </p:nvPr>
            </p:nvGraphicFramePr>
            <p:xfrm>
              <a:off x="330777" y="1443904"/>
              <a:ext cx="11528714" cy="445616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839440">
                      <a:extLst>
                        <a:ext uri="{9D8B030D-6E8A-4147-A177-3AD203B41FA5}">
                          <a16:colId xmlns:a16="http://schemas.microsoft.com/office/drawing/2014/main" val="2986356389"/>
                        </a:ext>
                      </a:extLst>
                    </a:gridCol>
                    <a:gridCol w="2772045">
                      <a:extLst>
                        <a:ext uri="{9D8B030D-6E8A-4147-A177-3AD203B41FA5}">
                          <a16:colId xmlns:a16="http://schemas.microsoft.com/office/drawing/2014/main" val="206932138"/>
                        </a:ext>
                      </a:extLst>
                    </a:gridCol>
                    <a:gridCol w="2305743">
                      <a:extLst>
                        <a:ext uri="{9D8B030D-6E8A-4147-A177-3AD203B41FA5}">
                          <a16:colId xmlns:a16="http://schemas.microsoft.com/office/drawing/2014/main" val="4169821428"/>
                        </a:ext>
                      </a:extLst>
                    </a:gridCol>
                    <a:gridCol w="2808168">
                      <a:extLst>
                        <a:ext uri="{9D8B030D-6E8A-4147-A177-3AD203B41FA5}">
                          <a16:colId xmlns:a16="http://schemas.microsoft.com/office/drawing/2014/main" val="711262828"/>
                        </a:ext>
                      </a:extLst>
                    </a:gridCol>
                    <a:gridCol w="1803318">
                      <a:extLst>
                        <a:ext uri="{9D8B030D-6E8A-4147-A177-3AD203B41FA5}">
                          <a16:colId xmlns:a16="http://schemas.microsoft.com/office/drawing/2014/main" val="4167486239"/>
                        </a:ext>
                      </a:extLst>
                    </a:gridCol>
                  </a:tblGrid>
                  <a:tr h="1500365"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Variation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Sum of Squares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Degrees of freedom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Mean Squares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F</a:t>
                          </a:r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87126513"/>
                      </a:ext>
                    </a:extLst>
                  </a:tr>
                  <a:tr h="1477899"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Between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9"/>
                          <a:stretch>
                            <a:fillRect l="-66593" t="-101646" r="-250330" b="-1008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9"/>
                          <a:stretch>
                            <a:fillRect l="-200529" t="-101646" r="-201323" b="-1008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9"/>
                          <a:stretch>
                            <a:fillRect l="-246421" t="-101646" r="-65076" b="-100823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9"/>
                          <a:stretch>
                            <a:fillRect l="-539527" t="-50823" r="-1351" b="-41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76069721"/>
                      </a:ext>
                    </a:extLst>
                  </a:tr>
                  <a:tr h="1477899">
                    <a:tc>
                      <a:txBody>
                        <a:bodyPr/>
                        <a:lstStyle/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r>
                            <a:rPr lang="en-US" dirty="0" smtClean="0"/>
                            <a:t>Within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9"/>
                          <a:stretch>
                            <a:fillRect l="-66593" t="-201646" r="-250330" b="-8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9"/>
                          <a:stretch>
                            <a:fillRect l="-200529" t="-201646" r="-201323" b="-8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9"/>
                          <a:stretch>
                            <a:fillRect l="-246421" t="-201646" r="-65076" b="-823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581982241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97808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738"/>
    </mc:Choice>
    <mc:Fallback xmlns="">
      <p:transition spd="slow" advTm="183738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45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28953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 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58506" y="1782690"/>
            <a:ext cx="9215894" cy="334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D17230"/>
              </a:buClr>
            </a:pPr>
            <a:r>
              <a:rPr lang="en-US" alt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10.1 Goodness of </a:t>
            </a:r>
            <a:r>
              <a:rPr lang="en-US" altLang="en-US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Fit (</a:t>
            </a:r>
            <a:r>
              <a:rPr lang="en-US" altLang="en-US" sz="3200" b="1" dirty="0" smtClean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Chi-Square)</a:t>
            </a:r>
            <a:endParaRPr lang="en-US" altLang="en-US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D17230"/>
              </a:buClr>
            </a:pPr>
            <a:r>
              <a:rPr lang="en-US" alt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10.2 </a:t>
            </a:r>
            <a:r>
              <a:rPr lang="en-US" altLang="en-US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Independence </a:t>
            </a:r>
            <a:r>
              <a:rPr lang="en-US" alt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en-US" sz="32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</a:t>
            </a:r>
            <a:r>
              <a:rPr lang="en-US" altLang="en-US" sz="3200" b="1" dirty="0" smtClean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en-US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D17230"/>
              </a:buClr>
            </a:pPr>
            <a:r>
              <a:rPr lang="en-US" alt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10.3 Comparing Two </a:t>
            </a:r>
            <a:r>
              <a:rPr lang="en-US" altLang="en-US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Variances (</a:t>
            </a:r>
            <a:r>
              <a:rPr lang="en-US" altLang="en-US" sz="32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F-distribution</a:t>
            </a:r>
            <a:r>
              <a:rPr lang="en-US" altLang="en-US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altLang="en-US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D17230"/>
              </a:buClr>
            </a:pPr>
            <a:r>
              <a:rPr lang="en-US" alt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10.4 Analysis of </a:t>
            </a:r>
            <a:r>
              <a:rPr lang="en-US" altLang="en-US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Variance </a:t>
            </a:r>
            <a:r>
              <a:rPr lang="en-US" alt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en-US" sz="32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F-distribution</a:t>
            </a:r>
            <a:r>
              <a:rPr lang="en-US" altLang="en-US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altLang="en-US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04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986"/>
    </mc:Choice>
    <mc:Fallback xmlns="">
      <p:transition spd="slow" advTm="196986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64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27542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</a:t>
            </a:r>
            <a:endParaRPr lang="en-US" altLang="en-US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507" y="1496727"/>
            <a:ext cx="8181420" cy="4560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46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155"/>
    </mc:Choice>
    <mc:Fallback xmlns="">
      <p:transition spd="slow" advTm="125155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3.1|1.3|7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2811</TotalTime>
  <Words>1944</Words>
  <Application>Microsoft Office PowerPoint</Application>
  <PresentationFormat>Widescreen</PresentationFormat>
  <Paragraphs>523</Paragraphs>
  <Slides>46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7" baseType="lpstr">
      <vt:lpstr>Arial</vt:lpstr>
      <vt:lpstr>Calibri</vt:lpstr>
      <vt:lpstr>Calibri Light</vt:lpstr>
      <vt:lpstr>Cambria Math</vt:lpstr>
      <vt:lpstr>Century</vt:lpstr>
      <vt:lpstr>Symbol</vt:lpstr>
      <vt:lpstr>Tajawal Medium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297</cp:revision>
  <dcterms:created xsi:type="dcterms:W3CDTF">2021-08-03T13:03:26Z</dcterms:created>
  <dcterms:modified xsi:type="dcterms:W3CDTF">2022-07-07T07:22:02Z</dcterms:modified>
</cp:coreProperties>
</file>