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08" r:id="rId32"/>
    <p:sldId id="509" r:id="rId33"/>
    <p:sldId id="510" r:id="rId34"/>
    <p:sldId id="511" r:id="rId35"/>
    <p:sldId id="512" r:id="rId36"/>
    <p:sldId id="513" r:id="rId37"/>
    <p:sldId id="514" r:id="rId38"/>
    <p:sldId id="515" r:id="rId39"/>
    <p:sldId id="516" r:id="rId40"/>
    <p:sldId id="517" r:id="rId41"/>
    <p:sldId id="518" r:id="rId42"/>
    <p:sldId id="519" r:id="rId43"/>
    <p:sldId id="520" r:id="rId44"/>
    <p:sldId id="521" r:id="rId45"/>
    <p:sldId id="523" r:id="rId46"/>
    <p:sldId id="52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2" d="100"/>
          <a:sy n="82" d="100"/>
        </p:scale>
        <p:origin x="-240" y="4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jpeg"/><Relationship Id="rId7"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2.svg"/><Relationship Id="rId10" Type="http://schemas.openxmlformats.org/officeDocument/2006/relationships/image" Target="../media/image10.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49" y="439838"/>
            <a:ext cx="11701282" cy="6373711"/>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Times New Roman" panose="02020603050405020304" pitchFamily="18" charset="0"/>
                <a:cs typeface="Times New Roman" panose="02020603050405020304" pitchFamily="18" charset="0"/>
              </a:rPr>
              <a:t>مقرر الحكومة الرقمية </a:t>
            </a:r>
          </a:p>
          <a:p>
            <a:pPr algn="ctr"/>
            <a:r>
              <a:rPr lang="en-US" sz="2400" dirty="0" smtClean="0">
                <a:solidFill>
                  <a:schemeClr val="bg1"/>
                </a:solidFill>
                <a:latin typeface="Times New Roman" panose="02020603050405020304" pitchFamily="18" charset="0"/>
                <a:cs typeface="Times New Roman" panose="02020603050405020304" pitchFamily="18" charset="0"/>
              </a:rPr>
              <a:t>LAW625</a:t>
            </a:r>
          </a:p>
          <a:p>
            <a:pPr algn="ct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3" y="1937901"/>
            <a:ext cx="4759721" cy="1446550"/>
          </a:xfrm>
          <a:prstGeom prst="rect">
            <a:avLst/>
          </a:prstGeom>
          <a:noFill/>
        </p:spPr>
        <p:txBody>
          <a:bodyPr wrap="squar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ماجستير القانون الرقمي </a:t>
            </a:r>
            <a:endParaRPr lang="ar-EG" sz="4400" b="1" dirty="0">
              <a:solidFill>
                <a:srgbClr val="00B0F0"/>
              </a:solidFill>
              <a:latin typeface="Times New Roman" panose="02020603050405020304" pitchFamily="18" charset="0"/>
              <a:cs typeface="Times New Roman" panose="02020603050405020304" pitchFamily="18" charset="0"/>
            </a:endParaRPr>
          </a:p>
          <a:p>
            <a:r>
              <a:rPr lang="ar-EG" sz="4400" b="1" dirty="0" smtClean="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xmlns="" id="{46F3C90B-EB3F-EA91-08C5-03400C278827}"/>
              </a:ext>
            </a:extLst>
          </p:cNvPr>
          <p:cNvSpPr/>
          <p:nvPr/>
        </p:nvSpPr>
        <p:spPr>
          <a:xfrm>
            <a:off x="6200343" y="648181"/>
            <a:ext cx="5628985" cy="5787343"/>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4402"/>
    </mc:Choice>
    <mc:Fallback xmlns="">
      <p:transition spd="slow" advTm="2440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794035" y="2785710"/>
            <a:ext cx="3094117" cy="1446550"/>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الحكومة الرقمية</a:t>
            </a:r>
          </a:p>
          <a:p>
            <a:endParaRPr lang="ar-EG" sz="4400" b="1" dirty="0" smtClean="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5856791" y="3508985"/>
            <a:ext cx="5104434" cy="12935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dirty="0" smtClean="0">
              <a:solidFill>
                <a:schemeClr val="tx1"/>
              </a:solidFill>
              <a:latin typeface="Times New Roman" panose="02020603050405020304" pitchFamily="18" charset="0"/>
              <a:cs typeface="Times New Roman" panose="02020603050405020304" pitchFamily="18" charset="0"/>
            </a:endParaRPr>
          </a:p>
          <a:p>
            <a:pPr algn="ctr"/>
            <a:r>
              <a:rPr lang="ar-EG" sz="2800" b="1" dirty="0" smtClean="0">
                <a:solidFill>
                  <a:schemeClr val="tx1"/>
                </a:solidFill>
                <a:latin typeface="Times New Roman" panose="02020603050405020304" pitchFamily="18" charset="0"/>
                <a:cs typeface="Times New Roman" panose="02020603050405020304" pitchFamily="18" charset="0"/>
              </a:rPr>
              <a:t>المحاضرة الثالثة</a:t>
            </a:r>
          </a:p>
          <a:p>
            <a:pPr algn="ctr"/>
            <a:r>
              <a:rPr lang="ar-EG" sz="2800" b="1" dirty="0">
                <a:solidFill>
                  <a:schemeClr val="tx1"/>
                </a:solidFill>
                <a:latin typeface="Times New Roman" panose="02020603050405020304" pitchFamily="18" charset="0"/>
                <a:cs typeface="Times New Roman" panose="02020603050405020304" pitchFamily="18" charset="0"/>
              </a:rPr>
              <a:t>المبادئ الأساسية لتطبيق الحكومة الرقمية </a:t>
            </a:r>
            <a:endParaRPr lang="ar-EG" sz="2800" b="1" dirty="0" smtClean="0">
              <a:solidFill>
                <a:schemeClr val="tx1"/>
              </a:solidFill>
              <a:latin typeface="Times New Roman" panose="02020603050405020304" pitchFamily="18" charset="0"/>
              <a:cs typeface="Times New Roman" panose="02020603050405020304" pitchFamily="18" charset="0"/>
            </a:endParaRPr>
          </a:p>
          <a:p>
            <a:pPr algn="ctr"/>
            <a:r>
              <a:rPr lang="ar-EG" sz="2800" b="1" dirty="0" smtClean="0">
                <a:solidFill>
                  <a:schemeClr val="tx1"/>
                </a:solidFill>
                <a:latin typeface="Times New Roman" panose="02020603050405020304" pitchFamily="18" charset="0"/>
                <a:cs typeface="Times New Roman" panose="02020603050405020304" pitchFamily="18" charset="0"/>
              </a:rPr>
              <a:t>(مراحل التطبيق- مبادئ الاطار التنظيمي)</a:t>
            </a:r>
            <a:endParaRPr lang="ar-EG"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Times New Roman" panose="02020603050405020304" pitchFamily="18" charset="0"/>
                <a:cs typeface="Times New Roman" panose="02020603050405020304" pitchFamily="18" charset="0"/>
              </a:rPr>
              <a:t>Prepared by Dr</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Haytham</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Eissa</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Manaa</a:t>
            </a:r>
            <a:r>
              <a:rPr lang="en-US" sz="2000" dirty="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5066"/>
    </mc:Choice>
    <mc:Fallback xmlns="">
      <p:transition spd="slow" advTm="14506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xmlns="" id="{FFBC9732-D32E-DCF9-3982-D4B68F971747}"/>
              </a:ext>
            </a:extLst>
          </p:cNvPr>
          <p:cNvSpPr/>
          <p:nvPr/>
        </p:nvSpPr>
        <p:spPr>
          <a:xfrm>
            <a:off x="127321" y="4884389"/>
            <a:ext cx="5994873" cy="1643527"/>
          </a:xfrm>
          <a:prstGeom prst="rect">
            <a:avLst/>
          </a:prstGeom>
          <a:noFill/>
        </p:spPr>
        <p:txBody>
          <a:bodyPr wrap="square">
            <a:spAutoFit/>
          </a:bodyPr>
          <a:lstStyle/>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أولا: مراحل تطبيق الحكومة الرقمية </a:t>
            </a:r>
          </a:p>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ثانيا: مبادئ الاطار التنظيمي لأعمال الحكومة الرقمية </a:t>
            </a: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537874" cy="584775"/>
          </a:xfrm>
          <a:prstGeom prst="rect">
            <a:avLst/>
          </a:prstGeom>
          <a:noFill/>
        </p:spPr>
        <p:txBody>
          <a:bodyPr wrap="none" rtlCol="0">
            <a:spAutoFit/>
          </a:bodyPr>
          <a:lstStyle/>
          <a:p>
            <a:r>
              <a:rPr lang="ar-EG" sz="3200" b="1" dirty="0" smtClean="0">
                <a:solidFill>
                  <a:srgbClr val="FF0000"/>
                </a:solidFill>
                <a:latin typeface="Times New Roman" panose="02020603050405020304" pitchFamily="18" charset="0"/>
                <a:cs typeface="Times New Roman" panose="02020603050405020304" pitchFamily="18" charset="0"/>
              </a:rPr>
              <a:t>محاور  المحاضرة</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77474"/>
    </mc:Choice>
    <mc:Fallback xmlns="">
      <p:transition spd="slow" advTm="77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dirty="0" smtClean="0">
                <a:solidFill>
                  <a:schemeClr val="bg1"/>
                </a:solidFill>
              </a:rPr>
              <a:t>أولا: مراحل تطبيق الحكومة الرقمية</a:t>
            </a:r>
            <a:endParaRPr lang="en-US" dirty="0">
              <a:solidFill>
                <a:schemeClr val="bg1"/>
              </a:solidFill>
            </a:endParaRPr>
          </a:p>
        </p:txBody>
      </p:sp>
      <p:sp>
        <p:nvSpPr>
          <p:cNvPr id="3" name="عنصر نائب للمحتوى 2"/>
          <p:cNvSpPr>
            <a:spLocks noGrp="1"/>
          </p:cNvSpPr>
          <p:nvPr>
            <p:ph idx="1"/>
          </p:nvPr>
        </p:nvSpPr>
        <p:spPr>
          <a:xfrm>
            <a:off x="1909823" y="1886673"/>
            <a:ext cx="8067554" cy="3993267"/>
          </a:xfrm>
        </p:spPr>
        <p:txBody>
          <a:bodyPr>
            <a:normAutofit lnSpcReduction="10000"/>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لا يتم عادة تطبيق الحكومة الرقمية بشكل كامل فجأة وبخطوة واحدة، وذلك لأسباب فنية واقتصادية واجتماعية وسياسية متنوعة، ويرى الخبراء أن هناك أربع مراحل لتطور الحكومة الرقمية وتطبيقها في الواقع، على أساس درجة استخدام تكنولوجيا المعلومات والاتصالات في تقديم الخدمات الكترونيا، وهذه المراحل هي: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127255"/>
    </mc:Choice>
    <mc:Fallback xmlns="">
      <p:transition spd="slow" advTm="12725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lvl="0" indent="0" algn="just" rtl="1">
              <a:lnSpc>
                <a:spcPct val="150000"/>
              </a:lnSpc>
              <a:buNone/>
            </a:pPr>
            <a:r>
              <a:rPr lang="ar-EG" dirty="0">
                <a:solidFill>
                  <a:prstClr val="white"/>
                </a:solidFill>
                <a:latin typeface="Simplified Arabic" pitchFamily="18" charset="-78"/>
                <a:cs typeface="Simplified Arabic" pitchFamily="18" charset="-78"/>
              </a:rPr>
              <a:t>1- </a:t>
            </a:r>
            <a:r>
              <a:rPr lang="ar-EG" dirty="0" smtClean="0">
                <a:solidFill>
                  <a:prstClr val="white"/>
                </a:solidFill>
                <a:latin typeface="Simplified Arabic" pitchFamily="18" charset="-78"/>
                <a:cs typeface="Simplified Arabic" pitchFamily="18" charset="-78"/>
              </a:rPr>
              <a:t>الحضور  </a:t>
            </a:r>
            <a:endParaRPr lang="ar-EG" dirty="0">
              <a:solidFill>
                <a:prstClr val="white"/>
              </a:solidFill>
              <a:latin typeface="Simplified Arabic" pitchFamily="18" charset="-78"/>
              <a:cs typeface="Simplified Arabic" pitchFamily="18" charset="-78"/>
            </a:endParaRPr>
          </a:p>
          <a:p>
            <a:pPr marL="0" lvl="0" indent="0" algn="just" rtl="1">
              <a:lnSpc>
                <a:spcPct val="150000"/>
              </a:lnSpc>
              <a:buNone/>
            </a:pPr>
            <a:r>
              <a:rPr lang="ar-EG" dirty="0" smtClean="0">
                <a:solidFill>
                  <a:prstClr val="white"/>
                </a:solidFill>
                <a:latin typeface="Simplified Arabic" pitchFamily="18" charset="-78"/>
                <a:cs typeface="Simplified Arabic" pitchFamily="18" charset="-78"/>
              </a:rPr>
              <a:t>2-التفاعل</a:t>
            </a:r>
            <a:endParaRPr lang="ar-EG" dirty="0">
              <a:solidFill>
                <a:prstClr val="white"/>
              </a:solidFill>
              <a:latin typeface="Simplified Arabic" pitchFamily="18" charset="-78"/>
              <a:cs typeface="Simplified Arabic" pitchFamily="18" charset="-78"/>
            </a:endParaRPr>
          </a:p>
          <a:p>
            <a:pPr marL="0" lvl="0" indent="0" algn="just" rtl="1">
              <a:lnSpc>
                <a:spcPct val="150000"/>
              </a:lnSpc>
              <a:buNone/>
            </a:pPr>
            <a:r>
              <a:rPr lang="ar-EG" dirty="0" smtClean="0">
                <a:solidFill>
                  <a:prstClr val="white"/>
                </a:solidFill>
                <a:latin typeface="Simplified Arabic" pitchFamily="18" charset="-78"/>
                <a:cs typeface="Simplified Arabic" pitchFamily="18" charset="-78"/>
              </a:rPr>
              <a:t>3-المعاملات </a:t>
            </a:r>
            <a:endParaRPr lang="ar-EG" dirty="0">
              <a:solidFill>
                <a:prstClr val="white"/>
              </a:solidFill>
              <a:latin typeface="Simplified Arabic" pitchFamily="18" charset="-78"/>
              <a:cs typeface="Simplified Arabic" pitchFamily="18" charset="-78"/>
            </a:endParaRPr>
          </a:p>
          <a:p>
            <a:pPr marL="0" lvl="0" indent="0" algn="just" rtl="1">
              <a:lnSpc>
                <a:spcPct val="150000"/>
              </a:lnSpc>
              <a:buNone/>
            </a:pPr>
            <a:r>
              <a:rPr lang="ar-EG" dirty="0" smtClean="0">
                <a:solidFill>
                  <a:prstClr val="white"/>
                </a:solidFill>
                <a:latin typeface="Simplified Arabic" pitchFamily="18" charset="-78"/>
                <a:cs typeface="Simplified Arabic" pitchFamily="18" charset="-78"/>
              </a:rPr>
              <a:t>4-التحول</a:t>
            </a:r>
            <a:endParaRPr lang="en-US" dirty="0">
              <a:solidFill>
                <a:prstClr val="white"/>
              </a:solidFill>
              <a:latin typeface="Simplified Arabic" pitchFamily="18" charset="-78"/>
              <a:cs typeface="Simplified Arabic" pitchFamily="18" charset="-78"/>
            </a:endParaRPr>
          </a:p>
          <a:p>
            <a:pPr marL="0" indent="0" algn="r">
              <a:buNone/>
            </a:pPr>
            <a:endParaRPr lang="en-US" dirty="0"/>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101913"/>
    </mc:Choice>
    <mc:Fallback xmlns="">
      <p:transition spd="slow" advTm="1019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r>
              <a:rPr lang="ar-EG" sz="4800" dirty="0" smtClean="0">
                <a:solidFill>
                  <a:schemeClr val="bg1"/>
                </a:solidFill>
              </a:rPr>
              <a:t/>
            </a:r>
            <a:br>
              <a:rPr lang="ar-EG" sz="4800" dirty="0" smtClean="0">
                <a:solidFill>
                  <a:schemeClr val="bg1"/>
                </a:solidFill>
              </a:rPr>
            </a:br>
            <a:r>
              <a:rPr lang="ar-EG" sz="4800" dirty="0">
                <a:solidFill>
                  <a:schemeClr val="bg1"/>
                </a:solidFill>
              </a:rPr>
              <a:t/>
            </a:r>
            <a:br>
              <a:rPr lang="ar-EG" sz="4800" dirty="0">
                <a:solidFill>
                  <a:schemeClr val="bg1"/>
                </a:solidFill>
              </a:rPr>
            </a:br>
            <a:r>
              <a:rPr lang="ar-EG" sz="4800" dirty="0">
                <a:solidFill>
                  <a:schemeClr val="bg1"/>
                </a:solidFill>
              </a:rPr>
              <a:t>1- </a:t>
            </a:r>
            <a:r>
              <a:rPr lang="ar-EG" sz="4800" dirty="0" smtClean="0">
                <a:solidFill>
                  <a:schemeClr val="bg1"/>
                </a:solidFill>
              </a:rPr>
              <a:t>الحضور </a:t>
            </a:r>
            <a:r>
              <a:rPr lang="ar-EG" sz="4800" dirty="0">
                <a:solidFill>
                  <a:schemeClr val="bg1"/>
                </a:solidFill>
              </a:rPr>
              <a:t/>
            </a:r>
            <a:br>
              <a:rPr lang="ar-EG" sz="4800" dirty="0">
                <a:solidFill>
                  <a:schemeClr val="bg1"/>
                </a:solidFill>
              </a:rPr>
            </a:br>
            <a:endParaRPr lang="en-US" sz="4800" dirty="0">
              <a:solidFill>
                <a:schemeClr val="bg1"/>
              </a:solidFill>
            </a:endParaRPr>
          </a:p>
        </p:txBody>
      </p:sp>
      <p:sp>
        <p:nvSpPr>
          <p:cNvPr id="3" name="عنصر نائب للمحتوى 2"/>
          <p:cNvSpPr>
            <a:spLocks noGrp="1"/>
          </p:cNvSpPr>
          <p:nvPr>
            <p:ph idx="1"/>
          </p:nvPr>
        </p:nvSpPr>
        <p:spPr>
          <a:xfrm>
            <a:off x="1134319" y="1875099"/>
            <a:ext cx="9554637" cy="4301864"/>
          </a:xfrm>
        </p:spPr>
        <p:txBody>
          <a:bodyPr/>
          <a:lstStyle/>
          <a:p>
            <a:pPr marL="0" indent="0" algn="r" rtl="1">
              <a:buNone/>
            </a:pPr>
            <a:endParaRPr lang="ar-EG" dirty="0" smtClean="0">
              <a:solidFill>
                <a:schemeClr val="bg1"/>
              </a:solidFill>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هذه هي الخطوة الأولى في طريق تطبيق الحكومة الرقمية، وتمثل مجرد الحضور أو الوجود من خلال الاستخدام البسيط للتقنيات الرقمية، مثال ذلك بناء موقع الكتروني للجهة يعطي أصحاب المصلحة معلومات عنها، كاختصاصها وموقعها الجغرافي والعنوان البريدي أو أرقام الهاتف.</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108820"/>
    </mc:Choice>
    <mc:Fallback xmlns="">
      <p:transition spd="slow" advTm="10882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608881" y="1921397"/>
            <a:ext cx="8727311" cy="3958542"/>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وهذا يعني أنه لا يتوفر لأصحاب المصلحة أية وسائل تفاعلية مع الجهة الإدارية من خلال الموقع؛ فيقتصر دور صاحب المصلحة على تلقي المعلومة من الموقع، وهي معلومات بسيطة كما وضحنا.</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121762"/>
    </mc:Choice>
    <mc:Fallback xmlns="">
      <p:transition spd="slow" advTm="12176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9" y="2060294"/>
            <a:ext cx="7488820" cy="4116668"/>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ودور المواقع في هذه المرحلة مثل دور الكتيبات التي تعطي معلومات عن الجهة، لكنها كتيبات رقمية، ويمكن نشر النماذج الخاصة بالخدمات المقدمة على الموقع في هذه المرحلة، بحيث يستطيع أن يقوم بتحميلها وتعبئتها وإعادة إرسالها إلى الجهة بالطرق التقليدية، مثل البريد العادي، وليس من خلال الموقع ذاته.</a:t>
            </a:r>
          </a:p>
        </p:txBody>
      </p:sp>
      <p:sp>
        <p:nvSpPr>
          <p:cNvPr id="2" name="عنوان 1"/>
          <p:cNvSpPr>
            <a:spLocks noGrp="1"/>
          </p:cNvSpPr>
          <p:nvPr>
            <p:ph type="title"/>
          </p:nvPr>
        </p:nvSpPr>
        <p:spPr/>
        <p:txBody>
          <a:bodyPr/>
          <a:lstStyle/>
          <a:p>
            <a:endParaRPr lang="en-US" dirty="0"/>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97565"/>
    </mc:Choice>
    <mc:Fallback xmlns="">
      <p:transition spd="slow" advTm="9756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a:xfrm>
            <a:off x="1817225" y="2013995"/>
            <a:ext cx="8472670" cy="4162968"/>
          </a:xfrm>
        </p:spPr>
        <p:txBody>
          <a:bodyPr/>
          <a:lstStyle/>
          <a:p>
            <a:pPr marL="0" lvl="0" indent="0" algn="just" rtl="1">
              <a:buNone/>
            </a:pPr>
            <a:endParaRPr lang="ar-EG" dirty="0" smtClean="0">
              <a:solidFill>
                <a:prstClr val="white"/>
              </a:solidFill>
              <a:latin typeface="Simplified Arabic" pitchFamily="18" charset="-78"/>
              <a:cs typeface="Simplified Arabic" pitchFamily="18" charset="-78"/>
            </a:endParaRPr>
          </a:p>
          <a:p>
            <a:pPr marL="0" lvl="0" indent="0" algn="just" rtl="1">
              <a:lnSpc>
                <a:spcPct val="150000"/>
              </a:lnSpc>
              <a:buNone/>
            </a:pPr>
            <a:r>
              <a:rPr lang="ar-EG" dirty="0" smtClean="0">
                <a:solidFill>
                  <a:prstClr val="white"/>
                </a:solidFill>
                <a:latin typeface="Simplified Arabic" pitchFamily="18" charset="-78"/>
                <a:cs typeface="Simplified Arabic" pitchFamily="18" charset="-78"/>
              </a:rPr>
              <a:t>ولا يثير تطبيق هذه المرحلة الصعوبات والتحديات التي تواجه الدول في المراحل الأخرى التي تزداد معها درجة استخدام تكنولوجيا المعلومات والاتصالات في تقديم الخدمات العامة، فالتكلفة اللازمة لمجرد الحضور الرقمي للحكومة لا تقارن بما تتحمله الدول في المراحل الأكثر تقدما. </a:t>
            </a:r>
            <a:endParaRPr lang="ar-EG" dirty="0">
              <a:solidFill>
                <a:prstClr val="white"/>
              </a:solidFill>
              <a:latin typeface="Simplified Arabic" pitchFamily="18" charset="-78"/>
              <a:cs typeface="Simplified Arabic" pitchFamily="18" charset="-78"/>
            </a:endParaRPr>
          </a:p>
          <a:p>
            <a:pPr marL="0" indent="0" algn="r">
              <a:buNone/>
            </a:pPr>
            <a:endParaRPr lang="en-US" dirty="0">
              <a:solidFill>
                <a:schemeClr val="bg1"/>
              </a:solidFill>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138600"/>
    </mc:Choice>
    <mc:Fallback xmlns="">
      <p:transition spd="slow" advTm="1386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851948" y="2349661"/>
            <a:ext cx="8183303" cy="3827301"/>
          </a:xfrm>
        </p:spPr>
        <p:txBody>
          <a:bodyPr/>
          <a:lstStyle/>
          <a:p>
            <a:pPr marL="0" indent="0" algn="just" rtl="1">
              <a:buNone/>
            </a:pPr>
            <a:endParaRPr lang="ar-EG" dirty="0" smtClean="0">
              <a:solidFill>
                <a:schemeClr val="bg1"/>
              </a:solidFill>
            </a:endParaRPr>
          </a:p>
          <a:p>
            <a:pPr marL="0" indent="0" algn="just" rtl="1">
              <a:lnSpc>
                <a:spcPct val="150000"/>
              </a:lnSpc>
              <a:buNone/>
            </a:pPr>
            <a:r>
              <a:rPr lang="ar-EG" dirty="0" smtClean="0">
                <a:solidFill>
                  <a:schemeClr val="bg1"/>
                </a:solidFill>
              </a:rPr>
              <a:t>ومن الجدير بالذكر أيضا أنه لا يشترط أن تبدأ الدول من هذه المرحلة فقد تستخدم اساليب تكنولوجية تتجاوز مستوى مرحلة الوجود أو الحضور الرقمي، كاستخدامها أدوات تفاعلية مع أصحاب المصلحة على الموقع.</a:t>
            </a:r>
            <a:endParaRPr lang="en-US" dirty="0">
              <a:solidFill>
                <a:schemeClr val="bg1"/>
              </a:solidFill>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62926"/>
    </mc:Choice>
    <mc:Fallback xmlns="">
      <p:transition spd="slow" advTm="6292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2-التفاعل</a:t>
            </a:r>
            <a:endParaRPr lang="en-US" dirty="0">
              <a:solidFill>
                <a:schemeClr val="bg1"/>
              </a:solidFill>
            </a:endParaRPr>
          </a:p>
        </p:txBody>
      </p:sp>
      <p:sp>
        <p:nvSpPr>
          <p:cNvPr id="3" name="عنصر نائب للمحتوى 2"/>
          <p:cNvSpPr>
            <a:spLocks noGrp="1"/>
          </p:cNvSpPr>
          <p:nvPr>
            <p:ph idx="1"/>
          </p:nvPr>
        </p:nvSpPr>
        <p:spPr>
          <a:xfrm>
            <a:off x="2060294" y="1655180"/>
            <a:ext cx="8160152" cy="4583573"/>
          </a:xfrm>
        </p:spPr>
        <p:txBody>
          <a:bodyPr>
            <a:normAutofit/>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تعد هذه المرحلة أكثر تطورا من حيث درجة استخدام التقنيات الرقمية في تقديم الخدمات العامة من جانب الحكومة، فدور صاحب المصلحة الراغب في الاستفادة من الخدمة لم يعد مجرد تلقي بعض المعلومات  البسيطة عن الجهة، بل التفاعل مع الجهة من خلال الوسائل التقنية المتاحة.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62098"/>
    </mc:Choice>
    <mc:Fallback xmlns="">
      <p:transition spd="slow" advTm="6209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87614" y="1944547"/>
            <a:ext cx="8345347" cy="4097438"/>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حيث يمكن لأصحاب لمصلحة التفاعل مع الحكومة من خلال إرسال رسائل البريد الالكتروني أو تعبئة النماذج الالكترونية على الموقع الخاصة بالخدمة أو الدردشة البسيطة أو وضع بعض التعليقات على الخدمة.</a:t>
            </a:r>
            <a:r>
              <a:rPr lang="ar-EG" dirty="0" smtClean="0">
                <a:solidFill>
                  <a:schemeClr val="bg1"/>
                </a:solidFill>
                <a:latin typeface="Simplified Arabic" pitchFamily="18" charset="-78"/>
                <a:cs typeface="Simplified Arabic" pitchFamily="18" charset="-78"/>
              </a:rPr>
              <a:t>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129049"/>
    </mc:Choice>
    <mc:Fallback xmlns="">
      <p:transition spd="slow" advTm="12904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465408" y="2141317"/>
            <a:ext cx="7743464" cy="3680750"/>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ومع ذلك يبقى هذا التفاعل بسيط ومحدود، وكل ما يفعله هو تقليل التفاعل المادي بين الحكومة وأصحاب المصلحة وإحلال بعض وسائل التفاعل الرقمي المحدودة بدلا عنه.</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98539"/>
    </mc:Choice>
    <mc:Fallback xmlns="">
      <p:transition spd="slow" advTm="9853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303362" y="2025570"/>
            <a:ext cx="7685590" cy="3055716"/>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وبالتالي فإنه يمكن البدء في تطبيق الحكومة الرقمية من  هذه المرحلة مباشرة؛ ذلك أن الفوارق بينها وبين المرحلة السابقة ليست كبيرة، من حيث درجة استخدام التقنيات الرقمية.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121774"/>
    </mc:Choice>
    <mc:Fallback xmlns="">
      <p:transition spd="slow" advTm="1217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rtl="1"/>
            <a:endParaRPr lang="en-US" dirty="0"/>
          </a:p>
        </p:txBody>
      </p:sp>
      <p:sp>
        <p:nvSpPr>
          <p:cNvPr id="3" name="عنصر نائب للمحتوى 2"/>
          <p:cNvSpPr>
            <a:spLocks noGrp="1"/>
          </p:cNvSpPr>
          <p:nvPr>
            <p:ph idx="1"/>
          </p:nvPr>
        </p:nvSpPr>
        <p:spPr>
          <a:xfrm>
            <a:off x="2395958" y="2164467"/>
            <a:ext cx="7905510" cy="4012496"/>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حيث إن نماذج التفاعل التي يجرى تصميمها في هذه المرحلة ذات قدرات تفاعلية محدودة مع أصحاب المصلحة، ويقصد منها التخفيف من مشقة الذهاب إلى الأجهزة الادارية للحصول على المعلومة عن الخدمة أو تقديم طلب الحصول عليها.</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161340"/>
    </mc:Choice>
    <mc:Fallback xmlns="">
      <p:transition spd="slow" advTm="16134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t/>
            </a:r>
            <a:br>
              <a:rPr lang="ar-EG" dirty="0" smtClean="0"/>
            </a:br>
            <a:r>
              <a:rPr lang="ar-EG" dirty="0" smtClean="0">
                <a:solidFill>
                  <a:schemeClr val="bg1"/>
                </a:solidFill>
              </a:rPr>
              <a:t>3-المعاملات</a:t>
            </a:r>
            <a:endParaRPr lang="en-US" dirty="0"/>
          </a:p>
        </p:txBody>
      </p:sp>
      <p:sp>
        <p:nvSpPr>
          <p:cNvPr id="3" name="عنصر نائب للمحتوى 2"/>
          <p:cNvSpPr>
            <a:spLocks noGrp="1"/>
          </p:cNvSpPr>
          <p:nvPr>
            <p:ph idx="1"/>
          </p:nvPr>
        </p:nvSpPr>
        <p:spPr>
          <a:xfrm>
            <a:off x="2083443" y="2013995"/>
            <a:ext cx="8252750" cy="3946968"/>
          </a:xfrm>
        </p:spPr>
        <p:txBody>
          <a:bodyPr>
            <a:normAutofit/>
          </a:bodyPr>
          <a:lstStyle/>
          <a:p>
            <a:pPr marL="0" lvl="0" indent="0" algn="just" rtl="1">
              <a:lnSpc>
                <a:spcPct val="150000"/>
              </a:lnSpc>
              <a:buNone/>
            </a:pPr>
            <a:endParaRPr lang="ar-EG" dirty="0">
              <a:solidFill>
                <a:prstClr val="white"/>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تعد هذه المرحلة أكثر تعقيدا وتطورا من المرحلة السابقة، فهي لا تنطوي على مجرد اتاحة وسائل محدودة للتفاعل البسيط بين الحكومة وأصحاب المصلحة، لكن الحكومة في هذه المرحلة تعتمد على مستوى من التقنيات الرقمية يمكن صاحب المصلحة من إجراء المعاملة.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77275"/>
    </mc:Choice>
    <mc:Fallback xmlns="">
      <p:transition spd="slow" advTm="7727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a:xfrm>
            <a:off x="2071868" y="1747776"/>
            <a:ext cx="8345347" cy="4190037"/>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ومعنى ذلك إجراء المعاملة بأكملها من خلال الأساليب الرقمية دون الحاجة إلى تحمل مشقة الذهاب إلى الجهاز الإداري المختص بذلك، وهذا يفترض تمكين صاحب المصلحة من إجراء كافة الخطوات اللازمة للمعاملة عن بعد، ويتم ذلك في أي وقت دون ارتباط بساعات العمل الرسمية، أي في النهار أو الليل.</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336574"/>
    </mc:Choice>
    <mc:Fallback xmlns="">
      <p:transition spd="slow" advTm="33657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p>
        </p:txBody>
      </p:sp>
      <p:sp>
        <p:nvSpPr>
          <p:cNvPr id="3" name="عنصر نائب للمحتوى 2"/>
          <p:cNvSpPr>
            <a:spLocks noGrp="1"/>
          </p:cNvSpPr>
          <p:nvPr>
            <p:ph idx="1"/>
          </p:nvPr>
        </p:nvSpPr>
        <p:spPr>
          <a:xfrm>
            <a:off x="2071868" y="1967695"/>
            <a:ext cx="8310623" cy="4548852"/>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ومن ذلك نستطيع القول أن هذه المرحلة تنطوي على بدايات عملية </a:t>
            </a:r>
            <a:r>
              <a:rPr lang="ar-EG" dirty="0" err="1" smtClean="0">
                <a:solidFill>
                  <a:schemeClr val="bg1"/>
                </a:solidFill>
                <a:latin typeface="Simplified Arabic" pitchFamily="18" charset="-78"/>
                <a:cs typeface="Simplified Arabic" pitchFamily="18" charset="-78"/>
              </a:rPr>
              <a:t>الأتمتة</a:t>
            </a:r>
            <a:r>
              <a:rPr lang="ar-EG" dirty="0">
                <a:solidFill>
                  <a:schemeClr val="bg1"/>
                </a:solidFill>
                <a:latin typeface="Simplified Arabic" pitchFamily="18" charset="-78"/>
                <a:cs typeface="Simplified Arabic" pitchFamily="18" charset="-78"/>
              </a:rPr>
              <a:t> </a:t>
            </a:r>
            <a:r>
              <a:rPr lang="ar-EG" dirty="0" smtClean="0">
                <a:solidFill>
                  <a:schemeClr val="bg1"/>
                </a:solidFill>
                <a:latin typeface="Simplified Arabic" pitchFamily="18" charset="-78"/>
                <a:cs typeface="Simplified Arabic" pitchFamily="18" charset="-78"/>
              </a:rPr>
              <a:t>بمعناها الذي وضحناه من قبل؛ حيث تجرى المعاملة في جانب منها بصورة الكترونية دون تدخل بشري.</a:t>
            </a:r>
            <a:r>
              <a:rPr lang="ar-EG" dirty="0" smtClean="0">
                <a:solidFill>
                  <a:schemeClr val="bg1"/>
                </a:solidFill>
                <a:latin typeface="Simplified Arabic" pitchFamily="18" charset="-78"/>
                <a:cs typeface="Simplified Arabic" pitchFamily="18" charset="-78"/>
              </a:rPr>
              <a:t> </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188735"/>
    </mc:Choice>
    <mc:Fallback xmlns="">
      <p:transition spd="slow" advTm="18873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p>
        </p:txBody>
      </p:sp>
      <p:sp>
        <p:nvSpPr>
          <p:cNvPr id="3" name="عنصر نائب للمحتوى 2"/>
          <p:cNvSpPr>
            <a:spLocks noGrp="1"/>
          </p:cNvSpPr>
          <p:nvPr>
            <p:ph idx="1"/>
          </p:nvPr>
        </p:nvSpPr>
        <p:spPr>
          <a:xfrm>
            <a:off x="1898248" y="2071868"/>
            <a:ext cx="8137003" cy="3946967"/>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ومن أمثلة ذلك تقديم طلب الترخيص من خلال موقع الجهة الإدارية والحصول عليه عن طريق اتباع الخطوات الموضحة أو تجديد ترخيص معين أو تقديم عطاء لشراء شيء معين أو دفع الرسوم أو الضرائب.</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222649"/>
    </mc:Choice>
    <mc:Fallback xmlns="">
      <p:transition spd="slow" advTm="22264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013995" y="2095017"/>
            <a:ext cx="7893934" cy="4081945"/>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وعلى الرغم من أن هذه المرحلة تنطوي على مستوى للتفاعل أعمق وأكثر تطورا من المرحلة السابقة، إلا أن تدفق المعلومات مازال في اتجاه واحد- إما إلى الحكومة أو إلى صاحب المصلحة- ويؤدي إلى نتائج يمكن التنبؤ بها، مثال ذلك الموافقة على ترخيص أو إنشاء إيصال دفع أو الموافقة على عطاء لشراء شيء.</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185152"/>
    </mc:Choice>
    <mc:Fallback xmlns="">
      <p:transition spd="slow" advTm="1851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
            </a:r>
            <a:br>
              <a:rPr lang="ar-EG" dirty="0" smtClean="0">
                <a:solidFill>
                  <a:schemeClr val="bg1"/>
                </a:solidFill>
              </a:rPr>
            </a:br>
            <a:r>
              <a:rPr lang="ar-EG" dirty="0" smtClean="0">
                <a:solidFill>
                  <a:schemeClr val="bg1"/>
                </a:solidFill>
              </a:rPr>
              <a:t>4-التحول </a:t>
            </a:r>
            <a:endParaRPr lang="en-US" dirty="0">
              <a:solidFill>
                <a:schemeClr val="bg1"/>
              </a:solidFill>
            </a:endParaRPr>
          </a:p>
        </p:txBody>
      </p:sp>
      <p:sp>
        <p:nvSpPr>
          <p:cNvPr id="3" name="عنصر نائب للمحتوى 2"/>
          <p:cNvSpPr>
            <a:spLocks noGrp="1"/>
          </p:cNvSpPr>
          <p:nvPr>
            <p:ph idx="1"/>
          </p:nvPr>
        </p:nvSpPr>
        <p:spPr>
          <a:xfrm>
            <a:off x="1817225" y="2141316"/>
            <a:ext cx="7986532" cy="3889094"/>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هذه المرحلة هي أعلى مراحل تطبيق الحكومة الرقمية وتعتمد فيها الدول على القدرات الكاملة لتكنولوجيا المعلومات والاتصالات من أجل إعادة تصور، تنظيم وتنفيذ العمل الحكومي.</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106002"/>
    </mc:Choice>
    <mc:Fallback xmlns="">
      <p:transition spd="slow" advTm="10600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817225" y="1863524"/>
            <a:ext cx="8102279" cy="3599728"/>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وتعتمد الحكومة الرقمية في هذه المرحلة على قدرات تقنية متقدمة تمكنها من إدارة العلاقات مع أصحاب المصلحة بصورة تجعلها تتلقى المعلومات وتنظمها وتحللها وتقوم بتنفيذها بشكل سلسل وهادئ.</a:t>
            </a:r>
          </a:p>
          <a:p>
            <a:pPr marL="0" indent="0" algn="just" rtl="1">
              <a:lnSpc>
                <a:spcPct val="150000"/>
              </a:lnSpc>
              <a:buNone/>
            </a:pP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151132"/>
    </mc:Choice>
    <mc:Fallback xmlns="">
      <p:transition spd="slow" advTm="1511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539433" y="1990846"/>
            <a:ext cx="8947230" cy="4186117"/>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وهذا يعني أن مقدم الخدمة في هذه المرحلة يجب أن يملك الأدوات الكافية للقيام بذلك على نحو متكامل، سواء من الناحية التنظيمية أو الفنية، ويضع ذلك عبء على الحكومة لإزالة المعوقات التنظيمية، الفنية والمالية.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133227"/>
    </mc:Choice>
    <mc:Fallback xmlns="">
      <p:transition spd="slow" advTm="13322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817225" y="1979271"/>
            <a:ext cx="8333772" cy="4197691"/>
          </a:xfrm>
        </p:spPr>
        <p:txBody>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وتدفق المعلومات يكون في هذه المرحلة من الاتجاهين، الحكومة وأصحاب المصلحة، ويعمل ذلك بكل تأكيد على تحسين علاقة الحكومة بكافة الفاعلين الرئيسيين في تطبيق مشروع الحكومة الرقمية.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179343"/>
    </mc:Choice>
    <mc:Fallback xmlns="">
      <p:transition spd="slow" advTm="17934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886673" y="1886672"/>
            <a:ext cx="8380071" cy="4074289"/>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ولذا تتسم هذه المرحلة من تطبيق الحكومة الرقمية بالقدرة على اتخاذ القرارات التعاونية بين كافة الشركاء، الجهات المركزية والأجهزة الادارية المحلية والإقليمية وقطاع الأعمال والمواطن، نتيجة سهول تدفق المعلومات بين الأطراف الفاعلة.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44378"/>
    </mc:Choice>
    <mc:Fallback xmlns="">
      <p:transition spd="slow" advTm="14437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06591" y="2060294"/>
            <a:ext cx="8067555" cy="3831220"/>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ويقول الخبراء أنه يمكن في هذه المرحلة الاعتماد على جهاز إداري افتراضي عبر الانترنت بحيث ينشأ الكترونيا لتقديم الخدمات من خلال الأساليب التقنية دون أي حضور مادي للموظفين أو للمستفيد من الخدمة.</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223205"/>
    </mc:Choice>
    <mc:Fallback xmlns="">
      <p:transition spd="slow" advTm="22320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909822" y="2002421"/>
            <a:ext cx="7720315" cy="3426106"/>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ولاشك أن الذكاء الاصطناعي سوف يدفع الحكومات في هذه المرحلة نحو التكامل الأمثل مع كافة الأطراف لتنفيذ الخدمات على أكمل وجه، على أساس الفهم العميق للتفاعلات الحادثة في إطار أعمال الحكومة الرقمية والمشكلات الطارئة ومدى رضا صاحب المصلحة عن الخدمة.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77586"/>
    </mc:Choice>
    <mc:Fallback xmlns="">
      <p:transition spd="slow" advTm="7758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a:lnSpc>
                <a:spcPct val="120000"/>
              </a:lnSpc>
              <a:spcBef>
                <a:spcPts val="0"/>
              </a:spcBef>
            </a:pPr>
            <a:r>
              <a:rPr lang="ar-EG" sz="3600" dirty="0" smtClean="0">
                <a:solidFill>
                  <a:schemeClr val="bg1"/>
                </a:solidFill>
              </a:rPr>
              <a:t/>
            </a:r>
            <a:br>
              <a:rPr lang="ar-EG" sz="3600" dirty="0" smtClean="0">
                <a:solidFill>
                  <a:schemeClr val="bg1"/>
                </a:solidFill>
              </a:rPr>
            </a:br>
            <a:r>
              <a:rPr lang="ar-EG" sz="3600" dirty="0" smtClean="0">
                <a:solidFill>
                  <a:schemeClr val="bg1"/>
                </a:solidFill>
              </a:rPr>
              <a:t/>
            </a:r>
            <a:br>
              <a:rPr lang="ar-EG" sz="3600" dirty="0" smtClean="0">
                <a:solidFill>
                  <a:schemeClr val="bg1"/>
                </a:solidFill>
              </a:rPr>
            </a:br>
            <a:r>
              <a:rPr lang="ar-EG" sz="3600" dirty="0">
                <a:solidFill>
                  <a:schemeClr val="bg1"/>
                </a:solidFill>
              </a:rPr>
              <a:t/>
            </a:r>
            <a:br>
              <a:rPr lang="ar-EG" sz="3600" dirty="0">
                <a:solidFill>
                  <a:schemeClr val="bg1"/>
                </a:solidFill>
              </a:rPr>
            </a:br>
            <a:r>
              <a:rPr lang="ar-EG" sz="3600" b="1" dirty="0" smtClean="0">
                <a:solidFill>
                  <a:prstClr val="white"/>
                </a:solidFill>
                <a:latin typeface="Times New Roman" panose="02020603050405020304" pitchFamily="18" charset="0"/>
                <a:ea typeface="+mn-ea"/>
                <a:cs typeface="Times New Roman" panose="02020603050405020304" pitchFamily="18" charset="0"/>
              </a:rPr>
              <a:t>ثانيا</a:t>
            </a:r>
            <a:r>
              <a:rPr lang="ar-EG" sz="3600" b="1" dirty="0">
                <a:solidFill>
                  <a:prstClr val="white"/>
                </a:solidFill>
                <a:latin typeface="Times New Roman" panose="02020603050405020304" pitchFamily="18" charset="0"/>
                <a:ea typeface="+mn-ea"/>
                <a:cs typeface="Times New Roman" panose="02020603050405020304" pitchFamily="18" charset="0"/>
              </a:rPr>
              <a:t>: مبادئ الاطار التنظيمي لأعمال الحكومة الرقمية </a:t>
            </a:r>
            <a:br>
              <a:rPr lang="ar-EG" sz="3600" b="1" dirty="0">
                <a:solidFill>
                  <a:prstClr val="white"/>
                </a:solidFill>
                <a:latin typeface="Times New Roman" panose="02020603050405020304" pitchFamily="18" charset="0"/>
                <a:ea typeface="+mn-ea"/>
                <a:cs typeface="Times New Roman" panose="02020603050405020304" pitchFamily="18" charset="0"/>
              </a:rPr>
            </a:br>
            <a:r>
              <a:rPr lang="ar-EG" sz="3600" dirty="0">
                <a:solidFill>
                  <a:schemeClr val="bg1"/>
                </a:solidFill>
              </a:rPr>
              <a:t/>
            </a:r>
            <a:br>
              <a:rPr lang="ar-EG" sz="3600" dirty="0">
                <a:solidFill>
                  <a:schemeClr val="bg1"/>
                </a:solidFill>
              </a:rPr>
            </a:br>
            <a:endParaRPr lang="en-US" sz="3600" dirty="0">
              <a:solidFill>
                <a:schemeClr val="bg1"/>
              </a:solidFill>
            </a:endParaRPr>
          </a:p>
        </p:txBody>
      </p:sp>
      <p:sp>
        <p:nvSpPr>
          <p:cNvPr id="3" name="عنصر نائب للمحتوى 2"/>
          <p:cNvSpPr>
            <a:spLocks noGrp="1"/>
          </p:cNvSpPr>
          <p:nvPr>
            <p:ph idx="1"/>
          </p:nvPr>
        </p:nvSpPr>
        <p:spPr>
          <a:xfrm>
            <a:off x="2152890" y="1921398"/>
            <a:ext cx="7974958" cy="437523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نتناول هنا المبادئ الصادرة عن منظمة التعاون الاقتصادي والتنمية</a:t>
            </a:r>
          </a:p>
          <a:p>
            <a:pPr marL="0" indent="0" algn="just" rtl="1">
              <a:lnSpc>
                <a:spcPct val="150000"/>
              </a:lnSpc>
              <a:buNone/>
            </a:pPr>
            <a:r>
              <a:rPr lang="en-US" dirty="0" smtClean="0">
                <a:solidFill>
                  <a:schemeClr val="bg1"/>
                </a:solidFill>
                <a:latin typeface="Simplified Arabic" pitchFamily="18" charset="-78"/>
                <a:cs typeface="Simplified Arabic" pitchFamily="18" charset="-78"/>
              </a:rPr>
              <a:t>OECD</a:t>
            </a:r>
            <a:r>
              <a:rPr lang="ar-EG" dirty="0" smtClean="0">
                <a:solidFill>
                  <a:schemeClr val="bg1"/>
                </a:solidFill>
                <a:latin typeface="Simplified Arabic" pitchFamily="18" charset="-78"/>
                <a:cs typeface="Simplified Arabic" pitchFamily="18" charset="-78"/>
              </a:rPr>
              <a:t> والتي تعرف بإطار سياسة الحكومة الرقمية </a:t>
            </a:r>
            <a:r>
              <a:rPr lang="en-US" dirty="0" smtClean="0">
                <a:solidFill>
                  <a:schemeClr val="bg1"/>
                </a:solidFill>
                <a:latin typeface="Simplified Arabic" pitchFamily="18" charset="-78"/>
                <a:cs typeface="Simplified Arabic" pitchFamily="18" charset="-78"/>
              </a:rPr>
              <a:t>DGPF</a:t>
            </a:r>
            <a:r>
              <a:rPr lang="ar-EG" dirty="0" smtClean="0">
                <a:solidFill>
                  <a:schemeClr val="bg1"/>
                </a:solidFill>
                <a:latin typeface="Simplified Arabic" pitchFamily="18" charset="-78"/>
                <a:cs typeface="Simplified Arabic" pitchFamily="18" charset="-78"/>
              </a:rPr>
              <a:t> والتي تسترشد بها الحكومات عند تنظيم عملية تصميم وتنفيذ منهجية الحكومة الرقمية، للانتقال إلى مستوى أعلى من النضج الرقمي لقطاعاتها العامة.</a:t>
            </a:r>
            <a:r>
              <a:rPr lang="ar-EG" dirty="0" smtClean="0">
                <a:solidFill>
                  <a:schemeClr val="bg1"/>
                </a:solidFill>
                <a:latin typeface="Simplified Arabic" pitchFamily="18" charset="-78"/>
                <a:cs typeface="Simplified Arabic" pitchFamily="18" charset="-78"/>
              </a:rPr>
              <a:t>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وهي ستة مبادئ على النحو التالي: </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71486"/>
    </mc:Choice>
    <mc:Fallback xmlns="">
      <p:transition spd="slow" advTm="7148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782499" y="1805652"/>
            <a:ext cx="8333774" cy="5139158"/>
          </a:xfrm>
        </p:spPr>
        <p:txBody>
          <a:bodyPr>
            <a:normAutofit lnSpcReduction="10000"/>
          </a:bodyPr>
          <a:lstStyle/>
          <a:p>
            <a:pPr marL="0" indent="0" algn="r" rtl="1">
              <a:lnSpc>
                <a:spcPct val="150000"/>
              </a:lnSpc>
              <a:buNone/>
            </a:pPr>
            <a:r>
              <a:rPr lang="ar-EG" dirty="0" smtClean="0">
                <a:solidFill>
                  <a:schemeClr val="bg1"/>
                </a:solidFill>
                <a:latin typeface="Simplified Arabic" pitchFamily="18" charset="-78"/>
                <a:cs typeface="Simplified Arabic" pitchFamily="18" charset="-78"/>
              </a:rPr>
              <a:t>1-مبدأ الرقمنة في التصميم </a:t>
            </a:r>
            <a:r>
              <a:rPr lang="en-US" dirty="0">
                <a:solidFill>
                  <a:schemeClr val="bg1"/>
                </a:solidFill>
                <a:latin typeface="Simplified Arabic" pitchFamily="18" charset="-78"/>
                <a:cs typeface="Simplified Arabic" pitchFamily="18" charset="-78"/>
              </a:rPr>
              <a:t>Digital by </a:t>
            </a:r>
            <a:r>
              <a:rPr lang="en-US" dirty="0" smtClean="0">
                <a:solidFill>
                  <a:schemeClr val="bg1"/>
                </a:solidFill>
                <a:latin typeface="Simplified Arabic" pitchFamily="18" charset="-78"/>
                <a:cs typeface="Simplified Arabic" pitchFamily="18" charset="-78"/>
              </a:rPr>
              <a:t>design</a:t>
            </a:r>
            <a:endParaRPr lang="ar-EG" dirty="0" smtClean="0">
              <a:solidFill>
                <a:schemeClr val="bg1"/>
              </a:solidFill>
              <a:latin typeface="Simplified Arabic" pitchFamily="18" charset="-78"/>
              <a:cs typeface="Simplified Arabic" pitchFamily="18" charset="-78"/>
            </a:endParaRPr>
          </a:p>
          <a:p>
            <a:pPr marL="0" indent="0" algn="r" rtl="1">
              <a:lnSpc>
                <a:spcPct val="150000"/>
              </a:lnSpc>
              <a:buNone/>
            </a:pPr>
            <a:r>
              <a:rPr lang="ar-EG" dirty="0" smtClean="0">
                <a:solidFill>
                  <a:schemeClr val="bg1"/>
                </a:solidFill>
                <a:latin typeface="Simplified Arabic" pitchFamily="18" charset="-78"/>
                <a:cs typeface="Simplified Arabic" pitchFamily="18" charset="-78"/>
              </a:rPr>
              <a:t>2-</a:t>
            </a:r>
            <a:r>
              <a:rPr lang="ar-EG" dirty="0" smtClean="0">
                <a:solidFill>
                  <a:schemeClr val="bg1"/>
                </a:solidFill>
                <a:latin typeface="Simplified Arabic" pitchFamily="18" charset="-78"/>
                <a:cs typeface="Simplified Arabic" pitchFamily="18" charset="-78"/>
              </a:rPr>
              <a:t> مبدأ القطاع العام القائم على البيانات </a:t>
            </a:r>
            <a:r>
              <a:rPr lang="en-US" dirty="0">
                <a:solidFill>
                  <a:schemeClr val="bg1"/>
                </a:solidFill>
                <a:latin typeface="Simplified Arabic" pitchFamily="18" charset="-78"/>
                <a:cs typeface="Simplified Arabic" pitchFamily="18" charset="-78"/>
              </a:rPr>
              <a:t>Data-driven public </a:t>
            </a:r>
            <a:r>
              <a:rPr lang="en-US" dirty="0" smtClean="0">
                <a:solidFill>
                  <a:schemeClr val="bg1"/>
                </a:solidFill>
                <a:latin typeface="Simplified Arabic" pitchFamily="18" charset="-78"/>
                <a:cs typeface="Simplified Arabic" pitchFamily="18" charset="-78"/>
              </a:rPr>
              <a:t>sector</a:t>
            </a:r>
            <a:endParaRPr lang="ar-EG" dirty="0" smtClean="0">
              <a:solidFill>
                <a:schemeClr val="bg1"/>
              </a:solidFill>
              <a:latin typeface="Simplified Arabic" pitchFamily="18" charset="-78"/>
              <a:cs typeface="Simplified Arabic" pitchFamily="18" charset="-78"/>
            </a:endParaRPr>
          </a:p>
          <a:p>
            <a:pPr marL="0" indent="0" algn="r" rtl="1">
              <a:lnSpc>
                <a:spcPct val="150000"/>
              </a:lnSpc>
              <a:buNone/>
            </a:pPr>
            <a:r>
              <a:rPr lang="ar-EG" dirty="0" smtClean="0">
                <a:solidFill>
                  <a:schemeClr val="bg1"/>
                </a:solidFill>
                <a:latin typeface="Simplified Arabic" pitchFamily="18" charset="-78"/>
                <a:cs typeface="Simplified Arabic" pitchFamily="18" charset="-78"/>
              </a:rPr>
              <a:t>3-مبدأ الحكومة كمنصة شاملة </a:t>
            </a:r>
            <a:r>
              <a:rPr lang="en-US" dirty="0">
                <a:solidFill>
                  <a:schemeClr val="bg1"/>
                </a:solidFill>
                <a:latin typeface="Simplified Arabic" pitchFamily="18" charset="-78"/>
                <a:cs typeface="Simplified Arabic" pitchFamily="18" charset="-78"/>
              </a:rPr>
              <a:t>Government as a platform</a:t>
            </a:r>
          </a:p>
          <a:p>
            <a:pPr marL="0" indent="0" algn="r" rtl="1">
              <a:lnSpc>
                <a:spcPct val="150000"/>
              </a:lnSpc>
              <a:buNone/>
            </a:pPr>
            <a:r>
              <a:rPr lang="ar-EG" dirty="0" smtClean="0">
                <a:solidFill>
                  <a:schemeClr val="bg1"/>
                </a:solidFill>
                <a:latin typeface="Simplified Arabic" pitchFamily="18" charset="-78"/>
                <a:cs typeface="Simplified Arabic" pitchFamily="18" charset="-78"/>
              </a:rPr>
              <a:t>4-مبدأ الاتاحة الافتراضية </a:t>
            </a:r>
            <a:r>
              <a:rPr lang="en-US" dirty="0" smtClean="0">
                <a:solidFill>
                  <a:schemeClr val="bg1"/>
                </a:solidFill>
                <a:latin typeface="Simplified Arabic" pitchFamily="18" charset="-78"/>
                <a:cs typeface="Simplified Arabic" pitchFamily="18" charset="-78"/>
              </a:rPr>
              <a:t>Open by default</a:t>
            </a:r>
            <a:r>
              <a:rPr lang="ar-EG" dirty="0" smtClean="0">
                <a:solidFill>
                  <a:schemeClr val="bg1"/>
                </a:solidFill>
                <a:latin typeface="Simplified Arabic" pitchFamily="18" charset="-78"/>
                <a:cs typeface="Simplified Arabic" pitchFamily="18" charset="-78"/>
              </a:rPr>
              <a:t> </a:t>
            </a:r>
            <a:endParaRPr lang="en-US" dirty="0" smtClean="0">
              <a:solidFill>
                <a:schemeClr val="bg1"/>
              </a:solidFill>
              <a:latin typeface="Simplified Arabic" pitchFamily="18" charset="-78"/>
              <a:cs typeface="Simplified Arabic" pitchFamily="18" charset="-78"/>
            </a:endParaRPr>
          </a:p>
          <a:p>
            <a:pPr marL="0" indent="0" algn="r" rtl="1">
              <a:lnSpc>
                <a:spcPct val="150000"/>
              </a:lnSpc>
              <a:buNone/>
            </a:pPr>
            <a:r>
              <a:rPr lang="ar-EG" dirty="0" smtClean="0">
                <a:solidFill>
                  <a:schemeClr val="bg1"/>
                </a:solidFill>
                <a:latin typeface="Simplified Arabic" pitchFamily="18" charset="-78"/>
                <a:cs typeface="Simplified Arabic" pitchFamily="18" charset="-78"/>
              </a:rPr>
              <a:t>5-مبدأ التركيز على احتياجات المستخدم </a:t>
            </a:r>
            <a:r>
              <a:rPr lang="en-US" dirty="0" smtClean="0">
                <a:solidFill>
                  <a:schemeClr val="bg1"/>
                </a:solidFill>
                <a:latin typeface="Simplified Arabic" pitchFamily="18" charset="-78"/>
                <a:cs typeface="Simplified Arabic" pitchFamily="18" charset="-78"/>
              </a:rPr>
              <a:t>User-driven</a:t>
            </a:r>
          </a:p>
          <a:p>
            <a:pPr marL="0" indent="0" algn="r" rtl="1">
              <a:lnSpc>
                <a:spcPct val="150000"/>
              </a:lnSpc>
              <a:buNone/>
            </a:pPr>
            <a:r>
              <a:rPr lang="ar-EG" dirty="0" smtClean="0">
                <a:solidFill>
                  <a:schemeClr val="bg1"/>
                </a:solidFill>
                <a:latin typeface="Simplified Arabic" pitchFamily="18" charset="-78"/>
                <a:cs typeface="Simplified Arabic" pitchFamily="18" charset="-78"/>
              </a:rPr>
              <a:t>6-مبدأ الاستباقية  </a:t>
            </a:r>
            <a:r>
              <a:rPr lang="en-US" dirty="0" err="1">
                <a:solidFill>
                  <a:schemeClr val="bg1"/>
                </a:solidFill>
                <a:latin typeface="Simplified Arabic" pitchFamily="18" charset="-78"/>
                <a:cs typeface="Simplified Arabic" pitchFamily="18" charset="-78"/>
              </a:rPr>
              <a:t>Proactiveness</a:t>
            </a:r>
            <a:endParaRPr lang="en-US" dirty="0">
              <a:solidFill>
                <a:schemeClr val="bg1"/>
              </a:solidFill>
              <a:latin typeface="Simplified Arabic" pitchFamily="18" charset="-78"/>
              <a:cs typeface="Simplified Arabic" pitchFamily="18" charset="-78"/>
            </a:endParaRPr>
          </a:p>
          <a:p>
            <a:pPr marL="0" indent="0" algn="r" rtl="1">
              <a:lnSpc>
                <a:spcPct val="150000"/>
              </a:lnSpc>
              <a:buNone/>
            </a:pP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49892"/>
    </mc:Choice>
    <mc:Fallback xmlns="">
      <p:transition spd="slow" advTm="4989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59147"/>
            <a:ext cx="10515600" cy="1631542"/>
          </a:xfrm>
        </p:spPr>
        <p:txBody>
          <a:bodyPr>
            <a:noAutofit/>
          </a:bodyPr>
          <a:lstStyle/>
          <a:p>
            <a:pPr algn="ctr"/>
            <a:r>
              <a:rPr lang="en-US" sz="3600" dirty="0" smtClean="0">
                <a:solidFill>
                  <a:schemeClr val="bg1"/>
                </a:solidFill>
              </a:rPr>
              <a:t/>
            </a:r>
            <a:br>
              <a:rPr lang="en-US" sz="3600" dirty="0" smtClean="0">
                <a:solidFill>
                  <a:schemeClr val="bg1"/>
                </a:solidFill>
              </a:rPr>
            </a:br>
            <a:r>
              <a:rPr lang="ar-EG" sz="3600" dirty="0" smtClean="0">
                <a:solidFill>
                  <a:schemeClr val="bg1"/>
                </a:solidFill>
              </a:rPr>
              <a:t>- مبدأ الرقمنة في التصميم </a:t>
            </a:r>
            <a:r>
              <a:rPr lang="en-US" sz="3600" dirty="0" smtClean="0">
                <a:solidFill>
                  <a:schemeClr val="bg1"/>
                </a:solidFill>
              </a:rPr>
              <a:t>1</a:t>
            </a:r>
            <a:r>
              <a:rPr lang="ar-EG" sz="3600" dirty="0" smtClean="0">
                <a:solidFill>
                  <a:schemeClr val="bg1"/>
                </a:solidFill>
              </a:rPr>
              <a:t/>
            </a:r>
            <a:br>
              <a:rPr lang="ar-EG" sz="3600" dirty="0" smtClean="0">
                <a:solidFill>
                  <a:schemeClr val="bg1"/>
                </a:solidFill>
              </a:rPr>
            </a:br>
            <a:r>
              <a:rPr lang="en-US" sz="3600" dirty="0">
                <a:solidFill>
                  <a:schemeClr val="bg1"/>
                </a:solidFill>
              </a:rPr>
              <a:t>Digital by design</a:t>
            </a:r>
            <a:br>
              <a:rPr lang="en-US" sz="3600" dirty="0">
                <a:solidFill>
                  <a:schemeClr val="bg1"/>
                </a:solidFill>
              </a:rPr>
            </a:br>
            <a:r>
              <a:rPr lang="ar-EG" sz="3600" dirty="0" smtClean="0">
                <a:solidFill>
                  <a:schemeClr val="bg1"/>
                </a:solidFill>
              </a:rPr>
              <a:t>              </a:t>
            </a:r>
            <a:endParaRPr lang="en-US" sz="3600" dirty="0">
              <a:solidFill>
                <a:schemeClr val="bg1"/>
              </a:solidFill>
            </a:endParaRPr>
          </a:p>
        </p:txBody>
      </p:sp>
      <p:sp>
        <p:nvSpPr>
          <p:cNvPr id="3" name="عنصر نائب للمحتوى 2"/>
          <p:cNvSpPr>
            <a:spLocks noGrp="1"/>
          </p:cNvSpPr>
          <p:nvPr>
            <p:ph idx="1"/>
          </p:nvPr>
        </p:nvSpPr>
        <p:spPr>
          <a:xfrm>
            <a:off x="1643605" y="1794077"/>
            <a:ext cx="8194876" cy="3935392"/>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إن نجاح التحول الرقمي في القطاع الحكومي يتطلب تضمين التقنيات الرقمية في عملية صنع السياسة وتصميم الخدمات منذ البداية، وهذا يعني أنه ينبغي أن يكون القطاع الحكومي رقميا حسب التصميم المبدئي.</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44287"/>
    </mc:Choice>
    <mc:Fallback xmlns="">
      <p:transition spd="slow" advTm="4428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76041" y="2037145"/>
            <a:ext cx="7685589" cy="3530278"/>
          </a:xfrm>
        </p:spPr>
        <p:txBody>
          <a:bodyPr>
            <a:normAutofit/>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ويعني ذلك استغلال التقنيات الموجودة والناشئة وكذلك البيانات لإعادة التفكير وإعادة هندسة العمليات من أجل تبسيط الإجراءات وفتح قنوات اتصال مع مختلف القطاعات والجمهور وتقديم الخدمات بصورة مبتكرة.</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104370"/>
    </mc:Choice>
    <mc:Fallback xmlns="">
      <p:transition spd="slow" advTm="10437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52891" y="2164467"/>
            <a:ext cx="8148577" cy="3946966"/>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وتوضح منظمة التعاون الاقتصادي والتنمية أن ذلك يتطلب قيادة رقمية واضحة وآليات تنسيق فعالة فضلا عن الاستراتيجيات والوسائل الإدارية والنظم القوية لضمان عدم اعتبار الرقمنة مجرد موضوع تقني ولكن عنصر الزامي يجب تضمينه في تصميم الخدمات وعمليات السياسة.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133346"/>
    </mc:Choice>
    <mc:Fallback xmlns="">
      <p:transition spd="slow" advTm="13334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
            </a:r>
            <a:br>
              <a:rPr lang="ar-EG" dirty="0" smtClean="0">
                <a:solidFill>
                  <a:schemeClr val="bg1"/>
                </a:solidFill>
              </a:rPr>
            </a:br>
            <a:r>
              <a:rPr lang="ar-EG" dirty="0">
                <a:solidFill>
                  <a:schemeClr val="bg1"/>
                </a:solidFill>
              </a:rPr>
              <a:t/>
            </a:r>
            <a:br>
              <a:rPr lang="ar-EG" dirty="0">
                <a:solidFill>
                  <a:schemeClr val="bg1"/>
                </a:solidFill>
              </a:rPr>
            </a:br>
            <a:r>
              <a:rPr lang="ar-EG" dirty="0" smtClean="0">
                <a:solidFill>
                  <a:schemeClr val="bg1"/>
                </a:solidFill>
              </a:rPr>
              <a:t>2-مبدأ </a:t>
            </a:r>
            <a:r>
              <a:rPr lang="ar-EG" dirty="0">
                <a:solidFill>
                  <a:schemeClr val="bg1"/>
                </a:solidFill>
              </a:rPr>
              <a:t>القطاع العام القائم على </a:t>
            </a:r>
            <a:r>
              <a:rPr lang="ar-EG" dirty="0" smtClean="0">
                <a:solidFill>
                  <a:schemeClr val="bg1"/>
                </a:solidFill>
              </a:rPr>
              <a:t>البيانات</a:t>
            </a:r>
            <a:br>
              <a:rPr lang="ar-EG" dirty="0" smtClean="0">
                <a:solidFill>
                  <a:schemeClr val="bg1"/>
                </a:solidFill>
              </a:rPr>
            </a:br>
            <a:r>
              <a:rPr lang="ar-EG" dirty="0" smtClean="0">
                <a:solidFill>
                  <a:schemeClr val="bg1"/>
                </a:solidFill>
              </a:rPr>
              <a:t> </a:t>
            </a:r>
            <a:r>
              <a:rPr lang="en-US" dirty="0">
                <a:solidFill>
                  <a:schemeClr val="bg1"/>
                </a:solidFill>
              </a:rPr>
              <a:t>Data-driven public sector</a:t>
            </a:r>
            <a:br>
              <a:rPr lang="en-US" dirty="0">
                <a:solidFill>
                  <a:schemeClr val="bg1"/>
                </a:solidFill>
              </a:rPr>
            </a:br>
            <a:endParaRPr lang="en-US" dirty="0">
              <a:solidFill>
                <a:schemeClr val="bg1"/>
              </a:solidFill>
            </a:endParaRPr>
          </a:p>
        </p:txBody>
      </p:sp>
      <p:sp>
        <p:nvSpPr>
          <p:cNvPr id="3" name="عنصر نائب للمحتوى 2"/>
          <p:cNvSpPr>
            <a:spLocks noGrp="1"/>
          </p:cNvSpPr>
          <p:nvPr>
            <p:ph idx="1"/>
          </p:nvPr>
        </p:nvSpPr>
        <p:spPr>
          <a:xfrm>
            <a:off x="1655180" y="2164465"/>
            <a:ext cx="8599989" cy="334508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مصطلح الاعتماد على البيانات يشير إلى المدى الذي تصل إليه الحكومة في إفراز المنافع والقيم العامة عن طريق إعادة استخدام البيانات في رسم السياسات وتنفيذها ومراقبة سيرها، مع تبني مبادئ أخلاقية تضمن القيام بذلك بشكل آمن وموثوق. </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142460"/>
    </mc:Choice>
    <mc:Fallback xmlns="">
      <p:transition spd="slow" advTm="14246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678329" y="2071868"/>
            <a:ext cx="8044406" cy="3750198"/>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وهذا يعني أنه يجب أن ينظر إلى البيانات كعوامل تمكن الحكومات من صناعة السياسات والخدمات المناسبة، مع ضرورة اتباع معايير الأمان والموثوقية التي تضمن أن تكون مشاركة البيانات في إطار حماية خصوصية الأفراد والمصالح العامة الوطنية.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54776"/>
    </mc:Choice>
    <mc:Fallback xmlns="">
      <p:transition spd="slow" advTm="5477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314937" y="1851950"/>
            <a:ext cx="7963382" cy="3993265"/>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وقد أشرنا من قبل إلى أن ازدياد استخدام الانسان للأجهزة الرقمية أدى إلى تضخم حجم البيانات الناتجة عن ذلك وتراكمها على مدار السنوات الماضية منذ انتشار استخدام الانترنت وتقنيات الاتصال المختلفة.</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135403"/>
    </mc:Choice>
    <mc:Fallback xmlns="">
      <p:transition spd="slow" advTm="13540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solidFill>
                <a:schemeClr val="bg1"/>
              </a:solidFill>
            </a:endParaRPr>
          </a:p>
        </p:txBody>
      </p:sp>
      <p:sp>
        <p:nvSpPr>
          <p:cNvPr id="3" name="عنصر نائب للمحتوى 2"/>
          <p:cNvSpPr>
            <a:spLocks noGrp="1"/>
          </p:cNvSpPr>
          <p:nvPr>
            <p:ph idx="1"/>
          </p:nvPr>
        </p:nvSpPr>
        <p:spPr>
          <a:xfrm>
            <a:off x="2025570" y="1921398"/>
            <a:ext cx="7917083" cy="3819645"/>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وهو ما يعرف الآن بالبيانات الضخمة </a:t>
            </a:r>
            <a:r>
              <a:rPr lang="en-US" dirty="0" smtClean="0">
                <a:solidFill>
                  <a:schemeClr val="bg1"/>
                </a:solidFill>
                <a:latin typeface="Simplified Arabic" pitchFamily="18" charset="-78"/>
                <a:cs typeface="Simplified Arabic" pitchFamily="18" charset="-78"/>
              </a:rPr>
              <a:t>Big data</a:t>
            </a:r>
            <a:r>
              <a:rPr lang="ar-EG" dirty="0" smtClean="0">
                <a:solidFill>
                  <a:schemeClr val="bg1"/>
                </a:solidFill>
                <a:latin typeface="Simplified Arabic" pitchFamily="18" charset="-78"/>
                <a:cs typeface="Simplified Arabic" pitchFamily="18" charset="-78"/>
              </a:rPr>
              <a:t> كما وضحنا من قبل؛ ويمكن التنقيب في هذه البيانات </a:t>
            </a:r>
            <a:r>
              <a:rPr lang="en-US" dirty="0" smtClean="0">
                <a:solidFill>
                  <a:schemeClr val="bg1"/>
                </a:solidFill>
                <a:latin typeface="Simplified Arabic" pitchFamily="18" charset="-78"/>
                <a:cs typeface="Simplified Arabic" pitchFamily="18" charset="-78"/>
              </a:rPr>
              <a:t>Data mining</a:t>
            </a:r>
            <a:r>
              <a:rPr lang="ar-EG" dirty="0" smtClean="0">
                <a:solidFill>
                  <a:schemeClr val="bg1"/>
                </a:solidFill>
                <a:latin typeface="Simplified Arabic" pitchFamily="18" charset="-78"/>
                <a:cs typeface="Simplified Arabic" pitchFamily="18" charset="-78"/>
              </a:rPr>
              <a:t> من خلال تقنيات الذكاء الاصطناعي لا كتشاف العلاقات الخفية بينها والوصول إلى المعرفة التي نستطيع عن طريقها صنع قرارات مناسبة</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38952"/>
    </mc:Choice>
    <mc:Fallback xmlns="">
      <p:transition spd="slow" advTm="3895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979271" y="2095018"/>
            <a:ext cx="7627716" cy="3599726"/>
          </a:xfrm>
        </p:spPr>
        <p:txBody>
          <a:bodyPr/>
          <a:lstStyle/>
          <a:p>
            <a:pPr marL="0" indent="0" algn="r" rtl="1">
              <a:lnSpc>
                <a:spcPct val="150000"/>
              </a:lnSpc>
              <a:buNone/>
            </a:pPr>
            <a:r>
              <a:rPr lang="ar-EG" dirty="0" smtClean="0">
                <a:solidFill>
                  <a:schemeClr val="bg1"/>
                </a:solidFill>
                <a:latin typeface="Simplified Arabic" pitchFamily="18" charset="-78"/>
                <a:cs typeface="Simplified Arabic" pitchFamily="18" charset="-78"/>
              </a:rPr>
              <a:t>ويُمكِن ذلك الحكومات من التنبؤ بالاحتياجات المختلفة وفهم كيفية  الاستجابة لها، وبالتالي رسم السياسات وتصميم الخدمات الملاءمة التي تحوز في النهاية على رضا أصحاب المصلحة.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222212716"/>
      </p:ext>
    </p:extLst>
  </p:cSld>
  <p:clrMapOvr>
    <a:masterClrMapping/>
  </p:clrMapOvr>
  <mc:AlternateContent xmlns:mc="http://schemas.openxmlformats.org/markup-compatibility/2006" xmlns:p14="http://schemas.microsoft.com/office/powerpoint/2010/main">
    <mc:Choice Requires="p14">
      <p:transition spd="slow" p14:dur="2000" advTm="57543"/>
    </mc:Choice>
    <mc:Fallback xmlns="">
      <p:transition spd="slow" advTm="5754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88274"/>
            <a:ext cx="10515600" cy="1325563"/>
          </a:xfrm>
        </p:spPr>
        <p:txBody>
          <a:bodyPr/>
          <a:lstStyle/>
          <a:p>
            <a:endParaRPr lang="en-US" dirty="0"/>
          </a:p>
        </p:txBody>
      </p:sp>
      <p:sp>
        <p:nvSpPr>
          <p:cNvPr id="3" name="عنصر نائب للمحتوى 2"/>
          <p:cNvSpPr>
            <a:spLocks noGrp="1"/>
          </p:cNvSpPr>
          <p:nvPr>
            <p:ph idx="1"/>
          </p:nvPr>
        </p:nvSpPr>
        <p:spPr>
          <a:xfrm>
            <a:off x="2245488" y="1909823"/>
            <a:ext cx="7697165" cy="3483980"/>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لكن ذلك كما أشرنا يجب أن يتم من خلال الالتزام بحماية خصوصية الأفراد والمصالح الوطنية، ولن يتحقق هذا الأمر إلا بوجود تشريعات تضمن للفرد </a:t>
            </a:r>
            <a:r>
              <a:rPr lang="ar-EG" dirty="0" smtClean="0">
                <a:solidFill>
                  <a:schemeClr val="bg1"/>
                </a:solidFill>
                <a:latin typeface="Simplified Arabic" pitchFamily="18" charset="-78"/>
                <a:cs typeface="Simplified Arabic" pitchFamily="18" charset="-78"/>
              </a:rPr>
              <a:t>التحكم </a:t>
            </a:r>
            <a:r>
              <a:rPr lang="ar-EG" dirty="0" smtClean="0">
                <a:solidFill>
                  <a:schemeClr val="bg1"/>
                </a:solidFill>
                <a:latin typeface="Simplified Arabic" pitchFamily="18" charset="-78"/>
                <a:cs typeface="Simplified Arabic" pitchFamily="18" charset="-78"/>
              </a:rPr>
              <a:t>في بياناته الشخصية.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44664"/>
    </mc:Choice>
    <mc:Fallback xmlns="">
      <p:transition spd="slow" advTm="4466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3-مبدأ الحكومة كمنصة شاملة</a:t>
            </a:r>
            <a:br>
              <a:rPr lang="ar-EG" dirty="0" smtClean="0">
                <a:solidFill>
                  <a:schemeClr val="bg1"/>
                </a:solidFill>
              </a:rPr>
            </a:br>
            <a:r>
              <a:rPr lang="en-US" dirty="0">
                <a:solidFill>
                  <a:schemeClr val="bg1"/>
                </a:solidFill>
              </a:rPr>
              <a:t> Government as a platform</a:t>
            </a:r>
            <a:br>
              <a:rPr lang="en-US" dirty="0">
                <a:solidFill>
                  <a:schemeClr val="bg1"/>
                </a:solidFill>
              </a:rPr>
            </a:br>
            <a:endParaRPr lang="en-US" dirty="0">
              <a:solidFill>
                <a:schemeClr val="bg1"/>
              </a:solidFill>
            </a:endParaRPr>
          </a:p>
        </p:txBody>
      </p:sp>
      <p:sp>
        <p:nvSpPr>
          <p:cNvPr id="3" name="عنصر نائب للمحتوى 2"/>
          <p:cNvSpPr>
            <a:spLocks noGrp="1"/>
          </p:cNvSpPr>
          <p:nvPr>
            <p:ph idx="1"/>
          </p:nvPr>
        </p:nvSpPr>
        <p:spPr>
          <a:xfrm>
            <a:off x="1632031" y="1713053"/>
            <a:ext cx="8426370" cy="3541853"/>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يشير مصطلح الحكومة كمنصة وفقا لمنظمة التعاون الاقتصادي والتنمية إلى المدى الذي توفر فيه الحكومة مصادر أو مبادئ توجيهيه واضحة وشفافة وأدوات وبيانات وبرامج تؤدي إلى تقديم خدمات متناسقة ومكتملة وشاملة تعتمد على المستخدم.</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80627"/>
    </mc:Choice>
    <mc:Fallback xmlns="">
      <p:transition spd="slow" advTm="8062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solidFill>
                <a:schemeClr val="bg1"/>
              </a:solidFill>
            </a:endParaRPr>
          </a:p>
        </p:txBody>
      </p:sp>
      <p:sp>
        <p:nvSpPr>
          <p:cNvPr id="3" name="عنصر نائب للمحتوى 2"/>
          <p:cNvSpPr>
            <a:spLocks noGrp="1"/>
          </p:cNvSpPr>
          <p:nvPr>
            <p:ph idx="1"/>
          </p:nvPr>
        </p:nvSpPr>
        <p:spPr>
          <a:xfrm>
            <a:off x="2025570" y="1851949"/>
            <a:ext cx="8287473" cy="3495556"/>
          </a:xfrm>
        </p:spPr>
        <p:txBody>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وهذا يعني خلق نظام بيئي من الموارد والأدوات التقنية التي تمكن مقدم الخدمة من تلبية الاحتياجات الفردية للمستخدمين، أصحاب المصلحة، أي خدمات تركز على المستفيد من الخدمة وذلك بشكل متناسق ومتكامل وشامل كما أشرنا من قبل. </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45334"/>
    </mc:Choice>
    <mc:Fallback xmlns="">
      <p:transition spd="slow" advTm="4533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a:solidFill>
                  <a:schemeClr val="bg1"/>
                </a:solidFill>
              </a:rPr>
              <a:t/>
            </a:r>
            <a:br>
              <a:rPr lang="ar-EG" dirty="0">
                <a:solidFill>
                  <a:schemeClr val="bg1"/>
                </a:solidFill>
              </a:rPr>
            </a:br>
            <a:r>
              <a:rPr lang="ar-EG" dirty="0" smtClean="0">
                <a:solidFill>
                  <a:schemeClr val="bg1"/>
                </a:solidFill>
              </a:rPr>
              <a:t>4- مبدأ </a:t>
            </a:r>
            <a:r>
              <a:rPr lang="ar-EG" dirty="0">
                <a:solidFill>
                  <a:schemeClr val="bg1"/>
                </a:solidFill>
              </a:rPr>
              <a:t>الاتاحة </a:t>
            </a:r>
            <a:r>
              <a:rPr lang="ar-EG" dirty="0" smtClean="0">
                <a:solidFill>
                  <a:schemeClr val="bg1"/>
                </a:solidFill>
              </a:rPr>
              <a:t>الافتراضية</a:t>
            </a:r>
            <a:br>
              <a:rPr lang="ar-EG" dirty="0" smtClean="0">
                <a:solidFill>
                  <a:schemeClr val="bg1"/>
                </a:solidFill>
              </a:rPr>
            </a:br>
            <a:r>
              <a:rPr lang="en-US" dirty="0">
                <a:solidFill>
                  <a:schemeClr val="bg1"/>
                </a:solidFill>
              </a:rPr>
              <a:t>Open by default </a:t>
            </a:r>
            <a:endParaRPr lang="en-US" dirty="0">
              <a:solidFill>
                <a:schemeClr val="bg1"/>
              </a:solidFill>
            </a:endParaRPr>
          </a:p>
        </p:txBody>
      </p:sp>
      <p:sp>
        <p:nvSpPr>
          <p:cNvPr id="3" name="عنصر نائب للمحتوى 2"/>
          <p:cNvSpPr>
            <a:spLocks noGrp="1"/>
          </p:cNvSpPr>
          <p:nvPr>
            <p:ph idx="1"/>
          </p:nvPr>
        </p:nvSpPr>
        <p:spPr>
          <a:xfrm>
            <a:off x="1944546" y="1979273"/>
            <a:ext cx="7928659" cy="3032566"/>
          </a:xfrm>
        </p:spPr>
        <p:txBody>
          <a:bodyPr/>
          <a:lstStyle/>
          <a:p>
            <a:pPr marL="0" indent="0" algn="just" rtl="1">
              <a:lnSpc>
                <a:spcPct val="150000"/>
              </a:lnSpc>
              <a:buNone/>
            </a:pPr>
            <a:r>
              <a:rPr lang="ar-EG" dirty="0">
                <a:solidFill>
                  <a:schemeClr val="bg1"/>
                </a:solidFill>
                <a:latin typeface="Simplified Arabic" pitchFamily="18" charset="-78"/>
                <a:cs typeface="Simplified Arabic" pitchFamily="18" charset="-78"/>
              </a:rPr>
              <a:t> </a:t>
            </a:r>
            <a:r>
              <a:rPr lang="ar-EG" dirty="0" smtClean="0">
                <a:solidFill>
                  <a:schemeClr val="bg1"/>
                </a:solidFill>
                <a:latin typeface="Simplified Arabic" pitchFamily="18" charset="-78"/>
                <a:cs typeface="Simplified Arabic" pitchFamily="18" charset="-78"/>
              </a:rPr>
              <a:t>يشير مصطلح الاتاحة بشكل افتراضي إلى مدى اتاحة الحكومة للبيانات والمعلومات والأنظمة والعمليات، في الأحوال التي يجوز فيها اتاحتها، مما يساعد على بناء الجسور بين الجهات الفاعلة لجمع الرؤى نحو قطاع حكومي يعتمد بشكل أكبر على المعرفة.</a:t>
            </a:r>
            <a:endParaRPr lang="en-US" dirty="0">
              <a:solidFill>
                <a:schemeClr val="bg1"/>
              </a:solidFill>
              <a:latin typeface="Simplified Arabic" pitchFamily="18" charset="-78"/>
              <a:cs typeface="Simplified Arabic" pitchFamily="18" charset="-78"/>
            </a:endParaRPr>
          </a:p>
          <a:p>
            <a:pPr marL="0" indent="0" algn="r" rtl="1">
              <a:lnSpc>
                <a:spcPct val="150000"/>
              </a:lnSpc>
              <a:buNone/>
            </a:pP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57389"/>
    </mc:Choice>
    <mc:Fallback xmlns="">
      <p:transition spd="slow" advTm="5738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52890" y="2199189"/>
            <a:ext cx="8137003" cy="3553429"/>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ويساعد ذلك الحكومة على العمل كمنصة شاملة وفقا للمفهوم الذي وضحناه من قبل في النقطة السابقة</a:t>
            </a:r>
            <a:r>
              <a:rPr lang="ar-EG" dirty="0">
                <a:solidFill>
                  <a:schemeClr val="bg1"/>
                </a:solidFill>
                <a:latin typeface="Simplified Arabic" pitchFamily="18" charset="-78"/>
                <a:cs typeface="Simplified Arabic" pitchFamily="18" charset="-78"/>
              </a:rPr>
              <a:t>، </a:t>
            </a:r>
            <a:r>
              <a:rPr lang="ar-EG" dirty="0" smtClean="0">
                <a:solidFill>
                  <a:schemeClr val="bg1"/>
                </a:solidFill>
                <a:latin typeface="Simplified Arabic" pitchFamily="18" charset="-78"/>
                <a:cs typeface="Simplified Arabic" pitchFamily="18" charset="-78"/>
              </a:rPr>
              <a:t>ويفترض ذلك التواصل والتشاور </a:t>
            </a:r>
            <a:r>
              <a:rPr lang="ar-EG" dirty="0">
                <a:solidFill>
                  <a:schemeClr val="bg1"/>
                </a:solidFill>
                <a:latin typeface="Simplified Arabic" pitchFamily="18" charset="-78"/>
                <a:cs typeface="Simplified Arabic" pitchFamily="18" charset="-78"/>
              </a:rPr>
              <a:t>والتفاعل </a:t>
            </a:r>
            <a:r>
              <a:rPr lang="ar-EG" dirty="0" smtClean="0">
                <a:solidFill>
                  <a:schemeClr val="bg1"/>
                </a:solidFill>
                <a:latin typeface="Simplified Arabic" pitchFamily="18" charset="-78"/>
                <a:cs typeface="Simplified Arabic" pitchFamily="18" charset="-78"/>
              </a:rPr>
              <a:t>بين </a:t>
            </a:r>
            <a:r>
              <a:rPr lang="ar-EG" dirty="0">
                <a:solidFill>
                  <a:schemeClr val="bg1"/>
                </a:solidFill>
                <a:latin typeface="Simplified Arabic" pitchFamily="18" charset="-78"/>
                <a:cs typeface="Simplified Arabic" pitchFamily="18" charset="-78"/>
              </a:rPr>
              <a:t>الجهات الفاعلة الخارجية والداخلية للمشاركة في </a:t>
            </a:r>
            <a:r>
              <a:rPr lang="ar-EG" dirty="0" smtClean="0">
                <a:solidFill>
                  <a:schemeClr val="bg1"/>
                </a:solidFill>
                <a:latin typeface="Simplified Arabic" pitchFamily="18" charset="-78"/>
                <a:cs typeface="Simplified Arabic" pitchFamily="18" charset="-78"/>
              </a:rPr>
              <a:t>إفراز المنافع العامة </a:t>
            </a:r>
            <a:r>
              <a:rPr lang="ar-EG" dirty="0">
                <a:solidFill>
                  <a:schemeClr val="bg1"/>
                </a:solidFill>
                <a:latin typeface="Simplified Arabic" pitchFamily="18" charset="-78"/>
                <a:cs typeface="Simplified Arabic" pitchFamily="18" charset="-78"/>
              </a:rPr>
              <a:t>وحشد المعرفة الجماعية </a:t>
            </a:r>
            <a:r>
              <a:rPr lang="ar-EG" dirty="0" smtClean="0">
                <a:solidFill>
                  <a:schemeClr val="bg1"/>
                </a:solidFill>
                <a:latin typeface="Simplified Arabic" pitchFamily="18" charset="-78"/>
                <a:cs typeface="Simplified Arabic" pitchFamily="18" charset="-78"/>
              </a:rPr>
              <a:t>وبناء قطاع حكومي ذكي قائم على التصميم الذي تقوده المعرفة والثقافة. </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3652397362"/>
      </p:ext>
    </p:extLst>
  </p:cSld>
  <p:clrMapOvr>
    <a:masterClrMapping/>
  </p:clrMapOvr>
  <mc:AlternateContent xmlns:mc="http://schemas.openxmlformats.org/markup-compatibility/2006" xmlns:p14="http://schemas.microsoft.com/office/powerpoint/2010/main">
    <mc:Choice Requires="p14">
      <p:transition spd="slow" p14:dur="2000" advTm="59771"/>
    </mc:Choice>
    <mc:Fallback xmlns="">
      <p:transition spd="slow" advTm="5977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a:solidFill>
                  <a:schemeClr val="bg1"/>
                </a:solidFill>
              </a:rPr>
              <a:t/>
            </a:r>
            <a:br>
              <a:rPr lang="ar-EG" dirty="0">
                <a:solidFill>
                  <a:schemeClr val="bg1"/>
                </a:solidFill>
              </a:rPr>
            </a:br>
            <a:r>
              <a:rPr lang="ar-EG" dirty="0">
                <a:solidFill>
                  <a:schemeClr val="bg1"/>
                </a:solidFill>
              </a:rPr>
              <a:t>5-مبدأ التركيز على احتياجات المستخدم</a:t>
            </a:r>
            <a:br>
              <a:rPr lang="ar-EG" dirty="0">
                <a:solidFill>
                  <a:schemeClr val="bg1"/>
                </a:solidFill>
              </a:rPr>
            </a:br>
            <a:r>
              <a:rPr lang="en-US" dirty="0">
                <a:solidFill>
                  <a:schemeClr val="bg1"/>
                </a:solidFill>
              </a:rPr>
              <a:t>User-driven</a:t>
            </a:r>
            <a:br>
              <a:rPr lang="en-US" dirty="0">
                <a:solidFill>
                  <a:schemeClr val="bg1"/>
                </a:solidFill>
              </a:rPr>
            </a:br>
            <a:endParaRPr lang="en-US" dirty="0">
              <a:solidFill>
                <a:schemeClr val="bg1"/>
              </a:solidFill>
            </a:endParaRPr>
          </a:p>
        </p:txBody>
      </p:sp>
      <p:sp>
        <p:nvSpPr>
          <p:cNvPr id="3" name="عنصر نائب للمحتوى 2"/>
          <p:cNvSpPr>
            <a:spLocks noGrp="1"/>
          </p:cNvSpPr>
          <p:nvPr>
            <p:ph idx="1"/>
          </p:nvPr>
        </p:nvSpPr>
        <p:spPr>
          <a:xfrm>
            <a:off x="2071868" y="1979271"/>
            <a:ext cx="8322198" cy="4197691"/>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يشير هذا المبدأ إلى مدى توجه الحكومة نحو المستفيد من الخدمة من خلال منحه دور مركزي عن طريق وضع احتياجاته في جوهر تشكيل العمليات والخدمات والسياسات.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712522677"/>
      </p:ext>
    </p:extLst>
  </p:cSld>
  <p:clrMapOvr>
    <a:masterClrMapping/>
  </p:clrMapOvr>
  <mc:AlternateContent xmlns:mc="http://schemas.openxmlformats.org/markup-compatibility/2006" xmlns:p14="http://schemas.microsoft.com/office/powerpoint/2010/main">
    <mc:Choice Requires="p14">
      <p:transition spd="slow" p14:dur="2000" advTm="61378"/>
    </mc:Choice>
    <mc:Fallback xmlns="">
      <p:transition spd="slow" advTm="6137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solidFill>
                <a:schemeClr val="bg1"/>
              </a:solidFill>
            </a:endParaRPr>
          </a:p>
        </p:txBody>
      </p:sp>
      <p:sp>
        <p:nvSpPr>
          <p:cNvPr id="3" name="عنصر نائب للمحتوى 2"/>
          <p:cNvSpPr>
            <a:spLocks noGrp="1"/>
          </p:cNvSpPr>
          <p:nvPr>
            <p:ph idx="1"/>
          </p:nvPr>
        </p:nvSpPr>
        <p:spPr>
          <a:xfrm>
            <a:off x="1805650" y="2002420"/>
            <a:ext cx="8883305" cy="4174543"/>
          </a:xfrm>
        </p:spPr>
        <p:txBody>
          <a:bodyPr/>
          <a:lstStyle/>
          <a:p>
            <a:pPr marL="0" indent="0" algn="just" rtl="1">
              <a:lnSpc>
                <a:spcPct val="150000"/>
              </a:lnSpc>
              <a:buNone/>
            </a:pPr>
            <a:r>
              <a:rPr lang="ar-EG" dirty="0">
                <a:solidFill>
                  <a:schemeClr val="bg1"/>
                </a:solidFill>
                <a:latin typeface="Simplified Arabic" pitchFamily="18" charset="-78"/>
                <a:cs typeface="Simplified Arabic" pitchFamily="18" charset="-78"/>
              </a:rPr>
              <a:t>وهذا يعني </a:t>
            </a:r>
            <a:r>
              <a:rPr lang="ar-EG" dirty="0" smtClean="0">
                <a:solidFill>
                  <a:schemeClr val="bg1"/>
                </a:solidFill>
                <a:latin typeface="Simplified Arabic" pitchFamily="18" charset="-78"/>
                <a:cs typeface="Simplified Arabic" pitchFamily="18" charset="-78"/>
              </a:rPr>
              <a:t>أن الحكومة الرقمية يجب أن تعتمد على نهج يحركه المستخدم، بحيث يكون هو الفاعل الرئيسي في تصميم </a:t>
            </a:r>
            <a:r>
              <a:rPr lang="ar-EG" dirty="0">
                <a:solidFill>
                  <a:schemeClr val="bg1"/>
                </a:solidFill>
                <a:latin typeface="Simplified Arabic" pitchFamily="18" charset="-78"/>
                <a:cs typeface="Simplified Arabic" pitchFamily="18" charset="-78"/>
              </a:rPr>
              <a:t>السياسات الحكومية والخدمات </a:t>
            </a:r>
            <a:r>
              <a:rPr lang="ar-EG" dirty="0" smtClean="0">
                <a:solidFill>
                  <a:schemeClr val="bg1"/>
                </a:solidFill>
                <a:latin typeface="Simplified Arabic" pitchFamily="18" charset="-78"/>
                <a:cs typeface="Simplified Arabic" pitchFamily="18" charset="-78"/>
              </a:rPr>
              <a:t>العامة.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ويتوافق </a:t>
            </a:r>
            <a:r>
              <a:rPr lang="ar-EG" dirty="0">
                <a:solidFill>
                  <a:schemeClr val="bg1"/>
                </a:solidFill>
                <a:latin typeface="Simplified Arabic" pitchFamily="18" charset="-78"/>
                <a:cs typeface="Simplified Arabic" pitchFamily="18" charset="-78"/>
              </a:rPr>
              <a:t>هذا </a:t>
            </a:r>
            <a:r>
              <a:rPr lang="ar-EG" dirty="0" smtClean="0">
                <a:solidFill>
                  <a:schemeClr val="bg1"/>
                </a:solidFill>
                <a:latin typeface="Simplified Arabic" pitchFamily="18" charset="-78"/>
                <a:cs typeface="Simplified Arabic" pitchFamily="18" charset="-78"/>
              </a:rPr>
              <a:t>النهج </a:t>
            </a:r>
            <a:r>
              <a:rPr lang="ar-EG" dirty="0">
                <a:solidFill>
                  <a:schemeClr val="bg1"/>
                </a:solidFill>
                <a:latin typeface="Simplified Arabic" pitchFamily="18" charset="-78"/>
                <a:cs typeface="Simplified Arabic" pitchFamily="18" charset="-78"/>
              </a:rPr>
              <a:t>مع توقعات المواطنين </a:t>
            </a:r>
            <a:r>
              <a:rPr lang="ar-EG" dirty="0" smtClean="0">
                <a:solidFill>
                  <a:schemeClr val="bg1"/>
                </a:solidFill>
                <a:latin typeface="Simplified Arabic" pitchFamily="18" charset="-78"/>
                <a:cs typeface="Simplified Arabic" pitchFamily="18" charset="-78"/>
              </a:rPr>
              <a:t>وأصحاب المصلحة عموما بضرورة </a:t>
            </a:r>
            <a:r>
              <a:rPr lang="ar-EG" dirty="0">
                <a:solidFill>
                  <a:schemeClr val="bg1"/>
                </a:solidFill>
                <a:latin typeface="Simplified Arabic" pitchFamily="18" charset="-78"/>
                <a:cs typeface="Simplified Arabic" pitchFamily="18" charset="-78"/>
              </a:rPr>
              <a:t>تصميم الخدمات العامة وفقًا لاحتياجاتهم وأن تكون قابلة للتكيف مع </a:t>
            </a:r>
            <a:r>
              <a:rPr lang="ar-EG" dirty="0" smtClean="0">
                <a:solidFill>
                  <a:schemeClr val="bg1"/>
                </a:solidFill>
                <a:latin typeface="Simplified Arabic" pitchFamily="18" charset="-78"/>
                <a:cs typeface="Simplified Arabic" pitchFamily="18" charset="-78"/>
              </a:rPr>
              <a:t>ملفاتهم الشخصية وأوضاعهم الخاصة.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3337069479"/>
      </p:ext>
    </p:extLst>
  </p:cSld>
  <p:clrMapOvr>
    <a:masterClrMapping/>
  </p:clrMapOvr>
  <mc:AlternateContent xmlns:mc="http://schemas.openxmlformats.org/markup-compatibility/2006" xmlns:p14="http://schemas.microsoft.com/office/powerpoint/2010/main">
    <mc:Choice Requires="p14">
      <p:transition spd="slow" p14:dur="2000" advTm="60650"/>
    </mc:Choice>
    <mc:Fallback xmlns="">
      <p:transition spd="slow" advTm="6065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a:solidFill>
                  <a:schemeClr val="bg1"/>
                </a:solidFill>
              </a:rPr>
              <a:t/>
            </a:r>
            <a:br>
              <a:rPr lang="ar-EG" dirty="0">
                <a:solidFill>
                  <a:schemeClr val="bg1"/>
                </a:solidFill>
              </a:rPr>
            </a:br>
            <a:r>
              <a:rPr lang="ar-EG" dirty="0">
                <a:solidFill>
                  <a:schemeClr val="bg1"/>
                </a:solidFill>
              </a:rPr>
              <a:t>6-مبدأ </a:t>
            </a:r>
            <a:r>
              <a:rPr lang="ar-EG" dirty="0" smtClean="0">
                <a:solidFill>
                  <a:schemeClr val="bg1"/>
                </a:solidFill>
              </a:rPr>
              <a:t>الاستباقية</a:t>
            </a:r>
            <a:br>
              <a:rPr lang="ar-EG" dirty="0" smtClean="0">
                <a:solidFill>
                  <a:schemeClr val="bg1"/>
                </a:solidFill>
              </a:rPr>
            </a:br>
            <a:r>
              <a:rPr lang="ar-EG" dirty="0" smtClean="0">
                <a:solidFill>
                  <a:schemeClr val="bg1"/>
                </a:solidFill>
              </a:rPr>
              <a:t> </a:t>
            </a:r>
            <a:r>
              <a:rPr lang="en-US" dirty="0" err="1">
                <a:solidFill>
                  <a:schemeClr val="bg1"/>
                </a:solidFill>
              </a:rPr>
              <a:t>Proactiveness</a:t>
            </a:r>
            <a:r>
              <a:rPr lang="en-US" dirty="0">
                <a:solidFill>
                  <a:schemeClr val="bg1"/>
                </a:solidFill>
              </a:rPr>
              <a:t/>
            </a:r>
            <a:br>
              <a:rPr lang="en-US" dirty="0">
                <a:solidFill>
                  <a:schemeClr val="bg1"/>
                </a:solidFill>
              </a:rPr>
            </a:br>
            <a:endParaRPr lang="en-US" dirty="0">
              <a:solidFill>
                <a:schemeClr val="bg1"/>
              </a:solidFill>
            </a:endParaRPr>
          </a:p>
        </p:txBody>
      </p:sp>
      <p:sp>
        <p:nvSpPr>
          <p:cNvPr id="3" name="عنصر نائب للمحتوى 2"/>
          <p:cNvSpPr>
            <a:spLocks noGrp="1"/>
          </p:cNvSpPr>
          <p:nvPr>
            <p:ph idx="1"/>
          </p:nvPr>
        </p:nvSpPr>
        <p:spPr>
          <a:xfrm>
            <a:off x="1921398" y="1932972"/>
            <a:ext cx="8252749" cy="3761772"/>
          </a:xfrm>
        </p:spPr>
        <p:txBody>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ويشير هذا المبدأ إلى قدرة الحكومة على توقع احتياجات المستخدمين والاستجابة لها على وجه السرعة من خلال تطبيق المبادئ الخمس السابقة.</a:t>
            </a:r>
            <a:endParaRPr lang="ar-EG" dirty="0" smtClean="0">
              <a:solidFill>
                <a:schemeClr val="bg1"/>
              </a:solidFill>
              <a:latin typeface="Simplified Arabic" pitchFamily="18" charset="-78"/>
              <a:cs typeface="Simplified Arabic" pitchFamily="18" charset="-78"/>
            </a:endParaRPr>
          </a:p>
          <a:p>
            <a:pPr marL="0" indent="0" algn="r" rtl="1">
              <a:lnSpc>
                <a:spcPct val="150000"/>
              </a:lnSpc>
              <a:buNone/>
            </a:pPr>
            <a:r>
              <a:rPr lang="ar-EG" dirty="0" smtClean="0">
                <a:solidFill>
                  <a:schemeClr val="bg1"/>
                </a:solidFill>
                <a:latin typeface="Simplified Arabic" pitchFamily="18" charset="-78"/>
                <a:cs typeface="Simplified Arabic" pitchFamily="18" charset="-78"/>
              </a:rPr>
              <a:t>  </a:t>
            </a:r>
          </a:p>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3836362596"/>
      </p:ext>
    </p:extLst>
  </p:cSld>
  <p:clrMapOvr>
    <a:masterClrMapping/>
  </p:clrMapOvr>
  <mc:AlternateContent xmlns:mc="http://schemas.openxmlformats.org/markup-compatibility/2006" xmlns:p14="http://schemas.microsoft.com/office/powerpoint/2010/main">
    <mc:Choice Requires="p14">
      <p:transition spd="slow" p14:dur="2000" advTm="35161"/>
    </mc:Choice>
    <mc:Fallback xmlns="">
      <p:transition spd="slow" advTm="3516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280212" y="1886673"/>
            <a:ext cx="8032831" cy="3854370"/>
          </a:xfrm>
        </p:spPr>
        <p:txBody>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وتعتمد الحكومات في ذلك على تقنيات الذكاء الاصطناعي التي تمكنها من فهم سلوك المستخدمين وتفضيلاتهم وظروفهم الخاصة وموقعهم من أجل التنبؤ بطلباتهم والاستجابة لها بصورة أفضل.</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Tree>
    <p:extLst>
      <p:ext uri="{BB962C8B-B14F-4D97-AF65-F5344CB8AC3E}">
        <p14:creationId xmlns:p14="http://schemas.microsoft.com/office/powerpoint/2010/main" val="2942955689"/>
      </p:ext>
    </p:extLst>
  </p:cSld>
  <p:clrMapOvr>
    <a:masterClrMapping/>
  </p:clrMapOvr>
  <mc:AlternateContent xmlns:mc="http://schemas.openxmlformats.org/markup-compatibility/2006" xmlns:p14="http://schemas.microsoft.com/office/powerpoint/2010/main">
    <mc:Choice Requires="p14">
      <p:transition spd="slow" p14:dur="2000" advTm="35670"/>
    </mc:Choice>
    <mc:Fallback xmlns="">
      <p:transition spd="slow" advTm="3567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10">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78262"/>
    </mc:Choice>
    <mc:Fallback xmlns="">
      <p:transition spd="slow" advTm="7826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2968</TotalTime>
  <Words>1628</Words>
  <Application>Microsoft Office PowerPoint</Application>
  <PresentationFormat>مخصص</PresentationFormat>
  <Paragraphs>113</Paragraphs>
  <Slides>47</Slides>
  <Notes>3</Notes>
  <HiddenSlides>0</HiddenSlides>
  <MMClips>0</MMClips>
  <ScaleCrop>false</ScaleCrop>
  <HeadingPairs>
    <vt:vector size="4" baseType="variant">
      <vt:variant>
        <vt:lpstr>نسق</vt:lpstr>
      </vt:variant>
      <vt:variant>
        <vt:i4>1</vt:i4>
      </vt:variant>
      <vt:variant>
        <vt:lpstr>عناوين الشرائح</vt:lpstr>
      </vt:variant>
      <vt:variant>
        <vt:i4>47</vt:i4>
      </vt:variant>
    </vt:vector>
  </HeadingPairs>
  <TitlesOfParts>
    <vt:vector size="48" baseType="lpstr">
      <vt:lpstr>Office Theme</vt:lpstr>
      <vt:lpstr>عرض تقديمي في PowerPoint</vt:lpstr>
      <vt:lpstr>عرض تقديمي في PowerPoint</vt:lpstr>
      <vt:lpstr>عرض تقديمي في PowerPoint</vt:lpstr>
      <vt:lpstr>أولا: مراحل تطبيق الحكومة الرقمية</vt:lpstr>
      <vt:lpstr>عرض تقديمي في PowerPoint</vt:lpstr>
      <vt:lpstr>  1- الحضور  </vt:lpstr>
      <vt:lpstr>عرض تقديمي في PowerPoint</vt:lpstr>
      <vt:lpstr>عرض تقديمي في PowerPoint</vt:lpstr>
      <vt:lpstr>عرض تقديمي في PowerPoint</vt:lpstr>
      <vt:lpstr>عرض تقديمي في PowerPoint</vt:lpstr>
      <vt:lpstr>2-التفاعل</vt:lpstr>
      <vt:lpstr>عرض تقديمي في PowerPoint</vt:lpstr>
      <vt:lpstr>عرض تقديمي في PowerPoint</vt:lpstr>
      <vt:lpstr>عرض تقديمي في PowerPoint</vt:lpstr>
      <vt:lpstr>عرض تقديمي في PowerPoint</vt:lpstr>
      <vt:lpstr> 3-المعاملات</vt:lpstr>
      <vt:lpstr>عرض تقديمي في PowerPoint</vt:lpstr>
      <vt:lpstr>عرض تقديمي في PowerPoint</vt:lpstr>
      <vt:lpstr>عرض تقديمي في PowerPoint</vt:lpstr>
      <vt:lpstr>عرض تقديمي في PowerPoint</vt:lpstr>
      <vt:lpstr> 4-التحول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ثانيا: مبادئ الاطار التنظيمي لأعمال الحكومة الرقمية   </vt:lpstr>
      <vt:lpstr>عرض تقديمي في PowerPoint</vt:lpstr>
      <vt:lpstr> - مبدأ الرقمنة في التصميم 1 Digital by design               </vt:lpstr>
      <vt:lpstr>عرض تقديمي في PowerPoint</vt:lpstr>
      <vt:lpstr>عرض تقديمي في PowerPoint</vt:lpstr>
      <vt:lpstr>  2-مبدأ القطاع العام القائم على البيانات  Data-driven public sector </vt:lpstr>
      <vt:lpstr>عرض تقديمي في PowerPoint</vt:lpstr>
      <vt:lpstr>عرض تقديمي في PowerPoint</vt:lpstr>
      <vt:lpstr>عرض تقديمي في PowerPoint</vt:lpstr>
      <vt:lpstr>عرض تقديمي في PowerPoint</vt:lpstr>
      <vt:lpstr>عرض تقديمي في PowerPoint</vt:lpstr>
      <vt:lpstr>3-مبدأ الحكومة كمنصة شاملة  Government as a platform </vt:lpstr>
      <vt:lpstr>عرض تقديمي في PowerPoint</vt:lpstr>
      <vt:lpstr> 4- مبدأ الاتاحة الافتراضية Open by default </vt:lpstr>
      <vt:lpstr>عرض تقديمي في PowerPoint</vt:lpstr>
      <vt:lpstr> 5-مبدأ التركيز على احتياجات المستخدم User-driven </vt:lpstr>
      <vt:lpstr>عرض تقديمي في PowerPoint</vt:lpstr>
      <vt:lpstr> 6-مبدأ الاستباقية  Proactiveness </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DR-Nora</cp:lastModifiedBy>
  <cp:revision>394</cp:revision>
  <dcterms:created xsi:type="dcterms:W3CDTF">2023-04-29T09:08:23Z</dcterms:created>
  <dcterms:modified xsi:type="dcterms:W3CDTF">2023-10-18T16:06:29Z</dcterms:modified>
</cp:coreProperties>
</file>