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69" r:id="rId4"/>
    <p:sldId id="470" r:id="rId5"/>
    <p:sldId id="471" r:id="rId6"/>
    <p:sldId id="472" r:id="rId7"/>
    <p:sldId id="473" r:id="rId8"/>
    <p:sldId id="474" r:id="rId9"/>
    <p:sldId id="475" r:id="rId10"/>
    <p:sldId id="476" r:id="rId11"/>
    <p:sldId id="477"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5" r:id="rId27"/>
    <p:sldId id="496" r:id="rId28"/>
    <p:sldId id="497" r:id="rId29"/>
    <p:sldId id="498" r:id="rId30"/>
    <p:sldId id="499" r:id="rId31"/>
    <p:sldId id="500" r:id="rId32"/>
    <p:sldId id="501" r:id="rId33"/>
    <p:sldId id="502" r:id="rId34"/>
    <p:sldId id="503" r:id="rId35"/>
    <p:sldId id="504" r:id="rId36"/>
    <p:sldId id="505" r:id="rId37"/>
    <p:sldId id="506" r:id="rId38"/>
    <p:sldId id="507" r:id="rId39"/>
    <p:sldId id="508" r:id="rId40"/>
    <p:sldId id="509" r:id="rId41"/>
    <p:sldId id="510" r:id="rId42"/>
    <p:sldId id="42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92" autoAdjust="0"/>
    <p:restoredTop sz="94660"/>
  </p:normalViewPr>
  <p:slideViewPr>
    <p:cSldViewPr snapToGrid="0">
      <p:cViewPr>
        <p:scale>
          <a:sx n="66" d="100"/>
          <a:sy n="66" d="100"/>
        </p:scale>
        <p:origin x="102" y="1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5132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No.10</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0678" y="306202"/>
            <a:ext cx="4121078"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10</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515782"/>
          </a:xfrm>
          <a:prstGeom prst="rect">
            <a:avLst/>
          </a:prstGeom>
          <a:noFill/>
        </p:spPr>
        <p:txBody>
          <a:bodyPr wrap="square" rtlCol="0">
            <a:spAutoFit/>
          </a:bodyPr>
          <a:lstStyle/>
          <a:p>
            <a:pPr>
              <a:lnSpc>
                <a:spcPct val="200000"/>
              </a:lnSpc>
            </a:pPr>
            <a:r>
              <a:rPr lang="en-GB" sz="1600" b="1" dirty="0">
                <a:solidFill>
                  <a:srgbClr val="0070C0"/>
                </a:solidFill>
              </a:rPr>
              <a:t>The lecture 10 sheds light on a number of important topics, including the following: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98E099-7E2C-6535-9CA0-AF14B367EB15}"/>
              </a:ext>
            </a:extLst>
          </p:cNvPr>
          <p:cNvSpPr txBox="1"/>
          <p:nvPr/>
        </p:nvSpPr>
        <p:spPr>
          <a:xfrm>
            <a:off x="346515" y="2128530"/>
            <a:ext cx="7868065" cy="3470437"/>
          </a:xfrm>
          <a:prstGeom prst="rect">
            <a:avLst/>
          </a:prstGeom>
          <a:noFill/>
        </p:spPr>
        <p:txBody>
          <a:bodyPr wrap="square" rtlCol="0">
            <a:spAutoFit/>
          </a:bodyPr>
          <a:lstStyle/>
          <a:p>
            <a:pPr marL="514350" indent="-514350" algn="just">
              <a:lnSpc>
                <a:spcPct val="200000"/>
              </a:lnSpc>
              <a:buFont typeface="+mj-lt"/>
              <a:buAutoNum type="arabicPeriod"/>
            </a:pPr>
            <a:r>
              <a:rPr lang="en-GB" sz="1600" b="1" dirty="0">
                <a:solidFill>
                  <a:srgbClr val="0070C0"/>
                </a:solidFill>
              </a:rPr>
              <a:t>The Data Environment </a:t>
            </a:r>
            <a:endParaRPr lang="ar-EG" sz="1600" b="1" dirty="0">
              <a:solidFill>
                <a:srgbClr val="0070C0"/>
              </a:solidFill>
            </a:endParaRPr>
          </a:p>
          <a:p>
            <a:pPr marL="514350" indent="-514350" algn="just">
              <a:lnSpc>
                <a:spcPct val="200000"/>
              </a:lnSpc>
              <a:buFont typeface="+mj-lt"/>
              <a:buAutoNum type="arabicPeriod"/>
            </a:pPr>
            <a:r>
              <a:rPr lang="en-GB" sz="1600" b="1" dirty="0">
                <a:solidFill>
                  <a:srgbClr val="0070C0"/>
                </a:solidFill>
              </a:rPr>
              <a:t>  Different types of data</a:t>
            </a:r>
          </a:p>
          <a:p>
            <a:pPr marL="514350" indent="-514350" algn="just">
              <a:lnSpc>
                <a:spcPct val="200000"/>
              </a:lnSpc>
              <a:buFont typeface="+mj-lt"/>
              <a:buAutoNum type="arabicPeriod"/>
            </a:pPr>
            <a:r>
              <a:rPr lang="en-GB" sz="1600" b="1" dirty="0">
                <a:solidFill>
                  <a:srgbClr val="0070C0"/>
                </a:solidFill>
              </a:rPr>
              <a:t> Methodological Bricolage</a:t>
            </a:r>
          </a:p>
          <a:p>
            <a:pPr marL="514350" indent="-514350" algn="just">
              <a:lnSpc>
                <a:spcPct val="200000"/>
              </a:lnSpc>
              <a:buFont typeface="+mj-lt"/>
              <a:buAutoNum type="arabicPeriod"/>
            </a:pPr>
            <a:r>
              <a:rPr lang="en-US" sz="1600" b="1" dirty="0">
                <a:solidFill>
                  <a:srgbClr val="0070C0"/>
                </a:solidFill>
              </a:rPr>
              <a:t>What is social media data?</a:t>
            </a:r>
            <a:endParaRPr lang="en-GB" sz="1600" b="1" dirty="0">
              <a:solidFill>
                <a:srgbClr val="0070C0"/>
              </a:solidFill>
            </a:endParaRPr>
          </a:p>
          <a:p>
            <a:pPr marL="514350" indent="-514350" algn="just">
              <a:lnSpc>
                <a:spcPct val="200000"/>
              </a:lnSpc>
              <a:buFont typeface="+mj-lt"/>
              <a:buAutoNum type="arabicPeriod"/>
            </a:pPr>
            <a:r>
              <a:rPr lang="en-US" sz="1600" b="1" dirty="0">
                <a:solidFill>
                  <a:srgbClr val="0070C0"/>
                </a:solidFill>
              </a:rPr>
              <a:t>Why should you collect social media data?</a:t>
            </a:r>
          </a:p>
          <a:p>
            <a:pPr marL="514350" indent="-514350" algn="just">
              <a:lnSpc>
                <a:spcPct val="200000"/>
              </a:lnSpc>
              <a:buFont typeface="+mj-lt"/>
              <a:buAutoNum type="arabicPeriod"/>
            </a:pPr>
            <a:r>
              <a:rPr lang="en-US" sz="1600" b="1" dirty="0">
                <a:solidFill>
                  <a:srgbClr val="0070C0"/>
                </a:solidFill>
              </a:rPr>
              <a:t>Social media analytics: why is it so important?</a:t>
            </a:r>
          </a:p>
          <a:p>
            <a:pPr marL="514350" indent="-514350" algn="just">
              <a:lnSpc>
                <a:spcPct val="200000"/>
              </a:lnSpc>
              <a:buFont typeface="+mj-lt"/>
              <a:buAutoNum type="arabicPeriod"/>
            </a:pPr>
            <a:r>
              <a:rPr lang="en-US" sz="1600" b="1" dirty="0">
                <a:solidFill>
                  <a:srgbClr val="0070C0"/>
                </a:solidFill>
              </a:rPr>
              <a:t>Picking the best social media analytics tool</a:t>
            </a:r>
            <a:endParaRPr lang="en-GB" sz="1600" b="1" dirty="0">
              <a:solidFill>
                <a:srgbClr val="0070C0"/>
              </a:solidFill>
            </a:endParaRPr>
          </a:p>
        </p:txBody>
      </p:sp>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First, let’s think about what types of information we may be dealing with. </a:t>
            </a:r>
          </a:p>
          <a:p>
            <a:pPr algn="just">
              <a:lnSpc>
                <a:spcPct val="150000"/>
              </a:lnSpc>
            </a:pPr>
            <a:endParaRPr lang="en-GB" sz="2800" b="1" dirty="0">
              <a:solidFill>
                <a:srgbClr val="0070C0"/>
              </a:solidFill>
            </a:endParaRPr>
          </a:p>
          <a:p>
            <a:pPr algn="just">
              <a:lnSpc>
                <a:spcPct val="150000"/>
              </a:lnSpc>
            </a:pPr>
            <a:r>
              <a:rPr lang="en-GB" sz="2800" b="1" dirty="0">
                <a:solidFill>
                  <a:srgbClr val="0070C0"/>
                </a:solidFill>
              </a:rPr>
              <a:t>Big data has become a buzzword that is repeatedly used to name and characterise some of the new types of data that have emerged in a digital society.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1026" name="Picture 2" descr="What are the benefits of a Common Data Environment? - BuilderStorm -  Construction Document Control Software">
            <a:extLst>
              <a:ext uri="{FF2B5EF4-FFF2-40B4-BE49-F238E27FC236}">
                <a16:creationId xmlns:a16="http://schemas.microsoft.com/office/drawing/2014/main" id="{82B641A8-FD51-52AD-BFB9-FDF8EA2A322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5141" y="1552724"/>
            <a:ext cx="3086100" cy="1480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4161460"/>
          </a:xfrm>
          <a:prstGeom prst="rect">
            <a:avLst/>
          </a:prstGeom>
          <a:noFill/>
        </p:spPr>
        <p:txBody>
          <a:bodyPr wrap="square">
            <a:spAutoFit/>
          </a:bodyPr>
          <a:lstStyle>
            <a:defPPr>
              <a:defRPr lang="en-US"/>
            </a:defPPr>
          </a:lstStyle>
          <a:p>
            <a:pPr algn="just">
              <a:lnSpc>
                <a:spcPct val="150000"/>
              </a:lnSpc>
            </a:pPr>
            <a:r>
              <a:rPr lang="en-GB" sz="3600" b="1" dirty="0">
                <a:solidFill>
                  <a:srgbClr val="0070C0"/>
                </a:solidFill>
              </a:rPr>
              <a:t>In reality, however, the emergence of big data is only one of many transformations in our data environment, which affects opportunities as well as challenges when doing digital social research.</a:t>
            </a:r>
            <a:endParaRPr lang="en-GB" sz="44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2050" name="Picture 2" descr="A Common Data Environment Can Transform Construction">
            <a:extLst>
              <a:ext uri="{FF2B5EF4-FFF2-40B4-BE49-F238E27FC236}">
                <a16:creationId xmlns:a16="http://schemas.microsoft.com/office/drawing/2014/main" id="{0A74A125-07C9-4459-7F20-AD530C79D7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3719" y="1633538"/>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97521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00668" y="1788030"/>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 For example, Kingsley </a:t>
            </a:r>
            <a:r>
              <a:rPr lang="en-GB" sz="2400" b="1" dirty="0" err="1">
                <a:solidFill>
                  <a:srgbClr val="0070C0"/>
                </a:solidFill>
              </a:rPr>
              <a:t>Purdam</a:t>
            </a:r>
            <a:r>
              <a:rPr lang="en-GB" sz="2400" b="1" dirty="0">
                <a:solidFill>
                  <a:srgbClr val="0070C0"/>
                </a:solidFill>
              </a:rPr>
              <a:t>, an expert in research methods, and his data scientist colleague Mark Elliot aptly point out that what is commonly known as ‘big’ data is in fact data defined by several other things, rather than just its large size: it registers things as they happen in real time, it offers new possibilities to combine and compare datasets, and so 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A Common Data Environment Can Transform Construction">
            <a:extLst>
              <a:ext uri="{FF2B5EF4-FFF2-40B4-BE49-F238E27FC236}">
                <a16:creationId xmlns:a16="http://schemas.microsoft.com/office/drawing/2014/main" id="{83399866-7EB6-1442-68F2-099C556CD6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3719" y="1633538"/>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045230"/>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 Furthermore, </a:t>
            </a:r>
            <a:r>
              <a:rPr lang="en-GB" sz="2400" b="1" dirty="0" err="1">
                <a:solidFill>
                  <a:srgbClr val="0070C0"/>
                </a:solidFill>
              </a:rPr>
              <a:t>Purdam</a:t>
            </a:r>
            <a:r>
              <a:rPr lang="en-GB" sz="2400" b="1" dirty="0">
                <a:solidFill>
                  <a:srgbClr val="0070C0"/>
                </a:solidFill>
              </a:rPr>
              <a:t> and Elliot believe that even these characterisations are still not sufficient. </a:t>
            </a:r>
          </a:p>
          <a:p>
            <a:pPr algn="just">
              <a:lnSpc>
                <a:spcPct val="150000"/>
              </a:lnSpc>
            </a:pPr>
            <a:r>
              <a:rPr lang="en-GB" sz="2400" b="1" dirty="0">
                <a:solidFill>
                  <a:srgbClr val="0070C0"/>
                </a:solidFill>
              </a:rPr>
              <a:t>This is because those definitions still seem to assume that data is ‘something we have, when in fact ‘the reality and scale of the data transformation is that data is now something we are becoming immersed and embedded in’ (</a:t>
            </a:r>
            <a:r>
              <a:rPr lang="en-GB" sz="2400" b="1" dirty="0" err="1">
                <a:solidFill>
                  <a:srgbClr val="0070C0"/>
                </a:solidFill>
              </a:rPr>
              <a:t>Purdam</a:t>
            </a:r>
            <a:r>
              <a:rPr lang="en-GB" sz="2400" b="1" dirty="0">
                <a:solidFill>
                  <a:srgbClr val="0070C0"/>
                </a:solidFill>
              </a:rPr>
              <a:t> &amp; Elliot 2015: 26).</a:t>
            </a:r>
            <a:endParaRPr lang="en-GB" sz="32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A Common Data Environment Can Transform Construction">
            <a:extLst>
              <a:ext uri="{FF2B5EF4-FFF2-40B4-BE49-F238E27FC236}">
                <a16:creationId xmlns:a16="http://schemas.microsoft.com/office/drawing/2014/main" id="{6C02E40A-E0DB-362B-6EAF-EDFA546E0D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3719" y="1633538"/>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583859"/>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 Furthermore, </a:t>
            </a:r>
            <a:r>
              <a:rPr lang="en-GB" sz="2400" b="1" dirty="0" err="1">
                <a:solidFill>
                  <a:srgbClr val="0070C0"/>
                </a:solidFill>
              </a:rPr>
              <a:t>Purdam</a:t>
            </a:r>
            <a:r>
              <a:rPr lang="en-GB" sz="2400" b="1" dirty="0">
                <a:solidFill>
                  <a:srgbClr val="0070C0"/>
                </a:solidFill>
              </a:rPr>
              <a:t> and Elliot believe that even these characterisations are still not sufficient. </a:t>
            </a:r>
          </a:p>
          <a:p>
            <a:pPr algn="just">
              <a:lnSpc>
                <a:spcPct val="150000"/>
              </a:lnSpc>
            </a:pPr>
            <a:r>
              <a:rPr lang="en-GB" sz="2400" b="1" dirty="0">
                <a:solidFill>
                  <a:srgbClr val="0070C0"/>
                </a:solidFill>
              </a:rPr>
              <a:t>This is because those definitions still seem to assume that data is ‘something we have, when in fact ‘the reality and scale of the data transformation is that data is now something we are becoming immersed and embedded in’ (</a:t>
            </a:r>
            <a:r>
              <a:rPr lang="en-GB" sz="2400" b="1" dirty="0" err="1">
                <a:solidFill>
                  <a:srgbClr val="0070C0"/>
                </a:solidFill>
              </a:rPr>
              <a:t>Purdam</a:t>
            </a:r>
            <a:r>
              <a:rPr lang="en-GB" sz="2400" b="1" dirty="0">
                <a:solidFill>
                  <a:srgbClr val="0070C0"/>
                </a:solidFill>
              </a:rPr>
              <a:t> &amp; Elliot 2015: 26).</a:t>
            </a:r>
            <a:endParaRPr lang="en-GB" sz="32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3074" name="Picture 2" descr="What's a Common Data Environment (CDE)? - Digital Builder">
            <a:extLst>
              <a:ext uri="{FF2B5EF4-FFF2-40B4-BE49-F238E27FC236}">
                <a16:creationId xmlns:a16="http://schemas.microsoft.com/office/drawing/2014/main" id="{204382DF-6F43-F5D3-5F25-40E70B17C5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855775"/>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The notion of a ‘data environment’ underlines that people today are at the same time generators of, but also generated by, this new environment. </a:t>
            </a:r>
          </a:p>
          <a:p>
            <a:pPr algn="just">
              <a:lnSpc>
                <a:spcPct val="150000"/>
              </a:lnSpc>
            </a:pPr>
            <a:r>
              <a:rPr lang="en-GB" sz="2400" b="1" dirty="0">
                <a:solidFill>
                  <a:srgbClr val="0070C0"/>
                </a:solidFill>
              </a:rPr>
              <a:t>Instead of people being researched’, </a:t>
            </a:r>
            <a:r>
              <a:rPr lang="en-GB" sz="2400" b="1" dirty="0" err="1">
                <a:solidFill>
                  <a:srgbClr val="0070C0"/>
                </a:solidFill>
              </a:rPr>
              <a:t>Purdam</a:t>
            </a:r>
            <a:r>
              <a:rPr lang="en-GB" sz="2400" b="1" dirty="0">
                <a:solidFill>
                  <a:srgbClr val="0070C0"/>
                </a:solidFill>
              </a:rPr>
              <a:t> and Elliot (2015: 26) say, ‘they are the research. Their point, more concretely, is that new data types have emerged — and are constantly emerging — that demand new flexible approaches.</a:t>
            </a:r>
            <a:endParaRPr lang="en-GB" sz="32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What's a Common Data Environment (CDE)? - Digital Builder">
            <a:extLst>
              <a:ext uri="{FF2B5EF4-FFF2-40B4-BE49-F238E27FC236}">
                <a16:creationId xmlns:a16="http://schemas.microsoft.com/office/drawing/2014/main" id="{EBD84B23-FD19-CDF0-7623-DF560790E5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239951"/>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63727"/>
            <a:ext cx="8371190" cy="3788858"/>
          </a:xfrm>
          <a:prstGeom prst="rect">
            <a:avLst/>
          </a:prstGeom>
          <a:noFill/>
        </p:spPr>
        <p:txBody>
          <a:bodyPr wrap="square">
            <a:spAutoFit/>
          </a:bodyPr>
          <a:lstStyle>
            <a:defPPr>
              <a:defRPr lang="en-US"/>
            </a:defPPr>
          </a:lstStyle>
          <a:p>
            <a:pPr algn="just">
              <a:lnSpc>
                <a:spcPct val="150000"/>
              </a:lnSpc>
            </a:pPr>
            <a:r>
              <a:rPr lang="en-GB" b="1" dirty="0">
                <a:solidFill>
                  <a:srgbClr val="0070C0"/>
                </a:solidFill>
              </a:rPr>
              <a:t>Doing digital social research, therefore, often entails discovering and experimenting with challenges and possibilities of ever-new types and combinations of information.</a:t>
            </a:r>
          </a:p>
          <a:p>
            <a:pPr algn="just">
              <a:lnSpc>
                <a:spcPct val="150000"/>
              </a:lnSpc>
            </a:pPr>
            <a:endParaRPr lang="en-GB" b="1" dirty="0">
              <a:solidFill>
                <a:srgbClr val="0070C0"/>
              </a:solidFill>
            </a:endParaRPr>
          </a:p>
          <a:p>
            <a:pPr algn="just">
              <a:lnSpc>
                <a:spcPct val="150000"/>
              </a:lnSpc>
            </a:pPr>
            <a:r>
              <a:rPr lang="en-GB" b="1" dirty="0">
                <a:solidFill>
                  <a:srgbClr val="0070C0"/>
                </a:solidFill>
              </a:rPr>
              <a:t>The most important point here is that while social research traditionally relies on intentional data (1), such as surveys and interviews, digital society has enabled much more far-reaching registration and collection of participative intentional data  (2), consequential data (3), self-published data (4), and found data. These are types of data that indeed existed before digitally networked tools and platforms but which have been expanded and accentuated.</a:t>
            </a:r>
            <a:endParaRPr lang="en-GB" sz="24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What's a Common Data Environment (CDE)? - Digital Builder">
            <a:extLst>
              <a:ext uri="{FF2B5EF4-FFF2-40B4-BE49-F238E27FC236}">
                <a16:creationId xmlns:a16="http://schemas.microsoft.com/office/drawing/2014/main" id="{D22AF6E8-260A-4310-7F40-333D7CCC75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275210"/>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63727"/>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The remaining types — social media data (5), data traces (6), and, at least chiefly, synthetic data (8) — are specific to digital society. Therefore, researchers who analyse this society face dramatically altered conditions for the generation and gathering of data about social processes and interactions.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What's a Common Data Environment (CDE)? - Digital Builder">
            <a:extLst>
              <a:ext uri="{FF2B5EF4-FFF2-40B4-BE49-F238E27FC236}">
                <a16:creationId xmlns:a16="http://schemas.microsoft.com/office/drawing/2014/main" id="{B1EE44BE-969B-D1AA-61F3-78B8F3AC7E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655475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4958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In trying to describe the ever-changing data environment, </a:t>
            </a:r>
            <a:r>
              <a:rPr lang="en-GB" sz="2000" b="1" dirty="0" err="1">
                <a:solidFill>
                  <a:srgbClr val="0070C0"/>
                </a:solidFill>
              </a:rPr>
              <a:t>Purdam</a:t>
            </a:r>
            <a:r>
              <a:rPr lang="en-GB" sz="2000" b="1" dirty="0">
                <a:solidFill>
                  <a:srgbClr val="0070C0"/>
                </a:solidFill>
              </a:rPr>
              <a:t> and Elliot (2015: 28–29) outline an eight-point typology of different data types based on how the data in question has been generated:</a:t>
            </a:r>
          </a:p>
          <a:p>
            <a:pPr algn="just">
              <a:lnSpc>
                <a:spcPct val="150000"/>
              </a:lnSpc>
            </a:pPr>
            <a:endParaRPr lang="en-GB" sz="2000" b="1" dirty="0">
              <a:solidFill>
                <a:srgbClr val="0070C0"/>
              </a:solidFill>
            </a:endParaRPr>
          </a:p>
          <a:p>
            <a:pPr algn="just">
              <a:lnSpc>
                <a:spcPct val="150000"/>
              </a:lnSpc>
            </a:pPr>
            <a:r>
              <a:rPr lang="en-US" sz="2000" b="1" dirty="0">
                <a:solidFill>
                  <a:srgbClr val="0070C0"/>
                </a:solidFill>
              </a:rPr>
              <a:t>1. traditional intentional data: Data collected and used with the respondent’s explicit agreement. All so-called traditional social science data (e.g. survey, focus group or interview data and also data collected via observation) would come into this category. New traditional methods continue to be developed.</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What's a Common Data Environment (CDE)? - Digital Builder">
            <a:extLst>
              <a:ext uri="{FF2B5EF4-FFF2-40B4-BE49-F238E27FC236}">
                <a16:creationId xmlns:a16="http://schemas.microsoft.com/office/drawing/2014/main" id="{B7657D1F-A01F-7955-60E6-163294B5B5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37465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4958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2. Participative intentional data: In this category data are collected through some interactive process. This includes some new data forms such as crowdsourced data […].</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3. Consequential data: Information that is collected as a necessary transaction that is secondary to some (other) interaction (e.g. administrative records, electronic health records, commercial transaction data and data from online game playing all come into this category).</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146" name="Picture 2" descr="4 types of social media analytics">
            <a:extLst>
              <a:ext uri="{FF2B5EF4-FFF2-40B4-BE49-F238E27FC236}">
                <a16:creationId xmlns:a16="http://schemas.microsoft.com/office/drawing/2014/main" id="{5F64C7AC-ABBA-3723-B4FB-520FB11FC52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416465"/>
            <a:ext cx="3028950" cy="1835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97787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49589"/>
            <a:ext cx="8371190" cy="325717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4. Self-published data: Data deliberately self-recorded and published that can potentially be used for social science research either with or without explicit permission, given the information has been made public (e.g. long-form blogs, CVs and profiles).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4 types of social media analytics">
            <a:extLst>
              <a:ext uri="{FF2B5EF4-FFF2-40B4-BE49-F238E27FC236}">
                <a16:creationId xmlns:a16="http://schemas.microsoft.com/office/drawing/2014/main" id="{5148FE1A-52F8-8B63-A61F-CAFBE4E415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416465"/>
            <a:ext cx="3028950" cy="1835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5452690"/>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868" y="1800413"/>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5. Social media data: Data generated through some public, social process that can potentially be used for social science research either with or without permission (e.g. micro-blogging platforms such as Twitter and Facebook, and, perhaps, online game data).</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4 types of social media analytics">
            <a:extLst>
              <a:ext uri="{FF2B5EF4-FFF2-40B4-BE49-F238E27FC236}">
                <a16:creationId xmlns:a16="http://schemas.microsoft.com/office/drawing/2014/main" id="{48A5C253-E7E6-0AF9-7CA5-BD7175C1EB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416465"/>
            <a:ext cx="3028950" cy="1835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583547"/>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868" y="1800413"/>
            <a:ext cx="8371190" cy="325717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6. Data traces: Data that is ‘left’ (possibly unknowingly) through digital encounters, such as online search histories and purchasing, which can be used for social science research either by default use agreements or with explicit permission.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11266" name="Picture 2" descr="The Most Important Data Types in Social Media Marketing">
            <a:extLst>
              <a:ext uri="{FF2B5EF4-FFF2-40B4-BE49-F238E27FC236}">
                <a16:creationId xmlns:a16="http://schemas.microsoft.com/office/drawing/2014/main" id="{FEC7CC50-F3A4-D435-6F24-126A08AD39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2778" y="2141755"/>
            <a:ext cx="2790825" cy="163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151220"/>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7. Found data: Data that is available in the public domain, such as observations of public spaces, which can include covert research methods.</a:t>
            </a:r>
          </a:p>
          <a:p>
            <a:pPr algn="just">
              <a:lnSpc>
                <a:spcPct val="150000"/>
              </a:lnSpc>
            </a:pPr>
            <a:r>
              <a:rPr lang="en-GB" sz="2800" b="1" dirty="0">
                <a:solidFill>
                  <a:srgbClr val="0070C0"/>
                </a:solidFill>
              </a:rPr>
              <a:t>8. Synthetic data: Where data has been simulated, imputed or synthesized. This can be derived from, or combined with, other data types.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The Most Important Data Types in Social Media Marketing">
            <a:extLst>
              <a:ext uri="{FF2B5EF4-FFF2-40B4-BE49-F238E27FC236}">
                <a16:creationId xmlns:a16="http://schemas.microsoft.com/office/drawing/2014/main" id="{E382A0A4-5F11-0462-1FAA-B4A96B52A0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2778" y="2141755"/>
            <a:ext cx="2790825" cy="163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010807"/>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Research on digital society has continued to be a trading zone between conventional academic disciplines — it is truly transdisciplinary. In their book about ‘internet inquiry’, Annette Markham and Nancy </a:t>
            </a:r>
            <a:r>
              <a:rPr lang="en-GB" sz="2000" b="1" dirty="0" err="1">
                <a:solidFill>
                  <a:srgbClr val="0070C0"/>
                </a:solidFill>
              </a:rPr>
              <a:t>Baym</a:t>
            </a:r>
            <a:r>
              <a:rPr lang="en-GB" sz="2000" b="1" dirty="0">
                <a:solidFill>
                  <a:srgbClr val="0070C0"/>
                </a:solidFill>
              </a:rPr>
              <a:t> (2009: xiv) explain that:</a:t>
            </a:r>
          </a:p>
          <a:p>
            <a:pPr algn="just">
              <a:lnSpc>
                <a:spcPct val="150000"/>
              </a:lnSpc>
            </a:pPr>
            <a:r>
              <a:rPr lang="en-GB" sz="2000" b="1" dirty="0">
                <a:solidFill>
                  <a:srgbClr val="0070C0"/>
                </a:solidFill>
              </a:rPr>
              <a:t>While most disciplines have awakened to an understanding of the importance of the internet in their fields, most do not have a richly developed core of scholars who agree on methodological approaches or standards. This absence of disciplinary boundaries keeps internet studies both desirable and frustrating.</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14338" name="Picture 2" descr="Social Media as a Research Methodology">
            <a:extLst>
              <a:ext uri="{FF2B5EF4-FFF2-40B4-BE49-F238E27FC236}">
                <a16:creationId xmlns:a16="http://schemas.microsoft.com/office/drawing/2014/main" id="{3D0A6432-C5E1-0F80-D185-20C60AAF71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8555" y="216556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90457"/>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This frustration, they argue, makes researchers of digital society push the boundaries of ‘disciplinary belonging’ in ways that most academic research would benefit from doing more</a:t>
            </a:r>
          </a:p>
          <a:p>
            <a:pPr algn="just">
              <a:lnSpc>
                <a:spcPct val="150000"/>
              </a:lnSpc>
            </a:pPr>
            <a:r>
              <a:rPr lang="en-GB" sz="2000" b="1" dirty="0">
                <a:solidFill>
                  <a:srgbClr val="0070C0"/>
                </a:solidFill>
              </a:rPr>
              <a:t>of.</a:t>
            </a:r>
          </a:p>
          <a:p>
            <a:pPr algn="just">
              <a:lnSpc>
                <a:spcPct val="150000"/>
              </a:lnSpc>
            </a:pPr>
            <a:r>
              <a:rPr lang="en-GB" sz="2000" b="1" dirty="0">
                <a:solidFill>
                  <a:srgbClr val="0070C0"/>
                </a:solidFill>
              </a:rPr>
              <a:t>Furthermore, they write that as very few internet researchers have been specifically trained in how to do it well, one is by necessity forced to actively and critically navigate a landscape of old and new methods in order to seek out ways of engaging with data that suit one’s particular project.</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16386" name="Picture 2">
            <a:extLst>
              <a:ext uri="{FF2B5EF4-FFF2-40B4-BE49-F238E27FC236}">
                <a16:creationId xmlns:a16="http://schemas.microsoft.com/office/drawing/2014/main" id="{2A0B6157-08BB-3B5C-43E1-9058677360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31774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 It is seldom workable to just apply previously existing theories and methods when studying digital society. Some perspectives and approaches can most likely be, and have also to some extent been, repurposed for digital media research — for example, survey methods and interviews. </a:t>
            </a:r>
          </a:p>
          <a:p>
            <a:pPr algn="just">
              <a:lnSpc>
                <a:spcPct val="150000"/>
              </a:lnSpc>
            </a:pPr>
            <a:r>
              <a:rPr lang="en-GB" sz="2000" b="1" dirty="0">
                <a:solidFill>
                  <a:srgbClr val="0070C0"/>
                </a:solidFill>
              </a:rPr>
              <a:t>But one must remember that the internet, and its networked social tools and platforms, is in many ways a different research context, possessing an ‘essential changeability’ that demands a conscious shift of focus and method (Jones 1998b: xi).</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088AA04D-47FA-4307-C59E-AF316DC4245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57585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276282"/>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Because of this, researching digital society often demands that the person carrying out the data collection and analysis is even more critical, and more reflective, than what is already demanded by scholarship in general. </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The specific challenges of doing digital social research have, Markham and </a:t>
            </a:r>
            <a:r>
              <a:rPr lang="en-GB" sz="2000" b="1" dirty="0" err="1">
                <a:solidFill>
                  <a:srgbClr val="0070C0"/>
                </a:solidFill>
              </a:rPr>
              <a:t>Baym</a:t>
            </a:r>
            <a:r>
              <a:rPr lang="en-GB" sz="2000" b="1" dirty="0">
                <a:solidFill>
                  <a:srgbClr val="0070C0"/>
                </a:solidFill>
              </a:rPr>
              <a:t> (2009: vii–viii) argue, ‘prompted its researchers to confront, head on, numerous questions that lurk less visibly in traditional research contexts’.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06041CB1-A83E-86D0-18D9-D3E7F0F85D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54291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One such issue is the urgent need to address the longstanding dispute in social science between ‘qualitative’ and ‘quantitative’ methodological approaches, which has persisted, apparently unresolvable, for more than a century. </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Among researchers, there are still traces of a battle between case-oriented interpretative perspectives, on the one hand, and variable-oriented approaches focused on testing hypotheses on the other.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322AD8AA-ADD5-3842-1E35-0826300E15F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13245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Scholars who prefer case-oriented methods will argue that in-depth understandings of a smaller set of observations are crucial for grasping the complexities of reality, and those who prefer variable-oriented approaches will argue that only the highly systematised analysis of larger numbers of cases will allow scholars to make reliable statements about the ‘true’ order of things.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0046BB35-0531-6A9F-3D83-8C0AF09434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245313"/>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Today, however, there is an increasingly widespread consensus that the employment of combinations of ‘qualitative’ and ‘quantitative’ methods is a valid and recommended strategy, which allows researchers to benefit from their various strengths and balance their respective weaknesses. </a:t>
            </a:r>
            <a:endParaRPr lang="ar-EG" sz="2000" b="1" dirty="0">
              <a:solidFill>
                <a:srgbClr val="0070C0"/>
              </a:solidFill>
            </a:endParaRP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The ‘qualitative’ tradition is seen as the more inductively oriented interpretative study of a small number of observations, while the ‘quantitative’ tradition is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C4B349DC-D705-6D74-4717-D43D3C89F7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002987"/>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characterized by the deductively oriented statistical study of large numbers of cases. This has given rise to the common notion that ‘qualitative’ research produces detailed accounts through close readings of social processes, while ‘quantitative’ research renders more limited, but controllable and generalisable, information about causal relations and regularities of the social and cultural fabric.</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D67D836F-A8FE-F6B3-B90B-B12130E708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7274172"/>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I think that the best strategy is methodological pragmatism, focusing on the problem to be researched, and on what type of knowledge is sought. Instead of methodological positioning within the existing field of methods literature, one can instead, as methodologists Norman Denzin and </a:t>
            </a:r>
            <a:r>
              <a:rPr lang="en-GB" sz="2400" b="1" dirty="0" err="1">
                <a:solidFill>
                  <a:srgbClr val="0070C0"/>
                </a:solidFill>
              </a:rPr>
              <a:t>Yvonna</a:t>
            </a:r>
            <a:r>
              <a:rPr lang="en-GB" sz="2400" b="1" dirty="0">
                <a:solidFill>
                  <a:srgbClr val="0070C0"/>
                </a:solidFill>
              </a:rPr>
              <a:t> Lincoln (2000) have suggested, conceive one’s research strategy as a form of bricolage.</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D13BF764-CD2C-A946-CBD2-563C0A7D74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2856941"/>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204356"/>
          </a:xfrm>
          <a:prstGeom prst="rect">
            <a:avLst/>
          </a:prstGeom>
          <a:noFill/>
        </p:spPr>
        <p:txBody>
          <a:bodyPr wrap="square">
            <a:spAutoFit/>
          </a:bodyPr>
          <a:lstStyle>
            <a:defPPr>
              <a:defRPr lang="en-US"/>
            </a:defPPr>
          </a:lstStyle>
          <a:p>
            <a:pPr algn="just">
              <a:lnSpc>
                <a:spcPct val="150000"/>
              </a:lnSpc>
            </a:pPr>
            <a:r>
              <a:rPr lang="en-US" b="1" dirty="0">
                <a:solidFill>
                  <a:srgbClr val="0070C0"/>
                </a:solidFill>
              </a:rPr>
              <a:t>Every social media platform relies on inputs from its to serve them appropriately. Some of the data includes metrics like the number of likes, increase in followers, number of shares, engagement duration, and more. Social media data is any information collected from social media platforms that provides insights into the activities of users on the platform.</a:t>
            </a:r>
          </a:p>
          <a:p>
            <a:pPr algn="just">
              <a:lnSpc>
                <a:spcPct val="150000"/>
              </a:lnSpc>
            </a:pPr>
            <a:r>
              <a:rPr lang="en-US" b="1" dirty="0">
                <a:solidFill>
                  <a:srgbClr val="0070C0"/>
                </a:solidFill>
              </a:rPr>
              <a:t>The collection of personal data is a sensitive subject among online communities and the legislative community as a whole. This is because, while it is okay to collect data concerning the activities of users on various social networks and is considered somewhat ethical, the collection of personal data is not.</a:t>
            </a:r>
          </a:p>
          <a:p>
            <a:pPr algn="just">
              <a:lnSpc>
                <a:spcPct val="150000"/>
              </a:lnSpc>
            </a:pPr>
            <a:endParaRPr lang="en-US"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481637"/>
            <a:ext cx="4989014" cy="671851"/>
          </a:xfrm>
          <a:prstGeom prst="rect">
            <a:avLst/>
          </a:prstGeom>
          <a:noFill/>
        </p:spPr>
        <p:txBody>
          <a:bodyPr wrap="square" rtlCol="0">
            <a:spAutoFit/>
          </a:bodyPr>
          <a:lstStyle/>
          <a:p>
            <a:pPr algn="just">
              <a:lnSpc>
                <a:spcPct val="150000"/>
              </a:lnSpc>
            </a:pPr>
            <a:r>
              <a:rPr lang="en-US" sz="2800" b="1" dirty="0">
                <a:solidFill>
                  <a:schemeClr val="bg1"/>
                </a:solidFill>
              </a:rPr>
              <a:t>What is social media data?</a:t>
            </a:r>
            <a:endParaRPr lang="en-GB" sz="2800" b="1" dirty="0">
              <a:solidFill>
                <a:schemeClr val="bg1"/>
              </a:solidFill>
            </a:endParaRPr>
          </a:p>
        </p:txBody>
      </p:sp>
      <p:pic>
        <p:nvPicPr>
          <p:cNvPr id="17410" name="Picture 2" descr="How to Mine Your Social Media Data for a Better ROI | Sprout Social">
            <a:extLst>
              <a:ext uri="{FF2B5EF4-FFF2-40B4-BE49-F238E27FC236}">
                <a16:creationId xmlns:a16="http://schemas.microsoft.com/office/drawing/2014/main" id="{DBF0EFF6-B375-E4CA-6A32-B4A0B0D908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316830"/>
            <a:ext cx="2994862" cy="1775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025170"/>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337075" y="1778280"/>
            <a:ext cx="8371190" cy="4467057"/>
          </a:xfrm>
          <a:prstGeom prst="rect">
            <a:avLst/>
          </a:prstGeom>
          <a:noFill/>
        </p:spPr>
        <p:txBody>
          <a:bodyPr wrap="square">
            <a:spAutoFit/>
          </a:bodyPr>
          <a:lstStyle>
            <a:defPPr>
              <a:defRPr lang="en-US"/>
            </a:defPPr>
          </a:lstStyle>
          <a:p>
            <a:pPr algn="just">
              <a:lnSpc>
                <a:spcPct val="150000"/>
              </a:lnSpc>
            </a:pPr>
            <a:r>
              <a:rPr lang="en-US" sz="2400" b="1" dirty="0">
                <a:solidFill>
                  <a:srgbClr val="0070C0"/>
                </a:solidFill>
              </a:rPr>
              <a:t>Companies can influence more than just the buying habits of their customers with their personal data. They can influence something as important as their election choices. A good example is the Cambridge Analytica scandal.</a:t>
            </a:r>
          </a:p>
          <a:p>
            <a:pPr algn="just">
              <a:lnSpc>
                <a:spcPct val="150000"/>
              </a:lnSpc>
            </a:pPr>
            <a:r>
              <a:rPr lang="en-US" sz="2400" b="1" dirty="0">
                <a:solidFill>
                  <a:srgbClr val="0070C0"/>
                </a:solidFill>
              </a:rPr>
              <a:t>Social media data collection is not as simple as it sounds, for many reasons. The type of data collected depends on the platform and the relevance of the data to an organization.</a:t>
            </a:r>
          </a:p>
          <a:p>
            <a:pPr algn="just">
              <a:lnSpc>
                <a:spcPct val="150000"/>
              </a:lnSpc>
            </a:pPr>
            <a:endParaRPr lang="en-US" sz="24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481637"/>
            <a:ext cx="4989014" cy="671851"/>
          </a:xfrm>
          <a:prstGeom prst="rect">
            <a:avLst/>
          </a:prstGeom>
          <a:noFill/>
        </p:spPr>
        <p:txBody>
          <a:bodyPr wrap="square" rtlCol="0">
            <a:spAutoFit/>
          </a:bodyPr>
          <a:lstStyle/>
          <a:p>
            <a:pPr algn="just">
              <a:lnSpc>
                <a:spcPct val="150000"/>
              </a:lnSpc>
            </a:pPr>
            <a:r>
              <a:rPr lang="en-US" sz="2800" b="1" dirty="0">
                <a:solidFill>
                  <a:schemeClr val="bg1"/>
                </a:solidFill>
              </a:rPr>
              <a:t>What is social media data?</a:t>
            </a:r>
            <a:endParaRPr lang="en-GB" sz="2800" b="1" dirty="0">
              <a:solidFill>
                <a:schemeClr val="bg1"/>
              </a:solidFill>
            </a:endParaRPr>
          </a:p>
        </p:txBody>
      </p:sp>
      <p:pic>
        <p:nvPicPr>
          <p:cNvPr id="6" name="Picture 2" descr="How to Mine Your Social Media Data for a Better ROI | Sprout Social">
            <a:extLst>
              <a:ext uri="{FF2B5EF4-FFF2-40B4-BE49-F238E27FC236}">
                <a16:creationId xmlns:a16="http://schemas.microsoft.com/office/drawing/2014/main" id="{14907631-91A8-55AF-5058-062F7E8212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316830"/>
            <a:ext cx="2994862" cy="1775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709680"/>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03504"/>
          </a:xfrm>
          <a:prstGeom prst="rect">
            <a:avLst/>
          </a:prstGeom>
          <a:noFill/>
        </p:spPr>
        <p:txBody>
          <a:bodyPr wrap="square">
            <a:spAutoFit/>
          </a:bodyPr>
          <a:lstStyle>
            <a:defPPr>
              <a:defRPr lang="en-US"/>
            </a:defPPr>
          </a:lstStyle>
          <a:p>
            <a:pPr algn="just">
              <a:lnSpc>
                <a:spcPct val="150000"/>
              </a:lnSpc>
            </a:pPr>
            <a:r>
              <a:rPr lang="en-US" sz="2800" b="1" dirty="0">
                <a:solidFill>
                  <a:srgbClr val="0070C0"/>
                </a:solidFill>
              </a:rPr>
              <a:t>For instance, the data obtained on Facebook will include the number of likes, number of shares, and follower increases. Twitter's data would include the number of impressions, retweets, and likes. For Instagram, data like hashtag usage, engagement rates, and active followers are important.</a:t>
            </a:r>
            <a:endParaRPr lang="en-GB" sz="28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481637"/>
            <a:ext cx="4989014" cy="671851"/>
          </a:xfrm>
          <a:prstGeom prst="rect">
            <a:avLst/>
          </a:prstGeom>
          <a:noFill/>
        </p:spPr>
        <p:txBody>
          <a:bodyPr wrap="square" rtlCol="0">
            <a:spAutoFit/>
          </a:bodyPr>
          <a:lstStyle/>
          <a:p>
            <a:pPr algn="just">
              <a:lnSpc>
                <a:spcPct val="150000"/>
              </a:lnSpc>
            </a:pPr>
            <a:r>
              <a:rPr lang="en-US" sz="2800" b="1" dirty="0">
                <a:solidFill>
                  <a:schemeClr val="bg1"/>
                </a:solidFill>
              </a:rPr>
              <a:t>What is social media data?</a:t>
            </a:r>
            <a:endParaRPr lang="en-GB" sz="2800" b="1" dirty="0">
              <a:solidFill>
                <a:schemeClr val="bg1"/>
              </a:solidFill>
            </a:endParaRPr>
          </a:p>
        </p:txBody>
      </p:sp>
      <p:pic>
        <p:nvPicPr>
          <p:cNvPr id="25602" name="Picture 2" descr="Data-Driven Social Media Marketing">
            <a:extLst>
              <a:ext uri="{FF2B5EF4-FFF2-40B4-BE49-F238E27FC236}">
                <a16:creationId xmlns:a16="http://schemas.microsoft.com/office/drawing/2014/main" id="{7DBBCC87-4249-CD51-DB26-BAE9BDB865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631" y="1986806"/>
            <a:ext cx="293370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065113"/>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So, you might wonder, "even if you have all of this social data from various social media platforms, what use does it offer? </a:t>
            </a:r>
          </a:p>
          <a:p>
            <a:pPr algn="just">
              <a:lnSpc>
                <a:spcPct val="150000"/>
              </a:lnSpc>
            </a:pPr>
            <a:r>
              <a:rPr lang="en-US" sz="2000" b="1" dirty="0">
                <a:solidFill>
                  <a:srgbClr val="0070C0"/>
                </a:solidFill>
              </a:rPr>
              <a:t>Having access to raw data provides you with the opportunity to understand your customers better, and develop an effective content strategy. When you obtain data, you can know the interests of your audience and tailor the content you create for real people.</a:t>
            </a:r>
          </a:p>
          <a:p>
            <a:pPr algn="just">
              <a:lnSpc>
                <a:spcPct val="150000"/>
              </a:lnSpc>
            </a:pPr>
            <a:r>
              <a:rPr lang="en-US" sz="2000" b="1" dirty="0">
                <a:solidFill>
                  <a:srgbClr val="0070C0"/>
                </a:solidFill>
              </a:rPr>
              <a:t>Here are five marketing goals that social media data collection can be used for:</a:t>
            </a: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Data-Driven Social Media Marketing">
            <a:extLst>
              <a:ext uri="{FF2B5EF4-FFF2-40B4-BE49-F238E27FC236}">
                <a16:creationId xmlns:a16="http://schemas.microsoft.com/office/drawing/2014/main" id="{825E5376-BCEB-86B5-A3A3-856D0B120A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631" y="1986806"/>
            <a:ext cx="293370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025203"/>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Content optimization</a:t>
            </a:r>
          </a:p>
          <a:p>
            <a:pPr algn="just">
              <a:lnSpc>
                <a:spcPct val="150000"/>
              </a:lnSpc>
            </a:pPr>
            <a:r>
              <a:rPr lang="en-US" sz="2000" b="1" dirty="0">
                <a:solidFill>
                  <a:srgbClr val="0070C0"/>
                </a:solidFill>
              </a:rPr>
              <a:t>According to the Content Marketing Institute, 57% of marketing executives admit that on-page content development is the most effective SEO tactic. Every organization at this point knows that SEO is a huge part of customer reach in the online marketing world.</a:t>
            </a:r>
          </a:p>
          <a:p>
            <a:pPr algn="just">
              <a:lnSpc>
                <a:spcPct val="150000"/>
              </a:lnSpc>
            </a:pPr>
            <a:r>
              <a:rPr lang="en-US" sz="2000" b="1" dirty="0">
                <a:solidFill>
                  <a:srgbClr val="0070C0"/>
                </a:solidFill>
              </a:rPr>
              <a:t>Optimizing content has been tested and proven to be the best way of achieving high levels of engagement with existing audiences and potential customers. Thanks to the technology available today, you can easily optimize your content for brands and customers.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Data-Driven Social Media Marketing">
            <a:extLst>
              <a:ext uri="{FF2B5EF4-FFF2-40B4-BE49-F238E27FC236}">
                <a16:creationId xmlns:a16="http://schemas.microsoft.com/office/drawing/2014/main" id="{88B94547-8346-5B3F-867E-2DCD9805EF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631" y="1986806"/>
            <a:ext cx="293370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025818"/>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Content optimization</a:t>
            </a:r>
          </a:p>
          <a:p>
            <a:pPr algn="just">
              <a:lnSpc>
                <a:spcPct val="150000"/>
              </a:lnSpc>
            </a:pPr>
            <a:r>
              <a:rPr lang="en-US" sz="2000" b="1" dirty="0">
                <a:solidFill>
                  <a:srgbClr val="0070C0"/>
                </a:solidFill>
              </a:rPr>
              <a:t>Social media data collection ensures that you have enough data to satisfy the needs of your audience based on their preferences. By collecting data, it becomes easier to know which of the social media platforms are most popular among your audience.</a:t>
            </a:r>
          </a:p>
          <a:p>
            <a:pPr algn="just">
              <a:lnSpc>
                <a:spcPct val="150000"/>
              </a:lnSpc>
            </a:pPr>
            <a:r>
              <a:rPr lang="en-US" sz="2000" b="1" dirty="0">
                <a:solidFill>
                  <a:srgbClr val="0070C0"/>
                </a:solidFill>
              </a:rPr>
              <a:t>Social media data collection also ensures that you know exactly what type of content appeals to your audience, what time of the day you should post, and how to achieve maximum reach. To simplify such tasks, you can use the Social media content analytics tool </a:t>
            </a:r>
            <a:r>
              <a:rPr lang="en-US" sz="2000" b="1" dirty="0" err="1">
                <a:solidFill>
                  <a:srgbClr val="0070C0"/>
                </a:solidFill>
              </a:rPr>
              <a:t>Popsters</a:t>
            </a:r>
            <a:r>
              <a:rPr lang="en-US" sz="2000" b="1" dirty="0">
                <a:solidFill>
                  <a:srgbClr val="0070C0"/>
                </a:solidFill>
              </a:rPr>
              <a:t>.</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27650" name="Picture 2" descr="Social Media Data Mining - Javatpoint">
            <a:extLst>
              <a:ext uri="{FF2B5EF4-FFF2-40B4-BE49-F238E27FC236}">
                <a16:creationId xmlns:a16="http://schemas.microsoft.com/office/drawing/2014/main" id="{A5C0DA1C-B95B-F803-2DD7-05079239205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51690"/>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Social media strategy development</a:t>
            </a:r>
          </a:p>
          <a:p>
            <a:pPr algn="just">
              <a:lnSpc>
                <a:spcPct val="150000"/>
              </a:lnSpc>
            </a:pPr>
            <a:r>
              <a:rPr lang="en-US" sz="2000" b="1" dirty="0">
                <a:solidFill>
                  <a:srgbClr val="0070C0"/>
                </a:solidFill>
              </a:rPr>
              <a:t>The best part of social media strategy development is that it essentially insures your company for future developments. By having a media strategy in place, you can be sure that your business has a contingency plan in place for sudden changes in social platforms.</a:t>
            </a:r>
          </a:p>
          <a:p>
            <a:pPr algn="just">
              <a:lnSpc>
                <a:spcPct val="150000"/>
              </a:lnSpc>
            </a:pPr>
            <a:r>
              <a:rPr lang="en-US" sz="2000" b="1" dirty="0">
                <a:solidFill>
                  <a:srgbClr val="0070C0"/>
                </a:solidFill>
              </a:rPr>
              <a:t>By collecting social media data, you can identify what your customers share and post about. This means you can easily solve their problems because you already know what they are. Twitter is a very important platform for businesses that need to know what their customers think of their business.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0E0F8FE0-1265-A5A5-0B4D-DFA7FA4D49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792086"/>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Better SEO strategies</a:t>
            </a:r>
          </a:p>
          <a:p>
            <a:pPr algn="just">
              <a:lnSpc>
                <a:spcPct val="150000"/>
              </a:lnSpc>
            </a:pPr>
            <a:r>
              <a:rPr lang="en-US" sz="2000" b="1" dirty="0">
                <a:solidFill>
                  <a:srgbClr val="0070C0"/>
                </a:solidFill>
              </a:rPr>
              <a:t>SEO makes up a huge part of the full picture when it comes to social media marketing. While it is easy to think that simply producing more content would equal better engagement, it is not always true.</a:t>
            </a:r>
          </a:p>
          <a:p>
            <a:pPr algn="just">
              <a:lnSpc>
                <a:spcPct val="150000"/>
              </a:lnSpc>
            </a:pPr>
            <a:endParaRPr lang="en-US" sz="2000" b="1" dirty="0">
              <a:solidFill>
                <a:srgbClr val="0070C0"/>
              </a:solidFill>
            </a:endParaRPr>
          </a:p>
          <a:p>
            <a:pPr algn="just">
              <a:lnSpc>
                <a:spcPct val="150000"/>
              </a:lnSpc>
            </a:pPr>
            <a:r>
              <a:rPr lang="en-US" sz="2000" b="1" dirty="0">
                <a:solidFill>
                  <a:srgbClr val="0070C0"/>
                </a:solidFill>
              </a:rPr>
              <a:t>Social media data ensures that you can formulate the right strategies required to retain your customers and appeal to potential customers. This way, you can create the essential content for any particular context as gathered data gives you access to customer needs.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8C265598-5916-6411-3431-8C4F95F036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7294"/>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Better SEO strategies</a:t>
            </a:r>
          </a:p>
          <a:p>
            <a:pPr algn="just">
              <a:lnSpc>
                <a:spcPct val="150000"/>
              </a:lnSpc>
            </a:pPr>
            <a:r>
              <a:rPr lang="en-US" sz="2000" b="1" dirty="0">
                <a:solidFill>
                  <a:srgbClr val="0070C0"/>
                </a:solidFill>
              </a:rPr>
              <a:t> Some of the important terms on most social networks are keywords, hashtags, and engagement.</a:t>
            </a:r>
          </a:p>
          <a:p>
            <a:pPr algn="just">
              <a:lnSpc>
                <a:spcPct val="150000"/>
              </a:lnSpc>
            </a:pPr>
            <a:r>
              <a:rPr lang="en-US" sz="2000" b="1" dirty="0">
                <a:solidFill>
                  <a:srgbClr val="0070C0"/>
                </a:solidFill>
              </a:rPr>
              <a:t>In terms of search, social media platforms are used along with search engines like Google and Bing.</a:t>
            </a:r>
          </a:p>
          <a:p>
            <a:pPr algn="just">
              <a:lnSpc>
                <a:spcPct val="150000"/>
              </a:lnSpc>
            </a:pPr>
            <a:r>
              <a:rPr lang="en-US" sz="2000" b="1" dirty="0">
                <a:solidFill>
                  <a:srgbClr val="0070C0"/>
                </a:solidFill>
              </a:rPr>
              <a:t>In 2012, it was estimated that Facebook alone handled over one billion search queries in a day. In contrast, Twitter handled over 19 billion searches in a single month in 2010. </a:t>
            </a:r>
          </a:p>
          <a:p>
            <a:pPr algn="just">
              <a:lnSpc>
                <a:spcPct val="150000"/>
              </a:lnSpc>
            </a:pP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146B40E2-6C1A-42FA-BE77-56316762E4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927037"/>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5122941"/>
          </a:xfrm>
          <a:prstGeom prst="rect">
            <a:avLst/>
          </a:prstGeom>
          <a:noFill/>
        </p:spPr>
        <p:txBody>
          <a:bodyPr wrap="square">
            <a:spAutoFit/>
          </a:bodyPr>
          <a:lstStyle>
            <a:defPPr>
              <a:defRPr lang="en-US"/>
            </a:defPPr>
          </a:lstStyle>
          <a:p>
            <a:pPr algn="just">
              <a:lnSpc>
                <a:spcPct val="150000"/>
              </a:lnSpc>
            </a:pPr>
            <a:r>
              <a:rPr lang="en-US" sz="2000" b="1" dirty="0">
                <a:solidFill>
                  <a:srgbClr val="FF0000"/>
                </a:solidFill>
              </a:rPr>
              <a:t>Brand image management</a:t>
            </a:r>
          </a:p>
          <a:p>
            <a:pPr algn="just">
              <a:lnSpc>
                <a:spcPct val="150000"/>
              </a:lnSpc>
            </a:pPr>
            <a:r>
              <a:rPr lang="en-US" sz="2000" b="1" dirty="0">
                <a:solidFill>
                  <a:srgbClr val="0070C0"/>
                </a:solidFill>
              </a:rPr>
              <a:t>Social networks are very useful for finding out what your customers are saying about your brand. With data collection on various social media channels, you can tell what people are saying about your brand, either positive or negative.</a:t>
            </a:r>
          </a:p>
          <a:p>
            <a:pPr algn="just">
              <a:lnSpc>
                <a:spcPct val="150000"/>
              </a:lnSpc>
            </a:pPr>
            <a:endParaRPr lang="en-US" sz="2000" b="1" dirty="0">
              <a:solidFill>
                <a:srgbClr val="0070C0"/>
              </a:solidFill>
            </a:endParaRPr>
          </a:p>
          <a:p>
            <a:pPr algn="just">
              <a:lnSpc>
                <a:spcPct val="150000"/>
              </a:lnSpc>
            </a:pPr>
            <a:r>
              <a:rPr lang="en-US" sz="2000" b="1" dirty="0">
                <a:solidFill>
                  <a:srgbClr val="0070C0"/>
                </a:solidFill>
              </a:rPr>
              <a:t>This ensures that you can find effective ways of keeping your customers satisfied and catering to the complaints that they have. Some brands have gone on to find new customers with the use of Facebook messages to collect information about how to best connect with them and identify their needs.</a:t>
            </a:r>
          </a:p>
          <a:p>
            <a:pPr algn="just">
              <a:lnSpc>
                <a:spcPct val="150000"/>
              </a:lnSpc>
            </a:pPr>
            <a:endParaRPr lang="en-US" sz="2000" b="1" dirty="0">
              <a:solidFill>
                <a:srgbClr val="0070C0"/>
              </a:solidFill>
            </a:endParaRPr>
          </a:p>
          <a:p>
            <a:pPr algn="just">
              <a:lnSpc>
                <a:spcPct val="150000"/>
              </a:lnSpc>
            </a:pP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B1668A58-A84E-31F0-651E-F0A72DF96FD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300947"/>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3276282"/>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Twitter is a platform that relies heavily on the analytics of social media data to cater to its users. Of course, Twitter is not the only platform using data analysis to better serve its users. Other platforms, like Facebook and Instagram, also use it to pick the content that they recommend to their users.</a:t>
            </a:r>
          </a:p>
          <a:p>
            <a:pPr algn="just">
              <a:lnSpc>
                <a:spcPct val="150000"/>
              </a:lnSpc>
            </a:pPr>
            <a:r>
              <a:rPr lang="en-US" sz="2000" b="1" dirty="0">
                <a:solidFill>
                  <a:srgbClr val="0070C0"/>
                </a:solidFill>
              </a:rPr>
              <a:t>It would be almost impossible for this to be done manually or based on intuition. This is where data analytics tools come in because there is no such thing as "guessing" in the analytics conversation.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905040" y="550390"/>
            <a:ext cx="4989014" cy="464871"/>
          </a:xfrm>
          <a:prstGeom prst="rect">
            <a:avLst/>
          </a:prstGeom>
          <a:noFill/>
        </p:spPr>
        <p:txBody>
          <a:bodyPr wrap="square" rtlCol="0">
            <a:spAutoFit/>
          </a:bodyPr>
          <a:lstStyle/>
          <a:p>
            <a:pPr algn="just">
              <a:lnSpc>
                <a:spcPct val="150000"/>
              </a:lnSpc>
            </a:pPr>
            <a:r>
              <a:rPr lang="en-US" b="1" dirty="0">
                <a:solidFill>
                  <a:schemeClr val="bg1"/>
                </a:solidFill>
              </a:rPr>
              <a:t>Social media analytics: why is it so important?</a:t>
            </a:r>
          </a:p>
        </p:txBody>
      </p:sp>
      <p:pic>
        <p:nvPicPr>
          <p:cNvPr id="30722" name="Picture 2" descr="What Is Social Media Analytics &amp; Why Is It Important?">
            <a:extLst>
              <a:ext uri="{FF2B5EF4-FFF2-40B4-BE49-F238E27FC236}">
                <a16:creationId xmlns:a16="http://schemas.microsoft.com/office/drawing/2014/main" id="{199A20F7-02F7-14E6-7BF6-C7FBF246D0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3179" y="2316491"/>
            <a:ext cx="2630024"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745038"/>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3913059"/>
          </a:xfrm>
          <a:prstGeom prst="rect">
            <a:avLst/>
          </a:prstGeom>
          <a:noFill/>
        </p:spPr>
        <p:txBody>
          <a:bodyPr wrap="square">
            <a:spAutoFit/>
          </a:bodyPr>
          <a:lstStyle>
            <a:defPPr>
              <a:defRPr lang="en-US"/>
            </a:defPPr>
          </a:lstStyle>
          <a:p>
            <a:pPr algn="just">
              <a:lnSpc>
                <a:spcPct val="150000"/>
              </a:lnSpc>
            </a:pPr>
            <a:r>
              <a:rPr lang="en-US" sz="2400" b="1" dirty="0">
                <a:solidFill>
                  <a:srgbClr val="0070C0"/>
                </a:solidFill>
              </a:rPr>
              <a:t>Social data is a form of big data and is obtained from a company's profile across every social media site that the organization is on, including YouTube, Snapchat, LinkedIn, Instagram, Facebook, and Twitter.</a:t>
            </a:r>
          </a:p>
          <a:p>
            <a:pPr algn="just">
              <a:lnSpc>
                <a:spcPct val="150000"/>
              </a:lnSpc>
            </a:pPr>
            <a:r>
              <a:rPr lang="en-US" sz="2400" b="1" dirty="0">
                <a:solidFill>
                  <a:srgbClr val="0070C0"/>
                </a:solidFill>
              </a:rPr>
              <a:t> Social media analysis is an important part of the data collection process, and the quality of the data analysis determines how many positive results can be expected.</a:t>
            </a:r>
            <a:endParaRPr lang="en-GB" sz="24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just">
              <a:lnSpc>
                <a:spcPct val="150000"/>
              </a:lnSpc>
            </a:pPr>
            <a:r>
              <a:rPr lang="en-US" b="1" dirty="0">
                <a:solidFill>
                  <a:schemeClr val="bg1"/>
                </a:solidFill>
              </a:rPr>
              <a:t>Social media analytics: why is it so important?</a:t>
            </a:r>
          </a:p>
        </p:txBody>
      </p:sp>
      <p:pic>
        <p:nvPicPr>
          <p:cNvPr id="35842" name="Picture 2" descr="56 social media analytics tools [+ GUIDE] - Talkwalker">
            <a:extLst>
              <a:ext uri="{FF2B5EF4-FFF2-40B4-BE49-F238E27FC236}">
                <a16:creationId xmlns:a16="http://schemas.microsoft.com/office/drawing/2014/main" id="{D4F86977-C118-97BB-AF30-669E3CC746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631" y="2447043"/>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2480115"/>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3913059"/>
          </a:xfrm>
          <a:prstGeom prst="rect">
            <a:avLst/>
          </a:prstGeom>
          <a:noFill/>
        </p:spPr>
        <p:txBody>
          <a:bodyPr wrap="square">
            <a:spAutoFit/>
          </a:bodyPr>
          <a:lstStyle>
            <a:defPPr>
              <a:defRPr lang="en-US"/>
            </a:defPPr>
          </a:lstStyle>
          <a:p>
            <a:pPr algn="just">
              <a:lnSpc>
                <a:spcPct val="150000"/>
              </a:lnSpc>
            </a:pPr>
            <a:r>
              <a:rPr lang="en-US" sz="2400" b="1" dirty="0">
                <a:solidFill>
                  <a:srgbClr val="0070C0"/>
                </a:solidFill>
              </a:rPr>
              <a:t>There are several tools available for marketing companies and organizations that need to analyze social data for their clients.</a:t>
            </a:r>
          </a:p>
          <a:p>
            <a:pPr algn="just">
              <a:lnSpc>
                <a:spcPct val="150000"/>
              </a:lnSpc>
            </a:pPr>
            <a:r>
              <a:rPr lang="en-US" sz="2400" b="1" dirty="0">
                <a:solidFill>
                  <a:srgbClr val="0070C0"/>
                </a:solidFill>
              </a:rPr>
              <a:t>Choosing the appropriate tool for social data analysis is critical not only for obtaining the most accurate results but also for ease of presentation. It is important to use tools that make it easy to interpret the results of social data analysis regardless of the social platform on which social media data collection is conducted.</a:t>
            </a: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just">
              <a:lnSpc>
                <a:spcPct val="150000"/>
              </a:lnSpc>
            </a:pPr>
            <a:r>
              <a:rPr lang="en-US" b="1" dirty="0">
                <a:solidFill>
                  <a:schemeClr val="bg1"/>
                </a:solidFill>
              </a:rPr>
              <a:t>Analyzing social media data - tools and methods</a:t>
            </a:r>
          </a:p>
        </p:txBody>
      </p:sp>
      <p:pic>
        <p:nvPicPr>
          <p:cNvPr id="6" name="Picture 2" descr="56 social media analytics tools [+ GUIDE] - Talkwalker">
            <a:extLst>
              <a:ext uri="{FF2B5EF4-FFF2-40B4-BE49-F238E27FC236}">
                <a16:creationId xmlns:a16="http://schemas.microsoft.com/office/drawing/2014/main" id="{C659F973-F751-79EB-3A80-3C31997C99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631" y="2447043"/>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851205"/>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6773" y="1827937"/>
            <a:ext cx="8410636" cy="3788858"/>
          </a:xfrm>
          <a:prstGeom prst="rect">
            <a:avLst/>
          </a:prstGeom>
          <a:noFill/>
        </p:spPr>
        <p:txBody>
          <a:bodyPr wrap="square">
            <a:spAutoFit/>
          </a:bodyPr>
          <a:lstStyle>
            <a:defPPr>
              <a:defRPr lang="en-US"/>
            </a:defPPr>
          </a:lstStyle>
          <a:p>
            <a:pPr algn="just">
              <a:lnSpc>
                <a:spcPct val="150000"/>
              </a:lnSpc>
            </a:pPr>
            <a:r>
              <a:rPr lang="en-US" b="1" dirty="0">
                <a:solidFill>
                  <a:srgbClr val="0070C0"/>
                </a:solidFill>
              </a:rPr>
              <a:t>Most social media sites, like Facebook, Twitter, and Instagram, all have their own analytic tools. However, since most companies use multiple social networks and each platform measures their data using different metrics, there is a need for tools that can be used to analyze data on every social media platform.</a:t>
            </a:r>
          </a:p>
          <a:p>
            <a:pPr algn="just">
              <a:lnSpc>
                <a:spcPct val="150000"/>
              </a:lnSpc>
            </a:pPr>
            <a:r>
              <a:rPr lang="en-US" b="1" dirty="0">
                <a:solidFill>
                  <a:srgbClr val="0070C0"/>
                </a:solidFill>
              </a:rPr>
              <a:t>While you can use free tools like Google analytics, we would suggest using a more dedicated tool. Choosing a great tool for data analysis is the best way to ensure your company's social presence in the future.</a:t>
            </a:r>
          </a:p>
          <a:p>
            <a:pPr algn="just">
              <a:lnSpc>
                <a:spcPct val="150000"/>
              </a:lnSpc>
            </a:pPr>
            <a:r>
              <a:rPr lang="en-US" b="1" dirty="0">
                <a:solidFill>
                  <a:srgbClr val="0070C0"/>
                </a:solidFill>
              </a:rPr>
              <a:t>The best way to understand how people consume and engage with any content that your brand produces is with the use of the right software.</a:t>
            </a:r>
            <a:endParaRPr lang="en-GB"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just">
              <a:lnSpc>
                <a:spcPct val="150000"/>
              </a:lnSpc>
            </a:pPr>
            <a:r>
              <a:rPr lang="en-US" b="1" dirty="0">
                <a:solidFill>
                  <a:schemeClr val="bg1"/>
                </a:solidFill>
              </a:rPr>
              <a:t>Analyzing social media data - tools and methods</a:t>
            </a:r>
          </a:p>
        </p:txBody>
      </p:sp>
      <p:pic>
        <p:nvPicPr>
          <p:cNvPr id="6" name="Picture 2" descr="56 social media analytics tools [+ GUIDE] - Talkwalker">
            <a:extLst>
              <a:ext uri="{FF2B5EF4-FFF2-40B4-BE49-F238E27FC236}">
                <a16:creationId xmlns:a16="http://schemas.microsoft.com/office/drawing/2014/main" id="{9D882517-4D87-9351-9F5B-DA1B0F7469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631" y="2447043"/>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0312259"/>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34400" y="1485801"/>
            <a:ext cx="8740720" cy="4204356"/>
          </a:xfrm>
          <a:prstGeom prst="rect">
            <a:avLst/>
          </a:prstGeom>
          <a:noFill/>
        </p:spPr>
        <p:txBody>
          <a:bodyPr wrap="square">
            <a:spAutoFit/>
          </a:bodyPr>
          <a:lstStyle>
            <a:defPPr>
              <a:defRPr lang="en-US"/>
            </a:defPPr>
          </a:lstStyle>
          <a:p>
            <a:pPr algn="just">
              <a:lnSpc>
                <a:spcPct val="150000"/>
              </a:lnSpc>
            </a:pPr>
            <a:r>
              <a:rPr lang="en-US" b="1" dirty="0">
                <a:solidFill>
                  <a:srgbClr val="0070C0"/>
                </a:solidFill>
              </a:rPr>
              <a:t>Here are some of the factors to pay attention to when choosing the best social media analytics tool for your company:</a:t>
            </a:r>
          </a:p>
          <a:p>
            <a:pPr algn="just">
              <a:lnSpc>
                <a:spcPct val="150000"/>
              </a:lnSpc>
            </a:pPr>
            <a:r>
              <a:rPr lang="en-US" b="1" dirty="0">
                <a:solidFill>
                  <a:srgbClr val="0070C0"/>
                </a:solidFill>
              </a:rPr>
              <a:t>Comprehensive data collection</a:t>
            </a:r>
          </a:p>
          <a:p>
            <a:pPr algn="just">
              <a:lnSpc>
                <a:spcPct val="150000"/>
              </a:lnSpc>
            </a:pPr>
            <a:r>
              <a:rPr lang="en-US" b="1" dirty="0">
                <a:solidFill>
                  <a:srgbClr val="0070C0"/>
                </a:solidFill>
              </a:rPr>
              <a:t>Optimal customization</a:t>
            </a:r>
          </a:p>
          <a:p>
            <a:pPr algn="just">
              <a:lnSpc>
                <a:spcPct val="150000"/>
              </a:lnSpc>
            </a:pPr>
            <a:r>
              <a:rPr lang="en-US" b="1" dirty="0">
                <a:solidFill>
                  <a:srgbClr val="0070C0"/>
                </a:solidFill>
              </a:rPr>
              <a:t>A user-friendly result presentation system</a:t>
            </a:r>
          </a:p>
          <a:p>
            <a:pPr algn="just">
              <a:lnSpc>
                <a:spcPct val="150000"/>
              </a:lnSpc>
            </a:pPr>
            <a:r>
              <a:rPr lang="en-US" b="1" dirty="0">
                <a:solidFill>
                  <a:srgbClr val="0070C0"/>
                </a:solidFill>
              </a:rPr>
              <a:t>The ease of profile swapping and grouping</a:t>
            </a:r>
          </a:p>
          <a:p>
            <a:pPr algn="just">
              <a:lnSpc>
                <a:spcPct val="150000"/>
              </a:lnSpc>
            </a:pPr>
            <a:r>
              <a:rPr lang="en-US" b="1" dirty="0">
                <a:solidFill>
                  <a:srgbClr val="0070C0"/>
                </a:solidFill>
              </a:rPr>
              <a:t>Link authentication for security</a:t>
            </a:r>
          </a:p>
          <a:p>
            <a:pPr algn="just">
              <a:lnSpc>
                <a:spcPct val="150000"/>
              </a:lnSpc>
            </a:pPr>
            <a:r>
              <a:rPr lang="en-US" b="1" dirty="0">
                <a:solidFill>
                  <a:srgbClr val="0070C0"/>
                </a:solidFill>
              </a:rPr>
              <a:t>Competition benchmarking</a:t>
            </a:r>
          </a:p>
          <a:p>
            <a:pPr algn="just">
              <a:lnSpc>
                <a:spcPct val="150000"/>
              </a:lnSpc>
            </a:pPr>
            <a:r>
              <a:rPr lang="en-US" b="1" dirty="0">
                <a:solidFill>
                  <a:srgbClr val="0070C0"/>
                </a:solidFill>
              </a:rPr>
              <a:t>Active comparison features for paid and organic traffic</a:t>
            </a:r>
          </a:p>
          <a:p>
            <a:pPr algn="just">
              <a:lnSpc>
                <a:spcPct val="150000"/>
              </a:lnSpc>
            </a:pPr>
            <a:r>
              <a:rPr lang="en-US" b="1" dirty="0">
                <a:solidFill>
                  <a:srgbClr val="0070C0"/>
                </a:solidFill>
              </a:rPr>
              <a:t>Good customer support</a:t>
            </a: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ctr">
              <a:lnSpc>
                <a:spcPct val="150000"/>
              </a:lnSpc>
            </a:pPr>
            <a:r>
              <a:rPr lang="en-US" b="1" dirty="0">
                <a:solidFill>
                  <a:schemeClr val="bg1"/>
                </a:solidFill>
              </a:rPr>
              <a:t>Picking the best social media analytics tool</a:t>
            </a:r>
          </a:p>
        </p:txBody>
      </p:sp>
      <p:pic>
        <p:nvPicPr>
          <p:cNvPr id="36866" name="Picture 2" descr="The 9 Best Social Media Analytics Tools for Marketers in 2022">
            <a:extLst>
              <a:ext uri="{FF2B5EF4-FFF2-40B4-BE49-F238E27FC236}">
                <a16:creationId xmlns:a16="http://schemas.microsoft.com/office/drawing/2014/main" id="{00DDE310-1109-D939-3548-DFFE84D795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2302" y="1816514"/>
            <a:ext cx="2671718" cy="1771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489081"/>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34400" y="1485801"/>
            <a:ext cx="8740720" cy="2957861"/>
          </a:xfrm>
          <a:prstGeom prst="rect">
            <a:avLst/>
          </a:prstGeom>
          <a:noFill/>
        </p:spPr>
        <p:txBody>
          <a:bodyPr wrap="square">
            <a:spAutoFit/>
          </a:bodyPr>
          <a:lstStyle>
            <a:defPPr>
              <a:defRPr lang="en-US"/>
            </a:defPPr>
          </a:lstStyle>
          <a:p>
            <a:pPr algn="just">
              <a:lnSpc>
                <a:spcPct val="150000"/>
              </a:lnSpc>
            </a:pPr>
            <a:r>
              <a:rPr lang="en-US" b="1" dirty="0">
                <a:solidFill>
                  <a:srgbClr val="FF0000"/>
                </a:solidFill>
              </a:rPr>
              <a:t> Common analysis metrics to consider</a:t>
            </a:r>
          </a:p>
          <a:p>
            <a:pPr algn="just">
              <a:lnSpc>
                <a:spcPct val="150000"/>
              </a:lnSpc>
            </a:pPr>
            <a:endParaRPr lang="en-US" b="1" dirty="0">
              <a:solidFill>
                <a:srgbClr val="0070C0"/>
              </a:solidFill>
            </a:endParaRPr>
          </a:p>
          <a:p>
            <a:pPr marL="342900" indent="-342900" algn="just">
              <a:lnSpc>
                <a:spcPct val="150000"/>
              </a:lnSpc>
              <a:buFont typeface="+mj-lt"/>
              <a:buAutoNum type="arabicPeriod"/>
            </a:pPr>
            <a:r>
              <a:rPr lang="en-US" b="1" dirty="0">
                <a:solidFill>
                  <a:srgbClr val="0070C0"/>
                </a:solidFill>
              </a:rPr>
              <a:t>Ad Analysis</a:t>
            </a:r>
          </a:p>
          <a:p>
            <a:pPr marL="342900" indent="-342900" algn="just">
              <a:lnSpc>
                <a:spcPct val="150000"/>
              </a:lnSpc>
              <a:buFont typeface="+mj-lt"/>
              <a:buAutoNum type="arabicPeriod"/>
            </a:pPr>
            <a:r>
              <a:rPr lang="en-US" b="1" dirty="0">
                <a:solidFill>
                  <a:srgbClr val="0070C0"/>
                </a:solidFill>
              </a:rPr>
              <a:t>Demographic Analysis</a:t>
            </a:r>
          </a:p>
          <a:p>
            <a:pPr marL="342900" indent="-342900" algn="just">
              <a:lnSpc>
                <a:spcPct val="150000"/>
              </a:lnSpc>
              <a:buFont typeface="+mj-lt"/>
              <a:buAutoNum type="arabicPeriod"/>
            </a:pPr>
            <a:r>
              <a:rPr lang="en-US" b="1" dirty="0">
                <a:solidFill>
                  <a:srgbClr val="0070C0"/>
                </a:solidFill>
              </a:rPr>
              <a:t>Content Optimization</a:t>
            </a:r>
          </a:p>
          <a:p>
            <a:pPr marL="342900" indent="-342900" algn="just">
              <a:lnSpc>
                <a:spcPct val="150000"/>
              </a:lnSpc>
              <a:buFont typeface="+mj-lt"/>
              <a:buAutoNum type="arabicPeriod"/>
            </a:pPr>
            <a:r>
              <a:rPr lang="en-US" b="1" dirty="0">
                <a:solidFill>
                  <a:srgbClr val="0070C0"/>
                </a:solidFill>
              </a:rPr>
              <a:t>Audience Analysis</a:t>
            </a:r>
          </a:p>
          <a:p>
            <a:pPr marL="342900" indent="-342900" algn="just">
              <a:lnSpc>
                <a:spcPct val="150000"/>
              </a:lnSpc>
              <a:buFont typeface="+mj-lt"/>
              <a:buAutoNum type="arabicPeriod"/>
            </a:pPr>
            <a:r>
              <a:rPr lang="en-US" b="1" dirty="0">
                <a:solidFill>
                  <a:srgbClr val="0070C0"/>
                </a:solidFill>
              </a:rPr>
              <a:t>Engagement analysis</a:t>
            </a:r>
            <a:endParaRPr lang="en-GB"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ctr">
              <a:lnSpc>
                <a:spcPct val="150000"/>
              </a:lnSpc>
            </a:pPr>
            <a:r>
              <a:rPr lang="en-US" b="1" dirty="0">
                <a:solidFill>
                  <a:schemeClr val="bg1"/>
                </a:solidFill>
              </a:rPr>
              <a:t>Picking the best social media analytics tool</a:t>
            </a:r>
          </a:p>
        </p:txBody>
      </p:sp>
      <p:pic>
        <p:nvPicPr>
          <p:cNvPr id="6" name="Picture 2" descr="The 9 Best Social Media Analytics Tools for Marketers in 2022">
            <a:extLst>
              <a:ext uri="{FF2B5EF4-FFF2-40B4-BE49-F238E27FC236}">
                <a16:creationId xmlns:a16="http://schemas.microsoft.com/office/drawing/2014/main" id="{9B416DE9-7686-75DA-5A05-6ECECCDDF1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2302" y="1816514"/>
            <a:ext cx="2671718" cy="1771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972513"/>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5828</TotalTime>
  <Words>3264</Words>
  <Application>Microsoft Office PowerPoint</Application>
  <PresentationFormat>Widescreen</PresentationFormat>
  <Paragraphs>195</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270</cp:revision>
  <dcterms:created xsi:type="dcterms:W3CDTF">2021-08-03T13:03:26Z</dcterms:created>
  <dcterms:modified xsi:type="dcterms:W3CDTF">2022-12-08T03:25:38Z</dcterms:modified>
</cp:coreProperties>
</file>