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2" r:id="rId4"/>
  </p:sldMasterIdLst>
  <p:notesMasterIdLst>
    <p:notesMasterId r:id="rId4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4630400" cy="8229600"/>
  <p:notesSz cx="6858000" cy="9144000"/>
  <p:kinsoku lang="zh-CN" invalStChars="!%),.:;?]}¨·ˇˉ་―‖’”…‰∶、。〃々〉》」』】〕〗！＂＇％），．：；？］｀｜｝～￠" invalEndChars="([{·‘“〈《「『【〔〖（．［｛￡￥"/>
  <p:defaultTex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9500" autoAdjust="0"/>
  </p:normalViewPr>
  <p:slideViewPr>
    <p:cSldViewPr snapToGrid="0" snapToObjects="1">
      <p:cViewPr varScale="1">
        <p:scale>
          <a:sx n="59" d="100"/>
          <a:sy n="59" d="100"/>
        </p:scale>
        <p:origin x="732" y="76"/>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7" d="100"/>
          <a:sy n="57" d="100"/>
        </p:scale>
        <p:origin x="0" y="0"/>
      </p:cViewPr>
      <p:guideLst/>
    </p:cSldViewPr>
  </p:notes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9161138"/>
      </p:ext>
    </p:extLst>
  </p:cSld>
  <p:clrMap bg1="lt1" tx1="dk1" bg2="lt2" tx2="dk2" accent1="accent1" accent2="accent2" accent3="accent3" accent4="accent4" accent5="accent5" accent6="accent6" hlink="hlink" folHlink="folHlink"/>
  <p:hf hdr="0" ftr="0" dt="0"/>
  <p:notesStyle>
    <a:lvl1pPr marL="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1pPr>
    <a:lvl2pPr marL="457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2pPr>
    <a:lvl3pPr marL="914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3pPr>
    <a:lvl4pPr marL="13716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4pPr>
    <a:lvl5pPr marL="18288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5pPr>
    <a:lvl6pPr marL="22860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6pPr>
    <a:lvl7pPr marL="2743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7pPr>
    <a:lvl8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8pPr>
    <a:lvl9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0" name="Text box"/>
          <p:cNvSpPr>
            <a:spLocks noGrp="1"/>
          </p:cNvSpPr>
          <p:nvPr>
            <p:ph type="sldNum" idx="5"/>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r" eaLnBrk="1" fontAlgn="auto" latinLnBrk="0" hangingPunct="1">
              <a:lnSpc>
                <a:spcPct val="100000"/>
              </a:lnSpc>
              <a:spcBef>
                <a:spcPts val="0"/>
              </a:spcBef>
              <a:spcAft>
                <a:spcPts val="0"/>
              </a:spcAft>
              <a:buNone/>
            </a:pPr>
            <a:fld id="{CAD2D6BD-DE1B-4B5F-8B41-2702339687B9}" type="slidenum">
              <a:rPr lang="en-US" altLang="zh-CN" sz="1200" b="0" i="0" u="none" strike="noStrike" kern="1200" cap="none" spc="0" baseline="0">
                <a:solidFill>
                  <a:srgbClr val="000000"/>
                </a:solidFill>
                <a:latin typeface="Calibri" charset="0"/>
                <a:ea typeface="等线" charset="0"/>
                <a:cs typeface="Calibri" charset="0"/>
              </a:rPr>
              <a:t>1</a:t>
            </a:fld>
            <a:endParaRPr lang="zh-CN" altLang="en-US" sz="1200" b="0" i="0" u="none" strike="noStrike" kern="120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713534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2"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3" name="Text box"/>
          <p:cNvSpPr>
            <a:spLocks noGrp="1"/>
          </p:cNvSpPr>
          <p:nvPr>
            <p:ph type="sldNum" idx="5"/>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fld id="{CAD2D6BD-DE1B-4B5F-8B41-2702339687B9}" type="slidenum">
              <a:rPr lang="en-US" altLang="zh-CN" sz="1800" b="0" i="0" u="none" strike="noStrike" kern="1200" cap="none" spc="0" baseline="0">
                <a:solidFill>
                  <a:srgbClr val="000000"/>
                </a:solidFill>
                <a:latin typeface="Calibri" charset="0"/>
                <a:ea typeface="等线" charset="0"/>
                <a:cs typeface="Calibri" charset="0"/>
              </a:rPr>
              <a:t>2</a:t>
            </a:fld>
            <a:endParaRPr lang="zh-CN" altLang="en-US" sz="1800" b="0" i="0" u="none" strike="noStrike" kern="120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3488297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a:blip r:embed="rId2"/>
          <a:stretch/>
        </a:blipFill>
        <a:effectLst/>
      </p:bgPr>
    </p:bg>
    <p:spTree>
      <p:nvGrpSpPr>
        <p:cNvPr id="1" name=""/>
        <p:cNvGrpSpPr/>
        <p:nvPr/>
      </p:nvGrpSpPr>
      <p:grpSpPr>
        <a:xfrm>
          <a:off x="0" y="0"/>
          <a:ext cx="0" cy="0"/>
          <a:chOff x="0" y="0"/>
          <a:chExt cx="0" cy="0"/>
        </a:xfrm>
      </p:grpSpPr>
      <p:sp>
        <p:nvSpPr>
          <p:cNvPr id="34" name="Text box"/>
          <p:cNvSpPr>
            <a:spLocks noGrp="1"/>
          </p:cNvSpPr>
          <p:nvPr>
            <p:ph type="ctrTitle"/>
          </p:nvPr>
        </p:nvSpPr>
        <p:spPr>
          <a:xfrm>
            <a:off x="1828800" y="1346836"/>
            <a:ext cx="10972800" cy="2865120"/>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marL="0" indent="0" algn="ctr">
              <a:lnSpc>
                <a:spcPct val="90000"/>
              </a:lnSpc>
              <a:spcBef>
                <a:spcPts val="0"/>
              </a:spcBef>
              <a:spcAft>
                <a:spcPts val="0"/>
              </a:spcAft>
              <a:buNone/>
            </a:pPr>
            <a:r>
              <a:rPr lang="en-US" altLang="zh-CN" sz="7200" b="0" i="0" u="none" strike="noStrike" kern="1200" cap="none" spc="0" baseline="0">
                <a:solidFill>
                  <a:schemeClr val="tx1"/>
                </a:solidFill>
                <a:latin typeface="Calibri Light" charset="0"/>
                <a:ea typeface="等线 Light" charset="0"/>
                <a:cs typeface="Lucida Sans"/>
              </a:rPr>
              <a:t>Click to edit Master title style</a:t>
            </a:r>
            <a:endParaRPr lang="zh-CN" altLang="en-US" sz="7200" b="0" i="0" u="none" strike="noStrike" kern="1200" cap="none" spc="0" baseline="0">
              <a:solidFill>
                <a:schemeClr val="tx1"/>
              </a:solidFill>
              <a:latin typeface="Calibri Light" charset="0"/>
              <a:ea typeface="等线 Light" charset="0"/>
              <a:cs typeface="Lucida Sans"/>
            </a:endParaRPr>
          </a:p>
        </p:txBody>
      </p:sp>
      <p:sp>
        <p:nvSpPr>
          <p:cNvPr id="35" name="Text box"/>
          <p:cNvSpPr>
            <a:spLocks noGrp="1"/>
          </p:cNvSpPr>
          <p:nvPr>
            <p:ph type="subTitle" idx="1"/>
          </p:nvPr>
        </p:nvSpPr>
        <p:spPr>
          <a:xfrm>
            <a:off x="1828800" y="4322446"/>
            <a:ext cx="10972800" cy="1986914"/>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ctr">
              <a:lnSpc>
                <a:spcPct val="90000"/>
              </a:lnSpc>
              <a:spcBef>
                <a:spcPts val="1200"/>
              </a:spcBef>
              <a:spcAft>
                <a:spcPts val="0"/>
              </a:spcAft>
              <a:buNone/>
            </a:pPr>
            <a:r>
              <a:rPr lang="en-US" altLang="zh-CN" sz="2880" b="0" i="0" u="none" strike="noStrike" kern="1200" cap="none" spc="0" baseline="0">
                <a:solidFill>
                  <a:schemeClr val="tx1"/>
                </a:solidFill>
                <a:latin typeface="Calibri" charset="0"/>
                <a:ea typeface="等线" charset="0"/>
                <a:cs typeface="Lucida Sans"/>
              </a:rPr>
              <a:t>Click to edit Master subtitle style</a:t>
            </a:r>
            <a:endParaRPr lang="zh-CN" altLang="en-US" sz="2880" b="0" i="0" u="none" strike="noStrike" kern="1200" cap="none" spc="0" baseline="0">
              <a:solidFill>
                <a:schemeClr val="tx1"/>
              </a:solidFill>
              <a:latin typeface="Calibri" charset="0"/>
              <a:ea typeface="等线" charset="0"/>
              <a:cs typeface="Lucida Sans"/>
            </a:endParaRPr>
          </a:p>
        </p:txBody>
      </p:sp>
      <p:sp>
        <p:nvSpPr>
          <p:cNvPr id="36" name="Text box"/>
          <p:cNvSpPr>
            <a:spLocks noGrp="1"/>
          </p:cNvSpPr>
          <p:nvPr>
            <p:ph type="dt" idx="10"/>
          </p:nvPr>
        </p:nvSpPr>
        <p:spPr>
          <a:xfrm>
            <a:off x="1005839" y="7627621"/>
            <a:ext cx="3291840" cy="438149"/>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marL="0" indent="0" algn="l">
              <a:lnSpc>
                <a:spcPct val="100000"/>
              </a:lnSpc>
              <a:spcBef>
                <a:spcPts val="0"/>
              </a:spcBef>
              <a:spcAft>
                <a:spcPts val="0"/>
              </a:spcAft>
              <a:buNone/>
            </a:pPr>
            <a:r>
              <a:rPr lang="en-US" altLang="zh-CN" sz="1440" b="0" i="0" u="none" strike="noStrike" kern="1200" cap="none" spc="0" baseline="0">
                <a:solidFill>
                  <a:srgbClr val="898989"/>
                </a:solidFill>
                <a:latin typeface="Calibri" charset="0"/>
                <a:ea typeface="等线" charset="0"/>
                <a:cs typeface="Calibri" charset="0"/>
              </a:rPr>
              <a:t>Date/Time</a:t>
            </a:r>
            <a:endParaRPr lang="zh-CN" altLang="en-US" sz="1440" b="0" i="0" u="none" strike="noStrike" kern="1200" cap="none" spc="0" baseline="0">
              <a:solidFill>
                <a:srgbClr val="898989"/>
              </a:solidFill>
              <a:latin typeface="Calibri" charset="0"/>
              <a:ea typeface="等线" charset="0"/>
              <a:cs typeface="Calibri" charset="0"/>
            </a:endParaRPr>
          </a:p>
        </p:txBody>
      </p:sp>
      <p:sp>
        <p:nvSpPr>
          <p:cNvPr id="37" name="Text box"/>
          <p:cNvSpPr>
            <a:spLocks noGrp="1"/>
          </p:cNvSpPr>
          <p:nvPr>
            <p:ph type="ftr" idx="11"/>
          </p:nvPr>
        </p:nvSpPr>
        <p:spPr>
          <a:xfrm>
            <a:off x="4846320" y="7627621"/>
            <a:ext cx="4937760" cy="438149"/>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marL="0" indent="0" algn="ctr">
              <a:lnSpc>
                <a:spcPct val="100000"/>
              </a:lnSpc>
              <a:spcBef>
                <a:spcPts val="0"/>
              </a:spcBef>
              <a:spcAft>
                <a:spcPts val="0"/>
              </a:spcAft>
              <a:buNone/>
            </a:pPr>
            <a:endParaRPr lang="zh-CN" altLang="en-US" sz="1440" b="0" i="0" u="none" strike="noStrike" kern="1200" cap="none" spc="0" baseline="0">
              <a:solidFill>
                <a:srgbClr val="898989"/>
              </a:solidFill>
              <a:latin typeface="Calibri" charset="0"/>
              <a:ea typeface="等线" charset="0"/>
              <a:cs typeface="Calibri" charset="0"/>
            </a:endParaRPr>
          </a:p>
        </p:txBody>
      </p:sp>
      <p:sp>
        <p:nvSpPr>
          <p:cNvPr id="38" name="Text box"/>
          <p:cNvSpPr>
            <a:spLocks noGrp="1"/>
          </p:cNvSpPr>
          <p:nvPr>
            <p:ph type="sldNum" idx="12"/>
          </p:nvPr>
        </p:nvSpPr>
        <p:spPr>
          <a:xfrm>
            <a:off x="10332720" y="7627621"/>
            <a:ext cx="3291840" cy="438149"/>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marL="0" indent="0" algn="r">
              <a:lnSpc>
                <a:spcPct val="100000"/>
              </a:lnSpc>
              <a:spcBef>
                <a:spcPts val="0"/>
              </a:spcBef>
              <a:spcAft>
                <a:spcPts val="0"/>
              </a:spcAft>
              <a:buNone/>
            </a:pPr>
            <a:fld id="{CAD2D6BD-DE1B-4B5F-8B41-2702339687B9}" type="slidenum">
              <a:rPr lang="en-US" altLang="zh-CN" sz="1440" b="0" i="0" u="none" strike="noStrike" kern="1200" cap="none" spc="0" baseline="0">
                <a:solidFill>
                  <a:srgbClr val="898989"/>
                </a:solidFill>
                <a:latin typeface="Calibri" charset="0"/>
                <a:ea typeface="等线" charset="0"/>
                <a:cs typeface="Calibri" charset="0"/>
              </a:rPr>
              <a:t>‹#›</a:t>
            </a:fld>
            <a:endParaRPr lang="zh-CN" altLang="en-US" sz="1440" b="0" i="0" u="none" strike="noStrike" kern="1200" cap="none" spc="0" baseline="0">
              <a:solidFill>
                <a:srgbClr val="898989"/>
              </a:solidFill>
              <a:latin typeface="Calibri" charset="0"/>
              <a:ea typeface="等线" charset="0"/>
              <a:cs typeface="Calibri" charset="0"/>
            </a:endParaRPr>
          </a:p>
        </p:txBody>
      </p:sp>
    </p:spTree>
    <p:extLst>
      <p:ext uri="{BB962C8B-B14F-4D97-AF65-F5344CB8AC3E}">
        <p14:creationId xmlns:p14="http://schemas.microsoft.com/office/powerpoint/2010/main" val="557608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101658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ext box"/>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Text box"/>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44097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27616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lvl1pPr>
              <a:defRPr/>
            </a:lvl1pPr>
          </a:lstStyle>
          <a:p>
            <a:r>
              <a:rPr lang="zh-CN" altLang="en-US"/>
              <a:t>单击此处编辑母版标题样式</a:t>
            </a:r>
          </a:p>
        </p:txBody>
      </p:sp>
      <p:sp>
        <p:nvSpPr>
          <p:cNvPr id="3" name="Text box"/>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Text box"/>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Text box"/>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8" name="Text box"/>
          <p:cNvSpPr>
            <a:spLocks noGrp="1"/>
          </p:cNvSpPr>
          <p:nvPr>
            <p:ph type="ftr" sz="quarter" idx="11"/>
          </p:nvPr>
        </p:nvSpPr>
        <p:spPr/>
        <p:txBody>
          <a:bodyPr/>
          <a:lstStyle/>
          <a:p>
            <a:endParaRPr lang="zh-CN" altLang="en-US"/>
          </a:p>
        </p:txBody>
      </p:sp>
      <p:sp>
        <p:nvSpPr>
          <p:cNvPr id="9"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677851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4" name="Text box"/>
          <p:cNvSpPr>
            <a:spLocks noGrp="1"/>
          </p:cNvSpPr>
          <p:nvPr>
            <p:ph type="ftr" sz="quarter" idx="11"/>
          </p:nvPr>
        </p:nvSpPr>
        <p:spPr/>
        <p:txBody>
          <a:bodyPr/>
          <a:lstStyle/>
          <a:p>
            <a:endParaRPr lang="zh-CN" altLang="en-US"/>
          </a:p>
        </p:txBody>
      </p:sp>
      <p:sp>
        <p:nvSpPr>
          <p:cNvPr id="5"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634659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3" name="Text box"/>
          <p:cNvSpPr>
            <a:spLocks noGrp="1"/>
          </p:cNvSpPr>
          <p:nvPr>
            <p:ph type="ftr" sz="quarter" idx="11"/>
          </p:nvPr>
        </p:nvSpPr>
        <p:spPr/>
        <p:txBody>
          <a:bodyPr/>
          <a:lstStyle/>
          <a:p>
            <a:endParaRPr lang="zh-CN" altLang="en-US"/>
          </a:p>
        </p:txBody>
      </p:sp>
      <p:sp>
        <p:nvSpPr>
          <p:cNvPr id="4"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343112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ext box"/>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Text box"/>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02663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ext box"/>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Text box"/>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box"/>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2144015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29964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Text box"/>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Text box"/>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2026/3/24</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065417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7" name="曲线"/>
          <p:cNvSpPr>
            <a:spLocks noGrp="1"/>
          </p:cNvSpPr>
          <p:nvPr/>
        </p:nvSpPr>
        <p:spPr>
          <a:xfrm>
            <a:off x="0" y="0"/>
            <a:ext cx="14630401" cy="82296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close/>
              </a:path>
            </a:pathLst>
          </a:custGeom>
          <a:noFill/>
          <a:ln cap="flat" cmpd="sng">
            <a:noFill/>
            <a:prstDash val="solid"/>
            <a:miter/>
          </a:ln>
        </p:spPr>
        <p:txBody>
          <a:bodyPr vert="horz" wrap="square" lIns="91440" tIns="45720" rIns="91440" bIns="45720" anchor="t" anchorCtr="0">
            <a:prstTxWarp prst="textNoShape">
              <a:avLst/>
            </a:prstTxWarp>
          </a:bodyPr>
          <a:lstStyle/>
          <a:p>
            <a:endParaRPr lang="zh-CN" altLang="en-US"/>
          </a:p>
        </p:txBody>
      </p:sp>
    </p:spTree>
    <p:extLst>
      <p:ext uri="{BB962C8B-B14F-4D97-AF65-F5344CB8AC3E}">
        <p14:creationId xmlns:p14="http://schemas.microsoft.com/office/powerpoint/2010/main" val="1517012248"/>
      </p:ext>
    </p:extLst>
  </p:cSld>
  <p:clrMapOvr>
    <a:masterClrMapping/>
  </p:clrMapOvr>
  <p:hf sldNum="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21" name="曲线"/>
          <p:cNvSpPr>
            <a:spLocks noGrp="1"/>
          </p:cNvSpPr>
          <p:nvPr/>
        </p:nvSpPr>
        <p:spPr>
          <a:xfrm>
            <a:off x="1" y="0"/>
            <a:ext cx="11689078" cy="7155180"/>
          </a:xfrm>
          <a:custGeom>
            <a:avLst/>
            <a:gdLst>
              <a:gd name="T1" fmla="*/ 0 w 21600"/>
              <a:gd name="T2" fmla="*/ 0 h 21600"/>
              <a:gd name="T3" fmla="*/ 21600 w 21600"/>
              <a:gd name="T4" fmla="*/ 21600 h 21600"/>
            </a:gdLst>
            <a:ahLst/>
            <a:cxnLst/>
            <a:rect l="T1" t="T2" r="T3" b="T4"/>
            <a:pathLst>
              <a:path w="21600" h="21600">
                <a:moveTo>
                  <a:pt x="18134" y="0"/>
                </a:moveTo>
                <a:lnTo>
                  <a:pt x="21600" y="0"/>
                </a:lnTo>
                <a:lnTo>
                  <a:pt x="21600" y="5481"/>
                </a:lnTo>
                <a:cubicBezTo>
                  <a:pt x="21600" y="7045"/>
                  <a:pt x="20824" y="8312"/>
                  <a:pt x="19867" y="8312"/>
                </a:cubicBezTo>
                <a:cubicBezTo>
                  <a:pt x="18910" y="8312"/>
                  <a:pt x="18134" y="7045"/>
                  <a:pt x="18134" y="5481"/>
                </a:cubicBezTo>
              </a:path>
              <a:path w="21600" h="21600">
                <a:moveTo>
                  <a:pt x="14507" y="0"/>
                </a:moveTo>
                <a:lnTo>
                  <a:pt x="17973" y="0"/>
                </a:lnTo>
                <a:lnTo>
                  <a:pt x="17973" y="8588"/>
                </a:lnTo>
                <a:cubicBezTo>
                  <a:pt x="17973" y="10152"/>
                  <a:pt x="17197" y="11419"/>
                  <a:pt x="16240" y="11419"/>
                </a:cubicBezTo>
                <a:cubicBezTo>
                  <a:pt x="15283" y="11419"/>
                  <a:pt x="14507" y="10152"/>
                  <a:pt x="14507" y="8588"/>
                </a:cubicBezTo>
              </a:path>
              <a:path w="21600" h="21600">
                <a:moveTo>
                  <a:pt x="10880" y="0"/>
                </a:moveTo>
                <a:lnTo>
                  <a:pt x="14346" y="0"/>
                </a:lnTo>
                <a:lnTo>
                  <a:pt x="14346" y="12119"/>
                </a:lnTo>
                <a:cubicBezTo>
                  <a:pt x="14346" y="13682"/>
                  <a:pt x="13570" y="14949"/>
                  <a:pt x="12613" y="14949"/>
                </a:cubicBezTo>
                <a:cubicBezTo>
                  <a:pt x="11656" y="14949"/>
                  <a:pt x="10880" y="13682"/>
                  <a:pt x="10880" y="12119"/>
                </a:cubicBezTo>
              </a:path>
              <a:path w="21600" h="21600">
                <a:moveTo>
                  <a:pt x="7253" y="0"/>
                </a:moveTo>
                <a:lnTo>
                  <a:pt x="10719" y="0"/>
                </a:lnTo>
                <a:lnTo>
                  <a:pt x="10719" y="16261"/>
                </a:lnTo>
                <a:cubicBezTo>
                  <a:pt x="10719" y="17825"/>
                  <a:pt x="9943" y="19092"/>
                  <a:pt x="8986" y="19092"/>
                </a:cubicBezTo>
                <a:cubicBezTo>
                  <a:pt x="8029" y="19092"/>
                  <a:pt x="7253" y="17825"/>
                  <a:pt x="7253" y="16261"/>
                </a:cubicBezTo>
              </a:path>
              <a:path w="21600" h="21600">
                <a:moveTo>
                  <a:pt x="3626" y="0"/>
                </a:moveTo>
                <a:lnTo>
                  <a:pt x="7092" y="0"/>
                </a:lnTo>
                <a:lnTo>
                  <a:pt x="7092" y="18769"/>
                </a:lnTo>
                <a:cubicBezTo>
                  <a:pt x="7092" y="20332"/>
                  <a:pt x="6316" y="21600"/>
                  <a:pt x="5359" y="21600"/>
                </a:cubicBezTo>
                <a:cubicBezTo>
                  <a:pt x="4402" y="21600"/>
                  <a:pt x="3626" y="20332"/>
                  <a:pt x="3626" y="18769"/>
                </a:cubicBezTo>
              </a:path>
              <a:path w="21600" h="21600">
                <a:moveTo>
                  <a:pt x="0" y="0"/>
                </a:moveTo>
                <a:lnTo>
                  <a:pt x="3465" y="0"/>
                </a:lnTo>
                <a:lnTo>
                  <a:pt x="3465" y="11260"/>
                </a:lnTo>
                <a:cubicBezTo>
                  <a:pt x="3465" y="12824"/>
                  <a:pt x="2689" y="14091"/>
                  <a:pt x="1732" y="14091"/>
                </a:cubicBezTo>
                <a:cubicBezTo>
                  <a:pt x="775" y="14091"/>
                  <a:pt x="0" y="12824"/>
                  <a:pt x="0" y="11260"/>
                </a:cubicBezTo>
                <a:close/>
              </a:path>
            </a:pathLst>
          </a:custGeom>
          <a:solidFill>
            <a:srgbClr val="D9D9D9">
              <a:alpha val="50000"/>
            </a:srgbClr>
          </a:solidFill>
          <a:ln cap="flat" cmpd="sng">
            <a:noFill/>
            <a:prstDash val="solid"/>
            <a:miter/>
          </a:ln>
        </p:spPr>
        <p:txBody>
          <a:bodyPr vert="horz" wrap="square" lIns="91440" tIns="45720" rIns="91440" bIns="45720" anchor="t" anchorCtr="0">
            <a:prstTxWarp prst="textNoShape">
              <a:avLst/>
            </a:prstTxWarp>
          </a:bodyPr>
          <a:lstStyle/>
          <a:p>
            <a:pPr marL="0" indent="0"/>
            <a:endParaRPr lang="zh-CN" altLang="en-US" sz="1920">
              <a:solidFill>
                <a:srgbClr val="808080"/>
              </a:solidFill>
            </a:endParaRPr>
          </a:p>
        </p:txBody>
      </p:sp>
    </p:spTree>
    <p:extLst>
      <p:ext uri="{BB962C8B-B14F-4D97-AF65-F5344CB8AC3E}">
        <p14:creationId xmlns:p14="http://schemas.microsoft.com/office/powerpoint/2010/main" val="57202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hf sldNum="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768" name="曲线"/>
          <p:cNvSpPr>
            <a:spLocks noGrp="1"/>
          </p:cNvSpPr>
          <p:nvPr/>
        </p:nvSpPr>
        <p:spPr>
          <a:xfrm>
            <a:off x="4143180" y="-4"/>
            <a:ext cx="10487221" cy="82296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close/>
              </a:path>
            </a:pathLst>
          </a:custGeom>
          <a:solidFill>
            <a:srgbClr val="D9D9D9">
              <a:alpha val="50000"/>
            </a:srgbClr>
          </a:solidFill>
          <a:ln cap="flat" cmpd="sng">
            <a:noFill/>
            <a:prstDash val="solid"/>
            <a:miter/>
          </a:ln>
        </p:spPr>
        <p:txBody>
          <a:bodyPr vert="horz" wrap="square" lIns="91440" tIns="45720" rIns="91440" bIns="45720" anchor="t" anchorCtr="0">
            <a:prstTxWarp prst="textNoShape">
              <a:avLst/>
            </a:prstTxWarp>
          </a:bodyPr>
          <a:lstStyle/>
          <a:p>
            <a:pPr marL="0" indent="0"/>
            <a:endParaRPr lang="zh-CN" altLang="en-US" sz="1440"/>
          </a:p>
        </p:txBody>
      </p:sp>
    </p:spTree>
    <p:extLst>
      <p:ext uri="{BB962C8B-B14F-4D97-AF65-F5344CB8AC3E}">
        <p14:creationId xmlns:p14="http://schemas.microsoft.com/office/powerpoint/2010/main" val="199153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
                                  </p:stCondLst>
                                  <p:childTnLst>
                                    <p:set>
                                      <p:cBhvr>
                                        <p:cTn id="6" dur="1" fill="hold">
                                          <p:stCondLst>
                                            <p:cond delay="0"/>
                                          </p:stCondLst>
                                        </p:cTn>
                                        <p:tgtEl>
                                          <p:spTgt spid="768"/>
                                        </p:tgtEl>
                                        <p:attrNameLst>
                                          <p:attrName>style.visibility</p:attrName>
                                        </p:attrNameLst>
                                      </p:cBhvr>
                                      <p:to>
                                        <p:strVal val="visible"/>
                                      </p:to>
                                    </p:set>
                                    <p:anim calcmode="lin" valueType="num">
                                      <p:cBhvr additive="base">
                                        <p:cTn id="7" dur="500" fill="hold"/>
                                        <p:tgtEl>
                                          <p:spTgt spid="768"/>
                                        </p:tgtEl>
                                        <p:attrNameLst>
                                          <p:attrName>ppt_x</p:attrName>
                                        </p:attrNameLst>
                                      </p:cBhvr>
                                      <p:tavLst>
                                        <p:tav tm="0">
                                          <p:val>
                                            <p:strVal val="1+#ppt_w/2"/>
                                          </p:val>
                                        </p:tav>
                                        <p:tav tm="100000">
                                          <p:val>
                                            <p:strVal val="#ppt_x"/>
                                          </p:val>
                                        </p:tav>
                                      </p:tavLst>
                                    </p:anim>
                                    <p:anim calcmode="lin" valueType="num">
                                      <p:cBhvr additive="base">
                                        <p:cTn id="8" dur="500" fill="hold"/>
                                        <p:tgtEl>
                                          <p:spTgt spid="7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 grpId="0" animBg="1"/>
    </p:bldLst>
  </p:timing>
  <p:hf sldNu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stretch/>
        </a:blipFill>
        <a:effectLst/>
      </p:bgPr>
    </p:bg>
    <p:spTree>
      <p:nvGrpSpPr>
        <p:cNvPr id="1" name=""/>
        <p:cNvGrpSpPr/>
        <p:nvPr/>
      </p:nvGrpSpPr>
      <p:grpSpPr>
        <a:xfrm>
          <a:off x="0" y="0"/>
          <a:ext cx="0" cy="0"/>
          <a:chOff x="0" y="0"/>
          <a:chExt cx="0" cy="0"/>
        </a:xfrm>
      </p:grpSpPr>
      <p:sp>
        <p:nvSpPr>
          <p:cNvPr id="2" name="Text box"/>
          <p:cNvSpPr>
            <a:spLocks noGrp="1"/>
          </p:cNvSpPr>
          <p:nvPr>
            <p:ph type="title"/>
          </p:nvPr>
        </p:nvSpPr>
        <p:spPr>
          <a:xfrm>
            <a:off x="1005839" y="438149"/>
            <a:ext cx="12618720" cy="1590676"/>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r>
              <a:rPr lang="en-US" altLang="zh-CN"/>
              <a:t>Click to edit Master title style</a:t>
            </a:r>
            <a:endParaRPr lang="zh-CN" altLang="en-US"/>
          </a:p>
        </p:txBody>
      </p:sp>
      <p:sp>
        <p:nvSpPr>
          <p:cNvPr id="3" name="Text box"/>
          <p:cNvSpPr>
            <a:spLocks noGrp="1"/>
          </p:cNvSpPr>
          <p:nvPr>
            <p:ph type="body" idx="1"/>
          </p:nvPr>
        </p:nvSpPr>
        <p:spPr>
          <a:xfrm>
            <a:off x="1005839" y="2190750"/>
            <a:ext cx="12618720" cy="5221605"/>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box"/>
          <p:cNvSpPr>
            <a:spLocks noGrp="1"/>
          </p:cNvSpPr>
          <p:nvPr>
            <p:ph type="dt" idx="2"/>
          </p:nvPr>
        </p:nvSpPr>
        <p:spPr>
          <a:xfrm>
            <a:off x="1005839"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l"/>
            <a:fld id="{CAD2D6BD-DE1B-4B5F-8B41-2702339687B9}" type="datetime1">
              <a:rPr lang="en-US" altLang="zh-CN" sz="1440">
                <a:solidFill>
                  <a:srgbClr val="898989"/>
                </a:solidFill>
                <a:latin typeface="Calibri" charset="0"/>
                <a:ea typeface="等线" charset="0"/>
                <a:cs typeface="Calibri" charset="0"/>
              </a:rPr>
              <a:t>3/24/2026</a:t>
            </a:fld>
            <a:endParaRPr lang="zh-CN" altLang="en-US" sz="1440">
              <a:solidFill>
                <a:srgbClr val="898989"/>
              </a:solidFill>
              <a:latin typeface="Calibri" charset="0"/>
              <a:ea typeface="等线" charset="0"/>
              <a:cs typeface="Calibri" charset="0"/>
            </a:endParaRPr>
          </a:p>
        </p:txBody>
      </p:sp>
      <p:sp>
        <p:nvSpPr>
          <p:cNvPr id="5" name="Text box"/>
          <p:cNvSpPr>
            <a:spLocks noGrp="1"/>
          </p:cNvSpPr>
          <p:nvPr>
            <p:ph type="ftr" idx="3"/>
          </p:nvPr>
        </p:nvSpPr>
        <p:spPr>
          <a:xfrm>
            <a:off x="4846320" y="7627621"/>
            <a:ext cx="493776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ctr"/>
            <a:endParaRPr lang="zh-CN" altLang="en-US" sz="1440">
              <a:solidFill>
                <a:srgbClr val="898989"/>
              </a:solidFill>
              <a:latin typeface="Calibri" charset="0"/>
              <a:ea typeface="等线" charset="0"/>
              <a:cs typeface="Calibri" charset="0"/>
            </a:endParaRPr>
          </a:p>
        </p:txBody>
      </p:sp>
      <p:sp>
        <p:nvSpPr>
          <p:cNvPr id="6" name="Text box"/>
          <p:cNvSpPr>
            <a:spLocks noGrp="1"/>
          </p:cNvSpPr>
          <p:nvPr>
            <p:ph type="sldNum" idx="4"/>
          </p:nvPr>
        </p:nvSpPr>
        <p:spPr>
          <a:xfrm>
            <a:off x="10332720"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r"/>
            <a:fld id="{CAD2D6BD-DE1B-4B5F-8B41-2702339687B9}" type="slidenum">
              <a:rPr lang="en-US" altLang="zh-CN" sz="1440" b="0" i="0" u="none" strike="noStrike" kern="1200" cap="none" spc="0" baseline="0">
                <a:solidFill>
                  <a:srgbClr val="898989"/>
                </a:solidFill>
                <a:latin typeface="Calibri" charset="0"/>
                <a:ea typeface="等线" charset="0"/>
                <a:cs typeface="Calibri" charset="0"/>
              </a:rPr>
              <a:t>‹#›</a:t>
            </a:fld>
            <a:endParaRPr lang="zh-CN" altLang="en-US" sz="1440">
              <a:solidFill>
                <a:srgbClr val="898989"/>
              </a:solidFill>
              <a:latin typeface="Calibri" charset="0"/>
              <a:ea typeface="等线" charset="0"/>
              <a:cs typeface="Calibri" charset="0"/>
            </a:endParaRPr>
          </a:p>
        </p:txBody>
      </p:sp>
    </p:spTree>
    <p:extLst>
      <p:ext uri="{BB962C8B-B14F-4D97-AF65-F5344CB8AC3E}">
        <p14:creationId xmlns:p14="http://schemas.microsoft.com/office/powerpoint/2010/main" val="1548816011"/>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sldNum="0" hdr="0" ftr="0" dt="0"/>
  <p:txStyles>
    <p:titleStyle>
      <a:lvl1pPr algn="l" defTabSz="914400" eaLnBrk="1" fontAlgn="auto" latinLnBrk="0" hangingPunct="1">
        <a:lnSpc>
          <a:spcPct val="90000"/>
        </a:lnSpc>
        <a:spcBef>
          <a:spcPts val="0"/>
        </a:spcBef>
        <a:buNone/>
        <a:defRPr sz="5280" kern="1200">
          <a:solidFill>
            <a:schemeClr val="tx1"/>
          </a:solidFill>
          <a:latin typeface="Calibri Light" charset="0"/>
          <a:ea typeface="等线 Light" charset="0"/>
          <a:cs typeface="Calibri Light" charset="0"/>
        </a:defRPr>
      </a:lvl1pPr>
    </p:titleStyle>
    <p:bodyStyle>
      <a:lvl1pPr marL="274320" indent="-274320" algn="l" defTabSz="914400" eaLnBrk="1" fontAlgn="auto" latinLnBrk="0" hangingPunct="1">
        <a:lnSpc>
          <a:spcPct val="90000"/>
        </a:lnSpc>
        <a:spcBef>
          <a:spcPts val="1200"/>
        </a:spcBef>
        <a:buFont typeface="Arial" pitchFamily="34" charset="0"/>
        <a:buChar char="•"/>
        <a:defRPr sz="3359" kern="1200">
          <a:solidFill>
            <a:schemeClr val="tx1"/>
          </a:solidFill>
          <a:latin typeface="Calibri" charset="0"/>
          <a:ea typeface="等线" charset="0"/>
          <a:cs typeface="Calibri" charset="0"/>
        </a:defRPr>
      </a:lvl1pPr>
      <a:lvl2pPr marL="822960" indent="-274320" algn="l" defTabSz="914400" eaLnBrk="1" fontAlgn="auto" latinLnBrk="0" hangingPunct="1">
        <a:lnSpc>
          <a:spcPct val="90000"/>
        </a:lnSpc>
        <a:spcBef>
          <a:spcPts val="600"/>
        </a:spcBef>
        <a:buFont typeface="Arial" pitchFamily="34" charset="0"/>
        <a:buChar char="•"/>
        <a:defRPr sz="2880" kern="1200">
          <a:solidFill>
            <a:schemeClr val="tx1"/>
          </a:solidFill>
          <a:latin typeface="Calibri" charset="0"/>
          <a:ea typeface="等线" charset="0"/>
          <a:cs typeface="Calibri" charset="0"/>
        </a:defRPr>
      </a:lvl2pPr>
      <a:lvl3pPr marL="1371600" indent="-274320" algn="l" defTabSz="914400" eaLnBrk="1" fontAlgn="auto" latinLnBrk="0" hangingPunct="1">
        <a:lnSpc>
          <a:spcPct val="90000"/>
        </a:lnSpc>
        <a:spcBef>
          <a:spcPts val="600"/>
        </a:spcBef>
        <a:buFont typeface="Arial" pitchFamily="34" charset="0"/>
        <a:buChar char="•"/>
        <a:defRPr sz="2400" kern="1200">
          <a:solidFill>
            <a:schemeClr val="tx1"/>
          </a:solidFill>
          <a:latin typeface="Calibri" charset="0"/>
          <a:ea typeface="等线" charset="0"/>
          <a:cs typeface="Calibri" charset="0"/>
        </a:defRPr>
      </a:lvl3pPr>
      <a:lvl4pPr marL="192011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4pPr>
      <a:lvl5pPr marL="246875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5pPr>
      <a:lvl6pPr marL="301752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6pPr>
      <a:lvl7pPr marL="356603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7pPr>
      <a:lvl8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8pPr>
      <a:lvl9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7.png"/><Relationship Id="rId7"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1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7.png"/><Relationship Id="rId7"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5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image" Target="../media/image55.png"/><Relationship Id="rId5" Type="http://schemas.openxmlformats.org/officeDocument/2006/relationships/image" Target="../media/image52.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0.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2.png"/><Relationship Id="rId4" Type="http://schemas.openxmlformats.org/officeDocument/2006/relationships/image" Target="../media/image71.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7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png"/><Relationship Id="rId1" Type="http://schemas.openxmlformats.org/officeDocument/2006/relationships/slideLayout" Target="../slideLayouts/slideLayout14.xml"/><Relationship Id="rId5" Type="http://schemas.openxmlformats.org/officeDocument/2006/relationships/image" Target="../media/image79.png"/><Relationship Id="rId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8" name="Oval"/>
          <p:cNvSpPr>
            <a:spLocks/>
          </p:cNvSpPr>
          <p:nvPr/>
        </p:nvSpPr>
        <p:spPr>
          <a:xfrm>
            <a:off x="6928723" y="523113"/>
            <a:ext cx="7648863" cy="7646277"/>
          </a:xfrm>
          <a:prstGeom prst="ellipse">
            <a:avLst/>
          </a:prstGeom>
          <a:solidFill>
            <a:srgbClr val="00B0F0"/>
          </a:solidFill>
          <a:ln w="12700" cap="flat" cmpd="sng">
            <a:noFill/>
            <a:prstDash val="solid"/>
            <a:round/>
          </a:ln>
        </p:spPr>
        <p:txBody>
          <a:bodyPr/>
          <a:lstStyle/>
          <a:p>
            <a:endParaRPr lang="en-US"/>
          </a:p>
        </p:txBody>
      </p:sp>
      <p:sp>
        <p:nvSpPr>
          <p:cNvPr id="9" name="Rectangle"/>
          <p:cNvSpPr>
            <a:spLocks/>
          </p:cNvSpPr>
          <p:nvPr/>
        </p:nvSpPr>
        <p:spPr>
          <a:xfrm>
            <a:off x="911479" y="7312174"/>
            <a:ext cx="1193164" cy="386715"/>
          </a:xfrm>
          <a:prstGeom prst="rect">
            <a:avLst/>
          </a:prstGeom>
          <a:noFill/>
          <a:ln w="12700" cap="flat" cmpd="sng">
            <a:noFill/>
            <a:prstDash val="solid"/>
            <a:miter/>
          </a:ln>
        </p:spPr>
        <p:txBody>
          <a:bodyPr vert="horz" wrap="none" lIns="91440" tIns="45720" rIns="91440" bIns="45720" anchor="t" anchorCtr="0">
            <a:prstTxWarp prst="textNoShape">
              <a:avLst/>
            </a:prstTxWarp>
            <a:spAutoFit/>
          </a:bodyPr>
          <a:lstStyle/>
          <a:p>
            <a:pPr marL="0" indent="0" algn="l" defTabSz="1097280"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latin typeface="Alexandria" pitchFamily="2" charset="-78"/>
                <a:ea typeface="等线" charset="0"/>
                <a:cs typeface="Alexandria" pitchFamily="2" charset="-78"/>
              </a:rPr>
              <a:t>PRL 622</a:t>
            </a:r>
            <a:endParaRPr lang="zh-CN" altLang="en-US" sz="2000" b="1" i="0" u="none" strike="noStrike" kern="1200" cap="none" spc="0" baseline="0">
              <a:solidFill>
                <a:srgbClr val="000000"/>
              </a:solidFill>
              <a:latin typeface="Alexandria" pitchFamily="2" charset="-78"/>
              <a:ea typeface="等线" charset="0"/>
              <a:cs typeface="Alexandria" pitchFamily="2" charset="-78"/>
            </a:endParaRPr>
          </a:p>
        </p:txBody>
      </p:sp>
      <p:sp>
        <p:nvSpPr>
          <p:cNvPr id="10" name="Oval"/>
          <p:cNvSpPr>
            <a:spLocks/>
          </p:cNvSpPr>
          <p:nvPr/>
        </p:nvSpPr>
        <p:spPr>
          <a:xfrm>
            <a:off x="7315201" y="604765"/>
            <a:ext cx="7262387" cy="7482971"/>
          </a:xfrm>
          <a:prstGeom prst="ellipse">
            <a:avLst/>
          </a:prstGeom>
          <a:blipFill rotWithShape="1">
            <a:blip r:embed="rId4" cstate="screen">
              <a:extLst>
                <a:ext uri="{28A0092B-C50C-407E-A947-70E740481C1C}">
                  <a14:useLocalDpi xmlns:a14="http://schemas.microsoft.com/office/drawing/2010/main"/>
                </a:ext>
              </a:extLst>
            </a:blip>
            <a:stretch>
              <a:fillRect/>
            </a:stretch>
          </a:blipFill>
          <a:ln w="12700" cap="flat" cmpd="sng">
            <a:solidFill>
              <a:srgbClr val="172C51"/>
            </a:solidFill>
            <a:prstDash val="solid"/>
            <a:miter/>
          </a:ln>
        </p:spPr>
        <p:txBody>
          <a:bodyPr/>
          <a:lstStyle/>
          <a:p>
            <a:endParaRPr lang="en-US" dirty="0"/>
          </a:p>
        </p:txBody>
      </p:sp>
      <p:pic>
        <p:nvPicPr>
          <p:cNvPr id="11" name="Image"/>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a:noFill/>
          <a:ln w="12700" cap="flat" cmpd="sng">
            <a:noFill/>
            <a:prstDash val="solid"/>
            <a:miter/>
          </a:ln>
        </p:spPr>
      </p:pic>
      <p:sp>
        <p:nvSpPr>
          <p:cNvPr id="12" name="Rectangle"/>
          <p:cNvSpPr>
            <a:spLocks/>
          </p:cNvSpPr>
          <p:nvPr/>
        </p:nvSpPr>
        <p:spPr>
          <a:xfrm>
            <a:off x="922127" y="2919055"/>
            <a:ext cx="6738985" cy="74409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defTabSz="1097280" eaLnBrk="1" fontAlgn="auto" latinLnBrk="0" hangingPunct="1">
              <a:lnSpc>
                <a:spcPts val="5820"/>
              </a:lnSpc>
              <a:spcBef>
                <a:spcPts val="0"/>
              </a:spcBef>
              <a:spcAft>
                <a:spcPts val="0"/>
              </a:spcAft>
              <a:buNone/>
            </a:pPr>
            <a:r>
              <a:rPr lang="en-US" altLang="zh-CN" sz="3200" b="1" i="0" u="none" strike="noStrike" kern="1200" cap="none" spc="0" baseline="0">
                <a:solidFill>
                  <a:srgbClr val="00B0F0"/>
                </a:solidFill>
                <a:latin typeface="Alexandria Bold" pitchFamily="34" charset="0"/>
                <a:ea typeface="Alexandria Bold" pitchFamily="34" charset="0"/>
                <a:cs typeface="Alexandria Bold" pitchFamily="34" charset="0"/>
              </a:rPr>
              <a:t>مقرر حملات العلاقات العامة</a:t>
            </a:r>
            <a:endParaRPr lang="zh-CN" altLang="en-US" sz="3200" b="0" i="0" u="none" strike="noStrike" kern="1200" cap="none" spc="0" baseline="0">
              <a:solidFill>
                <a:srgbClr val="00B0F0"/>
              </a:solidFill>
              <a:latin typeface="Calibri" charset="0"/>
              <a:ea typeface="等线" charset="0"/>
              <a:cs typeface="Calibri" charset="0"/>
            </a:endParaRPr>
          </a:p>
        </p:txBody>
      </p:sp>
      <p:sp>
        <p:nvSpPr>
          <p:cNvPr id="13" name="Rounded rectangle"/>
          <p:cNvSpPr>
            <a:spLocks/>
          </p:cNvSpPr>
          <p:nvPr/>
        </p:nvSpPr>
        <p:spPr>
          <a:xfrm>
            <a:off x="3779126" y="5452257"/>
            <a:ext cx="1873090" cy="447769"/>
          </a:xfrm>
          <a:prstGeom prst="roundRect">
            <a:avLst>
              <a:gd name="adj" fmla="val 17870"/>
            </a:avLst>
          </a:prstGeom>
          <a:solidFill>
            <a:srgbClr val="CCF1FF"/>
          </a:solidFill>
          <a:ln w="12700" cap="flat" cmpd="sng">
            <a:noFill/>
            <a:prstDash val="solid"/>
            <a:miter/>
          </a:ln>
        </p:spPr>
        <p:txBody>
          <a:bodyPr/>
          <a:lstStyle/>
          <a:p>
            <a:endParaRPr lang="en-US"/>
          </a:p>
        </p:txBody>
      </p:sp>
      <p:sp>
        <p:nvSpPr>
          <p:cNvPr id="14" name="Rectangle"/>
          <p:cNvSpPr>
            <a:spLocks/>
          </p:cNvSpPr>
          <p:nvPr/>
        </p:nvSpPr>
        <p:spPr>
          <a:xfrm>
            <a:off x="4148744" y="5491148"/>
            <a:ext cx="1360597" cy="30489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defTabSz="1097280" eaLnBrk="1" fontAlgn="auto" latinLnBrk="0" hangingPunct="1">
              <a:lnSpc>
                <a:spcPts val="2400"/>
              </a:lnSpc>
              <a:spcBef>
                <a:spcPts val="0"/>
              </a:spcBef>
              <a:spcAft>
                <a:spcPts val="0"/>
              </a:spcAft>
              <a:buNone/>
            </a:pPr>
            <a:r>
              <a:rPr lang="en-US" altLang="zh-CN" sz="1500" b="0" i="0" u="none" strike="noStrike" kern="1200" cap="none" spc="0" baseline="0">
                <a:solidFill>
                  <a:srgbClr val="000000"/>
                </a:solidFill>
                <a:latin typeface="Alexandria" pitchFamily="2" charset="-78"/>
                <a:ea typeface="Alexandria" pitchFamily="2" charset="-78"/>
                <a:cs typeface="Alexandria" pitchFamily="2" charset="-78"/>
              </a:rPr>
              <a:t>المحاضرة السابعة</a:t>
            </a:r>
            <a:endParaRPr lang="zh-CN" altLang="en-US" sz="1500" b="0" i="0" u="none" strike="noStrike" kern="1200" cap="none" spc="0" baseline="0">
              <a:solidFill>
                <a:srgbClr val="000000"/>
              </a:solidFill>
              <a:latin typeface="Calibri" charset="0"/>
              <a:ea typeface="等线" charset="0"/>
              <a:cs typeface="Calibri" charset="0"/>
            </a:endParaRPr>
          </a:p>
        </p:txBody>
      </p:sp>
      <p:sp>
        <p:nvSpPr>
          <p:cNvPr id="15" name="Rectangle"/>
          <p:cNvSpPr>
            <a:spLocks/>
          </p:cNvSpPr>
          <p:nvPr/>
        </p:nvSpPr>
        <p:spPr>
          <a:xfrm>
            <a:off x="1378859" y="5415920"/>
            <a:ext cx="6747057" cy="762094"/>
          </a:xfrm>
          <a:prstGeom prst="rect">
            <a:avLst/>
          </a:prstGeom>
          <a:noFill/>
          <a:ln w="12700" cap="flat" cmpd="sng">
            <a:noFill/>
            <a:prstDash val="solid"/>
            <a:miter/>
          </a:ln>
        </p:spPr>
        <p:txBody>
          <a:bodyPr/>
          <a:lstStyle/>
          <a:p>
            <a:endParaRPr lang="en-US"/>
          </a:p>
        </p:txBody>
      </p:sp>
      <p:sp>
        <p:nvSpPr>
          <p:cNvPr id="16" name="Rectangle"/>
          <p:cNvSpPr>
            <a:spLocks/>
          </p:cNvSpPr>
          <p:nvPr/>
        </p:nvSpPr>
        <p:spPr>
          <a:xfrm>
            <a:off x="645188" y="6288022"/>
            <a:ext cx="7315200" cy="3867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effectLst>
                  <a:outerShdw blurRad="38100" dist="38100" dir="2700000" algn="tl">
                    <a:srgbClr val="000000">
                      <a:alpha val="43000"/>
                    </a:srgbClr>
                  </a:outerShdw>
                </a:effectLst>
                <a:latin typeface="Alexandria" pitchFamily="2" charset="-78"/>
                <a:ea typeface="等线" charset="0"/>
                <a:cs typeface="Alexandria" pitchFamily="2" charset="-78"/>
              </a:rPr>
              <a:t>Prepared by Dr. Mona Elhoseny</a:t>
            </a:r>
            <a:endParaRPr lang="zh-CN" altLang="en-US" sz="2000" b="1" i="0" u="none" strike="noStrike" kern="1200" cap="none" spc="0" baseline="0">
              <a:solidFill>
                <a:srgbClr val="000000"/>
              </a:solidFill>
              <a:effectLst>
                <a:outerShdw blurRad="38100" dist="38100" dir="2700000" algn="tl">
                  <a:srgbClr val="000000">
                    <a:alpha val="43000"/>
                  </a:srgbClr>
                </a:outerShdw>
              </a:effectLst>
              <a:latin typeface="Alexandria" pitchFamily="2" charset="-78"/>
              <a:ea typeface="等线" charset="0"/>
              <a:cs typeface="Alexandria" pitchFamily="2" charset="-78"/>
            </a:endParaRPr>
          </a:p>
        </p:txBody>
      </p:sp>
      <p:sp>
        <p:nvSpPr>
          <p:cNvPr id="17" name="Rectangle"/>
          <p:cNvSpPr>
            <a:spLocks/>
          </p:cNvSpPr>
          <p:nvPr/>
        </p:nvSpPr>
        <p:spPr>
          <a:xfrm>
            <a:off x="491145" y="4091544"/>
            <a:ext cx="7315200" cy="3867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000" b="1" i="0" u="none" strike="noStrike" kern="1200" cap="none" spc="0" baseline="0">
                <a:solidFill>
                  <a:srgbClr val="00B0F0"/>
                </a:solidFill>
                <a:latin typeface="Alexandria" pitchFamily="2" charset="-78"/>
                <a:ea typeface="等线" charset="0"/>
                <a:cs typeface="Alexandria" pitchFamily="2" charset="-78"/>
              </a:rPr>
              <a:t>Public Relations Campaigns</a:t>
            </a:r>
            <a:endParaRPr lang="zh-CN" altLang="en-US" sz="2000" b="1" i="0" u="none" strike="noStrike" kern="1200" cap="none" spc="0" baseline="0">
              <a:solidFill>
                <a:srgbClr val="00B0F0"/>
              </a:solidFill>
              <a:latin typeface="Alexandria" pitchFamily="2" charset="-78"/>
              <a:ea typeface="等线" charset="0"/>
              <a:cs typeface="Alexandria" pitchFamily="2" charset="-78"/>
            </a:endParaRPr>
          </a:p>
        </p:txBody>
      </p:sp>
    </p:spTree>
    <p:extLst>
      <p:ext uri="{BB962C8B-B14F-4D97-AF65-F5344CB8AC3E}">
        <p14:creationId xmlns:p14="http://schemas.microsoft.com/office/powerpoint/2010/main" val="134932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2" name="Image"/>
          <p:cNvPicPr>
            <a:picLocks noChangeAspect="1"/>
          </p:cNvPicPr>
          <p:nvPr/>
        </p:nvPicPr>
        <p:blipFill>
          <a:blip r:embed="rId4" cstate="print"/>
          <a:stretch>
            <a:fillRect/>
          </a:stretch>
        </p:blipFill>
        <p:spPr>
          <a:xfrm>
            <a:off x="-71990" y="-69670"/>
            <a:ext cx="15196503" cy="8464733"/>
          </a:xfrm>
          <a:prstGeom prst="rect">
            <a:avLst/>
          </a:prstGeom>
          <a:noFill/>
          <a:ln w="12700" cap="flat" cmpd="sng">
            <a:noFill/>
            <a:prstDash val="solid"/>
            <a:miter/>
          </a:ln>
        </p:spPr>
      </p:pic>
      <p:sp>
        <p:nvSpPr>
          <p:cNvPr id="23" name="单圆角矩形"/>
          <p:cNvSpPr>
            <a:spLocks/>
          </p:cNvSpPr>
          <p:nvPr/>
        </p:nvSpPr>
        <p:spPr>
          <a:xfrm flipV="1">
            <a:off x="-1" y="0"/>
            <a:ext cx="14630399" cy="6979744"/>
          </a:xfrm>
          <a:prstGeom prst="round1Rect">
            <a:avLst>
              <a:gd name="adj" fmla="val 0"/>
            </a:avLst>
          </a:prstGeom>
          <a:solidFill>
            <a:schemeClr val="bg1"/>
          </a:solidFill>
          <a:ln w="12700" cap="flat" cmpd="sng">
            <a:noFill/>
            <a:prstDash val="solid"/>
            <a:round/>
          </a:ln>
        </p:spPr>
        <p:txBody>
          <a:bodyPr vert="horz" wrap="square" lIns="91440" tIns="45720" rIns="91440" bIns="45720" anchor="ctr" anchorCtr="0">
            <a:prstTxWarp prst="textNoShape">
              <a:avLst/>
            </a:prstTxWarp>
          </a:bodyPr>
          <a:lstStyle/>
          <a:p>
            <a:pPr marL="0" indent="0" algn="ctr" eaLnBrk="1" fontAlgn="auto" latinLnBrk="0" hangingPunct="1">
              <a:lnSpc>
                <a:spcPct val="100000"/>
              </a:lnSpc>
              <a:spcBef>
                <a:spcPts val="0"/>
              </a:spcBef>
              <a:spcAft>
                <a:spcPts val="0"/>
              </a:spcAft>
              <a:buNone/>
            </a:pPr>
            <a:r>
              <a:rPr lang="en-US" altLang="zh-CN" sz="2160" b="0" i="0" u="none" strike="noStrike" kern="1200" cap="none" spc="0" baseline="0">
                <a:solidFill>
                  <a:srgbClr val="FFFFFF"/>
                </a:solidFill>
                <a:latin typeface="Calibri" charset="0"/>
                <a:ea typeface="等线" charset="0"/>
                <a:cs typeface="Calibri" charset="0"/>
              </a:rPr>
              <a:t>استكشاف دور </a:t>
            </a:r>
            <a:r>
              <a:rPr lang="en-US" altLang="zh-CN" sz="2160" b="0" i="0" u="none" strike="noStrike" kern="1200" cap="none" spc="0" baseline="0">
                <a:solidFill>
                  <a:srgbClr val="FFFFFF"/>
                </a:solidFill>
                <a:latin typeface="Calibri" charset="0"/>
                <a:ea typeface="等线" charset="0"/>
                <a:cs typeface="Droid Sans" charset="0"/>
              </a:rPr>
              <a:t>Storytelling </a:t>
            </a:r>
            <a:r>
              <a:rPr lang="en-US" altLang="zh-CN" sz="2160" b="0" i="0" u="none" strike="noStrike" kern="1200" cap="none" spc="0" baseline="0">
                <a:solidFill>
                  <a:srgbClr val="FFFFFF"/>
                </a:solidFill>
                <a:latin typeface="Calibri" charset="0"/>
                <a:ea typeface="等线" charset="0"/>
                <a:cs typeface="Calibri" charset="0"/>
              </a:rPr>
              <a:t>في حماية الصورة الذهنية وإدارة الأزمات الرقمية، مع التركيز على الوسوم كأداة استراتيجية في حملات العلاقات العامة المعاصرة</a:t>
            </a:r>
            <a:endParaRPr lang="zh-CN" altLang="en-US" sz="2160" b="0" i="0" u="none" strike="noStrike" kern="1200" cap="none" spc="0" baseline="0">
              <a:solidFill>
                <a:srgbClr val="FFFFFF"/>
              </a:solidFill>
              <a:latin typeface="Calibri" charset="0"/>
              <a:ea typeface="等线" charset="0"/>
              <a:cs typeface="Calibri" charset="0"/>
            </a:endParaRPr>
          </a:p>
        </p:txBody>
      </p:sp>
      <p:pic>
        <p:nvPicPr>
          <p:cNvPr id="24" name="Image"/>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52251"/>
            <a:ext cx="10391597" cy="6360957"/>
          </a:xfrm>
          <a:prstGeom prst="rect">
            <a:avLst/>
          </a:prstGeom>
          <a:noFill/>
          <a:ln cap="flat" cmpd="sng">
            <a:noFill/>
            <a:prstDash val="solid"/>
            <a:miter/>
          </a:ln>
        </p:spPr>
      </p:pic>
      <p:sp>
        <p:nvSpPr>
          <p:cNvPr id="25" name="Rounded rectangle"/>
          <p:cNvSpPr>
            <a:spLocks/>
          </p:cNvSpPr>
          <p:nvPr/>
        </p:nvSpPr>
        <p:spPr>
          <a:xfrm>
            <a:off x="7760367" y="4201940"/>
            <a:ext cx="3514577" cy="634999"/>
          </a:xfrm>
          <a:prstGeom prst="roundRect">
            <a:avLst>
              <a:gd name="adj" fmla="val 16666"/>
            </a:avLst>
          </a:prstGeom>
          <a:solidFill>
            <a:schemeClr val="bg1"/>
          </a:solidFill>
          <a:ln w="12700" cap="flat" cmpd="sng">
            <a:solidFill>
              <a:srgbClr val="8E5A6D"/>
            </a:solidFill>
            <a:prstDash val="solid"/>
            <a:round/>
          </a:ln>
        </p:spPr>
        <p:txBody>
          <a:bodyPr vert="horz" wrap="square" lIns="91440" tIns="45720" rIns="91440" bIns="45720" anchor="ctr" anchorCtr="0">
            <a:prstTxWarp prst="textNoShape">
              <a:avLst/>
            </a:prstTxWarp>
          </a:bodyPr>
          <a:lstStyle/>
          <a:p>
            <a:pPr marL="0" indent="0" algn="ctr"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latin typeface="Alexandria" pitchFamily="2" charset="-78"/>
                <a:ea typeface="等线" charset="0"/>
                <a:cs typeface="Alexandria" pitchFamily="2" charset="-78"/>
              </a:rPr>
              <a:t>Lecture 07</a:t>
            </a:r>
            <a:endParaRPr lang="zh-CN" altLang="en-US" sz="2000" b="1" i="0" u="none" strike="noStrike" kern="1200" cap="none" spc="0" baseline="0">
              <a:solidFill>
                <a:srgbClr val="000000"/>
              </a:solidFill>
              <a:latin typeface="Alexandria" pitchFamily="2" charset="-78"/>
              <a:ea typeface="等线" charset="0"/>
              <a:cs typeface="Alexandria" pitchFamily="2" charset="-78"/>
            </a:endParaRPr>
          </a:p>
        </p:txBody>
      </p:sp>
      <p:sp>
        <p:nvSpPr>
          <p:cNvPr id="26" name="Rectangle"/>
          <p:cNvSpPr>
            <a:spLocks/>
          </p:cNvSpPr>
          <p:nvPr/>
        </p:nvSpPr>
        <p:spPr>
          <a:xfrm>
            <a:off x="551022" y="7425046"/>
            <a:ext cx="5863756" cy="609397"/>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3359" b="1" i="0" u="none" strike="noStrike" kern="1200" cap="none" spc="0" baseline="0">
                <a:solidFill>
                  <a:srgbClr val="00B0F0"/>
                </a:solidFill>
                <a:latin typeface="Alexandria" pitchFamily="2" charset="-78"/>
                <a:ea typeface="等线" charset="0"/>
                <a:cs typeface="Alexandria" pitchFamily="2" charset="-78"/>
              </a:rPr>
              <a:t>Dr. Mona Elhoseny</a:t>
            </a:r>
            <a:endParaRPr lang="zh-CN" altLang="en-US" sz="3359" b="1" i="0" u="none" strike="noStrike" kern="1200" cap="none" spc="0" baseline="0">
              <a:solidFill>
                <a:srgbClr val="00B0F0"/>
              </a:solidFill>
              <a:latin typeface="Alexandria" pitchFamily="2" charset="-78"/>
              <a:ea typeface="等线" charset="0"/>
              <a:cs typeface="Alexandria" pitchFamily="2" charset="-78"/>
            </a:endParaRPr>
          </a:p>
        </p:txBody>
      </p:sp>
      <p:sp>
        <p:nvSpPr>
          <p:cNvPr id="27" name="Rectangle"/>
          <p:cNvSpPr>
            <a:spLocks/>
          </p:cNvSpPr>
          <p:nvPr/>
        </p:nvSpPr>
        <p:spPr>
          <a:xfrm>
            <a:off x="551022" y="6997160"/>
            <a:ext cx="5863756" cy="52958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880" b="0" i="0" u="none" strike="noStrike" kern="1200" cap="none" spc="0" baseline="0">
                <a:solidFill>
                  <a:srgbClr val="00B0F0"/>
                </a:solidFill>
                <a:latin typeface="Alexandria" pitchFamily="2" charset="-78"/>
                <a:ea typeface="等线" charset="0"/>
                <a:cs typeface="Alexandria" pitchFamily="2" charset="-78"/>
              </a:rPr>
              <a:t>Prepared by</a:t>
            </a:r>
            <a:endParaRPr lang="zh-CN" altLang="en-US" sz="2880" b="0" i="0" u="none" strike="noStrike" kern="1200" cap="none" spc="0" baseline="0">
              <a:solidFill>
                <a:srgbClr val="00B0F0"/>
              </a:solidFill>
              <a:latin typeface="Alexandria" pitchFamily="2" charset="-78"/>
              <a:ea typeface="等线" charset="0"/>
              <a:cs typeface="Alexandria" pitchFamily="2" charset="-78"/>
            </a:endParaRPr>
          </a:p>
        </p:txBody>
      </p:sp>
      <p:pic>
        <p:nvPicPr>
          <p:cNvPr id="28" name="Image"/>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a:noFill/>
          <a:ln w="12700" cap="flat" cmpd="sng">
            <a:noFill/>
            <a:prstDash val="solid"/>
            <a:miter/>
          </a:ln>
        </p:spPr>
      </p:pic>
      <p:sp>
        <p:nvSpPr>
          <p:cNvPr id="29" name="Rectangle"/>
          <p:cNvSpPr>
            <a:spLocks/>
          </p:cNvSpPr>
          <p:nvPr/>
        </p:nvSpPr>
        <p:spPr>
          <a:xfrm>
            <a:off x="9306907" y="2901487"/>
            <a:ext cx="4690744" cy="707389"/>
          </a:xfrm>
          <a:prstGeom prst="rect">
            <a:avLst/>
          </a:prstGeom>
          <a:noFill/>
          <a:ln w="12700" cap="flat" cmpd="sng">
            <a:noFill/>
            <a:prstDash val="solid"/>
            <a:miter/>
          </a:ln>
        </p:spPr>
        <p:txBody>
          <a:bodyPr vert="horz" wrap="none" lIns="91440" tIns="45720" rIns="91440" bIns="45720" anchor="t" anchorCtr="0">
            <a:prstTxWarp prst="textNoShape">
              <a:avLst/>
            </a:prstTxWarp>
            <a:spAutoFit/>
          </a:bodyPr>
          <a:lstStyle/>
          <a:p>
            <a:pPr marL="0" indent="0" algn="r" eaLnBrk="1" fontAlgn="auto" latinLnBrk="0" hangingPunct="1">
              <a:lnSpc>
                <a:spcPts val="4850"/>
              </a:lnSpc>
              <a:spcBef>
                <a:spcPts val="0"/>
              </a:spcBef>
              <a:spcAft>
                <a:spcPts val="0"/>
              </a:spcAft>
              <a:buNone/>
            </a:pPr>
            <a:r>
              <a:rPr lang="en-US" altLang="zh-CN" sz="2200" b="1" i="0" u="none" strike="noStrike" kern="1200" cap="none" spc="0" baseline="0">
                <a:solidFill>
                  <a:srgbClr val="42CDEA"/>
                </a:solidFill>
                <a:latin typeface="Alexandria Bold" pitchFamily="34" charset="0"/>
                <a:ea typeface="Alexandria Bold" pitchFamily="34" charset="0"/>
                <a:cs typeface="Alexandria Bold" pitchFamily="34" charset="0"/>
              </a:rPr>
              <a:t>حملات العلاقات العامة وإدارة السمعة المؤسسية</a:t>
            </a:r>
            <a:endParaRPr lang="zh-CN" altLang="en-US" sz="2200" b="0" i="0" u="none" strike="noStrike" kern="1200" cap="none" spc="0" baseline="0">
              <a:solidFill>
                <a:srgbClr val="42CDEA"/>
              </a:solidFill>
              <a:latin typeface="Calibri" charset="0"/>
              <a:ea typeface="等线" charset="0"/>
              <a:cs typeface="Calibri" charset="0"/>
            </a:endParaRPr>
          </a:p>
        </p:txBody>
      </p:sp>
      <p:sp>
        <p:nvSpPr>
          <p:cNvPr id="30" name="Rectangle"/>
          <p:cNvSpPr>
            <a:spLocks/>
          </p:cNvSpPr>
          <p:nvPr/>
        </p:nvSpPr>
        <p:spPr>
          <a:xfrm>
            <a:off x="3540352" y="6490846"/>
            <a:ext cx="11098981" cy="98742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500"/>
              </a:lnSpc>
              <a:spcBef>
                <a:spcPts val="0"/>
              </a:spcBef>
              <a:spcAft>
                <a:spcPts val="0"/>
              </a:spcAft>
              <a:buNone/>
            </a:pPr>
            <a:r>
              <a:rPr lang="en-US" altLang="zh-CN" sz="1800" b="0" i="0" u="none" strike="noStrike" kern="1200" cap="none" spc="0" baseline="0">
                <a:solidFill>
                  <a:srgbClr val="15213F"/>
                </a:solidFill>
                <a:latin typeface="Alexandria" pitchFamily="2" charset="-78"/>
                <a:ea typeface="Alexandria" pitchFamily="2" charset="-78"/>
                <a:cs typeface="Alexandria" pitchFamily="2" charset="-78"/>
              </a:rPr>
              <a:t>استكشاف استراتيجيات بناء وحماية السمعة المؤسسية في العصر الرقمي </a:t>
            </a:r>
            <a:endParaRPr lang="zh-CN" altLang="en-US" sz="1800" b="0" i="0" u="none" strike="noStrike" kern="1200" cap="none" spc="0" baseline="0">
              <a:solidFill>
                <a:srgbClr val="15213F"/>
              </a:solidFill>
              <a:latin typeface="Alexandria" pitchFamily="2" charset="-78"/>
              <a:ea typeface="Alexandria" pitchFamily="2" charset="-78"/>
              <a:cs typeface="Alexandria" pitchFamily="2" charset="-78"/>
            </a:endParaRPr>
          </a:p>
        </p:txBody>
      </p:sp>
    </p:spTree>
    <p:extLst>
      <p:ext uri="{BB962C8B-B14F-4D97-AF65-F5344CB8AC3E}">
        <p14:creationId xmlns:p14="http://schemas.microsoft.com/office/powerpoint/2010/main" val="1251507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9" name="Rectangle"/>
          <p:cNvSpPr>
            <a:spLocks/>
          </p:cNvSpPr>
          <p:nvPr/>
        </p:nvSpPr>
        <p:spPr>
          <a:xfrm>
            <a:off x="3151414" y="338710"/>
            <a:ext cx="11478986" cy="45719"/>
          </a:xfrm>
          <a:prstGeom prst="rect">
            <a:avLst/>
          </a:prstGeom>
          <a:solidFill>
            <a:schemeClr val="tx1"/>
          </a:solidFill>
          <a:ln w="12700" cap="flat" cmpd="sng">
            <a:noFill/>
            <a:prstDash val="solid"/>
            <a:round/>
          </a:ln>
        </p:spPr>
        <p:txBody>
          <a:bodyPr/>
          <a:lstStyle/>
          <a:p>
            <a:endParaRPr lang="en-US"/>
          </a:p>
        </p:txBody>
      </p:sp>
      <p:sp>
        <p:nvSpPr>
          <p:cNvPr id="40" name="Rounded rectangle"/>
          <p:cNvSpPr>
            <a:spLocks/>
          </p:cNvSpPr>
          <p:nvPr/>
        </p:nvSpPr>
        <p:spPr>
          <a:xfrm>
            <a:off x="9459777" y="1533224"/>
            <a:ext cx="4954106" cy="6487863"/>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41" name="Rounded rectangle"/>
          <p:cNvSpPr>
            <a:spLocks/>
          </p:cNvSpPr>
          <p:nvPr/>
        </p:nvSpPr>
        <p:spPr>
          <a:xfrm>
            <a:off x="394137" y="1601802"/>
            <a:ext cx="14019745" cy="635070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42"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2112"/>
            <a:ext cx="2766169" cy="1291612"/>
          </a:xfrm>
          <a:prstGeom prst="rect">
            <a:avLst/>
          </a:prstGeom>
          <a:noFill/>
          <a:ln w="12700" cap="flat" cmpd="sng">
            <a:noFill/>
            <a:prstDash val="solid"/>
            <a:miter/>
          </a:ln>
        </p:spPr>
      </p:pic>
      <p:sp>
        <p:nvSpPr>
          <p:cNvPr id="43"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ctr" eaLnBrk="1" fontAlgn="auto" latinLnBrk="0" hangingPunct="1">
              <a:lnSpc>
                <a:spcPct val="100000"/>
              </a:lnSpc>
              <a:spcBef>
                <a:spcPts val="0"/>
              </a:spcBef>
              <a:spcAft>
                <a:spcPts val="0"/>
              </a:spcAft>
              <a:buNone/>
            </a:pPr>
            <a:endParaRPr lang="en-US" altLang="zh-CN" sz="1800" b="0" i="0" u="none" strike="noStrike" kern="1200" cap="none" spc="0" baseline="0">
              <a:solidFill>
                <a:srgbClr val="000000"/>
              </a:solidFill>
              <a:latin typeface="Calibri" charset="0"/>
              <a:ea typeface="等线" charset="0"/>
              <a:cs typeface="Calibri" charset="0"/>
            </a:endParaRPr>
          </a:p>
          <a:p>
            <a:pPr marL="0" indent="0" algn="ctr" eaLnBrk="1" fontAlgn="auto" latinLnBrk="0" hangingPunct="1">
              <a:lnSpc>
                <a:spcPct val="100000"/>
              </a:lnSpc>
              <a:spcBef>
                <a:spcPts val="0"/>
              </a:spcBef>
              <a:spcAft>
                <a:spcPts val="0"/>
              </a:spcAft>
              <a:buNone/>
            </a:pP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
        <p:nvSpPr>
          <p:cNvPr id="44" name="Rectangle"/>
          <p:cNvSpPr>
            <a:spLocks/>
          </p:cNvSpPr>
          <p:nvPr/>
        </p:nvSpPr>
        <p:spPr>
          <a:xfrm>
            <a:off x="5203233" y="408909"/>
            <a:ext cx="523161" cy="2540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400" b="1" i="0" u="none" strike="noStrike" kern="0" cap="none" spc="0" baseline="0">
                <a:solidFill>
                  <a:schemeClr val="bg1"/>
                </a:solidFill>
                <a:latin typeface="Alexandria" pitchFamily="2" charset="-78"/>
                <a:ea typeface="Alexandria" pitchFamily="2" charset="-78"/>
                <a:cs typeface="Alexandria" pitchFamily="2" charset="-78"/>
              </a:rPr>
              <a:t>مقدمة</a:t>
            </a:r>
            <a:endParaRPr lang="zh-CN" altLang="en-US" sz="1400" b="1" i="0" u="none" strike="noStrike" kern="0" cap="none" spc="0" baseline="0">
              <a:solidFill>
                <a:schemeClr val="bg1"/>
              </a:solidFill>
              <a:latin typeface="Calibri" charset="0"/>
              <a:ea typeface="等线" charset="0"/>
              <a:cs typeface="Calibri" charset="0"/>
            </a:endParaRPr>
          </a:p>
        </p:txBody>
      </p:sp>
      <p:sp>
        <p:nvSpPr>
          <p:cNvPr id="45" name="Rectangle"/>
          <p:cNvSpPr>
            <a:spLocks/>
          </p:cNvSpPr>
          <p:nvPr/>
        </p:nvSpPr>
        <p:spPr>
          <a:xfrm>
            <a:off x="13094138" y="1928813"/>
            <a:ext cx="623410" cy="254079"/>
          </a:xfrm>
          <a:prstGeom prst="rect">
            <a:avLst/>
          </a:prstGeom>
          <a:noFill/>
          <a:ln w="12700" cap="flat" cmpd="sng">
            <a:noFill/>
            <a:prstDash val="solid"/>
            <a:miter/>
          </a:ln>
        </p:spPr>
        <p:txBody>
          <a:bodyPr/>
          <a:lstStyle/>
          <a:p>
            <a:endParaRPr lang="en-US"/>
          </a:p>
        </p:txBody>
      </p:sp>
      <p:sp>
        <p:nvSpPr>
          <p:cNvPr id="46" name="Rectangle"/>
          <p:cNvSpPr>
            <a:spLocks/>
          </p:cNvSpPr>
          <p:nvPr/>
        </p:nvSpPr>
        <p:spPr>
          <a:xfrm>
            <a:off x="2582228" y="2113631"/>
            <a:ext cx="11254383"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السمعة المؤسسية: وظيفة استراتيجية حاسمة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47" name="Rectangle"/>
          <p:cNvSpPr>
            <a:spLocks/>
          </p:cNvSpPr>
          <p:nvPr/>
        </p:nvSpPr>
        <p:spPr>
          <a:xfrm>
            <a:off x="793790" y="3418046"/>
            <a:ext cx="7632025"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تُعد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إدارة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المؤسسية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أحد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أبرز</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الوظائف</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الاستراتيجية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لحملات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العلاقات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العامة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حيث</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تركز</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بناء</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وصيانة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التصورات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طويلة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الأمد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لدى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أصحاب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المصلحة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السياق</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الخليجي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أصبحت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عاملاً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حاسمًا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دعم</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الرؤى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الوطنية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مثل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رؤية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2030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السعودية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ورؤية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2071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الإمارات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مع</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التركيز</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الاستدامة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والابتكار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0" cap="none" spc="0" baseline="0" dirty="0">
              <a:solidFill>
                <a:srgbClr val="000000"/>
              </a:solidFill>
              <a:latin typeface="Calibri" charset="0"/>
              <a:ea typeface="等线" charset="0"/>
              <a:cs typeface="Calibri" charset="0"/>
            </a:endParaRPr>
          </a:p>
        </p:txBody>
      </p:sp>
      <p:sp>
        <p:nvSpPr>
          <p:cNvPr id="48" name="Rectangle"/>
          <p:cNvSpPr>
            <a:spLocks/>
          </p:cNvSpPr>
          <p:nvPr/>
        </p:nvSpPr>
        <p:spPr>
          <a:xfrm>
            <a:off x="793790" y="4866799"/>
            <a:ext cx="7632025"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القوية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تمثل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رأس</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مال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استراتيجي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يؤثر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القيمة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السوقية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جذب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المواهب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والعلاقات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مع</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الشركاء</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عصر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التحول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الرقمي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أصبحت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إدارة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أكثر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تعقيدًا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وأهمية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حيث</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تتطلب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استراتيجيات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متكاملة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تجمع</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بين</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الأدوات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التقليدية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والرقمية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0" cap="none" spc="0" baseline="0" dirty="0">
              <a:solidFill>
                <a:srgbClr val="000000"/>
              </a:solidFill>
              <a:latin typeface="Calibri" charset="0"/>
              <a:ea typeface="等线" charset="0"/>
              <a:cs typeface="Calibri" charset="0"/>
            </a:endParaRPr>
          </a:p>
        </p:txBody>
      </p:sp>
      <p:sp>
        <p:nvSpPr>
          <p:cNvPr id="49" name="Rounded rectangle"/>
          <p:cNvSpPr>
            <a:spLocks/>
          </p:cNvSpPr>
          <p:nvPr/>
        </p:nvSpPr>
        <p:spPr>
          <a:xfrm>
            <a:off x="8917543" y="3462695"/>
            <a:ext cx="4926567" cy="1238012"/>
          </a:xfrm>
          <a:prstGeom prst="roundRect">
            <a:avLst>
              <a:gd name="adj" fmla="val 6731"/>
            </a:avLst>
          </a:prstGeom>
          <a:solidFill>
            <a:srgbClr val="E9ECF2"/>
          </a:solidFill>
          <a:ln w="7620" cap="flat" cmpd="sng">
            <a:solidFill>
              <a:srgbClr val="CFD2D8"/>
            </a:solidFill>
            <a:prstDash val="solid"/>
            <a:round/>
          </a:ln>
        </p:spPr>
        <p:txBody>
          <a:bodyPr/>
          <a:lstStyle/>
          <a:p>
            <a:endParaRPr lang="en-US"/>
          </a:p>
        </p:txBody>
      </p:sp>
      <p:sp>
        <p:nvSpPr>
          <p:cNvPr id="50" name="Rectangle"/>
          <p:cNvSpPr>
            <a:spLocks/>
          </p:cNvSpPr>
          <p:nvPr/>
        </p:nvSpPr>
        <p:spPr>
          <a:xfrm>
            <a:off x="11157228" y="366867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dirty="0" err="1">
                <a:solidFill>
                  <a:srgbClr val="15213F"/>
                </a:solidFill>
                <a:latin typeface="Alexandria Bold" pitchFamily="34" charset="0"/>
                <a:ea typeface="Alexandria Bold" pitchFamily="34" charset="0"/>
                <a:cs typeface="Alexandria Bold" pitchFamily="34" charset="0"/>
              </a:rPr>
              <a:t>رؤية</a:t>
            </a:r>
            <a:r>
              <a:rPr lang="en-US" altLang="zh-CN" sz="1950" b="1" i="0" u="none" strike="noStrike" kern="0" cap="none" spc="0" baseline="0" dirty="0">
                <a:solidFill>
                  <a:srgbClr val="15213F"/>
                </a:solidFill>
                <a:latin typeface="Alexandria Bold" pitchFamily="34" charset="0"/>
                <a:ea typeface="Alexandria Bold" pitchFamily="34" charset="0"/>
                <a:cs typeface="Alexandria Bold" pitchFamily="34" charset="0"/>
              </a:rPr>
              <a:t> 2030</a:t>
            </a:r>
            <a:endParaRPr lang="zh-CN" altLang="en-US" sz="1950" b="0" i="0" u="none" strike="noStrike" kern="0" cap="none" spc="0" baseline="0" dirty="0">
              <a:solidFill>
                <a:srgbClr val="000000"/>
              </a:solidFill>
              <a:latin typeface="Calibri" charset="0"/>
              <a:ea typeface="等线" charset="0"/>
              <a:cs typeface="Calibri" charset="0"/>
            </a:endParaRPr>
          </a:p>
        </p:txBody>
      </p:sp>
      <p:sp>
        <p:nvSpPr>
          <p:cNvPr id="51" name="Rectangle"/>
          <p:cNvSpPr>
            <a:spLocks/>
          </p:cNvSpPr>
          <p:nvPr/>
        </p:nvSpPr>
        <p:spPr>
          <a:xfrm>
            <a:off x="9123521" y="4177189"/>
            <a:ext cx="4514612"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السعودية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2" name="Rounded rectangle"/>
          <p:cNvSpPr>
            <a:spLocks/>
          </p:cNvSpPr>
          <p:nvPr/>
        </p:nvSpPr>
        <p:spPr>
          <a:xfrm>
            <a:off x="8917543" y="4899065"/>
            <a:ext cx="4926567" cy="1238012"/>
          </a:xfrm>
          <a:prstGeom prst="roundRect">
            <a:avLst>
              <a:gd name="adj" fmla="val 6731"/>
            </a:avLst>
          </a:prstGeom>
          <a:solidFill>
            <a:srgbClr val="E9ECF2"/>
          </a:solidFill>
          <a:ln w="7620" cap="flat" cmpd="sng">
            <a:solidFill>
              <a:srgbClr val="CFD2D8"/>
            </a:solidFill>
            <a:prstDash val="solid"/>
            <a:round/>
          </a:ln>
        </p:spPr>
        <p:txBody>
          <a:bodyPr/>
          <a:lstStyle/>
          <a:p>
            <a:endParaRPr lang="en-US"/>
          </a:p>
        </p:txBody>
      </p:sp>
      <p:sp>
        <p:nvSpPr>
          <p:cNvPr id="53" name="Rectangle"/>
          <p:cNvSpPr>
            <a:spLocks/>
          </p:cNvSpPr>
          <p:nvPr/>
        </p:nvSpPr>
        <p:spPr>
          <a:xfrm>
            <a:off x="11157228" y="5105042"/>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dirty="0" err="1">
                <a:solidFill>
                  <a:srgbClr val="15213F"/>
                </a:solidFill>
                <a:latin typeface="Alexandria Bold" pitchFamily="34" charset="0"/>
                <a:ea typeface="Alexandria Bold" pitchFamily="34" charset="0"/>
                <a:cs typeface="Alexandria Bold" pitchFamily="34" charset="0"/>
              </a:rPr>
              <a:t>رؤية</a:t>
            </a:r>
            <a:r>
              <a:rPr lang="en-US" altLang="zh-CN" sz="1950" b="1" i="0" u="none" strike="noStrike" kern="0" cap="none" spc="0" baseline="0" dirty="0">
                <a:solidFill>
                  <a:srgbClr val="15213F"/>
                </a:solidFill>
                <a:latin typeface="Alexandria Bold" pitchFamily="34" charset="0"/>
                <a:ea typeface="Alexandria Bold" pitchFamily="34" charset="0"/>
                <a:cs typeface="Alexandria Bold" pitchFamily="34" charset="0"/>
              </a:rPr>
              <a:t> 2071</a:t>
            </a:r>
            <a:endParaRPr lang="zh-CN" altLang="en-US" sz="1950" b="0" i="0" u="none" strike="noStrike" kern="0" cap="none" spc="0" baseline="0" dirty="0">
              <a:solidFill>
                <a:srgbClr val="000000"/>
              </a:solidFill>
              <a:latin typeface="Calibri" charset="0"/>
              <a:ea typeface="等线" charset="0"/>
              <a:cs typeface="Calibri" charset="0"/>
            </a:endParaRPr>
          </a:p>
        </p:txBody>
      </p:sp>
      <p:sp>
        <p:nvSpPr>
          <p:cNvPr id="54" name="Rectangle"/>
          <p:cNvSpPr>
            <a:spLocks/>
          </p:cNvSpPr>
          <p:nvPr/>
        </p:nvSpPr>
        <p:spPr>
          <a:xfrm>
            <a:off x="9123521" y="5613559"/>
            <a:ext cx="4514612"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الإمارات</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319553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5" name="Rectangle"/>
          <p:cNvSpPr>
            <a:spLocks/>
          </p:cNvSpPr>
          <p:nvPr/>
        </p:nvSpPr>
        <p:spPr>
          <a:xfrm>
            <a:off x="3151414" y="338710"/>
            <a:ext cx="11478986" cy="45719"/>
          </a:xfrm>
          <a:prstGeom prst="rect">
            <a:avLst/>
          </a:prstGeom>
          <a:solidFill>
            <a:schemeClr val="tx1"/>
          </a:solidFill>
          <a:ln w="12700" cap="flat" cmpd="sng">
            <a:noFill/>
            <a:prstDash val="solid"/>
            <a:round/>
          </a:ln>
        </p:spPr>
        <p:txBody>
          <a:bodyPr/>
          <a:lstStyle/>
          <a:p>
            <a:endParaRPr lang="en-US"/>
          </a:p>
        </p:txBody>
      </p:sp>
      <p:sp>
        <p:nvSpPr>
          <p:cNvPr id="56" name="Rounded rectangle"/>
          <p:cNvSpPr>
            <a:spLocks/>
          </p:cNvSpPr>
          <p:nvPr/>
        </p:nvSpPr>
        <p:spPr>
          <a:xfrm>
            <a:off x="9459777" y="1533224"/>
            <a:ext cx="4954106" cy="6487863"/>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57" name="Rounded rectangle"/>
          <p:cNvSpPr>
            <a:spLocks/>
          </p:cNvSpPr>
          <p:nvPr/>
        </p:nvSpPr>
        <p:spPr>
          <a:xfrm>
            <a:off x="394138" y="1601802"/>
            <a:ext cx="14019745" cy="635070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58"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2112"/>
            <a:ext cx="2766169" cy="1291612"/>
          </a:xfrm>
          <a:prstGeom prst="rect">
            <a:avLst/>
          </a:prstGeom>
          <a:noFill/>
          <a:ln w="12700" cap="flat" cmpd="sng">
            <a:noFill/>
            <a:prstDash val="solid"/>
            <a:miter/>
          </a:ln>
        </p:spPr>
      </p:pic>
      <p:sp>
        <p:nvSpPr>
          <p:cNvPr id="59"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r" rtl="1" eaLnBrk="1" fontAlgn="auto" latinLnBrk="0" hangingPunct="1">
              <a:lnSpc>
                <a:spcPct val="100000"/>
              </a:lnSpc>
              <a:spcBef>
                <a:spcPts val="0"/>
              </a:spcBef>
              <a:spcAft>
                <a:spcPts val="0"/>
              </a:spcAft>
              <a:buNone/>
            </a:pPr>
            <a:r>
              <a:rPr lang="en-US" altLang="zh-CN" sz="1320" b="0" i="0" u="none" strike="noStrike" kern="1200" cap="none" spc="0" baseline="0">
                <a:solidFill>
                  <a:srgbClr val="00B0F0"/>
                </a:solidFill>
                <a:latin typeface="Calibri" charset="0"/>
                <a:ea typeface="Roboto Light" pitchFamily="2" charset="0"/>
                <a:cs typeface="Calibri" charset="0"/>
              </a:rPr>
              <a:t>أو</a:t>
            </a:r>
            <a:r>
              <a:rPr lang="en-US" altLang="zh-CN" sz="1800" b="1" i="0" u="none" strike="noStrike" kern="0" cap="none" spc="0" baseline="0">
                <a:solidFill>
                  <a:srgbClr val="FFFFFF"/>
                </a:solidFill>
                <a:latin typeface="Alexandria Bold" pitchFamily="34" charset="0"/>
                <a:ea typeface="Alexandria Bold" pitchFamily="34" charset="0"/>
                <a:cs typeface="Alexandria Bold" pitchFamily="34" charset="0"/>
              </a:rPr>
              <a:t>أولا</a:t>
            </a:r>
            <a:r>
              <a:rPr lang="en-US" altLang="zh-CN" sz="1800" b="1" i="0" u="none" strike="noStrike" kern="0" cap="none" spc="0" baseline="0">
                <a:solidFill>
                  <a:srgbClr val="000000"/>
                </a:solidFill>
                <a:latin typeface="Alexandria Bold" pitchFamily="34" charset="0"/>
                <a:ea typeface="Alexandria Bold" pitchFamily="34" charset="0"/>
                <a:cs typeface="Alexandria Bold" pitchFamily="34" charset="0"/>
              </a:rPr>
              <a:t>ً</a:t>
            </a:r>
            <a:endParaRPr lang="en-US" altLang="zh-CN" sz="1800" b="0" i="0" u="none" strike="noStrike" kern="1200" cap="none" spc="0" baseline="0">
              <a:solidFill>
                <a:srgbClr val="000000"/>
              </a:solidFill>
              <a:latin typeface="Calibri" charset="0"/>
              <a:ea typeface="等线" charset="0"/>
              <a:cs typeface="Calibri" charset="0"/>
            </a:endParaRPr>
          </a:p>
          <a:p>
            <a:pPr marL="0" indent="0" algn="r" rtl="1" eaLnBrk="1" fontAlgn="auto" latinLnBrk="0" hangingPunct="1">
              <a:lnSpc>
                <a:spcPct val="100000"/>
              </a:lnSpc>
              <a:spcBef>
                <a:spcPts val="0"/>
              </a:spcBef>
              <a:spcAft>
                <a:spcPts val="0"/>
              </a:spcAft>
              <a:buNone/>
            </a:pP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pic>
        <p:nvPicPr>
          <p:cNvPr id="60"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59777" y="1762598"/>
            <a:ext cx="4019409" cy="6029114"/>
          </a:xfrm>
          <a:prstGeom prst="rect">
            <a:avLst/>
          </a:prstGeom>
          <a:noFill/>
          <a:ln w="12700" cap="flat" cmpd="sng">
            <a:noFill/>
            <a:prstDash val="solid"/>
            <a:miter/>
          </a:ln>
        </p:spPr>
      </p:pic>
      <p:sp>
        <p:nvSpPr>
          <p:cNvPr id="61" name="Rounded rectangle"/>
          <p:cNvSpPr>
            <a:spLocks/>
          </p:cNvSpPr>
          <p:nvPr/>
        </p:nvSpPr>
        <p:spPr>
          <a:xfrm>
            <a:off x="11189665" y="338710"/>
            <a:ext cx="1822251" cy="388382"/>
          </a:xfrm>
          <a:prstGeom prst="roundRect">
            <a:avLst>
              <a:gd name="adj" fmla="val 17171"/>
            </a:avLst>
          </a:prstGeom>
          <a:noFill/>
          <a:ln w="7620" cap="flat" cmpd="sng">
            <a:solidFill>
              <a:srgbClr val="3257B8"/>
            </a:solidFill>
            <a:prstDash val="solid"/>
            <a:round/>
          </a:ln>
        </p:spPr>
        <p:txBody>
          <a:bodyPr/>
          <a:lstStyle/>
          <a:p>
            <a:endParaRPr lang="en-US"/>
          </a:p>
        </p:txBody>
      </p:sp>
      <p:sp>
        <p:nvSpPr>
          <p:cNvPr id="62" name="Rectangle"/>
          <p:cNvSpPr>
            <a:spLocks/>
          </p:cNvSpPr>
          <p:nvPr/>
        </p:nvSpPr>
        <p:spPr>
          <a:xfrm>
            <a:off x="11564869" y="416680"/>
            <a:ext cx="1330881" cy="2540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3257B8"/>
                </a:solidFill>
                <a:latin typeface="Alexandria" pitchFamily="2" charset="-78"/>
                <a:ea typeface="Alexandria" pitchFamily="2" charset="-78"/>
                <a:cs typeface="Alexandria" pitchFamily="2" charset="-78"/>
              </a:rPr>
              <a:t>المفاهيم الأساسية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63" name="Rectangle"/>
          <p:cNvSpPr>
            <a:spLocks/>
          </p:cNvSpPr>
          <p:nvPr/>
        </p:nvSpPr>
        <p:spPr>
          <a:xfrm>
            <a:off x="2119336" y="1763951"/>
            <a:ext cx="6690955"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مفهوم السمعة المؤسسية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64" name="Rectangle"/>
          <p:cNvSpPr>
            <a:spLocks/>
          </p:cNvSpPr>
          <p:nvPr/>
        </p:nvSpPr>
        <p:spPr>
          <a:xfrm>
            <a:off x="1835432" y="2607168"/>
            <a:ext cx="7258763"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هي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تقييم</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جماعي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متراكم</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لأداء</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المنظمة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وسلوكها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مدى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الزمن</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بناءً</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تجارب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أصحاب</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المصلحة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وتواصلهم</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معها</a:t>
            </a:r>
            <a:endParaRPr lang="zh-CN" altLang="en-US" sz="1550" b="0" i="0" u="none" strike="noStrike" kern="0" cap="none" spc="0" baseline="0" dirty="0">
              <a:solidFill>
                <a:srgbClr val="000000"/>
              </a:solidFill>
              <a:latin typeface="Calibri" charset="0"/>
              <a:ea typeface="等线" charset="0"/>
              <a:cs typeface="Calibri" charset="0"/>
            </a:endParaRPr>
          </a:p>
        </p:txBody>
      </p:sp>
      <p:sp>
        <p:nvSpPr>
          <p:cNvPr id="65" name="Rectangle"/>
          <p:cNvSpPr>
            <a:spLocks/>
          </p:cNvSpPr>
          <p:nvPr/>
        </p:nvSpPr>
        <p:spPr>
          <a:xfrm>
            <a:off x="8926331" y="5665767"/>
            <a:ext cx="22859" cy="1081564"/>
          </a:xfrm>
          <a:prstGeom prst="rect">
            <a:avLst/>
          </a:prstGeom>
          <a:solidFill>
            <a:srgbClr val="3257B8"/>
          </a:solidFill>
          <a:ln w="12700" cap="flat" cmpd="sng">
            <a:noFill/>
            <a:prstDash val="solid"/>
            <a:miter/>
          </a:ln>
        </p:spPr>
        <p:txBody>
          <a:bodyPr/>
          <a:lstStyle/>
          <a:p>
            <a:endParaRPr lang="en-US"/>
          </a:p>
        </p:txBody>
      </p:sp>
      <p:sp>
        <p:nvSpPr>
          <p:cNvPr id="66" name="Rectangle"/>
          <p:cNvSpPr>
            <a:spLocks/>
          </p:cNvSpPr>
          <p:nvPr/>
        </p:nvSpPr>
        <p:spPr>
          <a:xfrm>
            <a:off x="1537775" y="3606694"/>
            <a:ext cx="7556420"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تُعتبر السمعة "رأس مال سمعة" يؤثر بشكل مباشر على القيمة السوقية للمؤسسة، قدرتها على جذب المواهب المتميزة، وبناء علاقات استراتيجية مع الشركاء والمستثمرين. هذا التقييم الجماعي لا يُبنى بين ليلة وضحاها، بل يتطلب جهودًا متواصلة وأداءً متميزًا على مدى سنوات.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7" name="Rounded rectangle"/>
          <p:cNvSpPr>
            <a:spLocks/>
          </p:cNvSpPr>
          <p:nvPr/>
        </p:nvSpPr>
        <p:spPr>
          <a:xfrm>
            <a:off x="982670" y="5247426"/>
            <a:ext cx="7556420" cy="1986796"/>
          </a:xfrm>
          <a:prstGeom prst="roundRect">
            <a:avLst>
              <a:gd name="adj" fmla="val 4194"/>
            </a:avLst>
          </a:prstGeom>
          <a:solidFill>
            <a:srgbClr val="C3CFEF"/>
          </a:solidFill>
          <a:ln w="12700" cap="flat" cmpd="sng">
            <a:noFill/>
            <a:prstDash val="solid"/>
            <a:miter/>
          </a:ln>
        </p:spPr>
        <p:txBody>
          <a:bodyPr/>
          <a:lstStyle/>
          <a:p>
            <a:endParaRPr lang="en-US"/>
          </a:p>
        </p:txBody>
      </p:sp>
      <p:pic>
        <p:nvPicPr>
          <p:cNvPr id="6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2148" y="5487829"/>
            <a:ext cx="310039" cy="248007"/>
          </a:xfrm>
          <a:prstGeom prst="rect">
            <a:avLst/>
          </a:prstGeom>
          <a:noFill/>
          <a:ln w="12700" cap="flat" cmpd="sng">
            <a:noFill/>
            <a:prstDash val="solid"/>
            <a:miter/>
          </a:ln>
        </p:spPr>
      </p:pic>
      <p:sp>
        <p:nvSpPr>
          <p:cNvPr id="69" name="Rectangle"/>
          <p:cNvSpPr>
            <a:spLocks/>
          </p:cNvSpPr>
          <p:nvPr/>
        </p:nvSpPr>
        <p:spPr>
          <a:xfrm>
            <a:off x="4353282" y="5461040"/>
            <a:ext cx="3798569"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600" b="1" i="0" u="none" strike="noStrike" kern="0" cap="none" spc="0" baseline="0">
                <a:solidFill>
                  <a:srgbClr val="000000"/>
                </a:solidFill>
                <a:latin typeface="Alexandria Bold" pitchFamily="34" charset="0"/>
                <a:ea typeface="Alexandria Bold" pitchFamily="34" charset="0"/>
                <a:cs typeface="Alexandria Bold" pitchFamily="34" charset="0"/>
              </a:rPr>
              <a:t>مثال توضيحي: أرامكو السعودية</a:t>
            </a:r>
            <a:endParaRPr lang="zh-CN" altLang="en-US" sz="1600" b="0" i="0" u="none" strike="noStrike" kern="0" cap="none" spc="0" baseline="0">
              <a:solidFill>
                <a:srgbClr val="000000"/>
              </a:solidFill>
              <a:latin typeface="Calibri" charset="0"/>
              <a:ea typeface="等线" charset="0"/>
              <a:cs typeface="Calibri" charset="0"/>
            </a:endParaRPr>
          </a:p>
        </p:txBody>
      </p:sp>
      <p:sp>
        <p:nvSpPr>
          <p:cNvPr id="70" name="Rectangle"/>
          <p:cNvSpPr>
            <a:spLocks/>
          </p:cNvSpPr>
          <p:nvPr/>
        </p:nvSpPr>
        <p:spPr>
          <a:xfrm>
            <a:off x="1500545" y="5969556"/>
            <a:ext cx="6651308"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سمعة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أرامكو</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السعودية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كشركة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طاقة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رائدة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عالميًا</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بنيت</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على</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عقود</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من</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الإنجازات</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الإنتاج</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والابتكار</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مما</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جعلها</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تُصنف</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ضمن</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أعلى</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الشركات</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قيمة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سوقية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وتساعدها</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في</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جذب</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استثمارات</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دولية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000000"/>
                </a:solidFill>
                <a:latin typeface="Alexandria" pitchFamily="2" charset="-78"/>
                <a:ea typeface="Alexandria" pitchFamily="2" charset="-78"/>
                <a:cs typeface="Alexandria" pitchFamily="2" charset="-78"/>
              </a:rPr>
              <a:t>كبيرة</a:t>
            </a:r>
            <a:r>
              <a:rPr lang="en-US" altLang="zh-CN" sz="1550" b="0" i="0" u="none" strike="noStrike" kern="0" cap="none" spc="0" baseline="0" dirty="0">
                <a:solidFill>
                  <a:srgbClr val="000000"/>
                </a:solidFill>
                <a:latin typeface="Alexandria" pitchFamily="2" charset="-78"/>
                <a:ea typeface="Alexandria" pitchFamily="2" charset="-78"/>
                <a:cs typeface="Alexandria" pitchFamily="2" charset="-78"/>
              </a:rPr>
              <a:t>.</a:t>
            </a:r>
            <a:endParaRPr lang="zh-CN" altLang="en-US" sz="1550" b="0" i="0" u="none" strike="noStrike" kern="0" cap="none" spc="0" baseline="0" dirty="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94154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71" name="Rectangle"/>
          <p:cNvSpPr>
            <a:spLocks/>
          </p:cNvSpPr>
          <p:nvPr/>
        </p:nvSpPr>
        <p:spPr>
          <a:xfrm>
            <a:off x="3151414" y="359547"/>
            <a:ext cx="11478986" cy="45719"/>
          </a:xfrm>
          <a:prstGeom prst="rect">
            <a:avLst/>
          </a:prstGeom>
          <a:solidFill>
            <a:schemeClr val="tx1"/>
          </a:solidFill>
          <a:ln w="12700" cap="flat" cmpd="sng">
            <a:noFill/>
            <a:prstDash val="solid"/>
            <a:round/>
          </a:ln>
        </p:spPr>
        <p:txBody>
          <a:bodyPr/>
          <a:lstStyle/>
          <a:p>
            <a:endParaRPr lang="en-US"/>
          </a:p>
        </p:txBody>
      </p:sp>
      <p:sp>
        <p:nvSpPr>
          <p:cNvPr id="72" name="Rounded rectangle"/>
          <p:cNvSpPr>
            <a:spLocks/>
          </p:cNvSpPr>
          <p:nvPr/>
        </p:nvSpPr>
        <p:spPr>
          <a:xfrm>
            <a:off x="9459777" y="1236821"/>
            <a:ext cx="4954106" cy="6784267"/>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73" name="Rounded rectangle"/>
          <p:cNvSpPr>
            <a:spLocks/>
          </p:cNvSpPr>
          <p:nvPr/>
        </p:nvSpPr>
        <p:spPr>
          <a:xfrm>
            <a:off x="216516" y="1402914"/>
            <a:ext cx="14197365" cy="654558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74"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281106"/>
            <a:ext cx="2766169" cy="1291612"/>
          </a:xfrm>
          <a:prstGeom prst="rect">
            <a:avLst/>
          </a:prstGeom>
          <a:noFill/>
          <a:ln w="12700" cap="flat" cmpd="sng">
            <a:noFill/>
            <a:prstDash val="solid"/>
            <a:miter/>
          </a:ln>
        </p:spPr>
      </p:pic>
      <p:pic>
        <p:nvPicPr>
          <p:cNvPr id="75"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2926" y="1540847"/>
            <a:ext cx="4179807" cy="6269713"/>
          </a:xfrm>
          <a:prstGeom prst="rect">
            <a:avLst/>
          </a:prstGeom>
          <a:noFill/>
          <a:ln w="12700" cap="flat" cmpd="sng">
            <a:noFill/>
            <a:prstDash val="solid"/>
            <a:miter/>
          </a:ln>
        </p:spPr>
      </p:pic>
      <p:sp>
        <p:nvSpPr>
          <p:cNvPr id="76" name="Rectangle"/>
          <p:cNvSpPr>
            <a:spLocks/>
          </p:cNvSpPr>
          <p:nvPr/>
        </p:nvSpPr>
        <p:spPr>
          <a:xfrm>
            <a:off x="2478881" y="391180"/>
            <a:ext cx="7739777" cy="1097042"/>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430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السمعة المؤسسية مقابل الصورة الذهنية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77" name="Rounded rectangle"/>
          <p:cNvSpPr>
            <a:spLocks/>
          </p:cNvSpPr>
          <p:nvPr/>
        </p:nvSpPr>
        <p:spPr>
          <a:xfrm>
            <a:off x="13905429" y="1844873"/>
            <a:ext cx="22859" cy="5900022"/>
          </a:xfrm>
          <a:prstGeom prst="roundRect">
            <a:avLst>
              <a:gd name="adj" fmla="val 322509"/>
            </a:avLst>
          </a:prstGeom>
          <a:solidFill>
            <a:srgbClr val="CFD2D8"/>
          </a:solidFill>
          <a:ln w="12700" cap="flat" cmpd="sng">
            <a:noFill/>
            <a:prstDash val="solid"/>
            <a:miter/>
          </a:ln>
        </p:spPr>
        <p:txBody>
          <a:bodyPr/>
          <a:lstStyle/>
          <a:p>
            <a:endParaRPr lang="en-US"/>
          </a:p>
        </p:txBody>
      </p:sp>
      <p:sp>
        <p:nvSpPr>
          <p:cNvPr id="78" name="Rounded rectangle"/>
          <p:cNvSpPr>
            <a:spLocks/>
          </p:cNvSpPr>
          <p:nvPr/>
        </p:nvSpPr>
        <p:spPr>
          <a:xfrm>
            <a:off x="6165652" y="1844873"/>
            <a:ext cx="7739777" cy="2774512"/>
          </a:xfrm>
          <a:prstGeom prst="roundRect">
            <a:avLst>
              <a:gd name="adj" fmla="val 2657"/>
            </a:avLst>
          </a:prstGeom>
          <a:solidFill>
            <a:srgbClr val="E9ECF2"/>
          </a:solidFill>
          <a:ln w="7620" cap="flat" cmpd="sng">
            <a:solidFill>
              <a:srgbClr val="CFD2D8"/>
            </a:solidFill>
            <a:prstDash val="solid"/>
            <a:round/>
          </a:ln>
        </p:spPr>
        <p:txBody>
          <a:bodyPr/>
          <a:lstStyle/>
          <a:p>
            <a:endParaRPr lang="en-US"/>
          </a:p>
        </p:txBody>
      </p:sp>
      <p:sp>
        <p:nvSpPr>
          <p:cNvPr id="79" name="Rectangle"/>
          <p:cNvSpPr>
            <a:spLocks/>
          </p:cNvSpPr>
          <p:nvPr/>
        </p:nvSpPr>
        <p:spPr>
          <a:xfrm>
            <a:off x="8890908" y="1933923"/>
            <a:ext cx="4839022" cy="108978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الصورة الذهنية)</a:t>
            </a:r>
            <a:r>
              <a:rPr lang="en-US" altLang="zh-CN" sz="1400" b="1" i="0" u="none" strike="noStrike" kern="0" cap="none" spc="0" baseline="0">
                <a:solidFill>
                  <a:srgbClr val="15213F"/>
                </a:solidFill>
                <a:latin typeface="Alexandria Bold" pitchFamily="34" charset="0"/>
                <a:ea typeface="Alexandria Bold" pitchFamily="34" charset="0"/>
                <a:cs typeface="Alexandria Bold" pitchFamily="34" charset="0"/>
              </a:rPr>
              <a:t>التى تحدثنا عنها المحاضرة السابقة(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80" name="Rectangle"/>
          <p:cNvSpPr>
            <a:spLocks/>
          </p:cNvSpPr>
          <p:nvPr/>
        </p:nvSpPr>
        <p:spPr>
          <a:xfrm>
            <a:off x="6348770" y="2462213"/>
            <a:ext cx="7381161" cy="56149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200"/>
              </a:lnSpc>
              <a:spcBef>
                <a:spcPts val="0"/>
              </a:spcBef>
              <a:spcAft>
                <a:spcPts val="0"/>
              </a:spcAft>
              <a:buNone/>
            </a:pPr>
            <a:r>
              <a:rPr lang="en-US" altLang="zh-CN" sz="1350" b="1" i="0" u="none" strike="noStrike" kern="0" cap="none" spc="0" baseline="0">
                <a:solidFill>
                  <a:srgbClr val="15213F"/>
                </a:solidFill>
                <a:latin typeface="Alexandria" pitchFamily="2" charset="-78"/>
                <a:ea typeface="Alexandria" pitchFamily="2" charset="-78"/>
                <a:cs typeface="Alexandria" pitchFamily="2" charset="-78"/>
              </a:rPr>
              <a:t>انطباع عابر وعاطفي</a:t>
            </a: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 يتغير بسرعة بناءً على حدث أو رسالة واحدة. تتأثر بالحملات الإعلانية والأحداث الآنية، وقد تتغير في فترة قصيرة.</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1" name="Rectangle"/>
          <p:cNvSpPr>
            <a:spLocks/>
          </p:cNvSpPr>
          <p:nvPr/>
        </p:nvSpPr>
        <p:spPr>
          <a:xfrm>
            <a:off x="6348770" y="3128963"/>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قصيرة الأمد</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2" name="Rectangle"/>
          <p:cNvSpPr>
            <a:spLocks/>
          </p:cNvSpPr>
          <p:nvPr/>
        </p:nvSpPr>
        <p:spPr>
          <a:xfrm>
            <a:off x="6348770" y="3471148"/>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عاطفية وسطحية</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3" name="Rectangle"/>
          <p:cNvSpPr>
            <a:spLocks/>
          </p:cNvSpPr>
          <p:nvPr/>
        </p:nvSpPr>
        <p:spPr>
          <a:xfrm>
            <a:off x="6348770" y="3813334"/>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سريعة التغير</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4" name="Rectangle"/>
          <p:cNvSpPr>
            <a:spLocks/>
          </p:cNvSpPr>
          <p:nvPr/>
        </p:nvSpPr>
        <p:spPr>
          <a:xfrm>
            <a:off x="6348770" y="4155519"/>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تعتمد على الانطباعات الأولى</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5" name="Rounded rectangle"/>
          <p:cNvSpPr>
            <a:spLocks/>
          </p:cNvSpPr>
          <p:nvPr/>
        </p:nvSpPr>
        <p:spPr>
          <a:xfrm>
            <a:off x="6165652" y="4970383"/>
            <a:ext cx="7739777" cy="2774513"/>
          </a:xfrm>
          <a:prstGeom prst="roundRect">
            <a:avLst>
              <a:gd name="adj" fmla="val 2657"/>
            </a:avLst>
          </a:prstGeom>
          <a:solidFill>
            <a:srgbClr val="E9ECF2"/>
          </a:solidFill>
          <a:ln w="7620" cap="flat" cmpd="sng">
            <a:solidFill>
              <a:srgbClr val="CFD2D8"/>
            </a:solidFill>
            <a:prstDash val="solid"/>
            <a:round/>
          </a:ln>
        </p:spPr>
        <p:txBody>
          <a:bodyPr/>
          <a:lstStyle/>
          <a:p>
            <a:endParaRPr lang="en-US"/>
          </a:p>
        </p:txBody>
      </p:sp>
      <p:sp>
        <p:nvSpPr>
          <p:cNvPr id="86" name="Rectangle"/>
          <p:cNvSpPr>
            <a:spLocks/>
          </p:cNvSpPr>
          <p:nvPr/>
        </p:nvSpPr>
        <p:spPr>
          <a:xfrm>
            <a:off x="11096982" y="5153501"/>
            <a:ext cx="2632948" cy="32897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السمعة المؤسسية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87" name="Rectangle"/>
          <p:cNvSpPr>
            <a:spLocks/>
          </p:cNvSpPr>
          <p:nvPr/>
        </p:nvSpPr>
        <p:spPr>
          <a:xfrm>
            <a:off x="6348770" y="5587722"/>
            <a:ext cx="7381161" cy="56149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200"/>
              </a:lnSpc>
              <a:spcBef>
                <a:spcPts val="0"/>
              </a:spcBef>
              <a:spcAft>
                <a:spcPts val="0"/>
              </a:spcAft>
              <a:buNone/>
            </a:pPr>
            <a:r>
              <a:rPr lang="en-US" altLang="zh-CN" sz="1350" b="1" i="0" u="none" strike="noStrike" kern="0" cap="none" spc="0" baseline="0">
                <a:solidFill>
                  <a:srgbClr val="15213F"/>
                </a:solidFill>
                <a:latin typeface="Alexandria" pitchFamily="2" charset="-78"/>
                <a:ea typeface="Alexandria" pitchFamily="2" charset="-78"/>
                <a:cs typeface="Alexandria" pitchFamily="2" charset="-78"/>
              </a:rPr>
              <a:t>تقييم معرفي متراكم</a:t>
            </a: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 يعتمد على سلوكيات متكررة وأفعال طويلة الأمد. تُبنى على أساس الأداء الفعلي والإنجازات المستمرة.</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8" name="Rectangle"/>
          <p:cNvSpPr>
            <a:spLocks/>
          </p:cNvSpPr>
          <p:nvPr/>
        </p:nvSpPr>
        <p:spPr>
          <a:xfrm>
            <a:off x="6348770" y="6254472"/>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طويلة الأمد</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89" name="Rectangle"/>
          <p:cNvSpPr>
            <a:spLocks/>
          </p:cNvSpPr>
          <p:nvPr/>
        </p:nvSpPr>
        <p:spPr>
          <a:xfrm>
            <a:off x="6348770" y="6596658"/>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معرفية وعميقة</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90" name="Rectangle"/>
          <p:cNvSpPr>
            <a:spLocks/>
          </p:cNvSpPr>
          <p:nvPr/>
        </p:nvSpPr>
        <p:spPr>
          <a:xfrm>
            <a:off x="6348770" y="6938843"/>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مستقرة نسبيًا</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91" name="Rectangle"/>
          <p:cNvSpPr>
            <a:spLocks/>
          </p:cNvSpPr>
          <p:nvPr/>
        </p:nvSpPr>
        <p:spPr>
          <a:xfrm>
            <a:off x="6348770" y="7281029"/>
            <a:ext cx="7381161" cy="280748"/>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200"/>
              </a:lnSpc>
              <a:spcBef>
                <a:spcPts val="0"/>
              </a:spcBef>
              <a:spcAft>
                <a:spcPts val="0"/>
              </a:spcAft>
              <a:buClrTx/>
              <a:buChar char="•"/>
            </a:pPr>
            <a:r>
              <a:rPr lang="en-US" altLang="zh-CN" sz="1350" b="0" i="0" u="none" strike="noStrike" kern="0" cap="none" spc="0" baseline="0">
                <a:solidFill>
                  <a:srgbClr val="15213F"/>
                </a:solidFill>
                <a:latin typeface="Alexandria" pitchFamily="2" charset="-78"/>
                <a:ea typeface="Alexandria" pitchFamily="2" charset="-78"/>
                <a:cs typeface="Alexandria" pitchFamily="2" charset="-78"/>
              </a:rPr>
              <a:t>تعتمد على التجارب المتراكمة</a:t>
            </a:r>
            <a:endParaRPr lang="zh-CN" altLang="en-US" sz="13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157333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92"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93" name="Rectangle"/>
          <p:cNvSpPr>
            <a:spLocks/>
          </p:cNvSpPr>
          <p:nvPr/>
        </p:nvSpPr>
        <p:spPr>
          <a:xfrm>
            <a:off x="3151414" y="227370"/>
            <a:ext cx="11478986" cy="45719"/>
          </a:xfrm>
          <a:prstGeom prst="rect">
            <a:avLst/>
          </a:prstGeom>
          <a:solidFill>
            <a:schemeClr val="tx1"/>
          </a:solidFill>
          <a:ln w="12700" cap="flat" cmpd="sng">
            <a:noFill/>
            <a:prstDash val="solid"/>
            <a:round/>
          </a:ln>
        </p:spPr>
        <p:txBody>
          <a:bodyPr/>
          <a:lstStyle/>
          <a:p>
            <a:endParaRPr lang="en-US"/>
          </a:p>
        </p:txBody>
      </p:sp>
      <p:pic>
        <p:nvPicPr>
          <p:cNvPr id="94"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95" name="Rectangle"/>
          <p:cNvSpPr>
            <a:spLocks/>
          </p:cNvSpPr>
          <p:nvPr/>
        </p:nvSpPr>
        <p:spPr>
          <a:xfrm>
            <a:off x="4534494" y="349410"/>
            <a:ext cx="9302115"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العلاقة التفاعلية بين الصورة والسمعة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96" name="Rectangle"/>
          <p:cNvSpPr>
            <a:spLocks/>
          </p:cNvSpPr>
          <p:nvPr/>
        </p:nvSpPr>
        <p:spPr>
          <a:xfrm>
            <a:off x="6577012" y="1355381"/>
            <a:ext cx="5462230" cy="37207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كيف تؤثر الصورة الذهنية على السمعة</a:t>
            </a:r>
            <a:endParaRPr lang="zh-CN" altLang="en-US" sz="1800" b="0" i="0" u="none" strike="noStrike" kern="0" cap="none" spc="0" baseline="0">
              <a:solidFill>
                <a:schemeClr val="tx1"/>
              </a:solidFill>
              <a:latin typeface="Calibri" charset="0"/>
              <a:ea typeface="等线" charset="0"/>
              <a:cs typeface="Calibri" charset="0"/>
            </a:endParaRPr>
          </a:p>
        </p:txBody>
      </p:sp>
      <p:sp>
        <p:nvSpPr>
          <p:cNvPr id="97" name="Rectangle"/>
          <p:cNvSpPr>
            <a:spLocks/>
          </p:cNvSpPr>
          <p:nvPr/>
        </p:nvSpPr>
        <p:spPr>
          <a:xfrm>
            <a:off x="4175522" y="2194424"/>
            <a:ext cx="6279356"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الصورة الإيجابية المتكررة تبني سمعة قوية تدريجيًا، بينما الصورة السلبية تُضعف السمعة بسرعة. السمعة القوية تحمي الصورة أثناء الأزمات وتعمل كدرع واقٍ ضد الانتقادات المؤقتة.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98"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80878" y="3648193"/>
            <a:ext cx="992266" cy="1190744"/>
          </a:xfrm>
          <a:prstGeom prst="rect">
            <a:avLst/>
          </a:prstGeom>
          <a:noFill/>
          <a:ln w="12700" cap="flat" cmpd="sng">
            <a:noFill/>
            <a:prstDash val="solid"/>
            <a:miter/>
          </a:ln>
        </p:spPr>
      </p:pic>
      <p:sp>
        <p:nvSpPr>
          <p:cNvPr id="99" name="Rectangle"/>
          <p:cNvSpPr>
            <a:spLocks/>
          </p:cNvSpPr>
          <p:nvPr/>
        </p:nvSpPr>
        <p:spPr>
          <a:xfrm>
            <a:off x="3401616" y="3846552"/>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صورة إيجابية متكررة</a:t>
            </a:r>
            <a:endParaRPr lang="zh-CN" altLang="en-US" sz="1800" b="0" i="0" u="none" strike="noStrike" kern="0" cap="none" spc="0" baseline="0">
              <a:solidFill>
                <a:srgbClr val="000000"/>
              </a:solidFill>
              <a:latin typeface="Calibri" charset="0"/>
              <a:ea typeface="等线" charset="0"/>
              <a:cs typeface="Calibri" charset="0"/>
            </a:endParaRPr>
          </a:p>
        </p:txBody>
      </p:sp>
      <p:pic>
        <p:nvPicPr>
          <p:cNvPr id="10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80878" y="4838938"/>
            <a:ext cx="992266" cy="1190744"/>
          </a:xfrm>
          <a:prstGeom prst="rect">
            <a:avLst/>
          </a:prstGeom>
          <a:noFill/>
          <a:ln w="12700" cap="flat" cmpd="sng">
            <a:noFill/>
            <a:prstDash val="solid"/>
            <a:miter/>
          </a:ln>
        </p:spPr>
      </p:pic>
      <p:sp>
        <p:nvSpPr>
          <p:cNvPr id="101" name="Rectangle"/>
          <p:cNvSpPr>
            <a:spLocks/>
          </p:cNvSpPr>
          <p:nvPr/>
        </p:nvSpPr>
        <p:spPr>
          <a:xfrm>
            <a:off x="3401616" y="5037296"/>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سمعة قوية</a:t>
            </a:r>
            <a:endParaRPr lang="zh-CN" altLang="en-US" sz="1800" b="0" i="0" u="none" strike="noStrike" kern="0" cap="none" spc="0" baseline="0">
              <a:solidFill>
                <a:srgbClr val="000000"/>
              </a:solidFill>
              <a:latin typeface="Calibri" charset="0"/>
              <a:ea typeface="等线" charset="0"/>
              <a:cs typeface="Calibri" charset="0"/>
            </a:endParaRPr>
          </a:p>
        </p:txBody>
      </p:sp>
      <p:pic>
        <p:nvPicPr>
          <p:cNvPr id="102"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80878" y="6029682"/>
            <a:ext cx="992266" cy="1190744"/>
          </a:xfrm>
          <a:prstGeom prst="rect">
            <a:avLst/>
          </a:prstGeom>
          <a:noFill/>
          <a:ln w="12700" cap="flat" cmpd="sng">
            <a:noFill/>
            <a:prstDash val="solid"/>
            <a:miter/>
          </a:ln>
        </p:spPr>
      </p:pic>
      <p:sp>
        <p:nvSpPr>
          <p:cNvPr id="103" name="Rectangle"/>
          <p:cNvSpPr>
            <a:spLocks/>
          </p:cNvSpPr>
          <p:nvPr/>
        </p:nvSpPr>
        <p:spPr>
          <a:xfrm>
            <a:off x="3401616" y="6228040"/>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حماية في الأزمات</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04" name="Rounded rectangle"/>
          <p:cNvSpPr>
            <a:spLocks/>
          </p:cNvSpPr>
          <p:nvPr/>
        </p:nvSpPr>
        <p:spPr>
          <a:xfrm>
            <a:off x="7603835" y="4532508"/>
            <a:ext cx="6279356" cy="2304336"/>
          </a:xfrm>
          <a:prstGeom prst="roundRect">
            <a:avLst>
              <a:gd name="adj" fmla="val 3615"/>
            </a:avLst>
          </a:prstGeom>
          <a:solidFill>
            <a:srgbClr val="C3CFEF"/>
          </a:solidFill>
          <a:ln w="12700" cap="flat" cmpd="sng">
            <a:noFill/>
            <a:prstDash val="solid"/>
            <a:miter/>
          </a:ln>
        </p:spPr>
        <p:txBody>
          <a:bodyPr/>
          <a:lstStyle/>
          <a:p>
            <a:endParaRPr lang="en-US"/>
          </a:p>
        </p:txBody>
      </p:sp>
      <p:sp>
        <p:nvSpPr>
          <p:cNvPr id="105" name="Rectangle"/>
          <p:cNvSpPr>
            <a:spLocks/>
          </p:cNvSpPr>
          <p:nvPr/>
        </p:nvSpPr>
        <p:spPr>
          <a:xfrm>
            <a:off x="9185552" y="3592693"/>
            <a:ext cx="4231837"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000000"/>
                </a:solidFill>
                <a:latin typeface="Alexandria Bold" pitchFamily="34" charset="0"/>
                <a:ea typeface="Alexandria Bold" pitchFamily="34" charset="0"/>
                <a:cs typeface="Alexandria Bold" pitchFamily="34" charset="0"/>
              </a:rPr>
              <a:t>مثال: طيران الإمارات خلال كوفيد-19</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06" name="Rectangle"/>
          <p:cNvSpPr>
            <a:spLocks/>
          </p:cNvSpPr>
          <p:nvPr/>
        </p:nvSpPr>
        <p:spPr>
          <a:xfrm>
            <a:off x="8096233" y="5008232"/>
            <a:ext cx="5374243"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600" b="0" i="0" u="none" strike="noStrike" kern="0" cap="none" spc="0" baseline="0">
                <a:solidFill>
                  <a:srgbClr val="000000"/>
                </a:solidFill>
                <a:latin typeface="Alexandria" pitchFamily="2" charset="-78"/>
                <a:ea typeface="Alexandria" pitchFamily="2" charset="-78"/>
                <a:cs typeface="Alexandria" pitchFamily="2" charset="-78"/>
              </a:rPr>
              <a:t>حملات طيران الإمارات خلال كوفيد-19 ركزت على الشفافية والسلامة من خلال فيديوهات توضيح إجراءات، حافظت على صورة إيجابية مؤقتة، مما عزز سمعة الشركة كرائدة في الطيران الآمن، وزادت حجوزاتها بعد الجائحة.</a:t>
            </a:r>
            <a:endParaRPr lang="zh-CN" altLang="en-US" sz="160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757113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07"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108" name="Rectangle"/>
          <p:cNvSpPr>
            <a:spLocks/>
          </p:cNvSpPr>
          <p:nvPr/>
        </p:nvSpPr>
        <p:spPr>
          <a:xfrm>
            <a:off x="3151414" y="289189"/>
            <a:ext cx="11478986" cy="45718"/>
          </a:xfrm>
          <a:prstGeom prst="rect">
            <a:avLst/>
          </a:prstGeom>
          <a:solidFill>
            <a:schemeClr val="tx1"/>
          </a:solidFill>
          <a:ln w="12700" cap="flat" cmpd="sng">
            <a:noFill/>
            <a:prstDash val="solid"/>
            <a:round/>
          </a:ln>
        </p:spPr>
        <p:txBody>
          <a:bodyPr/>
          <a:lstStyle/>
          <a:p>
            <a:endParaRPr lang="en-US"/>
          </a:p>
        </p:txBody>
      </p:sp>
      <p:pic>
        <p:nvPicPr>
          <p:cNvPr id="10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110" name="Rectangle"/>
          <p:cNvSpPr>
            <a:spLocks/>
          </p:cNvSpPr>
          <p:nvPr/>
        </p:nvSpPr>
        <p:spPr>
          <a:xfrm>
            <a:off x="7315200" y="356551"/>
            <a:ext cx="5841921" cy="60078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70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أنواع السمعة المؤسسية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111" name="Rounded rectangle"/>
          <p:cNvSpPr>
            <a:spLocks/>
          </p:cNvSpPr>
          <p:nvPr/>
        </p:nvSpPr>
        <p:spPr>
          <a:xfrm>
            <a:off x="7411283" y="1686238"/>
            <a:ext cx="6450211" cy="2828211"/>
          </a:xfrm>
          <a:prstGeom prst="roundRect">
            <a:avLst>
              <a:gd name="adj" fmla="val 2856"/>
            </a:avLst>
          </a:prstGeom>
          <a:solidFill>
            <a:srgbClr val="FBFCFE"/>
          </a:solidFill>
          <a:ln w="22860" cap="flat" cmpd="sng">
            <a:solidFill>
              <a:srgbClr val="CFD2D8"/>
            </a:solidFill>
            <a:prstDash val="solid"/>
            <a:round/>
          </a:ln>
        </p:spPr>
        <p:txBody>
          <a:bodyPr/>
          <a:lstStyle/>
          <a:p>
            <a:endParaRPr lang="en-US"/>
          </a:p>
        </p:txBody>
      </p:sp>
      <p:sp>
        <p:nvSpPr>
          <p:cNvPr id="112" name="Rounded rectangle"/>
          <p:cNvSpPr>
            <a:spLocks/>
          </p:cNvSpPr>
          <p:nvPr/>
        </p:nvSpPr>
        <p:spPr>
          <a:xfrm>
            <a:off x="7434143" y="1709098"/>
            <a:ext cx="6404490" cy="576619"/>
          </a:xfrm>
          <a:prstGeom prst="roundRect">
            <a:avLst>
              <a:gd name="adj" fmla="val 9245"/>
            </a:avLst>
          </a:prstGeom>
          <a:solidFill>
            <a:srgbClr val="E9ECF2"/>
          </a:solidFill>
          <a:ln w="12700" cap="flat" cmpd="sng">
            <a:noFill/>
            <a:prstDash val="solid"/>
            <a:miter/>
          </a:ln>
        </p:spPr>
        <p:txBody>
          <a:bodyPr/>
          <a:lstStyle/>
          <a:p>
            <a:endParaRPr lang="en-US"/>
          </a:p>
        </p:txBody>
      </p:sp>
      <p:sp>
        <p:nvSpPr>
          <p:cNvPr id="113" name="Rectangle"/>
          <p:cNvSpPr>
            <a:spLocks/>
          </p:cNvSpPr>
          <p:nvPr/>
        </p:nvSpPr>
        <p:spPr>
          <a:xfrm>
            <a:off x="10492264" y="1813397"/>
            <a:ext cx="288250"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2250" b="1" i="0" u="none" strike="noStrike" kern="0" cap="none" spc="0" baseline="0">
                <a:solidFill>
                  <a:srgbClr val="15213F"/>
                </a:solidFill>
                <a:latin typeface="Alexandria Bold" pitchFamily="34" charset="0"/>
                <a:ea typeface="Alexandria Bold" pitchFamily="34" charset="0"/>
                <a:cs typeface="Alexandria Bold" pitchFamily="34" charset="0"/>
              </a:rPr>
              <a:t>1</a:t>
            </a:r>
            <a:endParaRPr lang="zh-CN" altLang="en-US" sz="2250" b="0" i="0" u="none" strike="noStrike" kern="0" cap="none" spc="0" baseline="0">
              <a:solidFill>
                <a:srgbClr val="000000"/>
              </a:solidFill>
              <a:latin typeface="Calibri" charset="0"/>
              <a:ea typeface="等线" charset="0"/>
              <a:cs typeface="Calibri" charset="0"/>
            </a:endParaRPr>
          </a:p>
        </p:txBody>
      </p:sp>
      <p:sp>
        <p:nvSpPr>
          <p:cNvPr id="114" name="Rectangle"/>
          <p:cNvSpPr>
            <a:spLocks/>
          </p:cNvSpPr>
          <p:nvPr/>
        </p:nvSpPr>
        <p:spPr>
          <a:xfrm>
            <a:off x="10762893" y="2477885"/>
            <a:ext cx="2883575" cy="36040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8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السمعة المالية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15" name="Rectangle"/>
          <p:cNvSpPr>
            <a:spLocks/>
          </p:cNvSpPr>
          <p:nvPr/>
        </p:nvSpPr>
        <p:spPr>
          <a:xfrm>
            <a:off x="7626310" y="2953539"/>
            <a:ext cx="6020156" cy="3076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مرتبطة بالأداء الاقتصادي والاستقرار المالي للمؤسسة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16" name="Rectangle"/>
          <p:cNvSpPr>
            <a:spLocks/>
          </p:cNvSpPr>
          <p:nvPr/>
        </p:nvSpPr>
        <p:spPr>
          <a:xfrm>
            <a:off x="7626310" y="3376449"/>
            <a:ext cx="6020156" cy="922972"/>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1" i="0" u="none" strike="noStrike" kern="0" cap="none" spc="0" baseline="0">
                <a:solidFill>
                  <a:srgbClr val="15213F"/>
                </a:solidFill>
                <a:latin typeface="Alexandria" pitchFamily="2" charset="-78"/>
                <a:ea typeface="Alexandria" pitchFamily="2" charset="-78"/>
                <a:cs typeface="Alexandria" pitchFamily="2" charset="-78"/>
              </a:rPr>
              <a:t>مثال:</a:t>
            </a: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 سمعة بنك الراجحي كأكبر بنك إسلامي، بنيت على استقرار مالي وتوزيع أرباح منتظم، مما يجذب المستثمرين ويعزز الثقة في القطاع المصرفي الإسلامي.</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17" name="Rounded rectangle"/>
          <p:cNvSpPr>
            <a:spLocks/>
          </p:cNvSpPr>
          <p:nvPr/>
        </p:nvSpPr>
        <p:spPr>
          <a:xfrm>
            <a:off x="768906" y="1686238"/>
            <a:ext cx="6450211" cy="2828211"/>
          </a:xfrm>
          <a:prstGeom prst="roundRect">
            <a:avLst>
              <a:gd name="adj" fmla="val 2856"/>
            </a:avLst>
          </a:prstGeom>
          <a:solidFill>
            <a:srgbClr val="FBFCFE"/>
          </a:solidFill>
          <a:ln w="22860" cap="flat" cmpd="sng">
            <a:solidFill>
              <a:srgbClr val="CFD2D8"/>
            </a:solidFill>
            <a:prstDash val="solid"/>
            <a:round/>
          </a:ln>
        </p:spPr>
        <p:txBody>
          <a:bodyPr/>
          <a:lstStyle/>
          <a:p>
            <a:endParaRPr lang="en-US"/>
          </a:p>
        </p:txBody>
      </p:sp>
      <p:sp>
        <p:nvSpPr>
          <p:cNvPr id="118" name="Rounded rectangle"/>
          <p:cNvSpPr>
            <a:spLocks/>
          </p:cNvSpPr>
          <p:nvPr/>
        </p:nvSpPr>
        <p:spPr>
          <a:xfrm>
            <a:off x="791766" y="1709098"/>
            <a:ext cx="6404490" cy="576619"/>
          </a:xfrm>
          <a:prstGeom prst="roundRect">
            <a:avLst>
              <a:gd name="adj" fmla="val 9245"/>
            </a:avLst>
          </a:prstGeom>
          <a:solidFill>
            <a:srgbClr val="E9ECF2"/>
          </a:solidFill>
          <a:ln w="12700" cap="flat" cmpd="sng">
            <a:noFill/>
            <a:prstDash val="solid"/>
            <a:miter/>
          </a:ln>
        </p:spPr>
        <p:txBody>
          <a:bodyPr/>
          <a:lstStyle/>
          <a:p>
            <a:endParaRPr lang="en-US"/>
          </a:p>
        </p:txBody>
      </p:sp>
      <p:sp>
        <p:nvSpPr>
          <p:cNvPr id="119" name="Rectangle"/>
          <p:cNvSpPr>
            <a:spLocks/>
          </p:cNvSpPr>
          <p:nvPr/>
        </p:nvSpPr>
        <p:spPr>
          <a:xfrm>
            <a:off x="3849886" y="1813397"/>
            <a:ext cx="288250"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2250" b="1" i="0" u="none" strike="noStrike" kern="0" cap="none" spc="0" baseline="0">
                <a:solidFill>
                  <a:srgbClr val="15213F"/>
                </a:solidFill>
                <a:latin typeface="Alexandria Bold" pitchFamily="34" charset="0"/>
                <a:ea typeface="Alexandria Bold" pitchFamily="34" charset="0"/>
                <a:cs typeface="Alexandria Bold" pitchFamily="34" charset="0"/>
              </a:rPr>
              <a:t>2</a:t>
            </a:r>
            <a:endParaRPr lang="zh-CN" altLang="en-US" sz="2250" b="0" i="0" u="none" strike="noStrike" kern="0" cap="none" spc="0" baseline="0">
              <a:solidFill>
                <a:srgbClr val="000000"/>
              </a:solidFill>
              <a:latin typeface="Calibri" charset="0"/>
              <a:ea typeface="等线" charset="0"/>
              <a:cs typeface="Calibri" charset="0"/>
            </a:endParaRPr>
          </a:p>
        </p:txBody>
      </p:sp>
      <p:sp>
        <p:nvSpPr>
          <p:cNvPr id="120" name="Rectangle"/>
          <p:cNvSpPr>
            <a:spLocks/>
          </p:cNvSpPr>
          <p:nvPr/>
        </p:nvSpPr>
        <p:spPr>
          <a:xfrm>
            <a:off x="4120514" y="2477885"/>
            <a:ext cx="2883575" cy="36040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8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السمعة الاجتماعية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21" name="Rectangle"/>
          <p:cNvSpPr>
            <a:spLocks/>
          </p:cNvSpPr>
          <p:nvPr/>
        </p:nvSpPr>
        <p:spPr>
          <a:xfrm>
            <a:off x="983933" y="2953539"/>
            <a:ext cx="6020156" cy="3076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تركز على المسؤولية الاجتماعية والمساهمة في المجتمع</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22" name="Rectangle"/>
          <p:cNvSpPr>
            <a:spLocks/>
          </p:cNvSpPr>
          <p:nvPr/>
        </p:nvSpPr>
        <p:spPr>
          <a:xfrm>
            <a:off x="983933" y="3376449"/>
            <a:ext cx="6020156" cy="61531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1" i="0" u="none" strike="noStrike" kern="0" cap="none" spc="0" baseline="0" dirty="0" err="1">
                <a:solidFill>
                  <a:srgbClr val="15213F"/>
                </a:solidFill>
                <a:latin typeface="Alexandria" pitchFamily="2" charset="-78"/>
                <a:ea typeface="Alexandria" pitchFamily="2" charset="-78"/>
                <a:cs typeface="Alexandria" pitchFamily="2" charset="-78"/>
              </a:rPr>
              <a:t>مثال</a:t>
            </a:r>
            <a:r>
              <a:rPr lang="en-US" altLang="zh-CN" sz="1500" b="1" i="0" u="none" strike="noStrike" kern="0" cap="none" spc="0" baseline="0" dirty="0">
                <a:solidFill>
                  <a:srgbClr val="15213F"/>
                </a:solidFill>
                <a:latin typeface="Alexandria" pitchFamily="2" charset="-78"/>
                <a:ea typeface="Alexandria" pitchFamily="2" charset="-78"/>
                <a:cs typeface="Alexandria" pitchFamily="2" charset="-78"/>
              </a:rPr>
              <a:t>:</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حملات</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STC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للشمول</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الرقمي</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من</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خلال</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تدريب</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الشباب</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على</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التقنية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عززت</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سمعة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الشركة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كداعمة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للتعليم</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الرقمي</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والتنمية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00" b="0" i="0" u="none" strike="noStrike" kern="0" cap="none" spc="0" baseline="0" dirty="0" err="1">
                <a:solidFill>
                  <a:srgbClr val="15213F"/>
                </a:solidFill>
                <a:latin typeface="Alexandria" pitchFamily="2" charset="-78"/>
                <a:ea typeface="Alexandria" pitchFamily="2" charset="-78"/>
                <a:cs typeface="Alexandria" pitchFamily="2" charset="-78"/>
              </a:rPr>
              <a:t>المجتمعية</a:t>
            </a:r>
            <a:r>
              <a:rPr lang="en-US" altLang="zh-CN" sz="1500" b="0" i="0" u="none" strike="noStrike" kern="0" cap="none" spc="0" baseline="0" dirty="0">
                <a:solidFill>
                  <a:srgbClr val="15213F"/>
                </a:solidFill>
                <a:latin typeface="Alexandria" pitchFamily="2" charset="-78"/>
                <a:ea typeface="Alexandria" pitchFamily="2" charset="-78"/>
                <a:cs typeface="Alexandria" pitchFamily="2" charset="-78"/>
              </a:rPr>
              <a:t>.</a:t>
            </a:r>
            <a:endParaRPr lang="zh-CN" altLang="en-US" sz="1500" b="0" i="0" u="none" strike="noStrike" kern="0" cap="none" spc="0" baseline="0" dirty="0">
              <a:solidFill>
                <a:srgbClr val="000000"/>
              </a:solidFill>
              <a:latin typeface="Calibri" charset="0"/>
              <a:ea typeface="等线" charset="0"/>
              <a:cs typeface="Calibri" charset="0"/>
            </a:endParaRPr>
          </a:p>
        </p:txBody>
      </p:sp>
      <p:sp>
        <p:nvSpPr>
          <p:cNvPr id="123" name="Rounded rectangle"/>
          <p:cNvSpPr>
            <a:spLocks/>
          </p:cNvSpPr>
          <p:nvPr/>
        </p:nvSpPr>
        <p:spPr>
          <a:xfrm>
            <a:off x="7411283" y="4706616"/>
            <a:ext cx="6450211" cy="2828211"/>
          </a:xfrm>
          <a:prstGeom prst="roundRect">
            <a:avLst>
              <a:gd name="adj" fmla="val 2856"/>
            </a:avLst>
          </a:prstGeom>
          <a:solidFill>
            <a:srgbClr val="FBFCFE"/>
          </a:solidFill>
          <a:ln w="22860" cap="flat" cmpd="sng">
            <a:solidFill>
              <a:srgbClr val="CFD2D8"/>
            </a:solidFill>
            <a:prstDash val="solid"/>
            <a:round/>
          </a:ln>
        </p:spPr>
        <p:txBody>
          <a:bodyPr/>
          <a:lstStyle/>
          <a:p>
            <a:endParaRPr lang="en-US"/>
          </a:p>
        </p:txBody>
      </p:sp>
      <p:sp>
        <p:nvSpPr>
          <p:cNvPr id="124" name="Rounded rectangle"/>
          <p:cNvSpPr>
            <a:spLocks/>
          </p:cNvSpPr>
          <p:nvPr/>
        </p:nvSpPr>
        <p:spPr>
          <a:xfrm>
            <a:off x="7434143" y="4729476"/>
            <a:ext cx="6404490" cy="576619"/>
          </a:xfrm>
          <a:prstGeom prst="roundRect">
            <a:avLst>
              <a:gd name="adj" fmla="val 9245"/>
            </a:avLst>
          </a:prstGeom>
          <a:solidFill>
            <a:srgbClr val="E9ECF2"/>
          </a:solidFill>
          <a:ln w="12700" cap="flat" cmpd="sng">
            <a:noFill/>
            <a:prstDash val="solid"/>
            <a:miter/>
          </a:ln>
        </p:spPr>
        <p:txBody>
          <a:bodyPr/>
          <a:lstStyle/>
          <a:p>
            <a:endParaRPr lang="en-US"/>
          </a:p>
        </p:txBody>
      </p:sp>
      <p:sp>
        <p:nvSpPr>
          <p:cNvPr id="125" name="Rectangle"/>
          <p:cNvSpPr>
            <a:spLocks/>
          </p:cNvSpPr>
          <p:nvPr/>
        </p:nvSpPr>
        <p:spPr>
          <a:xfrm>
            <a:off x="10492264" y="4833774"/>
            <a:ext cx="288250"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2250" b="1" i="0" u="none" strike="noStrike" kern="0" cap="none" spc="0" baseline="0">
                <a:solidFill>
                  <a:srgbClr val="15213F"/>
                </a:solidFill>
                <a:latin typeface="Alexandria Bold" pitchFamily="34" charset="0"/>
                <a:ea typeface="Alexandria Bold" pitchFamily="34" charset="0"/>
                <a:cs typeface="Alexandria Bold" pitchFamily="34" charset="0"/>
              </a:rPr>
              <a:t>3</a:t>
            </a:r>
            <a:endParaRPr lang="zh-CN" altLang="en-US" sz="2250" b="0" i="0" u="none" strike="noStrike" kern="0" cap="none" spc="0" baseline="0">
              <a:solidFill>
                <a:srgbClr val="000000"/>
              </a:solidFill>
              <a:latin typeface="Calibri" charset="0"/>
              <a:ea typeface="等线" charset="0"/>
              <a:cs typeface="Calibri" charset="0"/>
            </a:endParaRPr>
          </a:p>
        </p:txBody>
      </p:sp>
      <p:sp>
        <p:nvSpPr>
          <p:cNvPr id="126" name="Rectangle"/>
          <p:cNvSpPr>
            <a:spLocks/>
          </p:cNvSpPr>
          <p:nvPr/>
        </p:nvSpPr>
        <p:spPr>
          <a:xfrm>
            <a:off x="10762893" y="5498262"/>
            <a:ext cx="2883575"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8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السمعة البيئية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27" name="Rectangle"/>
          <p:cNvSpPr>
            <a:spLocks/>
          </p:cNvSpPr>
          <p:nvPr/>
        </p:nvSpPr>
        <p:spPr>
          <a:xfrm>
            <a:off x="7626310" y="5973917"/>
            <a:ext cx="6020156" cy="3076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الالتزام بالاستدامة والحفاظ على البيئة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28" name="Rectangle"/>
          <p:cNvSpPr>
            <a:spLocks/>
          </p:cNvSpPr>
          <p:nvPr/>
        </p:nvSpPr>
        <p:spPr>
          <a:xfrm>
            <a:off x="7626310" y="6396827"/>
            <a:ext cx="6020156" cy="61531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1" i="0" u="none" strike="noStrike" kern="0" cap="none" spc="0" baseline="0">
                <a:solidFill>
                  <a:srgbClr val="15213F"/>
                </a:solidFill>
                <a:latin typeface="Alexandria" pitchFamily="2" charset="-78"/>
                <a:ea typeface="Alexandria" pitchFamily="2" charset="-78"/>
                <a:cs typeface="Alexandria" pitchFamily="2" charset="-78"/>
              </a:rPr>
              <a:t>مثال:</a:t>
            </a: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 سمعة أدنوك في الإمارات بالتحول للطاقة النظيفة، من خلال مشاريع هيدروجين أخضر واستثمارات في الطاقة المتجددة.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29" name="Rounded rectangle"/>
          <p:cNvSpPr>
            <a:spLocks/>
          </p:cNvSpPr>
          <p:nvPr/>
        </p:nvSpPr>
        <p:spPr>
          <a:xfrm>
            <a:off x="768906" y="4706616"/>
            <a:ext cx="6450211" cy="2828211"/>
          </a:xfrm>
          <a:prstGeom prst="roundRect">
            <a:avLst>
              <a:gd name="adj" fmla="val 2856"/>
            </a:avLst>
          </a:prstGeom>
          <a:solidFill>
            <a:srgbClr val="FBFCFE"/>
          </a:solidFill>
          <a:ln w="22860" cap="flat" cmpd="sng">
            <a:solidFill>
              <a:srgbClr val="CFD2D8"/>
            </a:solidFill>
            <a:prstDash val="solid"/>
            <a:round/>
          </a:ln>
        </p:spPr>
        <p:txBody>
          <a:bodyPr/>
          <a:lstStyle/>
          <a:p>
            <a:endParaRPr lang="en-US"/>
          </a:p>
        </p:txBody>
      </p:sp>
      <p:sp>
        <p:nvSpPr>
          <p:cNvPr id="130" name="Rounded rectangle"/>
          <p:cNvSpPr>
            <a:spLocks/>
          </p:cNvSpPr>
          <p:nvPr/>
        </p:nvSpPr>
        <p:spPr>
          <a:xfrm>
            <a:off x="791766" y="4729476"/>
            <a:ext cx="6404490" cy="576619"/>
          </a:xfrm>
          <a:prstGeom prst="roundRect">
            <a:avLst>
              <a:gd name="adj" fmla="val 9245"/>
            </a:avLst>
          </a:prstGeom>
          <a:solidFill>
            <a:srgbClr val="E9ECF2"/>
          </a:solidFill>
          <a:ln w="12700" cap="flat" cmpd="sng">
            <a:noFill/>
            <a:prstDash val="solid"/>
            <a:miter/>
          </a:ln>
        </p:spPr>
        <p:txBody>
          <a:bodyPr/>
          <a:lstStyle/>
          <a:p>
            <a:endParaRPr lang="en-US"/>
          </a:p>
        </p:txBody>
      </p:sp>
      <p:sp>
        <p:nvSpPr>
          <p:cNvPr id="131" name="Rectangle"/>
          <p:cNvSpPr>
            <a:spLocks/>
          </p:cNvSpPr>
          <p:nvPr/>
        </p:nvSpPr>
        <p:spPr>
          <a:xfrm>
            <a:off x="3849886" y="4833774"/>
            <a:ext cx="288250"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2250" b="1" i="0" u="none" strike="noStrike" kern="0" cap="none" spc="0" baseline="0">
                <a:solidFill>
                  <a:srgbClr val="15213F"/>
                </a:solidFill>
                <a:latin typeface="Alexandria Bold" pitchFamily="34" charset="0"/>
                <a:ea typeface="Alexandria Bold" pitchFamily="34" charset="0"/>
                <a:cs typeface="Alexandria Bold" pitchFamily="34" charset="0"/>
              </a:rPr>
              <a:t>4</a:t>
            </a:r>
            <a:endParaRPr lang="zh-CN" altLang="en-US" sz="2250" b="0" i="0" u="none" strike="noStrike" kern="0" cap="none" spc="0" baseline="0">
              <a:solidFill>
                <a:srgbClr val="000000"/>
              </a:solidFill>
              <a:latin typeface="Calibri" charset="0"/>
              <a:ea typeface="等线" charset="0"/>
              <a:cs typeface="Calibri" charset="0"/>
            </a:endParaRPr>
          </a:p>
        </p:txBody>
      </p:sp>
      <p:sp>
        <p:nvSpPr>
          <p:cNvPr id="132" name="Rectangle"/>
          <p:cNvSpPr>
            <a:spLocks/>
          </p:cNvSpPr>
          <p:nvPr/>
        </p:nvSpPr>
        <p:spPr>
          <a:xfrm>
            <a:off x="4120514" y="5498262"/>
            <a:ext cx="2883575" cy="3604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8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السمعة الأخلاقية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33" name="Rectangle"/>
          <p:cNvSpPr>
            <a:spLocks/>
          </p:cNvSpPr>
          <p:nvPr/>
        </p:nvSpPr>
        <p:spPr>
          <a:xfrm>
            <a:off x="983933" y="5973917"/>
            <a:ext cx="6020156" cy="3076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النزاهة والشفافية في التعاملات والممارسات</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134" name="Rectangle"/>
          <p:cNvSpPr>
            <a:spLocks/>
          </p:cNvSpPr>
          <p:nvPr/>
        </p:nvSpPr>
        <p:spPr>
          <a:xfrm>
            <a:off x="983933" y="6396827"/>
            <a:ext cx="6020156" cy="922973"/>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1" i="0" u="none" strike="noStrike" kern="0" cap="none" spc="0" baseline="0">
                <a:solidFill>
                  <a:srgbClr val="15213F"/>
                </a:solidFill>
                <a:latin typeface="Alexandria" pitchFamily="2" charset="-78"/>
                <a:ea typeface="Alexandria" pitchFamily="2" charset="-78"/>
                <a:cs typeface="Alexandria" pitchFamily="2" charset="-78"/>
              </a:rPr>
              <a:t>مثال:</a:t>
            </a: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 سمعة قطر بعد كأس العالم 2022، بنيت على تنظيم شفاف رغم الانتقادات الأولية، مما عزز مكانتها كدولة قادرة على استضافة الأحداث الكبرى.</a:t>
            </a:r>
            <a:endParaRPr lang="zh-CN" altLang="en-US" sz="150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380840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35" name="Rounded rectangle"/>
          <p:cNvSpPr>
            <a:spLocks/>
          </p:cNvSpPr>
          <p:nvPr/>
        </p:nvSpPr>
        <p:spPr>
          <a:xfrm>
            <a:off x="468368" y="1066831"/>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136" name="Rectangle"/>
          <p:cNvSpPr>
            <a:spLocks/>
          </p:cNvSpPr>
          <p:nvPr/>
        </p:nvSpPr>
        <p:spPr>
          <a:xfrm>
            <a:off x="3151414" y="308533"/>
            <a:ext cx="11478986" cy="45719"/>
          </a:xfrm>
          <a:prstGeom prst="rect">
            <a:avLst/>
          </a:prstGeom>
          <a:solidFill>
            <a:schemeClr val="tx1"/>
          </a:solidFill>
          <a:ln w="12700" cap="flat" cmpd="sng">
            <a:noFill/>
            <a:prstDash val="solid"/>
            <a:round/>
          </a:ln>
        </p:spPr>
        <p:txBody>
          <a:bodyPr/>
          <a:lstStyle/>
          <a:p>
            <a:endParaRPr lang="en-US"/>
          </a:p>
        </p:txBody>
      </p:sp>
      <p:pic>
        <p:nvPicPr>
          <p:cNvPr id="137"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44087" y="-77485"/>
            <a:ext cx="2766169" cy="1291612"/>
          </a:xfrm>
          <a:prstGeom prst="rect">
            <a:avLst/>
          </a:prstGeom>
          <a:noFill/>
          <a:ln w="12700" cap="flat" cmpd="sng">
            <a:noFill/>
            <a:prstDash val="solid"/>
            <a:miter/>
          </a:ln>
        </p:spPr>
      </p:pic>
      <p:pic>
        <p:nvPicPr>
          <p:cNvPr id="138"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6393" y="1078417"/>
            <a:ext cx="9616210" cy="1630639"/>
          </a:xfrm>
          <a:prstGeom prst="rect">
            <a:avLst/>
          </a:prstGeom>
          <a:noFill/>
          <a:ln w="12700" cap="flat" cmpd="sng">
            <a:noFill/>
            <a:prstDash val="solid"/>
            <a:miter/>
          </a:ln>
        </p:spPr>
      </p:pic>
      <p:sp>
        <p:nvSpPr>
          <p:cNvPr id="139" name="Rectangle"/>
          <p:cNvSpPr>
            <a:spLocks/>
          </p:cNvSpPr>
          <p:nvPr/>
        </p:nvSpPr>
        <p:spPr>
          <a:xfrm>
            <a:off x="4293870" y="3276600"/>
            <a:ext cx="9542740"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استراتيجيات إدارة السمعة: البناء والدفاع</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140" name="Rectangle"/>
          <p:cNvSpPr>
            <a:spLocks/>
          </p:cNvSpPr>
          <p:nvPr/>
        </p:nvSpPr>
        <p:spPr>
          <a:xfrm>
            <a:off x="4096106" y="4392692"/>
            <a:ext cx="2977038"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حملات بناء السمعة</a:t>
            </a:r>
            <a:endParaRPr lang="zh-CN" altLang="en-US" sz="1800" b="0" i="0" u="none" strike="noStrike" kern="0" cap="none" spc="0" baseline="0">
              <a:solidFill>
                <a:schemeClr val="tx1"/>
              </a:solidFill>
              <a:latin typeface="Calibri" charset="0"/>
              <a:ea typeface="等线" charset="0"/>
              <a:cs typeface="Calibri" charset="0"/>
            </a:endParaRPr>
          </a:p>
        </p:txBody>
      </p:sp>
      <p:sp>
        <p:nvSpPr>
          <p:cNvPr id="141" name="Rectangle"/>
          <p:cNvSpPr>
            <a:spLocks/>
          </p:cNvSpPr>
          <p:nvPr/>
        </p:nvSpPr>
        <p:spPr>
          <a:xfrm>
            <a:off x="793790" y="4963119"/>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1" i="0" u="none" strike="noStrike" kern="0" cap="none" spc="0" baseline="0">
                <a:solidFill>
                  <a:srgbClr val="15213F"/>
                </a:solidFill>
                <a:latin typeface="Alexandria" pitchFamily="2" charset="-78"/>
                <a:ea typeface="Alexandria" pitchFamily="2" charset="-78"/>
                <a:cs typeface="Alexandria" pitchFamily="2" charset="-78"/>
              </a:rPr>
              <a:t>استباقية وطويلة الأمد</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2" name="Rectangle"/>
          <p:cNvSpPr>
            <a:spLocks/>
          </p:cNvSpPr>
          <p:nvPr/>
        </p:nvSpPr>
        <p:spPr>
          <a:xfrm>
            <a:off x="793790" y="5350073"/>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تركز على تعزيز القيم والإنجازات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3" name="Rectangle"/>
          <p:cNvSpPr>
            <a:spLocks/>
          </p:cNvSpPr>
          <p:nvPr/>
        </p:nvSpPr>
        <p:spPr>
          <a:xfrm>
            <a:off x="793790" y="5737027"/>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تبني رأس المال السمعي تدريجيًا</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4" name="Rectangle"/>
          <p:cNvSpPr>
            <a:spLocks/>
          </p:cNvSpPr>
          <p:nvPr/>
        </p:nvSpPr>
        <p:spPr>
          <a:xfrm>
            <a:off x="793790" y="6123980"/>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تستثمر في العلاقات طويلة الأمد</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5" name="Rectangle"/>
          <p:cNvSpPr>
            <a:spLocks/>
          </p:cNvSpPr>
          <p:nvPr/>
        </p:nvSpPr>
        <p:spPr>
          <a:xfrm>
            <a:off x="793790" y="6620113"/>
            <a:ext cx="627935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highlight>
                  <a:srgbClr val="3257B8"/>
                </a:highlight>
                <a:latin typeface="Alexandria" pitchFamily="2" charset="-78"/>
                <a:ea typeface="Alexandria" pitchFamily="2" charset="-78"/>
                <a:cs typeface="Alexandria" pitchFamily="2" charset="-78"/>
              </a:rPr>
              <a:t>مثال: حملة "نيوم"</a:t>
            </a: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 بنت سمعة السعودية كدولة مبتكرة من خلال استراتيجية استباقية تركز على المستقبل والتكنولوجيا.</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6" name="Rectangle"/>
          <p:cNvSpPr>
            <a:spLocks/>
          </p:cNvSpPr>
          <p:nvPr/>
        </p:nvSpPr>
        <p:spPr>
          <a:xfrm>
            <a:off x="10082689" y="4392692"/>
            <a:ext cx="3761542"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حملات الدفاع عن السمعة</a:t>
            </a:r>
            <a:endParaRPr lang="zh-CN" altLang="en-US" sz="1800" b="0" i="0" u="none" strike="noStrike" kern="0" cap="none" spc="0" baseline="0">
              <a:solidFill>
                <a:schemeClr val="tx1"/>
              </a:solidFill>
              <a:latin typeface="Calibri" charset="0"/>
              <a:ea typeface="等线" charset="0"/>
              <a:cs typeface="Calibri" charset="0"/>
            </a:endParaRPr>
          </a:p>
        </p:txBody>
      </p:sp>
      <p:sp>
        <p:nvSpPr>
          <p:cNvPr id="147" name="Rectangle"/>
          <p:cNvSpPr>
            <a:spLocks/>
          </p:cNvSpPr>
          <p:nvPr/>
        </p:nvSpPr>
        <p:spPr>
          <a:xfrm>
            <a:off x="7564874" y="4963119"/>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1" i="0" u="none" strike="noStrike" kern="0" cap="none" spc="0" baseline="0">
                <a:solidFill>
                  <a:srgbClr val="15213F"/>
                </a:solidFill>
                <a:latin typeface="Alexandria" pitchFamily="2" charset="-78"/>
                <a:ea typeface="Alexandria" pitchFamily="2" charset="-78"/>
                <a:cs typeface="Alexandria" pitchFamily="2" charset="-78"/>
              </a:rPr>
              <a:t>رد فعلية وقصيرة الأمد</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8" name="Rectangle"/>
          <p:cNvSpPr>
            <a:spLocks/>
          </p:cNvSpPr>
          <p:nvPr/>
        </p:nvSpPr>
        <p:spPr>
          <a:xfrm>
            <a:off x="7564874" y="5350073"/>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تركز على إدارة الأزمات والانتقادات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49" name="Rectangle"/>
          <p:cNvSpPr>
            <a:spLocks/>
          </p:cNvSpPr>
          <p:nvPr/>
        </p:nvSpPr>
        <p:spPr>
          <a:xfrm>
            <a:off x="7564874" y="5737027"/>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تحمي رأس المال السمعي الموجود</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50" name="Rectangle"/>
          <p:cNvSpPr>
            <a:spLocks/>
          </p:cNvSpPr>
          <p:nvPr/>
        </p:nvSpPr>
        <p:spPr>
          <a:xfrm>
            <a:off x="7564874" y="6123980"/>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تستجيب للتهديدات الفورية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51" name="Rectangle"/>
          <p:cNvSpPr>
            <a:spLocks/>
          </p:cNvSpPr>
          <p:nvPr/>
        </p:nvSpPr>
        <p:spPr>
          <a:xfrm>
            <a:off x="7564874" y="6620113"/>
            <a:ext cx="627935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highlight>
                  <a:srgbClr val="3257B8"/>
                </a:highlight>
                <a:latin typeface="Alexandria" pitchFamily="2" charset="-78"/>
                <a:ea typeface="Alexandria" pitchFamily="2" charset="-78"/>
                <a:cs typeface="Alexandria" pitchFamily="2" charset="-78"/>
              </a:rPr>
              <a:t>مثال: حملات أرامكو</a:t>
            </a: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 أثناء هجمات 2019 كانت دفاعية للحفاظ على السمعة من خلال الشفافية والاستجابة السريعة.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688245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52" name="Rounded rectangle"/>
          <p:cNvSpPr>
            <a:spLocks/>
          </p:cNvSpPr>
          <p:nvPr/>
        </p:nvSpPr>
        <p:spPr>
          <a:xfrm>
            <a:off x="521621" y="1312159"/>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153" name="Rectangle"/>
          <p:cNvSpPr>
            <a:spLocks/>
          </p:cNvSpPr>
          <p:nvPr/>
        </p:nvSpPr>
        <p:spPr>
          <a:xfrm>
            <a:off x="3151414" y="389123"/>
            <a:ext cx="11478986" cy="45719"/>
          </a:xfrm>
          <a:prstGeom prst="rect">
            <a:avLst/>
          </a:prstGeom>
          <a:solidFill>
            <a:schemeClr val="tx1"/>
          </a:solidFill>
          <a:ln w="12700" cap="flat" cmpd="sng">
            <a:noFill/>
            <a:prstDash val="solid"/>
            <a:round/>
          </a:ln>
        </p:spPr>
        <p:txBody>
          <a:bodyPr/>
          <a:lstStyle/>
          <a:p>
            <a:endParaRPr lang="en-US"/>
          </a:p>
        </p:txBody>
      </p:sp>
      <p:pic>
        <p:nvPicPr>
          <p:cNvPr id="154"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21503"/>
            <a:ext cx="2766169" cy="1291612"/>
          </a:xfrm>
          <a:prstGeom prst="rect">
            <a:avLst/>
          </a:prstGeom>
          <a:noFill/>
          <a:ln w="12700" cap="flat" cmpd="sng">
            <a:noFill/>
            <a:prstDash val="solid"/>
            <a:miter/>
          </a:ln>
        </p:spPr>
      </p:pic>
      <p:sp>
        <p:nvSpPr>
          <p:cNvPr id="155" name="Rectangle"/>
          <p:cNvSpPr>
            <a:spLocks/>
          </p:cNvSpPr>
          <p:nvPr/>
        </p:nvSpPr>
        <p:spPr>
          <a:xfrm>
            <a:off x="12475845" y="1897725"/>
            <a:ext cx="1234082" cy="254079"/>
          </a:xfrm>
          <a:prstGeom prst="rect">
            <a:avLst/>
          </a:prstGeom>
          <a:noFill/>
          <a:ln w="12700" cap="flat" cmpd="sng">
            <a:noFill/>
            <a:prstDash val="solid"/>
            <a:miter/>
          </a:ln>
        </p:spPr>
        <p:txBody>
          <a:bodyPr/>
          <a:lstStyle/>
          <a:p>
            <a:endParaRPr lang="en-US"/>
          </a:p>
        </p:txBody>
      </p:sp>
      <p:sp>
        <p:nvSpPr>
          <p:cNvPr id="156" name="Rectangle"/>
          <p:cNvSpPr>
            <a:spLocks/>
          </p:cNvSpPr>
          <p:nvPr/>
        </p:nvSpPr>
        <p:spPr>
          <a:xfrm>
            <a:off x="4394121" y="2298251"/>
            <a:ext cx="9442490"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المبادئ الخمسة لإدارة السمعة الفعالة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157" name="Rectangle"/>
          <p:cNvSpPr>
            <a:spLocks/>
          </p:cNvSpPr>
          <p:nvPr/>
        </p:nvSpPr>
        <p:spPr>
          <a:xfrm>
            <a:off x="13638251" y="3215984"/>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Light" pitchFamily="34" charset="0"/>
                <a:ea typeface="Alexandria Light" pitchFamily="34" charset="0"/>
                <a:cs typeface="Alexandria Light" pitchFamily="34" charset="0"/>
              </a:rPr>
              <a:t>01</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58"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21322" y="3530310"/>
            <a:ext cx="4215289" cy="22859"/>
          </a:xfrm>
          <a:prstGeom prst="rect">
            <a:avLst/>
          </a:prstGeom>
          <a:noFill/>
          <a:ln w="12700" cap="flat" cmpd="sng">
            <a:noFill/>
            <a:prstDash val="solid"/>
            <a:miter/>
          </a:ln>
        </p:spPr>
      </p:pic>
      <p:sp>
        <p:nvSpPr>
          <p:cNvPr id="159" name="Rectangle"/>
          <p:cNvSpPr>
            <a:spLocks/>
          </p:cNvSpPr>
          <p:nvPr/>
        </p:nvSpPr>
        <p:spPr>
          <a:xfrm>
            <a:off x="10859572" y="3675209"/>
            <a:ext cx="2977039"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الشفافية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60" name="Rectangle"/>
          <p:cNvSpPr>
            <a:spLocks/>
          </p:cNvSpPr>
          <p:nvPr/>
        </p:nvSpPr>
        <p:spPr>
          <a:xfrm>
            <a:off x="9621322" y="4166341"/>
            <a:ext cx="4215289"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التواصل الصادق والمباشر يبني الثقة مع جميع أصحاب المصلحة ويعزز المصداقية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61" name="Rectangle"/>
          <p:cNvSpPr>
            <a:spLocks/>
          </p:cNvSpPr>
          <p:nvPr/>
        </p:nvSpPr>
        <p:spPr>
          <a:xfrm>
            <a:off x="9224605" y="3215984"/>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Light" pitchFamily="34" charset="0"/>
                <a:ea typeface="Alexandria Light" pitchFamily="34" charset="0"/>
                <a:cs typeface="Alexandria Light" pitchFamily="34" charset="0"/>
              </a:rPr>
              <a:t>02</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62"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07556" y="3530310"/>
            <a:ext cx="4215408" cy="22859"/>
          </a:xfrm>
          <a:prstGeom prst="rect">
            <a:avLst/>
          </a:prstGeom>
          <a:noFill/>
          <a:ln w="12700" cap="flat" cmpd="sng">
            <a:noFill/>
            <a:prstDash val="solid"/>
            <a:miter/>
          </a:ln>
        </p:spPr>
      </p:pic>
      <p:sp>
        <p:nvSpPr>
          <p:cNvPr id="163" name="Rectangle"/>
          <p:cNvSpPr>
            <a:spLocks/>
          </p:cNvSpPr>
          <p:nvPr/>
        </p:nvSpPr>
        <p:spPr>
          <a:xfrm>
            <a:off x="6445925" y="3675209"/>
            <a:ext cx="2977038"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التوافق</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64" name="Rectangle"/>
          <p:cNvSpPr>
            <a:spLocks/>
          </p:cNvSpPr>
          <p:nvPr/>
        </p:nvSpPr>
        <p:spPr>
          <a:xfrm>
            <a:off x="5207556" y="4166341"/>
            <a:ext cx="4215408"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الرسائل الإعلامية يجب أن تكون متسقة مع الأفعال والممارسات الفعلية للمؤسسة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65" name="Rectangle"/>
          <p:cNvSpPr>
            <a:spLocks/>
          </p:cNvSpPr>
          <p:nvPr/>
        </p:nvSpPr>
        <p:spPr>
          <a:xfrm>
            <a:off x="4810839" y="3215984"/>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Light" pitchFamily="34" charset="0"/>
                <a:ea typeface="Alexandria Light" pitchFamily="34" charset="0"/>
                <a:cs typeface="Alexandria Light" pitchFamily="34" charset="0"/>
              </a:rPr>
              <a:t>03</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66"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909" y="3530310"/>
            <a:ext cx="4215289" cy="22859"/>
          </a:xfrm>
          <a:prstGeom prst="rect">
            <a:avLst/>
          </a:prstGeom>
          <a:noFill/>
          <a:ln w="12700" cap="flat" cmpd="sng">
            <a:noFill/>
            <a:prstDash val="solid"/>
            <a:miter/>
          </a:ln>
        </p:spPr>
      </p:pic>
      <p:sp>
        <p:nvSpPr>
          <p:cNvPr id="167" name="Rectangle"/>
          <p:cNvSpPr>
            <a:spLocks/>
          </p:cNvSpPr>
          <p:nvPr/>
        </p:nvSpPr>
        <p:spPr>
          <a:xfrm>
            <a:off x="2032158" y="3675209"/>
            <a:ext cx="2977039"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التفاعل ثنائي الاتجاه</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68" name="Rectangle"/>
          <p:cNvSpPr>
            <a:spLocks/>
          </p:cNvSpPr>
          <p:nvPr/>
        </p:nvSpPr>
        <p:spPr>
          <a:xfrm>
            <a:off x="793909" y="4166341"/>
            <a:ext cx="4215289"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الاستماع الفعال للجمهور والاستجابة لملاحظاتهم واحتياجاتهم</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69" name="Rectangle"/>
          <p:cNvSpPr>
            <a:spLocks/>
          </p:cNvSpPr>
          <p:nvPr/>
        </p:nvSpPr>
        <p:spPr>
          <a:xfrm>
            <a:off x="13638251" y="5148607"/>
            <a:ext cx="198358" cy="2480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Light" pitchFamily="34" charset="0"/>
                <a:ea typeface="Alexandria Light" pitchFamily="34" charset="0"/>
                <a:cs typeface="Alexandria Light" pitchFamily="34" charset="0"/>
              </a:rPr>
              <a:t>04</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7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14498" y="5443168"/>
            <a:ext cx="6422111" cy="22859"/>
          </a:xfrm>
          <a:prstGeom prst="rect">
            <a:avLst/>
          </a:prstGeom>
          <a:noFill/>
          <a:ln w="12700" cap="flat" cmpd="sng">
            <a:noFill/>
            <a:prstDash val="solid"/>
            <a:miter/>
          </a:ln>
        </p:spPr>
      </p:pic>
      <p:sp>
        <p:nvSpPr>
          <p:cNvPr id="171" name="Rectangle"/>
          <p:cNvSpPr>
            <a:spLocks/>
          </p:cNvSpPr>
          <p:nvPr/>
        </p:nvSpPr>
        <p:spPr>
          <a:xfrm>
            <a:off x="10859572" y="5607831"/>
            <a:ext cx="2977039"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الاستباقية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72" name="Rectangle"/>
          <p:cNvSpPr>
            <a:spLocks/>
          </p:cNvSpPr>
          <p:nvPr/>
        </p:nvSpPr>
        <p:spPr>
          <a:xfrm>
            <a:off x="7414498" y="6098964"/>
            <a:ext cx="642211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بناء سمعة قوية قبل حدوث الأزمات لتكون درعًا واقيًا عند الحاجة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73" name="Rectangle"/>
          <p:cNvSpPr>
            <a:spLocks/>
          </p:cNvSpPr>
          <p:nvPr/>
        </p:nvSpPr>
        <p:spPr>
          <a:xfrm>
            <a:off x="7017782" y="5148607"/>
            <a:ext cx="198358" cy="2480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Light" pitchFamily="34" charset="0"/>
                <a:ea typeface="Alexandria Light" pitchFamily="34" charset="0"/>
                <a:cs typeface="Alexandria Light" pitchFamily="34" charset="0"/>
              </a:rPr>
              <a:t>05</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7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909" y="5443168"/>
            <a:ext cx="6422231" cy="22859"/>
          </a:xfrm>
          <a:prstGeom prst="rect">
            <a:avLst/>
          </a:prstGeom>
          <a:noFill/>
          <a:ln w="12700" cap="flat" cmpd="sng">
            <a:noFill/>
            <a:prstDash val="solid"/>
            <a:miter/>
          </a:ln>
        </p:spPr>
      </p:pic>
      <p:sp>
        <p:nvSpPr>
          <p:cNvPr id="175" name="Rectangle"/>
          <p:cNvSpPr>
            <a:spLocks/>
          </p:cNvSpPr>
          <p:nvPr/>
        </p:nvSpPr>
        <p:spPr>
          <a:xfrm>
            <a:off x="4239101" y="5607831"/>
            <a:ext cx="2977039"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القياس المستمر</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76" name="Rectangle"/>
          <p:cNvSpPr>
            <a:spLocks/>
          </p:cNvSpPr>
          <p:nvPr/>
        </p:nvSpPr>
        <p:spPr>
          <a:xfrm>
            <a:off x="793909" y="6098964"/>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مراقبة وتقييم التصورات بشكل دوري لضمان فعالية الاستراتيجيات</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407386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77" name="Rounded rectangle"/>
          <p:cNvSpPr>
            <a:spLocks/>
          </p:cNvSpPr>
          <p:nvPr/>
        </p:nvSpPr>
        <p:spPr>
          <a:xfrm>
            <a:off x="521621" y="1322157"/>
            <a:ext cx="13892260" cy="671888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178" name="Rectangle"/>
          <p:cNvSpPr>
            <a:spLocks/>
          </p:cNvSpPr>
          <p:nvPr/>
        </p:nvSpPr>
        <p:spPr>
          <a:xfrm>
            <a:off x="3151414" y="210632"/>
            <a:ext cx="11478986" cy="45719"/>
          </a:xfrm>
          <a:prstGeom prst="rect">
            <a:avLst/>
          </a:prstGeom>
          <a:solidFill>
            <a:schemeClr val="tx1"/>
          </a:solidFill>
          <a:ln w="12700" cap="flat" cmpd="sng">
            <a:noFill/>
            <a:prstDash val="solid"/>
            <a:round/>
          </a:ln>
        </p:spPr>
        <p:txBody>
          <a:bodyPr/>
          <a:lstStyle/>
          <a:p>
            <a:endParaRPr lang="en-US"/>
          </a:p>
        </p:txBody>
      </p:sp>
      <p:pic>
        <p:nvPicPr>
          <p:cNvPr id="17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63324"/>
            <a:ext cx="2547875" cy="1189684"/>
          </a:xfrm>
          <a:prstGeom prst="rect">
            <a:avLst/>
          </a:prstGeom>
          <a:noFill/>
          <a:ln w="12700" cap="flat" cmpd="sng">
            <a:noFill/>
            <a:prstDash val="solid"/>
            <a:miter/>
          </a:ln>
        </p:spPr>
      </p:pic>
      <p:sp>
        <p:nvSpPr>
          <p:cNvPr id="180" name="Rectangle"/>
          <p:cNvSpPr>
            <a:spLocks/>
          </p:cNvSpPr>
          <p:nvPr/>
        </p:nvSpPr>
        <p:spPr>
          <a:xfrm>
            <a:off x="5662017" y="518168"/>
            <a:ext cx="8466533"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العوامل المؤثرة على تصور السمعة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181" name="Rectangle"/>
          <p:cNvSpPr>
            <a:spLocks/>
          </p:cNvSpPr>
          <p:nvPr/>
        </p:nvSpPr>
        <p:spPr>
          <a:xfrm>
            <a:off x="9895283" y="245375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عوامل داخلية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82" name="Rectangle"/>
          <p:cNvSpPr>
            <a:spLocks/>
          </p:cNvSpPr>
          <p:nvPr/>
        </p:nvSpPr>
        <p:spPr>
          <a:xfrm>
            <a:off x="9895283" y="2882979"/>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الأداء المؤسسي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83" name="Rectangle"/>
          <p:cNvSpPr>
            <a:spLocks/>
          </p:cNvSpPr>
          <p:nvPr/>
        </p:nvSpPr>
        <p:spPr>
          <a:xfrm>
            <a:off x="9895283" y="3269933"/>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جودة القيادة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84" name="Rectangle"/>
          <p:cNvSpPr>
            <a:spLocks/>
          </p:cNvSpPr>
          <p:nvPr/>
        </p:nvSpPr>
        <p:spPr>
          <a:xfrm>
            <a:off x="9895283" y="3656886"/>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الثقافة التنظيمية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85" name="Rectangle"/>
          <p:cNvSpPr>
            <a:spLocks/>
          </p:cNvSpPr>
          <p:nvPr/>
        </p:nvSpPr>
        <p:spPr>
          <a:xfrm>
            <a:off x="9895283" y="4043839"/>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جودة المنتجات والخدمات</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86"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18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96334" y="3344882"/>
            <a:ext cx="296941" cy="296941"/>
          </a:xfrm>
          <a:prstGeom prst="rect">
            <a:avLst/>
          </a:prstGeom>
          <a:noFill/>
          <a:ln w="12700" cap="flat" cmpd="sng">
            <a:noFill/>
            <a:prstDash val="solid"/>
            <a:miter/>
          </a:ln>
        </p:spPr>
      </p:pic>
      <p:sp>
        <p:nvSpPr>
          <p:cNvPr id="188" name="Rectangle"/>
          <p:cNvSpPr>
            <a:spLocks/>
          </p:cNvSpPr>
          <p:nvPr/>
        </p:nvSpPr>
        <p:spPr>
          <a:xfrm>
            <a:off x="2254091" y="245375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عوامل خارجية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89" name="Rectangle"/>
          <p:cNvSpPr>
            <a:spLocks/>
          </p:cNvSpPr>
          <p:nvPr/>
        </p:nvSpPr>
        <p:spPr>
          <a:xfrm>
            <a:off x="793790" y="2882979"/>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آراء الجمهور</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0" name="Rectangle"/>
          <p:cNvSpPr>
            <a:spLocks/>
          </p:cNvSpPr>
          <p:nvPr/>
        </p:nvSpPr>
        <p:spPr>
          <a:xfrm>
            <a:off x="793790" y="3269933"/>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التغطية الإعلامية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1" name="Rectangle"/>
          <p:cNvSpPr>
            <a:spLocks/>
          </p:cNvSpPr>
          <p:nvPr/>
        </p:nvSpPr>
        <p:spPr>
          <a:xfrm>
            <a:off x="793790" y="3656886"/>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تأثير المؤثرين</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2" name="Rectangle"/>
          <p:cNvSpPr>
            <a:spLocks/>
          </p:cNvSpPr>
          <p:nvPr/>
        </p:nvSpPr>
        <p:spPr>
          <a:xfrm>
            <a:off x="793790" y="4043839"/>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الأزمات الخارجية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193"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194"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36766" y="3344882"/>
            <a:ext cx="296941" cy="296941"/>
          </a:xfrm>
          <a:prstGeom prst="rect">
            <a:avLst/>
          </a:prstGeom>
          <a:noFill/>
          <a:ln w="12700" cap="flat" cmpd="sng">
            <a:noFill/>
            <a:prstDash val="solid"/>
            <a:miter/>
          </a:ln>
        </p:spPr>
      </p:pic>
      <p:sp>
        <p:nvSpPr>
          <p:cNvPr id="195" name="Rectangle"/>
          <p:cNvSpPr>
            <a:spLocks/>
          </p:cNvSpPr>
          <p:nvPr/>
        </p:nvSpPr>
        <p:spPr>
          <a:xfrm>
            <a:off x="2254091" y="4885015"/>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عوامل رقمية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196" name="Rectangle"/>
          <p:cNvSpPr>
            <a:spLocks/>
          </p:cNvSpPr>
          <p:nvPr/>
        </p:nvSpPr>
        <p:spPr>
          <a:xfrm>
            <a:off x="793790" y="5314236"/>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خوارزميات المنصات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7" name="Rectangle"/>
          <p:cNvSpPr>
            <a:spLocks/>
          </p:cNvSpPr>
          <p:nvPr/>
        </p:nvSpPr>
        <p:spPr>
          <a:xfrm>
            <a:off x="793790" y="5701189"/>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المحتوى المُنتج من المستخدمين</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8" name="Rectangle"/>
          <p:cNvSpPr>
            <a:spLocks/>
          </p:cNvSpPr>
          <p:nvPr/>
        </p:nvSpPr>
        <p:spPr>
          <a:xfrm>
            <a:off x="793790" y="6088142"/>
            <a:ext cx="394120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الأحداث الفيروسية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199" name="Rectangle"/>
          <p:cNvSpPr>
            <a:spLocks/>
          </p:cNvSpPr>
          <p:nvPr/>
        </p:nvSpPr>
        <p:spPr>
          <a:xfrm>
            <a:off x="793790" y="6475094"/>
            <a:ext cx="394120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التقييمات الإلكترونية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200"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201" name="Image"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036766" y="5604450"/>
            <a:ext cx="296941" cy="296941"/>
          </a:xfrm>
          <a:prstGeom prst="rect">
            <a:avLst/>
          </a:prstGeom>
          <a:noFill/>
          <a:ln w="12700" cap="flat" cmpd="sng">
            <a:noFill/>
            <a:prstDash val="solid"/>
            <a:miter/>
          </a:ln>
        </p:spPr>
      </p:pic>
      <p:sp>
        <p:nvSpPr>
          <p:cNvPr id="202" name="Rectangle"/>
          <p:cNvSpPr>
            <a:spLocks/>
          </p:cNvSpPr>
          <p:nvPr/>
        </p:nvSpPr>
        <p:spPr>
          <a:xfrm>
            <a:off x="9895283" y="4885015"/>
            <a:ext cx="2576632"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800" b="1" i="0" u="none" strike="noStrike" kern="0" cap="none" spc="0" baseline="0" dirty="0" err="1">
                <a:solidFill>
                  <a:srgbClr val="15213F"/>
                </a:solidFill>
                <a:latin typeface="Alexandria Bold" pitchFamily="34" charset="0"/>
                <a:ea typeface="Alexandria Bold" pitchFamily="34" charset="0"/>
                <a:cs typeface="Alexandria Bold" pitchFamily="34" charset="0"/>
              </a:rPr>
              <a:t>عوامل</a:t>
            </a:r>
            <a:r>
              <a:rPr lang="en-US" altLang="zh-CN" sz="1800" b="1" i="0" u="none" strike="noStrike" kern="0" cap="none" spc="0" baseline="0" dirty="0">
                <a:solidFill>
                  <a:srgbClr val="15213F"/>
                </a:solidFill>
                <a:latin typeface="Alexandria Bold" pitchFamily="34" charset="0"/>
                <a:ea typeface="Alexandria Bold" pitchFamily="34" charset="0"/>
                <a:cs typeface="Alexandria Bold" pitchFamily="34" charset="0"/>
              </a:rPr>
              <a:t> </a:t>
            </a:r>
            <a:r>
              <a:rPr lang="en-US" altLang="zh-CN" sz="1800" b="1" i="0" u="none" strike="noStrike" kern="0" cap="none" spc="0" baseline="0" dirty="0" err="1">
                <a:solidFill>
                  <a:srgbClr val="15213F"/>
                </a:solidFill>
                <a:latin typeface="Alexandria Bold" pitchFamily="34" charset="0"/>
                <a:ea typeface="Alexandria Bold" pitchFamily="34" charset="0"/>
                <a:cs typeface="Alexandria Bold" pitchFamily="34" charset="0"/>
              </a:rPr>
              <a:t>ثقافية</a:t>
            </a:r>
            <a:endParaRPr lang="zh-CN" altLang="en-US" sz="1800" b="0" i="0" u="none" strike="noStrike" kern="0" cap="none" spc="0" baseline="0" dirty="0">
              <a:solidFill>
                <a:srgbClr val="000000"/>
              </a:solidFill>
              <a:latin typeface="Calibri" charset="0"/>
              <a:ea typeface="等线" charset="0"/>
              <a:cs typeface="Calibri" charset="0"/>
            </a:endParaRPr>
          </a:p>
        </p:txBody>
      </p:sp>
      <p:sp>
        <p:nvSpPr>
          <p:cNvPr id="203" name="Rectangle"/>
          <p:cNvSpPr>
            <a:spLocks/>
          </p:cNvSpPr>
          <p:nvPr/>
        </p:nvSpPr>
        <p:spPr>
          <a:xfrm>
            <a:off x="9895283" y="5314236"/>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القيم الوطنية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204" name="Rectangle"/>
          <p:cNvSpPr>
            <a:spLocks/>
          </p:cNvSpPr>
          <p:nvPr/>
        </p:nvSpPr>
        <p:spPr>
          <a:xfrm>
            <a:off x="9895283" y="5701189"/>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المسؤولية الاجتماعية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205" name="Rectangle"/>
          <p:cNvSpPr>
            <a:spLocks/>
          </p:cNvSpPr>
          <p:nvPr/>
        </p:nvSpPr>
        <p:spPr>
          <a:xfrm>
            <a:off x="9895283" y="6088142"/>
            <a:ext cx="394132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التوافق مع الرؤى الوطنية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206" name="Rectangle"/>
          <p:cNvSpPr>
            <a:spLocks/>
          </p:cNvSpPr>
          <p:nvPr/>
        </p:nvSpPr>
        <p:spPr>
          <a:xfrm>
            <a:off x="9895283" y="6475094"/>
            <a:ext cx="394132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الالتزام بالهوية المحلية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207" name="Image" descr="preencoded.pn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208" name="Image" descr="preencoded.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296334" y="5604450"/>
            <a:ext cx="296941" cy="296941"/>
          </a:xfrm>
          <a:prstGeom prst="rect">
            <a:avLst/>
          </a:prstGeom>
          <a:noFill/>
          <a:ln w="12700" cap="flat" cmpd="sng">
            <a:noFill/>
            <a:prstDash val="solid"/>
            <a:miter/>
          </a:ln>
        </p:spPr>
      </p:pic>
    </p:spTree>
    <p:extLst>
      <p:ext uri="{BB962C8B-B14F-4D97-AF65-F5344CB8AC3E}">
        <p14:creationId xmlns:p14="http://schemas.microsoft.com/office/powerpoint/2010/main" val="1283834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09" name="Rounded rectangle"/>
          <p:cNvSpPr>
            <a:spLocks/>
          </p:cNvSpPr>
          <p:nvPr/>
        </p:nvSpPr>
        <p:spPr>
          <a:xfrm>
            <a:off x="394137" y="1326755"/>
            <a:ext cx="14019743" cy="6714287"/>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210" name="Rectangle"/>
          <p:cNvSpPr>
            <a:spLocks/>
          </p:cNvSpPr>
          <p:nvPr/>
        </p:nvSpPr>
        <p:spPr>
          <a:xfrm>
            <a:off x="3151414" y="384477"/>
            <a:ext cx="11478986" cy="45719"/>
          </a:xfrm>
          <a:prstGeom prst="rect">
            <a:avLst/>
          </a:prstGeom>
          <a:solidFill>
            <a:schemeClr val="tx1"/>
          </a:solidFill>
          <a:ln w="12700" cap="flat" cmpd="sng">
            <a:noFill/>
            <a:prstDash val="solid"/>
            <a:round/>
          </a:ln>
        </p:spPr>
        <p:txBody>
          <a:bodyPr/>
          <a:lstStyle/>
          <a:p>
            <a:endParaRPr lang="en-US"/>
          </a:p>
        </p:txBody>
      </p:sp>
      <p:pic>
        <p:nvPicPr>
          <p:cNvPr id="211"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pic>
        <p:nvPicPr>
          <p:cNvPr id="212"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88096" y="1887415"/>
            <a:ext cx="3663900" cy="5495852"/>
          </a:xfrm>
          <a:prstGeom prst="rect">
            <a:avLst/>
          </a:prstGeom>
          <a:noFill/>
          <a:ln w="12700" cap="flat" cmpd="sng">
            <a:noFill/>
            <a:prstDash val="solid"/>
            <a:miter/>
          </a:ln>
        </p:spPr>
      </p:pic>
      <p:sp>
        <p:nvSpPr>
          <p:cNvPr id="213" name="Rounded rectangle"/>
          <p:cNvSpPr>
            <a:spLocks/>
          </p:cNvSpPr>
          <p:nvPr/>
        </p:nvSpPr>
        <p:spPr>
          <a:xfrm>
            <a:off x="12854899" y="185771"/>
            <a:ext cx="1194197" cy="363617"/>
          </a:xfrm>
          <a:prstGeom prst="roundRect">
            <a:avLst>
              <a:gd name="adj" fmla="val 17875"/>
            </a:avLst>
          </a:prstGeom>
          <a:solidFill>
            <a:srgbClr val="D7DFF4"/>
          </a:solidFill>
          <a:ln w="12700" cap="flat" cmpd="sng">
            <a:noFill/>
            <a:prstDash val="solid"/>
            <a:miter/>
          </a:ln>
        </p:spPr>
        <p:txBody>
          <a:bodyPr/>
          <a:lstStyle/>
          <a:p>
            <a:endParaRPr lang="en-US"/>
          </a:p>
        </p:txBody>
      </p:sp>
      <p:sp>
        <p:nvSpPr>
          <p:cNvPr id="214" name="Rectangle"/>
          <p:cNvSpPr>
            <a:spLocks/>
          </p:cNvSpPr>
          <p:nvPr/>
        </p:nvSpPr>
        <p:spPr>
          <a:xfrm>
            <a:off x="13086833" y="243755"/>
            <a:ext cx="730329" cy="24765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900"/>
              </a:lnSpc>
              <a:spcBef>
                <a:spcPts val="0"/>
              </a:spcBef>
              <a:spcAft>
                <a:spcPts val="0"/>
              </a:spcAft>
              <a:buNone/>
            </a:pPr>
            <a:r>
              <a:rPr lang="en-US" altLang="zh-CN" sz="1200" b="0" i="0" u="none" strike="noStrike" kern="0" cap="none" spc="0" baseline="0">
                <a:solidFill>
                  <a:srgbClr val="15213F"/>
                </a:solidFill>
                <a:latin typeface="Alexandria" pitchFamily="2" charset="-78"/>
                <a:ea typeface="Alexandria" pitchFamily="2" charset="-78"/>
                <a:cs typeface="Alexandria" pitchFamily="2" charset="-78"/>
              </a:rPr>
              <a:t>دراسة حالة</a:t>
            </a:r>
            <a:endParaRPr lang="zh-CN" altLang="en-US" sz="1200" b="0" i="0" u="none" strike="noStrike" kern="0" cap="none" spc="0" baseline="0">
              <a:solidFill>
                <a:srgbClr val="000000"/>
              </a:solidFill>
              <a:latin typeface="Calibri" charset="0"/>
              <a:ea typeface="等线" charset="0"/>
              <a:cs typeface="Calibri" charset="0"/>
            </a:endParaRPr>
          </a:p>
        </p:txBody>
      </p:sp>
      <p:sp>
        <p:nvSpPr>
          <p:cNvPr id="215" name="Rectangle"/>
          <p:cNvSpPr>
            <a:spLocks/>
          </p:cNvSpPr>
          <p:nvPr/>
        </p:nvSpPr>
        <p:spPr>
          <a:xfrm>
            <a:off x="3516987" y="456842"/>
            <a:ext cx="7596426" cy="1208961"/>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47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السعودية الخضراء: بناء سمعة بيئية وطنية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216" name="Rectangle"/>
          <p:cNvSpPr>
            <a:spLocks/>
          </p:cNvSpPr>
          <p:nvPr/>
        </p:nvSpPr>
        <p:spPr>
          <a:xfrm>
            <a:off x="773787" y="2787847"/>
            <a:ext cx="2755343" cy="6384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5000"/>
              </a:lnSpc>
              <a:spcBef>
                <a:spcPts val="0"/>
              </a:spcBef>
              <a:spcAft>
                <a:spcPts val="0"/>
              </a:spcAft>
              <a:buNone/>
            </a:pPr>
            <a:r>
              <a:rPr lang="en-US" altLang="zh-CN" sz="5000" b="1" i="0" u="none" strike="noStrike" kern="0" cap="none" spc="0" baseline="0">
                <a:solidFill>
                  <a:srgbClr val="15213F"/>
                </a:solidFill>
                <a:latin typeface="Alexandria Bold" pitchFamily="34" charset="0"/>
                <a:ea typeface="Alexandria Bold" pitchFamily="34" charset="0"/>
                <a:cs typeface="Alexandria Bold" pitchFamily="34" charset="0"/>
              </a:rPr>
              <a:t>10M</a:t>
            </a:r>
            <a:endParaRPr lang="zh-CN" altLang="en-US" sz="5000" b="0" i="0" u="none" strike="noStrike" kern="0" cap="none" spc="0" baseline="0">
              <a:solidFill>
                <a:srgbClr val="000000"/>
              </a:solidFill>
              <a:latin typeface="Calibri" charset="0"/>
              <a:ea typeface="等线" charset="0"/>
              <a:cs typeface="Calibri" charset="0"/>
            </a:endParaRPr>
          </a:p>
        </p:txBody>
      </p:sp>
      <p:sp>
        <p:nvSpPr>
          <p:cNvPr id="217" name="Rectangle"/>
          <p:cNvSpPr>
            <a:spLocks/>
          </p:cNvSpPr>
          <p:nvPr/>
        </p:nvSpPr>
        <p:spPr>
          <a:xfrm>
            <a:off x="942379" y="3667958"/>
            <a:ext cx="2418159" cy="30218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أشجار مستهدفة</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218" name="Rectangle"/>
          <p:cNvSpPr>
            <a:spLocks/>
          </p:cNvSpPr>
          <p:nvPr/>
        </p:nvSpPr>
        <p:spPr>
          <a:xfrm>
            <a:off x="773787" y="4163497"/>
            <a:ext cx="2755343" cy="3095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هدف زراعة ملايين الأشجار</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19" name="Rectangle"/>
          <p:cNvSpPr>
            <a:spLocks/>
          </p:cNvSpPr>
          <p:nvPr/>
        </p:nvSpPr>
        <p:spPr>
          <a:xfrm>
            <a:off x="773787" y="4956572"/>
            <a:ext cx="2755343" cy="6384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5000"/>
              </a:lnSpc>
              <a:spcBef>
                <a:spcPts val="0"/>
              </a:spcBef>
              <a:spcAft>
                <a:spcPts val="0"/>
              </a:spcAft>
              <a:buNone/>
            </a:pPr>
            <a:r>
              <a:rPr lang="en-US" altLang="zh-CN" sz="5000" b="1" i="0" u="none" strike="noStrike" kern="0" cap="none" spc="0" baseline="0">
                <a:solidFill>
                  <a:srgbClr val="15213F"/>
                </a:solidFill>
                <a:latin typeface="Alexandria Bold" pitchFamily="34" charset="0"/>
                <a:ea typeface="Alexandria Bold" pitchFamily="34" charset="0"/>
                <a:cs typeface="Alexandria Bold" pitchFamily="34" charset="0"/>
              </a:rPr>
              <a:t>50%</a:t>
            </a:r>
            <a:endParaRPr lang="zh-CN" altLang="en-US" sz="5000" b="0" i="0" u="none" strike="noStrike" kern="0" cap="none" spc="0" baseline="0">
              <a:solidFill>
                <a:srgbClr val="000000"/>
              </a:solidFill>
              <a:latin typeface="Calibri" charset="0"/>
              <a:ea typeface="等线" charset="0"/>
              <a:cs typeface="Calibri" charset="0"/>
            </a:endParaRPr>
          </a:p>
        </p:txBody>
      </p:sp>
      <p:sp>
        <p:nvSpPr>
          <p:cNvPr id="220" name="Rectangle"/>
          <p:cNvSpPr>
            <a:spLocks/>
          </p:cNvSpPr>
          <p:nvPr/>
        </p:nvSpPr>
        <p:spPr>
          <a:xfrm>
            <a:off x="942379" y="5836681"/>
            <a:ext cx="2418159" cy="30218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تخفيض الانبعاثات</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221" name="Rectangle"/>
          <p:cNvSpPr>
            <a:spLocks/>
          </p:cNvSpPr>
          <p:nvPr/>
        </p:nvSpPr>
        <p:spPr>
          <a:xfrm>
            <a:off x="773787" y="6332220"/>
            <a:ext cx="2755343" cy="3095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هدف تخفيض الكربون</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2" name="Rectangle"/>
          <p:cNvSpPr>
            <a:spLocks/>
          </p:cNvSpPr>
          <p:nvPr/>
        </p:nvSpPr>
        <p:spPr>
          <a:xfrm>
            <a:off x="5475923" y="2253913"/>
            <a:ext cx="2901791" cy="3626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850"/>
              </a:lnSpc>
              <a:spcBef>
                <a:spcPts val="0"/>
              </a:spcBef>
              <a:spcAft>
                <a:spcPts val="0"/>
              </a:spcAft>
              <a:buNone/>
            </a:pPr>
            <a:r>
              <a:rPr lang="en-US" altLang="zh-CN" sz="2000" b="1" i="0" u="none" strike="noStrike" kern="0" cap="none" spc="0" baseline="0">
                <a:solidFill>
                  <a:schemeClr val="tx1"/>
                </a:solidFill>
                <a:latin typeface="Alexandria Bold" pitchFamily="34" charset="0"/>
                <a:ea typeface="Alexandria Bold" pitchFamily="34" charset="0"/>
                <a:cs typeface="Alexandria Bold" pitchFamily="34" charset="0"/>
              </a:rPr>
              <a:t>استراتيجية الحملة</a:t>
            </a:r>
            <a:endParaRPr lang="zh-CN" altLang="en-US" sz="2000" b="0" i="0" u="none" strike="noStrike" kern="0" cap="none" spc="0" baseline="0">
              <a:solidFill>
                <a:schemeClr val="tx1"/>
              </a:solidFill>
              <a:latin typeface="Calibri" charset="0"/>
              <a:ea typeface="等线" charset="0"/>
              <a:cs typeface="Calibri" charset="0"/>
            </a:endParaRPr>
          </a:p>
        </p:txBody>
      </p:sp>
      <p:sp>
        <p:nvSpPr>
          <p:cNvPr id="223" name="Rectangle"/>
          <p:cNvSpPr>
            <a:spLocks/>
          </p:cNvSpPr>
          <p:nvPr/>
        </p:nvSpPr>
        <p:spPr>
          <a:xfrm>
            <a:off x="4008714" y="3223022"/>
            <a:ext cx="4368998" cy="1238250"/>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حملة "السعودية الخضراء" عززت سمعة المملكة كدولة ملتزمة بالبيئة من خلال استراتيجية متكاملة تجمع بين الأفعال الملموسة والتوعية الرقمية الواسعة.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4" name="Rectangle"/>
          <p:cNvSpPr>
            <a:spLocks/>
          </p:cNvSpPr>
          <p:nvPr/>
        </p:nvSpPr>
        <p:spPr>
          <a:xfrm>
            <a:off x="4008714" y="4818431"/>
            <a:ext cx="4368998" cy="619125"/>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eaLnBrk="1" fontAlgn="auto" latinLnBrk="0" hangingPunct="1">
              <a:lnSpc>
                <a:spcPts val="2400"/>
              </a:lnSpc>
              <a:spcBef>
                <a:spcPts val="0"/>
              </a:spcBef>
              <a:spcAft>
                <a:spcPts val="0"/>
              </a:spcAft>
              <a:buClrTx/>
              <a:buChar char="•"/>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زراعة ملايين الأشجار في مختلف مناطق المملكة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5" name="Rectangle"/>
          <p:cNvSpPr>
            <a:spLocks/>
          </p:cNvSpPr>
          <p:nvPr/>
        </p:nvSpPr>
        <p:spPr>
          <a:xfrm>
            <a:off x="4008714" y="5322094"/>
            <a:ext cx="4368998" cy="309563"/>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400"/>
              </a:lnSpc>
              <a:spcBef>
                <a:spcPts val="0"/>
              </a:spcBef>
              <a:spcAft>
                <a:spcPts val="0"/>
              </a:spcAft>
              <a:buClrTx/>
              <a:buChar char="•"/>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حملات توعية رقمية واسعة النطاق</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6" name="Rectangle"/>
          <p:cNvSpPr>
            <a:spLocks/>
          </p:cNvSpPr>
          <p:nvPr/>
        </p:nvSpPr>
        <p:spPr>
          <a:xfrm>
            <a:off x="4008714" y="5699284"/>
            <a:ext cx="4368998" cy="309563"/>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400"/>
              </a:lnSpc>
              <a:spcBef>
                <a:spcPts val="0"/>
              </a:spcBef>
              <a:spcAft>
                <a:spcPts val="0"/>
              </a:spcAft>
              <a:buClrTx/>
              <a:buChar char="•"/>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شراكات مع القطاع الخاص والمجتمع المدني</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7" name="Rectangle"/>
          <p:cNvSpPr>
            <a:spLocks/>
          </p:cNvSpPr>
          <p:nvPr/>
        </p:nvSpPr>
        <p:spPr>
          <a:xfrm>
            <a:off x="4008714" y="6076474"/>
            <a:ext cx="4368998" cy="309563"/>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400"/>
              </a:lnSpc>
              <a:spcBef>
                <a:spcPts val="0"/>
              </a:spcBef>
              <a:spcAft>
                <a:spcPts val="0"/>
              </a:spcAft>
              <a:buClrTx/>
              <a:buChar char="•"/>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تكامل مع رؤية 2030 للاستدامة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28" name="Rectangle"/>
          <p:cNvSpPr>
            <a:spLocks/>
          </p:cNvSpPr>
          <p:nvPr/>
        </p:nvSpPr>
        <p:spPr>
          <a:xfrm>
            <a:off x="773787" y="7076836"/>
            <a:ext cx="7596426" cy="61912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النتيجة: تحول جذري في التصور العالمي للمملكة من دولة نفطية إلى رائدة في الاستدامة البيئية، مما عزز سمعتها الدولية وجذب استثمارات خضراء.</a:t>
            </a:r>
            <a:endParaRPr lang="zh-CN" altLang="en-US" sz="150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098262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29"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230" name="Rectangle"/>
          <p:cNvSpPr>
            <a:spLocks/>
          </p:cNvSpPr>
          <p:nvPr/>
        </p:nvSpPr>
        <p:spPr>
          <a:xfrm>
            <a:off x="3151414" y="289442"/>
            <a:ext cx="11478986" cy="45719"/>
          </a:xfrm>
          <a:prstGeom prst="rect">
            <a:avLst/>
          </a:prstGeom>
          <a:solidFill>
            <a:schemeClr val="tx1"/>
          </a:solidFill>
          <a:ln w="12700" cap="flat" cmpd="sng">
            <a:noFill/>
            <a:prstDash val="solid"/>
            <a:round/>
          </a:ln>
        </p:spPr>
        <p:txBody>
          <a:bodyPr/>
          <a:lstStyle/>
          <a:p>
            <a:endParaRPr lang="en-US"/>
          </a:p>
        </p:txBody>
      </p:sp>
      <p:pic>
        <p:nvPicPr>
          <p:cNvPr id="231"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pic>
        <p:nvPicPr>
          <p:cNvPr id="232"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16046" y="1469528"/>
            <a:ext cx="4130112" cy="6197409"/>
          </a:xfrm>
          <a:prstGeom prst="rect">
            <a:avLst/>
          </a:prstGeom>
          <a:noFill/>
          <a:ln w="12700" cap="flat" cmpd="sng">
            <a:noFill/>
            <a:prstDash val="solid"/>
            <a:miter/>
          </a:ln>
        </p:spPr>
      </p:pic>
      <p:sp>
        <p:nvSpPr>
          <p:cNvPr id="233" name="Rectangle"/>
          <p:cNvSpPr>
            <a:spLocks/>
          </p:cNvSpPr>
          <p:nvPr/>
        </p:nvSpPr>
        <p:spPr>
          <a:xfrm>
            <a:off x="3975257" y="360700"/>
            <a:ext cx="7585233" cy="121800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47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قطر وكأس العالم 2022: الدفاع عن السمعة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234" name="Rounded rectangle"/>
          <p:cNvSpPr>
            <a:spLocks/>
          </p:cNvSpPr>
          <p:nvPr/>
        </p:nvSpPr>
        <p:spPr>
          <a:xfrm>
            <a:off x="8122563" y="2046089"/>
            <a:ext cx="22859" cy="4369475"/>
          </a:xfrm>
          <a:prstGeom prst="roundRect">
            <a:avLst>
              <a:gd name="adj" fmla="val 358023"/>
            </a:avLst>
          </a:prstGeom>
          <a:solidFill>
            <a:srgbClr val="CFD2D8"/>
          </a:solidFill>
          <a:ln w="12700" cap="flat" cmpd="sng">
            <a:noFill/>
            <a:prstDash val="solid"/>
            <a:miter/>
          </a:ln>
        </p:spPr>
        <p:txBody>
          <a:bodyPr/>
          <a:lstStyle/>
          <a:p>
            <a:endParaRPr lang="en-US"/>
          </a:p>
        </p:txBody>
      </p:sp>
      <p:sp>
        <p:nvSpPr>
          <p:cNvPr id="235" name="Rounded rectangle"/>
          <p:cNvSpPr>
            <a:spLocks/>
          </p:cNvSpPr>
          <p:nvPr/>
        </p:nvSpPr>
        <p:spPr>
          <a:xfrm>
            <a:off x="7364492" y="2253853"/>
            <a:ext cx="584597" cy="22860"/>
          </a:xfrm>
          <a:prstGeom prst="roundRect">
            <a:avLst>
              <a:gd name="adj" fmla="val 358023"/>
            </a:avLst>
          </a:prstGeom>
          <a:solidFill>
            <a:srgbClr val="CFD2D8"/>
          </a:solidFill>
          <a:ln w="12700" cap="flat" cmpd="sng">
            <a:noFill/>
            <a:prstDash val="solid"/>
            <a:miter/>
          </a:ln>
        </p:spPr>
        <p:txBody>
          <a:bodyPr/>
          <a:lstStyle/>
          <a:p>
            <a:endParaRPr lang="en-US"/>
          </a:p>
        </p:txBody>
      </p:sp>
      <p:sp>
        <p:nvSpPr>
          <p:cNvPr id="236" name="Rounded rectangle"/>
          <p:cNvSpPr>
            <a:spLocks/>
          </p:cNvSpPr>
          <p:nvPr/>
        </p:nvSpPr>
        <p:spPr>
          <a:xfrm>
            <a:off x="7926229" y="2046089"/>
            <a:ext cx="438388" cy="438388"/>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237" name="Rectangle"/>
          <p:cNvSpPr>
            <a:spLocks/>
          </p:cNvSpPr>
          <p:nvPr/>
        </p:nvSpPr>
        <p:spPr>
          <a:xfrm>
            <a:off x="7999274" y="2082641"/>
            <a:ext cx="292298" cy="36528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2300" b="1" i="0" u="none" strike="noStrike" kern="0" cap="none" spc="0" baseline="0">
                <a:solidFill>
                  <a:srgbClr val="15213F"/>
                </a:solidFill>
                <a:latin typeface="Alexandria Bold" pitchFamily="34" charset="0"/>
                <a:ea typeface="Alexandria Bold" pitchFamily="34" charset="0"/>
                <a:cs typeface="Alexandria Bold" pitchFamily="34" charset="0"/>
              </a:rPr>
              <a:t>1</a:t>
            </a:r>
            <a:endParaRPr lang="zh-CN" altLang="en-US" sz="2300" b="0" i="0" u="none" strike="noStrike" kern="0" cap="none" spc="0" baseline="0">
              <a:solidFill>
                <a:srgbClr val="000000"/>
              </a:solidFill>
              <a:latin typeface="Calibri" charset="0"/>
              <a:ea typeface="等线" charset="0"/>
              <a:cs typeface="Calibri" charset="0"/>
            </a:endParaRPr>
          </a:p>
        </p:txBody>
      </p:sp>
      <p:sp>
        <p:nvSpPr>
          <p:cNvPr id="238" name="Rectangle"/>
          <p:cNvSpPr>
            <a:spLocks/>
          </p:cNvSpPr>
          <p:nvPr/>
        </p:nvSpPr>
        <p:spPr>
          <a:xfrm>
            <a:off x="4735354" y="2113002"/>
            <a:ext cx="2435781" cy="3044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مرحلة الانتقادات</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239" name="Rectangle"/>
          <p:cNvSpPr>
            <a:spLocks/>
          </p:cNvSpPr>
          <p:nvPr/>
        </p:nvSpPr>
        <p:spPr>
          <a:xfrm>
            <a:off x="779383" y="2534364"/>
            <a:ext cx="6391750" cy="31182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5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انتقادات دولية واسعة قبل وأثناء التحضيرات للبطولة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40" name="Rounded rectangle"/>
          <p:cNvSpPr>
            <a:spLocks/>
          </p:cNvSpPr>
          <p:nvPr/>
        </p:nvSpPr>
        <p:spPr>
          <a:xfrm>
            <a:off x="7364492" y="3443645"/>
            <a:ext cx="584597" cy="22859"/>
          </a:xfrm>
          <a:prstGeom prst="roundRect">
            <a:avLst>
              <a:gd name="adj" fmla="val 358023"/>
            </a:avLst>
          </a:prstGeom>
          <a:solidFill>
            <a:srgbClr val="CFD2D8"/>
          </a:solidFill>
          <a:ln w="12700" cap="flat" cmpd="sng">
            <a:noFill/>
            <a:prstDash val="solid"/>
            <a:miter/>
          </a:ln>
        </p:spPr>
        <p:txBody>
          <a:bodyPr/>
          <a:lstStyle/>
          <a:p>
            <a:endParaRPr lang="en-US"/>
          </a:p>
        </p:txBody>
      </p:sp>
      <p:sp>
        <p:nvSpPr>
          <p:cNvPr id="241" name="Rounded rectangle"/>
          <p:cNvSpPr>
            <a:spLocks/>
          </p:cNvSpPr>
          <p:nvPr/>
        </p:nvSpPr>
        <p:spPr>
          <a:xfrm>
            <a:off x="7926229" y="3235880"/>
            <a:ext cx="438388" cy="438388"/>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242" name="Rectangle"/>
          <p:cNvSpPr>
            <a:spLocks/>
          </p:cNvSpPr>
          <p:nvPr/>
        </p:nvSpPr>
        <p:spPr>
          <a:xfrm>
            <a:off x="7999274" y="3272433"/>
            <a:ext cx="292298" cy="36528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2300" b="1" i="0" u="none" strike="noStrike" kern="0" cap="none" spc="0" baseline="0">
                <a:solidFill>
                  <a:srgbClr val="15213F"/>
                </a:solidFill>
                <a:latin typeface="Alexandria Bold" pitchFamily="34" charset="0"/>
                <a:ea typeface="Alexandria Bold" pitchFamily="34" charset="0"/>
                <a:cs typeface="Alexandria Bold" pitchFamily="34" charset="0"/>
              </a:rPr>
              <a:t>2</a:t>
            </a:r>
            <a:endParaRPr lang="zh-CN" altLang="en-US" sz="2300" b="0" i="0" u="none" strike="noStrike" kern="0" cap="none" spc="0" baseline="0">
              <a:solidFill>
                <a:srgbClr val="000000"/>
              </a:solidFill>
              <a:latin typeface="Calibri" charset="0"/>
              <a:ea typeface="等线" charset="0"/>
              <a:cs typeface="Calibri" charset="0"/>
            </a:endParaRPr>
          </a:p>
        </p:txBody>
      </p:sp>
      <p:sp>
        <p:nvSpPr>
          <p:cNvPr id="243" name="Rectangle"/>
          <p:cNvSpPr>
            <a:spLocks/>
          </p:cNvSpPr>
          <p:nvPr/>
        </p:nvSpPr>
        <p:spPr>
          <a:xfrm>
            <a:off x="4735354" y="3302794"/>
            <a:ext cx="2435781" cy="3044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استراتيجية الاستجابة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244" name="Rectangle"/>
          <p:cNvSpPr>
            <a:spLocks/>
          </p:cNvSpPr>
          <p:nvPr/>
        </p:nvSpPr>
        <p:spPr>
          <a:xfrm>
            <a:off x="779383" y="3724156"/>
            <a:ext cx="6391750" cy="31182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5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حملات شفافية وإبراز الإنجازات والإصلاحات</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45" name="Rounded rectangle"/>
          <p:cNvSpPr>
            <a:spLocks/>
          </p:cNvSpPr>
          <p:nvPr/>
        </p:nvSpPr>
        <p:spPr>
          <a:xfrm>
            <a:off x="7364492" y="4633436"/>
            <a:ext cx="584597" cy="22859"/>
          </a:xfrm>
          <a:prstGeom prst="roundRect">
            <a:avLst>
              <a:gd name="adj" fmla="val 358023"/>
            </a:avLst>
          </a:prstGeom>
          <a:solidFill>
            <a:srgbClr val="CFD2D8"/>
          </a:solidFill>
          <a:ln w="12700" cap="flat" cmpd="sng">
            <a:noFill/>
            <a:prstDash val="solid"/>
            <a:miter/>
          </a:ln>
        </p:spPr>
        <p:txBody>
          <a:bodyPr/>
          <a:lstStyle/>
          <a:p>
            <a:endParaRPr lang="en-US"/>
          </a:p>
        </p:txBody>
      </p:sp>
      <p:sp>
        <p:nvSpPr>
          <p:cNvPr id="246" name="Rounded rectangle"/>
          <p:cNvSpPr>
            <a:spLocks/>
          </p:cNvSpPr>
          <p:nvPr/>
        </p:nvSpPr>
        <p:spPr>
          <a:xfrm>
            <a:off x="7926229" y="4425672"/>
            <a:ext cx="438388" cy="438388"/>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247" name="Rectangle"/>
          <p:cNvSpPr>
            <a:spLocks/>
          </p:cNvSpPr>
          <p:nvPr/>
        </p:nvSpPr>
        <p:spPr>
          <a:xfrm>
            <a:off x="7999274" y="4462224"/>
            <a:ext cx="292298" cy="36528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2300" b="1" i="0" u="none" strike="noStrike" kern="0" cap="none" spc="0" baseline="0">
                <a:solidFill>
                  <a:srgbClr val="15213F"/>
                </a:solidFill>
                <a:latin typeface="Alexandria Bold" pitchFamily="34" charset="0"/>
                <a:ea typeface="Alexandria Bold" pitchFamily="34" charset="0"/>
                <a:cs typeface="Alexandria Bold" pitchFamily="34" charset="0"/>
              </a:rPr>
              <a:t>3</a:t>
            </a:r>
            <a:endParaRPr lang="zh-CN" altLang="en-US" sz="2300" b="0" i="0" u="none" strike="noStrike" kern="0" cap="none" spc="0" baseline="0">
              <a:solidFill>
                <a:srgbClr val="000000"/>
              </a:solidFill>
              <a:latin typeface="Calibri" charset="0"/>
              <a:ea typeface="等线" charset="0"/>
              <a:cs typeface="Calibri" charset="0"/>
            </a:endParaRPr>
          </a:p>
        </p:txBody>
      </p:sp>
      <p:sp>
        <p:nvSpPr>
          <p:cNvPr id="248" name="Rectangle"/>
          <p:cNvSpPr>
            <a:spLocks/>
          </p:cNvSpPr>
          <p:nvPr/>
        </p:nvSpPr>
        <p:spPr>
          <a:xfrm>
            <a:off x="4735354" y="4492585"/>
            <a:ext cx="2435781" cy="3044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التنفيذ الناجح</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249" name="Rectangle"/>
          <p:cNvSpPr>
            <a:spLocks/>
          </p:cNvSpPr>
          <p:nvPr/>
        </p:nvSpPr>
        <p:spPr>
          <a:xfrm>
            <a:off x="779383" y="4913948"/>
            <a:ext cx="6391750" cy="31182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5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تنظيم استثنائي للبطولة وتجربة متميزة للجماهير</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50" name="Rounded rectangle"/>
          <p:cNvSpPr>
            <a:spLocks/>
          </p:cNvSpPr>
          <p:nvPr/>
        </p:nvSpPr>
        <p:spPr>
          <a:xfrm>
            <a:off x="7364492" y="5823228"/>
            <a:ext cx="584597" cy="22859"/>
          </a:xfrm>
          <a:prstGeom prst="roundRect">
            <a:avLst>
              <a:gd name="adj" fmla="val 358023"/>
            </a:avLst>
          </a:prstGeom>
          <a:solidFill>
            <a:srgbClr val="CFD2D8"/>
          </a:solidFill>
          <a:ln w="12700" cap="flat" cmpd="sng">
            <a:noFill/>
            <a:prstDash val="solid"/>
            <a:miter/>
          </a:ln>
        </p:spPr>
        <p:txBody>
          <a:bodyPr/>
          <a:lstStyle/>
          <a:p>
            <a:endParaRPr lang="en-US"/>
          </a:p>
        </p:txBody>
      </p:sp>
      <p:sp>
        <p:nvSpPr>
          <p:cNvPr id="251" name="Rounded rectangle"/>
          <p:cNvSpPr>
            <a:spLocks/>
          </p:cNvSpPr>
          <p:nvPr/>
        </p:nvSpPr>
        <p:spPr>
          <a:xfrm>
            <a:off x="7926229" y="5615464"/>
            <a:ext cx="438388" cy="438388"/>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252" name="Rectangle"/>
          <p:cNvSpPr>
            <a:spLocks/>
          </p:cNvSpPr>
          <p:nvPr/>
        </p:nvSpPr>
        <p:spPr>
          <a:xfrm>
            <a:off x="7999274" y="5652016"/>
            <a:ext cx="292298" cy="36528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2300" b="1" i="0" u="none" strike="noStrike" kern="0" cap="none" spc="0" baseline="0">
                <a:solidFill>
                  <a:srgbClr val="15213F"/>
                </a:solidFill>
                <a:latin typeface="Alexandria Bold" pitchFamily="34" charset="0"/>
                <a:ea typeface="Alexandria Bold" pitchFamily="34" charset="0"/>
                <a:cs typeface="Alexandria Bold" pitchFamily="34" charset="0"/>
              </a:rPr>
              <a:t>4</a:t>
            </a:r>
            <a:endParaRPr lang="zh-CN" altLang="en-US" sz="2300" b="0" i="0" u="none" strike="noStrike" kern="0" cap="none" spc="0" baseline="0">
              <a:solidFill>
                <a:srgbClr val="000000"/>
              </a:solidFill>
              <a:latin typeface="Calibri" charset="0"/>
              <a:ea typeface="等线" charset="0"/>
              <a:cs typeface="Calibri" charset="0"/>
            </a:endParaRPr>
          </a:p>
        </p:txBody>
      </p:sp>
      <p:sp>
        <p:nvSpPr>
          <p:cNvPr id="253" name="Rectangle"/>
          <p:cNvSpPr>
            <a:spLocks/>
          </p:cNvSpPr>
          <p:nvPr/>
        </p:nvSpPr>
        <p:spPr>
          <a:xfrm>
            <a:off x="4735354" y="5682377"/>
            <a:ext cx="2435781" cy="3044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إعادة بناء الثقة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254" name="Rectangle"/>
          <p:cNvSpPr>
            <a:spLocks/>
          </p:cNvSpPr>
          <p:nvPr/>
        </p:nvSpPr>
        <p:spPr>
          <a:xfrm>
            <a:off x="779383" y="6103739"/>
            <a:ext cx="6391750" cy="31182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5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تحسن كبير في السمعة العالمية وإعادة بناء الثقة الدولية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55" name="Rectangle"/>
          <p:cNvSpPr>
            <a:spLocks/>
          </p:cNvSpPr>
          <p:nvPr/>
        </p:nvSpPr>
        <p:spPr>
          <a:xfrm>
            <a:off x="779383" y="6853952"/>
            <a:ext cx="7292934" cy="62364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45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حملات قطر أثناء انتقادات كأس العالم 2022 ركزت على الشفافية والإنجازات، مما أعاد بناء الثقة العالمية وحول الانتقادات إلى فرصة لإبراز القدرات التنظيمية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256" name="Rectangle"/>
          <p:cNvSpPr>
            <a:spLocks/>
          </p:cNvSpPr>
          <p:nvPr/>
        </p:nvSpPr>
        <p:spPr>
          <a:xfrm>
            <a:off x="8341757" y="6634758"/>
            <a:ext cx="22859" cy="1062038"/>
          </a:xfrm>
          <a:prstGeom prst="rect">
            <a:avLst/>
          </a:prstGeom>
          <a:solidFill>
            <a:srgbClr val="3257B8"/>
          </a:solidFill>
          <a:ln w="12700" cap="flat" cmpd="sng">
            <a:noFill/>
            <a:prstDash val="solid"/>
            <a:miter/>
          </a:ln>
        </p:spPr>
        <p:txBody>
          <a:bodyPr/>
          <a:lstStyle/>
          <a:p>
            <a:endParaRPr lang="en-US"/>
          </a:p>
        </p:txBody>
      </p:sp>
    </p:spTree>
    <p:extLst>
      <p:ext uri="{BB962C8B-B14F-4D97-AF65-F5344CB8AC3E}">
        <p14:creationId xmlns:p14="http://schemas.microsoft.com/office/powerpoint/2010/main" val="1501438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57" name="Rounded rectangle"/>
          <p:cNvSpPr>
            <a:spLocks/>
          </p:cNvSpPr>
          <p:nvPr/>
        </p:nvSpPr>
        <p:spPr>
          <a:xfrm>
            <a:off x="235468" y="1208827"/>
            <a:ext cx="14158448" cy="672754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258" name="Rectangle"/>
          <p:cNvSpPr>
            <a:spLocks/>
          </p:cNvSpPr>
          <p:nvPr/>
        </p:nvSpPr>
        <p:spPr>
          <a:xfrm>
            <a:off x="3117538" y="313593"/>
            <a:ext cx="11478986" cy="54821"/>
          </a:xfrm>
          <a:prstGeom prst="rect">
            <a:avLst/>
          </a:prstGeom>
          <a:solidFill>
            <a:schemeClr val="tx1"/>
          </a:solidFill>
          <a:ln w="12700" cap="flat" cmpd="sng">
            <a:noFill/>
            <a:prstDash val="solid"/>
            <a:round/>
          </a:ln>
        </p:spPr>
        <p:txBody>
          <a:bodyPr/>
          <a:lstStyle/>
          <a:p>
            <a:endParaRPr lang="en-US"/>
          </a:p>
        </p:txBody>
      </p:sp>
      <p:pic>
        <p:nvPicPr>
          <p:cNvPr id="25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82641" y="-82786"/>
            <a:ext cx="2766169" cy="1291612"/>
          </a:xfrm>
          <a:prstGeom prst="rect">
            <a:avLst/>
          </a:prstGeom>
          <a:noFill/>
          <a:ln w="12700" cap="flat" cmpd="sng">
            <a:noFill/>
            <a:prstDash val="solid"/>
            <a:miter/>
          </a:ln>
        </p:spPr>
      </p:pic>
      <p:pic>
        <p:nvPicPr>
          <p:cNvPr id="260"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00" y="1558919"/>
            <a:ext cx="3854887" cy="5782331"/>
          </a:xfrm>
          <a:prstGeom prst="rect">
            <a:avLst/>
          </a:prstGeom>
          <a:noFill/>
          <a:ln w="12700" cap="flat" cmpd="sng">
            <a:noFill/>
            <a:prstDash val="solid"/>
            <a:miter/>
          </a:ln>
        </p:spPr>
      </p:pic>
      <p:sp>
        <p:nvSpPr>
          <p:cNvPr id="261" name="Rounded rectangle"/>
          <p:cNvSpPr>
            <a:spLocks/>
          </p:cNvSpPr>
          <p:nvPr/>
        </p:nvSpPr>
        <p:spPr>
          <a:xfrm>
            <a:off x="9819382" y="484568"/>
            <a:ext cx="4173559" cy="437606"/>
          </a:xfrm>
          <a:prstGeom prst="roundRect">
            <a:avLst>
              <a:gd name="adj" fmla="val 17884"/>
            </a:avLst>
          </a:prstGeom>
          <a:solidFill>
            <a:srgbClr val="D7DFF4"/>
          </a:solidFill>
          <a:ln w="12700" cap="flat" cmpd="sng">
            <a:noFill/>
            <a:prstDash val="solid"/>
            <a:miter/>
          </a:ln>
        </p:spPr>
        <p:txBody>
          <a:bodyPr/>
          <a:lstStyle/>
          <a:p>
            <a:endParaRPr lang="en-US"/>
          </a:p>
        </p:txBody>
      </p:sp>
      <p:pic>
        <p:nvPicPr>
          <p:cNvPr id="262"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769934" y="647819"/>
            <a:ext cx="127397" cy="127396"/>
          </a:xfrm>
          <a:prstGeom prst="rect">
            <a:avLst/>
          </a:prstGeom>
          <a:noFill/>
          <a:ln w="12700" cap="flat" cmpd="sng">
            <a:noFill/>
            <a:prstDash val="solid"/>
            <a:miter/>
          </a:ln>
        </p:spPr>
      </p:pic>
      <p:sp>
        <p:nvSpPr>
          <p:cNvPr id="263" name="Rectangle"/>
          <p:cNvSpPr>
            <a:spLocks/>
          </p:cNvSpPr>
          <p:nvPr/>
        </p:nvSpPr>
        <p:spPr>
          <a:xfrm>
            <a:off x="12833391" y="609600"/>
            <a:ext cx="872847" cy="20395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600"/>
              </a:lnSpc>
              <a:spcBef>
                <a:spcPts val="0"/>
              </a:spcBef>
              <a:spcAft>
                <a:spcPts val="0"/>
              </a:spcAft>
              <a:buNone/>
            </a:pPr>
            <a:r>
              <a:rPr lang="en-US" altLang="zh-CN" sz="2000" b="0" i="0" u="none" strike="noStrike" kern="0" cap="none" spc="0" baseline="0">
                <a:solidFill>
                  <a:srgbClr val="15213F"/>
                </a:solidFill>
                <a:latin typeface="Alexandria" pitchFamily="2" charset="-78"/>
                <a:ea typeface="Alexandria" pitchFamily="2" charset="-78"/>
                <a:cs typeface="Alexandria" pitchFamily="2" charset="-78"/>
              </a:rPr>
              <a:t>الأدوات الرقمية  وإدارة السمعة</a:t>
            </a:r>
            <a:endParaRPr lang="zh-CN" altLang="en-US" sz="2000" b="0" i="0" u="none" strike="noStrike" kern="0" cap="none" spc="0" baseline="0">
              <a:solidFill>
                <a:srgbClr val="000000"/>
              </a:solidFill>
              <a:latin typeface="Calibri" charset="0"/>
              <a:ea typeface="等线" charset="0"/>
              <a:cs typeface="Calibri" charset="0"/>
            </a:endParaRPr>
          </a:p>
        </p:txBody>
      </p:sp>
      <p:sp>
        <p:nvSpPr>
          <p:cNvPr id="264" name="Rectangle"/>
          <p:cNvSpPr>
            <a:spLocks/>
          </p:cNvSpPr>
          <p:nvPr/>
        </p:nvSpPr>
        <p:spPr>
          <a:xfrm>
            <a:off x="2790786" y="1400532"/>
            <a:ext cx="7869079" cy="99583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3900"/>
              </a:lnSpc>
              <a:spcBef>
                <a:spcPts val="0"/>
              </a:spcBef>
              <a:spcAft>
                <a:spcPts val="0"/>
              </a:spcAft>
              <a:buNone/>
            </a:pP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أدوات الرصد الاجتماعي (Social Listening)</a:t>
            </a:r>
            <a:endParaRPr lang="zh-CN" altLang="en-US" sz="1800" b="0" i="0" u="none" strike="noStrike" kern="0" cap="none" spc="0" baseline="0">
              <a:solidFill>
                <a:srgbClr val="00B0F0"/>
              </a:solidFill>
              <a:latin typeface="Calibri" charset="0"/>
              <a:ea typeface="等线" charset="0"/>
              <a:cs typeface="Calibri" charset="0"/>
            </a:endParaRPr>
          </a:p>
        </p:txBody>
      </p:sp>
      <p:sp>
        <p:nvSpPr>
          <p:cNvPr id="265" name="Rectangle"/>
          <p:cNvSpPr>
            <a:spLocks/>
          </p:cNvSpPr>
          <p:nvPr/>
        </p:nvSpPr>
        <p:spPr>
          <a:xfrm>
            <a:off x="6123860" y="2159794"/>
            <a:ext cx="7869079" cy="2550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أدوات متقدمة لرصد الذكر للعلامة، تحليل النبرة العاطفية، والكشف المبكر عن الأزمات</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66" name="Rounded rectangle"/>
          <p:cNvSpPr>
            <a:spLocks/>
          </p:cNvSpPr>
          <p:nvPr/>
        </p:nvSpPr>
        <p:spPr>
          <a:xfrm>
            <a:off x="6123860" y="2832973"/>
            <a:ext cx="3854887" cy="2600801"/>
          </a:xfrm>
          <a:prstGeom prst="roundRect">
            <a:avLst>
              <a:gd name="adj" fmla="val 4217"/>
            </a:avLst>
          </a:prstGeom>
          <a:solidFill>
            <a:srgbClr val="FBFCFE"/>
          </a:solidFill>
          <a:ln w="12700" cap="flat" cmpd="sng">
            <a:noFill/>
            <a:prstDash val="solid"/>
            <a:miter/>
          </a:ln>
        </p:spPr>
        <p:txBody>
          <a:bodyPr/>
          <a:lstStyle/>
          <a:p>
            <a:endParaRPr lang="en-US"/>
          </a:p>
        </p:txBody>
      </p:sp>
      <p:pic>
        <p:nvPicPr>
          <p:cNvPr id="267"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23860" y="2810113"/>
            <a:ext cx="3854887" cy="91440"/>
          </a:xfrm>
          <a:prstGeom prst="rect">
            <a:avLst/>
          </a:prstGeom>
          <a:noFill/>
          <a:ln w="12700" cap="flat" cmpd="sng">
            <a:noFill/>
            <a:prstDash val="solid"/>
            <a:miter/>
          </a:ln>
        </p:spPr>
      </p:pic>
      <p:pic>
        <p:nvPicPr>
          <p:cNvPr id="268"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812226" y="2594015"/>
            <a:ext cx="478036" cy="478035"/>
          </a:xfrm>
          <a:prstGeom prst="rect">
            <a:avLst/>
          </a:prstGeom>
          <a:noFill/>
          <a:ln w="12700" cap="flat" cmpd="sng">
            <a:noFill/>
            <a:prstDash val="solid"/>
            <a:miter/>
          </a:ln>
        </p:spPr>
      </p:pic>
      <p:pic>
        <p:nvPicPr>
          <p:cNvPr id="269"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55578" y="2737366"/>
            <a:ext cx="191213" cy="191213"/>
          </a:xfrm>
          <a:prstGeom prst="rect">
            <a:avLst/>
          </a:prstGeom>
          <a:noFill/>
          <a:ln w="12700" cap="flat" cmpd="sng">
            <a:noFill/>
            <a:prstDash val="solid"/>
            <a:miter/>
          </a:ln>
        </p:spPr>
      </p:pic>
      <p:sp>
        <p:nvSpPr>
          <p:cNvPr id="270" name="Rectangle"/>
          <p:cNvSpPr>
            <a:spLocks/>
          </p:cNvSpPr>
          <p:nvPr/>
        </p:nvSpPr>
        <p:spPr>
          <a:xfrm>
            <a:off x="6306026" y="3231356"/>
            <a:ext cx="2390536" cy="29884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Brandwatch</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271" name="Rectangle"/>
          <p:cNvSpPr>
            <a:spLocks/>
          </p:cNvSpPr>
          <p:nvPr/>
        </p:nvSpPr>
        <p:spPr>
          <a:xfrm>
            <a:off x="6306026" y="3625810"/>
            <a:ext cx="3490554" cy="102012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1" i="0" u="none" strike="noStrike" kern="0" cap="none" spc="0" baseline="0">
                <a:solidFill>
                  <a:srgbClr val="15213F"/>
                </a:solidFill>
                <a:latin typeface="Alexandria" pitchFamily="2" charset="-78"/>
                <a:ea typeface="Alexandria" pitchFamily="2" charset="-78"/>
                <a:cs typeface="Alexandria" pitchFamily="2" charset="-78"/>
              </a:rPr>
              <a:t>الأقوى للتحليل العميق</a:t>
            </a: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 - يغطي ملايين المنشورات يوميًا، يستخدم الذكاء الاصطناعي لتحليل النبرة العاطفية (Sentiment Analysis) بدقة عالية.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72" name="Rectangle"/>
          <p:cNvSpPr>
            <a:spLocks/>
          </p:cNvSpPr>
          <p:nvPr/>
        </p:nvSpPr>
        <p:spPr>
          <a:xfrm>
            <a:off x="6306026" y="4741545"/>
            <a:ext cx="3490554" cy="510063"/>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مثالي للشركات الكبرى التي تحتاج رصدًا شاملاً عبر منصات متعددة.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73" name="Rounded rectangle"/>
          <p:cNvSpPr>
            <a:spLocks/>
          </p:cNvSpPr>
          <p:nvPr/>
        </p:nvSpPr>
        <p:spPr>
          <a:xfrm>
            <a:off x="10138054" y="2832973"/>
            <a:ext cx="3854886" cy="2600801"/>
          </a:xfrm>
          <a:prstGeom prst="roundRect">
            <a:avLst>
              <a:gd name="adj" fmla="val 4217"/>
            </a:avLst>
          </a:prstGeom>
          <a:solidFill>
            <a:srgbClr val="FBFCFE"/>
          </a:solidFill>
          <a:ln w="12700" cap="flat" cmpd="sng">
            <a:noFill/>
            <a:prstDash val="solid"/>
            <a:miter/>
          </a:ln>
        </p:spPr>
        <p:txBody>
          <a:bodyPr/>
          <a:lstStyle/>
          <a:p>
            <a:endParaRPr lang="en-US"/>
          </a:p>
        </p:txBody>
      </p:sp>
      <p:pic>
        <p:nvPicPr>
          <p:cNvPr id="274"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138054" y="2810113"/>
            <a:ext cx="3854886" cy="91440"/>
          </a:xfrm>
          <a:prstGeom prst="rect">
            <a:avLst/>
          </a:prstGeom>
          <a:noFill/>
          <a:ln w="12700" cap="flat" cmpd="sng">
            <a:noFill/>
            <a:prstDash val="solid"/>
            <a:miter/>
          </a:ln>
        </p:spPr>
      </p:pic>
      <p:pic>
        <p:nvPicPr>
          <p:cNvPr id="275"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826419" y="2594015"/>
            <a:ext cx="478035" cy="478035"/>
          </a:xfrm>
          <a:prstGeom prst="rect">
            <a:avLst/>
          </a:prstGeom>
          <a:noFill/>
          <a:ln w="12700" cap="flat" cmpd="sng">
            <a:noFill/>
            <a:prstDash val="solid"/>
            <a:miter/>
          </a:ln>
        </p:spPr>
      </p:pic>
      <p:pic>
        <p:nvPicPr>
          <p:cNvPr id="276" name="Image"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1969770" y="2737366"/>
            <a:ext cx="191214" cy="191213"/>
          </a:xfrm>
          <a:prstGeom prst="rect">
            <a:avLst/>
          </a:prstGeom>
          <a:noFill/>
          <a:ln w="12700" cap="flat" cmpd="sng">
            <a:noFill/>
            <a:prstDash val="solid"/>
            <a:miter/>
          </a:ln>
        </p:spPr>
      </p:pic>
      <p:sp>
        <p:nvSpPr>
          <p:cNvPr id="277" name="Rectangle"/>
          <p:cNvSpPr>
            <a:spLocks/>
          </p:cNvSpPr>
          <p:nvPr/>
        </p:nvSpPr>
        <p:spPr>
          <a:xfrm>
            <a:off x="10320218" y="3231356"/>
            <a:ext cx="2390537" cy="29884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Meltwater</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278" name="Rectangle"/>
          <p:cNvSpPr>
            <a:spLocks/>
          </p:cNvSpPr>
          <p:nvPr/>
        </p:nvSpPr>
        <p:spPr>
          <a:xfrm>
            <a:off x="10320218" y="3625810"/>
            <a:ext cx="3490554" cy="76509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1" i="0" u="none" strike="noStrike" kern="0" cap="none" spc="0" baseline="0">
                <a:solidFill>
                  <a:srgbClr val="15213F"/>
                </a:solidFill>
                <a:latin typeface="Alexandria" pitchFamily="2" charset="-78"/>
                <a:ea typeface="Alexandria" pitchFamily="2" charset="-78"/>
                <a:cs typeface="Alexandria" pitchFamily="2" charset="-78"/>
              </a:rPr>
              <a:t>شامل للرصد الإعلامي والاجتماعي</a:t>
            </a: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 - يقدم تقارير فورية عن التغطية الإعلامية، التأثيريين، والتريندات الناشئة.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79" name="Rectangle"/>
          <p:cNvSpPr>
            <a:spLocks/>
          </p:cNvSpPr>
          <p:nvPr/>
        </p:nvSpPr>
        <p:spPr>
          <a:xfrm>
            <a:off x="10320218" y="4486513"/>
            <a:ext cx="3490554" cy="51006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يساعد في قياس تأثير الحملات على السمعة بشكل كمي ونوعي.</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80" name="Rounded rectangle"/>
          <p:cNvSpPr>
            <a:spLocks/>
          </p:cNvSpPr>
          <p:nvPr/>
        </p:nvSpPr>
        <p:spPr>
          <a:xfrm>
            <a:off x="6123860" y="5832038"/>
            <a:ext cx="7869079" cy="1835706"/>
          </a:xfrm>
          <a:prstGeom prst="roundRect">
            <a:avLst>
              <a:gd name="adj" fmla="val 5976"/>
            </a:avLst>
          </a:prstGeom>
          <a:solidFill>
            <a:srgbClr val="FBFCFE"/>
          </a:solidFill>
          <a:ln w="12700" cap="flat" cmpd="sng">
            <a:noFill/>
            <a:prstDash val="solid"/>
            <a:miter/>
          </a:ln>
        </p:spPr>
        <p:txBody>
          <a:bodyPr/>
          <a:lstStyle/>
          <a:p>
            <a:endParaRPr lang="en-US"/>
          </a:p>
        </p:txBody>
      </p:sp>
      <p:pic>
        <p:nvPicPr>
          <p:cNvPr id="281" name="Image" descr="preencoded.pn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123860" y="5809178"/>
            <a:ext cx="7869079" cy="91440"/>
          </a:xfrm>
          <a:prstGeom prst="rect">
            <a:avLst/>
          </a:prstGeom>
          <a:noFill/>
          <a:ln w="12700" cap="flat" cmpd="sng">
            <a:noFill/>
            <a:prstDash val="solid"/>
            <a:miter/>
          </a:ln>
        </p:spPr>
      </p:pic>
      <p:pic>
        <p:nvPicPr>
          <p:cNvPr id="282"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19382" y="5593080"/>
            <a:ext cx="478035" cy="478036"/>
          </a:xfrm>
          <a:prstGeom prst="rect">
            <a:avLst/>
          </a:prstGeom>
          <a:noFill/>
          <a:ln w="12700" cap="flat" cmpd="sng">
            <a:noFill/>
            <a:prstDash val="solid"/>
            <a:miter/>
          </a:ln>
        </p:spPr>
      </p:pic>
      <p:pic>
        <p:nvPicPr>
          <p:cNvPr id="283" name="Image" descr="preencoded.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962734" y="5736431"/>
            <a:ext cx="191214" cy="191213"/>
          </a:xfrm>
          <a:prstGeom prst="rect">
            <a:avLst/>
          </a:prstGeom>
          <a:noFill/>
          <a:ln w="12700" cap="flat" cmpd="sng">
            <a:noFill/>
            <a:prstDash val="solid"/>
            <a:miter/>
          </a:ln>
        </p:spPr>
      </p:pic>
      <p:sp>
        <p:nvSpPr>
          <p:cNvPr id="284" name="Rectangle"/>
          <p:cNvSpPr>
            <a:spLocks/>
          </p:cNvSpPr>
          <p:nvPr/>
        </p:nvSpPr>
        <p:spPr>
          <a:xfrm>
            <a:off x="6306026" y="6230421"/>
            <a:ext cx="2390536" cy="29884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Talkwalker</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285" name="Rectangle"/>
          <p:cNvSpPr>
            <a:spLocks/>
          </p:cNvSpPr>
          <p:nvPr/>
        </p:nvSpPr>
        <p:spPr>
          <a:xfrm>
            <a:off x="6306026" y="6624876"/>
            <a:ext cx="7504748" cy="51006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1" i="0" u="none" strike="noStrike" kern="0" cap="none" spc="0" baseline="0">
                <a:solidFill>
                  <a:srgbClr val="15213F"/>
                </a:solidFill>
                <a:latin typeface="Alexandria" pitchFamily="2" charset="-78"/>
                <a:ea typeface="Alexandria" pitchFamily="2" charset="-78"/>
                <a:cs typeface="Alexandria" pitchFamily="2" charset="-78"/>
              </a:rPr>
              <a:t>متخصص في التحليل البصري</a:t>
            </a: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 - يرصد الصور والفيديوهات والميمز، مع تنبؤات بالأزمات (Crisis Prediction) باستخدام الذكاء الاصطناعي.</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86" name="Rectangle"/>
          <p:cNvSpPr>
            <a:spLocks/>
          </p:cNvSpPr>
          <p:nvPr/>
        </p:nvSpPr>
        <p:spPr>
          <a:xfrm>
            <a:off x="6306026" y="7230547"/>
            <a:ext cx="7504748" cy="2550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يحلل المحتوى المرئي الذي قد يفوته الرصد النصي التقليدي.</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87"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r" rtl="1">
              <a:lnSpc>
                <a:spcPct val="100000"/>
              </a:lnSpc>
              <a:spcBef>
                <a:spcPts val="0"/>
              </a:spcBef>
              <a:spcAft>
                <a:spcPts val="0"/>
              </a:spcAft>
              <a:buNone/>
            </a:pPr>
            <a:r>
              <a:rPr lang="en-US" altLang="zh-CN" sz="1800" b="1" i="0" u="none" strike="noStrike" kern="0" cap="none" spc="0" baseline="0">
                <a:solidFill>
                  <a:srgbClr val="F8F8F8"/>
                </a:solidFill>
                <a:latin typeface="Alexandria Bold" pitchFamily="34" charset="0"/>
                <a:ea typeface="Alexandria Bold" pitchFamily="34" charset="0"/>
                <a:cs typeface="Alexandria Bold" pitchFamily="34" charset="0"/>
              </a:rPr>
              <a:t>ثانياً</a:t>
            </a: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 </a:t>
            </a: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Tree>
    <p:extLst>
      <p:ext uri="{BB962C8B-B14F-4D97-AF65-F5344CB8AC3E}">
        <p14:creationId xmlns:p14="http://schemas.microsoft.com/office/powerpoint/2010/main" val="1846473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88" name="Rounded rectangle"/>
          <p:cNvSpPr>
            <a:spLocks/>
          </p:cNvSpPr>
          <p:nvPr/>
        </p:nvSpPr>
        <p:spPr>
          <a:xfrm>
            <a:off x="571500" y="1099649"/>
            <a:ext cx="13726423" cy="6841182"/>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289" name="Rectangle"/>
          <p:cNvSpPr>
            <a:spLocks/>
          </p:cNvSpPr>
          <p:nvPr/>
        </p:nvSpPr>
        <p:spPr>
          <a:xfrm>
            <a:off x="3151414" y="315419"/>
            <a:ext cx="11478986" cy="45719"/>
          </a:xfrm>
          <a:prstGeom prst="rect">
            <a:avLst/>
          </a:prstGeom>
          <a:solidFill>
            <a:schemeClr val="tx1"/>
          </a:solidFill>
          <a:ln w="12700" cap="flat" cmpd="sng">
            <a:noFill/>
            <a:prstDash val="solid"/>
            <a:round/>
          </a:ln>
        </p:spPr>
        <p:txBody>
          <a:bodyPr/>
          <a:lstStyle/>
          <a:p>
            <a:endParaRPr lang="en-US"/>
          </a:p>
        </p:txBody>
      </p:sp>
      <p:pic>
        <p:nvPicPr>
          <p:cNvPr id="29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a:noFill/>
          <a:ln w="12700" cap="flat" cmpd="sng">
            <a:noFill/>
            <a:prstDash val="solid"/>
            <a:miter/>
          </a:ln>
        </p:spPr>
      </p:pic>
      <p:pic>
        <p:nvPicPr>
          <p:cNvPr id="29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24081" y="1142820"/>
            <a:ext cx="11343361" cy="1923514"/>
          </a:xfrm>
          <a:prstGeom prst="rect">
            <a:avLst/>
          </a:prstGeom>
          <a:noFill/>
          <a:ln w="12700" cap="flat" cmpd="sng">
            <a:noFill/>
            <a:prstDash val="solid"/>
            <a:miter/>
          </a:ln>
        </p:spPr>
      </p:pic>
      <p:sp>
        <p:nvSpPr>
          <p:cNvPr id="292" name="Rounded rectangle"/>
          <p:cNvSpPr>
            <a:spLocks/>
          </p:cNvSpPr>
          <p:nvPr/>
        </p:nvSpPr>
        <p:spPr>
          <a:xfrm>
            <a:off x="12867442" y="3185398"/>
            <a:ext cx="969169" cy="373141"/>
          </a:xfrm>
          <a:prstGeom prst="roundRect">
            <a:avLst>
              <a:gd name="adj" fmla="val 17870"/>
            </a:avLst>
          </a:prstGeom>
          <a:solidFill>
            <a:srgbClr val="D7DFF4"/>
          </a:solidFill>
          <a:ln w="12700" cap="flat" cmpd="sng">
            <a:noFill/>
            <a:prstDash val="solid"/>
            <a:miter/>
          </a:ln>
        </p:spPr>
        <p:txBody>
          <a:bodyPr/>
          <a:lstStyle/>
          <a:p>
            <a:endParaRPr lang="en-US"/>
          </a:p>
        </p:txBody>
      </p:sp>
      <p:pic>
        <p:nvPicPr>
          <p:cNvPr id="293"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558838" y="3292554"/>
            <a:ext cx="158710" cy="158710"/>
          </a:xfrm>
          <a:prstGeom prst="rect">
            <a:avLst/>
          </a:prstGeom>
          <a:noFill/>
          <a:ln w="12700" cap="flat" cmpd="sng">
            <a:noFill/>
            <a:prstDash val="solid"/>
            <a:miter/>
          </a:ln>
        </p:spPr>
      </p:pic>
      <p:sp>
        <p:nvSpPr>
          <p:cNvPr id="294" name="Rectangle"/>
          <p:cNvSpPr>
            <a:spLocks/>
          </p:cNvSpPr>
          <p:nvPr/>
        </p:nvSpPr>
        <p:spPr>
          <a:xfrm>
            <a:off x="12986504" y="3244929"/>
            <a:ext cx="493038"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التقييم</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295" name="Rectangle"/>
          <p:cNvSpPr>
            <a:spLocks/>
          </p:cNvSpPr>
          <p:nvPr/>
        </p:nvSpPr>
        <p:spPr>
          <a:xfrm>
            <a:off x="6851928" y="3637836"/>
            <a:ext cx="6984682"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مواقع وأدوات تقييم السمعة</a:t>
            </a:r>
            <a:endParaRPr lang="zh-CN" altLang="en-US" sz="2000" b="0" i="0" u="none" strike="noStrike" kern="0" cap="none" spc="0" baseline="0">
              <a:solidFill>
                <a:srgbClr val="00B0F0"/>
              </a:solidFill>
              <a:latin typeface="Calibri" charset="0"/>
              <a:ea typeface="等线" charset="0"/>
              <a:cs typeface="Calibri" charset="0"/>
            </a:endParaRPr>
          </a:p>
        </p:txBody>
      </p:sp>
      <p:pic>
        <p:nvPicPr>
          <p:cNvPr id="296"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3790" y="4555569"/>
            <a:ext cx="595312" cy="595313"/>
          </a:xfrm>
          <a:prstGeom prst="rect">
            <a:avLst/>
          </a:prstGeom>
          <a:noFill/>
          <a:ln w="12700" cap="flat" cmpd="sng">
            <a:noFill/>
            <a:prstDash val="solid"/>
            <a:miter/>
          </a:ln>
        </p:spPr>
      </p:pic>
      <p:sp>
        <p:nvSpPr>
          <p:cNvPr id="297" name="Rectangle"/>
          <p:cNvSpPr>
            <a:spLocks/>
          </p:cNvSpPr>
          <p:nvPr/>
        </p:nvSpPr>
        <p:spPr>
          <a:xfrm>
            <a:off x="1637109" y="4692015"/>
            <a:ext cx="2977039" cy="37207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RepTrak</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298" name="Rectangle"/>
          <p:cNvSpPr>
            <a:spLocks/>
          </p:cNvSpPr>
          <p:nvPr/>
        </p:nvSpPr>
        <p:spPr>
          <a:xfrm>
            <a:off x="1637109" y="5183148"/>
            <a:ext cx="333887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1" i="0" u="none" strike="noStrike" kern="0" cap="none" spc="0" baseline="0">
                <a:solidFill>
                  <a:srgbClr val="15213F"/>
                </a:solidFill>
                <a:latin typeface="Alexandria" pitchFamily="2" charset="-78"/>
                <a:ea typeface="Alexandria" pitchFamily="2" charset="-78"/>
                <a:cs typeface="Alexandria" pitchFamily="2" charset="-78"/>
              </a:rPr>
              <a:t>الأداة العالمية لقياس درجة السمعة (Reputation Score)</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299" name="Rectangle"/>
          <p:cNvSpPr>
            <a:spLocks/>
          </p:cNvSpPr>
          <p:nvPr/>
        </p:nvSpPr>
        <p:spPr>
          <a:xfrm>
            <a:off x="1637109" y="5937289"/>
            <a:ext cx="3338870"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تقارن المؤسسة بالمنافسين عبر سبعة أبعاد: المنتجات، الابتكار، مكان العمل، الحوكمة، المواطنة، القيادة، والأداء. تستخدمها أكبر الشركات العالمية لقياس سمعتها سنويًا.</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300"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23986" y="4555569"/>
            <a:ext cx="595312" cy="595313"/>
          </a:xfrm>
          <a:prstGeom prst="rect">
            <a:avLst/>
          </a:prstGeom>
          <a:noFill/>
          <a:ln w="12700" cap="flat" cmpd="sng">
            <a:noFill/>
            <a:prstDash val="solid"/>
            <a:miter/>
          </a:ln>
        </p:spPr>
      </p:pic>
      <p:sp>
        <p:nvSpPr>
          <p:cNvPr id="301" name="Rectangle"/>
          <p:cNvSpPr>
            <a:spLocks/>
          </p:cNvSpPr>
          <p:nvPr/>
        </p:nvSpPr>
        <p:spPr>
          <a:xfrm>
            <a:off x="6067306" y="4692015"/>
            <a:ext cx="2998945" cy="37207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YouGov BrandIndex</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02" name="Rectangle"/>
          <p:cNvSpPr>
            <a:spLocks/>
          </p:cNvSpPr>
          <p:nvPr/>
        </p:nvSpPr>
        <p:spPr>
          <a:xfrm>
            <a:off x="6067306" y="5183148"/>
            <a:ext cx="3338989"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1" i="0" u="none" strike="noStrike" kern="0" cap="none" spc="0" baseline="0">
                <a:solidFill>
                  <a:srgbClr val="15213F"/>
                </a:solidFill>
                <a:latin typeface="Alexandria" pitchFamily="2" charset="-78"/>
                <a:ea typeface="Alexandria" pitchFamily="2" charset="-78"/>
                <a:cs typeface="Alexandria" pitchFamily="2" charset="-78"/>
              </a:rPr>
              <a:t>يقيس الوعي والسمعة يوميًا في دول محددة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03" name="Rectangle"/>
          <p:cNvSpPr>
            <a:spLocks/>
          </p:cNvSpPr>
          <p:nvPr/>
        </p:nvSpPr>
        <p:spPr>
          <a:xfrm>
            <a:off x="6067306" y="5937289"/>
            <a:ext cx="3338989"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متاح في دول الخليج، يوفر بيانات يومية عن تصورات المستهلكين، مما يساعد في رصد التغيرات السريعة في السمعة والاستجابة الفورية.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304"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54302" y="4555569"/>
            <a:ext cx="595312" cy="595313"/>
          </a:xfrm>
          <a:prstGeom prst="rect">
            <a:avLst/>
          </a:prstGeom>
          <a:noFill/>
          <a:ln w="12700" cap="flat" cmpd="sng">
            <a:noFill/>
            <a:prstDash val="solid"/>
            <a:miter/>
          </a:ln>
        </p:spPr>
      </p:pic>
      <p:sp>
        <p:nvSpPr>
          <p:cNvPr id="305" name="Rectangle"/>
          <p:cNvSpPr>
            <a:spLocks/>
          </p:cNvSpPr>
          <p:nvPr/>
        </p:nvSpPr>
        <p:spPr>
          <a:xfrm>
            <a:off x="10497622" y="4692015"/>
            <a:ext cx="2977039" cy="37207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90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Glassdoor</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06" name="Rectangle"/>
          <p:cNvSpPr>
            <a:spLocks/>
          </p:cNvSpPr>
          <p:nvPr/>
        </p:nvSpPr>
        <p:spPr>
          <a:xfrm>
            <a:off x="10497622" y="5183148"/>
            <a:ext cx="3338988"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1" i="0" u="none" strike="noStrike" kern="0" cap="none" spc="0" baseline="0">
                <a:solidFill>
                  <a:srgbClr val="15213F"/>
                </a:solidFill>
                <a:latin typeface="Alexandria" pitchFamily="2" charset="-78"/>
                <a:ea typeface="Alexandria" pitchFamily="2" charset="-78"/>
                <a:cs typeface="Alexandria" pitchFamily="2" charset="-78"/>
              </a:rPr>
              <a:t>لسمعة صاحب العمل (Employer Reputation)</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07" name="Rectangle"/>
          <p:cNvSpPr>
            <a:spLocks/>
          </p:cNvSpPr>
          <p:nvPr/>
        </p:nvSpPr>
        <p:spPr>
          <a:xfrm>
            <a:off x="10497622" y="5937289"/>
            <a:ext cx="3338988"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منصة تقييم الموظفين الحاليين والسابقين، تؤثر بشكل كبير على قدرة المؤسسة على جذب المواهب. السمعة الجيدة على Glassdoor تقلل تكلفة التوظيف بنسبة تصل إلى 30%.</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551390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08" name="Rounded rectangle"/>
          <p:cNvSpPr>
            <a:spLocks/>
          </p:cNvSpPr>
          <p:nvPr/>
        </p:nvSpPr>
        <p:spPr>
          <a:xfrm>
            <a:off x="571500" y="1248260"/>
            <a:ext cx="13726423" cy="6841181"/>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309" name="Rectangle"/>
          <p:cNvSpPr>
            <a:spLocks/>
          </p:cNvSpPr>
          <p:nvPr/>
        </p:nvSpPr>
        <p:spPr>
          <a:xfrm>
            <a:off x="3151414" y="240561"/>
            <a:ext cx="11478986" cy="45719"/>
          </a:xfrm>
          <a:prstGeom prst="rect">
            <a:avLst/>
          </a:prstGeom>
          <a:solidFill>
            <a:schemeClr val="tx1"/>
          </a:solidFill>
          <a:ln w="12700" cap="flat" cmpd="sng">
            <a:noFill/>
            <a:prstDash val="solid"/>
            <a:round/>
          </a:ln>
        </p:spPr>
        <p:txBody>
          <a:bodyPr/>
          <a:lstStyle/>
          <a:p>
            <a:endParaRPr lang="en-US"/>
          </a:p>
        </p:txBody>
      </p:sp>
      <p:pic>
        <p:nvPicPr>
          <p:cNvPr id="31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3352"/>
            <a:ext cx="2766169" cy="1291612"/>
          </a:xfrm>
          <a:prstGeom prst="rect">
            <a:avLst/>
          </a:prstGeom>
          <a:noFill/>
          <a:ln w="12700" cap="flat" cmpd="sng">
            <a:noFill/>
            <a:prstDash val="solid"/>
            <a:miter/>
          </a:ln>
        </p:spPr>
      </p:pic>
      <p:pic>
        <p:nvPicPr>
          <p:cNvPr id="31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39087" y="1460483"/>
            <a:ext cx="4211872" cy="6317808"/>
          </a:xfrm>
          <a:prstGeom prst="rect">
            <a:avLst/>
          </a:prstGeom>
          <a:noFill/>
          <a:ln w="12700" cap="flat" cmpd="sng">
            <a:noFill/>
            <a:prstDash val="solid"/>
            <a:miter/>
          </a:ln>
        </p:spPr>
      </p:pic>
      <p:sp>
        <p:nvSpPr>
          <p:cNvPr id="312" name="Rectangle"/>
          <p:cNvSpPr>
            <a:spLocks/>
          </p:cNvSpPr>
          <p:nvPr/>
        </p:nvSpPr>
        <p:spPr>
          <a:xfrm>
            <a:off x="3487459" y="396285"/>
            <a:ext cx="7655480" cy="1162763"/>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45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عناصر الحملة الناجحة لإدارة السمعة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313" name="Rectangle"/>
          <p:cNvSpPr>
            <a:spLocks/>
          </p:cNvSpPr>
          <p:nvPr/>
        </p:nvSpPr>
        <p:spPr>
          <a:xfrm>
            <a:off x="1554122" y="1960307"/>
            <a:ext cx="2790944"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7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العناصر الاستراتيجية</a:t>
            </a:r>
            <a:endParaRPr lang="zh-CN" altLang="en-US" sz="1800" b="0" i="0" u="none" strike="noStrike" kern="0" cap="none" spc="0" baseline="0">
              <a:solidFill>
                <a:schemeClr val="tx1"/>
              </a:solidFill>
              <a:latin typeface="Calibri" charset="0"/>
              <a:ea typeface="等线" charset="0"/>
              <a:cs typeface="Calibri" charset="0"/>
            </a:endParaRPr>
          </a:p>
        </p:txBody>
      </p:sp>
      <p:pic>
        <p:nvPicPr>
          <p:cNvPr id="31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52079" y="2946380"/>
            <a:ext cx="92987" cy="92987"/>
          </a:xfrm>
          <a:prstGeom prst="rect">
            <a:avLst/>
          </a:prstGeom>
          <a:noFill/>
          <a:ln w="12700" cap="flat" cmpd="sng">
            <a:noFill/>
            <a:prstDash val="solid"/>
            <a:miter/>
          </a:ln>
        </p:spPr>
      </p:pic>
      <p:sp>
        <p:nvSpPr>
          <p:cNvPr id="315" name="Rectangle"/>
          <p:cNvSpPr>
            <a:spLocks/>
          </p:cNvSpPr>
          <p:nvPr/>
        </p:nvSpPr>
        <p:spPr>
          <a:xfrm>
            <a:off x="1740337" y="2847618"/>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رؤية واضحة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16" name="Rectangle"/>
          <p:cNvSpPr>
            <a:spLocks/>
          </p:cNvSpPr>
          <p:nvPr/>
        </p:nvSpPr>
        <p:spPr>
          <a:xfrm>
            <a:off x="744259" y="3324225"/>
            <a:ext cx="3321843"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تحديد الهدف النهائي للسمعة المرغوبة</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1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52079" y="4092714"/>
            <a:ext cx="92987" cy="92987"/>
          </a:xfrm>
          <a:prstGeom prst="rect">
            <a:avLst/>
          </a:prstGeom>
          <a:noFill/>
          <a:ln w="12700" cap="flat" cmpd="sng">
            <a:noFill/>
            <a:prstDash val="solid"/>
            <a:miter/>
          </a:ln>
        </p:spPr>
      </p:pic>
      <p:sp>
        <p:nvSpPr>
          <p:cNvPr id="318" name="Rectangle"/>
          <p:cNvSpPr>
            <a:spLocks/>
          </p:cNvSpPr>
          <p:nvPr/>
        </p:nvSpPr>
        <p:spPr>
          <a:xfrm>
            <a:off x="1441728" y="3993952"/>
            <a:ext cx="2624376"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تحليل أصحاب المصلحة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19" name="Rectangle"/>
          <p:cNvSpPr>
            <a:spLocks/>
          </p:cNvSpPr>
          <p:nvPr/>
        </p:nvSpPr>
        <p:spPr>
          <a:xfrm>
            <a:off x="744259" y="4470559"/>
            <a:ext cx="3321843"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فهم احتياجات وتوقعات كل فئة</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2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52079" y="5239048"/>
            <a:ext cx="92987" cy="92988"/>
          </a:xfrm>
          <a:prstGeom prst="rect">
            <a:avLst/>
          </a:prstGeom>
          <a:noFill/>
          <a:ln w="12700" cap="flat" cmpd="sng">
            <a:noFill/>
            <a:prstDash val="solid"/>
            <a:miter/>
          </a:ln>
        </p:spPr>
      </p:pic>
      <p:sp>
        <p:nvSpPr>
          <p:cNvPr id="321" name="Rectangle"/>
          <p:cNvSpPr>
            <a:spLocks/>
          </p:cNvSpPr>
          <p:nvPr/>
        </p:nvSpPr>
        <p:spPr>
          <a:xfrm>
            <a:off x="1740337" y="5140285"/>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رسائل متسقة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22" name="Rectangle"/>
          <p:cNvSpPr>
            <a:spLocks/>
          </p:cNvSpPr>
          <p:nvPr/>
        </p:nvSpPr>
        <p:spPr>
          <a:xfrm>
            <a:off x="744259" y="5616892"/>
            <a:ext cx="3321843" cy="29765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توافق الرسائل عبر جميع القنوات</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23"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52079" y="6385381"/>
            <a:ext cx="92987" cy="92988"/>
          </a:xfrm>
          <a:prstGeom prst="rect">
            <a:avLst/>
          </a:prstGeom>
          <a:noFill/>
          <a:ln w="12700" cap="flat" cmpd="sng">
            <a:noFill/>
            <a:prstDash val="solid"/>
            <a:miter/>
          </a:ln>
        </p:spPr>
      </p:pic>
      <p:sp>
        <p:nvSpPr>
          <p:cNvPr id="324" name="Rectangle"/>
          <p:cNvSpPr>
            <a:spLocks/>
          </p:cNvSpPr>
          <p:nvPr/>
        </p:nvSpPr>
        <p:spPr>
          <a:xfrm>
            <a:off x="1740337" y="6286619"/>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قنوات متنوعة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25" name="Rectangle"/>
          <p:cNvSpPr>
            <a:spLocks/>
          </p:cNvSpPr>
          <p:nvPr/>
        </p:nvSpPr>
        <p:spPr>
          <a:xfrm>
            <a:off x="744259" y="6763226"/>
            <a:ext cx="3321843" cy="595312"/>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استخدام مزيج من القنوات التقليدية والرقمية</a:t>
            </a:r>
            <a:endParaRPr lang="zh-CN" altLang="en-US" sz="1450" b="0" i="0" u="none" strike="noStrike" kern="0" cap="none" spc="0" baseline="0">
              <a:solidFill>
                <a:srgbClr val="000000"/>
              </a:solidFill>
              <a:latin typeface="Calibri" charset="0"/>
              <a:ea typeface="等线" charset="0"/>
              <a:cs typeface="Calibri" charset="0"/>
            </a:endParaRPr>
          </a:p>
        </p:txBody>
      </p:sp>
      <p:sp>
        <p:nvSpPr>
          <p:cNvPr id="326" name="Rectangle"/>
          <p:cNvSpPr>
            <a:spLocks/>
          </p:cNvSpPr>
          <p:nvPr/>
        </p:nvSpPr>
        <p:spPr>
          <a:xfrm>
            <a:off x="5616416" y="1959819"/>
            <a:ext cx="2790944"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7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العناصر التنفيذية</a:t>
            </a:r>
            <a:endParaRPr lang="zh-CN" altLang="en-US" sz="1800" b="0" i="0" u="none" strike="noStrike" kern="0" cap="none" spc="0" baseline="0">
              <a:solidFill>
                <a:schemeClr val="tx1"/>
              </a:solidFill>
              <a:latin typeface="Calibri" charset="0"/>
              <a:ea typeface="等线" charset="0"/>
              <a:cs typeface="Calibri" charset="0"/>
            </a:endParaRPr>
          </a:p>
        </p:txBody>
      </p:sp>
      <p:pic>
        <p:nvPicPr>
          <p:cNvPr id="32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14372" y="2946380"/>
            <a:ext cx="92988" cy="92987"/>
          </a:xfrm>
          <a:prstGeom prst="rect">
            <a:avLst/>
          </a:prstGeom>
          <a:noFill/>
          <a:ln w="12700" cap="flat" cmpd="sng">
            <a:noFill/>
            <a:prstDash val="solid"/>
            <a:miter/>
          </a:ln>
        </p:spPr>
      </p:pic>
      <p:sp>
        <p:nvSpPr>
          <p:cNvPr id="328" name="Rectangle"/>
          <p:cNvSpPr>
            <a:spLocks/>
          </p:cNvSpPr>
          <p:nvPr/>
        </p:nvSpPr>
        <p:spPr>
          <a:xfrm>
            <a:off x="5802630" y="2847618"/>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محتوى جذاب</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29" name="Rectangle"/>
          <p:cNvSpPr>
            <a:spLocks/>
          </p:cNvSpPr>
          <p:nvPr/>
        </p:nvSpPr>
        <p:spPr>
          <a:xfrm>
            <a:off x="4806553" y="3324225"/>
            <a:ext cx="3321844"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قصص إنسانية وبيانات موثوقة</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3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14372" y="4092714"/>
            <a:ext cx="92988" cy="92987"/>
          </a:xfrm>
          <a:prstGeom prst="rect">
            <a:avLst/>
          </a:prstGeom>
          <a:noFill/>
          <a:ln w="12700" cap="flat" cmpd="sng">
            <a:noFill/>
            <a:prstDash val="solid"/>
            <a:miter/>
          </a:ln>
        </p:spPr>
      </p:pic>
      <p:sp>
        <p:nvSpPr>
          <p:cNvPr id="331" name="Rectangle"/>
          <p:cNvSpPr>
            <a:spLocks/>
          </p:cNvSpPr>
          <p:nvPr/>
        </p:nvSpPr>
        <p:spPr>
          <a:xfrm>
            <a:off x="5802630" y="3993952"/>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توقيت استراتيجي</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32" name="Rectangle"/>
          <p:cNvSpPr>
            <a:spLocks/>
          </p:cNvSpPr>
          <p:nvPr/>
        </p:nvSpPr>
        <p:spPr>
          <a:xfrm>
            <a:off x="4806553" y="4470559"/>
            <a:ext cx="3321844"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اختيار الأوقات المناسبة للإطلاق</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33"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14372" y="5239048"/>
            <a:ext cx="92988" cy="92988"/>
          </a:xfrm>
          <a:prstGeom prst="rect">
            <a:avLst/>
          </a:prstGeom>
          <a:noFill/>
          <a:ln w="12700" cap="flat" cmpd="sng">
            <a:noFill/>
            <a:prstDash val="solid"/>
            <a:miter/>
          </a:ln>
        </p:spPr>
      </p:pic>
      <p:sp>
        <p:nvSpPr>
          <p:cNvPr id="334" name="Rectangle"/>
          <p:cNvSpPr>
            <a:spLocks/>
          </p:cNvSpPr>
          <p:nvPr/>
        </p:nvSpPr>
        <p:spPr>
          <a:xfrm>
            <a:off x="5802630" y="5140285"/>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فريق متخصص</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35" name="Rectangle"/>
          <p:cNvSpPr>
            <a:spLocks/>
          </p:cNvSpPr>
          <p:nvPr/>
        </p:nvSpPr>
        <p:spPr>
          <a:xfrm>
            <a:off x="4806553" y="5616892"/>
            <a:ext cx="3321844" cy="29765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خبراء في العلاقات العامة والتواصل</a:t>
            </a:r>
            <a:endParaRPr lang="zh-CN" altLang="en-US" sz="1450" b="0" i="0" u="none" strike="noStrike" kern="0" cap="none" spc="0" baseline="0">
              <a:solidFill>
                <a:srgbClr val="000000"/>
              </a:solidFill>
              <a:latin typeface="Calibri" charset="0"/>
              <a:ea typeface="等线" charset="0"/>
              <a:cs typeface="Calibri" charset="0"/>
            </a:endParaRPr>
          </a:p>
        </p:txBody>
      </p:sp>
      <p:pic>
        <p:nvPicPr>
          <p:cNvPr id="33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14372" y="6385381"/>
            <a:ext cx="92988" cy="92988"/>
          </a:xfrm>
          <a:prstGeom prst="rect">
            <a:avLst/>
          </a:prstGeom>
          <a:noFill/>
          <a:ln w="12700" cap="flat" cmpd="sng">
            <a:noFill/>
            <a:prstDash val="solid"/>
            <a:miter/>
          </a:ln>
        </p:spPr>
      </p:pic>
      <p:sp>
        <p:nvSpPr>
          <p:cNvPr id="337" name="Rectangle"/>
          <p:cNvSpPr>
            <a:spLocks/>
          </p:cNvSpPr>
          <p:nvPr/>
        </p:nvSpPr>
        <p:spPr>
          <a:xfrm>
            <a:off x="5802630" y="6286619"/>
            <a:ext cx="2325767" cy="29063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250"/>
              </a:lnSpc>
              <a:spcBef>
                <a:spcPts val="0"/>
              </a:spcBef>
              <a:spcAft>
                <a:spcPts val="0"/>
              </a:spcAft>
              <a:buNone/>
            </a:pPr>
            <a:r>
              <a:rPr lang="en-US" altLang="zh-CN" sz="1800" b="1" i="0" u="none" strike="noStrike" kern="0" cap="none" spc="0" baseline="0">
                <a:solidFill>
                  <a:srgbClr val="15213F"/>
                </a:solidFill>
                <a:latin typeface="Alexandria Bold" pitchFamily="34" charset="0"/>
                <a:ea typeface="Alexandria Bold" pitchFamily="34" charset="0"/>
                <a:cs typeface="Alexandria Bold" pitchFamily="34" charset="0"/>
              </a:rPr>
              <a:t>ميزانية كافية</a:t>
            </a:r>
            <a:endParaRPr lang="zh-CN" altLang="en-US" sz="1800" b="0" i="0" u="none" strike="noStrike" kern="0" cap="none" spc="0" baseline="0">
              <a:solidFill>
                <a:srgbClr val="000000"/>
              </a:solidFill>
              <a:latin typeface="Calibri" charset="0"/>
              <a:ea typeface="等线" charset="0"/>
              <a:cs typeface="Calibri" charset="0"/>
            </a:endParaRPr>
          </a:p>
        </p:txBody>
      </p:sp>
      <p:sp>
        <p:nvSpPr>
          <p:cNvPr id="338" name="Rectangle"/>
          <p:cNvSpPr>
            <a:spLocks/>
          </p:cNvSpPr>
          <p:nvPr/>
        </p:nvSpPr>
        <p:spPr>
          <a:xfrm>
            <a:off x="4806553" y="6763226"/>
            <a:ext cx="3321844" cy="29765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300"/>
              </a:lnSpc>
              <a:spcBef>
                <a:spcPts val="0"/>
              </a:spcBef>
              <a:spcAft>
                <a:spcPts val="0"/>
              </a:spcAft>
              <a:buNone/>
            </a:pPr>
            <a:r>
              <a:rPr lang="en-US" altLang="zh-CN" sz="1450" b="0" i="0" u="none" strike="noStrike" kern="0" cap="none" spc="0" baseline="0">
                <a:solidFill>
                  <a:srgbClr val="15213F"/>
                </a:solidFill>
                <a:latin typeface="Alexandria" pitchFamily="2" charset="-78"/>
                <a:ea typeface="Alexandria" pitchFamily="2" charset="-78"/>
                <a:cs typeface="Alexandria" pitchFamily="2" charset="-78"/>
              </a:rPr>
              <a:t>تخصيص موارد مناسبة للتنفيذ</a:t>
            </a:r>
            <a:endParaRPr lang="zh-CN" altLang="en-US" sz="14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810191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39" name="Rounded rectangle"/>
          <p:cNvSpPr>
            <a:spLocks/>
          </p:cNvSpPr>
          <p:nvPr/>
        </p:nvSpPr>
        <p:spPr>
          <a:xfrm>
            <a:off x="216518" y="1449407"/>
            <a:ext cx="14193165" cy="6169968"/>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340" name="Rectangle"/>
          <p:cNvSpPr>
            <a:spLocks/>
          </p:cNvSpPr>
          <p:nvPr/>
        </p:nvSpPr>
        <p:spPr>
          <a:xfrm>
            <a:off x="3151414" y="295651"/>
            <a:ext cx="11478986" cy="45719"/>
          </a:xfrm>
          <a:prstGeom prst="rect">
            <a:avLst/>
          </a:prstGeom>
          <a:solidFill>
            <a:schemeClr val="tx1"/>
          </a:solidFill>
          <a:ln w="12700" cap="flat" cmpd="sng">
            <a:noFill/>
            <a:prstDash val="solid"/>
            <a:round/>
          </a:ln>
        </p:spPr>
        <p:txBody>
          <a:bodyPr/>
          <a:lstStyle/>
          <a:p>
            <a:endParaRPr lang="en-US"/>
          </a:p>
        </p:txBody>
      </p:sp>
      <p:pic>
        <p:nvPicPr>
          <p:cNvPr id="341"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4805"/>
            <a:ext cx="2766169" cy="1291612"/>
          </a:xfrm>
          <a:prstGeom prst="rect">
            <a:avLst/>
          </a:prstGeom>
          <a:noFill/>
          <a:ln w="12700" cap="flat" cmpd="sng">
            <a:noFill/>
            <a:prstDash val="solid"/>
            <a:miter/>
          </a:ln>
        </p:spPr>
      </p:pic>
      <p:pic>
        <p:nvPicPr>
          <p:cNvPr id="342"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4191" y="1669938"/>
            <a:ext cx="3888224" cy="5832336"/>
          </a:xfrm>
          <a:prstGeom prst="rect">
            <a:avLst/>
          </a:prstGeom>
          <a:noFill/>
          <a:ln w="12700" cap="flat" cmpd="sng">
            <a:noFill/>
            <a:prstDash val="solid"/>
            <a:miter/>
          </a:ln>
        </p:spPr>
      </p:pic>
      <p:sp>
        <p:nvSpPr>
          <p:cNvPr id="343" name="Rounded rectangle"/>
          <p:cNvSpPr>
            <a:spLocks/>
          </p:cNvSpPr>
          <p:nvPr/>
        </p:nvSpPr>
        <p:spPr>
          <a:xfrm>
            <a:off x="13247369" y="298847"/>
            <a:ext cx="738901" cy="317778"/>
          </a:xfrm>
          <a:prstGeom prst="roundRect">
            <a:avLst>
              <a:gd name="adj" fmla="val 17027"/>
            </a:avLst>
          </a:prstGeom>
          <a:noFill/>
          <a:ln w="7620" cap="flat" cmpd="sng">
            <a:solidFill>
              <a:srgbClr val="3257B8"/>
            </a:solidFill>
            <a:prstDash val="solid"/>
            <a:round/>
          </a:ln>
        </p:spPr>
        <p:txBody>
          <a:bodyPr/>
          <a:lstStyle/>
          <a:p>
            <a:endParaRPr lang="en-US"/>
          </a:p>
        </p:txBody>
      </p:sp>
      <p:sp>
        <p:nvSpPr>
          <p:cNvPr id="344" name="Rectangle"/>
          <p:cNvSpPr>
            <a:spLocks/>
          </p:cNvSpPr>
          <p:nvPr/>
        </p:nvSpPr>
        <p:spPr>
          <a:xfrm>
            <a:off x="13351550" y="354686"/>
            <a:ext cx="530543" cy="20609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600"/>
              </a:lnSpc>
              <a:spcBef>
                <a:spcPts val="0"/>
              </a:spcBef>
              <a:spcAft>
                <a:spcPts val="0"/>
              </a:spcAft>
              <a:buNone/>
            </a:pPr>
            <a:r>
              <a:rPr lang="en-US" altLang="zh-CN" sz="1000" b="0" i="0" u="none" strike="noStrike" kern="0" cap="none" spc="0" baseline="0">
                <a:solidFill>
                  <a:srgbClr val="3257B8"/>
                </a:solidFill>
                <a:latin typeface="Alexandria" pitchFamily="2" charset="-78"/>
                <a:ea typeface="Alexandria" pitchFamily="2" charset="-78"/>
                <a:cs typeface="Alexandria" pitchFamily="2" charset="-78"/>
              </a:rPr>
              <a:t>التوصيات</a:t>
            </a:r>
            <a:endParaRPr lang="zh-CN" altLang="en-US" sz="1000" b="0" i="0" u="none" strike="noStrike" kern="0" cap="none" spc="0" baseline="0">
              <a:solidFill>
                <a:srgbClr val="000000"/>
              </a:solidFill>
              <a:latin typeface="Calibri" charset="0"/>
              <a:ea typeface="等线" charset="0"/>
              <a:cs typeface="Calibri" charset="0"/>
            </a:endParaRPr>
          </a:p>
        </p:txBody>
      </p:sp>
      <p:sp>
        <p:nvSpPr>
          <p:cNvPr id="345" name="Rectangle"/>
          <p:cNvSpPr>
            <a:spLocks/>
          </p:cNvSpPr>
          <p:nvPr/>
        </p:nvSpPr>
        <p:spPr>
          <a:xfrm>
            <a:off x="5222899" y="601001"/>
            <a:ext cx="7855744" cy="10065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39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أفضل الممارسات لإدارة السمعة المؤسسية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346" name="Rectangle"/>
          <p:cNvSpPr>
            <a:spLocks/>
          </p:cNvSpPr>
          <p:nvPr/>
        </p:nvSpPr>
        <p:spPr>
          <a:xfrm>
            <a:off x="7321169" y="1833893"/>
            <a:ext cx="2415659"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900" b="1" i="0" u="none" strike="noStrike" kern="0" cap="none" spc="0" baseline="0">
                <a:solidFill>
                  <a:schemeClr val="tx1"/>
                </a:solidFill>
                <a:latin typeface="Alexandria Bold" pitchFamily="34" charset="0"/>
                <a:ea typeface="Alexandria Bold" pitchFamily="34" charset="0"/>
                <a:cs typeface="Alexandria Bold" pitchFamily="34" charset="0"/>
              </a:rPr>
              <a:t>للمؤسسات الكبيرة</a:t>
            </a:r>
            <a:endParaRPr lang="zh-CN" altLang="en-US" sz="1900" b="0" i="0" u="none" strike="noStrike" kern="0" cap="none" spc="0" baseline="0">
              <a:solidFill>
                <a:schemeClr val="tx1"/>
              </a:solidFill>
              <a:latin typeface="Calibri" charset="0"/>
              <a:ea typeface="等线" charset="0"/>
              <a:cs typeface="Calibri" charset="0"/>
            </a:endParaRPr>
          </a:p>
        </p:txBody>
      </p:sp>
      <p:sp>
        <p:nvSpPr>
          <p:cNvPr id="347" name="Rounded rectangle"/>
          <p:cNvSpPr>
            <a:spLocks/>
          </p:cNvSpPr>
          <p:nvPr/>
        </p:nvSpPr>
        <p:spPr>
          <a:xfrm>
            <a:off x="9499640" y="2573060"/>
            <a:ext cx="362307" cy="36230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48" name="Rectangle"/>
          <p:cNvSpPr>
            <a:spLocks/>
          </p:cNvSpPr>
          <p:nvPr/>
        </p:nvSpPr>
        <p:spPr>
          <a:xfrm>
            <a:off x="9560004" y="2603182"/>
            <a:ext cx="241458"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1</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49" name="Rectangle"/>
          <p:cNvSpPr>
            <a:spLocks/>
          </p:cNvSpPr>
          <p:nvPr/>
        </p:nvSpPr>
        <p:spPr>
          <a:xfrm>
            <a:off x="6500098" y="2628305"/>
            <a:ext cx="2838569"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استثمر في الأدوات المتقدمة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50" name="Rectangle"/>
          <p:cNvSpPr>
            <a:spLocks/>
          </p:cNvSpPr>
          <p:nvPr/>
        </p:nvSpPr>
        <p:spPr>
          <a:xfrm>
            <a:off x="6130528" y="3040856"/>
            <a:ext cx="3208139" cy="25765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Brandwatch أو Meltwater للرصد الشامل</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51" name="Rounded rectangle"/>
          <p:cNvSpPr>
            <a:spLocks/>
          </p:cNvSpPr>
          <p:nvPr/>
        </p:nvSpPr>
        <p:spPr>
          <a:xfrm>
            <a:off x="9499640" y="3620572"/>
            <a:ext cx="362307" cy="36230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52" name="Rectangle"/>
          <p:cNvSpPr>
            <a:spLocks/>
          </p:cNvSpPr>
          <p:nvPr/>
        </p:nvSpPr>
        <p:spPr>
          <a:xfrm>
            <a:off x="9560004" y="3650695"/>
            <a:ext cx="241458"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2</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53" name="Rectangle"/>
          <p:cNvSpPr>
            <a:spLocks/>
          </p:cNvSpPr>
          <p:nvPr/>
        </p:nvSpPr>
        <p:spPr>
          <a:xfrm>
            <a:off x="7325677" y="3675817"/>
            <a:ext cx="2012990"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فريق متخصص</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54" name="Rectangle"/>
          <p:cNvSpPr>
            <a:spLocks/>
          </p:cNvSpPr>
          <p:nvPr/>
        </p:nvSpPr>
        <p:spPr>
          <a:xfrm>
            <a:off x="6130528" y="4088368"/>
            <a:ext cx="3208139" cy="25765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قسم مخصص لإدارة السمعة الرقمية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55" name="Rounded rectangle"/>
          <p:cNvSpPr>
            <a:spLocks/>
          </p:cNvSpPr>
          <p:nvPr/>
        </p:nvSpPr>
        <p:spPr>
          <a:xfrm>
            <a:off x="9499640" y="4668084"/>
            <a:ext cx="362307" cy="36230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56" name="Rectangle"/>
          <p:cNvSpPr>
            <a:spLocks/>
          </p:cNvSpPr>
          <p:nvPr/>
        </p:nvSpPr>
        <p:spPr>
          <a:xfrm>
            <a:off x="9560004" y="4698206"/>
            <a:ext cx="241458"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3</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57" name="Rectangle"/>
          <p:cNvSpPr>
            <a:spLocks/>
          </p:cNvSpPr>
          <p:nvPr/>
        </p:nvSpPr>
        <p:spPr>
          <a:xfrm>
            <a:off x="7325677" y="4723329"/>
            <a:ext cx="2012990" cy="2515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خطط أزمات شاملة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58" name="Rectangle"/>
          <p:cNvSpPr>
            <a:spLocks/>
          </p:cNvSpPr>
          <p:nvPr/>
        </p:nvSpPr>
        <p:spPr>
          <a:xfrm>
            <a:off x="6130528" y="5135880"/>
            <a:ext cx="3208139" cy="25765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سيناريوهات متعددة وفرق استجابة جاهزة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59" name="Rounded rectangle"/>
          <p:cNvSpPr>
            <a:spLocks/>
          </p:cNvSpPr>
          <p:nvPr/>
        </p:nvSpPr>
        <p:spPr>
          <a:xfrm>
            <a:off x="9499640" y="5715596"/>
            <a:ext cx="362307" cy="36230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60" name="Rectangle"/>
          <p:cNvSpPr>
            <a:spLocks/>
          </p:cNvSpPr>
          <p:nvPr/>
        </p:nvSpPr>
        <p:spPr>
          <a:xfrm>
            <a:off x="9560004" y="5745718"/>
            <a:ext cx="241458" cy="301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4</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61" name="Rectangle"/>
          <p:cNvSpPr>
            <a:spLocks/>
          </p:cNvSpPr>
          <p:nvPr/>
        </p:nvSpPr>
        <p:spPr>
          <a:xfrm>
            <a:off x="7325677" y="5770841"/>
            <a:ext cx="2012990"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قياس مستمر</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62" name="Rectangle"/>
          <p:cNvSpPr>
            <a:spLocks/>
          </p:cNvSpPr>
          <p:nvPr/>
        </p:nvSpPr>
        <p:spPr>
          <a:xfrm>
            <a:off x="6130528" y="6183392"/>
            <a:ext cx="3208139" cy="25765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تقارير شهرية عن درجة السمعة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63" name="Rectangle"/>
          <p:cNvSpPr>
            <a:spLocks/>
          </p:cNvSpPr>
          <p:nvPr/>
        </p:nvSpPr>
        <p:spPr>
          <a:xfrm>
            <a:off x="10289112" y="1838996"/>
            <a:ext cx="3731419" cy="60388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900" b="1" i="0" u="none" strike="noStrike" kern="0" cap="none" spc="0" baseline="0">
                <a:solidFill>
                  <a:schemeClr val="tx1"/>
                </a:solidFill>
                <a:latin typeface="Alexandria Bold" pitchFamily="34" charset="0"/>
                <a:ea typeface="Alexandria Bold" pitchFamily="34" charset="0"/>
                <a:cs typeface="Alexandria Bold" pitchFamily="34" charset="0"/>
              </a:rPr>
              <a:t>للمؤسسات الصغيرة والمتوسطة</a:t>
            </a:r>
            <a:endParaRPr lang="zh-CN" altLang="en-US" sz="1900" b="0" i="0" u="none" strike="noStrike" kern="0" cap="none" spc="0" baseline="0">
              <a:solidFill>
                <a:schemeClr val="tx1"/>
              </a:solidFill>
              <a:latin typeface="Calibri" charset="0"/>
              <a:ea typeface="等线" charset="0"/>
              <a:cs typeface="Calibri" charset="0"/>
            </a:endParaRPr>
          </a:p>
        </p:txBody>
      </p:sp>
      <p:sp>
        <p:nvSpPr>
          <p:cNvPr id="364" name="Rounded rectangle"/>
          <p:cNvSpPr>
            <a:spLocks/>
          </p:cNvSpPr>
          <p:nvPr/>
        </p:nvSpPr>
        <p:spPr>
          <a:xfrm>
            <a:off x="13631585" y="2875002"/>
            <a:ext cx="362307" cy="36230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65" name="Rectangle"/>
          <p:cNvSpPr>
            <a:spLocks/>
          </p:cNvSpPr>
          <p:nvPr/>
        </p:nvSpPr>
        <p:spPr>
          <a:xfrm>
            <a:off x="13691949" y="2905125"/>
            <a:ext cx="241459"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1</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66" name="Rectangle"/>
          <p:cNvSpPr>
            <a:spLocks/>
          </p:cNvSpPr>
          <p:nvPr/>
        </p:nvSpPr>
        <p:spPr>
          <a:xfrm>
            <a:off x="11416902" y="2930246"/>
            <a:ext cx="2053708"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ابدأ بالأدوات المجانية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67" name="Rectangle"/>
          <p:cNvSpPr>
            <a:spLocks/>
          </p:cNvSpPr>
          <p:nvPr/>
        </p:nvSpPr>
        <p:spPr>
          <a:xfrm>
            <a:off x="10262473" y="3342798"/>
            <a:ext cx="3208139" cy="25765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Google Alerts وBuffer للبداية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68" name="Rounded rectangle"/>
          <p:cNvSpPr>
            <a:spLocks/>
          </p:cNvSpPr>
          <p:nvPr/>
        </p:nvSpPr>
        <p:spPr>
          <a:xfrm>
            <a:off x="13631585" y="3922514"/>
            <a:ext cx="362307" cy="36230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69" name="Rectangle"/>
          <p:cNvSpPr>
            <a:spLocks/>
          </p:cNvSpPr>
          <p:nvPr/>
        </p:nvSpPr>
        <p:spPr>
          <a:xfrm>
            <a:off x="13691949" y="3952637"/>
            <a:ext cx="241459" cy="30194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2</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70" name="Rectangle"/>
          <p:cNvSpPr>
            <a:spLocks/>
          </p:cNvSpPr>
          <p:nvPr/>
        </p:nvSpPr>
        <p:spPr>
          <a:xfrm>
            <a:off x="11148060" y="3977759"/>
            <a:ext cx="2322552"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التركيز على منصة واحدة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71" name="Rectangle"/>
          <p:cNvSpPr>
            <a:spLocks/>
          </p:cNvSpPr>
          <p:nvPr/>
        </p:nvSpPr>
        <p:spPr>
          <a:xfrm>
            <a:off x="10262473" y="4390311"/>
            <a:ext cx="3208139" cy="25765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أتقن منصة واحدة قبل التوسع</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72" name="Rounded rectangle"/>
          <p:cNvSpPr>
            <a:spLocks/>
          </p:cNvSpPr>
          <p:nvPr/>
        </p:nvSpPr>
        <p:spPr>
          <a:xfrm>
            <a:off x="13631585" y="4970026"/>
            <a:ext cx="362307" cy="36230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73" name="Rectangle"/>
          <p:cNvSpPr>
            <a:spLocks/>
          </p:cNvSpPr>
          <p:nvPr/>
        </p:nvSpPr>
        <p:spPr>
          <a:xfrm>
            <a:off x="13691949" y="5000148"/>
            <a:ext cx="241459" cy="301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3</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74" name="Rectangle"/>
          <p:cNvSpPr>
            <a:spLocks/>
          </p:cNvSpPr>
          <p:nvPr/>
        </p:nvSpPr>
        <p:spPr>
          <a:xfrm>
            <a:off x="11457623" y="5025271"/>
            <a:ext cx="2012989"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بناء علاقات حقيقية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75" name="Rectangle"/>
          <p:cNvSpPr>
            <a:spLocks/>
          </p:cNvSpPr>
          <p:nvPr/>
        </p:nvSpPr>
        <p:spPr>
          <a:xfrm>
            <a:off x="10262473" y="5437823"/>
            <a:ext cx="3208139" cy="25765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التفاعل الشخصي مع الجمهور</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376" name="Rounded rectangle"/>
          <p:cNvSpPr>
            <a:spLocks/>
          </p:cNvSpPr>
          <p:nvPr/>
        </p:nvSpPr>
        <p:spPr>
          <a:xfrm>
            <a:off x="13631585" y="6017538"/>
            <a:ext cx="362307" cy="36230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377" name="Rectangle"/>
          <p:cNvSpPr>
            <a:spLocks/>
          </p:cNvSpPr>
          <p:nvPr/>
        </p:nvSpPr>
        <p:spPr>
          <a:xfrm>
            <a:off x="13691949" y="6047661"/>
            <a:ext cx="241459" cy="301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00"/>
              </a:lnSpc>
              <a:spcBef>
                <a:spcPts val="0"/>
              </a:spcBef>
              <a:spcAft>
                <a:spcPts val="0"/>
              </a:spcAft>
              <a:buNone/>
            </a:pPr>
            <a:r>
              <a:rPr lang="en-US" altLang="zh-CN" sz="1900" b="1" i="0" u="none" strike="noStrike" kern="0" cap="none" spc="0" baseline="0">
                <a:solidFill>
                  <a:srgbClr val="15213F"/>
                </a:solidFill>
                <a:latin typeface="Alexandria Bold" pitchFamily="34" charset="0"/>
                <a:ea typeface="Alexandria Bold" pitchFamily="34" charset="0"/>
                <a:cs typeface="Alexandria Bold" pitchFamily="34" charset="0"/>
              </a:rPr>
              <a:t>4</a:t>
            </a:r>
            <a:endParaRPr lang="zh-CN" altLang="en-US" sz="1900" b="0" i="0" u="none" strike="noStrike" kern="0" cap="none" spc="0" baseline="0">
              <a:solidFill>
                <a:srgbClr val="000000"/>
              </a:solidFill>
              <a:latin typeface="Calibri" charset="0"/>
              <a:ea typeface="等线" charset="0"/>
              <a:cs typeface="Calibri" charset="0"/>
            </a:endParaRPr>
          </a:p>
        </p:txBody>
      </p:sp>
      <p:sp>
        <p:nvSpPr>
          <p:cNvPr id="378" name="Rectangle"/>
          <p:cNvSpPr>
            <a:spLocks/>
          </p:cNvSpPr>
          <p:nvPr/>
        </p:nvSpPr>
        <p:spPr>
          <a:xfrm>
            <a:off x="11457623" y="6072783"/>
            <a:ext cx="2012989" cy="2515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1950"/>
              </a:lnSpc>
              <a:spcBef>
                <a:spcPts val="0"/>
              </a:spcBef>
              <a:spcAft>
                <a:spcPts val="0"/>
              </a:spcAft>
              <a:buNone/>
            </a:pPr>
            <a:r>
              <a:rPr lang="en-US" altLang="zh-CN" sz="1550" b="1" i="0" u="none" strike="noStrike" kern="0" cap="none" spc="0" baseline="0">
                <a:solidFill>
                  <a:srgbClr val="15213F"/>
                </a:solidFill>
                <a:latin typeface="Alexandria Bold" pitchFamily="34" charset="0"/>
                <a:ea typeface="Alexandria Bold" pitchFamily="34" charset="0"/>
                <a:cs typeface="Alexandria Bold" pitchFamily="34" charset="0"/>
              </a:rPr>
              <a:t>الاستفادة من UGC</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79" name="Rectangle"/>
          <p:cNvSpPr>
            <a:spLocks/>
          </p:cNvSpPr>
          <p:nvPr/>
        </p:nvSpPr>
        <p:spPr>
          <a:xfrm>
            <a:off x="10262473" y="6485335"/>
            <a:ext cx="3208139" cy="25765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000"/>
              </a:lnSpc>
              <a:spcBef>
                <a:spcPts val="0"/>
              </a:spcBef>
              <a:spcAft>
                <a:spcPts val="0"/>
              </a:spcAft>
              <a:buNone/>
            </a:pPr>
            <a:r>
              <a:rPr lang="en-US" altLang="zh-CN" sz="1250" b="0" i="0" u="none" strike="noStrike" kern="0" cap="none" spc="0" baseline="0">
                <a:solidFill>
                  <a:srgbClr val="15213F"/>
                </a:solidFill>
                <a:latin typeface="Alexandria" pitchFamily="2" charset="-78"/>
                <a:ea typeface="Alexandria" pitchFamily="2" charset="-78"/>
                <a:cs typeface="Alexandria" pitchFamily="2" charset="-78"/>
              </a:rPr>
              <a:t>تشجيع العملاء على مشاركة تجاربهم</a:t>
            </a:r>
            <a:endParaRPr lang="zh-CN" altLang="en-US" sz="12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653033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80" name="Rectangle"/>
          <p:cNvSpPr>
            <a:spLocks/>
          </p:cNvSpPr>
          <p:nvPr/>
        </p:nvSpPr>
        <p:spPr>
          <a:xfrm>
            <a:off x="3151414" y="338710"/>
            <a:ext cx="11478986" cy="45719"/>
          </a:xfrm>
          <a:prstGeom prst="rect">
            <a:avLst/>
          </a:prstGeom>
          <a:solidFill>
            <a:schemeClr val="tx1"/>
          </a:solidFill>
          <a:ln w="12700" cap="flat" cmpd="sng">
            <a:noFill/>
            <a:prstDash val="solid"/>
            <a:round/>
          </a:ln>
        </p:spPr>
        <p:txBody>
          <a:bodyPr/>
          <a:lstStyle/>
          <a:p>
            <a:endParaRPr lang="en-US"/>
          </a:p>
        </p:txBody>
      </p:sp>
      <p:sp>
        <p:nvSpPr>
          <p:cNvPr id="381" name="Rounded rectangle"/>
          <p:cNvSpPr>
            <a:spLocks/>
          </p:cNvSpPr>
          <p:nvPr/>
        </p:nvSpPr>
        <p:spPr>
          <a:xfrm>
            <a:off x="9459777" y="1533224"/>
            <a:ext cx="4954106" cy="6487863"/>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382" name="Rounded rectangle"/>
          <p:cNvSpPr>
            <a:spLocks/>
          </p:cNvSpPr>
          <p:nvPr/>
        </p:nvSpPr>
        <p:spPr>
          <a:xfrm>
            <a:off x="394137" y="1601802"/>
            <a:ext cx="14019745" cy="635070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383"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2112"/>
            <a:ext cx="2766169" cy="1291612"/>
          </a:xfrm>
          <a:prstGeom prst="rect">
            <a:avLst/>
          </a:prstGeom>
          <a:noFill/>
          <a:ln w="12700" cap="flat" cmpd="sng">
            <a:noFill/>
            <a:prstDash val="solid"/>
            <a:miter/>
          </a:ln>
        </p:spPr>
      </p:pic>
      <p:pic>
        <p:nvPicPr>
          <p:cNvPr id="384"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8047" y="1927537"/>
            <a:ext cx="3799489" cy="5699235"/>
          </a:xfrm>
          <a:prstGeom prst="rect">
            <a:avLst/>
          </a:prstGeom>
          <a:noFill/>
          <a:ln w="12700" cap="flat" cmpd="sng">
            <a:noFill/>
            <a:prstDash val="solid"/>
            <a:miter/>
          </a:ln>
        </p:spPr>
      </p:pic>
      <p:sp>
        <p:nvSpPr>
          <p:cNvPr id="385" name="Rectangle"/>
          <p:cNvSpPr>
            <a:spLocks/>
          </p:cNvSpPr>
          <p:nvPr/>
        </p:nvSpPr>
        <p:spPr>
          <a:xfrm>
            <a:off x="3388400" y="3563625"/>
            <a:ext cx="4480412" cy="5535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إدارة الأزمات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386" name="Rectangle"/>
          <p:cNvSpPr>
            <a:spLocks/>
          </p:cNvSpPr>
          <p:nvPr/>
        </p:nvSpPr>
        <p:spPr>
          <a:xfrm>
            <a:off x="793791" y="4448904"/>
            <a:ext cx="6823292" cy="28347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استراتيجيات متقدمة للتعامل مع التحديات في العصر الرقمي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387"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ctr">
              <a:lnSpc>
                <a:spcPct val="100000"/>
              </a:lnSpc>
              <a:spcBef>
                <a:spcPts val="0"/>
              </a:spcBef>
              <a:spcAft>
                <a:spcPts val="0"/>
              </a:spcAft>
              <a:buNone/>
            </a:pPr>
            <a:r>
              <a:rPr lang="en-US" altLang="zh-CN" sz="1800" b="1" i="0" u="none" strike="noStrike" kern="0" cap="none" spc="0" baseline="0">
                <a:solidFill>
                  <a:srgbClr val="F8F8F8"/>
                </a:solidFill>
                <a:latin typeface="Alexandria Bold" pitchFamily="34" charset="0"/>
                <a:ea typeface="Alexandria Bold" pitchFamily="34" charset="0"/>
                <a:cs typeface="Alexandria Bold" pitchFamily="34" charset="0"/>
              </a:rPr>
              <a:t>ثالثاً</a:t>
            </a: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 </a:t>
            </a: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Tree>
    <p:extLst>
      <p:ext uri="{BB962C8B-B14F-4D97-AF65-F5344CB8AC3E}">
        <p14:creationId xmlns:p14="http://schemas.microsoft.com/office/powerpoint/2010/main" val="107432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88" name="Rectangle"/>
          <p:cNvSpPr>
            <a:spLocks/>
          </p:cNvSpPr>
          <p:nvPr/>
        </p:nvSpPr>
        <p:spPr>
          <a:xfrm>
            <a:off x="3151414" y="338710"/>
            <a:ext cx="11478986" cy="45719"/>
          </a:xfrm>
          <a:prstGeom prst="rect">
            <a:avLst/>
          </a:prstGeom>
          <a:solidFill>
            <a:schemeClr val="tx1"/>
          </a:solidFill>
          <a:ln w="12700" cap="flat" cmpd="sng">
            <a:noFill/>
            <a:prstDash val="solid"/>
            <a:round/>
          </a:ln>
        </p:spPr>
        <p:txBody>
          <a:bodyPr/>
          <a:lstStyle/>
          <a:p>
            <a:endParaRPr lang="en-US"/>
          </a:p>
        </p:txBody>
      </p:sp>
      <p:pic>
        <p:nvPicPr>
          <p:cNvPr id="38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2112"/>
            <a:ext cx="2766169" cy="1291612"/>
          </a:xfrm>
          <a:prstGeom prst="rect">
            <a:avLst/>
          </a:prstGeom>
          <a:noFill/>
          <a:ln w="12700" cap="flat" cmpd="sng">
            <a:noFill/>
            <a:prstDash val="solid"/>
            <a:miter/>
          </a:ln>
        </p:spPr>
      </p:pic>
      <p:sp>
        <p:nvSpPr>
          <p:cNvPr id="390" name="Rectangle"/>
          <p:cNvSpPr>
            <a:spLocks/>
          </p:cNvSpPr>
          <p:nvPr/>
        </p:nvSpPr>
        <p:spPr>
          <a:xfrm>
            <a:off x="3151414" y="338710"/>
            <a:ext cx="11478986" cy="45719"/>
          </a:xfrm>
          <a:prstGeom prst="rect">
            <a:avLst/>
          </a:prstGeom>
          <a:solidFill>
            <a:schemeClr val="tx1"/>
          </a:solidFill>
          <a:ln w="12700" cap="flat" cmpd="sng">
            <a:noFill/>
            <a:prstDash val="solid"/>
            <a:round/>
          </a:ln>
        </p:spPr>
        <p:txBody>
          <a:bodyPr/>
          <a:lstStyle/>
          <a:p>
            <a:endParaRPr lang="en-US"/>
          </a:p>
        </p:txBody>
      </p:sp>
      <p:sp>
        <p:nvSpPr>
          <p:cNvPr id="391" name="Rounded rectangle"/>
          <p:cNvSpPr>
            <a:spLocks/>
          </p:cNvSpPr>
          <p:nvPr/>
        </p:nvSpPr>
        <p:spPr>
          <a:xfrm>
            <a:off x="9459777" y="1533224"/>
            <a:ext cx="4954106" cy="6487863"/>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392" name="Rounded rectangle"/>
          <p:cNvSpPr>
            <a:spLocks/>
          </p:cNvSpPr>
          <p:nvPr/>
        </p:nvSpPr>
        <p:spPr>
          <a:xfrm>
            <a:off x="394137" y="1601802"/>
            <a:ext cx="14019745" cy="635070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393"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42112"/>
            <a:ext cx="2766169" cy="1291612"/>
          </a:xfrm>
          <a:prstGeom prst="rect">
            <a:avLst/>
          </a:prstGeom>
          <a:noFill/>
          <a:ln w="12700" cap="flat" cmpd="sng">
            <a:noFill/>
            <a:prstDash val="solid"/>
            <a:miter/>
          </a:ln>
        </p:spPr>
      </p:pic>
      <p:pic>
        <p:nvPicPr>
          <p:cNvPr id="394"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7596" y="2201704"/>
            <a:ext cx="3552497" cy="5328744"/>
          </a:xfrm>
          <a:prstGeom prst="rect">
            <a:avLst/>
          </a:prstGeom>
          <a:noFill/>
          <a:ln w="12700" cap="flat" cmpd="sng">
            <a:noFill/>
            <a:prstDash val="solid"/>
            <a:miter/>
          </a:ln>
        </p:spPr>
      </p:pic>
      <p:sp>
        <p:nvSpPr>
          <p:cNvPr id="395" name="Rectangle"/>
          <p:cNvSpPr>
            <a:spLocks/>
          </p:cNvSpPr>
          <p:nvPr/>
        </p:nvSpPr>
        <p:spPr>
          <a:xfrm>
            <a:off x="12836367" y="2201704"/>
            <a:ext cx="881181" cy="254079"/>
          </a:xfrm>
          <a:prstGeom prst="rect">
            <a:avLst/>
          </a:prstGeom>
          <a:noFill/>
          <a:ln w="12700" cap="flat" cmpd="sng">
            <a:noFill/>
            <a:prstDash val="solid"/>
            <a:miter/>
          </a:ln>
        </p:spPr>
        <p:txBody>
          <a:bodyPr/>
          <a:lstStyle/>
          <a:p>
            <a:endParaRPr lang="en-US"/>
          </a:p>
        </p:txBody>
      </p:sp>
      <p:sp>
        <p:nvSpPr>
          <p:cNvPr id="396" name="Rectangle"/>
          <p:cNvSpPr>
            <a:spLocks/>
          </p:cNvSpPr>
          <p:nvPr/>
        </p:nvSpPr>
        <p:spPr>
          <a:xfrm>
            <a:off x="8533328" y="2594610"/>
            <a:ext cx="5303281"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مفهوم الأزمة الرقمية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397" name="Rectangle"/>
          <p:cNvSpPr>
            <a:spLocks/>
          </p:cNvSpPr>
          <p:nvPr/>
        </p:nvSpPr>
        <p:spPr>
          <a:xfrm>
            <a:off x="6280189" y="3735585"/>
            <a:ext cx="7258763"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تُعرَّف</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الأزمة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الرقمية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بأنها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موقف</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مفاجئ</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متصاعد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ينتشر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عبر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الوسائط</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الرقمية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ويؤدي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إلى</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تهديد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مباشر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لسمعة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المؤسسة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ومصداقيتها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نتيجة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تفاعل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جماهيري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واسع</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غالبًا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يكون</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مصحوبًا</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بتضخيم</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إعلامي</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تداول</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معلومات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غير</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دقيقة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حملات</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نقد</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0" cap="none" spc="0" baseline="0" dirty="0" err="1">
                <a:solidFill>
                  <a:srgbClr val="15213F"/>
                </a:solidFill>
                <a:latin typeface="Alexandria" pitchFamily="2" charset="-78"/>
                <a:ea typeface="Alexandria" pitchFamily="2" charset="-78"/>
                <a:cs typeface="Alexandria" pitchFamily="2" charset="-78"/>
              </a:rPr>
              <a:t>حادة</a:t>
            </a:r>
            <a:r>
              <a:rPr lang="en-US" altLang="zh-CN" sz="1550" b="0" i="0" u="none" strike="noStrike" kern="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0" cap="none" spc="0" baseline="0" dirty="0">
              <a:solidFill>
                <a:srgbClr val="000000"/>
              </a:solidFill>
              <a:latin typeface="Calibri" charset="0"/>
              <a:ea typeface="等线" charset="0"/>
              <a:cs typeface="Calibri" charset="0"/>
            </a:endParaRPr>
          </a:p>
        </p:txBody>
      </p:sp>
      <p:sp>
        <p:nvSpPr>
          <p:cNvPr id="398" name="Rectangle"/>
          <p:cNvSpPr>
            <a:spLocks/>
          </p:cNvSpPr>
          <p:nvPr/>
        </p:nvSpPr>
        <p:spPr>
          <a:xfrm>
            <a:off x="13813750" y="3512344"/>
            <a:ext cx="22859" cy="1716642"/>
          </a:xfrm>
          <a:prstGeom prst="rect">
            <a:avLst/>
          </a:prstGeom>
          <a:solidFill>
            <a:srgbClr val="3257B8"/>
          </a:solidFill>
          <a:ln w="12700" cap="flat" cmpd="sng">
            <a:noFill/>
            <a:prstDash val="solid"/>
            <a:miter/>
          </a:ln>
        </p:spPr>
        <p:txBody>
          <a:bodyPr/>
          <a:lstStyle/>
          <a:p>
            <a:endParaRPr lang="en-US"/>
          </a:p>
        </p:txBody>
      </p:sp>
      <p:sp>
        <p:nvSpPr>
          <p:cNvPr id="399" name="Rectangle"/>
          <p:cNvSpPr>
            <a:spLocks/>
          </p:cNvSpPr>
          <p:nvPr/>
        </p:nvSpPr>
        <p:spPr>
          <a:xfrm>
            <a:off x="6280189" y="5452229"/>
            <a:ext cx="75564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الأزمة الرقمية تختلف جوهريًا عن الأزمة التقليدية في سرعة انتشارها وصعوبة احتوائها، حيث يصبح الجمهور طرفًا فاعلاً في صناعة السرد وليس مجرد متلقٍ للمعلومات.</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49089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00" name="Rectangle"/>
          <p:cNvSpPr>
            <a:spLocks/>
          </p:cNvSpPr>
          <p:nvPr/>
        </p:nvSpPr>
        <p:spPr>
          <a:xfrm>
            <a:off x="3151414" y="601081"/>
            <a:ext cx="11478986" cy="45719"/>
          </a:xfrm>
          <a:prstGeom prst="rect">
            <a:avLst/>
          </a:prstGeom>
          <a:solidFill>
            <a:schemeClr val="tx1"/>
          </a:solidFill>
          <a:ln w="12700" cap="flat" cmpd="sng">
            <a:noFill/>
            <a:prstDash val="solid"/>
            <a:round/>
          </a:ln>
        </p:spPr>
        <p:txBody>
          <a:bodyPr/>
          <a:lstStyle/>
          <a:p>
            <a:endParaRPr lang="en-US"/>
          </a:p>
        </p:txBody>
      </p:sp>
      <p:sp>
        <p:nvSpPr>
          <p:cNvPr id="401" name="Rounded rectangle"/>
          <p:cNvSpPr>
            <a:spLocks/>
          </p:cNvSpPr>
          <p:nvPr/>
        </p:nvSpPr>
        <p:spPr>
          <a:xfrm>
            <a:off x="9459777" y="1236821"/>
            <a:ext cx="4954106" cy="6784267"/>
          </a:xfrm>
          <a:prstGeom prst="roundRect">
            <a:avLst>
              <a:gd name="adj" fmla="val 6138"/>
            </a:avLst>
          </a:prstGeom>
          <a:solidFill>
            <a:srgbClr val="00B0F0">
              <a:alpha val="62000"/>
            </a:srgbClr>
          </a:solidFill>
          <a:ln w="38100" cap="flat" cmpd="sng">
            <a:noFill/>
            <a:prstDash val="solid"/>
            <a:round/>
          </a:ln>
          <a:effectLst>
            <a:outerShdw blurRad="571500" sx="86000" sy="86000" algn="ctr" rotWithShape="0">
              <a:srgbClr val="000000">
                <a:alpha val="24705"/>
              </a:srgbClr>
            </a:outerShdw>
          </a:effectLst>
        </p:spPr>
        <p:txBody>
          <a:bodyPr/>
          <a:lstStyle/>
          <a:p>
            <a:endParaRPr lang="en-US"/>
          </a:p>
        </p:txBody>
      </p:sp>
      <p:sp>
        <p:nvSpPr>
          <p:cNvPr id="402" name="Rounded rectangle"/>
          <p:cNvSpPr>
            <a:spLocks/>
          </p:cNvSpPr>
          <p:nvPr/>
        </p:nvSpPr>
        <p:spPr>
          <a:xfrm>
            <a:off x="216516" y="1402914"/>
            <a:ext cx="14197365" cy="654558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pic>
        <p:nvPicPr>
          <p:cNvPr id="403"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a:noFill/>
          <a:ln w="12700" cap="flat" cmpd="sng">
            <a:noFill/>
            <a:prstDash val="solid"/>
            <a:miter/>
          </a:ln>
        </p:spPr>
      </p:pic>
      <p:pic>
        <p:nvPicPr>
          <p:cNvPr id="404"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36585" y="1387043"/>
            <a:ext cx="11256578" cy="1717489"/>
          </a:xfrm>
          <a:prstGeom prst="rect">
            <a:avLst/>
          </a:prstGeom>
          <a:noFill/>
          <a:ln w="12700" cap="flat" cmpd="sng">
            <a:noFill/>
            <a:prstDash val="solid"/>
            <a:miter/>
          </a:ln>
        </p:spPr>
      </p:pic>
      <p:sp>
        <p:nvSpPr>
          <p:cNvPr id="405" name="Rectangle"/>
          <p:cNvSpPr>
            <a:spLocks/>
          </p:cNvSpPr>
          <p:nvPr/>
        </p:nvSpPr>
        <p:spPr>
          <a:xfrm>
            <a:off x="4934903" y="3544610"/>
            <a:ext cx="8901709"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rtl="1" eaLnBrk="1" fontAlgn="auto" latinLnBrk="0" hangingPunct="1">
              <a:lnSpc>
                <a:spcPts val="4850"/>
              </a:lnSpc>
              <a:spcBef>
                <a:spcPts val="0"/>
              </a:spcBef>
              <a:spcAft>
                <a:spcPts val="0"/>
              </a:spcAft>
              <a:buNone/>
            </a:pP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الأزمة</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التقليدية</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مقابل</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الأزمة</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الرقمية</a:t>
            </a:r>
            <a:endParaRPr lang="zh-CN" altLang="en-US" sz="2000" b="0" i="0" u="none" strike="noStrike" kern="0" cap="none" spc="0" baseline="0" dirty="0">
              <a:solidFill>
                <a:srgbClr val="00B0F0"/>
              </a:solidFill>
              <a:latin typeface="Calibri" charset="0"/>
              <a:ea typeface="等线" charset="0"/>
              <a:cs typeface="Calibri" charset="0"/>
            </a:endParaRPr>
          </a:p>
        </p:txBody>
      </p:sp>
      <p:sp>
        <p:nvSpPr>
          <p:cNvPr id="406" name="Rectangle"/>
          <p:cNvSpPr>
            <a:spLocks/>
          </p:cNvSpPr>
          <p:nvPr/>
        </p:nvSpPr>
        <p:spPr>
          <a:xfrm>
            <a:off x="4096106" y="4660702"/>
            <a:ext cx="2977038"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الأزمة التقليدية</a:t>
            </a:r>
            <a:endParaRPr lang="zh-CN" altLang="en-US" sz="1800" b="0" i="0" u="none" strike="noStrike" kern="0" cap="none" spc="0" baseline="0">
              <a:solidFill>
                <a:schemeClr val="tx1"/>
              </a:solidFill>
              <a:latin typeface="Calibri" charset="0"/>
              <a:ea typeface="等线" charset="0"/>
              <a:cs typeface="Calibri" charset="0"/>
            </a:endParaRPr>
          </a:p>
        </p:txBody>
      </p:sp>
      <p:sp>
        <p:nvSpPr>
          <p:cNvPr id="407" name="Rectangle"/>
          <p:cNvSpPr>
            <a:spLocks/>
          </p:cNvSpPr>
          <p:nvPr/>
        </p:nvSpPr>
        <p:spPr>
          <a:xfrm>
            <a:off x="793790" y="5231130"/>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زمن أطول للانتشار والتطور</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08" name="Rectangle"/>
          <p:cNvSpPr>
            <a:spLocks/>
          </p:cNvSpPr>
          <p:nvPr/>
        </p:nvSpPr>
        <p:spPr>
          <a:xfrm>
            <a:off x="793790" y="5618083"/>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سيطرة إعلامية أعلى من المؤسسة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09" name="Rectangle"/>
          <p:cNvSpPr>
            <a:spLocks/>
          </p:cNvSpPr>
          <p:nvPr/>
        </p:nvSpPr>
        <p:spPr>
          <a:xfrm>
            <a:off x="793790" y="6005036"/>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قنوات اتصال محدودة ومركزية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0" name="Rectangle"/>
          <p:cNvSpPr>
            <a:spLocks/>
          </p:cNvSpPr>
          <p:nvPr/>
        </p:nvSpPr>
        <p:spPr>
          <a:xfrm>
            <a:off x="793790" y="6391989"/>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إمكانية التحكم في السرد الإعلامي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1" name="Rectangle"/>
          <p:cNvSpPr>
            <a:spLocks/>
          </p:cNvSpPr>
          <p:nvPr/>
        </p:nvSpPr>
        <p:spPr>
          <a:xfrm>
            <a:off x="793790" y="6778943"/>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وقت أكبر للاستجابة والتخطيط</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2" name="Rectangle"/>
          <p:cNvSpPr>
            <a:spLocks/>
          </p:cNvSpPr>
          <p:nvPr/>
        </p:nvSpPr>
        <p:spPr>
          <a:xfrm>
            <a:off x="10867192" y="4660702"/>
            <a:ext cx="2977039"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900"/>
              </a:lnSpc>
              <a:spcBef>
                <a:spcPts val="0"/>
              </a:spcBef>
              <a:spcAft>
                <a:spcPts val="0"/>
              </a:spcAft>
              <a:buNone/>
            </a:pPr>
            <a:r>
              <a:rPr lang="en-US" altLang="zh-CN" sz="1800" b="1" i="0" u="none" strike="noStrike" kern="0" cap="none" spc="0" baseline="0">
                <a:solidFill>
                  <a:schemeClr val="tx1"/>
                </a:solidFill>
                <a:latin typeface="Alexandria Bold" pitchFamily="34" charset="0"/>
                <a:ea typeface="Alexandria Bold" pitchFamily="34" charset="0"/>
                <a:cs typeface="Alexandria Bold" pitchFamily="34" charset="0"/>
              </a:rPr>
              <a:t>الأزمة الرقمية</a:t>
            </a:r>
            <a:endParaRPr lang="zh-CN" altLang="en-US" sz="1800" b="0" i="0" u="none" strike="noStrike" kern="0" cap="none" spc="0" baseline="0">
              <a:solidFill>
                <a:schemeClr val="tx1"/>
              </a:solidFill>
              <a:latin typeface="Calibri" charset="0"/>
              <a:ea typeface="等线" charset="0"/>
              <a:cs typeface="Calibri" charset="0"/>
            </a:endParaRPr>
          </a:p>
        </p:txBody>
      </p:sp>
      <p:sp>
        <p:nvSpPr>
          <p:cNvPr id="413" name="Rectangle"/>
          <p:cNvSpPr>
            <a:spLocks/>
          </p:cNvSpPr>
          <p:nvPr/>
        </p:nvSpPr>
        <p:spPr>
          <a:xfrm>
            <a:off x="7564874" y="5231130"/>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فورية وسرعة انتشار هائلة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4" name="Rectangle"/>
          <p:cNvSpPr>
            <a:spLocks/>
          </p:cNvSpPr>
          <p:nvPr/>
        </p:nvSpPr>
        <p:spPr>
          <a:xfrm>
            <a:off x="7564874" y="5618083"/>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انتشار واسع عبر منصات متعددة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5" name="Rectangle"/>
          <p:cNvSpPr>
            <a:spLocks/>
          </p:cNvSpPr>
          <p:nvPr/>
        </p:nvSpPr>
        <p:spPr>
          <a:xfrm>
            <a:off x="7564874" y="6005036"/>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فقدان السيطرة على السرد الاتصالي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6" name="Rectangle"/>
          <p:cNvSpPr>
            <a:spLocks/>
          </p:cNvSpPr>
          <p:nvPr/>
        </p:nvSpPr>
        <p:spPr>
          <a:xfrm>
            <a:off x="7564874" y="6391989"/>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تفاعل جماهيري مباشر ومستمر</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17" name="Rectangle"/>
          <p:cNvSpPr>
            <a:spLocks/>
          </p:cNvSpPr>
          <p:nvPr/>
        </p:nvSpPr>
        <p:spPr>
          <a:xfrm>
            <a:off x="7564874" y="6778943"/>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بقاء المحتوى الرقمي وإمكانية إعادة نشره</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165794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18"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419" name="Rectangle"/>
          <p:cNvSpPr>
            <a:spLocks/>
          </p:cNvSpPr>
          <p:nvPr/>
        </p:nvSpPr>
        <p:spPr>
          <a:xfrm>
            <a:off x="3151414" y="384477"/>
            <a:ext cx="11478986" cy="45719"/>
          </a:xfrm>
          <a:prstGeom prst="rect">
            <a:avLst/>
          </a:prstGeom>
          <a:solidFill>
            <a:schemeClr val="tx1"/>
          </a:solidFill>
          <a:ln w="12700" cap="flat" cmpd="sng">
            <a:noFill/>
            <a:prstDash val="solid"/>
            <a:round/>
          </a:ln>
        </p:spPr>
        <p:txBody>
          <a:bodyPr/>
          <a:lstStyle/>
          <a:p>
            <a:endParaRPr lang="en-US"/>
          </a:p>
        </p:txBody>
      </p:sp>
      <p:pic>
        <p:nvPicPr>
          <p:cNvPr id="42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421" name="Rectangle"/>
          <p:cNvSpPr>
            <a:spLocks/>
          </p:cNvSpPr>
          <p:nvPr/>
        </p:nvSpPr>
        <p:spPr>
          <a:xfrm>
            <a:off x="8417719" y="1586627"/>
            <a:ext cx="5418892"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4850"/>
              </a:lnSpc>
              <a:spcBef>
                <a:spcPts val="0"/>
              </a:spcBef>
              <a:spcAft>
                <a:spcPts val="0"/>
              </a:spcAft>
              <a:buNone/>
            </a:pP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مصادر</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الأزمات</a:t>
            </a:r>
            <a:r>
              <a:rPr lang="en-US" altLang="zh-CN" sz="2000" b="1" i="0" u="none" strike="noStrike" kern="0" cap="none" spc="0" baseline="0" dirty="0">
                <a:solidFill>
                  <a:srgbClr val="00B0F0"/>
                </a:solidFill>
                <a:latin typeface="Alexandria Bold" pitchFamily="34" charset="0"/>
                <a:ea typeface="Alexandria Bold" pitchFamily="34" charset="0"/>
                <a:cs typeface="Alexandria Bold" pitchFamily="34" charset="0"/>
              </a:rPr>
              <a:t> </a:t>
            </a:r>
            <a:r>
              <a:rPr lang="en-US" altLang="zh-CN" sz="2000" b="1" i="0" u="none" strike="noStrike" kern="0" cap="none" spc="0" baseline="0" dirty="0" err="1">
                <a:solidFill>
                  <a:srgbClr val="00B0F0"/>
                </a:solidFill>
                <a:latin typeface="Alexandria Bold" pitchFamily="34" charset="0"/>
                <a:ea typeface="Alexandria Bold" pitchFamily="34" charset="0"/>
                <a:cs typeface="Alexandria Bold" pitchFamily="34" charset="0"/>
              </a:rPr>
              <a:t>الرقمية</a:t>
            </a:r>
            <a:endParaRPr lang="zh-CN" altLang="en-US" sz="2000" b="0" i="0" u="none" strike="noStrike" kern="0" cap="none" spc="0" baseline="0" dirty="0">
              <a:solidFill>
                <a:srgbClr val="00B0F0"/>
              </a:solidFill>
              <a:latin typeface="Calibri" charset="0"/>
              <a:ea typeface="等线" charset="0"/>
              <a:cs typeface="Calibri" charset="0"/>
            </a:endParaRPr>
          </a:p>
        </p:txBody>
      </p:sp>
      <p:sp>
        <p:nvSpPr>
          <p:cNvPr id="422" name="Rounded rectangle"/>
          <p:cNvSpPr>
            <a:spLocks/>
          </p:cNvSpPr>
          <p:nvPr/>
        </p:nvSpPr>
        <p:spPr>
          <a:xfrm>
            <a:off x="9621322" y="2901195"/>
            <a:ext cx="4215289" cy="1781651"/>
          </a:xfrm>
          <a:prstGeom prst="roundRect">
            <a:avLst>
              <a:gd name="adj" fmla="val 6157"/>
            </a:avLst>
          </a:prstGeom>
          <a:solidFill>
            <a:srgbClr val="FBFCFE"/>
          </a:solidFill>
          <a:ln w="12700" cap="flat" cmpd="sng">
            <a:noFill/>
            <a:prstDash val="solid"/>
            <a:miter/>
          </a:ln>
        </p:spPr>
        <p:txBody>
          <a:bodyPr/>
          <a:lstStyle/>
          <a:p>
            <a:endParaRPr lang="en-US"/>
          </a:p>
        </p:txBody>
      </p:sp>
      <p:pic>
        <p:nvPicPr>
          <p:cNvPr id="423"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21322" y="2878336"/>
            <a:ext cx="4215289" cy="91440"/>
          </a:xfrm>
          <a:prstGeom prst="rect">
            <a:avLst/>
          </a:prstGeom>
          <a:noFill/>
          <a:ln w="12700" cap="flat" cmpd="sng">
            <a:noFill/>
            <a:prstDash val="solid"/>
            <a:miter/>
          </a:ln>
        </p:spPr>
      </p:pic>
      <p:pic>
        <p:nvPicPr>
          <p:cNvPr id="42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31311" y="2603540"/>
            <a:ext cx="595312" cy="595313"/>
          </a:xfrm>
          <a:prstGeom prst="rect">
            <a:avLst/>
          </a:prstGeom>
          <a:noFill/>
          <a:ln w="12700" cap="flat" cmpd="sng">
            <a:noFill/>
            <a:prstDash val="solid"/>
            <a:miter/>
          </a:ln>
        </p:spPr>
      </p:pic>
      <p:sp>
        <p:nvSpPr>
          <p:cNvPr id="425" name="Rectangle"/>
          <p:cNvSpPr>
            <a:spLocks/>
          </p:cNvSpPr>
          <p:nvPr/>
        </p:nvSpPr>
        <p:spPr>
          <a:xfrm>
            <a:off x="11609903" y="2752368"/>
            <a:ext cx="238124"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3000"/>
              </a:lnSpc>
              <a:spcBef>
                <a:spcPts val="0"/>
              </a:spcBef>
              <a:spcAft>
                <a:spcPts val="0"/>
              </a:spcAft>
              <a:buNone/>
            </a:pPr>
            <a:r>
              <a:rPr lang="en-US" altLang="zh-CN" sz="1850" b="1" i="0" u="none" strike="noStrike" kern="0" cap="none" spc="0" baseline="0">
                <a:solidFill>
                  <a:srgbClr val="FFFFFF"/>
                </a:solidFill>
                <a:latin typeface="Alexandria Bold" pitchFamily="34" charset="0"/>
                <a:ea typeface="Alexandria Bold" pitchFamily="34" charset="0"/>
                <a:cs typeface="Alexandria Bold" pitchFamily="34" charset="0"/>
              </a:rPr>
              <a:t>1</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26" name="Rectangle"/>
          <p:cNvSpPr>
            <a:spLocks/>
          </p:cNvSpPr>
          <p:nvPr/>
        </p:nvSpPr>
        <p:spPr>
          <a:xfrm>
            <a:off x="11134487" y="339732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أخطاء مؤسسية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427" name="Rectangle"/>
          <p:cNvSpPr>
            <a:spLocks/>
          </p:cNvSpPr>
          <p:nvPr/>
        </p:nvSpPr>
        <p:spPr>
          <a:xfrm>
            <a:off x="9842540" y="3826550"/>
            <a:ext cx="3772852"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قرارات خاطئة أو تصريحات غير مدروسة من المسؤولين</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28" name="Rounded rectangle"/>
          <p:cNvSpPr>
            <a:spLocks/>
          </p:cNvSpPr>
          <p:nvPr/>
        </p:nvSpPr>
        <p:spPr>
          <a:xfrm>
            <a:off x="5207556" y="2901195"/>
            <a:ext cx="4215408" cy="1781651"/>
          </a:xfrm>
          <a:prstGeom prst="roundRect">
            <a:avLst>
              <a:gd name="adj" fmla="val 6157"/>
            </a:avLst>
          </a:prstGeom>
          <a:solidFill>
            <a:srgbClr val="FBFCFE"/>
          </a:solidFill>
          <a:ln w="12700" cap="flat" cmpd="sng">
            <a:noFill/>
            <a:prstDash val="solid"/>
            <a:miter/>
          </a:ln>
        </p:spPr>
        <p:txBody>
          <a:bodyPr/>
          <a:lstStyle/>
          <a:p>
            <a:endParaRPr lang="en-US"/>
          </a:p>
        </p:txBody>
      </p:sp>
      <p:pic>
        <p:nvPicPr>
          <p:cNvPr id="429"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07556" y="2878336"/>
            <a:ext cx="4215408" cy="91440"/>
          </a:xfrm>
          <a:prstGeom prst="rect">
            <a:avLst/>
          </a:prstGeom>
          <a:noFill/>
          <a:ln w="12700" cap="flat" cmpd="sng">
            <a:noFill/>
            <a:prstDash val="solid"/>
            <a:miter/>
          </a:ln>
        </p:spPr>
      </p:pic>
      <p:pic>
        <p:nvPicPr>
          <p:cNvPr id="43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17544" y="2603540"/>
            <a:ext cx="595312" cy="595313"/>
          </a:xfrm>
          <a:prstGeom prst="rect">
            <a:avLst/>
          </a:prstGeom>
          <a:noFill/>
          <a:ln w="12700" cap="flat" cmpd="sng">
            <a:noFill/>
            <a:prstDash val="solid"/>
            <a:miter/>
          </a:ln>
        </p:spPr>
      </p:pic>
      <p:sp>
        <p:nvSpPr>
          <p:cNvPr id="431" name="Rectangle"/>
          <p:cNvSpPr>
            <a:spLocks/>
          </p:cNvSpPr>
          <p:nvPr/>
        </p:nvSpPr>
        <p:spPr>
          <a:xfrm>
            <a:off x="7196136" y="2752368"/>
            <a:ext cx="238124"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3000"/>
              </a:lnSpc>
              <a:spcBef>
                <a:spcPts val="0"/>
              </a:spcBef>
              <a:spcAft>
                <a:spcPts val="0"/>
              </a:spcAft>
              <a:buNone/>
            </a:pPr>
            <a:r>
              <a:rPr lang="en-US" altLang="zh-CN" sz="1850" b="1" i="0" u="none" strike="noStrike" kern="0" cap="none" spc="0" baseline="0">
                <a:solidFill>
                  <a:srgbClr val="FFFFFF"/>
                </a:solidFill>
                <a:latin typeface="Alexandria Bold" pitchFamily="34" charset="0"/>
                <a:ea typeface="Alexandria Bold" pitchFamily="34" charset="0"/>
                <a:cs typeface="Alexandria Bold" pitchFamily="34" charset="0"/>
              </a:rPr>
              <a:t>2</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32" name="Rectangle"/>
          <p:cNvSpPr>
            <a:spLocks/>
          </p:cNvSpPr>
          <p:nvPr/>
        </p:nvSpPr>
        <p:spPr>
          <a:xfrm>
            <a:off x="6720839" y="339732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محتوى مضلل</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433" name="Rectangle"/>
          <p:cNvSpPr>
            <a:spLocks/>
          </p:cNvSpPr>
          <p:nvPr/>
        </p:nvSpPr>
        <p:spPr>
          <a:xfrm>
            <a:off x="5428773" y="3826550"/>
            <a:ext cx="3772972"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انتشار شائعات أو معلومات غير دقيقة عن المؤسسة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34" name="Rounded rectangle"/>
          <p:cNvSpPr>
            <a:spLocks/>
          </p:cNvSpPr>
          <p:nvPr/>
        </p:nvSpPr>
        <p:spPr>
          <a:xfrm>
            <a:off x="793909" y="2901195"/>
            <a:ext cx="4215289" cy="1781651"/>
          </a:xfrm>
          <a:prstGeom prst="roundRect">
            <a:avLst>
              <a:gd name="adj" fmla="val 6157"/>
            </a:avLst>
          </a:prstGeom>
          <a:solidFill>
            <a:srgbClr val="FBFCFE"/>
          </a:solidFill>
          <a:ln w="12700" cap="flat" cmpd="sng">
            <a:noFill/>
            <a:prstDash val="solid"/>
            <a:miter/>
          </a:ln>
        </p:spPr>
        <p:txBody>
          <a:bodyPr/>
          <a:lstStyle/>
          <a:p>
            <a:endParaRPr lang="en-US"/>
          </a:p>
        </p:txBody>
      </p:sp>
      <p:pic>
        <p:nvPicPr>
          <p:cNvPr id="435"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909" y="2878336"/>
            <a:ext cx="4215289" cy="91440"/>
          </a:xfrm>
          <a:prstGeom prst="rect">
            <a:avLst/>
          </a:prstGeom>
          <a:noFill/>
          <a:ln w="12700" cap="flat" cmpd="sng">
            <a:noFill/>
            <a:prstDash val="solid"/>
            <a:miter/>
          </a:ln>
        </p:spPr>
      </p:pic>
      <p:pic>
        <p:nvPicPr>
          <p:cNvPr id="43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03897" y="2603540"/>
            <a:ext cx="595313" cy="595313"/>
          </a:xfrm>
          <a:prstGeom prst="rect">
            <a:avLst/>
          </a:prstGeom>
          <a:noFill/>
          <a:ln w="12700" cap="flat" cmpd="sng">
            <a:noFill/>
            <a:prstDash val="solid"/>
            <a:miter/>
          </a:ln>
        </p:spPr>
      </p:pic>
      <p:sp>
        <p:nvSpPr>
          <p:cNvPr id="437" name="Rectangle"/>
          <p:cNvSpPr>
            <a:spLocks/>
          </p:cNvSpPr>
          <p:nvPr/>
        </p:nvSpPr>
        <p:spPr>
          <a:xfrm>
            <a:off x="2782491" y="2752368"/>
            <a:ext cx="238125" cy="29765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3000"/>
              </a:lnSpc>
              <a:spcBef>
                <a:spcPts val="0"/>
              </a:spcBef>
              <a:spcAft>
                <a:spcPts val="0"/>
              </a:spcAft>
              <a:buNone/>
            </a:pPr>
            <a:r>
              <a:rPr lang="en-US" altLang="zh-CN" sz="1850" b="1" i="0" u="none" strike="noStrike" kern="0" cap="none" spc="0" baseline="0">
                <a:solidFill>
                  <a:srgbClr val="FFFFFF"/>
                </a:solidFill>
                <a:latin typeface="Alexandria Bold" pitchFamily="34" charset="0"/>
                <a:ea typeface="Alexandria Bold" pitchFamily="34" charset="0"/>
                <a:cs typeface="Alexandria Bold" pitchFamily="34" charset="0"/>
              </a:rPr>
              <a:t>3</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38" name="Rectangle"/>
          <p:cNvSpPr>
            <a:spLocks/>
          </p:cNvSpPr>
          <p:nvPr/>
        </p:nvSpPr>
        <p:spPr>
          <a:xfrm>
            <a:off x="2307074" y="339732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شكاوى جماهيرية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439" name="Rectangle"/>
          <p:cNvSpPr>
            <a:spLocks/>
          </p:cNvSpPr>
          <p:nvPr/>
        </p:nvSpPr>
        <p:spPr>
          <a:xfrm>
            <a:off x="1015127" y="3826550"/>
            <a:ext cx="3772853"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تجارب سلبية للعملاء تتحول إلى حملات واسعة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40" name="Rounded rectangle"/>
          <p:cNvSpPr>
            <a:spLocks/>
          </p:cNvSpPr>
          <p:nvPr/>
        </p:nvSpPr>
        <p:spPr>
          <a:xfrm>
            <a:off x="7414498" y="5178862"/>
            <a:ext cx="6422111" cy="1464112"/>
          </a:xfrm>
          <a:prstGeom prst="roundRect">
            <a:avLst>
              <a:gd name="adj" fmla="val 7495"/>
            </a:avLst>
          </a:prstGeom>
          <a:solidFill>
            <a:srgbClr val="FBFCFE"/>
          </a:solidFill>
          <a:ln w="12700" cap="flat" cmpd="sng">
            <a:noFill/>
            <a:prstDash val="solid"/>
            <a:miter/>
          </a:ln>
        </p:spPr>
        <p:txBody>
          <a:bodyPr/>
          <a:lstStyle/>
          <a:p>
            <a:endParaRPr lang="en-US"/>
          </a:p>
        </p:txBody>
      </p:sp>
      <p:pic>
        <p:nvPicPr>
          <p:cNvPr id="441"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14498" y="5156002"/>
            <a:ext cx="6422111" cy="91440"/>
          </a:xfrm>
          <a:prstGeom prst="rect">
            <a:avLst/>
          </a:prstGeom>
          <a:noFill/>
          <a:ln w="12700" cap="flat" cmpd="sng">
            <a:noFill/>
            <a:prstDash val="solid"/>
            <a:miter/>
          </a:ln>
        </p:spPr>
      </p:pic>
      <p:pic>
        <p:nvPicPr>
          <p:cNvPr id="442"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27838" y="4881205"/>
            <a:ext cx="595312" cy="595312"/>
          </a:xfrm>
          <a:prstGeom prst="rect">
            <a:avLst/>
          </a:prstGeom>
          <a:noFill/>
          <a:ln w="12700" cap="flat" cmpd="sng">
            <a:noFill/>
            <a:prstDash val="solid"/>
            <a:miter/>
          </a:ln>
        </p:spPr>
      </p:pic>
      <p:sp>
        <p:nvSpPr>
          <p:cNvPr id="443" name="Rectangle"/>
          <p:cNvSpPr>
            <a:spLocks/>
          </p:cNvSpPr>
          <p:nvPr/>
        </p:nvSpPr>
        <p:spPr>
          <a:xfrm>
            <a:off x="10506431" y="5030033"/>
            <a:ext cx="238124" cy="29765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3000"/>
              </a:lnSpc>
              <a:spcBef>
                <a:spcPts val="0"/>
              </a:spcBef>
              <a:spcAft>
                <a:spcPts val="0"/>
              </a:spcAft>
              <a:buNone/>
            </a:pPr>
            <a:r>
              <a:rPr lang="en-US" altLang="zh-CN" sz="1850" b="1" i="0" u="none" strike="noStrike" kern="0" cap="none" spc="0" baseline="0">
                <a:solidFill>
                  <a:srgbClr val="FFFFFF"/>
                </a:solidFill>
                <a:latin typeface="Alexandria Bold" pitchFamily="34" charset="0"/>
                <a:ea typeface="Alexandria Bold" pitchFamily="34" charset="0"/>
                <a:cs typeface="Alexandria Bold" pitchFamily="34" charset="0"/>
              </a:rPr>
              <a:t>4</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44" name="Rectangle"/>
          <p:cNvSpPr>
            <a:spLocks/>
          </p:cNvSpPr>
          <p:nvPr/>
        </p:nvSpPr>
        <p:spPr>
          <a:xfrm>
            <a:off x="11134487" y="5674995"/>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تسريبات</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445" name="Rectangle"/>
          <p:cNvSpPr>
            <a:spLocks/>
          </p:cNvSpPr>
          <p:nvPr/>
        </p:nvSpPr>
        <p:spPr>
          <a:xfrm>
            <a:off x="7635716" y="6104215"/>
            <a:ext cx="5979675"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كشف معلومات سرية أو حساسة للمؤسسة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446" name="Rounded rectangle"/>
          <p:cNvSpPr>
            <a:spLocks/>
          </p:cNvSpPr>
          <p:nvPr/>
        </p:nvSpPr>
        <p:spPr>
          <a:xfrm>
            <a:off x="793909" y="5178862"/>
            <a:ext cx="6422231" cy="1464112"/>
          </a:xfrm>
          <a:prstGeom prst="roundRect">
            <a:avLst>
              <a:gd name="adj" fmla="val 7495"/>
            </a:avLst>
          </a:prstGeom>
          <a:solidFill>
            <a:srgbClr val="FBFCFE"/>
          </a:solidFill>
          <a:ln w="12700" cap="flat" cmpd="sng">
            <a:noFill/>
            <a:prstDash val="solid"/>
            <a:miter/>
          </a:ln>
        </p:spPr>
        <p:txBody>
          <a:bodyPr/>
          <a:lstStyle/>
          <a:p>
            <a:endParaRPr lang="en-US"/>
          </a:p>
        </p:txBody>
      </p:sp>
      <p:pic>
        <p:nvPicPr>
          <p:cNvPr id="447"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3909" y="5156002"/>
            <a:ext cx="6422231" cy="91440"/>
          </a:xfrm>
          <a:prstGeom prst="rect">
            <a:avLst/>
          </a:prstGeom>
          <a:noFill/>
          <a:ln w="12700" cap="flat" cmpd="sng">
            <a:noFill/>
            <a:prstDash val="solid"/>
            <a:miter/>
          </a:ln>
        </p:spPr>
      </p:pic>
      <p:pic>
        <p:nvPicPr>
          <p:cNvPr id="44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707368" y="4881205"/>
            <a:ext cx="595313" cy="595312"/>
          </a:xfrm>
          <a:prstGeom prst="rect">
            <a:avLst/>
          </a:prstGeom>
          <a:noFill/>
          <a:ln w="12700" cap="flat" cmpd="sng">
            <a:noFill/>
            <a:prstDash val="solid"/>
            <a:miter/>
          </a:ln>
        </p:spPr>
      </p:pic>
      <p:sp>
        <p:nvSpPr>
          <p:cNvPr id="449" name="Rectangle"/>
          <p:cNvSpPr>
            <a:spLocks/>
          </p:cNvSpPr>
          <p:nvPr/>
        </p:nvSpPr>
        <p:spPr>
          <a:xfrm>
            <a:off x="3885962" y="5030033"/>
            <a:ext cx="238125" cy="29765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3000"/>
              </a:lnSpc>
              <a:spcBef>
                <a:spcPts val="0"/>
              </a:spcBef>
              <a:spcAft>
                <a:spcPts val="0"/>
              </a:spcAft>
              <a:buNone/>
            </a:pPr>
            <a:r>
              <a:rPr lang="en-US" altLang="zh-CN" sz="1850" b="1" i="0" u="none" strike="noStrike" kern="0" cap="none" spc="0" baseline="0">
                <a:solidFill>
                  <a:srgbClr val="FFFFFF"/>
                </a:solidFill>
                <a:latin typeface="Alexandria Bold" pitchFamily="34" charset="0"/>
                <a:ea typeface="Alexandria Bold" pitchFamily="34" charset="0"/>
                <a:cs typeface="Alexandria Bold" pitchFamily="34" charset="0"/>
              </a:rPr>
              <a:t>5</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50" name="Rectangle"/>
          <p:cNvSpPr>
            <a:spLocks/>
          </p:cNvSpPr>
          <p:nvPr/>
        </p:nvSpPr>
        <p:spPr>
          <a:xfrm>
            <a:off x="4514017" y="5674995"/>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حملات تشويه</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451" name="Rectangle"/>
          <p:cNvSpPr>
            <a:spLocks/>
          </p:cNvSpPr>
          <p:nvPr/>
        </p:nvSpPr>
        <p:spPr>
          <a:xfrm>
            <a:off x="1015127" y="6104215"/>
            <a:ext cx="5979795"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حملات منظمة تستهدف الإضرار بسمعة المؤسسة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452"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34854" y="536993"/>
            <a:ext cx="2766167" cy="2112266"/>
          </a:xfrm>
          <a:prstGeom prst="rect">
            <a:avLst/>
          </a:prstGeom>
          <a:noFill/>
          <a:ln w="12700" cap="flat" cmpd="sng">
            <a:noFill/>
            <a:prstDash val="solid"/>
            <a:miter/>
          </a:ln>
        </p:spPr>
      </p:pic>
    </p:spTree>
    <p:extLst>
      <p:ext uri="{BB962C8B-B14F-4D97-AF65-F5344CB8AC3E}">
        <p14:creationId xmlns:p14="http://schemas.microsoft.com/office/powerpoint/2010/main" val="677929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53"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454" name="Rectangle"/>
          <p:cNvSpPr>
            <a:spLocks/>
          </p:cNvSpPr>
          <p:nvPr/>
        </p:nvSpPr>
        <p:spPr>
          <a:xfrm>
            <a:off x="3151414" y="289189"/>
            <a:ext cx="11478986" cy="45718"/>
          </a:xfrm>
          <a:prstGeom prst="rect">
            <a:avLst/>
          </a:prstGeom>
          <a:solidFill>
            <a:schemeClr val="tx1"/>
          </a:solidFill>
          <a:ln w="12700" cap="flat" cmpd="sng">
            <a:noFill/>
            <a:prstDash val="solid"/>
            <a:round/>
          </a:ln>
        </p:spPr>
        <p:txBody>
          <a:bodyPr/>
          <a:lstStyle/>
          <a:p>
            <a:endParaRPr lang="en-US"/>
          </a:p>
        </p:txBody>
      </p:sp>
      <p:pic>
        <p:nvPicPr>
          <p:cNvPr id="455"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456" name="Rectangle"/>
          <p:cNvSpPr>
            <a:spLocks/>
          </p:cNvSpPr>
          <p:nvPr/>
        </p:nvSpPr>
        <p:spPr>
          <a:xfrm>
            <a:off x="7941111" y="399199"/>
            <a:ext cx="5713332" cy="59959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70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خصائص الأزمات الرقمية</a:t>
            </a:r>
            <a:endParaRPr lang="zh-CN" altLang="en-US" sz="2000" b="0" i="0" u="none" strike="noStrike" kern="0" cap="none" spc="0" baseline="0">
              <a:solidFill>
                <a:srgbClr val="00B0F0"/>
              </a:solidFill>
              <a:latin typeface="Calibri" charset="0"/>
              <a:ea typeface="等线" charset="0"/>
              <a:cs typeface="Calibri" charset="0"/>
            </a:endParaRPr>
          </a:p>
        </p:txBody>
      </p:sp>
      <p:pic>
        <p:nvPicPr>
          <p:cNvPr id="457"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5895" y="1961674"/>
            <a:ext cx="4278987" cy="4278987"/>
          </a:xfrm>
          <a:prstGeom prst="rect">
            <a:avLst/>
          </a:prstGeom>
          <a:noFill/>
          <a:ln w="12700" cap="flat" cmpd="sng">
            <a:noFill/>
            <a:prstDash val="solid"/>
            <a:miter/>
          </a:ln>
        </p:spPr>
      </p:pic>
      <p:sp>
        <p:nvSpPr>
          <p:cNvPr id="458" name="Rounded rectangle"/>
          <p:cNvSpPr>
            <a:spLocks/>
          </p:cNvSpPr>
          <p:nvPr/>
        </p:nvSpPr>
        <p:spPr>
          <a:xfrm>
            <a:off x="13438583" y="1630918"/>
            <a:ext cx="431720" cy="431721"/>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59" name="Rectangle"/>
          <p:cNvSpPr>
            <a:spLocks/>
          </p:cNvSpPr>
          <p:nvPr/>
        </p:nvSpPr>
        <p:spPr>
          <a:xfrm>
            <a:off x="10848142" y="1696879"/>
            <a:ext cx="2398633" cy="2997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السرعة الفائقة</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60" name="Rectangle"/>
          <p:cNvSpPr>
            <a:spLocks/>
          </p:cNvSpPr>
          <p:nvPr/>
        </p:nvSpPr>
        <p:spPr>
          <a:xfrm>
            <a:off x="5522357" y="2188488"/>
            <a:ext cx="7724418" cy="30706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تنتشر الأزمة في دقائق معدودة عبر المنصات المختلفة</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461" name="Rounded rectangle"/>
          <p:cNvSpPr>
            <a:spLocks/>
          </p:cNvSpPr>
          <p:nvPr/>
        </p:nvSpPr>
        <p:spPr>
          <a:xfrm>
            <a:off x="13438583" y="2879288"/>
            <a:ext cx="431720" cy="431721"/>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62" name="Rectangle"/>
          <p:cNvSpPr>
            <a:spLocks/>
          </p:cNvSpPr>
          <p:nvPr/>
        </p:nvSpPr>
        <p:spPr>
          <a:xfrm>
            <a:off x="10848142" y="2945248"/>
            <a:ext cx="2398633" cy="2997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الانتشار الواسع</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63" name="Rectangle"/>
          <p:cNvSpPr>
            <a:spLocks/>
          </p:cNvSpPr>
          <p:nvPr/>
        </p:nvSpPr>
        <p:spPr>
          <a:xfrm>
            <a:off x="5522357" y="3436858"/>
            <a:ext cx="7724418" cy="30706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تصل إلى ملايين المستخدمين في وقت قياسي</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464" name="Rounded rectangle"/>
          <p:cNvSpPr>
            <a:spLocks/>
          </p:cNvSpPr>
          <p:nvPr/>
        </p:nvSpPr>
        <p:spPr>
          <a:xfrm>
            <a:off x="13438583" y="4127659"/>
            <a:ext cx="431720" cy="431721"/>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65" name="Rectangle"/>
          <p:cNvSpPr>
            <a:spLocks/>
          </p:cNvSpPr>
          <p:nvPr/>
        </p:nvSpPr>
        <p:spPr>
          <a:xfrm>
            <a:off x="10848142" y="4193619"/>
            <a:ext cx="2398633" cy="2997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التفاعل الجماهيري</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66" name="Rectangle"/>
          <p:cNvSpPr>
            <a:spLocks/>
          </p:cNvSpPr>
          <p:nvPr/>
        </p:nvSpPr>
        <p:spPr>
          <a:xfrm>
            <a:off x="5522357" y="4685228"/>
            <a:ext cx="7724418" cy="30706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الجمهور يشارك بالتعليق وإعادة النشر وصناعة المحتوى</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467" name="Rounded rectangle"/>
          <p:cNvSpPr>
            <a:spLocks/>
          </p:cNvSpPr>
          <p:nvPr/>
        </p:nvSpPr>
        <p:spPr>
          <a:xfrm>
            <a:off x="13438583" y="5376029"/>
            <a:ext cx="431720" cy="431721"/>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68" name="Rectangle"/>
          <p:cNvSpPr>
            <a:spLocks/>
          </p:cNvSpPr>
          <p:nvPr/>
        </p:nvSpPr>
        <p:spPr>
          <a:xfrm>
            <a:off x="10848142" y="5441989"/>
            <a:ext cx="2398633" cy="29979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صعوبة السيطرة</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69" name="Rectangle"/>
          <p:cNvSpPr>
            <a:spLocks/>
          </p:cNvSpPr>
          <p:nvPr/>
        </p:nvSpPr>
        <p:spPr>
          <a:xfrm>
            <a:off x="5522357" y="5933599"/>
            <a:ext cx="7724418" cy="30706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فقدان القدرة على التحكم في مسار الأزمة وتطوراتها</a:t>
            </a:r>
            <a:endParaRPr lang="zh-CN" altLang="en-US" sz="1500" b="0" i="0" u="none" strike="noStrike" kern="0" cap="none" spc="0" baseline="0">
              <a:solidFill>
                <a:srgbClr val="000000"/>
              </a:solidFill>
              <a:latin typeface="Calibri" charset="0"/>
              <a:ea typeface="等线" charset="0"/>
              <a:cs typeface="Calibri" charset="0"/>
            </a:endParaRPr>
          </a:p>
        </p:txBody>
      </p:sp>
      <p:sp>
        <p:nvSpPr>
          <p:cNvPr id="470" name="Rounded rectangle"/>
          <p:cNvSpPr>
            <a:spLocks/>
          </p:cNvSpPr>
          <p:nvPr/>
        </p:nvSpPr>
        <p:spPr>
          <a:xfrm>
            <a:off x="13438583" y="6624399"/>
            <a:ext cx="431720" cy="431721"/>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71" name="Rectangle"/>
          <p:cNvSpPr>
            <a:spLocks/>
          </p:cNvSpPr>
          <p:nvPr/>
        </p:nvSpPr>
        <p:spPr>
          <a:xfrm>
            <a:off x="10848142" y="6690360"/>
            <a:ext cx="2398633" cy="29979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350"/>
              </a:lnSpc>
              <a:spcBef>
                <a:spcPts val="0"/>
              </a:spcBef>
              <a:spcAft>
                <a:spcPts val="0"/>
              </a:spcAft>
              <a:buNone/>
            </a:pPr>
            <a:r>
              <a:rPr lang="en-US" altLang="zh-CN" sz="1850" b="1" i="0" u="none" strike="noStrike" kern="0" cap="none" spc="0" baseline="0">
                <a:solidFill>
                  <a:srgbClr val="15213F"/>
                </a:solidFill>
                <a:latin typeface="Alexandria Bold" pitchFamily="34" charset="0"/>
                <a:ea typeface="Alexandria Bold" pitchFamily="34" charset="0"/>
                <a:cs typeface="Alexandria Bold" pitchFamily="34" charset="0"/>
              </a:rPr>
              <a:t>بقاء المحتوى</a:t>
            </a:r>
            <a:endParaRPr lang="zh-CN" altLang="en-US" sz="1850" b="0" i="0" u="none" strike="noStrike" kern="0" cap="none" spc="0" baseline="0">
              <a:solidFill>
                <a:srgbClr val="000000"/>
              </a:solidFill>
              <a:latin typeface="Calibri" charset="0"/>
              <a:ea typeface="等线" charset="0"/>
              <a:cs typeface="Calibri" charset="0"/>
            </a:endParaRPr>
          </a:p>
        </p:txBody>
      </p:sp>
      <p:sp>
        <p:nvSpPr>
          <p:cNvPr id="472" name="Rectangle"/>
          <p:cNvSpPr>
            <a:spLocks/>
          </p:cNvSpPr>
          <p:nvPr/>
        </p:nvSpPr>
        <p:spPr>
          <a:xfrm>
            <a:off x="5522357" y="7181968"/>
            <a:ext cx="7724418" cy="30706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500" b="0" i="0" u="none" strike="noStrike" kern="0" cap="none" spc="0" baseline="0">
                <a:solidFill>
                  <a:srgbClr val="15213F"/>
                </a:solidFill>
                <a:latin typeface="Alexandria" pitchFamily="2" charset="-78"/>
                <a:ea typeface="Alexandria" pitchFamily="2" charset="-78"/>
                <a:cs typeface="Alexandria" pitchFamily="2" charset="-78"/>
              </a:rPr>
              <a:t>المحتوى الرقمي يبقى متاحًا ويمكن إعادة نشره في أي وقت</a:t>
            </a:r>
            <a:endParaRPr lang="zh-CN" altLang="en-US" sz="150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952464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73" name="Rounded rectangle"/>
          <p:cNvSpPr>
            <a:spLocks/>
          </p:cNvSpPr>
          <p:nvPr/>
        </p:nvSpPr>
        <p:spPr>
          <a:xfrm>
            <a:off x="468368" y="1066831"/>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474" name="Rectangle"/>
          <p:cNvSpPr>
            <a:spLocks/>
          </p:cNvSpPr>
          <p:nvPr/>
        </p:nvSpPr>
        <p:spPr>
          <a:xfrm>
            <a:off x="3151414" y="308533"/>
            <a:ext cx="11478986" cy="45719"/>
          </a:xfrm>
          <a:prstGeom prst="rect">
            <a:avLst/>
          </a:prstGeom>
          <a:solidFill>
            <a:schemeClr val="tx1"/>
          </a:solidFill>
          <a:ln w="12700" cap="flat" cmpd="sng">
            <a:noFill/>
            <a:prstDash val="solid"/>
            <a:round/>
          </a:ln>
        </p:spPr>
        <p:txBody>
          <a:bodyPr/>
          <a:lstStyle/>
          <a:p>
            <a:endParaRPr lang="en-US"/>
          </a:p>
        </p:txBody>
      </p:sp>
      <p:pic>
        <p:nvPicPr>
          <p:cNvPr id="475"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44087" y="-77485"/>
            <a:ext cx="2766169" cy="1291612"/>
          </a:xfrm>
          <a:prstGeom prst="rect">
            <a:avLst/>
          </a:prstGeom>
          <a:noFill/>
          <a:ln w="12700" cap="flat" cmpd="sng">
            <a:noFill/>
            <a:prstDash val="solid"/>
            <a:miter/>
          </a:ln>
        </p:spPr>
      </p:pic>
      <p:sp>
        <p:nvSpPr>
          <p:cNvPr id="476" name="Rectangle"/>
          <p:cNvSpPr>
            <a:spLocks/>
          </p:cNvSpPr>
          <p:nvPr/>
        </p:nvSpPr>
        <p:spPr>
          <a:xfrm>
            <a:off x="8890907" y="384254"/>
            <a:ext cx="4549497" cy="5632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40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مراحل الأزمة الرقمية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477" name="Rounded rectangle"/>
          <p:cNvSpPr>
            <a:spLocks/>
          </p:cNvSpPr>
          <p:nvPr/>
        </p:nvSpPr>
        <p:spPr>
          <a:xfrm>
            <a:off x="7303770" y="1419463"/>
            <a:ext cx="22859" cy="6315194"/>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78" name="Rounded rectangle"/>
          <p:cNvSpPr>
            <a:spLocks/>
          </p:cNvSpPr>
          <p:nvPr/>
        </p:nvSpPr>
        <p:spPr>
          <a:xfrm>
            <a:off x="7495103" y="1610797"/>
            <a:ext cx="540782" cy="22860"/>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79" name="Rounded rectangle"/>
          <p:cNvSpPr>
            <a:spLocks/>
          </p:cNvSpPr>
          <p:nvPr/>
        </p:nvSpPr>
        <p:spPr>
          <a:xfrm>
            <a:off x="7112437" y="1419463"/>
            <a:ext cx="405527" cy="40552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80" name="Rectangle"/>
          <p:cNvSpPr>
            <a:spLocks/>
          </p:cNvSpPr>
          <p:nvPr/>
        </p:nvSpPr>
        <p:spPr>
          <a:xfrm>
            <a:off x="7180005" y="1453217"/>
            <a:ext cx="270391" cy="33801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1</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481" name="Rectangle"/>
          <p:cNvSpPr>
            <a:spLocks/>
          </p:cNvSpPr>
          <p:nvPr/>
        </p:nvSpPr>
        <p:spPr>
          <a:xfrm>
            <a:off x="8216503" y="1481376"/>
            <a:ext cx="2253377" cy="2817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ما قبل الأزمة</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482" name="Rectangle"/>
          <p:cNvSpPr>
            <a:spLocks/>
          </p:cNvSpPr>
          <p:nvPr/>
        </p:nvSpPr>
        <p:spPr>
          <a:xfrm>
            <a:off x="8216503" y="1871186"/>
            <a:ext cx="5614511" cy="2883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مرحلة الرصد والاستعداد والتخطيط الاستباقي</a:t>
            </a:r>
            <a:endParaRPr lang="zh-CN" altLang="en-US" sz="1400" b="0" i="0" u="none" strike="noStrike" kern="0" cap="none" spc="0" baseline="0">
              <a:solidFill>
                <a:srgbClr val="000000"/>
              </a:solidFill>
              <a:latin typeface="Calibri" charset="0"/>
              <a:ea typeface="等线" charset="0"/>
              <a:cs typeface="Calibri" charset="0"/>
            </a:endParaRPr>
          </a:p>
        </p:txBody>
      </p:sp>
      <p:sp>
        <p:nvSpPr>
          <p:cNvPr id="483" name="Rounded rectangle"/>
          <p:cNvSpPr>
            <a:spLocks/>
          </p:cNvSpPr>
          <p:nvPr/>
        </p:nvSpPr>
        <p:spPr>
          <a:xfrm>
            <a:off x="6594515" y="2692360"/>
            <a:ext cx="540782" cy="22859"/>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84" name="Rounded rectangle"/>
          <p:cNvSpPr>
            <a:spLocks/>
          </p:cNvSpPr>
          <p:nvPr/>
        </p:nvSpPr>
        <p:spPr>
          <a:xfrm>
            <a:off x="7112437" y="2501027"/>
            <a:ext cx="405527" cy="40552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85" name="Rectangle"/>
          <p:cNvSpPr>
            <a:spLocks/>
          </p:cNvSpPr>
          <p:nvPr/>
        </p:nvSpPr>
        <p:spPr>
          <a:xfrm>
            <a:off x="7180005" y="2534781"/>
            <a:ext cx="270391" cy="33801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2</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486" name="Rectangle"/>
          <p:cNvSpPr>
            <a:spLocks/>
          </p:cNvSpPr>
          <p:nvPr/>
        </p:nvSpPr>
        <p:spPr>
          <a:xfrm>
            <a:off x="4160520" y="2562938"/>
            <a:ext cx="2253377" cy="2817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اندلاع الأزمة</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487" name="Rectangle"/>
          <p:cNvSpPr>
            <a:spLocks/>
          </p:cNvSpPr>
          <p:nvPr/>
        </p:nvSpPr>
        <p:spPr>
          <a:xfrm>
            <a:off x="799386" y="2952750"/>
            <a:ext cx="5614511" cy="2883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ظهور الحدث المحفز وبداية الانتشار</a:t>
            </a:r>
            <a:endParaRPr lang="zh-CN" altLang="en-US" sz="1400" b="0" i="0" u="none" strike="noStrike" kern="0" cap="none" spc="0" baseline="0">
              <a:solidFill>
                <a:srgbClr val="000000"/>
              </a:solidFill>
              <a:latin typeface="Calibri" charset="0"/>
              <a:ea typeface="等线" charset="0"/>
              <a:cs typeface="Calibri" charset="0"/>
            </a:endParaRPr>
          </a:p>
        </p:txBody>
      </p:sp>
      <p:sp>
        <p:nvSpPr>
          <p:cNvPr id="488" name="Rounded rectangle"/>
          <p:cNvSpPr>
            <a:spLocks/>
          </p:cNvSpPr>
          <p:nvPr/>
        </p:nvSpPr>
        <p:spPr>
          <a:xfrm>
            <a:off x="7495103" y="3624620"/>
            <a:ext cx="540782" cy="22859"/>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89" name="Rounded rectangle"/>
          <p:cNvSpPr>
            <a:spLocks/>
          </p:cNvSpPr>
          <p:nvPr/>
        </p:nvSpPr>
        <p:spPr>
          <a:xfrm>
            <a:off x="7112437" y="3433286"/>
            <a:ext cx="405527" cy="40552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90" name="Rectangle"/>
          <p:cNvSpPr>
            <a:spLocks/>
          </p:cNvSpPr>
          <p:nvPr/>
        </p:nvSpPr>
        <p:spPr>
          <a:xfrm>
            <a:off x="7180005" y="3467040"/>
            <a:ext cx="270391" cy="33801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3</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491" name="Rectangle"/>
          <p:cNvSpPr>
            <a:spLocks/>
          </p:cNvSpPr>
          <p:nvPr/>
        </p:nvSpPr>
        <p:spPr>
          <a:xfrm>
            <a:off x="8216503" y="3495199"/>
            <a:ext cx="2253377" cy="2817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التصعيد</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492" name="Rectangle"/>
          <p:cNvSpPr>
            <a:spLocks/>
          </p:cNvSpPr>
          <p:nvPr/>
        </p:nvSpPr>
        <p:spPr>
          <a:xfrm>
            <a:off x="8216503" y="3885009"/>
            <a:ext cx="5614511" cy="2883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تزايد التفاعل الجماهيري والتغطية الإعلامية</a:t>
            </a:r>
            <a:endParaRPr lang="zh-CN" altLang="en-US" sz="1400" b="0" i="0" u="none" strike="noStrike" kern="0" cap="none" spc="0" baseline="0">
              <a:solidFill>
                <a:srgbClr val="000000"/>
              </a:solidFill>
              <a:latin typeface="Calibri" charset="0"/>
              <a:ea typeface="等线" charset="0"/>
              <a:cs typeface="Calibri" charset="0"/>
            </a:endParaRPr>
          </a:p>
        </p:txBody>
      </p:sp>
      <p:sp>
        <p:nvSpPr>
          <p:cNvPr id="493" name="Rounded rectangle"/>
          <p:cNvSpPr>
            <a:spLocks/>
          </p:cNvSpPr>
          <p:nvPr/>
        </p:nvSpPr>
        <p:spPr>
          <a:xfrm>
            <a:off x="6594515" y="4556998"/>
            <a:ext cx="540782" cy="22859"/>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94" name="Rounded rectangle"/>
          <p:cNvSpPr>
            <a:spLocks/>
          </p:cNvSpPr>
          <p:nvPr/>
        </p:nvSpPr>
        <p:spPr>
          <a:xfrm>
            <a:off x="7112437" y="4365665"/>
            <a:ext cx="405527" cy="405526"/>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495" name="Rectangle"/>
          <p:cNvSpPr>
            <a:spLocks/>
          </p:cNvSpPr>
          <p:nvPr/>
        </p:nvSpPr>
        <p:spPr>
          <a:xfrm>
            <a:off x="7180005" y="4399419"/>
            <a:ext cx="270391" cy="33801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4</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496" name="Rectangle"/>
          <p:cNvSpPr>
            <a:spLocks/>
          </p:cNvSpPr>
          <p:nvPr/>
        </p:nvSpPr>
        <p:spPr>
          <a:xfrm>
            <a:off x="4160520" y="4427577"/>
            <a:ext cx="2253377" cy="2817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الاحتواء</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497" name="Rectangle"/>
          <p:cNvSpPr>
            <a:spLocks/>
          </p:cNvSpPr>
          <p:nvPr/>
        </p:nvSpPr>
        <p:spPr>
          <a:xfrm>
            <a:off x="799386" y="4817388"/>
            <a:ext cx="5614511" cy="2883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التدخل الفعال لوقف تفاقم الأزمة</a:t>
            </a:r>
            <a:endParaRPr lang="zh-CN" altLang="en-US" sz="1400" b="0" i="0" u="none" strike="noStrike" kern="0" cap="none" spc="0" baseline="0">
              <a:solidFill>
                <a:srgbClr val="000000"/>
              </a:solidFill>
              <a:latin typeface="Calibri" charset="0"/>
              <a:ea typeface="等线" charset="0"/>
              <a:cs typeface="Calibri" charset="0"/>
            </a:endParaRPr>
          </a:p>
        </p:txBody>
      </p:sp>
      <p:sp>
        <p:nvSpPr>
          <p:cNvPr id="498" name="Rounded rectangle"/>
          <p:cNvSpPr>
            <a:spLocks/>
          </p:cNvSpPr>
          <p:nvPr/>
        </p:nvSpPr>
        <p:spPr>
          <a:xfrm>
            <a:off x="7495103" y="5489377"/>
            <a:ext cx="540782" cy="22859"/>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499" name="Rounded rectangle"/>
          <p:cNvSpPr>
            <a:spLocks/>
          </p:cNvSpPr>
          <p:nvPr/>
        </p:nvSpPr>
        <p:spPr>
          <a:xfrm>
            <a:off x="7112437" y="5298043"/>
            <a:ext cx="405527" cy="40552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500" name="Rectangle"/>
          <p:cNvSpPr>
            <a:spLocks/>
          </p:cNvSpPr>
          <p:nvPr/>
        </p:nvSpPr>
        <p:spPr>
          <a:xfrm>
            <a:off x="7180005" y="5331796"/>
            <a:ext cx="270391" cy="33801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5</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501" name="Rectangle"/>
          <p:cNvSpPr>
            <a:spLocks/>
          </p:cNvSpPr>
          <p:nvPr/>
        </p:nvSpPr>
        <p:spPr>
          <a:xfrm>
            <a:off x="8216503" y="5359956"/>
            <a:ext cx="2253377" cy="28170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التعافي</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502" name="Rectangle"/>
          <p:cNvSpPr>
            <a:spLocks/>
          </p:cNvSpPr>
          <p:nvPr/>
        </p:nvSpPr>
        <p:spPr>
          <a:xfrm>
            <a:off x="8216503" y="5749766"/>
            <a:ext cx="5614511" cy="28836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استعادة الثقة وتصحيح الأوضاع</a:t>
            </a:r>
            <a:endParaRPr lang="zh-CN" altLang="en-US" sz="1400" b="0" i="0" u="none" strike="noStrike" kern="0" cap="none" spc="0" baseline="0">
              <a:solidFill>
                <a:srgbClr val="000000"/>
              </a:solidFill>
              <a:latin typeface="Calibri" charset="0"/>
              <a:ea typeface="等线" charset="0"/>
              <a:cs typeface="Calibri" charset="0"/>
            </a:endParaRPr>
          </a:p>
        </p:txBody>
      </p:sp>
      <p:sp>
        <p:nvSpPr>
          <p:cNvPr id="503" name="Rounded rectangle"/>
          <p:cNvSpPr>
            <a:spLocks/>
          </p:cNvSpPr>
          <p:nvPr/>
        </p:nvSpPr>
        <p:spPr>
          <a:xfrm>
            <a:off x="6594515" y="6421754"/>
            <a:ext cx="540782" cy="22859"/>
          </a:xfrm>
          <a:prstGeom prst="roundRect">
            <a:avLst>
              <a:gd name="adj" fmla="val 331222"/>
            </a:avLst>
          </a:prstGeom>
          <a:solidFill>
            <a:srgbClr val="CFD2D8"/>
          </a:solidFill>
          <a:ln w="12700" cap="flat" cmpd="sng">
            <a:noFill/>
            <a:prstDash val="solid"/>
            <a:miter/>
          </a:ln>
        </p:spPr>
        <p:txBody>
          <a:bodyPr/>
          <a:lstStyle/>
          <a:p>
            <a:endParaRPr lang="en-US"/>
          </a:p>
        </p:txBody>
      </p:sp>
      <p:sp>
        <p:nvSpPr>
          <p:cNvPr id="504" name="Rounded rectangle"/>
          <p:cNvSpPr>
            <a:spLocks/>
          </p:cNvSpPr>
          <p:nvPr/>
        </p:nvSpPr>
        <p:spPr>
          <a:xfrm>
            <a:off x="7112437" y="6230421"/>
            <a:ext cx="405527" cy="405527"/>
          </a:xfrm>
          <a:prstGeom prst="roundRect">
            <a:avLst>
              <a:gd name="adj" fmla="val 18671"/>
            </a:avLst>
          </a:prstGeom>
          <a:solidFill>
            <a:srgbClr val="E9ECF2"/>
          </a:solidFill>
          <a:ln w="7620" cap="flat" cmpd="sng">
            <a:solidFill>
              <a:srgbClr val="CFD2D8"/>
            </a:solidFill>
            <a:prstDash val="solid"/>
            <a:round/>
          </a:ln>
        </p:spPr>
        <p:txBody>
          <a:bodyPr/>
          <a:lstStyle/>
          <a:p>
            <a:endParaRPr lang="en-US"/>
          </a:p>
        </p:txBody>
      </p:sp>
      <p:sp>
        <p:nvSpPr>
          <p:cNvPr id="505" name="Rectangle"/>
          <p:cNvSpPr>
            <a:spLocks/>
          </p:cNvSpPr>
          <p:nvPr/>
        </p:nvSpPr>
        <p:spPr>
          <a:xfrm>
            <a:off x="7180005" y="6264176"/>
            <a:ext cx="270391" cy="33801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eaLnBrk="1" fontAlgn="auto" latinLnBrk="0" hangingPunct="1">
              <a:lnSpc>
                <a:spcPts val="2100"/>
              </a:lnSpc>
              <a:spcBef>
                <a:spcPts val="0"/>
              </a:spcBef>
              <a:spcAft>
                <a:spcPts val="0"/>
              </a:spcAft>
              <a:buNone/>
            </a:pPr>
            <a:r>
              <a:rPr lang="en-US" altLang="zh-CN" sz="2100" b="1" i="0" u="none" strike="noStrike" kern="0" cap="none" spc="0" baseline="0">
                <a:solidFill>
                  <a:srgbClr val="15213F"/>
                </a:solidFill>
                <a:latin typeface="Alexandria Bold" pitchFamily="34" charset="0"/>
                <a:ea typeface="Alexandria Bold" pitchFamily="34" charset="0"/>
                <a:cs typeface="Alexandria Bold" pitchFamily="34" charset="0"/>
              </a:rPr>
              <a:t>6</a:t>
            </a:r>
            <a:endParaRPr lang="zh-CN" altLang="en-US" sz="2100" b="0" i="0" u="none" strike="noStrike" kern="0" cap="none" spc="0" baseline="0">
              <a:solidFill>
                <a:srgbClr val="000000"/>
              </a:solidFill>
              <a:latin typeface="Calibri" charset="0"/>
              <a:ea typeface="等线" charset="0"/>
              <a:cs typeface="Calibri" charset="0"/>
            </a:endParaRPr>
          </a:p>
        </p:txBody>
      </p:sp>
      <p:sp>
        <p:nvSpPr>
          <p:cNvPr id="506" name="Rectangle"/>
          <p:cNvSpPr>
            <a:spLocks/>
          </p:cNvSpPr>
          <p:nvPr/>
        </p:nvSpPr>
        <p:spPr>
          <a:xfrm>
            <a:off x="4160520" y="6292333"/>
            <a:ext cx="2253377" cy="28170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00"/>
              </a:lnSpc>
              <a:spcBef>
                <a:spcPts val="0"/>
              </a:spcBef>
              <a:spcAft>
                <a:spcPts val="0"/>
              </a:spcAft>
              <a:buNone/>
            </a:pPr>
            <a:r>
              <a:rPr lang="en-US" altLang="zh-CN" sz="1750" b="1" i="0" u="none" strike="noStrike" kern="0" cap="none" spc="0" baseline="0">
                <a:solidFill>
                  <a:srgbClr val="15213F"/>
                </a:solidFill>
                <a:latin typeface="Alexandria Bold" pitchFamily="34" charset="0"/>
                <a:ea typeface="Alexandria Bold" pitchFamily="34" charset="0"/>
                <a:cs typeface="Alexandria Bold" pitchFamily="34" charset="0"/>
              </a:rPr>
              <a:t>إعادة البناء</a:t>
            </a:r>
            <a:endParaRPr lang="zh-CN" altLang="en-US" sz="1750" b="0" i="0" u="none" strike="noStrike" kern="0" cap="none" spc="0" baseline="0">
              <a:solidFill>
                <a:srgbClr val="000000"/>
              </a:solidFill>
              <a:latin typeface="Calibri" charset="0"/>
              <a:ea typeface="等线" charset="0"/>
              <a:cs typeface="Calibri" charset="0"/>
            </a:endParaRPr>
          </a:p>
        </p:txBody>
      </p:sp>
      <p:sp>
        <p:nvSpPr>
          <p:cNvPr id="507" name="Rectangle"/>
          <p:cNvSpPr>
            <a:spLocks/>
          </p:cNvSpPr>
          <p:nvPr/>
        </p:nvSpPr>
        <p:spPr>
          <a:xfrm>
            <a:off x="799386" y="6682144"/>
            <a:ext cx="5614511" cy="28836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250"/>
              </a:lnSpc>
              <a:spcBef>
                <a:spcPts val="0"/>
              </a:spcBef>
              <a:spcAft>
                <a:spcPts val="0"/>
              </a:spcAft>
              <a:buNone/>
            </a:pPr>
            <a:r>
              <a:rPr lang="en-US" altLang="zh-CN" sz="1400" b="0" i="0" u="none" strike="noStrike" kern="0" cap="none" spc="0" baseline="0">
                <a:solidFill>
                  <a:srgbClr val="15213F"/>
                </a:solidFill>
                <a:latin typeface="Alexandria" pitchFamily="2" charset="-78"/>
                <a:ea typeface="Alexandria" pitchFamily="2" charset="-78"/>
                <a:cs typeface="Alexandria" pitchFamily="2" charset="-78"/>
              </a:rPr>
              <a:t>إعادة بناء الصورة الذهنية والسمعة</a:t>
            </a:r>
            <a:endParaRPr lang="zh-CN" altLang="en-US" sz="140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577291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08"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09"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1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511" name="Rectangle"/>
          <p:cNvSpPr>
            <a:spLocks/>
          </p:cNvSpPr>
          <p:nvPr/>
        </p:nvSpPr>
        <p:spPr>
          <a:xfrm>
            <a:off x="6901667" y="454887"/>
            <a:ext cx="6763823" cy="46053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360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أخطاء شائعة في إدارة الأزمات الرقمية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512" name="Rounded rectangle"/>
          <p:cNvSpPr>
            <a:spLocks/>
          </p:cNvSpPr>
          <p:nvPr/>
        </p:nvSpPr>
        <p:spPr>
          <a:xfrm>
            <a:off x="7462599" y="1226376"/>
            <a:ext cx="15240" cy="6248995"/>
          </a:xfrm>
          <a:prstGeom prst="roundRect">
            <a:avLst>
              <a:gd name="adj" fmla="val 406282"/>
            </a:avLst>
          </a:prstGeom>
          <a:solidFill>
            <a:srgbClr val="CFD2D8"/>
          </a:solidFill>
          <a:ln w="12700" cap="flat" cmpd="sng">
            <a:noFill/>
            <a:prstDash val="solid"/>
            <a:miter/>
          </a:ln>
        </p:spPr>
        <p:txBody>
          <a:bodyPr/>
          <a:lstStyle/>
          <a:p>
            <a:endParaRPr lang="en-US"/>
          </a:p>
        </p:txBody>
      </p:sp>
      <p:sp>
        <p:nvSpPr>
          <p:cNvPr id="513" name="Rectangle"/>
          <p:cNvSpPr>
            <a:spLocks/>
          </p:cNvSpPr>
          <p:nvPr/>
        </p:nvSpPr>
        <p:spPr>
          <a:xfrm>
            <a:off x="7485459" y="1226376"/>
            <a:ext cx="5328166" cy="1100257"/>
          </a:xfrm>
          <a:prstGeom prst="rect">
            <a:avLst/>
          </a:prstGeom>
          <a:solidFill>
            <a:srgbClr val="E9ECF2"/>
          </a:solidFill>
          <a:ln w="7620" cap="flat" cmpd="sng">
            <a:solidFill>
              <a:srgbClr val="CFD2D8"/>
            </a:solidFill>
            <a:prstDash val="solid"/>
            <a:round/>
          </a:ln>
        </p:spPr>
        <p:txBody>
          <a:bodyPr/>
          <a:lstStyle/>
          <a:p>
            <a:endParaRPr lang="en-US"/>
          </a:p>
        </p:txBody>
      </p:sp>
      <p:sp>
        <p:nvSpPr>
          <p:cNvPr id="514" name="Rectangle"/>
          <p:cNvSpPr>
            <a:spLocks/>
          </p:cNvSpPr>
          <p:nvPr/>
        </p:nvSpPr>
        <p:spPr>
          <a:xfrm>
            <a:off x="7632858" y="1381396"/>
            <a:ext cx="1842729" cy="23038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00"/>
              </a:lnSpc>
              <a:spcBef>
                <a:spcPts val="0"/>
              </a:spcBef>
              <a:spcAft>
                <a:spcPts val="0"/>
              </a:spcAft>
              <a:buNone/>
            </a:pPr>
            <a:r>
              <a:rPr lang="en-US" altLang="zh-CN" sz="1450" b="1" i="0" u="none" strike="noStrike" kern="0" cap="none" spc="0" baseline="0" dirty="0" err="1">
                <a:solidFill>
                  <a:srgbClr val="15213F"/>
                </a:solidFill>
                <a:latin typeface="Alexandria Bold" pitchFamily="34" charset="0"/>
                <a:ea typeface="Alexandria Bold" pitchFamily="34" charset="0"/>
                <a:cs typeface="Alexandria Bold" pitchFamily="34" charset="0"/>
              </a:rPr>
              <a:t>الإنكار</a:t>
            </a:r>
            <a:r>
              <a:rPr lang="en-US" altLang="zh-CN" sz="1450" b="1" i="0" u="none" strike="noStrike" kern="0" cap="none" spc="0" baseline="0" dirty="0">
                <a:solidFill>
                  <a:srgbClr val="15213F"/>
                </a:solidFill>
                <a:latin typeface="Alexandria Bold" pitchFamily="34" charset="0"/>
                <a:ea typeface="Alexandria Bold" pitchFamily="34" charset="0"/>
                <a:cs typeface="Alexandria Bold" pitchFamily="34" charset="0"/>
              </a:rPr>
              <a:t> </a:t>
            </a:r>
            <a:r>
              <a:rPr lang="en-US" altLang="zh-CN" sz="1450" b="1" i="0" u="none" strike="noStrike" kern="0" cap="none" spc="0" baseline="0" dirty="0" err="1">
                <a:solidFill>
                  <a:srgbClr val="15213F"/>
                </a:solidFill>
                <a:latin typeface="Alexandria Bold" pitchFamily="34" charset="0"/>
                <a:ea typeface="Alexandria Bold" pitchFamily="34" charset="0"/>
                <a:cs typeface="Alexandria Bold" pitchFamily="34" charset="0"/>
              </a:rPr>
              <a:t>التام</a:t>
            </a:r>
            <a:endParaRPr lang="zh-CN" altLang="en-US" sz="1450" b="0" i="0" u="none" strike="noStrike" kern="0" cap="none" spc="0" baseline="0" dirty="0">
              <a:solidFill>
                <a:srgbClr val="000000"/>
              </a:solidFill>
              <a:latin typeface="Calibri" charset="0"/>
              <a:ea typeface="等线" charset="0"/>
              <a:cs typeface="Calibri" charset="0"/>
            </a:endParaRPr>
          </a:p>
        </p:txBody>
      </p:sp>
      <p:sp>
        <p:nvSpPr>
          <p:cNvPr id="515" name="Rectangle"/>
          <p:cNvSpPr>
            <a:spLocks/>
          </p:cNvSpPr>
          <p:nvPr/>
        </p:nvSpPr>
        <p:spPr>
          <a:xfrm>
            <a:off x="7632858" y="1700127"/>
            <a:ext cx="5025746" cy="47148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1850"/>
              </a:lnSpc>
              <a:spcBef>
                <a:spcPts val="0"/>
              </a:spcBef>
              <a:spcAft>
                <a:spcPts val="0"/>
              </a:spcAft>
              <a:buNone/>
            </a:pPr>
            <a:r>
              <a:rPr lang="en-US" altLang="zh-CN" sz="1150" b="0" i="0" u="none" strike="noStrike" kern="0" cap="none" spc="0" baseline="0">
                <a:solidFill>
                  <a:srgbClr val="15213F"/>
                </a:solidFill>
                <a:latin typeface="Alexandria" pitchFamily="2" charset="-78"/>
                <a:ea typeface="Alexandria" pitchFamily="2" charset="-78"/>
                <a:cs typeface="Alexandria" pitchFamily="2" charset="-78"/>
              </a:rPr>
              <a:t>رفض الاعتراف بوجود مشكلة أو أزمة، مما يزيد من غضب الجمهور ويفقد المؤسسة مصداقيتها</a:t>
            </a:r>
            <a:endParaRPr lang="zh-CN" altLang="en-US" sz="1150" b="0" i="0" u="none" strike="noStrike" kern="0" cap="none" spc="0" baseline="0">
              <a:solidFill>
                <a:srgbClr val="000000"/>
              </a:solidFill>
              <a:latin typeface="Calibri" charset="0"/>
              <a:ea typeface="等线" charset="0"/>
              <a:cs typeface="Calibri" charset="0"/>
            </a:endParaRPr>
          </a:p>
        </p:txBody>
      </p:sp>
      <p:sp>
        <p:nvSpPr>
          <p:cNvPr id="516" name="Rounded rectangle"/>
          <p:cNvSpPr>
            <a:spLocks/>
          </p:cNvSpPr>
          <p:nvPr/>
        </p:nvSpPr>
        <p:spPr>
          <a:xfrm>
            <a:off x="2126694" y="2621432"/>
            <a:ext cx="5328285" cy="884515"/>
          </a:xfrm>
          <a:prstGeom prst="roundRect">
            <a:avLst>
              <a:gd name="adj" fmla="val 7000"/>
            </a:avLst>
          </a:prstGeom>
          <a:solidFill>
            <a:srgbClr val="E9ECF2"/>
          </a:solidFill>
          <a:ln w="7620" cap="flat" cmpd="sng">
            <a:solidFill>
              <a:srgbClr val="CFD2D8"/>
            </a:solidFill>
            <a:prstDash val="solid"/>
            <a:round/>
          </a:ln>
        </p:spPr>
        <p:txBody>
          <a:bodyPr/>
          <a:lstStyle/>
          <a:p>
            <a:endParaRPr lang="en-US"/>
          </a:p>
        </p:txBody>
      </p:sp>
      <p:sp>
        <p:nvSpPr>
          <p:cNvPr id="517" name="Rectangle"/>
          <p:cNvSpPr>
            <a:spLocks/>
          </p:cNvSpPr>
          <p:nvPr/>
        </p:nvSpPr>
        <p:spPr>
          <a:xfrm>
            <a:off x="5464849" y="2776452"/>
            <a:ext cx="1842729" cy="2303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00"/>
              </a:lnSpc>
              <a:spcBef>
                <a:spcPts val="0"/>
              </a:spcBef>
              <a:spcAft>
                <a:spcPts val="0"/>
              </a:spcAft>
              <a:buNone/>
            </a:pPr>
            <a:r>
              <a:rPr lang="en-US" altLang="zh-CN" sz="1450" b="1" i="0" u="none" strike="noStrike" kern="0" cap="none" spc="0" baseline="0">
                <a:solidFill>
                  <a:srgbClr val="15213F"/>
                </a:solidFill>
                <a:latin typeface="Alexandria Bold" pitchFamily="34" charset="0"/>
                <a:ea typeface="Alexandria Bold" pitchFamily="34" charset="0"/>
                <a:cs typeface="Alexandria Bold" pitchFamily="34" charset="0"/>
              </a:rPr>
              <a:t>الصمت المطبق</a:t>
            </a:r>
            <a:endParaRPr lang="zh-CN" altLang="en-US" sz="1450" b="0" i="0" u="none" strike="noStrike" kern="0" cap="none" spc="0" baseline="0">
              <a:solidFill>
                <a:srgbClr val="000000"/>
              </a:solidFill>
              <a:latin typeface="Calibri" charset="0"/>
              <a:ea typeface="等线" charset="0"/>
              <a:cs typeface="Calibri" charset="0"/>
            </a:endParaRPr>
          </a:p>
        </p:txBody>
      </p:sp>
      <p:sp>
        <p:nvSpPr>
          <p:cNvPr id="518" name="Rectangle"/>
          <p:cNvSpPr>
            <a:spLocks/>
          </p:cNvSpPr>
          <p:nvPr/>
        </p:nvSpPr>
        <p:spPr>
          <a:xfrm>
            <a:off x="2281713" y="3095182"/>
            <a:ext cx="5025865" cy="2357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50"/>
              </a:lnSpc>
              <a:spcBef>
                <a:spcPts val="0"/>
              </a:spcBef>
              <a:spcAft>
                <a:spcPts val="0"/>
              </a:spcAft>
              <a:buNone/>
            </a:pPr>
            <a:r>
              <a:rPr lang="en-US" altLang="zh-CN" sz="1150" b="0" i="0" u="none" strike="noStrike" kern="0" cap="none" spc="0" baseline="0">
                <a:solidFill>
                  <a:srgbClr val="15213F"/>
                </a:solidFill>
                <a:latin typeface="Alexandria" pitchFamily="2" charset="-78"/>
                <a:ea typeface="Alexandria" pitchFamily="2" charset="-78"/>
                <a:cs typeface="Alexandria" pitchFamily="2" charset="-78"/>
              </a:rPr>
              <a:t>عدم الرد أو التواصل مع الجمهور، مما يترك فراغًا يملأه الآخرون بسرديات سلبية</a:t>
            </a:r>
            <a:endParaRPr lang="zh-CN" altLang="en-US" sz="1150" b="0" i="0" u="none" strike="noStrike" kern="0" cap="none" spc="0" baseline="0">
              <a:solidFill>
                <a:srgbClr val="000000"/>
              </a:solidFill>
              <a:latin typeface="Calibri" charset="0"/>
              <a:ea typeface="等线" charset="0"/>
              <a:cs typeface="Calibri" charset="0"/>
            </a:endParaRPr>
          </a:p>
        </p:txBody>
      </p:sp>
      <p:sp>
        <p:nvSpPr>
          <p:cNvPr id="519" name="Rectangle"/>
          <p:cNvSpPr>
            <a:spLocks/>
          </p:cNvSpPr>
          <p:nvPr/>
        </p:nvSpPr>
        <p:spPr>
          <a:xfrm>
            <a:off x="7485459" y="3800746"/>
            <a:ext cx="5328166" cy="884514"/>
          </a:xfrm>
          <a:prstGeom prst="rect">
            <a:avLst/>
          </a:prstGeom>
          <a:solidFill>
            <a:srgbClr val="E9ECF2"/>
          </a:solidFill>
          <a:ln w="7620" cap="flat" cmpd="sng">
            <a:solidFill>
              <a:srgbClr val="CFD2D8"/>
            </a:solidFill>
            <a:prstDash val="solid"/>
            <a:round/>
          </a:ln>
        </p:spPr>
        <p:txBody>
          <a:bodyPr/>
          <a:lstStyle/>
          <a:p>
            <a:endParaRPr lang="en-US"/>
          </a:p>
        </p:txBody>
      </p:sp>
      <p:sp>
        <p:nvSpPr>
          <p:cNvPr id="520" name="Rectangle"/>
          <p:cNvSpPr>
            <a:spLocks/>
          </p:cNvSpPr>
          <p:nvPr/>
        </p:nvSpPr>
        <p:spPr>
          <a:xfrm>
            <a:off x="7632858" y="3955766"/>
            <a:ext cx="1842729" cy="2303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00"/>
              </a:lnSpc>
              <a:spcBef>
                <a:spcPts val="0"/>
              </a:spcBef>
              <a:spcAft>
                <a:spcPts val="0"/>
              </a:spcAft>
              <a:buNone/>
            </a:pPr>
            <a:r>
              <a:rPr lang="en-US" altLang="zh-CN" sz="1450" b="1" i="0" u="none" strike="noStrike" kern="0" cap="none" spc="0" baseline="0">
                <a:solidFill>
                  <a:srgbClr val="15213F"/>
                </a:solidFill>
                <a:latin typeface="Alexandria Bold" pitchFamily="34" charset="0"/>
                <a:ea typeface="Alexandria Bold" pitchFamily="34" charset="0"/>
                <a:cs typeface="Alexandria Bold" pitchFamily="34" charset="0"/>
              </a:rPr>
              <a:t>الخطاب الدفاعي</a:t>
            </a:r>
            <a:endParaRPr lang="zh-CN" altLang="en-US" sz="1450" b="0" i="0" u="none" strike="noStrike" kern="0" cap="none" spc="0" baseline="0">
              <a:solidFill>
                <a:srgbClr val="000000"/>
              </a:solidFill>
              <a:latin typeface="Calibri" charset="0"/>
              <a:ea typeface="等线" charset="0"/>
              <a:cs typeface="Calibri" charset="0"/>
            </a:endParaRPr>
          </a:p>
        </p:txBody>
      </p:sp>
      <p:sp>
        <p:nvSpPr>
          <p:cNvPr id="521" name="Rectangle"/>
          <p:cNvSpPr>
            <a:spLocks/>
          </p:cNvSpPr>
          <p:nvPr/>
        </p:nvSpPr>
        <p:spPr>
          <a:xfrm>
            <a:off x="7632858" y="4274496"/>
            <a:ext cx="5025746" cy="2357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50"/>
              </a:lnSpc>
              <a:spcBef>
                <a:spcPts val="0"/>
              </a:spcBef>
              <a:spcAft>
                <a:spcPts val="0"/>
              </a:spcAft>
              <a:buNone/>
            </a:pPr>
            <a:r>
              <a:rPr lang="en-US" altLang="zh-CN" sz="1150" b="0" i="0" u="none" strike="noStrike" kern="0" cap="none" spc="0" baseline="0">
                <a:solidFill>
                  <a:srgbClr val="15213F"/>
                </a:solidFill>
                <a:latin typeface="Alexandria" pitchFamily="2" charset="-78"/>
                <a:ea typeface="Alexandria" pitchFamily="2" charset="-78"/>
                <a:cs typeface="Alexandria" pitchFamily="2" charset="-78"/>
              </a:rPr>
              <a:t>التبرير المفرط والدفاع بدلاً من الاعتراف والتصحيح، مما يزيد من حدة الأزمة</a:t>
            </a:r>
            <a:endParaRPr lang="zh-CN" altLang="en-US" sz="1150" b="0" i="0" u="none" strike="noStrike" kern="0" cap="none" spc="0" baseline="0">
              <a:solidFill>
                <a:srgbClr val="000000"/>
              </a:solidFill>
              <a:latin typeface="Calibri" charset="0"/>
              <a:ea typeface="等线" charset="0"/>
              <a:cs typeface="Calibri" charset="0"/>
            </a:endParaRPr>
          </a:p>
        </p:txBody>
      </p:sp>
      <p:sp>
        <p:nvSpPr>
          <p:cNvPr id="522" name="Rounded rectangle"/>
          <p:cNvSpPr>
            <a:spLocks/>
          </p:cNvSpPr>
          <p:nvPr/>
        </p:nvSpPr>
        <p:spPr>
          <a:xfrm>
            <a:off x="2126694" y="4980061"/>
            <a:ext cx="5328285" cy="1100256"/>
          </a:xfrm>
          <a:prstGeom prst="roundRect">
            <a:avLst>
              <a:gd name="adj" fmla="val 5629"/>
            </a:avLst>
          </a:prstGeom>
          <a:solidFill>
            <a:srgbClr val="E9ECF2"/>
          </a:solidFill>
          <a:ln w="7620" cap="flat" cmpd="sng">
            <a:solidFill>
              <a:srgbClr val="CFD2D8"/>
            </a:solidFill>
            <a:prstDash val="solid"/>
            <a:round/>
          </a:ln>
        </p:spPr>
        <p:txBody>
          <a:bodyPr/>
          <a:lstStyle/>
          <a:p>
            <a:endParaRPr lang="en-US"/>
          </a:p>
        </p:txBody>
      </p:sp>
      <p:sp>
        <p:nvSpPr>
          <p:cNvPr id="523" name="Rectangle"/>
          <p:cNvSpPr>
            <a:spLocks/>
          </p:cNvSpPr>
          <p:nvPr/>
        </p:nvSpPr>
        <p:spPr>
          <a:xfrm>
            <a:off x="5464849" y="5135080"/>
            <a:ext cx="1842729" cy="2303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00"/>
              </a:lnSpc>
              <a:spcBef>
                <a:spcPts val="0"/>
              </a:spcBef>
              <a:spcAft>
                <a:spcPts val="0"/>
              </a:spcAft>
              <a:buNone/>
            </a:pPr>
            <a:r>
              <a:rPr lang="en-US" altLang="zh-CN" sz="1450" b="1" i="0" u="none" strike="noStrike" kern="0" cap="none" spc="0" baseline="0">
                <a:solidFill>
                  <a:srgbClr val="15213F"/>
                </a:solidFill>
                <a:latin typeface="Alexandria Bold" pitchFamily="34" charset="0"/>
                <a:ea typeface="Alexandria Bold" pitchFamily="34" charset="0"/>
                <a:cs typeface="Alexandria Bold" pitchFamily="34" charset="0"/>
              </a:rPr>
              <a:t>تحميل المسؤولية</a:t>
            </a:r>
            <a:endParaRPr lang="zh-CN" altLang="en-US" sz="1450" b="0" i="0" u="none" strike="noStrike" kern="0" cap="none" spc="0" baseline="0">
              <a:solidFill>
                <a:srgbClr val="000000"/>
              </a:solidFill>
              <a:latin typeface="Calibri" charset="0"/>
              <a:ea typeface="等线" charset="0"/>
              <a:cs typeface="Calibri" charset="0"/>
            </a:endParaRPr>
          </a:p>
        </p:txBody>
      </p:sp>
      <p:sp>
        <p:nvSpPr>
          <p:cNvPr id="524" name="Rectangle"/>
          <p:cNvSpPr>
            <a:spLocks/>
          </p:cNvSpPr>
          <p:nvPr/>
        </p:nvSpPr>
        <p:spPr>
          <a:xfrm>
            <a:off x="2281713" y="5453810"/>
            <a:ext cx="5025865" cy="47148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1850"/>
              </a:lnSpc>
              <a:spcBef>
                <a:spcPts val="0"/>
              </a:spcBef>
              <a:spcAft>
                <a:spcPts val="0"/>
              </a:spcAft>
              <a:buNone/>
            </a:pPr>
            <a:r>
              <a:rPr lang="en-US" altLang="zh-CN" sz="1150" b="0" i="0" u="none" strike="noStrike" kern="0" cap="none" spc="0" baseline="0">
                <a:solidFill>
                  <a:srgbClr val="15213F"/>
                </a:solidFill>
                <a:latin typeface="Alexandria" pitchFamily="2" charset="-78"/>
                <a:ea typeface="Alexandria" pitchFamily="2" charset="-78"/>
                <a:cs typeface="Alexandria" pitchFamily="2" charset="-78"/>
              </a:rPr>
              <a:t>إلقاء اللوم على الآخرين بدلاً من تحمل المسؤولية، مما يضعف الثقة في المؤسسة</a:t>
            </a:r>
            <a:endParaRPr lang="zh-CN" altLang="en-US" sz="1150" b="0" i="0" u="none" strike="noStrike" kern="0" cap="none" spc="0" baseline="0">
              <a:solidFill>
                <a:srgbClr val="000000"/>
              </a:solidFill>
              <a:latin typeface="Calibri" charset="0"/>
              <a:ea typeface="等线" charset="0"/>
              <a:cs typeface="Calibri" charset="0"/>
            </a:endParaRPr>
          </a:p>
        </p:txBody>
      </p:sp>
      <p:sp>
        <p:nvSpPr>
          <p:cNvPr id="525" name="Rectangle"/>
          <p:cNvSpPr>
            <a:spLocks/>
          </p:cNvSpPr>
          <p:nvPr/>
        </p:nvSpPr>
        <p:spPr>
          <a:xfrm>
            <a:off x="7485459" y="6375116"/>
            <a:ext cx="5328166" cy="1100256"/>
          </a:xfrm>
          <a:prstGeom prst="rect">
            <a:avLst/>
          </a:prstGeom>
          <a:solidFill>
            <a:srgbClr val="E9ECF2"/>
          </a:solidFill>
          <a:ln w="7620" cap="flat" cmpd="sng">
            <a:solidFill>
              <a:srgbClr val="CFD2D8"/>
            </a:solidFill>
            <a:prstDash val="solid"/>
            <a:round/>
          </a:ln>
        </p:spPr>
        <p:txBody>
          <a:bodyPr/>
          <a:lstStyle/>
          <a:p>
            <a:endParaRPr lang="en-US"/>
          </a:p>
        </p:txBody>
      </p:sp>
      <p:sp>
        <p:nvSpPr>
          <p:cNvPr id="526" name="Rectangle"/>
          <p:cNvSpPr>
            <a:spLocks/>
          </p:cNvSpPr>
          <p:nvPr/>
        </p:nvSpPr>
        <p:spPr>
          <a:xfrm>
            <a:off x="7632858" y="6530135"/>
            <a:ext cx="1842729" cy="2303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800"/>
              </a:lnSpc>
              <a:spcBef>
                <a:spcPts val="0"/>
              </a:spcBef>
              <a:spcAft>
                <a:spcPts val="0"/>
              </a:spcAft>
              <a:buNone/>
            </a:pPr>
            <a:r>
              <a:rPr lang="en-US" altLang="zh-CN" sz="1450" b="1" i="0" u="none" strike="noStrike" kern="0" cap="none" spc="0" baseline="0">
                <a:solidFill>
                  <a:srgbClr val="15213F"/>
                </a:solidFill>
                <a:latin typeface="Alexandria Bold" pitchFamily="34" charset="0"/>
                <a:ea typeface="Alexandria Bold" pitchFamily="34" charset="0"/>
                <a:cs typeface="Alexandria Bold" pitchFamily="34" charset="0"/>
              </a:rPr>
              <a:t>تجاهل الجمهور</a:t>
            </a:r>
            <a:endParaRPr lang="zh-CN" altLang="en-US" sz="1450" b="0" i="0" u="none" strike="noStrike" kern="0" cap="none" spc="0" baseline="0">
              <a:solidFill>
                <a:srgbClr val="000000"/>
              </a:solidFill>
              <a:latin typeface="Calibri" charset="0"/>
              <a:ea typeface="等线" charset="0"/>
              <a:cs typeface="Calibri" charset="0"/>
            </a:endParaRPr>
          </a:p>
        </p:txBody>
      </p:sp>
      <p:sp>
        <p:nvSpPr>
          <p:cNvPr id="527" name="Rectangle"/>
          <p:cNvSpPr>
            <a:spLocks/>
          </p:cNvSpPr>
          <p:nvPr/>
        </p:nvSpPr>
        <p:spPr>
          <a:xfrm>
            <a:off x="7632858" y="6848865"/>
            <a:ext cx="5025746" cy="47148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1850"/>
              </a:lnSpc>
              <a:spcBef>
                <a:spcPts val="0"/>
              </a:spcBef>
              <a:spcAft>
                <a:spcPts val="0"/>
              </a:spcAft>
              <a:buNone/>
            </a:pPr>
            <a:r>
              <a:rPr lang="en-US" altLang="zh-CN" sz="1150" b="0" i="0" u="none" strike="noStrike" kern="0" cap="none" spc="0" baseline="0">
                <a:solidFill>
                  <a:srgbClr val="15213F"/>
                </a:solidFill>
                <a:latin typeface="Alexandria" pitchFamily="2" charset="-78"/>
                <a:ea typeface="Alexandria" pitchFamily="2" charset="-78"/>
                <a:cs typeface="Alexandria" pitchFamily="2" charset="-78"/>
              </a:rPr>
              <a:t>عدم الاستماع لمخاوف الجمهور أو التفاعل مع تساؤلاته، مما يعمق الفجوة الاتصالية</a:t>
            </a:r>
            <a:endParaRPr lang="zh-CN" altLang="en-US" sz="11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3444711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28" name="Rounded rectangle"/>
          <p:cNvSpPr>
            <a:spLocks/>
          </p:cNvSpPr>
          <p:nvPr/>
        </p:nvSpPr>
        <p:spPr>
          <a:xfrm>
            <a:off x="521621" y="1322157"/>
            <a:ext cx="13892260" cy="6718885"/>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29" name="Rectangle"/>
          <p:cNvSpPr>
            <a:spLocks/>
          </p:cNvSpPr>
          <p:nvPr/>
        </p:nvSpPr>
        <p:spPr>
          <a:xfrm>
            <a:off x="3151414" y="306061"/>
            <a:ext cx="11478986" cy="45719"/>
          </a:xfrm>
          <a:prstGeom prst="rect">
            <a:avLst/>
          </a:prstGeom>
          <a:solidFill>
            <a:schemeClr val="tx1"/>
          </a:solidFill>
          <a:ln w="12700" cap="flat" cmpd="sng">
            <a:noFill/>
            <a:prstDash val="solid"/>
            <a:round/>
          </a:ln>
        </p:spPr>
        <p:txBody>
          <a:bodyPr/>
          <a:lstStyle/>
          <a:p>
            <a:endParaRPr lang="en-US"/>
          </a:p>
        </p:txBody>
      </p:sp>
      <p:pic>
        <p:nvPicPr>
          <p:cNvPr id="53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531" name="Rectangle"/>
          <p:cNvSpPr>
            <a:spLocks/>
          </p:cNvSpPr>
          <p:nvPr/>
        </p:nvSpPr>
        <p:spPr>
          <a:xfrm>
            <a:off x="7553563" y="540548"/>
            <a:ext cx="6283046"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أهداف إدارة الأزمة الرقمية</a:t>
            </a:r>
            <a:endParaRPr lang="zh-CN" altLang="en-US" sz="2000" b="0" i="0" u="none" strike="noStrike" kern="0" cap="none" spc="0" baseline="0">
              <a:solidFill>
                <a:srgbClr val="00B0F0"/>
              </a:solidFill>
              <a:latin typeface="Calibri" charset="0"/>
              <a:ea typeface="等线" charset="0"/>
              <a:cs typeface="Calibri" charset="0"/>
            </a:endParaRPr>
          </a:p>
        </p:txBody>
      </p:sp>
      <p:sp>
        <p:nvSpPr>
          <p:cNvPr id="532" name="Rectangle"/>
          <p:cNvSpPr>
            <a:spLocks/>
          </p:cNvSpPr>
          <p:nvPr/>
        </p:nvSpPr>
        <p:spPr>
          <a:xfrm>
            <a:off x="9895283" y="287535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تقليل الضرر</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33" name="Rectangle"/>
          <p:cNvSpPr>
            <a:spLocks/>
          </p:cNvSpPr>
          <p:nvPr/>
        </p:nvSpPr>
        <p:spPr>
          <a:xfrm>
            <a:off x="9895283" y="3304580"/>
            <a:ext cx="394132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الحد من الآثار السلبية على المؤسسة وأصحاب المصلحة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534"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53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96334" y="3344882"/>
            <a:ext cx="296941" cy="296941"/>
          </a:xfrm>
          <a:prstGeom prst="rect">
            <a:avLst/>
          </a:prstGeom>
          <a:noFill/>
          <a:ln w="12700" cap="flat" cmpd="sng">
            <a:noFill/>
            <a:prstDash val="solid"/>
            <a:miter/>
          </a:ln>
        </p:spPr>
      </p:pic>
      <p:sp>
        <p:nvSpPr>
          <p:cNvPr id="536" name="Rectangle"/>
          <p:cNvSpPr>
            <a:spLocks/>
          </p:cNvSpPr>
          <p:nvPr/>
        </p:nvSpPr>
        <p:spPr>
          <a:xfrm>
            <a:off x="2254091" y="2875359"/>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حماية السمعة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37" name="Rectangle"/>
          <p:cNvSpPr>
            <a:spLocks/>
          </p:cNvSpPr>
          <p:nvPr/>
        </p:nvSpPr>
        <p:spPr>
          <a:xfrm>
            <a:off x="793790" y="3304580"/>
            <a:ext cx="394120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الحفاظ على الصورة الذهنية الإيجابية للمؤسسة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538"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539"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36766" y="3344882"/>
            <a:ext cx="296941" cy="296941"/>
          </a:xfrm>
          <a:prstGeom prst="rect">
            <a:avLst/>
          </a:prstGeom>
          <a:noFill/>
          <a:ln w="12700" cap="flat" cmpd="sng">
            <a:noFill/>
            <a:prstDash val="solid"/>
            <a:miter/>
          </a:ln>
        </p:spPr>
      </p:pic>
      <p:sp>
        <p:nvSpPr>
          <p:cNvPr id="540" name="Rectangle"/>
          <p:cNvSpPr>
            <a:spLocks/>
          </p:cNvSpPr>
          <p:nvPr/>
        </p:nvSpPr>
        <p:spPr>
          <a:xfrm>
            <a:off x="2254091" y="530673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استعادة الثقة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41" name="Rectangle"/>
          <p:cNvSpPr>
            <a:spLocks/>
          </p:cNvSpPr>
          <p:nvPr/>
        </p:nvSpPr>
        <p:spPr>
          <a:xfrm>
            <a:off x="793790" y="5735955"/>
            <a:ext cx="394120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إعادة بناء الثقة مع الجمهور وأصحاب المصلحة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542"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543" name="Image"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036766" y="5604450"/>
            <a:ext cx="296941" cy="296941"/>
          </a:xfrm>
          <a:prstGeom prst="rect">
            <a:avLst/>
          </a:prstGeom>
          <a:noFill/>
          <a:ln w="12700" cap="flat" cmpd="sng">
            <a:noFill/>
            <a:prstDash val="solid"/>
            <a:miter/>
          </a:ln>
        </p:spPr>
      </p:pic>
      <p:sp>
        <p:nvSpPr>
          <p:cNvPr id="544" name="Rectangle"/>
          <p:cNvSpPr>
            <a:spLocks/>
          </p:cNvSpPr>
          <p:nvPr/>
        </p:nvSpPr>
        <p:spPr>
          <a:xfrm>
            <a:off x="9895283" y="530673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إعادة التشكيل</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45" name="Rectangle"/>
          <p:cNvSpPr>
            <a:spLocks/>
          </p:cNvSpPr>
          <p:nvPr/>
        </p:nvSpPr>
        <p:spPr>
          <a:xfrm>
            <a:off x="9895283" y="5735955"/>
            <a:ext cx="394132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إعادة تشكيل الصورة الذهنية بشكل إيجابي ومستدام</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546" name="Image" descr="preencoded.pn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032653" y="2340769"/>
            <a:ext cx="4564975" cy="4564975"/>
          </a:xfrm>
          <a:prstGeom prst="rect">
            <a:avLst/>
          </a:prstGeom>
          <a:noFill/>
          <a:ln w="12700" cap="flat" cmpd="sng">
            <a:noFill/>
            <a:prstDash val="solid"/>
            <a:miter/>
          </a:ln>
        </p:spPr>
      </p:pic>
      <p:pic>
        <p:nvPicPr>
          <p:cNvPr id="547" name="Image" descr="preencoded.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296334" y="5604450"/>
            <a:ext cx="296941" cy="296941"/>
          </a:xfrm>
          <a:prstGeom prst="rect">
            <a:avLst/>
          </a:prstGeom>
          <a:noFill/>
          <a:ln w="12700" cap="flat" cmpd="sng">
            <a:noFill/>
            <a:prstDash val="solid"/>
            <a:miter/>
          </a:ln>
        </p:spPr>
      </p:pic>
    </p:spTree>
    <p:extLst>
      <p:ext uri="{BB962C8B-B14F-4D97-AF65-F5344CB8AC3E}">
        <p14:creationId xmlns:p14="http://schemas.microsoft.com/office/powerpoint/2010/main" val="960614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48"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49"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5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pic>
        <p:nvPicPr>
          <p:cNvPr id="55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43895" y="1228947"/>
            <a:ext cx="11647713" cy="1698406"/>
          </a:xfrm>
          <a:prstGeom prst="rect">
            <a:avLst/>
          </a:prstGeom>
          <a:noFill/>
          <a:ln w="12700" cap="flat" cmpd="sng">
            <a:noFill/>
            <a:prstDash val="solid"/>
            <a:miter/>
          </a:ln>
        </p:spPr>
      </p:pic>
      <p:sp>
        <p:nvSpPr>
          <p:cNvPr id="552" name="Rounded rectangle"/>
          <p:cNvSpPr>
            <a:spLocks/>
          </p:cNvSpPr>
          <p:nvPr/>
        </p:nvSpPr>
        <p:spPr>
          <a:xfrm>
            <a:off x="12633127" y="4352568"/>
            <a:ext cx="1203483" cy="373141"/>
          </a:xfrm>
          <a:prstGeom prst="roundRect">
            <a:avLst>
              <a:gd name="adj" fmla="val 17870"/>
            </a:avLst>
          </a:prstGeom>
          <a:solidFill>
            <a:srgbClr val="CCF1FF"/>
          </a:solidFill>
          <a:ln w="12700" cap="flat" cmpd="sng">
            <a:noFill/>
            <a:prstDash val="solid"/>
            <a:miter/>
          </a:ln>
        </p:spPr>
        <p:txBody>
          <a:bodyPr/>
          <a:lstStyle/>
          <a:p>
            <a:endParaRPr lang="en-US"/>
          </a:p>
        </p:txBody>
      </p:sp>
      <p:sp>
        <p:nvSpPr>
          <p:cNvPr id="553" name="Rectangle"/>
          <p:cNvSpPr>
            <a:spLocks/>
          </p:cNvSpPr>
          <p:nvPr/>
        </p:nvSpPr>
        <p:spPr>
          <a:xfrm>
            <a:off x="12752189" y="4412099"/>
            <a:ext cx="965358"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000000"/>
                </a:solidFill>
                <a:latin typeface="Alexandria" pitchFamily="2" charset="-78"/>
                <a:ea typeface="Alexandria" pitchFamily="2" charset="-78"/>
                <a:cs typeface="Alexandria" pitchFamily="2" charset="-78"/>
              </a:rPr>
              <a:t>نظريات الإدارة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554" name="Rectangle"/>
          <p:cNvSpPr>
            <a:spLocks/>
          </p:cNvSpPr>
          <p:nvPr/>
        </p:nvSpPr>
        <p:spPr>
          <a:xfrm>
            <a:off x="7058382" y="4805005"/>
            <a:ext cx="6778228" cy="62007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نظريات إدارة الأزمات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555" name="Rectangle"/>
          <p:cNvSpPr>
            <a:spLocks/>
          </p:cNvSpPr>
          <p:nvPr/>
        </p:nvSpPr>
        <p:spPr>
          <a:xfrm>
            <a:off x="793790" y="5722739"/>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تعتمد الإدارة الرقمية للأزمات على نماذج علمية تفسر كيفية تفاعل الجمهور وتحدد الاستجابة المثلى للمؤسسة. هذه النظريات توفر إطاراً منهجياً لفهم ديناميكيات الأزمات الرقمية والتعامل معها بفعالية.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56"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r" rtl="1">
              <a:lnSpc>
                <a:spcPct val="100000"/>
              </a:lnSpc>
              <a:spcBef>
                <a:spcPts val="0"/>
              </a:spcBef>
              <a:spcAft>
                <a:spcPts val="0"/>
              </a:spcAft>
              <a:buNone/>
            </a:pPr>
            <a:r>
              <a:rPr lang="en-US" altLang="zh-CN" sz="1800" b="1" i="0" u="none" strike="noStrike" kern="0" cap="none" spc="0" baseline="0">
                <a:solidFill>
                  <a:srgbClr val="F8F8F8"/>
                </a:solidFill>
                <a:latin typeface="Alexandria Bold" pitchFamily="34" charset="0"/>
                <a:ea typeface="Alexandria Bold" pitchFamily="34" charset="0"/>
                <a:cs typeface="Alexandria Bold" pitchFamily="34" charset="0"/>
              </a:rPr>
              <a:t>رابعاً</a:t>
            </a: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 </a:t>
            </a: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Tree>
    <p:extLst>
      <p:ext uri="{BB962C8B-B14F-4D97-AF65-F5344CB8AC3E}">
        <p14:creationId xmlns:p14="http://schemas.microsoft.com/office/powerpoint/2010/main" val="3990292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57"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58"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5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560" name="Rectangle"/>
          <p:cNvSpPr>
            <a:spLocks/>
          </p:cNvSpPr>
          <p:nvPr/>
        </p:nvSpPr>
        <p:spPr>
          <a:xfrm>
            <a:off x="5327128" y="480249"/>
            <a:ext cx="7127557"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2800" b="1" i="0" u="none" strike="noStrike" kern="0" cap="none" spc="0" baseline="0">
                <a:solidFill>
                  <a:srgbClr val="000000"/>
                </a:solidFill>
                <a:latin typeface="Alexandria Bold" pitchFamily="34" charset="0"/>
                <a:ea typeface="Alexandria Bold" pitchFamily="34" charset="0"/>
                <a:cs typeface="Alexandria Bold" pitchFamily="34" charset="0"/>
              </a:rPr>
              <a:t>نظرية اتصالات الأزمة الظرفية</a:t>
            </a:r>
            <a:endParaRPr lang="zh-CN" altLang="en-US" sz="2800" b="0" i="0" u="none" strike="noStrike" kern="0" cap="none" spc="0" baseline="0">
              <a:solidFill>
                <a:srgbClr val="000000"/>
              </a:solidFill>
              <a:latin typeface="Calibri" charset="0"/>
              <a:ea typeface="等线" charset="0"/>
              <a:cs typeface="Calibri" charset="0"/>
            </a:endParaRPr>
          </a:p>
        </p:txBody>
      </p:sp>
      <p:pic>
        <p:nvPicPr>
          <p:cNvPr id="56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2219682"/>
            <a:ext cx="8308300" cy="4707969"/>
          </a:xfrm>
          <a:prstGeom prst="rect">
            <a:avLst/>
          </a:prstGeom>
          <a:noFill/>
          <a:ln w="12700" cap="flat" cmpd="sng">
            <a:noFill/>
            <a:prstDash val="solid"/>
            <a:miter/>
          </a:ln>
        </p:spPr>
      </p:pic>
      <p:sp>
        <p:nvSpPr>
          <p:cNvPr id="562" name="Rectangle"/>
          <p:cNvSpPr>
            <a:spLocks/>
          </p:cNvSpPr>
          <p:nvPr/>
        </p:nvSpPr>
        <p:spPr>
          <a:xfrm>
            <a:off x="9593818" y="3376612"/>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SCCT Framework</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63" name="Rectangle"/>
          <p:cNvSpPr>
            <a:spLocks/>
          </p:cNvSpPr>
          <p:nvPr/>
        </p:nvSpPr>
        <p:spPr>
          <a:xfrm>
            <a:off x="9593818" y="3885128"/>
            <a:ext cx="4250292" cy="190523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تركز نظرية اتصالات الأزمة الظرفية على اختيار الاستجابة المناسبة بناءً على مستوى المسؤولية الذي يلقيه الجمهور على عاتق المؤسسة. تساعد هذه النظرية في تحديد نوع الرد الأمثل حسب طبيعة الأزمة ومدى إدراك الجمهور لمسؤولية المؤسسة.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8574538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64"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65"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66"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567" name="Rectangle"/>
          <p:cNvSpPr>
            <a:spLocks/>
          </p:cNvSpPr>
          <p:nvPr/>
        </p:nvSpPr>
        <p:spPr>
          <a:xfrm>
            <a:off x="7895392" y="2709386"/>
            <a:ext cx="5941219"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نظرية التعافي من الأزمة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568" name="Rounded rectangle"/>
          <p:cNvSpPr>
            <a:spLocks/>
          </p:cNvSpPr>
          <p:nvPr/>
        </p:nvSpPr>
        <p:spPr>
          <a:xfrm>
            <a:off x="9621322" y="3726299"/>
            <a:ext cx="4215289"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569" name="Rectangle"/>
          <p:cNvSpPr>
            <a:spLocks/>
          </p:cNvSpPr>
          <p:nvPr/>
        </p:nvSpPr>
        <p:spPr>
          <a:xfrm>
            <a:off x="11149728" y="393227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استعادة الثقة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70" name="Rectangle"/>
          <p:cNvSpPr>
            <a:spLocks/>
          </p:cNvSpPr>
          <p:nvPr/>
        </p:nvSpPr>
        <p:spPr>
          <a:xfrm>
            <a:off x="9827299" y="4361498"/>
            <a:ext cx="3803333"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بناء جسور الثقة مع الجمهور بعد الأزمة من خلال الشفافية والمصداقية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71" name="Rounded rectangle"/>
          <p:cNvSpPr>
            <a:spLocks/>
          </p:cNvSpPr>
          <p:nvPr/>
        </p:nvSpPr>
        <p:spPr>
          <a:xfrm>
            <a:off x="5207556" y="3726299"/>
            <a:ext cx="4215408"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572" name="Rectangle"/>
          <p:cNvSpPr>
            <a:spLocks/>
          </p:cNvSpPr>
          <p:nvPr/>
        </p:nvSpPr>
        <p:spPr>
          <a:xfrm>
            <a:off x="6736080" y="393227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الصورة الذهنية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73" name="Rectangle"/>
          <p:cNvSpPr>
            <a:spLocks/>
          </p:cNvSpPr>
          <p:nvPr/>
        </p:nvSpPr>
        <p:spPr>
          <a:xfrm>
            <a:off x="5413534" y="4361498"/>
            <a:ext cx="3803452"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إعادة تشكيل الصورة الإيجابية للمؤسسة بعد انتهاء الحدث التقني أو الهجوم السيبراني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74" name="Rounded rectangle"/>
          <p:cNvSpPr>
            <a:spLocks/>
          </p:cNvSpPr>
          <p:nvPr/>
        </p:nvSpPr>
        <p:spPr>
          <a:xfrm>
            <a:off x="793909" y="3726299"/>
            <a:ext cx="4215289"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575" name="Rectangle"/>
          <p:cNvSpPr>
            <a:spLocks/>
          </p:cNvSpPr>
          <p:nvPr/>
        </p:nvSpPr>
        <p:spPr>
          <a:xfrm>
            <a:off x="2322314" y="393227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التطوير المستمر</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576" name="Rectangle"/>
          <p:cNvSpPr>
            <a:spLocks/>
          </p:cNvSpPr>
          <p:nvPr/>
        </p:nvSpPr>
        <p:spPr>
          <a:xfrm>
            <a:off x="999887" y="4361498"/>
            <a:ext cx="3803333"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تحويل الأزمة إلى فرصة للتحسين وتعزيز المكانة المؤسسية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6103664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77"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78"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7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580" name="Rectangle"/>
          <p:cNvSpPr>
            <a:spLocks/>
          </p:cNvSpPr>
          <p:nvPr/>
        </p:nvSpPr>
        <p:spPr>
          <a:xfrm>
            <a:off x="5538192" y="1928813"/>
            <a:ext cx="8298417"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نظرية الفوضى في الأزمات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582" name="Rectangle"/>
          <p:cNvSpPr>
            <a:spLocks/>
          </p:cNvSpPr>
          <p:nvPr/>
        </p:nvSpPr>
        <p:spPr>
          <a:xfrm>
            <a:off x="793790" y="3637002"/>
            <a:ext cx="4250292"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تنظر نظرية الفوضى للأزمات الرقمية كأنظمة غير خطية ومعقدة. في هذا الإطار، يمكن لخطأ تقني بسيط أن يؤدي إلى انهيار شامل في النظام بأكمله.</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83" name="Rectangle"/>
          <p:cNvSpPr>
            <a:spLocks/>
          </p:cNvSpPr>
          <p:nvPr/>
        </p:nvSpPr>
        <p:spPr>
          <a:xfrm>
            <a:off x="793790" y="5085755"/>
            <a:ext cx="4250292"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هذا ما يُعرف بـ "تأثير الفراشة" - حيث تغيير صغير في نقطة ما يمكن أن يسبب تأثيرات هائلة في نقاط أخرى من النظام الرقمي.</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584"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811" y="3069788"/>
            <a:ext cx="8308300" cy="3007638"/>
          </a:xfrm>
          <a:prstGeom prst="rect">
            <a:avLst/>
          </a:prstGeom>
          <a:noFill/>
          <a:ln w="12700" cap="flat" cmpd="sng">
            <a:noFill/>
            <a:prstDash val="solid"/>
            <a:miter/>
          </a:ln>
        </p:spPr>
      </p:pic>
      <p:sp>
        <p:nvSpPr>
          <p:cNvPr id="585" name="Rectangle"/>
          <p:cNvSpPr>
            <a:spLocks/>
          </p:cNvSpPr>
          <p:nvPr/>
        </p:nvSpPr>
        <p:spPr>
          <a:xfrm>
            <a:off x="11152916" y="5343262"/>
            <a:ext cx="2081323" cy="26016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650"/>
              </a:lnSpc>
              <a:spcBef>
                <a:spcPts val="0"/>
              </a:spcBef>
              <a:spcAft>
                <a:spcPts val="0"/>
              </a:spcAft>
              <a:buNone/>
            </a:pPr>
            <a:r>
              <a:rPr lang="en-US" altLang="zh-CN" sz="1350" b="1" i="0" u="none" strike="noStrike" kern="0" cap="none" spc="0" baseline="0">
                <a:solidFill>
                  <a:srgbClr val="000000"/>
                </a:solidFill>
                <a:latin typeface="Alexandria Bold" pitchFamily="34" charset="0"/>
                <a:ea typeface="Alexandria Bold" pitchFamily="34" charset="0"/>
                <a:cs typeface="Alexandria Bold" pitchFamily="34" charset="0"/>
              </a:rPr>
              <a:t>تعطل النظام</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586" name="Rectangle"/>
          <p:cNvSpPr>
            <a:spLocks/>
          </p:cNvSpPr>
          <p:nvPr/>
        </p:nvSpPr>
        <p:spPr>
          <a:xfrm>
            <a:off x="11152916" y="4436730"/>
            <a:ext cx="2081323" cy="26016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650"/>
              </a:lnSpc>
              <a:spcBef>
                <a:spcPts val="0"/>
              </a:spcBef>
              <a:spcAft>
                <a:spcPts val="0"/>
              </a:spcAft>
              <a:buNone/>
            </a:pPr>
            <a:r>
              <a:rPr lang="en-US" altLang="zh-CN" sz="1350" b="1" i="0" u="none" strike="noStrike" kern="0" cap="none" spc="0" baseline="0">
                <a:solidFill>
                  <a:srgbClr val="000000"/>
                </a:solidFill>
                <a:latin typeface="Alexandria Bold" pitchFamily="34" charset="0"/>
                <a:ea typeface="Alexandria Bold" pitchFamily="34" charset="0"/>
                <a:cs typeface="Alexandria Bold" pitchFamily="34" charset="0"/>
              </a:rPr>
              <a:t>انتشار مُتسارع</a:t>
            </a:r>
            <a:endParaRPr lang="zh-CN" altLang="en-US" sz="1350" b="0" i="0" u="none" strike="noStrike" kern="0" cap="none" spc="0" baseline="0">
              <a:solidFill>
                <a:srgbClr val="000000"/>
              </a:solidFill>
              <a:latin typeface="Calibri" charset="0"/>
              <a:ea typeface="等线" charset="0"/>
              <a:cs typeface="Calibri" charset="0"/>
            </a:endParaRPr>
          </a:p>
        </p:txBody>
      </p:sp>
      <p:sp>
        <p:nvSpPr>
          <p:cNvPr id="587" name="Rectangle"/>
          <p:cNvSpPr>
            <a:spLocks/>
          </p:cNvSpPr>
          <p:nvPr/>
        </p:nvSpPr>
        <p:spPr>
          <a:xfrm>
            <a:off x="11152916" y="3520948"/>
            <a:ext cx="2081323" cy="26016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1650"/>
              </a:lnSpc>
              <a:spcBef>
                <a:spcPts val="0"/>
              </a:spcBef>
              <a:spcAft>
                <a:spcPts val="0"/>
              </a:spcAft>
              <a:buNone/>
            </a:pPr>
            <a:r>
              <a:rPr lang="en-US" altLang="zh-CN" sz="1350" b="1" i="0" u="none" strike="noStrike" kern="0" cap="none" spc="0" baseline="0">
                <a:solidFill>
                  <a:srgbClr val="000000"/>
                </a:solidFill>
                <a:latin typeface="Alexandria Bold" pitchFamily="34" charset="0"/>
                <a:ea typeface="Alexandria Bold" pitchFamily="34" charset="0"/>
                <a:cs typeface="Alexandria Bold" pitchFamily="34" charset="0"/>
              </a:rPr>
              <a:t>خطأ تقني</a:t>
            </a:r>
            <a:endParaRPr lang="zh-CN" altLang="en-US" sz="13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74392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88"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89"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9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pic>
        <p:nvPicPr>
          <p:cNvPr id="59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9421" y="1268480"/>
            <a:ext cx="4303986" cy="6455979"/>
          </a:xfrm>
          <a:prstGeom prst="rect">
            <a:avLst/>
          </a:prstGeom>
          <a:noFill/>
          <a:ln w="12700" cap="flat" cmpd="sng">
            <a:noFill/>
            <a:prstDash val="solid"/>
            <a:miter/>
          </a:ln>
        </p:spPr>
      </p:pic>
      <p:sp>
        <p:nvSpPr>
          <p:cNvPr id="592" name="Rounded rectangle"/>
          <p:cNvSpPr>
            <a:spLocks/>
          </p:cNvSpPr>
          <p:nvPr/>
        </p:nvSpPr>
        <p:spPr>
          <a:xfrm>
            <a:off x="12378928" y="2635687"/>
            <a:ext cx="1457681"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593" name="Rectangle"/>
          <p:cNvSpPr>
            <a:spLocks/>
          </p:cNvSpPr>
          <p:nvPr/>
        </p:nvSpPr>
        <p:spPr>
          <a:xfrm>
            <a:off x="12505611" y="2702838"/>
            <a:ext cx="1204317"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00AEEF"/>
                </a:solidFill>
                <a:latin typeface="Alexandria" pitchFamily="2" charset="-78"/>
                <a:ea typeface="Alexandria" pitchFamily="2" charset="-78"/>
                <a:cs typeface="Alexandria" pitchFamily="2" charset="-78"/>
              </a:rPr>
              <a:t>المراحل الأساسية</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594" name="Rectangle"/>
          <p:cNvSpPr>
            <a:spLocks/>
          </p:cNvSpPr>
          <p:nvPr/>
        </p:nvSpPr>
        <p:spPr>
          <a:xfrm>
            <a:off x="6280189" y="3103364"/>
            <a:ext cx="7556420" cy="124015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مراحل الاستجابة للأزمات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595" name="Rectangle"/>
          <p:cNvSpPr>
            <a:spLocks/>
          </p:cNvSpPr>
          <p:nvPr/>
        </p:nvSpPr>
        <p:spPr>
          <a:xfrm>
            <a:off x="6280189" y="4641175"/>
            <a:ext cx="7556420"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تمر الاستجابة الفعالة للأزمات الرقمية بخطوات دقيقة ومنظمة لضمان عدم تفاقم الوضع. كل مرحلة تتطلب إجراءات محددة وتوقيتاً دقيقاً لتحقيق أفضل النتائج في احتواء الأزمة والحد من آثارها السلبية.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596"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r" rtl="1">
              <a:lnSpc>
                <a:spcPct val="100000"/>
              </a:lnSpc>
              <a:spcBef>
                <a:spcPts val="0"/>
              </a:spcBef>
              <a:spcAft>
                <a:spcPts val="0"/>
              </a:spcAft>
              <a:buNone/>
            </a:pPr>
            <a:r>
              <a:rPr lang="en-US" altLang="zh-CN" sz="1800" b="1" i="0" u="none" strike="noStrike" kern="0" cap="none" spc="0" baseline="0">
                <a:solidFill>
                  <a:srgbClr val="F8F8F8"/>
                </a:solidFill>
                <a:latin typeface="Alexandria Bold" pitchFamily="34" charset="0"/>
                <a:ea typeface="Alexandria Bold" pitchFamily="34" charset="0"/>
                <a:cs typeface="Alexandria Bold" pitchFamily="34" charset="0"/>
              </a:rPr>
              <a:t>خامساً</a:t>
            </a: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 </a:t>
            </a: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Tree>
    <p:extLst>
      <p:ext uri="{BB962C8B-B14F-4D97-AF65-F5344CB8AC3E}">
        <p14:creationId xmlns:p14="http://schemas.microsoft.com/office/powerpoint/2010/main" val="992733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597" name="Rounded rectangle"/>
          <p:cNvSpPr>
            <a:spLocks/>
          </p:cNvSpPr>
          <p:nvPr/>
        </p:nvSpPr>
        <p:spPr>
          <a:xfrm>
            <a:off x="521621" y="1655378"/>
            <a:ext cx="13683110" cy="6385664"/>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598"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59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00" name="Rectangle"/>
          <p:cNvSpPr>
            <a:spLocks/>
          </p:cNvSpPr>
          <p:nvPr/>
        </p:nvSpPr>
        <p:spPr>
          <a:xfrm>
            <a:off x="4446567" y="605894"/>
            <a:ext cx="9311045"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200" b="1" i="0" u="none" strike="noStrike" kern="0" cap="none" spc="0" baseline="0">
                <a:solidFill>
                  <a:srgbClr val="000000"/>
                </a:solidFill>
                <a:latin typeface="Alexandria Bold" pitchFamily="34" charset="0"/>
                <a:ea typeface="Alexandria Bold" pitchFamily="34" charset="0"/>
                <a:cs typeface="Alexandria Bold" pitchFamily="34" charset="0"/>
              </a:rPr>
              <a:t>المرحلة الأولى: الاكتشاف والإنذار المبكر</a:t>
            </a:r>
            <a:endParaRPr lang="zh-CN" altLang="en-US" sz="3200" b="0" i="0" u="none" strike="noStrike" kern="0" cap="none" spc="0" baseline="0">
              <a:solidFill>
                <a:srgbClr val="000000"/>
              </a:solidFill>
              <a:latin typeface="Calibri" charset="0"/>
              <a:ea typeface="等线" charset="0"/>
              <a:cs typeface="Calibri" charset="0"/>
            </a:endParaRPr>
          </a:p>
        </p:txBody>
      </p:sp>
      <p:pic>
        <p:nvPicPr>
          <p:cNvPr id="601"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2219682"/>
            <a:ext cx="8308300" cy="4707969"/>
          </a:xfrm>
          <a:prstGeom prst="rect">
            <a:avLst/>
          </a:prstGeom>
          <a:noFill/>
          <a:ln w="12700" cap="flat" cmpd="sng">
            <a:noFill/>
            <a:prstDash val="solid"/>
            <a:miter/>
          </a:ln>
        </p:spPr>
      </p:pic>
      <p:sp>
        <p:nvSpPr>
          <p:cNvPr id="602" name="Rectangle"/>
          <p:cNvSpPr>
            <a:spLocks/>
          </p:cNvSpPr>
          <p:nvPr/>
        </p:nvSpPr>
        <p:spPr>
          <a:xfrm>
            <a:off x="9593818" y="292024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Social Listening</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03" name="Rectangle"/>
          <p:cNvSpPr>
            <a:spLocks/>
          </p:cNvSpPr>
          <p:nvPr/>
        </p:nvSpPr>
        <p:spPr>
          <a:xfrm>
            <a:off x="9593818" y="3428762"/>
            <a:ext cx="4250292"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مراقبة المنصات الرقمية بشكل مستمر لرصد بداية التريند السلبي أو الخلل التقني في مراحله الأولى.</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04" name="Rectangle"/>
          <p:cNvSpPr>
            <a:spLocks/>
          </p:cNvSpPr>
          <p:nvPr/>
        </p:nvSpPr>
        <p:spPr>
          <a:xfrm>
            <a:off x="9593818" y="4559975"/>
            <a:ext cx="4250292" cy="1587794"/>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تتبع المحادثات على وسائل التواصل الاجتماعي</a:t>
            </a:r>
            <a:endParaRPr lang="en-US" altLang="zh-CN" sz="1550" b="0" i="0" u="none" strike="noStrike" kern="0" cap="none" spc="0" baseline="0">
              <a:solidFill>
                <a:srgbClr val="000000"/>
              </a:solidFill>
              <a:latin typeface="Calibri" charset="0"/>
              <a:ea typeface="等线" charset="0"/>
              <a:cs typeface="Calibri" charset="0"/>
            </a:endParaRPr>
          </a:p>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تحليل المشاعر والاتجاهات السلبية</a:t>
            </a:r>
            <a:endParaRPr lang="en-US" altLang="zh-CN" sz="1550" b="0" i="0" u="none" strike="noStrike" kern="0" cap="none" spc="0" baseline="0">
              <a:solidFill>
                <a:srgbClr val="000000"/>
              </a:solidFill>
              <a:latin typeface="Calibri" charset="0"/>
              <a:ea typeface="等线" charset="0"/>
              <a:cs typeface="Calibri" charset="0"/>
            </a:endParaRPr>
          </a:p>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رصد الإشارات المبكرة للمشاكل التقنية</a:t>
            </a:r>
            <a:endParaRPr lang="en-US" altLang="zh-CN" sz="1550" b="0" i="0" u="none" strike="noStrike" kern="0" cap="none" spc="0" baseline="0">
              <a:solidFill>
                <a:srgbClr val="000000"/>
              </a:solidFill>
              <a:latin typeface="Calibri" charset="0"/>
              <a:ea typeface="等线" charset="0"/>
              <a:cs typeface="Calibri" charset="0"/>
            </a:endParaRPr>
          </a:p>
          <a:p>
            <a:pPr marL="342900" indent="-342900" algn="r" rtl="1" eaLnBrk="1" fontAlgn="auto" latinLnBrk="0" hangingPunct="1">
              <a:lnSpc>
                <a:spcPts val="2500"/>
              </a:lnSpc>
              <a:spcBef>
                <a:spcPts val="0"/>
              </a:spcBef>
              <a:spcAft>
                <a:spcPts val="0"/>
              </a:spcAft>
              <a:buClrTx/>
              <a:buChar char="•"/>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إعداد تنبيهات فورية للفريق المختص</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370926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05"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06"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07"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08" name="Rectangle"/>
          <p:cNvSpPr>
            <a:spLocks/>
          </p:cNvSpPr>
          <p:nvPr/>
        </p:nvSpPr>
        <p:spPr>
          <a:xfrm>
            <a:off x="4161949" y="2478881"/>
            <a:ext cx="9674662"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المرحلة الثانية: الاحتواء والحد من الأضرار</a:t>
            </a:r>
            <a:endParaRPr lang="zh-CN" altLang="en-US" sz="3900" b="0" i="0" u="none" strike="noStrike" kern="0" cap="none" spc="0" baseline="0">
              <a:solidFill>
                <a:srgbClr val="000000"/>
              </a:solidFill>
              <a:latin typeface="Calibri" charset="0"/>
              <a:ea typeface="等线" charset="0"/>
              <a:cs typeface="Calibri" charset="0"/>
            </a:endParaRPr>
          </a:p>
        </p:txBody>
      </p:sp>
      <p:pic>
        <p:nvPicPr>
          <p:cNvPr id="609"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89043" y="3495794"/>
            <a:ext cx="4347567" cy="793790"/>
          </a:xfrm>
          <a:prstGeom prst="rect">
            <a:avLst/>
          </a:prstGeom>
          <a:noFill/>
          <a:ln w="12700" cap="flat" cmpd="sng">
            <a:noFill/>
            <a:prstDash val="solid"/>
            <a:miter/>
          </a:ln>
        </p:spPr>
      </p:pic>
      <p:sp>
        <p:nvSpPr>
          <p:cNvPr id="610" name="Rectangle"/>
          <p:cNvSpPr>
            <a:spLocks/>
          </p:cNvSpPr>
          <p:nvPr/>
        </p:nvSpPr>
        <p:spPr>
          <a:xfrm>
            <a:off x="11157347" y="4487942"/>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عزل الأنظمة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11" name="Rectangle"/>
          <p:cNvSpPr>
            <a:spLocks/>
          </p:cNvSpPr>
          <p:nvPr/>
        </p:nvSpPr>
        <p:spPr>
          <a:xfrm>
            <a:off x="9687401" y="4917162"/>
            <a:ext cx="3950851"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عزل الأنظمة المتضررة فوراً لمنع انتشار المشكلة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612"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41476" y="3495794"/>
            <a:ext cx="4347567" cy="793790"/>
          </a:xfrm>
          <a:prstGeom prst="rect">
            <a:avLst/>
          </a:prstGeom>
          <a:noFill/>
          <a:ln w="12700" cap="flat" cmpd="sng">
            <a:noFill/>
            <a:prstDash val="solid"/>
            <a:miter/>
          </a:ln>
        </p:spPr>
      </p:pic>
      <p:sp>
        <p:nvSpPr>
          <p:cNvPr id="613" name="Rectangle"/>
          <p:cNvSpPr>
            <a:spLocks/>
          </p:cNvSpPr>
          <p:nvPr/>
        </p:nvSpPr>
        <p:spPr>
          <a:xfrm>
            <a:off x="6809780" y="4487942"/>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البيان الأولي</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14" name="Rectangle"/>
          <p:cNvSpPr>
            <a:spLocks/>
          </p:cNvSpPr>
          <p:nvPr/>
        </p:nvSpPr>
        <p:spPr>
          <a:xfrm>
            <a:off x="5339834" y="4917162"/>
            <a:ext cx="3950851"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إصدار بيان سريع "نحن نحقق في الأمر" لتهدئة الجمهور</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615"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3909" y="3495794"/>
            <a:ext cx="4347567" cy="793790"/>
          </a:xfrm>
          <a:prstGeom prst="rect">
            <a:avLst/>
          </a:prstGeom>
          <a:noFill/>
          <a:ln w="12700" cap="flat" cmpd="sng">
            <a:noFill/>
            <a:prstDash val="solid"/>
            <a:miter/>
          </a:ln>
        </p:spPr>
      </p:pic>
      <p:sp>
        <p:nvSpPr>
          <p:cNvPr id="616" name="Rectangle"/>
          <p:cNvSpPr>
            <a:spLocks/>
          </p:cNvSpPr>
          <p:nvPr/>
        </p:nvSpPr>
        <p:spPr>
          <a:xfrm>
            <a:off x="2462212" y="4487942"/>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السيطرة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17" name="Rectangle"/>
          <p:cNvSpPr>
            <a:spLocks/>
          </p:cNvSpPr>
          <p:nvPr/>
        </p:nvSpPr>
        <p:spPr>
          <a:xfrm>
            <a:off x="992267" y="4917162"/>
            <a:ext cx="3950851"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اتخاذ إجراءات فورية للحد من تفاقم الأزمة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710059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18"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19"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2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21" name="Rectangle"/>
          <p:cNvSpPr>
            <a:spLocks/>
          </p:cNvSpPr>
          <p:nvPr/>
        </p:nvSpPr>
        <p:spPr>
          <a:xfrm>
            <a:off x="6349365" y="2488763"/>
            <a:ext cx="7487244"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المرحلة الثالثة: استعادة النشاط</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622" name="Rectangle"/>
          <p:cNvSpPr>
            <a:spLocks/>
          </p:cNvSpPr>
          <p:nvPr/>
        </p:nvSpPr>
        <p:spPr>
          <a:xfrm>
            <a:off x="4592241" y="3604855"/>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الحلول النهائية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23" name="Rectangle"/>
          <p:cNvSpPr>
            <a:spLocks/>
          </p:cNvSpPr>
          <p:nvPr/>
        </p:nvSpPr>
        <p:spPr>
          <a:xfrm>
            <a:off x="793790" y="4113370"/>
            <a:ext cx="627935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في هذه المرحلة الحاسمة، يتم التركيز على إصلاح الأعطال التقنية بشكل نهائي وتقديم الحلول الشاملة للمتضررين.</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24" name="Rectangle"/>
          <p:cNvSpPr>
            <a:spLocks/>
          </p:cNvSpPr>
          <p:nvPr/>
        </p:nvSpPr>
        <p:spPr>
          <a:xfrm>
            <a:off x="793790" y="4927044"/>
            <a:ext cx="627935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يشمل ذلك استعادة الخدمات المتوقفة، تعويض المتأثرين، وضمان عدم تكرار المشكلة مستقبلاً من خلال تحديثات وتحسينات جذرية.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25" name="Rectangle"/>
          <p:cNvSpPr>
            <a:spLocks/>
          </p:cNvSpPr>
          <p:nvPr/>
        </p:nvSpPr>
        <p:spPr>
          <a:xfrm>
            <a:off x="7564874" y="4414838"/>
            <a:ext cx="6279356" cy="317540"/>
          </a:xfrm>
          <a:prstGeom prst="rect">
            <a:avLst/>
          </a:prstGeom>
          <a:noFill/>
          <a:ln w="12700" cap="flat" cmpd="sng">
            <a:noFill/>
            <a:prstDash val="solid"/>
            <a:miter/>
          </a:ln>
        </p:spPr>
        <p:txBody>
          <a:bodyPr/>
          <a:lstStyle/>
          <a:p>
            <a:endParaRPr lang="en-US"/>
          </a:p>
        </p:txBody>
      </p:sp>
      <p:pic>
        <p:nvPicPr>
          <p:cNvPr id="626" name="Image"/>
          <p:cNvPicPr>
            <a:picLocks noChangeAspect="1"/>
          </p:cNvPicPr>
          <p:nvPr/>
        </p:nvPicPr>
        <p:blipFill>
          <a:blip r:embed="rId4" cstate="print"/>
          <a:stretch>
            <a:fillRect/>
          </a:stretch>
        </p:blipFill>
        <p:spPr>
          <a:xfrm>
            <a:off x="8306965" y="3150891"/>
            <a:ext cx="4213992" cy="4261921"/>
          </a:xfrm>
          <a:prstGeom prst="rect">
            <a:avLst/>
          </a:prstGeom>
          <a:noFill/>
          <a:ln w="12700" cap="flat" cmpd="sng">
            <a:noFill/>
            <a:prstDash val="solid"/>
            <a:miter/>
          </a:ln>
        </p:spPr>
      </p:pic>
    </p:spTree>
    <p:extLst>
      <p:ext uri="{BB962C8B-B14F-4D97-AF65-F5344CB8AC3E}">
        <p14:creationId xmlns:p14="http://schemas.microsoft.com/office/powerpoint/2010/main" val="1851440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27"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28"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29"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30" name="Rectangle"/>
          <p:cNvSpPr>
            <a:spLocks/>
          </p:cNvSpPr>
          <p:nvPr/>
        </p:nvSpPr>
        <p:spPr>
          <a:xfrm>
            <a:off x="5740597" y="2852976"/>
            <a:ext cx="8096012"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المرحلة الرابعة: التعلم والاستفادة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631" name="Rounded rectangle"/>
          <p:cNvSpPr>
            <a:spLocks/>
          </p:cNvSpPr>
          <p:nvPr/>
        </p:nvSpPr>
        <p:spPr>
          <a:xfrm>
            <a:off x="9621322" y="3869887"/>
            <a:ext cx="4215289" cy="1506736"/>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632" name="Rounded rectangle"/>
          <p:cNvSpPr>
            <a:spLocks/>
          </p:cNvSpPr>
          <p:nvPr/>
        </p:nvSpPr>
        <p:spPr>
          <a:xfrm>
            <a:off x="13768029" y="3869887"/>
            <a:ext cx="91439" cy="1506736"/>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33" name="Rectangle"/>
          <p:cNvSpPr>
            <a:spLocks/>
          </p:cNvSpPr>
          <p:nvPr/>
        </p:nvSpPr>
        <p:spPr>
          <a:xfrm>
            <a:off x="11065907" y="409110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تحليل الأسباب</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34" name="Rectangle"/>
          <p:cNvSpPr>
            <a:spLocks/>
          </p:cNvSpPr>
          <p:nvPr/>
        </p:nvSpPr>
        <p:spPr>
          <a:xfrm>
            <a:off x="9842540" y="4520327"/>
            <a:ext cx="3704273"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دراسة معمقة لـ "ماذا حدث؟" لفهم الجذور الحقيقية للأزمة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35" name="Rounded rectangle"/>
          <p:cNvSpPr>
            <a:spLocks/>
          </p:cNvSpPr>
          <p:nvPr/>
        </p:nvSpPr>
        <p:spPr>
          <a:xfrm>
            <a:off x="5207556" y="3869887"/>
            <a:ext cx="4215408" cy="1506736"/>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636" name="Rounded rectangle"/>
          <p:cNvSpPr>
            <a:spLocks/>
          </p:cNvSpPr>
          <p:nvPr/>
        </p:nvSpPr>
        <p:spPr>
          <a:xfrm>
            <a:off x="9354383" y="3869887"/>
            <a:ext cx="91440" cy="1506736"/>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37" name="Rectangle"/>
          <p:cNvSpPr>
            <a:spLocks/>
          </p:cNvSpPr>
          <p:nvPr/>
        </p:nvSpPr>
        <p:spPr>
          <a:xfrm>
            <a:off x="6652260" y="409110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تطوير الحماية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38" name="Rectangle"/>
          <p:cNvSpPr>
            <a:spLocks/>
          </p:cNvSpPr>
          <p:nvPr/>
        </p:nvSpPr>
        <p:spPr>
          <a:xfrm>
            <a:off x="5428773" y="4520327"/>
            <a:ext cx="3704392"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تحسين جدار الحماية الرقمي والاتصالي لمنع تكرار الأزمات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39" name="Rounded rectangle"/>
          <p:cNvSpPr>
            <a:spLocks/>
          </p:cNvSpPr>
          <p:nvPr/>
        </p:nvSpPr>
        <p:spPr>
          <a:xfrm>
            <a:off x="793909" y="3869887"/>
            <a:ext cx="4215289" cy="1506736"/>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640" name="Rounded rectangle"/>
          <p:cNvSpPr>
            <a:spLocks/>
          </p:cNvSpPr>
          <p:nvPr/>
        </p:nvSpPr>
        <p:spPr>
          <a:xfrm>
            <a:off x="4940618" y="3869887"/>
            <a:ext cx="91440" cy="1506736"/>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41" name="Rectangle"/>
          <p:cNvSpPr>
            <a:spLocks/>
          </p:cNvSpPr>
          <p:nvPr/>
        </p:nvSpPr>
        <p:spPr>
          <a:xfrm>
            <a:off x="2238494" y="409110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توثيق الدروس</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42" name="Rectangle"/>
          <p:cNvSpPr>
            <a:spLocks/>
          </p:cNvSpPr>
          <p:nvPr/>
        </p:nvSpPr>
        <p:spPr>
          <a:xfrm>
            <a:off x="1015127" y="4520327"/>
            <a:ext cx="3704273"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إنشاء قاعدة معرفية للاستفادة من التجربة مستقبلاً</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615407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43"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44"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45"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pic>
        <p:nvPicPr>
          <p:cNvPr id="646"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8548" y="1228947"/>
            <a:ext cx="11647714" cy="1975124"/>
          </a:xfrm>
          <a:prstGeom prst="rect">
            <a:avLst/>
          </a:prstGeom>
          <a:noFill/>
          <a:ln w="12700" cap="flat" cmpd="sng">
            <a:noFill/>
            <a:prstDash val="solid"/>
            <a:miter/>
          </a:ln>
        </p:spPr>
      </p:pic>
      <p:sp>
        <p:nvSpPr>
          <p:cNvPr id="647" name="Rounded rectangle"/>
          <p:cNvSpPr>
            <a:spLocks/>
          </p:cNvSpPr>
          <p:nvPr/>
        </p:nvSpPr>
        <p:spPr>
          <a:xfrm>
            <a:off x="12055912" y="4344948"/>
            <a:ext cx="1780699"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648" name="Rectangle"/>
          <p:cNvSpPr>
            <a:spLocks/>
          </p:cNvSpPr>
          <p:nvPr/>
        </p:nvSpPr>
        <p:spPr>
          <a:xfrm>
            <a:off x="12182594" y="4412099"/>
            <a:ext cx="1527334"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000"/>
              </a:lnSpc>
              <a:spcBef>
                <a:spcPts val="0"/>
              </a:spcBef>
              <a:spcAft>
                <a:spcPts val="0"/>
              </a:spcAft>
              <a:buNone/>
            </a:pPr>
            <a:r>
              <a:rPr lang="en-US" altLang="zh-CN" sz="1250" b="0" i="0" u="none" strike="noStrike" kern="0" cap="none" spc="0" baseline="0">
                <a:solidFill>
                  <a:srgbClr val="00AEEF"/>
                </a:solidFill>
                <a:latin typeface="Alexandria" pitchFamily="2" charset="-78"/>
                <a:ea typeface="Alexandria" pitchFamily="2" charset="-78"/>
                <a:cs typeface="Alexandria" pitchFamily="2" charset="-78"/>
              </a:rPr>
              <a:t>التأثيرات طويلة المدى</a:t>
            </a:r>
            <a:endParaRPr lang="zh-CN" altLang="en-US" sz="1250" b="0" i="0" u="none" strike="noStrike" kern="0" cap="none" spc="0" baseline="0">
              <a:solidFill>
                <a:srgbClr val="000000"/>
              </a:solidFill>
              <a:latin typeface="Calibri" charset="0"/>
              <a:ea typeface="等线" charset="0"/>
              <a:cs typeface="Calibri" charset="0"/>
            </a:endParaRPr>
          </a:p>
        </p:txBody>
      </p:sp>
      <p:sp>
        <p:nvSpPr>
          <p:cNvPr id="649" name="Rectangle"/>
          <p:cNvSpPr>
            <a:spLocks/>
          </p:cNvSpPr>
          <p:nvPr/>
        </p:nvSpPr>
        <p:spPr>
          <a:xfrm>
            <a:off x="5272802" y="4812625"/>
            <a:ext cx="8563808"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الانعكاسات السلبية للأزمات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650" name="Rectangle"/>
          <p:cNvSpPr>
            <a:spLocks/>
          </p:cNvSpPr>
          <p:nvPr/>
        </p:nvSpPr>
        <p:spPr>
          <a:xfrm>
            <a:off x="793790" y="5730359"/>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الأزمة الرقمية لا تنتهي بانتهاء التريند أو توقف الحديث عنها على وسائل التواصل الاجتماعي. بل تترك آثاراً عميقة ومتعددة الأبعاد تؤثر على المؤسسة على المدى الطويل في جوانب مالية وسمعية وقانونية ونفسية.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51" name="Rectangle"/>
          <p:cNvSpPr>
            <a:spLocks/>
          </p:cNvSpPr>
          <p:nvPr/>
        </p:nvSpPr>
        <p:spPr>
          <a:xfrm>
            <a:off x="4943129" y="103223"/>
            <a:ext cx="1043371" cy="929112"/>
          </a:xfrm>
          <a:prstGeom prst="rect">
            <a:avLst/>
          </a:prstGeom>
          <a:solidFill>
            <a:srgbClr val="00B0F0"/>
          </a:solidFill>
          <a:ln w="12700" cap="flat" cmpd="sng">
            <a:noFill/>
            <a:prstDash val="solid"/>
            <a:round/>
          </a:ln>
        </p:spPr>
        <p:txBody>
          <a:bodyPr vert="horz" wrap="square" lIns="91440" tIns="45720" rIns="91440" bIns="45720" anchor="ctr" anchorCtr="0">
            <a:prstTxWarp prst="textNoShape">
              <a:avLst/>
            </a:prstTxWarp>
          </a:bodyPr>
          <a:lstStyle/>
          <a:p>
            <a:pPr marL="0" indent="0" algn="r" rtl="1">
              <a:lnSpc>
                <a:spcPct val="100000"/>
              </a:lnSpc>
              <a:spcBef>
                <a:spcPts val="0"/>
              </a:spcBef>
              <a:spcAft>
                <a:spcPts val="0"/>
              </a:spcAft>
              <a:buNone/>
            </a:pPr>
            <a:r>
              <a:rPr lang="en-US" altLang="zh-CN" sz="1800" b="1" i="0" u="none" strike="noStrike" kern="0" cap="none" spc="0" baseline="0">
                <a:solidFill>
                  <a:srgbClr val="F8F8F8"/>
                </a:solidFill>
                <a:latin typeface="Alexandria Bold" pitchFamily="34" charset="0"/>
                <a:ea typeface="Alexandria Bold" pitchFamily="34" charset="0"/>
                <a:cs typeface="Alexandria Bold" pitchFamily="34" charset="0"/>
              </a:rPr>
              <a:t>سادساً</a:t>
            </a:r>
            <a:r>
              <a:rPr lang="en-US" altLang="zh-CN" sz="1800" b="1" i="0" u="none" strike="noStrike" kern="0" cap="none" spc="0" baseline="0">
                <a:solidFill>
                  <a:srgbClr val="00B0F0"/>
                </a:solidFill>
                <a:latin typeface="Alexandria Bold" pitchFamily="34" charset="0"/>
                <a:ea typeface="Alexandria Bold" pitchFamily="34" charset="0"/>
                <a:cs typeface="Alexandria Bold" pitchFamily="34" charset="0"/>
              </a:rPr>
              <a:t> </a:t>
            </a:r>
            <a:r>
              <a:rPr lang="en-US" altLang="zh-CN" sz="1320" b="0" i="0" u="none" strike="noStrike" kern="1200" cap="none" spc="0" baseline="0">
                <a:solidFill>
                  <a:srgbClr val="00B0F0"/>
                </a:solidFill>
                <a:latin typeface="Calibri" charset="0"/>
                <a:ea typeface="Roboto Light" pitchFamily="2" charset="0"/>
                <a:cs typeface="Calibri" charset="0"/>
              </a:rPr>
              <a:t>لاً</a:t>
            </a:r>
            <a:endParaRPr lang="zh-CN" altLang="en-US" sz="1320" b="0" i="0" u="none" strike="noStrike" kern="1200" cap="none" spc="0" baseline="0">
              <a:solidFill>
                <a:srgbClr val="00B0F0"/>
              </a:solidFill>
              <a:latin typeface="Calibri" charset="0"/>
              <a:ea typeface="Roboto Light" pitchFamily="2" charset="0"/>
              <a:cs typeface="Calibri" charset="0"/>
            </a:endParaRPr>
          </a:p>
        </p:txBody>
      </p:sp>
    </p:spTree>
    <p:extLst>
      <p:ext uri="{BB962C8B-B14F-4D97-AF65-F5344CB8AC3E}">
        <p14:creationId xmlns:p14="http://schemas.microsoft.com/office/powerpoint/2010/main" val="1575681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52"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53"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54"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55" name="Rectangle"/>
          <p:cNvSpPr>
            <a:spLocks/>
          </p:cNvSpPr>
          <p:nvPr/>
        </p:nvSpPr>
        <p:spPr>
          <a:xfrm>
            <a:off x="7382351" y="1528048"/>
            <a:ext cx="6454259"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الأثر المالي للأزمات الرقمية</a:t>
            </a:r>
            <a:endParaRPr lang="zh-CN" altLang="en-US" sz="3900" b="0" i="0" u="none" strike="noStrike" kern="0" cap="none" spc="0" baseline="0">
              <a:solidFill>
                <a:srgbClr val="000000"/>
              </a:solidFill>
              <a:latin typeface="Calibri" charset="0"/>
              <a:ea typeface="等线" charset="0"/>
              <a:cs typeface="Calibri" charset="0"/>
            </a:endParaRPr>
          </a:p>
        </p:txBody>
      </p:sp>
      <p:pic>
        <p:nvPicPr>
          <p:cNvPr id="656"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2247305"/>
            <a:ext cx="8308300" cy="4652605"/>
          </a:xfrm>
          <a:prstGeom prst="rect">
            <a:avLst/>
          </a:prstGeom>
          <a:noFill/>
          <a:ln w="12700" cap="flat" cmpd="sng">
            <a:noFill/>
            <a:prstDash val="solid"/>
            <a:miter/>
          </a:ln>
        </p:spPr>
      </p:pic>
      <p:sp>
        <p:nvSpPr>
          <p:cNvPr id="657" name="Rectangle"/>
          <p:cNvSpPr>
            <a:spLocks/>
          </p:cNvSpPr>
          <p:nvPr/>
        </p:nvSpPr>
        <p:spPr>
          <a:xfrm>
            <a:off x="11363205" y="3287315"/>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التكلفة الحقيقية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58" name="Rectangle"/>
          <p:cNvSpPr>
            <a:spLocks/>
          </p:cNvSpPr>
          <p:nvPr/>
        </p:nvSpPr>
        <p:spPr>
          <a:xfrm>
            <a:off x="9593818" y="3795832"/>
            <a:ext cx="4250292"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تشمل الخسائر المالية انخفاض قيمة الأسهم بشكل حاد، خسارة المبيعات نتيجة فقدان ثقة العملاء، ودفع غرامات باهظة في حالات اختراق البيانات.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59" name="Rectangle"/>
          <p:cNvSpPr>
            <a:spLocks/>
          </p:cNvSpPr>
          <p:nvPr/>
        </p:nvSpPr>
        <p:spPr>
          <a:xfrm>
            <a:off x="9593818" y="5244584"/>
            <a:ext cx="4250292"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التكاليف غير المباشرة تشمل أيضاً نفقات إصلاح الأنظمة وتعويض المتضررين.</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7261677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60"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61"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62"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63" name="Rectangle"/>
          <p:cNvSpPr>
            <a:spLocks/>
          </p:cNvSpPr>
          <p:nvPr/>
        </p:nvSpPr>
        <p:spPr>
          <a:xfrm>
            <a:off x="5596295" y="2566630"/>
            <a:ext cx="8240316"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تأثير الأزمات على سمعة المؤسسة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664" name="Rounded rectangle"/>
          <p:cNvSpPr>
            <a:spLocks/>
          </p:cNvSpPr>
          <p:nvPr/>
        </p:nvSpPr>
        <p:spPr>
          <a:xfrm>
            <a:off x="9621322" y="3881199"/>
            <a:ext cx="4215289" cy="1781651"/>
          </a:xfrm>
          <a:prstGeom prst="roundRect">
            <a:avLst>
              <a:gd name="adj" fmla="val 6157"/>
            </a:avLst>
          </a:prstGeom>
          <a:solidFill>
            <a:srgbClr val="FFFFFF"/>
          </a:solidFill>
          <a:ln w="12700" cap="flat" cmpd="sng">
            <a:noFill/>
            <a:prstDash val="solid"/>
            <a:miter/>
          </a:ln>
        </p:spPr>
        <p:txBody>
          <a:bodyPr/>
          <a:lstStyle/>
          <a:p>
            <a:endParaRPr lang="en-US"/>
          </a:p>
        </p:txBody>
      </p:sp>
      <p:sp>
        <p:nvSpPr>
          <p:cNvPr id="665" name="Rounded rectangle"/>
          <p:cNvSpPr>
            <a:spLocks/>
          </p:cNvSpPr>
          <p:nvPr/>
        </p:nvSpPr>
        <p:spPr>
          <a:xfrm>
            <a:off x="9621322" y="3858339"/>
            <a:ext cx="4215289" cy="91440"/>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66" name="Rounded rectangle"/>
          <p:cNvSpPr>
            <a:spLocks/>
          </p:cNvSpPr>
          <p:nvPr/>
        </p:nvSpPr>
        <p:spPr>
          <a:xfrm>
            <a:off x="11431311" y="3583543"/>
            <a:ext cx="595312" cy="595313"/>
          </a:xfrm>
          <a:prstGeom prst="roundRect">
            <a:avLst>
              <a:gd name="adj" fmla="val 153601"/>
            </a:avLst>
          </a:prstGeom>
          <a:solidFill>
            <a:srgbClr val="00AEEF"/>
          </a:solidFill>
          <a:ln w="12700" cap="flat" cmpd="sng">
            <a:noFill/>
            <a:prstDash val="solid"/>
            <a:miter/>
          </a:ln>
        </p:spPr>
        <p:txBody>
          <a:bodyPr/>
          <a:lstStyle/>
          <a:p>
            <a:endParaRPr lang="en-US"/>
          </a:p>
        </p:txBody>
      </p:sp>
      <p:pic>
        <p:nvPicPr>
          <p:cNvPr id="667"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609903" y="3762137"/>
            <a:ext cx="238124" cy="238124"/>
          </a:xfrm>
          <a:prstGeom prst="rect">
            <a:avLst/>
          </a:prstGeom>
          <a:noFill/>
          <a:ln w="12700" cap="flat" cmpd="sng">
            <a:noFill/>
            <a:prstDash val="solid"/>
            <a:miter/>
          </a:ln>
        </p:spPr>
      </p:pic>
      <p:sp>
        <p:nvSpPr>
          <p:cNvPr id="668" name="Rectangle"/>
          <p:cNvSpPr>
            <a:spLocks/>
          </p:cNvSpPr>
          <p:nvPr/>
        </p:nvSpPr>
        <p:spPr>
          <a:xfrm>
            <a:off x="11134487" y="437733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فقدان ثقة العملاء</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69" name="Rectangle"/>
          <p:cNvSpPr>
            <a:spLocks/>
          </p:cNvSpPr>
          <p:nvPr/>
        </p:nvSpPr>
        <p:spPr>
          <a:xfrm>
            <a:off x="9842540" y="4806553"/>
            <a:ext cx="3772852"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تآكل الثقة التي بُنيت على مدى سنوات في أيام معدودة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70" name="Rounded rectangle"/>
          <p:cNvSpPr>
            <a:spLocks/>
          </p:cNvSpPr>
          <p:nvPr/>
        </p:nvSpPr>
        <p:spPr>
          <a:xfrm>
            <a:off x="5207556" y="3881199"/>
            <a:ext cx="4215408" cy="1781651"/>
          </a:xfrm>
          <a:prstGeom prst="roundRect">
            <a:avLst>
              <a:gd name="adj" fmla="val 6157"/>
            </a:avLst>
          </a:prstGeom>
          <a:solidFill>
            <a:srgbClr val="FFFFFF"/>
          </a:solidFill>
          <a:ln w="12700" cap="flat" cmpd="sng">
            <a:noFill/>
            <a:prstDash val="solid"/>
            <a:miter/>
          </a:ln>
        </p:spPr>
        <p:txBody>
          <a:bodyPr/>
          <a:lstStyle/>
          <a:p>
            <a:endParaRPr lang="en-US"/>
          </a:p>
        </p:txBody>
      </p:sp>
      <p:sp>
        <p:nvSpPr>
          <p:cNvPr id="671" name="Rounded rectangle"/>
          <p:cNvSpPr>
            <a:spLocks/>
          </p:cNvSpPr>
          <p:nvPr/>
        </p:nvSpPr>
        <p:spPr>
          <a:xfrm>
            <a:off x="5207556" y="3858339"/>
            <a:ext cx="4215408" cy="91440"/>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72" name="Rounded rectangle"/>
          <p:cNvSpPr>
            <a:spLocks/>
          </p:cNvSpPr>
          <p:nvPr/>
        </p:nvSpPr>
        <p:spPr>
          <a:xfrm>
            <a:off x="7017544" y="3583543"/>
            <a:ext cx="595312" cy="595313"/>
          </a:xfrm>
          <a:prstGeom prst="roundRect">
            <a:avLst>
              <a:gd name="adj" fmla="val 153601"/>
            </a:avLst>
          </a:prstGeom>
          <a:solidFill>
            <a:srgbClr val="00AEEF"/>
          </a:solidFill>
          <a:ln w="12700" cap="flat" cmpd="sng">
            <a:noFill/>
            <a:prstDash val="solid"/>
            <a:miter/>
          </a:ln>
        </p:spPr>
        <p:txBody>
          <a:bodyPr/>
          <a:lstStyle/>
          <a:p>
            <a:endParaRPr lang="en-US"/>
          </a:p>
        </p:txBody>
      </p:sp>
      <p:pic>
        <p:nvPicPr>
          <p:cNvPr id="673"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96136" y="3762137"/>
            <a:ext cx="238124" cy="238124"/>
          </a:xfrm>
          <a:prstGeom prst="rect">
            <a:avLst/>
          </a:prstGeom>
          <a:noFill/>
          <a:ln w="12700" cap="flat" cmpd="sng">
            <a:noFill/>
            <a:prstDash val="solid"/>
            <a:miter/>
          </a:ln>
        </p:spPr>
      </p:pic>
      <p:sp>
        <p:nvSpPr>
          <p:cNvPr id="674" name="Rectangle"/>
          <p:cNvSpPr>
            <a:spLocks/>
          </p:cNvSpPr>
          <p:nvPr/>
        </p:nvSpPr>
        <p:spPr>
          <a:xfrm>
            <a:off x="6540340" y="4377333"/>
            <a:ext cx="26614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صعوبة جذب المواهب</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75" name="Rectangle"/>
          <p:cNvSpPr>
            <a:spLocks/>
          </p:cNvSpPr>
          <p:nvPr/>
        </p:nvSpPr>
        <p:spPr>
          <a:xfrm>
            <a:off x="5428773" y="4806553"/>
            <a:ext cx="3772972"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تراجع جاذبية المؤسسة للكفاءات والمواهب الجديدة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76" name="Rounded rectangle"/>
          <p:cNvSpPr>
            <a:spLocks/>
          </p:cNvSpPr>
          <p:nvPr/>
        </p:nvSpPr>
        <p:spPr>
          <a:xfrm>
            <a:off x="793909" y="3881199"/>
            <a:ext cx="4215289" cy="1781651"/>
          </a:xfrm>
          <a:prstGeom prst="roundRect">
            <a:avLst>
              <a:gd name="adj" fmla="val 6157"/>
            </a:avLst>
          </a:prstGeom>
          <a:solidFill>
            <a:srgbClr val="FFFFFF"/>
          </a:solidFill>
          <a:ln w="12700" cap="flat" cmpd="sng">
            <a:noFill/>
            <a:prstDash val="solid"/>
            <a:miter/>
          </a:ln>
        </p:spPr>
        <p:txBody>
          <a:bodyPr/>
          <a:lstStyle/>
          <a:p>
            <a:endParaRPr lang="en-US"/>
          </a:p>
        </p:txBody>
      </p:sp>
      <p:sp>
        <p:nvSpPr>
          <p:cNvPr id="677" name="Rounded rectangle"/>
          <p:cNvSpPr>
            <a:spLocks/>
          </p:cNvSpPr>
          <p:nvPr/>
        </p:nvSpPr>
        <p:spPr>
          <a:xfrm>
            <a:off x="793909" y="3858339"/>
            <a:ext cx="4215289" cy="91440"/>
          </a:xfrm>
          <a:prstGeom prst="roundRect">
            <a:avLst>
              <a:gd name="adj" fmla="val 91162"/>
            </a:avLst>
          </a:prstGeom>
          <a:solidFill>
            <a:srgbClr val="00AEEF"/>
          </a:solidFill>
          <a:ln w="12700" cap="flat" cmpd="sng">
            <a:noFill/>
            <a:prstDash val="solid"/>
            <a:miter/>
          </a:ln>
        </p:spPr>
        <p:txBody>
          <a:bodyPr/>
          <a:lstStyle/>
          <a:p>
            <a:endParaRPr lang="en-US"/>
          </a:p>
        </p:txBody>
      </p:sp>
      <p:sp>
        <p:nvSpPr>
          <p:cNvPr id="678" name="Rounded rectangle"/>
          <p:cNvSpPr>
            <a:spLocks/>
          </p:cNvSpPr>
          <p:nvPr/>
        </p:nvSpPr>
        <p:spPr>
          <a:xfrm>
            <a:off x="2603897" y="3583543"/>
            <a:ext cx="595313" cy="595313"/>
          </a:xfrm>
          <a:prstGeom prst="roundRect">
            <a:avLst>
              <a:gd name="adj" fmla="val 153601"/>
            </a:avLst>
          </a:prstGeom>
          <a:solidFill>
            <a:srgbClr val="00AEEF"/>
          </a:solidFill>
          <a:ln w="12700" cap="flat" cmpd="sng">
            <a:noFill/>
            <a:prstDash val="solid"/>
            <a:miter/>
          </a:ln>
        </p:spPr>
        <p:txBody>
          <a:bodyPr/>
          <a:lstStyle/>
          <a:p>
            <a:endParaRPr lang="en-US"/>
          </a:p>
        </p:txBody>
      </p:sp>
      <p:pic>
        <p:nvPicPr>
          <p:cNvPr id="679"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82491" y="3762137"/>
            <a:ext cx="238125" cy="238124"/>
          </a:xfrm>
          <a:prstGeom prst="rect">
            <a:avLst/>
          </a:prstGeom>
          <a:noFill/>
          <a:ln w="12700" cap="flat" cmpd="sng">
            <a:noFill/>
            <a:prstDash val="solid"/>
            <a:miter/>
          </a:ln>
        </p:spPr>
      </p:pic>
      <p:sp>
        <p:nvSpPr>
          <p:cNvPr id="680" name="Rectangle"/>
          <p:cNvSpPr>
            <a:spLocks/>
          </p:cNvSpPr>
          <p:nvPr/>
        </p:nvSpPr>
        <p:spPr>
          <a:xfrm>
            <a:off x="2189083" y="4377333"/>
            <a:ext cx="2598896"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تدهور الصورة الذهنية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81" name="Rectangle"/>
          <p:cNvSpPr>
            <a:spLocks/>
          </p:cNvSpPr>
          <p:nvPr/>
        </p:nvSpPr>
        <p:spPr>
          <a:xfrm>
            <a:off x="1015127" y="4806553"/>
            <a:ext cx="3772853"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تأثير سلبي طويل المدى على العلامة التجارية والسمعة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1680209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82"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83"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684"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85" name="Rectangle"/>
          <p:cNvSpPr>
            <a:spLocks/>
          </p:cNvSpPr>
          <p:nvPr/>
        </p:nvSpPr>
        <p:spPr>
          <a:xfrm>
            <a:off x="6458253" y="423541"/>
            <a:ext cx="5722976"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الآثار القانونية والنفسية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686" name="Rectangle"/>
          <p:cNvSpPr>
            <a:spLocks/>
          </p:cNvSpPr>
          <p:nvPr/>
        </p:nvSpPr>
        <p:spPr>
          <a:xfrm>
            <a:off x="2563178" y="2864406"/>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المساءلة القانونية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87" name="Rectangle"/>
          <p:cNvSpPr>
            <a:spLocks/>
          </p:cNvSpPr>
          <p:nvPr/>
        </p:nvSpPr>
        <p:spPr>
          <a:xfrm>
            <a:off x="793790" y="3372922"/>
            <a:ext cx="4250292"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التعرض للمساءلة القانونية نتيجة تسريب بيانات الخصوصية أو انتهاك اللوائح التنظيمية. قد تشمل العقوبات غرامات ضخمة ودعاوى قضائية جماعية من المتضررين.</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688" name="Rectangle"/>
          <p:cNvSpPr>
            <a:spLocks/>
          </p:cNvSpPr>
          <p:nvPr/>
        </p:nvSpPr>
        <p:spPr>
          <a:xfrm>
            <a:off x="2563178" y="4841438"/>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000000"/>
                </a:solidFill>
                <a:latin typeface="Alexandria Bold" pitchFamily="34" charset="0"/>
                <a:ea typeface="Alexandria Bold" pitchFamily="34" charset="0"/>
                <a:cs typeface="Alexandria Bold" pitchFamily="34" charset="0"/>
              </a:rPr>
              <a:t>التأثير النفسي</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89" name="Rectangle"/>
          <p:cNvSpPr>
            <a:spLocks/>
          </p:cNvSpPr>
          <p:nvPr/>
        </p:nvSpPr>
        <p:spPr>
          <a:xfrm>
            <a:off x="793790" y="5349954"/>
            <a:ext cx="4250292"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التوتر الوظيفي واهتزاز الروح المعنوية داخل الفريق التقني والإداري. الضغط النفسي يؤثر على الإنتاجية والولاء المؤسسي.</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690"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5811" y="2219682"/>
            <a:ext cx="8308300" cy="4707969"/>
          </a:xfrm>
          <a:prstGeom prst="rect">
            <a:avLst/>
          </a:prstGeom>
          <a:noFill/>
          <a:ln w="12700" cap="flat" cmpd="sng">
            <a:noFill/>
            <a:prstDash val="solid"/>
            <a:miter/>
          </a:ln>
        </p:spPr>
      </p:pic>
    </p:spTree>
    <p:extLst>
      <p:ext uri="{BB962C8B-B14F-4D97-AF65-F5344CB8AC3E}">
        <p14:creationId xmlns:p14="http://schemas.microsoft.com/office/powerpoint/2010/main" val="13524854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691" name="Rounded rectangle"/>
          <p:cNvSpPr>
            <a:spLocks/>
          </p:cNvSpPr>
          <p:nvPr/>
        </p:nvSpPr>
        <p:spPr>
          <a:xfrm>
            <a:off x="521621" y="1063092"/>
            <a:ext cx="13892260" cy="6977950"/>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692" name="Rectangle"/>
          <p:cNvSpPr>
            <a:spLocks/>
          </p:cNvSpPr>
          <p:nvPr/>
        </p:nvSpPr>
        <p:spPr>
          <a:xfrm>
            <a:off x="3151414" y="289442"/>
            <a:ext cx="11478986" cy="45719"/>
          </a:xfrm>
          <a:prstGeom prst="rect">
            <a:avLst/>
          </a:prstGeom>
          <a:solidFill>
            <a:schemeClr val="tx1"/>
          </a:solidFill>
          <a:ln w="12700" cap="flat" cmpd="sng">
            <a:noFill/>
            <a:prstDash val="solid"/>
            <a:round/>
          </a:ln>
        </p:spPr>
        <p:txBody>
          <a:bodyPr/>
          <a:lstStyle/>
          <a:p>
            <a:endParaRPr lang="en-US"/>
          </a:p>
        </p:txBody>
      </p:sp>
      <p:pic>
        <p:nvPicPr>
          <p:cNvPr id="693"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694" name="Rectangle"/>
          <p:cNvSpPr>
            <a:spLocks/>
          </p:cNvSpPr>
          <p:nvPr/>
        </p:nvSpPr>
        <p:spPr>
          <a:xfrm>
            <a:off x="4616410" y="320011"/>
            <a:ext cx="9220201"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2000" b="1" i="0" u="none" strike="noStrike" kern="0" cap="none" spc="0" baseline="0">
                <a:solidFill>
                  <a:srgbClr val="00B0F0"/>
                </a:solidFill>
                <a:latin typeface="Alexandria Bold" pitchFamily="34" charset="0"/>
                <a:ea typeface="Alexandria Bold" pitchFamily="34" charset="0"/>
                <a:cs typeface="Alexandria Bold" pitchFamily="34" charset="0"/>
              </a:rPr>
              <a:t>كيف تتأثر الصورة الذهنية أثناء الأزمات؟</a:t>
            </a:r>
            <a:endParaRPr lang="zh-CN" altLang="en-US" sz="2000" b="0" i="0" u="none" strike="noStrike" kern="0" cap="none" spc="0" baseline="0">
              <a:solidFill>
                <a:srgbClr val="00B0F0"/>
              </a:solidFill>
              <a:latin typeface="Calibri" charset="0"/>
              <a:ea typeface="等线" charset="0"/>
              <a:cs typeface="Calibri" charset="0"/>
            </a:endParaRPr>
          </a:p>
        </p:txBody>
      </p:sp>
      <p:pic>
        <p:nvPicPr>
          <p:cNvPr id="695" name="Image"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2110383"/>
            <a:ext cx="4926567" cy="4926567"/>
          </a:xfrm>
          <a:prstGeom prst="rect">
            <a:avLst/>
          </a:prstGeom>
          <a:noFill/>
          <a:ln w="12700" cap="flat" cmpd="sng">
            <a:noFill/>
            <a:prstDash val="solid"/>
            <a:miter/>
          </a:ln>
        </p:spPr>
      </p:pic>
      <p:pic>
        <p:nvPicPr>
          <p:cNvPr id="69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472040" y="2116455"/>
            <a:ext cx="297656" cy="297655"/>
          </a:xfrm>
          <a:prstGeom prst="rect">
            <a:avLst/>
          </a:prstGeom>
          <a:noFill/>
          <a:ln w="12700" cap="flat" cmpd="sng">
            <a:noFill/>
            <a:prstDash val="solid"/>
            <a:miter/>
          </a:ln>
        </p:spPr>
      </p:pic>
      <p:sp>
        <p:nvSpPr>
          <p:cNvPr id="697" name="Rectangle"/>
          <p:cNvSpPr>
            <a:spLocks/>
          </p:cNvSpPr>
          <p:nvPr/>
        </p:nvSpPr>
        <p:spPr>
          <a:xfrm>
            <a:off x="10718363" y="211038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فقدان الثقة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698" name="Rectangle"/>
          <p:cNvSpPr>
            <a:spLocks/>
          </p:cNvSpPr>
          <p:nvPr/>
        </p:nvSpPr>
        <p:spPr>
          <a:xfrm>
            <a:off x="6212086" y="2618899"/>
            <a:ext cx="698718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الأزمة تهز الثقة المبنية على مدى سنوات في لحظات</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699"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472040" y="3339346"/>
            <a:ext cx="297656" cy="297656"/>
          </a:xfrm>
          <a:prstGeom prst="rect">
            <a:avLst/>
          </a:prstGeom>
          <a:noFill/>
          <a:ln w="12700" cap="flat" cmpd="sng">
            <a:noFill/>
            <a:prstDash val="solid"/>
            <a:miter/>
          </a:ln>
        </p:spPr>
      </p:pic>
      <p:sp>
        <p:nvSpPr>
          <p:cNvPr id="700" name="Rectangle"/>
          <p:cNvSpPr>
            <a:spLocks/>
          </p:cNvSpPr>
          <p:nvPr/>
        </p:nvSpPr>
        <p:spPr>
          <a:xfrm>
            <a:off x="10718363" y="333327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التشكيك في القيم</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701" name="Rectangle"/>
          <p:cNvSpPr>
            <a:spLocks/>
          </p:cNvSpPr>
          <p:nvPr/>
        </p:nvSpPr>
        <p:spPr>
          <a:xfrm>
            <a:off x="6212086" y="3841789"/>
            <a:ext cx="698718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الجمهور يعيد تقييم القيم والمبادئ التي تدعيها المؤسسة</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702"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472040" y="4562237"/>
            <a:ext cx="297656" cy="297656"/>
          </a:xfrm>
          <a:prstGeom prst="rect">
            <a:avLst/>
          </a:prstGeom>
          <a:noFill/>
          <a:ln w="12700" cap="flat" cmpd="sng">
            <a:noFill/>
            <a:prstDash val="solid"/>
            <a:miter/>
          </a:ln>
        </p:spPr>
      </p:pic>
      <p:sp>
        <p:nvSpPr>
          <p:cNvPr id="703" name="Rectangle"/>
          <p:cNvSpPr>
            <a:spLocks/>
          </p:cNvSpPr>
          <p:nvPr/>
        </p:nvSpPr>
        <p:spPr>
          <a:xfrm>
            <a:off x="10612041" y="4556165"/>
            <a:ext cx="2587228"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إعادة التقييم الشاملة</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704" name="Rectangle"/>
          <p:cNvSpPr>
            <a:spLocks/>
          </p:cNvSpPr>
          <p:nvPr/>
        </p:nvSpPr>
        <p:spPr>
          <a:xfrm>
            <a:off x="6212086" y="5064681"/>
            <a:ext cx="6987184"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مراجعة شاملة لكل ما يتعلق بالمؤسسة من منتجات وخدمات وسياسات</a:t>
            </a:r>
            <a:endParaRPr lang="zh-CN" altLang="en-US" sz="1550" b="0" i="0" u="none" strike="noStrike" kern="0" cap="none" spc="0" baseline="0">
              <a:solidFill>
                <a:srgbClr val="000000"/>
              </a:solidFill>
              <a:latin typeface="Calibri" charset="0"/>
              <a:ea typeface="等线" charset="0"/>
              <a:cs typeface="Calibri" charset="0"/>
            </a:endParaRPr>
          </a:p>
        </p:txBody>
      </p:sp>
      <p:pic>
        <p:nvPicPr>
          <p:cNvPr id="70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472040" y="5785128"/>
            <a:ext cx="297656" cy="297655"/>
          </a:xfrm>
          <a:prstGeom prst="rect">
            <a:avLst/>
          </a:prstGeom>
          <a:noFill/>
          <a:ln w="12700" cap="flat" cmpd="sng">
            <a:noFill/>
            <a:prstDash val="solid"/>
            <a:miter/>
          </a:ln>
        </p:spPr>
      </p:pic>
      <p:sp>
        <p:nvSpPr>
          <p:cNvPr id="706" name="Rectangle"/>
          <p:cNvSpPr>
            <a:spLocks/>
          </p:cNvSpPr>
          <p:nvPr/>
        </p:nvSpPr>
        <p:spPr>
          <a:xfrm>
            <a:off x="10200560" y="5779056"/>
            <a:ext cx="2998707"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400"/>
              </a:lnSpc>
              <a:spcBef>
                <a:spcPts val="0"/>
              </a:spcBef>
              <a:spcAft>
                <a:spcPts val="0"/>
              </a:spcAft>
              <a:buNone/>
            </a:pPr>
            <a:r>
              <a:rPr lang="en-US" altLang="zh-CN" sz="1950" b="1" i="0" u="none" strike="noStrike" kern="0" cap="none" spc="0" baseline="0">
                <a:solidFill>
                  <a:srgbClr val="15213F"/>
                </a:solidFill>
                <a:latin typeface="Alexandria Bold" pitchFamily="34" charset="0"/>
                <a:ea typeface="Alexandria Bold" pitchFamily="34" charset="0"/>
                <a:cs typeface="Alexandria Bold" pitchFamily="34" charset="0"/>
              </a:rPr>
              <a:t>الانطباع السلبي المستمر</a:t>
            </a:r>
            <a:endParaRPr lang="zh-CN" altLang="en-US" sz="1950" b="0" i="0" u="none" strike="noStrike" kern="0" cap="none" spc="0" baseline="0">
              <a:solidFill>
                <a:srgbClr val="000000"/>
              </a:solidFill>
              <a:latin typeface="Calibri" charset="0"/>
              <a:ea typeface="等线" charset="0"/>
              <a:cs typeface="Calibri" charset="0"/>
            </a:endParaRPr>
          </a:p>
        </p:txBody>
      </p:sp>
      <p:sp>
        <p:nvSpPr>
          <p:cNvPr id="707" name="Rectangle"/>
          <p:cNvSpPr>
            <a:spLocks/>
          </p:cNvSpPr>
          <p:nvPr/>
        </p:nvSpPr>
        <p:spPr>
          <a:xfrm>
            <a:off x="6212086" y="6287572"/>
            <a:ext cx="698718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15213F"/>
                </a:solidFill>
                <a:latin typeface="Alexandria" pitchFamily="2" charset="-78"/>
                <a:ea typeface="Alexandria" pitchFamily="2" charset="-78"/>
                <a:cs typeface="Alexandria" pitchFamily="2" charset="-78"/>
              </a:rPr>
              <a:t>إذا لم تُدار الأزمة بشكل صحيح، يتحول الانطباع السلبي إلى صورة ذهنية راسخة</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2096540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708" name="Rounded rectangle"/>
          <p:cNvSpPr>
            <a:spLocks/>
          </p:cNvSpPr>
          <p:nvPr/>
        </p:nvSpPr>
        <p:spPr>
          <a:xfrm>
            <a:off x="521621" y="1228947"/>
            <a:ext cx="13892260" cy="6812096"/>
          </a:xfrm>
          <a:prstGeom prst="roundRect">
            <a:avLst>
              <a:gd name="adj" fmla="val 6138"/>
            </a:avLst>
          </a:prstGeom>
          <a:solidFill>
            <a:schemeClr val="bg1"/>
          </a:solidFill>
          <a:ln w="38100" cap="flat" cmpd="sng">
            <a:solidFill>
              <a:srgbClr val="00B0F0"/>
            </a:solidFill>
            <a:prstDash val="solid"/>
            <a:round/>
          </a:ln>
          <a:effectLst>
            <a:outerShdw blurRad="571500" sx="86000" sy="86000" algn="ctr" rotWithShape="0">
              <a:srgbClr val="000000">
                <a:alpha val="24705"/>
              </a:srgbClr>
            </a:outerShdw>
          </a:effectLst>
        </p:spPr>
        <p:txBody>
          <a:bodyPr/>
          <a:lstStyle/>
          <a:p>
            <a:endParaRPr lang="en-US"/>
          </a:p>
        </p:txBody>
      </p:sp>
      <p:sp>
        <p:nvSpPr>
          <p:cNvPr id="709" name="Rectangle"/>
          <p:cNvSpPr>
            <a:spLocks/>
          </p:cNvSpPr>
          <p:nvPr/>
        </p:nvSpPr>
        <p:spPr>
          <a:xfrm>
            <a:off x="3151414" y="305911"/>
            <a:ext cx="11478986" cy="45719"/>
          </a:xfrm>
          <a:prstGeom prst="rect">
            <a:avLst/>
          </a:prstGeom>
          <a:solidFill>
            <a:schemeClr val="tx1"/>
          </a:solidFill>
          <a:ln w="12700" cap="flat" cmpd="sng">
            <a:noFill/>
            <a:prstDash val="solid"/>
            <a:round/>
          </a:ln>
        </p:spPr>
        <p:txBody>
          <a:bodyPr/>
          <a:lstStyle/>
          <a:p>
            <a:endParaRPr lang="en-US"/>
          </a:p>
        </p:txBody>
      </p:sp>
      <p:pic>
        <p:nvPicPr>
          <p:cNvPr id="710" name="Image"/>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104715"/>
            <a:ext cx="2766169" cy="1291612"/>
          </a:xfrm>
          <a:prstGeom prst="rect">
            <a:avLst/>
          </a:prstGeom>
          <a:noFill/>
          <a:ln w="12700" cap="flat" cmpd="sng">
            <a:noFill/>
            <a:prstDash val="solid"/>
            <a:miter/>
          </a:ln>
        </p:spPr>
      </p:pic>
      <p:sp>
        <p:nvSpPr>
          <p:cNvPr id="711" name="Rectangle"/>
          <p:cNvSpPr>
            <a:spLocks/>
          </p:cNvSpPr>
          <p:nvPr/>
        </p:nvSpPr>
        <p:spPr>
          <a:xfrm>
            <a:off x="5574387" y="2171462"/>
            <a:ext cx="8262223"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4850"/>
              </a:lnSpc>
              <a:spcBef>
                <a:spcPts val="0"/>
              </a:spcBef>
              <a:spcAft>
                <a:spcPts val="0"/>
              </a:spcAft>
              <a:buNone/>
            </a:pPr>
            <a:r>
              <a:rPr lang="en-US" altLang="zh-CN" sz="3900" b="1" i="0" u="none" strike="noStrike" kern="0" cap="none" spc="0" baseline="0">
                <a:solidFill>
                  <a:srgbClr val="000000"/>
                </a:solidFill>
                <a:latin typeface="Alexandria Bold" pitchFamily="34" charset="0"/>
                <a:ea typeface="Alexandria Bold" pitchFamily="34" charset="0"/>
                <a:cs typeface="Alexandria Bold" pitchFamily="34" charset="0"/>
              </a:rPr>
              <a:t>جدول الانعكاسات السلبية الشاملة</a:t>
            </a:r>
            <a:endParaRPr lang="zh-CN" altLang="en-US" sz="3900" b="0" i="0" u="none" strike="noStrike" kern="0" cap="none" spc="0" baseline="0">
              <a:solidFill>
                <a:srgbClr val="000000"/>
              </a:solidFill>
              <a:latin typeface="Calibri" charset="0"/>
              <a:ea typeface="等线" charset="0"/>
              <a:cs typeface="Calibri" charset="0"/>
            </a:endParaRPr>
          </a:p>
        </p:txBody>
      </p:sp>
      <p:sp>
        <p:nvSpPr>
          <p:cNvPr id="712" name="Rounded rectangle"/>
          <p:cNvSpPr>
            <a:spLocks/>
          </p:cNvSpPr>
          <p:nvPr/>
        </p:nvSpPr>
        <p:spPr>
          <a:xfrm>
            <a:off x="793790" y="3188375"/>
            <a:ext cx="13042820" cy="2869762"/>
          </a:xfrm>
          <a:prstGeom prst="roundRect">
            <a:avLst>
              <a:gd name="adj" fmla="val 2902"/>
            </a:avLst>
          </a:prstGeom>
          <a:noFill/>
          <a:ln w="7620" cap="flat" cmpd="sng">
            <a:solidFill>
              <a:srgbClr val="000000">
                <a:alpha val="8000"/>
              </a:srgbClr>
            </a:solidFill>
            <a:prstDash val="solid"/>
            <a:round/>
          </a:ln>
        </p:spPr>
        <p:txBody>
          <a:bodyPr/>
          <a:lstStyle/>
          <a:p>
            <a:endParaRPr lang="en-US"/>
          </a:p>
        </p:txBody>
      </p:sp>
      <p:sp>
        <p:nvSpPr>
          <p:cNvPr id="713" name="Rectangle"/>
          <p:cNvSpPr>
            <a:spLocks/>
          </p:cNvSpPr>
          <p:nvPr/>
        </p:nvSpPr>
        <p:spPr>
          <a:xfrm>
            <a:off x="801410" y="3195995"/>
            <a:ext cx="13027581" cy="570905"/>
          </a:xfrm>
          <a:prstGeom prst="rect">
            <a:avLst/>
          </a:prstGeom>
          <a:solidFill>
            <a:srgbClr val="FFFFFF">
              <a:alpha val="4000"/>
            </a:srgbClr>
          </a:solidFill>
          <a:ln w="12700" cap="flat" cmpd="sng">
            <a:noFill/>
            <a:prstDash val="solid"/>
            <a:miter/>
          </a:ln>
        </p:spPr>
        <p:txBody>
          <a:bodyPr/>
          <a:lstStyle/>
          <a:p>
            <a:endParaRPr lang="en-US"/>
          </a:p>
        </p:txBody>
      </p:sp>
      <p:sp>
        <p:nvSpPr>
          <p:cNvPr id="714" name="Rectangle"/>
          <p:cNvSpPr>
            <a:spLocks/>
          </p:cNvSpPr>
          <p:nvPr/>
        </p:nvSpPr>
        <p:spPr>
          <a:xfrm>
            <a:off x="999887" y="3322677"/>
            <a:ext cx="35077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1" i="0" u="none" strike="noStrike" kern="0" cap="none" spc="0" baseline="0">
                <a:solidFill>
                  <a:srgbClr val="000000"/>
                </a:solidFill>
                <a:latin typeface="Alexandria" pitchFamily="2" charset="-78"/>
                <a:ea typeface="Alexandria" pitchFamily="2" charset="-78"/>
                <a:cs typeface="Alexandria" pitchFamily="2" charset="-78"/>
              </a:rPr>
              <a:t>نوع الأثر</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15" name="Rectangle"/>
          <p:cNvSpPr>
            <a:spLocks/>
          </p:cNvSpPr>
          <p:nvPr/>
        </p:nvSpPr>
        <p:spPr>
          <a:xfrm>
            <a:off x="4911923" y="3322677"/>
            <a:ext cx="871870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1" i="0" u="none" strike="noStrike" kern="0" cap="none" spc="0" baseline="0">
                <a:solidFill>
                  <a:srgbClr val="000000"/>
                </a:solidFill>
                <a:latin typeface="Alexandria" pitchFamily="2" charset="-78"/>
                <a:ea typeface="Alexandria" pitchFamily="2" charset="-78"/>
                <a:cs typeface="Alexandria" pitchFamily="2" charset="-78"/>
              </a:rPr>
              <a:t>الوصف</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16" name="Rectangle"/>
          <p:cNvSpPr>
            <a:spLocks/>
          </p:cNvSpPr>
          <p:nvPr/>
        </p:nvSpPr>
        <p:spPr>
          <a:xfrm>
            <a:off x="801410" y="3766899"/>
            <a:ext cx="13027581" cy="570905"/>
          </a:xfrm>
          <a:prstGeom prst="rect">
            <a:avLst/>
          </a:prstGeom>
          <a:solidFill>
            <a:srgbClr val="000000">
              <a:alpha val="4000"/>
            </a:srgbClr>
          </a:solidFill>
          <a:ln w="12700" cap="flat" cmpd="sng">
            <a:noFill/>
            <a:prstDash val="solid"/>
            <a:miter/>
          </a:ln>
        </p:spPr>
        <p:txBody>
          <a:bodyPr/>
          <a:lstStyle/>
          <a:p>
            <a:endParaRPr lang="en-US"/>
          </a:p>
        </p:txBody>
      </p:sp>
      <p:sp>
        <p:nvSpPr>
          <p:cNvPr id="717" name="Rectangle"/>
          <p:cNvSpPr>
            <a:spLocks/>
          </p:cNvSpPr>
          <p:nvPr/>
        </p:nvSpPr>
        <p:spPr>
          <a:xfrm>
            <a:off x="999887" y="3893581"/>
            <a:ext cx="35077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مالي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18" name="Rectangle"/>
          <p:cNvSpPr>
            <a:spLocks/>
          </p:cNvSpPr>
          <p:nvPr/>
        </p:nvSpPr>
        <p:spPr>
          <a:xfrm>
            <a:off x="4911923" y="3893581"/>
            <a:ext cx="871870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انخفاض قيمة الأسهم، خسارة المبيعات، أو دفع غرامات اختراق البيانات</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19" name="Rectangle"/>
          <p:cNvSpPr>
            <a:spLocks/>
          </p:cNvSpPr>
          <p:nvPr/>
        </p:nvSpPr>
        <p:spPr>
          <a:xfrm>
            <a:off x="801410" y="4337804"/>
            <a:ext cx="13027581" cy="570905"/>
          </a:xfrm>
          <a:prstGeom prst="rect">
            <a:avLst/>
          </a:prstGeom>
          <a:solidFill>
            <a:srgbClr val="FFFFFF">
              <a:alpha val="4000"/>
            </a:srgbClr>
          </a:solidFill>
          <a:ln w="12700" cap="flat" cmpd="sng">
            <a:noFill/>
            <a:prstDash val="solid"/>
            <a:miter/>
          </a:ln>
        </p:spPr>
        <p:txBody>
          <a:bodyPr/>
          <a:lstStyle/>
          <a:p>
            <a:endParaRPr lang="en-US"/>
          </a:p>
        </p:txBody>
      </p:sp>
      <p:sp>
        <p:nvSpPr>
          <p:cNvPr id="720" name="Rectangle"/>
          <p:cNvSpPr>
            <a:spLocks/>
          </p:cNvSpPr>
          <p:nvPr/>
        </p:nvSpPr>
        <p:spPr>
          <a:xfrm>
            <a:off x="999887" y="4464487"/>
            <a:ext cx="35077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سمعة المؤسسة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21" name="Rectangle"/>
          <p:cNvSpPr>
            <a:spLocks/>
          </p:cNvSpPr>
          <p:nvPr/>
        </p:nvSpPr>
        <p:spPr>
          <a:xfrm>
            <a:off x="4911923" y="4464487"/>
            <a:ext cx="871870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فقدان ثقة العملاء وصعوبة جذب مواهب جديدة للعمل</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22" name="Rectangle"/>
          <p:cNvSpPr>
            <a:spLocks/>
          </p:cNvSpPr>
          <p:nvPr/>
        </p:nvSpPr>
        <p:spPr>
          <a:xfrm>
            <a:off x="801410" y="4908708"/>
            <a:ext cx="13027581" cy="570904"/>
          </a:xfrm>
          <a:prstGeom prst="rect">
            <a:avLst/>
          </a:prstGeom>
          <a:solidFill>
            <a:srgbClr val="000000">
              <a:alpha val="4000"/>
            </a:srgbClr>
          </a:solidFill>
          <a:ln w="12700" cap="flat" cmpd="sng">
            <a:noFill/>
            <a:prstDash val="solid"/>
            <a:miter/>
          </a:ln>
        </p:spPr>
        <p:txBody>
          <a:bodyPr/>
          <a:lstStyle/>
          <a:p>
            <a:endParaRPr lang="en-US"/>
          </a:p>
        </p:txBody>
      </p:sp>
      <p:sp>
        <p:nvSpPr>
          <p:cNvPr id="723" name="Rectangle"/>
          <p:cNvSpPr>
            <a:spLocks/>
          </p:cNvSpPr>
          <p:nvPr/>
        </p:nvSpPr>
        <p:spPr>
          <a:xfrm>
            <a:off x="999887" y="5035391"/>
            <a:ext cx="35077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قانوني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24" name="Rectangle"/>
          <p:cNvSpPr>
            <a:spLocks/>
          </p:cNvSpPr>
          <p:nvPr/>
        </p:nvSpPr>
        <p:spPr>
          <a:xfrm>
            <a:off x="4911923" y="5035391"/>
            <a:ext cx="871870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التعرض للمساءلة القانونية نتيجة تسريب بيانات الخصوصية</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25" name="Rectangle"/>
          <p:cNvSpPr>
            <a:spLocks/>
          </p:cNvSpPr>
          <p:nvPr/>
        </p:nvSpPr>
        <p:spPr>
          <a:xfrm>
            <a:off x="801410" y="5479613"/>
            <a:ext cx="13027581" cy="570904"/>
          </a:xfrm>
          <a:prstGeom prst="rect">
            <a:avLst/>
          </a:prstGeom>
          <a:solidFill>
            <a:srgbClr val="FFFFFF">
              <a:alpha val="4000"/>
            </a:srgbClr>
          </a:solidFill>
          <a:ln w="12700" cap="flat" cmpd="sng">
            <a:noFill/>
            <a:prstDash val="solid"/>
            <a:miter/>
          </a:ln>
        </p:spPr>
        <p:txBody>
          <a:bodyPr/>
          <a:lstStyle/>
          <a:p>
            <a:endParaRPr lang="en-US"/>
          </a:p>
        </p:txBody>
      </p:sp>
      <p:sp>
        <p:nvSpPr>
          <p:cNvPr id="726" name="Rectangle"/>
          <p:cNvSpPr>
            <a:spLocks/>
          </p:cNvSpPr>
          <p:nvPr/>
        </p:nvSpPr>
        <p:spPr>
          <a:xfrm>
            <a:off x="999887" y="5606295"/>
            <a:ext cx="3507700"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نفسي</a:t>
            </a:r>
            <a:endParaRPr lang="zh-CN" altLang="en-US" sz="1550" b="0" i="0" u="none" strike="noStrike" kern="0" cap="none" spc="0" baseline="0">
              <a:solidFill>
                <a:srgbClr val="000000"/>
              </a:solidFill>
              <a:latin typeface="Calibri" charset="0"/>
              <a:ea typeface="等线" charset="0"/>
              <a:cs typeface="Calibri" charset="0"/>
            </a:endParaRPr>
          </a:p>
        </p:txBody>
      </p:sp>
      <p:sp>
        <p:nvSpPr>
          <p:cNvPr id="727" name="Rectangle"/>
          <p:cNvSpPr>
            <a:spLocks/>
          </p:cNvSpPr>
          <p:nvPr/>
        </p:nvSpPr>
        <p:spPr>
          <a:xfrm>
            <a:off x="4911923" y="5606295"/>
            <a:ext cx="8718709"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eaLnBrk="1" fontAlgn="auto" latinLnBrk="0" hangingPunct="1">
              <a:lnSpc>
                <a:spcPts val="2500"/>
              </a:lnSpc>
              <a:spcBef>
                <a:spcPts val="0"/>
              </a:spcBef>
              <a:spcAft>
                <a:spcPts val="0"/>
              </a:spcAft>
              <a:buNone/>
            </a:pPr>
            <a:r>
              <a:rPr lang="en-US" altLang="zh-CN" sz="1550" b="0" i="0" u="none" strike="noStrike" kern="0" cap="none" spc="0" baseline="0">
                <a:solidFill>
                  <a:srgbClr val="000000"/>
                </a:solidFill>
                <a:latin typeface="Alexandria" pitchFamily="2" charset="-78"/>
                <a:ea typeface="Alexandria" pitchFamily="2" charset="-78"/>
                <a:cs typeface="Alexandria" pitchFamily="2" charset="-78"/>
              </a:rPr>
              <a:t>التوتر الوظيفي واهتزاز الروح المعنوية داخل الفريق التقني والإداري</a:t>
            </a:r>
            <a:endParaRPr lang="zh-CN" altLang="en-US" sz="1550" b="0" i="0" u="none" strike="noStrike" kern="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21316167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728" name="Image"/>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179017" y="5706084"/>
            <a:ext cx="7362487" cy="2726257"/>
          </a:xfrm>
          <a:prstGeom prst="rect">
            <a:avLst/>
          </a:prstGeom>
          <a:noFill/>
          <a:ln w="12700" cap="flat" cmpd="sng">
            <a:noFill/>
            <a:prstDash val="solid"/>
            <a:miter/>
          </a:ln>
        </p:spPr>
      </p:pic>
      <p:sp>
        <p:nvSpPr>
          <p:cNvPr id="729" name="Rectangle"/>
          <p:cNvSpPr>
            <a:spLocks/>
          </p:cNvSpPr>
          <p:nvPr/>
        </p:nvSpPr>
        <p:spPr>
          <a:xfrm>
            <a:off x="3200390" y="786633"/>
            <a:ext cx="10898897" cy="54862"/>
          </a:xfrm>
          <a:prstGeom prst="rect">
            <a:avLst/>
          </a:prstGeom>
          <a:solidFill>
            <a:schemeClr val="tx1"/>
          </a:solidFill>
          <a:ln w="12700" cap="flat" cmpd="sng">
            <a:noFill/>
            <a:prstDash val="solid"/>
            <a:round/>
          </a:ln>
        </p:spPr>
        <p:txBody>
          <a:bodyPr/>
          <a:lstStyle/>
          <a:p>
            <a:endParaRPr lang="en-US"/>
          </a:p>
        </p:txBody>
      </p:sp>
      <p:pic>
        <p:nvPicPr>
          <p:cNvPr id="730" name="Image"/>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65112" y="-88925"/>
            <a:ext cx="2929409" cy="1367833"/>
          </a:xfrm>
          <a:prstGeom prst="rect">
            <a:avLst/>
          </a:prstGeom>
          <a:noFill/>
          <a:ln w="12700" cap="flat" cmpd="sng">
            <a:noFill/>
            <a:prstDash val="solid"/>
            <a:miter/>
          </a:ln>
        </p:spPr>
      </p:pic>
      <p:sp>
        <p:nvSpPr>
          <p:cNvPr id="731" name="Rectangle"/>
          <p:cNvSpPr>
            <a:spLocks/>
          </p:cNvSpPr>
          <p:nvPr/>
        </p:nvSpPr>
        <p:spPr>
          <a:xfrm>
            <a:off x="2238942" y="1081763"/>
            <a:ext cx="10510206" cy="88391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eaLnBrk="1" fontAlgn="auto" latinLnBrk="0" hangingPunct="1">
              <a:lnSpc>
                <a:spcPct val="100000"/>
              </a:lnSpc>
              <a:spcBef>
                <a:spcPts val="0"/>
              </a:spcBef>
              <a:spcAft>
                <a:spcPts val="0"/>
              </a:spcAft>
              <a:buNone/>
            </a:pPr>
            <a:r>
              <a:rPr lang="en-US" altLang="zh-CN" sz="2880" b="1" i="0" u="none" strike="noStrike" kern="1200" cap="none" spc="0" baseline="0">
                <a:solidFill>
                  <a:srgbClr val="00B0F0"/>
                </a:solidFill>
                <a:latin typeface="Alexandria" pitchFamily="2" charset="-78"/>
                <a:ea typeface="等线" charset="0"/>
                <a:cs typeface="Alexandria" pitchFamily="2" charset="-78"/>
              </a:rPr>
              <a:t>ما تم تناوله في المحاضرة السابعة</a:t>
            </a:r>
            <a:endParaRPr lang="en-US" altLang="zh-CN" sz="2880" b="1" i="0" u="none" strike="noStrike" kern="1200" cap="none" spc="0" baseline="0">
              <a:solidFill>
                <a:srgbClr val="002060"/>
              </a:solidFill>
              <a:latin typeface="Alexandria" pitchFamily="2" charset="-78"/>
              <a:ea typeface="等线" charset="0"/>
              <a:cs typeface="Alexandria" pitchFamily="2" charset="-78"/>
            </a:endParaRPr>
          </a:p>
          <a:p>
            <a:pPr marL="0" indent="0" algn="l" eaLnBrk="1" fontAlgn="auto" latinLnBrk="0" hangingPunct="1">
              <a:lnSpc>
                <a:spcPct val="120000"/>
              </a:lnSpc>
              <a:spcBef>
                <a:spcPts val="0"/>
              </a:spcBef>
              <a:spcAft>
                <a:spcPts val="0"/>
              </a:spcAft>
              <a:buNone/>
            </a:pPr>
            <a:endParaRPr lang="zh-CN" altLang="en-US" sz="1920" b="0" i="0" u="none" strike="noStrike" kern="1200" cap="none" spc="0" baseline="0">
              <a:solidFill>
                <a:srgbClr val="000000"/>
              </a:solidFill>
              <a:latin typeface="Times New Roman" pitchFamily="18" charset="0"/>
              <a:ea typeface="等线" charset="0"/>
              <a:cs typeface="Times New Roman" pitchFamily="18" charset="0"/>
            </a:endParaRPr>
          </a:p>
        </p:txBody>
      </p:sp>
      <p:pic>
        <p:nvPicPr>
          <p:cNvPr id="732" name="Image"/>
          <p:cNvPicPr>
            <a:picLocks noChangeAspect="1"/>
          </p:cNvPicPr>
          <p:nvPr/>
        </p:nvPicPr>
        <p:blipFill>
          <a:blip r:embed="rId5" cstate="print"/>
          <a:stretch>
            <a:fillRect/>
          </a:stretch>
        </p:blipFill>
        <p:spPr>
          <a:xfrm>
            <a:off x="-357529" y="1992718"/>
            <a:ext cx="15345458" cy="4232003"/>
          </a:xfrm>
          <a:prstGeom prst="rect">
            <a:avLst/>
          </a:prstGeom>
          <a:noFill/>
          <a:ln w="12700" cap="flat" cmpd="sng">
            <a:noFill/>
            <a:prstDash val="solid"/>
            <a:miter/>
          </a:ln>
        </p:spPr>
      </p:pic>
      <p:sp>
        <p:nvSpPr>
          <p:cNvPr id="733" name="Rectangle"/>
          <p:cNvSpPr>
            <a:spLocks/>
          </p:cNvSpPr>
          <p:nvPr/>
        </p:nvSpPr>
        <p:spPr>
          <a:xfrm>
            <a:off x="7060136" y="6851634"/>
            <a:ext cx="3121573" cy="358140"/>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defTabSz="1097280" eaLnBrk="1" fontAlgn="auto" latinLnBrk="0" hangingPunct="1">
              <a:lnSpc>
                <a:spcPct val="10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الإنعكاسات السلبية للأزمات الرقمية</a:t>
            </a:r>
            <a:endParaRPr lang="zh-CN" altLang="en-US" sz="1800" b="0" i="0" u="none" strike="noStrike" kern="1200" cap="none" spc="0" baseline="0">
              <a:solidFill>
                <a:srgbClr val="002060"/>
              </a:solidFill>
              <a:latin typeface="Alexandria" pitchFamily="2" charset="-78"/>
              <a:ea typeface="等线" charset="0"/>
              <a:cs typeface="Alexandria" pitchFamily="2" charset="-78"/>
            </a:endParaRPr>
          </a:p>
        </p:txBody>
      </p:sp>
      <p:sp>
        <p:nvSpPr>
          <p:cNvPr id="734" name="Rectangle"/>
          <p:cNvSpPr>
            <a:spLocks/>
          </p:cNvSpPr>
          <p:nvPr/>
        </p:nvSpPr>
        <p:spPr>
          <a:xfrm>
            <a:off x="3266036" y="6515240"/>
            <a:ext cx="3594224" cy="132333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eaLnBrk="1" fontAlgn="auto" latinLnBrk="0" hangingPunct="1">
              <a:lnSpc>
                <a:spcPts val="4850"/>
              </a:lnSpc>
              <a:spcBef>
                <a:spcPts val="0"/>
              </a:spcBef>
              <a:spcAft>
                <a:spcPts val="0"/>
              </a:spcAft>
              <a:buNone/>
            </a:pPr>
            <a:r>
              <a:rPr lang="en-US" altLang="zh-CN" sz="1800" b="0" i="0" u="none" strike="noStrike" kern="0" cap="none" spc="0" baseline="0">
                <a:solidFill>
                  <a:srgbClr val="002060"/>
                </a:solidFill>
                <a:latin typeface="Alexandria Bold" pitchFamily="34" charset="0"/>
                <a:ea typeface="Alexandria Bold" pitchFamily="34" charset="0"/>
                <a:cs typeface="Alexandria Bold" pitchFamily="34" charset="0"/>
              </a:rPr>
              <a:t>مراحل الاستجابة للأزمات</a:t>
            </a:r>
          </a:p>
          <a:p>
            <a:pPr marL="0" indent="0" algn="ctr" eaLnBrk="1" fontAlgn="auto" latinLnBrk="0" hangingPunct="1">
              <a:lnSpc>
                <a:spcPts val="4850"/>
              </a:lnSpc>
              <a:spcBef>
                <a:spcPts val="0"/>
              </a:spcBef>
              <a:spcAft>
                <a:spcPts val="0"/>
              </a:spcAft>
              <a:buNone/>
            </a:pPr>
            <a:r>
              <a:rPr lang="en-US" altLang="zh-CN" sz="1800" b="0" i="0" u="none" strike="noStrike" kern="0" cap="none" spc="0" baseline="0">
                <a:solidFill>
                  <a:srgbClr val="002060"/>
                </a:solidFill>
                <a:latin typeface="Alexandria Bold" pitchFamily="34" charset="0"/>
                <a:ea typeface="Alexandria Bold" pitchFamily="34" charset="0"/>
                <a:cs typeface="Alexandria Bold" pitchFamily="34" charset="0"/>
              </a:rPr>
              <a:t> الرقمية</a:t>
            </a:r>
            <a:endParaRPr lang="zh-CN" altLang="en-US" sz="1800" b="0" i="0" u="none" strike="noStrike" kern="0" cap="none" spc="0" baseline="0">
              <a:solidFill>
                <a:srgbClr val="002060"/>
              </a:solidFill>
              <a:latin typeface="Calibri" charset="0"/>
              <a:ea typeface="等线" charset="0"/>
              <a:cs typeface="Calibri" charset="0"/>
            </a:endParaRPr>
          </a:p>
        </p:txBody>
      </p:sp>
      <p:sp>
        <p:nvSpPr>
          <p:cNvPr id="735" name="Rectangle"/>
          <p:cNvSpPr>
            <a:spLocks/>
          </p:cNvSpPr>
          <p:nvPr/>
        </p:nvSpPr>
        <p:spPr>
          <a:xfrm>
            <a:off x="7419931" y="4573672"/>
            <a:ext cx="3121573" cy="89153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defTabSz="1097280" eaLnBrk="1" fontAlgn="auto" latinLnBrk="0" hangingPunct="1">
              <a:lnSpc>
                <a:spcPct val="15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إدارة اأزمات الرقمية</a:t>
            </a:r>
          </a:p>
          <a:p>
            <a:pPr marL="0" indent="0" algn="ctr" defTabSz="1097280" eaLnBrk="1" fontAlgn="auto" latinLnBrk="0" hangingPunct="1">
              <a:lnSpc>
                <a:spcPct val="15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"المفهوم- والخصائص"</a:t>
            </a:r>
            <a:endParaRPr lang="zh-CN" altLang="en-US" sz="1800" b="0" i="0" u="none" strike="noStrike" kern="1200" cap="none" spc="0" baseline="0">
              <a:solidFill>
                <a:srgbClr val="002060"/>
              </a:solidFill>
              <a:latin typeface="Alexandria" pitchFamily="2" charset="-78"/>
              <a:ea typeface="等线" charset="0"/>
              <a:cs typeface="Alexandria" pitchFamily="2" charset="-78"/>
            </a:endParaRPr>
          </a:p>
        </p:txBody>
      </p:sp>
      <p:sp>
        <p:nvSpPr>
          <p:cNvPr id="736" name="Rectangle"/>
          <p:cNvSpPr>
            <a:spLocks/>
          </p:cNvSpPr>
          <p:nvPr/>
        </p:nvSpPr>
        <p:spPr>
          <a:xfrm>
            <a:off x="10977713" y="4703770"/>
            <a:ext cx="3121572" cy="35813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defTabSz="1097280" eaLnBrk="1" fontAlgn="auto" latinLnBrk="0" hangingPunct="1">
              <a:lnSpc>
                <a:spcPct val="10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نظريات إدارة الأزمات الرقمية</a:t>
            </a:r>
            <a:endParaRPr lang="zh-CN" altLang="en-US" sz="1800" b="0" i="0" u="none" strike="noStrike" kern="1200" cap="none" spc="0" baseline="0">
              <a:solidFill>
                <a:srgbClr val="002060"/>
              </a:solidFill>
              <a:latin typeface="Alexandria" pitchFamily="2" charset="-78"/>
              <a:ea typeface="等线" charset="0"/>
              <a:cs typeface="Alexandria" pitchFamily="2" charset="-78"/>
            </a:endParaRPr>
          </a:p>
        </p:txBody>
      </p:sp>
      <p:grpSp>
        <p:nvGrpSpPr>
          <p:cNvPr id="742" name="Combination"/>
          <p:cNvGrpSpPr>
            <a:grpSpLocks/>
          </p:cNvGrpSpPr>
          <p:nvPr/>
        </p:nvGrpSpPr>
        <p:grpSpPr>
          <a:xfrm>
            <a:off x="5922696" y="3389628"/>
            <a:ext cx="441102" cy="441102"/>
            <a:chOff x="5922696" y="3389628"/>
            <a:chExt cx="441102" cy="441102"/>
          </a:xfrm>
        </p:grpSpPr>
        <p:sp>
          <p:nvSpPr>
            <p:cNvPr id="737" name="曲线"/>
            <p:cNvSpPr>
              <a:spLocks/>
            </p:cNvSpPr>
            <p:nvPr/>
          </p:nvSpPr>
          <p:spPr>
            <a:xfrm>
              <a:off x="6091623" y="3389628"/>
              <a:ext cx="102056" cy="102093"/>
            </a:xfrm>
            <a:custGeom>
              <a:avLst/>
              <a:gdLst>
                <a:gd name="T1" fmla="*/ 0 w 21600"/>
                <a:gd name="T2" fmla="*/ 0 h 21600"/>
                <a:gd name="T3" fmla="*/ 21600 w 21600"/>
                <a:gd name="T4" fmla="*/ 21600 h 21600"/>
              </a:gdLst>
              <a:ahLst/>
              <a:cxnLst/>
              <a:rect l="T1" t="T2" r="T3" b="T4"/>
              <a:pathLst>
                <a:path w="21600" h="21600">
                  <a:moveTo>
                    <a:pt x="10677" y="7"/>
                  </a:moveTo>
                  <a:cubicBezTo>
                    <a:pt x="4964" y="7"/>
                    <a:pt x="0" y="4970"/>
                    <a:pt x="0" y="10926"/>
                  </a:cubicBezTo>
                  <a:cubicBezTo>
                    <a:pt x="0" y="16637"/>
                    <a:pt x="4964" y="21600"/>
                    <a:pt x="10677" y="21600"/>
                  </a:cubicBezTo>
                  <a:cubicBezTo>
                    <a:pt x="16635" y="21600"/>
                    <a:pt x="21600" y="16637"/>
                    <a:pt x="21600" y="10926"/>
                  </a:cubicBezTo>
                  <a:cubicBezTo>
                    <a:pt x="21600" y="4970"/>
                    <a:pt x="16879" y="7"/>
                    <a:pt x="10677" y="7"/>
                  </a:cubicBezTo>
                  <a:close/>
                </a:path>
              </a:pathLst>
            </a:custGeom>
            <a:solidFill>
              <a:srgbClr val="5F7D95"/>
            </a:solidFill>
            <a:ln cap="flat" cmpd="sng">
              <a:noFill/>
              <a:prstDash val="solid"/>
              <a:round/>
            </a:ln>
          </p:spPr>
          <p:txBody>
            <a:bodyPr/>
            <a:lstStyle/>
            <a:p>
              <a:endParaRPr lang="en-US"/>
            </a:p>
          </p:txBody>
        </p:sp>
        <p:sp>
          <p:nvSpPr>
            <p:cNvPr id="738" name="曲线"/>
            <p:cNvSpPr>
              <a:spLocks/>
            </p:cNvSpPr>
            <p:nvPr/>
          </p:nvSpPr>
          <p:spPr>
            <a:xfrm>
              <a:off x="6051709" y="3489339"/>
              <a:ext cx="181884" cy="106785"/>
            </a:xfrm>
            <a:custGeom>
              <a:avLst/>
              <a:gdLst>
                <a:gd name="T1" fmla="*/ 0 w 21600"/>
                <a:gd name="T2" fmla="*/ 0 h 21600"/>
                <a:gd name="T3" fmla="*/ 21600 w 21600"/>
                <a:gd name="T4" fmla="*/ 21600 h 21600"/>
              </a:gdLst>
              <a:ahLst/>
              <a:cxnLst/>
              <a:rect l="T1" t="T2" r="T3" b="T4"/>
              <a:pathLst>
                <a:path w="21600" h="21600">
                  <a:moveTo>
                    <a:pt x="3625" y="7"/>
                  </a:moveTo>
                  <a:cubicBezTo>
                    <a:pt x="1397" y="3328"/>
                    <a:pt x="4" y="8314"/>
                    <a:pt x="4" y="13533"/>
                  </a:cubicBezTo>
                  <a:lnTo>
                    <a:pt x="4" y="18986"/>
                  </a:lnTo>
                  <a:cubicBezTo>
                    <a:pt x="4" y="20410"/>
                    <a:pt x="698" y="21600"/>
                    <a:pt x="1534" y="21600"/>
                  </a:cubicBezTo>
                  <a:lnTo>
                    <a:pt x="19924" y="21600"/>
                  </a:lnTo>
                  <a:cubicBezTo>
                    <a:pt x="20901" y="21600"/>
                    <a:pt x="21595" y="20410"/>
                    <a:pt x="21595" y="18986"/>
                  </a:cubicBezTo>
                  <a:lnTo>
                    <a:pt x="21595" y="14008"/>
                  </a:lnTo>
                  <a:cubicBezTo>
                    <a:pt x="21595" y="8548"/>
                    <a:pt x="20202" y="3562"/>
                    <a:pt x="17837" y="241"/>
                  </a:cubicBezTo>
                  <a:cubicBezTo>
                    <a:pt x="16161" y="3562"/>
                    <a:pt x="13795" y="5934"/>
                    <a:pt x="10731" y="5934"/>
                  </a:cubicBezTo>
                  <a:cubicBezTo>
                    <a:pt x="7945" y="5934"/>
                    <a:pt x="5297" y="3562"/>
                    <a:pt x="3625" y="7"/>
                  </a:cubicBezTo>
                  <a:close/>
                </a:path>
              </a:pathLst>
            </a:custGeom>
            <a:solidFill>
              <a:srgbClr val="5F7D95"/>
            </a:solidFill>
            <a:ln cap="flat" cmpd="sng">
              <a:noFill/>
              <a:prstDash val="solid"/>
              <a:round/>
            </a:ln>
          </p:spPr>
          <p:txBody>
            <a:bodyPr/>
            <a:lstStyle/>
            <a:p>
              <a:endParaRPr lang="en-US"/>
            </a:p>
          </p:txBody>
        </p:sp>
        <p:sp>
          <p:nvSpPr>
            <p:cNvPr id="739" name="曲线"/>
            <p:cNvSpPr>
              <a:spLocks/>
            </p:cNvSpPr>
            <p:nvPr/>
          </p:nvSpPr>
          <p:spPr>
            <a:xfrm>
              <a:off x="6259359" y="3673532"/>
              <a:ext cx="104439" cy="156044"/>
            </a:xfrm>
            <a:custGeom>
              <a:avLst/>
              <a:gdLst>
                <a:gd name="T1" fmla="*/ 0 w 21600"/>
                <a:gd name="T2" fmla="*/ 0 h 21600"/>
                <a:gd name="T3" fmla="*/ 21600 w 21600"/>
                <a:gd name="T4" fmla="*/ 21600 h 21600"/>
              </a:gdLst>
              <a:ahLst/>
              <a:cxnLst/>
              <a:rect l="T1" t="T2" r="T3" b="T4"/>
              <a:pathLst>
                <a:path w="21600" h="21600">
                  <a:moveTo>
                    <a:pt x="0" y="0"/>
                  </a:moveTo>
                  <a:lnTo>
                    <a:pt x="0" y="21594"/>
                  </a:lnTo>
                  <a:lnTo>
                    <a:pt x="18927" y="21594"/>
                  </a:lnTo>
                  <a:cubicBezTo>
                    <a:pt x="20383" y="21594"/>
                    <a:pt x="21592" y="20785"/>
                    <a:pt x="21592" y="19811"/>
                  </a:cubicBezTo>
                  <a:lnTo>
                    <a:pt x="21592" y="1623"/>
                  </a:lnTo>
                  <a:cubicBezTo>
                    <a:pt x="21353" y="814"/>
                    <a:pt x="20383" y="0"/>
                    <a:pt x="18927" y="0"/>
                  </a:cubicBezTo>
                  <a:close/>
                </a:path>
              </a:pathLst>
            </a:custGeom>
            <a:solidFill>
              <a:srgbClr val="5F7D95"/>
            </a:solidFill>
            <a:ln cap="flat" cmpd="sng">
              <a:noFill/>
              <a:prstDash val="solid"/>
              <a:round/>
            </a:ln>
          </p:spPr>
          <p:txBody>
            <a:bodyPr/>
            <a:lstStyle/>
            <a:p>
              <a:endParaRPr lang="en-US"/>
            </a:p>
          </p:txBody>
        </p:sp>
        <p:sp>
          <p:nvSpPr>
            <p:cNvPr id="740" name="曲线"/>
            <p:cNvSpPr>
              <a:spLocks/>
            </p:cNvSpPr>
            <p:nvPr/>
          </p:nvSpPr>
          <p:spPr>
            <a:xfrm>
              <a:off x="5922696" y="3725137"/>
              <a:ext cx="104439" cy="104439"/>
            </a:xfrm>
            <a:custGeom>
              <a:avLst/>
              <a:gdLst>
                <a:gd name="T1" fmla="*/ 0 w 21600"/>
                <a:gd name="T2" fmla="*/ 0 h 21600"/>
                <a:gd name="T3" fmla="*/ 21600 w 21600"/>
                <a:gd name="T4" fmla="*/ 21600 h 21600"/>
              </a:gdLst>
              <a:ahLst/>
              <a:cxnLst/>
              <a:rect l="T1" t="T2" r="T3" b="T4"/>
              <a:pathLst>
                <a:path w="21600" h="21600">
                  <a:moveTo>
                    <a:pt x="2672" y="0"/>
                  </a:moveTo>
                  <a:cubicBezTo>
                    <a:pt x="1216" y="0"/>
                    <a:pt x="0" y="1455"/>
                    <a:pt x="0" y="2672"/>
                  </a:cubicBezTo>
                  <a:lnTo>
                    <a:pt x="0" y="18927"/>
                  </a:lnTo>
                  <a:cubicBezTo>
                    <a:pt x="0" y="20622"/>
                    <a:pt x="1216" y="21592"/>
                    <a:pt x="2672" y="21592"/>
                  </a:cubicBezTo>
                  <a:lnTo>
                    <a:pt x="21592" y="21592"/>
                  </a:lnTo>
                  <a:lnTo>
                    <a:pt x="21592" y="0"/>
                  </a:lnTo>
                  <a:close/>
                </a:path>
              </a:pathLst>
            </a:custGeom>
            <a:solidFill>
              <a:srgbClr val="5F7D95"/>
            </a:solidFill>
            <a:ln cap="flat" cmpd="sng">
              <a:noFill/>
              <a:prstDash val="solid"/>
              <a:round/>
            </a:ln>
          </p:spPr>
          <p:txBody>
            <a:bodyPr/>
            <a:lstStyle/>
            <a:p>
              <a:endParaRPr lang="en-US"/>
            </a:p>
          </p:txBody>
        </p:sp>
        <p:sp>
          <p:nvSpPr>
            <p:cNvPr id="741" name="曲线"/>
            <p:cNvSpPr>
              <a:spLocks/>
            </p:cNvSpPr>
            <p:nvPr/>
          </p:nvSpPr>
          <p:spPr>
            <a:xfrm>
              <a:off x="6051709" y="3623080"/>
              <a:ext cx="181884" cy="207650"/>
            </a:xfrm>
            <a:custGeom>
              <a:avLst/>
              <a:gdLst>
                <a:gd name="T1" fmla="*/ 0 w 21600"/>
                <a:gd name="T2" fmla="*/ 0 h 21600"/>
                <a:gd name="T3" fmla="*/ 21600 w 21600"/>
                <a:gd name="T4" fmla="*/ 21600 h 21600"/>
              </a:gdLst>
              <a:ahLst/>
              <a:cxnLst/>
              <a:rect l="T1" t="T2" r="T3" b="T4"/>
              <a:pathLst>
                <a:path w="21600" h="21600">
                  <a:moveTo>
                    <a:pt x="10903" y="5333"/>
                  </a:moveTo>
                  <a:cubicBezTo>
                    <a:pt x="11151" y="5333"/>
                    <a:pt x="11416" y="5391"/>
                    <a:pt x="11704" y="5491"/>
                  </a:cubicBezTo>
                  <a:cubicBezTo>
                    <a:pt x="12124" y="5615"/>
                    <a:pt x="12539" y="6224"/>
                    <a:pt x="12539" y="6711"/>
                  </a:cubicBezTo>
                  <a:lnTo>
                    <a:pt x="12539" y="13544"/>
                  </a:lnTo>
                  <a:lnTo>
                    <a:pt x="14074" y="13544"/>
                  </a:lnTo>
                  <a:cubicBezTo>
                    <a:pt x="14909" y="13544"/>
                    <a:pt x="15604" y="14155"/>
                    <a:pt x="15604" y="14888"/>
                  </a:cubicBezTo>
                  <a:cubicBezTo>
                    <a:pt x="15604" y="15620"/>
                    <a:pt x="14768" y="16108"/>
                    <a:pt x="13932" y="16108"/>
                  </a:cubicBezTo>
                  <a:lnTo>
                    <a:pt x="7804" y="16108"/>
                  </a:lnTo>
                  <a:cubicBezTo>
                    <a:pt x="6968" y="16108"/>
                    <a:pt x="6274" y="15499"/>
                    <a:pt x="6274" y="14764"/>
                  </a:cubicBezTo>
                  <a:cubicBezTo>
                    <a:pt x="6274" y="14032"/>
                    <a:pt x="6968" y="13423"/>
                    <a:pt x="7804" y="13423"/>
                  </a:cubicBezTo>
                  <a:lnTo>
                    <a:pt x="9338" y="13423"/>
                  </a:lnTo>
                  <a:lnTo>
                    <a:pt x="9338" y="9884"/>
                  </a:lnTo>
                  <a:lnTo>
                    <a:pt x="8781" y="10372"/>
                  </a:lnTo>
                  <a:cubicBezTo>
                    <a:pt x="8569" y="10557"/>
                    <a:pt x="8189" y="10647"/>
                    <a:pt x="7804" y="10647"/>
                  </a:cubicBezTo>
                  <a:cubicBezTo>
                    <a:pt x="7424" y="10647"/>
                    <a:pt x="7039" y="10557"/>
                    <a:pt x="6831" y="10372"/>
                  </a:cubicBezTo>
                  <a:cubicBezTo>
                    <a:pt x="6274" y="9884"/>
                    <a:pt x="6274" y="8908"/>
                    <a:pt x="6831" y="8543"/>
                  </a:cubicBezTo>
                  <a:lnTo>
                    <a:pt x="9895" y="5735"/>
                  </a:lnTo>
                  <a:cubicBezTo>
                    <a:pt x="10222" y="5449"/>
                    <a:pt x="10545" y="5333"/>
                    <a:pt x="10903" y="5333"/>
                  </a:cubicBezTo>
                </a:path>
                <a:path w="21600" h="21600">
                  <a:moveTo>
                    <a:pt x="1534" y="0"/>
                  </a:moveTo>
                  <a:cubicBezTo>
                    <a:pt x="698" y="0"/>
                    <a:pt x="4" y="611"/>
                    <a:pt x="4" y="1343"/>
                  </a:cubicBezTo>
                  <a:lnTo>
                    <a:pt x="4" y="21600"/>
                  </a:lnTo>
                  <a:lnTo>
                    <a:pt x="21458" y="21600"/>
                  </a:lnTo>
                  <a:cubicBezTo>
                    <a:pt x="21595" y="12568"/>
                    <a:pt x="21595" y="10372"/>
                    <a:pt x="21595" y="1343"/>
                  </a:cubicBezTo>
                  <a:cubicBezTo>
                    <a:pt x="21595" y="611"/>
                    <a:pt x="20901" y="0"/>
                    <a:pt x="20065" y="0"/>
                  </a:cubicBezTo>
                  <a:close/>
                </a:path>
              </a:pathLst>
            </a:custGeom>
            <a:solidFill>
              <a:srgbClr val="5F7D95"/>
            </a:solidFill>
            <a:ln cap="flat" cmpd="sng">
              <a:noFill/>
              <a:prstDash val="solid"/>
              <a:round/>
            </a:ln>
          </p:spPr>
          <p:txBody>
            <a:bodyPr/>
            <a:lstStyle/>
            <a:p>
              <a:endParaRPr lang="en-US"/>
            </a:p>
          </p:txBody>
        </p:sp>
      </p:grpSp>
      <p:grpSp>
        <p:nvGrpSpPr>
          <p:cNvPr id="754" name="Combination"/>
          <p:cNvGrpSpPr>
            <a:grpSpLocks/>
          </p:cNvGrpSpPr>
          <p:nvPr/>
        </p:nvGrpSpPr>
        <p:grpSpPr>
          <a:xfrm>
            <a:off x="2144999" y="3414212"/>
            <a:ext cx="441254" cy="443238"/>
            <a:chOff x="2144999" y="3414212"/>
            <a:chExt cx="441254" cy="443238"/>
          </a:xfrm>
        </p:grpSpPr>
        <p:sp>
          <p:nvSpPr>
            <p:cNvPr id="743" name="曲线"/>
            <p:cNvSpPr>
              <a:spLocks/>
            </p:cNvSpPr>
            <p:nvPr/>
          </p:nvSpPr>
          <p:spPr>
            <a:xfrm>
              <a:off x="2144999" y="3570632"/>
              <a:ext cx="52261" cy="26721"/>
            </a:xfrm>
            <a:custGeom>
              <a:avLst/>
              <a:gdLst>
                <a:gd name="T1" fmla="*/ 0 w 21600"/>
                <a:gd name="T2" fmla="*/ 0 h 21600"/>
                <a:gd name="T3" fmla="*/ 21600 w 21600"/>
                <a:gd name="T4" fmla="*/ 21600 h 21600"/>
              </a:gdLst>
              <a:ahLst/>
              <a:cxnLst/>
              <a:rect l="T1" t="T2" r="T3" b="T4"/>
              <a:pathLst>
                <a:path w="21600" h="21600">
                  <a:moveTo>
                    <a:pt x="5288" y="0"/>
                  </a:moveTo>
                  <a:cubicBezTo>
                    <a:pt x="2405" y="0"/>
                    <a:pt x="0" y="4707"/>
                    <a:pt x="0" y="11261"/>
                  </a:cubicBezTo>
                  <a:cubicBezTo>
                    <a:pt x="0" y="16892"/>
                    <a:pt x="2405" y="21600"/>
                    <a:pt x="5288" y="21600"/>
                  </a:cubicBezTo>
                  <a:lnTo>
                    <a:pt x="15841" y="21600"/>
                  </a:lnTo>
                  <a:cubicBezTo>
                    <a:pt x="19194" y="21600"/>
                    <a:pt x="21600" y="16892"/>
                    <a:pt x="21600" y="11261"/>
                  </a:cubicBezTo>
                  <a:cubicBezTo>
                    <a:pt x="21112" y="4707"/>
                    <a:pt x="18233" y="0"/>
                    <a:pt x="15841" y="0"/>
                  </a:cubicBezTo>
                  <a:close/>
                </a:path>
              </a:pathLst>
            </a:custGeom>
            <a:solidFill>
              <a:srgbClr val="5F7D95"/>
            </a:solidFill>
            <a:ln cap="flat" cmpd="sng">
              <a:noFill/>
              <a:prstDash val="solid"/>
              <a:round/>
            </a:ln>
          </p:spPr>
          <p:txBody>
            <a:bodyPr/>
            <a:lstStyle/>
            <a:p>
              <a:endParaRPr lang="en-US"/>
            </a:p>
          </p:txBody>
        </p:sp>
        <p:sp>
          <p:nvSpPr>
            <p:cNvPr id="744" name="曲线"/>
            <p:cNvSpPr>
              <a:spLocks/>
            </p:cNvSpPr>
            <p:nvPr/>
          </p:nvSpPr>
          <p:spPr>
            <a:xfrm>
              <a:off x="2147324" y="3483539"/>
              <a:ext cx="46470" cy="44154"/>
            </a:xfrm>
            <a:custGeom>
              <a:avLst/>
              <a:gdLst>
                <a:gd name="T1" fmla="*/ 0 w 21600"/>
                <a:gd name="T2" fmla="*/ 0 h 21600"/>
                <a:gd name="T3" fmla="*/ 21600 w 21600"/>
                <a:gd name="T4" fmla="*/ 21600 h 21600"/>
              </a:gdLst>
              <a:ahLst/>
              <a:cxnLst/>
              <a:rect l="T1" t="T2" r="T3" b="T4"/>
              <a:pathLst>
                <a:path w="21600" h="21600">
                  <a:moveTo>
                    <a:pt x="6679" y="0"/>
                  </a:moveTo>
                  <a:cubicBezTo>
                    <a:pt x="5121" y="0"/>
                    <a:pt x="3511" y="576"/>
                    <a:pt x="2157" y="1712"/>
                  </a:cubicBezTo>
                  <a:cubicBezTo>
                    <a:pt x="0" y="3984"/>
                    <a:pt x="0" y="7951"/>
                    <a:pt x="2157" y="10800"/>
                  </a:cubicBezTo>
                  <a:lnTo>
                    <a:pt x="10790" y="19887"/>
                  </a:lnTo>
                  <a:cubicBezTo>
                    <a:pt x="11870" y="21023"/>
                    <a:pt x="13362" y="21581"/>
                    <a:pt x="14901" y="21581"/>
                  </a:cubicBezTo>
                  <a:cubicBezTo>
                    <a:pt x="16459" y="21581"/>
                    <a:pt x="18088" y="21023"/>
                    <a:pt x="19423" y="19887"/>
                  </a:cubicBezTo>
                  <a:cubicBezTo>
                    <a:pt x="21584" y="18174"/>
                    <a:pt x="21584" y="13630"/>
                    <a:pt x="19423" y="10800"/>
                  </a:cubicBezTo>
                  <a:lnTo>
                    <a:pt x="10790" y="1712"/>
                  </a:lnTo>
                  <a:cubicBezTo>
                    <a:pt x="9713" y="576"/>
                    <a:pt x="8237" y="0"/>
                    <a:pt x="6679" y="0"/>
                  </a:cubicBezTo>
                  <a:close/>
                </a:path>
              </a:pathLst>
            </a:custGeom>
            <a:solidFill>
              <a:srgbClr val="5F7D95"/>
            </a:solidFill>
            <a:ln cap="flat" cmpd="sng">
              <a:noFill/>
              <a:prstDash val="solid"/>
              <a:round/>
            </a:ln>
          </p:spPr>
          <p:txBody>
            <a:bodyPr/>
            <a:lstStyle/>
            <a:p>
              <a:endParaRPr lang="en-US"/>
            </a:p>
          </p:txBody>
        </p:sp>
        <p:sp>
          <p:nvSpPr>
            <p:cNvPr id="745" name="曲线"/>
            <p:cNvSpPr>
              <a:spLocks/>
            </p:cNvSpPr>
            <p:nvPr/>
          </p:nvSpPr>
          <p:spPr>
            <a:xfrm>
              <a:off x="2147324" y="3639407"/>
              <a:ext cx="46470" cy="45039"/>
            </a:xfrm>
            <a:custGeom>
              <a:avLst/>
              <a:gdLst>
                <a:gd name="T1" fmla="*/ 0 w 21600"/>
                <a:gd name="T2" fmla="*/ 0 h 21600"/>
                <a:gd name="T3" fmla="*/ 21600 w 21600"/>
                <a:gd name="T4" fmla="*/ 21600 h 21600"/>
              </a:gdLst>
              <a:ahLst/>
              <a:cxnLst/>
              <a:rect l="T1" t="T2" r="T3" b="T4"/>
              <a:pathLst>
                <a:path w="21600" h="21600">
                  <a:moveTo>
                    <a:pt x="15108" y="17"/>
                  </a:moveTo>
                  <a:cubicBezTo>
                    <a:pt x="13636" y="17"/>
                    <a:pt x="12144" y="706"/>
                    <a:pt x="10790" y="2103"/>
                  </a:cubicBezTo>
                  <a:lnTo>
                    <a:pt x="2157" y="11012"/>
                  </a:lnTo>
                  <a:cubicBezTo>
                    <a:pt x="0" y="13239"/>
                    <a:pt x="0" y="17145"/>
                    <a:pt x="2157" y="19920"/>
                  </a:cubicBezTo>
                  <a:cubicBezTo>
                    <a:pt x="3237" y="21034"/>
                    <a:pt x="4729" y="21600"/>
                    <a:pt x="6268" y="21600"/>
                  </a:cubicBezTo>
                  <a:cubicBezTo>
                    <a:pt x="7826" y="21600"/>
                    <a:pt x="9439" y="21034"/>
                    <a:pt x="10790" y="19920"/>
                  </a:cubicBezTo>
                  <a:lnTo>
                    <a:pt x="19423" y="11012"/>
                  </a:lnTo>
                  <a:cubicBezTo>
                    <a:pt x="21584" y="8784"/>
                    <a:pt x="21584" y="4878"/>
                    <a:pt x="19423" y="2103"/>
                  </a:cubicBezTo>
                  <a:cubicBezTo>
                    <a:pt x="18088" y="706"/>
                    <a:pt x="16596" y="17"/>
                    <a:pt x="15108" y="17"/>
                  </a:cubicBezTo>
                  <a:close/>
                </a:path>
              </a:pathLst>
            </a:custGeom>
            <a:solidFill>
              <a:srgbClr val="5F7D95"/>
            </a:solidFill>
            <a:ln cap="flat" cmpd="sng">
              <a:noFill/>
              <a:prstDash val="solid"/>
              <a:round/>
            </a:ln>
          </p:spPr>
          <p:txBody>
            <a:bodyPr/>
            <a:lstStyle/>
            <a:p>
              <a:endParaRPr lang="en-US"/>
            </a:p>
          </p:txBody>
        </p:sp>
        <p:sp>
          <p:nvSpPr>
            <p:cNvPr id="746" name="曲线"/>
            <p:cNvSpPr>
              <a:spLocks/>
            </p:cNvSpPr>
            <p:nvPr/>
          </p:nvSpPr>
          <p:spPr>
            <a:xfrm>
              <a:off x="2533997" y="3570632"/>
              <a:ext cx="52256" cy="26721"/>
            </a:xfrm>
            <a:custGeom>
              <a:avLst/>
              <a:gdLst>
                <a:gd name="T1" fmla="*/ 0 w 21600"/>
                <a:gd name="T2" fmla="*/ 0 h 21600"/>
                <a:gd name="T3" fmla="*/ 21600 w 21600"/>
                <a:gd name="T4" fmla="*/ 21600 h 21600"/>
              </a:gdLst>
              <a:ahLst/>
              <a:cxnLst/>
              <a:rect l="T1" t="T2" r="T3" b="T4"/>
              <a:pathLst>
                <a:path w="21600" h="21600">
                  <a:moveTo>
                    <a:pt x="5285" y="0"/>
                  </a:moveTo>
                  <a:cubicBezTo>
                    <a:pt x="2408" y="0"/>
                    <a:pt x="0" y="4707"/>
                    <a:pt x="0" y="11261"/>
                  </a:cubicBezTo>
                  <a:cubicBezTo>
                    <a:pt x="0" y="16892"/>
                    <a:pt x="2408" y="21600"/>
                    <a:pt x="5285" y="21600"/>
                  </a:cubicBezTo>
                  <a:lnTo>
                    <a:pt x="16314" y="21600"/>
                  </a:lnTo>
                  <a:cubicBezTo>
                    <a:pt x="19191" y="21600"/>
                    <a:pt x="21600" y="16892"/>
                    <a:pt x="21600" y="11261"/>
                  </a:cubicBezTo>
                  <a:cubicBezTo>
                    <a:pt x="21600" y="4707"/>
                    <a:pt x="19191" y="0"/>
                    <a:pt x="16314" y="0"/>
                  </a:cubicBezTo>
                  <a:close/>
                </a:path>
              </a:pathLst>
            </a:custGeom>
            <a:solidFill>
              <a:srgbClr val="5F7D95"/>
            </a:solidFill>
            <a:ln cap="flat" cmpd="sng">
              <a:noFill/>
              <a:prstDash val="solid"/>
              <a:round/>
            </a:ln>
          </p:spPr>
          <p:txBody>
            <a:bodyPr/>
            <a:lstStyle/>
            <a:p>
              <a:endParaRPr lang="en-US"/>
            </a:p>
          </p:txBody>
        </p:sp>
        <p:sp>
          <p:nvSpPr>
            <p:cNvPr id="747" name="曲线"/>
            <p:cNvSpPr>
              <a:spLocks/>
            </p:cNvSpPr>
            <p:nvPr/>
          </p:nvSpPr>
          <p:spPr>
            <a:xfrm>
              <a:off x="2536313" y="3483539"/>
              <a:ext cx="46470" cy="45038"/>
            </a:xfrm>
            <a:custGeom>
              <a:avLst/>
              <a:gdLst>
                <a:gd name="T1" fmla="*/ 0 w 21600"/>
                <a:gd name="T2" fmla="*/ 0 h 21600"/>
                <a:gd name="T3" fmla="*/ 21600 w 21600"/>
                <a:gd name="T4" fmla="*/ 21600 h 21600"/>
              </a:gdLst>
              <a:ahLst/>
              <a:cxnLst/>
              <a:rect l="T1" t="T2" r="T3" b="T4"/>
              <a:pathLst>
                <a:path w="21600" h="21600">
                  <a:moveTo>
                    <a:pt x="15519" y="0"/>
                  </a:moveTo>
                  <a:cubicBezTo>
                    <a:pt x="13910" y="0"/>
                    <a:pt x="12144" y="565"/>
                    <a:pt x="10790" y="1679"/>
                  </a:cubicBezTo>
                  <a:lnTo>
                    <a:pt x="2157" y="10587"/>
                  </a:lnTo>
                  <a:cubicBezTo>
                    <a:pt x="0" y="12815"/>
                    <a:pt x="0" y="16703"/>
                    <a:pt x="2157" y="19496"/>
                  </a:cubicBezTo>
                  <a:cubicBezTo>
                    <a:pt x="3511" y="20893"/>
                    <a:pt x="5003" y="21582"/>
                    <a:pt x="6472" y="21582"/>
                  </a:cubicBezTo>
                  <a:cubicBezTo>
                    <a:pt x="7963" y="21582"/>
                    <a:pt x="9455" y="20893"/>
                    <a:pt x="10790" y="19496"/>
                  </a:cubicBezTo>
                  <a:lnTo>
                    <a:pt x="19423" y="10587"/>
                  </a:lnTo>
                  <a:cubicBezTo>
                    <a:pt x="21584" y="8360"/>
                    <a:pt x="21584" y="4454"/>
                    <a:pt x="19423" y="1679"/>
                  </a:cubicBezTo>
                  <a:cubicBezTo>
                    <a:pt x="18620" y="565"/>
                    <a:pt x="17144" y="0"/>
                    <a:pt x="15519" y="0"/>
                  </a:cubicBezTo>
                  <a:close/>
                </a:path>
              </a:pathLst>
            </a:custGeom>
            <a:solidFill>
              <a:srgbClr val="5F7D95"/>
            </a:solidFill>
            <a:ln cap="flat" cmpd="sng">
              <a:noFill/>
              <a:prstDash val="solid"/>
              <a:round/>
            </a:ln>
          </p:spPr>
          <p:txBody>
            <a:bodyPr/>
            <a:lstStyle/>
            <a:p>
              <a:endParaRPr lang="en-US"/>
            </a:p>
          </p:txBody>
        </p:sp>
        <p:sp>
          <p:nvSpPr>
            <p:cNvPr id="748" name="曲线"/>
            <p:cNvSpPr>
              <a:spLocks/>
            </p:cNvSpPr>
            <p:nvPr/>
          </p:nvSpPr>
          <p:spPr>
            <a:xfrm>
              <a:off x="2536313" y="3640292"/>
              <a:ext cx="46470" cy="44154"/>
            </a:xfrm>
            <a:custGeom>
              <a:avLst/>
              <a:gdLst>
                <a:gd name="T1" fmla="*/ 0 w 21600"/>
                <a:gd name="T2" fmla="*/ 0 h 21600"/>
                <a:gd name="T3" fmla="*/ 21600 w 21600"/>
                <a:gd name="T4" fmla="*/ 21600 h 21600"/>
              </a:gdLst>
              <a:ahLst/>
              <a:cxnLst/>
              <a:rect l="T1" t="T2" r="T3" b="T4"/>
              <a:pathLst>
                <a:path w="21600" h="21600">
                  <a:moveTo>
                    <a:pt x="6679" y="0"/>
                  </a:moveTo>
                  <a:cubicBezTo>
                    <a:pt x="5140" y="0"/>
                    <a:pt x="3511" y="576"/>
                    <a:pt x="2157" y="1712"/>
                  </a:cubicBezTo>
                  <a:cubicBezTo>
                    <a:pt x="0" y="3984"/>
                    <a:pt x="0" y="7951"/>
                    <a:pt x="2157" y="10800"/>
                  </a:cubicBezTo>
                  <a:lnTo>
                    <a:pt x="10790" y="19887"/>
                  </a:lnTo>
                  <a:cubicBezTo>
                    <a:pt x="11870" y="21023"/>
                    <a:pt x="13362" y="21600"/>
                    <a:pt x="14920" y="21600"/>
                  </a:cubicBezTo>
                  <a:cubicBezTo>
                    <a:pt x="16459" y="21600"/>
                    <a:pt x="18088" y="21023"/>
                    <a:pt x="19423" y="19887"/>
                  </a:cubicBezTo>
                  <a:cubicBezTo>
                    <a:pt x="21584" y="18192"/>
                    <a:pt x="21584" y="13648"/>
                    <a:pt x="19423" y="10800"/>
                  </a:cubicBezTo>
                  <a:lnTo>
                    <a:pt x="10790" y="1712"/>
                  </a:lnTo>
                  <a:cubicBezTo>
                    <a:pt x="9713" y="576"/>
                    <a:pt x="8237" y="0"/>
                    <a:pt x="6679" y="0"/>
                  </a:cubicBezTo>
                  <a:close/>
                </a:path>
              </a:pathLst>
            </a:custGeom>
            <a:solidFill>
              <a:srgbClr val="5F7D95"/>
            </a:solidFill>
            <a:ln cap="flat" cmpd="sng">
              <a:noFill/>
              <a:prstDash val="solid"/>
              <a:round/>
            </a:ln>
          </p:spPr>
          <p:txBody>
            <a:bodyPr/>
            <a:lstStyle/>
            <a:p>
              <a:endParaRPr lang="en-US"/>
            </a:p>
          </p:txBody>
        </p:sp>
        <p:sp>
          <p:nvSpPr>
            <p:cNvPr id="749" name="曲线"/>
            <p:cNvSpPr>
              <a:spLocks/>
            </p:cNvSpPr>
            <p:nvPr/>
          </p:nvSpPr>
          <p:spPr>
            <a:xfrm>
              <a:off x="2203055" y="3414212"/>
              <a:ext cx="317040" cy="310886"/>
            </a:xfrm>
            <a:custGeom>
              <a:avLst/>
              <a:gdLst>
                <a:gd name="T1" fmla="*/ 0 w 21600"/>
                <a:gd name="T2" fmla="*/ 0 h 21600"/>
                <a:gd name="T3" fmla="*/ 21600 w 21600"/>
                <a:gd name="T4" fmla="*/ 21600 h 21600"/>
              </a:gdLst>
              <a:ahLst/>
              <a:cxnLst/>
              <a:rect l="T1" t="T2" r="T3" b="T4"/>
              <a:pathLst>
                <a:path w="21600" h="21600">
                  <a:moveTo>
                    <a:pt x="10932" y="0"/>
                  </a:moveTo>
                  <a:cubicBezTo>
                    <a:pt x="10220" y="0"/>
                    <a:pt x="9499" y="71"/>
                    <a:pt x="8781" y="220"/>
                  </a:cubicBezTo>
                  <a:cubicBezTo>
                    <a:pt x="4826" y="1026"/>
                    <a:pt x="1581" y="4414"/>
                    <a:pt x="632" y="8447"/>
                  </a:cubicBezTo>
                  <a:cubicBezTo>
                    <a:pt x="0" y="11917"/>
                    <a:pt x="871" y="15466"/>
                    <a:pt x="3166" y="17968"/>
                  </a:cubicBezTo>
                  <a:cubicBezTo>
                    <a:pt x="4035" y="18936"/>
                    <a:pt x="4590" y="20306"/>
                    <a:pt x="4826" y="21597"/>
                  </a:cubicBezTo>
                  <a:lnTo>
                    <a:pt x="7595" y="21597"/>
                  </a:lnTo>
                  <a:lnTo>
                    <a:pt x="7595" y="13531"/>
                  </a:lnTo>
                  <a:cubicBezTo>
                    <a:pt x="7595" y="13208"/>
                    <a:pt x="10205" y="8043"/>
                    <a:pt x="10363" y="7802"/>
                  </a:cubicBezTo>
                  <a:cubicBezTo>
                    <a:pt x="10521" y="7479"/>
                    <a:pt x="10840" y="7318"/>
                    <a:pt x="11156" y="7318"/>
                  </a:cubicBezTo>
                  <a:cubicBezTo>
                    <a:pt x="11472" y="7318"/>
                    <a:pt x="11789" y="7479"/>
                    <a:pt x="11947" y="7802"/>
                  </a:cubicBezTo>
                  <a:cubicBezTo>
                    <a:pt x="12183" y="8043"/>
                    <a:pt x="14714" y="13208"/>
                    <a:pt x="14714" y="13531"/>
                  </a:cubicBezTo>
                  <a:lnTo>
                    <a:pt x="14714" y="21597"/>
                  </a:lnTo>
                  <a:lnTo>
                    <a:pt x="17484" y="21597"/>
                  </a:lnTo>
                  <a:cubicBezTo>
                    <a:pt x="17720" y="20306"/>
                    <a:pt x="18275" y="18936"/>
                    <a:pt x="19146" y="17886"/>
                  </a:cubicBezTo>
                  <a:cubicBezTo>
                    <a:pt x="20728" y="16030"/>
                    <a:pt x="21597" y="13531"/>
                    <a:pt x="21597" y="10867"/>
                  </a:cubicBezTo>
                  <a:cubicBezTo>
                    <a:pt x="21597" y="7641"/>
                    <a:pt x="20254" y="4576"/>
                    <a:pt x="17642" y="2396"/>
                  </a:cubicBezTo>
                  <a:cubicBezTo>
                    <a:pt x="15744" y="837"/>
                    <a:pt x="13376" y="0"/>
                    <a:pt x="10932" y="0"/>
                  </a:cubicBezTo>
                  <a:close/>
                </a:path>
              </a:pathLst>
            </a:custGeom>
            <a:solidFill>
              <a:srgbClr val="5F7D95"/>
            </a:solidFill>
            <a:ln cap="flat" cmpd="sng">
              <a:noFill/>
              <a:prstDash val="solid"/>
              <a:round/>
            </a:ln>
          </p:spPr>
          <p:txBody>
            <a:bodyPr/>
            <a:lstStyle/>
            <a:p>
              <a:endParaRPr lang="en-US"/>
            </a:p>
          </p:txBody>
        </p:sp>
        <p:sp>
          <p:nvSpPr>
            <p:cNvPr id="750" name="曲线"/>
            <p:cNvSpPr>
              <a:spLocks/>
            </p:cNvSpPr>
            <p:nvPr/>
          </p:nvSpPr>
          <p:spPr>
            <a:xfrm>
              <a:off x="2338910" y="3629824"/>
              <a:ext cx="52302" cy="96417"/>
            </a:xfrm>
            <a:custGeom>
              <a:avLst/>
              <a:gdLst>
                <a:gd name="T1" fmla="*/ 0 w 21600"/>
                <a:gd name="T2" fmla="*/ 0 h 21600"/>
                <a:gd name="T3" fmla="*/ 21600 w 21600"/>
                <a:gd name="T4" fmla="*/ 21600 h 21600"/>
              </a:gdLst>
              <a:ahLst/>
              <a:cxnLst/>
              <a:rect l="T1" t="T2" r="T3" b="T4"/>
              <a:pathLst>
                <a:path w="21600" h="21600">
                  <a:moveTo>
                    <a:pt x="0" y="8"/>
                  </a:moveTo>
                  <a:lnTo>
                    <a:pt x="0" y="21600"/>
                  </a:lnTo>
                  <a:lnTo>
                    <a:pt x="21585" y="21600"/>
                  </a:lnTo>
                  <a:lnTo>
                    <a:pt x="21585" y="8"/>
                  </a:lnTo>
                  <a:cubicBezTo>
                    <a:pt x="18235" y="784"/>
                    <a:pt x="14401" y="1048"/>
                    <a:pt x="11035" y="1048"/>
                  </a:cubicBezTo>
                  <a:cubicBezTo>
                    <a:pt x="7198" y="1048"/>
                    <a:pt x="3836" y="784"/>
                    <a:pt x="0" y="8"/>
                  </a:cubicBezTo>
                  <a:close/>
                </a:path>
              </a:pathLst>
            </a:custGeom>
            <a:solidFill>
              <a:srgbClr val="5F7D95"/>
            </a:solidFill>
            <a:ln cap="flat" cmpd="sng">
              <a:noFill/>
              <a:prstDash val="solid"/>
              <a:round/>
            </a:ln>
          </p:spPr>
          <p:txBody>
            <a:bodyPr/>
            <a:lstStyle/>
            <a:p>
              <a:endParaRPr lang="en-US"/>
            </a:p>
          </p:txBody>
        </p:sp>
        <p:sp>
          <p:nvSpPr>
            <p:cNvPr id="751" name="曲线"/>
            <p:cNvSpPr>
              <a:spLocks/>
            </p:cNvSpPr>
            <p:nvPr/>
          </p:nvSpPr>
          <p:spPr>
            <a:xfrm>
              <a:off x="2275026" y="3752926"/>
              <a:ext cx="182330" cy="51120"/>
            </a:xfrm>
            <a:custGeom>
              <a:avLst/>
              <a:gdLst>
                <a:gd name="T1" fmla="*/ 0 w 21600"/>
                <a:gd name="T2" fmla="*/ 0 h 21600"/>
                <a:gd name="T3" fmla="*/ 21600 w 21600"/>
                <a:gd name="T4" fmla="*/ 21600 h 21600"/>
              </a:gdLst>
              <a:ahLst/>
              <a:cxnLst/>
              <a:rect l="T1" t="T2" r="T3" b="T4"/>
              <a:pathLst>
                <a:path w="21600" h="21600">
                  <a:moveTo>
                    <a:pt x="4" y="0"/>
                  </a:moveTo>
                  <a:lnTo>
                    <a:pt x="4" y="5403"/>
                  </a:lnTo>
                  <a:cubicBezTo>
                    <a:pt x="4" y="14732"/>
                    <a:pt x="2064" y="21600"/>
                    <a:pt x="4680" y="21600"/>
                  </a:cubicBezTo>
                  <a:lnTo>
                    <a:pt x="16923" y="21600"/>
                  </a:lnTo>
                  <a:cubicBezTo>
                    <a:pt x="19535" y="21600"/>
                    <a:pt x="21600" y="14732"/>
                    <a:pt x="21600" y="5403"/>
                  </a:cubicBezTo>
                  <a:lnTo>
                    <a:pt x="21600" y="0"/>
                  </a:lnTo>
                  <a:close/>
                </a:path>
              </a:pathLst>
            </a:custGeom>
            <a:solidFill>
              <a:srgbClr val="5F7D95"/>
            </a:solidFill>
            <a:ln cap="flat" cmpd="sng">
              <a:noFill/>
              <a:prstDash val="solid"/>
              <a:round/>
            </a:ln>
          </p:spPr>
          <p:txBody>
            <a:bodyPr/>
            <a:lstStyle/>
            <a:p>
              <a:endParaRPr lang="en-US"/>
            </a:p>
          </p:txBody>
        </p:sp>
        <p:sp>
          <p:nvSpPr>
            <p:cNvPr id="752" name="曲线"/>
            <p:cNvSpPr>
              <a:spLocks/>
            </p:cNvSpPr>
            <p:nvPr/>
          </p:nvSpPr>
          <p:spPr>
            <a:xfrm>
              <a:off x="2343551" y="3562487"/>
              <a:ext cx="42978" cy="46181"/>
            </a:xfrm>
            <a:custGeom>
              <a:avLst/>
              <a:gdLst>
                <a:gd name="T1" fmla="*/ 0 w 21600"/>
                <a:gd name="T2" fmla="*/ 0 h 21600"/>
                <a:gd name="T3" fmla="*/ 21600 w 21600"/>
                <a:gd name="T4" fmla="*/ 21600 h 21600"/>
              </a:gdLst>
              <a:ahLst/>
              <a:cxnLst/>
              <a:rect l="T1" t="T2" r="T3" b="T4"/>
              <a:pathLst>
                <a:path w="21600" h="21600">
                  <a:moveTo>
                    <a:pt x="11096" y="17"/>
                  </a:moveTo>
                  <a:lnTo>
                    <a:pt x="0" y="19565"/>
                  </a:lnTo>
                  <a:cubicBezTo>
                    <a:pt x="3501" y="20927"/>
                    <a:pt x="7150" y="21600"/>
                    <a:pt x="10800" y="21600"/>
                  </a:cubicBezTo>
                  <a:cubicBezTo>
                    <a:pt x="14449" y="21600"/>
                    <a:pt x="18098" y="20927"/>
                    <a:pt x="21600" y="19565"/>
                  </a:cubicBezTo>
                  <a:lnTo>
                    <a:pt x="11096" y="17"/>
                  </a:lnTo>
                  <a:close/>
                </a:path>
              </a:pathLst>
            </a:custGeom>
            <a:solidFill>
              <a:srgbClr val="5F7D95"/>
            </a:solidFill>
            <a:ln cap="flat" cmpd="sng">
              <a:noFill/>
              <a:prstDash val="solid"/>
              <a:round/>
            </a:ln>
          </p:spPr>
          <p:txBody>
            <a:bodyPr/>
            <a:lstStyle/>
            <a:p>
              <a:endParaRPr lang="en-US"/>
            </a:p>
          </p:txBody>
        </p:sp>
        <p:sp>
          <p:nvSpPr>
            <p:cNvPr id="753" name="曲线"/>
            <p:cNvSpPr>
              <a:spLocks/>
            </p:cNvSpPr>
            <p:nvPr/>
          </p:nvSpPr>
          <p:spPr>
            <a:xfrm>
              <a:off x="2302898" y="3830730"/>
              <a:ext cx="125464" cy="26721"/>
            </a:xfrm>
            <a:custGeom>
              <a:avLst/>
              <a:gdLst>
                <a:gd name="T1" fmla="*/ 0 w 21600"/>
                <a:gd name="T2" fmla="*/ 0 h 21600"/>
                <a:gd name="T3" fmla="*/ 21600 w 21600"/>
                <a:gd name="T4" fmla="*/ 21600 h 21600"/>
              </a:gdLst>
              <a:ahLst/>
              <a:cxnLst/>
              <a:rect l="T1" t="T2" r="T3" b="T4"/>
              <a:pathLst>
                <a:path w="21600" h="21600">
                  <a:moveTo>
                    <a:pt x="5" y="0"/>
                  </a:moveTo>
                  <a:cubicBezTo>
                    <a:pt x="1002" y="12215"/>
                    <a:pt x="3400" y="21600"/>
                    <a:pt x="6199" y="21600"/>
                  </a:cubicBezTo>
                  <a:lnTo>
                    <a:pt x="15197" y="21600"/>
                  </a:lnTo>
                  <a:cubicBezTo>
                    <a:pt x="18199" y="21600"/>
                    <a:pt x="20596" y="12215"/>
                    <a:pt x="21594" y="0"/>
                  </a:cubicBezTo>
                  <a:close/>
                </a:path>
              </a:pathLst>
            </a:custGeom>
            <a:solidFill>
              <a:srgbClr val="5F7D95"/>
            </a:solidFill>
            <a:ln cap="flat" cmpd="sng">
              <a:noFill/>
              <a:prstDash val="solid"/>
              <a:round/>
            </a:ln>
          </p:spPr>
          <p:txBody>
            <a:bodyPr/>
            <a:lstStyle/>
            <a:p>
              <a:endParaRPr lang="en-US"/>
            </a:p>
          </p:txBody>
        </p:sp>
      </p:grpSp>
      <p:grpSp>
        <p:nvGrpSpPr>
          <p:cNvPr id="761" name="Combination"/>
          <p:cNvGrpSpPr>
            <a:grpSpLocks/>
          </p:cNvGrpSpPr>
          <p:nvPr/>
        </p:nvGrpSpPr>
        <p:grpSpPr>
          <a:xfrm>
            <a:off x="13132099" y="3513843"/>
            <a:ext cx="446600" cy="446558"/>
            <a:chOff x="13132099" y="3513843"/>
            <a:chExt cx="446600" cy="446558"/>
          </a:xfrm>
        </p:grpSpPr>
        <p:sp>
          <p:nvSpPr>
            <p:cNvPr id="755" name="曲线"/>
            <p:cNvSpPr>
              <a:spLocks/>
            </p:cNvSpPr>
            <p:nvPr/>
          </p:nvSpPr>
          <p:spPr>
            <a:xfrm>
              <a:off x="13132099" y="3568016"/>
              <a:ext cx="210697" cy="391202"/>
            </a:xfrm>
            <a:custGeom>
              <a:avLst/>
              <a:gdLst>
                <a:gd name="T1" fmla="*/ 0 w 21600"/>
                <a:gd name="T2" fmla="*/ 0 h 21600"/>
                <a:gd name="T3" fmla="*/ 21600 w 21600"/>
                <a:gd name="T4" fmla="*/ 21600 h 21600"/>
              </a:gdLst>
              <a:ahLst/>
              <a:cxnLst/>
              <a:rect l="T1" t="T2" r="T3" b="T4"/>
              <a:pathLst>
                <a:path w="21600" h="21600">
                  <a:moveTo>
                    <a:pt x="2592" y="0"/>
                  </a:moveTo>
                  <a:cubicBezTo>
                    <a:pt x="1112" y="0"/>
                    <a:pt x="4" y="664"/>
                    <a:pt x="4" y="1396"/>
                  </a:cubicBezTo>
                  <a:lnTo>
                    <a:pt x="4" y="9304"/>
                  </a:lnTo>
                  <a:cubicBezTo>
                    <a:pt x="4" y="9770"/>
                    <a:pt x="250" y="10302"/>
                    <a:pt x="744" y="10700"/>
                  </a:cubicBezTo>
                  <a:lnTo>
                    <a:pt x="6419" y="15750"/>
                  </a:lnTo>
                  <a:cubicBezTo>
                    <a:pt x="7406" y="16615"/>
                    <a:pt x="8025" y="17079"/>
                    <a:pt x="8025" y="18009"/>
                  </a:cubicBezTo>
                  <a:lnTo>
                    <a:pt x="8025" y="20800"/>
                  </a:lnTo>
                  <a:cubicBezTo>
                    <a:pt x="8025" y="21266"/>
                    <a:pt x="8639" y="21597"/>
                    <a:pt x="9380" y="21597"/>
                  </a:cubicBezTo>
                  <a:lnTo>
                    <a:pt x="21595" y="21597"/>
                  </a:lnTo>
                  <a:lnTo>
                    <a:pt x="21595" y="13424"/>
                  </a:lnTo>
                  <a:cubicBezTo>
                    <a:pt x="21595" y="12626"/>
                    <a:pt x="20981" y="11962"/>
                    <a:pt x="20240" y="11430"/>
                  </a:cubicBezTo>
                  <a:cubicBezTo>
                    <a:pt x="20237" y="11432"/>
                    <a:pt x="20229" y="11434"/>
                    <a:pt x="20221" y="11434"/>
                  </a:cubicBezTo>
                  <a:cubicBezTo>
                    <a:pt x="19747" y="11434"/>
                    <a:pt x="12587" y="7642"/>
                    <a:pt x="12466" y="7576"/>
                  </a:cubicBezTo>
                  <a:cubicBezTo>
                    <a:pt x="11910" y="7239"/>
                    <a:pt x="11075" y="7028"/>
                    <a:pt x="10234" y="7028"/>
                  </a:cubicBezTo>
                  <a:cubicBezTo>
                    <a:pt x="9587" y="7028"/>
                    <a:pt x="8929" y="7155"/>
                    <a:pt x="8393" y="7443"/>
                  </a:cubicBezTo>
                  <a:cubicBezTo>
                    <a:pt x="7406" y="8040"/>
                    <a:pt x="7531" y="9038"/>
                    <a:pt x="8271" y="9369"/>
                  </a:cubicBezTo>
                  <a:lnTo>
                    <a:pt x="15548" y="13291"/>
                  </a:lnTo>
                  <a:cubicBezTo>
                    <a:pt x="16046" y="13556"/>
                    <a:pt x="16046" y="14023"/>
                    <a:pt x="15548" y="14288"/>
                  </a:cubicBezTo>
                  <a:cubicBezTo>
                    <a:pt x="15302" y="14388"/>
                    <a:pt x="14965" y="14438"/>
                    <a:pt x="14624" y="14438"/>
                  </a:cubicBezTo>
                  <a:cubicBezTo>
                    <a:pt x="14287" y="14438"/>
                    <a:pt x="13947" y="14388"/>
                    <a:pt x="13700" y="14288"/>
                  </a:cubicBezTo>
                  <a:lnTo>
                    <a:pt x="6419" y="10367"/>
                  </a:lnTo>
                  <a:cubicBezTo>
                    <a:pt x="5679" y="9968"/>
                    <a:pt x="5185" y="9369"/>
                    <a:pt x="5185" y="8838"/>
                  </a:cubicBezTo>
                  <a:lnTo>
                    <a:pt x="5185" y="1396"/>
                  </a:lnTo>
                  <a:cubicBezTo>
                    <a:pt x="5185" y="531"/>
                    <a:pt x="3951" y="0"/>
                    <a:pt x="2592" y="0"/>
                  </a:cubicBezTo>
                  <a:close/>
                </a:path>
              </a:pathLst>
            </a:custGeom>
            <a:solidFill>
              <a:srgbClr val="5F7D95"/>
            </a:solidFill>
            <a:ln cap="flat" cmpd="sng">
              <a:noFill/>
              <a:prstDash val="solid"/>
              <a:round/>
            </a:ln>
          </p:spPr>
          <p:txBody>
            <a:bodyPr/>
            <a:lstStyle/>
            <a:p>
              <a:endParaRPr lang="en-US"/>
            </a:p>
          </p:txBody>
        </p:sp>
        <p:sp>
          <p:nvSpPr>
            <p:cNvPr id="756" name="曲线"/>
            <p:cNvSpPr>
              <a:spLocks/>
            </p:cNvSpPr>
            <p:nvPr/>
          </p:nvSpPr>
          <p:spPr>
            <a:xfrm>
              <a:off x="13369229" y="3568016"/>
              <a:ext cx="209470" cy="392386"/>
            </a:xfrm>
            <a:custGeom>
              <a:avLst/>
              <a:gdLst>
                <a:gd name="T1" fmla="*/ 0 w 21600"/>
                <a:gd name="T2" fmla="*/ 0 h 21600"/>
                <a:gd name="T3" fmla="*/ 21600 w 21600"/>
                <a:gd name="T4" fmla="*/ 21600 h 21600"/>
              </a:gdLst>
              <a:ahLst/>
              <a:cxnLst/>
              <a:rect l="T1" t="T2" r="T3" b="T4"/>
              <a:pathLst>
                <a:path w="21600" h="21600">
                  <a:moveTo>
                    <a:pt x="18743" y="0"/>
                  </a:moveTo>
                  <a:cubicBezTo>
                    <a:pt x="17254" y="0"/>
                    <a:pt x="16135" y="662"/>
                    <a:pt x="16135" y="1392"/>
                  </a:cubicBezTo>
                  <a:lnTo>
                    <a:pt x="16135" y="8811"/>
                  </a:lnTo>
                  <a:cubicBezTo>
                    <a:pt x="16135" y="9408"/>
                    <a:pt x="15639" y="10006"/>
                    <a:pt x="14895" y="10336"/>
                  </a:cubicBezTo>
                  <a:lnTo>
                    <a:pt x="7571" y="14245"/>
                  </a:lnTo>
                  <a:cubicBezTo>
                    <a:pt x="7386" y="14344"/>
                    <a:pt x="7043" y="14395"/>
                    <a:pt x="6689" y="14395"/>
                  </a:cubicBezTo>
                  <a:cubicBezTo>
                    <a:pt x="6330" y="14395"/>
                    <a:pt x="5960" y="14344"/>
                    <a:pt x="5712" y="14245"/>
                  </a:cubicBezTo>
                  <a:cubicBezTo>
                    <a:pt x="5338" y="13980"/>
                    <a:pt x="5338" y="13516"/>
                    <a:pt x="5712" y="13251"/>
                  </a:cubicBezTo>
                  <a:lnTo>
                    <a:pt x="13031" y="9341"/>
                  </a:lnTo>
                  <a:cubicBezTo>
                    <a:pt x="13776" y="9011"/>
                    <a:pt x="14024" y="8016"/>
                    <a:pt x="12909" y="7421"/>
                  </a:cubicBezTo>
                  <a:cubicBezTo>
                    <a:pt x="12369" y="7133"/>
                    <a:pt x="11707" y="7007"/>
                    <a:pt x="11058" y="7007"/>
                  </a:cubicBezTo>
                  <a:cubicBezTo>
                    <a:pt x="10210" y="7007"/>
                    <a:pt x="9372" y="7217"/>
                    <a:pt x="8812" y="7553"/>
                  </a:cubicBezTo>
                  <a:cubicBezTo>
                    <a:pt x="8812" y="7553"/>
                    <a:pt x="1367" y="11396"/>
                    <a:pt x="1367" y="11528"/>
                  </a:cubicBezTo>
                  <a:cubicBezTo>
                    <a:pt x="622" y="11926"/>
                    <a:pt x="0" y="12655"/>
                    <a:pt x="0" y="13516"/>
                  </a:cubicBezTo>
                  <a:lnTo>
                    <a:pt x="0" y="17095"/>
                  </a:lnTo>
                  <a:lnTo>
                    <a:pt x="0" y="17690"/>
                  </a:lnTo>
                  <a:lnTo>
                    <a:pt x="0" y="21600"/>
                  </a:lnTo>
                  <a:lnTo>
                    <a:pt x="12164" y="21600"/>
                  </a:lnTo>
                  <a:cubicBezTo>
                    <a:pt x="12909" y="21600"/>
                    <a:pt x="13527" y="21267"/>
                    <a:pt x="13527" y="20870"/>
                  </a:cubicBezTo>
                  <a:lnTo>
                    <a:pt x="13527" y="18022"/>
                  </a:lnTo>
                  <a:cubicBezTo>
                    <a:pt x="13527" y="17095"/>
                    <a:pt x="14272" y="16630"/>
                    <a:pt x="15017" y="15835"/>
                  </a:cubicBezTo>
                  <a:lnTo>
                    <a:pt x="20851" y="10733"/>
                  </a:lnTo>
                  <a:cubicBezTo>
                    <a:pt x="21225" y="10336"/>
                    <a:pt x="21596" y="9806"/>
                    <a:pt x="21596" y="9276"/>
                  </a:cubicBezTo>
                  <a:lnTo>
                    <a:pt x="21596" y="1392"/>
                  </a:lnTo>
                  <a:cubicBezTo>
                    <a:pt x="21473" y="597"/>
                    <a:pt x="20232" y="0"/>
                    <a:pt x="18743" y="0"/>
                  </a:cubicBezTo>
                  <a:close/>
                </a:path>
              </a:pathLst>
            </a:custGeom>
            <a:solidFill>
              <a:srgbClr val="5F7D95"/>
            </a:solidFill>
            <a:ln cap="flat" cmpd="sng">
              <a:noFill/>
              <a:prstDash val="solid"/>
              <a:round/>
            </a:ln>
          </p:spPr>
          <p:txBody>
            <a:bodyPr/>
            <a:lstStyle/>
            <a:p>
              <a:endParaRPr lang="en-US"/>
            </a:p>
          </p:txBody>
        </p:sp>
        <p:sp>
          <p:nvSpPr>
            <p:cNvPr id="757" name="曲线"/>
            <p:cNvSpPr>
              <a:spLocks/>
            </p:cNvSpPr>
            <p:nvPr/>
          </p:nvSpPr>
          <p:spPr>
            <a:xfrm>
              <a:off x="13459502" y="3617375"/>
              <a:ext cx="39734" cy="57801"/>
            </a:xfrm>
            <a:custGeom>
              <a:avLst/>
              <a:gdLst>
                <a:gd name="T1" fmla="*/ 0 w 21600"/>
                <a:gd name="T2" fmla="*/ 0 h 21600"/>
                <a:gd name="T3" fmla="*/ 21600 w 21600"/>
                <a:gd name="T4" fmla="*/ 21600 h 21600"/>
              </a:gdLst>
              <a:ahLst/>
              <a:cxnLst/>
              <a:rect l="T1" t="T2" r="T3" b="T4"/>
              <a:pathLst>
                <a:path w="21600" h="21600">
                  <a:moveTo>
                    <a:pt x="10466" y="0"/>
                  </a:moveTo>
                  <a:cubicBezTo>
                    <a:pt x="5233" y="456"/>
                    <a:pt x="0" y="4054"/>
                    <a:pt x="0" y="8094"/>
                  </a:cubicBezTo>
                  <a:lnTo>
                    <a:pt x="0" y="20243"/>
                  </a:lnTo>
                  <a:cubicBezTo>
                    <a:pt x="2617" y="19786"/>
                    <a:pt x="5233" y="19344"/>
                    <a:pt x="8515" y="19344"/>
                  </a:cubicBezTo>
                  <a:cubicBezTo>
                    <a:pt x="13084" y="19344"/>
                    <a:pt x="17009" y="19786"/>
                    <a:pt x="21600" y="21585"/>
                  </a:cubicBezTo>
                  <a:lnTo>
                    <a:pt x="21600" y="7195"/>
                  </a:lnTo>
                  <a:cubicBezTo>
                    <a:pt x="21600" y="3597"/>
                    <a:pt x="16366" y="0"/>
                    <a:pt x="10466" y="0"/>
                  </a:cubicBezTo>
                  <a:close/>
                </a:path>
              </a:pathLst>
            </a:custGeom>
            <a:solidFill>
              <a:srgbClr val="5F7D95"/>
            </a:solidFill>
            <a:ln cap="flat" cmpd="sng">
              <a:noFill/>
              <a:prstDash val="solid"/>
              <a:round/>
            </a:ln>
          </p:spPr>
          <p:txBody>
            <a:bodyPr/>
            <a:lstStyle/>
            <a:p>
              <a:endParaRPr lang="en-US"/>
            </a:p>
          </p:txBody>
        </p:sp>
        <p:sp>
          <p:nvSpPr>
            <p:cNvPr id="758" name="曲线"/>
            <p:cNvSpPr>
              <a:spLocks/>
            </p:cNvSpPr>
            <p:nvPr/>
          </p:nvSpPr>
          <p:spPr>
            <a:xfrm>
              <a:off x="13210336" y="3620584"/>
              <a:ext cx="38550" cy="55776"/>
            </a:xfrm>
            <a:custGeom>
              <a:avLst/>
              <a:gdLst>
                <a:gd name="T1" fmla="*/ 0 w 21600"/>
                <a:gd name="T2" fmla="*/ 0 h 21600"/>
                <a:gd name="T3" fmla="*/ 21600 w 21600"/>
                <a:gd name="T4" fmla="*/ 21600 h 21600"/>
              </a:gdLst>
              <a:ahLst/>
              <a:cxnLst/>
              <a:rect l="T1" t="T2" r="T3" b="T4"/>
              <a:pathLst>
                <a:path w="21600" h="21600">
                  <a:moveTo>
                    <a:pt x="8948" y="14"/>
                  </a:moveTo>
                  <a:cubicBezTo>
                    <a:pt x="3788" y="14"/>
                    <a:pt x="20" y="3388"/>
                    <a:pt x="20" y="7145"/>
                  </a:cubicBezTo>
                  <a:lnTo>
                    <a:pt x="20" y="21600"/>
                  </a:lnTo>
                  <a:cubicBezTo>
                    <a:pt x="4067" y="19735"/>
                    <a:pt x="8112" y="19262"/>
                    <a:pt x="13508" y="19262"/>
                  </a:cubicBezTo>
                  <a:cubicBezTo>
                    <a:pt x="15521" y="19262"/>
                    <a:pt x="18902" y="19735"/>
                    <a:pt x="21600" y="20194"/>
                  </a:cubicBezTo>
                  <a:lnTo>
                    <a:pt x="21600" y="7619"/>
                  </a:lnTo>
                  <a:cubicBezTo>
                    <a:pt x="21600" y="3417"/>
                    <a:pt x="16869" y="162"/>
                    <a:pt x="10809" y="162"/>
                  </a:cubicBezTo>
                  <a:cubicBezTo>
                    <a:pt x="10168" y="59"/>
                    <a:pt x="9547" y="14"/>
                    <a:pt x="8948" y="14"/>
                  </a:cubicBezTo>
                  <a:close/>
                </a:path>
              </a:pathLst>
            </a:custGeom>
            <a:solidFill>
              <a:srgbClr val="5F7D95"/>
            </a:solidFill>
            <a:ln cap="flat" cmpd="sng">
              <a:noFill/>
              <a:prstDash val="solid"/>
              <a:round/>
            </a:ln>
          </p:spPr>
          <p:txBody>
            <a:bodyPr/>
            <a:lstStyle/>
            <a:p>
              <a:endParaRPr lang="en-US"/>
            </a:p>
          </p:txBody>
        </p:sp>
        <p:sp>
          <p:nvSpPr>
            <p:cNvPr id="759" name="曲线"/>
            <p:cNvSpPr>
              <a:spLocks/>
            </p:cNvSpPr>
            <p:nvPr/>
          </p:nvSpPr>
          <p:spPr>
            <a:xfrm>
              <a:off x="13301839" y="3513843"/>
              <a:ext cx="104717" cy="104753"/>
            </a:xfrm>
            <a:custGeom>
              <a:avLst/>
              <a:gdLst>
                <a:gd name="T1" fmla="*/ 0 w 21600"/>
                <a:gd name="T2" fmla="*/ 0 h 21600"/>
                <a:gd name="T3" fmla="*/ 21600 w 21600"/>
                <a:gd name="T4" fmla="*/ 21600 h 21600"/>
              </a:gdLst>
              <a:ahLst/>
              <a:cxnLst/>
              <a:rect l="T1" t="T2" r="T3" b="T4"/>
              <a:pathLst>
                <a:path w="21600" h="21600">
                  <a:moveTo>
                    <a:pt x="10922" y="7"/>
                  </a:moveTo>
                  <a:cubicBezTo>
                    <a:pt x="4964" y="7"/>
                    <a:pt x="0" y="4970"/>
                    <a:pt x="0" y="10926"/>
                  </a:cubicBezTo>
                  <a:cubicBezTo>
                    <a:pt x="0" y="17125"/>
                    <a:pt x="4964" y="21600"/>
                    <a:pt x="10922" y="21600"/>
                  </a:cubicBezTo>
                  <a:cubicBezTo>
                    <a:pt x="16635" y="21600"/>
                    <a:pt x="21600" y="16629"/>
                    <a:pt x="21600" y="10926"/>
                  </a:cubicBezTo>
                  <a:cubicBezTo>
                    <a:pt x="21600" y="4970"/>
                    <a:pt x="16635" y="7"/>
                    <a:pt x="10922" y="7"/>
                  </a:cubicBezTo>
                  <a:close/>
                </a:path>
              </a:pathLst>
            </a:custGeom>
            <a:solidFill>
              <a:srgbClr val="5F7D95"/>
            </a:solidFill>
            <a:ln cap="flat" cmpd="sng">
              <a:noFill/>
              <a:prstDash val="solid"/>
              <a:round/>
            </a:ln>
          </p:spPr>
          <p:txBody>
            <a:bodyPr/>
            <a:lstStyle/>
            <a:p>
              <a:endParaRPr lang="en-US"/>
            </a:p>
          </p:txBody>
        </p:sp>
        <p:sp>
          <p:nvSpPr>
            <p:cNvPr id="760" name="曲线"/>
            <p:cNvSpPr>
              <a:spLocks/>
            </p:cNvSpPr>
            <p:nvPr/>
          </p:nvSpPr>
          <p:spPr>
            <a:xfrm>
              <a:off x="13271735" y="3645034"/>
              <a:ext cx="164924" cy="104753"/>
            </a:xfrm>
            <a:custGeom>
              <a:avLst/>
              <a:gdLst>
                <a:gd name="T1" fmla="*/ 0 w 21600"/>
                <a:gd name="T2" fmla="*/ 0 h 21600"/>
                <a:gd name="T3" fmla="*/ 21600 w 21600"/>
                <a:gd name="T4" fmla="*/ 21600 h 21600"/>
              </a:gdLst>
              <a:ahLst/>
              <a:cxnLst/>
              <a:rect l="T1" t="T2" r="T3" b="T4"/>
              <a:pathLst>
                <a:path w="21600" h="21600">
                  <a:moveTo>
                    <a:pt x="10877" y="7"/>
                  </a:moveTo>
                  <a:cubicBezTo>
                    <a:pt x="6464" y="7"/>
                    <a:pt x="2526" y="2985"/>
                    <a:pt x="0" y="8192"/>
                  </a:cubicBezTo>
                  <a:lnTo>
                    <a:pt x="160" y="8688"/>
                  </a:lnTo>
                  <a:cubicBezTo>
                    <a:pt x="4733" y="15636"/>
                    <a:pt x="7255" y="19362"/>
                    <a:pt x="8515" y="21600"/>
                  </a:cubicBezTo>
                  <a:lnTo>
                    <a:pt x="13244" y="21600"/>
                  </a:lnTo>
                  <a:lnTo>
                    <a:pt x="21284" y="8940"/>
                  </a:lnTo>
                  <a:lnTo>
                    <a:pt x="21600" y="8192"/>
                  </a:lnTo>
                  <a:cubicBezTo>
                    <a:pt x="19078" y="3229"/>
                    <a:pt x="15135" y="7"/>
                    <a:pt x="10877" y="7"/>
                  </a:cubicBezTo>
                  <a:close/>
                </a:path>
              </a:pathLst>
            </a:custGeom>
            <a:solidFill>
              <a:srgbClr val="5F7D95"/>
            </a:solidFill>
            <a:ln cap="flat" cmpd="sng">
              <a:noFill/>
              <a:prstDash val="solid"/>
              <a:round/>
            </a:ln>
          </p:spPr>
          <p:txBody>
            <a:bodyPr/>
            <a:lstStyle/>
            <a:p>
              <a:endParaRPr lang="en-US"/>
            </a:p>
          </p:txBody>
        </p:sp>
      </p:grpSp>
      <p:pic>
        <p:nvPicPr>
          <p:cNvPr id="762" name="Image"/>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49625" y="3373359"/>
            <a:ext cx="545833" cy="545833"/>
          </a:xfrm>
          <a:prstGeom prst="rect">
            <a:avLst/>
          </a:prstGeom>
          <a:noFill/>
          <a:ln w="12700" cap="flat" cmpd="sng">
            <a:noFill/>
            <a:prstDash val="solid"/>
            <a:miter/>
          </a:ln>
        </p:spPr>
      </p:pic>
      <p:pic>
        <p:nvPicPr>
          <p:cNvPr id="763" name="Image"/>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430010" y="104661"/>
            <a:ext cx="2703931" cy="2408395"/>
          </a:xfrm>
          <a:prstGeom prst="rect">
            <a:avLst/>
          </a:prstGeom>
          <a:noFill/>
          <a:ln w="12700" cap="flat" cmpd="sng">
            <a:noFill/>
            <a:prstDash val="solid"/>
            <a:miter/>
          </a:ln>
        </p:spPr>
      </p:pic>
      <p:sp>
        <p:nvSpPr>
          <p:cNvPr id="764" name="Rectangle"/>
          <p:cNvSpPr>
            <a:spLocks/>
          </p:cNvSpPr>
          <p:nvPr/>
        </p:nvSpPr>
        <p:spPr>
          <a:xfrm>
            <a:off x="5044311" y="6003141"/>
            <a:ext cx="7677807" cy="45338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a:lnSpc>
                <a:spcPct val="100000"/>
              </a:lnSpc>
              <a:spcBef>
                <a:spcPts val="0"/>
              </a:spcBef>
              <a:spcAft>
                <a:spcPts val="0"/>
              </a:spcAft>
              <a:buNone/>
            </a:pPr>
            <a:r>
              <a:rPr lang="en-US" altLang="zh-CN" sz="2400" b="1" i="0" u="none" strike="noStrike" kern="1200" cap="none" spc="0" baseline="0">
                <a:solidFill>
                  <a:schemeClr val="bg1"/>
                </a:solidFill>
                <a:latin typeface="Alexandria" pitchFamily="2" charset="-78"/>
                <a:ea typeface="等线" charset="0"/>
                <a:cs typeface="Alexandria" pitchFamily="2" charset="-78"/>
              </a:rPr>
              <a:t>05</a:t>
            </a:r>
            <a:endParaRPr lang="zh-CN" altLang="en-US" sz="2400" b="1" i="0" u="none" strike="noStrike" kern="1200" cap="none" spc="0" baseline="0">
              <a:solidFill>
                <a:schemeClr val="bg1"/>
              </a:solidFill>
              <a:latin typeface="Calibri" charset="0"/>
              <a:ea typeface="等线" charset="0"/>
              <a:cs typeface="Calibri" charset="0"/>
            </a:endParaRPr>
          </a:p>
        </p:txBody>
      </p:sp>
      <p:sp>
        <p:nvSpPr>
          <p:cNvPr id="765" name="Rectangle"/>
          <p:cNvSpPr>
            <a:spLocks/>
          </p:cNvSpPr>
          <p:nvPr/>
        </p:nvSpPr>
        <p:spPr>
          <a:xfrm>
            <a:off x="8643872" y="5988678"/>
            <a:ext cx="7677806" cy="45338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a:lnSpc>
                <a:spcPct val="100000"/>
              </a:lnSpc>
              <a:spcBef>
                <a:spcPts val="0"/>
              </a:spcBef>
              <a:spcAft>
                <a:spcPts val="0"/>
              </a:spcAft>
              <a:buNone/>
            </a:pPr>
            <a:r>
              <a:rPr lang="en-US" altLang="zh-CN" sz="2400" b="1" i="0" u="none" strike="noStrike" kern="1200" cap="none" spc="0" baseline="0">
                <a:solidFill>
                  <a:schemeClr val="bg1"/>
                </a:solidFill>
                <a:latin typeface="Alexandria" pitchFamily="2" charset="-78"/>
                <a:ea typeface="等线" charset="0"/>
                <a:cs typeface="Alexandria" pitchFamily="2" charset="-78"/>
              </a:rPr>
              <a:t>06</a:t>
            </a:r>
            <a:endParaRPr lang="zh-CN" altLang="en-US" sz="2400" b="1" i="0" u="none" strike="noStrike" kern="1200" cap="none" spc="0" baseline="0">
              <a:solidFill>
                <a:schemeClr val="bg1"/>
              </a:solidFill>
              <a:latin typeface="Calibri" charset="0"/>
              <a:ea typeface="等线" charset="0"/>
              <a:cs typeface="Calibri" charset="0"/>
            </a:endParaRPr>
          </a:p>
        </p:txBody>
      </p:sp>
      <p:sp>
        <p:nvSpPr>
          <p:cNvPr id="766" name="Rectangle"/>
          <p:cNvSpPr>
            <a:spLocks/>
          </p:cNvSpPr>
          <p:nvPr/>
        </p:nvSpPr>
        <p:spPr>
          <a:xfrm>
            <a:off x="280049" y="4569591"/>
            <a:ext cx="3121573" cy="358140"/>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defTabSz="1097280" eaLnBrk="1" fontAlgn="auto" latinLnBrk="0" hangingPunct="1">
              <a:lnSpc>
                <a:spcPct val="10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مفهوم السمعة المؤسسية وأنواعها</a:t>
            </a:r>
            <a:endParaRPr lang="zh-CN" altLang="en-US" sz="1800" b="0" i="0" u="none" strike="noStrike" kern="1200" cap="none" spc="0" baseline="0">
              <a:solidFill>
                <a:srgbClr val="002060"/>
              </a:solidFill>
              <a:latin typeface="Alexandria" pitchFamily="2" charset="-78"/>
              <a:ea typeface="等线" charset="0"/>
              <a:cs typeface="Alexandria" pitchFamily="2" charset="-78"/>
            </a:endParaRPr>
          </a:p>
        </p:txBody>
      </p:sp>
      <p:sp>
        <p:nvSpPr>
          <p:cNvPr id="767" name="Rectangle"/>
          <p:cNvSpPr>
            <a:spLocks/>
          </p:cNvSpPr>
          <p:nvPr/>
        </p:nvSpPr>
        <p:spPr>
          <a:xfrm>
            <a:off x="3862149" y="4657632"/>
            <a:ext cx="3121573" cy="358140"/>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ctr" defTabSz="1097280" eaLnBrk="1" fontAlgn="auto" latinLnBrk="0" hangingPunct="1">
              <a:lnSpc>
                <a:spcPct val="100000"/>
              </a:lnSpc>
              <a:spcBef>
                <a:spcPts val="0"/>
              </a:spcBef>
              <a:spcAft>
                <a:spcPts val="0"/>
              </a:spcAft>
              <a:buNone/>
            </a:pPr>
            <a:r>
              <a:rPr lang="en-US" altLang="zh-CN" sz="1800" b="0" i="0" u="none" strike="noStrike" kern="1200" cap="none" spc="0" baseline="0">
                <a:solidFill>
                  <a:srgbClr val="002060"/>
                </a:solidFill>
                <a:latin typeface="Alexandria" pitchFamily="2" charset="-78"/>
                <a:ea typeface="等线" charset="0"/>
                <a:cs typeface="Alexandria" pitchFamily="2" charset="-78"/>
              </a:rPr>
              <a:t>الأدوات الرقمية وإدارة السمعة</a:t>
            </a:r>
            <a:endParaRPr lang="zh-CN" altLang="en-US" sz="1800" b="0" i="0" u="none" strike="noStrike" kern="1200" cap="none" spc="0" baseline="0">
              <a:solidFill>
                <a:srgbClr val="002060"/>
              </a:solidFill>
              <a:latin typeface="Alexandria" pitchFamily="2" charset="-78"/>
              <a:ea typeface="等线" charset="0"/>
              <a:cs typeface="Alexandria" pitchFamily="2" charset="-78"/>
            </a:endParaRPr>
          </a:p>
        </p:txBody>
      </p:sp>
    </p:spTree>
    <p:extLst>
      <p:ext uri="{BB962C8B-B14F-4D97-AF65-F5344CB8AC3E}">
        <p14:creationId xmlns:p14="http://schemas.microsoft.com/office/powerpoint/2010/main" val="13618131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769" name="Image"/>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0" y="8535"/>
            <a:ext cx="14630401" cy="8212531"/>
          </a:xfrm>
          <a:prstGeom prst="rect">
            <a:avLst/>
          </a:prstGeom>
          <a:noFill/>
          <a:ln w="12700" cap="flat" cmpd="sng">
            <a:noFill/>
            <a:prstDash val="solid"/>
            <a:miter/>
          </a:ln>
        </p:spPr>
      </p:pic>
      <p:sp>
        <p:nvSpPr>
          <p:cNvPr id="770" name="Right triangle"/>
          <p:cNvSpPr>
            <a:spLocks/>
          </p:cNvSpPr>
          <p:nvPr/>
        </p:nvSpPr>
        <p:spPr>
          <a:xfrm flipH="1">
            <a:off x="7815175" y="3783723"/>
            <a:ext cx="6815225" cy="4445879"/>
          </a:xfrm>
          <a:prstGeom prst="rtTriangle">
            <a:avLst/>
          </a:prstGeom>
          <a:solidFill>
            <a:srgbClr val="669BBC">
              <a:alpha val="77000"/>
            </a:srgbClr>
          </a:solidFill>
          <a:ln w="12700" cap="flat" cmpd="sng">
            <a:noFill/>
            <a:prstDash val="solid"/>
            <a:round/>
          </a:ln>
        </p:spPr>
        <p:txBody>
          <a:bodyPr/>
          <a:lstStyle/>
          <a:p>
            <a:endParaRPr lang="en-US"/>
          </a:p>
        </p:txBody>
      </p:sp>
      <p:sp>
        <p:nvSpPr>
          <p:cNvPr id="771" name="Rectangle"/>
          <p:cNvSpPr>
            <a:spLocks/>
          </p:cNvSpPr>
          <p:nvPr/>
        </p:nvSpPr>
        <p:spPr>
          <a:xfrm>
            <a:off x="1192849" y="6294493"/>
            <a:ext cx="5429478" cy="10725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6480" b="1" i="0" u="none" strike="noStrike" kern="1200" cap="none" spc="0" baseline="0">
                <a:solidFill>
                  <a:srgbClr val="FFFFFF"/>
                </a:solidFill>
                <a:latin typeface="Times New Roman" pitchFamily="18" charset="0"/>
                <a:ea typeface="等线" charset="0"/>
                <a:cs typeface="Times New Roman" pitchFamily="18" charset="0"/>
              </a:rPr>
              <a:t>Thank You</a:t>
            </a:r>
            <a:endParaRPr lang="zh-CN" altLang="en-US" sz="6480" b="1" i="0" u="none" strike="noStrike" kern="1200" cap="none" spc="0" baseline="0">
              <a:solidFill>
                <a:srgbClr val="FFFFFF"/>
              </a:solidFill>
              <a:latin typeface="Times New Roman" pitchFamily="18" charset="0"/>
              <a:ea typeface="等线" charset="0"/>
              <a:cs typeface="Times New Roman" pitchFamily="18" charset="0"/>
            </a:endParaRPr>
          </a:p>
        </p:txBody>
      </p:sp>
      <p:pic>
        <p:nvPicPr>
          <p:cNvPr id="772"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91416" y="7402488"/>
            <a:ext cx="2735119" cy="460861"/>
          </a:xfrm>
          <a:prstGeom prst="rect">
            <a:avLst/>
          </a:prstGeom>
          <a:noFill/>
          <a:ln w="12700" cap="flat" cmpd="sng">
            <a:noFill/>
            <a:prstDash val="solid"/>
            <a:miter/>
          </a:ln>
        </p:spPr>
      </p:pic>
      <p:sp>
        <p:nvSpPr>
          <p:cNvPr id="773" name="曲线"/>
          <p:cNvSpPr>
            <a:spLocks/>
          </p:cNvSpPr>
          <p:nvPr/>
        </p:nvSpPr>
        <p:spPr>
          <a:xfrm rot="16200000" flipV="1">
            <a:off x="-1493271" y="4130814"/>
            <a:ext cx="4561790" cy="1316947"/>
          </a:xfrm>
          <a:custGeom>
            <a:avLst/>
            <a:gdLst>
              <a:gd name="T1" fmla="*/ 0 w 21600"/>
              <a:gd name="T2" fmla="*/ -21600 h 21600"/>
              <a:gd name="T3" fmla="*/ 21600 w 21600"/>
              <a:gd name="T4" fmla="*/ 0 h 21600"/>
            </a:gdLst>
            <a:ahLst/>
            <a:cxnLst/>
            <a:rect l="T1" t="T2" r="T3" b="T4"/>
            <a:pathLst>
              <a:path w="21600" h="21600">
                <a:moveTo>
                  <a:pt x="0" y="21600"/>
                </a:moveTo>
                <a:lnTo>
                  <a:pt x="6264" y="0"/>
                </a:lnTo>
                <a:lnTo>
                  <a:pt x="21600" y="249"/>
                </a:lnTo>
                <a:lnTo>
                  <a:pt x="15479" y="21600"/>
                </a:lnTo>
                <a:lnTo>
                  <a:pt x="0" y="21600"/>
                </a:lnTo>
                <a:close/>
              </a:path>
            </a:pathLst>
          </a:custGeom>
          <a:solidFill>
            <a:srgbClr val="669BBC"/>
          </a:solidFill>
          <a:ln w="12700" cap="flat" cmpd="sng">
            <a:noFill/>
            <a:prstDash val="solid"/>
            <a:round/>
          </a:ln>
        </p:spPr>
        <p:txBody>
          <a:bodyPr/>
          <a:lstStyle/>
          <a:p>
            <a:endParaRPr lang="en-US"/>
          </a:p>
        </p:txBody>
      </p:sp>
      <p:pic>
        <p:nvPicPr>
          <p:cNvPr id="774" name="Image"/>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39"/>
            <a:ext cx="3096006" cy="1445622"/>
          </a:xfrm>
          <a:prstGeom prst="rect">
            <a:avLst/>
          </a:prstGeom>
          <a:noFill/>
          <a:ln w="12700" cap="flat" cmpd="sng">
            <a:noFill/>
            <a:prstDash val="solid"/>
            <a:miter/>
          </a:ln>
        </p:spPr>
      </p:pic>
    </p:spTree>
    <p:extLst>
      <p:ext uri="{BB962C8B-B14F-4D97-AF65-F5344CB8AC3E}">
        <p14:creationId xmlns:p14="http://schemas.microsoft.com/office/powerpoint/2010/main" val="755102685"/>
      </p:ext>
    </p:extLst>
  </p:cSld>
  <p:clrMapOvr>
    <a:masterClrMapping/>
  </p:clrMapOvr>
</p:sld>
</file>

<file path=ppt/theme/theme1.xml><?xml version="1.0" encoding="utf-8"?>
<a:theme xmlns:a="http://schemas.openxmlformats.org/drawingml/2006/main" name="1_Office Theme">
  <a:themeElements>
    <a:clrScheme name="1_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1_Office Theme">
      <a:majorFont>
        <a:latin typeface=""/>
        <a:ea typeface=""/>
        <a:cs typeface=""/>
      </a:majorFont>
      <a:minorFont>
        <a:latin typeface=""/>
        <a:ea typeface=""/>
        <a:cs typeface=""/>
      </a:minorFont>
    </a:fontScheme>
    <a:fmtScheme name="1_Office Them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ppt/theme/theme2.xml><?xml version="1.0" encoding="utf-8"?>
<a:theme xmlns:a="http://schemas.openxmlformats.org/drawingml/2006/main" name="notesMaster1">
  <a:themeElements>
    <a:clrScheme name="notesMaster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E6CE90-CE82-4A22-B464-0D09B6B8B37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38FCA605-D5D6-4B53-A8D0-B9457C9EF88F}">
  <ds:schemaRefs>
    <ds:schemaRef ds:uri="http://schemas.microsoft.com/sharepoint/v3/contenttype/forms"/>
  </ds:schemaRefs>
</ds:datastoreItem>
</file>

<file path=customXml/itemProps3.xml><?xml version="1.0" encoding="utf-8"?>
<ds:datastoreItem xmlns:ds="http://schemas.openxmlformats.org/officeDocument/2006/customXml" ds:itemID="{0CC08C75-FA07-41F0-9A3E-2154C5F755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Normal.eit</Template>
  <TotalTime>1961</TotalTime>
  <Words>2452</Words>
  <Application>Microsoft Office PowerPoint</Application>
  <PresentationFormat>Custom</PresentationFormat>
  <Paragraphs>405</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Alexandria Bold</vt:lpstr>
      <vt:lpstr>Alexandria Light</vt:lpstr>
      <vt:lpstr>Arial</vt:lpstr>
      <vt:lpstr>Calibri</vt:lpstr>
      <vt:lpstr>Calibri Light</vt:lpstr>
      <vt:lpstr>Droid Sans</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Mayar Ehab</dc:creator>
  <cp:lastModifiedBy>Microsoft</cp:lastModifiedBy>
  <cp:revision>27</cp:revision>
  <dcterms:created xsi:type="dcterms:W3CDTF">2026-01-04T19:36:09Z</dcterms:created>
  <dcterms:modified xsi:type="dcterms:W3CDTF">2026-03-24T07:01:54Z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