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4"/>
  </p:notesMasterIdLst>
  <p:sldIdLst>
    <p:sldId id="303" r:id="rId5"/>
    <p:sldId id="313" r:id="rId6"/>
    <p:sldId id="276" r:id="rId7"/>
    <p:sldId id="481" r:id="rId8"/>
    <p:sldId id="306" r:id="rId9"/>
    <p:sldId id="482" r:id="rId10"/>
    <p:sldId id="256" r:id="rId11"/>
    <p:sldId id="483" r:id="rId12"/>
    <p:sldId id="34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481"/>
            <p14:sldId id="306"/>
            <p14:sldId id="482"/>
            <p14:sldId id="256"/>
            <p14:sldId id="4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12" autoAdjust="0"/>
    <p:restoredTop sz="94660"/>
  </p:normalViewPr>
  <p:slideViewPr>
    <p:cSldViewPr snapToGrid="0">
      <p:cViewPr varScale="1">
        <p:scale>
          <a:sx n="65" d="100"/>
          <a:sy n="65" d="100"/>
        </p:scale>
        <p:origin x="90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471000"/>
            <a:ext cx="6096000" cy="1295868"/>
          </a:xfrm>
          <a:prstGeom prst="rect">
            <a:avLst/>
          </a:prstGeom>
          <a:noFill/>
        </p:spPr>
        <p:txBody>
          <a:bodyPr wrap="square" rtlCol="0">
            <a:spAutoFit/>
          </a:bodyPr>
          <a:lstStyle/>
          <a:p>
            <a:pPr algn="ctr" rtl="1">
              <a:lnSpc>
                <a:spcPct val="150000"/>
              </a:lnSpc>
            </a:pPr>
            <a:r>
              <a:rPr lang="ar-SA" b="1" dirty="0">
                <a:solidFill>
                  <a:srgbClr val="00B0F0"/>
                </a:solidFill>
                <a:latin typeface="Alexandria" charset="0"/>
                <a:cs typeface="Alexandria" charset="0"/>
              </a:rPr>
              <a:t>رسالة مقدمة لنيل درجة الماجستير في التسويق الرقمي</a:t>
            </a:r>
          </a:p>
          <a:p>
            <a:pPr algn="ctr" rtl="1">
              <a:lnSpc>
                <a:spcPct val="150000"/>
              </a:lnSpc>
            </a:pPr>
            <a:r>
              <a:rPr lang="ar-SA" b="1" dirty="0">
                <a:solidFill>
                  <a:srgbClr val="00B0F0"/>
                </a:solidFill>
                <a:latin typeface="Alexandria" charset="0"/>
                <a:cs typeface="Alexandria" charset="0"/>
              </a:rPr>
              <a:t>" دور تطبيقات الذكاء الاصطناعي في تحسين تخصيص تجربة العملاء الرقمية: </a:t>
            </a:r>
          </a:p>
          <a:p>
            <a:pPr algn="ctr" rtl="1">
              <a:lnSpc>
                <a:spcPct val="150000"/>
              </a:lnSpc>
            </a:pPr>
            <a:r>
              <a:rPr lang="ar-SA" b="1" dirty="0">
                <a:solidFill>
                  <a:srgbClr val="00B0F0"/>
                </a:solidFill>
                <a:latin typeface="Alexandria" charset="0"/>
                <a:cs typeface="Alexandria" charset="0"/>
              </a:rPr>
              <a:t> دراسة ميدانية على المسوقين في المملكة العربية السعودية  "</a:t>
            </a:r>
          </a:p>
        </p:txBody>
      </p:sp>
      <p:sp>
        <p:nvSpPr>
          <p:cNvPr id="11" name="TextBox 10"/>
          <p:cNvSpPr txBox="1"/>
          <p:nvPr/>
        </p:nvSpPr>
        <p:spPr>
          <a:xfrm>
            <a:off x="7791373" y="4105380"/>
            <a:ext cx="2148344" cy="1574534"/>
          </a:xfrm>
          <a:prstGeom prst="rect">
            <a:avLst/>
          </a:prstGeom>
          <a:noFill/>
        </p:spPr>
        <p:txBody>
          <a:bodyPr wrap="none" rtlCol="0">
            <a:spAutoFit/>
          </a:bodyPr>
          <a:lstStyle/>
          <a:p>
            <a:pPr algn="ctr" rtl="1">
              <a:lnSpc>
                <a:spcPct val="106000"/>
              </a:lnSpc>
              <a:spcAft>
                <a:spcPts val="800"/>
              </a:spcAft>
            </a:pPr>
            <a:r>
              <a:rPr lang="ar-SA" sz="1800" dirty="0">
                <a:effectLst/>
                <a:latin typeface="Aptos" panose="020B0004020202020204" pitchFamily="34" charset="0"/>
                <a:ea typeface="Calibri" panose="020F0502020204030204" pitchFamily="34" charset="0"/>
                <a:cs typeface="Sakkal Majalla" panose="02000000000000000000" pitchFamily="2" charset="-78"/>
              </a:rPr>
              <a:t>اعداد: نسرين الصديق خليفة</a:t>
            </a:r>
            <a:endParaRPr lang="en-US" sz="1800" dirty="0">
              <a:effectLst/>
              <a:latin typeface="Aptos" panose="020B0004020202020204" pitchFamily="34" charset="0"/>
              <a:ea typeface="Aptos" panose="020B0004020202020204" pitchFamily="34" charset="0"/>
              <a:cs typeface="Arial" panose="020B0604020202020204" pitchFamily="34" charset="0"/>
            </a:endParaRPr>
          </a:p>
          <a:p>
            <a:pPr algn="ctr" rtl="1">
              <a:lnSpc>
                <a:spcPct val="106000"/>
              </a:lnSpc>
              <a:spcAft>
                <a:spcPts val="800"/>
              </a:spcAft>
            </a:pPr>
            <a:r>
              <a:rPr lang="ar-SA" sz="1800" dirty="0">
                <a:effectLst/>
                <a:latin typeface="Aptos" panose="020B0004020202020204" pitchFamily="34" charset="0"/>
                <a:ea typeface="Calibri" panose="020F0502020204030204" pitchFamily="34" charset="0"/>
                <a:cs typeface="Sakkal Majalla" panose="02000000000000000000" pitchFamily="2" charset="-78"/>
              </a:rPr>
              <a:t>الرقم الأكاديمي: </a:t>
            </a:r>
            <a:r>
              <a:rPr lang="en-US" sz="1800" dirty="0">
                <a:effectLst/>
                <a:latin typeface="Sakkal Majalla" panose="02000000000000000000" pitchFamily="2" charset="-78"/>
                <a:ea typeface="Calibri" panose="020F0502020204030204" pitchFamily="34" charset="0"/>
                <a:cs typeface="Arial" panose="020B0604020202020204" pitchFamily="34" charset="0"/>
              </a:rPr>
              <a:t>2021204435</a:t>
            </a:r>
          </a:p>
          <a:p>
            <a:pPr algn="ctr" rtl="1">
              <a:lnSpc>
                <a:spcPct val="106000"/>
              </a:lnSpc>
              <a:spcAft>
                <a:spcPts val="800"/>
              </a:spcAft>
            </a:pPr>
            <a:endParaRPr lang="en-US" sz="1800" dirty="0">
              <a:effectLst/>
              <a:latin typeface="Sakkal Majalla" panose="02000000000000000000" pitchFamily="2" charset="-78"/>
              <a:ea typeface="Calibri" panose="020F0502020204030204" pitchFamily="34" charset="0"/>
              <a:cs typeface="Arial" panose="020B0604020202020204" pitchFamily="34" charset="0"/>
            </a:endParaRPr>
          </a:p>
          <a:p>
            <a:pPr algn="ctr" rtl="1">
              <a:lnSpc>
                <a:spcPct val="106000"/>
              </a:lnSpc>
              <a:spcAft>
                <a:spcPts val="800"/>
              </a:spcAft>
            </a:pPr>
            <a:r>
              <a:rPr lang="en-US" sz="1800" dirty="0">
                <a:effectLst/>
                <a:latin typeface="Sakkal Majalla" panose="02000000000000000000" pitchFamily="2" charset="-78"/>
                <a:ea typeface="Aptos" panose="020B0004020202020204" pitchFamily="34" charset="0"/>
                <a:cs typeface="Arial" panose="020B0604020202020204" pitchFamily="34" charset="0"/>
              </a:rPr>
              <a:t>2025/12</a:t>
            </a:r>
            <a:endParaRPr lang="en-US" sz="1800" dirty="0">
              <a:effectLst/>
              <a:latin typeface="Aptos" panose="020B0004020202020204" pitchFamily="34" charset="0"/>
              <a:ea typeface="Aptos" panose="020B0004020202020204" pitchFamily="34" charset="0"/>
              <a:cs typeface="Arial" panose="020B0604020202020204" pitchFamily="34" charset="0"/>
            </a:endParaRPr>
          </a:p>
        </p:txBody>
      </p:sp>
      <p:sp>
        <p:nvSpPr>
          <p:cNvPr id="13" name="TextBox 12"/>
          <p:cNvSpPr txBox="1"/>
          <p:nvPr/>
        </p:nvSpPr>
        <p:spPr>
          <a:xfrm>
            <a:off x="-394387" y="5931058"/>
            <a:ext cx="4886463" cy="483850"/>
          </a:xfrm>
          <a:prstGeom prst="rect">
            <a:avLst/>
          </a:prstGeom>
          <a:noFill/>
        </p:spPr>
        <p:txBody>
          <a:bodyPr wrap="square" rtlCol="0">
            <a:spAutoFit/>
          </a:bodyPr>
          <a:lstStyle/>
          <a:p>
            <a:pPr algn="ctr" rtl="1">
              <a:lnSpc>
                <a:spcPct val="106000"/>
              </a:lnSpc>
              <a:spcAft>
                <a:spcPts val="800"/>
              </a:spcAft>
            </a:pPr>
            <a:r>
              <a:rPr lang="ar-EG" sz="2400" b="1" dirty="0">
                <a:solidFill>
                  <a:srgbClr val="00B0F0"/>
                </a:solidFill>
                <a:effectLst/>
                <a:latin typeface="Sakkal Majalla" panose="02000000000000000000" pitchFamily="2" charset="-78"/>
                <a:ea typeface="Calibri" panose="020F0502020204030204" pitchFamily="34" charset="0"/>
                <a:cs typeface="Sakkal Majalla" panose="02000000000000000000" pitchFamily="2" charset="-78"/>
              </a:rPr>
              <a:t>تحت إشراف</a:t>
            </a:r>
            <a:r>
              <a:rPr lang="ar-SA" sz="2400" b="1" dirty="0">
                <a:solidFill>
                  <a:srgbClr val="00B0F0"/>
                </a:solidFill>
                <a:latin typeface="Sakkal Majalla" panose="02000000000000000000" pitchFamily="2" charset="-78"/>
                <a:ea typeface="Calibri" panose="020F0502020204030204" pitchFamily="34" charset="0"/>
                <a:cs typeface="Sakkal Majalla" panose="02000000000000000000" pitchFamily="2" charset="-78"/>
              </a:rPr>
              <a:t>/</a:t>
            </a:r>
            <a:r>
              <a:rPr lang="en-US" sz="2400" b="1" dirty="0">
                <a:solidFill>
                  <a:srgbClr val="00B0F0"/>
                </a:solidFill>
                <a:effectLst/>
                <a:latin typeface="Sakkal Majalla" panose="02000000000000000000" pitchFamily="2" charset="-78"/>
                <a:ea typeface="Calibri" panose="020F0502020204030204" pitchFamily="34" charset="0"/>
                <a:cs typeface="Sakkal Majalla" panose="02000000000000000000" pitchFamily="2" charset="-78"/>
              </a:rPr>
              <a:t> </a:t>
            </a:r>
            <a:r>
              <a:rPr lang="en-US" sz="2400" b="1" dirty="0">
                <a:solidFill>
                  <a:srgbClr val="00B0F0"/>
                </a:solidFill>
                <a:latin typeface="Sakkal Majalla" panose="02000000000000000000" pitchFamily="2" charset="-78"/>
                <a:ea typeface="Calibri" panose="020F0502020204030204" pitchFamily="34" charset="0"/>
                <a:cs typeface="Sakkal Majalla" panose="02000000000000000000" pitchFamily="2" charset="-78"/>
              </a:rPr>
              <a:t>  </a:t>
            </a:r>
            <a:r>
              <a:rPr lang="ar-EG" sz="2400" b="1" dirty="0">
                <a:solidFill>
                  <a:srgbClr val="00B0F0"/>
                </a:solidFill>
                <a:effectLst/>
                <a:latin typeface="Sakkal Majalla" panose="02000000000000000000" pitchFamily="2" charset="-78"/>
                <a:ea typeface="Calibri" panose="020F0502020204030204" pitchFamily="34" charset="0"/>
                <a:cs typeface="Sakkal Majalla" panose="02000000000000000000" pitchFamily="2" charset="-78"/>
              </a:rPr>
              <a:t>د. محمد عويس</a:t>
            </a:r>
            <a:endParaRPr lang="en-US" sz="2000" b="1" dirty="0">
              <a:solidFill>
                <a:srgbClr val="00B0F0"/>
              </a:solidFill>
              <a:effectLst/>
              <a:latin typeface="Sakkal Majalla" panose="02000000000000000000" pitchFamily="2" charset="-78"/>
              <a:ea typeface="Aptos" panose="020B0004020202020204" pitchFamily="34" charset="0"/>
              <a:cs typeface="Sakkal Majalla" panose="02000000000000000000"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6FB73BE8-ABFE-D273-8871-83F66989F39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7" name="Rectangle 3">
            <a:extLst>
              <a:ext uri="{FF2B5EF4-FFF2-40B4-BE49-F238E27FC236}">
                <a16:creationId xmlns:a16="http://schemas.microsoft.com/office/drawing/2014/main" id="{294610CE-06B8-58C1-223C-5C2D672972F7}"/>
              </a:ext>
            </a:extLst>
          </p:cNvPr>
          <p:cNvSpPr>
            <a:spLocks noChangeArrowheads="1"/>
          </p:cNvSpPr>
          <p:nvPr/>
        </p:nvSpPr>
        <p:spPr bwMode="auto">
          <a:xfrm>
            <a:off x="10259696" y="-700057"/>
            <a:ext cx="142545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ar-SA" altLang="ar-SA" sz="1600" b="0" i="0" u="none" strike="noStrike" cap="none" normalizeH="0" baseline="0" dirty="0">
              <a:ln>
                <a:noFill/>
              </a:ln>
              <a:solidFill>
                <a:schemeClr val="tx1"/>
              </a:solidFill>
              <a:effectLst/>
              <a:latin typeface="Sakkal Majalla" panose="02000000000000000000" pitchFamily="2" charset="-78"/>
              <a:ea typeface="Calibri" panose="020F0502020204030204" pitchFamily="34" charset="0"/>
              <a:cs typeface="Sakkal Majalla" panose="020000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lang="ar-SA" altLang="ar-SA" sz="1600" dirty="0">
              <a:latin typeface="Sakkal Majalla" panose="02000000000000000000" pitchFamily="2" charset="-78"/>
              <a:ea typeface="Calibri" panose="020F0502020204030204" pitchFamily="34" charset="0"/>
              <a:cs typeface="Sakkal Majalla" panose="020000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SA" altLang="ar-SA" sz="1600" b="0" i="0" u="none" strike="noStrike" cap="none" normalizeH="0" baseline="0" dirty="0">
              <a:ln>
                <a:noFill/>
              </a:ln>
              <a:solidFill>
                <a:schemeClr val="tx1"/>
              </a:solidFill>
              <a:effectLst/>
              <a:latin typeface="Sakkal Majalla" panose="02000000000000000000" pitchFamily="2" charset="-78"/>
              <a:ea typeface="Calibri" panose="020F0502020204030204" pitchFamily="34" charset="0"/>
              <a:cs typeface="Sakkal Majalla" panose="020000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lang="ar-SA" altLang="ar-SA" sz="1600" dirty="0">
              <a:latin typeface="Sakkal Majalla" panose="02000000000000000000" pitchFamily="2" charset="-78"/>
              <a:ea typeface="Calibri" panose="020F0502020204030204" pitchFamily="34" charset="0"/>
              <a:cs typeface="Sakkal Majalla" panose="020000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SA" altLang="ar-SA" sz="1600" b="0" i="0" u="none" strike="noStrike" cap="none" normalizeH="0" baseline="0" dirty="0">
              <a:ln>
                <a:noFill/>
              </a:ln>
              <a:solidFill>
                <a:schemeClr val="tx1"/>
              </a:solidFill>
              <a:effectLst/>
              <a:latin typeface="Sakkal Majalla" panose="02000000000000000000" pitchFamily="2" charset="-78"/>
              <a:ea typeface="Calibri" panose="020F0502020204030204" pitchFamily="34" charset="0"/>
              <a:cs typeface="Sakkal Majalla" panose="020000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lang="ar-SA" altLang="ar-SA" sz="1600" dirty="0">
              <a:latin typeface="Sakkal Majalla" panose="02000000000000000000" pitchFamily="2" charset="-78"/>
              <a:ea typeface="Calibri" panose="020F0502020204030204" pitchFamily="34" charset="0"/>
              <a:cs typeface="Sakkal Majalla" panose="020000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SA" altLang="ar-SA" sz="1600" b="0" i="0" u="none" strike="noStrike" cap="none" normalizeH="0" baseline="0" dirty="0">
              <a:ln>
                <a:noFill/>
              </a:ln>
              <a:solidFill>
                <a:schemeClr val="tx1"/>
              </a:solidFill>
              <a:effectLst/>
              <a:latin typeface="Sakkal Majalla" panose="02000000000000000000" pitchFamily="2" charset="-78"/>
              <a:ea typeface="Calibri" panose="020F0502020204030204" pitchFamily="34" charset="0"/>
              <a:cs typeface="Sakkal Majalla" panose="020000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chemeClr val="tx1"/>
                </a:solidFill>
                <a:effectLst/>
                <a:latin typeface="Sakkal Majalla" panose="02000000000000000000" pitchFamily="2" charset="-78"/>
                <a:ea typeface="Calibri" panose="020F0502020204030204" pitchFamily="34" charset="0"/>
                <a:cs typeface="Sakkal Majalla" panose="02000000000000000000" pitchFamily="2" charset="-78"/>
              </a:rPr>
              <a:t>جـــــــــــــــــــــــــــامـــــعة ميد أوشن</a:t>
            </a:r>
            <a:endParaRPr kumimoji="0" lang="en-US" altLang="ar-SA" sz="11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chemeClr val="tx1"/>
                </a:solidFill>
                <a:effectLst/>
                <a:latin typeface="Sakkal Majalla" panose="02000000000000000000" pitchFamily="2" charset="-78"/>
                <a:ea typeface="Calibri" panose="020F0502020204030204" pitchFamily="34" charset="0"/>
                <a:cs typeface="Sakkal Majalla" panose="02000000000000000000" pitchFamily="2" charset="-78"/>
              </a:rPr>
              <a:t>كلية الإعلام والتسويق</a:t>
            </a:r>
            <a:endParaRPr kumimoji="0" lang="en-US" altLang="ar-SA" sz="11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chemeClr val="tx1"/>
                </a:solidFill>
                <a:effectLst/>
                <a:latin typeface="Sakkal Majalla" panose="02000000000000000000" pitchFamily="2" charset="-78"/>
                <a:ea typeface="Calibri" panose="020F0502020204030204" pitchFamily="34" charset="0"/>
                <a:cs typeface="Sakkal Majalla" panose="02000000000000000000" pitchFamily="2" charset="-78"/>
              </a:rPr>
              <a:t>ماجستير تسويق رقمي</a:t>
            </a:r>
            <a:endParaRPr kumimoji="0" lang="ar-SA" alt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518059" y="1457275"/>
            <a:ext cx="1790952" cy="460375"/>
          </a:xfrm>
          <a:prstGeom prst="rect">
            <a:avLst/>
          </a:prstGeom>
          <a:noFill/>
        </p:spPr>
        <p:txBody>
          <a:bodyPr wrap="square" rtlCol="0">
            <a:spAutoFit/>
          </a:bodyPr>
          <a:lstStyle/>
          <a:p>
            <a:r>
              <a:rPr lang="ar-SA" sz="2400" b="1" dirty="0">
                <a:solidFill>
                  <a:srgbClr val="00B0F0"/>
                </a:solidFill>
                <a:latin typeface="Alexandria" charset="0"/>
                <a:cs typeface="Alexandria" charset="0"/>
              </a:rPr>
              <a:t>الاهداء والشكر</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51698" y="2182615"/>
            <a:ext cx="8630096" cy="5293757"/>
          </a:xfrm>
          <a:prstGeom prst="rect">
            <a:avLst/>
          </a:prstGeom>
          <a:noFill/>
        </p:spPr>
        <p:txBody>
          <a:bodyPr wrap="square" rtlCol="0">
            <a:spAutoFit/>
          </a:bodyPr>
          <a:lstStyle/>
          <a:p>
            <a:pPr algn="just" rtl="1"/>
            <a:r>
              <a:rPr lang="ar-SA" sz="2800" b="1" dirty="0">
                <a:latin typeface="Sakkal Majalla" panose="02000000000000000000" pitchFamily="2" charset="-78"/>
                <a:cs typeface="Sakkal Majalla" panose="02000000000000000000" pitchFamily="2" charset="-78"/>
              </a:rPr>
              <a:t>الحمد لله رب العالمين والصلاة والسلام على سيد المرسلين محمد </a:t>
            </a:r>
            <a:r>
              <a:rPr lang="ar-SA" sz="2800" b="1" dirty="0">
                <a:latin typeface="Sakkal Majalla" panose="02000000000000000000" pitchFamily="2" charset="-78"/>
                <a:cs typeface="Sakkal Majalla" panose="02000000000000000000" pitchFamily="2" charset="-78"/>
                <a:sym typeface="AGA Arabesque" panose="05010101010101010101" pitchFamily="2" charset="2"/>
              </a:rPr>
              <a:t> ..</a:t>
            </a:r>
            <a:endParaRPr lang="ar-SA" sz="2800" b="1" dirty="0">
              <a:latin typeface="Sakkal Majalla" panose="02000000000000000000" pitchFamily="2" charset="-78"/>
              <a:cs typeface="Sakkal Majalla" panose="02000000000000000000" pitchFamily="2" charset="-78"/>
            </a:endParaRPr>
          </a:p>
          <a:p>
            <a:pPr algn="just" rtl="1"/>
            <a:r>
              <a:rPr lang="ar-SA" sz="2800" b="1" dirty="0">
                <a:latin typeface="Sakkal Majalla" panose="02000000000000000000" pitchFamily="2" charset="-78"/>
                <a:cs typeface="Sakkal Majalla" panose="02000000000000000000" pitchFamily="2" charset="-78"/>
              </a:rPr>
              <a:t>أهدي هذا العمل إلى عائلتي والديّ وزوجي وابنائي واخوتي واصدقائي و إلى كل من ساعدني ولو بحرف في حياتي الدراسية...</a:t>
            </a:r>
          </a:p>
          <a:p>
            <a:pPr algn="just" rtl="1"/>
            <a:r>
              <a:rPr lang="ar-SA" sz="2800" b="1" dirty="0">
                <a:latin typeface="Sakkal Majalla" panose="02000000000000000000" pitchFamily="2" charset="-78"/>
                <a:cs typeface="Sakkal Majalla" panose="02000000000000000000" pitchFamily="2" charset="-78"/>
              </a:rPr>
              <a:t>إلى هؤلاء جميعاً: أهديكم هذا العمل بكل حب وتفاني وأمل بوضع بصمة في حياتي العامرة بوجودكم حولي.</a:t>
            </a:r>
          </a:p>
          <a:p>
            <a:pPr algn="just" rtl="1"/>
            <a:r>
              <a:rPr lang="ar-SA" sz="2800" b="1" dirty="0">
                <a:latin typeface="Sakkal Majalla" panose="02000000000000000000" pitchFamily="2" charset="-78"/>
                <a:cs typeface="Sakkal Majalla" panose="02000000000000000000" pitchFamily="2" charset="-78"/>
              </a:rPr>
              <a:t>أتوجه بالشكر إلى الأساتذة الكرام الذين لم يبخلوا علينا بعلمهم، ولم يألوا جهداً في سبيل المعرفة والعلم.</a:t>
            </a:r>
          </a:p>
          <a:p>
            <a:pPr algn="just" rtl="1"/>
            <a:r>
              <a:rPr lang="ar-SA" sz="2800" b="1" dirty="0">
                <a:latin typeface="Sakkal Majalla" panose="02000000000000000000" pitchFamily="2" charset="-78"/>
                <a:cs typeface="Sakkal Majalla" panose="02000000000000000000" pitchFamily="2" charset="-78"/>
              </a:rPr>
              <a:t>وأخص بالشكر الدكتور/ محمد عويس والجندي المجهول الأستاذة/ مروة وإلى السادة الأفاضل في لجنة المحكمين .</a:t>
            </a:r>
          </a:p>
          <a:p>
            <a:pPr algn="just" rtl="1"/>
            <a:r>
              <a:rPr lang="ar-SA" sz="2800" b="1" dirty="0">
                <a:latin typeface="Sakkal Majalla" panose="02000000000000000000" pitchFamily="2" charset="-78"/>
                <a:cs typeface="Sakkal Majalla" panose="02000000000000000000" pitchFamily="2" charset="-78"/>
              </a:rPr>
              <a:t>والشكر موصول إلى إدارة الجامعة التي ذللت الصعوبات من أجل إنجاز هذه الرسالة بجودة وكفاءة.</a:t>
            </a:r>
          </a:p>
          <a:p>
            <a:pPr algn="r" rtl="1"/>
            <a:endParaRPr lang="en-US" sz="1600" b="1" dirty="0">
              <a:latin typeface="Sakkal Majalla" panose="02000000000000000000" pitchFamily="2" charset="-78"/>
              <a:cs typeface="Sakkal Majalla" panose="02000000000000000000" pitchFamily="2" charset="-78"/>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المقدمة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270126"/>
          </a:xfrm>
          <a:prstGeom prst="rect">
            <a:avLst/>
          </a:prstGeom>
          <a:noFill/>
        </p:spPr>
        <p:txBody>
          <a:bodyPr wrap="square" rtlCol="0">
            <a:spAutoFit/>
          </a:bodyPr>
          <a:lstStyle/>
          <a:p>
            <a:pPr algn="just" rtl="1">
              <a:lnSpc>
                <a:spcPct val="150000"/>
              </a:lnSpc>
            </a:pPr>
            <a:r>
              <a:rPr lang="ar-SA" sz="2800" dirty="0">
                <a:effectLst/>
                <a:latin typeface="Alexandria"/>
                <a:ea typeface="Calibri" panose="020F0502020204030204" pitchFamily="34" charset="0"/>
                <a:cs typeface="Sakkal Majalla" panose="02000000000000000000" pitchFamily="2" charset="-78"/>
              </a:rPr>
              <a:t> شهد العالم في العقد الأخير تحولاً جذريًا في أساليب التسويق وإدارة علاقات العملاء، نتيجة التطور السريع في تقنيات الذكاء الاصطناعي، والذي أصبح أحد أهم المحركات الرئيسة في بناء تجارب رقمية مخصصة تلبي احتياجات المستهلكين بدقة غير مسبوقة. ومع تصاعد المنافسة في الأسواق الرقمية، لم يعد كسب العميل يعتمد فقط على جودة المنتج أو السعر، بل أصبح يعتمد بدرجة كبيرة على مدى قدرة المؤسسة على تقديم تجربة رقمية شخصية ومتكاملة تعكس فهمًا عميقًا لتفضيلات العملاء وسلوكهم الشرائي</a:t>
            </a:r>
            <a:r>
              <a:rPr lang="en-US" sz="2800" dirty="0">
                <a:effectLst/>
                <a:latin typeface="Alexandria"/>
                <a:ea typeface="Calibri" panose="020F0502020204030204" pitchFamily="34" charset="0"/>
                <a:cs typeface="Arial" panose="020B0604020202020204" pitchFamily="34" charset="0"/>
              </a:rPr>
              <a:t>.</a:t>
            </a:r>
            <a:endParaRPr lang="en-US" sz="24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780796"/>
          </a:xfrm>
          <a:prstGeom prst="rect">
            <a:avLst/>
          </a:prstGeom>
          <a:noFill/>
        </p:spPr>
        <p:txBody>
          <a:bodyPr wrap="square" rtlCol="0">
            <a:spAutoFit/>
          </a:bodyPr>
          <a:lstStyle/>
          <a:p>
            <a:pPr indent="457200" algn="just" rtl="1">
              <a:lnSpc>
                <a:spcPct val="150000"/>
              </a:lnSpc>
              <a:spcAft>
                <a:spcPts val="800"/>
              </a:spcAft>
            </a:pPr>
            <a:r>
              <a:rPr lang="ar-SA" sz="2400" b="1" dirty="0">
                <a:effectLst/>
                <a:latin typeface="Alexandria"/>
                <a:ea typeface="Calibri" panose="020F0502020204030204" pitchFamily="34" charset="0"/>
                <a:cs typeface="Sakkal Majalla" panose="02000000000000000000" pitchFamily="2" charset="-78"/>
              </a:rPr>
              <a:t>تتمثل مشكلة الدراسة في وجود فجوة بين الإمكانات النظرية لتطبيقات الذكاء الاصطناعي في تخصيص تجربة العملاء الرقمية وبين التطبيق العملي الذي يواجهه المسوقون في بيئات العمل الميدانية. هذه الفجوة تنبع من تحديات تقنية مرتبطة بالبنية التحتية، ونقص المهارات البشرية اللازمة لتوظيف أدوات الذكاء الاصطناعي بكفاءة، إضافة إلى عقبات أخلاقية وتشريعية تتعلق باستخدام بيانات العملاء. كما أن صعوبة قياس العائد على الاستثمار ومقاومة التغيير المؤسسي تزيد من تعقيد عملية التحول نحو تخصيص رقمي فعّال، مما يستدعي دراسة ميدانية معمقة لفهم هذه التحديات واقتراح حلول عملية لتجاوزها</a:t>
            </a:r>
            <a:endParaRPr lang="en-US" sz="2400" b="1" dirty="0">
              <a:effectLst/>
              <a:latin typeface="Alexandria"/>
              <a:ea typeface="Aptos" panose="020B0004020202020204" pitchFamily="34" charset="0"/>
              <a:cs typeface="Sakkal Majalla" panose="02000000000000000000" pitchFamily="2" charset="-78"/>
            </a:endParaRPr>
          </a:p>
          <a:p>
            <a:endParaRPr lang="en-US" sz="2800" b="1"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4">
            <a:extLst>
              <a:ext uri="{FF2B5EF4-FFF2-40B4-BE49-F238E27FC236}">
                <a16:creationId xmlns:a16="http://schemas.microsoft.com/office/drawing/2014/main" id="{BD9C353B-717B-47D0-8356-6109AC3C3976}"/>
              </a:ext>
            </a:extLst>
          </p:cNvPr>
          <p:cNvSpPr/>
          <p:nvPr/>
        </p:nvSpPr>
        <p:spPr>
          <a:xfrm>
            <a:off x="9972153" y="729958"/>
            <a:ext cx="2099145" cy="1319555"/>
          </a:xfrm>
          <a:prstGeom prst="flowChartMultidocument">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2"/>
                </a:solidFill>
                <a:latin typeface="Sakkal Majalla" panose="02000000000000000000" pitchFamily="2" charset="-78"/>
                <a:cs typeface="Sakkal Majalla" panose="02000000000000000000" pitchFamily="2" charset="-78"/>
              </a:rPr>
              <a:t>مشكلة الدراسة</a:t>
            </a:r>
            <a:endParaRPr lang="en-US" sz="2800" b="1"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727700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8578" y="1397679"/>
            <a:ext cx="5295614" cy="49137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70444" y="1397680"/>
            <a:ext cx="4787702" cy="2495550"/>
          </a:xfrm>
        </p:spPr>
      </p:pic>
      <p:sp>
        <p:nvSpPr>
          <p:cNvPr id="6" name="Rectangle 5"/>
          <p:cNvSpPr/>
          <p:nvPr/>
        </p:nvSpPr>
        <p:spPr>
          <a:xfrm>
            <a:off x="1308298" y="1549486"/>
            <a:ext cx="4787702" cy="4868192"/>
          </a:xfrm>
          <a:prstGeom prst="rect">
            <a:avLst/>
          </a:prstGeom>
        </p:spPr>
        <p:txBody>
          <a:bodyPr wrap="square">
            <a:spAutoFit/>
          </a:bodyPr>
          <a:lstStyle/>
          <a:p>
            <a:pPr marL="342900" lvl="0" indent="-342900" algn="just" rtl="1">
              <a:lnSpc>
                <a:spcPct val="150000"/>
              </a:lnSpc>
              <a:buFont typeface="+mj-lt"/>
              <a:buAutoNum type="arabicPeriod"/>
            </a:pPr>
            <a:r>
              <a:rPr lang="ar-SA" sz="1600" b="1" kern="100" dirty="0">
                <a:effectLst/>
                <a:latin typeface="Alexandria"/>
                <a:ea typeface="Calibri" panose="020F0502020204030204" pitchFamily="34" charset="0"/>
                <a:cs typeface="Sakkal Majalla" panose="02000000000000000000" pitchFamily="2" charset="-78"/>
              </a:rPr>
              <a:t>ما مستوى تبني المسوقين لتطبيقات الذكاء الاصطناعي (مثل أنظمة التوصية، وروبوتات الدردشة، والتحليلات التنبؤية) في تخصيص تجربة العملاء الرقمية؟</a:t>
            </a:r>
            <a:endParaRPr lang="en-US" sz="1200" b="1" kern="100" dirty="0">
              <a:effectLst/>
              <a:latin typeface="Alexandria"/>
              <a:ea typeface="Aptos" panose="020B0004020202020204" pitchFamily="34" charset="0"/>
              <a:cs typeface="Arial" panose="020B0604020202020204" pitchFamily="34" charset="0"/>
            </a:endParaRPr>
          </a:p>
          <a:p>
            <a:pPr marL="342900" lvl="0" indent="-342900" algn="just" rtl="1">
              <a:lnSpc>
                <a:spcPct val="150000"/>
              </a:lnSpc>
              <a:buFont typeface="+mj-lt"/>
              <a:buAutoNum type="arabicPeriod"/>
            </a:pPr>
            <a:r>
              <a:rPr lang="ar-SA" sz="1600" b="1" kern="100" dirty="0">
                <a:effectLst/>
                <a:latin typeface="Alexandria"/>
                <a:ea typeface="Calibri" panose="020F0502020204030204" pitchFamily="34" charset="0"/>
                <a:cs typeface="Sakkal Majalla" panose="02000000000000000000" pitchFamily="2" charset="-78"/>
              </a:rPr>
              <a:t>ما أبرز الفوائد التي يلمسها المسوقون من استخدام تطبيقات الذكاء الاصطناعي في تحسين تخصيص تجربة العملاء الرقمية (مثل زيادة المبيعات، تحسين الرضا، رفع كفاءة الحملات)؟</a:t>
            </a:r>
            <a:endParaRPr lang="en-US" sz="1200" b="1" kern="100" dirty="0">
              <a:effectLst/>
              <a:latin typeface="Alexandria"/>
              <a:ea typeface="Aptos" panose="020B0004020202020204" pitchFamily="34" charset="0"/>
              <a:cs typeface="Arial" panose="020B0604020202020204" pitchFamily="34" charset="0"/>
            </a:endParaRPr>
          </a:p>
          <a:p>
            <a:pPr marL="342900" lvl="0" indent="-342900" algn="just" rtl="1">
              <a:lnSpc>
                <a:spcPct val="150000"/>
              </a:lnSpc>
              <a:buFont typeface="+mj-lt"/>
              <a:buAutoNum type="arabicPeriod"/>
            </a:pPr>
            <a:r>
              <a:rPr lang="ar-SA" sz="1600" b="1" kern="100" dirty="0">
                <a:effectLst/>
                <a:latin typeface="Alexandria"/>
                <a:ea typeface="Calibri" panose="020F0502020204030204" pitchFamily="34" charset="0"/>
                <a:cs typeface="Sakkal Majalla" panose="02000000000000000000" pitchFamily="2" charset="-78"/>
              </a:rPr>
              <a:t>ما التحديات الرئيسية (مثل خصوصية البيانات، المهارات التقنية، التكلفة، دمج الأنظمة) التي </a:t>
            </a:r>
            <a:r>
              <a:rPr lang="ar-SA" sz="1600" b="1" kern="100" dirty="0" err="1">
                <a:effectLst/>
                <a:latin typeface="Alexandria"/>
                <a:ea typeface="Calibri" panose="020F0502020204030204" pitchFamily="34" charset="0"/>
                <a:cs typeface="Sakkal Majalla" panose="02000000000000000000" pitchFamily="2" charset="-78"/>
              </a:rPr>
              <a:t>يواجهها</a:t>
            </a:r>
            <a:r>
              <a:rPr lang="ar-SA" sz="1600" b="1" kern="100" dirty="0">
                <a:effectLst/>
                <a:latin typeface="Alexandria"/>
                <a:ea typeface="Calibri" panose="020F0502020204030204" pitchFamily="34" charset="0"/>
                <a:cs typeface="Sakkal Majalla" panose="02000000000000000000" pitchFamily="2" charset="-78"/>
              </a:rPr>
              <a:t> المسوقون في تطبيق واستخدام أدوات الذكاء الاصطناعي لتخصيص تجربة العملاء؟</a:t>
            </a:r>
            <a:endParaRPr lang="en-US" sz="1200" b="1" kern="100" dirty="0">
              <a:effectLst/>
              <a:latin typeface="Alexandria"/>
              <a:ea typeface="Aptos" panose="020B0004020202020204" pitchFamily="34" charset="0"/>
              <a:cs typeface="Arial" panose="020B0604020202020204" pitchFamily="34" charset="0"/>
            </a:endParaRPr>
          </a:p>
          <a:p>
            <a:pPr marL="342900" lvl="0" indent="-342900" algn="just" rtl="1">
              <a:lnSpc>
                <a:spcPct val="150000"/>
              </a:lnSpc>
              <a:spcAft>
                <a:spcPts val="800"/>
              </a:spcAft>
              <a:buFont typeface="+mj-lt"/>
              <a:buAutoNum type="arabicPeriod"/>
            </a:pPr>
            <a:r>
              <a:rPr lang="ar-SA" sz="1600" b="1" kern="100" dirty="0">
                <a:effectLst/>
                <a:latin typeface="Alexandria"/>
                <a:ea typeface="Calibri" panose="020F0502020204030204" pitchFamily="34" charset="0"/>
                <a:cs typeface="Sakkal Majalla" panose="02000000000000000000" pitchFamily="2" charset="-78"/>
              </a:rPr>
              <a:t>هل هناك فروق ذات دلالة إحصائية في مستوى التبني أو الفوائد المُحققة تعزى إلى المتغيرات الديموغرافية (مثل خبرة المسوقين، أو حجم المؤسسة)؟</a:t>
            </a:r>
            <a:endParaRPr lang="en-US" sz="1200" b="1" kern="100" dirty="0">
              <a:effectLst/>
              <a:latin typeface="Alexandria"/>
              <a:ea typeface="Aptos" panose="020B0004020202020204" pitchFamily="34" charset="0"/>
              <a:cs typeface="Arial" panose="020B0604020202020204" pitchFamily="34" charset="0"/>
            </a:endParaRPr>
          </a:p>
          <a:p>
            <a:pPr>
              <a:lnSpc>
                <a:spcPct val="120000"/>
              </a:lnSpc>
            </a:pPr>
            <a:endParaRPr lang="en-US" sz="1400" dirty="0">
              <a:latin typeface="Alexandria" charset="0"/>
              <a:cs typeface="Alexandria" charset="0"/>
            </a:endParaRPr>
          </a:p>
        </p:txBody>
      </p:sp>
      <p:sp>
        <p:nvSpPr>
          <p:cNvPr id="17" name="TextBox 16"/>
          <p:cNvSpPr txBox="1"/>
          <p:nvPr/>
        </p:nvSpPr>
        <p:spPr>
          <a:xfrm>
            <a:off x="7286600" y="4016569"/>
            <a:ext cx="3321448" cy="460375"/>
          </a:xfrm>
          <a:prstGeom prst="rect">
            <a:avLst/>
          </a:prstGeom>
          <a:noFill/>
        </p:spPr>
        <p:txBody>
          <a:bodyPr wrap="square" rtlCol="0">
            <a:spAutoFit/>
          </a:bodyPr>
          <a:lstStyle/>
          <a:p>
            <a:r>
              <a:rPr lang="ar-SA" sz="2400" b="1" dirty="0">
                <a:solidFill>
                  <a:srgbClr val="00B0F0"/>
                </a:solidFill>
                <a:latin typeface="Alexandria" charset="0"/>
                <a:cs typeface="Alexandria" charset="0"/>
              </a:rPr>
              <a:t>تساؤلات الدراسة</a:t>
            </a:r>
            <a:endParaRPr lang="en-US" sz="2400" b="1" dirty="0">
              <a:solidFill>
                <a:srgbClr val="00B0F0"/>
              </a:solidFill>
              <a:latin typeface="Alexandria" charset="0"/>
              <a:cs typeface="Alexandria" charset="0"/>
            </a:endParaRPr>
          </a:p>
        </p:txBody>
      </p:sp>
      <p:sp>
        <p:nvSpPr>
          <p:cNvPr id="18" name="Rectangle 17"/>
          <p:cNvSpPr/>
          <p:nvPr/>
        </p:nvSpPr>
        <p:spPr>
          <a:xfrm>
            <a:off x="6096000" y="3429000"/>
            <a:ext cx="1012408"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6096000" y="3600646"/>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00329"/>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639759" y="854908"/>
            <a:ext cx="3902032" cy="521970"/>
          </a:xfrm>
          <a:prstGeom prst="rect">
            <a:avLst/>
          </a:prstGeom>
          <a:noFill/>
        </p:spPr>
        <p:txBody>
          <a:bodyPr wrap="square" rtlCol="0">
            <a:spAutoFit/>
          </a:bodyPr>
          <a:lstStyle/>
          <a:p>
            <a:r>
              <a:rPr lang="ar-SA" sz="2800" b="1" dirty="0">
                <a:latin typeface="Alexandria" charset="0"/>
                <a:cs typeface="Alexandria" charset="0"/>
              </a:rPr>
              <a:t>الاطار المنهجي</a:t>
            </a:r>
            <a:endParaRPr lang="en-US" sz="2800" b="1" dirty="0">
              <a:latin typeface="Alexandria" charset="0"/>
              <a:cs typeface="Alexandria" charset="0"/>
            </a:endParaRPr>
          </a:p>
        </p:txBody>
      </p:sp>
      <p:sp>
        <p:nvSpPr>
          <p:cNvPr id="5" name="Rectangle 4"/>
          <p:cNvSpPr/>
          <p:nvPr/>
        </p:nvSpPr>
        <p:spPr>
          <a:xfrm>
            <a:off x="1108693" y="7572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1612968"/>
            <a:ext cx="10541000" cy="5650971"/>
          </a:xfrm>
          <a:prstGeom prst="rect">
            <a:avLst/>
          </a:prstGeom>
          <a:noFill/>
        </p:spPr>
        <p:txBody>
          <a:bodyPr wrap="square" rtlCol="0">
            <a:spAutoFit/>
          </a:bodyPr>
          <a:lstStyle/>
          <a:p>
            <a:pPr lvl="2" algn="r" rtl="1">
              <a:lnSpc>
                <a:spcPct val="107000"/>
              </a:lnSpc>
              <a:spcBef>
                <a:spcPts val="800"/>
              </a:spcBef>
              <a:spcAft>
                <a:spcPts val="400"/>
              </a:spcAft>
            </a:pPr>
            <a:r>
              <a:rPr lang="ar-SA" sz="2000" b="1" dirty="0">
                <a:effectLst/>
                <a:latin typeface="Alexandria"/>
                <a:ea typeface="Calibri" panose="020F0502020204030204" pitchFamily="34" charset="0"/>
              </a:rPr>
              <a:t> </a:t>
            </a:r>
            <a:r>
              <a:rPr lang="ar-SA" sz="2000" b="1" kern="100" dirty="0">
                <a:solidFill>
                  <a:srgbClr val="0F4761"/>
                </a:solidFill>
                <a:effectLst/>
                <a:latin typeface="Aptos" panose="020B0004020202020204" pitchFamily="34" charset="0"/>
                <a:ea typeface="Calibri" panose="020F0502020204030204" pitchFamily="34" charset="0"/>
              </a:rPr>
              <a:t>منهج الدراسة:</a:t>
            </a:r>
            <a:endParaRPr lang="en-US" sz="2000" b="1" kern="100" dirty="0">
              <a:solidFill>
                <a:srgbClr val="0F4761"/>
              </a:solidFill>
              <a:effectLst/>
              <a:latin typeface="Aptos" panose="020B0004020202020204" pitchFamily="34" charset="0"/>
              <a:ea typeface="Times New Roman" panose="02020603050405020304" pitchFamily="18" charset="0"/>
            </a:endParaRPr>
          </a:p>
          <a:p>
            <a:pPr algn="just" rtl="1">
              <a:lnSpc>
                <a:spcPct val="150000"/>
              </a:lnSpc>
              <a:spcAft>
                <a:spcPts val="800"/>
              </a:spcAft>
            </a:pPr>
            <a:r>
              <a:rPr lang="ar-SA" sz="2000" b="1" dirty="0">
                <a:effectLst/>
                <a:latin typeface="Aptos" panose="020B0004020202020204" pitchFamily="34" charset="0"/>
                <a:ea typeface="Calibri" panose="020F0502020204030204" pitchFamily="34" charset="0"/>
              </a:rPr>
              <a:t> يستخدم في هذه الدراسة منهج المسح، المعروف أيضاً بـمنهج المسح الاجتماعي أو منهج المسح الوصفي</a:t>
            </a:r>
            <a:r>
              <a:rPr lang="en-US" sz="2000" b="1" dirty="0">
                <a:effectLst/>
                <a:latin typeface="Sakkal Majalla" panose="02000000000000000000" pitchFamily="2" charset="-78"/>
                <a:ea typeface="Calibri" panose="020F0502020204030204" pitchFamily="34" charset="0"/>
              </a:rPr>
              <a:t>.</a:t>
            </a:r>
          </a:p>
          <a:p>
            <a:pPr lvl="2" algn="r" rtl="1">
              <a:lnSpc>
                <a:spcPct val="107000"/>
              </a:lnSpc>
              <a:spcBef>
                <a:spcPts val="800"/>
              </a:spcBef>
              <a:spcAft>
                <a:spcPts val="400"/>
              </a:spcAft>
            </a:pPr>
            <a:r>
              <a:rPr lang="ar-SA" sz="2000" b="1" kern="100" dirty="0">
                <a:solidFill>
                  <a:srgbClr val="0F4761"/>
                </a:solidFill>
                <a:effectLst/>
                <a:latin typeface="Aptos" panose="020B0004020202020204" pitchFamily="34" charset="0"/>
                <a:ea typeface="Calibri" panose="020F0502020204030204" pitchFamily="34" charset="0"/>
              </a:rPr>
              <a:t>مجتمع الدراسة:</a:t>
            </a:r>
            <a:endParaRPr lang="en-US" sz="2000" b="1" kern="100" dirty="0">
              <a:solidFill>
                <a:srgbClr val="0F4761"/>
              </a:solidFill>
              <a:effectLst/>
              <a:latin typeface="Aptos" panose="020B0004020202020204" pitchFamily="34" charset="0"/>
              <a:ea typeface="Times New Roman" panose="02020603050405020304" pitchFamily="18" charset="0"/>
            </a:endParaRPr>
          </a:p>
          <a:p>
            <a:pPr algn="just" rtl="1">
              <a:lnSpc>
                <a:spcPct val="150000"/>
              </a:lnSpc>
              <a:spcAft>
                <a:spcPts val="800"/>
              </a:spcAft>
            </a:pPr>
            <a:r>
              <a:rPr lang="ar-SA" sz="2000" b="1" dirty="0">
                <a:effectLst/>
                <a:latin typeface="Aptos" panose="020B0004020202020204" pitchFamily="34" charset="0"/>
                <a:ea typeface="Calibri" panose="020F0502020204030204" pitchFamily="34" charset="0"/>
              </a:rPr>
              <a:t>يتكون مجتمع الدراسة من جميع مدراء التسويق، </a:t>
            </a:r>
            <a:r>
              <a:rPr lang="ar-SA" sz="2000" b="1" dirty="0" err="1">
                <a:effectLst/>
                <a:latin typeface="Aptos" panose="020B0004020202020204" pitchFamily="34" charset="0"/>
                <a:ea typeface="Calibri" panose="020F0502020204030204" pitchFamily="34" charset="0"/>
              </a:rPr>
              <a:t>وأخصائيي</a:t>
            </a:r>
            <a:r>
              <a:rPr lang="ar-SA" sz="2000" b="1" dirty="0">
                <a:effectLst/>
                <a:latin typeface="Aptos" panose="020B0004020202020204" pitchFamily="34" charset="0"/>
                <a:ea typeface="Calibri" panose="020F0502020204030204" pitchFamily="34" charset="0"/>
              </a:rPr>
              <a:t> التسويق الرقمي، ومتخذي القرارات التسويقية في الشركات العاملة في المملكة العربية السعودية، والتي تستخدم فعليًا تطبيقات الذكاء الاصطناعي لتحسين تخصيص تجربة العملاء الرقمية في قطاع التجزئة، والاتصالات و التقنية والخدمات وغيرها من القطاعات.</a:t>
            </a:r>
          </a:p>
          <a:p>
            <a:pPr lvl="2" algn="r" rtl="1">
              <a:lnSpc>
                <a:spcPct val="107000"/>
              </a:lnSpc>
              <a:spcBef>
                <a:spcPts val="800"/>
              </a:spcBef>
              <a:spcAft>
                <a:spcPts val="400"/>
              </a:spcAft>
            </a:pPr>
            <a:r>
              <a:rPr lang="ar-SA" sz="2000" b="1" kern="100" dirty="0">
                <a:solidFill>
                  <a:srgbClr val="0F4761"/>
                </a:solidFill>
                <a:effectLst/>
                <a:latin typeface="Aptos" panose="020B0004020202020204" pitchFamily="34" charset="0"/>
                <a:ea typeface="Calibri" panose="020F0502020204030204" pitchFamily="34" charset="0"/>
              </a:rPr>
              <a:t>عينة الدراسة:</a:t>
            </a:r>
            <a:endParaRPr lang="en-US" sz="2000" b="1" kern="100" dirty="0">
              <a:solidFill>
                <a:srgbClr val="0F4761"/>
              </a:solidFill>
              <a:effectLst/>
              <a:latin typeface="Aptos" panose="020B0004020202020204" pitchFamily="34" charset="0"/>
              <a:ea typeface="Times New Roman" panose="02020603050405020304" pitchFamily="18" charset="0"/>
            </a:endParaRPr>
          </a:p>
          <a:p>
            <a:pPr algn="r" rtl="1"/>
            <a:r>
              <a:rPr lang="ar-SA" sz="2000" b="1" kern="0" dirty="0">
                <a:effectLst/>
                <a:ea typeface="Calibri" panose="020F0502020204030204" pitchFamily="34" charset="0"/>
              </a:rPr>
              <a:t>تم اختيار عينة ملائمة أو عينة عشوائية بسيطة من مجتمع الدراسة </a:t>
            </a:r>
          </a:p>
          <a:p>
            <a:pPr lvl="2" algn="r" rtl="1">
              <a:lnSpc>
                <a:spcPct val="107000"/>
              </a:lnSpc>
              <a:spcBef>
                <a:spcPts val="800"/>
              </a:spcBef>
              <a:spcAft>
                <a:spcPts val="400"/>
              </a:spcAft>
            </a:pPr>
            <a:r>
              <a:rPr lang="ar-SA" sz="2000" b="1" kern="100" dirty="0">
                <a:solidFill>
                  <a:srgbClr val="0F4761"/>
                </a:solidFill>
                <a:effectLst/>
                <a:latin typeface="Aptos" panose="020B0004020202020204" pitchFamily="34" charset="0"/>
                <a:ea typeface="Calibri" panose="020F0502020204030204" pitchFamily="34" charset="0"/>
              </a:rPr>
              <a:t>أدوات جمع البيانات:</a:t>
            </a:r>
            <a:endParaRPr lang="en-US" sz="2000" b="1" kern="100" dirty="0">
              <a:solidFill>
                <a:srgbClr val="0F4761"/>
              </a:solidFill>
              <a:effectLst/>
              <a:latin typeface="Aptos" panose="020B0004020202020204" pitchFamily="34" charset="0"/>
              <a:ea typeface="Times New Roman" panose="02020603050405020304" pitchFamily="18" charset="0"/>
            </a:endParaRPr>
          </a:p>
          <a:p>
            <a:pPr algn="r" rtl="1"/>
            <a:r>
              <a:rPr lang="ar-SA" sz="2000" b="1" kern="0" dirty="0">
                <a:effectLst/>
                <a:ea typeface="Calibri" panose="020F0502020204030204" pitchFamily="34" charset="0"/>
              </a:rPr>
              <a:t>تم استخدام الاستبيان</a:t>
            </a:r>
            <a:r>
              <a:rPr lang="en-US" sz="2000" b="1" kern="0" dirty="0">
                <a:effectLst/>
                <a:latin typeface="Sakkal Majalla" panose="02000000000000000000" pitchFamily="2" charset="-78"/>
                <a:ea typeface="Calibri" panose="020F0502020204030204" pitchFamily="34" charset="0"/>
              </a:rPr>
              <a:t> (Questionnaire) </a:t>
            </a:r>
            <a:r>
              <a:rPr lang="ar-SA" sz="2000" b="1" kern="0" dirty="0">
                <a:effectLst/>
                <a:latin typeface="Sakkal Majalla" panose="02000000000000000000" pitchFamily="2" charset="-78"/>
                <a:ea typeface="Calibri" panose="020F0502020204030204" pitchFamily="34" charset="0"/>
              </a:rPr>
              <a:t>كأداة رئيسية لجمع البيانات</a:t>
            </a:r>
            <a:endParaRPr lang="en-US" sz="2000" b="1" dirty="0">
              <a:effectLst/>
              <a:latin typeface="Aptos" panose="020B0004020202020204" pitchFamily="34" charset="0"/>
              <a:ea typeface="Aptos" panose="020B0004020202020204" pitchFamily="34" charset="0"/>
            </a:endParaRPr>
          </a:p>
          <a:p>
            <a:pPr algn="just" rtl="1">
              <a:lnSpc>
                <a:spcPct val="150000"/>
              </a:lnSpc>
              <a:spcAft>
                <a:spcPts val="800"/>
              </a:spcAft>
            </a:pPr>
            <a:endParaRPr lang="en-US" sz="2000" b="1" dirty="0">
              <a:effectLst/>
              <a:latin typeface="Aptos" panose="020B0004020202020204" pitchFamily="34" charset="0"/>
              <a:ea typeface="Aptos" panose="020B0004020202020204" pitchFamily="34" charset="0"/>
              <a:cs typeface="Arial" panose="020B0604020202020204" pitchFamily="34" charset="0"/>
            </a:endParaRPr>
          </a:p>
          <a:p>
            <a:pPr algn="just" rtl="1">
              <a:lnSpc>
                <a:spcPct val="150000"/>
              </a:lnSpc>
            </a:pPr>
            <a:endParaRPr lang="en-US" sz="24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5160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8">
                                            <p:txEl>
                                              <p:pRg st="0" end="0"/>
                                            </p:txEl>
                                          </p:spTgt>
                                        </p:tgtEl>
                                        <p:attrNameLst>
                                          <p:attrName>style.visibility</p:attrName>
                                        </p:attrNameLst>
                                      </p:cBhvr>
                                      <p:to>
                                        <p:strVal val="visible"/>
                                      </p:to>
                                    </p:set>
                                    <p:animEffect transition="in" filter="fade">
                                      <p:cBhvr>
                                        <p:cTn id="11" dur="500"/>
                                        <p:tgtEl>
                                          <p:spTgt spid="48">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8">
                                            <p:txEl>
                                              <p:pRg st="1" end="1"/>
                                            </p:txEl>
                                          </p:spTgt>
                                        </p:tgtEl>
                                        <p:attrNameLst>
                                          <p:attrName>style.visibility</p:attrName>
                                        </p:attrNameLst>
                                      </p:cBhvr>
                                      <p:to>
                                        <p:strVal val="visible"/>
                                      </p:to>
                                    </p:set>
                                    <p:animEffect transition="in" filter="fade">
                                      <p:cBhvr>
                                        <p:cTn id="15" dur="500"/>
                                        <p:tgtEl>
                                          <p:spTgt spid="48">
                                            <p:txEl>
                                              <p:pRg st="1" end="1"/>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Effect transition="in" filter="fade">
                                      <p:cBhvr>
                                        <p:cTn id="19" dur="500"/>
                                        <p:tgtEl>
                                          <p:spTgt spid="48">
                                            <p:txEl>
                                              <p:pRg st="2" end="2"/>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8">
                                            <p:txEl>
                                              <p:pRg st="3" end="3"/>
                                            </p:txEl>
                                          </p:spTgt>
                                        </p:tgtEl>
                                        <p:attrNameLst>
                                          <p:attrName>style.visibility</p:attrName>
                                        </p:attrNameLst>
                                      </p:cBhvr>
                                      <p:to>
                                        <p:strVal val="visible"/>
                                      </p:to>
                                    </p:set>
                                    <p:animEffect transition="in" filter="fade">
                                      <p:cBhvr>
                                        <p:cTn id="23" dur="500"/>
                                        <p:tgtEl>
                                          <p:spTgt spid="48">
                                            <p:txEl>
                                              <p:pRg st="3" end="3"/>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8">
                                            <p:txEl>
                                              <p:pRg st="4" end="4"/>
                                            </p:txEl>
                                          </p:spTgt>
                                        </p:tgtEl>
                                        <p:attrNameLst>
                                          <p:attrName>style.visibility</p:attrName>
                                        </p:attrNameLst>
                                      </p:cBhvr>
                                      <p:to>
                                        <p:strVal val="visible"/>
                                      </p:to>
                                    </p:set>
                                    <p:animEffect transition="in" filter="fade">
                                      <p:cBhvr>
                                        <p:cTn id="27" dur="500"/>
                                        <p:tgtEl>
                                          <p:spTgt spid="48">
                                            <p:txEl>
                                              <p:pRg st="4" end="4"/>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8">
                                            <p:txEl>
                                              <p:pRg st="5" end="5"/>
                                            </p:txEl>
                                          </p:spTgt>
                                        </p:tgtEl>
                                        <p:attrNameLst>
                                          <p:attrName>style.visibility</p:attrName>
                                        </p:attrNameLst>
                                      </p:cBhvr>
                                      <p:to>
                                        <p:strVal val="visible"/>
                                      </p:to>
                                    </p:set>
                                    <p:animEffect transition="in" filter="fade">
                                      <p:cBhvr>
                                        <p:cTn id="31" dur="500"/>
                                        <p:tgtEl>
                                          <p:spTgt spid="48">
                                            <p:txEl>
                                              <p:pRg st="5" end="5"/>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48">
                                            <p:txEl>
                                              <p:pRg st="6" end="6"/>
                                            </p:txEl>
                                          </p:spTgt>
                                        </p:tgtEl>
                                        <p:attrNameLst>
                                          <p:attrName>style.visibility</p:attrName>
                                        </p:attrNameLst>
                                      </p:cBhvr>
                                      <p:to>
                                        <p:strVal val="visible"/>
                                      </p:to>
                                    </p:set>
                                    <p:animEffect transition="in" filter="fade">
                                      <p:cBhvr>
                                        <p:cTn id="35" dur="500"/>
                                        <p:tgtEl>
                                          <p:spTgt spid="48">
                                            <p:txEl>
                                              <p:pRg st="6" end="6"/>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8">
                                            <p:txEl>
                                              <p:pRg st="7" end="7"/>
                                            </p:txEl>
                                          </p:spTgt>
                                        </p:tgtEl>
                                        <p:attrNameLst>
                                          <p:attrName>style.visibility</p:attrName>
                                        </p:attrNameLst>
                                      </p:cBhvr>
                                      <p:to>
                                        <p:strVal val="visible"/>
                                      </p:to>
                                    </p:set>
                                    <p:animEffect transition="in" filter="fade">
                                      <p:cBhvr>
                                        <p:cTn id="39" dur="500"/>
                                        <p:tgtEl>
                                          <p:spTgt spid="4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363712"/>
            <a:ext cx="8417320" cy="4431983"/>
          </a:xfrm>
          <a:prstGeom prst="rect">
            <a:avLst/>
          </a:prstGeom>
          <a:noFill/>
        </p:spPr>
        <p:txBody>
          <a:bodyPr wrap="square" rtlCol="0">
            <a:spAutoFit/>
          </a:bodyPr>
          <a:lstStyle/>
          <a:p>
            <a:pPr marL="342900" lvl="0" indent="-342900" algn="r" rtl="1">
              <a:buFont typeface="+mj-lt"/>
              <a:buAutoNum type="arabicPeriod"/>
            </a:pPr>
            <a:r>
              <a:rPr lang="ar-SA" sz="2400" dirty="0">
                <a:latin typeface="Sakkal Majalla" panose="02000000000000000000" pitchFamily="2" charset="-78"/>
                <a:cs typeface="Sakkal Majalla" panose="02000000000000000000" pitchFamily="2" charset="-78"/>
              </a:rPr>
              <a:t>دراسة أثر تطبيقات الذكاء الاصطناعي على تجربة العملاء من وجهة نظر العملاء أنفسهم وليس المسوقين فقط</a:t>
            </a:r>
            <a:r>
              <a:rPr lang="en-US" sz="2400" dirty="0">
                <a:latin typeface="Sakkal Majalla" panose="02000000000000000000" pitchFamily="2" charset="-78"/>
                <a:cs typeface="Sakkal Majalla" panose="02000000000000000000" pitchFamily="2" charset="-78"/>
              </a:rPr>
              <a:t>.</a:t>
            </a:r>
          </a:p>
          <a:p>
            <a:pPr marL="342900" lvl="0" indent="-342900" algn="r" rtl="1">
              <a:buFont typeface="+mj-lt"/>
              <a:buAutoNum type="arabicPeriod"/>
            </a:pPr>
            <a:r>
              <a:rPr lang="ar-SA" sz="2400" dirty="0">
                <a:latin typeface="Sakkal Majalla" panose="02000000000000000000" pitchFamily="2" charset="-78"/>
                <a:cs typeface="Sakkal Majalla" panose="02000000000000000000" pitchFamily="2" charset="-78"/>
              </a:rPr>
              <a:t>إجراء دراسات تطبيقية مقارنة بين قطاعات مختلفة مثل التجارة الإلكترونية، البنوك، السياحة، والاتصالات</a:t>
            </a:r>
            <a:r>
              <a:rPr lang="en-US" sz="2400" dirty="0">
                <a:latin typeface="Sakkal Majalla" panose="02000000000000000000" pitchFamily="2" charset="-78"/>
                <a:cs typeface="Sakkal Majalla" panose="02000000000000000000" pitchFamily="2" charset="-78"/>
              </a:rPr>
              <a:t>.</a:t>
            </a:r>
          </a:p>
          <a:p>
            <a:pPr marL="342900" lvl="0" indent="-342900" algn="r" rtl="1">
              <a:buFont typeface="+mj-lt"/>
              <a:buAutoNum type="arabicPeriod"/>
            </a:pPr>
            <a:r>
              <a:rPr lang="ar-SA" sz="2400" dirty="0">
                <a:latin typeface="Sakkal Majalla" panose="02000000000000000000" pitchFamily="2" charset="-78"/>
                <a:cs typeface="Sakkal Majalla" panose="02000000000000000000" pitchFamily="2" charset="-78"/>
              </a:rPr>
              <a:t>دراسة أثر التحيز الخوارزمي في تطبيقات التخصيص على رضا العملاء وولائهم</a:t>
            </a:r>
            <a:r>
              <a:rPr lang="en-US" sz="2400" dirty="0">
                <a:latin typeface="Sakkal Majalla" panose="02000000000000000000" pitchFamily="2" charset="-78"/>
                <a:cs typeface="Sakkal Majalla" panose="02000000000000000000" pitchFamily="2" charset="-78"/>
              </a:rPr>
              <a:t>.</a:t>
            </a:r>
          </a:p>
          <a:p>
            <a:pPr marL="342900" lvl="0" indent="-342900" algn="r" rtl="1">
              <a:buFont typeface="+mj-lt"/>
              <a:buAutoNum type="arabicPeriod"/>
            </a:pPr>
            <a:r>
              <a:rPr lang="ar-SA" sz="2400" dirty="0">
                <a:latin typeface="Sakkal Majalla" panose="02000000000000000000" pitchFamily="2" charset="-78"/>
                <a:cs typeface="Sakkal Majalla" panose="02000000000000000000" pitchFamily="2" charset="-78"/>
              </a:rPr>
              <a:t>إجراء دراسات مقارنة بين السوق السعودي وأسواق عربية أو دولية أخرى لقياس الفروق الثقافية في تقبل التخصيص المدعوم بالذكاء الاصطناعي</a:t>
            </a:r>
            <a:r>
              <a:rPr lang="en-US" sz="2400" dirty="0">
                <a:latin typeface="Sakkal Majalla" panose="02000000000000000000" pitchFamily="2" charset="-78"/>
                <a:cs typeface="Sakkal Majalla" panose="02000000000000000000" pitchFamily="2" charset="-78"/>
              </a:rPr>
              <a:t>.</a:t>
            </a:r>
          </a:p>
          <a:p>
            <a:pPr marL="342900" lvl="0" indent="-342900" algn="r" rtl="1">
              <a:buFont typeface="+mj-lt"/>
              <a:buAutoNum type="arabicPeriod"/>
            </a:pPr>
            <a:r>
              <a:rPr lang="ar-SA" sz="2400" dirty="0">
                <a:latin typeface="Sakkal Majalla" panose="02000000000000000000" pitchFamily="2" charset="-78"/>
                <a:cs typeface="Sakkal Majalla" panose="02000000000000000000" pitchFamily="2" charset="-78"/>
              </a:rPr>
              <a:t>دراسة أثر كل تطبيق من تطبيقات الذكاء الاصطناعي بشكل منفصل على تجربة العملاء</a:t>
            </a:r>
            <a:r>
              <a:rPr lang="en-US" sz="2400" dirty="0">
                <a:latin typeface="Sakkal Majalla" panose="02000000000000000000" pitchFamily="2" charset="-78"/>
                <a:cs typeface="Sakkal Majalla" panose="02000000000000000000" pitchFamily="2" charset="-78"/>
              </a:rPr>
              <a:t>.</a:t>
            </a:r>
          </a:p>
          <a:p>
            <a:pPr marL="342900" lvl="0" indent="-342900" algn="r" rtl="1">
              <a:buFont typeface="+mj-lt"/>
              <a:buAutoNum type="arabicPeriod"/>
            </a:pPr>
            <a:r>
              <a:rPr lang="ar-SA" sz="2400" dirty="0">
                <a:latin typeface="Sakkal Majalla" panose="02000000000000000000" pitchFamily="2" charset="-78"/>
                <a:cs typeface="Sakkal Majalla" panose="02000000000000000000" pitchFamily="2" charset="-78"/>
              </a:rPr>
              <a:t>استخدام منهجيات بحث نوعية (مثل المقابلات أو مجموعات التركيز) لفهم أعمق لتجربة المستخدمين مع الذكاء الاصطناعي</a:t>
            </a:r>
            <a:r>
              <a:rPr lang="en-US" sz="2400" dirty="0">
                <a:latin typeface="Sakkal Majalla" panose="02000000000000000000" pitchFamily="2" charset="-78"/>
                <a:cs typeface="Sakkal Majalla" panose="02000000000000000000" pitchFamily="2" charset="-78"/>
              </a:rPr>
              <a:t>.</a:t>
            </a:r>
          </a:p>
          <a:p>
            <a:pPr marL="342900" lvl="0" indent="-342900" algn="r" rtl="1">
              <a:buFont typeface="+mj-lt"/>
              <a:buAutoNum type="arabicPeriod"/>
            </a:pPr>
            <a:r>
              <a:rPr lang="ar-SA" sz="2400" dirty="0">
                <a:latin typeface="Sakkal Majalla" panose="02000000000000000000" pitchFamily="2" charset="-78"/>
                <a:cs typeface="Sakkal Majalla" panose="02000000000000000000" pitchFamily="2" charset="-78"/>
              </a:rPr>
              <a:t>دراسة العلاقة بين مستوى نضج المؤسسة التقني ومدى نجاحها في تبني الذكاء الاصطناعي</a:t>
            </a:r>
            <a:r>
              <a:rPr lang="en-US" sz="2400" dirty="0">
                <a:latin typeface="Sakkal Majalla" panose="02000000000000000000" pitchFamily="2" charset="-78"/>
                <a:cs typeface="Sakkal Majalla" panose="02000000000000000000" pitchFamily="2" charset="-78"/>
              </a:rPr>
              <a:t>.</a:t>
            </a: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4">
            <a:extLst>
              <a:ext uri="{FF2B5EF4-FFF2-40B4-BE49-F238E27FC236}">
                <a16:creationId xmlns:a16="http://schemas.microsoft.com/office/drawing/2014/main" id="{BD9C353B-717B-47D0-8356-6109AC3C3976}"/>
              </a:ext>
            </a:extLst>
          </p:cNvPr>
          <p:cNvSpPr/>
          <p:nvPr/>
        </p:nvSpPr>
        <p:spPr>
          <a:xfrm>
            <a:off x="9972153" y="729958"/>
            <a:ext cx="2099145" cy="1319555"/>
          </a:xfrm>
          <a:prstGeom prst="flowChartMultidocument">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2"/>
                </a:solidFill>
                <a:latin typeface="Sakkal Majalla" panose="02000000000000000000" pitchFamily="2" charset="-78"/>
                <a:cs typeface="Sakkal Majalla" panose="02000000000000000000" pitchFamily="2" charset="-78"/>
              </a:rPr>
              <a:t>مقترحات</a:t>
            </a:r>
            <a:endParaRPr lang="en-US" sz="2800" b="1" dirty="0">
              <a:latin typeface="Sakkal Majalla" panose="02000000000000000000" pitchFamily="2" charset="-78"/>
              <a:cs typeface="Sakkal Majalla" panose="02000000000000000000"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8577" y="1178430"/>
            <a:ext cx="7363565" cy="5335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8342142" y="1397680"/>
            <a:ext cx="3563930" cy="2296301"/>
          </a:xfrm>
        </p:spPr>
      </p:pic>
      <p:sp>
        <p:nvSpPr>
          <p:cNvPr id="6" name="Rectangle 5"/>
          <p:cNvSpPr/>
          <p:nvPr/>
        </p:nvSpPr>
        <p:spPr>
          <a:xfrm>
            <a:off x="1312251" y="1249240"/>
            <a:ext cx="6921302" cy="5038559"/>
          </a:xfrm>
          <a:prstGeom prst="rect">
            <a:avLst/>
          </a:prstGeom>
        </p:spPr>
        <p:txBody>
          <a:bodyPr wrap="square">
            <a:spAutoFit/>
          </a:bodyPr>
          <a:lstStyle/>
          <a:p>
            <a:pPr marL="342900" lvl="0" indent="-342900" algn="just" rtl="1">
              <a:lnSpc>
                <a:spcPct val="150000"/>
              </a:lnSpc>
              <a:spcAft>
                <a:spcPts val="800"/>
              </a:spcAft>
              <a:buFont typeface="+mj-lt"/>
              <a:buAutoNum type="arabicPeriod"/>
              <a:tabLst>
                <a:tab pos="457200" algn="l"/>
              </a:tabLst>
            </a:pPr>
            <a:r>
              <a:rPr lang="ar-SA" sz="1800" b="1" dirty="0">
                <a:effectLst/>
                <a:latin typeface="Sakkal Majalla" panose="02000000000000000000" pitchFamily="2" charset="-78"/>
                <a:ea typeface="Calibri" panose="020F0502020204030204" pitchFamily="34" charset="0"/>
                <a:cs typeface="Sakkal Majalla" panose="02000000000000000000" pitchFamily="2" charset="-78"/>
              </a:rPr>
              <a:t>ضرورة تبني المؤسسات السعودية لتطبيقات الذكاء الاصطناعي ضمن استراتيجيات تسويقية واضحة تهدف إلى تعزيز التخصيص الرقمي وتجربة العملاء</a:t>
            </a:r>
            <a:r>
              <a:rPr lang="en-US" sz="1800" b="1" dirty="0">
                <a:effectLst/>
                <a:latin typeface="Sakkal Majalla" panose="02000000000000000000" pitchFamily="2" charset="-78"/>
                <a:ea typeface="Calibri" panose="020F0502020204030204" pitchFamily="34" charset="0"/>
                <a:cs typeface="Sakkal Majalla" panose="02000000000000000000" pitchFamily="2" charset="-78"/>
              </a:rPr>
              <a:t>.</a:t>
            </a:r>
            <a:endParaRPr lang="en-US" sz="1800" b="1" dirty="0">
              <a:effectLst/>
              <a:latin typeface="Sakkal Majalla" panose="02000000000000000000" pitchFamily="2" charset="-78"/>
              <a:ea typeface="Aptos" panose="020B0004020202020204" pitchFamily="34" charset="0"/>
              <a:cs typeface="Sakkal Majalla" panose="02000000000000000000" pitchFamily="2" charset="-78"/>
            </a:endParaRPr>
          </a:p>
          <a:p>
            <a:pPr marL="342900" lvl="0" indent="-342900" algn="just" rtl="1">
              <a:lnSpc>
                <a:spcPct val="150000"/>
              </a:lnSpc>
              <a:spcAft>
                <a:spcPts val="800"/>
              </a:spcAft>
              <a:buFont typeface="+mj-lt"/>
              <a:buAutoNum type="arabicPeriod"/>
              <a:tabLst>
                <a:tab pos="457200" algn="l"/>
              </a:tabLst>
            </a:pPr>
            <a:r>
              <a:rPr lang="ar-SA" sz="1800" b="1" dirty="0">
                <a:effectLst/>
                <a:latin typeface="Sakkal Majalla" panose="02000000000000000000" pitchFamily="2" charset="-78"/>
                <a:ea typeface="Calibri" panose="020F0502020204030204" pitchFamily="34" charset="0"/>
                <a:cs typeface="Sakkal Majalla" panose="02000000000000000000" pitchFamily="2" charset="-78"/>
              </a:rPr>
              <a:t>الاهتمام بتطوير مهارات وتدريب فرق التسويق على استخدام أدوات الذكاء الاصطناعي بكفاءة من خلال برامج تدريبية متخصصة، لضمان الاستفادة القصوى من إمكاناتها</a:t>
            </a:r>
            <a:r>
              <a:rPr lang="en-US" sz="1800" b="1" dirty="0">
                <a:effectLst/>
                <a:latin typeface="Sakkal Majalla" panose="02000000000000000000" pitchFamily="2" charset="-78"/>
                <a:ea typeface="Calibri" panose="020F0502020204030204" pitchFamily="34" charset="0"/>
                <a:cs typeface="Sakkal Majalla" panose="02000000000000000000" pitchFamily="2" charset="-78"/>
              </a:rPr>
              <a:t>.</a:t>
            </a:r>
            <a:endParaRPr lang="en-US" sz="1800" b="1" dirty="0">
              <a:effectLst/>
              <a:latin typeface="Sakkal Majalla" panose="02000000000000000000" pitchFamily="2" charset="-78"/>
              <a:ea typeface="Aptos" panose="020B0004020202020204" pitchFamily="34" charset="0"/>
              <a:cs typeface="Sakkal Majalla" panose="02000000000000000000" pitchFamily="2" charset="-78"/>
            </a:endParaRPr>
          </a:p>
          <a:p>
            <a:pPr marL="342900" lvl="0" indent="-342900" algn="just" rtl="1">
              <a:lnSpc>
                <a:spcPct val="150000"/>
              </a:lnSpc>
              <a:spcAft>
                <a:spcPts val="800"/>
              </a:spcAft>
              <a:buFont typeface="+mj-lt"/>
              <a:buAutoNum type="arabicPeriod"/>
              <a:tabLst>
                <a:tab pos="457200" algn="l"/>
              </a:tabLst>
            </a:pPr>
            <a:r>
              <a:rPr lang="ar-SA" sz="1800" b="1" dirty="0">
                <a:effectLst/>
                <a:latin typeface="Sakkal Majalla" panose="02000000000000000000" pitchFamily="2" charset="-78"/>
                <a:ea typeface="Calibri" panose="020F0502020204030204" pitchFamily="34" charset="0"/>
                <a:cs typeface="Sakkal Majalla" panose="02000000000000000000" pitchFamily="2" charset="-78"/>
              </a:rPr>
              <a:t>التركيز على حماية خصوصية بيانات العملاء ووضع سياسات واضحة لحوكمة البيانات ومعايير أمنية متقدمة بما يعزز الثقة ويحد من المخاطر الأخلاقية</a:t>
            </a:r>
            <a:r>
              <a:rPr lang="en-US" sz="1800" b="1" dirty="0">
                <a:effectLst/>
                <a:latin typeface="Sakkal Majalla" panose="02000000000000000000" pitchFamily="2" charset="-78"/>
                <a:ea typeface="Calibri" panose="020F0502020204030204" pitchFamily="34" charset="0"/>
                <a:cs typeface="Sakkal Majalla" panose="02000000000000000000" pitchFamily="2" charset="-78"/>
              </a:rPr>
              <a:t>.</a:t>
            </a:r>
            <a:endParaRPr lang="en-US" sz="1800" b="1" dirty="0">
              <a:effectLst/>
              <a:latin typeface="Sakkal Majalla" panose="02000000000000000000" pitchFamily="2" charset="-78"/>
              <a:ea typeface="Aptos" panose="020B0004020202020204" pitchFamily="34" charset="0"/>
              <a:cs typeface="Sakkal Majalla" panose="02000000000000000000" pitchFamily="2" charset="-78"/>
            </a:endParaRPr>
          </a:p>
          <a:p>
            <a:pPr marL="342900" lvl="0" indent="-342900" algn="just" rtl="1">
              <a:lnSpc>
                <a:spcPct val="150000"/>
              </a:lnSpc>
              <a:spcAft>
                <a:spcPts val="800"/>
              </a:spcAft>
              <a:buFont typeface="+mj-lt"/>
              <a:buAutoNum type="arabicPeriod"/>
              <a:tabLst>
                <a:tab pos="457200" algn="l"/>
              </a:tabLst>
            </a:pPr>
            <a:r>
              <a:rPr lang="ar-SA" sz="1800" b="1" dirty="0">
                <a:effectLst/>
                <a:latin typeface="Sakkal Majalla" panose="02000000000000000000" pitchFamily="2" charset="-78"/>
                <a:ea typeface="Calibri" panose="020F0502020204030204" pitchFamily="34" charset="0"/>
                <a:cs typeface="Sakkal Majalla" panose="02000000000000000000" pitchFamily="2" charset="-78"/>
              </a:rPr>
              <a:t>مراعاة عوامل المنفعة المدركة وسهولة الاستخدام عند تصميم أو اختيار تطبيقات الذكاء الاصطناعي لضمان قبول المسوقين لها</a:t>
            </a:r>
            <a:r>
              <a:rPr lang="en-US" sz="1800" b="1" dirty="0">
                <a:effectLst/>
                <a:latin typeface="Sakkal Majalla" panose="02000000000000000000" pitchFamily="2" charset="-78"/>
                <a:ea typeface="Calibri" panose="020F0502020204030204" pitchFamily="34" charset="0"/>
                <a:cs typeface="Sakkal Majalla" panose="02000000000000000000" pitchFamily="2" charset="-78"/>
              </a:rPr>
              <a:t>.</a:t>
            </a:r>
            <a:endParaRPr lang="en-US" sz="1800" b="1" dirty="0">
              <a:effectLst/>
              <a:latin typeface="Sakkal Majalla" panose="02000000000000000000" pitchFamily="2" charset="-78"/>
              <a:ea typeface="Aptos" panose="020B0004020202020204" pitchFamily="34" charset="0"/>
              <a:cs typeface="Sakkal Majalla" panose="02000000000000000000" pitchFamily="2" charset="-78"/>
            </a:endParaRPr>
          </a:p>
          <a:p>
            <a:pPr marL="342900" lvl="0" indent="-342900" algn="just" rtl="1">
              <a:lnSpc>
                <a:spcPct val="150000"/>
              </a:lnSpc>
              <a:spcAft>
                <a:spcPts val="800"/>
              </a:spcAft>
              <a:buFont typeface="+mj-lt"/>
              <a:buAutoNum type="arabicPeriod"/>
              <a:tabLst>
                <a:tab pos="457200" algn="l"/>
              </a:tabLst>
            </a:pPr>
            <a:r>
              <a:rPr lang="ar-SA" sz="1800" b="1" dirty="0">
                <a:effectLst/>
                <a:latin typeface="Sakkal Majalla" panose="02000000000000000000" pitchFamily="2" charset="-78"/>
                <a:ea typeface="Calibri" panose="020F0502020204030204" pitchFamily="34" charset="0"/>
                <a:cs typeface="Sakkal Majalla" panose="02000000000000000000" pitchFamily="2" charset="-78"/>
              </a:rPr>
              <a:t>تعزيز الاستثمار في تطبيقات الذكاء الاصطناعي في التسويق الرقمي، خاصة في المؤسسات الصغيرة والمتوسطة بحلول ذكاء اصطناعي مرنة ومنخفضة التكلفة لتقليل الفجوة الرقمية بينها وبين المؤسسات الكبيرة</a:t>
            </a:r>
            <a:r>
              <a:rPr lang="en-US" sz="1800" b="1" dirty="0">
                <a:effectLst/>
                <a:latin typeface="Sakkal Majalla" panose="02000000000000000000" pitchFamily="2" charset="-78"/>
                <a:ea typeface="Calibri" panose="020F0502020204030204" pitchFamily="34" charset="0"/>
                <a:cs typeface="Sakkal Majalla" panose="02000000000000000000" pitchFamily="2" charset="-78"/>
              </a:rPr>
              <a:t>.</a:t>
            </a:r>
            <a:endParaRPr lang="en-US" sz="1800" b="1" dirty="0">
              <a:effectLst/>
              <a:latin typeface="Sakkal Majalla" panose="02000000000000000000" pitchFamily="2" charset="-78"/>
              <a:ea typeface="Aptos" panose="020B0004020202020204" pitchFamily="34" charset="0"/>
              <a:cs typeface="Sakkal Majalla" panose="02000000000000000000" pitchFamily="2" charset="-78"/>
            </a:endParaRPr>
          </a:p>
        </p:txBody>
      </p:sp>
      <p:sp>
        <p:nvSpPr>
          <p:cNvPr id="17" name="TextBox 16"/>
          <p:cNvSpPr txBox="1"/>
          <p:nvPr/>
        </p:nvSpPr>
        <p:spPr>
          <a:xfrm>
            <a:off x="8559321" y="3768520"/>
            <a:ext cx="2716003" cy="460375"/>
          </a:xfrm>
          <a:prstGeom prst="rect">
            <a:avLst/>
          </a:prstGeom>
          <a:noFill/>
        </p:spPr>
        <p:txBody>
          <a:bodyPr wrap="square" rtlCol="0">
            <a:spAutoFit/>
          </a:bodyPr>
          <a:lstStyle/>
          <a:p>
            <a:r>
              <a:rPr lang="ar-SA" sz="2400" b="1" dirty="0">
                <a:solidFill>
                  <a:srgbClr val="00B0F0"/>
                </a:solidFill>
                <a:latin typeface="Alexandria" charset="0"/>
                <a:cs typeface="Alexandria" charset="0"/>
              </a:rPr>
              <a:t>التوصيات</a:t>
            </a:r>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6466841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TotalTime>
  <Words>784</Words>
  <Application>Microsoft Office PowerPoint</Application>
  <PresentationFormat>شاشة عريضة</PresentationFormat>
  <Paragraphs>63</Paragraphs>
  <Slides>9</Slides>
  <Notes>2</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9</vt:i4>
      </vt:variant>
    </vt:vector>
  </HeadingPairs>
  <TitlesOfParts>
    <vt:vector size="17" baseType="lpstr">
      <vt:lpstr>Alexandria</vt:lpstr>
      <vt:lpstr>Aptos</vt:lpstr>
      <vt:lpstr>Arial</vt:lpstr>
      <vt:lpstr>Calibri</vt:lpstr>
      <vt:lpstr>Calibri Light</vt:lpstr>
      <vt:lpstr>Roboto Light</vt:lpstr>
      <vt:lpstr>Sakkal Majalla</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nsreen khlifah</cp:lastModifiedBy>
  <cp:revision>10</cp:revision>
  <dcterms:created xsi:type="dcterms:W3CDTF">2023-04-29T09:08:00Z</dcterms:created>
  <dcterms:modified xsi:type="dcterms:W3CDTF">2025-12-21T20:00:25Z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