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9</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9</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1800" dirty="0"/>
              <a:t>After studying this chapter, you should be able to:</a:t>
            </a:r>
          </a:p>
          <a:p>
            <a:r>
              <a:rPr lang="en-US" sz="1800" dirty="0"/>
              <a:t>- Relate institutionalization to organizational culture.</a:t>
            </a:r>
          </a:p>
          <a:p>
            <a:r>
              <a:rPr lang="en-US" sz="1800" dirty="0"/>
              <a:t>- Define organizational culture and describe its common characteristics.</a:t>
            </a:r>
          </a:p>
          <a:p>
            <a:r>
              <a:rPr lang="en-US" sz="1800" dirty="0"/>
              <a:t>- Compare the functional and dysfunctional effects of organizational culture on people and the organization.</a:t>
            </a:r>
          </a:p>
          <a:p>
            <a:r>
              <a:rPr lang="en-US" sz="1800" dirty="0"/>
              <a:t>- Explain the factors that create and sustain an organization’s culture.</a:t>
            </a:r>
          </a:p>
          <a:p>
            <a:endParaRPr lang="en-US" altLang="ar-EG" b="1" kern="0" dirty="0">
              <a:solidFill>
                <a:srgbClr val="201E50"/>
              </a:solidFill>
              <a:latin typeface="Times New Roman"/>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006703"/>
          </a:xfrm>
          <a:prstGeom prst="rect">
            <a:avLst/>
          </a:prstGeom>
          <a:noFill/>
        </p:spPr>
        <p:txBody>
          <a:bodyPr wrap="square" rtlCol="0">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000" b="0" i="0" u="none" strike="noStrike" kern="0" cap="none" spc="0" normalizeH="0" baseline="0" noProof="0" dirty="0">
                <a:ln>
                  <a:noFill/>
                </a:ln>
                <a:solidFill>
                  <a:srgbClr val="201E50"/>
                </a:solidFill>
                <a:effectLst/>
                <a:uLnTx/>
                <a:uFillTx/>
                <a:latin typeface="Times New Roman"/>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89529"/>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938992"/>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Cultures do?</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does culture begin?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5325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form?</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90486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Object 2">
            <a:extLst>
              <a:ext uri="{FF2B5EF4-FFF2-40B4-BE49-F238E27FC236}">
                <a16:creationId xmlns:a16="http://schemas.microsoft.com/office/drawing/2014/main" id="{C566270B-561F-4FAA-976E-2A533006D346}"/>
              </a:ext>
            </a:extLst>
          </p:cNvPr>
          <p:cNvGraphicFramePr>
            <a:graphicFrameLocks noChangeAspect="1"/>
          </p:cNvGraphicFramePr>
          <p:nvPr>
            <p:extLst>
              <p:ext uri="{D42A27DB-BD31-4B8C-83A1-F6EECF244321}">
                <p14:modId xmlns:p14="http://schemas.microsoft.com/office/powerpoint/2010/main" val="2882384491"/>
              </p:ext>
            </p:extLst>
          </p:nvPr>
        </p:nvGraphicFramePr>
        <p:xfrm>
          <a:off x="4007800" y="4088304"/>
          <a:ext cx="7100038" cy="1831616"/>
        </p:xfrm>
        <a:graphic>
          <a:graphicData uri="http://schemas.openxmlformats.org/presentationml/2006/ole">
            <mc:AlternateContent xmlns:mc="http://schemas.openxmlformats.org/markup-compatibility/2006">
              <mc:Choice xmlns:v="urn:schemas-microsoft-com:vml" Requires="v">
                <p:oleObj spid="_x0000_s1031" name="Photo Editor Photo" r:id="rId6" imgW="7838095" imgH="2085714" progId="MSPhotoEd.3">
                  <p:embed/>
                </p:oleObj>
              </mc:Choice>
              <mc:Fallback>
                <p:oleObj name="Photo Editor Photo" r:id="rId6" imgW="7838095" imgH="2085714" progId="MSPhotoEd.3">
                  <p:embed/>
                  <p:pic>
                    <p:nvPicPr>
                      <p:cNvPr id="13" name="Object 2">
                        <a:extLst>
                          <a:ext uri="{FF2B5EF4-FFF2-40B4-BE49-F238E27FC236}">
                            <a16:creationId xmlns:a16="http://schemas.microsoft.com/office/drawing/2014/main" id="{22040A97-564E-5FC5-5C6E-FF4D4E60E6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7800" y="4088304"/>
                        <a:ext cx="7100038" cy="1831616"/>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89925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lang="en-US" altLang="ar-EG" sz="2400" b="1" kern="0">
                <a:solidFill>
                  <a:srgbClr val="CC6600"/>
                </a:solidFill>
                <a:latin typeface="Times New Roman" pitchFamily="18" charset="0"/>
                <a:cs typeface="Times New Roman" panose="02020603050405020304" pitchFamily="18" charset="0"/>
              </a:rPr>
              <a:t>(3)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Quinn</a:t>
            </a:r>
            <a:r>
              <a:rPr lang="en-US" altLang="ar-EG" sz="2800" b="1" dirty="0">
                <a:solidFill>
                  <a:srgbClr val="00B0F0"/>
                </a:solidFill>
                <a:latin typeface="Times New Roman" panose="02020603050405020304" pitchFamily="18" charset="0"/>
                <a:cs typeface="Times New Roman" panose="02020603050405020304" pitchFamily="18" charset="0"/>
              </a:rPr>
              <a:t> </a:t>
            </a:r>
            <a:r>
              <a:rPr lang="en-US" altLang="ar-EG" sz="2800" b="1" dirty="0" err="1">
                <a:solidFill>
                  <a:srgbClr val="00B0F0"/>
                </a:solidFill>
                <a:latin typeface="Times New Roman" panose="02020603050405020304" pitchFamily="18" charset="0"/>
                <a:cs typeface="Times New Roman" panose="02020603050405020304" pitchFamily="18" charset="0"/>
              </a:rPr>
              <a:t>Rohrbaugh’s</a:t>
            </a:r>
            <a:r>
              <a:rPr lang="en-US" altLang="ar-EG" sz="2800" b="1" dirty="0">
                <a:solidFill>
                  <a:srgbClr val="00B0F0"/>
                </a:solidFill>
                <a:latin typeface="Times New Roman" panose="02020603050405020304" pitchFamily="18" charset="0"/>
                <a:cs typeface="Times New Roman" panose="02020603050405020304" pitchFamily="18" charset="0"/>
              </a:rPr>
              <a:t> types of organizational culture</a:t>
            </a:r>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3">
            <a:extLst>
              <a:ext uri="{FF2B5EF4-FFF2-40B4-BE49-F238E27FC236}">
                <a16:creationId xmlns:a16="http://schemas.microsoft.com/office/drawing/2014/main" id="{EDD72257-C6BA-4184-B57D-274B48BB7DD6}"/>
              </a:ext>
            </a:extLst>
          </p:cNvPr>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2925785" y="258839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Hierarchy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1285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2365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4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097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956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88399"/>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4">
            <a:extLst>
              <a:ext uri="{FF2B5EF4-FFF2-40B4-BE49-F238E27FC236}">
                <a16:creationId xmlns:a16="http://schemas.microsoft.com/office/drawing/2014/main" id="{487BDA8E-EB78-417F-910F-043095D97B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2525" y="2387330"/>
            <a:ext cx="8458200" cy="4435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7312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2819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185761"/>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6405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altLang="ar-EG" sz="2800" b="1" kern="0" dirty="0">
                <a:solidFill>
                  <a:srgbClr val="CC6600"/>
                </a:solidFill>
                <a:latin typeface="Times New Roman" pitchFamily="18" charset="0"/>
                <a:cs typeface="Times New Roman" panose="02020603050405020304" pitchFamily="18" charset="0"/>
              </a:rPr>
              <a:t>(C) </a:t>
            </a: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43527"/>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current culture reflects an organization transformation with many on going initiatives and lack of a clear sense at working level of how it all fits together.</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2420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BB62EFC-3D17-4423-9643-A36E345AE84F}"/>
              </a:ext>
            </a:extLst>
          </p:cNvPr>
          <p:cNvSpPr txBox="1"/>
          <p:nvPr/>
        </p:nvSpPr>
        <p:spPr>
          <a:xfrm>
            <a:off x="3605193" y="2850107"/>
            <a:ext cx="6096000" cy="13942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Impact of National Culture on Organizational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2D30C27-B50D-42FA-B2FE-EC1D1B0F97F6}"/>
              </a:ext>
            </a:extLst>
          </p:cNvPr>
          <p:cNvSpPr txBox="1"/>
          <p:nvPr/>
        </p:nvSpPr>
        <p:spPr>
          <a:xfrm>
            <a:off x="4034423" y="2802193"/>
            <a:ext cx="6096000" cy="13388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1800" b="1" i="0" dirty="0">
                <a:solidFill>
                  <a:srgbClr val="202124"/>
                </a:solidFill>
                <a:effectLst/>
                <a:latin typeface="arial" panose="020B0604020202020204" pitchFamily="34" charset="0"/>
              </a:rPr>
              <a:t>National culture tends to influence the organizational culture</a:t>
            </a:r>
            <a:r>
              <a:rPr lang="en-US" sz="1800" b="0" i="0" dirty="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787333" y="2678696"/>
            <a:ext cx="7737792" cy="363791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7999" y="2603551"/>
            <a:ext cx="8734425"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881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D8F9F7C0-FFB9-4DC5-B7E4-24ECB1EE32F6}"/>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253</TotalTime>
  <Words>1995</Words>
  <Application>Microsoft Office PowerPoint</Application>
  <PresentationFormat>Widescreen</PresentationFormat>
  <Paragraphs>277</Paragraphs>
  <Slides>38</Slides>
  <Notes>37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8" baseType="lpstr">
      <vt:lpstr>Arial</vt:lpstr>
      <vt:lpstr>Arial</vt:lpstr>
      <vt:lpstr>Calibri</vt:lpstr>
      <vt:lpstr>Calibri Light</vt:lpstr>
      <vt:lpstr>Comic Sans MS</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74</cp:revision>
  <dcterms:created xsi:type="dcterms:W3CDTF">2023-04-29T09:08:00Z</dcterms:created>
  <dcterms:modified xsi:type="dcterms:W3CDTF">2024-03-22T13:05:29Z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