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1pPr>
    <a:lvl2pPr marL="0" marR="0" indent="4572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2pPr>
    <a:lvl3pPr marL="0" marR="0" indent="9144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3pPr>
    <a:lvl4pPr marL="0" marR="0" indent="13716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4pPr>
    <a:lvl5pPr marL="0" marR="0" indent="18288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5pPr>
    <a:lvl6pPr marL="0" marR="0" indent="22860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6pPr>
    <a:lvl7pPr marL="0" marR="0" indent="27432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7pPr>
    <a:lvl8pPr marL="0" marR="0" indent="32004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8pPr>
    <a:lvl9pPr marL="0" marR="0" indent="365760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25400" cap="flat">
              <a:noFill/>
              <a:miter lim="400000"/>
            </a:ln>
          </a:left>
          <a:right>
            <a:ln w="25400" cap="flat">
              <a:noFill/>
              <a:miter lim="400000"/>
            </a:ln>
          </a:right>
          <a:top>
            <a:ln w="25400" cap="flat">
              <a:noFill/>
              <a:miter lim="400000"/>
            </a:ln>
          </a:top>
          <a:bottom>
            <a:ln w="25400" cap="flat">
              <a:noFill/>
              <a:miter lim="400000"/>
            </a:ln>
          </a:bottom>
          <a:insideH>
            <a:ln w="25400" cap="flat">
              <a:noFill/>
              <a:miter lim="400000"/>
            </a:ln>
          </a:insideH>
          <a:insideV>
            <a:ln w="25400" cap="flat">
              <a:noFill/>
              <a:miter lim="400000"/>
            </a:ln>
          </a:insideV>
        </a:tcBdr>
        <a:fill>
          <a:solidFill>
            <a:schemeClr val="accent1"/>
          </a:solidFill>
        </a:fill>
      </a:tcStyle>
    </a:firstCol>
    <a:lastRow>
      <a:tcTxStyle b="on" i="off">
        <a:fontRef idx="minor">
          <a:srgbClr val="000000"/>
        </a:fontRef>
        <a:srgbClr val="000000"/>
      </a:tcTxStyle>
      <a:tcStyle>
        <a:tcBdr>
          <a:left>
            <a:ln w="25400" cap="flat">
              <a:noFill/>
              <a:miter lim="400000"/>
            </a:ln>
          </a:left>
          <a:right>
            <a:ln w="25400" cap="flat">
              <a:noFill/>
              <a:miter lim="400000"/>
            </a:ln>
          </a:right>
          <a:top>
            <a:ln w="101600" cap="flat">
              <a:solidFill>
                <a:srgbClr val="000000"/>
              </a:solidFill>
              <a:prstDash val="solid"/>
              <a:round/>
            </a:ln>
          </a:top>
          <a:bottom>
            <a:ln w="50800" cap="flat">
              <a:solidFill>
                <a:srgbClr val="000000"/>
              </a:solidFill>
              <a:prstDash val="solid"/>
              <a:round/>
            </a:ln>
          </a:bottom>
          <a:insideH>
            <a:ln w="25400" cap="flat">
              <a:noFill/>
              <a:miter lim="400000"/>
            </a:ln>
          </a:insideH>
          <a:insideV>
            <a:ln w="25400" cap="flat">
              <a:noFill/>
              <a:miter lim="400000"/>
            </a:ln>
          </a:insideV>
        </a:tcBdr>
        <a:fill>
          <a:solidFill>
            <a:srgbClr val="FFFFFF"/>
          </a:solidFill>
        </a:fill>
      </a:tcStyle>
    </a:lastRow>
    <a:firstRow>
      <a:tcTxStyle b="on" i="off">
        <a:fontRef idx="minor">
          <a:srgbClr val="FFFFFF"/>
        </a:fontRef>
        <a:srgbClr val="FFFFFF"/>
      </a:tcTxStyle>
      <a:tcStyle>
        <a:tcBdr>
          <a:left>
            <a:ln w="25400" cap="flat">
              <a:noFill/>
              <a:miter lim="400000"/>
            </a:ln>
          </a:left>
          <a:right>
            <a:ln w="25400" cap="flat">
              <a:noFill/>
              <a:miter lim="400000"/>
            </a:ln>
          </a:right>
          <a:top>
            <a:ln w="50800" cap="flat">
              <a:solidFill>
                <a:srgbClr val="000000"/>
              </a:solidFill>
              <a:prstDash val="solid"/>
              <a:round/>
            </a:ln>
          </a:top>
          <a:bottom>
            <a:ln w="50800" cap="flat">
              <a:solidFill>
                <a:srgbClr val="000000"/>
              </a:solidFill>
              <a:prstDash val="solid"/>
              <a:round/>
            </a:ln>
          </a:bottom>
          <a:insideH>
            <a:ln w="25400" cap="flat">
              <a:noFill/>
              <a:miter lim="400000"/>
            </a:ln>
          </a:insideH>
          <a:insideV>
            <a:ln w="254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76200" cap="flat">
              <a:solidFill>
                <a:srgbClr val="FFFFFF"/>
              </a:solidFill>
              <a:prstDash val="solid"/>
              <a:round/>
            </a:ln>
          </a:top>
          <a:bottom>
            <a:ln w="254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25400" cap="flat">
              <a:solidFill>
                <a:srgbClr val="FFFFFF"/>
              </a:solidFill>
              <a:prstDash val="solid"/>
              <a:round/>
            </a:ln>
          </a:left>
          <a:right>
            <a:ln w="25400" cap="flat">
              <a:solidFill>
                <a:srgbClr val="FFFFFF"/>
              </a:solidFill>
              <a:prstDash val="solid"/>
              <a:round/>
            </a:ln>
          </a:right>
          <a:top>
            <a:ln w="25400" cap="flat">
              <a:solidFill>
                <a:srgbClr val="FFFFFF"/>
              </a:solidFill>
              <a:prstDash val="solid"/>
              <a:round/>
            </a:ln>
          </a:top>
          <a:bottom>
            <a:ln w="76200" cap="flat">
              <a:solidFill>
                <a:srgbClr val="FFFFFF"/>
              </a:solidFill>
              <a:prstDash val="solid"/>
              <a:round/>
            </a:ln>
          </a:bottom>
          <a:insideH>
            <a:ln w="25400" cap="flat">
              <a:solidFill>
                <a:srgbClr val="FFFFFF"/>
              </a:solidFill>
              <a:prstDash val="solid"/>
              <a:round/>
            </a:ln>
          </a:insideH>
          <a:insideV>
            <a:ln w="254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101600" cap="flat">
              <a:solidFill>
                <a:srgbClr val="000000"/>
              </a:solidFill>
              <a:prstDash val="solid"/>
              <a:round/>
            </a:ln>
          </a:top>
          <a:bottom>
            <a:ln w="254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noFill/>
        </a:fill>
      </a:tcStyle>
    </a:lastRow>
    <a:firstRow>
      <a:tcTxStyle b="on" i="off">
        <a:fontRef idx="minor">
          <a:srgbClr val="000000"/>
        </a:fontRef>
        <a:srgbClr val="000000"/>
      </a:tcTxStyle>
      <a:tcStyle>
        <a:tcBdr>
          <a:left>
            <a:ln w="25400" cap="flat">
              <a:solidFill>
                <a:srgbClr val="000000"/>
              </a:solidFill>
              <a:prstDash val="solid"/>
              <a:round/>
            </a:ln>
          </a:left>
          <a:right>
            <a:ln w="25400" cap="flat">
              <a:solidFill>
                <a:srgbClr val="000000"/>
              </a:solidFill>
              <a:prstDash val="solid"/>
              <a:round/>
            </a:ln>
          </a:right>
          <a:top>
            <a:ln w="25400" cap="flat">
              <a:solidFill>
                <a:srgbClr val="000000"/>
              </a:solidFill>
              <a:prstDash val="solid"/>
              <a:round/>
            </a:ln>
          </a:top>
          <a:bottom>
            <a:ln w="50800" cap="flat">
              <a:solidFill>
                <a:srgbClr val="000000"/>
              </a:solidFill>
              <a:prstDash val="solid"/>
              <a:round/>
            </a:ln>
          </a:bottom>
          <a:insideH>
            <a:ln w="25400" cap="flat">
              <a:solidFill>
                <a:srgbClr val="000000"/>
              </a:solidFill>
              <a:prstDash val="solid"/>
              <a:round/>
            </a:ln>
          </a:insideH>
          <a:insideV>
            <a:ln w="254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28" name="Shape 128"/>
          <p:cNvSpPr/>
          <p:nvPr>
            <p:ph type="sldImg"/>
          </p:nvPr>
        </p:nvSpPr>
        <p:spPr>
          <a:xfrm>
            <a:off x="1143000" y="685800"/>
            <a:ext cx="4572000" cy="3429000"/>
          </a:xfrm>
          <a:prstGeom prst="rect">
            <a:avLst/>
          </a:prstGeom>
        </p:spPr>
        <p:txBody>
          <a:bodyPr/>
          <a:lstStyle/>
          <a:p>
            <a:pPr/>
          </a:p>
        </p:txBody>
      </p:sp>
      <p:sp>
        <p:nvSpPr>
          <p:cNvPr id="129" name="Shape 12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algn="r" defTabSz="1828800" latinLnBrk="0">
      <a:defRPr sz="2400">
        <a:latin typeface="+mn-lt"/>
        <a:ea typeface="+mn-ea"/>
        <a:cs typeface="+mn-cs"/>
        <a:sym typeface="Calibri"/>
      </a:defRPr>
    </a:lvl1pPr>
    <a:lvl2pPr indent="228600" algn="r" defTabSz="1828800" latinLnBrk="0">
      <a:defRPr sz="2400">
        <a:latin typeface="+mn-lt"/>
        <a:ea typeface="+mn-ea"/>
        <a:cs typeface="+mn-cs"/>
        <a:sym typeface="Calibri"/>
      </a:defRPr>
    </a:lvl2pPr>
    <a:lvl3pPr indent="457200" algn="r" defTabSz="1828800" latinLnBrk="0">
      <a:defRPr sz="2400">
        <a:latin typeface="+mn-lt"/>
        <a:ea typeface="+mn-ea"/>
        <a:cs typeface="+mn-cs"/>
        <a:sym typeface="Calibri"/>
      </a:defRPr>
    </a:lvl3pPr>
    <a:lvl4pPr indent="685800" algn="r" defTabSz="1828800" latinLnBrk="0">
      <a:defRPr sz="2400">
        <a:latin typeface="+mn-lt"/>
        <a:ea typeface="+mn-ea"/>
        <a:cs typeface="+mn-cs"/>
        <a:sym typeface="Calibri"/>
      </a:defRPr>
    </a:lvl4pPr>
    <a:lvl5pPr indent="914400" algn="r" defTabSz="1828800" latinLnBrk="0">
      <a:defRPr sz="2400">
        <a:latin typeface="+mn-lt"/>
        <a:ea typeface="+mn-ea"/>
        <a:cs typeface="+mn-cs"/>
        <a:sym typeface="Calibri"/>
      </a:defRPr>
    </a:lvl5pPr>
    <a:lvl6pPr indent="1143000" algn="r" defTabSz="1828800" latinLnBrk="0">
      <a:defRPr sz="2400">
        <a:latin typeface="+mn-lt"/>
        <a:ea typeface="+mn-ea"/>
        <a:cs typeface="+mn-cs"/>
        <a:sym typeface="Calibri"/>
      </a:defRPr>
    </a:lvl6pPr>
    <a:lvl7pPr indent="1371600" algn="r" defTabSz="1828800" latinLnBrk="0">
      <a:defRPr sz="2400">
        <a:latin typeface="+mn-lt"/>
        <a:ea typeface="+mn-ea"/>
        <a:cs typeface="+mn-cs"/>
        <a:sym typeface="Calibri"/>
      </a:defRPr>
    </a:lvl7pPr>
    <a:lvl8pPr indent="1600200" algn="r" defTabSz="1828800" latinLnBrk="0">
      <a:defRPr sz="2400">
        <a:latin typeface="+mn-lt"/>
        <a:ea typeface="+mn-ea"/>
        <a:cs typeface="+mn-cs"/>
        <a:sym typeface="Calibri"/>
      </a:defRPr>
    </a:lvl8pPr>
    <a:lvl9pPr indent="1828800" algn="r" defTabSz="1828800" latinLnBrk="0">
      <a:defRPr sz="24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شريحة عنوان">
    <p:spTree>
      <p:nvGrpSpPr>
        <p:cNvPr id="1" name=""/>
        <p:cNvGrpSpPr/>
        <p:nvPr/>
      </p:nvGrpSpPr>
      <p:grpSpPr>
        <a:xfrm>
          <a:off x="0" y="0"/>
          <a:ext cx="0" cy="0"/>
          <a:chOff x="0" y="0"/>
          <a:chExt cx="0" cy="0"/>
        </a:xfrm>
      </p:grpSpPr>
      <p:sp>
        <p:nvSpPr>
          <p:cNvPr id="11" name="Title Text"/>
          <p:cNvSpPr txBox="1"/>
          <p:nvPr>
            <p:ph type="title"/>
          </p:nvPr>
        </p:nvSpPr>
        <p:spPr>
          <a:xfrm>
            <a:off x="4419600" y="4260850"/>
            <a:ext cx="15544800" cy="2940050"/>
          </a:xfrm>
          <a:prstGeom prst="rect">
            <a:avLst/>
          </a:prstGeom>
        </p:spPr>
        <p:txBody>
          <a:bodyPr/>
          <a:lstStyle/>
          <a:p>
            <a:pPr/>
            <a:r>
              <a:t>Title Text</a:t>
            </a:r>
          </a:p>
        </p:txBody>
      </p:sp>
      <p:sp>
        <p:nvSpPr>
          <p:cNvPr id="12" name="Body Level One…"/>
          <p:cNvSpPr txBox="1"/>
          <p:nvPr>
            <p:ph type="body" sz="quarter" idx="1"/>
          </p:nvPr>
        </p:nvSpPr>
        <p:spPr>
          <a:xfrm>
            <a:off x="5791200" y="7772400"/>
            <a:ext cx="12801600" cy="35052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ومحتوى">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المقطع">
    <p:spTree>
      <p:nvGrpSpPr>
        <p:cNvPr id="1" name=""/>
        <p:cNvGrpSpPr/>
        <p:nvPr/>
      </p:nvGrpSpPr>
      <p:grpSpPr>
        <a:xfrm>
          <a:off x="0" y="0"/>
          <a:ext cx="0" cy="0"/>
          <a:chOff x="0" y="0"/>
          <a:chExt cx="0" cy="0"/>
        </a:xfrm>
      </p:grpSpPr>
      <p:sp>
        <p:nvSpPr>
          <p:cNvPr id="29" name="Title Text"/>
          <p:cNvSpPr txBox="1"/>
          <p:nvPr>
            <p:ph type="title"/>
          </p:nvPr>
        </p:nvSpPr>
        <p:spPr>
          <a:xfrm>
            <a:off x="4492625" y="8813800"/>
            <a:ext cx="15544801" cy="2724150"/>
          </a:xfrm>
          <a:prstGeom prst="rect">
            <a:avLst/>
          </a:prstGeom>
        </p:spPr>
        <p:txBody>
          <a:bodyPr anchor="t"/>
          <a:lstStyle>
            <a:lvl1pPr algn="r">
              <a:defRPr b="1" cap="all" sz="8000"/>
            </a:lvl1pPr>
          </a:lstStyle>
          <a:p>
            <a:pPr/>
            <a:r>
              <a:t>Title Text</a:t>
            </a:r>
          </a:p>
        </p:txBody>
      </p:sp>
      <p:sp>
        <p:nvSpPr>
          <p:cNvPr id="30" name="Body Level One…"/>
          <p:cNvSpPr txBox="1"/>
          <p:nvPr>
            <p:ph type="body" sz="quarter" idx="1"/>
          </p:nvPr>
        </p:nvSpPr>
        <p:spPr>
          <a:xfrm>
            <a:off x="4492625" y="5813426"/>
            <a:ext cx="15544801" cy="3000375"/>
          </a:xfrm>
          <a:prstGeom prst="rect">
            <a:avLst/>
          </a:prstGeom>
        </p:spPr>
        <p:txBody>
          <a:bodyPr anchor="b"/>
          <a:lstStyle>
            <a:lvl1pPr marL="0" indent="0">
              <a:spcBef>
                <a:spcPts val="900"/>
              </a:spcBef>
              <a:buSzTx/>
              <a:buFontTx/>
              <a:buNone/>
              <a:defRPr sz="4000">
                <a:solidFill>
                  <a:srgbClr val="888888"/>
                </a:solidFill>
              </a:defRPr>
            </a:lvl1pPr>
            <a:lvl2pPr marL="0" indent="457200">
              <a:spcBef>
                <a:spcPts val="900"/>
              </a:spcBef>
              <a:buSzTx/>
              <a:buFontTx/>
              <a:buNone/>
              <a:defRPr sz="4000">
                <a:solidFill>
                  <a:srgbClr val="888888"/>
                </a:solidFill>
              </a:defRPr>
            </a:lvl2pPr>
            <a:lvl3pPr marL="0" indent="914400">
              <a:spcBef>
                <a:spcPts val="900"/>
              </a:spcBef>
              <a:buSzTx/>
              <a:buFontTx/>
              <a:buNone/>
              <a:defRPr sz="4000">
                <a:solidFill>
                  <a:srgbClr val="888888"/>
                </a:solidFill>
              </a:defRPr>
            </a:lvl3pPr>
            <a:lvl4pPr marL="0" indent="1371600">
              <a:spcBef>
                <a:spcPts val="900"/>
              </a:spcBef>
              <a:buSzTx/>
              <a:buFontTx/>
              <a:buNone/>
              <a:defRPr sz="4000">
                <a:solidFill>
                  <a:srgbClr val="888888"/>
                </a:solidFill>
              </a:defRPr>
            </a:lvl4pPr>
            <a:lvl5pPr marL="0" indent="1828800">
              <a:spcBef>
                <a:spcPts val="900"/>
              </a:spcBef>
              <a:buSzTx/>
              <a:buFontTx/>
              <a:buNone/>
              <a:defRPr sz="40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يين">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3962400" y="3200400"/>
            <a:ext cx="8077200" cy="9051926"/>
          </a:xfrm>
          <a:prstGeom prst="rect">
            <a:avLst/>
          </a:prstGeom>
        </p:spPr>
        <p:txBody>
          <a:bodyPr/>
          <a:lstStyle>
            <a:lvl1pPr>
              <a:spcBef>
                <a:spcPts val="1300"/>
              </a:spcBef>
              <a:defRPr sz="5600"/>
            </a:lvl1pPr>
            <a:lvl2pPr marL="1123950" indent="-666750">
              <a:spcBef>
                <a:spcPts val="1300"/>
              </a:spcBef>
              <a:defRPr sz="5600"/>
            </a:lvl2pPr>
            <a:lvl3pPr marL="1554479" indent="-640079">
              <a:spcBef>
                <a:spcPts val="1300"/>
              </a:spcBef>
              <a:defRPr sz="5600"/>
            </a:lvl3pPr>
            <a:lvl4pPr marL="2082800" indent="-711200">
              <a:spcBef>
                <a:spcPts val="1300"/>
              </a:spcBef>
              <a:defRPr sz="5600"/>
            </a:lvl4pPr>
            <a:lvl5pPr marL="2540000" indent="-711200">
              <a:spcBef>
                <a:spcPts val="1300"/>
              </a:spcBef>
              <a:defRPr sz="5600"/>
            </a:lvl5p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قارنة">
    <p:spTree>
      <p:nvGrpSpPr>
        <p:cNvPr id="1" name=""/>
        <p:cNvGrpSpPr/>
        <p:nvPr/>
      </p:nvGrpSpPr>
      <p:grpSpPr>
        <a:xfrm>
          <a:off x="0" y="0"/>
          <a:ext cx="0" cy="0"/>
          <a:chOff x="0" y="0"/>
          <a:chExt cx="0" cy="0"/>
        </a:xfrm>
      </p:grpSpPr>
      <p:sp>
        <p:nvSpPr>
          <p:cNvPr id="47" name="Title Text"/>
          <p:cNvSpPr txBox="1"/>
          <p:nvPr>
            <p:ph type="title"/>
          </p:nvPr>
        </p:nvSpPr>
        <p:spPr>
          <a:prstGeom prst="rect">
            <a:avLst/>
          </a:prstGeom>
        </p:spPr>
        <p:txBody>
          <a:bodyPr/>
          <a:lstStyle/>
          <a:p>
            <a:pPr/>
            <a:r>
              <a:t>Title Text</a:t>
            </a:r>
          </a:p>
        </p:txBody>
      </p:sp>
      <p:sp>
        <p:nvSpPr>
          <p:cNvPr id="48" name="Body Level One…"/>
          <p:cNvSpPr txBox="1"/>
          <p:nvPr>
            <p:ph type="body" sz="quarter" idx="1"/>
          </p:nvPr>
        </p:nvSpPr>
        <p:spPr>
          <a:xfrm>
            <a:off x="3962400" y="3070225"/>
            <a:ext cx="8080376" cy="1279525"/>
          </a:xfrm>
          <a:prstGeom prst="rect">
            <a:avLst/>
          </a:prstGeom>
        </p:spPr>
        <p:txBody>
          <a:bodyPr anchor="b"/>
          <a:lstStyle>
            <a:lvl1pPr marL="0" indent="0">
              <a:spcBef>
                <a:spcPts val="1100"/>
              </a:spcBef>
              <a:buSzTx/>
              <a:buFontTx/>
              <a:buNone/>
              <a:defRPr b="1" sz="4800"/>
            </a:lvl1pPr>
            <a:lvl2pPr marL="0" indent="457200">
              <a:spcBef>
                <a:spcPts val="1100"/>
              </a:spcBef>
              <a:buSzTx/>
              <a:buFontTx/>
              <a:buNone/>
              <a:defRPr b="1" sz="4800"/>
            </a:lvl2pPr>
            <a:lvl3pPr marL="0" indent="914400">
              <a:spcBef>
                <a:spcPts val="1100"/>
              </a:spcBef>
              <a:buSzTx/>
              <a:buFontTx/>
              <a:buNone/>
              <a:defRPr b="1" sz="4800"/>
            </a:lvl3pPr>
            <a:lvl4pPr marL="0" indent="1371600">
              <a:spcBef>
                <a:spcPts val="1100"/>
              </a:spcBef>
              <a:buSzTx/>
              <a:buFontTx/>
              <a:buNone/>
              <a:defRPr b="1" sz="4800"/>
            </a:lvl4pPr>
            <a:lvl5pPr marL="0" indent="1828800">
              <a:spcBef>
                <a:spcPts val="1100"/>
              </a:spcBef>
              <a:buSzTx/>
              <a:buFontTx/>
              <a:buNone/>
              <a:defRPr b="1" sz="4800"/>
            </a:lvl5pPr>
          </a:lstStyle>
          <a:p>
            <a:pPr/>
            <a:r>
              <a:t>Body Level One</a:t>
            </a:r>
          </a:p>
          <a:p>
            <a:pPr lvl="1"/>
            <a:r>
              <a:t>Body Level Two</a:t>
            </a:r>
          </a:p>
          <a:p>
            <a:pPr lvl="2"/>
            <a:r>
              <a:t>Body Level Three</a:t>
            </a:r>
          </a:p>
          <a:p>
            <a:pPr lvl="3"/>
            <a:r>
              <a:t>Body Level Four</a:t>
            </a:r>
          </a:p>
          <a:p>
            <a:pPr lvl="4"/>
            <a:r>
              <a:t>Body Level Five</a:t>
            </a:r>
          </a:p>
        </p:txBody>
      </p:sp>
      <p:sp>
        <p:nvSpPr>
          <p:cNvPr id="49" name="عنصر نائب للنص 4"/>
          <p:cNvSpPr/>
          <p:nvPr>
            <p:ph type="body" sz="quarter" idx="21"/>
          </p:nvPr>
        </p:nvSpPr>
        <p:spPr>
          <a:xfrm>
            <a:off x="12338050" y="3070225"/>
            <a:ext cx="8083550" cy="1279525"/>
          </a:xfrm>
          <a:prstGeom prst="rect">
            <a:avLst/>
          </a:prstGeom>
          <a:ln w="12700"/>
        </p:spPr>
        <p:txBody>
          <a:bodyPr anchor="b"/>
          <a:lstStyle/>
          <a:p>
            <a:pPr marL="0" indent="0">
              <a:spcBef>
                <a:spcPts val="1100"/>
              </a:spcBef>
              <a:buSzTx/>
              <a:buFontTx/>
              <a:buNone/>
              <a:defRPr b="1" sz="4800"/>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عنوان فقط">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فارغ">
    <p:spTree>
      <p:nvGrpSpPr>
        <p:cNvPr id="1" name=""/>
        <p:cNvGrpSpPr/>
        <p:nvPr/>
      </p:nvGrpSpPr>
      <p:grpSpPr>
        <a:xfrm>
          <a:off x="0" y="0"/>
          <a:ext cx="0" cy="0"/>
          <a:chOff x="0" y="0"/>
          <a:chExt cx="0" cy="0"/>
        </a:xfrm>
      </p:grpSpPr>
      <p:pic>
        <p:nvPicPr>
          <p:cNvPr id="65" name="Google Shape;125;p4" descr="Google Shape;125;p4"/>
          <p:cNvPicPr>
            <a:picLocks noChangeAspect="1"/>
          </p:cNvPicPr>
          <p:nvPr/>
        </p:nvPicPr>
        <p:blipFill>
          <a:blip r:embed="rId2">
            <a:extLst/>
          </a:blip>
          <a:stretch>
            <a:fillRect/>
          </a:stretch>
        </p:blipFill>
        <p:spPr>
          <a:xfrm>
            <a:off x="-216073" y="0"/>
            <a:ext cx="19066204" cy="3220400"/>
          </a:xfrm>
          <a:prstGeom prst="rect">
            <a:avLst/>
          </a:prstGeom>
          <a:ln w="12700">
            <a:miter lim="400000"/>
          </a:ln>
        </p:spPr>
      </p:pic>
      <p:pic>
        <p:nvPicPr>
          <p:cNvPr id="66" name="Google Shape;121;p4" descr="Google Shape;121;p4"/>
          <p:cNvPicPr>
            <a:picLocks noChangeAspect="1"/>
          </p:cNvPicPr>
          <p:nvPr/>
        </p:nvPicPr>
        <p:blipFill>
          <a:blip r:embed="rId3">
            <a:extLst/>
          </a:blip>
          <a:stretch>
            <a:fillRect/>
          </a:stretch>
        </p:blipFill>
        <p:spPr>
          <a:xfrm>
            <a:off x="1303480" y="11017957"/>
            <a:ext cx="2444851" cy="2192413"/>
          </a:xfrm>
          <a:prstGeom prst="rect">
            <a:avLst/>
          </a:prstGeom>
          <a:ln w="12700">
            <a:miter lim="400000"/>
          </a:ln>
        </p:spPr>
      </p:pic>
      <p:pic>
        <p:nvPicPr>
          <p:cNvPr id="67" name="Google Shape;122;p4" descr="Google Shape;122;p4"/>
          <p:cNvPicPr>
            <a:picLocks noChangeAspect="1"/>
          </p:cNvPicPr>
          <p:nvPr/>
        </p:nvPicPr>
        <p:blipFill>
          <a:blip r:embed="rId4">
            <a:extLst/>
          </a:blip>
          <a:stretch>
            <a:fillRect/>
          </a:stretch>
        </p:blipFill>
        <p:spPr>
          <a:xfrm>
            <a:off x="4881576" y="11898487"/>
            <a:ext cx="19804458" cy="409677"/>
          </a:xfrm>
          <a:prstGeom prst="rect">
            <a:avLst/>
          </a:prstGeom>
          <a:ln w="12700">
            <a:miter lim="400000"/>
          </a:ln>
        </p:spPr>
      </p:pic>
      <p:pic>
        <p:nvPicPr>
          <p:cNvPr id="68" name="Google Shape;123;p4" descr="Google Shape;123;p4"/>
          <p:cNvPicPr>
            <a:picLocks noChangeAspect="1"/>
          </p:cNvPicPr>
          <p:nvPr/>
        </p:nvPicPr>
        <p:blipFill>
          <a:blip r:embed="rId5">
            <a:extLst/>
          </a:blip>
          <a:stretch>
            <a:fillRect/>
          </a:stretch>
        </p:blipFill>
        <p:spPr>
          <a:xfrm>
            <a:off x="-216073" y="4409644"/>
            <a:ext cx="477301" cy="5419069"/>
          </a:xfrm>
          <a:prstGeom prst="rect">
            <a:avLst/>
          </a:prstGeom>
          <a:ln w="12700">
            <a:miter lim="400000"/>
          </a:ln>
        </p:spPr>
      </p:pic>
      <p:pic>
        <p:nvPicPr>
          <p:cNvPr id="69" name="Google Shape;124;p4" descr="Google Shape;124;p4"/>
          <p:cNvPicPr>
            <a:picLocks noChangeAspect="1"/>
          </p:cNvPicPr>
          <p:nvPr/>
        </p:nvPicPr>
        <p:blipFill>
          <a:blip r:embed="rId5">
            <a:extLst/>
          </a:blip>
          <a:stretch>
            <a:fillRect/>
          </a:stretch>
        </p:blipFill>
        <p:spPr>
          <a:xfrm>
            <a:off x="24145349" y="4409644"/>
            <a:ext cx="477301" cy="5419069"/>
          </a:xfrm>
          <a:prstGeom prst="rect">
            <a:avLst/>
          </a:prstGeom>
          <a:ln w="12700">
            <a:miter lim="400000"/>
          </a:ln>
        </p:spPr>
      </p:pic>
      <p:sp>
        <p:nvSpPr>
          <p:cNvPr id="70" name="Google Shape;128;p4"/>
          <p:cNvSpPr txBox="1"/>
          <p:nvPr/>
        </p:nvSpPr>
        <p:spPr>
          <a:xfrm>
            <a:off x="2298073" y="4451437"/>
            <a:ext cx="19149677" cy="5097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l">
              <a:lnSpc>
                <a:spcPct val="200000"/>
              </a:lnSpc>
              <a:defRPr>
                <a:solidFill>
                  <a:srgbClr val="0A1F61"/>
                </a:solidFill>
                <a:latin typeface="Tajawal ExtraBold"/>
                <a:ea typeface="Tajawal ExtraBold"/>
                <a:cs typeface="Tajawal ExtraBold"/>
                <a:sym typeface="Tajawal ExtraBold"/>
              </a:defRPr>
            </a:pPr>
          </a:p>
          <a:p>
            <a:pPr algn="l">
              <a:lnSpc>
                <a:spcPct val="200000"/>
              </a:lnSpc>
              <a:defRPr>
                <a:solidFill>
                  <a:srgbClr val="0A1F61"/>
                </a:solidFill>
                <a:latin typeface="Tajawal ExtraBold"/>
                <a:ea typeface="Tajawal ExtraBold"/>
                <a:cs typeface="Tajawal ExtraBold"/>
                <a:sym typeface="Tajawal ExtraBold"/>
              </a:defRPr>
            </a:pPr>
          </a:p>
          <a:p>
            <a:pPr algn="l">
              <a:lnSpc>
                <a:spcPct val="200000"/>
              </a:lnSpc>
              <a:defRPr>
                <a:solidFill>
                  <a:srgbClr val="0A1F61"/>
                </a:solidFill>
                <a:latin typeface="Tajawal ExtraBold"/>
                <a:ea typeface="Tajawal ExtraBold"/>
                <a:cs typeface="Tajawal ExtraBold"/>
                <a:sym typeface="Tajawal ExtraBold"/>
              </a:defRPr>
            </a:pPr>
          </a:p>
          <a:p>
            <a:pPr algn="l">
              <a:lnSpc>
                <a:spcPct val="200000"/>
              </a:lnSpc>
              <a:defRPr>
                <a:solidFill>
                  <a:srgbClr val="0A1F61"/>
                </a:solidFill>
                <a:latin typeface="Tajawal ExtraBold"/>
                <a:ea typeface="Tajawal ExtraBold"/>
                <a:cs typeface="Tajawal ExtraBold"/>
                <a:sym typeface="Tajawal ExtraBold"/>
              </a:defRPr>
            </a:pPr>
          </a:p>
        </p:txBody>
      </p:sp>
      <p:sp>
        <p:nvSpPr>
          <p:cNvPr id="71" name="Lecturer: Dr. Sahar ALBOSAILY"/>
          <p:cNvSpPr txBox="1"/>
          <p:nvPr/>
        </p:nvSpPr>
        <p:spPr>
          <a:xfrm>
            <a:off x="4957182" y="12904605"/>
            <a:ext cx="52219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72" name="Google Shape;127;p4"/>
          <p:cNvSpPr txBox="1"/>
          <p:nvPr/>
        </p:nvSpPr>
        <p:spPr>
          <a:xfrm>
            <a:off x="693185" y="473447"/>
            <a:ext cx="2958779"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ctr">
              <a:defRPr sz="5600">
                <a:solidFill>
                  <a:srgbClr val="FFFFFF"/>
                </a:solidFill>
                <a:latin typeface="Tajawal Medium"/>
                <a:ea typeface="Tajawal Medium"/>
                <a:cs typeface="Tajawal Medium"/>
                <a:sym typeface="Tajawal Medium"/>
              </a:defRPr>
            </a:pPr>
            <a:r>
              <a:t>Chapter</a:t>
            </a:r>
          </a:p>
          <a:p>
            <a:pPr algn="ctr">
              <a:defRPr sz="5600">
                <a:solidFill>
                  <a:srgbClr val="FFFFFF"/>
                </a:solidFill>
                <a:latin typeface="Tajawal Medium"/>
                <a:ea typeface="Tajawal Medium"/>
                <a:cs typeface="Tajawal Medium"/>
                <a:sym typeface="Tajawal Medium"/>
              </a:defRPr>
            </a:pPr>
            <a:r>
              <a:t>01</a:t>
            </a:r>
          </a:p>
        </p:txBody>
      </p:sp>
      <p:sp>
        <p:nvSpPr>
          <p:cNvPr id="73" name="Slide Number"/>
          <p:cNvSpPr txBox="1"/>
          <p:nvPr>
            <p:ph type="sldNum" sz="quarter" idx="2"/>
          </p:nvPr>
        </p:nvSpPr>
        <p:spPr>
          <a:xfrm>
            <a:off x="22748828" y="12943846"/>
            <a:ext cx="556043" cy="536199"/>
          </a:xfrm>
          <a:prstGeom prst="rect">
            <a:avLst/>
          </a:prstGeom>
        </p:spPr>
        <p:txBody>
          <a:bodyPr/>
          <a:lstStyle>
            <a:lvl1pPr>
              <a:defRPr sz="2800">
                <a:solidFill>
                  <a:schemeClr val="accent1"/>
                </a:solidFill>
              </a:defRPr>
            </a:lvl1pPr>
          </a:lstStyle>
          <a:p>
            <a:pPr/>
            <a:fld id="{86CB4B4D-7CA3-9044-876B-883B54F8677D}" type="slidenum"/>
          </a:p>
        </p:txBody>
      </p:sp>
      <p:sp>
        <p:nvSpPr>
          <p:cNvPr id="74" name="MTH 112 Lecture 01 PPt."/>
          <p:cNvSpPr txBox="1"/>
          <p:nvPr/>
        </p:nvSpPr>
        <p:spPr>
          <a:xfrm>
            <a:off x="18703129" y="12904605"/>
            <a:ext cx="40853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MTH 112 Lecture 01 PPt.</a:t>
            </a:r>
          </a:p>
        </p:txBody>
      </p:sp>
      <p:sp>
        <p:nvSpPr>
          <p:cNvPr id="75" name="Recoures Book: T. Bradley and P., Patton, Essential Mathematics for Economics and Business, 2nd Ed. John Willey &amp; Sons, Ltd, 2002"/>
          <p:cNvSpPr txBox="1"/>
          <p:nvPr/>
        </p:nvSpPr>
        <p:spPr>
          <a:xfrm>
            <a:off x="4965029" y="12343234"/>
            <a:ext cx="18278031" cy="526302"/>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defRPr sz="2700">
                <a:solidFill>
                  <a:schemeClr val="accent1">
                    <a:satOff val="-4409"/>
                    <a:lumOff val="-10509"/>
                  </a:schemeClr>
                </a:solidFill>
              </a:defRPr>
            </a:pPr>
            <a:r>
              <a:t>Recoures Book: T. Bradley and P., Patton, </a:t>
            </a:r>
            <a:r>
              <a:rPr i="1"/>
              <a:t>Essential Mathematics for Economics and Business,</a:t>
            </a:r>
            <a:r>
              <a:t> 2nd Ed. John Willey &amp; Sons, Ltd, 2002</a:t>
            </a:r>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محتوى ذو تسمية توضيحية">
    <p:spTree>
      <p:nvGrpSpPr>
        <p:cNvPr id="1" name=""/>
        <p:cNvGrpSpPr/>
        <p:nvPr/>
      </p:nvGrpSpPr>
      <p:grpSpPr>
        <a:xfrm>
          <a:off x="0" y="0"/>
          <a:ext cx="0" cy="0"/>
          <a:chOff x="0" y="0"/>
          <a:chExt cx="0" cy="0"/>
        </a:xfrm>
      </p:grpSpPr>
      <p:sp>
        <p:nvSpPr>
          <p:cNvPr id="82" name="Title Text"/>
          <p:cNvSpPr txBox="1"/>
          <p:nvPr>
            <p:ph type="title"/>
          </p:nvPr>
        </p:nvSpPr>
        <p:spPr>
          <a:xfrm>
            <a:off x="3962400" y="546100"/>
            <a:ext cx="6016627" cy="2324100"/>
          </a:xfrm>
          <a:prstGeom prst="rect">
            <a:avLst/>
          </a:prstGeom>
        </p:spPr>
        <p:txBody>
          <a:bodyPr anchor="b"/>
          <a:lstStyle>
            <a:lvl1pPr algn="r">
              <a:defRPr b="1" sz="4000"/>
            </a:lvl1pPr>
          </a:lstStyle>
          <a:p>
            <a:pPr/>
            <a:r>
              <a:t>Title Text</a:t>
            </a:r>
          </a:p>
        </p:txBody>
      </p:sp>
      <p:sp>
        <p:nvSpPr>
          <p:cNvPr id="83" name="Body Level One…"/>
          <p:cNvSpPr txBox="1"/>
          <p:nvPr>
            <p:ph type="body" sz="half" idx="1"/>
          </p:nvPr>
        </p:nvSpPr>
        <p:spPr>
          <a:xfrm>
            <a:off x="10198100" y="546100"/>
            <a:ext cx="10223500" cy="11706226"/>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84" name="عنصر نائب للنص 3"/>
          <p:cNvSpPr/>
          <p:nvPr>
            <p:ph type="body" sz="quarter" idx="21"/>
          </p:nvPr>
        </p:nvSpPr>
        <p:spPr>
          <a:xfrm>
            <a:off x="3962400" y="2870200"/>
            <a:ext cx="6016627" cy="9382126"/>
          </a:xfrm>
          <a:prstGeom prst="rect">
            <a:avLst/>
          </a:prstGeom>
          <a:ln w="12700"/>
        </p:spPr>
        <p:txBody>
          <a:bodyPr/>
          <a:lstStyle/>
          <a:p>
            <a:pPr marL="0" indent="0">
              <a:spcBef>
                <a:spcPts val="600"/>
              </a:spcBef>
              <a:buSzTx/>
              <a:buFontTx/>
              <a:buNone/>
              <a:defRPr sz="2800"/>
            </a:pP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صورة ذو تسمية توضيحية">
    <p:spTree>
      <p:nvGrpSpPr>
        <p:cNvPr id="1" name=""/>
        <p:cNvGrpSpPr/>
        <p:nvPr/>
      </p:nvGrpSpPr>
      <p:grpSpPr>
        <a:xfrm>
          <a:off x="0" y="0"/>
          <a:ext cx="0" cy="0"/>
          <a:chOff x="0" y="0"/>
          <a:chExt cx="0" cy="0"/>
        </a:xfrm>
      </p:grpSpPr>
      <p:sp>
        <p:nvSpPr>
          <p:cNvPr id="92" name="Title Text"/>
          <p:cNvSpPr txBox="1"/>
          <p:nvPr>
            <p:ph type="title"/>
          </p:nvPr>
        </p:nvSpPr>
        <p:spPr>
          <a:xfrm>
            <a:off x="6632576" y="9601200"/>
            <a:ext cx="10972801" cy="1133476"/>
          </a:xfrm>
          <a:prstGeom prst="rect">
            <a:avLst/>
          </a:prstGeom>
        </p:spPr>
        <p:txBody>
          <a:bodyPr anchor="b"/>
          <a:lstStyle>
            <a:lvl1pPr algn="r">
              <a:defRPr b="1" sz="4000"/>
            </a:lvl1pPr>
          </a:lstStyle>
          <a:p>
            <a:pPr/>
            <a:r>
              <a:t>Title Text</a:t>
            </a:r>
          </a:p>
        </p:txBody>
      </p:sp>
      <p:sp>
        <p:nvSpPr>
          <p:cNvPr id="93" name="عنصر نائب للصورة 2"/>
          <p:cNvSpPr/>
          <p:nvPr>
            <p:ph type="pic" sz="half" idx="21"/>
          </p:nvPr>
        </p:nvSpPr>
        <p:spPr>
          <a:xfrm>
            <a:off x="6632576" y="1225550"/>
            <a:ext cx="10972801" cy="8229600"/>
          </a:xfrm>
          <a:prstGeom prst="rect">
            <a:avLst/>
          </a:prstGeom>
          <a:ln w="12700"/>
        </p:spPr>
        <p:txBody>
          <a:bodyPr tIns="45719" bIns="45719">
            <a:noAutofit/>
          </a:bodyPr>
          <a:lstStyle/>
          <a:p>
            <a:pPr/>
          </a:p>
        </p:txBody>
      </p:sp>
      <p:sp>
        <p:nvSpPr>
          <p:cNvPr id="94" name="Body Level One…"/>
          <p:cNvSpPr txBox="1"/>
          <p:nvPr>
            <p:ph type="body" sz="quarter" idx="1"/>
          </p:nvPr>
        </p:nvSpPr>
        <p:spPr>
          <a:xfrm>
            <a:off x="6632576" y="10734675"/>
            <a:ext cx="10972801" cy="1609725"/>
          </a:xfrm>
          <a:prstGeom prst="rect">
            <a:avLst/>
          </a:prstGeom>
        </p:spPr>
        <p:txBody>
          <a:bodyPr/>
          <a:lstStyle>
            <a:lvl1pPr marL="0" indent="0">
              <a:spcBef>
                <a:spcPts val="600"/>
              </a:spcBef>
              <a:buSzTx/>
              <a:buFontTx/>
              <a:buNone/>
              <a:defRPr sz="2800"/>
            </a:lvl1pPr>
            <a:lvl2pPr marL="0" indent="457200">
              <a:spcBef>
                <a:spcPts val="600"/>
              </a:spcBef>
              <a:buSzTx/>
              <a:buFontTx/>
              <a:buNone/>
              <a:defRPr sz="2800"/>
            </a:lvl2pPr>
            <a:lvl3pPr marL="0" indent="914400">
              <a:spcBef>
                <a:spcPts val="600"/>
              </a:spcBef>
              <a:buSzTx/>
              <a:buFontTx/>
              <a:buNone/>
              <a:defRPr sz="2800"/>
            </a:lvl3pPr>
            <a:lvl4pPr marL="0" indent="1371600">
              <a:spcBef>
                <a:spcPts val="600"/>
              </a:spcBef>
              <a:buSzTx/>
              <a:buFontTx/>
              <a:buNone/>
              <a:defRPr sz="2800"/>
            </a:lvl4pPr>
            <a:lvl5pPr marL="0" indent="1828800">
              <a:spcBef>
                <a:spcPts val="600"/>
              </a:spcBef>
              <a:buSzTx/>
              <a:buFontTx/>
              <a:buNone/>
              <a:defRPr sz="2800"/>
            </a:lvl5pPr>
          </a:lstStyle>
          <a:p>
            <a:pPr/>
            <a:r>
              <a:t>Body Level One</a:t>
            </a:r>
          </a:p>
          <a:p>
            <a:pPr lvl="1"/>
            <a:r>
              <a:t>Body Level Two</a:t>
            </a:r>
          </a:p>
          <a:p>
            <a:pPr lvl="2"/>
            <a:r>
              <a:t>Body Level Three</a:t>
            </a:r>
          </a:p>
          <a:p>
            <a:pPr lvl="3"/>
            <a:r>
              <a:t>Body Level Four</a:t>
            </a:r>
          </a:p>
          <a:p>
            <a:pPr lvl="4"/>
            <a:r>
              <a:t>Body Level Five</a:t>
            </a:r>
          </a:p>
        </p:txBody>
      </p:sp>
      <p:sp>
        <p:nvSpPr>
          <p:cNvPr id="9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02" name="Lecturer: Dr. Sahar ALBOSAILY"/>
          <p:cNvSpPr txBox="1"/>
          <p:nvPr/>
        </p:nvSpPr>
        <p:spPr>
          <a:xfrm>
            <a:off x="18658448" y="12876101"/>
            <a:ext cx="52219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
        <p:nvSpPr>
          <p:cNvPr id="103" name="Slide Number"/>
          <p:cNvSpPr txBox="1"/>
          <p:nvPr>
            <p:ph type="sldNum" sz="quarter" idx="2"/>
          </p:nvPr>
        </p:nvSpPr>
        <p:spPr>
          <a:xfrm>
            <a:off x="8276055" y="794117"/>
            <a:ext cx="617176" cy="614681"/>
          </a:xfrm>
          <a:prstGeom prst="rect">
            <a:avLst/>
          </a:prstGeom>
        </p:spPr>
        <p:txBody>
          <a:bodyPr wrap="square"/>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Default copy">
    <p:bg>
      <p:bgPr>
        <a:gradFill flip="none" rotWithShape="1">
          <a:gsLst>
            <a:gs pos="0">
              <a:schemeClr val="accent1">
                <a:hueOff val="418253"/>
                <a:satOff val="54545"/>
                <a:lumOff val="42493"/>
              </a:schemeClr>
            </a:gs>
            <a:gs pos="93789">
              <a:srgbClr val="C4D9FF"/>
            </a:gs>
            <a:gs pos="100000">
              <a:schemeClr val="accent1">
                <a:hueOff val="357503"/>
                <a:satOff val="54545"/>
                <a:lumOff val="29273"/>
              </a:schemeClr>
            </a:gs>
          </a:gsLst>
          <a:path path="circle">
            <a:fillToRect l="50000" t="50000" r="50000" b="50000"/>
          </a:path>
        </a:gradFill>
      </p:bgPr>
    </p:bg>
    <p:spTree>
      <p:nvGrpSpPr>
        <p:cNvPr id="1" name=""/>
        <p:cNvGrpSpPr/>
        <p:nvPr/>
      </p:nvGrpSpPr>
      <p:grpSpPr>
        <a:xfrm>
          <a:off x="0" y="0"/>
          <a:ext cx="0" cy="0"/>
          <a:chOff x="0" y="0"/>
          <a:chExt cx="0" cy="0"/>
        </a:xfrm>
      </p:grpSpPr>
      <p:sp>
        <p:nvSpPr>
          <p:cNvPr id="110" name="مربع نص 1"/>
          <p:cNvSpPr txBox="1"/>
          <p:nvPr/>
        </p:nvSpPr>
        <p:spPr>
          <a:xfrm>
            <a:off x="4709429" y="756017"/>
            <a:ext cx="4333717" cy="61468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lvl1pPr algn="l">
              <a:defRPr sz="2800">
                <a:solidFill>
                  <a:schemeClr val="accent1">
                    <a:satOff val="-4409"/>
                    <a:lumOff val="-10509"/>
                  </a:schemeClr>
                </a:solidFill>
                <a:latin typeface="Book Antiqua"/>
                <a:ea typeface="Book Antiqua"/>
                <a:cs typeface="Book Antiqua"/>
                <a:sym typeface="Book Antiqua"/>
              </a:defRPr>
            </a:lvl1pPr>
          </a:lstStyle>
          <a:p>
            <a:pPr/>
            <a:r>
              <a:t>MTH112 Lecture 1: pp. </a:t>
            </a:r>
          </a:p>
        </p:txBody>
      </p:sp>
      <p:sp>
        <p:nvSpPr>
          <p:cNvPr id="111" name="Slide Number"/>
          <p:cNvSpPr txBox="1"/>
          <p:nvPr>
            <p:ph type="sldNum" sz="quarter" idx="2"/>
          </p:nvPr>
        </p:nvSpPr>
        <p:spPr>
          <a:xfrm>
            <a:off x="8276055" y="794117"/>
            <a:ext cx="617176" cy="614681"/>
          </a:xfrm>
          <a:prstGeom prst="rect">
            <a:avLst/>
          </a:prstGeom>
        </p:spPr>
        <p:txBody>
          <a:bodyPr wrap="square"/>
          <a:lstStyle>
            <a:lvl1pPr algn="r">
              <a:defRPr b="1" sz="2800">
                <a:solidFill>
                  <a:schemeClr val="accent1">
                    <a:satOff val="-4409"/>
                    <a:lumOff val="-10509"/>
                  </a:schemeClr>
                </a:solidFill>
                <a:latin typeface="Book Antiqua"/>
                <a:ea typeface="Book Antiqua"/>
                <a:cs typeface="Book Antiqua"/>
                <a:sym typeface="Book Antiqua"/>
              </a:defRPr>
            </a:lvl1pPr>
          </a:lstStyle>
          <a:p>
            <a:pPr/>
            <a:fld id="{86CB4B4D-7CA3-9044-876B-883B54F8677D}" type="slidenum"/>
          </a:p>
        </p:txBody>
      </p:sp>
      <p:sp>
        <p:nvSpPr>
          <p:cNvPr id="112" name="Object Placeholder"/>
          <p:cNvSpPr txBox="1"/>
          <p:nvPr>
            <p:ph type="obj" idx="3"/>
          </p:nvPr>
        </p:nvSpPr>
        <p:spPr>
          <a:xfrm>
            <a:off x="3904228" y="1778000"/>
            <a:ext cx="16575544" cy="10160000"/>
          </a:xfrm>
          <a:prstGeom prst="rect">
            <a:avLst/>
          </a:prstGeom>
        </p:spPr>
        <p:txBody>
          <a:bodyPr/>
          <a:lstStyle/>
          <a:p>
            <a:pPr/>
          </a:p>
        </p:txBody>
      </p:sp>
      <p:sp>
        <p:nvSpPr>
          <p:cNvPr id="113" name="Lecturer: Dr. Sahar ALBOSAILY"/>
          <p:cNvSpPr txBox="1"/>
          <p:nvPr/>
        </p:nvSpPr>
        <p:spPr>
          <a:xfrm>
            <a:off x="18658448" y="12876101"/>
            <a:ext cx="5221904" cy="61468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lvl1pPr>
              <a:defRPr sz="2800">
                <a:solidFill>
                  <a:schemeClr val="accent1">
                    <a:satOff val="-4409"/>
                    <a:lumOff val="-10509"/>
                  </a:schemeClr>
                </a:solidFill>
                <a:latin typeface="Book Antiqua"/>
                <a:ea typeface="Book Antiqua"/>
                <a:cs typeface="Book Antiqua"/>
                <a:sym typeface="Book Antiqua"/>
              </a:defRPr>
            </a:lvl1pPr>
          </a:lstStyle>
          <a:p>
            <a:pPr/>
            <a:r>
              <a:t>Lecturer: Dr. Sahar ALBOSAILY</a:t>
            </a:r>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p:spTree>
      <p:nvGrpSpPr>
        <p:cNvPr id="1" name=""/>
        <p:cNvGrpSpPr/>
        <p:nvPr/>
      </p:nvGrpSpPr>
      <p:grpSpPr>
        <a:xfrm>
          <a:off x="0" y="0"/>
          <a:ext cx="0" cy="0"/>
          <a:chOff x="0" y="0"/>
          <a:chExt cx="0" cy="0"/>
        </a:xfrm>
      </p:grpSpPr>
      <p:sp>
        <p:nvSpPr>
          <p:cNvPr id="120" name="Title Text"/>
          <p:cNvSpPr txBox="1"/>
          <p:nvPr>
            <p:ph type="title"/>
          </p:nvPr>
        </p:nvSpPr>
        <p:spPr>
          <a:xfrm>
            <a:off x="3048000" y="2244725"/>
            <a:ext cx="18288000" cy="4775201"/>
          </a:xfrm>
          <a:prstGeom prst="rect">
            <a:avLst/>
          </a:prstGeom>
        </p:spPr>
        <p:txBody>
          <a:bodyPr lIns="91399" tIns="91399" rIns="91399" bIns="91399" anchor="b"/>
          <a:lstStyle>
            <a:lvl1pPr>
              <a:lnSpc>
                <a:spcPct val="90000"/>
              </a:lnSpc>
              <a:defRPr sz="12000"/>
            </a:lvl1pPr>
          </a:lstStyle>
          <a:p>
            <a:pPr/>
            <a:r>
              <a:t>Title Text</a:t>
            </a:r>
          </a:p>
        </p:txBody>
      </p:sp>
      <p:sp>
        <p:nvSpPr>
          <p:cNvPr id="121" name="Body Level One…"/>
          <p:cNvSpPr txBox="1"/>
          <p:nvPr>
            <p:ph type="body" sz="quarter" idx="1"/>
          </p:nvPr>
        </p:nvSpPr>
        <p:spPr>
          <a:xfrm>
            <a:off x="3048000" y="7204075"/>
            <a:ext cx="18288000" cy="3311525"/>
          </a:xfrm>
          <a:prstGeom prst="rect">
            <a:avLst/>
          </a:prstGeom>
        </p:spPr>
        <p:txBody>
          <a:bodyPr lIns="91399" tIns="91399" rIns="91399" bIns="91399"/>
          <a:lstStyle>
            <a:lvl1pPr marL="812800" indent="-762000" algn="ctr">
              <a:lnSpc>
                <a:spcPct val="90000"/>
              </a:lnSpc>
              <a:spcBef>
                <a:spcPts val="2000"/>
              </a:spcBef>
              <a:buSzTx/>
              <a:buFontTx/>
              <a:buNone/>
              <a:defRPr sz="4800"/>
            </a:lvl1pPr>
            <a:lvl2pPr marL="812800" indent="-279400" algn="ctr">
              <a:lnSpc>
                <a:spcPct val="90000"/>
              </a:lnSpc>
              <a:spcBef>
                <a:spcPts val="2000"/>
              </a:spcBef>
              <a:buSzTx/>
              <a:buFontTx/>
              <a:buNone/>
              <a:defRPr sz="4800"/>
            </a:lvl2pPr>
            <a:lvl3pPr marL="812800" indent="203200" algn="ctr">
              <a:lnSpc>
                <a:spcPct val="90000"/>
              </a:lnSpc>
              <a:spcBef>
                <a:spcPts val="2000"/>
              </a:spcBef>
              <a:buSzTx/>
              <a:buFontTx/>
              <a:buNone/>
              <a:defRPr sz="4800"/>
            </a:lvl3pPr>
            <a:lvl4pPr marL="812800" indent="673100" algn="ctr">
              <a:lnSpc>
                <a:spcPct val="90000"/>
              </a:lnSpc>
              <a:spcBef>
                <a:spcPts val="2000"/>
              </a:spcBef>
              <a:buSzTx/>
              <a:buFontTx/>
              <a:buNone/>
              <a:defRPr sz="4800"/>
            </a:lvl4pPr>
            <a:lvl5pPr marL="812800" indent="1130300" algn="ctr">
              <a:lnSpc>
                <a:spcPct val="90000"/>
              </a:lnSpc>
              <a:spcBef>
                <a:spcPts val="2000"/>
              </a:spcBef>
              <a:buSzTx/>
              <a:buFontTx/>
              <a:buNone/>
              <a:defRPr sz="4800"/>
            </a:lvl5pPr>
          </a:lstStyle>
          <a:p>
            <a:pPr/>
            <a:r>
              <a:t>Body Level One</a:t>
            </a:r>
          </a:p>
          <a:p>
            <a:pPr lvl="1"/>
            <a:r>
              <a:t>Body Level Two</a:t>
            </a:r>
          </a:p>
          <a:p>
            <a:pPr lvl="2"/>
            <a:r>
              <a:t>Body Level Three</a:t>
            </a:r>
          </a:p>
          <a:p>
            <a:pPr lvl="3"/>
            <a:r>
              <a:t>Body Level Four</a:t>
            </a:r>
          </a:p>
          <a:p>
            <a:pPr lvl="4"/>
            <a:r>
              <a:t>Body Level Five</a:t>
            </a:r>
          </a:p>
        </p:txBody>
      </p:sp>
      <p:sp>
        <p:nvSpPr>
          <p:cNvPr id="122" name="Slide Number"/>
          <p:cNvSpPr txBox="1"/>
          <p:nvPr>
            <p:ph type="sldNum" sz="quarter" idx="2"/>
          </p:nvPr>
        </p:nvSpPr>
        <p:spPr>
          <a:xfrm>
            <a:off x="22203132" y="12835910"/>
            <a:ext cx="504468" cy="483830"/>
          </a:xfrm>
          <a:prstGeom prst="rect">
            <a:avLst/>
          </a:prstGeom>
        </p:spPr>
        <p:txBody>
          <a:bodyPr lIns="91399" tIns="91399" rIns="91399" bIns="91399"/>
          <a:lstStyle>
            <a:lvl1pPr algn="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3962400" y="549276"/>
            <a:ext cx="16459200" cy="2286001"/>
          </a:xfrm>
          <a:prstGeom prst="rect">
            <a:avLst/>
          </a:prstGeom>
          <a:ln w="25400">
            <a:miter lim="400000"/>
          </a:ln>
          <a:extLst>
            <a:ext uri="{C572A759-6A51-4108-AA02-DFA0A04FC94B}">
              <ma14:wrappingTextBoxFlag xmlns:ma14="http://schemas.microsoft.com/office/mac/drawingml/2011/main" val="1"/>
            </a:ext>
          </a:extLst>
        </p:spPr>
        <p:txBody>
          <a:bodyPr tIns="91439" bIns="91439" anchor="ctr">
            <a:normAutofit fontScale="100000" lnSpcReduction="0"/>
          </a:bodyPr>
          <a:lstStyle/>
          <a:p>
            <a:pPr/>
            <a:r>
              <a:t>Title Text</a:t>
            </a:r>
          </a:p>
        </p:txBody>
      </p:sp>
      <p:sp>
        <p:nvSpPr>
          <p:cNvPr id="3" name="Body Level One…"/>
          <p:cNvSpPr txBox="1"/>
          <p:nvPr>
            <p:ph type="body" idx="1"/>
          </p:nvPr>
        </p:nvSpPr>
        <p:spPr>
          <a:xfrm>
            <a:off x="3962400" y="3200400"/>
            <a:ext cx="16459200" cy="9051926"/>
          </a:xfrm>
          <a:prstGeom prst="rect">
            <a:avLst/>
          </a:prstGeom>
          <a:ln w="25400">
            <a:miter lim="400000"/>
          </a:ln>
          <a:extLst>
            <a:ext uri="{C572A759-6A51-4108-AA02-DFA0A04FC94B}">
              <ma14:wrappingTextBoxFlag xmlns:ma14="http://schemas.microsoft.com/office/mac/drawingml/2011/main" val="1"/>
            </a:ext>
          </a:extLst>
        </p:spPr>
        <p:txBody>
          <a:bodyPr tIns="91439" bIns="9143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3962400" y="12835870"/>
            <a:ext cx="504548" cy="483910"/>
          </a:xfrm>
          <a:prstGeom prst="rect">
            <a:avLst/>
          </a:prstGeom>
          <a:ln w="25400">
            <a:miter lim="400000"/>
          </a:ln>
        </p:spPr>
        <p:txBody>
          <a:bodyPr wrap="none" tIns="91439" bIns="91439" anchor="ctr">
            <a:spAutoFit/>
          </a:bodyPr>
          <a:lstStyle>
            <a:lvl1pPr algn="l">
              <a:defRPr sz="24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xmlns:p14="http://schemas.microsoft.com/office/powerpoint/2010/main" spd="med" advClick="1"/>
  <p:txStyles>
    <p:titleStyle>
      <a:lvl1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1pPr>
      <a:lvl2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2pPr>
      <a:lvl3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3pPr>
      <a:lvl4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4pPr>
      <a:lvl5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5pPr>
      <a:lvl6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6pPr>
      <a:lvl7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7pPr>
      <a:lvl8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8pPr>
      <a:lvl9pPr marL="0" marR="0" indent="0" algn="ctr" defTabSz="1828800" rtl="0" latinLnBrk="0">
        <a:lnSpc>
          <a:spcPct val="100000"/>
        </a:lnSpc>
        <a:spcBef>
          <a:spcPts val="0"/>
        </a:spcBef>
        <a:spcAft>
          <a:spcPts val="0"/>
        </a:spcAft>
        <a:buClrTx/>
        <a:buSzTx/>
        <a:buFontTx/>
        <a:buNone/>
        <a:tabLst/>
        <a:defRPr b="0" baseline="0" cap="none" i="0" spc="0" strike="noStrike" sz="8800" u="none">
          <a:solidFill>
            <a:srgbClr val="000000"/>
          </a:solidFill>
          <a:uFillTx/>
          <a:latin typeface="+mn-lt"/>
          <a:ea typeface="+mn-ea"/>
          <a:cs typeface="+mn-cs"/>
          <a:sym typeface="Calibri"/>
        </a:defRPr>
      </a:lvl9pPr>
    </p:titleStyle>
    <p:bodyStyle>
      <a:lvl1pPr marL="685800" marR="0" indent="-6858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1pPr>
      <a:lvl2pPr marL="1110342" marR="0" indent="-653142"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2pPr>
      <a:lvl3pPr marL="1524000" marR="0" indent="-60960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3pPr>
      <a:lvl4pPr marL="2103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4pPr>
      <a:lvl5pPr marL="25603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5pPr>
      <a:lvl6pPr marL="30175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6pPr>
      <a:lvl7pPr marL="34747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7pPr>
      <a:lvl8pPr marL="39319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8pPr>
      <a:lvl9pPr marL="4389120" marR="0" indent="-731520" algn="r" defTabSz="1828800" rtl="0" latinLnBrk="0">
        <a:lnSpc>
          <a:spcPct val="100000"/>
        </a:lnSpc>
        <a:spcBef>
          <a:spcPts val="1500"/>
        </a:spcBef>
        <a:spcAft>
          <a:spcPts val="0"/>
        </a:spcAft>
        <a:buClrTx/>
        <a:buSzPct val="100000"/>
        <a:buFont typeface="Arial"/>
        <a:buChar char="•"/>
        <a:tabLst/>
        <a:defRPr b="0" baseline="0" cap="none" i="0" spc="0" strike="noStrike" sz="6400" u="none">
          <a:solidFill>
            <a:srgbClr val="000000"/>
          </a:solidFill>
          <a:uFillTx/>
          <a:latin typeface="+mn-lt"/>
          <a:ea typeface="+mn-ea"/>
          <a:cs typeface="+mn-cs"/>
          <a:sym typeface="Calibri"/>
        </a:defRPr>
      </a:lvl9pPr>
    </p:bodyStyle>
    <p:otherStyle>
      <a:lvl1pPr marL="0" marR="0" indent="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1pPr>
      <a:lvl2pPr marL="0" marR="0" indent="4572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2pPr>
      <a:lvl3pPr marL="0" marR="0" indent="9144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3pPr>
      <a:lvl4pPr marL="0" marR="0" indent="13716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4pPr>
      <a:lvl5pPr marL="0" marR="0" indent="18288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5pPr>
      <a:lvl6pPr marL="0" marR="0" indent="22860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6pPr>
      <a:lvl7pPr marL="0" marR="0" indent="27432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7pPr>
      <a:lvl8pPr marL="0" marR="0" indent="32004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8pPr>
      <a:lvl9pPr marL="0" marR="0" indent="3657600" algn="l" defTabSz="1828800" rtl="0" latinLnBrk="0">
        <a:lnSpc>
          <a:spcPct val="100000"/>
        </a:lnSpc>
        <a:spcBef>
          <a:spcPts val="0"/>
        </a:spcBef>
        <a:spcAft>
          <a:spcPts val="0"/>
        </a:spcAft>
        <a:buClrTx/>
        <a:buSzTx/>
        <a:buFontTx/>
        <a:buNone/>
        <a:tabLst/>
        <a:defRPr b="0" baseline="0" cap="none" i="0" spc="0" strike="noStrike" sz="24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 Id="rId6" Type="http://schemas.openxmlformats.org/officeDocument/2006/relationships/image" Target="../media/image9.png"/><Relationship Id="rId7" Type="http://schemas.openxmlformats.org/officeDocument/2006/relationships/image" Target="../media/image10.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tif"/></Relationships>

</file>

<file path=ppt/slides/_rels/slide30.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1" name="Google Shape;108;p3" descr="Google Shape;108;p3"/>
          <p:cNvPicPr>
            <a:picLocks noChangeAspect="1"/>
          </p:cNvPicPr>
          <p:nvPr/>
        </p:nvPicPr>
        <p:blipFill>
          <a:blip r:embed="rId2">
            <a:extLst/>
          </a:blip>
          <a:stretch>
            <a:fillRect/>
          </a:stretch>
        </p:blipFill>
        <p:spPr>
          <a:xfrm>
            <a:off x="-143929" y="-235807"/>
            <a:ext cx="24671860" cy="14187613"/>
          </a:xfrm>
          <a:prstGeom prst="rect">
            <a:avLst/>
          </a:prstGeom>
          <a:ln w="12700">
            <a:miter lim="400000"/>
          </a:ln>
        </p:spPr>
      </p:pic>
      <p:sp>
        <p:nvSpPr>
          <p:cNvPr id="132" name="Google Shape;109;p3"/>
          <p:cNvSpPr/>
          <p:nvPr/>
        </p:nvSpPr>
        <p:spPr>
          <a:xfrm rot="10800000">
            <a:off x="-312704" y="-270574"/>
            <a:ext cx="25009408" cy="14257149"/>
          </a:xfrm>
          <a:prstGeom prst="rect">
            <a:avLst/>
          </a:prstGeom>
          <a:gradFill>
            <a:gsLst>
              <a:gs pos="0">
                <a:srgbClr val="F6F9FC">
                  <a:alpha val="26666"/>
                </a:srgbClr>
              </a:gs>
              <a:gs pos="100000">
                <a:srgbClr val="FF9518">
                  <a:alpha val="38823"/>
                </a:srgbClr>
              </a:gs>
            </a:gsLst>
            <a:lin ang="5400000"/>
          </a:gradFill>
          <a:ln w="12700">
            <a:miter lim="400000"/>
          </a:ln>
        </p:spPr>
        <p:txBody>
          <a:bodyPr lIns="0" tIns="0" rIns="0" bIns="0" anchor="ctr"/>
          <a:lstStyle/>
          <a:p>
            <a:pPr algn="ctr">
              <a:defRPr>
                <a:solidFill>
                  <a:srgbClr val="FFFFFF"/>
                </a:solidFill>
              </a:defRPr>
            </a:pPr>
          </a:p>
        </p:txBody>
      </p:sp>
      <p:pic>
        <p:nvPicPr>
          <p:cNvPr id="133" name="Google Shape;110;p3" descr="Google Shape;110;p3"/>
          <p:cNvPicPr>
            <a:picLocks noChangeAspect="1"/>
          </p:cNvPicPr>
          <p:nvPr/>
        </p:nvPicPr>
        <p:blipFill>
          <a:blip r:embed="rId3">
            <a:extLst/>
          </a:blip>
          <a:stretch>
            <a:fillRect/>
          </a:stretch>
        </p:blipFill>
        <p:spPr>
          <a:xfrm>
            <a:off x="9744503" y="-788821"/>
            <a:ext cx="11442304" cy="13127338"/>
          </a:xfrm>
          <a:prstGeom prst="rect">
            <a:avLst/>
          </a:prstGeom>
          <a:ln w="12700">
            <a:miter lim="400000"/>
          </a:ln>
        </p:spPr>
      </p:pic>
      <p:pic>
        <p:nvPicPr>
          <p:cNvPr id="134" name="Google Shape;111;p3" descr="Google Shape;111;p3"/>
          <p:cNvPicPr>
            <a:picLocks noChangeAspect="1"/>
          </p:cNvPicPr>
          <p:nvPr/>
        </p:nvPicPr>
        <p:blipFill>
          <a:blip r:embed="rId4">
            <a:extLst/>
          </a:blip>
          <a:stretch>
            <a:fillRect/>
          </a:stretch>
        </p:blipFill>
        <p:spPr>
          <a:xfrm>
            <a:off x="4470400" y="1830179"/>
            <a:ext cx="13428902" cy="3944670"/>
          </a:xfrm>
          <a:prstGeom prst="rect">
            <a:avLst/>
          </a:prstGeom>
          <a:ln w="12700">
            <a:miter lim="400000"/>
          </a:ln>
        </p:spPr>
      </p:pic>
      <p:pic>
        <p:nvPicPr>
          <p:cNvPr id="135" name="Google Shape;112;p3" descr="Google Shape;112;p3"/>
          <p:cNvPicPr>
            <a:picLocks noChangeAspect="1"/>
          </p:cNvPicPr>
          <p:nvPr/>
        </p:nvPicPr>
        <p:blipFill>
          <a:blip r:embed="rId5">
            <a:extLst/>
          </a:blip>
          <a:stretch>
            <a:fillRect/>
          </a:stretch>
        </p:blipFill>
        <p:spPr>
          <a:xfrm>
            <a:off x="-278523" y="-203204"/>
            <a:ext cx="8338789" cy="14274086"/>
          </a:xfrm>
          <a:prstGeom prst="rect">
            <a:avLst/>
          </a:prstGeom>
          <a:ln w="12700">
            <a:miter lim="400000"/>
          </a:ln>
        </p:spPr>
      </p:pic>
      <p:sp>
        <p:nvSpPr>
          <p:cNvPr id="136" name="Google Shape;113;p3"/>
          <p:cNvSpPr txBox="1"/>
          <p:nvPr/>
        </p:nvSpPr>
        <p:spPr>
          <a:xfrm>
            <a:off x="5735893" y="2417517"/>
            <a:ext cx="11316679" cy="27355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l">
              <a:defRPr sz="5600">
                <a:solidFill>
                  <a:srgbClr val="FFFFFF"/>
                </a:solidFill>
                <a:latin typeface="Tajawal Medium"/>
                <a:ea typeface="Tajawal Medium"/>
                <a:cs typeface="Tajawal Medium"/>
                <a:sym typeface="Tajawal Medium"/>
              </a:defRPr>
            </a:pPr>
            <a:r>
              <a:t>Essential Mathematics</a:t>
            </a:r>
          </a:p>
          <a:p>
            <a:pPr algn="l">
              <a:defRPr sz="5600">
                <a:solidFill>
                  <a:srgbClr val="24A9E1"/>
                </a:solidFill>
                <a:latin typeface="Tajawal Medium"/>
                <a:ea typeface="Tajawal Medium"/>
                <a:cs typeface="Tajawal Medium"/>
                <a:sym typeface="Tajawal Medium"/>
              </a:defRPr>
            </a:pPr>
            <a:r>
              <a:t>Prepared by Dr. Sahar ALBOSAILY</a:t>
            </a:r>
          </a:p>
          <a:p>
            <a:pPr algn="l">
              <a:defRPr sz="5600">
                <a:solidFill>
                  <a:srgbClr val="FF9518"/>
                </a:solidFill>
                <a:latin typeface="Tajawal Medium"/>
                <a:ea typeface="Tajawal Medium"/>
                <a:cs typeface="Tajawal Medium"/>
                <a:sym typeface="Tajawal Medium"/>
              </a:defRPr>
            </a:pPr>
            <a:r>
              <a:t>Lecture 01</a:t>
            </a:r>
          </a:p>
        </p:txBody>
      </p:sp>
      <p:pic>
        <p:nvPicPr>
          <p:cNvPr id="137" name="Google Shape;114;p3" descr="Google Shape;114;p3"/>
          <p:cNvPicPr>
            <a:picLocks noChangeAspect="1"/>
          </p:cNvPicPr>
          <p:nvPr/>
        </p:nvPicPr>
        <p:blipFill>
          <a:blip r:embed="rId6">
            <a:extLst/>
          </a:blip>
          <a:stretch>
            <a:fillRect/>
          </a:stretch>
        </p:blipFill>
        <p:spPr>
          <a:xfrm>
            <a:off x="1303480" y="9868855"/>
            <a:ext cx="3398952" cy="3048001"/>
          </a:xfrm>
          <a:prstGeom prst="rect">
            <a:avLst/>
          </a:prstGeom>
          <a:ln w="12700">
            <a:miter lim="400000"/>
          </a:ln>
        </p:spPr>
      </p:pic>
      <p:pic>
        <p:nvPicPr>
          <p:cNvPr id="138" name="Google Shape;115;p3" descr="Google Shape;115;p3"/>
          <p:cNvPicPr>
            <a:picLocks noChangeAspect="1"/>
          </p:cNvPicPr>
          <p:nvPr/>
        </p:nvPicPr>
        <p:blipFill>
          <a:blip r:embed="rId7">
            <a:extLst/>
          </a:blip>
          <a:stretch>
            <a:fillRect/>
          </a:stretch>
        </p:blipFill>
        <p:spPr>
          <a:xfrm rot="10800000">
            <a:off x="7224887" y="10568375"/>
            <a:ext cx="11764803" cy="2069335"/>
          </a:xfrm>
          <a:prstGeom prst="rect">
            <a:avLst/>
          </a:prstGeom>
          <a:ln w="12700">
            <a:miter lim="400000"/>
          </a:ln>
        </p:spPr>
      </p:pic>
      <p:sp>
        <p:nvSpPr>
          <p:cNvPr id="139" name="Google Shape;116;p3"/>
          <p:cNvSpPr txBox="1"/>
          <p:nvPr/>
        </p:nvSpPr>
        <p:spPr>
          <a:xfrm>
            <a:off x="8440204" y="10636108"/>
            <a:ext cx="9334170"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l">
              <a:defRPr sz="5600">
                <a:solidFill>
                  <a:srgbClr val="FFFFFF"/>
                </a:solidFill>
                <a:latin typeface="Tajawal Medium"/>
                <a:ea typeface="Tajawal Medium"/>
                <a:cs typeface="Tajawal Medium"/>
                <a:sym typeface="Tajawal Medium"/>
              </a:defRPr>
            </a:pPr>
            <a:r>
              <a:t>MTH 112</a:t>
            </a:r>
          </a:p>
          <a:p>
            <a:pPr algn="l">
              <a:defRPr sz="5600">
                <a:solidFill>
                  <a:srgbClr val="FFFFFF"/>
                </a:solidFill>
                <a:latin typeface="Tajawal Medium"/>
                <a:ea typeface="Tajawal Medium"/>
                <a:cs typeface="Tajawal Medium"/>
                <a:sym typeface="Tajawal Medium"/>
              </a:defRPr>
            </a:pPr>
            <a:r>
              <a:t>Business Mathematics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1"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2"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
        <p:nvSpPr>
          <p:cNvPr id="143" name="Google Shape;128;p4"/>
          <p:cNvSpPr txBox="1"/>
          <p:nvPr/>
        </p:nvSpPr>
        <p:spPr>
          <a:xfrm>
            <a:off x="2298073" y="4451437"/>
            <a:ext cx="19149677" cy="52501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p>
            <a:pPr algn="just">
              <a:spcBef>
                <a:spcPts val="6200"/>
              </a:spcBef>
              <a:defRPr u="sng">
                <a:solidFill>
                  <a:srgbClr val="0A1F61"/>
                </a:solidFill>
                <a:latin typeface="Tajawal Medium"/>
                <a:ea typeface="Tajawal Medium"/>
                <a:cs typeface="Tajawal Medium"/>
                <a:sym typeface="Tajawal Medium"/>
              </a:defRPr>
            </a:pPr>
            <a:r>
              <a:t>At the end of this chapter you should be able to:</a:t>
            </a:r>
          </a:p>
          <a:p>
            <a:pPr algn="just">
              <a:defRPr>
                <a:solidFill>
                  <a:srgbClr val="0A1F61"/>
                </a:solidFill>
                <a:latin typeface="Tajawal Medium"/>
                <a:ea typeface="Tajawal Medium"/>
                <a:cs typeface="Tajawal Medium"/>
                <a:sym typeface="Tajawal Medium"/>
              </a:defRPr>
            </a:pPr>
            <a:r>
              <a:t>•    Perform basic arithmetic operations and simplify algebraic expressions</a:t>
            </a:r>
          </a:p>
          <a:p>
            <a:pPr algn="just">
              <a:defRPr>
                <a:solidFill>
                  <a:srgbClr val="0A1F61"/>
                </a:solidFill>
                <a:latin typeface="Tajawal Medium"/>
                <a:ea typeface="Tajawal Medium"/>
                <a:cs typeface="Tajawal Medium"/>
                <a:sym typeface="Tajawal Medium"/>
              </a:defRPr>
            </a:pPr>
            <a:r>
              <a:t>•    Perform basic arithmetic operations with fractions</a:t>
            </a:r>
          </a:p>
          <a:p>
            <a:pPr algn="just">
              <a:defRPr>
                <a:solidFill>
                  <a:srgbClr val="0A1F61"/>
                </a:solidFill>
                <a:latin typeface="Tajawal Medium"/>
                <a:ea typeface="Tajawal Medium"/>
                <a:cs typeface="Tajawal Medium"/>
                <a:sym typeface="Tajawal Medium"/>
              </a:defRPr>
            </a:pPr>
            <a:r>
              <a:t>•    Solve equations in one unknown, including equations involving fractions</a:t>
            </a:r>
          </a:p>
          <a:p>
            <a:pPr algn="just">
              <a:defRPr>
                <a:solidFill>
                  <a:srgbClr val="0A1F61"/>
                </a:solidFill>
                <a:latin typeface="Tajawal Medium"/>
                <a:ea typeface="Tajawal Medium"/>
                <a:cs typeface="Tajawal Medium"/>
                <a:sym typeface="Tajawal Medium"/>
              </a:defRPr>
            </a:pPr>
            <a:r>
              <a:t>•    Understand the meaning of no solution and infinitely many solutions</a:t>
            </a:r>
          </a:p>
          <a:p>
            <a:pPr algn="just">
              <a:defRPr>
                <a:solidFill>
                  <a:srgbClr val="0A1F61"/>
                </a:solidFill>
                <a:latin typeface="Tajawal Medium"/>
                <a:ea typeface="Tajawal Medium"/>
                <a:cs typeface="Tajawal Medium"/>
                <a:sym typeface="Tajawal Medium"/>
              </a:defRPr>
            </a:pPr>
            <a:r>
              <a:t>•    Currency conversions</a:t>
            </a:r>
          </a:p>
          <a:p>
            <a:pPr algn="just">
              <a:defRPr>
                <a:solidFill>
                  <a:srgbClr val="0A1F61"/>
                </a:solidFill>
                <a:latin typeface="Tajawal Medium"/>
                <a:ea typeface="Tajawal Medium"/>
                <a:cs typeface="Tajawal Medium"/>
                <a:sym typeface="Tajawal Medium"/>
              </a:defRPr>
            </a:pPr>
            <a:r>
              <a:t>•    Solve simple inequalities</a:t>
            </a:r>
          </a:p>
          <a:p>
            <a:pPr algn="just">
              <a:defRPr>
                <a:solidFill>
                  <a:srgbClr val="0A1F61"/>
                </a:solidFill>
                <a:latin typeface="Tajawal Medium"/>
                <a:ea typeface="Tajawal Medium"/>
                <a:cs typeface="Tajawal Medium"/>
                <a:sym typeface="Tajawal Medium"/>
              </a:defRPr>
            </a:pPr>
            <a:r>
              <a:t>•    Calculate percentages</a:t>
            </a:r>
          </a:p>
          <a:p>
            <a:pPr algn="just">
              <a:defRPr>
                <a:solidFill>
                  <a:srgbClr val="0A1F61"/>
                </a:solidFill>
                <a:latin typeface="Tajawal Medium"/>
                <a:ea typeface="Tajawal Medium"/>
                <a:cs typeface="Tajawal Medium"/>
                <a:sym typeface="Tajawal Medium"/>
              </a:defRPr>
            </a:pPr>
            <a:r>
              <a:t>In addition, you will be introduced to the calculator and a spreadsheet.</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5" name="Rectangle 7"/>
          <p:cNvSpPr txBox="1"/>
          <p:nvPr/>
        </p:nvSpPr>
        <p:spPr>
          <a:xfrm>
            <a:off x="2110907" y="8578955"/>
            <a:ext cx="9850107" cy="211443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20000"/>
              </a:lnSpc>
              <a:defRPr b="1" sz="3000">
                <a:solidFill>
                  <a:srgbClr val="0A1F61"/>
                </a:solidFill>
                <a:latin typeface="Tajawal Medium"/>
                <a:ea typeface="Tajawal Medium"/>
                <a:cs typeface="Tajawal Medium"/>
                <a:sym typeface="Tajawal Medium"/>
              </a:defRPr>
            </a:pPr>
            <a:r>
              <a:t>Note:</a:t>
            </a:r>
          </a:p>
          <a:p>
            <a:pPr algn="l">
              <a:lnSpc>
                <a:spcPct val="120000"/>
              </a:lnSpc>
              <a:defRPr b="1" sz="3000">
                <a:solidFill>
                  <a:srgbClr val="0A1F61"/>
                </a:solidFill>
                <a:latin typeface="Tajawal Medium"/>
                <a:ea typeface="Tajawal Medium"/>
                <a:cs typeface="Tajawal Medium"/>
                <a:sym typeface="Tajawal Medium"/>
              </a:defRPr>
            </a:pPr>
            <a:r>
              <a:t> Brackets: </a:t>
            </a:r>
            <a14:m>
              <m:oMath>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A</m:t>
                </m:r>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B</m:t>
                </m:r>
                <m:r>
                  <a:rPr xmlns:a="http://schemas.openxmlformats.org/drawingml/2006/main" sz="3850" i="1">
                    <a:solidFill>
                      <a:srgbClr val="0A1F61"/>
                    </a:solidFill>
                    <a:latin typeface="Cambria Math" panose="02040503050406030204" pitchFamily="18" charset="0"/>
                  </a:rPr>
                  <m:t>)</m:t>
                </m:r>
              </m:oMath>
            </a14:m>
            <a:r>
              <a:t> or </a:t>
            </a:r>
            <a14:m>
              <m:oMath>
                <m:r>
                  <a:rPr xmlns:a="http://schemas.openxmlformats.org/drawingml/2006/main" sz="3650" i="1">
                    <a:solidFill>
                      <a:srgbClr val="0A1F61"/>
                    </a:solidFill>
                    <a:latin typeface="Cambria Math" panose="02040503050406030204" pitchFamily="18" charset="0"/>
                  </a:rPr>
                  <m:t>A</m:t>
                </m:r>
                <m:r>
                  <a:rPr xmlns:a="http://schemas.openxmlformats.org/drawingml/2006/main" sz="3650" i="1">
                    <a:solidFill>
                      <a:srgbClr val="0A1F61"/>
                    </a:solidFill>
                    <a:latin typeface="Cambria Math" panose="02040503050406030204" pitchFamily="18" charset="0"/>
                  </a:rPr>
                  <m:t>×</m:t>
                </m:r>
                <m:r>
                  <a:rPr xmlns:a="http://schemas.openxmlformats.org/drawingml/2006/main" sz="3650" i="1">
                    <a:solidFill>
                      <a:srgbClr val="0A1F61"/>
                    </a:solidFill>
                    <a:latin typeface="Cambria Math" panose="02040503050406030204" pitchFamily="18" charset="0"/>
                  </a:rPr>
                  <m:t>B</m:t>
                </m:r>
              </m:oMath>
            </a14:m>
            <a:r>
              <a:t> or </a:t>
            </a:r>
            <a14:m>
              <m:oMath>
                <m:r>
                  <a:rPr xmlns:a="http://schemas.openxmlformats.org/drawingml/2006/main" sz="3600" i="1">
                    <a:solidFill>
                      <a:srgbClr val="0A1F61"/>
                    </a:solidFill>
                    <a:latin typeface="Cambria Math" panose="02040503050406030204" pitchFamily="18" charset="0"/>
                  </a:rPr>
                  <m:t>A</m:t>
                </m:r>
                <m:r>
                  <a:rPr xmlns:a="http://schemas.openxmlformats.org/drawingml/2006/main" sz="3600" i="1">
                    <a:solidFill>
                      <a:srgbClr val="0A1F61"/>
                    </a:solidFill>
                    <a:latin typeface="Cambria Math" panose="02040503050406030204" pitchFamily="18" charset="0"/>
                  </a:rPr>
                  <m:t>B</m:t>
                </m:r>
              </m:oMath>
            </a14:m>
            <a:r>
              <a:rPr i="1" spc="300"/>
              <a:t>   </a:t>
            </a:r>
            <a:r>
              <a:rPr b="0"/>
              <a:t>all indicate </a:t>
            </a:r>
            <a:r>
              <a:rPr b="0" i="1" spc="300"/>
              <a:t>A</a:t>
            </a:r>
            <a:r>
              <a:rPr b="0"/>
              <a:t> multiplied by </a:t>
            </a:r>
            <a:r>
              <a:rPr b="0" i="1" spc="300"/>
              <a:t>B.</a:t>
            </a:r>
            <a:endParaRPr b="0" i="1" spc="300"/>
          </a:p>
        </p:txBody>
      </p:sp>
      <p:sp>
        <p:nvSpPr>
          <p:cNvPr id="146"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47" name="Rectangle 4"/>
          <p:cNvSpPr txBox="1"/>
          <p:nvPr/>
        </p:nvSpPr>
        <p:spPr>
          <a:xfrm>
            <a:off x="2277530" y="4359378"/>
            <a:ext cx="18782768" cy="4311863"/>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20000"/>
              </a:lnSpc>
              <a:spcBef>
                <a:spcPts val="2000"/>
              </a:spcBef>
              <a:defRPr b="1">
                <a:solidFill>
                  <a:srgbClr val="0A1F61"/>
                </a:solidFill>
                <a:latin typeface="Tajawal Medium"/>
                <a:ea typeface="Tajawal Medium"/>
                <a:cs typeface="Tajawal Medium"/>
                <a:sym typeface="Tajawal Medium"/>
              </a:defRPr>
            </a:pPr>
            <a:r>
              <a:t>□ Some mathematical preliminaries</a:t>
            </a:r>
          </a:p>
          <a:p>
            <a:pPr algn="l">
              <a:lnSpc>
                <a:spcPct val="120000"/>
              </a:lnSpc>
              <a:defRPr b="1">
                <a:solidFill>
                  <a:srgbClr val="0A1F61"/>
                </a:solidFill>
                <a:latin typeface="Tajawal Medium"/>
                <a:ea typeface="Tajawal Medium"/>
                <a:cs typeface="Tajawal Medium"/>
                <a:sym typeface="Tajawal Medium"/>
              </a:defRPr>
            </a:pPr>
            <a:r>
              <a:t>Brackets:  - </a:t>
            </a:r>
            <a:r>
              <a:rPr b="0"/>
              <a:t>in mathematics are used for grouping and clarity</a:t>
            </a:r>
            <a:endParaRPr b="0"/>
          </a:p>
          <a:p>
            <a:pPr algn="l">
              <a:lnSpc>
                <a:spcPct val="120000"/>
              </a:lnSpc>
              <a:defRPr b="1">
                <a:solidFill>
                  <a:srgbClr val="0A1F61"/>
                </a:solidFill>
                <a:latin typeface="Tajawal Medium"/>
                <a:ea typeface="Tajawal Medium"/>
                <a:cs typeface="Tajawal Medium"/>
                <a:sym typeface="Tajawal Medium"/>
              </a:defRPr>
            </a:pPr>
            <a:r>
              <a:rPr b="0"/>
              <a:t>                  - may also be </a:t>
            </a:r>
            <a:r>
              <a:rPr b="0" u="sng"/>
              <a:t>used to indicate multiplication</a:t>
            </a:r>
            <a:r>
              <a:rPr b="0"/>
              <a:t>.</a:t>
            </a:r>
            <a:endParaRPr b="0"/>
          </a:p>
          <a:p>
            <a:pPr algn="l">
              <a:lnSpc>
                <a:spcPct val="120000"/>
              </a:lnSpc>
              <a:defRPr b="1">
                <a:solidFill>
                  <a:srgbClr val="0A1F61"/>
                </a:solidFill>
                <a:latin typeface="Tajawal Medium"/>
                <a:ea typeface="Tajawal Medium"/>
                <a:cs typeface="Tajawal Medium"/>
                <a:sym typeface="Tajawal Medium"/>
              </a:defRPr>
            </a:pPr>
            <a:r>
              <a:rPr b="0"/>
              <a:t>                  - are used in functions </a:t>
            </a:r>
            <a:r>
              <a:rPr b="0" u="sng"/>
              <a:t>to declare the independent variable (see later). </a:t>
            </a:r>
            <a:endParaRPr b="0" u="sng"/>
          </a:p>
          <a:p>
            <a:pPr algn="l">
              <a:lnSpc>
                <a:spcPct val="120000"/>
              </a:lnSpc>
              <a:spcBef>
                <a:spcPts val="800"/>
              </a:spcBef>
              <a:defRPr b="1">
                <a:solidFill>
                  <a:srgbClr val="0A1F61"/>
                </a:solidFill>
                <a:latin typeface="Tajawal Medium"/>
                <a:ea typeface="Tajawal Medium"/>
                <a:cs typeface="Tajawal Medium"/>
                <a:sym typeface="Tajawal Medium"/>
              </a:defRPr>
            </a:pPr>
            <a:r>
              <a:t>Powers: </a:t>
            </a:r>
            <a:r>
              <a:rPr b="0"/>
              <a:t>positive whole numbers such as</a:t>
            </a:r>
            <a:r>
              <a:t> </a:t>
            </a:r>
            <a14:m>
              <m:oMath>
                <m:sSup>
                  <m:e>
                    <m:r>
                      <a:rPr xmlns:a="http://schemas.openxmlformats.org/drawingml/2006/main" sz="4900" i="1">
                        <a:solidFill>
                          <a:srgbClr val="0A1F61"/>
                        </a:solidFill>
                        <a:latin typeface="Cambria Math" panose="02040503050406030204" pitchFamily="18" charset="0"/>
                      </a:rPr>
                      <m:t>2</m:t>
                    </m:r>
                  </m:e>
                  <m:sup>
                    <m:r>
                      <a:rPr xmlns:a="http://schemas.openxmlformats.org/drawingml/2006/main" sz="4900" i="1">
                        <a:solidFill>
                          <a:srgbClr val="0A1F61"/>
                        </a:solidFill>
                        <a:latin typeface="Cambria Math" panose="02040503050406030204" pitchFamily="18" charset="0"/>
                      </a:rPr>
                      <m:t>3</m:t>
                    </m:r>
                  </m:sup>
                </m:sSup>
              </m:oMath>
            </a14:m>
            <a:r>
              <a:rPr b="0"/>
              <a:t>, which means</a:t>
            </a:r>
            <a:r>
              <a:t> </a:t>
            </a:r>
            <a14:m>
              <m:oMath>
                <m:r>
                  <a:rPr xmlns:a="http://schemas.openxmlformats.org/drawingml/2006/main" sz="4500" i="1">
                    <a:solidFill>
                      <a:srgbClr val="0A1F61"/>
                    </a:solidFill>
                    <a:latin typeface="Cambria Math" panose="02040503050406030204" pitchFamily="18" charset="0"/>
                  </a:rPr>
                  <m:t>2</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2</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2</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8</m:t>
                </m:r>
              </m:oMath>
            </a14:m>
            <a:r>
              <a:t>:</a:t>
            </a:r>
          </a:p>
          <a:p>
            <a:pPr algn="ctr">
              <a:lnSpc>
                <a:spcPct val="120000"/>
              </a:lnSpc>
              <a:defRPr>
                <a:solidFill>
                  <a:srgbClr val="0A1F61"/>
                </a:solidFill>
                <a:latin typeface="Tajawal Medium"/>
                <a:ea typeface="Tajawal Medium"/>
                <a:cs typeface="Tajawal Medium"/>
                <a:sym typeface="Tajawal Medium"/>
              </a:defRPr>
            </a:pPr>
            <a14:m>
              <m:oMathPara>
                <m:oMathParaPr>
                  <m:jc m:val="center"/>
                </m:oMathParaPr>
                <m:oMath>
                  <m:r>
                    <a:rPr xmlns:a="http://schemas.openxmlformats.org/drawingml/2006/main" sz="3850" i="1">
                      <a:solidFill>
                        <a:srgbClr val="0A1F61"/>
                      </a:solidFill>
                      <a:latin typeface="Cambria Math" panose="02040503050406030204" pitchFamily="18" charset="0"/>
                    </a:rPr>
                    <m:t>(</m:t>
                  </m:r>
                  <m:r>
                    <m:rPr>
                      <m:nor/>
                    </m:rPr>
                    <a:rPr xmlns:a="http://schemas.openxmlformats.org/drawingml/2006/main" sz="3850" i="1">
                      <a:solidFill>
                        <a:srgbClr val="0A1F61"/>
                      </a:solidFill>
                      <a:latin typeface="Cambria Math" panose="02040503050406030204" pitchFamily="18" charset="0"/>
                    </a:rPr>
                    <m:t>anything</m:t>
                  </m:r>
                  <m:sSup>
                    <m:e>
                      <m:r>
                        <a:rPr xmlns:a="http://schemas.openxmlformats.org/drawingml/2006/main" sz="3850" i="1">
                          <a:solidFill>
                            <a:srgbClr val="0A1F61"/>
                          </a:solidFill>
                          <a:latin typeface="Cambria Math" panose="02040503050406030204" pitchFamily="18" charset="0"/>
                        </a:rPr>
                        <m:t>)</m:t>
                      </m:r>
                    </m:e>
                    <m:sup>
                      <m:r>
                        <a:rPr xmlns:a="http://schemas.openxmlformats.org/drawingml/2006/main" sz="3850" i="1">
                          <a:solidFill>
                            <a:srgbClr val="0A1F61"/>
                          </a:solidFill>
                          <a:latin typeface="Cambria Math" panose="02040503050406030204" pitchFamily="18" charset="0"/>
                        </a:rPr>
                        <m:t>3</m:t>
                      </m:r>
                    </m:sup>
                  </m:sSup>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m:t>
                  </m:r>
                  <m:r>
                    <m:rPr>
                      <m:nor/>
                    </m:rPr>
                    <a:rPr xmlns:a="http://schemas.openxmlformats.org/drawingml/2006/main" sz="3850" i="1">
                      <a:solidFill>
                        <a:srgbClr val="0A1F61"/>
                      </a:solidFill>
                      <a:latin typeface="Cambria Math" panose="02040503050406030204" pitchFamily="18" charset="0"/>
                    </a:rPr>
                    <m:t>anything</m:t>
                  </m:r>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m:t>
                  </m:r>
                  <m:r>
                    <m:rPr>
                      <m:nor/>
                    </m:rPr>
                    <a:rPr xmlns:a="http://schemas.openxmlformats.org/drawingml/2006/main" sz="3850" i="1">
                      <a:solidFill>
                        <a:srgbClr val="0A1F61"/>
                      </a:solidFill>
                      <a:latin typeface="Cambria Math" panose="02040503050406030204" pitchFamily="18" charset="0"/>
                    </a:rPr>
                    <m:t>anything</m:t>
                  </m:r>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m:t>
                  </m:r>
                  <m:r>
                    <a:rPr xmlns:a="http://schemas.openxmlformats.org/drawingml/2006/main" sz="3850" i="1">
                      <a:solidFill>
                        <a:srgbClr val="0A1F61"/>
                      </a:solidFill>
                      <a:latin typeface="Cambria Math" panose="02040503050406030204" pitchFamily="18" charset="0"/>
                    </a:rPr>
                    <m:t>(</m:t>
                  </m:r>
                  <m:r>
                    <m:rPr>
                      <m:nor/>
                    </m:rPr>
                    <a:rPr xmlns:a="http://schemas.openxmlformats.org/drawingml/2006/main" sz="3850" i="1">
                      <a:solidFill>
                        <a:srgbClr val="0A1F61"/>
                      </a:solidFill>
                      <a:latin typeface="Cambria Math" panose="02040503050406030204" pitchFamily="18" charset="0"/>
                    </a:rPr>
                    <m:t>anything</m:t>
                  </m:r>
                  <m:r>
                    <a:rPr xmlns:a="http://schemas.openxmlformats.org/drawingml/2006/main" sz="3850" i="1">
                      <a:solidFill>
                        <a:srgbClr val="0A1F61"/>
                      </a:solidFill>
                      <a:latin typeface="Cambria Math" panose="02040503050406030204" pitchFamily="18" charset="0"/>
                    </a:rPr>
                    <m:t>)</m:t>
                  </m:r>
                </m:oMath>
              </m:oMathPara>
            </a14:m>
          </a:p>
        </p:txBody>
      </p:sp>
      <p:sp>
        <p:nvSpPr>
          <p:cNvPr id="148" name="Rectangle 5"/>
          <p:cNvSpPr txBox="1"/>
          <p:nvPr/>
        </p:nvSpPr>
        <p:spPr>
          <a:xfrm>
            <a:off x="4086895" y="9810219"/>
            <a:ext cx="2916183" cy="471090"/>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indent="1041400" algn="l">
              <a:lnSpc>
                <a:spcPts val="3600"/>
              </a:lnSpc>
              <a:defRPr b="1" sz="2900">
                <a:solidFill>
                  <a:srgbClr val="0A1F61"/>
                </a:solidFill>
                <a:latin typeface="Tajawal Medium"/>
                <a:ea typeface="Tajawal Medium"/>
                <a:cs typeface="Tajawal Medium"/>
                <a:sym typeface="Tajawal Medium"/>
              </a:defRPr>
            </a:lvl1pPr>
          </a:lstStyle>
          <a:p>
            <a:pPr/>
            <a14:m>
              <m:oMathPara>
                <m:oMathParaPr>
                  <m:jc m:val="left"/>
                </m:oMathParaPr>
                <m:oMath>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x</m:t>
                  </m:r>
                  <m:sSup>
                    <m:e>
                      <m:r>
                        <a:rPr xmlns:a="http://schemas.openxmlformats.org/drawingml/2006/main" sz="3600" i="1">
                          <a:solidFill>
                            <a:srgbClr val="0A1F61"/>
                          </a:solidFill>
                          <a:latin typeface="Cambria Math" panose="02040503050406030204" pitchFamily="18" charset="0"/>
                        </a:rPr>
                        <m:t>)</m:t>
                      </m:r>
                    </m:e>
                    <m:sup>
                      <m:r>
                        <a:rPr xmlns:a="http://schemas.openxmlformats.org/drawingml/2006/main" sz="3600" i="1">
                          <a:solidFill>
                            <a:srgbClr val="0A1F61"/>
                          </a:solidFill>
                          <a:latin typeface="Cambria Math" panose="02040503050406030204" pitchFamily="18" charset="0"/>
                        </a:rPr>
                        <m:t>3</m:t>
                      </m:r>
                    </m:sup>
                  </m:sSup>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x</m:t>
                  </m:r>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x</m:t>
                  </m:r>
                  <m:r>
                    <a:rPr xmlns:a="http://schemas.openxmlformats.org/drawingml/2006/main" sz="3600" i="1">
                      <a:solidFill>
                        <a:srgbClr val="0A1F61"/>
                      </a:solidFill>
                      <a:latin typeface="Cambria Math" panose="02040503050406030204" pitchFamily="18" charset="0"/>
                    </a:rPr>
                    <m:t>.</m:t>
                  </m:r>
                  <m:r>
                    <a:rPr xmlns:a="http://schemas.openxmlformats.org/drawingml/2006/main" sz="3600" i="1">
                      <a:solidFill>
                        <a:srgbClr val="0A1F61"/>
                      </a:solidFill>
                      <a:latin typeface="Cambria Math" panose="02040503050406030204" pitchFamily="18" charset="0"/>
                    </a:rPr>
                    <m:t>x</m:t>
                  </m:r>
                </m:oMath>
              </m:oMathPara>
            </a14:m>
          </a:p>
        </p:txBody>
      </p:sp>
      <p:sp>
        <p:nvSpPr>
          <p:cNvPr id="149" name="Rectangle 6"/>
          <p:cNvSpPr txBox="1"/>
          <p:nvPr/>
        </p:nvSpPr>
        <p:spPr>
          <a:xfrm>
            <a:off x="3999031" y="10498581"/>
            <a:ext cx="6801257" cy="450463"/>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indent="1041400" algn="l">
              <a:lnSpc>
                <a:spcPts val="3600"/>
              </a:lnSpc>
              <a:defRPr b="1" i="1" spc="290" sz="2900">
                <a:solidFill>
                  <a:srgbClr val="0A1F61"/>
                </a:solidFill>
                <a:latin typeface="Tajawal Medium"/>
                <a:ea typeface="Tajawal Medium"/>
                <a:cs typeface="Tajawal Medium"/>
                <a:sym typeface="Tajawal Medium"/>
              </a:defRPr>
            </a:lvl1pPr>
          </a:lstStyle>
          <a:p>
            <a:pPr/>
            <a14:m>
              <m:oMathPara>
                <m:oMathParaPr>
                  <m:jc m:val="left"/>
                </m:oMathParaPr>
                <m:oMath>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x</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4</m:t>
                  </m:r>
                  <m:sSup>
                    <m:e>
                      <m:r>
                        <a:rPr xmlns:a="http://schemas.openxmlformats.org/drawingml/2006/main" sz="2900" i="1">
                          <a:solidFill>
                            <a:srgbClr val="0A1F61"/>
                          </a:solidFill>
                          <a:latin typeface="Cambria Math" panose="02040503050406030204" pitchFamily="18" charset="0"/>
                        </a:rPr>
                        <m:t>)</m:t>
                      </m:r>
                    </m:e>
                    <m:sup>
                      <m:r>
                        <a:rPr xmlns:a="http://schemas.openxmlformats.org/drawingml/2006/main" sz="2900" i="1">
                          <a:solidFill>
                            <a:srgbClr val="0A1F61"/>
                          </a:solidFill>
                          <a:latin typeface="Cambria Math" panose="02040503050406030204" pitchFamily="18" charset="0"/>
                        </a:rPr>
                        <m:t>5</m:t>
                      </m:r>
                    </m:sup>
                  </m:sSup>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x</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4</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x</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4</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x</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4</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x</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4</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x</m:t>
                  </m:r>
                  <m:r>
                    <a:rPr xmlns:a="http://schemas.openxmlformats.org/drawingml/2006/main" sz="2900" i="1">
                      <a:solidFill>
                        <a:srgbClr val="0A1F61"/>
                      </a:solidFill>
                      <a:latin typeface="Cambria Math" panose="02040503050406030204" pitchFamily="18" charset="0"/>
                    </a:rPr>
                    <m:t>+</m:t>
                  </m:r>
                  <m:r>
                    <a:rPr xmlns:a="http://schemas.openxmlformats.org/drawingml/2006/main" sz="2900" i="1">
                      <a:solidFill>
                        <a:srgbClr val="0A1F61"/>
                      </a:solidFill>
                      <a:latin typeface="Cambria Math" panose="02040503050406030204" pitchFamily="18" charset="0"/>
                    </a:rPr>
                    <m:t>4</m:t>
                  </m:r>
                  <m:r>
                    <a:rPr xmlns:a="http://schemas.openxmlformats.org/drawingml/2006/main" sz="2900" i="1">
                      <a:solidFill>
                        <a:srgbClr val="0A1F61"/>
                      </a:solidFill>
                      <a:latin typeface="Cambria Math" panose="02040503050406030204" pitchFamily="18" charset="0"/>
                    </a:rPr>
                    <m:t>)</m:t>
                  </m:r>
                </m:oMath>
              </m:oMathPara>
            </a14:m>
          </a:p>
        </p:txBody>
      </p:sp>
      <p:sp>
        <p:nvSpPr>
          <p:cNvPr id="150"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2"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3" name="Rectangle 3"/>
          <p:cNvSpPr txBox="1"/>
          <p:nvPr/>
        </p:nvSpPr>
        <p:spPr>
          <a:xfrm>
            <a:off x="2240739" y="4533822"/>
            <a:ext cx="19391862" cy="605612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20000"/>
              </a:lnSpc>
              <a:spcBef>
                <a:spcPts val="2000"/>
              </a:spcBef>
              <a:defRPr b="1" sz="3500">
                <a:latin typeface="Times New Roman"/>
                <a:ea typeface="Times New Roman"/>
                <a:cs typeface="Times New Roman"/>
                <a:sym typeface="Times New Roman"/>
              </a:defRPr>
            </a:pPr>
            <a:r>
              <a:t>□</a:t>
            </a:r>
            <a:r>
              <a:rPr>
                <a:solidFill>
                  <a:srgbClr val="0A1F61"/>
                </a:solidFill>
                <a:latin typeface="Tajawal Medium"/>
                <a:ea typeface="Tajawal Medium"/>
                <a:cs typeface="Tajawal Medium"/>
                <a:sym typeface="Tajawal Medium"/>
              </a:rPr>
              <a:t> Some mathematical preliminaries</a:t>
            </a:r>
            <a:endParaRPr>
              <a:solidFill>
                <a:srgbClr val="0A1F61"/>
              </a:solidFill>
              <a:latin typeface="Tajawal Medium"/>
              <a:ea typeface="Tajawal Medium"/>
              <a:cs typeface="Tajawal Medium"/>
              <a:sym typeface="Tajawal Medium"/>
            </a:endParaRPr>
          </a:p>
          <a:p>
            <a:pPr algn="l">
              <a:spcBef>
                <a:spcPts val="1600"/>
              </a:spcBef>
              <a:defRPr b="1" sz="3500">
                <a:solidFill>
                  <a:srgbClr val="0A1F61"/>
                </a:solidFill>
                <a:latin typeface="Tajawal Medium"/>
                <a:ea typeface="Tajawal Medium"/>
                <a:cs typeface="Tajawal Medium"/>
                <a:sym typeface="Tajawal Medium"/>
              </a:defRPr>
            </a:pPr>
            <a:r>
              <a:t>Square roots:</a:t>
            </a:r>
            <a:r>
              <a:rPr b="0"/>
              <a:t> the square root of a number is the reverse of squaring:</a:t>
            </a:r>
            <a:endParaRPr b="0"/>
          </a:p>
          <a:p>
            <a:pPr algn="l">
              <a:spcBef>
                <a:spcPts val="1600"/>
              </a:spcBef>
              <a:defRPr b="1" sz="3500">
                <a:solidFill>
                  <a:srgbClr val="0A1F61"/>
                </a:solidFill>
                <a:latin typeface="Tajawal Medium"/>
                <a:ea typeface="Tajawal Medium"/>
                <a:cs typeface="Tajawal Medium"/>
                <a:sym typeface="Tajawal Medium"/>
              </a:defRPr>
            </a:pPr>
            <a:r>
              <a:t>                        </a:t>
            </a:r>
            <a14:m>
              <m:oMath>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m:t>
                </m:r>
                <m:sSup>
                  <m:e>
                    <m:r>
                      <a:rPr xmlns:a="http://schemas.openxmlformats.org/drawingml/2006/main" sz="4450" i="1">
                        <a:solidFill>
                          <a:srgbClr val="0A1F61"/>
                        </a:solidFill>
                        <a:latin typeface="Cambria Math" panose="02040503050406030204" pitchFamily="18" charset="0"/>
                      </a:rPr>
                      <m:t>)</m:t>
                    </m:r>
                  </m:e>
                  <m:sup>
                    <m:r>
                      <a:rPr xmlns:a="http://schemas.openxmlformats.org/drawingml/2006/main" sz="4450" i="1">
                        <a:solidFill>
                          <a:srgbClr val="0A1F61"/>
                        </a:solidFill>
                        <a:latin typeface="Cambria Math" panose="02040503050406030204" pitchFamily="18" charset="0"/>
                      </a:rPr>
                      <m:t>2</m:t>
                    </m:r>
                  </m:sup>
                </m:sSup>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4</m:t>
                </m:r>
              </m:oMath>
            </a14:m>
            <a:r>
              <a:t>     </a:t>
            </a:r>
            <a14:m>
              <m:oMath>
                <m:rad>
                  <m:radPr>
                    <m:ctrlPr>
                      <a:rPr xmlns:a="http://schemas.openxmlformats.org/drawingml/2006/main" sz="4350" i="1">
                        <a:solidFill>
                          <a:srgbClr val="0A1F61"/>
                        </a:solidFill>
                        <a:latin typeface="Cambria Math" panose="02040503050406030204" pitchFamily="18" charset="0"/>
                      </a:rPr>
                    </m:ctrlPr>
                    <m:degHide m:val="on"/>
                  </m:radPr>
                  <m:deg/>
                  <m:e>
                    <m:r>
                      <a:rPr xmlns:a="http://schemas.openxmlformats.org/drawingml/2006/main" sz="4350" i="1">
                        <a:solidFill>
                          <a:srgbClr val="0A1F61"/>
                        </a:solidFill>
                        <a:latin typeface="Cambria Math" panose="02040503050406030204" pitchFamily="18" charset="0"/>
                      </a:rPr>
                      <m:t>4</m:t>
                    </m:r>
                  </m:e>
                </m:rad>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m:t>
                </m:r>
              </m:oMath>
            </a14:m>
          </a:p>
          <a:p>
            <a:pPr algn="l">
              <a:spcBef>
                <a:spcPts val="1600"/>
              </a:spcBef>
              <a:defRPr b="1" sz="3500">
                <a:solidFill>
                  <a:srgbClr val="0A1F61"/>
                </a:solidFill>
                <a:latin typeface="Tajawal Medium"/>
                <a:ea typeface="Tajawal Medium"/>
                <a:cs typeface="Tajawal Medium"/>
                <a:sym typeface="Tajawal Medium"/>
              </a:defRPr>
            </a:pPr>
            <a:r>
              <a:t>                        </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2.5</m:t>
                </m:r>
                <m:sSup>
                  <m:e>
                    <m:r>
                      <a:rPr xmlns:a="http://schemas.openxmlformats.org/drawingml/2006/main" sz="4400" i="1">
                        <a:solidFill>
                          <a:srgbClr val="0A1F61"/>
                        </a:solidFill>
                        <a:latin typeface="Cambria Math" panose="02040503050406030204" pitchFamily="18" charset="0"/>
                      </a:rPr>
                      <m:t>)</m:t>
                    </m:r>
                  </m:e>
                  <m:sup>
                    <m:r>
                      <a:rPr xmlns:a="http://schemas.openxmlformats.org/drawingml/2006/main" sz="4400" i="1">
                        <a:solidFill>
                          <a:srgbClr val="0A1F61"/>
                        </a:solidFill>
                        <a:latin typeface="Cambria Math" panose="02040503050406030204" pitchFamily="18" charset="0"/>
                      </a:rPr>
                      <m:t>2</m:t>
                    </m:r>
                  </m:sup>
                </m:sSup>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6.25</m:t>
                </m:r>
              </m:oMath>
            </a14:m>
            <a:r>
              <a:t>    </a:t>
            </a:r>
            <a14:m>
              <m:oMath>
                <m:rad>
                  <m:radPr>
                    <m:ctrlPr>
                      <a:rPr xmlns:a="http://schemas.openxmlformats.org/drawingml/2006/main" sz="4350" i="1">
                        <a:solidFill>
                          <a:srgbClr val="0A1F61"/>
                        </a:solidFill>
                        <a:latin typeface="Cambria Math" panose="02040503050406030204" pitchFamily="18" charset="0"/>
                      </a:rPr>
                    </m:ctrlPr>
                    <m:degHide m:val="on"/>
                  </m:radPr>
                  <m:deg/>
                  <m:e>
                    <m:r>
                      <a:rPr xmlns:a="http://schemas.openxmlformats.org/drawingml/2006/main" sz="4350" i="1">
                        <a:solidFill>
                          <a:srgbClr val="0A1F61"/>
                        </a:solidFill>
                        <a:latin typeface="Cambria Math" panose="02040503050406030204" pitchFamily="18" charset="0"/>
                      </a:rPr>
                      <m:t>6.25</m:t>
                    </m:r>
                  </m:e>
                </m:rad>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m:t>
                </m:r>
                <m:r>
                  <a:rPr xmlns:a="http://schemas.openxmlformats.org/drawingml/2006/main" sz="4350" i="1">
                    <a:solidFill>
                      <a:srgbClr val="0A1F61"/>
                    </a:solidFill>
                    <a:latin typeface="Cambria Math" panose="02040503050406030204" pitchFamily="18" charset="0"/>
                  </a:rPr>
                  <m:t>2.5</m:t>
                </m:r>
              </m:oMath>
            </a14:m>
            <a:endParaRPr spc="291"/>
          </a:p>
          <a:p>
            <a:pPr algn="l">
              <a:spcBef>
                <a:spcPts val="1600"/>
              </a:spcBef>
              <a:defRPr b="1" sz="3500">
                <a:solidFill>
                  <a:srgbClr val="0A1F61"/>
                </a:solidFill>
                <a:latin typeface="Tajawal Medium"/>
                <a:ea typeface="Tajawal Medium"/>
                <a:cs typeface="Tajawal Medium"/>
                <a:sym typeface="Tajawal Medium"/>
              </a:defRPr>
            </a:pPr>
            <a:endParaRPr spc="291"/>
          </a:p>
          <a:p>
            <a:pPr algn="just">
              <a:lnSpc>
                <a:spcPct val="110000"/>
              </a:lnSpc>
              <a:spcBef>
                <a:spcPts val="1200"/>
              </a:spcBef>
              <a:defRPr b="1" sz="3500">
                <a:solidFill>
                  <a:srgbClr val="0A1F61"/>
                </a:solidFill>
                <a:latin typeface="Tajawal Medium"/>
                <a:ea typeface="Tajawal Medium"/>
                <a:cs typeface="Tajawal Medium"/>
                <a:sym typeface="Tajawal Medium"/>
              </a:defRPr>
            </a:pPr>
            <a:r>
              <a:t>Variables and letters: </a:t>
            </a:r>
            <a:r>
              <a:rPr b="0"/>
              <a:t>When we don’t know the value of a quantity, we give that quantity a symbol, such as </a:t>
            </a:r>
            <a14:m>
              <m:oMath>
                <m:r>
                  <a:rPr xmlns:a="http://schemas.openxmlformats.org/drawingml/2006/main" sz="4050" i="1">
                    <a:solidFill>
                      <a:srgbClr val="0A1F61"/>
                    </a:solidFill>
                    <a:latin typeface="Cambria Math" panose="02040503050406030204" pitchFamily="18" charset="0"/>
                  </a:rPr>
                  <m:t>x</m:t>
                </m:r>
              </m:oMath>
            </a14:m>
            <a:r>
              <a:rPr b="0"/>
              <a:t>. </a:t>
            </a:r>
            <a:endParaRPr b="0"/>
          </a:p>
        </p:txBody>
      </p:sp>
      <p:sp>
        <p:nvSpPr>
          <p:cNvPr id="154"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6"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57" name="Rectangle 3"/>
          <p:cNvSpPr txBox="1"/>
          <p:nvPr/>
        </p:nvSpPr>
        <p:spPr>
          <a:xfrm>
            <a:off x="2418432" y="4697191"/>
            <a:ext cx="18783209" cy="621610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20000"/>
              </a:lnSpc>
              <a:spcBef>
                <a:spcPts val="2000"/>
              </a:spcBef>
              <a:defRPr b="1">
                <a:solidFill>
                  <a:srgbClr val="0A1F61"/>
                </a:solidFill>
                <a:latin typeface="Tajawal Medium"/>
                <a:ea typeface="Tajawal Medium"/>
                <a:cs typeface="Tajawal Medium"/>
                <a:sym typeface="Tajawal Medium"/>
              </a:defRPr>
            </a:pPr>
            <a:r>
              <a:t>□ Some mathematical preliminaries</a:t>
            </a:r>
          </a:p>
          <a:p>
            <a:pPr algn="just">
              <a:lnSpc>
                <a:spcPct val="110000"/>
              </a:lnSpc>
              <a:spcBef>
                <a:spcPts val="1200"/>
              </a:spcBef>
              <a:defRPr b="1">
                <a:solidFill>
                  <a:srgbClr val="0A1F61"/>
                </a:solidFill>
                <a:latin typeface="Tajawal Medium"/>
                <a:ea typeface="Tajawal Medium"/>
                <a:cs typeface="Tajawal Medium"/>
                <a:sym typeface="Tajawal Medium"/>
              </a:defRPr>
            </a:pPr>
            <a:r>
              <a:t>Variables and letters:</a:t>
            </a:r>
          </a:p>
          <a:p>
            <a:pPr algn="just">
              <a:lnSpc>
                <a:spcPct val="110000"/>
              </a:lnSpc>
              <a:spcBef>
                <a:spcPts val="1200"/>
              </a:spcBef>
              <a:defRPr b="1" u="sng">
                <a:solidFill>
                  <a:srgbClr val="0A1F61"/>
                </a:solidFill>
                <a:latin typeface="Tajawal Medium"/>
                <a:ea typeface="Tajawal Medium"/>
                <a:cs typeface="Tajawal Medium"/>
                <a:sym typeface="Tajawal Medium"/>
              </a:defRPr>
            </a:pPr>
            <a:r>
              <a:rPr u="none"/>
              <a:t>Ex: </a:t>
            </a:r>
            <a:r>
              <a:rPr b="0" u="none"/>
              <a:t>‘For the next 15 weeks, if I save £x per week I shall have £4000 to spend on a holiday’.</a:t>
            </a:r>
            <a:r>
              <a:rPr u="none"/>
              <a:t> </a:t>
            </a:r>
            <a:endParaRPr u="none"/>
          </a:p>
          <a:p>
            <a:pPr algn="just">
              <a:lnSpc>
                <a:spcPct val="110000"/>
              </a:lnSpc>
              <a:spcBef>
                <a:spcPts val="1200"/>
              </a:spcBef>
              <a:defRPr u="sng">
                <a:solidFill>
                  <a:srgbClr val="0A1F61"/>
                </a:solidFill>
                <a:latin typeface="Tajawal Medium"/>
                <a:ea typeface="Tajawal Medium"/>
                <a:cs typeface="Tajawal Medium"/>
                <a:sym typeface="Tajawal Medium"/>
              </a:defRPr>
            </a:pPr>
            <a:r>
              <a:rPr u="none"/>
              <a:t>This statement may be expressed as a mathematical equation:</a:t>
            </a:r>
            <a:endParaRPr u="none"/>
          </a:p>
          <a:p>
            <a:pPr marR="3098800" indent="1564639" algn="l">
              <a:lnSpc>
                <a:spcPct val="110000"/>
              </a:lnSpc>
              <a:defRPr>
                <a:solidFill>
                  <a:srgbClr val="0A1F61"/>
                </a:solidFill>
                <a:latin typeface="Tajawal Medium"/>
                <a:ea typeface="Tajawal Medium"/>
                <a:cs typeface="Tajawal Medium"/>
                <a:sym typeface="Tajawal Medium"/>
              </a:defRPr>
            </a:pPr>
            <a14:m>
              <m:oMathPara>
                <m:oMathParaPr>
                  <m:jc m:val="left"/>
                </m:oMathParaPr>
                <m:oMath>
                  <m:r>
                    <a:rPr xmlns:a="http://schemas.openxmlformats.org/drawingml/2006/main" sz="4000" i="1">
                      <a:solidFill>
                        <a:srgbClr val="0A1F61"/>
                      </a:solidFill>
                      <a:latin typeface="Cambria Math" panose="02040503050406030204" pitchFamily="18" charset="0"/>
                    </a:rPr>
                    <m:t>15</m:t>
                  </m:r>
                  <m:r>
                    <a:rPr xmlns:a="http://schemas.openxmlformats.org/drawingml/2006/main" sz="4000" i="1">
                      <a:solidFill>
                        <a:srgbClr val="0A1F61"/>
                      </a:solidFill>
                      <a:latin typeface="Cambria Math" panose="02040503050406030204" pitchFamily="18" charset="0"/>
                    </a:rPr>
                    <m:t>×</m:t>
                  </m:r>
                  <m:r>
                    <m:rPr>
                      <m:nor/>
                    </m:rPr>
                    <a:rPr xmlns:a="http://schemas.openxmlformats.org/drawingml/2006/main" sz="4000" i="1">
                      <a:solidFill>
                        <a:srgbClr val="0A1F61"/>
                      </a:solidFill>
                      <a:latin typeface="Cambria Math" panose="02040503050406030204" pitchFamily="18" charset="0"/>
                    </a:rPr>
                    <m:t>weekly savings</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4000</m:t>
                  </m:r>
                </m:oMath>
              </m:oMathPara>
            </a14:m>
          </a:p>
          <a:p>
            <a:pPr marR="3098800" indent="1564639" algn="l">
              <a:lnSpc>
                <a:spcPct val="110000"/>
              </a:lnSpc>
              <a:defRPr b="1">
                <a:solidFill>
                  <a:srgbClr val="0A1F61"/>
                </a:solidFill>
                <a:latin typeface="Tajawal Medium"/>
                <a:ea typeface="Tajawal Medium"/>
                <a:cs typeface="Tajawal Medium"/>
                <a:sym typeface="Tajawal Medium"/>
              </a:defRPr>
            </a:pPr>
            <a14:m>
              <m:oMath>
                <m:r>
                  <a:rPr xmlns:a="http://schemas.openxmlformats.org/drawingml/2006/main" sz="4400" i="1">
                    <a:solidFill>
                      <a:srgbClr val="0A1F61"/>
                    </a:solidFill>
                    <a:latin typeface="Cambria Math" panose="02040503050406030204" pitchFamily="18" charset="0"/>
                  </a:rPr>
                  <m:t>15</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x</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4000</m:t>
                </m:r>
                <m:r>
                  <m:rPr>
                    <m:nor/>
                  </m:rPr>
                  <a:rPr xmlns:a="http://schemas.openxmlformats.org/drawingml/2006/main" sz="4400" i="1">
                    <a:solidFill>
                      <a:srgbClr val="0A1F61"/>
                    </a:solidFill>
                    <a:latin typeface="Cambria Math" panose="02040503050406030204" pitchFamily="18" charset="0"/>
                  </a:rPr>
                  <m:t>or</m:t>
                </m:r>
                <m:r>
                  <a:rPr xmlns:a="http://schemas.openxmlformats.org/drawingml/2006/main" sz="4400" i="1">
                    <a:solidFill>
                      <a:srgbClr val="0A1F61"/>
                    </a:solidFill>
                    <a:latin typeface="Cambria Math" panose="02040503050406030204" pitchFamily="18" charset="0"/>
                  </a:rPr>
                  <m:t>15</m:t>
                </m:r>
                <m:r>
                  <a:rPr xmlns:a="http://schemas.openxmlformats.org/drawingml/2006/main" sz="4400" i="1">
                    <a:solidFill>
                      <a:srgbClr val="0A1F61"/>
                    </a:solidFill>
                    <a:latin typeface="Cambria Math" panose="02040503050406030204" pitchFamily="18" charset="0"/>
                  </a:rPr>
                  <m:t>x</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4000</m:t>
                </m:r>
              </m:oMath>
            </a14:m>
            <a:r>
              <a:t> </a:t>
            </a:r>
          </a:p>
          <a:p>
            <a:pPr marR="3098800" algn="l">
              <a:lnSpc>
                <a:spcPct val="110000"/>
              </a:lnSpc>
              <a:defRPr b="1">
                <a:solidFill>
                  <a:srgbClr val="0A1F61"/>
                </a:solidFill>
                <a:latin typeface="Tajawal Medium"/>
                <a:ea typeface="Tajawal Medium"/>
                <a:cs typeface="Tajawal Medium"/>
                <a:sym typeface="Tajawal Medium"/>
              </a:defRPr>
            </a:pPr>
            <a:r>
              <a:rPr b="0"/>
              <a:t>To solve the equation for the unknown, x:</a:t>
            </a:r>
            <a:endParaRPr b="0"/>
          </a:p>
          <a:p>
            <a:pPr indent="1018539" algn="just">
              <a:lnSpc>
                <a:spcPct val="110000"/>
              </a:lnSpc>
              <a:defRPr b="1">
                <a:solidFill>
                  <a:srgbClr val="0A1F61"/>
                </a:solidFill>
                <a:latin typeface="Tajawal Medium"/>
                <a:ea typeface="Tajawal Medium"/>
                <a:cs typeface="Tajawal Medium"/>
                <a:sym typeface="Tajawal Medium"/>
              </a:defRPr>
            </a:pPr>
            <a:r>
              <a:rPr b="0"/>
              <a:t>     </a:t>
            </a:r>
            <a14:m>
              <m:oMath>
                <m:r>
                  <a:rPr xmlns:a="http://schemas.openxmlformats.org/drawingml/2006/main" sz="4600" i="1">
                    <a:solidFill>
                      <a:srgbClr val="0A1F61"/>
                    </a:solidFill>
                    <a:latin typeface="Cambria Math" panose="02040503050406030204" pitchFamily="18" charset="0"/>
                  </a:rPr>
                  <m:t>15</m:t>
                </m:r>
                <m:r>
                  <a:rPr xmlns:a="http://schemas.openxmlformats.org/drawingml/2006/main" sz="4600" i="1">
                    <a:solidFill>
                      <a:srgbClr val="0A1F61"/>
                    </a:solidFill>
                    <a:latin typeface="Cambria Math" panose="02040503050406030204" pitchFamily="18" charset="0"/>
                  </a:rPr>
                  <m:t>x</m:t>
                </m:r>
                <m:r>
                  <a:rPr xmlns:a="http://schemas.openxmlformats.org/drawingml/2006/main" sz="4600" i="1">
                    <a:solidFill>
                      <a:srgbClr val="0A1F61"/>
                    </a:solidFill>
                    <a:latin typeface="Cambria Math" panose="02040503050406030204" pitchFamily="18" charset="0"/>
                  </a:rPr>
                  <m:t>=</m:t>
                </m:r>
                <m:r>
                  <a:rPr xmlns:a="http://schemas.openxmlformats.org/drawingml/2006/main" sz="4600" i="1">
                    <a:solidFill>
                      <a:srgbClr val="0A1F61"/>
                    </a:solidFill>
                    <a:latin typeface="Cambria Math" panose="02040503050406030204" pitchFamily="18" charset="0"/>
                  </a:rPr>
                  <m:t>4000</m:t>
                </m:r>
              </m:oMath>
            </a14:m>
            <a:r>
              <a:rPr baseline="-12333"/>
              <a:t>          </a:t>
            </a:r>
            <a:r>
              <a:rPr b="0" baseline="-12333"/>
              <a:t>(</a:t>
            </a:r>
            <a:r>
              <a:rPr b="0"/>
              <a:t>divide both sides of the equation by </a:t>
            </a:r>
            <a14:m>
              <m:oMath>
                <m:r>
                  <a:rPr xmlns:a="http://schemas.openxmlformats.org/drawingml/2006/main" sz="5400" i="1">
                    <a:solidFill>
                      <a:srgbClr val="0A1F61"/>
                    </a:solidFill>
                    <a:latin typeface="Cambria Math" panose="02040503050406030204" pitchFamily="18" charset="0"/>
                  </a:rPr>
                  <m:t>15</m:t>
                </m:r>
              </m:oMath>
            </a14:m>
            <a:r>
              <a:rPr b="0"/>
              <a:t>)</a:t>
            </a:r>
            <a:endParaRPr b="0"/>
          </a:p>
          <a:p>
            <a:pPr indent="1018539" algn="just">
              <a:lnSpc>
                <a:spcPct val="110000"/>
              </a:lnSpc>
              <a:spcBef>
                <a:spcPts val="1600"/>
              </a:spcBef>
              <a:defRPr b="1">
                <a:solidFill>
                  <a:srgbClr val="0A1F61"/>
                </a:solidFill>
                <a:latin typeface="Tajawal Medium"/>
                <a:ea typeface="Tajawal Medium"/>
                <a:cs typeface="Tajawal Medium"/>
                <a:sym typeface="Tajawal Medium"/>
              </a:defRPr>
            </a:pPr>
            <a:r>
              <a:rPr b="0"/>
              <a:t>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266.67</m:t>
                </m:r>
              </m:oMath>
            </a14:m>
          </a:p>
        </p:txBody>
      </p:sp>
      <p:sp>
        <p:nvSpPr>
          <p:cNvPr id="158"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0"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1" name="Rectangle 5"/>
          <p:cNvSpPr txBox="1"/>
          <p:nvPr/>
        </p:nvSpPr>
        <p:spPr>
          <a:xfrm>
            <a:off x="1997520" y="4454441"/>
            <a:ext cx="19066203" cy="502920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7000"/>
              </a:spcBef>
              <a:defRPr b="1" spc="-145" sz="3500">
                <a:solidFill>
                  <a:srgbClr val="0A1F61"/>
                </a:solidFill>
                <a:latin typeface="Tajawal Medium"/>
                <a:ea typeface="Tajawal Medium"/>
                <a:cs typeface="Tajawal Medium"/>
                <a:sym typeface="Tajawal Medium"/>
              </a:defRPr>
            </a:pPr>
            <a:r>
              <a:t>□ Arithmetic Operations</a:t>
            </a:r>
          </a:p>
          <a:p>
            <a:pPr algn="l">
              <a:spcBef>
                <a:spcPts val="1600"/>
              </a:spcBef>
              <a:defRPr b="1" sz="3500">
                <a:solidFill>
                  <a:srgbClr val="0A1F61"/>
                </a:solidFill>
                <a:latin typeface="Tajawal Medium"/>
                <a:ea typeface="Tajawal Medium"/>
                <a:cs typeface="Tajawal Medium"/>
                <a:sym typeface="Tajawal Medium"/>
              </a:defRPr>
            </a:pPr>
            <a:r>
              <a:t>Addition and subtraction</a:t>
            </a:r>
          </a:p>
          <a:p>
            <a:pPr algn="l">
              <a:spcBef>
                <a:spcPts val="1200"/>
              </a:spcBef>
              <a:defRPr b="1" sz="3500" u="sng">
                <a:solidFill>
                  <a:srgbClr val="0A1F61"/>
                </a:solidFill>
                <a:latin typeface="Tajawal Medium"/>
                <a:ea typeface="Tajawal Medium"/>
                <a:cs typeface="Tajawal Medium"/>
                <a:sym typeface="Tajawal Medium"/>
              </a:defRPr>
            </a:pPr>
            <a:r>
              <a:rPr u="none"/>
              <a:t>Adding: </a:t>
            </a:r>
            <a:r>
              <a:rPr b="0" u="none"/>
              <a:t>If all the signs are the same, simply add all the terms and give the answer with the common overall sign.</a:t>
            </a:r>
            <a:endParaRPr b="0" u="none"/>
          </a:p>
          <a:p>
            <a:pPr algn="l">
              <a:spcBef>
                <a:spcPts val="1200"/>
              </a:spcBef>
              <a:defRPr b="1" sz="3500" u="sng">
                <a:solidFill>
                  <a:srgbClr val="0A1F61"/>
                </a:solidFill>
                <a:latin typeface="Tajawal Medium"/>
                <a:ea typeface="Tajawal Medium"/>
                <a:cs typeface="Tajawal Medium"/>
                <a:sym typeface="Tajawal Medium"/>
              </a:defRPr>
            </a:pPr>
            <a:endParaRPr b="0" u="none"/>
          </a:p>
          <a:p>
            <a:pPr algn="l">
              <a:defRPr b="1" sz="3500" u="sng">
                <a:solidFill>
                  <a:srgbClr val="0A1F61"/>
                </a:solidFill>
                <a:latin typeface="Tajawal Medium"/>
                <a:ea typeface="Tajawal Medium"/>
                <a:cs typeface="Tajawal Medium"/>
                <a:sym typeface="Tajawal Medium"/>
              </a:defRPr>
            </a:pPr>
            <a:r>
              <a:rPr u="none"/>
              <a:t>Subtracting: </a:t>
            </a:r>
            <a:r>
              <a:rPr b="0" u="none"/>
              <a:t>When subtracting any two numbers or two similar terms, give the answer with the sign of the largest number or term.</a:t>
            </a:r>
            <a:endParaRPr b="0" u="none"/>
          </a:p>
          <a:p>
            <a:pPr algn="l">
              <a:defRPr sz="3500">
                <a:solidFill>
                  <a:srgbClr val="0A1F61"/>
                </a:solidFill>
                <a:latin typeface="Tajawal Medium"/>
                <a:ea typeface="Tajawal Medium"/>
                <a:cs typeface="Tajawal Medium"/>
                <a:sym typeface="Tajawal Medium"/>
              </a:defRPr>
            </a:pPr>
            <a:r>
              <a:t>If terms are identical,, then they may be added or subtracted :</a:t>
            </a:r>
          </a:p>
        </p:txBody>
      </p:sp>
      <p:sp>
        <p:nvSpPr>
          <p:cNvPr id="162"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4"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65" name="Rectangle 5"/>
          <p:cNvSpPr txBox="1"/>
          <p:nvPr/>
        </p:nvSpPr>
        <p:spPr>
          <a:xfrm>
            <a:off x="2063870" y="4450861"/>
            <a:ext cx="15209521" cy="210420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7000"/>
              </a:spcBef>
              <a:defRPr b="1" spc="-150">
                <a:solidFill>
                  <a:srgbClr val="0A1F61"/>
                </a:solidFill>
                <a:latin typeface="Tajawal Medium"/>
                <a:ea typeface="Tajawal Medium"/>
                <a:cs typeface="Tajawal Medium"/>
                <a:sym typeface="Tajawal Medium"/>
              </a:defRPr>
            </a:pPr>
            <a:r>
              <a:t>□ Arithmetic Operations</a:t>
            </a:r>
          </a:p>
          <a:p>
            <a:pPr algn="l">
              <a:spcBef>
                <a:spcPts val="1600"/>
              </a:spcBef>
              <a:defRPr b="1">
                <a:solidFill>
                  <a:srgbClr val="0A1F61"/>
                </a:solidFill>
                <a:latin typeface="Tajawal Medium"/>
                <a:ea typeface="Tajawal Medium"/>
                <a:cs typeface="Tajawal Medium"/>
                <a:sym typeface="Tajawal Medium"/>
              </a:defRPr>
            </a:pPr>
            <a:r>
              <a:t>Addition and subtraction</a:t>
            </a:r>
          </a:p>
        </p:txBody>
      </p:sp>
      <p:sp>
        <p:nvSpPr>
          <p:cNvPr id="166" name="Rectangle 6"/>
          <p:cNvSpPr txBox="1"/>
          <p:nvPr/>
        </p:nvSpPr>
        <p:spPr>
          <a:xfrm>
            <a:off x="2040456" y="6503932"/>
            <a:ext cx="7506123" cy="282323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20000"/>
              </a:lnSpc>
              <a:defRPr b="1" sz="3200">
                <a:solidFill>
                  <a:srgbClr val="0A1F61"/>
                </a:solidFill>
                <a:latin typeface="Tajawal Medium"/>
                <a:ea typeface="Tajawal Medium"/>
                <a:cs typeface="Tajawal Medium"/>
                <a:sym typeface="Tajawal Medium"/>
              </a:defRPr>
            </a:pPr>
            <a:r>
              <a:t>Ex:   Add/subtract with numbers,</a:t>
            </a:r>
          </a:p>
          <a:p>
            <a:pPr marL="534736" indent="-534736" algn="l">
              <a:lnSpc>
                <a:spcPct val="120000"/>
              </a:lnSpc>
              <a:buSzPct val="100000"/>
              <a:buAutoNum type="romanLcParenBoth" startAt="1"/>
              <a:defRPr sz="3200">
                <a:solidFill>
                  <a:srgbClr val="0A1F61"/>
                </a:solidFill>
                <a:latin typeface="Tajawal Medium"/>
                <a:ea typeface="Tajawal Medium"/>
                <a:cs typeface="Tajawal Medium"/>
                <a:sym typeface="Tajawal Medium"/>
              </a:defRPr>
            </a:pPr>
            <a:r>
              <a:t>  </a:t>
            </a:r>
            <a14:m>
              <m:oMath>
                <m:r>
                  <a:rPr xmlns:a="http://schemas.openxmlformats.org/drawingml/2006/main" sz="4000" i="1">
                    <a:solidFill>
                      <a:srgbClr val="0A1F61"/>
                    </a:solidFill>
                    <a:latin typeface="Cambria Math" panose="02040503050406030204" pitchFamily="18" charset="0"/>
                  </a:rPr>
                  <m:t>5</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8</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3</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16</m:t>
                </m:r>
              </m:oMath>
            </a14:m>
          </a:p>
          <a:p>
            <a:pPr marL="534736" indent="-534736" algn="l">
              <a:lnSpc>
                <a:spcPct val="120000"/>
              </a:lnSpc>
              <a:buSzPct val="100000"/>
              <a:buAutoNum type="romanLcParenBoth" startAt="1"/>
              <a:defRPr sz="3200">
                <a:solidFill>
                  <a:srgbClr val="0A1F61"/>
                </a:solidFill>
                <a:latin typeface="Tajawal Medium"/>
                <a:ea typeface="Tajawal Medium"/>
                <a:cs typeface="Tajawal Medium"/>
                <a:sym typeface="Tajawal Medium"/>
              </a:defRPr>
            </a:pPr>
            <a:r>
              <a:t>  </a:t>
            </a:r>
            <a14:m>
              <m:oMath>
                <m:r>
                  <a:rPr xmlns:a="http://schemas.openxmlformats.org/drawingml/2006/main" sz="4000" i="1">
                    <a:solidFill>
                      <a:srgbClr val="0A1F61"/>
                    </a:solidFill>
                    <a:latin typeface="Cambria Math" panose="02040503050406030204" pitchFamily="18" charset="0"/>
                  </a:rPr>
                  <m:t>5</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8</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3</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y</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16</m:t>
                </m:r>
                <m:r>
                  <a:rPr xmlns:a="http://schemas.openxmlformats.org/drawingml/2006/main" sz="4000" i="1">
                    <a:solidFill>
                      <a:srgbClr val="0A1F61"/>
                    </a:solidFill>
                    <a:latin typeface="Cambria Math" panose="02040503050406030204" pitchFamily="18" charset="0"/>
                  </a:rPr>
                  <m:t>+</m:t>
                </m:r>
                <m:r>
                  <a:rPr xmlns:a="http://schemas.openxmlformats.org/drawingml/2006/main" sz="4000" i="1">
                    <a:solidFill>
                      <a:srgbClr val="0A1F61"/>
                    </a:solidFill>
                    <a:latin typeface="Cambria Math" panose="02040503050406030204" pitchFamily="18" charset="0"/>
                  </a:rPr>
                  <m:t>y</m:t>
                </m:r>
              </m:oMath>
            </a14:m>
          </a:p>
          <a:p>
            <a:pPr marL="534736" indent="-534736" algn="l">
              <a:lnSpc>
                <a:spcPct val="120000"/>
              </a:lnSpc>
              <a:buSzPct val="100000"/>
              <a:buAutoNum type="romanLcParenBoth" startAt="1"/>
              <a:defRPr sz="3200">
                <a:solidFill>
                  <a:srgbClr val="0A1F61"/>
                </a:solidFill>
                <a:latin typeface="Tajawal Medium"/>
                <a:ea typeface="Tajawal Medium"/>
                <a:cs typeface="Tajawal Medium"/>
                <a:sym typeface="Tajawal Medium"/>
              </a:defRPr>
            </a:pPr>
            <a:r>
              <a:t> The y-term is different, so it cannot be added to the others</a:t>
            </a:r>
          </a:p>
        </p:txBody>
      </p:sp>
      <p:sp>
        <p:nvSpPr>
          <p:cNvPr id="167" name="Rectangle 7"/>
          <p:cNvSpPr txBox="1"/>
          <p:nvPr/>
        </p:nvSpPr>
        <p:spPr>
          <a:xfrm>
            <a:off x="11325807" y="6503932"/>
            <a:ext cx="9213436" cy="2266885"/>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20000"/>
              </a:lnSpc>
              <a:defRPr b="1" sz="3200">
                <a:solidFill>
                  <a:srgbClr val="0A1F61"/>
                </a:solidFill>
                <a:latin typeface="Tajawal Medium"/>
                <a:ea typeface="Tajawal Medium"/>
                <a:cs typeface="Tajawal Medium"/>
                <a:sym typeface="Tajawal Medium"/>
              </a:defRPr>
            </a:pPr>
            <a:r>
              <a:t>Ex:   Add/subtract with variable terms</a:t>
            </a:r>
          </a:p>
          <a:p>
            <a:pPr marL="534736" indent="-534736" algn="l">
              <a:lnSpc>
                <a:spcPct val="120000"/>
              </a:lnSpc>
              <a:buSzPct val="100000"/>
              <a:buAutoNum type="romanLcParenBoth" startAt="1"/>
              <a:defRPr sz="3200">
                <a:solidFill>
                  <a:srgbClr val="0A1F61"/>
                </a:solidFill>
                <a:latin typeface="Tajawal Medium"/>
                <a:ea typeface="Tajawal Medium"/>
                <a:cs typeface="Tajawal Medium"/>
                <a:sym typeface="Tajawal Medium"/>
              </a:defRPr>
            </a:pPr>
            <a:r>
              <a:t>   </a:t>
            </a:r>
            <a14:m>
              <m:oMath>
                <m:r>
                  <a:rPr xmlns:a="http://schemas.openxmlformats.org/drawingml/2006/main" sz="3950" i="1">
                    <a:solidFill>
                      <a:srgbClr val="0A1F61"/>
                    </a:solidFill>
                    <a:latin typeface="Cambria Math" panose="02040503050406030204" pitchFamily="18" charset="0"/>
                  </a:rPr>
                  <m:t>5</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8</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3</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16</m:t>
                </m:r>
                <m:r>
                  <a:rPr xmlns:a="http://schemas.openxmlformats.org/drawingml/2006/main" sz="3950" i="1">
                    <a:solidFill>
                      <a:srgbClr val="0A1F61"/>
                    </a:solidFill>
                    <a:latin typeface="Cambria Math" panose="02040503050406030204" pitchFamily="18" charset="0"/>
                  </a:rPr>
                  <m:t>x</m:t>
                </m:r>
              </m:oMath>
            </a14:m>
          </a:p>
          <a:p>
            <a:pPr marL="534736" indent="-534736" algn="l">
              <a:lnSpc>
                <a:spcPct val="120000"/>
              </a:lnSpc>
              <a:buSzPct val="100000"/>
              <a:buAutoNum type="romanLcParenBoth" startAt="1"/>
              <a:defRPr sz="3200">
                <a:solidFill>
                  <a:srgbClr val="0A1F61"/>
                </a:solidFill>
                <a:latin typeface="Tajawal Medium"/>
                <a:ea typeface="Tajawal Medium"/>
                <a:cs typeface="Tajawal Medium"/>
                <a:sym typeface="Tajawal Medium"/>
              </a:defRPr>
            </a:pPr>
            <a:r>
              <a:t>   </a:t>
            </a:r>
            <a14:m>
              <m:oMath>
                <m:r>
                  <a:rPr xmlns:a="http://schemas.openxmlformats.org/drawingml/2006/main" sz="3950" i="1">
                    <a:solidFill>
                      <a:srgbClr val="0A1F61"/>
                    </a:solidFill>
                    <a:latin typeface="Cambria Math" panose="02040503050406030204" pitchFamily="18" charset="0"/>
                  </a:rPr>
                  <m:t>5</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8</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3</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4</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16</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4</m:t>
                </m:r>
                <m:r>
                  <a:rPr xmlns:a="http://schemas.openxmlformats.org/drawingml/2006/main" sz="3950" i="1">
                    <a:solidFill>
                      <a:srgbClr val="0A1F61"/>
                    </a:solidFill>
                    <a:latin typeface="Cambria Math" panose="02040503050406030204" pitchFamily="18" charset="0"/>
                  </a:rPr>
                  <m:t>y</m:t>
                </m:r>
              </m:oMath>
            </a14:m>
          </a:p>
          <a:p>
            <a:pPr marL="534736" indent="-534736" algn="l">
              <a:lnSpc>
                <a:spcPct val="120000"/>
              </a:lnSpc>
              <a:buSzPct val="100000"/>
              <a:buAutoNum type="romanLcParenBoth" startAt="1"/>
              <a:defRPr sz="3200">
                <a:solidFill>
                  <a:srgbClr val="0A1F61"/>
                </a:solidFill>
                <a:latin typeface="Tajawal Medium"/>
                <a:ea typeface="Tajawal Medium"/>
                <a:cs typeface="Tajawal Medium"/>
                <a:sym typeface="Tajawal Medium"/>
              </a:defRPr>
            </a:pPr>
            <a:r>
              <a:t> </a:t>
            </a:r>
            <a14:m>
              <m:oMath>
                <m:r>
                  <a:rPr xmlns:a="http://schemas.openxmlformats.org/drawingml/2006/main" sz="3950" i="1">
                    <a:solidFill>
                      <a:srgbClr val="0A1F61"/>
                    </a:solidFill>
                    <a:latin typeface="Cambria Math" panose="02040503050406030204" pitchFamily="18" charset="0"/>
                  </a:rPr>
                  <m:t>5</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8</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3</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16</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y</m:t>
                </m:r>
              </m:oMath>
            </a14:m>
          </a:p>
        </p:txBody>
      </p:sp>
      <p:sp>
        <p:nvSpPr>
          <p:cNvPr id="168"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0"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1" name="Rectangle 11"/>
          <p:cNvSpPr txBox="1"/>
          <p:nvPr/>
        </p:nvSpPr>
        <p:spPr>
          <a:xfrm>
            <a:off x="2173555" y="4452659"/>
            <a:ext cx="19644496" cy="361696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350921" indent="-350921" algn="l">
              <a:spcBef>
                <a:spcPts val="7000"/>
              </a:spcBef>
              <a:buSzPct val="100000"/>
              <a:buChar char="□"/>
              <a:defRPr b="1" spc="-150">
                <a:solidFill>
                  <a:srgbClr val="0A1F61"/>
                </a:solidFill>
                <a:latin typeface="Tajawal Medium"/>
                <a:ea typeface="Tajawal Medium"/>
                <a:cs typeface="Tajawal Medium"/>
                <a:sym typeface="Tajawal Medium"/>
              </a:defRPr>
            </a:pPr>
            <a:r>
              <a:t>Arithmetic Operations</a:t>
            </a:r>
          </a:p>
          <a:p>
            <a:pPr algn="just">
              <a:lnSpc>
                <a:spcPct val="120000"/>
              </a:lnSpc>
              <a:spcBef>
                <a:spcPts val="1200"/>
              </a:spcBef>
              <a:defRPr b="1">
                <a:solidFill>
                  <a:srgbClr val="0A1F61"/>
                </a:solidFill>
                <a:latin typeface="Tajawal Medium"/>
                <a:ea typeface="Tajawal Medium"/>
                <a:cs typeface="Tajawal Medium"/>
                <a:sym typeface="Tajawal Medium"/>
              </a:defRPr>
            </a:pPr>
          </a:p>
          <a:p>
            <a:pPr algn="just">
              <a:lnSpc>
                <a:spcPct val="120000"/>
              </a:lnSpc>
              <a:spcBef>
                <a:spcPts val="1200"/>
              </a:spcBef>
              <a:defRPr b="1">
                <a:solidFill>
                  <a:srgbClr val="0A1F61"/>
                </a:solidFill>
                <a:latin typeface="Tajawal Medium"/>
                <a:ea typeface="Tajawal Medium"/>
                <a:cs typeface="Tajawal Medium"/>
                <a:sym typeface="Tajawal Medium"/>
              </a:defRPr>
            </a:pPr>
            <a:r>
              <a:t>Multiplying and dividing</a:t>
            </a:r>
          </a:p>
          <a:p>
            <a:pPr algn="just">
              <a:lnSpc>
                <a:spcPct val="120000"/>
              </a:lnSpc>
              <a:spcBef>
                <a:spcPts val="3600"/>
              </a:spcBef>
              <a:defRPr>
                <a:solidFill>
                  <a:srgbClr val="0A1F61"/>
                </a:solidFill>
                <a:latin typeface="Tajawal Medium"/>
                <a:ea typeface="Tajawal Medium"/>
                <a:cs typeface="Tajawal Medium"/>
                <a:sym typeface="Tajawal Medium"/>
              </a:defRPr>
            </a:pPr>
            <a:r>
              <a:t>Multiplying or dividing two quantities with </a:t>
            </a:r>
            <a:r>
              <a:rPr b="1" u="sng"/>
              <a:t>like signs </a:t>
            </a:r>
            <a:r>
              <a:t>gives an answer with a </a:t>
            </a:r>
            <a:r>
              <a:rPr b="1"/>
              <a:t>positive sign. </a:t>
            </a:r>
            <a:r>
              <a:t>Multiplying or dividing two quantities with </a:t>
            </a:r>
            <a:r>
              <a:rPr b="1" u="sng"/>
              <a:t>different signs</a:t>
            </a:r>
            <a:r>
              <a:t> gives an answer with a </a:t>
            </a:r>
            <a:r>
              <a:rPr b="1"/>
              <a:t>negative sign.</a:t>
            </a:r>
          </a:p>
        </p:txBody>
      </p:sp>
      <p:sp>
        <p:nvSpPr>
          <p:cNvPr id="172"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4" name="Slide Number"/>
          <p:cNvSpPr txBox="1"/>
          <p:nvPr>
            <p:ph type="sldNum" sz="quarter" idx="2"/>
          </p:nvPr>
        </p:nvSpPr>
        <p:spPr>
          <a:xfrm>
            <a:off x="22748828" y="12943846"/>
            <a:ext cx="375812" cy="536199"/>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5" name="Rectangle 11"/>
          <p:cNvSpPr txBox="1"/>
          <p:nvPr/>
        </p:nvSpPr>
        <p:spPr>
          <a:xfrm>
            <a:off x="1974505" y="4452659"/>
            <a:ext cx="15189201" cy="216262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7000"/>
              </a:spcBef>
              <a:defRPr b="1" spc="-150">
                <a:solidFill>
                  <a:srgbClr val="0A1F61"/>
                </a:solidFill>
                <a:latin typeface="Tajawal Medium"/>
                <a:ea typeface="Tajawal Medium"/>
                <a:cs typeface="Tajawal Medium"/>
                <a:sym typeface="Tajawal Medium"/>
              </a:defRPr>
            </a:pPr>
            <a:r>
              <a:t>□ Arithmetic Operations</a:t>
            </a:r>
          </a:p>
          <a:p>
            <a:pPr algn="just">
              <a:lnSpc>
                <a:spcPct val="120000"/>
              </a:lnSpc>
              <a:spcBef>
                <a:spcPts val="1200"/>
              </a:spcBef>
              <a:defRPr b="1">
                <a:solidFill>
                  <a:srgbClr val="0A1F61"/>
                </a:solidFill>
                <a:latin typeface="Tajawal Medium"/>
                <a:ea typeface="Tajawal Medium"/>
                <a:cs typeface="Tajawal Medium"/>
                <a:sym typeface="Tajawal Medium"/>
              </a:defRPr>
            </a:pPr>
            <a:r>
              <a:t>Multiplying and dividing</a:t>
            </a:r>
          </a:p>
        </p:txBody>
      </p:sp>
      <p:sp>
        <p:nvSpPr>
          <p:cNvPr id="176" name="Note:…"/>
          <p:cNvSpPr txBox="1"/>
          <p:nvPr/>
        </p:nvSpPr>
        <p:spPr>
          <a:xfrm>
            <a:off x="14773267" y="6444353"/>
            <a:ext cx="4720384" cy="3627180"/>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sz="2900">
                <a:solidFill>
                  <a:srgbClr val="0A1F61"/>
                </a:solidFill>
                <a:latin typeface="Tajawal Medium"/>
                <a:ea typeface="Tajawal Medium"/>
                <a:cs typeface="Tajawal Medium"/>
                <a:sym typeface="Tajawal Medium"/>
              </a:defRPr>
            </a:pPr>
            <a:r>
              <a:t>Note:</a:t>
            </a:r>
          </a:p>
          <a:p>
            <a:pPr algn="l" defTabSz="457200">
              <a:spcBef>
                <a:spcPts val="1200"/>
              </a:spcBef>
              <a:defRPr sz="2900">
                <a:solidFill>
                  <a:srgbClr val="0A1F61"/>
                </a:solidFill>
                <a:latin typeface="Tajawal Medium"/>
                <a:ea typeface="Tajawal Medium"/>
                <a:cs typeface="Tajawal Medium"/>
                <a:sym typeface="Tajawal Medium"/>
              </a:defRPr>
            </a:pPr>
            <a14:m>
              <m:oMathPara>
                <m:oMathParaPr>
                  <m:jc m:val="left"/>
                </m:oMathParaPr>
                <m:oMath>
                  <m:r>
                    <a:rPr xmlns:a="http://schemas.openxmlformats.org/drawingml/2006/main" sz="3100" i="1">
                      <a:solidFill>
                        <a:srgbClr val="0A1F61"/>
                      </a:solidFill>
                      <a:latin typeface="Cambria Math" panose="02040503050406030204" pitchFamily="18" charset="0"/>
                    </a:rPr>
                    <m:t>0</m:t>
                  </m:r>
                  <m:r>
                    <a:rPr xmlns:a="http://schemas.openxmlformats.org/drawingml/2006/main" sz="3100" i="1">
                      <a:solidFill>
                        <a:srgbClr val="0A1F61"/>
                      </a:solidFill>
                      <a:latin typeface="Cambria Math" panose="02040503050406030204" pitchFamily="18" charset="0"/>
                    </a:rPr>
                    <m:t>×</m:t>
                  </m:r>
                  <m:r>
                    <m:rPr>
                      <m:nor/>
                    </m:rPr>
                    <a:rPr xmlns:a="http://schemas.openxmlformats.org/drawingml/2006/main" sz="3100" i="1">
                      <a:solidFill>
                        <a:srgbClr val="0A1F61"/>
                      </a:solidFill>
                      <a:latin typeface="Cambria Math" panose="02040503050406030204" pitchFamily="18" charset="0"/>
                    </a:rPr>
                    <m:t>(any real number)</m:t>
                  </m:r>
                  <m:r>
                    <a:rPr xmlns:a="http://schemas.openxmlformats.org/drawingml/2006/main" sz="3100" i="1">
                      <a:solidFill>
                        <a:srgbClr val="0A1F61"/>
                      </a:solidFill>
                      <a:latin typeface="Cambria Math" panose="02040503050406030204" pitchFamily="18" charset="0"/>
                    </a:rPr>
                    <m:t>=</m:t>
                  </m:r>
                  <m:r>
                    <a:rPr xmlns:a="http://schemas.openxmlformats.org/drawingml/2006/main" sz="3100" i="1">
                      <a:solidFill>
                        <a:srgbClr val="0A1F61"/>
                      </a:solidFill>
                      <a:latin typeface="Cambria Math" panose="02040503050406030204" pitchFamily="18" charset="0"/>
                    </a:rPr>
                    <m:t>0</m:t>
                  </m:r>
                </m:oMath>
              </m:oMathPara>
            </a14:m>
          </a:p>
          <a:p>
            <a:pPr algn="l" defTabSz="457200">
              <a:spcBef>
                <a:spcPts val="1200"/>
              </a:spcBef>
              <a:defRPr sz="2900">
                <a:solidFill>
                  <a:srgbClr val="0A1F61"/>
                </a:solidFill>
                <a:latin typeface="Tajawal Medium"/>
                <a:ea typeface="Tajawal Medium"/>
                <a:cs typeface="Tajawal Medium"/>
                <a:sym typeface="Tajawal Medium"/>
              </a:defRPr>
            </a:pPr>
            <a14:m>
              <m:oMath>
                <m:f>
                  <m:fPr>
                    <m:ctrlPr>
                      <a:rPr xmlns:a="http://schemas.openxmlformats.org/drawingml/2006/main" sz="2900" i="1">
                        <a:solidFill>
                          <a:srgbClr val="0A1F61"/>
                        </a:solidFill>
                        <a:latin typeface="Cambria Math" panose="02040503050406030204" pitchFamily="18" charset="0"/>
                      </a:rPr>
                    </m:ctrlPr>
                    <m:type m:val="bar"/>
                  </m:fPr>
                  <m:num>
                    <m:r>
                      <a:rPr xmlns:a="http://schemas.openxmlformats.org/drawingml/2006/main" sz="2900" i="1">
                        <a:solidFill>
                          <a:srgbClr val="0A1F61"/>
                        </a:solidFill>
                        <a:latin typeface="Cambria Math" panose="02040503050406030204" pitchFamily="18" charset="0"/>
                      </a:rPr>
                      <m:t>0</m:t>
                    </m:r>
                  </m:num>
                  <m:den>
                    <m:r>
                      <m:rPr>
                        <m:nor/>
                      </m:rPr>
                      <a:rPr xmlns:a="http://schemas.openxmlformats.org/drawingml/2006/main" sz="2900" i="1">
                        <a:solidFill>
                          <a:srgbClr val="0A1F61"/>
                        </a:solidFill>
                        <a:latin typeface="Cambria Math" panose="02040503050406030204" pitchFamily="18" charset="0"/>
                      </a:rPr>
                      <m:t>(any real number)</m:t>
                    </m:r>
                  </m:den>
                </m:f>
              </m:oMath>
            </a14:m>
            <a:r>
              <a:t>  </a:t>
            </a:r>
            <a14:m>
              <m:oMath>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0</m:t>
                </m:r>
              </m:oMath>
            </a14:m>
          </a:p>
          <a:p>
            <a:pPr algn="l" defTabSz="457200">
              <a:spcBef>
                <a:spcPts val="1200"/>
              </a:spcBef>
              <a:defRPr sz="2900">
                <a:solidFill>
                  <a:srgbClr val="0A1F61"/>
                </a:solidFill>
                <a:latin typeface="Tajawal Medium"/>
                <a:ea typeface="Tajawal Medium"/>
                <a:cs typeface="Tajawal Medium"/>
                <a:sym typeface="Tajawal Medium"/>
              </a:defRPr>
            </a:pPr>
            <a:r>
              <a:t>But you cannot divide by  0 </a:t>
            </a:r>
          </a:p>
        </p:txBody>
      </p:sp>
      <p:sp>
        <p:nvSpPr>
          <p:cNvPr id="177" name="Ex:…"/>
          <p:cNvSpPr txBox="1"/>
          <p:nvPr/>
        </p:nvSpPr>
        <p:spPr>
          <a:xfrm>
            <a:off x="2001908" y="6415763"/>
            <a:ext cx="8844356" cy="3684359"/>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defTabSz="457200">
              <a:spcBef>
                <a:spcPts val="1200"/>
              </a:spcBef>
              <a:defRPr b="1">
                <a:solidFill>
                  <a:srgbClr val="0A1F61"/>
                </a:solidFill>
                <a:latin typeface="Tajawal Medium"/>
                <a:ea typeface="Tajawal Medium"/>
                <a:cs typeface="Tajawal Medium"/>
                <a:sym typeface="Tajawal Medium"/>
              </a:defRPr>
            </a:pPr>
            <a:r>
              <a:t>Ex: </a:t>
            </a:r>
          </a:p>
          <a:p>
            <a:pPr marL="534736" indent="-534736" algn="l" defTabSz="457200">
              <a:spcBef>
                <a:spcPts val="1200"/>
              </a:spcBef>
              <a:buSzPct val="100000"/>
              <a:buAutoNum type="romanLcParenBoth" startAt="1"/>
              <a:defRPr>
                <a:solidFill>
                  <a:srgbClr val="0A1F61"/>
                </a:solidFill>
                <a:latin typeface="Tajawal Medium"/>
                <a:ea typeface="Tajawal Medium"/>
                <a:cs typeface="Tajawal Medium"/>
                <a:sym typeface="Tajawal Medium"/>
              </a:defRPr>
            </a:pPr>
            <a:r>
              <a:t>(–5)(–7) = 35 </a:t>
            </a:r>
          </a:p>
          <a:p>
            <a:pPr marL="534736" indent="-534736" algn="l" defTabSz="457200">
              <a:spcBef>
                <a:spcPts val="1200"/>
              </a:spcBef>
              <a:buSzPct val="100000"/>
              <a:buAutoNum type="romanLcParenBoth" startAt="1"/>
              <a:defRPr>
                <a:solidFill>
                  <a:srgbClr val="0A1F61"/>
                </a:solidFill>
                <a:latin typeface="Tajawal Medium"/>
                <a:ea typeface="Tajawal Medium"/>
                <a:cs typeface="Tajawal Medium"/>
                <a:sym typeface="Tajawal Medium"/>
              </a:defRPr>
            </a:pPr>
            <a14:m>
              <m:oMathPara>
                <m:oMathParaPr>
                  <m:jc m:val="left"/>
                </m:oMathParaPr>
                <m:oMath>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4</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2</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2</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4</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2</m:t>
                  </m:r>
                  <m:r>
                    <a:rPr xmlns:a="http://schemas.openxmlformats.org/drawingml/2006/main" sz="4500" i="1">
                      <a:solidFill>
                        <a:srgbClr val="0A1F61"/>
                      </a:solidFill>
                      <a:latin typeface="Cambria Math" panose="02040503050406030204" pitchFamily="18" charset="0"/>
                    </a:rPr>
                    <m:t>)</m:t>
                  </m:r>
                </m:oMath>
              </m:oMathPara>
            </a14:m>
            <a:endParaRPr i="1"/>
          </a:p>
          <a:p>
            <a:pPr algn="l" defTabSz="457200">
              <a:spcBef>
                <a:spcPts val="1200"/>
              </a:spcBef>
              <a:defRPr>
                <a:solidFill>
                  <a:srgbClr val="0A1F61"/>
                </a:solidFill>
                <a:latin typeface="Tajawal Medium"/>
                <a:ea typeface="Tajawal Medium"/>
                <a:cs typeface="Tajawal Medium"/>
                <a:sym typeface="Tajawal Medium"/>
              </a:defRPr>
            </a:pPr>
            <a:r>
              <a:rPr i="1"/>
              <a:t>                             </a:t>
            </a:r>
            <a14:m>
              <m:oMath>
                <m:r>
                  <a:rPr xmlns:a="http://schemas.openxmlformats.org/drawingml/2006/main" sz="4700" i="1">
                    <a:solidFill>
                      <a:srgbClr val="0A1F61"/>
                    </a:solidFill>
                    <a:latin typeface="Cambria Math" panose="02040503050406030204" pitchFamily="18" charset="0"/>
                  </a:rPr>
                  <m:t>=</m:t>
                </m:r>
                <m:sSup>
                  <m:e>
                    <m:r>
                      <a:rPr xmlns:a="http://schemas.openxmlformats.org/drawingml/2006/main" sz="4700" i="1">
                        <a:solidFill>
                          <a:srgbClr val="0A1F61"/>
                        </a:solidFill>
                        <a:latin typeface="Cambria Math" panose="02040503050406030204" pitchFamily="18" charset="0"/>
                      </a:rPr>
                      <m:t>x</m:t>
                    </m:r>
                  </m:e>
                  <m:sup>
                    <m:r>
                      <a:rPr xmlns:a="http://schemas.openxmlformats.org/drawingml/2006/main" sz="4700" i="1">
                        <a:solidFill>
                          <a:srgbClr val="0A1F61"/>
                        </a:solidFill>
                        <a:latin typeface="Cambria Math" panose="02040503050406030204" pitchFamily="18" charset="0"/>
                      </a:rPr>
                      <m:t>2</m:t>
                    </m:r>
                  </m:sup>
                </m:sSup>
                <m:r>
                  <a:rPr xmlns:a="http://schemas.openxmlformats.org/drawingml/2006/main" sz="4700" i="1">
                    <a:solidFill>
                      <a:srgbClr val="0A1F61"/>
                    </a:solidFill>
                    <a:latin typeface="Cambria Math" panose="02040503050406030204" pitchFamily="18" charset="0"/>
                  </a:rPr>
                  <m:t>+</m:t>
                </m:r>
                <m:r>
                  <a:rPr xmlns:a="http://schemas.openxmlformats.org/drawingml/2006/main" sz="4700" i="1">
                    <a:solidFill>
                      <a:srgbClr val="0A1F61"/>
                    </a:solidFill>
                    <a:latin typeface="Cambria Math" panose="02040503050406030204" pitchFamily="18" charset="0"/>
                  </a:rPr>
                  <m:t>2</m:t>
                </m:r>
                <m:r>
                  <a:rPr xmlns:a="http://schemas.openxmlformats.org/drawingml/2006/main" sz="4700" i="1">
                    <a:solidFill>
                      <a:srgbClr val="0A1F61"/>
                    </a:solidFill>
                    <a:latin typeface="Cambria Math" panose="02040503050406030204" pitchFamily="18" charset="0"/>
                  </a:rPr>
                  <m:t>x</m:t>
                </m:r>
                <m:r>
                  <a:rPr xmlns:a="http://schemas.openxmlformats.org/drawingml/2006/main" sz="4700" i="1">
                    <a:solidFill>
                      <a:srgbClr val="0A1F61"/>
                    </a:solidFill>
                    <a:latin typeface="Cambria Math" panose="02040503050406030204" pitchFamily="18" charset="0"/>
                  </a:rPr>
                  <m:t>+</m:t>
                </m:r>
                <m:r>
                  <a:rPr xmlns:a="http://schemas.openxmlformats.org/drawingml/2006/main" sz="4700" i="1">
                    <a:solidFill>
                      <a:srgbClr val="0A1F61"/>
                    </a:solidFill>
                    <a:latin typeface="Cambria Math" panose="02040503050406030204" pitchFamily="18" charset="0"/>
                  </a:rPr>
                  <m:t>4</m:t>
                </m:r>
                <m:r>
                  <a:rPr xmlns:a="http://schemas.openxmlformats.org/drawingml/2006/main" sz="4700" i="1">
                    <a:solidFill>
                      <a:srgbClr val="0A1F61"/>
                    </a:solidFill>
                    <a:latin typeface="Cambria Math" panose="02040503050406030204" pitchFamily="18" charset="0"/>
                  </a:rPr>
                  <m:t>x</m:t>
                </m:r>
                <m:r>
                  <a:rPr xmlns:a="http://schemas.openxmlformats.org/drawingml/2006/main" sz="4700" i="1">
                    <a:solidFill>
                      <a:srgbClr val="0A1F61"/>
                    </a:solidFill>
                    <a:latin typeface="Cambria Math" panose="02040503050406030204" pitchFamily="18" charset="0"/>
                  </a:rPr>
                  <m:t>+</m:t>
                </m:r>
                <m:r>
                  <a:rPr xmlns:a="http://schemas.openxmlformats.org/drawingml/2006/main" sz="4700" i="1">
                    <a:solidFill>
                      <a:srgbClr val="0A1F61"/>
                    </a:solidFill>
                    <a:latin typeface="Cambria Math" panose="02040503050406030204" pitchFamily="18" charset="0"/>
                  </a:rPr>
                  <m:t>8</m:t>
                </m:r>
              </m:oMath>
            </a14:m>
            <a:endParaRPr i="1"/>
          </a:p>
          <a:p>
            <a:pPr algn="l" defTabSz="457200">
              <a:spcBef>
                <a:spcPts val="1200"/>
              </a:spcBef>
              <a:defRPr>
                <a:solidFill>
                  <a:srgbClr val="0A1F61"/>
                </a:solidFill>
                <a:latin typeface="Tajawal Medium"/>
                <a:ea typeface="Tajawal Medium"/>
                <a:cs typeface="Tajawal Medium"/>
                <a:sym typeface="Tajawal Medium"/>
              </a:defRPr>
            </a:pPr>
            <a:r>
              <a:rPr i="1"/>
              <a:t>                             </a:t>
            </a:r>
            <a14:m>
              <m:oMath>
                <m:r>
                  <a:rPr xmlns:a="http://schemas.openxmlformats.org/drawingml/2006/main" sz="4750" i="1">
                    <a:solidFill>
                      <a:srgbClr val="0A1F61"/>
                    </a:solidFill>
                    <a:latin typeface="Cambria Math" panose="02040503050406030204" pitchFamily="18" charset="0"/>
                  </a:rPr>
                  <m:t>=</m:t>
                </m:r>
                <m:sSup>
                  <m:e>
                    <m:r>
                      <a:rPr xmlns:a="http://schemas.openxmlformats.org/drawingml/2006/main" sz="4750" i="1">
                        <a:solidFill>
                          <a:srgbClr val="0A1F61"/>
                        </a:solidFill>
                        <a:latin typeface="Cambria Math" panose="02040503050406030204" pitchFamily="18" charset="0"/>
                      </a:rPr>
                      <m:t>x</m:t>
                    </m:r>
                  </m:e>
                  <m:sup>
                    <m:r>
                      <a:rPr xmlns:a="http://schemas.openxmlformats.org/drawingml/2006/main" sz="4750" i="1">
                        <a:solidFill>
                          <a:srgbClr val="0A1F61"/>
                        </a:solidFill>
                        <a:latin typeface="Cambria Math" panose="02040503050406030204" pitchFamily="18" charset="0"/>
                      </a:rPr>
                      <m:t>2</m:t>
                    </m:r>
                  </m:sup>
                </m:sSup>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6</m:t>
                </m:r>
                <m:r>
                  <a:rPr xmlns:a="http://schemas.openxmlformats.org/drawingml/2006/main" sz="4750" i="1">
                    <a:solidFill>
                      <a:srgbClr val="0A1F61"/>
                    </a:solidFill>
                    <a:latin typeface="Cambria Math" panose="02040503050406030204" pitchFamily="18" charset="0"/>
                  </a:rPr>
                  <m:t>x</m:t>
                </m:r>
                <m:r>
                  <a:rPr xmlns:a="http://schemas.openxmlformats.org/drawingml/2006/main" sz="4750" i="1">
                    <a:solidFill>
                      <a:srgbClr val="0A1F61"/>
                    </a:solidFill>
                    <a:latin typeface="Cambria Math" panose="02040503050406030204" pitchFamily="18" charset="0"/>
                  </a:rPr>
                  <m:t>+</m:t>
                </m:r>
                <m:r>
                  <a:rPr xmlns:a="http://schemas.openxmlformats.org/drawingml/2006/main" sz="4750" i="1">
                    <a:solidFill>
                      <a:srgbClr val="0A1F61"/>
                    </a:solidFill>
                    <a:latin typeface="Cambria Math" panose="02040503050406030204" pitchFamily="18" charset="0"/>
                  </a:rPr>
                  <m:t>8</m:t>
                </m:r>
              </m:oMath>
            </a14:m>
          </a:p>
        </p:txBody>
      </p:sp>
      <p:sp>
        <p:nvSpPr>
          <p:cNvPr id="178"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1" name="Rectangle 29"/>
          <p:cNvSpPr txBox="1"/>
          <p:nvPr/>
        </p:nvSpPr>
        <p:spPr>
          <a:xfrm>
            <a:off x="1954186" y="4222932"/>
            <a:ext cx="19359995" cy="493014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sz="3400">
                <a:solidFill>
                  <a:srgbClr val="0A1F61"/>
                </a:solidFill>
                <a:latin typeface="Tajawal Medium"/>
                <a:ea typeface="Tajawal Medium"/>
                <a:cs typeface="Tajawal Medium"/>
                <a:sym typeface="Tajawal Medium"/>
              </a:defRPr>
            </a:pPr>
            <a:r>
              <a:t>□ Fraction</a:t>
            </a:r>
          </a:p>
          <a:p>
            <a:pPr marL="990600" indent="-990600" algn="just">
              <a:lnSpc>
                <a:spcPct val="120000"/>
              </a:lnSpc>
              <a:spcBef>
                <a:spcPts val="2400"/>
              </a:spcBef>
              <a:defRPr b="1" sz="3400">
                <a:solidFill>
                  <a:srgbClr val="0A1F61"/>
                </a:solidFill>
                <a:latin typeface="Tajawal Medium"/>
                <a:ea typeface="Tajawal Medium"/>
                <a:cs typeface="Tajawal Medium"/>
                <a:sym typeface="Tajawal Medium"/>
              </a:defRPr>
            </a:pPr>
            <a:r>
              <a:t>Add/subtract fraction:</a:t>
            </a:r>
          </a:p>
          <a:p>
            <a:pPr marL="990600" indent="-990600" algn="just">
              <a:lnSpc>
                <a:spcPct val="120000"/>
              </a:lnSpc>
              <a:spcBef>
                <a:spcPts val="800"/>
              </a:spcBef>
              <a:defRPr b="1" sz="3400">
                <a:solidFill>
                  <a:srgbClr val="0A1F61"/>
                </a:solidFill>
                <a:latin typeface="Tajawal Medium"/>
                <a:ea typeface="Tajawal Medium"/>
                <a:cs typeface="Tajawal Medium"/>
                <a:sym typeface="Tajawal Medium"/>
              </a:defRPr>
            </a:pPr>
            <a:r>
              <a:t>The method for adding or subtracting fractions is:</a:t>
            </a:r>
          </a:p>
          <a:p>
            <a:pPr marL="990600" indent="-990600" algn="just">
              <a:lnSpc>
                <a:spcPct val="120000"/>
              </a:lnSpc>
              <a:defRPr b="1" sz="3400" u="sng">
                <a:solidFill>
                  <a:srgbClr val="0A1F61"/>
                </a:solidFill>
                <a:latin typeface="Tajawal Medium"/>
                <a:ea typeface="Tajawal Medium"/>
                <a:cs typeface="Tajawal Medium"/>
                <a:sym typeface="Tajawal Medium"/>
              </a:defRPr>
            </a:pPr>
            <a:r>
              <a:t>Step 1</a:t>
            </a:r>
            <a:r>
              <a:rPr u="none"/>
              <a:t>: </a:t>
            </a:r>
            <a:r>
              <a:rPr b="0" u="none"/>
              <a:t>Take a common denominator, that is, a number or term which is divisible by the denominator of each fraction to be added or subtracted. A safe bet is to use the product of all the individual denominators as the common  denominator</a:t>
            </a:r>
            <a:r>
              <a:rPr b="0"/>
              <a:t>.</a:t>
            </a:r>
            <a:endParaRPr b="0"/>
          </a:p>
        </p:txBody>
      </p:sp>
      <p:sp>
        <p:nvSpPr>
          <p:cNvPr id="182" name="Rectangle 3"/>
          <p:cNvSpPr txBox="1"/>
          <p:nvPr/>
        </p:nvSpPr>
        <p:spPr>
          <a:xfrm>
            <a:off x="2040855" y="7383504"/>
            <a:ext cx="19359994" cy="448310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1016000" indent="-1022858" algn="l">
              <a:lnSpc>
                <a:spcPct val="120000"/>
              </a:lnSpc>
              <a:defRPr b="1" sz="3400" u="sng">
                <a:solidFill>
                  <a:srgbClr val="0A1F61"/>
                </a:solidFill>
                <a:latin typeface="Tajawal Medium"/>
                <a:ea typeface="Tajawal Medium"/>
                <a:cs typeface="Tajawal Medium"/>
                <a:sym typeface="Tajawal Medium"/>
              </a:defRPr>
            </a:pPr>
          </a:p>
          <a:p>
            <a:pPr marL="1016000" indent="-1022858" algn="l">
              <a:lnSpc>
                <a:spcPct val="120000"/>
              </a:lnSpc>
              <a:defRPr b="1" sz="3400" u="sng">
                <a:solidFill>
                  <a:srgbClr val="0A1F61"/>
                </a:solidFill>
                <a:latin typeface="Tajawal Medium"/>
                <a:ea typeface="Tajawal Medium"/>
                <a:cs typeface="Tajawal Medium"/>
                <a:sym typeface="Tajawal Medium"/>
              </a:defRPr>
            </a:pPr>
          </a:p>
          <a:p>
            <a:pPr marL="1016000" indent="-1022858" algn="l">
              <a:lnSpc>
                <a:spcPct val="120000"/>
              </a:lnSpc>
              <a:defRPr b="1" sz="3400" u="sng">
                <a:solidFill>
                  <a:srgbClr val="0A1F61"/>
                </a:solidFill>
                <a:latin typeface="Tajawal Medium"/>
                <a:ea typeface="Tajawal Medium"/>
                <a:cs typeface="Tajawal Medium"/>
                <a:sym typeface="Tajawal Medium"/>
              </a:defRPr>
            </a:pPr>
            <a:r>
              <a:t>Step 2</a:t>
            </a:r>
            <a:r>
              <a:rPr u="none"/>
              <a:t>: </a:t>
            </a:r>
            <a:r>
              <a:rPr b="0" u="none"/>
              <a:t>For each fraction, divide each denominator into the common denominator, then multiply the answer by the numerator.</a:t>
            </a:r>
          </a:p>
          <a:p>
            <a:pPr algn="l">
              <a:lnSpc>
                <a:spcPct val="120000"/>
              </a:lnSpc>
              <a:spcBef>
                <a:spcPts val="6600"/>
              </a:spcBef>
              <a:defRPr b="1" sz="3400" u="sng">
                <a:solidFill>
                  <a:srgbClr val="0A1F61"/>
                </a:solidFill>
                <a:latin typeface="Tajawal Medium"/>
                <a:ea typeface="Tajawal Medium"/>
                <a:cs typeface="Tajawal Medium"/>
                <a:sym typeface="Tajawal Medium"/>
              </a:defRPr>
            </a:pPr>
            <a:r>
              <a:t>Step 3</a:t>
            </a:r>
            <a:r>
              <a:rPr u="none"/>
              <a:t>: </a:t>
            </a:r>
            <a:r>
              <a:rPr b="0" u="none"/>
              <a:t>Simplify your answer if possible.</a:t>
            </a:r>
            <a:endParaRPr b="0"/>
          </a:p>
        </p:txBody>
      </p:sp>
      <p:sp>
        <p:nvSpPr>
          <p:cNvPr id="183"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5" name="Rectangle 29"/>
          <p:cNvSpPr txBox="1"/>
          <p:nvPr/>
        </p:nvSpPr>
        <p:spPr>
          <a:xfrm>
            <a:off x="1954186" y="4174052"/>
            <a:ext cx="15229839" cy="723160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sz="3400">
                <a:solidFill>
                  <a:srgbClr val="0A1F61"/>
                </a:solidFill>
                <a:latin typeface="Tajawal Medium"/>
                <a:ea typeface="Tajawal Medium"/>
                <a:cs typeface="Tajawal Medium"/>
                <a:sym typeface="Tajawal Medium"/>
              </a:defRPr>
            </a:pPr>
            <a:r>
              <a:t>□ Fraction</a:t>
            </a:r>
          </a:p>
          <a:p>
            <a:pPr marL="990600" indent="-990600" algn="just">
              <a:lnSpc>
                <a:spcPct val="120000"/>
              </a:lnSpc>
              <a:spcBef>
                <a:spcPts val="2400"/>
              </a:spcBef>
              <a:defRPr b="1" sz="3400">
                <a:solidFill>
                  <a:srgbClr val="0A1F61"/>
                </a:solidFill>
                <a:latin typeface="Tajawal Medium"/>
                <a:ea typeface="Tajawal Medium"/>
                <a:cs typeface="Tajawal Medium"/>
                <a:sym typeface="Tajawal Medium"/>
              </a:defRPr>
            </a:pPr>
            <a:r>
              <a:t>Add/subtract fraction:</a:t>
            </a:r>
          </a:p>
          <a:p>
            <a:pPr marL="990600" indent="-990600" algn="just">
              <a:lnSpc>
                <a:spcPct val="120000"/>
              </a:lnSpc>
              <a:spcBef>
                <a:spcPts val="800"/>
              </a:spcBef>
              <a:defRPr b="1" sz="3400">
                <a:solidFill>
                  <a:srgbClr val="0A1F61"/>
                </a:solidFill>
                <a:latin typeface="Tajawal Medium"/>
                <a:ea typeface="Tajawal Medium"/>
                <a:cs typeface="Tajawal Medium"/>
                <a:sym typeface="Tajawal Medium"/>
              </a:defRPr>
            </a:pPr>
            <a:r>
              <a:t>Ex:  </a:t>
            </a:r>
            <a14:m>
              <m:oMath>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x</m:t>
                    </m:r>
                  </m:num>
                  <m:den>
                    <m:r>
                      <a:rPr xmlns:a="http://schemas.openxmlformats.org/drawingml/2006/main" sz="4200" i="1">
                        <a:solidFill>
                          <a:srgbClr val="0A1F61"/>
                        </a:solidFill>
                        <a:latin typeface="Cambria Math" panose="02040503050406030204" pitchFamily="18" charset="0"/>
                      </a:rPr>
                      <m:t>7</m:t>
                    </m:r>
                  </m:den>
                </m:f>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2</m:t>
                    </m:r>
                    <m:r>
                      <a:rPr xmlns:a="http://schemas.openxmlformats.org/drawingml/2006/main" sz="4200" i="1">
                        <a:solidFill>
                          <a:srgbClr val="0A1F61"/>
                        </a:solidFill>
                        <a:latin typeface="Cambria Math" panose="02040503050406030204" pitchFamily="18" charset="0"/>
                      </a:rPr>
                      <m:t>x</m:t>
                    </m:r>
                  </m:num>
                  <m:den>
                    <m:r>
                      <a:rPr xmlns:a="http://schemas.openxmlformats.org/drawingml/2006/main" sz="4200" i="1">
                        <a:solidFill>
                          <a:srgbClr val="0A1F61"/>
                        </a:solidFill>
                        <a:latin typeface="Cambria Math" panose="02040503050406030204" pitchFamily="18" charset="0"/>
                      </a:rPr>
                      <m:t>3</m:t>
                    </m:r>
                  </m:den>
                </m:f>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4</m:t>
                    </m:r>
                    <m:r>
                      <a:rPr xmlns:a="http://schemas.openxmlformats.org/drawingml/2006/main" sz="4200" i="1">
                        <a:solidFill>
                          <a:srgbClr val="0A1F61"/>
                        </a:solidFill>
                        <a:latin typeface="Cambria Math" panose="02040503050406030204" pitchFamily="18" charset="0"/>
                      </a:rPr>
                      <m:t>x</m:t>
                    </m:r>
                  </m:num>
                  <m:den>
                    <m:r>
                      <a:rPr xmlns:a="http://schemas.openxmlformats.org/drawingml/2006/main" sz="4200" i="1">
                        <a:solidFill>
                          <a:srgbClr val="0A1F61"/>
                        </a:solidFill>
                        <a:latin typeface="Cambria Math" panose="02040503050406030204" pitchFamily="18" charset="0"/>
                      </a:rPr>
                      <m:t>5</m:t>
                    </m:r>
                  </m:den>
                </m:f>
              </m:oMath>
            </a14:m>
          </a:p>
          <a:p>
            <a:pPr algn="l" defTabSz="457200">
              <a:lnSpc>
                <a:spcPct val="120000"/>
              </a:lnSpc>
              <a:spcBef>
                <a:spcPts val="1200"/>
              </a:spcBef>
              <a:defRPr b="1" sz="3400">
                <a:solidFill>
                  <a:srgbClr val="0A1F61"/>
                </a:solidFill>
                <a:latin typeface="Tajawal Medium"/>
                <a:ea typeface="Tajawal Medium"/>
                <a:cs typeface="Tajawal Medium"/>
                <a:sym typeface="Tajawal Medium"/>
              </a:defRPr>
            </a:pPr>
            <a:r>
              <a:t>Solution: </a:t>
            </a:r>
            <a:r>
              <a:rPr b="0"/>
              <a:t>Step 1: The common denominator is </a:t>
            </a:r>
            <a14:m>
              <m:oMath>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7</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3</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5</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m:t>
                </m:r>
                <m:r>
                  <a:rPr xmlns:a="http://schemas.openxmlformats.org/drawingml/2006/main" sz="4300" i="1">
                    <a:solidFill>
                      <a:srgbClr val="0A1F61"/>
                    </a:solidFill>
                    <a:latin typeface="Cambria Math" panose="02040503050406030204" pitchFamily="18" charset="0"/>
                  </a:rPr>
                  <m:t>105</m:t>
                </m:r>
              </m:oMath>
            </a14:m>
            <a:endParaRPr b="0"/>
          </a:p>
          <a:p>
            <a:pPr algn="l" defTabSz="457200">
              <a:spcBef>
                <a:spcPts val="1200"/>
              </a:spcBef>
              <a:defRPr sz="3400">
                <a:solidFill>
                  <a:srgbClr val="0A1F61"/>
                </a:solidFill>
                <a:latin typeface="Tajawal Medium"/>
                <a:ea typeface="Tajawal Medium"/>
                <a:cs typeface="Tajawal Medium"/>
                <a:sym typeface="Tajawal Medium"/>
              </a:defRPr>
            </a:pPr>
            <a:r>
              <a:t>                 </a:t>
            </a:r>
            <a:r>
              <a:t>Step 2:</a:t>
            </a:r>
            <a14:m>
              <m:oMath>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2</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7</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4</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7</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num>
                  <m:den>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7</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m:t>
                    </m:r>
                  </m:den>
                </m:f>
              </m:oMath>
            </a14:m>
          </a:p>
          <a:p>
            <a:pPr algn="l" defTabSz="457200">
              <a:spcBef>
                <a:spcPts val="1200"/>
              </a:spcBef>
              <a:defRPr sz="3400">
                <a:solidFill>
                  <a:srgbClr val="0A1F61"/>
                </a:solidFill>
                <a:latin typeface="Tajawal Medium"/>
                <a:ea typeface="Tajawal Medium"/>
                <a:cs typeface="Tajawal Medium"/>
                <a:sym typeface="Tajawal Medium"/>
              </a:defRPr>
            </a:pPr>
            <a:r>
              <a:t>                 Step 3:</a:t>
            </a:r>
            <a14:m>
              <m:oMath>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15</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70</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84</m:t>
                    </m:r>
                    <m:r>
                      <a:rPr xmlns:a="http://schemas.openxmlformats.org/drawingml/2006/main" sz="4200" i="1">
                        <a:solidFill>
                          <a:srgbClr val="0A1F61"/>
                        </a:solidFill>
                        <a:latin typeface="Cambria Math" panose="02040503050406030204" pitchFamily="18" charset="0"/>
                      </a:rPr>
                      <m:t>x</m:t>
                    </m:r>
                  </m:num>
                  <m:den>
                    <m:r>
                      <a:rPr xmlns:a="http://schemas.openxmlformats.org/drawingml/2006/main" sz="4200" i="1">
                        <a:solidFill>
                          <a:srgbClr val="0A1F61"/>
                        </a:solidFill>
                        <a:latin typeface="Cambria Math" panose="02040503050406030204" pitchFamily="18" charset="0"/>
                      </a:rPr>
                      <m:t>105</m:t>
                    </m:r>
                  </m:den>
                </m:f>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x</m:t>
                    </m:r>
                  </m:num>
                  <m:den>
                    <m:r>
                      <a:rPr xmlns:a="http://schemas.openxmlformats.org/drawingml/2006/main" sz="4200" i="1">
                        <a:solidFill>
                          <a:srgbClr val="0A1F61"/>
                        </a:solidFill>
                        <a:latin typeface="Cambria Math" panose="02040503050406030204" pitchFamily="18" charset="0"/>
                      </a:rPr>
                      <m:t>105</m:t>
                    </m:r>
                  </m:den>
                </m:f>
              </m:oMath>
            </a14:m>
          </a:p>
          <a:p>
            <a:pPr algn="l" defTabSz="457200">
              <a:lnSpc>
                <a:spcPct val="120000"/>
              </a:lnSpc>
              <a:spcBef>
                <a:spcPts val="1200"/>
              </a:spcBef>
              <a:defRPr i="1" sz="3400">
                <a:solidFill>
                  <a:srgbClr val="0A1F61"/>
                </a:solidFill>
                <a:latin typeface="Tajawal Medium"/>
                <a:ea typeface="Tajawal Medium"/>
                <a:cs typeface="Tajawal Medium"/>
                <a:sym typeface="Tajawal Medium"/>
              </a:defRPr>
            </a:pPr>
            <a:r>
              <a:t> </a:t>
            </a:r>
          </a:p>
        </p:txBody>
      </p:sp>
      <p:sp>
        <p:nvSpPr>
          <p:cNvPr id="1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7" name="Rectangle 28"/>
          <p:cNvSpPr txBox="1"/>
          <p:nvPr/>
        </p:nvSpPr>
        <p:spPr>
          <a:xfrm>
            <a:off x="16927157" y="10388172"/>
            <a:ext cx="5765803" cy="679063"/>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2997200" indent="-4495800" algn="l">
              <a:lnSpc>
                <a:spcPts val="2600"/>
              </a:lnSpc>
              <a:defRPr sz="2900" u="sng">
                <a:solidFill>
                  <a:srgbClr val="0A1F61"/>
                </a:solidFill>
                <a:latin typeface="Tajawal Medium"/>
                <a:ea typeface="Tajawal Medium"/>
                <a:cs typeface="Tajawal Medium"/>
                <a:sym typeface="Tajawal Medium"/>
              </a:defRPr>
            </a:pPr>
            <a:r>
              <a:t>3 </a:t>
            </a:r>
            <a:r>
              <a:rPr u="none"/>
              <a:t>       </a:t>
            </a:r>
            <a:r>
              <a:t>3 is called the numerator</a:t>
            </a:r>
          </a:p>
          <a:p>
            <a:pPr algn="just">
              <a:lnSpc>
                <a:spcPts val="2600"/>
              </a:lnSpc>
              <a:spcBef>
                <a:spcPts val="2400"/>
              </a:spcBef>
              <a:defRPr sz="2900" u="sng">
                <a:solidFill>
                  <a:srgbClr val="0A1F61"/>
                </a:solidFill>
                <a:latin typeface="Tajawal Medium"/>
                <a:ea typeface="Tajawal Medium"/>
                <a:cs typeface="Tajawal Medium"/>
                <a:sym typeface="Tajawal Medium"/>
              </a:defRPr>
            </a:pPr>
            <a:r>
              <a:rPr u="none"/>
              <a:t>7        7 is called the denominator</a:t>
            </a:r>
          </a:p>
        </p:txBody>
      </p:sp>
      <p:sp>
        <p:nvSpPr>
          <p:cNvPr id="188" name="Rectangle 25"/>
          <p:cNvSpPr txBox="1"/>
          <p:nvPr/>
        </p:nvSpPr>
        <p:spPr>
          <a:xfrm>
            <a:off x="16591032" y="9340400"/>
            <a:ext cx="1537873" cy="444501"/>
          </a:xfrm>
          <a:prstGeom prst="rect">
            <a:avLst/>
          </a:prstGeom>
          <a:ln w="25400">
            <a:miter lim="400000"/>
          </a:ln>
          <a:extLst>
            <a:ext uri="{C572A759-6A51-4108-AA02-DFA0A04FC94B}">
              <ma14:wrappingTextBoxFlag xmlns:ma14="http://schemas.microsoft.com/office/mac/drawingml/2011/main" val="1"/>
            </a:ext>
          </a:extLst>
        </p:spPr>
        <p:txBody>
          <a:bodyPr wrap="none" lIns="0" tIns="0" rIns="0" bIns="0">
            <a:spAutoFit/>
          </a:bodyPr>
          <a:lstStyle>
            <a:lvl1pPr algn="l">
              <a:defRPr sz="2900">
                <a:solidFill>
                  <a:srgbClr val="0A1F61"/>
                </a:solidFill>
                <a:latin typeface="Tajawal Medium"/>
                <a:ea typeface="Tajawal Medium"/>
                <a:cs typeface="Tajawal Medium"/>
                <a:sym typeface="Tajawal Medium"/>
              </a:defRPr>
            </a:lvl1pPr>
          </a:lstStyle>
          <a:p>
            <a:pPr/>
            <a:r>
              <a:t>fraction =</a:t>
            </a:r>
          </a:p>
        </p:txBody>
      </p:sp>
      <p:sp>
        <p:nvSpPr>
          <p:cNvPr id="189" name="Rectangle 26"/>
          <p:cNvSpPr txBox="1"/>
          <p:nvPr/>
        </p:nvSpPr>
        <p:spPr>
          <a:xfrm>
            <a:off x="18235803" y="9231924"/>
            <a:ext cx="2259770" cy="44450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1485900" algn="just">
              <a:spcBef>
                <a:spcPts val="2400"/>
              </a:spcBef>
              <a:defRPr sz="2900" u="sng">
                <a:solidFill>
                  <a:srgbClr val="0A1F61"/>
                </a:solidFill>
                <a:latin typeface="Tajawal Medium"/>
                <a:ea typeface="Tajawal Medium"/>
                <a:cs typeface="Tajawal Medium"/>
                <a:sym typeface="Tajawal Medium"/>
              </a:defRPr>
            </a:lvl1pPr>
          </a:lstStyle>
          <a:p>
            <a:pPr/>
            <a:r>
              <a:t>numerator</a:t>
            </a:r>
          </a:p>
        </p:txBody>
      </p:sp>
      <p:sp>
        <p:nvSpPr>
          <p:cNvPr id="190" name="Rectangle 27"/>
          <p:cNvSpPr txBox="1"/>
          <p:nvPr/>
        </p:nvSpPr>
        <p:spPr>
          <a:xfrm>
            <a:off x="18199076" y="9743424"/>
            <a:ext cx="2958778" cy="348863"/>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2997200" indent="-4495800" algn="l">
              <a:lnSpc>
                <a:spcPts val="2600"/>
              </a:lnSpc>
              <a:defRPr sz="2900" u="sng">
                <a:solidFill>
                  <a:srgbClr val="0A1F61"/>
                </a:solidFill>
                <a:latin typeface="Tajawal Medium"/>
                <a:ea typeface="Tajawal Medium"/>
                <a:cs typeface="Tajawal Medium"/>
                <a:sym typeface="Tajawal Medium"/>
              </a:defRPr>
            </a:lvl1pPr>
          </a:lstStyle>
          <a:p>
            <a:pPr/>
            <a:r>
              <a:t>denominator </a:t>
            </a:r>
          </a:p>
        </p:txBody>
      </p:sp>
      <p:sp>
        <p:nvSpPr>
          <p:cNvPr id="191"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4" name="Rectangle 29"/>
          <p:cNvSpPr txBox="1"/>
          <p:nvPr/>
        </p:nvSpPr>
        <p:spPr>
          <a:xfrm>
            <a:off x="2153236" y="4324432"/>
            <a:ext cx="18947381" cy="50472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Fraction</a:t>
            </a:r>
          </a:p>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Multiplying fractions</a:t>
            </a:r>
          </a:p>
          <a:p>
            <a:pPr algn="l">
              <a:lnSpc>
                <a:spcPct val="120000"/>
              </a:lnSpc>
              <a:defRPr>
                <a:solidFill>
                  <a:srgbClr val="0A1F61"/>
                </a:solidFill>
                <a:latin typeface="Tajawal Medium"/>
                <a:ea typeface="Tajawal Medium"/>
                <a:cs typeface="Tajawal Medium"/>
                <a:sym typeface="Tajawal Medium"/>
              </a:defRPr>
            </a:pPr>
            <a:r>
              <a:t>In multiplication, write out the fractions, multiply the numbers across the top lines and multiply the numbers across the bottom lines.</a:t>
            </a:r>
          </a:p>
          <a:p>
            <a:pPr algn="l">
              <a:lnSpc>
                <a:spcPct val="120000"/>
              </a:lnSpc>
              <a:defRPr>
                <a:solidFill>
                  <a:srgbClr val="0A1F61"/>
                </a:solidFill>
                <a:latin typeface="Tajawal Medium"/>
                <a:ea typeface="Tajawal Medium"/>
                <a:cs typeface="Tajawal Medium"/>
                <a:sym typeface="Tajawal Medium"/>
              </a:defRPr>
            </a:pPr>
            <a:r>
              <a:t>Note: Write whole numbers as fractions by putting them over 1.</a:t>
            </a:r>
          </a:p>
          <a:p>
            <a:pPr algn="l">
              <a:lnSpc>
                <a:spcPct val="120000"/>
              </a:lnSpc>
              <a:defRPr>
                <a:solidFill>
                  <a:srgbClr val="0A1F61"/>
                </a:solidFill>
                <a:latin typeface="Tajawal Medium"/>
                <a:ea typeface="Tajawal Medium"/>
                <a:cs typeface="Tajawal Medium"/>
                <a:sym typeface="Tajawal Medium"/>
              </a:defRPr>
            </a:pPr>
          </a:p>
        </p:txBody>
      </p:sp>
      <p:sp>
        <p:nvSpPr>
          <p:cNvPr id="195"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8" name="Rectangle 29"/>
          <p:cNvSpPr txBox="1"/>
          <p:nvPr/>
        </p:nvSpPr>
        <p:spPr>
          <a:xfrm>
            <a:off x="2086886" y="4313914"/>
            <a:ext cx="19417014" cy="6922015"/>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sz="3400">
                <a:solidFill>
                  <a:srgbClr val="0A1F61"/>
                </a:solidFill>
                <a:latin typeface="Tajawal Medium"/>
                <a:ea typeface="Tajawal Medium"/>
                <a:cs typeface="Tajawal Medium"/>
                <a:sym typeface="Tajawal Medium"/>
              </a:defRPr>
            </a:pPr>
            <a:r>
              <a:t>□ Fraction</a:t>
            </a:r>
          </a:p>
          <a:p>
            <a:pPr marL="990600" indent="-990600" algn="just">
              <a:lnSpc>
                <a:spcPct val="120000"/>
              </a:lnSpc>
              <a:spcBef>
                <a:spcPts val="2400"/>
              </a:spcBef>
              <a:defRPr b="1" sz="3400">
                <a:solidFill>
                  <a:srgbClr val="0A1F61"/>
                </a:solidFill>
                <a:latin typeface="Tajawal Medium"/>
                <a:ea typeface="Tajawal Medium"/>
                <a:cs typeface="Tajawal Medium"/>
                <a:sym typeface="Tajawal Medium"/>
              </a:defRPr>
            </a:pPr>
            <a:r>
              <a:t>Multiplying fractions</a:t>
            </a:r>
          </a:p>
          <a:p>
            <a:pPr algn="l">
              <a:lnSpc>
                <a:spcPct val="120000"/>
              </a:lnSpc>
              <a:defRPr b="1" sz="3400">
                <a:solidFill>
                  <a:srgbClr val="0A1F61"/>
                </a:solidFill>
                <a:latin typeface="Tajawal Medium"/>
                <a:ea typeface="Tajawal Medium"/>
                <a:cs typeface="Tajawal Medium"/>
                <a:sym typeface="Tajawal Medium"/>
              </a:defRPr>
            </a:pPr>
            <a:r>
              <a:t>Ex:  (i)     </a:t>
            </a:r>
            <a14:m>
              <m:oMath>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2</m:t>
                    </m:r>
                  </m:num>
                  <m:den>
                    <m:r>
                      <a:rPr xmlns:a="http://schemas.openxmlformats.org/drawingml/2006/main" sz="4200" i="1">
                        <a:solidFill>
                          <a:srgbClr val="0A1F61"/>
                        </a:solidFill>
                        <a:latin typeface="Cambria Math" panose="02040503050406030204" pitchFamily="18" charset="0"/>
                      </a:rPr>
                      <m:t>5</m:t>
                    </m:r>
                  </m:den>
                </m:f>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3</m:t>
                    </m:r>
                  </m:num>
                  <m:den>
                    <m:r>
                      <a:rPr xmlns:a="http://schemas.openxmlformats.org/drawingml/2006/main" sz="4200" i="1">
                        <a:solidFill>
                          <a:srgbClr val="0A1F61"/>
                        </a:solidFill>
                        <a:latin typeface="Cambria Math" panose="02040503050406030204" pitchFamily="18" charset="0"/>
                      </a:rPr>
                      <m:t>1</m:t>
                    </m:r>
                  </m:den>
                </m:f>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2</m:t>
                    </m:r>
                  </m:num>
                  <m:den>
                    <m:r>
                      <a:rPr xmlns:a="http://schemas.openxmlformats.org/drawingml/2006/main" sz="4200" i="1">
                        <a:solidFill>
                          <a:srgbClr val="0A1F61"/>
                        </a:solidFill>
                        <a:latin typeface="Cambria Math" panose="02040503050406030204" pitchFamily="18" charset="0"/>
                      </a:rPr>
                      <m:t>5</m:t>
                    </m:r>
                  </m:den>
                </m:f>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2</m:t>
                    </m:r>
                  </m:num>
                  <m:den>
                    <m:r>
                      <a:rPr xmlns:a="http://schemas.openxmlformats.org/drawingml/2006/main" sz="4200" i="1">
                        <a:solidFill>
                          <a:srgbClr val="0A1F61"/>
                        </a:solidFill>
                        <a:latin typeface="Cambria Math" panose="02040503050406030204" pitchFamily="18" charset="0"/>
                      </a:rPr>
                      <m:t>1</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5</m:t>
                    </m:r>
                  </m:den>
                </m:f>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6</m:t>
                    </m:r>
                  </m:num>
                  <m:den>
                    <m:r>
                      <a:rPr xmlns:a="http://schemas.openxmlformats.org/drawingml/2006/main" sz="4200" i="1">
                        <a:solidFill>
                          <a:srgbClr val="0A1F61"/>
                        </a:solidFill>
                        <a:latin typeface="Cambria Math" panose="02040503050406030204" pitchFamily="18" charset="0"/>
                      </a:rPr>
                      <m:t>5</m:t>
                    </m:r>
                  </m:den>
                </m:f>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1</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1</m:t>
                    </m:r>
                  </m:num>
                  <m:den>
                    <m:r>
                      <a:rPr xmlns:a="http://schemas.openxmlformats.org/drawingml/2006/main" sz="4200" i="1">
                        <a:solidFill>
                          <a:srgbClr val="0A1F61"/>
                        </a:solidFill>
                        <a:latin typeface="Cambria Math" panose="02040503050406030204" pitchFamily="18" charset="0"/>
                      </a:rPr>
                      <m:t>5</m:t>
                    </m:r>
                  </m:den>
                </m:f>
              </m:oMath>
            </a14:m>
            <a:r>
              <a:t>.</a:t>
            </a:r>
          </a:p>
          <a:p>
            <a:pPr algn="l">
              <a:lnSpc>
                <a:spcPct val="120000"/>
              </a:lnSpc>
              <a:defRPr sz="3400">
                <a:solidFill>
                  <a:srgbClr val="0A1F61"/>
                </a:solidFill>
                <a:latin typeface="Tajawal Medium"/>
                <a:ea typeface="Tajawal Medium"/>
                <a:cs typeface="Tajawal Medium"/>
                <a:sym typeface="Tajawal Medium"/>
              </a:defRPr>
            </a:pPr>
          </a:p>
          <a:p>
            <a:pPr algn="l">
              <a:lnSpc>
                <a:spcPct val="120000"/>
              </a:lnSpc>
              <a:defRPr sz="3400">
                <a:solidFill>
                  <a:srgbClr val="0A1F61"/>
                </a:solidFill>
                <a:latin typeface="Tajawal Medium"/>
                <a:ea typeface="Tajawal Medium"/>
                <a:cs typeface="Tajawal Medium"/>
                <a:sym typeface="Tajawal Medium"/>
              </a:defRPr>
            </a:pPr>
            <a:r>
              <a:t>      </a:t>
            </a:r>
            <a:r>
              <a:rPr b="1"/>
              <a:t> (ii)</a:t>
            </a:r>
            <a:r>
              <a:t>     </a:t>
            </a:r>
            <a14:m>
              <m:oMath>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3</m:t>
                    </m:r>
                  </m:num>
                  <m:den>
                    <m:r>
                      <a:rPr xmlns:a="http://schemas.openxmlformats.org/drawingml/2006/main" sz="4200" i="1">
                        <a:solidFill>
                          <a:srgbClr val="0A1F61"/>
                        </a:solidFill>
                        <a:latin typeface="Cambria Math" panose="02040503050406030204" pitchFamily="18" charset="0"/>
                      </a:rPr>
                      <m:t>x</m:t>
                    </m:r>
                  </m:den>
                </m:f>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num>
                  <m:den>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m:t>
                    </m:r>
                  </m:den>
                </m:f>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m:t>
                    </m:r>
                  </m:num>
                  <m:den>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m:t>
                    </m:r>
                  </m:den>
                </m:f>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3</m:t>
                    </m:r>
                    <m:r>
                      <a:rPr xmlns:a="http://schemas.openxmlformats.org/drawingml/2006/main" sz="4200" i="1">
                        <a:solidFill>
                          <a:srgbClr val="0A1F61"/>
                        </a:solidFill>
                        <a:latin typeface="Cambria Math" panose="02040503050406030204" pitchFamily="18" charset="0"/>
                      </a:rPr>
                      <m:t>x</m:t>
                    </m:r>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9</m:t>
                    </m:r>
                  </m:num>
                  <m:den>
                    <m:sSup>
                      <m:e>
                        <m:r>
                          <a:rPr xmlns:a="http://schemas.openxmlformats.org/drawingml/2006/main" sz="4200" i="1">
                            <a:solidFill>
                              <a:srgbClr val="0A1F61"/>
                            </a:solidFill>
                            <a:latin typeface="Cambria Math" panose="02040503050406030204" pitchFamily="18" charset="0"/>
                          </a:rPr>
                          <m:t>x</m:t>
                        </m:r>
                      </m:e>
                      <m:sup>
                        <m:r>
                          <a:rPr xmlns:a="http://schemas.openxmlformats.org/drawingml/2006/main" sz="4200" i="1">
                            <a:solidFill>
                              <a:srgbClr val="0A1F61"/>
                            </a:solidFill>
                            <a:latin typeface="Cambria Math" panose="02040503050406030204" pitchFamily="18" charset="0"/>
                          </a:rPr>
                          <m:t>2</m:t>
                        </m:r>
                      </m:sup>
                    </m:sSup>
                    <m:r>
                      <a:rPr xmlns:a="http://schemas.openxmlformats.org/drawingml/2006/main" sz="4200" i="1">
                        <a:solidFill>
                          <a:srgbClr val="0A1F61"/>
                        </a:solidFill>
                        <a:latin typeface="Cambria Math" panose="02040503050406030204" pitchFamily="18" charset="0"/>
                      </a:rPr>
                      <m:t>-</m:t>
                    </m:r>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x</m:t>
                    </m:r>
                  </m:den>
                </m:f>
              </m:oMath>
            </a14:m>
            <a:r>
              <a:t>.</a:t>
            </a:r>
          </a:p>
          <a:p>
            <a:pPr algn="l">
              <a:lnSpc>
                <a:spcPct val="120000"/>
              </a:lnSpc>
              <a:defRPr sz="3400">
                <a:solidFill>
                  <a:srgbClr val="0A1F61"/>
                </a:solidFill>
                <a:latin typeface="Tajawal Medium"/>
                <a:ea typeface="Tajawal Medium"/>
                <a:cs typeface="Tajawal Medium"/>
                <a:sym typeface="Tajawal Medium"/>
              </a:defRPr>
            </a:pPr>
          </a:p>
          <a:p>
            <a:pPr algn="l">
              <a:lnSpc>
                <a:spcPct val="120000"/>
              </a:lnSpc>
              <a:defRPr sz="3400">
                <a:solidFill>
                  <a:srgbClr val="0A1F61"/>
                </a:solidFill>
                <a:latin typeface="Tajawal Medium"/>
                <a:ea typeface="Tajawal Medium"/>
                <a:cs typeface="Tajawal Medium"/>
                <a:sym typeface="Tajawal Medium"/>
              </a:defRPr>
            </a:pPr>
            <a:r>
              <a:t>Terminology: RHS means right-hand side and LHS means left-hand side.</a:t>
            </a:r>
          </a:p>
        </p:txBody>
      </p:sp>
      <p:sp>
        <p:nvSpPr>
          <p:cNvPr id="199"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2" name="Rectangle 29"/>
          <p:cNvSpPr txBox="1"/>
          <p:nvPr/>
        </p:nvSpPr>
        <p:spPr>
          <a:xfrm>
            <a:off x="2086886" y="4109120"/>
            <a:ext cx="19356496" cy="7806195"/>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sz="3500">
                <a:solidFill>
                  <a:srgbClr val="0A1F61"/>
                </a:solidFill>
                <a:latin typeface="Tajawal Medium"/>
                <a:ea typeface="Tajawal Medium"/>
                <a:cs typeface="Tajawal Medium"/>
                <a:sym typeface="Tajawal Medium"/>
              </a:defRPr>
            </a:pPr>
            <a:r>
              <a:t>□ Fraction</a:t>
            </a:r>
          </a:p>
          <a:p>
            <a:pPr marL="990600" indent="-990600" algn="just">
              <a:lnSpc>
                <a:spcPct val="120000"/>
              </a:lnSpc>
              <a:spcBef>
                <a:spcPts val="2400"/>
              </a:spcBef>
              <a:defRPr b="1" sz="3500">
                <a:solidFill>
                  <a:srgbClr val="0A1F61"/>
                </a:solidFill>
                <a:latin typeface="Tajawal Medium"/>
                <a:ea typeface="Tajawal Medium"/>
                <a:cs typeface="Tajawal Medium"/>
                <a:sym typeface="Tajawal Medium"/>
              </a:defRPr>
            </a:pPr>
            <a:r>
              <a:t>Dividing fractions</a:t>
            </a:r>
          </a:p>
          <a:p>
            <a:pPr algn="l">
              <a:defRPr sz="3500">
                <a:solidFill>
                  <a:srgbClr val="0A1F61"/>
                </a:solidFill>
                <a:latin typeface="Tajawal Medium"/>
                <a:ea typeface="Tajawal Medium"/>
                <a:cs typeface="Tajawal Medium"/>
                <a:sym typeface="Tajawal Medium"/>
              </a:defRPr>
            </a:pPr>
            <a:r>
              <a:t>Dividing by a fraction is the same as multiplying by the fraction inverted.</a:t>
            </a:r>
          </a:p>
          <a:p>
            <a:pPr algn="l">
              <a:defRPr sz="3500">
                <a:solidFill>
                  <a:srgbClr val="0A1F61"/>
                </a:solidFill>
                <a:latin typeface="Tajawal Medium"/>
                <a:ea typeface="Tajawal Medium"/>
                <a:cs typeface="Tajawal Medium"/>
                <a:sym typeface="Tajawal Medium"/>
              </a:defRPr>
            </a:pPr>
          </a:p>
          <a:p>
            <a:pPr algn="l">
              <a:lnSpc>
                <a:spcPct val="120000"/>
              </a:lnSpc>
              <a:defRPr sz="3500">
                <a:solidFill>
                  <a:srgbClr val="0A1F61"/>
                </a:solidFill>
                <a:latin typeface="Tajawal Medium"/>
                <a:ea typeface="Tajawal Medium"/>
                <a:cs typeface="Tajawal Medium"/>
                <a:sym typeface="Tajawal Medium"/>
              </a:defRPr>
            </a:pPr>
            <a:r>
              <a:rPr b="1"/>
              <a:t>Ex:</a:t>
            </a:r>
            <a:r>
              <a:t>  (i)     </a:t>
            </a:r>
            <a14:m>
              <m:oMath>
                <m:f>
                  <m:fPr>
                    <m:ctrlPr>
                      <a:rPr xmlns:a="http://schemas.openxmlformats.org/drawingml/2006/main" sz="3950" i="1">
                        <a:solidFill>
                          <a:srgbClr val="0A1F61"/>
                        </a:solidFill>
                        <a:latin typeface="Cambria Math" panose="02040503050406030204" pitchFamily="18" charset="0"/>
                      </a:rPr>
                    </m:ctrlPr>
                    <m:type m:val="bar"/>
                  </m:fPr>
                  <m:num>
                    <m:d>
                      <m:dPr>
                        <m:ctrlPr>
                          <a:rPr xmlns:a="http://schemas.openxmlformats.org/drawingml/2006/main" sz="3950" i="1">
                            <a:solidFill>
                              <a:srgbClr val="0A1F61"/>
                            </a:solidFill>
                            <a:latin typeface="Cambria Math" panose="02040503050406030204" pitchFamily="18" charset="0"/>
                          </a:rPr>
                        </m:ctrlPr>
                      </m:dPr>
                      <m:e>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2</m:t>
                            </m:r>
                          </m:num>
                          <m:den>
                            <m:r>
                              <a:rPr xmlns:a="http://schemas.openxmlformats.org/drawingml/2006/main" sz="3950" i="1">
                                <a:solidFill>
                                  <a:srgbClr val="0A1F61"/>
                                </a:solidFill>
                                <a:latin typeface="Cambria Math" panose="02040503050406030204" pitchFamily="18" charset="0"/>
                              </a:rPr>
                              <m:t>3</m:t>
                            </m:r>
                          </m:den>
                        </m:f>
                      </m:e>
                    </m:d>
                  </m:num>
                  <m:den>
                    <m:d>
                      <m:dPr>
                        <m:ctrlPr>
                          <a:rPr xmlns:a="http://schemas.openxmlformats.org/drawingml/2006/main" sz="3950" i="1">
                            <a:solidFill>
                              <a:srgbClr val="0A1F61"/>
                            </a:solidFill>
                            <a:latin typeface="Cambria Math" panose="02040503050406030204" pitchFamily="18" charset="0"/>
                          </a:rPr>
                        </m:ctrlPr>
                      </m:dPr>
                      <m:e>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5</m:t>
                            </m:r>
                          </m:num>
                          <m:den>
                            <m:r>
                              <a:rPr xmlns:a="http://schemas.openxmlformats.org/drawingml/2006/main" sz="3950" i="1">
                                <a:solidFill>
                                  <a:srgbClr val="0A1F61"/>
                                </a:solidFill>
                                <a:latin typeface="Cambria Math" panose="02040503050406030204" pitchFamily="18" charset="0"/>
                              </a:rPr>
                              <m:t>11</m:t>
                            </m:r>
                          </m:den>
                        </m:f>
                      </m:e>
                    </m:d>
                  </m:den>
                </m:f>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2</m:t>
                    </m:r>
                  </m:num>
                  <m:den>
                    <m:r>
                      <a:rPr xmlns:a="http://schemas.openxmlformats.org/drawingml/2006/main" sz="3950" i="1">
                        <a:solidFill>
                          <a:srgbClr val="0A1F61"/>
                        </a:solidFill>
                        <a:latin typeface="Cambria Math" panose="02040503050406030204" pitchFamily="18" charset="0"/>
                      </a:rPr>
                      <m:t>3</m:t>
                    </m:r>
                  </m:den>
                </m:f>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11</m:t>
                    </m:r>
                  </m:num>
                  <m:den>
                    <m:r>
                      <a:rPr xmlns:a="http://schemas.openxmlformats.org/drawingml/2006/main" sz="3950" i="1">
                        <a:solidFill>
                          <a:srgbClr val="0A1F61"/>
                        </a:solidFill>
                        <a:latin typeface="Cambria Math" panose="02040503050406030204" pitchFamily="18" charset="0"/>
                      </a:rPr>
                      <m:t>5</m:t>
                    </m:r>
                  </m:den>
                </m:f>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22</m:t>
                    </m:r>
                  </m:num>
                  <m:den>
                    <m:r>
                      <a:rPr xmlns:a="http://schemas.openxmlformats.org/drawingml/2006/main" sz="3950" i="1">
                        <a:solidFill>
                          <a:srgbClr val="0A1F61"/>
                        </a:solidFill>
                        <a:latin typeface="Cambria Math" panose="02040503050406030204" pitchFamily="18" charset="0"/>
                      </a:rPr>
                      <m:t>15</m:t>
                    </m:r>
                  </m:den>
                </m:f>
              </m:oMath>
            </a14:m>
            <a:r>
              <a:t>.</a:t>
            </a:r>
          </a:p>
          <a:p>
            <a:pPr algn="l">
              <a:lnSpc>
                <a:spcPct val="120000"/>
              </a:lnSpc>
              <a:defRPr sz="3500">
                <a:solidFill>
                  <a:srgbClr val="0A1F61"/>
                </a:solidFill>
                <a:latin typeface="Tajawal Medium"/>
                <a:ea typeface="Tajawal Medium"/>
                <a:cs typeface="Tajawal Medium"/>
                <a:sym typeface="Tajawal Medium"/>
              </a:defRPr>
            </a:pPr>
            <a:r>
              <a:t>        (ii)     </a:t>
            </a:r>
            <a14:m>
              <m:oMath>
                <m:f>
                  <m:fPr>
                    <m:ctrlPr>
                      <a:rPr xmlns:a="http://schemas.openxmlformats.org/drawingml/2006/main" sz="3950" i="1">
                        <a:solidFill>
                          <a:srgbClr val="0A1F61"/>
                        </a:solidFill>
                        <a:latin typeface="Cambria Math" panose="02040503050406030204" pitchFamily="18" charset="0"/>
                      </a:rPr>
                    </m:ctrlPr>
                    <m:type m:val="bar"/>
                  </m:fPr>
                  <m:num>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2</m:t>
                        </m:r>
                        <m:r>
                          <a:rPr xmlns:a="http://schemas.openxmlformats.org/drawingml/2006/main" sz="3950" i="1">
                            <a:solidFill>
                              <a:srgbClr val="0A1F61"/>
                            </a:solidFill>
                            <a:latin typeface="Cambria Math" panose="02040503050406030204" pitchFamily="18" charset="0"/>
                          </a:rPr>
                          <m:t>x</m:t>
                        </m:r>
                      </m:num>
                      <m:den>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1</m:t>
                        </m:r>
                      </m:den>
                    </m:f>
                  </m:num>
                  <m:den>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3</m:t>
                        </m:r>
                        <m:r>
                          <a:rPr xmlns:a="http://schemas.openxmlformats.org/drawingml/2006/main" sz="3950" i="1">
                            <a:solidFill>
                              <a:srgbClr val="0A1F61"/>
                            </a:solidFill>
                            <a:latin typeface="Cambria Math" panose="02040503050406030204" pitchFamily="18" charset="0"/>
                          </a:rPr>
                          <m:t>x</m:t>
                        </m:r>
                      </m:num>
                      <m:den>
                        <m:r>
                          <a:rPr xmlns:a="http://schemas.openxmlformats.org/drawingml/2006/main" sz="3950" i="1">
                            <a:solidFill>
                              <a:srgbClr val="0A1F61"/>
                            </a:solidFill>
                            <a:latin typeface="Cambria Math" panose="02040503050406030204" pitchFamily="18" charset="0"/>
                          </a:rPr>
                          <m:t>2</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den>
                    </m:f>
                  </m:den>
                </m:f>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2</m:t>
                    </m:r>
                    <m:r>
                      <a:rPr xmlns:a="http://schemas.openxmlformats.org/drawingml/2006/main" sz="3950" i="1">
                        <a:solidFill>
                          <a:srgbClr val="0A1F61"/>
                        </a:solidFill>
                        <a:latin typeface="Cambria Math" panose="02040503050406030204" pitchFamily="18" charset="0"/>
                      </a:rPr>
                      <m:t>x</m:t>
                    </m:r>
                  </m:num>
                  <m:den>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1</m:t>
                    </m:r>
                    <m:r>
                      <a:rPr xmlns:a="http://schemas.openxmlformats.org/drawingml/2006/main" sz="3950" i="1">
                        <a:solidFill>
                          <a:srgbClr val="0A1F61"/>
                        </a:solidFill>
                        <a:latin typeface="Cambria Math" panose="02040503050406030204" pitchFamily="18" charset="0"/>
                      </a:rPr>
                      <m:t>)</m:t>
                    </m:r>
                  </m:den>
                </m:f>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2</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num>
                  <m:den>
                    <m:r>
                      <a:rPr xmlns:a="http://schemas.openxmlformats.org/drawingml/2006/main" sz="3950" i="1">
                        <a:solidFill>
                          <a:srgbClr val="0A1F61"/>
                        </a:solidFill>
                        <a:latin typeface="Cambria Math" panose="02040503050406030204" pitchFamily="18" charset="0"/>
                      </a:rPr>
                      <m:t>3</m:t>
                    </m:r>
                    <m:r>
                      <a:rPr xmlns:a="http://schemas.openxmlformats.org/drawingml/2006/main" sz="3950" i="1">
                        <a:solidFill>
                          <a:srgbClr val="0A1F61"/>
                        </a:solidFill>
                        <a:latin typeface="Cambria Math" panose="02040503050406030204" pitchFamily="18" charset="0"/>
                      </a:rPr>
                      <m:t>x</m:t>
                    </m:r>
                  </m:den>
                </m:f>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4</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num>
                  <m:den>
                    <m:r>
                      <a:rPr xmlns:a="http://schemas.openxmlformats.org/drawingml/2006/main" sz="3950" i="1">
                        <a:solidFill>
                          <a:srgbClr val="0A1F61"/>
                        </a:solidFill>
                        <a:latin typeface="Cambria Math" panose="02040503050406030204" pitchFamily="18" charset="0"/>
                      </a:rPr>
                      <m:t>3</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1</m:t>
                    </m:r>
                    <m:r>
                      <a:rPr xmlns:a="http://schemas.openxmlformats.org/drawingml/2006/main" sz="3950" i="1">
                        <a:solidFill>
                          <a:srgbClr val="0A1F61"/>
                        </a:solidFill>
                        <a:latin typeface="Cambria Math" panose="02040503050406030204" pitchFamily="18" charset="0"/>
                      </a:rPr>
                      <m:t>)</m:t>
                    </m:r>
                  </m:den>
                </m:f>
                <m:r>
                  <a:rPr xmlns:a="http://schemas.openxmlformats.org/drawingml/2006/main" sz="3950" i="1">
                    <a:solidFill>
                      <a:srgbClr val="0A1F61"/>
                    </a:solidFill>
                    <a:latin typeface="Cambria Math" panose="02040503050406030204" pitchFamily="18" charset="0"/>
                  </a:rPr>
                  <m:t>=</m:t>
                </m:r>
                <m:f>
                  <m:fPr>
                    <m:ctrlPr>
                      <a:rPr xmlns:a="http://schemas.openxmlformats.org/drawingml/2006/main" sz="3950" i="1">
                        <a:solidFill>
                          <a:srgbClr val="0A1F61"/>
                        </a:solidFill>
                        <a:latin typeface="Cambria Math" panose="02040503050406030204" pitchFamily="18" charset="0"/>
                      </a:rPr>
                    </m:ctrlPr>
                    <m:type m:val="bar"/>
                  </m:fPr>
                  <m:num>
                    <m:r>
                      <a:rPr xmlns:a="http://schemas.openxmlformats.org/drawingml/2006/main" sz="3950" i="1">
                        <a:solidFill>
                          <a:srgbClr val="0A1F61"/>
                        </a:solidFill>
                        <a:latin typeface="Cambria Math" panose="02040503050406030204" pitchFamily="18" charset="0"/>
                      </a:rPr>
                      <m:t>4</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y</m:t>
                    </m:r>
                    <m:r>
                      <a:rPr xmlns:a="http://schemas.openxmlformats.org/drawingml/2006/main" sz="3950" i="1">
                        <a:solidFill>
                          <a:srgbClr val="0A1F61"/>
                        </a:solidFill>
                        <a:latin typeface="Cambria Math" panose="02040503050406030204" pitchFamily="18" charset="0"/>
                      </a:rPr>
                      <m:t>)</m:t>
                    </m:r>
                  </m:num>
                  <m:den>
                    <m:r>
                      <a:rPr xmlns:a="http://schemas.openxmlformats.org/drawingml/2006/main" sz="3950" i="1">
                        <a:solidFill>
                          <a:srgbClr val="0A1F61"/>
                        </a:solidFill>
                        <a:latin typeface="Cambria Math" panose="02040503050406030204" pitchFamily="18" charset="0"/>
                      </a:rPr>
                      <m:t>3</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x</m:t>
                    </m:r>
                    <m:r>
                      <a:rPr xmlns:a="http://schemas.openxmlformats.org/drawingml/2006/main" sz="3950" i="1">
                        <a:solidFill>
                          <a:srgbClr val="0A1F61"/>
                        </a:solidFill>
                        <a:latin typeface="Cambria Math" panose="02040503050406030204" pitchFamily="18" charset="0"/>
                      </a:rPr>
                      <m:t>+</m:t>
                    </m:r>
                    <m:r>
                      <a:rPr xmlns:a="http://schemas.openxmlformats.org/drawingml/2006/main" sz="3950" i="1">
                        <a:solidFill>
                          <a:srgbClr val="0A1F61"/>
                        </a:solidFill>
                        <a:latin typeface="Cambria Math" panose="02040503050406030204" pitchFamily="18" charset="0"/>
                      </a:rPr>
                      <m:t>1</m:t>
                    </m:r>
                    <m:r>
                      <a:rPr xmlns:a="http://schemas.openxmlformats.org/drawingml/2006/main" sz="3950" i="1">
                        <a:solidFill>
                          <a:srgbClr val="0A1F61"/>
                        </a:solidFill>
                        <a:latin typeface="Cambria Math" panose="02040503050406030204" pitchFamily="18" charset="0"/>
                      </a:rPr>
                      <m:t>)</m:t>
                    </m:r>
                  </m:den>
                </m:f>
              </m:oMath>
            </a14:m>
            <a:r>
              <a:t>.</a:t>
            </a:r>
          </a:p>
        </p:txBody>
      </p:sp>
      <p:sp>
        <p:nvSpPr>
          <p:cNvPr id="203"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6" name="Rectangle 29"/>
          <p:cNvSpPr txBox="1"/>
          <p:nvPr/>
        </p:nvSpPr>
        <p:spPr>
          <a:xfrm>
            <a:off x="2186411" y="4024207"/>
            <a:ext cx="19373003" cy="707519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Solving Equations </a:t>
            </a:r>
          </a:p>
          <a:p>
            <a:pPr algn="l">
              <a:lnSpc>
                <a:spcPct val="120000"/>
              </a:lnSpc>
              <a:defRPr>
                <a:solidFill>
                  <a:srgbClr val="0A1F61"/>
                </a:solidFill>
                <a:latin typeface="Tajawal Medium"/>
                <a:ea typeface="Tajawal Medium"/>
                <a:cs typeface="Tajawal Medium"/>
                <a:sym typeface="Tajawal Medium"/>
              </a:defRPr>
            </a:pPr>
            <a:r>
              <a:t>The solution of an equation is simply the value or values of the unknown(s) for which the left-hand side (LHS) of the equaion is equal to the right-hand side (RHS).</a:t>
            </a:r>
          </a:p>
          <a:p>
            <a:pPr algn="l">
              <a:lnSpc>
                <a:spcPct val="120000"/>
              </a:lnSpc>
              <a:defRPr>
                <a:solidFill>
                  <a:srgbClr val="0A1F61"/>
                </a:solidFill>
                <a:latin typeface="Tajawal Medium"/>
                <a:ea typeface="Tajawal Medium"/>
                <a:cs typeface="Tajawal Medium"/>
                <a:sym typeface="Tajawal Medium"/>
              </a:defRPr>
            </a:pPr>
          </a:p>
          <a:p>
            <a:pPr algn="l">
              <a:lnSpc>
                <a:spcPct val="120000"/>
              </a:lnSpc>
              <a:defRPr>
                <a:solidFill>
                  <a:srgbClr val="0A1F61"/>
                </a:solidFill>
                <a:latin typeface="Tajawal Medium"/>
                <a:ea typeface="Tajawal Medium"/>
                <a:cs typeface="Tajawal Medium"/>
                <a:sym typeface="Tajawal Medium"/>
              </a:defRPr>
            </a:pPr>
            <a:r>
              <a:t> For example, the equation, </a:t>
            </a:r>
            <a:r>
              <a:rPr i="1" spc="225"/>
              <a:t>x</a:t>
            </a:r>
            <a:r>
              <a:t> + 4 = 10, has the solution </a:t>
            </a:r>
            <a:r>
              <a:rPr i="1" spc="225"/>
              <a:t>x</a:t>
            </a:r>
            <a:r>
              <a:t> = 6. We say </a:t>
            </a:r>
            <a:r>
              <a:rPr i="1" spc="225"/>
              <a:t>x =</a:t>
            </a:r>
            <a:r>
              <a:t> 6 ‘satisfies’ the </a:t>
            </a:r>
          </a:p>
          <a:p>
            <a:pPr algn="l">
              <a:lnSpc>
                <a:spcPct val="120000"/>
              </a:lnSpc>
              <a:defRPr>
                <a:solidFill>
                  <a:srgbClr val="0A1F61"/>
                </a:solidFill>
                <a:latin typeface="Tajawal Medium"/>
                <a:ea typeface="Tajawal Medium"/>
                <a:cs typeface="Tajawal Medium"/>
                <a:sym typeface="Tajawal Medium"/>
              </a:defRPr>
            </a:pPr>
            <a:r>
              <a:t>equation. We say this equation has a </a:t>
            </a:r>
            <a:r>
              <a:rPr b="1"/>
              <a:t>unique solution</a:t>
            </a:r>
            <a:r>
              <a:t>.</a:t>
            </a:r>
          </a:p>
          <a:p>
            <a:pPr indent="304800" algn="l">
              <a:lnSpc>
                <a:spcPct val="120000"/>
              </a:lnSpc>
              <a:spcBef>
                <a:spcPts val="800"/>
              </a:spcBef>
              <a:defRPr>
                <a:solidFill>
                  <a:srgbClr val="0A1F61"/>
                </a:solidFill>
                <a:latin typeface="Tajawal Medium"/>
                <a:ea typeface="Tajawal Medium"/>
                <a:cs typeface="Tajawal Medium"/>
                <a:sym typeface="Tajawal Medium"/>
              </a:defRPr>
            </a:pPr>
          </a:p>
          <a:p>
            <a:pPr algn="l">
              <a:lnSpc>
                <a:spcPct val="120000"/>
              </a:lnSpc>
              <a:spcBef>
                <a:spcPts val="800"/>
              </a:spcBef>
              <a:defRPr>
                <a:solidFill>
                  <a:srgbClr val="0A1F61"/>
                </a:solidFill>
                <a:latin typeface="Tajawal Medium"/>
                <a:ea typeface="Tajawal Medium"/>
                <a:cs typeface="Tajawal Medium"/>
                <a:sym typeface="Tajawal Medium"/>
              </a:defRPr>
            </a:pPr>
            <a:r>
              <a:t>Not all equations have solutions. In fact, equations may have no solutions at all or may have infinitely many solutions. Each of these situations is demonstrated in the following examples.</a:t>
            </a:r>
          </a:p>
          <a:p>
            <a:pPr indent="304800" algn="l">
              <a:lnSpc>
                <a:spcPts val="2200"/>
              </a:lnSpc>
              <a:spcBef>
                <a:spcPts val="800"/>
              </a:spcBef>
              <a:defRPr>
                <a:solidFill>
                  <a:srgbClr val="0A1F61"/>
                </a:solidFill>
                <a:latin typeface="Tajawal Medium"/>
                <a:ea typeface="Tajawal Medium"/>
                <a:cs typeface="Tajawal Medium"/>
                <a:sym typeface="Tajawal Medium"/>
              </a:defRPr>
            </a:pPr>
          </a:p>
        </p:txBody>
      </p:sp>
      <p:sp>
        <p:nvSpPr>
          <p:cNvPr id="207"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0" name="Rectangle 29"/>
          <p:cNvSpPr txBox="1"/>
          <p:nvPr/>
        </p:nvSpPr>
        <p:spPr>
          <a:xfrm>
            <a:off x="2086886" y="4119307"/>
            <a:ext cx="19285739" cy="6121010"/>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Solving Equations </a:t>
            </a:r>
          </a:p>
          <a:p>
            <a:pPr marL="1041400" indent="-1045972" algn="l">
              <a:lnSpc>
                <a:spcPct val="120000"/>
              </a:lnSpc>
              <a:defRPr b="1">
                <a:solidFill>
                  <a:srgbClr val="0A1F61"/>
                </a:solidFill>
                <a:latin typeface="Tajawal Medium"/>
                <a:ea typeface="Tajawal Medium"/>
                <a:cs typeface="Tajawal Medium"/>
                <a:sym typeface="Tajawal Medium"/>
              </a:defRPr>
            </a:pPr>
            <a:r>
              <a:t>Case 1: Unique solutions</a:t>
            </a:r>
            <a:r>
              <a:rPr b="0"/>
              <a:t> An example of this is given above: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4</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10</m:t>
                </m:r>
              </m:oMath>
            </a14:m>
            <a:r>
              <a:rPr b="0"/>
              <a:t> etc.</a:t>
            </a:r>
            <a:endParaRPr b="0"/>
          </a:p>
          <a:p>
            <a:pPr marL="1041400" indent="-1045972" algn="l">
              <a:lnSpc>
                <a:spcPct val="120000"/>
              </a:lnSpc>
              <a:defRPr>
                <a:solidFill>
                  <a:srgbClr val="0A1F61"/>
                </a:solidFill>
                <a:latin typeface="Tajawal Medium"/>
                <a:ea typeface="Tajawal Medium"/>
                <a:cs typeface="Tajawal Medium"/>
                <a:sym typeface="Tajawal Medium"/>
              </a:defRPr>
            </a:pPr>
          </a:p>
          <a:p>
            <a:pPr marL="1041400" indent="-1045972" algn="l">
              <a:lnSpc>
                <a:spcPct val="120000"/>
              </a:lnSpc>
              <a:defRPr b="1">
                <a:solidFill>
                  <a:srgbClr val="0A1F61"/>
                </a:solidFill>
                <a:latin typeface="Tajawal Medium"/>
                <a:ea typeface="Tajawal Medium"/>
                <a:cs typeface="Tajawal Medium"/>
                <a:sym typeface="Tajawal Medium"/>
              </a:defRPr>
            </a:pPr>
            <a:r>
              <a:t>Case 2: Infinitely many solutions </a:t>
            </a:r>
            <a:r>
              <a:rPr b="0"/>
              <a:t>The equation, </a:t>
            </a:r>
            <a:r>
              <a:rPr b="0" i="1" spc="225"/>
              <a:t>x </a:t>
            </a:r>
            <a:r>
              <a:rPr b="0"/>
              <a:t>+ </a:t>
            </a:r>
            <a:r>
              <a:rPr b="0" i="1" spc="225"/>
              <a:t>y</a:t>
            </a:r>
            <a:r>
              <a:rPr b="0"/>
              <a:t> = 10 has solutions </a:t>
            </a:r>
            <a:r>
              <a:rPr b="0" cap="small"/>
              <a:t>(</a:t>
            </a:r>
            <a14:m>
              <m:oMath>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5</m:t>
                </m:r>
              </m:oMath>
            </a14:m>
            <a:r>
              <a:rPr b="0"/>
              <a:t>, </a:t>
            </a:r>
            <a:r>
              <a:rPr b="0" i="1"/>
              <a:t>y =</a:t>
            </a:r>
            <a:r>
              <a:rPr b="0"/>
              <a:t> 5);</a:t>
            </a:r>
            <a:endParaRPr b="0"/>
          </a:p>
          <a:p>
            <a:pPr indent="516127" algn="l">
              <a:lnSpc>
                <a:spcPct val="120000"/>
              </a:lnSpc>
              <a:defRPr cap="small">
                <a:solidFill>
                  <a:srgbClr val="0A1F61"/>
                </a:solidFill>
                <a:latin typeface="Tajawal Medium"/>
                <a:ea typeface="Tajawal Medium"/>
                <a:cs typeface="Tajawal Medium"/>
                <a:sym typeface="Tajawal Medium"/>
              </a:defRPr>
            </a:pPr>
            <a:r>
              <a:t>(</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4</m:t>
                </m:r>
              </m:oMath>
            </a14:m>
            <a:r>
              <a:rPr cap="none"/>
              <a:t>, </a:t>
            </a:r>
            <a:r>
              <a:rPr cap="none" i="1" spc="225"/>
              <a:t>y =</a:t>
            </a:r>
            <a:r>
              <a:rPr cap="none"/>
              <a:t> 6); (</a:t>
            </a:r>
            <a14:m>
              <m:oMath>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3</m:t>
                </m:r>
              </m:oMath>
            </a14:m>
            <a:r>
              <a:rPr cap="none"/>
              <a:t>, </a:t>
            </a:r>
            <a:r>
              <a:rPr cap="none" i="1" spc="225"/>
              <a:t>y</a:t>
            </a:r>
            <a:r>
              <a:rPr cap="none"/>
              <a:t> = 7), etc. In fact, this equation has infinitely many solutions or pairs of values </a:t>
            </a:r>
            <a:r>
              <a:t>(</a:t>
            </a:r>
            <a14:m>
              <m:oMath>
                <m:r>
                  <a:rPr xmlns:a="http://schemas.openxmlformats.org/drawingml/2006/main" sz="4400" i="1">
                    <a:solidFill>
                      <a:srgbClr val="0A1F61"/>
                    </a:solidFill>
                    <a:latin typeface="Cambria Math" panose="02040503050406030204" pitchFamily="18" charset="0"/>
                  </a:rPr>
                  <m:t>x</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y</m:t>
                </m:r>
              </m:oMath>
            </a14:m>
            <a:r>
              <a:rPr cap="none"/>
              <a:t>) which satisfy the formula,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y</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10</m:t>
                </m:r>
              </m:oMath>
            </a14:m>
            <a:r>
              <a:rPr cap="none"/>
              <a:t>.</a:t>
            </a:r>
            <a:endParaRPr cap="none"/>
          </a:p>
          <a:p>
            <a:pPr indent="516127" algn="l">
              <a:lnSpc>
                <a:spcPct val="120000"/>
              </a:lnSpc>
              <a:defRPr>
                <a:solidFill>
                  <a:srgbClr val="0A1F61"/>
                </a:solidFill>
                <a:latin typeface="Tajawal Medium"/>
                <a:ea typeface="Tajawal Medium"/>
                <a:cs typeface="Tajawal Medium"/>
                <a:sym typeface="Tajawal Medium"/>
              </a:defRPr>
            </a:pPr>
          </a:p>
          <a:p>
            <a:pPr marL="1041400" indent="-1045972" algn="l">
              <a:lnSpc>
                <a:spcPct val="120000"/>
              </a:lnSpc>
              <a:spcBef>
                <a:spcPts val="2000"/>
              </a:spcBef>
              <a:defRPr b="1">
                <a:solidFill>
                  <a:srgbClr val="0A1F61"/>
                </a:solidFill>
                <a:latin typeface="Tajawal Medium"/>
                <a:ea typeface="Tajawal Medium"/>
                <a:cs typeface="Tajawal Medium"/>
                <a:sym typeface="Tajawal Medium"/>
              </a:defRPr>
            </a:pPr>
            <a:r>
              <a:t>Case 3: No solution </a:t>
            </a:r>
            <a:r>
              <a:rPr b="0"/>
              <a:t>The equation, </a:t>
            </a:r>
            <a14:m>
              <m:oMath>
                <m:r>
                  <a:rPr xmlns:a="http://schemas.openxmlformats.org/drawingml/2006/main" sz="4550" i="1">
                    <a:solidFill>
                      <a:srgbClr val="0A1F61"/>
                    </a:solidFill>
                    <a:latin typeface="Cambria Math" panose="02040503050406030204" pitchFamily="18" charset="0"/>
                  </a:rPr>
                  <m:t>0</m:t>
                </m:r>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x</m:t>
                </m:r>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m:t>
                </m:r>
                <m:r>
                  <a:rPr xmlns:a="http://schemas.openxmlformats.org/drawingml/2006/main" sz="4550" i="1">
                    <a:solidFill>
                      <a:srgbClr val="0A1F61"/>
                    </a:solidFill>
                    <a:latin typeface="Cambria Math" panose="02040503050406030204" pitchFamily="18" charset="0"/>
                  </a:rPr>
                  <m:t>5</m:t>
                </m:r>
              </m:oMath>
            </a14:m>
            <a:r>
              <a:rPr b="0"/>
              <a:t> has no solution. There is simply no value of </a:t>
            </a:r>
            <a14:m>
              <m:oMath>
                <m:r>
                  <a:rPr xmlns:a="http://schemas.openxmlformats.org/drawingml/2006/main" sz="4150" i="1">
                    <a:solidFill>
                      <a:srgbClr val="0A1F61"/>
                    </a:solidFill>
                    <a:latin typeface="Cambria Math" panose="02040503050406030204" pitchFamily="18" charset="0"/>
                  </a:rPr>
                  <m:t>x</m:t>
                </m:r>
              </m:oMath>
            </a14:m>
            <a:r>
              <a:rPr b="0" cap="small"/>
              <a:t> </a:t>
            </a:r>
            <a:r>
              <a:rPr b="0"/>
              <a:t>which can be multiplied by 0 to give 5.</a:t>
            </a:r>
          </a:p>
        </p:txBody>
      </p:sp>
      <p:sp>
        <p:nvSpPr>
          <p:cNvPr id="211"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4" name="Rectangle 29"/>
          <p:cNvSpPr txBox="1"/>
          <p:nvPr/>
        </p:nvSpPr>
        <p:spPr>
          <a:xfrm>
            <a:off x="1921011" y="4110896"/>
            <a:ext cx="15229839" cy="684316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Solving Equations </a:t>
            </a:r>
          </a:p>
          <a:p>
            <a:pPr marL="1041400" indent="-1045972" algn="l">
              <a:lnSpc>
                <a:spcPct val="120000"/>
              </a:lnSpc>
              <a:defRPr b="1">
                <a:solidFill>
                  <a:srgbClr val="0A1F61"/>
                </a:solidFill>
                <a:latin typeface="Tajawal Medium"/>
                <a:ea typeface="Tajawal Medium"/>
                <a:cs typeface="Tajawal Medium"/>
                <a:sym typeface="Tajawal Medium"/>
              </a:defRPr>
            </a:pPr>
            <a:r>
              <a:t>Ex: </a:t>
            </a:r>
            <a:r>
              <a:rPr b="0"/>
              <a:t>Given the equation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3</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6</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5</m:t>
                </m:r>
                <m:r>
                  <a:rPr xmlns:a="http://schemas.openxmlformats.org/drawingml/2006/main" sz="4450" i="1">
                    <a:solidFill>
                      <a:srgbClr val="0A1F61"/>
                    </a:solidFill>
                    <a:latin typeface="Cambria Math" panose="02040503050406030204" pitchFamily="18" charset="0"/>
                  </a:rPr>
                  <m:t>x</m:t>
                </m:r>
              </m:oMath>
            </a14:m>
            <a:r>
              <a:rPr b="0" i="1"/>
              <a:t>, </a:t>
            </a:r>
            <a:r>
              <a:rPr b="0"/>
              <a:t>solve for </a:t>
            </a:r>
            <a:r>
              <a:rPr b="0" i="1"/>
              <a:t>x. </a:t>
            </a:r>
            <a:endParaRPr b="0" i="1"/>
          </a:p>
          <a:p>
            <a:pPr marL="1041400" indent="-1045972" algn="l">
              <a:lnSpc>
                <a:spcPct val="120000"/>
              </a:lnSpc>
              <a:defRPr b="1">
                <a:solidFill>
                  <a:srgbClr val="0A1F61"/>
                </a:solidFill>
                <a:latin typeface="Tajawal Medium"/>
                <a:ea typeface="Tajawal Medium"/>
                <a:cs typeface="Tajawal Medium"/>
                <a:sym typeface="Tajawal Medium"/>
              </a:defRPr>
            </a:pPr>
            <a:endParaRPr b="0" i="1"/>
          </a:p>
          <a:p>
            <a:pPr marL="1041400" indent="-1045972" algn="l">
              <a:lnSpc>
                <a:spcPct val="120000"/>
              </a:lnSpc>
              <a:defRPr b="1">
                <a:solidFill>
                  <a:srgbClr val="0A1F61"/>
                </a:solidFill>
                <a:latin typeface="Tajawal Medium"/>
                <a:ea typeface="Tajawal Medium"/>
                <a:cs typeface="Tajawal Medium"/>
                <a:sym typeface="Tajawal Medium"/>
              </a:defRPr>
            </a:pPr>
            <a:r>
              <a:t>Solution: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3</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2</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6</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5</m:t>
                </m:r>
                <m:r>
                  <a:rPr xmlns:a="http://schemas.openxmlformats.org/drawingml/2006/main" sz="4450" i="1">
                    <a:solidFill>
                      <a:srgbClr val="0A1F61"/>
                    </a:solidFill>
                    <a:latin typeface="Cambria Math" panose="02040503050406030204" pitchFamily="18" charset="0"/>
                  </a:rPr>
                  <m:t>x</m:t>
                </m:r>
              </m:oMath>
            </a14:m>
          </a:p>
          <a:p>
            <a:pPr marL="1041400" indent="-1045972" algn="l">
              <a:lnSpc>
                <a:spcPct val="120000"/>
              </a:lnSpc>
              <a:defRPr b="1">
                <a:solidFill>
                  <a:srgbClr val="0A1F61"/>
                </a:solidFill>
                <a:latin typeface="Tajawal Medium"/>
                <a:ea typeface="Tajawal Medium"/>
                <a:cs typeface="Tajawal Medium"/>
                <a:sym typeface="Tajawal Medium"/>
              </a:defRPr>
            </a:pPr>
            <a:r>
              <a:t>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3</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7</m:t>
                </m:r>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6</m:t>
                </m:r>
              </m:oMath>
            </a14:m>
            <a:r>
              <a:t>  </a:t>
            </a:r>
            <a:r>
              <a:rPr b="0"/>
              <a:t>  adding the </a:t>
            </a:r>
            <a14:m>
              <m:oMath>
                <m:r>
                  <a:rPr xmlns:a="http://schemas.openxmlformats.org/drawingml/2006/main" sz="4150" i="1">
                    <a:solidFill>
                      <a:srgbClr val="0A1F61"/>
                    </a:solidFill>
                    <a:latin typeface="Cambria Math" panose="02040503050406030204" pitchFamily="18" charset="0"/>
                  </a:rPr>
                  <m:t>x</m:t>
                </m:r>
              </m:oMath>
            </a14:m>
            <a:r>
              <a:rPr b="0"/>
              <a:t> terms on the RHS </a:t>
            </a:r>
            <a:endParaRPr b="0"/>
          </a:p>
          <a:p>
            <a:pPr marL="1041400" indent="-1045972" algn="l">
              <a:lnSpc>
                <a:spcPct val="120000"/>
              </a:lnSpc>
              <a:defRPr b="1">
                <a:solidFill>
                  <a:srgbClr val="0A1F61"/>
                </a:solidFill>
                <a:latin typeface="Tajawal Medium"/>
                <a:ea typeface="Tajawal Medium"/>
                <a:cs typeface="Tajawal Medium"/>
                <a:sym typeface="Tajawal Medium"/>
              </a:defRPr>
            </a:pPr>
            <a:r>
              <a:rPr b="0"/>
              <a:t>  </a:t>
            </a:r>
            <a:r>
              <a:t>                      </a:t>
            </a:r>
            <a14:m>
              <m:oMath>
                <m:r>
                  <a:rPr xmlns:a="http://schemas.openxmlformats.org/drawingml/2006/main" sz="4500" i="1">
                    <a:solidFill>
                      <a:srgbClr val="0A1F61"/>
                    </a:solidFill>
                    <a:latin typeface="Cambria Math" panose="02040503050406030204" pitchFamily="18" charset="0"/>
                  </a:rPr>
                  <m:t>9</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6</m:t>
                </m:r>
                <m:r>
                  <a:rPr xmlns:a="http://schemas.openxmlformats.org/drawingml/2006/main" sz="4500" i="1">
                    <a:solidFill>
                      <a:srgbClr val="0A1F61"/>
                    </a:solidFill>
                    <a:latin typeface="Cambria Math" panose="02040503050406030204" pitchFamily="18" charset="0"/>
                  </a:rPr>
                  <m:t>x</m:t>
                </m:r>
              </m:oMath>
            </a14:m>
          </a:p>
          <a:p>
            <a:pPr marL="1041400" indent="-1045972" algn="l">
              <a:lnSpc>
                <a:spcPct val="120000"/>
              </a:lnSpc>
              <a:defRPr b="1">
                <a:solidFill>
                  <a:srgbClr val="0A1F61"/>
                </a:solidFill>
                <a:latin typeface="Tajawal Medium"/>
                <a:ea typeface="Tajawal Medium"/>
                <a:cs typeface="Tajawal Medium"/>
                <a:sym typeface="Tajawal Medium"/>
              </a:defRPr>
            </a:pPr>
            <a:r>
              <a:t>                       </a:t>
            </a:r>
            <a14:m>
              <m:oMath>
                <m:f>
                  <m:fPr>
                    <m:ctrlPr>
                      <a:rPr xmlns:a="http://schemas.openxmlformats.org/drawingml/2006/main" sz="4450" i="1">
                        <a:solidFill>
                          <a:srgbClr val="0A1F61"/>
                        </a:solidFill>
                        <a:latin typeface="Cambria Math" panose="02040503050406030204" pitchFamily="18" charset="0"/>
                      </a:rPr>
                    </m:ctrlPr>
                    <m:type m:val="bar"/>
                  </m:fPr>
                  <m:num>
                    <m:r>
                      <a:rPr xmlns:a="http://schemas.openxmlformats.org/drawingml/2006/main" sz="4450" i="1">
                        <a:solidFill>
                          <a:srgbClr val="0A1F61"/>
                        </a:solidFill>
                        <a:latin typeface="Cambria Math" panose="02040503050406030204" pitchFamily="18" charset="0"/>
                      </a:rPr>
                      <m:t>9</m:t>
                    </m:r>
                  </m:num>
                  <m:den>
                    <m:r>
                      <a:rPr xmlns:a="http://schemas.openxmlformats.org/drawingml/2006/main" sz="4450" i="1">
                        <a:solidFill>
                          <a:srgbClr val="0A1F61"/>
                        </a:solidFill>
                        <a:latin typeface="Cambria Math" panose="02040503050406030204" pitchFamily="18" charset="0"/>
                      </a:rPr>
                      <m:t>6</m:t>
                    </m:r>
                  </m:den>
                </m:f>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x</m:t>
                </m:r>
              </m:oMath>
            </a14:m>
            <a:r>
              <a:t>           </a:t>
            </a:r>
            <a:r>
              <a:rPr b="0"/>
              <a:t>dividing both sides by 6</a:t>
            </a:r>
            <a:endParaRPr b="0"/>
          </a:p>
          <a:p>
            <a:pPr marL="1041400" indent="-1045972" algn="l">
              <a:lnSpc>
                <a:spcPct val="120000"/>
              </a:lnSpc>
              <a:defRPr b="1">
                <a:solidFill>
                  <a:srgbClr val="0A1F61"/>
                </a:solidFill>
                <a:latin typeface="Tajawal Medium"/>
                <a:ea typeface="Tajawal Medium"/>
                <a:cs typeface="Tajawal Medium"/>
                <a:sym typeface="Tajawal Medium"/>
              </a:defRPr>
            </a:pPr>
            <a:r>
              <a:rPr b="0"/>
              <a:t>                     </a:t>
            </a:r>
            <a14:m>
              <m:oMath>
                <m:r>
                  <a:rPr xmlns:a="http://schemas.openxmlformats.org/drawingml/2006/main" sz="4600" i="1">
                    <a:solidFill>
                      <a:srgbClr val="0A1F61"/>
                    </a:solidFill>
                    <a:latin typeface="Cambria Math" panose="02040503050406030204" pitchFamily="18" charset="0"/>
                  </a:rPr>
                  <m:t>1.5</m:t>
                </m:r>
                <m:r>
                  <a:rPr xmlns:a="http://schemas.openxmlformats.org/drawingml/2006/main" sz="4600" i="1">
                    <a:solidFill>
                      <a:srgbClr val="0A1F61"/>
                    </a:solidFill>
                    <a:latin typeface="Cambria Math" panose="02040503050406030204" pitchFamily="18" charset="0"/>
                  </a:rPr>
                  <m:t>=</m:t>
                </m:r>
                <m:r>
                  <a:rPr xmlns:a="http://schemas.openxmlformats.org/drawingml/2006/main" sz="4600" i="1">
                    <a:solidFill>
                      <a:srgbClr val="0A1F61"/>
                    </a:solidFill>
                    <a:latin typeface="Cambria Math" panose="02040503050406030204" pitchFamily="18" charset="0"/>
                  </a:rPr>
                  <m:t>x</m:t>
                </m:r>
              </m:oMath>
            </a14:m>
            <a:endParaRPr b="0"/>
          </a:p>
        </p:txBody>
      </p:sp>
      <p:sp>
        <p:nvSpPr>
          <p:cNvPr id="215"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8" name="Rectangle 29"/>
          <p:cNvSpPr txBox="1"/>
          <p:nvPr/>
        </p:nvSpPr>
        <p:spPr>
          <a:xfrm>
            <a:off x="2120061" y="4204427"/>
            <a:ext cx="19149676" cy="539778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marL="990600" indent="-990600" algn="just">
              <a:lnSpc>
                <a:spcPct val="120000"/>
              </a:lnSpc>
              <a:spcBef>
                <a:spcPts val="2400"/>
              </a:spcBef>
              <a:defRPr b="1">
                <a:solidFill>
                  <a:srgbClr val="0A1F61"/>
                </a:solidFill>
                <a:latin typeface="Tajawal Medium"/>
                <a:ea typeface="Tajawal Medium"/>
                <a:cs typeface="Tajawal Medium"/>
                <a:sym typeface="Tajawal Medium"/>
              </a:defRPr>
            </a:pPr>
            <a:r>
              <a:t>□ Currency Conversions </a:t>
            </a:r>
          </a:p>
          <a:p>
            <a:pPr algn="l">
              <a:lnSpc>
                <a:spcPct val="120000"/>
              </a:lnSpc>
              <a:defRPr>
                <a:solidFill>
                  <a:srgbClr val="0A1F61"/>
                </a:solidFill>
                <a:latin typeface="Tajawal Medium"/>
                <a:ea typeface="Tajawal Medium"/>
                <a:cs typeface="Tajawal Medium"/>
                <a:sym typeface="Tajawal Medium"/>
              </a:defRPr>
            </a:pPr>
            <a:r>
              <a:t>You may have browsed the internet in order to purchase books, software, music, etc. Frequently prices will be quoted in some currency other than your own. With some simple maths and knowledge of the current rate of exchange, you should have no difficulty converting the price to your own currency. The following worked examples use the Euro exchange rates in Table 1.1. This table equates each of the currencies listed to 1 Euro on a given day in August 2001.</a:t>
            </a:r>
          </a:p>
        </p:txBody>
      </p:sp>
      <p:sp>
        <p:nvSpPr>
          <p:cNvPr id="219"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2" name="Rectangle 29"/>
          <p:cNvSpPr txBox="1"/>
          <p:nvPr/>
        </p:nvSpPr>
        <p:spPr>
          <a:xfrm>
            <a:off x="4475484" y="4620200"/>
            <a:ext cx="15229839" cy="146586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Currency Conversions </a:t>
            </a:r>
          </a:p>
        </p:txBody>
      </p:sp>
      <p:graphicFrame>
        <p:nvGraphicFramePr>
          <p:cNvPr id="223" name="Table 6"/>
          <p:cNvGraphicFramePr/>
          <p:nvPr/>
        </p:nvGraphicFramePr>
        <p:xfrm>
          <a:off x="4588509" y="5146273"/>
          <a:ext cx="15219682" cy="2197285"/>
        </p:xfrm>
        <a:graphic xmlns:a="http://schemas.openxmlformats.org/drawingml/2006/main">
          <a:graphicData uri="http://schemas.openxmlformats.org/drawingml/2006/table">
            <a:tbl>
              <a:tblPr firstCol="0" firstRow="0" lastCol="0" lastRow="0" bandCol="0" bandRow="0" rtl="0">
                <a:tableStyleId>{4C3C2611-4C71-4FC5-86AE-919BDF0F9419}</a:tableStyleId>
              </a:tblPr>
              <a:tblGrid>
                <a:gridCol w="3954016"/>
                <a:gridCol w="3791595"/>
                <a:gridCol w="5111289"/>
                <a:gridCol w="2350079"/>
              </a:tblGrid>
              <a:tr h="546100">
                <a:tc gridSpan="4">
                  <a:txBody>
                    <a:bodyPr/>
                    <a:lstStyle/>
                    <a:p>
                      <a:pPr algn="ctr">
                        <a:defRPr sz="1800"/>
                      </a:pPr>
                      <a:r>
                        <a:rPr sz="3600">
                          <a:solidFill>
                            <a:srgbClr val="0A1F61"/>
                          </a:solidFill>
                          <a:latin typeface="Tajawal Medium"/>
                          <a:ea typeface="Tajawal Medium"/>
                          <a:cs typeface="Tajawal Medium"/>
                          <a:sym typeface="Tajawal Medium"/>
                        </a:rPr>
                        <a:t>Table 1.1</a:t>
                      </a:r>
                    </a:p>
                  </a:txBody>
                  <a:tcPr marL="0" marR="0" marT="0" marB="0" anchor="t" anchorCtr="0" horzOverflow="overflow">
                    <a:lnL/>
                    <a:lnR/>
                    <a:lnT/>
                    <a:lnB w="25400">
                      <a:solidFill>
                        <a:srgbClr val="000000"/>
                      </a:solidFill>
                    </a:lnB>
                    <a:solidFill>
                      <a:srgbClr val="000000">
                        <a:alpha val="0"/>
                      </a:srgbClr>
                    </a:solidFill>
                  </a:tcPr>
                </a:tc>
                <a:tc hMerge="1">
                  <a:tcPr/>
                </a:tc>
                <a:tc hMerge="1">
                  <a:tcPr/>
                </a:tc>
                <a:tc hMerge="1">
                  <a:tcPr/>
                </a:tc>
              </a:tr>
              <a:tr h="278341">
                <a:tc>
                  <a:txBody>
                    <a:bodyPr/>
                    <a:lstStyle/>
                    <a:p>
                      <a:pPr>
                        <a:defRPr sz="1800"/>
                      </a:pPr>
                      <a:r>
                        <a:rPr b="1" sz="3500">
                          <a:solidFill>
                            <a:srgbClr val="0A1F61"/>
                          </a:solidFill>
                          <a:latin typeface="+mj-lt"/>
                          <a:ea typeface="+mj-ea"/>
                          <a:cs typeface="+mj-cs"/>
                          <a:sym typeface="Helvetica"/>
                        </a:rPr>
                        <a:t>Currency</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500">
                          <a:solidFill>
                            <a:srgbClr val="0A1F61"/>
                          </a:solidFill>
                          <a:latin typeface="+mj-lt"/>
                          <a:ea typeface="+mj-ea"/>
                          <a:cs typeface="+mj-cs"/>
                          <a:sym typeface="Helvetica"/>
                        </a:rPr>
                        <a:t>Rate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b="1" sz="3500">
                          <a:solidFill>
                            <a:srgbClr val="0A1F61"/>
                          </a:solidFill>
                          <a:latin typeface="+mj-lt"/>
                          <a:ea typeface="+mj-ea"/>
                          <a:cs typeface="+mj-cs"/>
                          <a:sym typeface="Helvetica"/>
                        </a:rPr>
                        <a:t>Currency</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b="1" sz="3500">
                          <a:solidFill>
                            <a:srgbClr val="0A1F61"/>
                          </a:solidFill>
                          <a:latin typeface="+mj-lt"/>
                          <a:ea typeface="+mj-ea"/>
                          <a:cs typeface="+mj-cs"/>
                          <a:sym typeface="Helvetica"/>
                        </a:rPr>
                        <a:t>Rate</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341">
                <a:tc>
                  <a:txBody>
                    <a:bodyPr/>
                    <a:lstStyle/>
                    <a:p>
                      <a:pPr>
                        <a:defRPr sz="1800"/>
                      </a:pPr>
                      <a:r>
                        <a:rPr sz="3500">
                          <a:solidFill>
                            <a:srgbClr val="0A1F61"/>
                          </a:solidFill>
                          <a:latin typeface="+mj-lt"/>
                          <a:ea typeface="+mj-ea"/>
                          <a:cs typeface="+mj-cs"/>
                          <a:sym typeface="Helvetica"/>
                        </a:rPr>
                        <a:t>British pound</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0.6187</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500">
                          <a:solidFill>
                            <a:srgbClr val="0A1F61"/>
                          </a:solidFill>
                          <a:latin typeface="+mj-lt"/>
                          <a:ea typeface="+mj-ea"/>
                          <a:cs typeface="+mj-cs"/>
                          <a:sym typeface="Helvetica"/>
                        </a:rPr>
                        <a:t>Canadian dollar</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1.3460</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341">
                <a:tc>
                  <a:txBody>
                    <a:bodyPr/>
                    <a:lstStyle/>
                    <a:p>
                      <a:pPr>
                        <a:defRPr sz="1800"/>
                      </a:pPr>
                      <a:r>
                        <a:rPr sz="3500">
                          <a:solidFill>
                            <a:srgbClr val="0A1F61"/>
                          </a:solidFill>
                          <a:latin typeface="+mj-lt"/>
                          <a:ea typeface="+mj-ea"/>
                          <a:cs typeface="+mj-cs"/>
                          <a:sym typeface="Helvetica"/>
                        </a:rPr>
                        <a:t>US dollar</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0.8770</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500">
                          <a:solidFill>
                            <a:srgbClr val="0A1F61"/>
                          </a:solidFill>
                          <a:latin typeface="+mj-lt"/>
                          <a:ea typeface="+mj-ea"/>
                          <a:cs typeface="+mj-cs"/>
                          <a:sym typeface="Helvetica"/>
                        </a:rPr>
                        <a:t>Australian dollar</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1.6988</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341">
                <a:tc>
                  <a:txBody>
                    <a:bodyPr/>
                    <a:lstStyle/>
                    <a:p>
                      <a:pPr>
                        <a:defRPr sz="1800"/>
                      </a:pPr>
                      <a:r>
                        <a:rPr sz="3500">
                          <a:solidFill>
                            <a:srgbClr val="0A1F61"/>
                          </a:solidFill>
                          <a:latin typeface="+mj-lt"/>
                          <a:ea typeface="+mj-ea"/>
                          <a:cs typeface="+mj-cs"/>
                          <a:sym typeface="Helvetica"/>
                        </a:rPr>
                        <a:t>Japanese yen</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108.5400</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500">
                          <a:solidFill>
                            <a:srgbClr val="0A1F61"/>
                          </a:solidFill>
                          <a:latin typeface="+mj-lt"/>
                          <a:ea typeface="+mj-ea"/>
                          <a:cs typeface="+mj-cs"/>
                          <a:sym typeface="Helvetica"/>
                        </a:rPr>
                        <a:t>Polish zloty</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3.7143</a:t>
                      </a:r>
                    </a:p>
                  </a:txBody>
                  <a:tcPr marL="0" marR="0" marT="0" marB="0" anchor="b"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341">
                <a:tc>
                  <a:txBody>
                    <a:bodyPr/>
                    <a:lstStyle/>
                    <a:p>
                      <a:pPr>
                        <a:defRPr sz="1800"/>
                      </a:pPr>
                      <a:r>
                        <a:rPr sz="3500">
                          <a:solidFill>
                            <a:srgbClr val="0A1F61"/>
                          </a:solidFill>
                          <a:latin typeface="+mj-lt"/>
                          <a:ea typeface="+mj-ea"/>
                          <a:cs typeface="+mj-cs"/>
                          <a:sym typeface="Helvetica"/>
                        </a:rPr>
                        <a:t>Danish krone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7.4424</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500">
                          <a:solidFill>
                            <a:srgbClr val="0A1F61"/>
                          </a:solidFill>
                          <a:latin typeface="+mj-lt"/>
                          <a:ea typeface="+mj-ea"/>
                          <a:cs typeface="+mj-cs"/>
                          <a:sym typeface="Helvetica"/>
                        </a:rPr>
                        <a:t>Hungarian forint</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247.5000</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341">
                <a:tc>
                  <a:txBody>
                    <a:bodyPr/>
                    <a:lstStyle/>
                    <a:p>
                      <a:pPr>
                        <a:defRPr sz="1800"/>
                      </a:pPr>
                      <a:r>
                        <a:rPr sz="3500">
                          <a:solidFill>
                            <a:srgbClr val="0A1F61"/>
                          </a:solidFill>
                          <a:latin typeface="+mj-lt"/>
                          <a:ea typeface="+mj-ea"/>
                          <a:cs typeface="+mj-cs"/>
                          <a:sym typeface="Helvetica"/>
                        </a:rPr>
                        <a:t>Swedish krona</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9.1550</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500">
                          <a:solidFill>
                            <a:srgbClr val="0A1F61"/>
                          </a:solidFill>
                          <a:latin typeface="+mj-lt"/>
                          <a:ea typeface="+mj-ea"/>
                          <a:cs typeface="+mj-cs"/>
                          <a:sym typeface="Helvetica"/>
                        </a:rPr>
                        <a:t>Hong Kong dollar</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6.8399</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341">
                <a:tc>
                  <a:txBody>
                    <a:bodyPr/>
                    <a:lstStyle/>
                    <a:p>
                      <a:pPr>
                        <a:defRPr sz="1800"/>
                      </a:pPr>
                      <a:r>
                        <a:rPr sz="3500">
                          <a:solidFill>
                            <a:srgbClr val="0A1F61"/>
                          </a:solidFill>
                          <a:latin typeface="+mj-lt"/>
                          <a:ea typeface="+mj-ea"/>
                          <a:cs typeface="+mj-cs"/>
                          <a:sym typeface="Helvetica"/>
                        </a:rPr>
                        <a:t>Swiss franc</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1.5060</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1800"/>
                      </a:pPr>
                      <a:r>
                        <a:rPr sz="3500">
                          <a:solidFill>
                            <a:srgbClr val="0A1F61"/>
                          </a:solidFill>
                          <a:latin typeface="+mj-lt"/>
                          <a:ea typeface="+mj-ea"/>
                          <a:cs typeface="+mj-cs"/>
                          <a:sym typeface="Helvetica"/>
                        </a:rPr>
                        <a:t>Singapore dollar</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1.5607</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r h="278341">
                <a:tc>
                  <a:txBody>
                    <a:bodyPr/>
                    <a:lstStyle/>
                    <a:p>
                      <a:pPr>
                        <a:defRPr sz="1800"/>
                      </a:pPr>
                      <a:r>
                        <a:rPr sz="3500">
                          <a:solidFill>
                            <a:srgbClr val="0A1F61"/>
                          </a:solidFill>
                          <a:latin typeface="+mj-lt"/>
                          <a:ea typeface="+mj-ea"/>
                          <a:cs typeface="+mj-cs"/>
                          <a:sym typeface="Helvetica"/>
                        </a:rPr>
                        <a:t>Norwegian krone</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1800"/>
                      </a:pPr>
                      <a:r>
                        <a:rPr sz="3500">
                          <a:solidFill>
                            <a:srgbClr val="0A1F61"/>
                          </a:solidFill>
                          <a:latin typeface="+mj-lt"/>
                          <a:ea typeface="+mj-ea"/>
                          <a:cs typeface="+mj-cs"/>
                          <a:sym typeface="Helvetica"/>
                        </a:rPr>
                        <a:t>7.9566</a:t>
                      </a: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defRPr sz="3500">
                          <a:solidFill>
                            <a:srgbClr val="0A1F61"/>
                          </a:solidFill>
                          <a:latin typeface="+mj-lt"/>
                          <a:ea typeface="+mj-ea"/>
                          <a:cs typeface="+mj-cs"/>
                          <a:sym typeface="Helvetica"/>
                        </a:defRPr>
                      </a:pP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c>
                  <a:txBody>
                    <a:bodyPr/>
                    <a:lstStyle/>
                    <a:p>
                      <a:pPr algn="ctr">
                        <a:defRPr sz="3500">
                          <a:solidFill>
                            <a:srgbClr val="0A1F61"/>
                          </a:solidFill>
                          <a:latin typeface="+mj-lt"/>
                          <a:ea typeface="+mj-ea"/>
                          <a:cs typeface="+mj-cs"/>
                          <a:sym typeface="Helvetica"/>
                        </a:defRPr>
                      </a:pPr>
                    </a:p>
                  </a:txBody>
                  <a:tcPr marL="0" marR="0" marT="0" marB="0" anchor="t" anchorCtr="0" horzOverflow="overflow">
                    <a:lnL w="25400">
                      <a:solidFill>
                        <a:srgbClr val="000000"/>
                      </a:solidFill>
                    </a:lnL>
                    <a:lnR w="25400">
                      <a:solidFill>
                        <a:srgbClr val="000000"/>
                      </a:solidFill>
                    </a:lnR>
                    <a:lnT w="25400">
                      <a:solidFill>
                        <a:srgbClr val="000000"/>
                      </a:solidFill>
                    </a:lnT>
                    <a:lnB w="25400">
                      <a:solidFill>
                        <a:srgbClr val="000000"/>
                      </a:solidFill>
                    </a:lnB>
                    <a:noFill/>
                  </a:tcPr>
                </a:tc>
              </a:tr>
            </a:tbl>
          </a:graphicData>
        </a:graphic>
      </p:graphicFrame>
      <p:sp>
        <p:nvSpPr>
          <p:cNvPr id="224"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7" name="Rectangle 29"/>
          <p:cNvSpPr txBox="1"/>
          <p:nvPr/>
        </p:nvSpPr>
        <p:spPr>
          <a:xfrm>
            <a:off x="2219586" y="4354800"/>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Currency Conversions </a:t>
            </a:r>
          </a:p>
        </p:txBody>
      </p:sp>
      <p:sp>
        <p:nvSpPr>
          <p:cNvPr id="228" name="Ex:…"/>
          <p:cNvSpPr txBox="1"/>
          <p:nvPr/>
        </p:nvSpPr>
        <p:spPr>
          <a:xfrm>
            <a:off x="2168340" y="5883468"/>
            <a:ext cx="19409143" cy="2471421"/>
          </a:xfrm>
          <a:prstGeom prst="rect">
            <a:avLst/>
          </a:prstGeom>
          <a:ln w="25400">
            <a:miter lim="400000"/>
          </a:ln>
          <a:extLst>
            <a:ext uri="{C572A759-6A51-4108-AA02-DFA0A04FC94B}">
              <ma14:wrappingTextBoxFlag xmlns:ma14="http://schemas.microsoft.com/office/mac/drawingml/2011/main" val="1"/>
            </a:ext>
          </a:extLst>
        </p:spPr>
        <p:txBody>
          <a:bodyPr wrap="none" tIns="91439" bIns="91439">
            <a:spAutoFit/>
          </a:bodyPr>
          <a:lstStyle/>
          <a:p>
            <a:pPr algn="l">
              <a:lnSpc>
                <a:spcPts val="2200"/>
              </a:lnSpc>
              <a:spcBef>
                <a:spcPts val="400"/>
              </a:spcBef>
              <a:defRPr b="1">
                <a:solidFill>
                  <a:srgbClr val="0A1F61"/>
                </a:solidFill>
                <a:latin typeface="Tajawal Medium"/>
                <a:ea typeface="Tajawal Medium"/>
                <a:cs typeface="Tajawal Medium"/>
                <a:sym typeface="Tajawal Medium"/>
              </a:defRPr>
            </a:pPr>
            <a:r>
              <a:t>Ex</a:t>
            </a:r>
            <a:r>
              <a:rPr b="0"/>
              <a:t>: </a:t>
            </a:r>
          </a:p>
          <a:p>
            <a:pPr marL="685799" indent="-685799" algn="l">
              <a:lnSpc>
                <a:spcPct val="110000"/>
              </a:lnSpc>
              <a:spcBef>
                <a:spcPts val="400"/>
              </a:spcBef>
              <a:buSzPct val="100000"/>
              <a:buAutoNum type="alphaLcParenBoth" startAt="1"/>
              <a:defRPr>
                <a:solidFill>
                  <a:srgbClr val="0A1F61"/>
                </a:solidFill>
                <a:latin typeface="Tajawal Medium"/>
                <a:ea typeface="Tajawal Medium"/>
                <a:cs typeface="Tajawal Medium"/>
                <a:sym typeface="Tajawal Medium"/>
              </a:defRPr>
            </a:pPr>
            <a:r>
              <a:t>A book is priced at US$20. Calculate the price of the book in </a:t>
            </a:r>
          </a:p>
          <a:p>
            <a:pPr algn="l">
              <a:lnSpc>
                <a:spcPct val="70000"/>
              </a:lnSpc>
              <a:spcBef>
                <a:spcPts val="400"/>
              </a:spcBef>
              <a:defRPr>
                <a:solidFill>
                  <a:srgbClr val="0A1F61"/>
                </a:solidFill>
                <a:latin typeface="Tajawal Medium"/>
                <a:ea typeface="Tajawal Medium"/>
                <a:cs typeface="Tajawal Medium"/>
                <a:sym typeface="Tajawal Medium"/>
              </a:defRPr>
            </a:pPr>
            <a:r>
              <a:t>(i) Euro, (ii) British pounds and (iii) Australian dollars.</a:t>
            </a:r>
          </a:p>
          <a:p>
            <a:pPr marL="685799" indent="-685799" algn="l">
              <a:lnSpc>
                <a:spcPct val="60000"/>
              </a:lnSpc>
              <a:spcBef>
                <a:spcPts val="400"/>
              </a:spcBef>
              <a:buSzPct val="100000"/>
              <a:buAutoNum type="alphaLcParenBoth" startAt="2"/>
              <a:defRPr>
                <a:solidFill>
                  <a:srgbClr val="0A1F61"/>
                </a:solidFill>
                <a:latin typeface="Tajawal Medium"/>
                <a:ea typeface="Tajawal Medium"/>
                <a:cs typeface="Tajawal Medium"/>
                <a:sym typeface="Tajawal Medium"/>
              </a:defRPr>
            </a:pPr>
          </a:p>
          <a:p>
            <a:pPr algn="l">
              <a:lnSpc>
                <a:spcPct val="60000"/>
              </a:lnSpc>
              <a:spcBef>
                <a:spcPts val="1600"/>
              </a:spcBef>
              <a:defRPr>
                <a:solidFill>
                  <a:srgbClr val="0A1F61"/>
                </a:solidFill>
                <a:latin typeface="Tajawal Medium"/>
                <a:ea typeface="Tajawal Medium"/>
                <a:cs typeface="Tajawal Medium"/>
                <a:sym typeface="Tajawal Medium"/>
              </a:defRPr>
            </a:pPr>
            <a:r>
              <a:t>(b)    How many British pounds are equivalent to (i) $500 Australian and (ii) $10000 Singapore?</a:t>
            </a:r>
          </a:p>
        </p:txBody>
      </p:sp>
      <p:sp>
        <p:nvSpPr>
          <p:cNvPr id="229"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2" name="Rectangle 29"/>
          <p:cNvSpPr txBox="1"/>
          <p:nvPr/>
        </p:nvSpPr>
        <p:spPr>
          <a:xfrm>
            <a:off x="2120061" y="4354800"/>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Currency Conversions </a:t>
            </a:r>
          </a:p>
        </p:txBody>
      </p:sp>
      <p:sp>
        <p:nvSpPr>
          <p:cNvPr id="233" name="Rectangle 5"/>
          <p:cNvSpPr txBox="1"/>
          <p:nvPr/>
        </p:nvSpPr>
        <p:spPr>
          <a:xfrm>
            <a:off x="2315263" y="5674730"/>
            <a:ext cx="19115298" cy="499130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1600"/>
              </a:spcBef>
              <a:defRPr b="1">
                <a:solidFill>
                  <a:srgbClr val="0A1F61"/>
                </a:solidFill>
                <a:latin typeface="Tajawal Medium"/>
                <a:ea typeface="Tajawal Medium"/>
                <a:cs typeface="Tajawal Medium"/>
                <a:sym typeface="Tajawal Medium"/>
              </a:defRPr>
            </a:pPr>
            <a:r>
              <a:t>Solution:  </a:t>
            </a:r>
            <a:r>
              <a:rPr b="0"/>
              <a:t>The calculations (correct to 4 decimal places) may be carried out as follows:</a:t>
            </a:r>
            <a:endParaRPr b="0"/>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rPr b="1"/>
              <a:t>Step 1</a:t>
            </a:r>
            <a:r>
              <a:t> State the appropriate rates from Table 1.1.</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rPr b="1"/>
              <a:t>Step 2</a:t>
            </a:r>
            <a:r>
              <a:t> Set up the equation: 1 unit of </a:t>
            </a:r>
            <a:r>
              <a:rPr i="1" spc="257"/>
              <a:t>given</a:t>
            </a:r>
            <a:r>
              <a:t> currency = </a:t>
            </a:r>
            <a:r>
              <a:rPr spc="257"/>
              <a:t>y</a:t>
            </a:r>
            <a:r>
              <a:t> units of </a:t>
            </a:r>
            <a:r>
              <a:rPr i="1"/>
              <a:t>required </a:t>
            </a:r>
            <a:r>
              <a:t>currency.</a:t>
            </a:r>
          </a:p>
          <a:p>
            <a:pPr algn="l">
              <a:defRPr>
                <a:solidFill>
                  <a:srgbClr val="0A1F61"/>
                </a:solidFill>
                <a:latin typeface="Tajawal Medium"/>
                <a:ea typeface="Tajawal Medium"/>
                <a:cs typeface="Tajawal Medium"/>
                <a:sym typeface="Tajawal Medium"/>
              </a:defRPr>
            </a:pPr>
          </a:p>
          <a:p>
            <a:pPr algn="l">
              <a:defRPr>
                <a:solidFill>
                  <a:srgbClr val="0A1F61"/>
                </a:solidFill>
                <a:latin typeface="Tajawal Medium"/>
                <a:ea typeface="Tajawal Medium"/>
                <a:cs typeface="Tajawal Medium"/>
                <a:sym typeface="Tajawal Medium"/>
              </a:defRPr>
            </a:pPr>
            <a:r>
              <a:rPr b="1"/>
              <a:t>Step 3</a:t>
            </a:r>
            <a:r>
              <a:t> Solve the equation: </a:t>
            </a:r>
            <a14:m>
              <m:oMath>
                <m:r>
                  <a:rPr xmlns:a="http://schemas.openxmlformats.org/drawingml/2006/main" sz="4150" i="1">
                    <a:solidFill>
                      <a:srgbClr val="0A1F61"/>
                    </a:solidFill>
                    <a:latin typeface="Cambria Math" panose="02040503050406030204" pitchFamily="18" charset="0"/>
                  </a:rPr>
                  <m:t>x</m:t>
                </m:r>
              </m:oMath>
            </a14:m>
            <a:r>
              <a:t> units of </a:t>
            </a:r>
            <a:r>
              <a:rPr i="1"/>
              <a:t>given</a:t>
            </a:r>
            <a:r>
              <a:t> currency = </a:t>
            </a:r>
            <a14:m>
              <m:oMath>
                <m:r>
                  <a:rPr xmlns:a="http://schemas.openxmlformats.org/drawingml/2006/main" sz="4150" i="1">
                    <a:solidFill>
                      <a:srgbClr val="0A1F61"/>
                    </a:solidFill>
                    <a:latin typeface="Cambria Math" panose="02040503050406030204" pitchFamily="18" charset="0"/>
                  </a:rPr>
                  <m:t>x</m:t>
                </m:r>
              </m:oMath>
            </a14:m>
            <a:r>
              <a:rPr cap="small"/>
              <a:t> x (</a:t>
            </a:r>
            <a14:m>
              <m:oMath>
                <m:r>
                  <a:rPr xmlns:a="http://schemas.openxmlformats.org/drawingml/2006/main" sz="4400" i="1">
                    <a:solidFill>
                      <a:srgbClr val="0A1F61"/>
                    </a:solidFill>
                    <a:latin typeface="Cambria Math" panose="02040503050406030204" pitchFamily="18" charset="0"/>
                  </a:rPr>
                  <m:t>y</m:t>
                </m:r>
              </m:oMath>
            </a14:m>
            <a:r>
              <a:rPr cap="small"/>
              <a:t> </a:t>
            </a:r>
            <a:r>
              <a:t>units of </a:t>
            </a:r>
            <a:r>
              <a:rPr i="1"/>
              <a:t>required </a:t>
            </a:r>
            <a:r>
              <a:t>currency).</a:t>
            </a:r>
          </a:p>
          <a:p>
            <a:pPr algn="l">
              <a:defRPr>
                <a:solidFill>
                  <a:srgbClr val="0A1F61"/>
                </a:solidFill>
                <a:latin typeface="Tajawal Medium"/>
                <a:ea typeface="Tajawal Medium"/>
                <a:cs typeface="Tajawal Medium"/>
                <a:sym typeface="Tajawal Medium"/>
              </a:defRPr>
            </a:pP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36" name="Rectangle 29"/>
          <p:cNvSpPr txBox="1"/>
          <p:nvPr/>
        </p:nvSpPr>
        <p:spPr>
          <a:xfrm>
            <a:off x="2053711" y="4587025"/>
            <a:ext cx="15229839" cy="146586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Currency Conversions </a:t>
            </a:r>
          </a:p>
        </p:txBody>
      </p:sp>
      <p:sp>
        <p:nvSpPr>
          <p:cNvPr id="237" name="Rectangle 5"/>
          <p:cNvSpPr txBox="1"/>
          <p:nvPr/>
        </p:nvSpPr>
        <p:spPr>
          <a:xfrm>
            <a:off x="2401481" y="5641107"/>
            <a:ext cx="19581037" cy="5894397"/>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1600"/>
              </a:spcBef>
              <a:defRPr b="1">
                <a:solidFill>
                  <a:srgbClr val="0A1F61"/>
                </a:solidFill>
                <a:latin typeface="Tajawal Medium"/>
                <a:ea typeface="Tajawal Medium"/>
                <a:cs typeface="Tajawal Medium"/>
                <a:sym typeface="Tajawal Medium"/>
              </a:defRPr>
            </a:pPr>
            <a:r>
              <a:t>Solution:  </a:t>
            </a:r>
            <a:r>
              <a:rPr b="0"/>
              <a:t>(a) (i) The price is given in US dollars, the required price (currency) is in euros, hence</a:t>
            </a:r>
            <a:endParaRPr b="0"/>
          </a:p>
          <a:p>
            <a:pPr algn="l">
              <a:lnSpc>
                <a:spcPct val="120000"/>
              </a:lnSpc>
              <a:defRPr>
                <a:solidFill>
                  <a:srgbClr val="0A1F61"/>
                </a:solidFill>
                <a:latin typeface="Tajawal Medium"/>
                <a:ea typeface="Tajawal Medium"/>
                <a:cs typeface="Tajawal Medium"/>
                <a:sym typeface="Tajawal Medium"/>
              </a:defRPr>
            </a:pPr>
          </a:p>
          <a:p>
            <a:pPr algn="l">
              <a:lnSpc>
                <a:spcPct val="120000"/>
              </a:lnSpc>
              <a:defRPr>
                <a:solidFill>
                  <a:srgbClr val="0A1F61"/>
                </a:solidFill>
                <a:latin typeface="Tajawal Medium"/>
                <a:ea typeface="Tajawal Medium"/>
                <a:cs typeface="Tajawal Medium"/>
                <a:sym typeface="Tajawal Medium"/>
              </a:defRPr>
            </a:pPr>
            <a:r>
              <a:rPr b="1"/>
              <a:t>Step 1 </a:t>
            </a:r>
            <a:r>
              <a:t>$0.8770 US = 1 Euro  ( from Table 1.1)</a:t>
            </a:r>
          </a:p>
          <a:p>
            <a:pPr algn="l">
              <a:lnSpc>
                <a:spcPct val="120000"/>
              </a:lnSpc>
              <a:defRPr>
                <a:solidFill>
                  <a:srgbClr val="0A1F61"/>
                </a:solidFill>
                <a:latin typeface="Tajawal Medium"/>
                <a:ea typeface="Tajawal Medium"/>
                <a:cs typeface="Tajawal Medium"/>
                <a:sym typeface="Tajawal Medium"/>
              </a:defRPr>
            </a:pPr>
            <a:r>
              <a:rPr b="1"/>
              <a:t>Step 2</a:t>
            </a:r>
            <a:r>
              <a:t> $1 US = </a:t>
            </a:r>
            <a14:m>
              <m:oMath>
                <m:f>
                  <m:fPr>
                    <m:ctrlPr>
                      <a:rPr xmlns:a="http://schemas.openxmlformats.org/drawingml/2006/main" sz="4450" i="1">
                        <a:solidFill>
                          <a:srgbClr val="0A1F61"/>
                        </a:solidFill>
                        <a:latin typeface="Cambria Math" panose="02040503050406030204" pitchFamily="18" charset="0"/>
                      </a:rPr>
                    </m:ctrlPr>
                    <m:type m:val="bar"/>
                  </m:fPr>
                  <m:num>
                    <m:r>
                      <a:rPr xmlns:a="http://schemas.openxmlformats.org/drawingml/2006/main" sz="4450" i="1">
                        <a:solidFill>
                          <a:srgbClr val="0A1F61"/>
                        </a:solidFill>
                        <a:latin typeface="Cambria Math" panose="02040503050406030204" pitchFamily="18" charset="0"/>
                      </a:rPr>
                      <m:t>1</m:t>
                    </m:r>
                  </m:num>
                  <m:den>
                    <m:r>
                      <a:rPr xmlns:a="http://schemas.openxmlformats.org/drawingml/2006/main" sz="4450" i="1">
                        <a:solidFill>
                          <a:srgbClr val="0A1F61"/>
                        </a:solidFill>
                        <a:latin typeface="Cambria Math" panose="02040503050406030204" pitchFamily="18" charset="0"/>
                      </a:rPr>
                      <m:t>0.8770</m:t>
                    </m:r>
                  </m:den>
                </m:f>
              </m:oMath>
            </a14:m>
            <a:r>
              <a:rPr baseline="-33333"/>
              <a:t> </a:t>
            </a:r>
            <a:r>
              <a:t>Euro   dividing both sides by 0.8770 to get rate for $1.</a:t>
            </a:r>
          </a:p>
          <a:p>
            <a:pPr algn="l">
              <a:lnSpc>
                <a:spcPct val="120000"/>
              </a:lnSpc>
              <a:defRPr>
                <a:solidFill>
                  <a:srgbClr val="0A1F61"/>
                </a:solidFill>
                <a:latin typeface="Tajawal Medium"/>
                <a:ea typeface="Tajawal Medium"/>
                <a:cs typeface="Tajawal Medium"/>
                <a:sym typeface="Tajawal Medium"/>
              </a:defRPr>
            </a:pPr>
            <a:r>
              <a:rPr b="1"/>
              <a:t>Step 3</a:t>
            </a:r>
            <a:r>
              <a:t> $20 US = </a:t>
            </a:r>
            <a14:m>
              <m:oMath>
                <m:f>
                  <m:fPr>
                    <m:ctrlPr>
                      <a:rPr xmlns:a="http://schemas.openxmlformats.org/drawingml/2006/main" sz="4450" i="1">
                        <a:solidFill>
                          <a:srgbClr val="0A1F61"/>
                        </a:solidFill>
                        <a:latin typeface="Cambria Math" panose="02040503050406030204" pitchFamily="18" charset="0"/>
                      </a:rPr>
                    </m:ctrlPr>
                    <m:type m:val="bar"/>
                  </m:fPr>
                  <m:num>
                    <m:r>
                      <a:rPr xmlns:a="http://schemas.openxmlformats.org/drawingml/2006/main" sz="4450" i="1">
                        <a:solidFill>
                          <a:srgbClr val="0A1F61"/>
                        </a:solidFill>
                        <a:latin typeface="Cambria Math" panose="02040503050406030204" pitchFamily="18" charset="0"/>
                      </a:rPr>
                      <m:t>20</m:t>
                    </m:r>
                  </m:num>
                  <m:den>
                    <m:r>
                      <a:rPr xmlns:a="http://schemas.openxmlformats.org/drawingml/2006/main" sz="4450" i="1">
                        <a:solidFill>
                          <a:srgbClr val="0A1F61"/>
                        </a:solidFill>
                        <a:latin typeface="Cambria Math" panose="02040503050406030204" pitchFamily="18" charset="0"/>
                      </a:rPr>
                      <m:t>0.8770</m:t>
                    </m:r>
                  </m:den>
                </m:f>
              </m:oMath>
            </a14:m>
            <a:r>
              <a:t> Euro       multiplying both sides by 20 </a:t>
            </a:r>
            <a:br/>
            <a:r>
              <a:t>                         = 22.8050 Euro.</a:t>
            </a:r>
          </a:p>
        </p:txBody>
      </p:sp>
      <p:sp>
        <p:nvSpPr>
          <p:cNvPr id="238"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1" name="Rectangle 29"/>
          <p:cNvSpPr txBox="1"/>
          <p:nvPr/>
        </p:nvSpPr>
        <p:spPr>
          <a:xfrm>
            <a:off x="2086886" y="4155750"/>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Currency Conversions </a:t>
            </a:r>
          </a:p>
        </p:txBody>
      </p:sp>
      <p:sp>
        <p:nvSpPr>
          <p:cNvPr id="242" name="Rectangle 5"/>
          <p:cNvSpPr txBox="1"/>
          <p:nvPr/>
        </p:nvSpPr>
        <p:spPr>
          <a:xfrm>
            <a:off x="2261628" y="4983626"/>
            <a:ext cx="19378492" cy="6546916"/>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1600"/>
              </a:spcBef>
              <a:defRPr b="1" sz="3300">
                <a:solidFill>
                  <a:srgbClr val="0A1F61"/>
                </a:solidFill>
                <a:latin typeface="Tajawal Medium"/>
                <a:ea typeface="Tajawal Medium"/>
                <a:cs typeface="Tajawal Medium"/>
                <a:sym typeface="Tajawal Medium"/>
              </a:defRPr>
            </a:pPr>
            <a:r>
              <a:t>Solution:  </a:t>
            </a:r>
            <a:r>
              <a:rPr b="0"/>
              <a:t>(a) (ii) The price is given in US dollars, the required price (currency) is in British pounds, hence</a:t>
            </a:r>
            <a:endParaRPr b="0"/>
          </a:p>
          <a:p>
            <a:pPr algn="l">
              <a:lnSpc>
                <a:spcPct val="120000"/>
              </a:lnSpc>
              <a:defRPr sz="3300">
                <a:solidFill>
                  <a:srgbClr val="0A1F61"/>
                </a:solidFill>
                <a:latin typeface="Tajawal Medium"/>
                <a:ea typeface="Tajawal Medium"/>
                <a:cs typeface="Tajawal Medium"/>
                <a:sym typeface="Tajawal Medium"/>
              </a:defRPr>
            </a:pPr>
            <a:r>
              <a:rPr b="1"/>
              <a:t>Step 1 </a:t>
            </a:r>
            <a:r>
              <a:t>From Table 1.1 write down the exchange rates for 1 Euro with both British pounds and US dollars: </a:t>
            </a:r>
            <a:r>
              <a:rPr b="1"/>
              <a:t>                                  </a:t>
            </a:r>
            <a:r>
              <a:t>$0.8770= 1Euro </a:t>
            </a:r>
          </a:p>
          <a:p>
            <a:pPr algn="l">
              <a:lnSpc>
                <a:spcPct val="120000"/>
              </a:lnSpc>
              <a:defRPr sz="3300">
                <a:solidFill>
                  <a:srgbClr val="0A1F61"/>
                </a:solidFill>
                <a:latin typeface="Tajawal Medium"/>
                <a:ea typeface="Tajawal Medium"/>
                <a:cs typeface="Tajawal Medium"/>
                <a:sym typeface="Tajawal Medium"/>
              </a:defRPr>
            </a:pPr>
            <a:r>
              <a:t>                                              £0.6187=  1Euro   </a:t>
            </a:r>
          </a:p>
          <a:p>
            <a:pPr algn="l">
              <a:lnSpc>
                <a:spcPct val="120000"/>
              </a:lnSpc>
              <a:defRPr sz="3300">
                <a:solidFill>
                  <a:srgbClr val="0A1F61"/>
                </a:solidFill>
                <a:latin typeface="Tajawal Medium"/>
                <a:ea typeface="Tajawal Medium"/>
                <a:cs typeface="Tajawal Medium"/>
                <a:sym typeface="Tajawal Medium"/>
              </a:defRPr>
            </a:pPr>
            <a:r>
              <a:t> Thus,  $0.8770 = £0.6187  (since they are each equivalent to 1 Euro).</a:t>
            </a:r>
          </a:p>
          <a:p>
            <a:pPr algn="l">
              <a:lnSpc>
                <a:spcPct val="120000"/>
              </a:lnSpc>
              <a:defRPr sz="3300">
                <a:solidFill>
                  <a:srgbClr val="0A1F61"/>
                </a:solidFill>
                <a:latin typeface="Tajawal Medium"/>
                <a:ea typeface="Tajawal Medium"/>
                <a:cs typeface="Tajawal Medium"/>
                <a:sym typeface="Tajawal Medium"/>
              </a:defRPr>
            </a:pPr>
            <a:r>
              <a:rPr b="1"/>
              <a:t>Step 2</a:t>
            </a:r>
            <a:r>
              <a:t> $1 US = £1 </a:t>
            </a:r>
            <a14:m>
              <m:oMath>
                <m:r>
                  <a:rPr xmlns:a="http://schemas.openxmlformats.org/drawingml/2006/main" sz="4100" i="1">
                    <a:solidFill>
                      <a:srgbClr val="0A1F61"/>
                    </a:solidFill>
                    <a:latin typeface="Cambria Math" panose="02040503050406030204" pitchFamily="18" charset="0"/>
                  </a:rPr>
                  <m:t>×</m:t>
                </m:r>
                <m:f>
                  <m:fPr>
                    <m:ctrlPr>
                      <a:rPr xmlns:a="http://schemas.openxmlformats.org/drawingml/2006/main" sz="4100" i="1">
                        <a:solidFill>
                          <a:srgbClr val="0A1F61"/>
                        </a:solidFill>
                        <a:latin typeface="Cambria Math" panose="02040503050406030204" pitchFamily="18" charset="0"/>
                      </a:rPr>
                    </m:ctrlPr>
                    <m:type m:val="bar"/>
                  </m:fPr>
                  <m:num>
                    <m:r>
                      <a:rPr xmlns:a="http://schemas.openxmlformats.org/drawingml/2006/main" sz="4100" i="1">
                        <a:solidFill>
                          <a:srgbClr val="0A1F61"/>
                        </a:solidFill>
                        <a:latin typeface="Cambria Math" panose="02040503050406030204" pitchFamily="18" charset="0"/>
                      </a:rPr>
                      <m:t>0.6178</m:t>
                    </m:r>
                  </m:num>
                  <m:den>
                    <m:r>
                      <a:rPr xmlns:a="http://schemas.openxmlformats.org/drawingml/2006/main" sz="4100" i="1">
                        <a:solidFill>
                          <a:srgbClr val="0A1F61"/>
                        </a:solidFill>
                        <a:latin typeface="Cambria Math" panose="02040503050406030204" pitchFamily="18" charset="0"/>
                      </a:rPr>
                      <m:t>0.8770</m:t>
                    </m:r>
                  </m:den>
                </m:f>
              </m:oMath>
            </a14:m>
            <a:r>
              <a:rPr baseline="-36363"/>
              <a:t> </a:t>
            </a:r>
            <a:r>
              <a:t>Euro   (dividing both sides by 0.8770 to get rate for $1.)</a:t>
            </a:r>
          </a:p>
          <a:p>
            <a:pPr algn="l">
              <a:lnSpc>
                <a:spcPct val="120000"/>
              </a:lnSpc>
              <a:defRPr sz="3300">
                <a:solidFill>
                  <a:srgbClr val="0A1F61"/>
                </a:solidFill>
                <a:latin typeface="Tajawal Medium"/>
                <a:ea typeface="Tajawal Medium"/>
                <a:cs typeface="Tajawal Medium"/>
                <a:sym typeface="Tajawal Medium"/>
              </a:defRPr>
            </a:pPr>
            <a:r>
              <a:rPr b="1"/>
              <a:t>Step 3</a:t>
            </a:r>
            <a:r>
              <a:t> $20 US = £20 </a:t>
            </a:r>
            <a14:m>
              <m:oMath>
                <m:r>
                  <a:rPr xmlns:a="http://schemas.openxmlformats.org/drawingml/2006/main" sz="4100" i="1">
                    <a:solidFill>
                      <a:srgbClr val="0A1F61"/>
                    </a:solidFill>
                    <a:latin typeface="Cambria Math" panose="02040503050406030204" pitchFamily="18" charset="0"/>
                  </a:rPr>
                  <m:t>×</m:t>
                </m:r>
                <m:f>
                  <m:fPr>
                    <m:ctrlPr>
                      <a:rPr xmlns:a="http://schemas.openxmlformats.org/drawingml/2006/main" sz="4100" i="1">
                        <a:solidFill>
                          <a:srgbClr val="0A1F61"/>
                        </a:solidFill>
                        <a:latin typeface="Cambria Math" panose="02040503050406030204" pitchFamily="18" charset="0"/>
                      </a:rPr>
                    </m:ctrlPr>
                    <m:type m:val="bar"/>
                  </m:fPr>
                  <m:num>
                    <m:r>
                      <a:rPr xmlns:a="http://schemas.openxmlformats.org/drawingml/2006/main" sz="4100" i="1">
                        <a:solidFill>
                          <a:srgbClr val="0A1F61"/>
                        </a:solidFill>
                        <a:latin typeface="Cambria Math" panose="02040503050406030204" pitchFamily="18" charset="0"/>
                      </a:rPr>
                      <m:t>0.6187</m:t>
                    </m:r>
                  </m:num>
                  <m:den>
                    <m:r>
                      <a:rPr xmlns:a="http://schemas.openxmlformats.org/drawingml/2006/main" sz="4100" i="1">
                        <a:solidFill>
                          <a:srgbClr val="0A1F61"/>
                        </a:solidFill>
                        <a:latin typeface="Cambria Math" panose="02040503050406030204" pitchFamily="18" charset="0"/>
                      </a:rPr>
                      <m:t>0.8770</m:t>
                    </m:r>
                  </m:den>
                </m:f>
              </m:oMath>
            </a14:m>
            <a:r>
              <a:t> Euro      ( multiplying both sides by 20 )</a:t>
            </a:r>
            <a:br/>
            <a:r>
              <a:t>                         = £14.1095 .</a:t>
            </a:r>
          </a:p>
        </p:txBody>
      </p:sp>
      <p:sp>
        <p:nvSpPr>
          <p:cNvPr id="243"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46" name="Rectangle 29"/>
          <p:cNvSpPr txBox="1"/>
          <p:nvPr/>
        </p:nvSpPr>
        <p:spPr>
          <a:xfrm>
            <a:off x="2020536" y="4335810"/>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Currency Conversions </a:t>
            </a:r>
          </a:p>
        </p:txBody>
      </p:sp>
      <p:sp>
        <p:nvSpPr>
          <p:cNvPr id="247" name="Ex Continued: (b)    How many British pounds are equivalent to (i) $500 Australian and   (ii) $10000 Singapore?"/>
          <p:cNvSpPr txBox="1"/>
          <p:nvPr/>
        </p:nvSpPr>
        <p:spPr>
          <a:xfrm>
            <a:off x="2199269" y="5101215"/>
            <a:ext cx="18561584" cy="122047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lnSpc>
                <a:spcPct val="90000"/>
              </a:lnSpc>
              <a:spcBef>
                <a:spcPts val="400"/>
              </a:spcBef>
              <a:defRPr b="1">
                <a:solidFill>
                  <a:srgbClr val="0A1F61"/>
                </a:solidFill>
                <a:latin typeface="Tajawal Medium"/>
                <a:ea typeface="Tajawal Medium"/>
                <a:cs typeface="Tajawal Medium"/>
                <a:sym typeface="Tajawal Medium"/>
              </a:defRPr>
            </a:pPr>
            <a:r>
              <a:t>Ex Continued</a:t>
            </a:r>
            <a:r>
              <a:rPr b="0"/>
              <a:t>: (b)    How many British pounds are equivalent to (i) $500 Australian and   (ii) $10000 Singapore?</a:t>
            </a:r>
          </a:p>
        </p:txBody>
      </p:sp>
      <p:sp>
        <p:nvSpPr>
          <p:cNvPr id="248" name="Rectangle 5"/>
          <p:cNvSpPr txBox="1"/>
          <p:nvPr/>
        </p:nvSpPr>
        <p:spPr>
          <a:xfrm>
            <a:off x="2116213" y="6592534"/>
            <a:ext cx="19513399" cy="441960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1600"/>
              </a:spcBef>
              <a:defRPr b="1">
                <a:solidFill>
                  <a:srgbClr val="0A1F61"/>
                </a:solidFill>
                <a:latin typeface="Tajawal Medium"/>
                <a:ea typeface="Tajawal Medium"/>
                <a:cs typeface="Tajawal Medium"/>
                <a:sym typeface="Tajawal Medium"/>
              </a:defRPr>
            </a:pPr>
            <a:r>
              <a:t>Solution:  </a:t>
            </a:r>
            <a:r>
              <a:rPr b="0"/>
              <a:t>(b) (i)</a:t>
            </a:r>
            <a:endParaRPr b="0"/>
          </a:p>
          <a:p>
            <a:pPr algn="l">
              <a:lnSpc>
                <a:spcPct val="120000"/>
              </a:lnSpc>
              <a:defRPr>
                <a:solidFill>
                  <a:srgbClr val="0A1F61"/>
                </a:solidFill>
                <a:latin typeface="Tajawal Medium"/>
                <a:ea typeface="Tajawal Medium"/>
                <a:cs typeface="Tajawal Medium"/>
                <a:sym typeface="Tajawal Medium"/>
              </a:defRPr>
            </a:pPr>
            <a:r>
              <a:rPr b="1"/>
              <a:t>Step 1 </a:t>
            </a:r>
            <a:r>
              <a:t>From Table 1.1 write down the exchange rates for 1 Euro with Australian dollars and British pounds:                     £0.6178= 1Euro </a:t>
            </a:r>
          </a:p>
          <a:p>
            <a:pPr algn="l">
              <a:lnSpc>
                <a:spcPct val="120000"/>
              </a:lnSpc>
              <a:defRPr>
                <a:solidFill>
                  <a:srgbClr val="0A1F61"/>
                </a:solidFill>
                <a:latin typeface="Tajawal Medium"/>
                <a:ea typeface="Tajawal Medium"/>
                <a:cs typeface="Tajawal Medium"/>
                <a:sym typeface="Tajawal Medium"/>
              </a:defRPr>
            </a:pPr>
            <a:r>
              <a:t>                                      $1.6988 Aus= 1Euro   </a:t>
            </a:r>
          </a:p>
          <a:p>
            <a:pPr algn="l">
              <a:lnSpc>
                <a:spcPct val="120000"/>
              </a:lnSpc>
              <a:defRPr>
                <a:solidFill>
                  <a:srgbClr val="0A1F61"/>
                </a:solidFill>
                <a:latin typeface="Tajawal Medium"/>
                <a:ea typeface="Tajawal Medium"/>
                <a:cs typeface="Tajawal Medium"/>
                <a:sym typeface="Tajawal Medium"/>
              </a:defRPr>
            </a:pPr>
            <a:r>
              <a:t> Here we are </a:t>
            </a:r>
            <a:r>
              <a:rPr i="1"/>
              <a:t>given </a:t>
            </a:r>
            <a:r>
              <a:t>$500 Aus and we require</a:t>
            </a:r>
            <a:r>
              <a:rPr i="1"/>
              <a:t> </a:t>
            </a:r>
            <a:r>
              <a:t>its equivalent in British pounds </a:t>
            </a:r>
          </a:p>
          <a:p>
            <a:pPr algn="l">
              <a:lnSpc>
                <a:spcPct val="120000"/>
              </a:lnSpc>
              <a:defRPr>
                <a:solidFill>
                  <a:srgbClr val="0A1F61"/>
                </a:solidFill>
                <a:latin typeface="Tajawal Medium"/>
                <a:ea typeface="Tajawal Medium"/>
                <a:cs typeface="Tajawal Medium"/>
                <a:sym typeface="Tajawal Medium"/>
              </a:defRPr>
            </a:pPr>
            <a:r>
              <a:t>$1.6988 Aus = £0.6187 since they are each equivalent to 1 Euro </a:t>
            </a:r>
          </a:p>
        </p:txBody>
      </p:sp>
      <p:sp>
        <p:nvSpPr>
          <p:cNvPr id="249"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2" name="Rectangle 29"/>
          <p:cNvSpPr txBox="1"/>
          <p:nvPr/>
        </p:nvSpPr>
        <p:spPr>
          <a:xfrm>
            <a:off x="2219586" y="4074225"/>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Currency Conversions </a:t>
            </a:r>
          </a:p>
        </p:txBody>
      </p:sp>
      <p:sp>
        <p:nvSpPr>
          <p:cNvPr id="253" name="Ex Continued: (b)    How many British pounds are equivalent to (i) $500 Australian and   (ii) $10000 Singapore?"/>
          <p:cNvSpPr txBox="1"/>
          <p:nvPr/>
        </p:nvSpPr>
        <p:spPr>
          <a:xfrm>
            <a:off x="2398318" y="4839630"/>
            <a:ext cx="18320900" cy="122047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lnSpc>
                <a:spcPct val="90000"/>
              </a:lnSpc>
              <a:spcBef>
                <a:spcPts val="400"/>
              </a:spcBef>
              <a:defRPr b="1">
                <a:solidFill>
                  <a:srgbClr val="0A1F61"/>
                </a:solidFill>
                <a:latin typeface="Tajawal Medium"/>
                <a:ea typeface="Tajawal Medium"/>
                <a:cs typeface="Tajawal Medium"/>
                <a:sym typeface="Tajawal Medium"/>
              </a:defRPr>
            </a:pPr>
            <a:r>
              <a:t>Ex Continued</a:t>
            </a:r>
            <a:r>
              <a:rPr b="0"/>
              <a:t>: (b)    How many British pounds are equivalent to (i) $500 Australian and   (ii) $10000 Singapore?</a:t>
            </a:r>
          </a:p>
        </p:txBody>
      </p:sp>
      <p:sp>
        <p:nvSpPr>
          <p:cNvPr id="254" name="Rectangle 5"/>
          <p:cNvSpPr txBox="1"/>
          <p:nvPr/>
        </p:nvSpPr>
        <p:spPr>
          <a:xfrm>
            <a:off x="2315263" y="6330948"/>
            <a:ext cx="19214950" cy="4567832"/>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spcBef>
                <a:spcPts val="1600"/>
              </a:spcBef>
              <a:defRPr b="1">
                <a:solidFill>
                  <a:srgbClr val="0A1F61"/>
                </a:solidFill>
                <a:latin typeface="Tajawal Medium"/>
                <a:ea typeface="Tajawal Medium"/>
                <a:cs typeface="Tajawal Medium"/>
                <a:sym typeface="Tajawal Medium"/>
              </a:defRPr>
            </a:pPr>
            <a:r>
              <a:t>Solution:  </a:t>
            </a:r>
            <a:r>
              <a:rPr b="0"/>
              <a:t>(b) (i)</a:t>
            </a:r>
          </a:p>
          <a:p>
            <a:pPr algn="l">
              <a:lnSpc>
                <a:spcPct val="120000"/>
              </a:lnSpc>
              <a:defRPr>
                <a:solidFill>
                  <a:srgbClr val="0A1F61"/>
                </a:solidFill>
                <a:latin typeface="Tajawal Medium"/>
                <a:ea typeface="Tajawal Medium"/>
                <a:cs typeface="Tajawal Medium"/>
                <a:sym typeface="Tajawal Medium"/>
              </a:defRPr>
            </a:pPr>
            <a:r>
              <a:rPr b="1"/>
              <a:t>Step 2</a:t>
            </a:r>
            <a:r>
              <a:t> $1 Aus = £1 </a:t>
            </a:r>
            <a14:m>
              <m:oMath>
                <m:r>
                  <a:rPr xmlns:a="http://schemas.openxmlformats.org/drawingml/2006/main" sz="4450" i="1">
                    <a:solidFill>
                      <a:srgbClr val="0A1F61"/>
                    </a:solidFill>
                    <a:latin typeface="Cambria Math" panose="02040503050406030204" pitchFamily="18" charset="0"/>
                  </a:rPr>
                  <m:t>×</m:t>
                </m:r>
                <m:f>
                  <m:fPr>
                    <m:ctrlPr>
                      <a:rPr xmlns:a="http://schemas.openxmlformats.org/drawingml/2006/main" sz="4450" i="1">
                        <a:solidFill>
                          <a:srgbClr val="0A1F61"/>
                        </a:solidFill>
                        <a:latin typeface="Cambria Math" panose="02040503050406030204" pitchFamily="18" charset="0"/>
                      </a:rPr>
                    </m:ctrlPr>
                    <m:type m:val="bar"/>
                  </m:fPr>
                  <m:num>
                    <m:r>
                      <a:rPr xmlns:a="http://schemas.openxmlformats.org/drawingml/2006/main" sz="4450" i="1">
                        <a:solidFill>
                          <a:srgbClr val="0A1F61"/>
                        </a:solidFill>
                        <a:latin typeface="Cambria Math" panose="02040503050406030204" pitchFamily="18" charset="0"/>
                      </a:rPr>
                      <m:t>0.6178</m:t>
                    </m:r>
                  </m:num>
                  <m:den>
                    <m:r>
                      <a:rPr xmlns:a="http://schemas.openxmlformats.org/drawingml/2006/main" sz="4450" i="1">
                        <a:solidFill>
                          <a:srgbClr val="0A1F61"/>
                        </a:solidFill>
                        <a:latin typeface="Cambria Math" panose="02040503050406030204" pitchFamily="18" charset="0"/>
                      </a:rPr>
                      <m:t>1.6988</m:t>
                    </m:r>
                  </m:den>
                </m:f>
              </m:oMath>
            </a14:m>
            <a:r>
              <a:rPr baseline="-33333"/>
              <a:t> </a:t>
            </a:r>
            <a:r>
              <a:t>Euro   dividing both sides by 1.6988 to get rate for $1 Aus.</a:t>
            </a:r>
          </a:p>
          <a:p>
            <a:pPr algn="l">
              <a:lnSpc>
                <a:spcPct val="120000"/>
              </a:lnSpc>
              <a:defRPr>
                <a:solidFill>
                  <a:srgbClr val="0A1F61"/>
                </a:solidFill>
                <a:latin typeface="Tajawal Medium"/>
                <a:ea typeface="Tajawal Medium"/>
                <a:cs typeface="Tajawal Medium"/>
                <a:sym typeface="Tajawal Medium"/>
              </a:defRPr>
            </a:pPr>
            <a:r>
              <a:rPr b="1"/>
              <a:t>Step 3</a:t>
            </a:r>
            <a:r>
              <a:t> $500 Aus = £500 </a:t>
            </a:r>
            <a14:m>
              <m:oMath>
                <m:r>
                  <a:rPr xmlns:a="http://schemas.openxmlformats.org/drawingml/2006/main" sz="4450" i="1">
                    <a:solidFill>
                      <a:srgbClr val="0A1F61"/>
                    </a:solidFill>
                    <a:latin typeface="Cambria Math" panose="02040503050406030204" pitchFamily="18" charset="0"/>
                  </a:rPr>
                  <m:t>×</m:t>
                </m:r>
                <m:f>
                  <m:fPr>
                    <m:ctrlPr>
                      <a:rPr xmlns:a="http://schemas.openxmlformats.org/drawingml/2006/main" sz="4450" i="1">
                        <a:solidFill>
                          <a:srgbClr val="0A1F61"/>
                        </a:solidFill>
                        <a:latin typeface="Cambria Math" panose="02040503050406030204" pitchFamily="18" charset="0"/>
                      </a:rPr>
                    </m:ctrlPr>
                    <m:type m:val="bar"/>
                  </m:fPr>
                  <m:num>
                    <m:r>
                      <a:rPr xmlns:a="http://schemas.openxmlformats.org/drawingml/2006/main" sz="4450" i="1">
                        <a:solidFill>
                          <a:srgbClr val="0A1F61"/>
                        </a:solidFill>
                        <a:latin typeface="Cambria Math" panose="02040503050406030204" pitchFamily="18" charset="0"/>
                      </a:rPr>
                      <m:t>0.6187</m:t>
                    </m:r>
                  </m:num>
                  <m:den>
                    <m:r>
                      <a:rPr xmlns:a="http://schemas.openxmlformats.org/drawingml/2006/main" sz="4450" i="1">
                        <a:solidFill>
                          <a:srgbClr val="0A1F61"/>
                        </a:solidFill>
                        <a:latin typeface="Cambria Math" panose="02040503050406030204" pitchFamily="18" charset="0"/>
                      </a:rPr>
                      <m:t>0.8770</m:t>
                    </m:r>
                  </m:den>
                </m:f>
              </m:oMath>
            </a14:m>
            <a:r>
              <a:t> Euro       multiplying both sides by 500 </a:t>
            </a:r>
            <a:br/>
            <a:r>
              <a:t>                             = £182.0991. </a:t>
            </a:r>
          </a:p>
        </p:txBody>
      </p:sp>
      <p:sp>
        <p:nvSpPr>
          <p:cNvPr id="255"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8" name="Rectangle 29"/>
          <p:cNvSpPr txBox="1"/>
          <p:nvPr/>
        </p:nvSpPr>
        <p:spPr>
          <a:xfrm>
            <a:off x="2086886" y="4188925"/>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Simple Inequalities</a:t>
            </a:r>
          </a:p>
        </p:txBody>
      </p:sp>
      <p:sp>
        <p:nvSpPr>
          <p:cNvPr id="259" name="An equation is an equality. It states that the expression on the LHS of the ‘=’ sign is equal to the expression on the RHS. An inequality is a statement in which the expression on the LHS is either greater than (denoted by the symbol &gt;) or less than (den"/>
          <p:cNvSpPr txBox="1"/>
          <p:nvPr/>
        </p:nvSpPr>
        <p:spPr>
          <a:xfrm>
            <a:off x="1896234" y="4981286"/>
            <a:ext cx="19704150" cy="351409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110000"/>
              </a:lnSpc>
              <a:defRPr>
                <a:solidFill>
                  <a:srgbClr val="0A1F61"/>
                </a:solidFill>
                <a:latin typeface="Tajawal Medium"/>
                <a:ea typeface="Tajawal Medium"/>
                <a:cs typeface="Tajawal Medium"/>
                <a:sym typeface="Tajawal Medium"/>
              </a:defRPr>
            </a:pPr>
            <a:r>
              <a:t>An equation is an equality. It states that the expression on the LHS of the ‘=’ sign is equal to the expression on the RHS. An inequality is a statement in which the expression on the LHS is either greater than (denoted by the symbol &gt;) or less than (denoted by the symbol &lt;) the expression on the RHS.</a:t>
            </a:r>
          </a:p>
          <a:p>
            <a:pPr algn="just">
              <a:lnSpc>
                <a:spcPct val="70000"/>
              </a:lnSpc>
              <a:defRPr>
                <a:solidFill>
                  <a:srgbClr val="0A1F61"/>
                </a:solidFill>
                <a:latin typeface="Tajawal Medium"/>
                <a:ea typeface="Tajawal Medium"/>
                <a:cs typeface="Tajawal Medium"/>
                <a:sym typeface="Tajawal Medium"/>
              </a:defRPr>
            </a:pPr>
          </a:p>
        </p:txBody>
      </p:sp>
      <p:sp>
        <p:nvSpPr>
          <p:cNvPr id="260"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3" name="Rectangle 29"/>
          <p:cNvSpPr txBox="1"/>
          <p:nvPr/>
        </p:nvSpPr>
        <p:spPr>
          <a:xfrm>
            <a:off x="2219586" y="4062026"/>
            <a:ext cx="15229839" cy="146586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Simple Inequalities</a:t>
            </a:r>
          </a:p>
        </p:txBody>
      </p:sp>
      <p:sp>
        <p:nvSpPr>
          <p:cNvPr id="264" name="For example,…"/>
          <p:cNvSpPr txBox="1"/>
          <p:nvPr/>
        </p:nvSpPr>
        <p:spPr>
          <a:xfrm>
            <a:off x="2028934" y="4854386"/>
            <a:ext cx="19479181" cy="5872505"/>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just">
              <a:lnSpc>
                <a:spcPct val="90000"/>
              </a:lnSpc>
              <a:defRPr>
                <a:solidFill>
                  <a:srgbClr val="0A1F61"/>
                </a:solidFill>
                <a:latin typeface="Tajawal Medium"/>
                <a:ea typeface="Tajawal Medium"/>
                <a:cs typeface="Tajawal Medium"/>
                <a:sym typeface="Tajawal Medium"/>
              </a:defRPr>
            </a:pPr>
            <a:r>
              <a:rPr b="1"/>
              <a:t>For example,</a:t>
            </a:r>
            <a:r>
              <a:t> </a:t>
            </a:r>
          </a:p>
          <a:p>
            <a:pPr algn="just">
              <a:lnSpc>
                <a:spcPct val="90000"/>
              </a:lnSpc>
              <a:defRPr>
                <a:solidFill>
                  <a:srgbClr val="0A1F61"/>
                </a:solidFill>
                <a:latin typeface="Tajawal Medium"/>
                <a:ea typeface="Tajawal Medium"/>
                <a:cs typeface="Tajawal Medium"/>
                <a:sym typeface="Tajawal Medium"/>
              </a:defRPr>
            </a:pPr>
            <a:r>
              <a:t>5 = 5 or </a:t>
            </a:r>
            <a14:m>
              <m:oMath>
                <m:r>
                  <a:rPr xmlns:a="http://schemas.openxmlformats.org/drawingml/2006/main" sz="4500" i="1">
                    <a:solidFill>
                      <a:srgbClr val="0A1F61"/>
                    </a:solidFill>
                    <a:latin typeface="Cambria Math" panose="02040503050406030204" pitchFamily="18" charset="0"/>
                  </a:rPr>
                  <m:t>5</m:t>
                </m:r>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m:t>
                </m:r>
                <m:r>
                  <a:rPr xmlns:a="http://schemas.openxmlformats.org/drawingml/2006/main" sz="4500" i="1">
                    <a:solidFill>
                      <a:srgbClr val="0A1F61"/>
                    </a:solidFill>
                    <a:latin typeface="Cambria Math" panose="02040503050406030204" pitchFamily="18" charset="0"/>
                  </a:rPr>
                  <m:t>5</m:t>
                </m:r>
                <m:r>
                  <a:rPr xmlns:a="http://schemas.openxmlformats.org/drawingml/2006/main" sz="4500" i="1">
                    <a:solidFill>
                      <a:srgbClr val="0A1F61"/>
                    </a:solidFill>
                    <a:latin typeface="Cambria Math" panose="02040503050406030204" pitchFamily="18" charset="0"/>
                  </a:rPr>
                  <m:t>x</m:t>
                </m:r>
              </m:oMath>
            </a14:m>
            <a:r>
              <a:t> are equations, while</a:t>
            </a:r>
          </a:p>
          <a:p>
            <a:pPr algn="just">
              <a:lnSpc>
                <a:spcPct val="90000"/>
              </a:lnSpc>
              <a:defRPr>
                <a:solidFill>
                  <a:srgbClr val="0A1F61"/>
                </a:solidFill>
                <a:latin typeface="Tajawal Medium"/>
                <a:ea typeface="Tajawal Medium"/>
                <a:cs typeface="Tajawal Medium"/>
                <a:sym typeface="Tajawal Medium"/>
              </a:defRPr>
            </a:pPr>
            <a:r>
              <a:t>5 &gt; 3    </a:t>
            </a:r>
            <a14:m>
              <m:oMath>
                <m:r>
                  <a:rPr xmlns:a="http://schemas.openxmlformats.org/drawingml/2006/main" sz="4500" i="1">
                    <a:solidFill>
                      <a:srgbClr val="0A1F61"/>
                    </a:solidFill>
                    <a:latin typeface="Cambria Math" panose="02040503050406030204" pitchFamily="18" charset="0"/>
                  </a:rPr>
                  <m:t>5</m:t>
                </m:r>
                <m:r>
                  <a:rPr xmlns:a="http://schemas.openxmlformats.org/drawingml/2006/main" sz="4500" i="1">
                    <a:solidFill>
                      <a:srgbClr val="0A1F61"/>
                    </a:solidFill>
                    <a:latin typeface="Cambria Math" panose="02040503050406030204" pitchFamily="18" charset="0"/>
                  </a:rPr>
                  <m:t>x</m:t>
                </m:r>
                <m:r>
                  <a:rPr xmlns:a="http://schemas.openxmlformats.org/drawingml/2006/main" sz="4500" i="1">
                    <a:solidFill>
                      <a:srgbClr val="0A1F61"/>
                    </a:solidFill>
                    <a:latin typeface="Cambria Math" panose="02040503050406030204" pitchFamily="18" charset="0"/>
                  </a:rPr>
                  <m:t>&gt;</m:t>
                </m:r>
                <m:r>
                  <a:rPr xmlns:a="http://schemas.openxmlformats.org/drawingml/2006/main" sz="4500" i="1">
                    <a:solidFill>
                      <a:srgbClr val="0A1F61"/>
                    </a:solidFill>
                    <a:latin typeface="Cambria Math" panose="02040503050406030204" pitchFamily="18" charset="0"/>
                  </a:rPr>
                  <m:t>3</m:t>
                </m:r>
                <m:r>
                  <a:rPr xmlns:a="http://schemas.openxmlformats.org/drawingml/2006/main" sz="4500" i="1">
                    <a:solidFill>
                      <a:srgbClr val="0A1F61"/>
                    </a:solidFill>
                    <a:latin typeface="Cambria Math" panose="02040503050406030204" pitchFamily="18" charset="0"/>
                  </a:rPr>
                  <m:t>x</m:t>
                </m:r>
              </m:oMath>
            </a14:m>
            <a:r>
              <a:t> are inequalities which read, ‘5 is greater than 3’; ‘</a:t>
            </a:r>
            <a14:m>
              <m:oMath>
                <m:r>
                  <a:rPr xmlns:a="http://schemas.openxmlformats.org/drawingml/2006/main" sz="4600" i="1">
                    <a:solidFill>
                      <a:srgbClr val="0A1F61"/>
                    </a:solidFill>
                    <a:latin typeface="Cambria Math" panose="02040503050406030204" pitchFamily="18" charset="0"/>
                  </a:rPr>
                  <m:t>5</m:t>
                </m:r>
                <m:r>
                  <a:rPr xmlns:a="http://schemas.openxmlformats.org/drawingml/2006/main" sz="4600" i="1">
                    <a:solidFill>
                      <a:srgbClr val="0A1F61"/>
                    </a:solidFill>
                    <a:latin typeface="Cambria Math" panose="02040503050406030204" pitchFamily="18" charset="0"/>
                  </a:rPr>
                  <m:t>x</m:t>
                </m:r>
              </m:oMath>
            </a14:m>
            <a:r>
              <a:t> is greater than </a:t>
            </a:r>
            <a14:m>
              <m:oMath>
                <m:r>
                  <a:rPr xmlns:a="http://schemas.openxmlformats.org/drawingml/2006/main" sz="4650" i="1">
                    <a:solidFill>
                      <a:srgbClr val="0A1F61"/>
                    </a:solidFill>
                    <a:latin typeface="Cambria Math" panose="02040503050406030204" pitchFamily="18" charset="0"/>
                  </a:rPr>
                  <m:t>3</m:t>
                </m:r>
                <m:r>
                  <a:rPr xmlns:a="http://schemas.openxmlformats.org/drawingml/2006/main" sz="4650" i="1">
                    <a:solidFill>
                      <a:srgbClr val="0A1F61"/>
                    </a:solidFill>
                    <a:latin typeface="Cambria Math" panose="02040503050406030204" pitchFamily="18" charset="0"/>
                  </a:rPr>
                  <m:t>x</m:t>
                </m:r>
              </m:oMath>
            </a14:m>
            <a:r>
              <a:t>’ (for any positive value of </a:t>
            </a:r>
            <a14:m>
              <m:oMath>
                <m:r>
                  <a:rPr xmlns:a="http://schemas.openxmlformats.org/drawingml/2006/main" sz="4150" i="1">
                    <a:solidFill>
                      <a:srgbClr val="0A1F61"/>
                    </a:solidFill>
                    <a:latin typeface="Cambria Math" panose="02040503050406030204" pitchFamily="18" charset="0"/>
                  </a:rPr>
                  <m:t>x</m:t>
                </m:r>
              </m:oMath>
            </a14:m>
            <a:r>
              <a:t>).</a:t>
            </a:r>
          </a:p>
          <a:p>
            <a:pPr algn="just">
              <a:lnSpc>
                <a:spcPct val="90000"/>
              </a:lnSpc>
              <a:spcBef>
                <a:spcPts val="400"/>
              </a:spcBef>
              <a:defRPr>
                <a:solidFill>
                  <a:srgbClr val="0A1F61"/>
                </a:solidFill>
                <a:latin typeface="Tajawal Medium"/>
                <a:ea typeface="Tajawal Medium"/>
                <a:cs typeface="Tajawal Medium"/>
                <a:sym typeface="Tajawal Medium"/>
              </a:defRPr>
            </a:pPr>
          </a:p>
          <a:p>
            <a:pPr algn="just">
              <a:lnSpc>
                <a:spcPct val="110000"/>
              </a:lnSpc>
              <a:spcBef>
                <a:spcPts val="400"/>
              </a:spcBef>
              <a:defRPr>
                <a:solidFill>
                  <a:srgbClr val="0A1F61"/>
                </a:solidFill>
                <a:latin typeface="Tajawal Medium"/>
                <a:ea typeface="Tajawal Medium"/>
                <a:cs typeface="Tajawal Medium"/>
                <a:sym typeface="Tajawal Medium"/>
              </a:defRPr>
            </a:pPr>
            <a:r>
              <a:rPr b="1"/>
              <a:t>Note:</a:t>
            </a:r>
            <a:r>
              <a:t> Inequalities may be read from left to right, as above, or the inequality may be read from right to left, in which case the above inequalities are</a:t>
            </a:r>
          </a:p>
          <a:p>
            <a:pPr algn="just">
              <a:lnSpc>
                <a:spcPct val="80000"/>
              </a:lnSpc>
              <a:spcBef>
                <a:spcPts val="400"/>
              </a:spcBef>
              <a:defRPr>
                <a:solidFill>
                  <a:srgbClr val="0A1F61"/>
                </a:solidFill>
                <a:latin typeface="Tajawal Medium"/>
                <a:ea typeface="Tajawal Medium"/>
                <a:cs typeface="Tajawal Medium"/>
                <a:sym typeface="Tajawal Medium"/>
              </a:defRPr>
            </a:pPr>
          </a:p>
          <a:p>
            <a:pPr indent="421640" algn="just">
              <a:lnSpc>
                <a:spcPct val="80000"/>
              </a:lnSpc>
              <a:spcBef>
                <a:spcPts val="400"/>
              </a:spcBef>
              <a:defRPr>
                <a:solidFill>
                  <a:srgbClr val="0A1F61"/>
                </a:solidFill>
                <a:latin typeface="Tajawal Medium"/>
                <a:ea typeface="Tajawal Medium"/>
                <a:cs typeface="Tajawal Medium"/>
                <a:sym typeface="Tajawal Medium"/>
              </a:defRPr>
            </a:pPr>
            <a:r>
              <a:t>5 &gt; 3 (5 is greater than 3) is the same as 3 &lt; 5 (‘3 is less than 5’)</a:t>
            </a:r>
          </a:p>
          <a:p>
            <a:pPr indent="421640" algn="just">
              <a:lnSpc>
                <a:spcPct val="50000"/>
              </a:lnSpc>
              <a:spcBef>
                <a:spcPts val="400"/>
              </a:spcBef>
              <a:defRPr>
                <a:solidFill>
                  <a:srgbClr val="0A1F61"/>
                </a:solidFill>
                <a:latin typeface="Tajawal Medium"/>
                <a:ea typeface="Tajawal Medium"/>
                <a:cs typeface="Tajawal Medium"/>
                <a:sym typeface="Tajawal Medium"/>
              </a:defRPr>
            </a:pPr>
          </a:p>
          <a:p>
            <a:pPr indent="421640" algn="just">
              <a:lnSpc>
                <a:spcPct val="50000"/>
              </a:lnSpc>
              <a:spcBef>
                <a:spcPts val="2400"/>
              </a:spcBef>
              <a:defRPr>
                <a:solidFill>
                  <a:srgbClr val="0A1F61"/>
                </a:solidFill>
                <a:latin typeface="Tajawal Medium"/>
                <a:ea typeface="Tajawal Medium"/>
                <a:cs typeface="Tajawal Medium"/>
                <a:sym typeface="Tajawal Medium"/>
              </a:defRPr>
            </a:pPr>
            <a14:m>
              <m:oMath>
                <m:r>
                  <a:rPr xmlns:a="http://schemas.openxmlformats.org/drawingml/2006/main" sz="4100" i="1">
                    <a:solidFill>
                      <a:srgbClr val="0A1F61"/>
                    </a:solidFill>
                    <a:latin typeface="Cambria Math" panose="02040503050406030204" pitchFamily="18" charset="0"/>
                  </a:rPr>
                  <m:t>5</m:t>
                </m:r>
                <m:r>
                  <a:rPr xmlns:a="http://schemas.openxmlformats.org/drawingml/2006/main" sz="4100" i="1">
                    <a:solidFill>
                      <a:srgbClr val="0A1F61"/>
                    </a:solidFill>
                    <a:latin typeface="Cambria Math" panose="02040503050406030204" pitchFamily="18" charset="0"/>
                  </a:rPr>
                  <m:t>x</m:t>
                </m:r>
                <m:r>
                  <a:rPr xmlns:a="http://schemas.openxmlformats.org/drawingml/2006/main" sz="4100" i="1">
                    <a:solidFill>
                      <a:srgbClr val="0A1F61"/>
                    </a:solidFill>
                    <a:latin typeface="Cambria Math" panose="02040503050406030204" pitchFamily="18" charset="0"/>
                  </a:rPr>
                  <m:t>&gt;</m:t>
                </m:r>
                <m:r>
                  <a:rPr xmlns:a="http://schemas.openxmlformats.org/drawingml/2006/main" sz="4100" i="1">
                    <a:solidFill>
                      <a:srgbClr val="0A1F61"/>
                    </a:solidFill>
                    <a:latin typeface="Cambria Math" panose="02040503050406030204" pitchFamily="18" charset="0"/>
                  </a:rPr>
                  <m:t>3</m:t>
                </m:r>
                <m:r>
                  <a:rPr xmlns:a="http://schemas.openxmlformats.org/drawingml/2006/main" sz="4100" i="1">
                    <a:solidFill>
                      <a:srgbClr val="0A1F61"/>
                    </a:solidFill>
                    <a:latin typeface="Cambria Math" panose="02040503050406030204" pitchFamily="18" charset="0"/>
                  </a:rPr>
                  <m:t>x</m:t>
                </m:r>
              </m:oMath>
            </a14:m>
            <a:r>
              <a:t> (‘</a:t>
            </a:r>
            <a14:m>
              <m:oMath>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x</m:t>
                </m:r>
              </m:oMath>
            </a14:m>
            <a:r>
              <a:t> is greater than </a:t>
            </a:r>
            <a14:m>
              <m:oMath>
                <m:r>
                  <a:rPr xmlns:a="http://schemas.openxmlformats.org/drawingml/2006/main" sz="4250" i="1">
                    <a:solidFill>
                      <a:srgbClr val="0A1F61"/>
                    </a:solidFill>
                    <a:latin typeface="Cambria Math" panose="02040503050406030204" pitchFamily="18" charset="0"/>
                  </a:rPr>
                  <m:t>3</m:t>
                </m:r>
                <m:r>
                  <a:rPr xmlns:a="http://schemas.openxmlformats.org/drawingml/2006/main" sz="4250" i="1">
                    <a:solidFill>
                      <a:srgbClr val="0A1F61"/>
                    </a:solidFill>
                    <a:latin typeface="Cambria Math" panose="02040503050406030204" pitchFamily="18" charset="0"/>
                  </a:rPr>
                  <m:t>x</m:t>
                </m:r>
              </m:oMath>
            </a14:m>
            <a:r>
              <a:t>’) is the same as </a:t>
            </a:r>
            <a:r>
              <a:rPr i="1" spc="112"/>
              <a:t>3x &lt; 5x</a:t>
            </a:r>
            <a:r>
              <a:t> (‘</a:t>
            </a:r>
            <a14:m>
              <m:oMath>
                <m:r>
                  <a:rPr xmlns:a="http://schemas.openxmlformats.org/drawingml/2006/main" sz="4250" i="1">
                    <a:solidFill>
                      <a:srgbClr val="0A1F61"/>
                    </a:solidFill>
                    <a:latin typeface="Cambria Math" panose="02040503050406030204" pitchFamily="18" charset="0"/>
                  </a:rPr>
                  <m:t>3</m:t>
                </m:r>
                <m:r>
                  <a:rPr xmlns:a="http://schemas.openxmlformats.org/drawingml/2006/main" sz="4250" i="1">
                    <a:solidFill>
                      <a:srgbClr val="0A1F61"/>
                    </a:solidFill>
                    <a:latin typeface="Cambria Math" panose="02040503050406030204" pitchFamily="18" charset="0"/>
                  </a:rPr>
                  <m:t>x</m:t>
                </m:r>
              </m:oMath>
            </a14:m>
            <a:r>
              <a:t> is less than </a:t>
            </a:r>
            <a14:m>
              <m:oMath>
                <m:r>
                  <a:rPr xmlns:a="http://schemas.openxmlformats.org/drawingml/2006/main" sz="4200" i="1">
                    <a:solidFill>
                      <a:srgbClr val="0A1F61"/>
                    </a:solidFill>
                    <a:latin typeface="Cambria Math" panose="02040503050406030204" pitchFamily="18" charset="0"/>
                  </a:rPr>
                  <m:t>5</m:t>
                </m:r>
                <m:r>
                  <a:rPr xmlns:a="http://schemas.openxmlformats.org/drawingml/2006/main" sz="4200" i="1">
                    <a:solidFill>
                      <a:srgbClr val="0A1F61"/>
                    </a:solidFill>
                    <a:latin typeface="Cambria Math" panose="02040503050406030204" pitchFamily="18" charset="0"/>
                  </a:rPr>
                  <m:t>x</m:t>
                </m:r>
              </m:oMath>
            </a14:m>
            <a:r>
              <a:t>’)</a:t>
            </a:r>
            <a:endParaRPr sz="3300"/>
          </a:p>
        </p:txBody>
      </p:sp>
      <p:sp>
        <p:nvSpPr>
          <p:cNvPr id="265"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8" name="Rectangle 29"/>
          <p:cNvSpPr txBox="1"/>
          <p:nvPr/>
        </p:nvSpPr>
        <p:spPr>
          <a:xfrm>
            <a:off x="2086886" y="4222100"/>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Simple Inequalities</a:t>
            </a:r>
          </a:p>
        </p:txBody>
      </p:sp>
      <p:sp>
        <p:nvSpPr>
          <p:cNvPr id="269" name="Inequality symbols…"/>
          <p:cNvSpPr txBox="1"/>
          <p:nvPr/>
        </p:nvSpPr>
        <p:spPr>
          <a:xfrm>
            <a:off x="1977622" y="5022135"/>
            <a:ext cx="19457221" cy="2900886"/>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2400"/>
              </a:spcBef>
              <a:defRPr b="1">
                <a:solidFill>
                  <a:srgbClr val="0A1F61"/>
                </a:solidFill>
                <a:latin typeface="Tajawal Medium"/>
                <a:ea typeface="Tajawal Medium"/>
                <a:cs typeface="Tajawal Medium"/>
                <a:sym typeface="Tajawal Medium"/>
              </a:defRPr>
            </a:pPr>
            <a:r>
              <a:t>Inequality symbols</a:t>
            </a:r>
          </a:p>
          <a:p>
            <a:pPr indent="864869" algn="l">
              <a:spcBef>
                <a:spcPts val="400"/>
              </a:spcBef>
              <a:defRPr>
                <a:solidFill>
                  <a:srgbClr val="0A1F61"/>
                </a:solidFill>
                <a:latin typeface="Tajawal Medium"/>
                <a:ea typeface="Tajawal Medium"/>
                <a:cs typeface="Tajawal Medium"/>
                <a:sym typeface="Tajawal Medium"/>
              </a:defRPr>
            </a:pPr>
            <a:r>
              <a:t>                             &gt;    greater than                                 &lt;    less than</a:t>
            </a:r>
          </a:p>
          <a:p>
            <a:pPr indent="864869" algn="ctr">
              <a:spcBef>
                <a:spcPts val="2400"/>
              </a:spcBef>
              <a:defRPr>
                <a:solidFill>
                  <a:srgbClr val="0A1F61"/>
                </a:solidFill>
                <a:latin typeface="Tajawal Medium"/>
                <a:ea typeface="Tajawal Medium"/>
                <a:cs typeface="Tajawal Medium"/>
                <a:sym typeface="Tajawal Medium"/>
              </a:defRPr>
            </a:pPr>
            <a:r>
              <a:t>         </a:t>
            </a:r>
            <a14:m>
              <m:oMath>
                <m:r>
                  <a:rPr xmlns:a="http://schemas.openxmlformats.org/drawingml/2006/main" sz="5400" i="1">
                    <a:solidFill>
                      <a:srgbClr val="0A1F61"/>
                    </a:solidFill>
                    <a:latin typeface="Cambria Math" panose="02040503050406030204" pitchFamily="18" charset="0"/>
                  </a:rPr>
                  <m:t>≥</m:t>
                </m:r>
              </m:oMath>
            </a14:m>
            <a:r>
              <a:t>    greater than or equal to              </a:t>
            </a:r>
            <a14:m>
              <m:oMath>
                <m:r>
                  <a:rPr xmlns:a="http://schemas.openxmlformats.org/drawingml/2006/main" sz="5400" i="1">
                    <a:solidFill>
                      <a:srgbClr val="0A1F61"/>
                    </a:solidFill>
                    <a:latin typeface="Cambria Math" panose="02040503050406030204" pitchFamily="18" charset="0"/>
                  </a:rPr>
                  <m:t>≤</m:t>
                </m:r>
              </m:oMath>
            </a14:m>
            <a:r>
              <a:t>    less than or equal to</a:t>
            </a:r>
          </a:p>
        </p:txBody>
      </p:sp>
      <p:sp>
        <p:nvSpPr>
          <p:cNvPr id="270"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3" name="Rectangle 29"/>
          <p:cNvSpPr txBox="1"/>
          <p:nvPr/>
        </p:nvSpPr>
        <p:spPr>
          <a:xfrm>
            <a:off x="2186411" y="3848199"/>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Simple Inequalities</a:t>
            </a:r>
          </a:p>
        </p:txBody>
      </p:sp>
      <p:sp>
        <p:nvSpPr>
          <p:cNvPr id="274" name="The number line…"/>
          <p:cNvSpPr txBox="1"/>
          <p:nvPr/>
        </p:nvSpPr>
        <p:spPr>
          <a:xfrm>
            <a:off x="2141426" y="4578449"/>
            <a:ext cx="19149677" cy="5846015"/>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400"/>
              </a:spcBef>
              <a:defRPr b="1">
                <a:solidFill>
                  <a:srgbClr val="0A1F61"/>
                </a:solidFill>
                <a:latin typeface="Tajawal Medium"/>
                <a:ea typeface="Tajawal Medium"/>
                <a:cs typeface="Tajawal Medium"/>
                <a:sym typeface="Tajawal Medium"/>
              </a:defRPr>
            </a:pPr>
            <a:r>
              <a:t>The number line</a:t>
            </a:r>
          </a:p>
          <a:p>
            <a:pPr algn="l">
              <a:lnSpc>
                <a:spcPct val="110000"/>
              </a:lnSpc>
              <a:spcBef>
                <a:spcPts val="1200"/>
              </a:spcBef>
              <a:defRPr>
                <a:solidFill>
                  <a:srgbClr val="0A1F61"/>
                </a:solidFill>
                <a:latin typeface="Tajawal Medium"/>
                <a:ea typeface="Tajawal Medium"/>
                <a:cs typeface="Tajawal Medium"/>
                <a:sym typeface="Tajawal Medium"/>
              </a:defRPr>
            </a:pPr>
            <a:r>
              <a:t>The number line is a horizontal line on which every point represents a real number. The central point is zero, the numbers on the left are negative, numbers on the right are positive, as illustrated for selected numbers in Figure 1.1.</a:t>
            </a:r>
          </a:p>
          <a:p>
            <a:pPr indent="864869" algn="ctr">
              <a:spcBef>
                <a:spcPts val="6200"/>
              </a:spcBef>
              <a:defRPr>
                <a:solidFill>
                  <a:srgbClr val="0A1F61"/>
                </a:solidFill>
                <a:latin typeface="Tajawal Medium"/>
                <a:ea typeface="Tajawal Medium"/>
                <a:cs typeface="Tajawal Medium"/>
                <a:sym typeface="Tajawal Medium"/>
              </a:defRPr>
            </a:pPr>
          </a:p>
        </p:txBody>
      </p:sp>
      <p:pic>
        <p:nvPicPr>
          <p:cNvPr id="275" name="Image" descr="Image"/>
          <p:cNvPicPr>
            <a:picLocks noChangeAspect="1"/>
          </p:cNvPicPr>
          <p:nvPr/>
        </p:nvPicPr>
        <p:blipFill>
          <a:blip r:embed="rId2">
            <a:extLst/>
          </a:blip>
          <a:stretch>
            <a:fillRect/>
          </a:stretch>
        </p:blipFill>
        <p:spPr>
          <a:xfrm>
            <a:off x="2141426" y="4578449"/>
            <a:ext cx="11042517" cy="3006558"/>
          </a:xfrm>
          <a:prstGeom prst="rect">
            <a:avLst/>
          </a:prstGeom>
          <a:ln w="12700">
            <a:miter lim="400000"/>
          </a:ln>
        </p:spPr>
      </p:pic>
      <p:sp>
        <p:nvSpPr>
          <p:cNvPr id="276"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9" name="Rectangle 29"/>
          <p:cNvSpPr txBox="1"/>
          <p:nvPr/>
        </p:nvSpPr>
        <p:spPr>
          <a:xfrm>
            <a:off x="2285936" y="3787831"/>
            <a:ext cx="15229839" cy="142748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sz="3500">
                <a:solidFill>
                  <a:srgbClr val="0A1F61"/>
                </a:solidFill>
                <a:latin typeface="Tajawal Medium"/>
                <a:ea typeface="Tajawal Medium"/>
                <a:cs typeface="Tajawal Medium"/>
                <a:sym typeface="Tajawal Medium"/>
              </a:defRPr>
            </a:lvl1pPr>
          </a:lstStyle>
          <a:p>
            <a:pPr/>
            <a:r>
              <a:t>□ Simple Inequalities</a:t>
            </a:r>
          </a:p>
        </p:txBody>
      </p:sp>
      <p:sp>
        <p:nvSpPr>
          <p:cNvPr id="280" name="In Economics It is meaningful to talk about positive prices and quantities only, so in solving inequalities, we shall assume that the variable in the inequality is always positive.…"/>
          <p:cNvSpPr txBox="1"/>
          <p:nvPr/>
        </p:nvSpPr>
        <p:spPr>
          <a:xfrm>
            <a:off x="2075076" y="4584430"/>
            <a:ext cx="19595670" cy="7498081"/>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2400"/>
              </a:spcBef>
              <a:defRPr b="1" sz="3500">
                <a:solidFill>
                  <a:srgbClr val="0A1F61"/>
                </a:solidFill>
                <a:latin typeface="Tajawal Medium"/>
                <a:ea typeface="Tajawal Medium"/>
                <a:cs typeface="Tajawal Medium"/>
                <a:sym typeface="Tajawal Medium"/>
              </a:defRPr>
            </a:pPr>
            <a:r>
              <a:t>In Economics </a:t>
            </a:r>
            <a:r>
              <a:rPr b="0"/>
              <a:t>It is meaningful to talk about positive prices and quantities only, so in solving inequalities, we shall assume that the variable in the inequality is always positive.</a:t>
            </a:r>
          </a:p>
          <a:p>
            <a:pPr algn="l" defTabSz="457200">
              <a:spcBef>
                <a:spcPts val="1200"/>
              </a:spcBef>
              <a:defRPr b="1" sz="3500">
                <a:solidFill>
                  <a:srgbClr val="0A1F61"/>
                </a:solidFill>
                <a:latin typeface="Tajawal Medium"/>
                <a:ea typeface="Tajawal Medium"/>
                <a:cs typeface="Tajawal Medium"/>
                <a:sym typeface="Tajawal Medium"/>
              </a:defRPr>
            </a:pPr>
            <a:r>
              <a:t>Manipulating inequalities </a:t>
            </a:r>
          </a:p>
          <a:p>
            <a:pPr algn="l" defTabSz="457200">
              <a:spcBef>
                <a:spcPts val="1200"/>
              </a:spcBef>
              <a:defRPr sz="3500">
                <a:solidFill>
                  <a:srgbClr val="0A1F61"/>
                </a:solidFill>
                <a:latin typeface="Tajawal Medium"/>
                <a:ea typeface="Tajawal Medium"/>
                <a:cs typeface="Tajawal Medium"/>
                <a:sym typeface="Tajawal Medium"/>
              </a:defRPr>
            </a:pPr>
            <a:r>
              <a:t>The inequality remains true when constants are added or subtracted to both sides of the inequality sign, or when both sides of the inequality are multiplied or divided by positive numbers or variables. </a:t>
            </a:r>
          </a:p>
          <a:p>
            <a:pPr algn="l" defTabSz="457200">
              <a:spcBef>
                <a:spcPts val="1200"/>
              </a:spcBef>
              <a:defRPr sz="3500">
                <a:solidFill>
                  <a:srgbClr val="0A1F61"/>
                </a:solidFill>
                <a:latin typeface="Tajawal Medium"/>
                <a:ea typeface="Tajawal Medium"/>
                <a:cs typeface="Tajawal Medium"/>
                <a:sym typeface="Tajawal Medium"/>
              </a:defRPr>
            </a:pPr>
            <a:r>
              <a:t>However, when both sides of the inequality are multiplied or divided by negative numbers or variables, then the statement remains true only when the direction of the inequality changes: &gt; becomes &lt; and vice versa. </a:t>
            </a:r>
          </a:p>
          <a:p>
            <a:pPr algn="l" defTabSz="457200">
              <a:spcBef>
                <a:spcPts val="1200"/>
              </a:spcBef>
              <a:defRPr sz="3500">
                <a:solidFill>
                  <a:srgbClr val="0A1F61"/>
                </a:solidFill>
                <a:latin typeface="Tajawal Medium"/>
                <a:ea typeface="Tajawal Medium"/>
                <a:cs typeface="Tajawal Medium"/>
                <a:sym typeface="Tajawal Medium"/>
              </a:defRPr>
            </a:pPr>
            <a:r>
              <a:rPr b="1"/>
              <a:t>Ex:</a:t>
            </a:r>
            <a:r>
              <a:t>      5(-2) &gt; 3(–2)  or   –10 &gt; –6 is </a:t>
            </a:r>
            <a:r>
              <a:rPr b="1" u="sng"/>
              <a:t>not true</a:t>
            </a:r>
            <a:endParaRPr b="1" u="sng"/>
          </a:p>
          <a:p>
            <a:pPr algn="l" defTabSz="457200">
              <a:spcBef>
                <a:spcPts val="1200"/>
              </a:spcBef>
              <a:defRPr sz="3500">
                <a:solidFill>
                  <a:srgbClr val="0A1F61"/>
                </a:solidFill>
                <a:latin typeface="Tajawal Medium"/>
                <a:ea typeface="Tajawal Medium"/>
                <a:cs typeface="Tajawal Medium"/>
                <a:sym typeface="Tajawal Medium"/>
              </a:defRPr>
            </a:pPr>
            <a:r>
              <a:t>            5(-2) &lt; 3(-2)  or   -10 &lt; -6  is </a:t>
            </a:r>
            <a:r>
              <a:rPr b="1" u="sng"/>
              <a:t>true</a:t>
            </a:r>
            <a:endParaRPr b="1" u="sng"/>
          </a:p>
        </p:txBody>
      </p:sp>
      <p:sp>
        <p:nvSpPr>
          <p:cNvPr id="281"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4" name="Rectangle 29"/>
          <p:cNvSpPr txBox="1"/>
          <p:nvPr/>
        </p:nvSpPr>
        <p:spPr>
          <a:xfrm>
            <a:off x="2285936" y="4160241"/>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Simple Inequalities</a:t>
            </a:r>
          </a:p>
        </p:txBody>
      </p:sp>
      <p:sp>
        <p:nvSpPr>
          <p:cNvPr id="285" name="Solving inequalities…"/>
          <p:cNvSpPr txBox="1"/>
          <p:nvPr/>
        </p:nvSpPr>
        <p:spPr>
          <a:xfrm>
            <a:off x="2075076" y="4956840"/>
            <a:ext cx="19149677" cy="3681209"/>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2000"/>
              </a:spcBef>
              <a:defRPr b="1">
                <a:solidFill>
                  <a:srgbClr val="0A1F61"/>
                </a:solidFill>
                <a:latin typeface="Tajawal Medium"/>
                <a:ea typeface="Tajawal Medium"/>
                <a:cs typeface="Tajawal Medium"/>
                <a:sym typeface="Tajawal Medium"/>
              </a:defRPr>
            </a:pPr>
            <a:r>
              <a:t>Solving inequalities</a:t>
            </a:r>
          </a:p>
          <a:p>
            <a:pPr algn="l">
              <a:lnSpc>
                <a:spcPct val="110000"/>
              </a:lnSpc>
              <a:spcBef>
                <a:spcPts val="3200"/>
              </a:spcBef>
              <a:defRPr>
                <a:solidFill>
                  <a:srgbClr val="0A1F61"/>
                </a:solidFill>
                <a:latin typeface="Tajawal Medium"/>
                <a:ea typeface="Tajawal Medium"/>
                <a:cs typeface="Tajawal Medium"/>
                <a:sym typeface="Tajawal Medium"/>
              </a:defRPr>
            </a:pPr>
            <a:r>
              <a:t>The solution of an equation is a distinct value(s) for which the equation statement is true.</a:t>
            </a:r>
          </a:p>
          <a:p>
            <a:pPr algn="l">
              <a:lnSpc>
                <a:spcPct val="110000"/>
              </a:lnSpc>
              <a:spcBef>
                <a:spcPts val="3200"/>
              </a:spcBef>
              <a:defRPr>
                <a:solidFill>
                  <a:srgbClr val="0A1F61"/>
                </a:solidFill>
                <a:latin typeface="Tajawal Medium"/>
                <a:ea typeface="Tajawal Medium"/>
                <a:cs typeface="Tajawal Medium"/>
                <a:sym typeface="Tajawal Medium"/>
              </a:defRPr>
            </a:pPr>
            <a:r>
              <a:t>For example,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4</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10</m:t>
                </m:r>
              </m:oMath>
            </a14:m>
            <a:r>
              <a:rPr b="1"/>
              <a:t> </a:t>
            </a:r>
            <a:r>
              <a:t>is true when </a:t>
            </a:r>
            <a:r>
              <a:rPr spc="225"/>
              <a:t>x = 6</a:t>
            </a:r>
            <a:r>
              <a:t> only. On the other hand, the solution of an inequality is a range of values for which the inequality statement is true; for example,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m:t>
                </m:r>
                <m:r>
                  <a:rPr xmlns:a="http://schemas.openxmlformats.org/drawingml/2006/main" sz="4450" i="1">
                    <a:solidFill>
                      <a:srgbClr val="0A1F61"/>
                    </a:solidFill>
                    <a:latin typeface="Cambria Math" panose="02040503050406030204" pitchFamily="18" charset="0"/>
                  </a:rPr>
                  <m:t>4</m:t>
                </m:r>
                <m:r>
                  <a:rPr xmlns:a="http://schemas.openxmlformats.org/drawingml/2006/main" sz="4450" i="1">
                    <a:solidFill>
                      <a:srgbClr val="0A1F61"/>
                    </a:solidFill>
                    <a:latin typeface="Cambria Math" panose="02040503050406030204" pitchFamily="18" charset="0"/>
                  </a:rPr>
                  <m:t>&gt;</m:t>
                </m:r>
                <m:r>
                  <a:rPr xmlns:a="http://schemas.openxmlformats.org/drawingml/2006/main" sz="4450" i="1">
                    <a:solidFill>
                      <a:srgbClr val="0A1F61"/>
                    </a:solidFill>
                    <a:latin typeface="Cambria Math" panose="02040503050406030204" pitchFamily="18" charset="0"/>
                  </a:rPr>
                  <m:t>10</m:t>
                </m:r>
              </m:oMath>
            </a14:m>
            <a:r>
              <a:t> is true when </a:t>
            </a:r>
            <a14:m>
              <m:oMath>
                <m:r>
                  <a:rPr xmlns:a="http://schemas.openxmlformats.org/drawingml/2006/main" sz="4450" i="1">
                    <a:solidFill>
                      <a:srgbClr val="0A1F61"/>
                    </a:solidFill>
                    <a:latin typeface="Cambria Math" panose="02040503050406030204" pitchFamily="18" charset="0"/>
                  </a:rPr>
                  <m:t>x</m:t>
                </m:r>
                <m:r>
                  <a:rPr xmlns:a="http://schemas.openxmlformats.org/drawingml/2006/main" sz="4450" i="1">
                    <a:solidFill>
                      <a:srgbClr val="0A1F61"/>
                    </a:solidFill>
                    <a:latin typeface="Cambria Math" panose="02040503050406030204" pitchFamily="18" charset="0"/>
                  </a:rPr>
                  <m:t>&gt;</m:t>
                </m:r>
                <m:r>
                  <a:rPr xmlns:a="http://schemas.openxmlformats.org/drawingml/2006/main" sz="4450" i="1">
                    <a:solidFill>
                      <a:srgbClr val="0A1F61"/>
                    </a:solidFill>
                    <a:latin typeface="Cambria Math" panose="02040503050406030204" pitchFamily="18" charset="0"/>
                  </a:rPr>
                  <m:t>6</m:t>
                </m:r>
              </m:oMath>
            </a14:m>
            <a:r>
              <a:t>. </a:t>
            </a:r>
          </a:p>
        </p:txBody>
      </p:sp>
      <p:sp>
        <p:nvSpPr>
          <p:cNvPr id="286"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9" name="Rectangle 29"/>
          <p:cNvSpPr txBox="1"/>
          <p:nvPr/>
        </p:nvSpPr>
        <p:spPr>
          <a:xfrm>
            <a:off x="2186411" y="4243499"/>
            <a:ext cx="15229839" cy="14658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Simple Inequalities</a:t>
            </a:r>
          </a:p>
        </p:txBody>
      </p:sp>
      <p:sp>
        <p:nvSpPr>
          <p:cNvPr id="290" name="Rectangle 3"/>
          <p:cNvSpPr txBox="1"/>
          <p:nvPr/>
        </p:nvSpPr>
        <p:spPr>
          <a:xfrm>
            <a:off x="2108251" y="5427862"/>
            <a:ext cx="19804459" cy="4053061"/>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p>
            <a:pPr algn="l">
              <a:lnSpc>
                <a:spcPct val="120000"/>
              </a:lnSpc>
              <a:spcBef>
                <a:spcPts val="1600"/>
              </a:spcBef>
              <a:defRPr b="1">
                <a:solidFill>
                  <a:srgbClr val="0A1F61"/>
                </a:solidFill>
                <a:latin typeface="Tajawal Medium"/>
                <a:ea typeface="Tajawal Medium"/>
                <a:cs typeface="Tajawal Medium"/>
                <a:sym typeface="Tajawal Medium"/>
              </a:defRPr>
            </a:pPr>
            <a:r>
              <a:t>Intervals defined by inequality statements</a:t>
            </a:r>
          </a:p>
          <a:p>
            <a:pPr algn="l">
              <a:lnSpc>
                <a:spcPct val="120000"/>
              </a:lnSpc>
              <a:defRPr>
                <a:solidFill>
                  <a:srgbClr val="0A1F61"/>
                </a:solidFill>
                <a:latin typeface="Tajawal Medium"/>
                <a:ea typeface="Tajawal Medium"/>
                <a:cs typeface="Tajawal Medium"/>
                <a:sym typeface="Tajawal Medium"/>
              </a:defRPr>
            </a:pPr>
            <a:r>
              <a:t>When an application uses values within a certain range only, then inequality signs are often used to define this interval precisely. For example, suppose a tax is imposed on all incomes, (£</a:t>
            </a:r>
            <a14:m>
              <m:oMath>
                <m:r>
                  <a:rPr xmlns:a="http://schemas.openxmlformats.org/drawingml/2006/main" sz="4150" i="1">
                    <a:solidFill>
                      <a:srgbClr val="0A1F61"/>
                    </a:solidFill>
                    <a:latin typeface="Cambria Math" panose="02040503050406030204" pitchFamily="18" charset="0"/>
                  </a:rPr>
                  <m:t>x</m:t>
                </m:r>
              </m:oMath>
            </a14:m>
            <a:r>
              <a:t>), between £10000 and £15 000 inclusive, we say the tax is imposed on all salaries within the interval, 10000 &lt; </a:t>
            </a:r>
            <a14:m>
              <m:oMath>
                <m:r>
                  <a:rPr xmlns:a="http://schemas.openxmlformats.org/drawingml/2006/main" sz="4150" i="1">
                    <a:solidFill>
                      <a:srgbClr val="0A1F61"/>
                    </a:solidFill>
                    <a:latin typeface="Cambria Math" panose="02040503050406030204" pitchFamily="18" charset="0"/>
                  </a:rPr>
                  <m:t>x</m:t>
                </m:r>
              </m:oMath>
            </a14:m>
            <a:r>
              <a:t> &lt; 15000.</a:t>
            </a:r>
          </a:p>
        </p:txBody>
      </p:sp>
      <p:sp>
        <p:nvSpPr>
          <p:cNvPr id="291"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4" name="Rectangle 29"/>
          <p:cNvSpPr txBox="1"/>
          <p:nvPr/>
        </p:nvSpPr>
        <p:spPr>
          <a:xfrm>
            <a:off x="2285936" y="4277909"/>
            <a:ext cx="15229839" cy="55480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Calculating Percentages</a:t>
            </a:r>
          </a:p>
        </p:txBody>
      </p:sp>
      <p:sp>
        <p:nvSpPr>
          <p:cNvPr id="295" name="When we speak of 5% of a number we mean…"/>
          <p:cNvSpPr txBox="1"/>
          <p:nvPr/>
        </p:nvSpPr>
        <p:spPr>
          <a:xfrm>
            <a:off x="2075076" y="5074508"/>
            <a:ext cx="19417120" cy="4309947"/>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lnSpc>
                <a:spcPct val="110000"/>
              </a:lnSpc>
              <a:spcBef>
                <a:spcPts val="3200"/>
              </a:spcBef>
              <a:defRPr>
                <a:solidFill>
                  <a:srgbClr val="0A1F61"/>
                </a:solidFill>
                <a:latin typeface="Tajawal Medium"/>
                <a:ea typeface="Tajawal Medium"/>
                <a:cs typeface="Tajawal Medium"/>
                <a:sym typeface="Tajawal Medium"/>
              </a:defRPr>
            </a:pPr>
            <a:r>
              <a:t>When we speak of 5% of a number we mean  </a:t>
            </a:r>
            <a14:m>
              <m:oMath>
                <m:f>
                  <m:fPr>
                    <m:ctrlPr>
                      <a:rPr xmlns:a="http://schemas.openxmlformats.org/drawingml/2006/main" sz="4000" i="1">
                        <a:solidFill>
                          <a:srgbClr val="0A1F61"/>
                        </a:solidFill>
                        <a:latin typeface="Cambria Math" panose="02040503050406030204" pitchFamily="18" charset="0"/>
                      </a:rPr>
                    </m:ctrlPr>
                    <m:type m:val="bar"/>
                  </m:fPr>
                  <m:num>
                    <m:r>
                      <a:rPr xmlns:a="http://schemas.openxmlformats.org/drawingml/2006/main" sz="4000" i="1">
                        <a:solidFill>
                          <a:srgbClr val="0A1F61"/>
                        </a:solidFill>
                        <a:latin typeface="Cambria Math" panose="02040503050406030204" pitchFamily="18" charset="0"/>
                      </a:rPr>
                      <m:t>5</m:t>
                    </m:r>
                  </m:num>
                  <m:den>
                    <m:r>
                      <a:rPr xmlns:a="http://schemas.openxmlformats.org/drawingml/2006/main" sz="4000" i="1">
                        <a:solidFill>
                          <a:srgbClr val="0A1F61"/>
                        </a:solidFill>
                        <a:latin typeface="Cambria Math" panose="02040503050406030204" pitchFamily="18" charset="0"/>
                      </a:rPr>
                      <m:t>100</m:t>
                    </m:r>
                  </m:den>
                </m:f>
                <m:r>
                  <a:rPr xmlns:a="http://schemas.openxmlformats.org/drawingml/2006/main" sz="4000" i="1">
                    <a:solidFill>
                      <a:srgbClr val="0A1F61"/>
                    </a:solidFill>
                    <a:latin typeface="Cambria Math" panose="02040503050406030204" pitchFamily="18" charset="0"/>
                  </a:rPr>
                  <m:t>×</m:t>
                </m:r>
                <m:r>
                  <m:rPr>
                    <m:nor/>
                  </m:rPr>
                  <a:rPr xmlns:a="http://schemas.openxmlformats.org/drawingml/2006/main" sz="4000" i="1">
                    <a:solidFill>
                      <a:srgbClr val="0A1F61"/>
                    </a:solidFill>
                    <a:latin typeface="Cambria Math" panose="02040503050406030204" pitchFamily="18" charset="0"/>
                  </a:rPr>
                  <m:t>number</m:t>
                </m:r>
              </m:oMath>
            </a14:m>
          </a:p>
          <a:p>
            <a:pPr algn="l">
              <a:lnSpc>
                <a:spcPct val="120000"/>
              </a:lnSpc>
              <a:defRPr>
                <a:solidFill>
                  <a:srgbClr val="0A1F61"/>
                </a:solidFill>
                <a:latin typeface="Tajawal Medium"/>
                <a:ea typeface="Tajawal Medium"/>
                <a:cs typeface="Tajawal Medium"/>
                <a:sym typeface="Tajawal Medium"/>
              </a:defRPr>
            </a:pPr>
            <a:r>
              <a:t>When we say a number increases by </a:t>
            </a:r>
            <a14:m>
              <m:oMath>
                <m:r>
                  <a:rPr xmlns:a="http://schemas.openxmlformats.org/drawingml/2006/main" sz="4300" i="1">
                    <a:solidFill>
                      <a:srgbClr val="0A1F61"/>
                    </a:solidFill>
                    <a:latin typeface="Cambria Math" panose="02040503050406030204" pitchFamily="18" charset="0"/>
                  </a:rPr>
                  <m:t>x</m:t>
                </m:r>
                <m:r>
                  <a:rPr xmlns:a="http://schemas.openxmlformats.org/drawingml/2006/main" sz="4300" i="1">
                    <a:solidFill>
                      <a:srgbClr val="0A1F61"/>
                    </a:solidFill>
                    <a:latin typeface="Cambria Math" panose="02040503050406030204" pitchFamily="18" charset="0"/>
                  </a:rPr>
                  <m:t>%</m:t>
                </m:r>
              </m:oMath>
            </a14:m>
            <a:r>
              <a:t>, then the increase in the number</a:t>
            </a:r>
          </a:p>
          <a:p>
            <a:pPr algn="l">
              <a:lnSpc>
                <a:spcPct val="120000"/>
              </a:lnSpc>
              <a:defRPr>
                <a:solidFill>
                  <a:srgbClr val="0A1F61"/>
                </a:solidFill>
                <a:latin typeface="Tajawal Medium"/>
                <a:ea typeface="Tajawal Medium"/>
                <a:cs typeface="Tajawal Medium"/>
                <a:sym typeface="Tajawal Medium"/>
              </a:defRPr>
            </a:pPr>
            <a14:m>
              <m:oMathPara>
                <m:oMathParaPr>
                  <m:jc m:val="left"/>
                </m:oMathParaPr>
                <m:oMath>
                  <m:r>
                    <a:rPr xmlns:a="http://schemas.openxmlformats.org/drawingml/2006/main" sz="4200" i="1">
                      <a:solidFill>
                        <a:srgbClr val="0A1F61"/>
                      </a:solidFill>
                      <a:latin typeface="Cambria Math" panose="02040503050406030204" pitchFamily="18" charset="0"/>
                    </a:rPr>
                    <m:t>=</m:t>
                  </m:r>
                  <m:r>
                    <m:rPr>
                      <m:nor/>
                    </m:rPr>
                    <a:rPr xmlns:a="http://schemas.openxmlformats.org/drawingml/2006/main" sz="4200" i="1">
                      <a:solidFill>
                        <a:srgbClr val="0A1F61"/>
                      </a:solidFill>
                      <a:latin typeface="Cambria Math" panose="02040503050406030204" pitchFamily="18" charset="0"/>
                    </a:rPr>
                    <m:t>number</m:t>
                  </m:r>
                  <m:r>
                    <a:rPr xmlns:a="http://schemas.openxmlformats.org/drawingml/2006/main" sz="4200" i="1">
                      <a:solidFill>
                        <a:srgbClr val="0A1F61"/>
                      </a:solidFill>
                      <a:latin typeface="Cambria Math" panose="02040503050406030204" pitchFamily="18" charset="0"/>
                    </a:rPr>
                    <m:t>×</m:t>
                  </m:r>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x</m:t>
                      </m:r>
                    </m:num>
                    <m:den>
                      <m:r>
                        <a:rPr xmlns:a="http://schemas.openxmlformats.org/drawingml/2006/main" sz="4200" i="1">
                          <a:solidFill>
                            <a:srgbClr val="0A1F61"/>
                          </a:solidFill>
                          <a:latin typeface="Cambria Math" panose="02040503050406030204" pitchFamily="18" charset="0"/>
                        </a:rPr>
                        <m:t>100</m:t>
                      </m:r>
                    </m:den>
                  </m:f>
                </m:oMath>
              </m:oMathPara>
            </a14:m>
          </a:p>
        </p:txBody>
      </p:sp>
      <p:sp>
        <p:nvSpPr>
          <p:cNvPr id="296"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9" name="Rectangle 29"/>
          <p:cNvSpPr txBox="1"/>
          <p:nvPr/>
        </p:nvSpPr>
        <p:spPr>
          <a:xfrm>
            <a:off x="2319111" y="4180965"/>
            <a:ext cx="15229839" cy="554808"/>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Calculating Percentages</a:t>
            </a:r>
          </a:p>
        </p:txBody>
      </p:sp>
      <p:sp>
        <p:nvSpPr>
          <p:cNvPr id="300" name="Ex: A salary of £55,240 is to be increased by 12%. Calculate (i) the increase, (ii) the new salary.…"/>
          <p:cNvSpPr txBox="1"/>
          <p:nvPr/>
        </p:nvSpPr>
        <p:spPr>
          <a:xfrm>
            <a:off x="2108251" y="4977564"/>
            <a:ext cx="19804459" cy="4547913"/>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lnSpc>
                <a:spcPct val="110000"/>
              </a:lnSpc>
              <a:spcBef>
                <a:spcPts val="3200"/>
              </a:spcBef>
              <a:defRPr>
                <a:solidFill>
                  <a:srgbClr val="0A1F61"/>
                </a:solidFill>
                <a:latin typeface="Tajawal Medium"/>
                <a:ea typeface="Tajawal Medium"/>
                <a:cs typeface="Tajawal Medium"/>
                <a:sym typeface="Tajawal Medium"/>
              </a:defRPr>
            </a:pPr>
            <a:r>
              <a:rPr b="1"/>
              <a:t>Ex:</a:t>
            </a:r>
            <a:r>
              <a:t> A salary of £55,240 is to be increased by 12%. Calculate (i) the increase, (ii) the new salary.</a:t>
            </a:r>
          </a:p>
          <a:p>
            <a:pPr algn="l" defTabSz="457200">
              <a:lnSpc>
                <a:spcPct val="110000"/>
              </a:lnSpc>
              <a:spcBef>
                <a:spcPts val="1200"/>
              </a:spcBef>
              <a:defRPr b="1">
                <a:solidFill>
                  <a:srgbClr val="0A1F61"/>
                </a:solidFill>
                <a:latin typeface="Tajawal Medium"/>
                <a:ea typeface="Tajawal Medium"/>
                <a:cs typeface="Tajawal Medium"/>
                <a:sym typeface="Tajawal Medium"/>
              </a:defRPr>
            </a:pPr>
            <a:r>
              <a:t>Solution: </a:t>
            </a:r>
          </a:p>
          <a:p>
            <a:pPr marL="534736" indent="-534736" algn="l" defTabSz="457200">
              <a:lnSpc>
                <a:spcPct val="110000"/>
              </a:lnSpc>
              <a:spcBef>
                <a:spcPts val="1200"/>
              </a:spcBef>
              <a:buSzPct val="100000"/>
              <a:buAutoNum type="romanLcParenBoth" startAt="1"/>
              <a:defRPr b="1">
                <a:solidFill>
                  <a:srgbClr val="0A1F61"/>
                </a:solidFill>
                <a:latin typeface="Tajawal Medium"/>
                <a:ea typeface="Tajawal Medium"/>
                <a:cs typeface="Tajawal Medium"/>
                <a:sym typeface="Tajawal Medium"/>
              </a:defRPr>
            </a:pPr>
            <a:r>
              <a:rPr b="0"/>
              <a:t>12% of 55,240 </a:t>
            </a:r>
            <a14:m>
              <m:oMath>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12</m:t>
                    </m:r>
                  </m:num>
                  <m:den>
                    <m:r>
                      <a:rPr xmlns:a="http://schemas.openxmlformats.org/drawingml/2006/main" sz="4400" i="1">
                        <a:solidFill>
                          <a:srgbClr val="0A1F61"/>
                        </a:solidFill>
                        <a:latin typeface="Cambria Math" panose="02040503050406030204" pitchFamily="18" charset="0"/>
                      </a:rPr>
                      <m:t>100</m:t>
                    </m:r>
                  </m:den>
                </m:f>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55240</m:t>
                    </m:r>
                  </m:num>
                  <m:den>
                    <m:r>
                      <a:rPr xmlns:a="http://schemas.openxmlformats.org/drawingml/2006/main" sz="4400" i="1">
                        <a:solidFill>
                          <a:srgbClr val="0A1F61"/>
                        </a:solidFill>
                        <a:latin typeface="Cambria Math" panose="02040503050406030204" pitchFamily="18" charset="0"/>
                      </a:rPr>
                      <m:t>1</m:t>
                    </m:r>
                  </m:den>
                </m:f>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12</m:t>
                    </m:r>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5524</m:t>
                    </m:r>
                  </m:num>
                  <m:den>
                    <m:r>
                      <a:rPr xmlns:a="http://schemas.openxmlformats.org/drawingml/2006/main" sz="4400" i="1">
                        <a:solidFill>
                          <a:srgbClr val="0A1F61"/>
                        </a:solidFill>
                        <a:latin typeface="Cambria Math" panose="02040503050406030204" pitchFamily="18" charset="0"/>
                      </a:rPr>
                      <m:t>10</m:t>
                    </m:r>
                  </m:den>
                </m:f>
                <m:r>
                  <a:rPr xmlns:a="http://schemas.openxmlformats.org/drawingml/2006/main" sz="4400" i="1">
                    <a:solidFill>
                      <a:srgbClr val="0A1F61"/>
                    </a:solidFill>
                    <a:latin typeface="Cambria Math" panose="02040503050406030204" pitchFamily="18" charset="0"/>
                  </a:rPr>
                  <m:t>=</m:t>
                </m:r>
                <m:f>
                  <m:fPr>
                    <m:ctrlPr>
                      <a:rPr xmlns:a="http://schemas.openxmlformats.org/drawingml/2006/main" sz="4400" i="1">
                        <a:solidFill>
                          <a:srgbClr val="0A1F61"/>
                        </a:solidFill>
                        <a:latin typeface="Cambria Math" panose="02040503050406030204" pitchFamily="18" charset="0"/>
                      </a:rPr>
                    </m:ctrlPr>
                    <m:type m:val="bar"/>
                  </m:fPr>
                  <m:num>
                    <m:r>
                      <a:rPr xmlns:a="http://schemas.openxmlformats.org/drawingml/2006/main" sz="4400" i="1">
                        <a:solidFill>
                          <a:srgbClr val="0A1F61"/>
                        </a:solidFill>
                        <a:latin typeface="Cambria Math" panose="02040503050406030204" pitchFamily="18" charset="0"/>
                      </a:rPr>
                      <m:t>66288</m:t>
                    </m:r>
                  </m:num>
                  <m:den>
                    <m:r>
                      <a:rPr xmlns:a="http://schemas.openxmlformats.org/drawingml/2006/main" sz="4400" i="1">
                        <a:solidFill>
                          <a:srgbClr val="0A1F61"/>
                        </a:solidFill>
                        <a:latin typeface="Cambria Math" panose="02040503050406030204" pitchFamily="18" charset="0"/>
                      </a:rPr>
                      <m:t>10</m:t>
                    </m:r>
                  </m:den>
                </m:f>
                <m:r>
                  <a:rPr xmlns:a="http://schemas.openxmlformats.org/drawingml/2006/main" sz="4400" i="1">
                    <a:solidFill>
                      <a:srgbClr val="0A1F61"/>
                    </a:solidFill>
                    <a:latin typeface="Cambria Math" panose="02040503050406030204" pitchFamily="18" charset="0"/>
                  </a:rPr>
                  <m:t>=</m:t>
                </m:r>
                <m:r>
                  <a:rPr xmlns:a="http://schemas.openxmlformats.org/drawingml/2006/main" sz="4400" i="1">
                    <a:solidFill>
                      <a:srgbClr val="0A1F61"/>
                    </a:solidFill>
                    <a:latin typeface="Cambria Math" panose="02040503050406030204" pitchFamily="18" charset="0"/>
                  </a:rPr>
                  <m:t>6628.8</m:t>
                </m:r>
                <m:r>
                  <a:rPr xmlns:a="http://schemas.openxmlformats.org/drawingml/2006/main" sz="4400" i="1">
                    <a:solidFill>
                      <a:srgbClr val="0A1F61"/>
                    </a:solidFill>
                    <a:latin typeface="Cambria Math" panose="02040503050406030204" pitchFamily="18" charset="0"/>
                  </a:rPr>
                  <m:t>=</m:t>
                </m:r>
                <m:r>
                  <m:rPr>
                    <m:nor/>
                  </m:rPr>
                  <a:rPr xmlns:a="http://schemas.openxmlformats.org/drawingml/2006/main" sz="4400" i="1">
                    <a:solidFill>
                      <a:srgbClr val="0A1F61"/>
                    </a:solidFill>
                    <a:latin typeface="Cambria Math" panose="02040503050406030204" pitchFamily="18" charset="0"/>
                  </a:rPr>
                  <m:t>increase</m:t>
                </m:r>
              </m:oMath>
            </a14:m>
            <a:r>
              <a:rPr b="0"/>
              <a:t>. So the increase in salary is £6,628.8</a:t>
            </a:r>
            <a:endParaRPr b="0"/>
          </a:p>
          <a:p>
            <a:pPr marL="534736" indent="-534736" algn="l" defTabSz="457200">
              <a:lnSpc>
                <a:spcPct val="110000"/>
              </a:lnSpc>
              <a:spcBef>
                <a:spcPts val="1200"/>
              </a:spcBef>
              <a:buSzPct val="100000"/>
              <a:buAutoNum type="romanLcParenBoth" startAt="1"/>
              <a:defRPr b="1">
                <a:solidFill>
                  <a:srgbClr val="0A1F61"/>
                </a:solidFill>
                <a:latin typeface="Tajawal Medium"/>
                <a:ea typeface="Tajawal Medium"/>
                <a:cs typeface="Tajawal Medium"/>
                <a:sym typeface="Tajawal Medium"/>
              </a:defRPr>
            </a:pPr>
            <a:r>
              <a:t> </a:t>
            </a:r>
            <a:r>
              <a:rPr b="0"/>
              <a:t>The new salary is £55,240 + £66,28.8 = £61,868.8.</a:t>
            </a:r>
          </a:p>
        </p:txBody>
      </p:sp>
      <p:sp>
        <p:nvSpPr>
          <p:cNvPr id="301" name="Google Shape;126;p4"/>
          <p:cNvSpPr txBox="1"/>
          <p:nvPr/>
        </p:nvSpPr>
        <p:spPr>
          <a:xfrm>
            <a:off x="5325853" y="1125093"/>
            <a:ext cx="9591983" cy="10337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Mathematical Preliminaries</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4" name="Rectangle 29"/>
          <p:cNvSpPr txBox="1"/>
          <p:nvPr/>
        </p:nvSpPr>
        <p:spPr>
          <a:xfrm>
            <a:off x="2319111" y="4278788"/>
            <a:ext cx="15229839" cy="15166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Using the Calculator</a:t>
            </a:r>
          </a:p>
        </p:txBody>
      </p:sp>
      <p:sp>
        <p:nvSpPr>
          <p:cNvPr id="305" name="You will require a scientific calculator for the remainder of the text. The keys which shall be required most frequently are:…"/>
          <p:cNvSpPr txBox="1"/>
          <p:nvPr/>
        </p:nvSpPr>
        <p:spPr>
          <a:xfrm>
            <a:off x="2108251" y="5075387"/>
            <a:ext cx="19529321" cy="4550920"/>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3200"/>
              </a:spcBef>
              <a:defRPr>
                <a:solidFill>
                  <a:srgbClr val="0A1F61"/>
                </a:solidFill>
                <a:latin typeface="Tajawal Medium"/>
                <a:ea typeface="Tajawal Medium"/>
                <a:cs typeface="Tajawal Medium"/>
                <a:sym typeface="Tajawal Medium"/>
              </a:defRPr>
            </a:pPr>
            <a:r>
              <a:t>You will require a scientific calculator for the remainder of the text. The keys which shall be required most frequently are: </a:t>
            </a:r>
          </a:p>
          <a:p>
            <a:pPr algn="l">
              <a:spcBef>
                <a:spcPts val="3200"/>
              </a:spcBef>
              <a:defRPr b="1">
                <a:solidFill>
                  <a:srgbClr val="0A1F61"/>
                </a:solidFill>
                <a:latin typeface="Tajawal Medium"/>
                <a:ea typeface="Tajawal Medium"/>
                <a:cs typeface="Tajawal Medium"/>
                <a:sym typeface="Tajawal Medium"/>
              </a:defRPr>
            </a:pPr>
            <a:r>
              <a:t>Mathematical functions</a:t>
            </a:r>
          </a:p>
          <a:p>
            <a:pPr algn="l">
              <a:defRPr>
                <a:solidFill>
                  <a:srgbClr val="0A1F61"/>
                </a:solidFill>
                <a:latin typeface="Tajawal Medium"/>
                <a:ea typeface="Tajawal Medium"/>
                <a:cs typeface="Tajawal Medium"/>
                <a:sym typeface="Tajawal Medium"/>
              </a:defRPr>
            </a:pPr>
            <a:r>
              <a:t>add: [+] subtract: [-] multiply: </a:t>
            </a:r>
            <a:r>
              <a:rPr spc="257"/>
              <a:t>[x] </a:t>
            </a:r>
            <a:r>
              <a:t>divide: [/] power: [^] change of sign [+/-] squares: [</a:t>
            </a:r>
            <a14:m>
              <m:oMath>
                <m:sSup>
                  <m:e>
                    <m:r>
                      <a:rPr xmlns:a="http://schemas.openxmlformats.org/drawingml/2006/main" sz="4350" i="1">
                        <a:solidFill>
                          <a:srgbClr val="0A1F61"/>
                        </a:solidFill>
                        <a:latin typeface="Cambria Math" panose="02040503050406030204" pitchFamily="18" charset="0"/>
                      </a:rPr>
                      <m:t>x</m:t>
                    </m:r>
                  </m:e>
                  <m:sup>
                    <m:r>
                      <a:rPr xmlns:a="http://schemas.openxmlformats.org/drawingml/2006/main" sz="4350" i="1">
                        <a:solidFill>
                          <a:srgbClr val="0A1F61"/>
                        </a:solidFill>
                        <a:latin typeface="Cambria Math" panose="02040503050406030204" pitchFamily="18" charset="0"/>
                      </a:rPr>
                      <m:t>2</m:t>
                    </m:r>
                  </m:sup>
                </m:sSup>
              </m:oMath>
            </a14:m>
            <a:r>
              <a:t>] square roots: </a:t>
            </a:r>
            <a:r>
              <a:rPr spc="257"/>
              <a:t>[</a:t>
            </a:r>
            <a14:m>
              <m:oMath>
                <m:rad>
                  <m:radPr>
                    <m:ctrlPr>
                      <a:rPr xmlns:a="http://schemas.openxmlformats.org/drawingml/2006/main" sz="4350" i="1">
                        <a:solidFill>
                          <a:srgbClr val="0A1F61"/>
                        </a:solidFill>
                        <a:latin typeface="Cambria Math" panose="02040503050406030204" pitchFamily="18" charset="0"/>
                      </a:rPr>
                    </m:ctrlPr>
                    <m:degHide m:val="on"/>
                  </m:radPr>
                  <m:deg/>
                  <m:e/>
                </m:rad>
              </m:oMath>
            </a14:m>
            <a:r>
              <a:rPr spc="257"/>
              <a:t>] </a:t>
            </a:r>
            <a:r>
              <a:t>powers: </a:t>
            </a:r>
            <a:r>
              <a:rPr spc="257"/>
              <a:t>[</a:t>
            </a:r>
            <a14:m>
              <m:oMath>
                <m:sSup>
                  <m:e>
                    <m:r>
                      <a:rPr xmlns:a="http://schemas.openxmlformats.org/drawingml/2006/main" sz="4300" i="1">
                        <a:solidFill>
                          <a:srgbClr val="0A1F61"/>
                        </a:solidFill>
                        <a:latin typeface="Cambria Math" panose="02040503050406030204" pitchFamily="18" charset="0"/>
                      </a:rPr>
                      <m:t>x</m:t>
                    </m:r>
                  </m:e>
                  <m:sup>
                    <m:r>
                      <a:rPr xmlns:a="http://schemas.openxmlformats.org/drawingml/2006/main" sz="4300" i="1">
                        <a:solidFill>
                          <a:srgbClr val="0A1F61"/>
                        </a:solidFill>
                        <a:latin typeface="Cambria Math" panose="02040503050406030204" pitchFamily="18" charset="0"/>
                      </a:rPr>
                      <m:t>y</m:t>
                    </m:r>
                  </m:sup>
                </m:sSup>
              </m:oMath>
            </a14:m>
            <a:r>
              <a:rPr spc="257"/>
              <a:t>]</a:t>
            </a:r>
            <a:r>
              <a:t> roots: [</a:t>
            </a:r>
            <a14:m>
              <m:oMath>
                <m:sSup>
                  <m:e>
                    <m:r>
                      <a:rPr xmlns:a="http://schemas.openxmlformats.org/drawingml/2006/main" sz="4200" i="1">
                        <a:solidFill>
                          <a:srgbClr val="0A1F61"/>
                        </a:solidFill>
                        <a:latin typeface="Cambria Math" panose="02040503050406030204" pitchFamily="18" charset="0"/>
                      </a:rPr>
                      <m:t>x</m:t>
                    </m:r>
                  </m:e>
                  <m:sup>
                    <m:f>
                      <m:fPr>
                        <m:ctrlPr>
                          <a:rPr xmlns:a="http://schemas.openxmlformats.org/drawingml/2006/main" sz="4200" i="1">
                            <a:solidFill>
                              <a:srgbClr val="0A1F61"/>
                            </a:solidFill>
                            <a:latin typeface="Cambria Math" panose="02040503050406030204" pitchFamily="18" charset="0"/>
                          </a:rPr>
                        </m:ctrlPr>
                        <m:type m:val="bar"/>
                      </m:fPr>
                      <m:num>
                        <m:r>
                          <a:rPr xmlns:a="http://schemas.openxmlformats.org/drawingml/2006/main" sz="4200" i="1">
                            <a:solidFill>
                              <a:srgbClr val="0A1F61"/>
                            </a:solidFill>
                            <a:latin typeface="Cambria Math" panose="02040503050406030204" pitchFamily="18" charset="0"/>
                          </a:rPr>
                          <m:t>1</m:t>
                        </m:r>
                      </m:num>
                      <m:den>
                        <m:r>
                          <a:rPr xmlns:a="http://schemas.openxmlformats.org/drawingml/2006/main" sz="4200" i="1">
                            <a:solidFill>
                              <a:srgbClr val="0A1F61"/>
                            </a:solidFill>
                            <a:latin typeface="Cambria Math" panose="02040503050406030204" pitchFamily="18" charset="0"/>
                          </a:rPr>
                          <m:t>y</m:t>
                        </m:r>
                      </m:den>
                    </m:f>
                  </m:sup>
                </m:sSup>
              </m:oMath>
            </a14:m>
            <a:r>
              <a:t>] logs to base 10: [log] antilog to base 10 [</a:t>
            </a:r>
            <a14:m>
              <m:oMath>
                <m:sSup>
                  <m:e>
                    <m:r>
                      <a:rPr xmlns:a="http://schemas.openxmlformats.org/drawingml/2006/main" sz="4750" i="1">
                        <a:solidFill>
                          <a:srgbClr val="0A1F61"/>
                        </a:solidFill>
                        <a:latin typeface="Cambria Math" panose="02040503050406030204" pitchFamily="18" charset="0"/>
                      </a:rPr>
                      <m:t>10</m:t>
                    </m:r>
                  </m:e>
                  <m:sup>
                    <m:r>
                      <a:rPr xmlns:a="http://schemas.openxmlformats.org/drawingml/2006/main" sz="4750" i="1">
                        <a:solidFill>
                          <a:srgbClr val="0A1F61"/>
                        </a:solidFill>
                        <a:latin typeface="Cambria Math" panose="02040503050406030204" pitchFamily="18" charset="0"/>
                      </a:rPr>
                      <m:t>x</m:t>
                    </m:r>
                  </m:sup>
                </m:sSup>
              </m:oMath>
            </a14:m>
            <a:r>
              <a:t>] logs to base </a:t>
            </a:r>
            <a:r>
              <a:rPr spc="257"/>
              <a:t>e:</a:t>
            </a:r>
            <a:r>
              <a:t> [In] antilog to base </a:t>
            </a:r>
            <a:r>
              <a:rPr spc="257"/>
              <a:t>e</a:t>
            </a:r>
            <a:r>
              <a:t>: [</a:t>
            </a:r>
            <a14:m>
              <m:oMath>
                <m:sSup>
                  <m:e>
                    <m:r>
                      <a:rPr xmlns:a="http://schemas.openxmlformats.org/drawingml/2006/main" sz="4550" i="1">
                        <a:solidFill>
                          <a:srgbClr val="0A1F61"/>
                        </a:solidFill>
                        <a:latin typeface="Cambria Math" panose="02040503050406030204" pitchFamily="18" charset="0"/>
                      </a:rPr>
                      <m:t>e</m:t>
                    </m:r>
                  </m:e>
                  <m:sup>
                    <m:r>
                      <a:rPr xmlns:a="http://schemas.openxmlformats.org/drawingml/2006/main" sz="4550" i="1">
                        <a:solidFill>
                          <a:srgbClr val="0A1F61"/>
                        </a:solidFill>
                        <a:latin typeface="Cambria Math" panose="02040503050406030204" pitchFamily="18" charset="0"/>
                      </a:rPr>
                      <m:t>x</m:t>
                    </m:r>
                  </m:sup>
                </m:sSup>
              </m:oMath>
            </a14:m>
            <a:r>
              <a:t>]</a:t>
            </a:r>
          </a:p>
        </p:txBody>
      </p:sp>
      <p:sp>
        <p:nvSpPr>
          <p:cNvPr id="306" name="Google Shape;126;p4"/>
          <p:cNvSpPr txBox="1"/>
          <p:nvPr/>
        </p:nvSpPr>
        <p:spPr>
          <a:xfrm>
            <a:off x="5325853" y="1125093"/>
            <a:ext cx="9591983"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Using the Calculator</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09" name="Rectangle 29"/>
          <p:cNvSpPr txBox="1"/>
          <p:nvPr/>
        </p:nvSpPr>
        <p:spPr>
          <a:xfrm>
            <a:off x="2323973" y="4089803"/>
            <a:ext cx="15229839" cy="15166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Using the Calculator</a:t>
            </a:r>
          </a:p>
        </p:txBody>
      </p:sp>
      <p:sp>
        <p:nvSpPr>
          <p:cNvPr id="310" name="Accuracy: rounding numbers correct to   decimal places…"/>
          <p:cNvSpPr txBox="1"/>
          <p:nvPr/>
        </p:nvSpPr>
        <p:spPr>
          <a:xfrm>
            <a:off x="2113114" y="4886402"/>
            <a:ext cx="19519595" cy="4507437"/>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1600"/>
              </a:spcBef>
              <a:defRPr b="1">
                <a:solidFill>
                  <a:srgbClr val="0A1F61"/>
                </a:solidFill>
                <a:latin typeface="Tajawal Medium"/>
                <a:ea typeface="Tajawal Medium"/>
                <a:cs typeface="Tajawal Medium"/>
                <a:sym typeface="Tajawal Medium"/>
              </a:defRPr>
            </a:pPr>
            <a:r>
              <a:t>Accuracy: rounding numbers correct to </a:t>
            </a:r>
            <a14:m>
              <m:oMath>
                <m:r>
                  <a:rPr xmlns:a="http://schemas.openxmlformats.org/drawingml/2006/main" sz="4150" i="1">
                    <a:solidFill>
                      <a:srgbClr val="0A1F61"/>
                    </a:solidFill>
                    <a:latin typeface="Cambria Math" panose="02040503050406030204" pitchFamily="18" charset="0"/>
                  </a:rPr>
                  <m:t>x</m:t>
                </m:r>
              </m:oMath>
            </a14:m>
            <a:r>
              <a:t> decimal places</a:t>
            </a:r>
          </a:p>
          <a:p>
            <a:pPr algn="l">
              <a:lnSpc>
                <a:spcPct val="110000"/>
              </a:lnSpc>
              <a:defRPr>
                <a:solidFill>
                  <a:srgbClr val="0A1F61"/>
                </a:solidFill>
                <a:latin typeface="Tajawal Medium"/>
                <a:ea typeface="Tajawal Medium"/>
                <a:cs typeface="Tajawal Medium"/>
                <a:sym typeface="Tajawal Medium"/>
              </a:defRPr>
            </a:pPr>
            <a:r>
              <a:t>When you use the calculator you will frequently end up with a string of numbers after the decimal point. For example, (15)/7 = 2.1428571. For most purposes you do not require all these numbers. However, if some of the numbers are dropped, </a:t>
            </a:r>
          </a:p>
          <a:p>
            <a:pPr algn="l">
              <a:lnSpc>
                <a:spcPct val="110000"/>
              </a:lnSpc>
              <a:defRPr>
                <a:solidFill>
                  <a:srgbClr val="0A1F61"/>
                </a:solidFill>
                <a:latin typeface="Tajawal Medium"/>
                <a:ea typeface="Tajawal Medium"/>
                <a:cs typeface="Tajawal Medium"/>
                <a:sym typeface="Tajawal Medium"/>
              </a:defRPr>
            </a:pPr>
            <a:r>
              <a:t>subsequent calculations are less accurate. To minimise this loss of accuracy, there</a:t>
            </a:r>
          </a:p>
          <a:p>
            <a:pPr algn="l">
              <a:lnSpc>
                <a:spcPct val="110000"/>
              </a:lnSpc>
              <a:defRPr>
                <a:solidFill>
                  <a:srgbClr val="0A1F61"/>
                </a:solidFill>
                <a:latin typeface="Tajawal Medium"/>
                <a:ea typeface="Tajawal Medium"/>
                <a:cs typeface="Tajawal Medium"/>
                <a:sym typeface="Tajawal Medium"/>
              </a:defRPr>
            </a:pPr>
            <a:r>
              <a:t> are rules for ‘rounding’ numbers correct to a specified number of decimal places, as illustrated by the following example.</a:t>
            </a:r>
          </a:p>
        </p:txBody>
      </p:sp>
      <p:sp>
        <p:nvSpPr>
          <p:cNvPr id="311" name="Google Shape;126;p4"/>
          <p:cNvSpPr txBox="1"/>
          <p:nvPr/>
        </p:nvSpPr>
        <p:spPr>
          <a:xfrm>
            <a:off x="5325853" y="1125093"/>
            <a:ext cx="9591983"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Using the Calculator</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4" name="Rectangle 29"/>
          <p:cNvSpPr txBox="1"/>
          <p:nvPr/>
        </p:nvSpPr>
        <p:spPr>
          <a:xfrm>
            <a:off x="2319111" y="4148300"/>
            <a:ext cx="15229839" cy="15166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Using the Calculator</a:t>
            </a:r>
          </a:p>
        </p:txBody>
      </p:sp>
      <p:sp>
        <p:nvSpPr>
          <p:cNvPr id="315" name="Accuracy: rounding numbers correct to   decimal places…"/>
          <p:cNvSpPr txBox="1"/>
          <p:nvPr/>
        </p:nvSpPr>
        <p:spPr>
          <a:xfrm>
            <a:off x="2108251" y="4944899"/>
            <a:ext cx="19529321" cy="4734766"/>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3600"/>
              </a:spcBef>
              <a:defRPr b="1">
                <a:solidFill>
                  <a:srgbClr val="0A1F61"/>
                </a:solidFill>
                <a:latin typeface="Tajawal Medium"/>
                <a:ea typeface="Tajawal Medium"/>
                <a:cs typeface="Tajawal Medium"/>
                <a:sym typeface="Tajawal Medium"/>
              </a:defRPr>
            </a:pPr>
            <a:r>
              <a:t>Accuracy: rounding numbers correct to </a:t>
            </a:r>
            <a14:m>
              <m:oMath>
                <m:r>
                  <a:rPr xmlns:a="http://schemas.openxmlformats.org/drawingml/2006/main" sz="4150" i="1">
                    <a:solidFill>
                      <a:srgbClr val="0A1F61"/>
                    </a:solidFill>
                    <a:latin typeface="Cambria Math" panose="02040503050406030204" pitchFamily="18" charset="0"/>
                  </a:rPr>
                  <m:t>x</m:t>
                </m:r>
              </m:oMath>
            </a14:m>
            <a:r>
              <a:t> decimal places</a:t>
            </a:r>
          </a:p>
          <a:p>
            <a:pPr algn="l">
              <a:lnSpc>
                <a:spcPct val="120000"/>
              </a:lnSpc>
              <a:spcBef>
                <a:spcPts val="3600"/>
              </a:spcBef>
              <a:defRPr>
                <a:solidFill>
                  <a:srgbClr val="0A1F61"/>
                </a:solidFill>
                <a:latin typeface="Tajawal Medium"/>
                <a:ea typeface="Tajawal Medium"/>
                <a:cs typeface="Tajawal Medium"/>
                <a:sym typeface="Tajawal Medium"/>
              </a:defRPr>
            </a:pPr>
            <a:r>
              <a:rPr b="1"/>
              <a:t>Ex: </a:t>
            </a:r>
            <a:r>
              <a:t>Consider (a) (15)/7 = 2.1428571, (b) 6/7 = 0.8571428. Assume that three numbers after the decimal point are required. To ‘round’ correct to three decimal places, denoted as 3D, inspect the number in the fourth decimal place:</a:t>
            </a:r>
          </a:p>
          <a:p>
            <a:pPr marL="431800" indent="-431800" algn="l">
              <a:lnSpc>
                <a:spcPct val="120000"/>
              </a:lnSpc>
              <a:spcBef>
                <a:spcPts val="800"/>
              </a:spcBef>
              <a:defRPr>
                <a:solidFill>
                  <a:srgbClr val="0A1F61"/>
                </a:solidFill>
                <a:latin typeface="Tajawal Medium"/>
                <a:ea typeface="Tajawal Medium"/>
                <a:cs typeface="Tajawal Medium"/>
                <a:sym typeface="Tajawal Medium"/>
              </a:defRPr>
            </a:pPr>
          </a:p>
        </p:txBody>
      </p:sp>
      <p:sp>
        <p:nvSpPr>
          <p:cNvPr id="316" name="Google Shape;126;p4"/>
          <p:cNvSpPr txBox="1"/>
          <p:nvPr/>
        </p:nvSpPr>
        <p:spPr>
          <a:xfrm>
            <a:off x="5325853" y="1125093"/>
            <a:ext cx="9591983"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Using the Calculator</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19" name="Rectangle 29"/>
          <p:cNvSpPr txBox="1"/>
          <p:nvPr/>
        </p:nvSpPr>
        <p:spPr>
          <a:xfrm>
            <a:off x="2319111" y="4424351"/>
            <a:ext cx="15229839" cy="15166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Using the Calculator</a:t>
            </a:r>
          </a:p>
        </p:txBody>
      </p:sp>
      <p:sp>
        <p:nvSpPr>
          <p:cNvPr id="320" name="Accuracy: rounding numbers correct to   decimal places…"/>
          <p:cNvSpPr txBox="1"/>
          <p:nvPr/>
        </p:nvSpPr>
        <p:spPr>
          <a:xfrm>
            <a:off x="2108251" y="5220950"/>
            <a:ext cx="19529321" cy="5390086"/>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3600"/>
              </a:spcBef>
              <a:defRPr b="1">
                <a:solidFill>
                  <a:srgbClr val="0A1F61"/>
                </a:solidFill>
                <a:latin typeface="Tajawal Medium"/>
                <a:ea typeface="Tajawal Medium"/>
                <a:cs typeface="Tajawal Medium"/>
                <a:sym typeface="Tajawal Medium"/>
              </a:defRPr>
            </a:pPr>
            <a:r>
              <a:t>Accuracy: rounding numbers correct to </a:t>
            </a:r>
            <a14:m>
              <m:oMath>
                <m:r>
                  <a:rPr xmlns:a="http://schemas.openxmlformats.org/drawingml/2006/main" sz="4150" i="1">
                    <a:solidFill>
                      <a:srgbClr val="0A1F61"/>
                    </a:solidFill>
                    <a:latin typeface="Cambria Math" panose="02040503050406030204" pitchFamily="18" charset="0"/>
                  </a:rPr>
                  <m:t>x</m:t>
                </m:r>
              </m:oMath>
            </a14:m>
            <a:r>
              <a:t> decimal places</a:t>
            </a:r>
          </a:p>
          <a:p>
            <a:pPr algn="l">
              <a:lnSpc>
                <a:spcPct val="120000"/>
              </a:lnSpc>
              <a:spcBef>
                <a:spcPts val="3600"/>
              </a:spcBef>
              <a:defRPr>
                <a:solidFill>
                  <a:srgbClr val="0A1F61"/>
                </a:solidFill>
                <a:latin typeface="Tajawal Medium"/>
                <a:ea typeface="Tajawal Medium"/>
                <a:cs typeface="Tajawal Medium"/>
                <a:sym typeface="Tajawal Medium"/>
              </a:defRPr>
            </a:pPr>
            <a:r>
              <a:rPr b="1"/>
              <a:t>Solution: </a:t>
            </a:r>
          </a:p>
          <a:p>
            <a:pPr marL="320842" indent="-320842" algn="l">
              <a:lnSpc>
                <a:spcPct val="120000"/>
              </a:lnSpc>
              <a:buSzPct val="100000"/>
              <a:buChar char="•"/>
              <a:defRPr>
                <a:solidFill>
                  <a:srgbClr val="0A1F61"/>
                </a:solidFill>
                <a:latin typeface="Tajawal Medium"/>
                <a:ea typeface="Tajawal Medium"/>
                <a:cs typeface="Tajawal Medium"/>
                <a:sym typeface="Tajawal Medium"/>
              </a:defRPr>
            </a:pPr>
            <a:r>
              <a:t>   If the number in the fourth decimal place is less than 5, simply retain the first three numbers after the decimal place: </a:t>
            </a:r>
          </a:p>
          <a:p>
            <a:pPr marL="431800" indent="-431800" algn="l">
              <a:lnSpc>
                <a:spcPct val="120000"/>
              </a:lnSpc>
              <a:defRPr>
                <a:solidFill>
                  <a:srgbClr val="0A1F61"/>
                </a:solidFill>
                <a:latin typeface="Tajawal Medium"/>
                <a:ea typeface="Tajawal Medium"/>
                <a:cs typeface="Tajawal Medium"/>
                <a:sym typeface="Tajawal Medium"/>
              </a:defRPr>
            </a:pPr>
            <a:r>
              <a:t>(b) 6/7 = 0.8571428: use 0.857, when rounded correct to 3D.</a:t>
            </a:r>
          </a:p>
          <a:p>
            <a:pPr marL="431800" indent="-431800" algn="l">
              <a:lnSpc>
                <a:spcPct val="120000"/>
              </a:lnSpc>
              <a:spcBef>
                <a:spcPts val="800"/>
              </a:spcBef>
              <a:defRPr>
                <a:solidFill>
                  <a:srgbClr val="0A1F61"/>
                </a:solidFill>
                <a:latin typeface="Tajawal Medium"/>
                <a:ea typeface="Tajawal Medium"/>
                <a:cs typeface="Tajawal Medium"/>
                <a:sym typeface="Tajawal Medium"/>
              </a:defRPr>
            </a:pPr>
          </a:p>
        </p:txBody>
      </p:sp>
      <p:sp>
        <p:nvSpPr>
          <p:cNvPr id="321" name="Google Shape;126;p4"/>
          <p:cNvSpPr txBox="1"/>
          <p:nvPr/>
        </p:nvSpPr>
        <p:spPr>
          <a:xfrm>
            <a:off x="5325853" y="1125093"/>
            <a:ext cx="9591983"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Using the Calculator</a:t>
            </a:r>
          </a:p>
        </p:txBody>
      </p:sp>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24" name="Rectangle 29"/>
          <p:cNvSpPr txBox="1"/>
          <p:nvPr/>
        </p:nvSpPr>
        <p:spPr>
          <a:xfrm>
            <a:off x="2385461" y="4373551"/>
            <a:ext cx="15229839" cy="1516669"/>
          </a:xfrm>
          <a:prstGeom prst="rect">
            <a:avLst/>
          </a:prstGeom>
          <a:ln w="25400">
            <a:miter lim="400000"/>
          </a:ln>
          <a:extLst>
            <a:ext uri="{C572A759-6A51-4108-AA02-DFA0A04FC94B}">
              <ma14:wrappingTextBoxFlag xmlns:ma14="http://schemas.microsoft.com/office/mac/drawingml/2011/main" val="1"/>
            </a:ext>
          </a:extLst>
        </p:spPr>
        <p:txBody>
          <a:bodyPr lIns="0" tIns="0" rIns="0" bIns="0">
            <a:spAutoFit/>
          </a:bodyPr>
          <a:lstStyle>
            <a:lvl1pPr marL="990600" indent="-990600" algn="just">
              <a:lnSpc>
                <a:spcPct val="120000"/>
              </a:lnSpc>
              <a:spcBef>
                <a:spcPts val="2400"/>
              </a:spcBef>
              <a:defRPr b="1">
                <a:solidFill>
                  <a:srgbClr val="0A1F61"/>
                </a:solidFill>
                <a:latin typeface="Tajawal Medium"/>
                <a:ea typeface="Tajawal Medium"/>
                <a:cs typeface="Tajawal Medium"/>
                <a:sym typeface="Tajawal Medium"/>
              </a:defRPr>
            </a:lvl1pPr>
          </a:lstStyle>
          <a:p>
            <a:pPr/>
            <a:r>
              <a:t>□ Using the Calculator</a:t>
            </a:r>
          </a:p>
        </p:txBody>
      </p:sp>
      <p:sp>
        <p:nvSpPr>
          <p:cNvPr id="325" name="Accuracy: rounding numbers correct to   decimal places…"/>
          <p:cNvSpPr txBox="1"/>
          <p:nvPr/>
        </p:nvSpPr>
        <p:spPr>
          <a:xfrm>
            <a:off x="2174601" y="5170150"/>
            <a:ext cx="19396620" cy="4836366"/>
          </a:xfrm>
          <a:prstGeom prst="rect">
            <a:avLst/>
          </a:prstGeom>
          <a:ln w="25400">
            <a:miter lim="400000"/>
          </a:ln>
          <a:extLst>
            <a:ext uri="{C572A759-6A51-4108-AA02-DFA0A04FC94B}">
              <ma14:wrappingTextBoxFlag xmlns:ma14="http://schemas.microsoft.com/office/mac/drawingml/2011/main" val="1"/>
            </a:ext>
          </a:extLst>
        </p:spPr>
        <p:txBody>
          <a:bodyPr tIns="91439" bIns="91439">
            <a:spAutoFit/>
          </a:bodyPr>
          <a:lstStyle/>
          <a:p>
            <a:pPr algn="l">
              <a:spcBef>
                <a:spcPts val="3600"/>
              </a:spcBef>
              <a:defRPr b="1">
                <a:solidFill>
                  <a:srgbClr val="0A1F61"/>
                </a:solidFill>
                <a:latin typeface="Tajawal Medium"/>
                <a:ea typeface="Tajawal Medium"/>
                <a:cs typeface="Tajawal Medium"/>
                <a:sym typeface="Tajawal Medium"/>
              </a:defRPr>
            </a:pPr>
            <a:r>
              <a:t>Accuracy: rounding numbers correct to </a:t>
            </a:r>
            <a14:m>
              <m:oMath>
                <m:r>
                  <a:rPr xmlns:a="http://schemas.openxmlformats.org/drawingml/2006/main" sz="4150" i="1">
                    <a:solidFill>
                      <a:srgbClr val="0A1F61"/>
                    </a:solidFill>
                    <a:latin typeface="Cambria Math" panose="02040503050406030204" pitchFamily="18" charset="0"/>
                  </a:rPr>
                  <m:t>x</m:t>
                </m:r>
              </m:oMath>
            </a14:m>
            <a:r>
              <a:t> decimal places</a:t>
            </a:r>
          </a:p>
          <a:p>
            <a:pPr algn="l">
              <a:lnSpc>
                <a:spcPct val="120000"/>
              </a:lnSpc>
              <a:spcBef>
                <a:spcPts val="3600"/>
              </a:spcBef>
              <a:defRPr>
                <a:solidFill>
                  <a:srgbClr val="0A1F61"/>
                </a:solidFill>
                <a:latin typeface="Tajawal Medium"/>
                <a:ea typeface="Tajawal Medium"/>
                <a:cs typeface="Tajawal Medium"/>
                <a:sym typeface="Tajawal Medium"/>
              </a:defRPr>
            </a:pPr>
            <a:r>
              <a:rPr b="1"/>
              <a:t>Solution: </a:t>
            </a:r>
          </a:p>
          <a:p>
            <a:pPr marL="320842" indent="-320842" algn="l">
              <a:lnSpc>
                <a:spcPct val="120000"/>
              </a:lnSpc>
              <a:spcBef>
                <a:spcPts val="800"/>
              </a:spcBef>
              <a:buSzPct val="100000"/>
              <a:buChar char="•"/>
              <a:defRPr>
                <a:solidFill>
                  <a:srgbClr val="0A1F61"/>
                </a:solidFill>
                <a:latin typeface="Tajawal Medium"/>
                <a:ea typeface="Tajawal Medium"/>
                <a:cs typeface="Tajawal Medium"/>
                <a:sym typeface="Tajawal Medium"/>
              </a:defRPr>
            </a:pPr>
            <a:r>
              <a:t>   If the number in the fourth decimal place is 5 or greater, then increase the number in the third decimal place by 1, before dropping the remaining numbers:</a:t>
            </a:r>
          </a:p>
          <a:p>
            <a:pPr marL="431800" indent="-431800" algn="l">
              <a:lnSpc>
                <a:spcPct val="120000"/>
              </a:lnSpc>
              <a:spcBef>
                <a:spcPts val="800"/>
              </a:spcBef>
              <a:defRPr>
                <a:solidFill>
                  <a:srgbClr val="0A1F61"/>
                </a:solidFill>
                <a:latin typeface="Tajawal Medium"/>
                <a:ea typeface="Tajawal Medium"/>
                <a:cs typeface="Tajawal Medium"/>
                <a:sym typeface="Tajawal Medium"/>
              </a:defRPr>
            </a:pPr>
            <a:r>
              <a:t>(a) (15)/7 = 2.1428571: use 2.143, when rounded correct to 3D.</a:t>
            </a:r>
          </a:p>
        </p:txBody>
      </p:sp>
      <p:sp>
        <p:nvSpPr>
          <p:cNvPr id="326" name="Google Shape;126;p4"/>
          <p:cNvSpPr txBox="1"/>
          <p:nvPr/>
        </p:nvSpPr>
        <p:spPr>
          <a:xfrm>
            <a:off x="5325853" y="1125093"/>
            <a:ext cx="9591983" cy="1884601"/>
          </a:xfrm>
          <a:prstGeom prst="rect">
            <a:avLst/>
          </a:prstGeom>
          <a:ln w="25400">
            <a:miter lim="400000"/>
          </a:ln>
          <a:extLst>
            <a:ext uri="{C572A759-6A51-4108-AA02-DFA0A04FC94B}">
              <ma14:wrappingTextBoxFlag xmlns:ma14="http://schemas.microsoft.com/office/mac/drawingml/2011/main" val="1"/>
            </a:ext>
          </a:extLst>
        </p:spPr>
        <p:txBody>
          <a:bodyPr lIns="91399" tIns="91399" rIns="91399" bIns="91399">
            <a:spAutoFit/>
          </a:bodyPr>
          <a:lstStyle>
            <a:lvl1pPr algn="l">
              <a:defRPr sz="5600">
                <a:solidFill>
                  <a:srgbClr val="FFFFFF"/>
                </a:solidFill>
                <a:latin typeface="Tajawal Medium"/>
                <a:ea typeface="Tajawal Medium"/>
                <a:cs typeface="Tajawal Medium"/>
                <a:sym typeface="Tajawal Medium"/>
              </a:defRPr>
            </a:lvl1pPr>
          </a:lstStyle>
          <a:p>
            <a:pPr/>
            <a:r>
              <a:t>Using the Calculator</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91439" rIns="91439" bIns="91439"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50800" cap="flat">
          <a:solidFill>
            <a:schemeClr val="accent1"/>
          </a:solidFill>
          <a:prstDash val="solid"/>
          <a:round/>
        </a:ln>
        <a:effectLst>
          <a:outerShdw sx="100000" sy="100000" kx="0" ky="0" algn="b" rotWithShape="0" blurRad="76200" dist="381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نسق Office">
  <a:themeElements>
    <a:clrScheme name="نسق Offic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نسق Office">
      <a:majorFont>
        <a:latin typeface="Helvetica"/>
        <a:ea typeface="Helvetica"/>
        <a:cs typeface="Helvetica"/>
      </a:majorFont>
      <a:minorFont>
        <a:latin typeface="Calibri"/>
        <a:ea typeface="Calibri"/>
        <a:cs typeface="Calibri"/>
      </a:minorFont>
    </a:fontScheme>
    <a:fmtScheme name="نسق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5000"/>
              </a:srgbClr>
            </a:outerShdw>
          </a:effectLst>
        </a:effectStyle>
        <a:effectStyle>
          <a:effectLst>
            <a:outerShdw sx="100000" sy="100000" kx="0" ky="0" algn="b" rotWithShape="0" blurRad="76200" dist="381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chemeClr val="accent1"/>
          </a:solidFill>
          <a:prstDash val="solid"/>
          <a:round/>
        </a:ln>
        <a:effectLst>
          <a:outerShdw sx="100000" sy="100000" kx="0" ky="0" algn="b" rotWithShape="0" blurRad="76200" dist="38100" dir="5400000">
            <a:srgbClr val="000000">
              <a:alpha val="35000"/>
            </a:srgbClr>
          </a:outerShdw>
        </a:effectLst>
        <a:sp3d/>
      </a:spPr>
      <a:bodyPr rot="0" spcFirstLastPara="1" vertOverflow="overflow" horzOverflow="overflow" vert="horz" wrap="square" lIns="91439" tIns="91439" rIns="91439" bIns="91439" numCol="1" spcCol="38100" rtlCol="0" anchor="ctr"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50800" cap="flat">
          <a:solidFill>
            <a:schemeClr val="accent1"/>
          </a:solidFill>
          <a:prstDash val="solid"/>
          <a:round/>
        </a:ln>
        <a:effectLst>
          <a:outerShdw sx="100000" sy="100000" kx="0" ky="0" algn="b" rotWithShape="0" blurRad="76200" dist="381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25400" cap="flat">
          <a:noFill/>
          <a:miter lim="400000"/>
        </a:ln>
        <a:effectLst/>
        <a:sp3d/>
      </a:spPr>
      <a:bodyPr rot="0" spcFirstLastPara="1" vertOverflow="overflow" horzOverflow="overflow" vert="horz" wrap="square" lIns="91439" tIns="91439" rIns="91439" bIns="91439" numCol="1" spcCol="38100" rtlCol="0" anchor="t" upright="0">
        <a:spAutoFit/>
      </a:bodyPr>
      <a:lstStyle>
        <a:defPPr marL="0" marR="0" indent="0" algn="r" defTabSz="1828800" rtl="0" fontAlgn="auto" latinLnBrk="0" hangingPunct="0">
          <a:lnSpc>
            <a:spcPct val="100000"/>
          </a:lnSpc>
          <a:spcBef>
            <a:spcPts val="0"/>
          </a:spcBef>
          <a:spcAft>
            <a:spcPts val="0"/>
          </a:spcAft>
          <a:buClrTx/>
          <a:buSzTx/>
          <a:buFontTx/>
          <a:buNone/>
          <a:tabLst/>
          <a:defRPr b="0" baseline="0" cap="none" i="0" spc="0" strike="noStrike" sz="3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