
<file path=[Content_Types].xml><?xml version="1.0" encoding="utf-8"?>
<Types xmlns="http://schemas.openxmlformats.org/package/2006/content-types">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72" d="100"/>
          <a:sy n="72" d="100"/>
        </p:scale>
        <p:origin x="534" y="78"/>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11/13/2021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11/13/2021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11/13/2021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11/13/2021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11/13/2021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11/13/2021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11/13/2021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11/13/2021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11/13/2021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11/13/2021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11/13/2021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7E7202-C24A-405A-810F-542AFA19DF8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74E2354-2BA2-4E43-8416-EB20D22B053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D05BCA2-3B3E-4CCE-84EE-0222D708FDBC}"/>
              </a:ext>
            </a:extLst>
          </p:cNvPr>
          <p:cNvSpPr>
            <a:spLocks noGrp="1"/>
          </p:cNvSpPr>
          <p:nvPr>
            <p:ph type="dt" sz="half" idx="10"/>
          </p:nvPr>
        </p:nvSpPr>
        <p:spPr/>
        <p:txBody>
          <a:bodyPr/>
          <a:lstStyle/>
          <a:p>
            <a:fld id="{7CCF6F72-960A-433F-BF68-84DAB32B2365}" type="datetimeFigureOut">
              <a:rPr lang="en-US" smtClean="0"/>
              <a:t>11/13/2021</a:t>
            </a:fld>
            <a:endParaRPr lang="en-US"/>
          </a:p>
        </p:txBody>
      </p:sp>
      <p:sp>
        <p:nvSpPr>
          <p:cNvPr id="5" name="Footer Placeholder 4">
            <a:extLst>
              <a:ext uri="{FF2B5EF4-FFF2-40B4-BE49-F238E27FC236}">
                <a16:creationId xmlns:a16="http://schemas.microsoft.com/office/drawing/2014/main" id="{D4A390B3-0B5C-4061-A898-CBE0DCF1D4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2234280-80F0-4379-849F-491C01FB9D95}"/>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0880883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6D912-7153-4EA3-AEAA-B22B789E743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F53B76C-DD74-44A6-ADDC-67C1F776A59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32A288B-33E2-4E74-892C-17A1E1B3409D}"/>
              </a:ext>
            </a:extLst>
          </p:cNvPr>
          <p:cNvSpPr>
            <a:spLocks noGrp="1"/>
          </p:cNvSpPr>
          <p:nvPr>
            <p:ph type="dt" sz="half" idx="10"/>
          </p:nvPr>
        </p:nvSpPr>
        <p:spPr/>
        <p:txBody>
          <a:bodyPr/>
          <a:lstStyle/>
          <a:p>
            <a:fld id="{7CCF6F72-960A-433F-BF68-84DAB32B2365}" type="datetimeFigureOut">
              <a:rPr lang="en-US" smtClean="0"/>
              <a:t>11/13/2021</a:t>
            </a:fld>
            <a:endParaRPr lang="en-US"/>
          </a:p>
        </p:txBody>
      </p:sp>
      <p:sp>
        <p:nvSpPr>
          <p:cNvPr id="5" name="Footer Placeholder 4">
            <a:extLst>
              <a:ext uri="{FF2B5EF4-FFF2-40B4-BE49-F238E27FC236}">
                <a16:creationId xmlns:a16="http://schemas.microsoft.com/office/drawing/2014/main" id="{030129B1-FF0D-44CB-9440-52919715D9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FCB326-E3A4-4870-A441-884E868808CB}"/>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8484468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68871-501E-434F-87F4-A5B872B27F6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3450931-47D5-4903-8E7E-5C84D88C8D2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6F13A19-0375-4DC5-B82B-C8137136300D}"/>
              </a:ext>
            </a:extLst>
          </p:cNvPr>
          <p:cNvSpPr>
            <a:spLocks noGrp="1"/>
          </p:cNvSpPr>
          <p:nvPr>
            <p:ph type="dt" sz="half" idx="10"/>
          </p:nvPr>
        </p:nvSpPr>
        <p:spPr/>
        <p:txBody>
          <a:bodyPr/>
          <a:lstStyle/>
          <a:p>
            <a:fld id="{7CCF6F72-960A-433F-BF68-84DAB32B2365}" type="datetimeFigureOut">
              <a:rPr lang="en-US" smtClean="0"/>
              <a:t>11/13/2021</a:t>
            </a:fld>
            <a:endParaRPr lang="en-US"/>
          </a:p>
        </p:txBody>
      </p:sp>
      <p:sp>
        <p:nvSpPr>
          <p:cNvPr id="5" name="Footer Placeholder 4">
            <a:extLst>
              <a:ext uri="{FF2B5EF4-FFF2-40B4-BE49-F238E27FC236}">
                <a16:creationId xmlns:a16="http://schemas.microsoft.com/office/drawing/2014/main" id="{E98C933E-3E38-4863-B8ED-A99FA66EAF0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B8F21D-F41B-4584-97AA-DBC55F01FCA3}"/>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9831374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D4183-95D6-4D56-BCE8-7C6FAE45873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C2807A-A36C-4505-B5E5-FBFEB025584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52D101-A108-4DF0-827F-8A65417AD2E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F7971D6-0907-4790-A436-A1D3DA152FDE}"/>
              </a:ext>
            </a:extLst>
          </p:cNvPr>
          <p:cNvSpPr>
            <a:spLocks noGrp="1"/>
          </p:cNvSpPr>
          <p:nvPr>
            <p:ph type="dt" sz="half" idx="10"/>
          </p:nvPr>
        </p:nvSpPr>
        <p:spPr/>
        <p:txBody>
          <a:bodyPr/>
          <a:lstStyle/>
          <a:p>
            <a:fld id="{7CCF6F72-960A-433F-BF68-84DAB32B2365}" type="datetimeFigureOut">
              <a:rPr lang="en-US" smtClean="0"/>
              <a:t>11/13/2021</a:t>
            </a:fld>
            <a:endParaRPr lang="en-US"/>
          </a:p>
        </p:txBody>
      </p:sp>
      <p:sp>
        <p:nvSpPr>
          <p:cNvPr id="6" name="Footer Placeholder 5">
            <a:extLst>
              <a:ext uri="{FF2B5EF4-FFF2-40B4-BE49-F238E27FC236}">
                <a16:creationId xmlns:a16="http://schemas.microsoft.com/office/drawing/2014/main" id="{6CBA6C3A-5FC8-41D1-AB7B-13F0E2FA1CC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494D5AB-99DD-4E0B-B0D9-46C1B93D4C48}"/>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7821364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1EF48-82C3-4922-B2B8-9D50C69EF29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92759A3-7144-41D3-ABBC-5BE28CF513F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A8A8454-8F31-412A-B506-B5DDB0ECEFE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76AEFCA-019C-47F2-9BCF-29A4A051B1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382D287-0B4A-49CB-A6AA-209BD2714DC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8DA218E-B8C0-4054-B69D-124C8284BAC7}"/>
              </a:ext>
            </a:extLst>
          </p:cNvPr>
          <p:cNvSpPr>
            <a:spLocks noGrp="1"/>
          </p:cNvSpPr>
          <p:nvPr>
            <p:ph type="dt" sz="half" idx="10"/>
          </p:nvPr>
        </p:nvSpPr>
        <p:spPr/>
        <p:txBody>
          <a:bodyPr/>
          <a:lstStyle/>
          <a:p>
            <a:fld id="{7CCF6F72-960A-433F-BF68-84DAB32B2365}" type="datetimeFigureOut">
              <a:rPr lang="en-US" smtClean="0"/>
              <a:t>11/13/2021</a:t>
            </a:fld>
            <a:endParaRPr lang="en-US"/>
          </a:p>
        </p:txBody>
      </p:sp>
      <p:sp>
        <p:nvSpPr>
          <p:cNvPr id="8" name="Footer Placeholder 7">
            <a:extLst>
              <a:ext uri="{FF2B5EF4-FFF2-40B4-BE49-F238E27FC236}">
                <a16:creationId xmlns:a16="http://schemas.microsoft.com/office/drawing/2014/main" id="{204440AD-84BA-42C7-85A7-4BADC5B7423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1BFEA18-9034-4A00-A55E-B0FB5DD85F3D}"/>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5531280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DFABE-5999-40A3-A533-A4ADA056331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A849147-3517-445A-B7D5-DB84774AE89B}"/>
              </a:ext>
            </a:extLst>
          </p:cNvPr>
          <p:cNvSpPr>
            <a:spLocks noGrp="1"/>
          </p:cNvSpPr>
          <p:nvPr>
            <p:ph type="dt" sz="half" idx="10"/>
          </p:nvPr>
        </p:nvSpPr>
        <p:spPr/>
        <p:txBody>
          <a:bodyPr/>
          <a:lstStyle/>
          <a:p>
            <a:fld id="{7CCF6F72-960A-433F-BF68-84DAB32B2365}" type="datetimeFigureOut">
              <a:rPr lang="en-US" smtClean="0"/>
              <a:t>11/13/2021</a:t>
            </a:fld>
            <a:endParaRPr lang="en-US"/>
          </a:p>
        </p:txBody>
      </p:sp>
      <p:sp>
        <p:nvSpPr>
          <p:cNvPr id="4" name="Footer Placeholder 3">
            <a:extLst>
              <a:ext uri="{FF2B5EF4-FFF2-40B4-BE49-F238E27FC236}">
                <a16:creationId xmlns:a16="http://schemas.microsoft.com/office/drawing/2014/main" id="{CE71B01E-D0AC-4A79-B904-19F94C9A131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8F84A58-4AC1-4B37-86CB-8F8882E444C6}"/>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8710805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4F7C19-A60E-478F-8DA7-CA4A2BCA4519}"/>
              </a:ext>
            </a:extLst>
          </p:cNvPr>
          <p:cNvSpPr>
            <a:spLocks noGrp="1"/>
          </p:cNvSpPr>
          <p:nvPr>
            <p:ph type="dt" sz="half" idx="10"/>
          </p:nvPr>
        </p:nvSpPr>
        <p:spPr/>
        <p:txBody>
          <a:bodyPr/>
          <a:lstStyle/>
          <a:p>
            <a:fld id="{7CCF6F72-960A-433F-BF68-84DAB32B2365}" type="datetimeFigureOut">
              <a:rPr lang="en-US" smtClean="0"/>
              <a:t>11/13/2021</a:t>
            </a:fld>
            <a:endParaRPr lang="en-US"/>
          </a:p>
        </p:txBody>
      </p:sp>
      <p:sp>
        <p:nvSpPr>
          <p:cNvPr id="3" name="Footer Placeholder 2">
            <a:extLst>
              <a:ext uri="{FF2B5EF4-FFF2-40B4-BE49-F238E27FC236}">
                <a16:creationId xmlns:a16="http://schemas.microsoft.com/office/drawing/2014/main" id="{437D0217-E05D-489F-B94E-19906B18F3B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1B985CA-F065-417C-AFC1-99E1F655C3DC}"/>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13068814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D9682-1865-4041-B113-104296DF777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3D8CD68-5A6D-4C03-BEAA-99F0B69140C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975D285-155E-4826-AFA2-AA8693D0CD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77ED01A-8F7E-491A-B652-82C83955ADF2}"/>
              </a:ext>
            </a:extLst>
          </p:cNvPr>
          <p:cNvSpPr>
            <a:spLocks noGrp="1"/>
          </p:cNvSpPr>
          <p:nvPr>
            <p:ph type="dt" sz="half" idx="10"/>
          </p:nvPr>
        </p:nvSpPr>
        <p:spPr/>
        <p:txBody>
          <a:bodyPr/>
          <a:lstStyle/>
          <a:p>
            <a:fld id="{7CCF6F72-960A-433F-BF68-84DAB32B2365}" type="datetimeFigureOut">
              <a:rPr lang="en-US" smtClean="0"/>
              <a:t>11/13/2021</a:t>
            </a:fld>
            <a:endParaRPr lang="en-US"/>
          </a:p>
        </p:txBody>
      </p:sp>
      <p:sp>
        <p:nvSpPr>
          <p:cNvPr id="6" name="Footer Placeholder 5">
            <a:extLst>
              <a:ext uri="{FF2B5EF4-FFF2-40B4-BE49-F238E27FC236}">
                <a16:creationId xmlns:a16="http://schemas.microsoft.com/office/drawing/2014/main" id="{87CBBE4C-2516-4837-8C2D-C8C1F4D658C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771EA7E-6A84-490D-B872-140B79470FC8}"/>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5085132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0C566D-3855-4D17-8792-7DDDB5CDD57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E3F0BC8-303D-456B-81C0-1766C886C0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3286E16-153A-4E6F-8BE4-4D73008A80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4BC6740-453E-45E8-81A6-DC19F01C9B41}"/>
              </a:ext>
            </a:extLst>
          </p:cNvPr>
          <p:cNvSpPr>
            <a:spLocks noGrp="1"/>
          </p:cNvSpPr>
          <p:nvPr>
            <p:ph type="dt" sz="half" idx="10"/>
          </p:nvPr>
        </p:nvSpPr>
        <p:spPr/>
        <p:txBody>
          <a:bodyPr/>
          <a:lstStyle/>
          <a:p>
            <a:fld id="{7CCF6F72-960A-433F-BF68-84DAB32B2365}" type="datetimeFigureOut">
              <a:rPr lang="en-US" smtClean="0"/>
              <a:t>11/13/2021</a:t>
            </a:fld>
            <a:endParaRPr lang="en-US"/>
          </a:p>
        </p:txBody>
      </p:sp>
      <p:sp>
        <p:nvSpPr>
          <p:cNvPr id="6" name="Footer Placeholder 5">
            <a:extLst>
              <a:ext uri="{FF2B5EF4-FFF2-40B4-BE49-F238E27FC236}">
                <a16:creationId xmlns:a16="http://schemas.microsoft.com/office/drawing/2014/main" id="{77C67665-5682-4927-BE38-66F7E476A4B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6FB689-4A95-4844-A908-AC49D071B771}"/>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5155990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0EA88-3812-4453-BD49-D1FACACE43B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AA5E71A-233E-473A-9F66-23DC6D03F72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56294C4-7B1C-4F25-B170-A85E878EAE67}"/>
              </a:ext>
            </a:extLst>
          </p:cNvPr>
          <p:cNvSpPr>
            <a:spLocks noGrp="1"/>
          </p:cNvSpPr>
          <p:nvPr>
            <p:ph type="dt" sz="half" idx="10"/>
          </p:nvPr>
        </p:nvSpPr>
        <p:spPr/>
        <p:txBody>
          <a:bodyPr/>
          <a:lstStyle/>
          <a:p>
            <a:fld id="{7CCF6F72-960A-433F-BF68-84DAB32B2365}" type="datetimeFigureOut">
              <a:rPr lang="en-US" smtClean="0"/>
              <a:t>11/13/2021</a:t>
            </a:fld>
            <a:endParaRPr lang="en-US"/>
          </a:p>
        </p:txBody>
      </p:sp>
      <p:sp>
        <p:nvSpPr>
          <p:cNvPr id="5" name="Footer Placeholder 4">
            <a:extLst>
              <a:ext uri="{FF2B5EF4-FFF2-40B4-BE49-F238E27FC236}">
                <a16:creationId xmlns:a16="http://schemas.microsoft.com/office/drawing/2014/main" id="{8DE20053-4960-493C-A27E-5890F3F5B0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417758-1FD5-43B9-AD89-32B311EB28E1}"/>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1229792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4E7FB7A-152C-4530-B3D2-5D03DC0E81C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BFE2C7A-6A64-45B4-8A24-46023F6F6A1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5836CBE-4620-455A-9A7E-1B8C7E50869D}"/>
              </a:ext>
            </a:extLst>
          </p:cNvPr>
          <p:cNvSpPr>
            <a:spLocks noGrp="1"/>
          </p:cNvSpPr>
          <p:nvPr>
            <p:ph type="dt" sz="half" idx="10"/>
          </p:nvPr>
        </p:nvSpPr>
        <p:spPr/>
        <p:txBody>
          <a:bodyPr/>
          <a:lstStyle/>
          <a:p>
            <a:fld id="{7CCF6F72-960A-433F-BF68-84DAB32B2365}" type="datetimeFigureOut">
              <a:rPr lang="en-US" smtClean="0"/>
              <a:t>11/13/2021</a:t>
            </a:fld>
            <a:endParaRPr lang="en-US"/>
          </a:p>
        </p:txBody>
      </p:sp>
      <p:sp>
        <p:nvSpPr>
          <p:cNvPr id="5" name="Footer Placeholder 4">
            <a:extLst>
              <a:ext uri="{FF2B5EF4-FFF2-40B4-BE49-F238E27FC236}">
                <a16:creationId xmlns:a16="http://schemas.microsoft.com/office/drawing/2014/main" id="{A7CFA33C-52E4-4197-8C01-C79015EBA67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D84AE7C-4139-4BE1-BE91-BA2F5215D746}"/>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14806459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146B2E-99B2-49CC-ABE7-01CD7856935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3E74B7F-F0D8-4B96-90B7-ED61415499C6}"/>
              </a:ext>
            </a:extLst>
          </p:cNvPr>
          <p:cNvSpPr>
            <a:spLocks noGrp="1"/>
          </p:cNvSpPr>
          <p:nvPr>
            <p:ph type="dt" sz="half" idx="10"/>
          </p:nvPr>
        </p:nvSpPr>
        <p:spPr/>
        <p:txBody>
          <a:bodyPr/>
          <a:lstStyle/>
          <a:p>
            <a:fld id="{7CCF6F72-960A-433F-BF68-84DAB32B2365}" type="datetimeFigureOut">
              <a:rPr lang="en-US" smtClean="0"/>
              <a:t>11/13/2021</a:t>
            </a:fld>
            <a:endParaRPr lang="en-US"/>
          </a:p>
        </p:txBody>
      </p:sp>
      <p:sp>
        <p:nvSpPr>
          <p:cNvPr id="4" name="Footer Placeholder 3">
            <a:extLst>
              <a:ext uri="{FF2B5EF4-FFF2-40B4-BE49-F238E27FC236}">
                <a16:creationId xmlns:a16="http://schemas.microsoft.com/office/drawing/2014/main" id="{CDA376C3-8655-48FE-AFCD-C78A384A27C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B36C53F-683F-4AC6-823F-84B0E7116847}"/>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533189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11/13/2021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DD9C770-59A4-4620-94A3-65C266158E3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F84FC0A-8CDE-4155-9EF9-AB0ED034CDE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24BED6-0B21-406B-B5CB-53D440230E6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CF6F72-960A-433F-BF68-84DAB32B2365}" type="datetimeFigureOut">
              <a:rPr lang="en-US" smtClean="0"/>
              <a:t>11/13/2021</a:t>
            </a:fld>
            <a:endParaRPr lang="en-US"/>
          </a:p>
        </p:txBody>
      </p:sp>
      <p:sp>
        <p:nvSpPr>
          <p:cNvPr id="5" name="Footer Placeholder 4">
            <a:extLst>
              <a:ext uri="{FF2B5EF4-FFF2-40B4-BE49-F238E27FC236}">
                <a16:creationId xmlns:a16="http://schemas.microsoft.com/office/drawing/2014/main" id="{57744EBF-6CF9-40EB-99C5-1BECD9B5720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971CCB5-7CC5-4ECC-A5CF-91DFD370E96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566C2C-C01B-4189-85C5-0FF2309774C1}" type="slidenum">
              <a:rPr lang="en-US" smtClean="0"/>
              <a:t>‹#›</a:t>
            </a:fld>
            <a:endParaRPr lang="en-US"/>
          </a:p>
        </p:txBody>
      </p:sp>
    </p:spTree>
    <p:extLst>
      <p:ext uri="{BB962C8B-B14F-4D97-AF65-F5344CB8AC3E}">
        <p14:creationId xmlns:p14="http://schemas.microsoft.com/office/powerpoint/2010/main" val="20750196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b="1" dirty="0">
                <a:solidFill>
                  <a:schemeClr val="bg1"/>
                </a:solidFill>
                <a:latin typeface="+mn-lt"/>
              </a:rPr>
              <a:t>Risk control techniques</a:t>
            </a:r>
            <a:br>
              <a:rPr lang="en-US" b="1" dirty="0">
                <a:solidFill>
                  <a:schemeClr val="bg1"/>
                </a:solidFill>
                <a:latin typeface="+mn-lt"/>
              </a:rPr>
            </a:br>
            <a:r>
              <a:rPr lang="en-US" sz="2800" dirty="0">
                <a:solidFill>
                  <a:schemeClr val="bg1"/>
                </a:solidFill>
                <a:latin typeface="+mn-lt"/>
              </a:rPr>
              <a:t>Lecture</a:t>
            </a:r>
            <a:r>
              <a:rPr lang="en-US" sz="2800" b="1" dirty="0">
                <a:solidFill>
                  <a:schemeClr val="bg1"/>
                </a:solidFill>
                <a:latin typeface="+mn-lt"/>
              </a:rPr>
              <a:t> 9</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lstStyle/>
          <a:p>
            <a:pPr algn="l"/>
            <a:r>
              <a:rPr lang="en-US" b="1" dirty="0">
                <a:solidFill>
                  <a:schemeClr val="bg1">
                    <a:lumMod val="95000"/>
                  </a:schemeClr>
                </a:solidFill>
              </a:rPr>
              <a:t>PMG510</a:t>
            </a:r>
          </a:p>
          <a:p>
            <a:pPr algn="l"/>
            <a:r>
              <a:rPr lang="en-US" b="1" dirty="0">
                <a:solidFill>
                  <a:schemeClr val="bg1">
                    <a:lumMod val="95000"/>
                  </a:schemeClr>
                </a:solidFill>
              </a:rPr>
              <a:t>Project Risk Management</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Types of controls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There are a range of controls that can be applied to hazard risks.</a:t>
            </a:r>
          </a:p>
          <a:p>
            <a:pPr algn="just">
              <a:tabLst>
                <a:tab pos="184150" algn="l"/>
              </a:tabLst>
            </a:pPr>
            <a:r>
              <a:rPr lang="en-US" sz="2900" dirty="0"/>
              <a:t> The most convenient classification system is to describe these controls as preventive, corrective, directive and detective.</a:t>
            </a:r>
          </a:p>
          <a:p>
            <a:pPr algn="just">
              <a:tabLst>
                <a:tab pos="184150" algn="l"/>
              </a:tabLst>
            </a:pPr>
            <a:r>
              <a:rPr lang="en-US" sz="2900" dirty="0"/>
              <a:t>The relationship between these four types of controls and the dominant risk of response for different levels of risks is illustrated on the risk matrix shown in the figure below.</a:t>
            </a:r>
          </a:p>
        </p:txBody>
      </p:sp>
    </p:spTree>
    <p:extLst>
      <p:ext uri="{BB962C8B-B14F-4D97-AF65-F5344CB8AC3E}">
        <p14:creationId xmlns:p14="http://schemas.microsoft.com/office/powerpoint/2010/main" val="21144700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Types of controls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900" dirty="0"/>
          </a:p>
        </p:txBody>
      </p:sp>
      <p:pic>
        <p:nvPicPr>
          <p:cNvPr id="8" name="Picture 7">
            <a:extLst>
              <a:ext uri="{FF2B5EF4-FFF2-40B4-BE49-F238E27FC236}">
                <a16:creationId xmlns:a16="http://schemas.microsoft.com/office/drawing/2014/main" id="{5ABA350E-AF6C-43C6-AB3E-B1CF16C57D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1350" y="1505039"/>
            <a:ext cx="7078063" cy="5296639"/>
          </a:xfrm>
          <a:prstGeom prst="rect">
            <a:avLst/>
          </a:prstGeom>
        </p:spPr>
      </p:pic>
    </p:spTree>
    <p:extLst>
      <p:ext uri="{BB962C8B-B14F-4D97-AF65-F5344CB8AC3E}">
        <p14:creationId xmlns:p14="http://schemas.microsoft.com/office/powerpoint/2010/main" val="19982679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Types of controls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Preventive controls are designed to limit the possibility of an undesirable hazard event occurring.</a:t>
            </a:r>
          </a:p>
          <a:p>
            <a:pPr algn="just">
              <a:tabLst>
                <a:tab pos="184150" algn="l"/>
              </a:tabLst>
            </a:pPr>
            <a:r>
              <a:rPr lang="en-US" sz="2900" dirty="0"/>
              <a:t>The majority of controls implemented in organizations in response to hazard risks are preventive controls.</a:t>
            </a:r>
          </a:p>
          <a:p>
            <a:pPr algn="just">
              <a:tabLst>
                <a:tab pos="184150" algn="l"/>
              </a:tabLst>
            </a:pPr>
            <a:r>
              <a:rPr lang="en-US" sz="2900" dirty="0"/>
              <a:t>For health and safety risks, preventive controls will include substituting a less hazardous material in the activity or enclosing the activity so that employee exposure to dust or fumes is eliminated.</a:t>
            </a:r>
          </a:p>
        </p:txBody>
      </p:sp>
    </p:spTree>
    <p:extLst>
      <p:ext uri="{BB962C8B-B14F-4D97-AF65-F5344CB8AC3E}">
        <p14:creationId xmlns:p14="http://schemas.microsoft.com/office/powerpoint/2010/main" val="17063286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Types of controls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Corrective controls are designed to correct undesirable circumstances and reduce unacceptable risk exposures.</a:t>
            </a:r>
          </a:p>
          <a:p>
            <a:pPr algn="just">
              <a:tabLst>
                <a:tab pos="184150" algn="l"/>
              </a:tabLst>
            </a:pPr>
            <a:r>
              <a:rPr lang="en-US" sz="2900" dirty="0"/>
              <a:t>Such controls provide a key method whereby the risk is treated so that it becomes less likely to occur and/or the impact is much reduced.</a:t>
            </a:r>
          </a:p>
          <a:p>
            <a:pPr algn="just">
              <a:tabLst>
                <a:tab pos="184150" algn="l"/>
              </a:tabLst>
            </a:pPr>
            <a:r>
              <a:rPr lang="en-US" sz="2900" dirty="0"/>
              <a:t>In general terms, corrective controls are designed to </a:t>
            </a:r>
            <a:r>
              <a:rPr lang="en-US" sz="2900" dirty="0">
                <a:solidFill>
                  <a:srgbClr val="FF0000"/>
                </a:solidFill>
              </a:rPr>
              <a:t>correct the situation</a:t>
            </a:r>
            <a:r>
              <a:rPr lang="en-US" sz="2900" dirty="0"/>
              <a:t>.</a:t>
            </a:r>
          </a:p>
          <a:p>
            <a:pPr algn="just">
              <a:tabLst>
                <a:tab pos="184150" algn="l"/>
              </a:tabLst>
            </a:pPr>
            <a:endParaRPr lang="en-US" sz="2900" dirty="0"/>
          </a:p>
        </p:txBody>
      </p:sp>
    </p:spTree>
    <p:extLst>
      <p:ext uri="{BB962C8B-B14F-4D97-AF65-F5344CB8AC3E}">
        <p14:creationId xmlns:p14="http://schemas.microsoft.com/office/powerpoint/2010/main" val="2280750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Types of controls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Preventive controls are relevant to actions that are taken before the event occurs. The nature of detective controls means that they relate to circumstances after the event has occurred. Corrective and directive controls can be relevant to loss prevention, damage limitation and cost containment. These are the three phases of loss control.</a:t>
            </a:r>
          </a:p>
        </p:txBody>
      </p:sp>
    </p:spTree>
    <p:extLst>
      <p:ext uri="{BB962C8B-B14F-4D97-AF65-F5344CB8AC3E}">
        <p14:creationId xmlns:p14="http://schemas.microsoft.com/office/powerpoint/2010/main" val="11191444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Types of controls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relevance of the types of controls to the bow-tie presentation of the risk management process is shown in the Figure below.</a:t>
            </a:r>
          </a:p>
          <a:p>
            <a:pPr algn="just">
              <a:tabLst>
                <a:tab pos="184150" algn="l"/>
              </a:tabLst>
            </a:pPr>
            <a:endParaRPr lang="en-US" sz="2900" dirty="0"/>
          </a:p>
        </p:txBody>
      </p:sp>
    </p:spTree>
    <p:extLst>
      <p:ext uri="{BB962C8B-B14F-4D97-AF65-F5344CB8AC3E}">
        <p14:creationId xmlns:p14="http://schemas.microsoft.com/office/powerpoint/2010/main" val="4057419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Types of controls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900" dirty="0"/>
          </a:p>
        </p:txBody>
      </p:sp>
      <p:pic>
        <p:nvPicPr>
          <p:cNvPr id="8" name="Picture 7">
            <a:extLst>
              <a:ext uri="{FF2B5EF4-FFF2-40B4-BE49-F238E27FC236}">
                <a16:creationId xmlns:a16="http://schemas.microsoft.com/office/drawing/2014/main" id="{C5DEDA70-BE45-437D-B1C9-96359A5D15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37916" y="1451904"/>
            <a:ext cx="7116168" cy="4725059"/>
          </a:xfrm>
          <a:prstGeom prst="rect">
            <a:avLst/>
          </a:prstGeom>
        </p:spPr>
      </p:pic>
    </p:spTree>
    <p:extLst>
      <p:ext uri="{BB962C8B-B14F-4D97-AF65-F5344CB8AC3E}">
        <p14:creationId xmlns:p14="http://schemas.microsoft.com/office/powerpoint/2010/main" val="23517056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Types of controls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solidFill>
                  <a:srgbClr val="FF0000"/>
                </a:solidFill>
              </a:rPr>
              <a:t>Directive controls </a:t>
            </a:r>
            <a:r>
              <a:rPr lang="en-US" sz="2900" dirty="0"/>
              <a:t>are designed to ensure that a particular outcome is achieved. In health and safety terms, directive controls would include instructions/directions given to employees to follow, for example, in the use of personal protective equipment. Training in how to respond to a particular risk event and detailed instructions and procedures are directive controls.</a:t>
            </a:r>
          </a:p>
          <a:p>
            <a:pPr algn="just">
              <a:tabLst>
                <a:tab pos="184150" algn="l"/>
              </a:tabLst>
            </a:pPr>
            <a:r>
              <a:rPr lang="en-US" sz="2900" dirty="0">
                <a:solidFill>
                  <a:srgbClr val="FF0000"/>
                </a:solidFill>
              </a:rPr>
              <a:t>Detective controls </a:t>
            </a:r>
            <a:r>
              <a:rPr lang="en-US" sz="2900" dirty="0"/>
              <a:t>are designed to identify occasions when an undesirable outcome has occurred. The control is intended to detect when these undesirable events have happened, to ensure that </a:t>
            </a:r>
            <a:r>
              <a:rPr lang="en-US" sz="2900" dirty="0">
                <a:solidFill>
                  <a:srgbClr val="FF0000"/>
                </a:solidFill>
              </a:rPr>
              <a:t>the circumstances do not deteriorate further</a:t>
            </a:r>
            <a:r>
              <a:rPr lang="en-US" sz="2900" dirty="0"/>
              <a:t>.</a:t>
            </a:r>
          </a:p>
        </p:txBody>
      </p:sp>
    </p:spTree>
    <p:extLst>
      <p:ext uri="{BB962C8B-B14F-4D97-AF65-F5344CB8AC3E}">
        <p14:creationId xmlns:p14="http://schemas.microsoft.com/office/powerpoint/2010/main" val="29282822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Preventive controls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These are the most important type of risk controls, and all organizations will use preventive controls to treat certain types of risks.</a:t>
            </a:r>
          </a:p>
          <a:p>
            <a:pPr algn="just">
              <a:tabLst>
                <a:tab pos="184150" algn="l"/>
              </a:tabLst>
            </a:pPr>
            <a:r>
              <a:rPr lang="en-US" sz="2900" dirty="0"/>
              <a:t>The advantage of preventive controls is that they </a:t>
            </a:r>
            <a:r>
              <a:rPr lang="en-US" sz="2900" dirty="0">
                <a:solidFill>
                  <a:srgbClr val="FF0000"/>
                </a:solidFill>
              </a:rPr>
              <a:t>eliminate</a:t>
            </a:r>
            <a:r>
              <a:rPr lang="en-US" sz="2900" dirty="0"/>
              <a:t> the hazard, so that </a:t>
            </a:r>
            <a:r>
              <a:rPr lang="en-US" sz="2900" dirty="0">
                <a:solidFill>
                  <a:srgbClr val="FF0000"/>
                </a:solidFill>
              </a:rPr>
              <a:t>no further consideration of it is required</a:t>
            </a:r>
            <a:r>
              <a:rPr lang="en-US" sz="2900" dirty="0"/>
              <a:t>.</a:t>
            </a:r>
          </a:p>
        </p:txBody>
      </p:sp>
    </p:spTree>
    <p:extLst>
      <p:ext uri="{BB962C8B-B14F-4D97-AF65-F5344CB8AC3E}">
        <p14:creationId xmlns:p14="http://schemas.microsoft.com/office/powerpoint/2010/main" val="35153121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Preventive controls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Examples of preventive controls include the separation of duty, whereby no person has authority to act without the consent of another when paying an invoice. Also, expenditure systems should prevent the same person from ordering goods and then authorizing the payment for them. In health and safety terms, preventive controls include the elimination or removal of the hazard and providing a less risky substitute. For example, a hazardous chemical used in a cleaning operation may be substituted with a less harmful alternative.</a:t>
            </a:r>
          </a:p>
          <a:p>
            <a:pPr algn="just">
              <a:tabLst>
                <a:tab pos="184150" algn="l"/>
              </a:tabLst>
            </a:pPr>
            <a:endParaRPr lang="en-US" sz="2900" dirty="0"/>
          </a:p>
          <a:p>
            <a:pPr algn="just">
              <a:tabLst>
                <a:tab pos="184150" algn="l"/>
              </a:tabLst>
            </a:pPr>
            <a:endParaRPr lang="en-US" sz="2900" dirty="0"/>
          </a:p>
        </p:txBody>
      </p:sp>
    </p:spTree>
    <p:extLst>
      <p:ext uri="{BB962C8B-B14F-4D97-AF65-F5344CB8AC3E}">
        <p14:creationId xmlns:p14="http://schemas.microsoft.com/office/powerpoint/2010/main" val="40455482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Corrective controls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Corrective controls are the next option after it has been decided that preventive controls are not technically feasible, operationally desirable or cost-effective. Corrective controls are capable of producing an entirely satisfactory result, whereby the current level of risk is reduced to within the risk appetite of the organization.</a:t>
            </a:r>
          </a:p>
        </p:txBody>
      </p:sp>
    </p:spTree>
    <p:extLst>
      <p:ext uri="{BB962C8B-B14F-4D97-AF65-F5344CB8AC3E}">
        <p14:creationId xmlns:p14="http://schemas.microsoft.com/office/powerpoint/2010/main" val="19360806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Corrective controls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Examples of corrective controls can be found in the management of health and safety at work. Engineering containment by way of barriers or guards is a very well-established type of corrective control. In relation to fraud exposures, use of passwords or other access controls can be considered to be corrective controls. Staff rotation and regular change of supervisors also fit into this category of controls.</a:t>
            </a:r>
          </a:p>
        </p:txBody>
      </p:sp>
    </p:spTree>
    <p:extLst>
      <p:ext uri="{BB962C8B-B14F-4D97-AF65-F5344CB8AC3E}">
        <p14:creationId xmlns:p14="http://schemas.microsoft.com/office/powerpoint/2010/main" val="27578614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Corrective controls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Sometimes, corrective controls are over-engineered and their cost is disproportionate to the benefit that is achieved. It is for risk management practitioners and internal auditors, as well as employees themselves, to identify where expensive and/or ineffective corrective controls have been implemented.</a:t>
            </a:r>
          </a:p>
        </p:txBody>
      </p:sp>
    </p:spTree>
    <p:extLst>
      <p:ext uri="{BB962C8B-B14F-4D97-AF65-F5344CB8AC3E}">
        <p14:creationId xmlns:p14="http://schemas.microsoft.com/office/powerpoint/2010/main" val="39764601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Directive controls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Organizations will be familiar with the directive controls, because staff will need to be advised of the correct way of undertaking specific tasks.</a:t>
            </a:r>
          </a:p>
          <a:p>
            <a:pPr algn="just">
              <a:tabLst>
                <a:tab pos="184150" algn="l"/>
              </a:tabLst>
            </a:pPr>
            <a:r>
              <a:rPr lang="en-US" sz="2900" dirty="0"/>
              <a:t>Where tasks involve a level of risk, documented procedures, together with information, training and instruction, can be seen as directive controls.</a:t>
            </a:r>
          </a:p>
          <a:p>
            <a:pPr algn="just">
              <a:tabLst>
                <a:tab pos="184150" algn="l"/>
              </a:tabLst>
            </a:pPr>
            <a:r>
              <a:rPr lang="en-US" sz="2900" dirty="0"/>
              <a:t>Therefore, directive controls are likely to be in place for most risks, regardless of whether other types of controls also exist.</a:t>
            </a:r>
          </a:p>
        </p:txBody>
      </p:sp>
    </p:spTree>
    <p:extLst>
      <p:ext uri="{BB962C8B-B14F-4D97-AF65-F5344CB8AC3E}">
        <p14:creationId xmlns:p14="http://schemas.microsoft.com/office/powerpoint/2010/main" val="28546472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Directive controls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An example of directive controls is the requirement to wear personal protective equipment when undertaking potentially dangerous activities. Staff will need to be trained in the correct use of the equipment and a level of supervision will be required in order to ensure that it is used correctly.</a:t>
            </a:r>
          </a:p>
        </p:txBody>
      </p:sp>
    </p:spTree>
    <p:extLst>
      <p:ext uri="{BB962C8B-B14F-4D97-AF65-F5344CB8AC3E}">
        <p14:creationId xmlns:p14="http://schemas.microsoft.com/office/powerpoint/2010/main" val="29390642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Directive controls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Directive controls, especially in relation to health and safety risks, represent a low level of control that may require constant supervision in order to ensure that the correct procedures are being followed.</a:t>
            </a:r>
          </a:p>
        </p:txBody>
      </p:sp>
    </p:spTree>
    <p:extLst>
      <p:ext uri="{BB962C8B-B14F-4D97-AF65-F5344CB8AC3E}">
        <p14:creationId xmlns:p14="http://schemas.microsoft.com/office/powerpoint/2010/main" val="35222383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Detective controls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Detective controls are those procedures that identify when the hazard has materialized.</a:t>
            </a:r>
          </a:p>
          <a:p>
            <a:pPr algn="just">
              <a:tabLst>
                <a:tab pos="184150" algn="l"/>
              </a:tabLst>
            </a:pPr>
            <a:r>
              <a:rPr lang="en-US" sz="2900" dirty="0"/>
              <a:t>Examples of detective controls include stock or asset checks to ensure that stock or assets have not been removed without authorization. Bank reconciliation exercises can detect unauthorized transactions. Also, postimplementation reviews can detect the lessons learnt from projects that can be applied in future.</a:t>
            </a:r>
          </a:p>
        </p:txBody>
      </p:sp>
    </p:spTree>
    <p:extLst>
      <p:ext uri="{BB962C8B-B14F-4D97-AF65-F5344CB8AC3E}">
        <p14:creationId xmlns:p14="http://schemas.microsoft.com/office/powerpoint/2010/main" val="33957141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Detective controls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Detective controls are closely related to </a:t>
            </a:r>
            <a:r>
              <a:rPr lang="en-US" sz="2900" dirty="0">
                <a:solidFill>
                  <a:srgbClr val="FF0000"/>
                </a:solidFill>
              </a:rPr>
              <a:t>review and monitoring </a:t>
            </a:r>
            <a:r>
              <a:rPr lang="en-US" sz="2900" dirty="0"/>
              <a:t>exercises undertaken as part of the risk management process.</a:t>
            </a:r>
          </a:p>
          <a:p>
            <a:pPr algn="just">
              <a:tabLst>
                <a:tab pos="184150" algn="l"/>
              </a:tabLst>
            </a:pPr>
            <a:r>
              <a:rPr lang="en-US" sz="2900" dirty="0"/>
              <a:t>The disadvantage of the detective controls is that the risk will </a:t>
            </a:r>
            <a:r>
              <a:rPr lang="en-US" sz="2900" dirty="0">
                <a:solidFill>
                  <a:srgbClr val="FF0000"/>
                </a:solidFill>
              </a:rPr>
              <a:t>already have materialized </a:t>
            </a:r>
            <a:r>
              <a:rPr lang="en-US" sz="2900" dirty="0"/>
              <a:t>before it is detected.</a:t>
            </a:r>
          </a:p>
          <a:p>
            <a:pPr algn="just">
              <a:tabLst>
                <a:tab pos="184150" algn="l"/>
              </a:tabLst>
            </a:pPr>
            <a:r>
              <a:rPr lang="en-US" sz="2900" dirty="0"/>
              <a:t>Detection of fraud is often only possible after the fraud has taken place. However, there are considerable advantages in detecting fraud early, so that the nature and scale of the fraud may be reduced and the scope for future similar fraudulent activities eliminated.</a:t>
            </a:r>
          </a:p>
        </p:txBody>
      </p:sp>
    </p:spTree>
    <p:extLst>
      <p:ext uri="{BB962C8B-B14F-4D97-AF65-F5344CB8AC3E}">
        <p14:creationId xmlns:p14="http://schemas.microsoft.com/office/powerpoint/2010/main" val="41466812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Detective controls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Even in health and safety arrangements, there is scope for the use of detective controls.</a:t>
            </a:r>
          </a:p>
          <a:p>
            <a:pPr algn="just">
              <a:tabLst>
                <a:tab pos="184150" algn="l"/>
              </a:tabLst>
            </a:pPr>
            <a:r>
              <a:rPr lang="en-US" sz="2900" dirty="0"/>
              <a:t>By having detective controls to identify the early symptoms of these occupational ill health conditions, employees will be diagnosed early and further exposure can be eliminated.</a:t>
            </a:r>
          </a:p>
          <a:p>
            <a:pPr algn="just">
              <a:tabLst>
                <a:tab pos="184150" algn="l"/>
              </a:tabLst>
            </a:pPr>
            <a:r>
              <a:rPr lang="en-US" sz="2900" dirty="0"/>
              <a:t>Examples of these types of controls in health and safety include early detection of lung disease from dust exposure, skin conditions such as dermatitis and finally deafness caused by exposure to occupational noise.</a:t>
            </a:r>
          </a:p>
        </p:txBody>
      </p:sp>
    </p:spTree>
    <p:extLst>
      <p:ext uri="{BB962C8B-B14F-4D97-AF65-F5344CB8AC3E}">
        <p14:creationId xmlns:p14="http://schemas.microsoft.com/office/powerpoint/2010/main" val="32060110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Detective controls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Even in health and safety arrangements, there is scope for the use of detective controls.</a:t>
            </a:r>
          </a:p>
          <a:p>
            <a:pPr algn="just">
              <a:tabLst>
                <a:tab pos="184150" algn="l"/>
              </a:tabLst>
            </a:pPr>
            <a:r>
              <a:rPr lang="en-US" sz="2900" dirty="0"/>
              <a:t>By having detective controls to identify the early symptoms of these occupational ill health conditions, employees will be diagnosed early and further exposure can be eliminated.</a:t>
            </a:r>
          </a:p>
          <a:p>
            <a:pPr algn="just">
              <a:tabLst>
                <a:tab pos="184150" algn="l"/>
              </a:tabLst>
            </a:pPr>
            <a:r>
              <a:rPr lang="en-US" sz="2900" dirty="0"/>
              <a:t>Examples of these types of controls in health and safety include early detection of lung disease from dust exposure, skin conditions such as dermatitis and finally deafness caused by exposure to occupational noise.</a:t>
            </a:r>
          </a:p>
        </p:txBody>
      </p:sp>
    </p:spTree>
    <p:extLst>
      <p:ext uri="{BB962C8B-B14F-4D97-AF65-F5344CB8AC3E}">
        <p14:creationId xmlns:p14="http://schemas.microsoft.com/office/powerpoint/2010/main" val="42716729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4967</TotalTime>
  <Words>1197</Words>
  <Application>Microsoft Office PowerPoint</Application>
  <PresentationFormat>Widescreen</PresentationFormat>
  <Paragraphs>61</Paragraphs>
  <Slides>21</Slides>
  <Notes>0</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21</vt:i4>
      </vt:variant>
    </vt:vector>
  </HeadingPairs>
  <TitlesOfParts>
    <vt:vector size="26" baseType="lpstr">
      <vt:lpstr>Arial</vt:lpstr>
      <vt:lpstr>Calibri</vt:lpstr>
      <vt:lpstr>Calibri Light</vt:lpstr>
      <vt:lpstr>Office Theme</vt:lpstr>
      <vt:lpstr>Custom Design</vt:lpstr>
      <vt:lpstr>Risk control techniques Lecture 9</vt:lpstr>
      <vt:lpstr>Types of controls</vt:lpstr>
      <vt:lpstr>Types of controls</vt:lpstr>
      <vt:lpstr>Types of controls</vt:lpstr>
      <vt:lpstr>Types of controls</vt:lpstr>
      <vt:lpstr>Types of controls</vt:lpstr>
      <vt:lpstr>Types of controls</vt:lpstr>
      <vt:lpstr>Types of controls</vt:lpstr>
      <vt:lpstr>Types of controls</vt:lpstr>
      <vt:lpstr>Preventive controls</vt:lpstr>
      <vt:lpstr>Preventive controls</vt:lpstr>
      <vt:lpstr>Corrective controls</vt:lpstr>
      <vt:lpstr>Corrective controls</vt:lpstr>
      <vt:lpstr>Corrective controls</vt:lpstr>
      <vt:lpstr>Directive controls</vt:lpstr>
      <vt:lpstr>Directive controls</vt:lpstr>
      <vt:lpstr>Directive controls</vt:lpstr>
      <vt:lpstr>Detective controls</vt:lpstr>
      <vt:lpstr>Detective controls</vt:lpstr>
      <vt:lpstr>Detective controls</vt:lpstr>
      <vt:lpstr>Detective controls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Mohamed Ayman</cp:lastModifiedBy>
  <cp:revision>56</cp:revision>
  <dcterms:created xsi:type="dcterms:W3CDTF">2020-10-15T07:04:09Z</dcterms:created>
  <dcterms:modified xsi:type="dcterms:W3CDTF">2021-11-13T07:38:00Z</dcterms:modified>
</cp:coreProperties>
</file>