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4"/>
  </p:notesMasterIdLst>
  <p:sldIdLst>
    <p:sldId id="480" r:id="rId5"/>
    <p:sldId id="490" r:id="rId6"/>
    <p:sldId id="671" r:id="rId7"/>
    <p:sldId id="672" r:id="rId8"/>
    <p:sldId id="673" r:id="rId9"/>
    <p:sldId id="674" r:id="rId10"/>
    <p:sldId id="675" r:id="rId11"/>
    <p:sldId id="676" r:id="rId12"/>
    <p:sldId id="678" r:id="rId13"/>
    <p:sldId id="679" r:id="rId14"/>
    <p:sldId id="677" r:id="rId15"/>
    <p:sldId id="681" r:id="rId16"/>
    <p:sldId id="682" r:id="rId17"/>
    <p:sldId id="683" r:id="rId18"/>
    <p:sldId id="684" r:id="rId19"/>
    <p:sldId id="698" r:id="rId20"/>
    <p:sldId id="685" r:id="rId21"/>
    <p:sldId id="699" r:id="rId22"/>
    <p:sldId id="700" r:id="rId23"/>
    <p:sldId id="701" r:id="rId24"/>
    <p:sldId id="702" r:id="rId25"/>
    <p:sldId id="703" r:id="rId26"/>
    <p:sldId id="704" r:id="rId27"/>
    <p:sldId id="705" r:id="rId28"/>
    <p:sldId id="706" r:id="rId29"/>
    <p:sldId id="707" r:id="rId30"/>
    <p:sldId id="708" r:id="rId31"/>
    <p:sldId id="709" r:id="rId32"/>
    <p:sldId id="711" r:id="rId33"/>
    <p:sldId id="712" r:id="rId34"/>
    <p:sldId id="713" r:id="rId35"/>
    <p:sldId id="714" r:id="rId36"/>
    <p:sldId id="715" r:id="rId37"/>
    <p:sldId id="716" r:id="rId38"/>
    <p:sldId id="717" r:id="rId39"/>
    <p:sldId id="686" r:id="rId40"/>
    <p:sldId id="687" r:id="rId41"/>
    <p:sldId id="688" r:id="rId42"/>
    <p:sldId id="689" r:id="rId43"/>
    <p:sldId id="690" r:id="rId44"/>
    <p:sldId id="691" r:id="rId45"/>
    <p:sldId id="692" r:id="rId46"/>
    <p:sldId id="693" r:id="rId47"/>
    <p:sldId id="694" r:id="rId48"/>
    <p:sldId id="695" r:id="rId49"/>
    <p:sldId id="696" r:id="rId50"/>
    <p:sldId id="697" r:id="rId51"/>
    <p:sldId id="550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2"/>
            <p14:sldId id="673"/>
            <p14:sldId id="674"/>
            <p14:sldId id="675"/>
            <p14:sldId id="676"/>
            <p14:sldId id="678"/>
            <p14:sldId id="679"/>
            <p14:sldId id="677"/>
            <p14:sldId id="681"/>
            <p14:sldId id="682"/>
            <p14:sldId id="683"/>
            <p14:sldId id="684"/>
            <p14:sldId id="698"/>
            <p14:sldId id="685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1"/>
            <p14:sldId id="712"/>
            <p14:sldId id="713"/>
            <p14:sldId id="714"/>
            <p14:sldId id="715"/>
            <p14:sldId id="716"/>
            <p14:sldId id="717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3" autoAdjust="0"/>
    <p:restoredTop sz="95441" autoAdjust="0"/>
  </p:normalViewPr>
  <p:slideViewPr>
    <p:cSldViewPr snapToGrid="0">
      <p:cViewPr varScale="1">
        <p:scale>
          <a:sx n="87" d="100"/>
          <a:sy n="87" d="100"/>
        </p:scale>
        <p:origin x="1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Ensemble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Bagging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Boosting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Stacking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Cascading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Random forests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Ensemble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866002" cy="4351338"/>
          </a:xfrm>
        </p:spPr>
        <p:txBody>
          <a:bodyPr>
            <a:noAutofit/>
          </a:bodyPr>
          <a:lstStyle/>
          <a:p>
            <a:r>
              <a:rPr lang="en-US" dirty="0"/>
              <a:t>Ensemble Learning is a technique that combines multiple individual models (learners) to achieve better predictive accuracy and generalization than any single model alone.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177" y="3123272"/>
            <a:ext cx="7040738" cy="175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benefits of Ensemble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Improved robustness</a:t>
            </a:r>
            <a:r>
              <a:rPr lang="en-US" sz="3600" dirty="0"/>
              <a:t>, </a:t>
            </a:r>
            <a:endParaRPr lang="en-US" sz="3600" dirty="0" smtClean="0"/>
          </a:p>
          <a:p>
            <a:r>
              <a:rPr lang="en-US" sz="3600" dirty="0" smtClean="0"/>
              <a:t>Reduction of </a:t>
            </a:r>
            <a:r>
              <a:rPr lang="en-US" sz="3600" dirty="0"/>
              <a:t>bias and variance, and </a:t>
            </a:r>
            <a:endParaRPr lang="en-US" sz="3600" dirty="0" smtClean="0"/>
          </a:p>
          <a:p>
            <a:r>
              <a:rPr lang="en-US" sz="3600" dirty="0" smtClean="0"/>
              <a:t>Better handling </a:t>
            </a:r>
            <a:r>
              <a:rPr lang="en-US" sz="3600" dirty="0"/>
              <a:t>of complex datasets.</a:t>
            </a:r>
          </a:p>
        </p:txBody>
      </p:sp>
    </p:spTree>
    <p:extLst>
      <p:ext uri="{BB962C8B-B14F-4D97-AF65-F5344CB8AC3E}">
        <p14:creationId xmlns:p14="http://schemas.microsoft.com/office/powerpoint/2010/main" val="241150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base classifiers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</a:t>
            </a:r>
            <a:r>
              <a:rPr lang="en-US" sz="3200" dirty="0">
                <a:solidFill>
                  <a:srgbClr val="FF0000"/>
                </a:solidFill>
              </a:rPr>
              <a:t>individual classifiers </a:t>
            </a:r>
            <a:r>
              <a:rPr lang="en-US" sz="3200" dirty="0"/>
              <a:t>in an ensemble are known as base </a:t>
            </a:r>
            <a:r>
              <a:rPr lang="en-US" sz="3200" dirty="0" smtClean="0"/>
              <a:t>classifiers.</a:t>
            </a:r>
          </a:p>
          <a:p>
            <a:r>
              <a:rPr lang="en-US" sz="3200" b="1" dirty="0" smtClean="0"/>
              <a:t>Homogeneous base classifiers</a:t>
            </a:r>
          </a:p>
          <a:p>
            <a:pPr lvl="1"/>
            <a:r>
              <a:rPr lang="en-US" sz="2800" dirty="0" smtClean="0"/>
              <a:t>Base classifiers </a:t>
            </a:r>
            <a:r>
              <a:rPr lang="en-US" sz="2800" dirty="0"/>
              <a:t>are all of the same kind (e.g. decision trees</a:t>
            </a:r>
            <a:r>
              <a:rPr lang="en-US" sz="2800" dirty="0" smtClean="0"/>
              <a:t>).</a:t>
            </a:r>
          </a:p>
          <a:p>
            <a:r>
              <a:rPr lang="en-US" sz="3200" b="1" dirty="0" smtClean="0"/>
              <a:t>Heterogeneous base classifiers</a:t>
            </a:r>
          </a:p>
          <a:p>
            <a:pPr lvl="1"/>
            <a:r>
              <a:rPr lang="en-US" sz="2800" dirty="0"/>
              <a:t>Base classifiers are </a:t>
            </a:r>
            <a:r>
              <a:rPr lang="en-US" sz="2800" dirty="0" smtClean="0"/>
              <a:t>not all </a:t>
            </a:r>
            <a:r>
              <a:rPr lang="en-US" sz="2800" dirty="0"/>
              <a:t>of the same </a:t>
            </a:r>
            <a:r>
              <a:rPr lang="en-US" sz="2800" dirty="0" smtClean="0"/>
              <a:t>kind.</a:t>
            </a:r>
            <a:endParaRPr lang="en-US" sz="2800" dirty="0"/>
          </a:p>
          <a:p>
            <a:endParaRPr lang="en-US" sz="3200" dirty="0" smtClean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745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ensemble classification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/>
              <a:t>Generate N classifiers for a given </a:t>
            </a:r>
            <a:r>
              <a:rPr lang="en-US" b="1" dirty="0" smtClean="0"/>
              <a:t>dataset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For an unseen instance X </a:t>
            </a:r>
            <a:endParaRPr lang="en-US" b="1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Compute </a:t>
            </a:r>
            <a:r>
              <a:rPr lang="en-US" dirty="0"/>
              <a:t>the predicted classification of X for each of the N classifiers </a:t>
            </a: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Select </a:t>
            </a:r>
            <a:r>
              <a:rPr lang="en-US" dirty="0"/>
              <a:t>the classification that is most frequently predicted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With N classifiers in the ensemble there will be a total of N votes and the classification with most votes </a:t>
            </a:r>
            <a:r>
              <a:rPr lang="en-US" dirty="0" smtClean="0"/>
              <a:t>wins.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95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several ways in which an ensemble can be </a:t>
            </a:r>
            <a:r>
              <a:rPr lang="en-US" dirty="0" smtClean="0"/>
              <a:t>formed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 trees generated using the </a:t>
            </a:r>
            <a:r>
              <a:rPr lang="en-US" dirty="0">
                <a:solidFill>
                  <a:srgbClr val="FF0000"/>
                </a:solidFill>
              </a:rPr>
              <a:t>same tree generation algorithm</a:t>
            </a:r>
            <a:r>
              <a:rPr lang="en-US" dirty="0"/>
              <a:t>, with </a:t>
            </a:r>
            <a:r>
              <a:rPr lang="en-US" dirty="0" smtClean="0"/>
              <a:t>different parameter </a:t>
            </a:r>
            <a:r>
              <a:rPr lang="en-US" dirty="0"/>
              <a:t>settings, all using the </a:t>
            </a:r>
            <a:r>
              <a:rPr lang="en-US" dirty="0">
                <a:solidFill>
                  <a:srgbClr val="FF0000"/>
                </a:solidFill>
              </a:rPr>
              <a:t>same training data.</a:t>
            </a:r>
          </a:p>
          <a:p>
            <a:r>
              <a:rPr lang="en-US" dirty="0" smtClean="0"/>
              <a:t>N </a:t>
            </a:r>
            <a:r>
              <a:rPr lang="en-US" dirty="0"/>
              <a:t>trees generated using the </a:t>
            </a:r>
            <a:r>
              <a:rPr lang="en-US" dirty="0">
                <a:solidFill>
                  <a:srgbClr val="FF0000"/>
                </a:solidFill>
              </a:rPr>
              <a:t>same tree generation algorithm</a:t>
            </a:r>
            <a:r>
              <a:rPr lang="en-US" dirty="0"/>
              <a:t>, all with </a:t>
            </a:r>
            <a:r>
              <a:rPr lang="en-US" dirty="0" smtClean="0">
                <a:solidFill>
                  <a:srgbClr val="FF0000"/>
                </a:solidFill>
              </a:rPr>
              <a:t>different training </a:t>
            </a:r>
            <a:r>
              <a:rPr lang="en-US" dirty="0">
                <a:solidFill>
                  <a:srgbClr val="FF0000"/>
                </a:solidFill>
              </a:rPr>
              <a:t>data </a:t>
            </a:r>
            <a:r>
              <a:rPr lang="en-US" dirty="0"/>
              <a:t>and </a:t>
            </a:r>
            <a:r>
              <a:rPr lang="en-US" dirty="0">
                <a:solidFill>
                  <a:srgbClr val="FF0000"/>
                </a:solidFill>
              </a:rPr>
              <a:t>either with the same or with different parameter settings.</a:t>
            </a:r>
          </a:p>
          <a:p>
            <a:r>
              <a:rPr lang="en-US" dirty="0" smtClean="0"/>
              <a:t>N </a:t>
            </a:r>
            <a:r>
              <a:rPr lang="en-US" dirty="0"/>
              <a:t>trees generated using a </a:t>
            </a:r>
            <a:r>
              <a:rPr lang="en-US" dirty="0">
                <a:solidFill>
                  <a:srgbClr val="FF0000"/>
                </a:solidFill>
              </a:rPr>
              <a:t>different subset of the attributes for each one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587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Classifier selection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Generate trees </a:t>
            </a:r>
            <a:r>
              <a:rPr lang="en-US" dirty="0"/>
              <a:t>(or other classifiers) that </a:t>
            </a:r>
            <a:r>
              <a:rPr lang="en-US" dirty="0" smtClean="0"/>
              <a:t>are </a:t>
            </a:r>
            <a:r>
              <a:rPr lang="en-US" dirty="0" smtClean="0">
                <a:solidFill>
                  <a:srgbClr val="FF0000"/>
                </a:solidFill>
              </a:rPr>
              <a:t>diverse</a:t>
            </a:r>
            <a:r>
              <a:rPr lang="en-US" dirty="0"/>
              <a:t>, in the hope that some will give much better than ‘standard’ </a:t>
            </a:r>
            <a:r>
              <a:rPr lang="en-US" dirty="0" smtClean="0"/>
              <a:t>performance. </a:t>
            </a:r>
          </a:p>
          <a:p>
            <a:r>
              <a:rPr lang="en-US" dirty="0" smtClean="0"/>
              <a:t>Choose those classifiers with best performance. </a:t>
            </a:r>
          </a:p>
          <a:p>
            <a:r>
              <a:rPr lang="en-US" dirty="0" smtClean="0"/>
              <a:t>This leads naturally </a:t>
            </a:r>
            <a:r>
              <a:rPr lang="en-US" dirty="0"/>
              <a:t>to the idea of generating a large number of classifiers in some </a:t>
            </a:r>
            <a:r>
              <a:rPr lang="en-US" dirty="0" smtClean="0"/>
              <a:t>random way </a:t>
            </a:r>
            <a:r>
              <a:rPr lang="en-US" dirty="0"/>
              <a:t>and then </a:t>
            </a:r>
            <a:r>
              <a:rPr lang="en-US" dirty="0">
                <a:solidFill>
                  <a:srgbClr val="FF0000"/>
                </a:solidFill>
              </a:rPr>
              <a:t>retaining only the best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415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Estimating the Performance of a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1. Divide </a:t>
            </a:r>
            <a:r>
              <a:rPr lang="en-US" dirty="0"/>
              <a:t>the available data into a test set and the remainder.</a:t>
            </a:r>
          </a:p>
          <a:p>
            <a:pPr marL="0" indent="0">
              <a:buNone/>
            </a:pPr>
            <a:r>
              <a:rPr lang="en-US" dirty="0"/>
              <a:t>2. For each candidate classifier</a:t>
            </a:r>
          </a:p>
          <a:p>
            <a:pPr marL="457200" lvl="1" indent="0">
              <a:buNone/>
            </a:pPr>
            <a:r>
              <a:rPr lang="en-US" dirty="0"/>
              <a:t>a) Divide the remaining data from step (1) into training data and </a:t>
            </a:r>
            <a:r>
              <a:rPr lang="en-US" dirty="0" smtClean="0"/>
              <a:t>validation </a:t>
            </a:r>
            <a:r>
              <a:rPr lang="en-US" dirty="0"/>
              <a:t>data in some suitable fashion.</a:t>
            </a:r>
          </a:p>
          <a:p>
            <a:pPr marL="457200" lvl="1" indent="0">
              <a:buNone/>
            </a:pPr>
            <a:r>
              <a:rPr lang="en-US" dirty="0"/>
              <a:t>b) Generate a classifier using the training data.</a:t>
            </a:r>
          </a:p>
          <a:p>
            <a:pPr marL="457200" lvl="1" indent="0">
              <a:buNone/>
            </a:pPr>
            <a:r>
              <a:rPr lang="en-US" dirty="0"/>
              <a:t>c) Run the classifier against the validation data to give an estimate of its</a:t>
            </a:r>
          </a:p>
          <a:p>
            <a:pPr marL="457200" lvl="1" indent="0">
              <a:buNone/>
            </a:pPr>
            <a:r>
              <a:rPr lang="en-US" dirty="0"/>
              <a:t>performance.</a:t>
            </a:r>
          </a:p>
          <a:p>
            <a:pPr marL="0" indent="0">
              <a:buNone/>
            </a:pPr>
            <a:r>
              <a:rPr lang="en-US" dirty="0"/>
              <a:t>3. Use the performance estimates to find the best classifiers, e.g. all those with</a:t>
            </a:r>
          </a:p>
          <a:p>
            <a:pPr marL="0" indent="0">
              <a:buNone/>
            </a:pPr>
            <a:r>
              <a:rPr lang="en-US" dirty="0"/>
              <a:t>predictive accuracy greater than a specified percentage or perhaps the best</a:t>
            </a:r>
          </a:p>
          <a:p>
            <a:pPr marL="0" indent="0">
              <a:buNone/>
            </a:pPr>
            <a:r>
              <a:rPr lang="en-US" dirty="0"/>
              <a:t>X. If the number of classifiers remaining from this step is M, together they</a:t>
            </a:r>
          </a:p>
          <a:p>
            <a:pPr marL="0" indent="0">
              <a:buNone/>
            </a:pPr>
            <a:r>
              <a:rPr lang="en-US" dirty="0"/>
              <a:t>comprise an ensemble of size M.</a:t>
            </a:r>
          </a:p>
          <a:p>
            <a:pPr marL="0" indent="0">
              <a:buNone/>
            </a:pPr>
            <a:r>
              <a:rPr lang="en-US" dirty="0"/>
              <a:t>4. Use the ensemble to classify each of the instances in the test set selected</a:t>
            </a:r>
          </a:p>
          <a:p>
            <a:pPr marL="0" indent="0">
              <a:buNone/>
            </a:pPr>
            <a:r>
              <a:rPr lang="en-US" dirty="0"/>
              <a:t>at step (1) and use the result as an estimate of the performance of the</a:t>
            </a:r>
          </a:p>
          <a:p>
            <a:pPr marL="0" indent="0">
              <a:buNone/>
            </a:pPr>
            <a:r>
              <a:rPr lang="en-US" dirty="0"/>
              <a:t>ensemble on (genuinely) unseen data.</a:t>
            </a:r>
          </a:p>
        </p:txBody>
      </p:sp>
    </p:spTree>
    <p:extLst>
      <p:ext uri="{BB962C8B-B14F-4D97-AF65-F5344CB8AC3E}">
        <p14:creationId xmlns:p14="http://schemas.microsoft.com/office/powerpoint/2010/main" val="3705804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Bagging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Bagging </a:t>
            </a:r>
            <a:r>
              <a:rPr lang="en-US" dirty="0" smtClean="0"/>
              <a:t>“bootstrap aggregating” </a:t>
            </a:r>
          </a:p>
          <a:p>
            <a:r>
              <a:rPr lang="en-US" dirty="0">
                <a:solidFill>
                  <a:srgbClr val="FF0000"/>
                </a:solidFill>
              </a:rPr>
              <a:t>Randomly select N instances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one-by-one</a:t>
            </a:r>
            <a:r>
              <a:rPr lang="en-US" dirty="0"/>
              <a:t>, at each stage selecting from </a:t>
            </a:r>
            <a:r>
              <a:rPr lang="en-US" dirty="0" smtClean="0"/>
              <a:t>the full </a:t>
            </a:r>
            <a:r>
              <a:rPr lang="en-US" dirty="0"/>
              <a:t>set of instances (we call this sampling with replacement).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will </a:t>
            </a:r>
            <a:r>
              <a:rPr lang="en-US" dirty="0" smtClean="0"/>
              <a:t>lead to </a:t>
            </a:r>
            <a:r>
              <a:rPr lang="en-US" dirty="0"/>
              <a:t>a training set of N instances in which inevitably </a:t>
            </a:r>
            <a:r>
              <a:rPr lang="en-US" dirty="0">
                <a:solidFill>
                  <a:srgbClr val="FF0000"/>
                </a:solidFill>
              </a:rPr>
              <a:t>some of the instances </a:t>
            </a:r>
            <a:r>
              <a:rPr lang="en-US" dirty="0" smtClean="0">
                <a:solidFill>
                  <a:srgbClr val="FF0000"/>
                </a:solidFill>
              </a:rPr>
              <a:t>will appear </a:t>
            </a:r>
            <a:r>
              <a:rPr lang="en-US" dirty="0">
                <a:solidFill>
                  <a:srgbClr val="FF0000"/>
                </a:solidFill>
              </a:rPr>
              <a:t>more than once</a:t>
            </a:r>
            <a:r>
              <a:rPr lang="en-US" dirty="0"/>
              <a:t>, perhaps several times, and others will not appear </a:t>
            </a:r>
            <a:r>
              <a:rPr lang="en-US" dirty="0" smtClean="0"/>
              <a:t>at all.</a:t>
            </a:r>
          </a:p>
          <a:p>
            <a:r>
              <a:rPr lang="en-US" dirty="0"/>
              <a:t>There are likely to be many instances left </a:t>
            </a:r>
            <a:r>
              <a:rPr lang="en-US" dirty="0">
                <a:solidFill>
                  <a:srgbClr val="FF0000"/>
                </a:solidFill>
              </a:rPr>
              <a:t>unselected</a:t>
            </a:r>
            <a:r>
              <a:rPr lang="en-US" dirty="0"/>
              <a:t> by this process. </a:t>
            </a:r>
            <a:r>
              <a:rPr lang="en-US" dirty="0" smtClean="0"/>
              <a:t>Collect them </a:t>
            </a:r>
            <a:r>
              <a:rPr lang="en-US" dirty="0"/>
              <a:t>together to form a validation set.</a:t>
            </a:r>
          </a:p>
        </p:txBody>
      </p:sp>
    </p:spTree>
    <p:extLst>
      <p:ext uri="{BB962C8B-B14F-4D97-AF65-F5344CB8AC3E}">
        <p14:creationId xmlns:p14="http://schemas.microsoft.com/office/powerpoint/2010/main" val="285311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Max Voting / Voting </a:t>
            </a:r>
            <a:r>
              <a:rPr lang="en-US" b="0" dirty="0" smtClean="0"/>
              <a:t>Classifier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max voting method is generally used for classification problems.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this technique, multiple models are used to make predictions for each data point. The predictions by each model are considered as a ‘vote’.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predictions which we get from the majority of the models are used as the final prediction.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23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Hard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Each model in the ensemble casts a single vote for its predicted class label, and the class label that receives the majority of votes is selected as the final prediction</a:t>
            </a:r>
            <a:r>
              <a:rPr lang="en-US" sz="3600" dirty="0" smtClean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0110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Suppose three classifiers predicted the output class(A, A, B), so here the majority predicted A as output. </a:t>
            </a:r>
            <a:endParaRPr lang="en-US" sz="3600" dirty="0" smtClean="0"/>
          </a:p>
          <a:p>
            <a:r>
              <a:rPr lang="en-US" sz="3600" dirty="0" smtClean="0"/>
              <a:t>Hence </a:t>
            </a:r>
            <a:r>
              <a:rPr lang="en-US" sz="3600" dirty="0"/>
              <a:t>A will be the final prediction.</a:t>
            </a:r>
          </a:p>
        </p:txBody>
      </p:sp>
    </p:spTree>
    <p:extLst>
      <p:ext uri="{BB962C8B-B14F-4D97-AF65-F5344CB8AC3E}">
        <p14:creationId xmlns:p14="http://schemas.microsoft.com/office/powerpoint/2010/main" val="280601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Soft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Each model provides a probability </a:t>
            </a:r>
            <a:r>
              <a:rPr lang="en-US" sz="3600" dirty="0" smtClean="0"/>
              <a:t>or </a:t>
            </a:r>
            <a:r>
              <a:rPr lang="en-US" sz="3600" dirty="0"/>
              <a:t>a score for each class </a:t>
            </a:r>
            <a:r>
              <a:rPr lang="en-US" sz="3600" dirty="0" smtClean="0"/>
              <a:t>label</a:t>
            </a:r>
            <a:r>
              <a:rPr lang="en-US" sz="3600" dirty="0"/>
              <a:t>.</a:t>
            </a:r>
            <a:endParaRPr lang="en-US" sz="3600" dirty="0" smtClean="0"/>
          </a:p>
          <a:p>
            <a:r>
              <a:rPr lang="en-US" sz="3600" dirty="0" smtClean="0"/>
              <a:t>The final </a:t>
            </a:r>
            <a:r>
              <a:rPr lang="en-US" sz="3600" dirty="0"/>
              <a:t>prediction is based on the average of these probabilities or scores.</a:t>
            </a:r>
          </a:p>
        </p:txBody>
      </p:sp>
    </p:spTree>
    <p:extLst>
      <p:ext uri="{BB962C8B-B14F-4D97-AF65-F5344CB8AC3E}">
        <p14:creationId xmlns:p14="http://schemas.microsoft.com/office/powerpoint/2010/main" val="403326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Consider </a:t>
            </a:r>
            <a:r>
              <a:rPr lang="en-US" dirty="0"/>
              <a:t>an ensemble with three models, and their predicted </a:t>
            </a:r>
            <a:r>
              <a:rPr lang="en-US" dirty="0">
                <a:solidFill>
                  <a:srgbClr val="FF0000"/>
                </a:solidFill>
              </a:rPr>
              <a:t>probabilities</a:t>
            </a:r>
            <a:r>
              <a:rPr lang="en-US" dirty="0"/>
              <a:t> for a binary classification task are as follows:</a:t>
            </a:r>
          </a:p>
          <a:p>
            <a:pPr lvl="1"/>
            <a:r>
              <a:rPr lang="en-US" dirty="0" smtClean="0"/>
              <a:t>Model </a:t>
            </a:r>
            <a:r>
              <a:rPr lang="en-US" dirty="0"/>
              <a:t>1: Class A - 0.8, Class B - 0.2</a:t>
            </a:r>
          </a:p>
          <a:p>
            <a:pPr lvl="1"/>
            <a:r>
              <a:rPr lang="en-US" dirty="0"/>
              <a:t>Model 2: Class A - 0.6, Class B - 0.4</a:t>
            </a:r>
          </a:p>
          <a:p>
            <a:pPr lvl="1"/>
            <a:r>
              <a:rPr lang="en-US" dirty="0"/>
              <a:t>Model 3: Class A - 0.7, Class B - </a:t>
            </a:r>
            <a:r>
              <a:rPr lang="en-US" dirty="0" smtClean="0"/>
              <a:t>0.3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38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soft voting, the final prediction is obtained by averaging the probabilities for each class label:</a:t>
            </a:r>
          </a:p>
          <a:p>
            <a:pPr lvl="1"/>
            <a:r>
              <a:rPr lang="en-US" dirty="0"/>
              <a:t>Class A: (0.8 + 0.6 + 0.7) / 3 = 0.7</a:t>
            </a:r>
          </a:p>
          <a:p>
            <a:pPr lvl="1"/>
            <a:r>
              <a:rPr lang="en-US" dirty="0"/>
              <a:t>Class B: (0.2 + 0.4 + 0.3) / 3 = 0.3</a:t>
            </a:r>
          </a:p>
          <a:p>
            <a:r>
              <a:rPr lang="en-US" dirty="0"/>
              <a:t>Based on the higher average probability for Class A, the final prediction would be Class 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72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 voting vs hard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Soft voting takes into account the </a:t>
            </a:r>
            <a:r>
              <a:rPr lang="en-US" dirty="0">
                <a:solidFill>
                  <a:srgbClr val="FF0000"/>
                </a:solidFill>
              </a:rPr>
              <a:t>confidence</a:t>
            </a:r>
            <a:r>
              <a:rPr lang="en-US" dirty="0"/>
              <a:t> or </a:t>
            </a:r>
            <a:r>
              <a:rPr lang="en-US" dirty="0">
                <a:solidFill>
                  <a:srgbClr val="FF0000"/>
                </a:solidFill>
              </a:rPr>
              <a:t>certainty</a:t>
            </a:r>
            <a:r>
              <a:rPr lang="en-US" dirty="0"/>
              <a:t> of the individual models by considering the probabilities or scores they assign to each class label.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can be advantageous when the models provide well-calibrated probabilities or scores.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927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Boosting is an ensemble learning technique that combines multiple weak learners to create a strong learner. </a:t>
            </a:r>
            <a:endParaRPr lang="en-US" dirty="0" smtClean="0"/>
          </a:p>
          <a:p>
            <a:r>
              <a:rPr lang="en-US" dirty="0" smtClean="0"/>
              <a:t>Boosting focuses </a:t>
            </a:r>
            <a:r>
              <a:rPr lang="en-US" dirty="0"/>
              <a:t>on building </a:t>
            </a:r>
            <a:r>
              <a:rPr lang="en-US" dirty="0">
                <a:solidFill>
                  <a:srgbClr val="FF0000"/>
                </a:solidFill>
              </a:rPr>
              <a:t>a sequence of models </a:t>
            </a:r>
            <a:r>
              <a:rPr lang="en-US" dirty="0"/>
              <a:t>where each subsequent model aims to </a:t>
            </a:r>
            <a:r>
              <a:rPr lang="en-US" dirty="0">
                <a:solidFill>
                  <a:srgbClr val="FF0000"/>
                </a:solidFill>
              </a:rPr>
              <a:t>correct the mistakes of its predecessors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iterative process allows boosting to create a powerful ensemble that can handle complex tasks and improve predictive performance.</a:t>
            </a:r>
          </a:p>
        </p:txBody>
      </p:sp>
    </p:spTree>
    <p:extLst>
      <p:ext uri="{BB962C8B-B14F-4D97-AF65-F5344CB8AC3E}">
        <p14:creationId xmlns:p14="http://schemas.microsoft.com/office/powerpoint/2010/main" val="2667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Start with weak learners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starts with a weak learner, which is a simple model that performs slightly better than random guessing.</a:t>
            </a:r>
          </a:p>
          <a:p>
            <a:r>
              <a:rPr lang="en-US" sz="3200" dirty="0"/>
              <a:t>Weak learners are typically models with low complexity, such as </a:t>
            </a:r>
            <a:r>
              <a:rPr lang="en-US" sz="3200" dirty="0" smtClean="0"/>
              <a:t>shallow </a:t>
            </a:r>
            <a:r>
              <a:rPr lang="en-US" sz="3200" dirty="0"/>
              <a:t>decision trees.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461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Sequential </a:t>
            </a:r>
            <a:r>
              <a:rPr lang="en-US" b="0" dirty="0" smtClean="0"/>
              <a:t>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first weak learner is trained on the original training dataset.</a:t>
            </a:r>
          </a:p>
          <a:p>
            <a:r>
              <a:rPr lang="en-US" dirty="0"/>
              <a:t>During training, the weak learner focuses on the instances that were misclassified or had high errors, attempting to learn from those mistakes.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72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Weighted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Each instance in the training dataset is assigned a </a:t>
            </a:r>
            <a:r>
              <a:rPr lang="en-US" sz="3200" dirty="0">
                <a:solidFill>
                  <a:srgbClr val="FF0000"/>
                </a:solidFill>
              </a:rPr>
              <a:t>weight</a:t>
            </a:r>
            <a:r>
              <a:rPr lang="en-US" sz="3200" dirty="0"/>
              <a:t> based on its </a:t>
            </a:r>
            <a:r>
              <a:rPr lang="en-US" sz="3200" dirty="0">
                <a:solidFill>
                  <a:srgbClr val="FF0000"/>
                </a:solidFill>
              </a:rPr>
              <a:t>difficulty in being correctly predicted by the previous weak learners</a:t>
            </a:r>
            <a:r>
              <a:rPr lang="en-US" sz="3200" dirty="0"/>
              <a:t>.</a:t>
            </a:r>
          </a:p>
          <a:p>
            <a:r>
              <a:rPr lang="en-US" sz="3200" dirty="0"/>
              <a:t>Initially, all weights are equal, but as the boosting process continues, the weights of the misclassified instances increase, making them more influential in subsequent training iterations.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847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Iterative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proceeds through a series of iterations, with each iteration producing a </a:t>
            </a:r>
            <a:r>
              <a:rPr lang="en-US" sz="3200" dirty="0">
                <a:solidFill>
                  <a:srgbClr val="FF0000"/>
                </a:solidFill>
              </a:rPr>
              <a:t>new weak learner</a:t>
            </a:r>
            <a:r>
              <a:rPr lang="en-US" sz="3200" dirty="0"/>
              <a:t>.</a:t>
            </a:r>
          </a:p>
          <a:p>
            <a:r>
              <a:rPr lang="en-US" sz="3200" dirty="0"/>
              <a:t>In each iteration, the training dataset is reweighted based on the misclassification errors made by the previous weak learners.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6023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Boosting </a:t>
            </a:r>
            <a:r>
              <a:rPr lang="en-US" b="0" dirty="0"/>
              <a:t>Iterative Process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63" y="2080179"/>
            <a:ext cx="87344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1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/>
              <a:t>Boosting Ensemble </a:t>
            </a:r>
            <a:r>
              <a:rPr lang="en-US" b="0" dirty="0"/>
              <a:t>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make predictions, boosting combines the predictions of all the weak learners.</a:t>
            </a:r>
          </a:p>
          <a:p>
            <a:r>
              <a:rPr lang="en-US" dirty="0"/>
              <a:t>Each weak learner's prediction is weighted by its performance during training, giving more weight to those that performed better.</a:t>
            </a:r>
          </a:p>
          <a:p>
            <a:r>
              <a:rPr lang="en-US" dirty="0"/>
              <a:t>The final prediction is typically obtained by majority voting for classification problems or weighted averaging for regression problems.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61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err="1" smtClean="0"/>
              <a:t>Adaboost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Adaboost</a:t>
            </a:r>
            <a:r>
              <a:rPr lang="en-US" sz="3200" dirty="0"/>
              <a:t> (Adaptive Boosting) is one of the most well-known boosting algorithms.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adjusts the weights of misclassified instances to focus on the difficult examples, allowing subsequent weak learners to improve on those instances.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711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Gradient Boosting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Gradient Boosting is another popular boosting algorithm that builds the ensemble by iteratively fitting new models to the residuals (errors) of the previous models.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uses gradient descent to find the optimal direction in the loss function space.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6818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Limitations of Boosting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Boosting can be </a:t>
            </a:r>
            <a:r>
              <a:rPr lang="en-US" sz="3200" dirty="0">
                <a:solidFill>
                  <a:srgbClr val="FF0000"/>
                </a:solidFill>
              </a:rPr>
              <a:t>sensitive to noisy data or outliers</a:t>
            </a:r>
            <a:r>
              <a:rPr lang="en-US" sz="3200" dirty="0"/>
              <a:t>, as it assigns higher weights to misclassified instances.</a:t>
            </a:r>
          </a:p>
          <a:p>
            <a:r>
              <a:rPr lang="en-US" sz="3200" dirty="0"/>
              <a:t>The training process of boosting can be </a:t>
            </a:r>
            <a:r>
              <a:rPr lang="en-US" sz="3200" dirty="0">
                <a:solidFill>
                  <a:srgbClr val="FF0000"/>
                </a:solidFill>
              </a:rPr>
              <a:t>computationally expensive </a:t>
            </a:r>
            <a:r>
              <a:rPr lang="en-US" sz="3200" dirty="0"/>
              <a:t>and time-consuming, especially with a large number of weak learners or iterations.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6591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Cascading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Cascading ensemble </a:t>
            </a:r>
            <a:r>
              <a:rPr lang="en-US" dirty="0" smtClean="0"/>
              <a:t>learning is </a:t>
            </a:r>
            <a:r>
              <a:rPr lang="en-US" dirty="0"/>
              <a:t>an ensemble learning technique that combines multiple models </a:t>
            </a:r>
            <a:r>
              <a:rPr lang="en-US" dirty="0">
                <a:solidFill>
                  <a:srgbClr val="FF0000"/>
                </a:solidFill>
              </a:rPr>
              <a:t>sequentially</a:t>
            </a:r>
            <a:r>
              <a:rPr lang="en-US" dirty="0"/>
              <a:t>, with each model focusing on solving a specific subset of the problem. </a:t>
            </a:r>
            <a:endParaRPr lang="en-US" dirty="0" smtClean="0"/>
          </a:p>
          <a:p>
            <a:r>
              <a:rPr lang="en-US" dirty="0" smtClean="0"/>
              <a:t>Unlike </a:t>
            </a:r>
            <a:r>
              <a:rPr lang="en-US" dirty="0"/>
              <a:t>other ensemble methods where all models contribute to the final prediction simultaneously, cascading ensemble learning uses a </a:t>
            </a:r>
            <a:r>
              <a:rPr lang="en-US" dirty="0">
                <a:solidFill>
                  <a:srgbClr val="FF0000"/>
                </a:solidFill>
              </a:rPr>
              <a:t>hierarchical</a:t>
            </a:r>
            <a:r>
              <a:rPr lang="en-US" dirty="0"/>
              <a:t> approach where the output of one model becomes the input for the next model in the cascade.</a:t>
            </a:r>
          </a:p>
        </p:txBody>
      </p:sp>
    </p:spTree>
    <p:extLst>
      <p:ext uri="{BB962C8B-B14F-4D97-AF65-F5344CB8AC3E}">
        <p14:creationId xmlns:p14="http://schemas.microsoft.com/office/powerpoint/2010/main" val="521688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/>
              <a:t>Stacking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Stacking combines </a:t>
            </a:r>
            <a:r>
              <a:rPr lang="en-US" dirty="0"/>
              <a:t>multiple classifications or regression models via a meta-classifier or a meta-</a:t>
            </a:r>
            <a:r>
              <a:rPr lang="en-US" dirty="0" err="1"/>
              <a:t>regressor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base-level models are trained on a complete training set, then the </a:t>
            </a:r>
            <a:r>
              <a:rPr lang="en-US" dirty="0">
                <a:solidFill>
                  <a:srgbClr val="FF0000"/>
                </a:solidFill>
              </a:rPr>
              <a:t>meta-model is trained on the features that are outputs of the base-level model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base-level often consists of different learning algorithms and therefore stacking ensembles are often heterogeneous.</a:t>
            </a:r>
          </a:p>
        </p:txBody>
      </p:sp>
    </p:spTree>
    <p:extLst>
      <p:ext uri="{BB962C8B-B14F-4D97-AF65-F5344CB8AC3E}">
        <p14:creationId xmlns:p14="http://schemas.microsoft.com/office/powerpoint/2010/main" val="381275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Steps of stacking ensemble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Split the original training data into two or more subsets: the training set and the validation set.</a:t>
            </a:r>
          </a:p>
          <a:p>
            <a:r>
              <a:rPr lang="en-US" dirty="0"/>
              <a:t>The training set is used to train the base models, while the validation set is used to generate predictions for the meta-model.</a:t>
            </a:r>
          </a:p>
        </p:txBody>
      </p:sp>
    </p:spTree>
    <p:extLst>
      <p:ext uri="{BB962C8B-B14F-4D97-AF65-F5344CB8AC3E}">
        <p14:creationId xmlns:p14="http://schemas.microsoft.com/office/powerpoint/2010/main" val="306235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Base Model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Select a set of diverse base models (e.g., decision trees, support vector machines, neural networks) that are capable of capturing different aspects of the data.</a:t>
            </a:r>
          </a:p>
          <a:p>
            <a:r>
              <a:rPr lang="en-US" dirty="0"/>
              <a:t>Train each base model independently on the training set.</a:t>
            </a:r>
          </a:p>
          <a:p>
            <a:r>
              <a:rPr lang="en-US" dirty="0"/>
              <a:t>The base models can use different algorithms, </a:t>
            </a:r>
            <a:r>
              <a:rPr lang="en-US" dirty="0" err="1"/>
              <a:t>hyperparameters</a:t>
            </a:r>
            <a:r>
              <a:rPr lang="en-US" dirty="0"/>
              <a:t>, or feature representations.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03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Generating Base Model Predictions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the trained base models to make predictions on the validation set.</a:t>
            </a:r>
          </a:p>
          <a:p>
            <a:r>
              <a:rPr lang="en-US" dirty="0"/>
              <a:t>Each base model generates predictions for the validation set, resulting in a set of prediction values or probabilities.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38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Creating the Meta-Model Training 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Combine the predictions from the base models with the original features of the validation set.</a:t>
            </a:r>
          </a:p>
          <a:p>
            <a:r>
              <a:rPr lang="en-US" dirty="0"/>
              <a:t>The base model predictions serve as additional features in the meta-model training set.</a:t>
            </a:r>
          </a:p>
          <a:p>
            <a:r>
              <a:rPr lang="en-US" dirty="0"/>
              <a:t>The meta-model training set now contains the original features and the predictions from the base models.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36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Meta-Model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Train </a:t>
            </a:r>
            <a:r>
              <a:rPr lang="en-US" dirty="0"/>
              <a:t>the meta-model using the augmented training set (including the original features and base model predictions) and the corresponding true labels from the validation set.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41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Ensemble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Once the meta-model is trained, it can be used to make predictions on new, unseen data.</a:t>
            </a:r>
          </a:p>
          <a:p>
            <a:r>
              <a:rPr lang="en-US" dirty="0"/>
              <a:t>To make predictions, the base models are used to generate predictions on the test set.</a:t>
            </a:r>
          </a:p>
          <a:p>
            <a:r>
              <a:rPr lang="en-US" dirty="0"/>
              <a:t>These predictions, along with the original features, are then fed into the trained meta-model to produce the final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13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 </a:t>
            </a:r>
            <a:r>
              <a:rPr lang="en-US" dirty="0" smtClean="0"/>
              <a:t>Forests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Random Forest is an ensemble learning method that combines the predictions of </a:t>
            </a:r>
            <a:r>
              <a:rPr lang="en-US" sz="3200" dirty="0">
                <a:solidFill>
                  <a:srgbClr val="FF0000"/>
                </a:solidFill>
              </a:rPr>
              <a:t>multiple decision trees</a:t>
            </a:r>
            <a:r>
              <a:rPr lang="en-US" sz="3200" dirty="0"/>
              <a:t> to make more </a:t>
            </a:r>
            <a:r>
              <a:rPr lang="en-US" sz="3200" dirty="0">
                <a:solidFill>
                  <a:srgbClr val="FF0000"/>
                </a:solidFill>
              </a:rPr>
              <a:t>accurate and robust predictions.</a:t>
            </a:r>
            <a:r>
              <a:rPr lang="en-US" sz="3200" dirty="0"/>
              <a:t> </a:t>
            </a:r>
            <a:endParaRPr lang="en-US" sz="3200" dirty="0" smtClean="0"/>
          </a:p>
          <a:p>
            <a:r>
              <a:rPr lang="en-US" sz="3200" dirty="0" smtClean="0"/>
              <a:t>It </a:t>
            </a:r>
            <a:r>
              <a:rPr lang="en-US" sz="3200" dirty="0"/>
              <a:t>harnesses the power of decision trees by introducing </a:t>
            </a:r>
            <a:r>
              <a:rPr lang="en-US" sz="3200" dirty="0">
                <a:solidFill>
                  <a:srgbClr val="FF0000"/>
                </a:solidFill>
              </a:rPr>
              <a:t>randomness</a:t>
            </a:r>
            <a:r>
              <a:rPr lang="en-US" sz="3200" dirty="0"/>
              <a:t> and </a:t>
            </a:r>
            <a:r>
              <a:rPr lang="en-US" sz="3200" dirty="0">
                <a:solidFill>
                  <a:srgbClr val="FF0000"/>
                </a:solidFill>
              </a:rPr>
              <a:t>diversity</a:t>
            </a:r>
            <a:r>
              <a:rPr lang="en-US" sz="3200" dirty="0"/>
              <a:t> in the learning process. </a:t>
            </a:r>
          </a:p>
        </p:txBody>
      </p:sp>
    </p:spTree>
    <p:extLst>
      <p:ext uri="{BB962C8B-B14F-4D97-AF65-F5344CB8AC3E}">
        <p14:creationId xmlns:p14="http://schemas.microsoft.com/office/powerpoint/2010/main" val="81935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Decision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Decision trees are powerful machine learning models that make predictions by dividing the input space into regions based on a set of decision rules.</a:t>
            </a:r>
          </a:p>
          <a:p>
            <a:r>
              <a:rPr lang="en-US" dirty="0" smtClean="0"/>
              <a:t>Each </a:t>
            </a:r>
            <a:r>
              <a:rPr lang="en-US" dirty="0"/>
              <a:t>decision tree is built by recursively partitioning the data based on features and their values, aiming to create homogeneous subsets with respect to the target variable.</a:t>
            </a:r>
          </a:p>
        </p:txBody>
      </p:sp>
    </p:spTree>
    <p:extLst>
      <p:ext uri="{BB962C8B-B14F-4D97-AF65-F5344CB8AC3E}">
        <p14:creationId xmlns:p14="http://schemas.microsoft.com/office/powerpoint/2010/main" val="168758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randomization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Random </a:t>
            </a:r>
            <a:r>
              <a:rPr lang="en-US" dirty="0"/>
              <a:t>sampling: </a:t>
            </a:r>
            <a:endParaRPr lang="en-US" dirty="0" smtClean="0"/>
          </a:p>
          <a:p>
            <a:pPr lvl="1"/>
            <a:r>
              <a:rPr lang="en-US" dirty="0" smtClean="0"/>
              <a:t>Random </a:t>
            </a:r>
            <a:r>
              <a:rPr lang="en-US" dirty="0"/>
              <a:t>Forest begins by randomly sampling the training data with replacement (bootstrapping) to create multiple subsets of the data.</a:t>
            </a:r>
          </a:p>
          <a:p>
            <a:r>
              <a:rPr lang="en-US" dirty="0"/>
              <a:t>Random feature selection: </a:t>
            </a:r>
            <a:endParaRPr lang="en-US" dirty="0" smtClean="0"/>
          </a:p>
          <a:p>
            <a:pPr lvl="1"/>
            <a:r>
              <a:rPr lang="en-US" dirty="0" smtClean="0"/>
              <a:t>At </a:t>
            </a:r>
            <a:r>
              <a:rPr lang="en-US" dirty="0"/>
              <a:t>each node of the decision tree, only a subset of features is considered for splitting, introducing randomness and reducing correlation among trees.</a:t>
            </a:r>
          </a:p>
          <a:p>
            <a:r>
              <a:rPr lang="en-US" dirty="0"/>
              <a:t>These two sources of randomness promote diversity among the decision trees, enhancing the collective predictive power of the ensemble.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23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Aggregating </a:t>
            </a:r>
            <a:r>
              <a:rPr lang="en-US" b="0" dirty="0" smtClean="0"/>
              <a:t>Predictions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constructing all the decision trees, Random Forest combines their predictions to make the final prediction.</a:t>
            </a:r>
          </a:p>
          <a:p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classification</a:t>
            </a:r>
            <a:r>
              <a:rPr lang="en-US" dirty="0"/>
              <a:t> tasks, the most common approach is to use </a:t>
            </a:r>
            <a:r>
              <a:rPr lang="en-US" dirty="0">
                <a:solidFill>
                  <a:srgbClr val="FF0000"/>
                </a:solidFill>
              </a:rPr>
              <a:t>majority voting</a:t>
            </a:r>
            <a:r>
              <a:rPr lang="en-US" dirty="0"/>
              <a:t>. Each tree "votes" for a class label, and the class with the majority of votes becomes the final prediction.</a:t>
            </a:r>
          </a:p>
          <a:p>
            <a:r>
              <a:rPr lang="en-US" dirty="0"/>
              <a:t>For </a:t>
            </a:r>
            <a:r>
              <a:rPr lang="en-US" dirty="0">
                <a:solidFill>
                  <a:srgbClr val="FF0000"/>
                </a:solidFill>
              </a:rPr>
              <a:t>regression</a:t>
            </a:r>
            <a:r>
              <a:rPr lang="en-US" dirty="0"/>
              <a:t> tasks, the predictions of all the trees are </a:t>
            </a:r>
            <a:r>
              <a:rPr lang="en-US" dirty="0">
                <a:solidFill>
                  <a:srgbClr val="FF0000"/>
                </a:solidFill>
              </a:rPr>
              <a:t>averaged</a:t>
            </a:r>
            <a:r>
              <a:rPr lang="en-US" dirty="0"/>
              <a:t> to obtain the final prediction.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759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Advantages of Random Forest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Reduced overfitting: </a:t>
            </a:r>
            <a:endParaRPr lang="en-US" dirty="0" smtClean="0"/>
          </a:p>
          <a:p>
            <a:pPr lvl="1"/>
            <a:r>
              <a:rPr lang="en-US" dirty="0" smtClean="0"/>
              <a:t>By </a:t>
            </a:r>
            <a:r>
              <a:rPr lang="en-US" dirty="0"/>
              <a:t>aggregating predictions from multiple decision trees, Random Forest mitigates the tendency of decision trees to </a:t>
            </a:r>
            <a:r>
              <a:rPr lang="en-US" dirty="0" err="1"/>
              <a:t>overfit</a:t>
            </a:r>
            <a:r>
              <a:rPr lang="en-US" dirty="0"/>
              <a:t> the training data.</a:t>
            </a:r>
          </a:p>
          <a:p>
            <a:r>
              <a:rPr lang="en-US" dirty="0"/>
              <a:t>Improved generalization: </a:t>
            </a:r>
            <a:endParaRPr lang="en-US" dirty="0" smtClean="0"/>
          </a:p>
          <a:p>
            <a:pPr lvl="1"/>
            <a:r>
              <a:rPr lang="en-US" dirty="0" smtClean="0"/>
              <a:t>Random </a:t>
            </a:r>
            <a:r>
              <a:rPr lang="en-US" dirty="0"/>
              <a:t>Forest reduces variance and provides robust predictions by leveraging the combined knowledge of multiple trees.</a:t>
            </a:r>
          </a:p>
          <a:p>
            <a:r>
              <a:rPr lang="en-US" dirty="0"/>
              <a:t>Robustness to noise and outliers: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ensemble nature of Random Forest makes it more resilient to noisy data and outliers compared to individual decision trees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41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Advantages of Random </a:t>
            </a:r>
            <a:r>
              <a:rPr lang="en-US" b="0" dirty="0" smtClean="0"/>
              <a:t>Forest(cont.)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Feature importance estimation: </a:t>
            </a:r>
          </a:p>
          <a:p>
            <a:pPr lvl="1"/>
            <a:r>
              <a:rPr lang="en-US" dirty="0"/>
              <a:t>Random Forest can estimate the importance of features, providing insights into which features contribute most to the predictive performance.</a:t>
            </a:r>
          </a:p>
          <a:p>
            <a:r>
              <a:rPr lang="en-US" dirty="0"/>
              <a:t>Scalability: </a:t>
            </a:r>
          </a:p>
          <a:p>
            <a:pPr lvl="1"/>
            <a:r>
              <a:rPr lang="en-US" dirty="0"/>
              <a:t>Random Forest can handle large datasets efficiently, as the training process can be parallelized due to the independence among decision trees.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032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Hyperparameters and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Random Forest has </a:t>
            </a:r>
            <a:r>
              <a:rPr lang="en-US" dirty="0" err="1"/>
              <a:t>hyperparameters</a:t>
            </a:r>
            <a:r>
              <a:rPr lang="en-US" dirty="0"/>
              <a:t> that need to be set before training, such as the number of trees, maximum depth of trees, minimum samples for splitting, and feature subset size.</a:t>
            </a:r>
          </a:p>
          <a:p>
            <a:r>
              <a:rPr lang="en-US" dirty="0" smtClean="0"/>
              <a:t>Random </a:t>
            </a:r>
            <a:r>
              <a:rPr lang="en-US" dirty="0"/>
              <a:t>Forest can be trained using techniques like bootstrapping to create subsets of the training data and evaluate the model's performance using out-of-bag (OOB) error estimation.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34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Out-of-bag (OOB) error estimation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Out-of-bag (OOB) error estimation is a technique used in Random Forest to estimate the performance of the model without the need for a separate validation set.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takes advantage of the randomness introduced during the training process.</a:t>
            </a:r>
          </a:p>
        </p:txBody>
      </p:sp>
    </p:spTree>
    <p:extLst>
      <p:ext uri="{BB962C8B-B14F-4D97-AF65-F5344CB8AC3E}">
        <p14:creationId xmlns:p14="http://schemas.microsoft.com/office/powerpoint/2010/main" val="318009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/>
              <a:t>OOB </a:t>
            </a:r>
            <a:r>
              <a:rPr lang="en-US" b="0" dirty="0"/>
              <a:t>error estimation </a:t>
            </a:r>
            <a:r>
              <a:rPr lang="en-US" b="0" dirty="0" smtClean="0"/>
              <a:t>in </a:t>
            </a:r>
            <a:r>
              <a:rPr lang="en-US" b="0" dirty="0"/>
              <a:t>Random Forest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During the construction of each decision tree in the Random Forest, a random subset of the training data is selected through </a:t>
            </a:r>
            <a:r>
              <a:rPr lang="en-US" dirty="0">
                <a:solidFill>
                  <a:srgbClr val="FF0000"/>
                </a:solidFill>
              </a:rPr>
              <a:t>bootstrapping</a:t>
            </a:r>
            <a:r>
              <a:rPr lang="en-US" dirty="0"/>
              <a:t>.</a:t>
            </a:r>
          </a:p>
          <a:p>
            <a:r>
              <a:rPr lang="en-US" dirty="0"/>
              <a:t>Bootstrapping involves randomly sampling the training data with replacement, resulting in each subset having approximately two-thirds of the original data while </a:t>
            </a:r>
            <a:r>
              <a:rPr lang="en-US" dirty="0">
                <a:solidFill>
                  <a:srgbClr val="FF0000"/>
                </a:solidFill>
              </a:rPr>
              <a:t>leaving out about one-third of the data</a:t>
            </a:r>
            <a:r>
              <a:rPr lang="en-US" dirty="0" smtClean="0"/>
              <a:t>.</a:t>
            </a:r>
          </a:p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left </a:t>
            </a:r>
            <a:r>
              <a:rPr lang="en-US" dirty="0">
                <a:solidFill>
                  <a:srgbClr val="FF0000"/>
                </a:solidFill>
              </a:rPr>
              <a:t>out </a:t>
            </a:r>
            <a:r>
              <a:rPr lang="en-US" dirty="0" smtClean="0">
                <a:solidFill>
                  <a:srgbClr val="FF0000"/>
                </a:solidFill>
              </a:rPr>
              <a:t>samples are </a:t>
            </a:r>
            <a:r>
              <a:rPr lang="en-US" dirty="0">
                <a:solidFill>
                  <a:srgbClr val="FF0000"/>
                </a:solidFill>
              </a:rPr>
              <a:t>referred to as out-of-bag (OOB) samples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46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</a:t>
            </a:r>
            <a:r>
              <a:rPr lang="en-US" b="0" dirty="0" smtClean="0"/>
              <a:t>Forest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Since each decision tree is built using a different subset of the data, the OOB samples for each tree are different.</a:t>
            </a:r>
          </a:p>
          <a:p>
            <a:r>
              <a:rPr lang="en-US" dirty="0"/>
              <a:t>For each sample in the training dataset, the OOB samples that were not used to build the decision tree are identified.</a:t>
            </a:r>
          </a:p>
          <a:p>
            <a:r>
              <a:rPr lang="en-US" dirty="0"/>
              <a:t>The OOB samples are then passed down the tree, and their predictions are obtained by following the decision rules of the tree.</a:t>
            </a:r>
          </a:p>
          <a:p>
            <a:r>
              <a:rPr lang="en-US" dirty="0"/>
              <a:t>The OOB prediction for a sample is determined by aggregating the predictions from all the decision trees in the Random Forest that did not use that sample during their construction.</a:t>
            </a:r>
          </a:p>
        </p:txBody>
      </p:sp>
    </p:spTree>
    <p:extLst>
      <p:ext uri="{BB962C8B-B14F-4D97-AF65-F5344CB8AC3E}">
        <p14:creationId xmlns:p14="http://schemas.microsoft.com/office/powerpoint/2010/main" val="400576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OOB error estimation in Random Forest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OOB predictions are compared to the true labels of the corresponding OOB samples.</a:t>
            </a:r>
          </a:p>
          <a:p>
            <a:r>
              <a:rPr lang="en-US" dirty="0"/>
              <a:t>The OOB error is calculated by measuring the accuracy or loss between the predictions and the true labels.</a:t>
            </a:r>
          </a:p>
          <a:p>
            <a:r>
              <a:rPr lang="en-US" dirty="0"/>
              <a:t>This error estimation provides an unbiased estimate of how well the Random Forest will perform on unseen data, as the OOB samples were not used in training.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93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Evaluating Model 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OOB error can serve as an </a:t>
            </a:r>
            <a:r>
              <a:rPr lang="en-US" dirty="0">
                <a:solidFill>
                  <a:srgbClr val="FF0000"/>
                </a:solidFill>
              </a:rPr>
              <a:t>approximation of the model's performance on unseen data</a:t>
            </a:r>
            <a:r>
              <a:rPr lang="en-US" dirty="0"/>
              <a:t>, acting as an internal validation metric.</a:t>
            </a:r>
          </a:p>
          <a:p>
            <a:r>
              <a:rPr lang="en-US" dirty="0"/>
              <a:t>It can be used to </a:t>
            </a:r>
            <a:r>
              <a:rPr lang="en-US" dirty="0">
                <a:solidFill>
                  <a:srgbClr val="FF0000"/>
                </a:solidFill>
              </a:rPr>
              <a:t>compare different Random Forest models</a:t>
            </a:r>
            <a:r>
              <a:rPr lang="en-US" dirty="0"/>
              <a:t> with varying </a:t>
            </a:r>
            <a:r>
              <a:rPr lang="en-US" dirty="0" err="1"/>
              <a:t>hyperparameters</a:t>
            </a:r>
            <a:r>
              <a:rPr lang="en-US" dirty="0"/>
              <a:t> or feature configurations and aid in model selection.</a:t>
            </a:r>
          </a:p>
        </p:txBody>
      </p:sp>
    </p:spTree>
    <p:extLst>
      <p:ext uri="{BB962C8B-B14F-4D97-AF65-F5344CB8AC3E}">
        <p14:creationId xmlns:p14="http://schemas.microsoft.com/office/powerpoint/2010/main" val="172977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Ensemble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Bagging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Boosting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Stacking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Cascading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Random forests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4af66b-f69d-4bb4-a5b3-2f8cf54d73d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9826815CEE4C46AAE614EB7A7A1FE3" ma:contentTypeVersion="13" ma:contentTypeDescription="Create a new document." ma:contentTypeScope="" ma:versionID="a8612f42b3a39ba52f401651f189efc2">
  <xsd:schema xmlns:xsd="http://www.w3.org/2001/XMLSchema" xmlns:xs="http://www.w3.org/2001/XMLSchema" xmlns:p="http://schemas.microsoft.com/office/2006/metadata/properties" xmlns:ns3="b14af66b-f69d-4bb4-a5b3-2f8cf54d73d4" xmlns:ns4="748ff2c4-2315-444c-b68f-ee67dada0924" targetNamespace="http://schemas.microsoft.com/office/2006/metadata/properties" ma:root="true" ma:fieldsID="57f07ba985c1b8e58bd740a7f1553352" ns3:_="" ns4:_="">
    <xsd:import namespace="b14af66b-f69d-4bb4-a5b3-2f8cf54d73d4"/>
    <xsd:import namespace="748ff2c4-2315-444c-b68f-ee67dada092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af66b-f69d-4bb4-a5b3-2f8cf54d73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8ff2c4-2315-444c-b68f-ee67dada092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AC7520-BE3F-4CB5-984C-D8CA6DDCA583}">
  <ds:schemaRefs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748ff2c4-2315-444c-b68f-ee67dada0924"/>
    <ds:schemaRef ds:uri="b14af66b-f69d-4bb4-a5b3-2f8cf54d73d4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CF34DC8-141E-412C-8F76-CF8F961509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af66b-f69d-4bb4-a5b3-2f8cf54d73d4"/>
    <ds:schemaRef ds:uri="748ff2c4-2315-444c-b68f-ee67dada09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EC65C94-E53A-4435-843E-E0493272FF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6948</TotalTime>
  <Words>2533</Words>
  <Application>Microsoft Office PowerPoint</Application>
  <PresentationFormat>Widescreen</PresentationFormat>
  <Paragraphs>203</Paragraphs>
  <Slides>49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6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Ensemble learning</vt:lpstr>
      <vt:lpstr>benefits of Ensemble Learning</vt:lpstr>
      <vt:lpstr>base classifiers</vt:lpstr>
      <vt:lpstr>ensemble classification algorithm</vt:lpstr>
      <vt:lpstr>There are several ways in which an ensemble can be formed</vt:lpstr>
      <vt:lpstr>Classifier selection strategy</vt:lpstr>
      <vt:lpstr>Estimating the Performance of a Classifier</vt:lpstr>
      <vt:lpstr>Bagging</vt:lpstr>
      <vt:lpstr>Max Voting / Voting Classifier</vt:lpstr>
      <vt:lpstr>Hard Voting</vt:lpstr>
      <vt:lpstr>Example</vt:lpstr>
      <vt:lpstr>Soft Voting</vt:lpstr>
      <vt:lpstr>Example</vt:lpstr>
      <vt:lpstr>Example (cont.)</vt:lpstr>
      <vt:lpstr>Soft voting vs hard voting</vt:lpstr>
      <vt:lpstr>Boosting</vt:lpstr>
      <vt:lpstr>Start with weak learners</vt:lpstr>
      <vt:lpstr>Sequential Training</vt:lpstr>
      <vt:lpstr>Weighted Training</vt:lpstr>
      <vt:lpstr>Iterative Process</vt:lpstr>
      <vt:lpstr>Boosting Iterative Process</vt:lpstr>
      <vt:lpstr>Boosting Ensemble Prediction</vt:lpstr>
      <vt:lpstr>Adaboost</vt:lpstr>
      <vt:lpstr>Gradient Boosting</vt:lpstr>
      <vt:lpstr>Limitations of Boosting</vt:lpstr>
      <vt:lpstr>Cascading</vt:lpstr>
      <vt:lpstr>Stacking</vt:lpstr>
      <vt:lpstr>Steps of stacking ensemble learning</vt:lpstr>
      <vt:lpstr>Base Model Training</vt:lpstr>
      <vt:lpstr>Generating Base Model Predictions</vt:lpstr>
      <vt:lpstr>Creating the Meta-Model Training Set</vt:lpstr>
      <vt:lpstr>Meta-Model Training</vt:lpstr>
      <vt:lpstr>Ensemble Prediction</vt:lpstr>
      <vt:lpstr>Random Forests</vt:lpstr>
      <vt:lpstr>Building Decision Trees</vt:lpstr>
      <vt:lpstr>randomization</vt:lpstr>
      <vt:lpstr>Aggregating Predictions</vt:lpstr>
      <vt:lpstr>Advantages of Random Forest</vt:lpstr>
      <vt:lpstr>Advantages of Random Forest(cont.)</vt:lpstr>
      <vt:lpstr>Hyperparameters and Training</vt:lpstr>
      <vt:lpstr>Out-of-bag (OOB) error estimation</vt:lpstr>
      <vt:lpstr>OOB error estimation in Random Forest</vt:lpstr>
      <vt:lpstr>OOB error estimation in Random Forest (Cont.)</vt:lpstr>
      <vt:lpstr>OOB error estimation in Random Forest (Cont.)</vt:lpstr>
      <vt:lpstr>Evaluating Model Performance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397</cp:revision>
  <dcterms:created xsi:type="dcterms:W3CDTF">2023-04-29T09:08:23Z</dcterms:created>
  <dcterms:modified xsi:type="dcterms:W3CDTF">2023-12-08T18:11:30Z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0x0101009F9826815CEE4C46AAE614EB7A7A1FE3</vt:lpwstr>
  </property>
</Properties>
</file>