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media/image1.jpeg" ContentType="image/jpeg"/>
  <Override PartName="/ppt/media/image2.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media/image3.jpeg" ContentType="image/jpeg"/>
  <Override PartName="/ppt/media/image4.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68" name="Shape 168"/>
          <p:cNvSpPr/>
          <p:nvPr>
            <p:ph type="sldImg"/>
          </p:nvPr>
        </p:nvSpPr>
        <p:spPr>
          <a:xfrm>
            <a:off x="1143000" y="685800"/>
            <a:ext cx="4572000" cy="3429000"/>
          </a:xfrm>
          <a:prstGeom prst="rect">
            <a:avLst/>
          </a:prstGeom>
        </p:spPr>
        <p:txBody>
          <a:bodyPr/>
          <a:lstStyle/>
          <a:p>
            <a:pPr/>
          </a:p>
        </p:txBody>
      </p:sp>
      <p:sp>
        <p:nvSpPr>
          <p:cNvPr id="169" name="Shape 169"/>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3.jpeg"/><Relationship Id="rId7" Type="http://schemas.openxmlformats.org/officeDocument/2006/relationships/image" Target="../media/image7.png"/><Relationship Id="rId8" Type="http://schemas.openxmlformats.org/officeDocument/2006/relationships/image" Target="../media/image8.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2.png"/><Relationship Id="rId4" Type="http://schemas.openxmlformats.org/officeDocument/2006/relationships/image" Target="../media/image9.png"/><Relationship Id="rId5" Type="http://schemas.openxmlformats.org/officeDocument/2006/relationships/image" Target="../media/image13.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4.png"/><Relationship Id="rId4" Type="http://schemas.openxmlformats.org/officeDocument/2006/relationships/image" Target="../media/image14.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5.png"/><Relationship Id="rId4" Type="http://schemas.openxmlformats.org/officeDocument/2006/relationships/image" Target="../media/image16.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7.png"/><Relationship Id="rId4" Type="http://schemas.openxmlformats.org/officeDocument/2006/relationships/image" Target="../media/image17.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7.png"/><Relationship Id="rId4" Type="http://schemas.openxmlformats.org/officeDocument/2006/relationships/image" Target="../media/image17.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18.png"/><Relationship Id="rId4" Type="http://schemas.openxmlformats.org/officeDocument/2006/relationships/image" Target="../media/image4.jpe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2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p:spTree>
      <p:nvGrpSpPr>
        <p:cNvPr id="1" name=""/>
        <p:cNvGrpSpPr/>
        <p:nvPr/>
      </p:nvGrpSpPr>
      <p:grpSpPr>
        <a:xfrm>
          <a:off x="0" y="0"/>
          <a:ext cx="0" cy="0"/>
          <a:chOff x="0" y="0"/>
          <a:chExt cx="0" cy="0"/>
        </a:xfrm>
      </p:grpSpPr>
      <p:sp>
        <p:nvSpPr>
          <p:cNvPr id="27" name="Slide Number"/>
          <p:cNvSpPr txBox="1"/>
          <p:nvPr>
            <p:ph type="sldNum" sz="quarter" idx="2"/>
          </p:nvPr>
        </p:nvSpPr>
        <p:spPr>
          <a:prstGeom prst="rect">
            <a:avLst/>
          </a:prstGeom>
        </p:spPr>
        <p:txBody>
          <a:bodyPr/>
          <a:lstStyle/>
          <a:p>
            <a:pPr/>
            <a:fld id="{86CB4B4D-7CA3-9044-876B-883B54F8677D}" type="slidenum"/>
          </a:p>
        </p:txBody>
      </p:sp>
      <p:sp>
        <p:nvSpPr>
          <p:cNvPr id="2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29" name="Rectangle 27"/>
          <p:cNvSpPr/>
          <p:nvPr/>
        </p:nvSpPr>
        <p:spPr>
          <a:xfrm>
            <a:off x="3150822" y="583446"/>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30"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1"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32" name="Image" descr="Image"/>
          <p:cNvPicPr>
            <a:picLocks noChangeAspect="1"/>
          </p:cNvPicPr>
          <p:nvPr/>
        </p:nvPicPr>
        <p:blipFill>
          <a:blip r:embed="rId3">
            <a:extLst/>
          </a:blip>
          <a:srcRect l="0" t="0" r="26225" b="0"/>
          <a:stretch>
            <a:fillRect/>
          </a:stretch>
        </p:blipFill>
        <p:spPr>
          <a:xfrm>
            <a:off x="-2637" y="316715"/>
            <a:ext cx="3377870" cy="6705517"/>
          </a:xfrm>
          <a:prstGeom prst="rect">
            <a:avLst/>
          </a:prstGeom>
          <a:ln w="12700">
            <a:miter lim="400000"/>
          </a:ln>
        </p:spPr>
      </p:pic>
      <p:sp>
        <p:nvSpPr>
          <p:cNvPr id="33"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34" name="Text"/>
          <p:cNvSpPr txBox="1"/>
          <p:nvPr/>
        </p:nvSpPr>
        <p:spPr>
          <a:xfrm>
            <a:off x="5892800" y="6172200"/>
            <a:ext cx="2844800" cy="36830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pic>
        <p:nvPicPr>
          <p:cNvPr id="35" name="Image" descr="Image"/>
          <p:cNvPicPr>
            <a:picLocks noChangeAspect="1"/>
          </p:cNvPicPr>
          <p:nvPr/>
        </p:nvPicPr>
        <p:blipFill>
          <a:blip r:embed="rId4">
            <a:extLst/>
          </a:blip>
          <a:stretch>
            <a:fillRect/>
          </a:stretch>
        </p:blipFill>
        <p:spPr>
          <a:xfrm>
            <a:off x="4787900" y="6265862"/>
            <a:ext cx="2616200" cy="546101"/>
          </a:xfrm>
          <a:prstGeom prst="rect">
            <a:avLst/>
          </a:prstGeom>
          <a:ln w="12700">
            <a:miter lim="400000"/>
          </a:ln>
        </p:spPr>
      </p:pic>
      <p:sp>
        <p:nvSpPr>
          <p:cNvPr id="36" name="TextBox 16"/>
          <p:cNvSpPr txBox="1"/>
          <p:nvPr/>
        </p:nvSpPr>
        <p:spPr>
          <a:xfrm>
            <a:off x="6989967" y="3996751"/>
            <a:ext cx="4022459" cy="48273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00B0F0"/>
                </a:solidFill>
                <a:latin typeface="Times New Roman"/>
                <a:ea typeface="Times New Roman"/>
                <a:cs typeface="Times New Roman"/>
                <a:sym typeface="Times New Roman"/>
              </a:defRPr>
            </a:lvl1pPr>
          </a:lstStyle>
          <a:p>
            <a:pPr/>
            <a:r>
              <a:t>TITLE OF SLIDE</a:t>
            </a:r>
          </a:p>
        </p:txBody>
      </p:sp>
      <p:pic>
        <p:nvPicPr>
          <p:cNvPr id="37" name="Image" descr="Image"/>
          <p:cNvPicPr>
            <a:picLocks noChangeAspect="1"/>
          </p:cNvPicPr>
          <p:nvPr/>
        </p:nvPicPr>
        <p:blipFill>
          <a:blip r:embed="rId5">
            <a:extLst/>
          </a:blip>
          <a:stretch>
            <a:fillRect/>
          </a:stretch>
        </p:blipFill>
        <p:spPr>
          <a:xfrm>
            <a:off x="-51145" y="-68932"/>
            <a:ext cx="12294290" cy="6995864"/>
          </a:xfrm>
          <a:prstGeom prst="rect">
            <a:avLst/>
          </a:prstGeom>
          <a:ln w="12700">
            <a:miter lim="400000"/>
          </a:ln>
        </p:spPr>
      </p:pic>
      <p:grpSp>
        <p:nvGrpSpPr>
          <p:cNvPr id="40" name="Picture Placeholder 4"/>
          <p:cNvGrpSpPr/>
          <p:nvPr/>
        </p:nvGrpSpPr>
        <p:grpSpPr>
          <a:xfrm>
            <a:off x="6520123" y="2421740"/>
            <a:ext cx="4962147" cy="2495551"/>
            <a:chOff x="0" y="0"/>
            <a:chExt cx="4962145" cy="2495550"/>
          </a:xfrm>
        </p:grpSpPr>
        <p:sp>
          <p:nvSpPr>
            <p:cNvPr id="38"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9" name="image15.jpeg" descr="image15.jpeg"/>
            <p:cNvPicPr>
              <a:picLocks noChangeAspect="1"/>
            </p:cNvPicPr>
            <p:nvPr/>
          </p:nvPicPr>
          <p:blipFill>
            <a:blip r:embed="rId6">
              <a:extLst/>
            </a:blip>
            <a:srcRect l="0" t="12314" r="0" b="12314"/>
            <a:stretch>
              <a:fillRect/>
            </a:stretch>
          </p:blipFill>
          <p:spPr>
            <a:xfrm>
              <a:off x="0" y="0"/>
              <a:ext cx="4962146" cy="2495550"/>
            </a:xfrm>
            <a:prstGeom prst="rect">
              <a:avLst/>
            </a:prstGeom>
            <a:ln w="12700" cap="flat">
              <a:noFill/>
              <a:miter lim="400000"/>
            </a:ln>
            <a:effectLst/>
          </p:spPr>
        </p:pic>
      </p:grpSp>
      <p:sp>
        <p:nvSpPr>
          <p:cNvPr id="41" name="Rectangle 28"/>
          <p:cNvSpPr/>
          <p:nvPr/>
        </p:nvSpPr>
        <p:spPr>
          <a:xfrm flipH="1" rot="10800000">
            <a:off x="2376534" y="341351"/>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42" name="Picture 3" descr="Picture 3"/>
          <p:cNvPicPr>
            <a:picLocks noChangeAspect="1"/>
          </p:cNvPicPr>
          <p:nvPr/>
        </p:nvPicPr>
        <p:blipFill>
          <a:blip r:embed="rId7">
            <a:extLst/>
          </a:blip>
          <a:stretch>
            <a:fillRect/>
          </a:stretch>
        </p:blipFill>
        <p:spPr>
          <a:xfrm>
            <a:off x="62772" y="-198351"/>
            <a:ext cx="2383738" cy="1125124"/>
          </a:xfrm>
          <a:prstGeom prst="rect">
            <a:avLst/>
          </a:prstGeom>
          <a:ln w="12700">
            <a:miter lim="400000"/>
          </a:ln>
        </p:spPr>
      </p:pic>
      <p:sp>
        <p:nvSpPr>
          <p:cNvPr id="43" name="TextBox 7"/>
          <p:cNvSpPr txBox="1"/>
          <p:nvPr/>
        </p:nvSpPr>
        <p:spPr>
          <a:xfrm>
            <a:off x="4825861" y="6185973"/>
            <a:ext cx="2524761" cy="34018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pic>
        <p:nvPicPr>
          <p:cNvPr id="44" name="Rectangle Rectangle" descr="Rectangle Rectangle"/>
          <p:cNvPicPr>
            <a:picLocks noChangeAspect="0"/>
          </p:cNvPicPr>
          <p:nvPr/>
        </p:nvPicPr>
        <p:blipFill>
          <a:blip r:embed="rId8">
            <a:extLst/>
          </a:blip>
          <a:stretch>
            <a:fillRect/>
          </a:stretch>
        </p:blipFill>
        <p:spPr>
          <a:xfrm>
            <a:off x="175410" y="2244566"/>
            <a:ext cx="6156461" cy="2849899"/>
          </a:xfrm>
          <a:prstGeom prst="rect">
            <a:avLst/>
          </a:prstGeom>
          <a:effectLst>
            <a:outerShdw sx="100000" sy="100000" kx="0" ky="0" algn="b" rotWithShape="0" blurRad="381000" dist="114300" dir="0">
              <a:srgbClr val="000000">
                <a:alpha val="75000"/>
              </a:srgbClr>
            </a:outerShdw>
          </a:effectLst>
        </p:spPr>
      </p:pic>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pic>
        <p:nvPicPr>
          <p:cNvPr id="51"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52" name="Title Text"/>
          <p:cNvSpPr txBox="1"/>
          <p:nvPr>
            <p:ph type="title"/>
          </p:nvPr>
        </p:nvSpPr>
        <p:spPr>
          <a:xfrm>
            <a:off x="1524000" y="30162"/>
            <a:ext cx="9144000" cy="2387601"/>
          </a:xfrm>
          <a:prstGeom prst="rect">
            <a:avLst/>
          </a:prstGeom>
        </p:spPr>
        <p:txBody>
          <a:bodyPr/>
          <a:lstStyle/>
          <a:p>
            <a:pPr/>
            <a:r>
              <a:t>Title Text</a:t>
            </a:r>
          </a:p>
        </p:txBody>
      </p:sp>
      <p:sp>
        <p:nvSpPr>
          <p:cNvPr id="53" name="Slide Number"/>
          <p:cNvSpPr txBox="1"/>
          <p:nvPr>
            <p:ph type="sldNum" sz="quarter" idx="2"/>
          </p:nvPr>
        </p:nvSpPr>
        <p:spPr>
          <a:prstGeom prst="rect">
            <a:avLst/>
          </a:prstGeom>
        </p:spPr>
        <p:txBody>
          <a:bodyPr/>
          <a:lstStyle/>
          <a:p>
            <a:pPr/>
            <a:fld id="{86CB4B4D-7CA3-9044-876B-883B54F8677D}" type="slidenum"/>
          </a:p>
        </p:txBody>
      </p:sp>
      <p:pic>
        <p:nvPicPr>
          <p:cNvPr id="5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sp>
        <p:nvSpPr>
          <p:cNvPr id="55" name="Body Level One…"/>
          <p:cNvSpPr txBox="1"/>
          <p:nvPr>
            <p:ph type="body" sz="quarter" idx="1"/>
          </p:nvPr>
        </p:nvSpPr>
        <p:spPr>
          <a:xfrm>
            <a:off x="1422400" y="2896820"/>
            <a:ext cx="9144000" cy="1655763"/>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pic>
        <p:nvPicPr>
          <p:cNvPr id="56" name="Rectangle Rectangle" descr="Rectangle Rectangle"/>
          <p:cNvPicPr>
            <a:picLocks noChangeAspect="0"/>
          </p:cNvPicPr>
          <p:nvPr/>
        </p:nvPicPr>
        <p:blipFill>
          <a:blip r:embed="rId4">
            <a:extLst/>
          </a:blip>
          <a:stretch>
            <a:fillRect/>
          </a:stretch>
        </p:blipFill>
        <p:spPr>
          <a:xfrm>
            <a:off x="1515678" y="1418747"/>
            <a:ext cx="9160644" cy="1271415"/>
          </a:xfrm>
          <a:prstGeom prst="rect">
            <a:avLst/>
          </a:prstGeom>
          <a:effectLst>
            <a:outerShdw sx="100000" sy="100000" kx="0" ky="0" algn="b" rotWithShape="0" blurRad="381000" dist="114300" dir="0">
              <a:srgbClr val="000000">
                <a:alpha val="75000"/>
              </a:srgbClr>
            </a:outerShdw>
          </a:effectLst>
        </p:spPr>
      </p:pic>
      <p:pic>
        <p:nvPicPr>
          <p:cNvPr id="57" name="Rectangle Rectangle" descr="Rectangle Rectangle"/>
          <p:cNvPicPr>
            <a:picLocks noChangeAspect="0"/>
          </p:cNvPicPr>
          <p:nvPr/>
        </p:nvPicPr>
        <p:blipFill>
          <a:blip r:embed="rId5">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10">
    <p:spTree>
      <p:nvGrpSpPr>
        <p:cNvPr id="1" name=""/>
        <p:cNvGrpSpPr/>
        <p:nvPr/>
      </p:nvGrpSpPr>
      <p:grpSpPr>
        <a:xfrm>
          <a:off x="0" y="0"/>
          <a:ext cx="0" cy="0"/>
          <a:chOff x="0" y="0"/>
          <a:chExt cx="0" cy="0"/>
        </a:xfrm>
      </p:grpSpPr>
      <p:pic>
        <p:nvPicPr>
          <p:cNvPr id="64"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9">
    <p:spTree>
      <p:nvGrpSpPr>
        <p:cNvPr id="1" name=""/>
        <p:cNvGrpSpPr/>
        <p:nvPr/>
      </p:nvGrpSpPr>
      <p:grpSpPr>
        <a:xfrm>
          <a:off x="0" y="0"/>
          <a:ext cx="0" cy="0"/>
          <a:chOff x="0" y="0"/>
          <a:chExt cx="0" cy="0"/>
        </a:xfrm>
      </p:grpSpPr>
      <p:pic>
        <p:nvPicPr>
          <p:cNvPr id="72"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73" name="Rectangle Rectangle" descr="Rectangle Rectangle"/>
          <p:cNvPicPr>
            <a:picLocks noChangeAspect="0"/>
          </p:cNvPicPr>
          <p:nvPr/>
        </p:nvPicPr>
        <p:blipFill>
          <a:blip r:embed="rId3">
            <a:extLst/>
          </a:blip>
          <a:stretch>
            <a:fillRect/>
          </a:stretch>
        </p:blipFill>
        <p:spPr>
          <a:xfrm>
            <a:off x="2753795" y="618086"/>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74" name="Welcome to the professional PJOM track."/>
          <p:cNvSpPr txBox="1"/>
          <p:nvPr/>
        </p:nvSpPr>
        <p:spPr>
          <a:xfrm>
            <a:off x="3931678" y="749759"/>
            <a:ext cx="709303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to the professional PJOM track.</a:t>
            </a:r>
          </a:p>
        </p:txBody>
      </p:sp>
      <p:pic>
        <p:nvPicPr>
          <p:cNvPr id="75" name="Rectangle: Rounded Corners 22" descr="Rectangle: Rounded Corners 22"/>
          <p:cNvPicPr>
            <a:picLocks noChangeAspect="0"/>
          </p:cNvPicPr>
          <p:nvPr/>
        </p:nvPicPr>
        <p:blipFill>
          <a:blip r:embed="rId4">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sp>
        <p:nvSpPr>
          <p:cNvPr id="76" name="To maximize the project success rate and sustain business success,  organizations should have a strong project operational technicality."/>
          <p:cNvSpPr txBox="1"/>
          <p:nvPr/>
        </p:nvSpPr>
        <p:spPr>
          <a:xfrm>
            <a:off x="7493423" y="2195656"/>
            <a:ext cx="2732653" cy="1958341"/>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lvl1pPr algn="ctr">
              <a:defRPr i="1">
                <a:solidFill>
                  <a:srgbClr val="FFFFFF"/>
                </a:solidFill>
                <a:latin typeface="Bookman Old Style"/>
                <a:ea typeface="Bookman Old Style"/>
                <a:cs typeface="Bookman Old Style"/>
                <a:sym typeface="Bookman Old Style"/>
              </a:defRPr>
            </a:lvl1pPr>
          </a:lstStyle>
          <a:p>
            <a:pPr/>
            <a:r>
              <a:t>To maximize the project success rate and sustain business success,  organizations should have a strong project operational technicality.</a:t>
            </a:r>
          </a:p>
        </p:txBody>
      </p:sp>
      <p:pic>
        <p:nvPicPr>
          <p:cNvPr id="77" name="Rectangle: Rounded Corners 24" descr="Rectangle: Rounded Corners 24"/>
          <p:cNvPicPr>
            <a:picLocks noChangeAspect="0"/>
          </p:cNvPicPr>
          <p:nvPr/>
        </p:nvPicPr>
        <p:blipFill>
          <a:blip r:embed="rId5">
            <a:extLst/>
          </a:blip>
          <a:stretch>
            <a:fillRect/>
          </a:stretch>
        </p:blipFill>
        <p:spPr>
          <a:xfrm>
            <a:off x="2840229" y="2325947"/>
            <a:ext cx="4478493"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7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8">
    <p:spTree>
      <p:nvGrpSpPr>
        <p:cNvPr id="1" name=""/>
        <p:cNvGrpSpPr/>
        <p:nvPr/>
      </p:nvGrpSpPr>
      <p:grpSpPr>
        <a:xfrm>
          <a:off x="0" y="0"/>
          <a:ext cx="0" cy="0"/>
          <a:chOff x="0" y="0"/>
          <a:chExt cx="0" cy="0"/>
        </a:xfrm>
      </p:grpSpPr>
      <p:pic>
        <p:nvPicPr>
          <p:cNvPr id="85"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86" name="Title Text"/>
          <p:cNvSpPr txBox="1"/>
          <p:nvPr>
            <p:ph type="title"/>
          </p:nvPr>
        </p:nvSpPr>
        <p:spPr>
          <a:xfrm>
            <a:off x="457200" y="1120925"/>
            <a:ext cx="5547570" cy="1004738"/>
          </a:xfrm>
          <a:prstGeom prst="rect">
            <a:avLst/>
          </a:prstGeom>
          <a:solidFill>
            <a:srgbClr val="FFFB00"/>
          </a:solidFill>
          <a:ln w="9525">
            <a:round/>
          </a:ln>
          <a:effectLst>
            <a:outerShdw sx="100000" sy="100000" kx="0" ky="0" algn="b" rotWithShape="0" blurRad="190500" dist="101600" dir="5400000">
              <a:srgbClr val="941751"/>
            </a:outerShdw>
          </a:effectLst>
        </p:spPr>
        <p:txBody>
          <a:bodyPr anchor="ctr"/>
          <a:lstStyle>
            <a:lvl1pPr>
              <a:defRPr b="1" i="1" sz="4400">
                <a:solidFill>
                  <a:srgbClr val="941100"/>
                </a:solidFill>
                <a:latin typeface="Bookman Old Style"/>
                <a:ea typeface="Bookman Old Style"/>
                <a:cs typeface="Bookman Old Style"/>
                <a:sym typeface="Bookman Old Style"/>
              </a:defRPr>
            </a:lvl1pPr>
          </a:lstStyle>
          <a:p>
            <a:pPr/>
            <a:r>
              <a:t>Title Text</a:t>
            </a:r>
          </a:p>
        </p:txBody>
      </p:sp>
      <p:sp>
        <p:nvSpPr>
          <p:cNvPr id="87" name="Body Level One…"/>
          <p:cNvSpPr txBox="1"/>
          <p:nvPr>
            <p:ph type="body" sz="half" idx="1"/>
          </p:nvPr>
        </p:nvSpPr>
        <p:spPr>
          <a:xfrm>
            <a:off x="317500" y="2433637"/>
            <a:ext cx="5675124" cy="3303916"/>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algn="just">
              <a:buFont typeface="Arial"/>
              <a:defRPr sz="2800">
                <a:latin typeface="Bodoni SvtyTwo OS ITC TT-Book"/>
                <a:ea typeface="Bodoni SvtyTwo OS ITC TT-Book"/>
                <a:cs typeface="Bodoni SvtyTwo OS ITC TT-Book"/>
                <a:sym typeface="Bodoni SvtyTwo OS ITC TT-Book"/>
              </a:defRPr>
            </a:lvl1pPr>
            <a:lvl2pPr algn="just">
              <a:buFont typeface="Arial"/>
              <a:defRPr sz="2800">
                <a:latin typeface="Bodoni SvtyTwo OS ITC TT-Book"/>
                <a:ea typeface="Bodoni SvtyTwo OS ITC TT-Book"/>
                <a:cs typeface="Bodoni SvtyTwo OS ITC TT-Book"/>
                <a:sym typeface="Bodoni SvtyTwo OS ITC TT-Book"/>
              </a:defRPr>
            </a:lvl2pPr>
            <a:lvl3pPr algn="just">
              <a:buFont typeface="Arial"/>
              <a:defRPr sz="2800">
                <a:latin typeface="Bodoni SvtyTwo OS ITC TT-Book"/>
                <a:ea typeface="Bodoni SvtyTwo OS ITC TT-Book"/>
                <a:cs typeface="Bodoni SvtyTwo OS ITC TT-Book"/>
                <a:sym typeface="Bodoni SvtyTwo OS ITC TT-Book"/>
              </a:defRPr>
            </a:lvl3pPr>
            <a:lvl4pPr algn="just">
              <a:buFont typeface="Arial"/>
              <a:defRPr sz="2800">
                <a:latin typeface="Bodoni SvtyTwo OS ITC TT-Book"/>
                <a:ea typeface="Bodoni SvtyTwo OS ITC TT-Book"/>
                <a:cs typeface="Bodoni SvtyTwo OS ITC TT-Book"/>
                <a:sym typeface="Bodoni SvtyTwo OS ITC TT-Book"/>
              </a:defRPr>
            </a:lvl4pPr>
            <a:lvl5pPr algn="just">
              <a:buFont typeface="Arial"/>
              <a:defRPr sz="2800">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8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6">
    <p:spTree>
      <p:nvGrpSpPr>
        <p:cNvPr id="1" name=""/>
        <p:cNvGrpSpPr/>
        <p:nvPr/>
      </p:nvGrpSpPr>
      <p:grpSpPr>
        <a:xfrm>
          <a:off x="0" y="0"/>
          <a:ext cx="0" cy="0"/>
          <a:chOff x="0" y="0"/>
          <a:chExt cx="0" cy="0"/>
        </a:xfrm>
      </p:grpSpPr>
      <p:pic>
        <p:nvPicPr>
          <p:cNvPr id="95"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sp>
        <p:nvSpPr>
          <p:cNvPr id="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97"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98" name="TextBox 30"/>
          <p:cNvSpPr txBox="1"/>
          <p:nvPr/>
        </p:nvSpPr>
        <p:spPr>
          <a:xfrm>
            <a:off x="3453469" y="2710928"/>
            <a:ext cx="8325881" cy="656591"/>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spAutoFit/>
          </a:bodyPr>
          <a:lstStyle/>
          <a:p>
            <a:pPr algn="ctr">
              <a:defRPr b="1">
                <a:solidFill>
                  <a:srgbClr val="FFFFFF"/>
                </a:solidFill>
              </a:defRPr>
            </a:pPr>
            <a:endParaRPr>
              <a:solidFill>
                <a:srgbClr val="0A1F61"/>
              </a:solidFill>
              <a:latin typeface="Tajawal ExtraBold"/>
              <a:ea typeface="Tajawal ExtraBold"/>
              <a:cs typeface="Tajawal ExtraBold"/>
              <a:sym typeface="Tajawal ExtraBold"/>
            </a:endParaRPr>
          </a:p>
        </p:txBody>
      </p:sp>
      <p:sp>
        <p:nvSpPr>
          <p:cNvPr id="99"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00" name="Image" descr="Image"/>
          <p:cNvPicPr>
            <a:picLocks noChangeAspect="1"/>
          </p:cNvPicPr>
          <p:nvPr/>
        </p:nvPicPr>
        <p:blipFill>
          <a:blip r:embed="rId3">
            <a:extLst/>
          </a:blip>
          <a:srcRect l="0" t="0" r="26225" b="0"/>
          <a:stretch>
            <a:fillRect/>
          </a:stretch>
        </p:blipFill>
        <p:spPr>
          <a:xfrm>
            <a:off x="305623" y="1639144"/>
            <a:ext cx="2400774" cy="4765852"/>
          </a:xfrm>
          <a:prstGeom prst="rect">
            <a:avLst/>
          </a:prstGeom>
          <a:ln w="12700">
            <a:miter lim="400000"/>
          </a:ln>
        </p:spPr>
      </p:pic>
      <p:sp>
        <p:nvSpPr>
          <p:cNvPr id="101" name="TextBox 32"/>
          <p:cNvSpPr txBox="1"/>
          <p:nvPr/>
        </p:nvSpPr>
        <p:spPr>
          <a:xfrm>
            <a:off x="3482052" y="1265122"/>
            <a:ext cx="999570"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chemeClr val="accent5">
                    <a:satOff val="-3547"/>
                    <a:lumOff val="-10352"/>
                  </a:schemeClr>
                </a:solidFill>
                <a:latin typeface="Bodoni SvtyTwo ITC TT-Bold"/>
                <a:ea typeface="Bodoni SvtyTwo ITC TT-Bold"/>
                <a:cs typeface="Bodoni SvtyTwo ITC TT-Bold"/>
                <a:sym typeface="Bodoni SvtyTwo ITC TT-Bold"/>
              </a:defRPr>
            </a:lvl1pPr>
          </a:lstStyle>
          <a:p>
            <a:pPr/>
            <a:r>
              <a:t>.</a:t>
            </a:r>
          </a:p>
        </p:txBody>
      </p:sp>
      <p:pic>
        <p:nvPicPr>
          <p:cNvPr id="102" name="Image" descr="Image"/>
          <p:cNvPicPr>
            <a:picLocks noChangeAspect="1"/>
          </p:cNvPicPr>
          <p:nvPr/>
        </p:nvPicPr>
        <p:blipFill>
          <a:blip r:embed="rId4">
            <a:extLst/>
          </a:blip>
          <a:stretch>
            <a:fillRect/>
          </a:stretch>
        </p:blipFill>
        <p:spPr>
          <a:xfrm>
            <a:off x="-21192" y="-121171"/>
            <a:ext cx="3054327" cy="1449700"/>
          </a:xfrm>
          <a:prstGeom prst="rect">
            <a:avLst/>
          </a:prstGeom>
          <a:ln w="12700">
            <a:miter lim="400000"/>
          </a:ln>
        </p:spPr>
      </p:pic>
      <p:sp>
        <p:nvSpPr>
          <p:cNvPr id="103" name="Body Level One…"/>
          <p:cNvSpPr txBox="1"/>
          <p:nvPr>
            <p:ph type="body" sz="quarter" idx="1"/>
          </p:nvPr>
        </p:nvSpPr>
        <p:spPr>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algn="just">
              <a:buFont typeface="Arial"/>
              <a:defRPr sz="2800">
                <a:latin typeface="Bodoni SvtyTwo OS ITC TT-Book"/>
                <a:ea typeface="Bodoni SvtyTwo OS ITC TT-Book"/>
                <a:cs typeface="Bodoni SvtyTwo OS ITC TT-Book"/>
                <a:sym typeface="Bodoni SvtyTwo OS ITC TT-Book"/>
              </a:defRPr>
            </a:lvl1pPr>
            <a:lvl2pPr algn="just">
              <a:buFont typeface="Arial"/>
              <a:defRPr sz="2800">
                <a:latin typeface="Bodoni SvtyTwo OS ITC TT-Book"/>
                <a:ea typeface="Bodoni SvtyTwo OS ITC TT-Book"/>
                <a:cs typeface="Bodoni SvtyTwo OS ITC TT-Book"/>
                <a:sym typeface="Bodoni SvtyTwo OS ITC TT-Book"/>
              </a:defRPr>
            </a:lvl2pPr>
            <a:lvl3pPr algn="just">
              <a:buFont typeface="Arial"/>
              <a:defRPr sz="2800">
                <a:latin typeface="Bodoni SvtyTwo OS ITC TT-Book"/>
                <a:ea typeface="Bodoni SvtyTwo OS ITC TT-Book"/>
                <a:cs typeface="Bodoni SvtyTwo OS ITC TT-Book"/>
                <a:sym typeface="Bodoni SvtyTwo OS ITC TT-Book"/>
              </a:defRPr>
            </a:lvl3pPr>
            <a:lvl4pPr algn="just">
              <a:buFont typeface="Arial"/>
              <a:defRPr sz="2800">
                <a:latin typeface="Bodoni SvtyTwo OS ITC TT-Book"/>
                <a:ea typeface="Bodoni SvtyTwo OS ITC TT-Book"/>
                <a:cs typeface="Bodoni SvtyTwo OS ITC TT-Book"/>
                <a:sym typeface="Bodoni SvtyTwo OS ITC TT-Book"/>
              </a:defRPr>
            </a:lvl4pPr>
            <a:lvl5pPr algn="just">
              <a:buFont typeface="Arial"/>
              <a:defRPr sz="2800">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04" name="Title Text"/>
          <p:cNvSpPr txBox="1"/>
          <p:nvPr>
            <p:ph type="title"/>
          </p:nvPr>
        </p:nvSpPr>
        <p:spPr>
          <a:xfrm>
            <a:off x="4968639" y="1411354"/>
            <a:ext cx="5916789" cy="83589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a:spcBef>
                <a:spcPts val="1000"/>
              </a:spcBef>
              <a:buFont typeface="Arial"/>
              <a:defRPr sz="3300">
                <a:solidFill>
                  <a:schemeClr val="accent2">
                    <a:satOff val="-18194"/>
                    <a:lumOff val="-11215"/>
                  </a:schemeClr>
                </a:solidFill>
                <a:latin typeface="Bodoni SvtyTwo OS ITC TT-Book"/>
                <a:ea typeface="Bodoni SvtyTwo OS ITC TT-Book"/>
                <a:cs typeface="Bodoni SvtyTwo OS ITC TT-Book"/>
                <a:sym typeface="Bodoni SvtyTwo OS ITC TT-Book"/>
              </a:defRPr>
            </a:lvl1pPr>
          </a:lstStyle>
          <a:p>
            <a:pPr/>
            <a:r>
              <a:t>Title Text</a:t>
            </a:r>
          </a:p>
        </p:txBody>
      </p:sp>
      <p:sp>
        <p:nvSpPr>
          <p:cNvPr id="10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3">
    <p:spTree>
      <p:nvGrpSpPr>
        <p:cNvPr id="1" name=""/>
        <p:cNvGrpSpPr/>
        <p:nvPr/>
      </p:nvGrpSpPr>
      <p:grpSpPr>
        <a:xfrm>
          <a:off x="0" y="0"/>
          <a:ext cx="0" cy="0"/>
          <a:chOff x="0" y="0"/>
          <a:chExt cx="0" cy="0"/>
        </a:xfrm>
      </p:grpSpPr>
      <p:pic>
        <p:nvPicPr>
          <p:cNvPr id="112"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13" name="Rectangle Rectangle" descr="Rectangle Rectangle"/>
          <p:cNvPicPr>
            <a:picLocks noChangeAspect="0"/>
          </p:cNvPicPr>
          <p:nvPr/>
        </p:nvPicPr>
        <p:blipFill>
          <a:blip r:embed="rId3">
            <a:extLst/>
          </a:blip>
          <a:stretch>
            <a:fillRect/>
          </a:stretch>
        </p:blipFill>
        <p:spPr>
          <a:xfrm>
            <a:off x="1201717" y="1874139"/>
            <a:ext cx="9788566" cy="3903598"/>
          </a:xfrm>
          <a:prstGeom prst="rect">
            <a:avLst/>
          </a:prstGeom>
          <a:effectLst>
            <a:outerShdw sx="100000" sy="100000" kx="0" ky="0" algn="b" rotWithShape="0" blurRad="190500" dist="101600" dir="5400000">
              <a:schemeClr val="accent5">
                <a:alpha val="49461"/>
              </a:schemeClr>
            </a:outerShdw>
          </a:effectLst>
        </p:spPr>
      </p:pic>
      <p:sp>
        <p:nvSpPr>
          <p:cNvPr id="114" name="Body Level One…"/>
          <p:cNvSpPr txBox="1"/>
          <p:nvPr>
            <p:ph type="body" sz="half" idx="1"/>
          </p:nvPr>
        </p:nvSpPr>
        <p:spPr>
          <a:xfrm>
            <a:off x="1552143" y="2261909"/>
            <a:ext cx="9069920" cy="3128058"/>
          </a:xfrm>
          <a:prstGeom prst="rect">
            <a:avLst/>
          </a:prstGeom>
        </p:spPr>
        <p:txBody>
          <a:bodyPr/>
          <a:lstStyle>
            <a:lvl1pPr algn="l">
              <a:defRPr sz="3200">
                <a:latin typeface="Bodoni SvtyTwo ITC TT-Book"/>
                <a:ea typeface="Bodoni SvtyTwo ITC TT-Book"/>
                <a:cs typeface="Bodoni SvtyTwo ITC TT-Book"/>
                <a:sym typeface="Bodoni SvtyTwo ITC TT-Book"/>
              </a:defRPr>
            </a:lvl1pPr>
            <a:lvl2pPr algn="l">
              <a:defRPr sz="3200">
                <a:latin typeface="Bodoni SvtyTwo ITC TT-Book"/>
                <a:ea typeface="Bodoni SvtyTwo ITC TT-Book"/>
                <a:cs typeface="Bodoni SvtyTwo ITC TT-Book"/>
                <a:sym typeface="Bodoni SvtyTwo ITC TT-Book"/>
              </a:defRPr>
            </a:lvl2pPr>
            <a:lvl3pPr algn="l">
              <a:defRPr sz="3200">
                <a:latin typeface="Bodoni SvtyTwo ITC TT-Book"/>
                <a:ea typeface="Bodoni SvtyTwo ITC TT-Book"/>
                <a:cs typeface="Bodoni SvtyTwo ITC TT-Book"/>
                <a:sym typeface="Bodoni SvtyTwo ITC TT-Book"/>
              </a:defRPr>
            </a:lvl3pPr>
            <a:lvl4pPr algn="l">
              <a:defRPr sz="3200">
                <a:latin typeface="Bodoni SvtyTwo ITC TT-Book"/>
                <a:ea typeface="Bodoni SvtyTwo ITC TT-Book"/>
                <a:cs typeface="Bodoni SvtyTwo ITC TT-Book"/>
                <a:sym typeface="Bodoni SvtyTwo ITC TT-Book"/>
              </a:defRPr>
            </a:lvl4pPr>
            <a:lvl5pPr algn="l">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115" name="Slide Number"/>
          <p:cNvSpPr txBox="1"/>
          <p:nvPr>
            <p:ph type="sldNum" sz="quarter" idx="2"/>
          </p:nvPr>
        </p:nvSpPr>
        <p:spPr>
          <a:prstGeom prst="rect">
            <a:avLst/>
          </a:prstGeom>
        </p:spPr>
        <p:txBody>
          <a:bodyPr/>
          <a:lstStyle/>
          <a:p>
            <a:pPr/>
            <a:fld id="{86CB4B4D-7CA3-9044-876B-883B54F8677D}" type="slidenum"/>
          </a:p>
        </p:txBody>
      </p:sp>
      <p:sp>
        <p:nvSpPr>
          <p:cNvPr id="116" name="Title Text"/>
          <p:cNvSpPr txBox="1"/>
          <p:nvPr>
            <p:ph type="title"/>
          </p:nvPr>
        </p:nvSpPr>
        <p:spPr>
          <a:xfrm>
            <a:off x="2063836" y="886166"/>
            <a:ext cx="7223230" cy="882276"/>
          </a:xfrm>
          <a:prstGeom prst="rect">
            <a:avLst/>
          </a:prstGeom>
        </p:spPr>
        <p:txBody>
          <a:bodyPr anchor="ctr"/>
          <a:lstStyle>
            <a:lvl1pPr>
              <a:defRPr>
                <a:solidFill>
                  <a:srgbClr val="005493"/>
                </a:solidFill>
                <a:latin typeface="Bodoni SvtyTwo ITC TT-Book"/>
                <a:ea typeface="Bodoni SvtyTwo ITC TT-Book"/>
                <a:cs typeface="Bodoni SvtyTwo ITC TT-Book"/>
                <a:sym typeface="Bodoni SvtyTwo ITC TT-Book"/>
              </a:defRPr>
            </a:lvl1pPr>
          </a:lstStyle>
          <a:p>
            <a:pPr/>
            <a:r>
              <a:t>Title Text</a:t>
            </a:r>
          </a:p>
        </p:txBody>
      </p:sp>
      <p:pic>
        <p:nvPicPr>
          <p:cNvPr id="117" name="Rectangle Rectangle" descr="Rectangle Rectangle"/>
          <p:cNvPicPr>
            <a:picLocks noChangeAspect="0"/>
          </p:cNvPicPr>
          <p:nvPr/>
        </p:nvPicPr>
        <p:blipFill>
          <a:blip r:embed="rId4">
            <a:extLst/>
          </a:blip>
          <a:stretch>
            <a:fillRect/>
          </a:stretch>
        </p:blipFill>
        <p:spPr>
          <a:xfrm>
            <a:off x="1354176" y="756960"/>
            <a:ext cx="9248042" cy="1140688"/>
          </a:xfrm>
          <a:prstGeom prst="rect">
            <a:avLst/>
          </a:prstGeom>
          <a:effectLst>
            <a:outerShdw sx="100000" sy="100000" kx="0" ky="0" algn="b" rotWithShape="0" blurRad="381000" dist="114300" dir="0">
              <a:srgbClr val="000000">
                <a:alpha val="75000"/>
              </a:srgbClr>
            </a:outerShdw>
          </a:effectLst>
        </p:spPr>
      </p:pic>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24"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25"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126"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27"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28" name="Slide Number"/>
          <p:cNvSpPr txBox="1"/>
          <p:nvPr>
            <p:ph type="sldNum" sz="quarter" idx="2"/>
          </p:nvPr>
        </p:nvSpPr>
        <p:spPr>
          <a:prstGeom prst="rect">
            <a:avLst/>
          </a:prstGeom>
        </p:spPr>
        <p:txBody>
          <a:bodyPr/>
          <a:lstStyle/>
          <a:p>
            <a:pPr/>
            <a:fld id="{86CB4B4D-7CA3-9044-876B-883B54F8677D}" type="slidenum"/>
          </a:p>
        </p:txBody>
      </p:sp>
      <p:sp>
        <p:nvSpPr>
          <p:cNvPr id="129"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nchor="ctr"/>
          <a:lstStyle>
            <a:lvl1pPr>
              <a:lnSpc>
                <a:spcPct val="100000"/>
              </a:lnSpc>
              <a:defRPr b="1" sz="4100">
                <a:solidFill>
                  <a:schemeClr val="accent5">
                    <a:satOff val="-3547"/>
                    <a:lumOff val="-10352"/>
                  </a:schemeClr>
                </a:solidFill>
                <a:latin typeface="+mj-lt"/>
                <a:ea typeface="+mj-ea"/>
                <a:cs typeface="+mj-cs"/>
                <a:sym typeface="Calibri"/>
              </a:defRPr>
            </a:lvl1pPr>
          </a:lstStyle>
          <a:p>
            <a:pPr/>
            <a:r>
              <a:t>Title Text</a:t>
            </a:r>
          </a:p>
        </p:txBody>
      </p:sp>
      <p:sp>
        <p:nvSpPr>
          <p:cNvPr id="130"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algn="l">
              <a:defRPr sz="3200">
                <a:solidFill>
                  <a:schemeClr val="accent1">
                    <a:satOff val="-19091"/>
                    <a:lumOff val="-11921"/>
                  </a:schemeClr>
                </a:solidFill>
                <a:latin typeface="Bodoni SvtyTwo ITC TT-Book"/>
                <a:ea typeface="Bodoni SvtyTwo ITC TT-Book"/>
                <a:cs typeface="Bodoni SvtyTwo ITC TT-Book"/>
                <a:sym typeface="Bodoni SvtyTwo ITC TT-Book"/>
              </a:defRPr>
            </a:lvl1pPr>
            <a:lvl2pPr algn="l">
              <a:defRPr sz="3200">
                <a:solidFill>
                  <a:schemeClr val="accent1">
                    <a:satOff val="-19091"/>
                    <a:lumOff val="-11921"/>
                  </a:schemeClr>
                </a:solidFill>
                <a:latin typeface="Bodoni SvtyTwo ITC TT-Book"/>
                <a:ea typeface="Bodoni SvtyTwo ITC TT-Book"/>
                <a:cs typeface="Bodoni SvtyTwo ITC TT-Book"/>
                <a:sym typeface="Bodoni SvtyTwo ITC TT-Book"/>
              </a:defRPr>
            </a:lvl2pPr>
            <a:lvl3pPr algn="l">
              <a:defRPr sz="3200">
                <a:solidFill>
                  <a:schemeClr val="accent1">
                    <a:satOff val="-19091"/>
                    <a:lumOff val="-11921"/>
                  </a:schemeClr>
                </a:solidFill>
                <a:latin typeface="Bodoni SvtyTwo ITC TT-Book"/>
                <a:ea typeface="Bodoni SvtyTwo ITC TT-Book"/>
                <a:cs typeface="Bodoni SvtyTwo ITC TT-Book"/>
                <a:sym typeface="Bodoni SvtyTwo ITC TT-Book"/>
              </a:defRPr>
            </a:lvl3pPr>
            <a:lvl4pPr algn="l">
              <a:defRPr sz="3200">
                <a:solidFill>
                  <a:schemeClr val="accent1">
                    <a:satOff val="-19091"/>
                    <a:lumOff val="-11921"/>
                  </a:schemeClr>
                </a:solidFill>
                <a:latin typeface="Bodoni SvtyTwo ITC TT-Book"/>
                <a:ea typeface="Bodoni SvtyTwo ITC TT-Book"/>
                <a:cs typeface="Bodoni SvtyTwo ITC TT-Book"/>
                <a:sym typeface="Bodoni SvtyTwo ITC TT-Book"/>
              </a:defRPr>
            </a:lvl4pPr>
            <a:lvl5pPr algn="l">
              <a:defRPr sz="3200">
                <a:solidFill>
                  <a:schemeClr val="accent1">
                    <a:satOff val="-19091"/>
                    <a:lumOff val="-11921"/>
                  </a:schemeClr>
                </a:solidFill>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37"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38" name="TextBox 3"/>
          <p:cNvSpPr txBox="1"/>
          <p:nvPr/>
        </p:nvSpPr>
        <p:spPr>
          <a:xfrm>
            <a:off x="4910748" y="6293369"/>
            <a:ext cx="2524761" cy="34018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139"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40"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4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7">
    <p:spTree>
      <p:nvGrpSpPr>
        <p:cNvPr id="1" name=""/>
        <p:cNvGrpSpPr/>
        <p:nvPr/>
      </p:nvGrpSpPr>
      <p:grpSpPr>
        <a:xfrm>
          <a:off x="0" y="0"/>
          <a:ext cx="0" cy="0"/>
          <a:chOff x="0" y="0"/>
          <a:chExt cx="0" cy="0"/>
        </a:xfrm>
      </p:grpSpPr>
      <p:pic>
        <p:nvPicPr>
          <p:cNvPr id="148"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49"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150" name="Rectangle 5"/>
          <p:cNvSpPr/>
          <p:nvPr/>
        </p:nvSpPr>
        <p:spPr>
          <a:xfrm>
            <a:off x="1265320" y="775088"/>
            <a:ext cx="9661360" cy="43122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51" name="Rectangle 4"/>
          <p:cNvSpPr/>
          <p:nvPr/>
        </p:nvSpPr>
        <p:spPr>
          <a:xfrm>
            <a:off x="1832869" y="593296"/>
            <a:ext cx="9473667" cy="4142391"/>
          </a:xfrm>
          <a:prstGeom prst="rect">
            <a:avLst/>
          </a:prstGeom>
          <a:blipFill>
            <a:blip r:embed="rId4"/>
          </a:blipFill>
          <a:ln w="12700">
            <a:miter lim="400000"/>
          </a:ln>
        </p:spPr>
        <p:txBody>
          <a:bodyPr lIns="45719" rIns="45719" anchor="ctr"/>
          <a:lstStyle/>
          <a:p>
            <a:pPr algn="ctr">
              <a:defRPr>
                <a:solidFill>
                  <a:srgbClr val="FFFFFF"/>
                </a:solidFill>
              </a:defRPr>
            </a:pPr>
          </a:p>
        </p:txBody>
      </p:sp>
      <p:sp>
        <p:nvSpPr>
          <p:cNvPr id="152"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53" name="Thanks"/>
          <p:cNvSpPr/>
          <p:nvPr/>
        </p:nvSpPr>
        <p:spPr>
          <a:xfrm>
            <a:off x="292100" y="5807692"/>
            <a:ext cx="3565596" cy="742230"/>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758951">
              <a:lnSpc>
                <a:spcPct val="90000"/>
              </a:lnSpc>
              <a:defRPr sz="4980">
                <a:latin typeface="Calibri Light"/>
                <a:ea typeface="Calibri Light"/>
                <a:cs typeface="Calibri Light"/>
                <a:sym typeface="Calibri Light"/>
              </a:defRPr>
            </a:lvl1pPr>
          </a:lstStyle>
          <a:p>
            <a:pPr/>
            <a:r>
              <a:t>Thanks </a:t>
            </a:r>
          </a:p>
        </p:txBody>
      </p:sp>
      <p:sp>
        <p:nvSpPr>
          <p:cNvPr id="15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Slide copy 5">
    <p:spTree>
      <p:nvGrpSpPr>
        <p:cNvPr id="1" name=""/>
        <p:cNvGrpSpPr/>
        <p:nvPr/>
      </p:nvGrpSpPr>
      <p:grpSpPr>
        <a:xfrm>
          <a:off x="0" y="0"/>
          <a:ext cx="0" cy="0"/>
          <a:chOff x="0" y="0"/>
          <a:chExt cx="0" cy="0"/>
        </a:xfrm>
      </p:grpSpPr>
      <p:pic>
        <p:nvPicPr>
          <p:cNvPr id="161" name="Image" descr="Image"/>
          <p:cNvPicPr>
            <a:picLocks noChangeAspect="1"/>
          </p:cNvPicPr>
          <p:nvPr/>
        </p:nvPicPr>
        <p:blipFill>
          <a:blip r:embed="rId2">
            <a:extLst/>
          </a:blip>
          <a:srcRect l="3749" t="2872" r="0" b="1600"/>
          <a:stretch>
            <a:fillRect/>
          </a:stretch>
        </p:blipFill>
        <p:spPr>
          <a:xfrm>
            <a:off x="29720" y="41903"/>
            <a:ext cx="12132761" cy="6858098"/>
          </a:xfrm>
          <a:prstGeom prst="rect">
            <a:avLst/>
          </a:prstGeom>
          <a:ln w="12700">
            <a:miter lim="400000"/>
          </a:ln>
        </p:spPr>
      </p:pic>
      <p:sp>
        <p:nvSpPr>
          <p:cNvPr id="16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2.jpeg"/><Relationship Id="rId6" Type="http://schemas.openxmlformats.org/officeDocument/2006/relationships/slideLayout" Target="../slideLayouts/slideLayout1.xml"/><Relationship Id="rId7" Type="http://schemas.openxmlformats.org/officeDocument/2006/relationships/slideLayout" Target="../slideLayouts/slideLayout2.xml"/><Relationship Id="rId8" Type="http://schemas.openxmlformats.org/officeDocument/2006/relationships/slideLayout" Target="../slideLayouts/slideLayout3.xml"/><Relationship Id="rId9" Type="http://schemas.openxmlformats.org/officeDocument/2006/relationships/slideLayout" Target="../slideLayouts/slideLayout4.xml"/><Relationship Id="rId10" Type="http://schemas.openxmlformats.org/officeDocument/2006/relationships/slideLayout" Target="../slideLayouts/slideLayout5.xml"/><Relationship Id="rId11" Type="http://schemas.openxmlformats.org/officeDocument/2006/relationships/slideLayout" Target="../slideLayouts/slideLayout6.xml"/><Relationship Id="rId12" Type="http://schemas.openxmlformats.org/officeDocument/2006/relationships/slideLayout" Target="../slideLayouts/slideLayout7.xml"/><Relationship Id="rId13" Type="http://schemas.openxmlformats.org/officeDocument/2006/relationships/slideLayout" Target="../slideLayouts/slideLayout8.xml"/><Relationship Id="rId14" Type="http://schemas.openxmlformats.org/officeDocument/2006/relationships/slideLayout" Target="../slideLayouts/slideLayout9.xml"/><Relationship Id="rId15" Type="http://schemas.openxmlformats.org/officeDocument/2006/relationships/slideLayout" Target="../slideLayouts/slideLayout10.xml"/><Relationship Id="rId16" Type="http://schemas.openxmlformats.org/officeDocument/2006/relationships/slideLayout" Target="../slideLayouts/slideLayout11.xml"/><Relationship Id="rId17"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3" name="Picture 2" descr="Picture 2"/>
          <p:cNvPicPr>
            <a:picLocks noChangeAspect="1"/>
          </p:cNvPicPr>
          <p:nvPr/>
        </p:nvPicPr>
        <p:blipFill>
          <a:blip r:embed="rId4">
            <a:extLst/>
          </a:blip>
          <a:stretch>
            <a:fillRect/>
          </a:stretch>
        </p:blipFill>
        <p:spPr>
          <a:xfrm>
            <a:off x="553607" y="2325209"/>
            <a:ext cx="12487465" cy="6955749"/>
          </a:xfrm>
          <a:prstGeom prst="rect">
            <a:avLst/>
          </a:prstGeom>
          <a:ln w="12700">
            <a:miter lim="400000"/>
          </a:ln>
        </p:spPr>
      </p:pic>
      <p:sp>
        <p:nvSpPr>
          <p:cNvPr id="4" name="Oval 17"/>
          <p:cNvSpPr/>
          <p:nvPr/>
        </p:nvSpPr>
        <p:spPr>
          <a:xfrm>
            <a:off x="7388596" y="-1"/>
            <a:ext cx="6448192" cy="5793090"/>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5" name="TextBox 29"/>
          <p:cNvSpPr txBox="1"/>
          <p:nvPr/>
        </p:nvSpPr>
        <p:spPr>
          <a:xfrm>
            <a:off x="788454" y="3218303"/>
            <a:ext cx="4795024"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rgbClr val="FFFFFF"/>
                </a:solidFill>
                <a:latin typeface="Times New Roman"/>
                <a:ea typeface="Times New Roman"/>
                <a:cs typeface="Times New Roman"/>
                <a:sym typeface="Times New Roman"/>
              </a:defRPr>
            </a:lvl1pPr>
          </a:lstStyle>
          <a:p>
            <a:pPr/>
            <a:r>
              <a:t>Prepared by Dr. Mahmoud Ibrahim </a:t>
            </a:r>
          </a:p>
        </p:txBody>
      </p:sp>
      <p:sp>
        <p:nvSpPr>
          <p:cNvPr id="6" name="TextBox 30"/>
          <p:cNvSpPr txBox="1"/>
          <p:nvPr/>
        </p:nvSpPr>
        <p:spPr>
          <a:xfrm>
            <a:off x="512332" y="2039021"/>
            <a:ext cx="6728959" cy="1188540"/>
          </a:xfrm>
          <a:prstGeom prst="rect">
            <a:avLst/>
          </a:prstGeom>
          <a:ln w="12700">
            <a:miter lim="400000"/>
          </a:ln>
          <a:extLst>
            <a:ext uri="{C572A759-6A51-4108-AA02-DFA0A04FC94B}">
              <ma14:wrappingTextBoxFlag xmlns:ma14="http://schemas.microsoft.com/office/mac/drawingml/2011/main" val="1"/>
            </a:ext>
          </a:extLst>
        </p:spPr>
        <p:txBody>
          <a:bodyPr lIns="45719" rIns="45719" anchor="ctr">
            <a:spAutoFit/>
          </a:bodyPr>
          <a:lstStyle/>
          <a:p>
            <a:pPr algn="ctr">
              <a:defRPr b="1" sz="3800">
                <a:solidFill>
                  <a:srgbClr val="00B0F0"/>
                </a:solidFill>
                <a:latin typeface="Times New Roman"/>
                <a:ea typeface="Times New Roman"/>
                <a:cs typeface="Times New Roman"/>
                <a:sym typeface="Times New Roman"/>
              </a:defRPr>
            </a:pPr>
            <a:r>
              <a:t>Project operations management</a:t>
            </a:r>
          </a:p>
          <a:p>
            <a:pPr algn="ctr">
              <a:defRPr b="1" sz="3800">
                <a:solidFill>
                  <a:srgbClr val="00B0F0"/>
                </a:solidFill>
                <a:latin typeface="Times New Roman"/>
                <a:ea typeface="Times New Roman"/>
                <a:cs typeface="Times New Roman"/>
                <a:sym typeface="Times New Roman"/>
              </a:defRPr>
            </a:pPr>
            <a:r>
              <a:t> (PJOM)</a:t>
            </a:r>
          </a:p>
        </p:txBody>
      </p:sp>
      <p:sp>
        <p:nvSpPr>
          <p:cNvPr id="7" name="TextBox 45"/>
          <p:cNvSpPr txBox="1"/>
          <p:nvPr/>
        </p:nvSpPr>
        <p:spPr>
          <a:xfrm>
            <a:off x="720562" y="3842906"/>
            <a:ext cx="1120265" cy="3727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rgbClr val="FFFFFF"/>
                </a:solidFill>
                <a:latin typeface="Times New Roman"/>
                <a:ea typeface="Times New Roman"/>
                <a:cs typeface="Times New Roman"/>
                <a:sym typeface="Times New Roman"/>
              </a:defRPr>
            </a:lvl1pPr>
          </a:lstStyle>
          <a:p>
            <a:pPr/>
            <a:r>
              <a:t>MGM415</a:t>
            </a:r>
          </a:p>
        </p:txBody>
      </p:sp>
      <p:sp>
        <p:nvSpPr>
          <p:cNvPr id="8" name="Lecture one :…"/>
          <p:cNvSpPr/>
          <p:nvPr/>
        </p:nvSpPr>
        <p:spPr>
          <a:xfrm>
            <a:off x="22885" y="4837352"/>
            <a:ext cx="8795416" cy="1931346"/>
          </a:xfrm>
          <a:prstGeom prst="roundRect">
            <a:avLst>
              <a:gd name="adj" fmla="val 8938"/>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9" rIns="45719" anchor="ctr"/>
          <a:lstStyle/>
          <a:p>
            <a:pPr>
              <a:defRPr sz="2800" u="sng">
                <a:solidFill>
                  <a:srgbClr val="2D3956"/>
                </a:solidFill>
                <a:latin typeface="Bodoni SvtyTwo ITC TT-Bold"/>
                <a:ea typeface="Bodoni SvtyTwo ITC TT-Bold"/>
                <a:cs typeface="Bodoni SvtyTwo ITC TT-Bold"/>
                <a:sym typeface="Bodoni SvtyTwo ITC TT-Bold"/>
              </a:defRPr>
            </a:pPr>
            <a:r>
              <a:t>Lecture one :</a:t>
            </a:r>
            <a:r>
              <a:rPr u="none"/>
              <a:t> </a:t>
            </a:r>
            <a:endParaRPr u="none"/>
          </a:p>
          <a:p>
            <a:pPr lvl="1">
              <a:defRPr sz="2800" u="sng">
                <a:solidFill>
                  <a:srgbClr val="2D3956"/>
                </a:solidFill>
                <a:latin typeface="Bodoni SvtyTwo ITC TT-Bold"/>
                <a:ea typeface="Bodoni SvtyTwo ITC TT-Bold"/>
                <a:cs typeface="Bodoni SvtyTwo ITC TT-Bold"/>
                <a:sym typeface="Bodoni SvtyTwo ITC TT-Bold"/>
              </a:defRPr>
            </a:pPr>
            <a:r>
              <a:rPr u="none"/>
              <a:t>The historical efficiency assessment of the traditional project operations management approaches and their limitations to sustaining Business Success</a:t>
            </a:r>
          </a:p>
        </p:txBody>
      </p:sp>
      <p:sp>
        <p:nvSpPr>
          <p:cNvPr id="9" name="Text"/>
          <p:cNvSpPr txBox="1"/>
          <p:nvPr/>
        </p:nvSpPr>
        <p:spPr>
          <a:xfrm>
            <a:off x="11170557" y="6414760"/>
            <a:ext cx="183243" cy="248305"/>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0" name="Oval 13"/>
          <p:cNvSpPr/>
          <p:nvPr/>
        </p:nvSpPr>
        <p:spPr>
          <a:xfrm>
            <a:off x="7453446" y="148719"/>
            <a:ext cx="5972303" cy="5495649"/>
          </a:xfrm>
          <a:prstGeom prst="ellipse">
            <a:avLst/>
          </a:prstGeom>
          <a:blipFill>
            <a:blip r:embed="rId5"/>
            <a:stretch>
              <a:fillRect/>
            </a:stretch>
          </a:blipFill>
          <a:ln w="12700">
            <a:miter lim="400000"/>
          </a:ln>
        </p:spPr>
        <p:txBody>
          <a:bodyPr lIns="45719" rIns="45719" anchor="ctr"/>
          <a:lstStyle/>
          <a:p>
            <a:pPr algn="ctr">
              <a:defRPr>
                <a:solidFill>
                  <a:srgbClr val="FFFFFF"/>
                </a:solidFill>
              </a:defRPr>
            </a:pPr>
          </a:p>
        </p:txBody>
      </p:sp>
      <p:sp>
        <p:nvSpPr>
          <p:cNvPr id="11" name="Title Text"/>
          <p:cNvSpPr txBox="1"/>
          <p:nvPr>
            <p:ph type="title"/>
          </p:nvPr>
        </p:nvSpPr>
        <p:spPr>
          <a:xfrm>
            <a:off x="1524000" y="1122362"/>
            <a:ext cx="9144000" cy="2387601"/>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p>
            <a:pPr/>
            <a:r>
              <a:t>Title Text</a:t>
            </a:r>
          </a:p>
        </p:txBody>
      </p:sp>
      <p:sp>
        <p:nvSpPr>
          <p:cNvPr id="12" name="Body Level One…"/>
          <p:cNvSpPr txBox="1"/>
          <p:nvPr>
            <p:ph type="body" idx="1"/>
          </p:nvPr>
        </p:nvSpPr>
        <p:spPr>
          <a:xfrm>
            <a:off x="1524000" y="3602037"/>
            <a:ext cx="9144000" cy="1655763"/>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6"/>
    <p:sldLayoutId id="2147483650" r:id="rId7"/>
    <p:sldLayoutId id="2147483651" r:id="rId8"/>
    <p:sldLayoutId id="2147483652" r:id="rId9"/>
    <p:sldLayoutId id="2147483653" r:id="rId10"/>
    <p:sldLayoutId id="2147483654" r:id="rId11"/>
    <p:sldLayoutId id="2147483655" r:id="rId12"/>
    <p:sldLayoutId id="2147483656" r:id="rId13"/>
    <p:sldLayoutId id="2147483657" r:id="rId14"/>
    <p:sldLayoutId id="2147483658" r:id="rId15"/>
    <p:sldLayoutId id="2147483659" r:id="rId16"/>
    <p:sldLayoutId id="2147483660" r:id="rId17"/>
  </p:sldLayoutIdLst>
  <p:transition xmlns:p14="http://schemas.microsoft.com/office/powerpoint/2010/main" spd="med" advClick="1"/>
  <p:txStyles>
    <p:titleStyle>
      <a:lvl1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1pPr>
      <a:lvl2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2pPr>
      <a:lvl3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3pPr>
      <a:lvl4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4pPr>
      <a:lvl5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5pPr>
      <a:lvl6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6pPr>
      <a:lvl7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7pPr>
      <a:lvl8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8pPr>
      <a:lvl9pPr marL="0" marR="0" indent="0" algn="ctr" defTabSz="914400" latinLnBrk="0">
        <a:lnSpc>
          <a:spcPct val="90000"/>
        </a:lnSpc>
        <a:spcBef>
          <a:spcPts val="0"/>
        </a:spcBef>
        <a:spcAft>
          <a:spcPts val="0"/>
        </a:spcAft>
        <a:buClrTx/>
        <a:buSzTx/>
        <a:buFontTx/>
        <a:buNone/>
        <a:tabLst/>
        <a:defRPr b="0" baseline="0" cap="none" i="0" spc="0" strike="noStrike" sz="6000" u="none">
          <a:solidFill>
            <a:srgbClr val="000000"/>
          </a:solidFill>
          <a:uFillTx/>
          <a:latin typeface="Calibri Light"/>
          <a:ea typeface="Calibri Light"/>
          <a:cs typeface="Calibri Light"/>
          <a:sym typeface="Calibri Light"/>
        </a:defRPr>
      </a:lvl9pPr>
    </p:titleStyle>
    <p:bodyStyle>
      <a:lvl1pPr marL="0" marR="0" indent="0" algn="ctr" defTabSz="914400" latinLnBrk="0">
        <a:lnSpc>
          <a:spcPct val="90000"/>
        </a:lnSpc>
        <a:spcBef>
          <a:spcPts val="1000"/>
        </a:spcBef>
        <a:spcAft>
          <a:spcPts val="0"/>
        </a:spcAft>
        <a:buClrTx/>
        <a:buSzTx/>
        <a:buFontTx/>
        <a:buNone/>
        <a:tabLst/>
        <a:defRPr b="0" baseline="0" cap="none" i="0" spc="0" strike="noStrike" sz="2400" u="none">
          <a:solidFill>
            <a:srgbClr val="000000"/>
          </a:solidFill>
          <a:uFillTx/>
          <a:latin typeface="+mj-lt"/>
          <a:ea typeface="+mj-ea"/>
          <a:cs typeface="+mj-cs"/>
          <a:sym typeface="Calibri"/>
        </a:defRPr>
      </a:lvl1pPr>
      <a:lvl2pPr marL="0" marR="0" indent="457200" algn="ctr" defTabSz="914400" latinLnBrk="0">
        <a:lnSpc>
          <a:spcPct val="90000"/>
        </a:lnSpc>
        <a:spcBef>
          <a:spcPts val="1000"/>
        </a:spcBef>
        <a:spcAft>
          <a:spcPts val="0"/>
        </a:spcAft>
        <a:buClrTx/>
        <a:buSzTx/>
        <a:buFontTx/>
        <a:buNone/>
        <a:tabLst/>
        <a:defRPr b="0" baseline="0" cap="none" i="0" spc="0" strike="noStrike" sz="2400" u="none">
          <a:solidFill>
            <a:srgbClr val="000000"/>
          </a:solidFill>
          <a:uFillTx/>
          <a:latin typeface="+mj-lt"/>
          <a:ea typeface="+mj-ea"/>
          <a:cs typeface="+mj-cs"/>
          <a:sym typeface="Calibri"/>
        </a:defRPr>
      </a:lvl2pPr>
      <a:lvl3pPr marL="0" marR="0" indent="914400" algn="ctr" defTabSz="914400" latinLnBrk="0">
        <a:lnSpc>
          <a:spcPct val="90000"/>
        </a:lnSpc>
        <a:spcBef>
          <a:spcPts val="1000"/>
        </a:spcBef>
        <a:spcAft>
          <a:spcPts val="0"/>
        </a:spcAft>
        <a:buClrTx/>
        <a:buSzTx/>
        <a:buFontTx/>
        <a:buNone/>
        <a:tabLst/>
        <a:defRPr b="0" baseline="0" cap="none" i="0" spc="0" strike="noStrike" sz="2400" u="none">
          <a:solidFill>
            <a:srgbClr val="000000"/>
          </a:solidFill>
          <a:uFillTx/>
          <a:latin typeface="+mj-lt"/>
          <a:ea typeface="+mj-ea"/>
          <a:cs typeface="+mj-cs"/>
          <a:sym typeface="Calibri"/>
        </a:defRPr>
      </a:lvl3pPr>
      <a:lvl4pPr marL="0" marR="0" indent="1371600" algn="ctr" defTabSz="914400" latinLnBrk="0">
        <a:lnSpc>
          <a:spcPct val="90000"/>
        </a:lnSpc>
        <a:spcBef>
          <a:spcPts val="1000"/>
        </a:spcBef>
        <a:spcAft>
          <a:spcPts val="0"/>
        </a:spcAft>
        <a:buClrTx/>
        <a:buSzTx/>
        <a:buFontTx/>
        <a:buNone/>
        <a:tabLst/>
        <a:defRPr b="0" baseline="0" cap="none" i="0" spc="0" strike="noStrike" sz="2400" u="none">
          <a:solidFill>
            <a:srgbClr val="000000"/>
          </a:solidFill>
          <a:uFillTx/>
          <a:latin typeface="+mj-lt"/>
          <a:ea typeface="+mj-ea"/>
          <a:cs typeface="+mj-cs"/>
          <a:sym typeface="Calibri"/>
        </a:defRPr>
      </a:lvl4pPr>
      <a:lvl5pPr marL="0" marR="0" indent="1828800" algn="ctr" defTabSz="914400" latinLnBrk="0">
        <a:lnSpc>
          <a:spcPct val="90000"/>
        </a:lnSpc>
        <a:spcBef>
          <a:spcPts val="1000"/>
        </a:spcBef>
        <a:spcAft>
          <a:spcPts val="0"/>
        </a:spcAft>
        <a:buClrTx/>
        <a:buSzTx/>
        <a:buFontTx/>
        <a:buNone/>
        <a:tabLst/>
        <a:defRPr b="0" baseline="0" cap="none" i="0" spc="0" strike="noStrike" sz="2400" u="none">
          <a:solidFill>
            <a:srgbClr val="000000"/>
          </a:solidFill>
          <a:uFillTx/>
          <a:latin typeface="+mj-lt"/>
          <a:ea typeface="+mj-ea"/>
          <a:cs typeface="+mj-cs"/>
          <a:sym typeface="Calibri"/>
        </a:defRPr>
      </a:lvl5pPr>
      <a:lvl6pPr marL="0" marR="0" indent="2286000" algn="ctr" defTabSz="914400" latinLnBrk="0">
        <a:lnSpc>
          <a:spcPct val="90000"/>
        </a:lnSpc>
        <a:spcBef>
          <a:spcPts val="1000"/>
        </a:spcBef>
        <a:spcAft>
          <a:spcPts val="0"/>
        </a:spcAft>
        <a:buClrTx/>
        <a:buSzTx/>
        <a:buFontTx/>
        <a:buNone/>
        <a:tabLst/>
        <a:defRPr b="0" baseline="0" cap="none" i="0" spc="0" strike="noStrike" sz="2400" u="none">
          <a:solidFill>
            <a:srgbClr val="000000"/>
          </a:solidFill>
          <a:uFillTx/>
          <a:latin typeface="+mj-lt"/>
          <a:ea typeface="+mj-ea"/>
          <a:cs typeface="+mj-cs"/>
          <a:sym typeface="Calibri"/>
        </a:defRPr>
      </a:lvl6pPr>
      <a:lvl7pPr marL="0" marR="0" indent="2743200" algn="ctr" defTabSz="914400" latinLnBrk="0">
        <a:lnSpc>
          <a:spcPct val="90000"/>
        </a:lnSpc>
        <a:spcBef>
          <a:spcPts val="1000"/>
        </a:spcBef>
        <a:spcAft>
          <a:spcPts val="0"/>
        </a:spcAft>
        <a:buClrTx/>
        <a:buSzTx/>
        <a:buFontTx/>
        <a:buNone/>
        <a:tabLst/>
        <a:defRPr b="0" baseline="0" cap="none" i="0" spc="0" strike="noStrike" sz="2400" u="none">
          <a:solidFill>
            <a:srgbClr val="000000"/>
          </a:solidFill>
          <a:uFillTx/>
          <a:latin typeface="+mj-lt"/>
          <a:ea typeface="+mj-ea"/>
          <a:cs typeface="+mj-cs"/>
          <a:sym typeface="Calibri"/>
        </a:defRPr>
      </a:lvl7pPr>
      <a:lvl8pPr marL="0" marR="0" indent="3200400" algn="ctr" defTabSz="914400" latinLnBrk="0">
        <a:lnSpc>
          <a:spcPct val="90000"/>
        </a:lnSpc>
        <a:spcBef>
          <a:spcPts val="1000"/>
        </a:spcBef>
        <a:spcAft>
          <a:spcPts val="0"/>
        </a:spcAft>
        <a:buClrTx/>
        <a:buSzTx/>
        <a:buFontTx/>
        <a:buNone/>
        <a:tabLst/>
        <a:defRPr b="0" baseline="0" cap="none" i="0" spc="0" strike="noStrike" sz="2400" u="none">
          <a:solidFill>
            <a:srgbClr val="000000"/>
          </a:solidFill>
          <a:uFillTx/>
          <a:latin typeface="+mj-lt"/>
          <a:ea typeface="+mj-ea"/>
          <a:cs typeface="+mj-cs"/>
          <a:sym typeface="Calibri"/>
        </a:defRPr>
      </a:lvl8pPr>
      <a:lvl9pPr marL="0" marR="0" indent="3657600" algn="ctr" defTabSz="914400" latinLnBrk="0">
        <a:lnSpc>
          <a:spcPct val="90000"/>
        </a:lnSpc>
        <a:spcBef>
          <a:spcPts val="1000"/>
        </a:spcBef>
        <a:spcAft>
          <a:spcPts val="0"/>
        </a:spcAft>
        <a:buClrTx/>
        <a:buSzTx/>
        <a:buFontTx/>
        <a:buNone/>
        <a:tabLst/>
        <a:defRPr b="0" baseline="0" cap="none" i="0" spc="0" strike="noStrike" sz="24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 Id="rId3" Type="http://schemas.openxmlformats.org/officeDocument/2006/relationships/image" Target="../media/image19.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0.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1.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2.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3.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4.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25.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6.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7.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8.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9.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0.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1.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2.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3.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34.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5.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6.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7.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3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8.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37.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39.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3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0.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41.xml.rels><?xml version="1.0" encoding="UTF-8"?>
<Relationships xmlns="http://schemas.openxmlformats.org/package/2006/relationships"><Relationship Id="rId1" Type="http://schemas.openxmlformats.org/officeDocument/2006/relationships/slideLayout" Target="../slideLayouts/slideLayout9.xml"/></Relationships>

</file>

<file path=ppt/slides/_rels/slide42.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1.png"/></Relationships>

</file>

<file path=ppt/slides/_rels/slide43.xml.rels><?xml version="1.0" encoding="UTF-8"?>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3" name="We will discover that PMBOK 6th Edition (2017-2022) provides PJOMS that aim to solve the poor project operations technicality (PJOT) that was the root cause of the project failure,  and  it should be conducting an effective project compliance integration"/>
          <p:cNvSpPr txBox="1"/>
          <p:nvPr>
            <p:ph type="body" sz="half" idx="1"/>
          </p:nvPr>
        </p:nvSpPr>
        <p:spPr>
          <a:prstGeom prst="rect">
            <a:avLst/>
          </a:prstGeom>
        </p:spPr>
        <p:txBody>
          <a:bodyPr/>
          <a:lstStyle>
            <a:lvl1pPr algn="just" defTabSz="841247">
              <a:spcBef>
                <a:spcPts val="900"/>
              </a:spcBef>
              <a:defRPr sz="2944"/>
            </a:lvl1pPr>
          </a:lstStyle>
          <a:p>
            <a:pPr/>
            <a:r>
              <a:t>We will discover that PMBOK 6th Edition (2017-2022) provides PJOMS that aim to solve the poor project operations technicality (PJOT) that was the root cause of the project failure,  and  it should be conducting an effective project compliance integration (PCI) that will deliver a unique product with positive project value added (PVA) to the business, as it  is not only failed on the practical front but also maximized the project failure rate.</a:t>
            </a:r>
          </a:p>
        </p:txBody>
      </p:sp>
      <p:sp>
        <p:nvSpPr>
          <p:cNvPr id="174"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75" name="The target of the lecture"/>
          <p:cNvSpPr txBox="1"/>
          <p:nvPr>
            <p:ph type="title"/>
          </p:nvPr>
        </p:nvSpPr>
        <p:spPr>
          <a:prstGeom prst="rect">
            <a:avLst/>
          </a:prstGeom>
        </p:spPr>
        <p:txBody>
          <a:bodyPr/>
          <a:lstStyle>
            <a:lvl1pPr defTabSz="786384">
              <a:defRPr sz="5160"/>
            </a:lvl1pPr>
          </a:lstStyle>
          <a:p>
            <a:pPr/>
            <a:r>
              <a:t>The target of the lecture</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7" name="Image" descr="Image"/>
          <p:cNvPicPr>
            <a:picLocks noChangeAspect="1"/>
          </p:cNvPicPr>
          <p:nvPr/>
        </p:nvPicPr>
        <p:blipFill>
          <a:blip r:embed="rId2">
            <a:extLst/>
          </a:blip>
          <a:stretch>
            <a:fillRect/>
          </a:stretch>
        </p:blipFill>
        <p:spPr>
          <a:xfrm>
            <a:off x="-19562" y="-48968"/>
            <a:ext cx="12213330" cy="6955936"/>
          </a:xfrm>
          <a:prstGeom prst="rect">
            <a:avLst/>
          </a:prstGeom>
          <a:ln w="12700">
            <a:miter lim="400000"/>
          </a:ln>
        </p:spPr>
      </p:pic>
      <p:pic>
        <p:nvPicPr>
          <p:cNvPr id="178" name="Image" descr="Image"/>
          <p:cNvPicPr>
            <a:picLocks noChangeAspect="1"/>
          </p:cNvPicPr>
          <p:nvPr/>
        </p:nvPicPr>
        <p:blipFill>
          <a:blip r:embed="rId3">
            <a:extLst/>
          </a:blip>
          <a:stretch>
            <a:fillRect/>
          </a:stretch>
        </p:blipFill>
        <p:spPr>
          <a:xfrm>
            <a:off x="0" y="11449"/>
            <a:ext cx="12192000" cy="6835102"/>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0" name="The impact of applying PJOM throughout the project management on the sustainability of business success"/>
          <p:cNvSpPr txBox="1"/>
          <p:nvPr>
            <p:ph type="body" sz="quarter" idx="1"/>
          </p:nvPr>
        </p:nvSpPr>
        <p:spPr>
          <a:prstGeom prst="rect">
            <a:avLst/>
          </a:prstGeom>
        </p:spPr>
        <p:txBody>
          <a:bodyPr anchor="ctr"/>
          <a:lstStyle>
            <a:lvl1pPr algn="ctr"/>
          </a:lstStyle>
          <a:p>
            <a:pPr/>
            <a:r>
              <a:t>The impact of applying PJOM throughout the project management on the sustainability of business success</a:t>
            </a:r>
          </a:p>
        </p:txBody>
      </p:sp>
      <p:sp>
        <p:nvSpPr>
          <p:cNvPr id="181" name="Part one"/>
          <p:cNvSpPr txBox="1"/>
          <p:nvPr>
            <p:ph type="title"/>
          </p:nvPr>
        </p:nvSpPr>
        <p:spPr>
          <a:prstGeom prst="rect">
            <a:avLst/>
          </a:prstGeom>
        </p:spPr>
        <p:txBody>
          <a:bodyPr/>
          <a:lstStyle/>
          <a:p>
            <a:pPr/>
            <a:r>
              <a:t>Part one </a:t>
            </a:r>
          </a:p>
        </p:txBody>
      </p:sp>
      <p:sp>
        <p:nvSpPr>
          <p:cNvPr id="182"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4" name="Image" descr="Image"/>
          <p:cNvPicPr>
            <a:picLocks noChangeAspect="1"/>
          </p:cNvPicPr>
          <p:nvPr/>
        </p:nvPicPr>
        <p:blipFill>
          <a:blip r:embed="rId2">
            <a:extLst/>
          </a:blip>
          <a:stretch>
            <a:fillRect/>
          </a:stretch>
        </p:blipFill>
        <p:spPr>
          <a:xfrm>
            <a:off x="0" y="20551"/>
            <a:ext cx="12192000" cy="6816898"/>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6" name="-Business is failed :No matter for the quality of the product or the customer satisfaction and business publicity with weak competitive  position.…"/>
          <p:cNvSpPr txBox="1"/>
          <p:nvPr>
            <p:ph type="body" sz="half" idx="1"/>
          </p:nvPr>
        </p:nvSpPr>
        <p:spPr>
          <a:prstGeom prst="rect">
            <a:avLst/>
          </a:prstGeom>
        </p:spPr>
        <p:txBody>
          <a:bodyPr/>
          <a:lstStyle/>
          <a:p>
            <a:pPr/>
            <a:r>
              <a:t>-</a:t>
            </a:r>
            <a:r>
              <a:rPr>
                <a:latin typeface="Bodoni SvtyTwo ITC TT-Bold"/>
                <a:ea typeface="Bodoni SvtyTwo ITC TT-Bold"/>
                <a:cs typeface="Bodoni SvtyTwo ITC TT-Bold"/>
                <a:sym typeface="Bodoni SvtyTwo ITC TT-Bold"/>
              </a:rPr>
              <a:t>Business is failed :</a:t>
            </a:r>
            <a:r>
              <a:t>No matter for the quality of the product or the customer satisfaction and business publicity with weak competitive  position.</a:t>
            </a:r>
          </a:p>
          <a:p>
            <a:pPr/>
            <a:r>
              <a:rPr u="sng">
                <a:latin typeface="Bodoni SvtyTwo ITC TT-Bold"/>
                <a:ea typeface="Bodoni SvtyTwo ITC TT-Bold"/>
                <a:cs typeface="Bodoni SvtyTwo ITC TT-Bold"/>
                <a:sym typeface="Bodoni SvtyTwo ITC TT-Bold"/>
              </a:rPr>
              <a:t> PM is  failed </a:t>
            </a:r>
            <a:r>
              <a:t>:Negative PVA based on Missing  Project operations management system (PJOMS).</a:t>
            </a:r>
          </a:p>
          <a:p>
            <a:pPr/>
            <a:r>
              <a:rPr u="sng">
                <a:latin typeface="Bodoni SvtyTwo ITC TT-Bold"/>
                <a:ea typeface="Bodoni SvtyTwo ITC TT-Bold"/>
                <a:cs typeface="Bodoni SvtyTwo ITC TT-Bold"/>
                <a:sym typeface="Bodoni SvtyTwo ITC TT-Bold"/>
              </a:rPr>
              <a:t>- Project is failed :</a:t>
            </a:r>
            <a:r>
              <a:t> did not deliver any product </a:t>
            </a:r>
          </a:p>
        </p:txBody>
      </p:sp>
      <p:sp>
        <p:nvSpPr>
          <p:cNvPr id="187"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88" name="1-Project execution operations (PJEO)"/>
          <p:cNvSpPr txBox="1"/>
          <p:nvPr>
            <p:ph type="title"/>
          </p:nvPr>
        </p:nvSpPr>
        <p:spPr>
          <a:prstGeom prst="rect">
            <a:avLst/>
          </a:prstGeom>
        </p:spPr>
        <p:txBody>
          <a:bodyPr/>
          <a:lstStyle>
            <a:lvl1pPr defTabSz="585215">
              <a:defRPr sz="3839"/>
            </a:lvl1pPr>
          </a:lstStyle>
          <a:p>
            <a:pPr/>
            <a:r>
              <a:t>1-Project execution operations (PJEO) </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0" name="- Business fails, no matter the quality of the product, customer satisfaction, or business publicity, with a weak competitive position.…"/>
          <p:cNvSpPr txBox="1"/>
          <p:nvPr>
            <p:ph type="body" sz="half" idx="1"/>
          </p:nvPr>
        </p:nvSpPr>
        <p:spPr>
          <a:prstGeom prst="rect">
            <a:avLst/>
          </a:prstGeom>
        </p:spPr>
        <p:txBody>
          <a:bodyPr/>
          <a:lstStyle/>
          <a:p>
            <a:pPr defTabSz="694944">
              <a:spcBef>
                <a:spcPts val="700"/>
              </a:spcBef>
              <a:defRPr sz="2432"/>
            </a:pPr>
            <a:r>
              <a:rPr u="sng">
                <a:latin typeface="Bodoni SvtyTwo ITC TT-Bold"/>
                <a:ea typeface="Bodoni SvtyTwo ITC TT-Bold"/>
                <a:cs typeface="Bodoni SvtyTwo ITC TT-Bold"/>
                <a:sym typeface="Bodoni SvtyTwo ITC TT-Bold"/>
              </a:rPr>
              <a:t>- Business fails, </a:t>
            </a:r>
            <a:r>
              <a:t>no matter the quality of the product, customer satisfaction, or business publicity, with a weak competitive position.</a:t>
            </a:r>
          </a:p>
          <a:p>
            <a:pPr defTabSz="694944">
              <a:spcBef>
                <a:spcPts val="700"/>
              </a:spcBef>
              <a:defRPr sz="2432"/>
            </a:pPr>
            <a:r>
              <a:rPr u="sng">
                <a:latin typeface="Bodoni SvtyTwo ITC TT-Bold"/>
                <a:ea typeface="Bodoni SvtyTwo ITC TT-Bold"/>
                <a:cs typeface="Bodoni SvtyTwo ITC TT-Bold"/>
                <a:sym typeface="Bodoni SvtyTwo ITC TT-Bold"/>
              </a:rPr>
              <a:t> PM </a:t>
            </a:r>
            <a:r>
              <a:t>is  delivering a negative PVA based on the Missing Project Operations Management System (PJOMS).</a:t>
            </a:r>
          </a:p>
          <a:p>
            <a:pPr defTabSz="694944">
              <a:spcBef>
                <a:spcPts val="700"/>
              </a:spcBef>
              <a:defRPr sz="2432"/>
            </a:pPr>
            <a:r>
              <a:t>-</a:t>
            </a:r>
            <a:r>
              <a:rPr u="sng">
                <a:latin typeface="Bodoni SvtyTwo ITC TT-Bold"/>
                <a:ea typeface="Bodoni SvtyTwo ITC TT-Bold"/>
                <a:cs typeface="Bodoni SvtyTwo ITC TT-Bold"/>
                <a:sym typeface="Bodoni SvtyTwo ITC TT-Bold"/>
              </a:rPr>
              <a:t>A project is successful</a:t>
            </a:r>
            <a:r>
              <a:t> based on achieving the PMP (project management plan). but does not deliver the required product and fails to achieve the project goals, based on the PMP (project management plan).</a:t>
            </a:r>
          </a:p>
        </p:txBody>
      </p:sp>
      <p:sp>
        <p:nvSpPr>
          <p:cNvPr id="191"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2" name="2-Project operations support…"/>
          <p:cNvSpPr txBox="1"/>
          <p:nvPr>
            <p:ph type="title"/>
          </p:nvPr>
        </p:nvSpPr>
        <p:spPr>
          <a:prstGeom prst="rect">
            <a:avLst/>
          </a:prstGeom>
        </p:spPr>
        <p:txBody>
          <a:bodyPr/>
          <a:lstStyle/>
          <a:p>
            <a:pPr defTabSz="411479">
              <a:defRPr sz="2700">
                <a:latin typeface="Bodoni SvtyTwo ITC TT-Bold"/>
                <a:ea typeface="Bodoni SvtyTwo ITC TT-Bold"/>
                <a:cs typeface="Bodoni SvtyTwo ITC TT-Bold"/>
                <a:sym typeface="Bodoni SvtyTwo ITC TT-Bold"/>
              </a:defRPr>
            </a:pPr>
            <a:r>
              <a:t>2-Project operations support </a:t>
            </a:r>
          </a:p>
          <a:p>
            <a:pPr defTabSz="411479">
              <a:defRPr sz="2700">
                <a:latin typeface="Bodoni SvtyTwo ITC TT-Bold"/>
                <a:ea typeface="Bodoni SvtyTwo ITC TT-Bold"/>
                <a:cs typeface="Bodoni SvtyTwo ITC TT-Bold"/>
                <a:sym typeface="Bodoni SvtyTwo ITC TT-Bold"/>
              </a:defRPr>
            </a:pPr>
            <a:r>
              <a:t>(PJOS)</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4" name="Slide Number"/>
          <p:cNvSpPr txBox="1"/>
          <p:nvPr>
            <p:ph type="sldNum" sz="quarter" idx="2"/>
          </p:nvPr>
        </p:nvSpPr>
        <p:spPr>
          <a:xfrm>
            <a:off x="11172418" y="6414760"/>
            <a:ext cx="181382" cy="248305"/>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195" name="3-Project operations management…"/>
          <p:cNvSpPr txBox="1"/>
          <p:nvPr>
            <p:ph type="title"/>
          </p:nvPr>
        </p:nvSpPr>
        <p:spPr>
          <a:prstGeom prst="rect">
            <a:avLst/>
          </a:prstGeom>
        </p:spPr>
        <p:txBody>
          <a:bodyPr/>
          <a:lstStyle/>
          <a:p>
            <a:pPr defTabSz="886968">
              <a:spcBef>
                <a:spcPts val="900"/>
              </a:spcBef>
              <a:defRPr sz="2328">
                <a:solidFill>
                  <a:schemeClr val="accent5">
                    <a:satOff val="-3547"/>
                    <a:lumOff val="-10352"/>
                  </a:schemeClr>
                </a:solidFill>
                <a:latin typeface="Bodoni SvtyTwo ITC TT-Bold"/>
                <a:ea typeface="Bodoni SvtyTwo ITC TT-Bold"/>
                <a:cs typeface="Bodoni SvtyTwo ITC TT-Bold"/>
                <a:sym typeface="Bodoni SvtyTwo ITC TT-Bold"/>
              </a:defRPr>
            </a:pPr>
            <a:r>
              <a:t>3-Project operations management </a:t>
            </a:r>
          </a:p>
          <a:p>
            <a:pPr defTabSz="886968">
              <a:spcBef>
                <a:spcPts val="900"/>
              </a:spcBef>
              <a:defRPr sz="2328">
                <a:solidFill>
                  <a:schemeClr val="accent5">
                    <a:satOff val="-3547"/>
                    <a:lumOff val="-10352"/>
                  </a:schemeClr>
                </a:solidFill>
                <a:latin typeface="Bodoni SvtyTwo ITC TT-Bold"/>
                <a:ea typeface="Bodoni SvtyTwo ITC TT-Bold"/>
                <a:cs typeface="Bodoni SvtyTwo ITC TT-Bold"/>
                <a:sym typeface="Bodoni SvtyTwo ITC TT-Bold"/>
              </a:defRPr>
            </a:pPr>
            <a:r>
              <a:t>(PJOM)</a:t>
            </a:r>
          </a:p>
        </p:txBody>
      </p:sp>
      <p:sp>
        <p:nvSpPr>
          <p:cNvPr id="196" name="- Business is successful: no matter the quality of the product, customer satisfaction, or business publicity, it has a weak competitive  position but…"/>
          <p:cNvSpPr txBox="1"/>
          <p:nvPr/>
        </p:nvSpPr>
        <p:spPr>
          <a:xfrm>
            <a:off x="2163728" y="2143414"/>
            <a:ext cx="8714735" cy="3545839"/>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defTabSz="649223">
              <a:lnSpc>
                <a:spcPct val="90000"/>
              </a:lnSpc>
              <a:spcBef>
                <a:spcPts val="700"/>
              </a:spcBef>
              <a:defRPr sz="2272">
                <a:latin typeface="Bodoni SvtyTwo ITC TT-Book"/>
                <a:ea typeface="Bodoni SvtyTwo ITC TT-Book"/>
                <a:cs typeface="Bodoni SvtyTwo ITC TT-Book"/>
                <a:sym typeface="Bodoni SvtyTwo ITC TT-Book"/>
              </a:defRPr>
            </a:pPr>
            <a:r>
              <a:t>- </a:t>
            </a:r>
            <a:r>
              <a:rPr u="sng">
                <a:latin typeface="Bodoni SvtyTwo ITC TT-Bold"/>
                <a:ea typeface="Bodoni SvtyTwo ITC TT-Bold"/>
                <a:cs typeface="Bodoni SvtyTwo ITC TT-Bold"/>
                <a:sym typeface="Bodoni SvtyTwo ITC TT-Bold"/>
              </a:rPr>
              <a:t>Business is successful: </a:t>
            </a:r>
            <a:r>
              <a:t>no matter the quality of the product, customer satisfaction, or business publicity, it has a weak competitive  position but</a:t>
            </a:r>
          </a:p>
          <a:p>
            <a:pPr defTabSz="649223">
              <a:lnSpc>
                <a:spcPct val="90000"/>
              </a:lnSpc>
              <a:spcBef>
                <a:spcPts val="700"/>
              </a:spcBef>
              <a:defRPr sz="2272">
                <a:latin typeface="Bodoni SvtyTwo ITC TT-Book"/>
                <a:ea typeface="Bodoni SvtyTwo ITC TT-Book"/>
                <a:cs typeface="Bodoni SvtyTwo ITC TT-Book"/>
                <a:sym typeface="Bodoni SvtyTwo ITC TT-Book"/>
              </a:defRPr>
            </a:pPr>
            <a:r>
              <a:t>-having valuable lessons learned </a:t>
            </a:r>
          </a:p>
          <a:p>
            <a:pPr defTabSz="649223">
              <a:lnSpc>
                <a:spcPct val="90000"/>
              </a:lnSpc>
              <a:spcBef>
                <a:spcPts val="700"/>
              </a:spcBef>
              <a:defRPr sz="2272">
                <a:latin typeface="Bodoni SvtyTwo ITC TT-Book"/>
                <a:ea typeface="Bodoni SvtyTwo ITC TT-Book"/>
                <a:cs typeface="Bodoni SvtyTwo ITC TT-Book"/>
                <a:sym typeface="Bodoni SvtyTwo ITC TT-Book"/>
              </a:defRPr>
            </a:pPr>
            <a:r>
              <a:t>-may postpone or reject the poor project.</a:t>
            </a:r>
          </a:p>
          <a:p>
            <a:pPr defTabSz="649223">
              <a:lnSpc>
                <a:spcPct val="90000"/>
              </a:lnSpc>
              <a:spcBef>
                <a:spcPts val="700"/>
              </a:spcBef>
              <a:defRPr sz="2272">
                <a:latin typeface="Bodoni SvtyTwo ITC TT-Book"/>
                <a:ea typeface="Bodoni SvtyTwo ITC TT-Book"/>
                <a:cs typeface="Bodoni SvtyTwo ITC TT-Book"/>
                <a:sym typeface="Bodoni SvtyTwo ITC TT-Book"/>
              </a:defRPr>
            </a:pPr>
            <a:r>
              <a:t>-may start a huge investment in developing the PM. (as building  a HPMPQS and HPJOMS)</a:t>
            </a:r>
          </a:p>
          <a:p>
            <a:pPr defTabSz="649223">
              <a:lnSpc>
                <a:spcPct val="90000"/>
              </a:lnSpc>
              <a:spcBef>
                <a:spcPts val="700"/>
              </a:spcBef>
              <a:defRPr sz="2272">
                <a:latin typeface="Bodoni SvtyTwo ITC TT-Book"/>
                <a:ea typeface="Bodoni SvtyTwo ITC TT-Book"/>
                <a:cs typeface="Bodoni SvtyTwo ITC TT-Book"/>
                <a:sym typeface="Bodoni SvtyTwo ITC TT-Book"/>
              </a:defRPr>
            </a:pPr>
            <a:r>
              <a:t> PM is a negative PVA based on the Missing Project Operations Management System (PJOMS).</a:t>
            </a:r>
          </a:p>
          <a:p>
            <a:pPr defTabSz="649223">
              <a:lnSpc>
                <a:spcPct val="90000"/>
              </a:lnSpc>
              <a:spcBef>
                <a:spcPts val="700"/>
              </a:spcBef>
              <a:defRPr sz="2272">
                <a:latin typeface="Bodoni SvtyTwo ITC TT-Book"/>
                <a:ea typeface="Bodoni SvtyTwo ITC TT-Book"/>
                <a:cs typeface="Bodoni SvtyTwo ITC TT-Book"/>
                <a:sym typeface="Bodoni SvtyTwo ITC TT-Book"/>
              </a:defRPr>
            </a:pPr>
            <a:r>
              <a:t>.</a:t>
            </a:r>
            <a:r>
              <a:rPr u="sng">
                <a:latin typeface="Bodoni SvtyTwo ITC TT-Bold"/>
                <a:ea typeface="Bodoni SvtyTwo ITC TT-Bold"/>
                <a:cs typeface="Bodoni SvtyTwo ITC TT-Bold"/>
                <a:sym typeface="Bodoni SvtyTwo ITC TT-Bold"/>
              </a:rPr>
              <a:t>The project failed</a:t>
            </a:r>
            <a:r>
              <a:t> because it did not deliver any products related to the BPP.</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8" name=".Business is success: maximum care for the quality of the product and customer satisfaction with positive business publicity and an intelligent competitive position.…"/>
          <p:cNvSpPr txBox="1"/>
          <p:nvPr>
            <p:ph type="body" sz="half" idx="1"/>
          </p:nvPr>
        </p:nvSpPr>
        <p:spPr>
          <a:prstGeom prst="rect">
            <a:avLst/>
          </a:prstGeom>
        </p:spPr>
        <p:txBody>
          <a:bodyPr/>
          <a:lstStyle/>
          <a:p>
            <a:pPr defTabSz="694944">
              <a:spcBef>
                <a:spcPts val="700"/>
              </a:spcBef>
              <a:defRPr sz="2508"/>
            </a:pPr>
            <a:r>
              <a:t>.</a:t>
            </a:r>
            <a:r>
              <a:rPr u="sng">
                <a:latin typeface="Bodoni SvtyTwo ITC TT-Bold"/>
                <a:ea typeface="Bodoni SvtyTwo ITC TT-Bold"/>
                <a:cs typeface="Bodoni SvtyTwo ITC TT-Bold"/>
                <a:sym typeface="Bodoni SvtyTwo ITC TT-Bold"/>
              </a:rPr>
              <a:t>Business is success:</a:t>
            </a:r>
            <a:r>
              <a:t> maximum care for the quality of the product and customer satisfaction with positive business publicity and an intelligent competitive position.</a:t>
            </a:r>
          </a:p>
          <a:p>
            <a:pPr defTabSz="694944">
              <a:spcBef>
                <a:spcPts val="700"/>
              </a:spcBef>
              <a:defRPr sz="2508"/>
            </a:pPr>
            <a:r>
              <a:rPr u="sng">
                <a:latin typeface="Bodoni SvtyTwo ITC TT-Bold"/>
                <a:ea typeface="Bodoni SvtyTwo ITC TT-Bold"/>
                <a:cs typeface="Bodoni SvtyTwo ITC TT-Bold"/>
                <a:sym typeface="Bodoni SvtyTwo ITC TT-Bold"/>
              </a:rPr>
              <a:t> PM</a:t>
            </a:r>
            <a:r>
              <a:t> has succeeded in delivering a positive PVA based on a well-developed holistic Holistic  Project operations management system (HPJOMS).</a:t>
            </a:r>
          </a:p>
          <a:p>
            <a:pPr defTabSz="694944">
              <a:spcBef>
                <a:spcPts val="700"/>
              </a:spcBef>
              <a:defRPr sz="2508"/>
            </a:pPr>
            <a:r>
              <a:t>.</a:t>
            </a:r>
            <a:r>
              <a:rPr u="sng">
                <a:latin typeface="Bodoni SvtyTwo ITC TT-Bold"/>
                <a:ea typeface="Bodoni SvtyTwo ITC TT-Bold"/>
                <a:cs typeface="Bodoni SvtyTwo ITC TT-Bold"/>
                <a:sym typeface="Bodoni SvtyTwo ITC TT-Bold"/>
              </a:rPr>
              <a:t>The projec</a:t>
            </a:r>
            <a:r>
              <a:t>t is fully successful: it delivered the unique fit product to the BPP.</a:t>
            </a:r>
          </a:p>
        </p:txBody>
      </p:sp>
      <p:sp>
        <p:nvSpPr>
          <p:cNvPr id="19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0" name="4-HPJOMS"/>
          <p:cNvSpPr txBox="1"/>
          <p:nvPr>
            <p:ph type="title"/>
          </p:nvPr>
        </p:nvSpPr>
        <p:spPr>
          <a:prstGeom prst="rect">
            <a:avLst/>
          </a:prstGeom>
        </p:spPr>
        <p:txBody>
          <a:bodyPr/>
          <a:lstStyle/>
          <a:p>
            <a:pPr defTabSz="786384">
              <a:defRPr sz="5160"/>
            </a:pPr>
            <a:r>
              <a:t>4</a:t>
            </a:r>
            <a:r>
              <a:rPr baseline="31999"/>
              <a:t>-HPJOMS</a:t>
            </a:r>
            <a:r>
              <a:t>   </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2" name="-Applying the fit PJOM that delivers value-added and the unique product to the business will increase its sustainability.…"/>
          <p:cNvSpPr txBox="1"/>
          <p:nvPr>
            <p:ph type="body" sz="half" idx="1"/>
          </p:nvPr>
        </p:nvSpPr>
        <p:spPr>
          <a:xfrm>
            <a:off x="1772450" y="2119284"/>
            <a:ext cx="8632560" cy="3310802"/>
          </a:xfrm>
          <a:prstGeom prst="rect">
            <a:avLst/>
          </a:prstGeom>
        </p:spPr>
        <p:txBody>
          <a:bodyPr/>
          <a:lstStyle/>
          <a:p>
            <a:pPr defTabSz="868680">
              <a:spcBef>
                <a:spcPts val="900"/>
              </a:spcBef>
              <a:defRPr sz="3040"/>
            </a:pPr>
            <a:r>
              <a:t>-Applying the fit PJOM that delivers value-added and the unique product to the business will increase its sustainability.</a:t>
            </a:r>
          </a:p>
          <a:p>
            <a:pPr defTabSz="868680">
              <a:spcBef>
                <a:spcPts val="900"/>
              </a:spcBef>
              <a:defRPr sz="3040"/>
            </a:pPr>
            <a:r>
              <a:t>So the organization should identify, design, develop, tailor and select the most fit PJOM to make the PM successful and increase the project success rate.</a:t>
            </a:r>
          </a:p>
        </p:txBody>
      </p:sp>
      <p:sp>
        <p:nvSpPr>
          <p:cNvPr id="20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04" name="Conclusion"/>
          <p:cNvSpPr txBox="1"/>
          <p:nvPr>
            <p:ph type="title"/>
          </p:nvPr>
        </p:nvSpPr>
        <p:spPr>
          <a:prstGeom prst="rect">
            <a:avLst/>
          </a:prstGeom>
        </p:spPr>
        <p:txBody>
          <a:bodyPr/>
          <a:lstStyle>
            <a:lvl1pPr defTabSz="786384">
              <a:defRPr sz="5160"/>
            </a:lvl1pPr>
          </a:lstStyle>
          <a:p>
            <a:pPr/>
            <a:r>
              <a:t>Conclusion </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06" name="Image" descr="Image"/>
          <p:cNvPicPr>
            <a:picLocks noChangeAspect="1"/>
          </p:cNvPicPr>
          <p:nvPr/>
        </p:nvPicPr>
        <p:blipFill>
          <a:blip r:embed="rId2">
            <a:extLst/>
          </a:blip>
          <a:stretch>
            <a:fillRect/>
          </a:stretch>
        </p:blipFill>
        <p:spPr>
          <a:xfrm>
            <a:off x="-103358" y="-70931"/>
            <a:ext cx="12290948" cy="6955936"/>
          </a:xfrm>
          <a:prstGeom prst="rect">
            <a:avLst/>
          </a:pr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08" name="The business has an in-depth need for superior PCI based on the full integration between the HPMQS and HPJOMS to get the potential BVA and sustain business success."/>
          <p:cNvSpPr txBox="1"/>
          <p:nvPr>
            <p:ph type="body" sz="half" idx="1"/>
          </p:nvPr>
        </p:nvSpPr>
        <p:spPr>
          <a:xfrm>
            <a:off x="1443237" y="3049309"/>
            <a:ext cx="9069920" cy="3128058"/>
          </a:xfrm>
          <a:prstGeom prst="rect">
            <a:avLst/>
          </a:prstGeom>
        </p:spPr>
        <p:txBody>
          <a:bodyPr/>
          <a:lstStyle/>
          <a:p>
            <a:pPr/>
            <a:r>
              <a:t>The business has an in-depth need for superior PCI based on the full integration between the HPMQS and HPJOMS to get the potential BVA and sustain business success.</a:t>
            </a:r>
          </a:p>
        </p:txBody>
      </p:sp>
      <p:sp>
        <p:nvSpPr>
          <p:cNvPr id="20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10" name="Conclusion"/>
          <p:cNvSpPr txBox="1"/>
          <p:nvPr>
            <p:ph type="title"/>
          </p:nvPr>
        </p:nvSpPr>
        <p:spPr>
          <a:prstGeom prst="rect">
            <a:avLst/>
          </a:prstGeom>
        </p:spPr>
        <p:txBody>
          <a:bodyPr/>
          <a:lstStyle>
            <a:lvl1pPr defTabSz="786384">
              <a:defRPr sz="5160"/>
            </a:lvl1pPr>
          </a:lstStyle>
          <a:p>
            <a:pPr/>
            <a:r>
              <a:t>Conclusion </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12" name="Image" descr="Image"/>
          <p:cNvPicPr>
            <a:picLocks noChangeAspect="1"/>
          </p:cNvPicPr>
          <p:nvPr/>
        </p:nvPicPr>
        <p:blipFill>
          <a:blip r:embed="rId2">
            <a:extLst/>
          </a:blip>
          <a:stretch>
            <a:fillRect/>
          </a:stretch>
        </p:blipFill>
        <p:spPr>
          <a:xfrm>
            <a:off x="25913" y="0"/>
            <a:ext cx="12140174" cy="6858000"/>
          </a:xfrm>
          <a:prstGeom prst="rect">
            <a:avLst/>
          </a:prstGeom>
          <a:ln w="12700">
            <a:miter lim="400000"/>
          </a:ln>
        </p:spPr>
      </p:pic>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4" name="The PM of the company should focus on shifting from creating deliverables by applying PJOMS to creating value for the business by applying HPJOMS."/>
          <p:cNvSpPr txBox="1"/>
          <p:nvPr>
            <p:ph type="body" sz="half" idx="1"/>
          </p:nvPr>
        </p:nvSpPr>
        <p:spPr>
          <a:prstGeom prst="rect">
            <a:avLst/>
          </a:prstGeom>
        </p:spPr>
        <p:txBody>
          <a:bodyPr/>
          <a:lstStyle/>
          <a:p>
            <a:pPr/>
            <a:r>
              <a:t>The PM of the company should focus on shifting from creating deliverables by applying PJOMS to creating value for the business by applying HPJOMS.</a:t>
            </a:r>
          </a:p>
        </p:txBody>
      </p:sp>
      <p:sp>
        <p:nvSpPr>
          <p:cNvPr id="21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16" name="Conclusion"/>
          <p:cNvSpPr txBox="1"/>
          <p:nvPr>
            <p:ph type="title"/>
          </p:nvPr>
        </p:nvSpPr>
        <p:spPr>
          <a:prstGeom prst="rect">
            <a:avLst/>
          </a:prstGeom>
        </p:spPr>
        <p:txBody>
          <a:bodyPr/>
          <a:lstStyle>
            <a:lvl1pPr defTabSz="786384">
              <a:defRPr sz="5160"/>
            </a:lvl1pPr>
          </a:lstStyle>
          <a:p>
            <a:pPr/>
            <a:r>
              <a:t>Conclusion </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18" name="Image" descr="Image"/>
          <p:cNvPicPr>
            <a:picLocks noChangeAspect="1"/>
          </p:cNvPicPr>
          <p:nvPr/>
        </p:nvPicPr>
        <p:blipFill>
          <a:blip r:embed="rId2">
            <a:extLst/>
          </a:blip>
          <a:stretch>
            <a:fillRect/>
          </a:stretch>
        </p:blipFill>
        <p:spPr>
          <a:xfrm>
            <a:off x="38520" y="0"/>
            <a:ext cx="12114960" cy="6858000"/>
          </a:xfrm>
          <a:prstGeom prst="rect">
            <a:avLst/>
          </a:prstGeom>
          <a:ln w="12700">
            <a:miter lim="400000"/>
          </a:ln>
        </p:spPr>
      </p:pic>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20" name="Image" descr="Image"/>
          <p:cNvPicPr>
            <a:picLocks noChangeAspect="1"/>
          </p:cNvPicPr>
          <p:nvPr/>
        </p:nvPicPr>
        <p:blipFill>
          <a:blip r:embed="rId2">
            <a:extLst/>
          </a:blip>
          <a:stretch>
            <a:fillRect/>
          </a:stretch>
        </p:blipFill>
        <p:spPr>
          <a:xfrm>
            <a:off x="30759" y="0"/>
            <a:ext cx="12130482" cy="6858000"/>
          </a:xfrm>
          <a:prstGeom prst="rect">
            <a:avLst/>
          </a:prstGeom>
          <a:ln w="12700">
            <a:miter lim="400000"/>
          </a:ln>
        </p:spPr>
      </p:pic>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2" name="The project operations management approaches and its ability to catch up with the right PVA and its BVA for business success"/>
          <p:cNvSpPr txBox="1"/>
          <p:nvPr>
            <p:ph type="body" sz="quarter" idx="1"/>
          </p:nvPr>
        </p:nvSpPr>
        <p:spPr>
          <a:prstGeom prst="rect">
            <a:avLst/>
          </a:prstGeom>
        </p:spPr>
        <p:txBody>
          <a:bodyPr/>
          <a:lstStyle/>
          <a:p>
            <a:pPr/>
            <a:r>
              <a:t>The project operations management approaches and its ability to catch up with the right PVA and its BVA for business success</a:t>
            </a:r>
          </a:p>
        </p:txBody>
      </p:sp>
      <p:sp>
        <p:nvSpPr>
          <p:cNvPr id="223" name="Part two"/>
          <p:cNvSpPr txBox="1"/>
          <p:nvPr>
            <p:ph type="title"/>
          </p:nvPr>
        </p:nvSpPr>
        <p:spPr>
          <a:prstGeom prst="rect">
            <a:avLst/>
          </a:prstGeom>
        </p:spPr>
        <p:txBody>
          <a:bodyPr/>
          <a:lstStyle/>
          <a:p>
            <a:pPr/>
            <a:r>
              <a:t>Part two  </a:t>
            </a:r>
          </a:p>
        </p:txBody>
      </p:sp>
      <p:sp>
        <p:nvSpPr>
          <p:cNvPr id="22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2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27" name="First approach"/>
          <p:cNvSpPr txBox="1"/>
          <p:nvPr>
            <p:ph type="title"/>
          </p:nvPr>
        </p:nvSpPr>
        <p:spPr>
          <a:prstGeom prst="rect">
            <a:avLst/>
          </a:prstGeom>
        </p:spPr>
        <p:txBody>
          <a:bodyPr/>
          <a:lstStyle>
            <a:lvl1pPr defTabSz="786384">
              <a:defRPr sz="5160"/>
            </a:lvl1pPr>
          </a:lstStyle>
          <a:p>
            <a:pPr/>
            <a:r>
              <a:t>First approach </a:t>
            </a:r>
          </a:p>
        </p:txBody>
      </p:sp>
      <p:pic>
        <p:nvPicPr>
          <p:cNvPr id="228" name="Project Execution operations… Project Execution operations (PJEO)" descr="Project Execution operations… Project Execution operations (PJEO)"/>
          <p:cNvPicPr>
            <a:picLocks noChangeAspect="0"/>
          </p:cNvPicPr>
          <p:nvPr/>
        </p:nvPicPr>
        <p:blipFill>
          <a:blip r:embed="rId2">
            <a:extLst/>
          </a:blip>
          <a:stretch>
            <a:fillRect/>
          </a:stretch>
        </p:blipFill>
        <p:spPr>
          <a:xfrm>
            <a:off x="1799501" y="2938884"/>
            <a:ext cx="8592998" cy="934714"/>
          </a:xfrm>
          <a:prstGeom prst="rect">
            <a:avLst/>
          </a:prstGeom>
          <a:effectLst>
            <a:outerShdw sx="100000" sy="100000" kx="0" ky="0" algn="b" rotWithShape="0" blurRad="190500" dist="101600" dir="5400000">
              <a:srgbClr val="941751"/>
            </a:outerShdw>
          </a:effectLst>
        </p:spPr>
      </p:pic>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30" name="Image" descr="Image"/>
          <p:cNvPicPr>
            <a:picLocks noChangeAspect="1"/>
          </p:cNvPicPr>
          <p:nvPr/>
        </p:nvPicPr>
        <p:blipFill>
          <a:blip r:embed="rId2">
            <a:extLst/>
          </a:blip>
          <a:stretch>
            <a:fillRect/>
          </a:stretch>
        </p:blipFill>
        <p:spPr>
          <a:xfrm>
            <a:off x="0" y="12700"/>
            <a:ext cx="12192000" cy="6832600"/>
          </a:xfrm>
          <a:prstGeom prst="rect">
            <a:avLst/>
          </a:prstGeom>
          <a:ln w="12700">
            <a:miter lim="400000"/>
          </a:ln>
        </p:spPr>
      </p:pic>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3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33" name="the poor level of project performance efficiency… the poor level of project performance efficiencyIn addition to the limited rate of project progress" descr="the poor level of project performance efficiency… the poor level of project performance efficiencyIn addition to the limited rate of project progress"/>
          <p:cNvPicPr>
            <a:picLocks noChangeAspect="0"/>
          </p:cNvPicPr>
          <p:nvPr/>
        </p:nvPicPr>
        <p:blipFill>
          <a:blip r:embed="rId2">
            <a:extLst/>
          </a:blip>
          <a:stretch>
            <a:fillRect/>
          </a:stretch>
        </p:blipFill>
        <p:spPr>
          <a:xfrm>
            <a:off x="304699" y="3571615"/>
            <a:ext cx="5897883" cy="1133860"/>
          </a:xfrm>
          <a:prstGeom prst="rect">
            <a:avLst/>
          </a:prstGeom>
          <a:effectLst>
            <a:outerShdw sx="100000" sy="100000" kx="0" ky="0" algn="b" rotWithShape="0" blurRad="190500" dist="101600" dir="5400000">
              <a:srgbClr val="941751"/>
            </a:outerShdw>
          </a:effectLst>
        </p:spPr>
      </p:pic>
      <p:sp>
        <p:nvSpPr>
          <p:cNvPr id="234" name="The end up results of this approach is …."/>
          <p:cNvSpPr txBox="1"/>
          <p:nvPr>
            <p:ph type="title" idx="4294967295"/>
          </p:nvPr>
        </p:nvSpPr>
        <p:spPr>
          <a:xfrm>
            <a:off x="1837279" y="876896"/>
            <a:ext cx="9144001" cy="117719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defTabSz="877823">
              <a:defRPr b="1" sz="4224">
                <a:solidFill>
                  <a:schemeClr val="accent5">
                    <a:satOff val="-3547"/>
                    <a:lumOff val="-10352"/>
                  </a:schemeClr>
                </a:solidFill>
                <a:latin typeface="Carlito"/>
                <a:ea typeface="Carlito"/>
                <a:cs typeface="Carlito"/>
                <a:sym typeface="Carlito"/>
              </a:defRPr>
            </a:lvl1pPr>
          </a:lstStyle>
          <a:p>
            <a:pPr/>
            <a:r>
              <a:t>The end up results of this approach is ….</a:t>
            </a:r>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36" name="Image" descr="Image"/>
          <p:cNvPicPr>
            <a:picLocks noChangeAspect="1"/>
          </p:cNvPicPr>
          <p:nvPr/>
        </p:nvPicPr>
        <p:blipFill>
          <a:blip r:embed="rId2">
            <a:extLst/>
          </a:blip>
          <a:stretch>
            <a:fillRect/>
          </a:stretch>
        </p:blipFill>
        <p:spPr>
          <a:xfrm>
            <a:off x="-88900" y="-127000"/>
            <a:ext cx="12166600" cy="6858000"/>
          </a:xfrm>
          <a:prstGeom prst="rect">
            <a:avLst/>
          </a:prstGeom>
          <a:ln w="12700">
            <a:miter lim="400000"/>
          </a:ln>
        </p:spPr>
      </p:pic>
      <p:sp>
        <p:nvSpPr>
          <p:cNvPr id="237" name="source: designed and developed by Dr.Mahmoud Ibrahim @2023"/>
          <p:cNvSpPr txBox="1"/>
          <p:nvPr/>
        </p:nvSpPr>
        <p:spPr>
          <a:xfrm>
            <a:off x="182660" y="6411403"/>
            <a:ext cx="4613474" cy="248306"/>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defTabSz="502920">
              <a:lnSpc>
                <a:spcPct val="90000"/>
              </a:lnSpc>
              <a:defRPr sz="1100">
                <a:solidFill>
                  <a:srgbClr val="FFFFFF"/>
                </a:solidFill>
                <a:latin typeface="Bookman Old Style"/>
                <a:ea typeface="Bookman Old Style"/>
                <a:cs typeface="Bookman Old Style"/>
                <a:sym typeface="Bookman Old Style"/>
              </a:defRPr>
            </a:lvl1pPr>
          </a:lstStyle>
          <a:p>
            <a:pPr/>
            <a:r>
              <a:t>source: designed and developed by Dr.Mahmoud Ibrahim @2023  </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39" name="Image" descr="Image"/>
          <p:cNvPicPr>
            <a:picLocks noChangeAspect="1"/>
          </p:cNvPicPr>
          <p:nvPr/>
        </p:nvPicPr>
        <p:blipFill>
          <a:blip r:embed="rId2">
            <a:extLst/>
          </a:blip>
          <a:stretch>
            <a:fillRect/>
          </a:stretch>
        </p:blipFill>
        <p:spPr>
          <a:xfrm>
            <a:off x="31750" y="6350"/>
            <a:ext cx="12128500" cy="6845300"/>
          </a:xfrm>
          <a:prstGeom prst="rect">
            <a:avLst/>
          </a:prstGeom>
          <a:ln w="12700">
            <a:miter lim="400000"/>
          </a:ln>
        </p:spPr>
      </p:pic>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41" name="Image" descr="Image"/>
          <p:cNvPicPr>
            <a:picLocks noChangeAspect="1"/>
          </p:cNvPicPr>
          <p:nvPr/>
        </p:nvPicPr>
        <p:blipFill>
          <a:blip r:embed="rId2">
            <a:extLst/>
          </a:blip>
          <a:stretch>
            <a:fillRect/>
          </a:stretch>
        </p:blipFill>
        <p:spPr>
          <a:xfrm>
            <a:off x="81196" y="0"/>
            <a:ext cx="12029608" cy="6858000"/>
          </a:xfrm>
          <a:prstGeom prst="rect">
            <a:avLst/>
          </a:prstGeom>
          <a:ln w="12700">
            <a:miter lim="400000"/>
          </a:ln>
        </p:spPr>
      </p:pic>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43" name="Image" descr="Image"/>
          <p:cNvPicPr>
            <a:picLocks noChangeAspect="1"/>
          </p:cNvPicPr>
          <p:nvPr/>
        </p:nvPicPr>
        <p:blipFill>
          <a:blip r:embed="rId2">
            <a:extLst/>
          </a:blip>
          <a:stretch>
            <a:fillRect/>
          </a:stretch>
        </p:blipFill>
        <p:spPr>
          <a:xfrm>
            <a:off x="0" y="0"/>
            <a:ext cx="12192000" cy="6858000"/>
          </a:xfrm>
          <a:prstGeom prst="rect">
            <a:avLst/>
          </a:prstGeom>
          <a:ln w="12700">
            <a:miter lim="400000"/>
          </a:ln>
        </p:spPr>
      </p:pic>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45" name="Image" descr="Image"/>
          <p:cNvPicPr>
            <a:picLocks noChangeAspect="1"/>
          </p:cNvPicPr>
          <p:nvPr/>
        </p:nvPicPr>
        <p:blipFill>
          <a:blip r:embed="rId2">
            <a:extLst/>
          </a:blip>
          <a:stretch>
            <a:fillRect/>
          </a:stretch>
        </p:blipFill>
        <p:spPr>
          <a:xfrm>
            <a:off x="6350" y="12700"/>
            <a:ext cx="12179300" cy="6832600"/>
          </a:xfrm>
          <a:prstGeom prst="rect">
            <a:avLst/>
          </a:prstGeom>
          <a:ln w="12700">
            <a:miter lim="400000"/>
          </a:ln>
        </p:spPr>
      </p:pic>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47" name="Image" descr="Image"/>
          <p:cNvPicPr>
            <a:picLocks noChangeAspect="1"/>
          </p:cNvPicPr>
          <p:nvPr/>
        </p:nvPicPr>
        <p:blipFill>
          <a:blip r:embed="rId2">
            <a:extLst/>
          </a:blip>
          <a:stretch>
            <a:fillRect/>
          </a:stretch>
        </p:blipFill>
        <p:spPr>
          <a:xfrm>
            <a:off x="0" y="6350"/>
            <a:ext cx="12192000" cy="6845300"/>
          </a:xfrm>
          <a:prstGeom prst="rect">
            <a:avLst/>
          </a:prstGeom>
          <a:ln w="12700">
            <a:miter lim="400000"/>
          </a:ln>
        </p:spPr>
      </p:pic>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9" name="source: designed and developed by Dr.Mahmoud Ibrahim @2023"/>
          <p:cNvSpPr txBox="1"/>
          <p:nvPr/>
        </p:nvSpPr>
        <p:spPr>
          <a:xfrm>
            <a:off x="17560" y="6436803"/>
            <a:ext cx="4613474" cy="248306"/>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defTabSz="502920">
              <a:lnSpc>
                <a:spcPct val="90000"/>
              </a:lnSpc>
              <a:defRPr sz="1100">
                <a:solidFill>
                  <a:srgbClr val="FFFFFF"/>
                </a:solidFill>
                <a:latin typeface="Bookman Old Style"/>
                <a:ea typeface="Bookman Old Style"/>
                <a:cs typeface="Bookman Old Style"/>
                <a:sym typeface="Bookman Old Style"/>
              </a:defRPr>
            </a:lvl1pPr>
          </a:lstStyle>
          <a:p>
            <a:pPr/>
            <a:r>
              <a:t>source: designed and developed by Dr.Mahmoud Ibrahim @2023  </a:t>
            </a:r>
          </a:p>
        </p:txBody>
      </p:sp>
      <p:pic>
        <p:nvPicPr>
          <p:cNvPr id="250" name="Image" descr="Image"/>
          <p:cNvPicPr>
            <a:picLocks noChangeAspect="1"/>
          </p:cNvPicPr>
          <p:nvPr/>
        </p:nvPicPr>
        <p:blipFill>
          <a:blip r:embed="rId2">
            <a:extLst/>
          </a:blip>
          <a:stretch>
            <a:fillRect/>
          </a:stretch>
        </p:blipFill>
        <p:spPr>
          <a:xfrm>
            <a:off x="46309" y="0"/>
            <a:ext cx="12099382" cy="6858000"/>
          </a:xfrm>
          <a:prstGeom prst="rect">
            <a:avLst/>
          </a:prstGeom>
          <a:ln w="12700">
            <a:miter lim="400000"/>
          </a:ln>
        </p:spPr>
      </p:pic>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2" name="The 2nd  approach :…"/>
          <p:cNvSpPr txBox="1"/>
          <p:nvPr>
            <p:ph type="title"/>
          </p:nvPr>
        </p:nvSpPr>
        <p:spPr>
          <a:xfrm>
            <a:off x="1524000" y="1513346"/>
            <a:ext cx="9144000" cy="1082217"/>
          </a:xfrm>
          <a:prstGeom prst="rect">
            <a:avLst/>
          </a:prstGeom>
        </p:spPr>
        <p:txBody>
          <a:bodyPr/>
          <a:lstStyle/>
          <a:p>
            <a:pPr defTabSz="850391">
              <a:defRPr sz="3441">
                <a:solidFill>
                  <a:srgbClr val="005493"/>
                </a:solidFill>
                <a:latin typeface="Bodoni SvtyTwo ITC TT-Book"/>
                <a:ea typeface="Bodoni SvtyTwo ITC TT-Book"/>
                <a:cs typeface="Bodoni SvtyTwo ITC TT-Book"/>
                <a:sym typeface="Bodoni SvtyTwo ITC TT-Book"/>
              </a:defRPr>
            </a:pPr>
            <a:r>
              <a:rPr>
                <a:solidFill>
                  <a:srgbClr val="941100"/>
                </a:solidFill>
              </a:rPr>
              <a:t>The 2</a:t>
            </a:r>
            <a:r>
              <a:rPr baseline="31999">
                <a:solidFill>
                  <a:srgbClr val="941100"/>
                </a:solidFill>
              </a:rPr>
              <a:t>nd </a:t>
            </a:r>
            <a:r>
              <a:rPr>
                <a:solidFill>
                  <a:srgbClr val="941100"/>
                </a:solidFill>
              </a:rPr>
              <a:t> approach :</a:t>
            </a:r>
            <a:endParaRPr>
              <a:solidFill>
                <a:srgbClr val="941100"/>
              </a:solidFill>
            </a:endParaRPr>
          </a:p>
          <a:p>
            <a:pPr defTabSz="850391">
              <a:defRPr sz="3441">
                <a:solidFill>
                  <a:srgbClr val="005493"/>
                </a:solidFill>
                <a:latin typeface="Bodoni SvtyTwo ITC TT-Book"/>
                <a:ea typeface="Bodoni SvtyTwo ITC TT-Book"/>
                <a:cs typeface="Bodoni SvtyTwo ITC TT-Book"/>
                <a:sym typeface="Bodoni SvtyTwo ITC TT-Book"/>
              </a:defRPr>
            </a:pPr>
            <a:r>
              <a:t>The project operations  support (PJOS)</a:t>
            </a:r>
          </a:p>
        </p:txBody>
      </p:sp>
      <p:sp>
        <p:nvSpPr>
          <p:cNvPr id="25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54" name="It is the process of assessing a project's outcomes and deliverables against predetermined project objectives based on the project's efficiency and quality in terms of cost, time, scope, and stakeholder satisfaction by external operational company team  "/>
          <p:cNvSpPr txBox="1"/>
          <p:nvPr>
            <p:ph type="body" sz="quarter" idx="1"/>
          </p:nvPr>
        </p:nvSpPr>
        <p:spPr>
          <a:xfrm>
            <a:off x="1613616" y="3101694"/>
            <a:ext cx="9144001" cy="1246015"/>
          </a:xfrm>
          <a:prstGeom prst="rect">
            <a:avLst/>
          </a:prstGeom>
        </p:spPr>
        <p:txBody>
          <a:bodyPr/>
          <a:lstStyle>
            <a:lvl1pPr defTabSz="393192">
              <a:spcBef>
                <a:spcPts val="400"/>
              </a:spcBef>
              <a:defRPr sz="2021"/>
            </a:lvl1pPr>
          </a:lstStyle>
          <a:p>
            <a:pPr/>
            <a:r>
              <a:t>It is the process of assessing a project's outcomes and deliverables against predetermined project objectives based on the project's efficiency and quality in terms of cost, time, scope, and stakeholder satisfaction by external operational company team  or outsourcing .</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56" name="Image" descr="Image"/>
          <p:cNvPicPr>
            <a:picLocks noChangeAspect="1"/>
          </p:cNvPicPr>
          <p:nvPr/>
        </p:nvPicPr>
        <p:blipFill>
          <a:blip r:embed="rId2">
            <a:extLst/>
          </a:blip>
          <a:stretch>
            <a:fillRect/>
          </a:stretch>
        </p:blipFill>
        <p:spPr>
          <a:xfrm>
            <a:off x="3514" y="0"/>
            <a:ext cx="12184972" cy="6858000"/>
          </a:xfrm>
          <a:prstGeom prst="rect">
            <a:avLst/>
          </a:prstGeom>
          <a:ln w="12700">
            <a:miter lim="400000"/>
          </a:ln>
        </p:spPr>
      </p:pic>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5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59" name="Without regular tracking progress and making necessary adjustments, project managers cannot ensure that the project remains aligned with its objectives and goals, ultimately increasing the chances of successful completion. Without regular tracking progre" descr="Without regular tracking progress and making necessary adjustments, project managers cannot ensure that the project remains aligned with its objectives and goals, ultimately increasing the chances of successful completion. Without regular tracking progress and making necessary adjustments, project managers cannot ensure that the project remains aligned with its objectives and goals, ultimately increasing the chances of successful completion."/>
          <p:cNvPicPr>
            <a:picLocks noChangeAspect="0"/>
          </p:cNvPicPr>
          <p:nvPr/>
        </p:nvPicPr>
        <p:blipFill>
          <a:blip r:embed="rId2">
            <a:extLst/>
          </a:blip>
          <a:stretch>
            <a:fillRect/>
          </a:stretch>
        </p:blipFill>
        <p:spPr>
          <a:xfrm>
            <a:off x="304699" y="2859110"/>
            <a:ext cx="5754309" cy="1632976"/>
          </a:xfrm>
          <a:prstGeom prst="rect">
            <a:avLst/>
          </a:prstGeom>
          <a:effectLst>
            <a:outerShdw sx="100000" sy="100000" kx="0" ky="0" algn="b" rotWithShape="0" blurRad="190500" dist="101600" dir="5400000">
              <a:srgbClr val="941751"/>
            </a:outerShdw>
          </a:effectLst>
        </p:spPr>
      </p:pic>
      <p:sp>
        <p:nvSpPr>
          <p:cNvPr id="260" name="The end up results of this approach is …."/>
          <p:cNvSpPr txBox="1"/>
          <p:nvPr>
            <p:ph type="title" idx="4294967295"/>
          </p:nvPr>
        </p:nvSpPr>
        <p:spPr>
          <a:xfrm>
            <a:off x="1837279" y="876896"/>
            <a:ext cx="9144001" cy="117719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defTabSz="877823">
              <a:defRPr b="1" sz="4224">
                <a:solidFill>
                  <a:schemeClr val="accent5">
                    <a:satOff val="-3547"/>
                    <a:lumOff val="-10352"/>
                  </a:schemeClr>
                </a:solidFill>
                <a:latin typeface="Carlito"/>
                <a:ea typeface="Carlito"/>
                <a:cs typeface="Carlito"/>
                <a:sym typeface="Carlito"/>
              </a:defRPr>
            </a:lvl1pPr>
          </a:lstStyle>
          <a:p>
            <a:pPr/>
            <a:r>
              <a:t>The end up results of this approach is ….</a:t>
            </a:r>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2" name="It is the processes, activities, and techniques involved in monitoring and evaluating the performance, in addition to tracking and controlling the progress of a project throughout the PLC, as follows:…"/>
          <p:cNvSpPr txBox="1"/>
          <p:nvPr>
            <p:ph type="body" sz="half" idx="1"/>
          </p:nvPr>
        </p:nvSpPr>
        <p:spPr>
          <a:prstGeom prst="rect">
            <a:avLst/>
          </a:prstGeom>
        </p:spPr>
        <p:txBody>
          <a:bodyPr anchor="ctr"/>
          <a:lstStyle/>
          <a:p>
            <a:pPr defTabSz="475487">
              <a:spcBef>
                <a:spcPts val="500"/>
              </a:spcBef>
              <a:defRPr sz="1871"/>
            </a:pPr>
            <a:r>
              <a:t>It is the processes, activities, and techniques involved in monitoring and evaluating the performance, in addition to tracking and controlling the progress of a project throughout the PLC, as follows:</a:t>
            </a:r>
          </a:p>
          <a:p>
            <a:pPr defTabSz="475487">
              <a:spcBef>
                <a:spcPts val="500"/>
              </a:spcBef>
              <a:defRPr sz="1871"/>
            </a:pPr>
            <a:r>
              <a:t> </a:t>
            </a:r>
          </a:p>
          <a:p>
            <a:pPr defTabSz="475487">
              <a:spcBef>
                <a:spcPts val="500"/>
              </a:spcBef>
              <a:defRPr sz="1871"/>
            </a:pPr>
            <a:r>
              <a:t>.Regarding the project performance operation:</a:t>
            </a:r>
          </a:p>
          <a:p>
            <a:pPr defTabSz="475487">
              <a:spcBef>
                <a:spcPts val="500"/>
              </a:spcBef>
              <a:defRPr sz="1871"/>
            </a:pPr>
            <a:r>
              <a:t>It involves monitoring the performance of individual team members, ensuring that they are meeting their deadlines, and delivering quality work.</a:t>
            </a:r>
          </a:p>
          <a:p>
            <a:pPr defTabSz="475487">
              <a:spcBef>
                <a:spcPts val="500"/>
              </a:spcBef>
              <a:defRPr sz="1871"/>
            </a:pPr>
            <a:r>
              <a:t> .Regarding the project progress operation:</a:t>
            </a:r>
          </a:p>
          <a:p>
            <a:pPr defTabSz="475487">
              <a:spcBef>
                <a:spcPts val="500"/>
              </a:spcBef>
              <a:defRPr sz="1871"/>
            </a:pPr>
            <a:r>
              <a:t>It involves identifying and addressing any deviations from the planned schedule, identifying risks and taking corrective actions, and ensuring that the project stays on track to meet its goals and objectives.</a:t>
            </a:r>
          </a:p>
        </p:txBody>
      </p:sp>
      <p:sp>
        <p:nvSpPr>
          <p:cNvPr id="26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64" name="The 3rd   approach :(Project operations management )…"/>
          <p:cNvSpPr txBox="1"/>
          <p:nvPr>
            <p:ph type="title"/>
          </p:nvPr>
        </p:nvSpPr>
        <p:spPr>
          <a:xfrm>
            <a:off x="2503102" y="886166"/>
            <a:ext cx="8307624" cy="882276"/>
          </a:xfrm>
          <a:prstGeom prst="rect">
            <a:avLst/>
          </a:prstGeom>
        </p:spPr>
        <p:txBody>
          <a:bodyPr/>
          <a:lstStyle/>
          <a:p>
            <a:pPr defTabSz="411479">
              <a:defRPr sz="2700"/>
            </a:pPr>
            <a:r>
              <a:rPr u="sng">
                <a:solidFill>
                  <a:srgbClr val="941100"/>
                </a:solidFill>
                <a:latin typeface="Bodoni SvtyTwo ITC TT-Bold"/>
                <a:ea typeface="Bodoni SvtyTwo ITC TT-Bold"/>
                <a:cs typeface="Bodoni SvtyTwo ITC TT-Bold"/>
                <a:sym typeface="Bodoni SvtyTwo ITC TT-Bold"/>
              </a:rPr>
              <a:t>The 3</a:t>
            </a:r>
            <a:r>
              <a:rPr baseline="31999" u="sng">
                <a:solidFill>
                  <a:srgbClr val="941100"/>
                </a:solidFill>
                <a:latin typeface="Bodoni SvtyTwo ITC TT-Bold"/>
                <a:ea typeface="Bodoni SvtyTwo ITC TT-Bold"/>
                <a:cs typeface="Bodoni SvtyTwo ITC TT-Bold"/>
                <a:sym typeface="Bodoni SvtyTwo ITC TT-Bold"/>
              </a:rPr>
              <a:t>rd</a:t>
            </a:r>
            <a:r>
              <a:rPr u="sng">
                <a:solidFill>
                  <a:srgbClr val="941100"/>
                </a:solidFill>
                <a:latin typeface="Bodoni SvtyTwo ITC TT-Bold"/>
                <a:ea typeface="Bodoni SvtyTwo ITC TT-Bold"/>
                <a:cs typeface="Bodoni SvtyTwo ITC TT-Bold"/>
                <a:sym typeface="Bodoni SvtyTwo ITC TT-Bold"/>
              </a:rPr>
              <a:t>   approach :(</a:t>
            </a:r>
            <a:r>
              <a:t>Project operations management )</a:t>
            </a:r>
          </a:p>
          <a:p>
            <a:pPr defTabSz="411479">
              <a:defRPr sz="2700"/>
            </a:pPr>
            <a:r>
              <a:t>PJOM</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66" name="Image" descr="Image"/>
          <p:cNvPicPr>
            <a:picLocks noChangeAspect="1"/>
          </p:cNvPicPr>
          <p:nvPr/>
        </p:nvPicPr>
        <p:blipFill>
          <a:blip r:embed="rId2">
            <a:extLst/>
          </a:blip>
          <a:stretch>
            <a:fillRect/>
          </a:stretch>
        </p:blipFill>
        <p:spPr>
          <a:xfrm>
            <a:off x="3514" y="0"/>
            <a:ext cx="12184972" cy="6858000"/>
          </a:xfrm>
          <a:prstGeom prst="rect">
            <a:avLst/>
          </a:prstGeom>
          <a:ln w="12700">
            <a:miter lim="400000"/>
          </a:ln>
        </p:spPr>
      </p:pic>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8" name="It is crucial for project managers to have a comprehensive understanding of both project performance analysis and project progress operation management in order to effectively lead and manage a project to successful completion!!!!!!"/>
          <p:cNvSpPr txBox="1"/>
          <p:nvPr>
            <p:ph type="body" sz="half" idx="1"/>
          </p:nvPr>
        </p:nvSpPr>
        <p:spPr>
          <a:prstGeom prst="rect">
            <a:avLst/>
          </a:prstGeom>
        </p:spPr>
        <p:txBody>
          <a:bodyPr anchor="ctr"/>
          <a:lstStyle/>
          <a:p>
            <a:pPr algn="just"/>
            <a:r>
              <a:t>It is crucial for project managers to have a comprehensive understanding of both project performance analysis and project progress operation management in order to effectively lead and manage</a:t>
            </a:r>
            <a:r>
              <a:rPr u="sng"/>
              <a:t> a project to successful completion</a:t>
            </a:r>
            <a:r>
              <a:t>!!!!!!</a:t>
            </a:r>
          </a:p>
        </p:txBody>
      </p:sp>
      <p:sp>
        <p:nvSpPr>
          <p:cNvPr id="26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0" name="PJOM benefit"/>
          <p:cNvSpPr txBox="1"/>
          <p:nvPr>
            <p:ph type="title"/>
          </p:nvPr>
        </p:nvSpPr>
        <p:spPr>
          <a:prstGeom prst="rect">
            <a:avLst/>
          </a:prstGeom>
        </p:spPr>
        <p:txBody>
          <a:bodyPr/>
          <a:lstStyle>
            <a:lvl1pPr defTabSz="786384">
              <a:defRPr sz="5160"/>
            </a:lvl1pPr>
          </a:lstStyle>
          <a:p>
            <a:pPr/>
            <a:r>
              <a:t>PJOM benefit </a:t>
            </a:r>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73" name="the good level of project performance efficiency… the good level of project performance efficiencyAnd it focuses on measuring the project's progress, quality, efficiency, and effectiveness in achieving its objectives, but just throughout the PLC." descr="the good level of project performance efficiency… the good level of project performance efficiencyAnd it focuses on measuring the project's progress, quality, efficiency, and effectiveness in achieving its objectives, but just throughout the PLC."/>
          <p:cNvPicPr>
            <a:picLocks noChangeAspect="0"/>
          </p:cNvPicPr>
          <p:nvPr/>
        </p:nvPicPr>
        <p:blipFill>
          <a:blip r:embed="rId2">
            <a:extLst/>
          </a:blip>
          <a:stretch>
            <a:fillRect/>
          </a:stretch>
        </p:blipFill>
        <p:spPr>
          <a:xfrm>
            <a:off x="304699" y="2859110"/>
            <a:ext cx="5754309" cy="1632976"/>
          </a:xfrm>
          <a:prstGeom prst="rect">
            <a:avLst/>
          </a:prstGeom>
          <a:effectLst>
            <a:outerShdw sx="100000" sy="100000" kx="0" ky="0" algn="b" rotWithShape="0" blurRad="190500" dist="101600" dir="5400000">
              <a:srgbClr val="941751"/>
            </a:outerShdw>
          </a:effectLst>
        </p:spPr>
      </p:pic>
      <p:sp>
        <p:nvSpPr>
          <p:cNvPr id="274" name="The end up results of this approach is …."/>
          <p:cNvSpPr txBox="1"/>
          <p:nvPr>
            <p:ph type="title" idx="4294967295"/>
          </p:nvPr>
        </p:nvSpPr>
        <p:spPr>
          <a:xfrm>
            <a:off x="1837279" y="876896"/>
            <a:ext cx="9144001" cy="117719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defTabSz="877823">
              <a:defRPr b="1" sz="4224">
                <a:solidFill>
                  <a:schemeClr val="accent5">
                    <a:satOff val="-3547"/>
                    <a:lumOff val="-10352"/>
                  </a:schemeClr>
                </a:solidFill>
                <a:latin typeface="Carlito"/>
                <a:ea typeface="Carlito"/>
                <a:cs typeface="Carlito"/>
                <a:sym typeface="Carlito"/>
              </a:defRPr>
            </a:lvl1pPr>
          </a:lstStyle>
          <a:p>
            <a:pPr/>
            <a:r>
              <a:t>The end up results of this approach is ….</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6" name="It is a comprehensive framework that encompasses the planning, execution, and control of all activities related to project operations. It involves the integration of various tools, techniques, and methodologies to effectively manage resources, timelines,"/>
          <p:cNvSpPr txBox="1"/>
          <p:nvPr>
            <p:ph type="body" sz="half" idx="1"/>
          </p:nvPr>
        </p:nvSpPr>
        <p:spPr>
          <a:prstGeom prst="rect">
            <a:avLst/>
          </a:prstGeom>
        </p:spPr>
        <p:txBody>
          <a:bodyPr/>
          <a:lstStyle/>
          <a:p>
            <a:pPr defTabSz="740663">
              <a:spcBef>
                <a:spcPts val="800"/>
              </a:spcBef>
              <a:defRPr sz="2592"/>
            </a:pPr>
            <a:r>
              <a:t>It is a comprehensive framework that encompasses the planning, execution, and control of all activities related to project operations. It involves the integration of various tools, techniques, and methodologies to effectively manage resources, timelines, and budgets. </a:t>
            </a:r>
          </a:p>
          <a:p>
            <a:pPr defTabSz="740663">
              <a:spcBef>
                <a:spcPts val="800"/>
              </a:spcBef>
              <a:defRPr sz="2592"/>
            </a:pPr>
            <a:r>
              <a:rPr u="sng">
                <a:latin typeface="Bodoni SvtyTwo ITC TT-Bold"/>
                <a:ea typeface="Bodoni SvtyTwo ITC TT-Bold"/>
                <a:cs typeface="Bodoni SvtyTwo ITC TT-Bold"/>
                <a:sym typeface="Bodoni SvtyTwo ITC TT-Bold"/>
              </a:rPr>
              <a:t>According to the Project Management Institute (PMI),</a:t>
            </a:r>
            <a:r>
              <a:t> a project operations management system should also include risk assessment and mitigation strategies, stakeholder communication, and continuous monitoring and evaluation. </a:t>
            </a:r>
          </a:p>
        </p:txBody>
      </p:sp>
      <p:sp>
        <p:nvSpPr>
          <p:cNvPr id="27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78" name="The 4th approach :…"/>
          <p:cNvSpPr txBox="1"/>
          <p:nvPr>
            <p:ph type="title"/>
          </p:nvPr>
        </p:nvSpPr>
        <p:spPr>
          <a:xfrm>
            <a:off x="1524000" y="898162"/>
            <a:ext cx="9144001" cy="1082217"/>
          </a:xfrm>
          <a:prstGeom prst="rect">
            <a:avLst/>
          </a:prstGeom>
        </p:spPr>
        <p:txBody>
          <a:bodyPr anchor="b"/>
          <a:lstStyle/>
          <a:p>
            <a:pPr defTabSz="585215">
              <a:defRPr sz="2368"/>
            </a:pPr>
            <a:r>
              <a:rPr>
                <a:solidFill>
                  <a:srgbClr val="941100"/>
                </a:solidFill>
              </a:rPr>
              <a:t>The 4</a:t>
            </a:r>
            <a:r>
              <a:rPr baseline="31999">
                <a:solidFill>
                  <a:srgbClr val="941100"/>
                </a:solidFill>
              </a:rPr>
              <a:t>th</a:t>
            </a:r>
            <a:r>
              <a:rPr>
                <a:solidFill>
                  <a:srgbClr val="941100"/>
                </a:solidFill>
              </a:rPr>
              <a:t> approach :</a:t>
            </a:r>
            <a:endParaRPr>
              <a:solidFill>
                <a:srgbClr val="941100"/>
              </a:solidFill>
            </a:endParaRPr>
          </a:p>
          <a:p>
            <a:pPr defTabSz="585215">
              <a:defRPr sz="2368"/>
            </a:pPr>
            <a:r>
              <a:t>The project operations management  system </a:t>
            </a:r>
          </a:p>
          <a:p>
            <a:pPr defTabSz="585215">
              <a:defRPr sz="2368"/>
            </a:pPr>
            <a:r>
              <a:t> (PJOMS)</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80" name="Image" descr="Image"/>
          <p:cNvPicPr>
            <a:picLocks noChangeAspect="1"/>
          </p:cNvPicPr>
          <p:nvPr/>
        </p:nvPicPr>
        <p:blipFill>
          <a:blip r:embed="rId2">
            <a:extLst/>
          </a:blip>
          <a:stretch>
            <a:fillRect/>
          </a:stretch>
        </p:blipFill>
        <p:spPr>
          <a:xfrm>
            <a:off x="0" y="17012"/>
            <a:ext cx="12192000" cy="6823976"/>
          </a:xfrm>
          <a:prstGeom prst="rect">
            <a:avLst/>
          </a:prstGeom>
          <a:ln w="12700">
            <a:miter lim="400000"/>
          </a:ln>
        </p:spPr>
      </p:pic>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2" name="These two operations are crucial for managing projects effectively and ensuring their successful completion, as follows:…"/>
          <p:cNvSpPr txBox="1"/>
          <p:nvPr>
            <p:ph type="body" sz="half" idx="1"/>
          </p:nvPr>
        </p:nvSpPr>
        <p:spPr>
          <a:prstGeom prst="rect">
            <a:avLst/>
          </a:prstGeom>
        </p:spPr>
        <p:txBody>
          <a:bodyPr/>
          <a:lstStyle/>
          <a:p>
            <a:pPr defTabSz="557784">
              <a:spcBef>
                <a:spcPts val="600"/>
              </a:spcBef>
              <a:defRPr sz="1952"/>
            </a:pPr>
            <a:r>
              <a:t>These two operations are crucial for managing projects effectively and ensuring their successful completion, as follows:</a:t>
            </a:r>
          </a:p>
          <a:p>
            <a:pPr defTabSz="557784">
              <a:spcBef>
                <a:spcPts val="600"/>
              </a:spcBef>
              <a:defRPr sz="1952"/>
            </a:pPr>
            <a:r>
              <a:rPr u="sng">
                <a:latin typeface="Bodoni SvtyTwo ITC TT-Bold"/>
                <a:ea typeface="Bodoni SvtyTwo ITC TT-Bold"/>
                <a:cs typeface="Bodoni SvtyTwo ITC TT-Bold"/>
                <a:sym typeface="Bodoni SvtyTwo ITC TT-Bold"/>
              </a:rPr>
              <a:t>1. By carefully managing t</a:t>
            </a:r>
            <a:r>
              <a:t>he project's cost, time, scope, and stakeholder satisfaction, project managers can ensure that the project remains within budget, meets deadlines, fulfills requirements, and satisfies the needs and expectations of all stakeholders involved.</a:t>
            </a:r>
          </a:p>
          <a:p>
            <a:pPr defTabSz="557784">
              <a:spcBef>
                <a:spcPts val="600"/>
              </a:spcBef>
              <a:defRPr sz="1952"/>
            </a:pPr>
            <a:r>
              <a:rPr>
                <a:latin typeface="Bodoni SvtyTwo ITC TT-Bold"/>
                <a:ea typeface="Bodoni SvtyTwo ITC TT-Bold"/>
                <a:cs typeface="Bodoni SvtyTwo ITC TT-Bold"/>
                <a:sym typeface="Bodoni SvtyTwo ITC TT-Bold"/>
              </a:rPr>
              <a:t>2. By carefully managing project progress</a:t>
            </a:r>
            <a:r>
              <a:t>, operation allows for day-to-day oversight and adjustment, ensuring that tasks are completed on schedule, milestones are achieved, and any potential issues or roadblocks are addressed in a timely manner.</a:t>
            </a:r>
          </a:p>
          <a:p>
            <a:pPr defTabSz="557784">
              <a:spcBef>
                <a:spcPts val="600"/>
              </a:spcBef>
              <a:defRPr sz="1952"/>
            </a:pPr>
            <a:r>
              <a:t>By combining effective cost and stakeholder management with vigilant project progress tracking, project managers can drive successful project completion and deliver desired outcomes.</a:t>
            </a:r>
          </a:p>
        </p:txBody>
      </p:sp>
      <p:sp>
        <p:nvSpPr>
          <p:cNvPr id="28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84" name="The benefit of the PJOMS"/>
          <p:cNvSpPr txBox="1"/>
          <p:nvPr>
            <p:ph type="title"/>
          </p:nvPr>
        </p:nvSpPr>
        <p:spPr>
          <a:prstGeom prst="rect">
            <a:avLst/>
          </a:prstGeom>
        </p:spPr>
        <p:txBody>
          <a:bodyPr/>
          <a:lstStyle>
            <a:lvl1pPr defTabSz="786384">
              <a:defRPr sz="5160"/>
            </a:lvl1pPr>
          </a:lstStyle>
          <a:p>
            <a:pPr/>
            <a:r>
              <a:t>The benefit of the PJOMS</a:t>
            </a:r>
          </a:p>
        </p:txBody>
      </p:sp>
    </p:spTree>
  </p:cSld>
  <p:clrMapOvr>
    <a:masterClrMapping/>
  </p:clrMapOvr>
  <mc:AlternateContent xmlns:mc="http://schemas.openxmlformats.org/markup-compatibility/2006">
    <mc:Choice xmlns:p14="http://schemas.microsoft.com/office/powerpoint/2010/main" Requires="p14">
      <p:transition spd="slow" advClick="1" p14:dur="1200">
        <p14:doors dir="vert"/>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pic>
        <p:nvPicPr>
          <p:cNvPr id="287" name="Ensuring  the successful completion of projects while meeting the objectives and requirements of all stakeholders involved. (Not BPP objectives.)… Ensuring  the successful completion of projects while meeting the objectives and requirements of all stakeh" descr="Ensuring  the successful completion of projects while meeting the objectives and requirements of all stakeholders involved. (Not BPP objectives.)… Ensuring  the successful completion of projects while meeting the objectives and requirements of all stakeholders involved. (Not BPP objectives.)It cannot deliver the right PFS, deliver the PVA, satisfy the customers, or add value to the business."/>
          <p:cNvPicPr>
            <a:picLocks noChangeAspect="0"/>
          </p:cNvPicPr>
          <p:nvPr/>
        </p:nvPicPr>
        <p:blipFill>
          <a:blip r:embed="rId2">
            <a:extLst/>
          </a:blip>
          <a:stretch>
            <a:fillRect/>
          </a:stretch>
        </p:blipFill>
        <p:spPr>
          <a:xfrm>
            <a:off x="376486" y="2853012"/>
            <a:ext cx="5754309" cy="2042051"/>
          </a:xfrm>
          <a:prstGeom prst="rect">
            <a:avLst/>
          </a:prstGeom>
          <a:effectLst>
            <a:outerShdw sx="100000" sy="100000" kx="0" ky="0" algn="b" rotWithShape="0" blurRad="190500" dist="101600" dir="5400000">
              <a:srgbClr val="941751"/>
            </a:outerShdw>
          </a:effectLst>
        </p:spPr>
      </p:pic>
      <p:sp>
        <p:nvSpPr>
          <p:cNvPr id="288" name="The end up results of this approach is …."/>
          <p:cNvSpPr txBox="1"/>
          <p:nvPr>
            <p:ph type="title" idx="4294967295"/>
          </p:nvPr>
        </p:nvSpPr>
        <p:spPr>
          <a:xfrm>
            <a:off x="1837279" y="876896"/>
            <a:ext cx="9144001" cy="1177194"/>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defTabSz="877823">
              <a:defRPr b="1" sz="4224">
                <a:solidFill>
                  <a:schemeClr val="accent5">
                    <a:satOff val="-3547"/>
                    <a:lumOff val="-10352"/>
                  </a:schemeClr>
                </a:solidFill>
                <a:latin typeface="Carlito"/>
                <a:ea typeface="Carlito"/>
                <a:cs typeface="Carlito"/>
                <a:sym typeface="Carlito"/>
              </a:defRPr>
            </a:lvl1pPr>
          </a:lstStyle>
          <a:p>
            <a:pPr/>
            <a:r>
              <a:t>The end up results of this approach is ….</a:t>
            </a:r>
          </a:p>
        </p:txBody>
      </p:sp>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1" name="CONCLUSION"/>
          <p:cNvSpPr txBox="1"/>
          <p:nvPr>
            <p:ph type="title"/>
          </p:nvPr>
        </p:nvSpPr>
        <p:spPr>
          <a:prstGeom prst="rect">
            <a:avLst/>
          </a:prstGeom>
        </p:spPr>
        <p:txBody>
          <a:bodyPr/>
          <a:lstStyle/>
          <a:p>
            <a:pPr/>
            <a:r>
              <a:t>CONCLUSION  </a:t>
            </a:r>
          </a:p>
        </p:txBody>
      </p:sp>
      <p:sp>
        <p:nvSpPr>
          <p:cNvPr id="292" name="All the project operations  management approaches  From focusing on project processes just for completing the project based on its PMP (short term) until the fulfillment of project objectives throughout the PLC (long term), this did lead to losing the ri"/>
          <p:cNvSpPr txBox="1"/>
          <p:nvPr>
            <p:ph type="body" sz="half" idx="1"/>
          </p:nvPr>
        </p:nvSpPr>
        <p:spPr>
          <a:prstGeom prst="rect">
            <a:avLst/>
          </a:prstGeom>
        </p:spPr>
        <p:txBody>
          <a:bodyPr/>
          <a:lstStyle/>
          <a:p>
            <a:pPr algn="just" defTabSz="713231">
              <a:spcBef>
                <a:spcPts val="700"/>
              </a:spcBef>
              <a:buFont typeface="Arial"/>
              <a:defRPr sz="2184">
                <a:solidFill>
                  <a:srgbClr val="000000"/>
                </a:solidFill>
                <a:latin typeface="Bodoni SvtyTwo OS ITC TT-Book"/>
                <a:ea typeface="Bodoni SvtyTwo OS ITC TT-Book"/>
                <a:cs typeface="Bodoni SvtyTwo OS ITC TT-Book"/>
                <a:sym typeface="Bodoni SvtyTwo OS ITC TT-Book"/>
              </a:defRPr>
            </a:pPr>
            <a:r>
              <a:t>All the project operations  management approaches  From focusing on project processes just for completing the project based on its PMP (short term) until the fulfillment of project objectives throughout the PLC (long term), this did lead to losing the right track of closing BPP and delivering value added to the business </a:t>
            </a:r>
            <a:r>
              <a:rPr u="sng">
                <a:latin typeface="Bodoni SvtyTwo OS ITC TT-Bold"/>
                <a:ea typeface="Bodoni SvtyTwo OS ITC TT-Bold"/>
                <a:cs typeface="Bodoni SvtyTwo OS ITC TT-Bold"/>
                <a:sym typeface="Bodoni SvtyTwo OS ITC TT-Bold"/>
              </a:rPr>
              <a:t>and this is the main problem.</a:t>
            </a:r>
            <a:r>
              <a:t> </a:t>
            </a:r>
          </a:p>
          <a:p>
            <a:pPr algn="just" defTabSz="713231">
              <a:spcBef>
                <a:spcPts val="700"/>
              </a:spcBef>
              <a:buFont typeface="Arial"/>
              <a:defRPr sz="2184">
                <a:solidFill>
                  <a:srgbClr val="000000"/>
                </a:solidFill>
                <a:latin typeface="Bodoni SvtyTwo OS ITC TT-Book"/>
                <a:ea typeface="Bodoni SvtyTwo OS ITC TT-Book"/>
                <a:cs typeface="Bodoni SvtyTwo OS ITC TT-Book"/>
                <a:sym typeface="Bodoni SvtyTwo OS ITC TT-Book"/>
              </a:defRPr>
            </a:pPr>
            <a:r>
              <a:t>Thus,  the PJOM approaches   did  lead to </a:t>
            </a:r>
            <a:r>
              <a:rPr u="sng">
                <a:latin typeface="Bodoni SvtyTwo OS ITC TT-Bold"/>
                <a:ea typeface="Bodoni SvtyTwo OS ITC TT-Bold"/>
                <a:cs typeface="Bodoni SvtyTwo OS ITC TT-Bold"/>
                <a:sym typeface="Bodoni SvtyTwo OS ITC TT-Bold"/>
              </a:rPr>
              <a:t>raise</a:t>
            </a:r>
            <a:r>
              <a:t> the project failure rate as they focused on the project objectives only without managing the BPP objectives.</a:t>
            </a:r>
          </a:p>
        </p:txBody>
      </p:sp>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295" name="CLOSING"/>
          <p:cNvSpPr txBox="1"/>
          <p:nvPr>
            <p:ph type="title"/>
          </p:nvPr>
        </p:nvSpPr>
        <p:spPr>
          <a:prstGeom prst="rect">
            <a:avLst/>
          </a:prstGeom>
        </p:spPr>
        <p:txBody>
          <a:bodyPr/>
          <a:lstStyle/>
          <a:p>
            <a:pPr/>
            <a:r>
              <a:t>CLOSING </a:t>
            </a:r>
          </a:p>
        </p:txBody>
      </p:sp>
      <p:sp>
        <p:nvSpPr>
          <p:cNvPr id="296" name="All the PJOM approaches from the PMBOK 1st edition to the 6th edition are just fully focused on project completion with limited project success and away from managing the effective success of the PM (project management)."/>
          <p:cNvSpPr txBox="1"/>
          <p:nvPr>
            <p:ph type="body" sz="half" idx="1"/>
          </p:nvPr>
        </p:nvSpPr>
        <p:spPr>
          <a:prstGeom prst="rect">
            <a:avLst/>
          </a:prstGeom>
        </p:spPr>
        <p:txBody>
          <a:bodyPr/>
          <a:lstStyle/>
          <a:p>
            <a:pPr/>
            <a:r>
              <a:t>All the PJOM approaches from the PMBOK 1st edition to the 6th edition are just fully focused on project completion with limited project success and away from managing the effective success of the PM (project management).</a:t>
            </a:r>
          </a:p>
        </p:txBody>
      </p:sp>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98" name="Image" descr="Image"/>
          <p:cNvPicPr>
            <a:picLocks noChangeAspect="1"/>
          </p:cNvPicPr>
          <p:nvPr/>
        </p:nvPicPr>
        <p:blipFill>
          <a:blip r:embed="rId2">
            <a:extLst/>
          </a:blip>
          <a:stretch>
            <a:fillRect/>
          </a:stretch>
        </p:blipFill>
        <p:spPr>
          <a:xfrm>
            <a:off x="43259" y="-127000"/>
            <a:ext cx="12105315" cy="6858000"/>
          </a:xfrm>
          <a:prstGeom prst="rect">
            <a:avLst/>
          </a:prstGeom>
          <a:ln w="12700">
            <a:miter lim="400000"/>
          </a:ln>
        </p:spPr>
      </p:pic>
    </p:spTree>
  </p:cSld>
  <p:clrMapOvr>
    <a:masterClrMapping/>
  </p:clrMapOvr>
  <p:transition xmlns:p14="http://schemas.microsoft.com/office/powerpoint/2010/main" spd="med" advClick="1"/>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