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Default Extension="jpg" ContentType="image/jpg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49802" y="2231212"/>
            <a:ext cx="5692394" cy="17640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739" y="1958578"/>
            <a:ext cx="12034520" cy="37217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1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Relationship Id="rId3" Type="http://schemas.openxmlformats.org/officeDocument/2006/relationships/image" Target="../media/image9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2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Relationship Id="rId3" Type="http://schemas.openxmlformats.org/officeDocument/2006/relationships/image" Target="../media/image16.png"/><Relationship Id="rId4" Type="http://schemas.openxmlformats.org/officeDocument/2006/relationships/image" Target="../media/image9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242815" y="1514855"/>
              <a:ext cx="6425565" cy="2581910"/>
            </a:xfrm>
            <a:custGeom>
              <a:avLst/>
              <a:gdLst/>
              <a:ahLst/>
              <a:cxnLst/>
              <a:rect l="l" t="t" r="r" b="b"/>
              <a:pathLst>
                <a:path w="6425565" h="2581910">
                  <a:moveTo>
                    <a:pt x="6425184" y="0"/>
                  </a:moveTo>
                  <a:lnTo>
                    <a:pt x="0" y="0"/>
                  </a:lnTo>
                  <a:lnTo>
                    <a:pt x="0" y="2581656"/>
                  </a:lnTo>
                  <a:lnTo>
                    <a:pt x="6425184" y="2581656"/>
                  </a:lnTo>
                  <a:lnTo>
                    <a:pt x="6425184" y="0"/>
                  </a:lnTo>
                  <a:close/>
                </a:path>
              </a:pathLst>
            </a:custGeom>
            <a:solidFill>
              <a:srgbClr val="52718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36490" y="1853260"/>
            <a:ext cx="3931285" cy="1111250"/>
          </a:xfrm>
          <a:prstGeom prst="rect"/>
        </p:spPr>
        <p:txBody>
          <a:bodyPr wrap="square" lIns="0" tIns="36830" rIns="0" bIns="0" rtlCol="0" vert="horz">
            <a:spAutoFit/>
          </a:bodyPr>
          <a:lstStyle/>
          <a:p>
            <a:pPr marL="12700" marR="5080">
              <a:lnSpc>
                <a:spcPts val="4230"/>
              </a:lnSpc>
              <a:spcBef>
                <a:spcPts val="290"/>
              </a:spcBef>
            </a:pPr>
            <a:r>
              <a:rPr dirty="0" sz="3600" b="1">
                <a:latin typeface="Times New Roman"/>
                <a:cs typeface="Times New Roman"/>
              </a:rPr>
              <a:t>Overview</a:t>
            </a:r>
            <a:r>
              <a:rPr dirty="0" sz="3600" spc="-60" b="1">
                <a:latin typeface="Times New Roman"/>
                <a:cs typeface="Times New Roman"/>
              </a:rPr>
              <a:t> </a:t>
            </a:r>
            <a:r>
              <a:rPr dirty="0" sz="3600" b="1">
                <a:latin typeface="Times New Roman"/>
                <a:cs typeface="Times New Roman"/>
              </a:rPr>
              <a:t>of</a:t>
            </a:r>
            <a:r>
              <a:rPr dirty="0" sz="3600" spc="-20" b="1">
                <a:latin typeface="Times New Roman"/>
                <a:cs typeface="Times New Roman"/>
              </a:rPr>
              <a:t> </a:t>
            </a:r>
            <a:r>
              <a:rPr dirty="0" sz="3600" spc="-10" b="1">
                <a:latin typeface="Times New Roman"/>
                <a:cs typeface="Times New Roman"/>
              </a:rPr>
              <a:t>Project </a:t>
            </a:r>
            <a:r>
              <a:rPr dirty="0" sz="3600" spc="-885" b="1">
                <a:latin typeface="Times New Roman"/>
                <a:cs typeface="Times New Roman"/>
              </a:rPr>
              <a:t> </a:t>
            </a:r>
            <a:r>
              <a:rPr dirty="0" sz="3600" b="1">
                <a:latin typeface="Times New Roman"/>
                <a:cs typeface="Times New Roman"/>
              </a:rPr>
              <a:t>Management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36490" y="2948431"/>
            <a:ext cx="1385570" cy="4064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 spc="-5" b="1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r>
              <a:rPr dirty="0" sz="2500" spc="-114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00" spc="-5" b="1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36490" y="3664966"/>
            <a:ext cx="3990975" cy="3619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200" spc="-10" b="1">
                <a:solidFill>
                  <a:srgbClr val="FFFFFF"/>
                </a:solidFill>
                <a:latin typeface="Calibri"/>
                <a:cs typeface="Calibri"/>
              </a:rPr>
              <a:t>Prepared</a:t>
            </a:r>
            <a:r>
              <a:rPr dirty="0" sz="2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FFFFFF"/>
                </a:solidFill>
                <a:latin typeface="Calibri"/>
                <a:cs typeface="Calibri"/>
              </a:rPr>
              <a:t>by/</a:t>
            </a:r>
            <a:r>
              <a:rPr dirty="0" sz="2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200" spc="-60" b="1">
                <a:solidFill>
                  <a:srgbClr val="FFFFFF"/>
                </a:solidFill>
                <a:latin typeface="Calibri"/>
                <a:cs typeface="Calibri"/>
              </a:rPr>
              <a:t>Dr.</a:t>
            </a:r>
            <a:r>
              <a:rPr dirty="0" sz="2200" spc="-20" b="1">
                <a:solidFill>
                  <a:srgbClr val="FFFFFF"/>
                </a:solidFill>
                <a:latin typeface="Calibri"/>
                <a:cs typeface="Calibri"/>
              </a:rPr>
              <a:t> Walaa</a:t>
            </a:r>
            <a:r>
              <a:rPr dirty="0" sz="22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FFFFFF"/>
                </a:solidFill>
                <a:latin typeface="Calibri"/>
                <a:cs typeface="Calibri"/>
              </a:rPr>
              <a:t>Mohamed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242815" y="4169664"/>
            <a:ext cx="6425565" cy="1173480"/>
          </a:xfrm>
          <a:custGeom>
            <a:avLst/>
            <a:gdLst/>
            <a:ahLst/>
            <a:cxnLst/>
            <a:rect l="l" t="t" r="r" b="b"/>
            <a:pathLst>
              <a:path w="6425565" h="1173479">
                <a:moveTo>
                  <a:pt x="6425184" y="0"/>
                </a:moveTo>
                <a:lnTo>
                  <a:pt x="0" y="0"/>
                </a:lnTo>
                <a:lnTo>
                  <a:pt x="0" y="1173480"/>
                </a:lnTo>
                <a:lnTo>
                  <a:pt x="6425184" y="1173480"/>
                </a:lnTo>
                <a:lnTo>
                  <a:pt x="6425184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4436490" y="4139689"/>
            <a:ext cx="4639945" cy="773430"/>
          </a:xfrm>
          <a:prstGeom prst="rect">
            <a:avLst/>
          </a:prstGeom>
        </p:spPr>
        <p:txBody>
          <a:bodyPr wrap="square" lIns="0" tIns="5905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64"/>
              </a:spcBef>
            </a:pPr>
            <a:r>
              <a:rPr dirty="0" sz="1800" spc="-5" b="1">
                <a:solidFill>
                  <a:srgbClr val="F1F1F1"/>
                </a:solidFill>
                <a:latin typeface="Calibri"/>
                <a:cs typeface="Calibri"/>
              </a:rPr>
              <a:t>PMG101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2400" spc="-5" b="1">
                <a:solidFill>
                  <a:srgbClr val="F1F1F1"/>
                </a:solidFill>
                <a:latin typeface="Calibri"/>
                <a:cs typeface="Calibri"/>
              </a:rPr>
              <a:t>Foundations</a:t>
            </a:r>
            <a:r>
              <a:rPr dirty="0" sz="2400" spc="-65" b="1">
                <a:solidFill>
                  <a:srgbClr val="F1F1F1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1F1F1"/>
                </a:solidFill>
                <a:latin typeface="Calibri"/>
                <a:cs typeface="Calibri"/>
              </a:rPr>
              <a:t>of</a:t>
            </a:r>
            <a:r>
              <a:rPr dirty="0" sz="2400" spc="-10" b="1">
                <a:solidFill>
                  <a:srgbClr val="F1F1F1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1F1F1"/>
                </a:solidFill>
                <a:latin typeface="Calibri"/>
                <a:cs typeface="Calibri"/>
              </a:rPr>
              <a:t>Project</a:t>
            </a:r>
            <a:r>
              <a:rPr dirty="0" sz="2400" spc="-35" b="1">
                <a:solidFill>
                  <a:srgbClr val="F1F1F1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F1F1F1"/>
                </a:solidFill>
                <a:latin typeface="Calibri"/>
                <a:cs typeface="Calibri"/>
              </a:rPr>
              <a:t>Management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524000" y="1514855"/>
            <a:ext cx="2636520" cy="3828415"/>
          </a:xfrm>
          <a:custGeom>
            <a:avLst/>
            <a:gdLst/>
            <a:ahLst/>
            <a:cxnLst/>
            <a:rect l="l" t="t" r="r" b="b"/>
            <a:pathLst>
              <a:path w="2636520" h="3828415">
                <a:moveTo>
                  <a:pt x="2636520" y="0"/>
                </a:moveTo>
                <a:lnTo>
                  <a:pt x="0" y="0"/>
                </a:lnTo>
                <a:lnTo>
                  <a:pt x="0" y="3828288"/>
                </a:lnTo>
                <a:lnTo>
                  <a:pt x="2636520" y="3828288"/>
                </a:lnTo>
                <a:lnTo>
                  <a:pt x="2636520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602994" y="3422650"/>
            <a:ext cx="2063750" cy="7112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695"/>
              </a:lnSpc>
              <a:spcBef>
                <a:spcPts val="105"/>
              </a:spcBef>
            </a:pPr>
            <a:r>
              <a:rPr dirty="0" sz="2250" spc="-25" b="1">
                <a:solidFill>
                  <a:srgbClr val="527189"/>
                </a:solidFill>
                <a:latin typeface="Calibri"/>
                <a:cs typeface="Calibri"/>
              </a:rPr>
              <a:t>Everyone’s</a:t>
            </a:r>
            <a:r>
              <a:rPr dirty="0" sz="2250" spc="-65" b="1">
                <a:solidFill>
                  <a:srgbClr val="527189"/>
                </a:solidFill>
                <a:latin typeface="Calibri"/>
                <a:cs typeface="Calibri"/>
              </a:rPr>
              <a:t> </a:t>
            </a:r>
            <a:r>
              <a:rPr dirty="0" sz="2250" spc="-10" b="1">
                <a:solidFill>
                  <a:srgbClr val="527189"/>
                </a:solidFill>
                <a:latin typeface="Calibri"/>
                <a:cs typeface="Calibri"/>
              </a:rPr>
              <a:t>Smart</a:t>
            </a:r>
            <a:endParaRPr sz="2250">
              <a:latin typeface="Calibri"/>
              <a:cs typeface="Calibri"/>
            </a:endParaRPr>
          </a:p>
          <a:p>
            <a:pPr marL="12700">
              <a:lnSpc>
                <a:spcPts val="2695"/>
              </a:lnSpc>
            </a:pPr>
            <a:r>
              <a:rPr dirty="0" sz="2250" spc="-10" b="1">
                <a:solidFill>
                  <a:srgbClr val="527189"/>
                </a:solidFill>
                <a:latin typeface="Calibri"/>
                <a:cs typeface="Calibri"/>
              </a:rPr>
              <a:t>University</a:t>
            </a:r>
            <a:endParaRPr sz="225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84960" y="2167127"/>
            <a:ext cx="2020824" cy="11094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670001"/>
            <a:ext cx="877951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Why Studying</a:t>
            </a:r>
            <a:r>
              <a:rPr dirty="0" sz="36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Course?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4642" y="1781312"/>
            <a:ext cx="10915015" cy="42100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40100"/>
              </a:lnSpc>
              <a:spcBef>
                <a:spcPts val="95"/>
              </a:spcBef>
            </a:pPr>
            <a:r>
              <a:rPr dirty="0" sz="2800" spc="5">
                <a:latin typeface="Times New Roman"/>
                <a:cs typeface="Times New Roman"/>
              </a:rPr>
              <a:t>A </a:t>
            </a:r>
            <a:r>
              <a:rPr dirty="0" sz="2800" spc="-5">
                <a:latin typeface="Times New Roman"/>
                <a:cs typeface="Times New Roman"/>
              </a:rPr>
              <a:t>project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course </a:t>
            </a:r>
            <a:r>
              <a:rPr dirty="0" sz="2800" spc="-10">
                <a:latin typeface="Times New Roman"/>
                <a:cs typeface="Times New Roman"/>
              </a:rPr>
              <a:t>equips </a:t>
            </a:r>
            <a:r>
              <a:rPr dirty="0" sz="2800" spc="-5">
                <a:latin typeface="Times New Roman"/>
                <a:cs typeface="Times New Roman"/>
              </a:rPr>
              <a:t>you with </a:t>
            </a:r>
            <a:r>
              <a:rPr dirty="0" sz="2800">
                <a:latin typeface="Times New Roman"/>
                <a:cs typeface="Times New Roman"/>
              </a:rPr>
              <a:t>strong </a:t>
            </a:r>
            <a:r>
              <a:rPr dirty="0" sz="2800" spc="-5">
                <a:latin typeface="Times New Roman"/>
                <a:cs typeface="Times New Roman"/>
              </a:rPr>
              <a:t>planning abilities,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including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10">
                <a:latin typeface="Times New Roman"/>
                <a:cs typeface="Times New Roman"/>
              </a:rPr>
              <a:t>capacity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 spc="-5">
                <a:latin typeface="Times New Roman"/>
                <a:cs typeface="Times New Roman"/>
              </a:rPr>
              <a:t>set </a:t>
            </a:r>
            <a:r>
              <a:rPr dirty="0" sz="2800">
                <a:latin typeface="Times New Roman"/>
                <a:cs typeface="Times New Roman"/>
              </a:rPr>
              <a:t>clear </a:t>
            </a:r>
            <a:r>
              <a:rPr dirty="0" sz="2800" spc="-5">
                <a:latin typeface="Times New Roman"/>
                <a:cs typeface="Times New Roman"/>
              </a:rPr>
              <a:t>goals </a:t>
            </a:r>
            <a:r>
              <a:rPr dirty="0" sz="2800" spc="-10">
                <a:latin typeface="Times New Roman"/>
                <a:cs typeface="Times New Roman"/>
              </a:rPr>
              <a:t>and </a:t>
            </a:r>
            <a:r>
              <a:rPr dirty="0" sz="2800" spc="-5">
                <a:latin typeface="Times New Roman"/>
                <a:cs typeface="Times New Roman"/>
              </a:rPr>
              <a:t>realistic objectives, along with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schedule with </a:t>
            </a:r>
            <a:r>
              <a:rPr dirty="0" sz="2800" spc="-10">
                <a:latin typeface="Times New Roman"/>
                <a:cs typeface="Times New Roman"/>
              </a:rPr>
              <a:t>specific stages </a:t>
            </a:r>
            <a:r>
              <a:rPr dirty="0" sz="2800" spc="-5">
                <a:latin typeface="Times New Roman"/>
                <a:cs typeface="Times New Roman"/>
              </a:rPr>
              <a:t>to </a:t>
            </a:r>
            <a:r>
              <a:rPr dirty="0" sz="2800" spc="-10">
                <a:latin typeface="Times New Roman"/>
                <a:cs typeface="Times New Roman"/>
              </a:rPr>
              <a:t>achieve </a:t>
            </a:r>
            <a:r>
              <a:rPr dirty="0" sz="2800" spc="-5">
                <a:latin typeface="Times New Roman"/>
                <a:cs typeface="Times New Roman"/>
              </a:rPr>
              <a:t>the project </a:t>
            </a:r>
            <a:r>
              <a:rPr dirty="0" sz="2800">
                <a:latin typeface="Times New Roman"/>
                <a:cs typeface="Times New Roman"/>
              </a:rPr>
              <a:t>goals. </a:t>
            </a:r>
            <a:r>
              <a:rPr dirty="0" sz="2800" spc="-10">
                <a:latin typeface="Times New Roman"/>
                <a:cs typeface="Times New Roman"/>
              </a:rPr>
              <a:t>Budgeting, </a:t>
            </a:r>
            <a:r>
              <a:rPr dirty="0" sz="2800" spc="-15">
                <a:latin typeface="Times New Roman"/>
                <a:cs typeface="Times New Roman"/>
              </a:rPr>
              <a:t>time 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frames,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>
                <a:latin typeface="Times New Roman"/>
                <a:cs typeface="Times New Roman"/>
              </a:rPr>
              <a:t>resource </a:t>
            </a:r>
            <a:r>
              <a:rPr dirty="0" sz="2800" spc="-5">
                <a:latin typeface="Times New Roman"/>
                <a:cs typeface="Times New Roman"/>
              </a:rPr>
              <a:t>estimates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10">
                <a:latin typeface="Times New Roman"/>
                <a:cs typeface="Times New Roman"/>
              </a:rPr>
              <a:t>typically </a:t>
            </a:r>
            <a:r>
              <a:rPr dirty="0" sz="2800">
                <a:latin typeface="Times New Roman"/>
                <a:cs typeface="Times New Roman"/>
              </a:rPr>
              <a:t>covered </a:t>
            </a:r>
            <a:r>
              <a:rPr dirty="0" sz="2800" spc="5">
                <a:latin typeface="Times New Roman"/>
                <a:cs typeface="Times New Roman"/>
              </a:rPr>
              <a:t>by </a:t>
            </a:r>
            <a:r>
              <a:rPr dirty="0" sz="2800" spc="-5">
                <a:latin typeface="Times New Roman"/>
                <a:cs typeface="Times New Roman"/>
              </a:rPr>
              <a:t>project management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course.</a:t>
            </a:r>
            <a:r>
              <a:rPr dirty="0" sz="2800" spc="155">
                <a:latin typeface="Times New Roman"/>
                <a:cs typeface="Times New Roman"/>
              </a:rPr>
              <a:t> </a:t>
            </a:r>
            <a:r>
              <a:rPr dirty="0" sz="2800" spc="-55">
                <a:latin typeface="Times New Roman"/>
                <a:cs typeface="Times New Roman"/>
              </a:rPr>
              <a:t>You’ll</a:t>
            </a:r>
            <a:r>
              <a:rPr dirty="0" sz="2800" spc="15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learn</a:t>
            </a:r>
            <a:r>
              <a:rPr dirty="0" sz="2800" spc="16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skills</a:t>
            </a:r>
            <a:r>
              <a:rPr dirty="0" sz="2800" spc="1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</a:t>
            </a:r>
            <a:r>
              <a:rPr dirty="0" sz="2800" spc="1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not</a:t>
            </a:r>
            <a:r>
              <a:rPr dirty="0" sz="2800" spc="16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only</a:t>
            </a:r>
            <a:r>
              <a:rPr dirty="0" sz="2800" spc="1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setting</a:t>
            </a:r>
            <a:r>
              <a:rPr dirty="0" sz="2800" spc="1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goals</a:t>
            </a:r>
            <a:r>
              <a:rPr dirty="0" sz="2800" spc="1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for</a:t>
            </a:r>
            <a:r>
              <a:rPr dirty="0" sz="2800" spc="14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achievement</a:t>
            </a:r>
            <a:r>
              <a:rPr dirty="0" sz="2800" spc="1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within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5">
                <a:latin typeface="Times New Roman"/>
                <a:cs typeface="Times New Roman"/>
              </a:rPr>
              <a:t>realistic budget </a:t>
            </a:r>
            <a:r>
              <a:rPr dirty="0" sz="2800" spc="-10">
                <a:latin typeface="Times New Roman"/>
                <a:cs typeface="Times New Roman"/>
              </a:rPr>
              <a:t>and </a:t>
            </a:r>
            <a:r>
              <a:rPr dirty="0" sz="2800" spc="-5">
                <a:latin typeface="Times New Roman"/>
                <a:cs typeface="Times New Roman"/>
              </a:rPr>
              <a:t>time, </a:t>
            </a:r>
            <a:r>
              <a:rPr dirty="0" sz="2800">
                <a:latin typeface="Times New Roman"/>
                <a:cs typeface="Times New Roman"/>
              </a:rPr>
              <a:t>but </a:t>
            </a:r>
            <a:r>
              <a:rPr dirty="0" sz="2800" spc="-5">
                <a:latin typeface="Times New Roman"/>
                <a:cs typeface="Times New Roman"/>
              </a:rPr>
              <a:t>also for reviewing </a:t>
            </a:r>
            <a:r>
              <a:rPr dirty="0" sz="2800" spc="-10">
                <a:latin typeface="Times New Roman"/>
                <a:cs typeface="Times New Roman"/>
              </a:rPr>
              <a:t>and vetting costs </a:t>
            </a:r>
            <a:r>
              <a:rPr dirty="0" sz="2800" spc="-5">
                <a:latin typeface="Times New Roman"/>
                <a:cs typeface="Times New Roman"/>
              </a:rPr>
              <a:t>and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resource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estimates.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5848" y="85922"/>
            <a:ext cx="1430767" cy="14224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1976" y="153669"/>
            <a:ext cx="4450715" cy="6362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000" b="1">
                <a:solidFill>
                  <a:srgbClr val="527189"/>
                </a:solidFill>
                <a:latin typeface="Times New Roman"/>
                <a:cs typeface="Times New Roman"/>
              </a:rPr>
              <a:t>Learning</a:t>
            </a:r>
            <a:r>
              <a:rPr dirty="0" sz="4000" spc="-9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spc="5" b="1">
                <a:solidFill>
                  <a:srgbClr val="527189"/>
                </a:solidFill>
                <a:latin typeface="Times New Roman"/>
                <a:cs typeface="Times New Roman"/>
              </a:rPr>
              <a:t>Objectives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953019"/>
            <a:ext cx="8488680" cy="503491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256540" indent="-243840">
              <a:lnSpc>
                <a:spcPct val="100000"/>
              </a:lnSpc>
              <a:spcBef>
                <a:spcPts val="79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Defining project </a:t>
            </a:r>
            <a:r>
              <a:rPr dirty="0" sz="2400">
                <a:latin typeface="Times New Roman"/>
                <a:cs typeface="Times New Roman"/>
              </a:rPr>
              <a:t>and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its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attributes.</a:t>
            </a:r>
            <a:endParaRPr sz="240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dirty="0" sz="2400" spc="-5">
                <a:latin typeface="Times New Roman"/>
                <a:cs typeface="Times New Roman"/>
              </a:rPr>
              <a:t>Key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constraints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within which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>
                <a:latin typeface="Times New Roman"/>
                <a:cs typeface="Times New Roman"/>
              </a:rPr>
              <a:t> must be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managed.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  <a:tab pos="7022465" algn="l"/>
              </a:tabLst>
            </a:pPr>
            <a:r>
              <a:rPr dirty="0" sz="2400" spc="-15">
                <a:latin typeface="Times New Roman"/>
                <a:cs typeface="Times New Roman"/>
              </a:rPr>
              <a:t>Difference</a:t>
            </a:r>
            <a:r>
              <a:rPr dirty="0" sz="2400" spc="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between</a:t>
            </a:r>
            <a:r>
              <a:rPr dirty="0" sz="2400" spc="3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Routine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work</a:t>
            </a:r>
            <a:r>
              <a:rPr dirty="0" sz="2400" spc="3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(regular</a:t>
            </a:r>
            <a:r>
              <a:rPr dirty="0" sz="2400" spc="5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operations)	and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15">
                <a:latin typeface="Times New Roman"/>
                <a:cs typeface="Times New Roman"/>
              </a:rPr>
              <a:t>different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concepts</a:t>
            </a:r>
            <a:r>
              <a:rPr dirty="0" sz="2400">
                <a:latin typeface="Times New Roman"/>
                <a:cs typeface="Times New Roman"/>
              </a:rPr>
              <a:t> of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management.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>
                <a:latin typeface="Times New Roman"/>
                <a:cs typeface="Times New Roman"/>
              </a:rPr>
              <a:t>Why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management.</a:t>
            </a:r>
            <a:endParaRPr sz="240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about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Manager</a:t>
            </a:r>
            <a:r>
              <a:rPr dirty="0" sz="2400" spc="7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and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his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responsibilities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Understand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Selection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of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30">
                <a:latin typeface="Times New Roman"/>
                <a:cs typeface="Times New Roman"/>
              </a:rPr>
              <a:t>Manager.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about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Characteristics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of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Management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40">
                <a:latin typeface="Times New Roman"/>
                <a:cs typeface="Times New Roman"/>
              </a:rPr>
              <a:t>Team.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Know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about</a:t>
            </a:r>
            <a:r>
              <a:rPr dirty="0" sz="2400">
                <a:latin typeface="Times New Roman"/>
                <a:cs typeface="Times New Roman"/>
              </a:rPr>
              <a:t> the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phases</a:t>
            </a:r>
            <a:r>
              <a:rPr dirty="0" sz="2400">
                <a:latin typeface="Times New Roman"/>
                <a:cs typeface="Times New Roman"/>
              </a:rPr>
              <a:t> of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Management</a:t>
            </a:r>
            <a:r>
              <a:rPr dirty="0" sz="2400" spc="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 spc="-5">
                <a:latin typeface="Times New Roman"/>
                <a:cs typeface="Times New Roman"/>
              </a:rPr>
              <a:t>Understand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 Environment.</a:t>
            </a:r>
            <a:endParaRPr sz="240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64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7S</a:t>
            </a:r>
            <a:r>
              <a:rPr dirty="0" sz="2400">
                <a:latin typeface="Times New Roman"/>
                <a:cs typeface="Times New Roman"/>
              </a:rPr>
              <a:t> of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 </a:t>
            </a:r>
            <a:r>
              <a:rPr dirty="0" sz="2400" spc="-10">
                <a:latin typeface="Times New Roman"/>
                <a:cs typeface="Times New Roman"/>
              </a:rPr>
              <a:t>Management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0"/>
            <a:ext cx="2133599" cy="16611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88384" y="451180"/>
            <a:ext cx="4020185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5" b="1">
                <a:solidFill>
                  <a:srgbClr val="527189"/>
                </a:solidFill>
                <a:latin typeface="Times New Roman"/>
                <a:cs typeface="Times New Roman"/>
              </a:rPr>
              <a:t>What</a:t>
            </a:r>
            <a:r>
              <a:rPr dirty="0" sz="4000" spc="-5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b="1">
                <a:solidFill>
                  <a:srgbClr val="527189"/>
                </a:solidFill>
                <a:latin typeface="Times New Roman"/>
                <a:cs typeface="Times New Roman"/>
              </a:rPr>
              <a:t>is</a:t>
            </a:r>
            <a:r>
              <a:rPr dirty="0" sz="40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spc="5" b="1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dirty="0" sz="40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000" spc="-5" b="1">
                <a:solidFill>
                  <a:srgbClr val="527189"/>
                </a:solidFill>
                <a:latin typeface="Times New Roman"/>
                <a:cs typeface="Times New Roman"/>
              </a:rPr>
              <a:t>project?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45361"/>
            <a:ext cx="12038330" cy="49872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41300" marR="508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>
                <a:latin typeface="Times New Roman"/>
                <a:cs typeface="Times New Roman"/>
              </a:rPr>
              <a:t>A </a:t>
            </a:r>
            <a:r>
              <a:rPr dirty="0" sz="2400" spc="-5">
                <a:latin typeface="Times New Roman"/>
                <a:cs typeface="Times New Roman"/>
              </a:rPr>
              <a:t>project </a:t>
            </a:r>
            <a:r>
              <a:rPr dirty="0" sz="2400">
                <a:latin typeface="Times New Roman"/>
                <a:cs typeface="Times New Roman"/>
              </a:rPr>
              <a:t>is a </a:t>
            </a:r>
            <a:r>
              <a:rPr dirty="0" sz="2400" spc="-10">
                <a:latin typeface="Times New Roman"/>
                <a:cs typeface="Times New Roman"/>
              </a:rPr>
              <a:t>group </a:t>
            </a:r>
            <a:r>
              <a:rPr dirty="0" sz="2400" spc="10">
                <a:latin typeface="Times New Roman"/>
                <a:cs typeface="Times New Roman"/>
              </a:rPr>
              <a:t>of </a:t>
            </a:r>
            <a:r>
              <a:rPr dirty="0" sz="2400" spc="-5">
                <a:latin typeface="Times New Roman"/>
                <a:cs typeface="Times New Roman"/>
              </a:rPr>
              <a:t>unique, interrelated </a:t>
            </a:r>
            <a:r>
              <a:rPr dirty="0" sz="2400">
                <a:latin typeface="Times New Roman"/>
                <a:cs typeface="Times New Roman"/>
              </a:rPr>
              <a:t>activities </a:t>
            </a:r>
            <a:r>
              <a:rPr dirty="0" sz="2400" spc="-5">
                <a:latin typeface="Times New Roman"/>
                <a:cs typeface="Times New Roman"/>
              </a:rPr>
              <a:t>that </a:t>
            </a:r>
            <a:r>
              <a:rPr dirty="0" sz="2400" spc="-10">
                <a:latin typeface="Times New Roman"/>
                <a:cs typeface="Times New Roman"/>
              </a:rPr>
              <a:t>are </a:t>
            </a:r>
            <a:r>
              <a:rPr dirty="0" sz="2400" spc="-5">
                <a:latin typeface="Times New Roman"/>
                <a:cs typeface="Times New Roman"/>
              </a:rPr>
              <a:t>planned </a:t>
            </a:r>
            <a:r>
              <a:rPr dirty="0" sz="2400">
                <a:latin typeface="Times New Roman"/>
                <a:cs typeface="Times New Roman"/>
              </a:rPr>
              <a:t>and </a:t>
            </a:r>
            <a:r>
              <a:rPr dirty="0" sz="2400" spc="-5">
                <a:latin typeface="Times New Roman"/>
                <a:cs typeface="Times New Roman"/>
              </a:rPr>
              <a:t>executed </a:t>
            </a:r>
            <a:r>
              <a:rPr dirty="0" sz="2400">
                <a:latin typeface="Times New Roman"/>
                <a:cs typeface="Times New Roman"/>
              </a:rPr>
              <a:t>in </a:t>
            </a:r>
            <a:r>
              <a:rPr dirty="0" sz="2400" spc="-5">
                <a:latin typeface="Times New Roman"/>
                <a:cs typeface="Times New Roman"/>
              </a:rPr>
              <a:t>certain 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sequence </a:t>
            </a:r>
            <a:r>
              <a:rPr dirty="0" sz="2400">
                <a:latin typeface="Times New Roman"/>
                <a:cs typeface="Times New Roman"/>
              </a:rPr>
              <a:t>to </a:t>
            </a:r>
            <a:r>
              <a:rPr dirty="0" sz="2400" spc="-5">
                <a:latin typeface="Times New Roman"/>
                <a:cs typeface="Times New Roman"/>
              </a:rPr>
              <a:t>create </a:t>
            </a:r>
            <a:r>
              <a:rPr dirty="0" sz="2400">
                <a:latin typeface="Times New Roman"/>
                <a:cs typeface="Times New Roman"/>
              </a:rPr>
              <a:t>a unique </a:t>
            </a:r>
            <a:r>
              <a:rPr dirty="0" sz="2400" spc="-5">
                <a:latin typeface="Times New Roman"/>
                <a:cs typeface="Times New Roman"/>
              </a:rPr>
              <a:t>product </a:t>
            </a:r>
            <a:r>
              <a:rPr dirty="0" sz="2400">
                <a:latin typeface="Times New Roman"/>
                <a:cs typeface="Times New Roman"/>
              </a:rPr>
              <a:t>or </a:t>
            </a:r>
            <a:r>
              <a:rPr dirty="0" sz="2400" spc="-5">
                <a:latin typeface="Times New Roman"/>
                <a:cs typeface="Times New Roman"/>
              </a:rPr>
              <a:t>service, </a:t>
            </a:r>
            <a:r>
              <a:rPr dirty="0" sz="2400">
                <a:latin typeface="Times New Roman"/>
                <a:cs typeface="Times New Roman"/>
              </a:rPr>
              <a:t>within a </a:t>
            </a:r>
            <a:r>
              <a:rPr dirty="0" sz="2400" spc="-5">
                <a:latin typeface="Times New Roman"/>
                <a:cs typeface="Times New Roman"/>
              </a:rPr>
              <a:t>specific </a:t>
            </a:r>
            <a:r>
              <a:rPr dirty="0" sz="2400">
                <a:latin typeface="Times New Roman"/>
                <a:cs typeface="Times New Roman"/>
              </a:rPr>
              <a:t>time </a:t>
            </a:r>
            <a:r>
              <a:rPr dirty="0" sz="2400" spc="-5">
                <a:latin typeface="Times New Roman"/>
                <a:cs typeface="Times New Roman"/>
              </a:rPr>
              <a:t>frame, budget and </a:t>
            </a:r>
            <a:r>
              <a:rPr dirty="0" sz="2400" spc="5">
                <a:latin typeface="Times New Roman"/>
                <a:cs typeface="Times New Roman"/>
              </a:rPr>
              <a:t>the 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20">
                <a:latin typeface="Times New Roman"/>
                <a:cs typeface="Times New Roman"/>
              </a:rPr>
              <a:t>client’s</a:t>
            </a:r>
            <a:r>
              <a:rPr dirty="0" sz="2400" spc="-5">
                <a:latin typeface="Times New Roman"/>
                <a:cs typeface="Times New Roman"/>
              </a:rPr>
              <a:t> specifications.</a:t>
            </a:r>
            <a:endParaRPr sz="24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spcBef>
                <a:spcPts val="9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5">
                <a:latin typeface="Times New Roman"/>
                <a:cs typeface="Times New Roman"/>
              </a:rPr>
              <a:t>A</a:t>
            </a:r>
            <a:r>
              <a:rPr dirty="0" sz="2400" spc="-12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is a</a:t>
            </a:r>
            <a:r>
              <a:rPr dirty="0" sz="2400" spc="-5">
                <a:latin typeface="Times New Roman"/>
                <a:cs typeface="Times New Roman"/>
              </a:rPr>
              <a:t> temporary endeavor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undertaken</a:t>
            </a:r>
            <a:r>
              <a:rPr dirty="0" sz="2400" spc="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to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create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unique</a:t>
            </a:r>
            <a:r>
              <a:rPr dirty="0" sz="2400" spc="-5">
                <a:latin typeface="Times New Roman"/>
                <a:cs typeface="Times New Roman"/>
              </a:rPr>
              <a:t> product,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service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or</a:t>
            </a:r>
            <a:r>
              <a:rPr dirty="0" sz="2400" spc="-5">
                <a:latin typeface="Times New Roman"/>
                <a:cs typeface="Times New Roman"/>
              </a:rPr>
              <a:t> result.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700">
              <a:latin typeface="Times New Roman"/>
              <a:cs typeface="Times New Roman"/>
            </a:endParaRPr>
          </a:p>
          <a:p>
            <a:pPr algn="just" lvl="1" marL="174625" indent="-107950">
              <a:lnSpc>
                <a:spcPct val="100000"/>
              </a:lnSpc>
              <a:spcBef>
                <a:spcPts val="1795"/>
              </a:spcBef>
              <a:buSzPct val="95833"/>
              <a:buFont typeface="Arial MT"/>
              <a:buChar char="•"/>
              <a:tabLst>
                <a:tab pos="175260" algn="l"/>
              </a:tabLst>
            </a:pPr>
            <a:r>
              <a:rPr dirty="0" sz="2400" spc="-55" b="1">
                <a:latin typeface="Times New Roman"/>
                <a:cs typeface="Times New Roman"/>
              </a:rPr>
              <a:t>Temporary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means: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2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7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is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15">
                <a:latin typeface="Times New Roman"/>
                <a:cs typeface="Times New Roman"/>
              </a:rPr>
              <a:t>one-off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 spc="-25">
                <a:latin typeface="Times New Roman"/>
                <a:cs typeface="Times New Roman"/>
              </a:rPr>
              <a:t>event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and</a:t>
            </a:r>
            <a:r>
              <a:rPr dirty="0" sz="2400">
                <a:latin typeface="Times New Roman"/>
                <a:cs typeface="Times New Roman"/>
              </a:rPr>
              <a:t> not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ongoing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operation</a:t>
            </a:r>
            <a:r>
              <a:rPr dirty="0" sz="2400" spc="515">
                <a:latin typeface="Times New Roman"/>
                <a:cs typeface="Times New Roman"/>
              </a:rPr>
              <a:t> </a:t>
            </a:r>
            <a:r>
              <a:rPr dirty="0" sz="2400" spc="-30">
                <a:latin typeface="Times New Roman"/>
                <a:cs typeface="Times New Roman"/>
              </a:rPr>
              <a:t>It</a:t>
            </a:r>
            <a:r>
              <a:rPr dirty="0" sz="2400" spc="6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has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definite</a:t>
            </a:r>
            <a:endParaRPr sz="240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b</a:t>
            </a:r>
            <a:r>
              <a:rPr dirty="0" sz="2400" spc="-10">
                <a:latin typeface="Times New Roman"/>
                <a:cs typeface="Times New Roman"/>
              </a:rPr>
              <a:t>e</a:t>
            </a:r>
            <a:r>
              <a:rPr dirty="0" sz="2400" spc="-25">
                <a:latin typeface="Times New Roman"/>
                <a:cs typeface="Times New Roman"/>
              </a:rPr>
              <a:t>g</a:t>
            </a:r>
            <a:r>
              <a:rPr dirty="0" sz="2400">
                <a:latin typeface="Times New Roman"/>
                <a:cs typeface="Times New Roman"/>
              </a:rPr>
              <a:t>inn</a:t>
            </a:r>
            <a:r>
              <a:rPr dirty="0" sz="2400" spc="5">
                <a:latin typeface="Times New Roman"/>
                <a:cs typeface="Times New Roman"/>
              </a:rPr>
              <a:t>i</a:t>
            </a:r>
            <a:r>
              <a:rPr dirty="0" sz="2400">
                <a:latin typeface="Times New Roman"/>
                <a:cs typeface="Times New Roman"/>
              </a:rPr>
              <a:t>ng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a</a:t>
            </a:r>
            <a:r>
              <a:rPr dirty="0" sz="2400">
                <a:latin typeface="Times New Roman"/>
                <a:cs typeface="Times New Roman"/>
              </a:rPr>
              <a:t>nd</a:t>
            </a:r>
            <a:r>
              <a:rPr dirty="0" sz="2400" spc="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 d</a:t>
            </a:r>
            <a:r>
              <a:rPr dirty="0" sz="2400" spc="-10">
                <a:latin typeface="Times New Roman"/>
                <a:cs typeface="Times New Roman"/>
              </a:rPr>
              <a:t>e</a:t>
            </a:r>
            <a:r>
              <a:rPr dirty="0" sz="2400">
                <a:latin typeface="Times New Roman"/>
                <a:cs typeface="Times New Roman"/>
              </a:rPr>
              <a:t>finite</a:t>
            </a:r>
            <a:r>
              <a:rPr dirty="0" sz="2400" spc="-145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e</a:t>
            </a:r>
            <a:r>
              <a:rPr dirty="0" sz="2400">
                <a:latin typeface="Times New Roman"/>
                <a:cs typeface="Times New Roman"/>
              </a:rPr>
              <a:t>nd.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b="1">
                <a:latin typeface="Times New Roman"/>
                <a:cs typeface="Times New Roman"/>
              </a:rPr>
              <a:t>The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end </a:t>
            </a:r>
            <a:r>
              <a:rPr dirty="0" sz="2400" b="1">
                <a:latin typeface="Times New Roman"/>
                <a:cs typeface="Times New Roman"/>
              </a:rPr>
              <a:t>is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reached</a:t>
            </a:r>
            <a:r>
              <a:rPr dirty="0" sz="2400" spc="-7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when:</a:t>
            </a:r>
            <a:endParaRPr sz="240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 spc="-45">
                <a:latin typeface="Times New Roman"/>
                <a:cs typeface="Times New Roman"/>
              </a:rPr>
              <a:t>project’s</a:t>
            </a:r>
            <a:r>
              <a:rPr dirty="0" sz="2400" spc="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objectives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25">
                <a:latin typeface="Times New Roman"/>
                <a:cs typeface="Times New Roman"/>
              </a:rPr>
              <a:t>have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been achieved.</a:t>
            </a:r>
            <a:endParaRPr sz="240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  <a:tab pos="9067165" algn="l"/>
              </a:tabLst>
            </a:pPr>
            <a:r>
              <a:rPr dirty="0" sz="2400">
                <a:latin typeface="Times New Roman"/>
                <a:cs typeface="Times New Roman"/>
              </a:rPr>
              <a:t>When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it</a:t>
            </a:r>
            <a:r>
              <a:rPr dirty="0" sz="2400" spc="-2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becomes</a:t>
            </a:r>
            <a:r>
              <a:rPr dirty="0" sz="2400" spc="-10">
                <a:latin typeface="Times New Roman"/>
                <a:cs typeface="Times New Roman"/>
              </a:rPr>
              <a:t> clear</a:t>
            </a:r>
            <a:r>
              <a:rPr dirty="0" sz="240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that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the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8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objectives</a:t>
            </a:r>
            <a:r>
              <a:rPr dirty="0" sz="2400" spc="-12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will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not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or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cannot</a:t>
            </a:r>
            <a:r>
              <a:rPr dirty="0" sz="2400" spc="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be	</a:t>
            </a:r>
            <a:r>
              <a:rPr dirty="0" sz="2400" spc="-5">
                <a:latin typeface="Times New Roman"/>
                <a:cs typeface="Times New Roman"/>
              </a:rPr>
              <a:t>met.</a:t>
            </a:r>
            <a:endParaRPr sz="240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3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need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20">
                <a:latin typeface="Times New Roman"/>
                <a:cs typeface="Times New Roman"/>
              </a:rPr>
              <a:t>for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the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no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longer</a:t>
            </a:r>
            <a:r>
              <a:rPr dirty="0" sz="2400" spc="15">
                <a:latin typeface="Times New Roman"/>
                <a:cs typeface="Times New Roman"/>
              </a:rPr>
              <a:t> </a:t>
            </a:r>
            <a:r>
              <a:rPr dirty="0" sz="2400" spc="-20">
                <a:latin typeface="Times New Roman"/>
                <a:cs typeface="Times New Roman"/>
              </a:rPr>
              <a:t>exists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and</a:t>
            </a:r>
            <a:r>
              <a:rPr dirty="0" sz="2400">
                <a:latin typeface="Times New Roman"/>
                <a:cs typeface="Times New Roman"/>
              </a:rPr>
              <a:t> the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project</a:t>
            </a:r>
            <a:r>
              <a:rPr dirty="0" sz="2400" spc="-7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is</a:t>
            </a:r>
            <a:r>
              <a:rPr dirty="0" sz="2400" spc="30">
                <a:latin typeface="Times New Roman"/>
                <a:cs typeface="Times New Roman"/>
              </a:rPr>
              <a:t> </a:t>
            </a:r>
            <a:r>
              <a:rPr dirty="0" sz="2400" spc="-10">
                <a:latin typeface="Times New Roman"/>
                <a:cs typeface="Times New Roman"/>
              </a:rPr>
              <a:t>terminated.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0"/>
            <a:ext cx="2133599" cy="16611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3" y="1523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ln w="9144">
            <a:solidFill>
              <a:srgbClr val="8FAAD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00069" y="121361"/>
            <a:ext cx="5004435" cy="65151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100" b="1">
                <a:solidFill>
                  <a:srgbClr val="527189"/>
                </a:solidFill>
                <a:latin typeface="Times New Roman"/>
                <a:cs typeface="Times New Roman"/>
              </a:rPr>
              <a:t>Attributes</a:t>
            </a:r>
            <a:r>
              <a:rPr dirty="0" sz="4100" spc="-5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100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41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100" b="1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dirty="0" sz="4100" spc="-3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1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endParaRPr sz="4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931" y="658302"/>
            <a:ext cx="9525635" cy="5673090"/>
          </a:xfrm>
          <a:prstGeom prst="rect">
            <a:avLst/>
          </a:prstGeom>
        </p:spPr>
        <p:txBody>
          <a:bodyPr wrap="square" lIns="0" tIns="278130" rIns="0" bIns="0" rtlCol="0" vert="horz">
            <a:spAutoFit/>
          </a:bodyPr>
          <a:lstStyle/>
          <a:p>
            <a:pPr marL="365760" indent="-353695">
              <a:lnSpc>
                <a:spcPct val="100000"/>
              </a:lnSpc>
              <a:spcBef>
                <a:spcPts val="21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30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is a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planned</a:t>
            </a:r>
            <a:r>
              <a:rPr dirty="0" sz="3000" spc="-6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set</a:t>
            </a:r>
            <a:r>
              <a:rPr dirty="0" sz="3000" spc="-3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3000" spc="-3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activities.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r</a:t>
            </a:r>
            <a:r>
              <a:rPr dirty="0" sz="3000" spc="15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je</a:t>
            </a:r>
            <a:r>
              <a:rPr dirty="0" sz="3000" spc="-25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t</a:t>
            </a:r>
            <a:r>
              <a:rPr dirty="0" sz="30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h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dirty="0" sz="3000" spc="-2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dirty="0" sz="3000" spc="-40" b="1">
                <a:solidFill>
                  <a:srgbClr val="0D0D0D"/>
                </a:solidFill>
                <a:latin typeface="Times New Roman"/>
                <a:cs typeface="Times New Roman"/>
              </a:rPr>
              <a:t>ec</a:t>
            </a:r>
            <a:r>
              <a:rPr dirty="0" sz="3000" spc="-20" b="1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f</a:t>
            </a:r>
            <a:r>
              <a:rPr dirty="0" sz="3000" spc="-20" b="1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dirty="0" sz="3000" spc="2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dirty="0" sz="3000" spc="5" b="1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e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1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30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has</a:t>
            </a:r>
            <a:r>
              <a:rPr dirty="0" sz="30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 b="1">
                <a:solidFill>
                  <a:srgbClr val="0D0D0D"/>
                </a:solidFill>
                <a:latin typeface="Times New Roman"/>
                <a:cs typeface="Times New Roman"/>
              </a:rPr>
              <a:t>time,</a:t>
            </a:r>
            <a:r>
              <a:rPr dirty="0" sz="3000" spc="6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cost,</a:t>
            </a:r>
            <a:r>
              <a:rPr dirty="0" sz="3000" spc="-2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dirty="0" sz="3000" spc="-6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3000" spc="-3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20" b="1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dirty="0" sz="3000" spc="-13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 b="1">
                <a:solidFill>
                  <a:srgbClr val="0D0D0D"/>
                </a:solidFill>
                <a:latin typeface="Times New Roman"/>
                <a:cs typeface="Times New Roman"/>
              </a:rPr>
              <a:t>constraints.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108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 well-defined</a:t>
            </a:r>
            <a:r>
              <a:rPr dirty="0" sz="30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objective.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defined</a:t>
            </a:r>
            <a:r>
              <a:rPr dirty="0" sz="30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>
                <a:solidFill>
                  <a:srgbClr val="0D0D0D"/>
                </a:solidFill>
                <a:latin typeface="Times New Roman"/>
                <a:cs typeface="Times New Roman"/>
              </a:rPr>
              <a:t>life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span</a:t>
            </a:r>
            <a:r>
              <a:rPr dirty="0" sz="30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with</a:t>
            </a:r>
            <a:r>
              <a:rPr dirty="0" sz="30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beginning</a:t>
            </a:r>
            <a:r>
              <a:rPr dirty="0" sz="30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15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end.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20">
                <a:solidFill>
                  <a:srgbClr val="0D0D0D"/>
                </a:solidFill>
                <a:latin typeface="Times New Roman"/>
                <a:cs typeface="Times New Roman"/>
              </a:rPr>
              <a:t>Involves</a:t>
            </a:r>
            <a:r>
              <a:rPr dirty="0" sz="30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5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dirty="0" sz="30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 spc="-5">
                <a:solidFill>
                  <a:srgbClr val="0D0D0D"/>
                </a:solidFill>
                <a:latin typeface="Times New Roman"/>
                <a:cs typeface="Times New Roman"/>
              </a:rPr>
              <a:t>something</a:t>
            </a:r>
            <a:r>
              <a:rPr dirty="0" sz="30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3000">
                <a:solidFill>
                  <a:srgbClr val="0D0D0D"/>
                </a:solidFill>
                <a:latin typeface="Times New Roman"/>
                <a:cs typeface="Times New Roman"/>
              </a:rPr>
              <a:t>unique.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 spc="-5">
                <a:latin typeface="Times New Roman"/>
                <a:cs typeface="Times New Roman"/>
              </a:rPr>
              <a:t>Has</a:t>
            </a:r>
            <a:r>
              <a:rPr dirty="0" sz="3000">
                <a:latin typeface="Times New Roman"/>
                <a:cs typeface="Times New Roman"/>
              </a:rPr>
              <a:t> a</a:t>
            </a:r>
            <a:r>
              <a:rPr dirty="0" sz="3000" spc="-15">
                <a:latin typeface="Times New Roman"/>
                <a:cs typeface="Times New Roman"/>
              </a:rPr>
              <a:t> </a:t>
            </a:r>
            <a:r>
              <a:rPr dirty="0" sz="3000" spc="-25">
                <a:latin typeface="Times New Roman"/>
                <a:cs typeface="Times New Roman"/>
              </a:rPr>
              <a:t>customer.</a:t>
            </a:r>
            <a:endParaRPr sz="3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dirty="0" sz="3000">
                <a:latin typeface="Times New Roman"/>
                <a:cs typeface="Times New Roman"/>
              </a:rPr>
              <a:t>Involves</a:t>
            </a:r>
            <a:r>
              <a:rPr dirty="0" sz="3000" spc="-55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a </a:t>
            </a:r>
            <a:r>
              <a:rPr dirty="0" sz="3000" spc="-5">
                <a:latin typeface="Times New Roman"/>
                <a:cs typeface="Times New Roman"/>
              </a:rPr>
              <a:t>degree</a:t>
            </a:r>
            <a:r>
              <a:rPr dirty="0" sz="3000">
                <a:latin typeface="Times New Roman"/>
                <a:cs typeface="Times New Roman"/>
              </a:rPr>
              <a:t> of</a:t>
            </a:r>
            <a:r>
              <a:rPr dirty="0" sz="3000" spc="-25">
                <a:latin typeface="Times New Roman"/>
                <a:cs typeface="Times New Roman"/>
              </a:rPr>
              <a:t> </a:t>
            </a:r>
            <a:r>
              <a:rPr dirty="0" sz="3000" spc="-20">
                <a:latin typeface="Times New Roman"/>
                <a:cs typeface="Times New Roman"/>
              </a:rPr>
              <a:t>uncertainty.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0"/>
            <a:ext cx="2133599" cy="16611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61484" y="340817"/>
            <a:ext cx="3673475" cy="51244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0" b="1">
                <a:solidFill>
                  <a:srgbClr val="527189"/>
                </a:solidFill>
                <a:latin typeface="Times New Roman"/>
                <a:cs typeface="Times New Roman"/>
              </a:rPr>
              <a:t>Examples</a:t>
            </a:r>
            <a:r>
              <a:rPr dirty="0" sz="3200" spc="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32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254702"/>
            <a:ext cx="7266305" cy="4623435"/>
          </a:xfrm>
          <a:prstGeom prst="rect">
            <a:avLst/>
          </a:prstGeom>
        </p:spPr>
        <p:txBody>
          <a:bodyPr wrap="square" lIns="0" tIns="93980" rIns="0" bIns="0" rtlCol="0" vert="horz">
            <a:spAutoFit/>
          </a:bodyPr>
          <a:lstStyle/>
          <a:p>
            <a:pPr marL="296545" indent="-284480">
              <a:lnSpc>
                <a:spcPct val="100000"/>
              </a:lnSpc>
              <a:spcBef>
                <a:spcPts val="74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Construction</a:t>
            </a:r>
            <a:r>
              <a:rPr dirty="0" sz="2800" spc="-10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hospital.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 spc="-15">
                <a:latin typeface="Times New Roman"/>
                <a:cs typeface="Times New Roman"/>
              </a:rPr>
              <a:t>Writing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book.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Designing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implementing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computer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system.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Introducing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product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market.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Construction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bridge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over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river.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Designing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producing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brochure.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 spc="5">
                <a:latin typeface="Times New Roman"/>
                <a:cs typeface="Times New Roman"/>
              </a:rPr>
              <a:t>A</a:t>
            </a:r>
            <a:r>
              <a:rPr dirty="0" sz="2800" spc="-16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Politician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contesting</a:t>
            </a:r>
            <a:r>
              <a:rPr dirty="0" sz="2800" spc="-10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election.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>
                <a:latin typeface="Times New Roman"/>
                <a:cs typeface="Times New Roman"/>
              </a:rPr>
              <a:t>Building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dam.</a:t>
            </a:r>
            <a:endParaRPr sz="280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dirty="0" sz="2800" spc="-5">
                <a:latin typeface="Times New Roman"/>
                <a:cs typeface="Times New Roman"/>
              </a:rPr>
              <a:t>Organizing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seminar.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25167" y="0"/>
            <a:ext cx="7755255" cy="51244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Difference</a:t>
            </a:r>
            <a:r>
              <a:rPr dirty="0" sz="3200" spc="-6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between</a:t>
            </a:r>
            <a:r>
              <a:rPr dirty="0" sz="3200" spc="-8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200" spc="-6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and</a:t>
            </a:r>
            <a:r>
              <a:rPr dirty="0" sz="3200" spc="-5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routine</a:t>
            </a:r>
            <a:r>
              <a:rPr dirty="0" sz="3200" spc="-9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5" b="1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51954" y="1027557"/>
            <a:ext cx="226377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5" b="1">
                <a:latin typeface="Times New Roman"/>
                <a:cs typeface="Times New Roman"/>
              </a:rPr>
              <a:t>Routine</a:t>
            </a:r>
            <a:r>
              <a:rPr dirty="0" sz="3000" spc="-120" b="1">
                <a:latin typeface="Times New Roman"/>
                <a:cs typeface="Times New Roman"/>
              </a:rPr>
              <a:t> </a:t>
            </a:r>
            <a:r>
              <a:rPr dirty="0" sz="3000" spc="5" b="1">
                <a:latin typeface="Times New Roman"/>
                <a:cs typeface="Times New Roman"/>
              </a:rPr>
              <a:t>work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50889" y="2167189"/>
            <a:ext cx="3294379" cy="2733675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marL="394335" indent="-326390">
              <a:lnSpc>
                <a:spcPct val="100000"/>
              </a:lnSpc>
              <a:spcBef>
                <a:spcPts val="795"/>
              </a:spcBef>
              <a:buChar char="&gt;"/>
              <a:tabLst>
                <a:tab pos="394335" algn="l"/>
              </a:tabLst>
            </a:pPr>
            <a:r>
              <a:rPr dirty="0" sz="3000">
                <a:latin typeface="Times New Roman"/>
                <a:cs typeface="Times New Roman"/>
              </a:rPr>
              <a:t>Repetitive</a:t>
            </a:r>
            <a:endParaRPr sz="3000">
              <a:latin typeface="Times New Roman"/>
              <a:cs typeface="Times New Roman"/>
            </a:endParaRPr>
          </a:p>
          <a:p>
            <a:pPr marL="396875" indent="-329565">
              <a:lnSpc>
                <a:spcPct val="100000"/>
              </a:lnSpc>
              <a:spcBef>
                <a:spcPts val="700"/>
              </a:spcBef>
              <a:buChar char="&gt;"/>
              <a:tabLst>
                <a:tab pos="397510" algn="l"/>
              </a:tabLst>
            </a:pPr>
            <a:r>
              <a:rPr dirty="0" sz="3000">
                <a:latin typeface="Times New Roman"/>
                <a:cs typeface="Times New Roman"/>
              </a:rPr>
              <a:t>Li</a:t>
            </a:r>
            <a:r>
              <a:rPr dirty="0" sz="3000" spc="-30">
                <a:latin typeface="Times New Roman"/>
                <a:cs typeface="Times New Roman"/>
              </a:rPr>
              <a:t>m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10">
                <a:latin typeface="Times New Roman"/>
                <a:cs typeface="Times New Roman"/>
              </a:rPr>
              <a:t>t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d</a:t>
            </a:r>
            <a:r>
              <a:rPr dirty="0" sz="3000" spc="-17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S</a:t>
            </a:r>
            <a:r>
              <a:rPr dirty="0" sz="3000" spc="5">
                <a:latin typeface="Times New Roman"/>
                <a:cs typeface="Times New Roman"/>
              </a:rPr>
              <a:t>k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5">
                <a:latin typeface="Times New Roman"/>
                <a:cs typeface="Times New Roman"/>
              </a:rPr>
              <a:t>l</a:t>
            </a:r>
            <a:r>
              <a:rPr dirty="0" sz="3000">
                <a:latin typeface="Times New Roman"/>
                <a:cs typeface="Times New Roman"/>
              </a:rPr>
              <a:t>ls</a:t>
            </a:r>
            <a:endParaRPr sz="3000">
              <a:latin typeface="Times New Roman"/>
              <a:cs typeface="Times New Roman"/>
            </a:endParaRPr>
          </a:p>
          <a:p>
            <a:pPr marL="410845" marR="5080" indent="-341630">
              <a:lnSpc>
                <a:spcPct val="100000"/>
              </a:lnSpc>
              <a:spcBef>
                <a:spcPts val="905"/>
              </a:spcBef>
              <a:buChar char="&gt;"/>
              <a:tabLst>
                <a:tab pos="411480" algn="l"/>
                <a:tab pos="2984500" algn="l"/>
              </a:tabLst>
            </a:pPr>
            <a:r>
              <a:rPr dirty="0" sz="3000" spc="-10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qu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15">
                <a:latin typeface="Times New Roman"/>
                <a:cs typeface="Times New Roman"/>
              </a:rPr>
              <a:t>p</a:t>
            </a:r>
            <a:r>
              <a:rPr dirty="0" sz="3000" spc="-30">
                <a:latin typeface="Times New Roman"/>
                <a:cs typeface="Times New Roman"/>
              </a:rPr>
              <a:t>m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n</a:t>
            </a:r>
            <a:r>
              <a:rPr dirty="0" sz="3000" spc="-5">
                <a:latin typeface="Times New Roman"/>
                <a:cs typeface="Times New Roman"/>
              </a:rPr>
              <a:t>ts</a:t>
            </a:r>
            <a:r>
              <a:rPr dirty="0" sz="3000" spc="25">
                <a:latin typeface="Times New Roman"/>
                <a:cs typeface="Times New Roman"/>
              </a:rPr>
              <a:t> </a:t>
            </a:r>
            <a:r>
              <a:rPr dirty="0" sz="3000" spc="-15">
                <a:latin typeface="Times New Roman"/>
                <a:cs typeface="Times New Roman"/>
              </a:rPr>
              <a:t>a</a:t>
            </a:r>
            <a:r>
              <a:rPr dirty="0" sz="3000">
                <a:latin typeface="Times New Roman"/>
                <a:cs typeface="Times New Roman"/>
              </a:rPr>
              <a:t>re	in  </a:t>
            </a:r>
            <a:r>
              <a:rPr dirty="0" sz="3000" spc="-15">
                <a:latin typeface="Times New Roman"/>
                <a:cs typeface="Times New Roman"/>
              </a:rPr>
              <a:t>c</a:t>
            </a:r>
            <a:r>
              <a:rPr dirty="0" sz="3000" spc="5">
                <a:latin typeface="Times New Roman"/>
                <a:cs typeface="Times New Roman"/>
              </a:rPr>
              <a:t>on</a:t>
            </a:r>
            <a:r>
              <a:rPr dirty="0" sz="3000">
                <a:latin typeface="Times New Roman"/>
                <a:cs typeface="Times New Roman"/>
              </a:rPr>
              <a:t>t</a:t>
            </a:r>
            <a:r>
              <a:rPr dirty="0" sz="3000" spc="5">
                <a:latin typeface="Times New Roman"/>
                <a:cs typeface="Times New Roman"/>
              </a:rPr>
              <a:t>inu</a:t>
            </a:r>
            <a:r>
              <a:rPr dirty="0" sz="3000" spc="-15">
                <a:latin typeface="Times New Roman"/>
                <a:cs typeface="Times New Roman"/>
              </a:rPr>
              <a:t>o</a:t>
            </a:r>
            <a:r>
              <a:rPr dirty="0" sz="3000" spc="5">
                <a:latin typeface="Times New Roman"/>
                <a:cs typeface="Times New Roman"/>
              </a:rPr>
              <a:t>u</a:t>
            </a:r>
            <a:r>
              <a:rPr dirty="0" sz="3000">
                <a:latin typeface="Times New Roman"/>
                <a:cs typeface="Times New Roman"/>
              </a:rPr>
              <a:t>s</a:t>
            </a:r>
            <a:r>
              <a:rPr dirty="0" sz="3000" spc="-25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u</a:t>
            </a:r>
            <a:r>
              <a:rPr dirty="0" sz="3000">
                <a:latin typeface="Times New Roman"/>
                <a:cs typeface="Times New Roman"/>
              </a:rPr>
              <a:t>se</a:t>
            </a:r>
            <a:endParaRPr sz="3000">
              <a:latin typeface="Times New Roman"/>
              <a:cs typeface="Times New Roman"/>
            </a:endParaRPr>
          </a:p>
          <a:p>
            <a:pPr marL="342265" indent="-329565">
              <a:lnSpc>
                <a:spcPct val="100000"/>
              </a:lnSpc>
              <a:spcBef>
                <a:spcPts val="1025"/>
              </a:spcBef>
              <a:buChar char="&gt;"/>
              <a:tabLst>
                <a:tab pos="342265" algn="l"/>
              </a:tabLst>
            </a:pPr>
            <a:r>
              <a:rPr dirty="0" sz="3000" spc="-15">
                <a:latin typeface="Times New Roman"/>
                <a:cs typeface="Times New Roman"/>
              </a:rPr>
              <a:t>Re</a:t>
            </a:r>
            <a:r>
              <a:rPr dirty="0" sz="3000" spc="5">
                <a:latin typeface="Times New Roman"/>
                <a:cs typeface="Times New Roman"/>
              </a:rPr>
              <a:t>v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nu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s</a:t>
            </a:r>
            <a:r>
              <a:rPr dirty="0" sz="3000" spc="30">
                <a:latin typeface="Times New Roman"/>
                <a:cs typeface="Times New Roman"/>
              </a:rPr>
              <a:t> </a:t>
            </a:r>
            <a:r>
              <a:rPr dirty="0" sz="3000" spc="-15">
                <a:latin typeface="Times New Roman"/>
                <a:cs typeface="Times New Roman"/>
              </a:rPr>
              <a:t>a</a:t>
            </a:r>
            <a:r>
              <a:rPr dirty="0" sz="3000">
                <a:latin typeface="Times New Roman"/>
                <a:cs typeface="Times New Roman"/>
              </a:rPr>
              <a:t>re</a:t>
            </a:r>
            <a:r>
              <a:rPr dirty="0" sz="3000" spc="-229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t</a:t>
            </a:r>
            <a:r>
              <a:rPr dirty="0" sz="3000" spc="10">
                <a:latin typeface="Times New Roman"/>
                <a:cs typeface="Times New Roman"/>
              </a:rPr>
              <a:t>h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re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69210" y="1146809"/>
            <a:ext cx="120078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" b="1">
                <a:latin typeface="Times New Roman"/>
                <a:cs typeface="Times New Roman"/>
              </a:rPr>
              <a:t>P</a:t>
            </a:r>
            <a:r>
              <a:rPr dirty="0" sz="3000" spc="-60" b="1">
                <a:latin typeface="Times New Roman"/>
                <a:cs typeface="Times New Roman"/>
              </a:rPr>
              <a:t>r</a:t>
            </a:r>
            <a:r>
              <a:rPr dirty="0" sz="3000" spc="5" b="1">
                <a:latin typeface="Times New Roman"/>
                <a:cs typeface="Times New Roman"/>
              </a:rPr>
              <a:t>o</a:t>
            </a:r>
            <a:r>
              <a:rPr dirty="0" sz="3000" b="1">
                <a:latin typeface="Times New Roman"/>
                <a:cs typeface="Times New Roman"/>
              </a:rPr>
              <a:t>je</a:t>
            </a:r>
            <a:r>
              <a:rPr dirty="0" sz="3000" spc="-15" b="1">
                <a:latin typeface="Times New Roman"/>
                <a:cs typeface="Times New Roman"/>
              </a:rPr>
              <a:t>c</a:t>
            </a:r>
            <a:r>
              <a:rPr dirty="0" sz="3000" b="1">
                <a:latin typeface="Times New Roman"/>
                <a:cs typeface="Times New Roman"/>
              </a:rPr>
              <a:t>t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3611" y="2170998"/>
            <a:ext cx="5593715" cy="3154680"/>
          </a:xfrm>
          <a:prstGeom prst="rect">
            <a:avLst/>
          </a:prstGeom>
        </p:spPr>
        <p:txBody>
          <a:bodyPr wrap="square" lIns="0" tIns="80010" rIns="0" bIns="0" rtlCol="0" vert="horz">
            <a:spAutoFit/>
          </a:bodyPr>
          <a:lstStyle/>
          <a:p>
            <a:pPr marL="353695" indent="-329565">
              <a:lnSpc>
                <a:spcPct val="100000"/>
              </a:lnSpc>
              <a:spcBef>
                <a:spcPts val="630"/>
              </a:spcBef>
              <a:buChar char="&gt;"/>
              <a:tabLst>
                <a:tab pos="354330" algn="l"/>
              </a:tabLst>
            </a:pPr>
            <a:r>
              <a:rPr dirty="0" sz="3000">
                <a:latin typeface="Times New Roman"/>
                <a:cs typeface="Times New Roman"/>
              </a:rPr>
              <a:t>One</a:t>
            </a:r>
            <a:r>
              <a:rPr dirty="0" sz="3000" spc="-35">
                <a:latin typeface="Times New Roman"/>
                <a:cs typeface="Times New Roman"/>
              </a:rPr>
              <a:t> </a:t>
            </a:r>
            <a:r>
              <a:rPr dirty="0" sz="3000" spc="-10">
                <a:latin typeface="Times New Roman"/>
                <a:cs typeface="Times New Roman"/>
              </a:rPr>
              <a:t>time</a:t>
            </a:r>
            <a:endParaRPr sz="3000">
              <a:latin typeface="Times New Roman"/>
              <a:cs typeface="Times New Roman"/>
            </a:endParaRPr>
          </a:p>
          <a:p>
            <a:pPr marL="344805" indent="-320675">
              <a:lnSpc>
                <a:spcPct val="100000"/>
              </a:lnSpc>
              <a:spcBef>
                <a:spcPts val="530"/>
              </a:spcBef>
              <a:buChar char="&gt;"/>
              <a:tabLst>
                <a:tab pos="345440" algn="l"/>
                <a:tab pos="3503295" algn="l"/>
              </a:tabLst>
            </a:pPr>
            <a:r>
              <a:rPr dirty="0" sz="3000">
                <a:latin typeface="Times New Roman"/>
                <a:cs typeface="Times New Roman"/>
              </a:rPr>
              <a:t>Use</a:t>
            </a:r>
            <a:r>
              <a:rPr dirty="0" sz="3000" spc="10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of</a:t>
            </a:r>
            <a:r>
              <a:rPr dirty="0" sz="3000" spc="-15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wide</a:t>
            </a:r>
            <a:r>
              <a:rPr dirty="0" sz="3000" spc="-190">
                <a:latin typeface="Times New Roman"/>
                <a:cs typeface="Times New Roman"/>
              </a:rPr>
              <a:t> </a:t>
            </a:r>
            <a:r>
              <a:rPr dirty="0" sz="3000" spc="-5">
                <a:latin typeface="Times New Roman"/>
                <a:cs typeface="Times New Roman"/>
              </a:rPr>
              <a:t>variety	</a:t>
            </a:r>
            <a:r>
              <a:rPr dirty="0" sz="3000" spc="5">
                <a:latin typeface="Times New Roman"/>
                <a:cs typeface="Times New Roman"/>
              </a:rPr>
              <a:t>of</a:t>
            </a:r>
            <a:r>
              <a:rPr dirty="0" sz="3000" spc="-55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skills</a:t>
            </a:r>
            <a:endParaRPr sz="3000">
              <a:latin typeface="Times New Roman"/>
              <a:cs typeface="Times New Roman"/>
            </a:endParaRPr>
          </a:p>
          <a:p>
            <a:pPr marL="353695" marR="5080" indent="-341630">
              <a:lnSpc>
                <a:spcPct val="100000"/>
              </a:lnSpc>
              <a:spcBef>
                <a:spcPts val="985"/>
              </a:spcBef>
              <a:buChar char="&gt;"/>
              <a:tabLst>
                <a:tab pos="354330" algn="l"/>
                <a:tab pos="3972560" algn="l"/>
              </a:tabLst>
            </a:pPr>
            <a:r>
              <a:rPr dirty="0" sz="3000">
                <a:latin typeface="Times New Roman"/>
                <a:cs typeface="Times New Roman"/>
              </a:rPr>
              <a:t>Use</a:t>
            </a:r>
            <a:r>
              <a:rPr dirty="0" sz="300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o</a:t>
            </a:r>
            <a:r>
              <a:rPr dirty="0" sz="3000">
                <a:latin typeface="Times New Roman"/>
                <a:cs typeface="Times New Roman"/>
              </a:rPr>
              <a:t>f</a:t>
            </a:r>
            <a:r>
              <a:rPr dirty="0" sz="3000" spc="-20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s</a:t>
            </a:r>
            <a:r>
              <a:rPr dirty="0" sz="3000" spc="15">
                <a:latin typeface="Times New Roman"/>
                <a:cs typeface="Times New Roman"/>
              </a:rPr>
              <a:t>p</a:t>
            </a:r>
            <a:r>
              <a:rPr dirty="0" sz="3000" spc="-15">
                <a:latin typeface="Times New Roman"/>
                <a:cs typeface="Times New Roman"/>
              </a:rPr>
              <a:t>ec</a:t>
            </a:r>
            <a:r>
              <a:rPr dirty="0" sz="3000">
                <a:latin typeface="Times New Roman"/>
                <a:cs typeface="Times New Roman"/>
              </a:rPr>
              <a:t>ial</a:t>
            </a:r>
            <a:r>
              <a:rPr dirty="0" sz="3000" spc="-200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pu</a:t>
            </a:r>
            <a:r>
              <a:rPr dirty="0" sz="3000">
                <a:latin typeface="Times New Roman"/>
                <a:cs typeface="Times New Roman"/>
              </a:rPr>
              <a:t>r</a:t>
            </a:r>
            <a:r>
              <a:rPr dirty="0" sz="3000" spc="15">
                <a:latin typeface="Times New Roman"/>
                <a:cs typeface="Times New Roman"/>
              </a:rPr>
              <a:t>p</a:t>
            </a:r>
            <a:r>
              <a:rPr dirty="0" sz="3000" spc="-15">
                <a:latin typeface="Times New Roman"/>
                <a:cs typeface="Times New Roman"/>
              </a:rPr>
              <a:t>o</a:t>
            </a:r>
            <a:r>
              <a:rPr dirty="0" sz="3000" spc="-15">
                <a:latin typeface="Times New Roman"/>
                <a:cs typeface="Times New Roman"/>
              </a:rPr>
              <a:t>s</a:t>
            </a:r>
            <a:r>
              <a:rPr dirty="0" sz="3000">
                <a:latin typeface="Times New Roman"/>
                <a:cs typeface="Times New Roman"/>
              </a:rPr>
              <a:t>e</a:t>
            </a:r>
            <a:r>
              <a:rPr dirty="0" sz="3000">
                <a:latin typeface="Times New Roman"/>
                <a:cs typeface="Times New Roman"/>
              </a:rPr>
              <a:t>	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qu</a:t>
            </a:r>
            <a:r>
              <a:rPr dirty="0" sz="3000">
                <a:latin typeface="Times New Roman"/>
                <a:cs typeface="Times New Roman"/>
              </a:rPr>
              <a:t>i</a:t>
            </a:r>
            <a:r>
              <a:rPr dirty="0" sz="3000" spc="10">
                <a:latin typeface="Times New Roman"/>
                <a:cs typeface="Times New Roman"/>
              </a:rPr>
              <a:t>p</a:t>
            </a:r>
            <a:r>
              <a:rPr dirty="0" sz="3000" spc="-35">
                <a:latin typeface="Times New Roman"/>
                <a:cs typeface="Times New Roman"/>
              </a:rPr>
              <a:t>m</a:t>
            </a:r>
            <a:r>
              <a:rPr dirty="0" sz="3000" spc="-15">
                <a:latin typeface="Times New Roman"/>
                <a:cs typeface="Times New Roman"/>
              </a:rPr>
              <a:t>e</a:t>
            </a:r>
            <a:r>
              <a:rPr dirty="0" sz="3000" spc="5">
                <a:latin typeface="Times New Roman"/>
                <a:cs typeface="Times New Roman"/>
              </a:rPr>
              <a:t>n</a:t>
            </a:r>
            <a:r>
              <a:rPr dirty="0" sz="3000">
                <a:latin typeface="Times New Roman"/>
                <a:cs typeface="Times New Roman"/>
              </a:rPr>
              <a:t>t  </a:t>
            </a:r>
            <a:r>
              <a:rPr dirty="0" sz="3000" spc="5">
                <a:latin typeface="Times New Roman"/>
                <a:cs typeface="Times New Roman"/>
              </a:rPr>
              <a:t>for</a:t>
            </a:r>
            <a:r>
              <a:rPr dirty="0" sz="3000" spc="-25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short</a:t>
            </a:r>
            <a:r>
              <a:rPr dirty="0" sz="3000" spc="-120">
                <a:latin typeface="Times New Roman"/>
                <a:cs typeface="Times New Roman"/>
              </a:rPr>
              <a:t> </a:t>
            </a:r>
            <a:r>
              <a:rPr dirty="0" sz="3000">
                <a:latin typeface="Times New Roman"/>
                <a:cs typeface="Times New Roman"/>
              </a:rPr>
              <a:t>duration</a:t>
            </a:r>
            <a:endParaRPr sz="3000">
              <a:latin typeface="Times New Roman"/>
              <a:cs typeface="Times New Roman"/>
            </a:endParaRPr>
          </a:p>
          <a:p>
            <a:pPr marL="353695" indent="-329565">
              <a:lnSpc>
                <a:spcPct val="100000"/>
              </a:lnSpc>
              <a:spcBef>
                <a:spcPts val="290"/>
              </a:spcBef>
              <a:buChar char="&gt;"/>
              <a:tabLst>
                <a:tab pos="354330" algn="l"/>
              </a:tabLst>
            </a:pPr>
            <a:r>
              <a:rPr dirty="0" sz="3000">
                <a:latin typeface="Times New Roman"/>
                <a:cs typeface="Times New Roman"/>
              </a:rPr>
              <a:t>No</a:t>
            </a:r>
            <a:r>
              <a:rPr dirty="0" sz="3000" spc="-30">
                <a:latin typeface="Times New Roman"/>
                <a:cs typeface="Times New Roman"/>
              </a:rPr>
              <a:t> </a:t>
            </a:r>
            <a:r>
              <a:rPr dirty="0" sz="3000" spc="-5">
                <a:latin typeface="Times New Roman"/>
                <a:cs typeface="Times New Roman"/>
              </a:rPr>
              <a:t>revenue</a:t>
            </a:r>
            <a:r>
              <a:rPr dirty="0" sz="3000" spc="-175">
                <a:latin typeface="Times New Roman"/>
                <a:cs typeface="Times New Roman"/>
              </a:rPr>
              <a:t> </a:t>
            </a:r>
            <a:r>
              <a:rPr dirty="0" sz="3000" spc="5">
                <a:latin typeface="Times New Roman"/>
                <a:cs typeface="Times New Roman"/>
              </a:rPr>
              <a:t>during</a:t>
            </a:r>
            <a:endParaRPr sz="3000">
              <a:latin typeface="Times New Roman"/>
              <a:cs typeface="Times New Roman"/>
            </a:endParaRPr>
          </a:p>
          <a:p>
            <a:pPr marL="451484">
              <a:lnSpc>
                <a:spcPct val="100000"/>
              </a:lnSpc>
              <a:spcBef>
                <a:spcPts val="700"/>
              </a:spcBef>
            </a:pPr>
            <a:r>
              <a:rPr dirty="0" sz="3000">
                <a:latin typeface="Times New Roman"/>
                <a:cs typeface="Times New Roman"/>
              </a:rPr>
              <a:t>Project</a:t>
            </a:r>
            <a:r>
              <a:rPr dirty="0" sz="3000" spc="-120">
                <a:latin typeface="Times New Roman"/>
                <a:cs typeface="Times New Roman"/>
              </a:rPr>
              <a:t> </a:t>
            </a:r>
            <a:r>
              <a:rPr dirty="0" sz="3000" spc="-5">
                <a:latin typeface="Times New Roman"/>
                <a:cs typeface="Times New Roman"/>
              </a:rPr>
              <a:t>stages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68016" y="266141"/>
            <a:ext cx="6625590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solidFill>
                  <a:srgbClr val="527189"/>
                </a:solidFill>
                <a:latin typeface="Times New Roman"/>
                <a:cs typeface="Times New Roman"/>
              </a:rPr>
              <a:t>Comparison</a:t>
            </a:r>
            <a:r>
              <a:rPr dirty="0" sz="2800" spc="-6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5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2800" spc="-5" b="1">
                <a:solidFill>
                  <a:srgbClr val="527189"/>
                </a:solidFill>
                <a:latin typeface="Times New Roman"/>
                <a:cs typeface="Times New Roman"/>
              </a:rPr>
              <a:t> Routine</a:t>
            </a:r>
            <a:r>
              <a:rPr dirty="0" sz="2800" spc="-8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-30" b="1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r>
              <a:rPr dirty="0" sz="2800" spc="-5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10" b="1">
                <a:solidFill>
                  <a:srgbClr val="527189"/>
                </a:solidFill>
                <a:latin typeface="Times New Roman"/>
                <a:cs typeface="Times New Roman"/>
              </a:rPr>
              <a:t>with</a:t>
            </a:r>
            <a:r>
              <a:rPr dirty="0" sz="2800" spc="-6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2800" spc="-5" b="1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1174" y="1018676"/>
            <a:ext cx="4470400" cy="3441065"/>
          </a:xfrm>
          <a:prstGeom prst="rect">
            <a:avLst/>
          </a:prstGeom>
        </p:spPr>
        <p:txBody>
          <a:bodyPr wrap="square" lIns="0" tIns="226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dirty="0" sz="2800" spc="5" b="1">
                <a:latin typeface="Times New Roman"/>
                <a:cs typeface="Times New Roman"/>
              </a:rPr>
              <a:t>Routine,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5" b="1">
                <a:latin typeface="Times New Roman"/>
                <a:cs typeface="Times New Roman"/>
              </a:rPr>
              <a:t>Repetitive</a:t>
            </a:r>
            <a:r>
              <a:rPr dirty="0" sz="2800" spc="-140" b="1">
                <a:latin typeface="Times New Roman"/>
                <a:cs typeface="Times New Roman"/>
              </a:rPr>
              <a:t> </a:t>
            </a:r>
            <a:r>
              <a:rPr dirty="0" sz="2800" spc="-30" b="1">
                <a:latin typeface="Times New Roman"/>
                <a:cs typeface="Times New Roman"/>
              </a:rPr>
              <a:t>Work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dirty="0" sz="2800" spc="-25">
                <a:latin typeface="Times New Roman"/>
                <a:cs typeface="Times New Roman"/>
              </a:rPr>
              <a:t>Taking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class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notes.</a:t>
            </a:r>
            <a:endParaRPr sz="2800">
              <a:latin typeface="Times New Roman"/>
              <a:cs typeface="Times New Roman"/>
            </a:endParaRPr>
          </a:p>
          <a:p>
            <a:pPr marL="12700" marR="207645">
              <a:lnSpc>
                <a:spcPct val="100000"/>
              </a:lnSpc>
              <a:spcBef>
                <a:spcPts val="1685"/>
              </a:spcBef>
            </a:pPr>
            <a:r>
              <a:rPr dirty="0" sz="2800">
                <a:latin typeface="Times New Roman"/>
                <a:cs typeface="Times New Roman"/>
              </a:rPr>
              <a:t>Responding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supply-chain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request.</a:t>
            </a:r>
            <a:endParaRPr sz="2800">
              <a:latin typeface="Times New Roman"/>
              <a:cs typeface="Times New Roman"/>
            </a:endParaRPr>
          </a:p>
          <a:p>
            <a:pPr marL="12700" marR="5080" indent="88265">
              <a:lnSpc>
                <a:spcPct val="100000"/>
              </a:lnSpc>
              <a:spcBef>
                <a:spcPts val="1685"/>
              </a:spcBef>
            </a:pPr>
            <a:r>
              <a:rPr dirty="0" sz="2800" spc="-5">
                <a:latin typeface="Times New Roman"/>
                <a:cs typeface="Times New Roman"/>
              </a:rPr>
              <a:t>Day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day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process</a:t>
            </a:r>
            <a:r>
              <a:rPr dirty="0" sz="2800" spc="-1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painting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cars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assembly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plant.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1174" y="4872354"/>
            <a:ext cx="4772025" cy="880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800" spc="5">
                <a:latin typeface="Times New Roman"/>
                <a:cs typeface="Times New Roman"/>
              </a:rPr>
              <a:t>Routine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manufacture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>
                <a:latin typeface="Times New Roman"/>
                <a:cs typeface="Times New Roman"/>
              </a:rPr>
              <a:t> an</a:t>
            </a:r>
            <a:r>
              <a:rPr dirty="0" sz="2800" spc="-1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Apple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iPod.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76264" y="1018676"/>
            <a:ext cx="4950460" cy="3441065"/>
          </a:xfrm>
          <a:prstGeom prst="rect">
            <a:avLst/>
          </a:prstGeom>
        </p:spPr>
        <p:txBody>
          <a:bodyPr wrap="square" lIns="0" tIns="226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dirty="0" sz="2800" spc="-5" b="1">
                <a:latin typeface="Times New Roman"/>
                <a:cs typeface="Times New Roman"/>
              </a:rPr>
              <a:t>Projects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dirty="0" sz="2800" spc="-20">
                <a:latin typeface="Times New Roman"/>
                <a:cs typeface="Times New Roman"/>
              </a:rPr>
              <a:t>Writing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term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paper.</a:t>
            </a:r>
            <a:endParaRPr sz="2800">
              <a:latin typeface="Times New Roman"/>
              <a:cs typeface="Times New Roman"/>
            </a:endParaRPr>
          </a:p>
          <a:p>
            <a:pPr marL="12700" marR="1002030" indent="88265">
              <a:lnSpc>
                <a:spcPct val="100000"/>
              </a:lnSpc>
              <a:spcBef>
                <a:spcPts val="1685"/>
              </a:spcBef>
            </a:pPr>
            <a:r>
              <a:rPr dirty="0" sz="2800">
                <a:latin typeface="Times New Roman"/>
                <a:cs typeface="Times New Roman"/>
              </a:rPr>
              <a:t>Developing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supply-chain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information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system.</a:t>
            </a:r>
            <a:endParaRPr sz="2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1685"/>
              </a:spcBef>
            </a:pPr>
            <a:r>
              <a:rPr dirty="0" sz="2800">
                <a:latin typeface="Times New Roman"/>
                <a:cs typeface="Times New Roman"/>
              </a:rPr>
              <a:t>Installing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robots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paint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cars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assembly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plant.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76264" y="4872354"/>
            <a:ext cx="4089400" cy="17341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800">
                <a:latin typeface="Times New Roman"/>
                <a:cs typeface="Times New Roman"/>
              </a:rPr>
              <a:t>Designing an </a:t>
            </a:r>
            <a:r>
              <a:rPr dirty="0" sz="2800" spc="5">
                <a:latin typeface="Times New Roman"/>
                <a:cs typeface="Times New Roman"/>
              </a:rPr>
              <a:t>iPod that </a:t>
            </a:r>
            <a:r>
              <a:rPr dirty="0" sz="2800">
                <a:latin typeface="Times New Roman"/>
                <a:cs typeface="Times New Roman"/>
              </a:rPr>
              <a:t>is 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approximately </a:t>
            </a:r>
            <a:r>
              <a:rPr dirty="0" sz="2800" spc="5">
                <a:latin typeface="Times New Roman"/>
                <a:cs typeface="Times New Roman"/>
              </a:rPr>
              <a:t>2 X 4 inches,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interfaces with </a:t>
            </a:r>
            <a:r>
              <a:rPr dirty="0" sz="2800" spc="5">
                <a:latin typeface="Times New Roman"/>
                <a:cs typeface="Times New Roman"/>
              </a:rPr>
              <a:t>PC, and 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stores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10,000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sound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records.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252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380" y="75945"/>
            <a:ext cx="6091555" cy="512445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Definitions</a:t>
            </a:r>
            <a:r>
              <a:rPr dirty="0" sz="3200" spc="1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3200" spc="-2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200" spc="1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497848"/>
            <a:ext cx="12042140" cy="47644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10795">
              <a:lnSpc>
                <a:spcPct val="150100"/>
              </a:lnSpc>
              <a:spcBef>
                <a:spcPts val="95"/>
              </a:spcBef>
            </a:pPr>
            <a:r>
              <a:rPr dirty="0" sz="2800" spc="-5">
                <a:latin typeface="Times New Roman"/>
                <a:cs typeface="Times New Roman"/>
              </a:rPr>
              <a:t>Project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discipline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10">
                <a:latin typeface="Times New Roman"/>
                <a:cs typeface="Times New Roman"/>
              </a:rPr>
              <a:t>organizing and </a:t>
            </a:r>
            <a:r>
              <a:rPr dirty="0" sz="2800" spc="-5">
                <a:latin typeface="Times New Roman"/>
                <a:cs typeface="Times New Roman"/>
              </a:rPr>
              <a:t>managing resources </a:t>
            </a:r>
            <a:r>
              <a:rPr dirty="0" sz="2800" spc="-35">
                <a:latin typeface="Times New Roman"/>
                <a:cs typeface="Times New Roman"/>
              </a:rPr>
              <a:t>(money,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people, </a:t>
            </a:r>
            <a:r>
              <a:rPr dirty="0" sz="2800" spc="-10">
                <a:latin typeface="Times New Roman"/>
                <a:cs typeface="Times New Roman"/>
              </a:rPr>
              <a:t>time, </a:t>
            </a:r>
            <a:r>
              <a:rPr dirty="0" sz="2800">
                <a:latin typeface="Times New Roman"/>
                <a:cs typeface="Times New Roman"/>
              </a:rPr>
              <a:t>space, </a:t>
            </a:r>
            <a:r>
              <a:rPr dirty="0" sz="2800" spc="-5">
                <a:latin typeface="Times New Roman"/>
                <a:cs typeface="Times New Roman"/>
              </a:rPr>
              <a:t>etc.)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 </a:t>
            </a:r>
            <a:r>
              <a:rPr dirty="0" sz="2800" spc="-5">
                <a:latin typeface="Times New Roman"/>
                <a:cs typeface="Times New Roman"/>
              </a:rPr>
              <a:t>such </a:t>
            </a:r>
            <a:r>
              <a:rPr dirty="0" sz="2800">
                <a:latin typeface="Times New Roman"/>
                <a:cs typeface="Times New Roman"/>
              </a:rPr>
              <a:t>a way </a:t>
            </a:r>
            <a:r>
              <a:rPr dirty="0" sz="2800" spc="-5">
                <a:latin typeface="Times New Roman"/>
                <a:cs typeface="Times New Roman"/>
              </a:rPr>
              <a:t>that these resources deliver all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work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required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complete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project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within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defined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scope,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time,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cost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constraints.</a:t>
            </a:r>
            <a:endParaRPr sz="28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100"/>
              </a:lnSpc>
              <a:spcBef>
                <a:spcPts val="1010"/>
              </a:spcBef>
            </a:pPr>
            <a:r>
              <a:rPr dirty="0" sz="2800">
                <a:latin typeface="Times New Roman"/>
                <a:cs typeface="Times New Roman"/>
              </a:rPr>
              <a:t>It </a:t>
            </a:r>
            <a:r>
              <a:rPr dirty="0" sz="2800" spc="-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application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knowledge, skills, </a:t>
            </a:r>
            <a:r>
              <a:rPr dirty="0" sz="2800">
                <a:latin typeface="Times New Roman"/>
                <a:cs typeface="Times New Roman"/>
              </a:rPr>
              <a:t>tools and </a:t>
            </a:r>
            <a:r>
              <a:rPr dirty="0" sz="2800" spc="-5">
                <a:latin typeface="Times New Roman"/>
                <a:cs typeface="Times New Roman"/>
              </a:rPr>
              <a:t>techniques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5">
                <a:latin typeface="Times New Roman"/>
                <a:cs typeface="Times New Roman"/>
              </a:rPr>
              <a:t>broad range </a:t>
            </a:r>
            <a:r>
              <a:rPr dirty="0" sz="2800" spc="10">
                <a:latin typeface="Times New Roman"/>
                <a:cs typeface="Times New Roman"/>
              </a:rPr>
              <a:t>of 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activities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order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meet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the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requirements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particular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algn="just" marL="12700" marR="8255">
              <a:lnSpc>
                <a:spcPct val="150100"/>
              </a:lnSpc>
              <a:spcBef>
                <a:spcPts val="1005"/>
              </a:spcBef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planning,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control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and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coordination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all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aspects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project,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and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motivation</a:t>
            </a:r>
            <a:r>
              <a:rPr dirty="0" sz="2800" spc="4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45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all</a:t>
            </a:r>
            <a:r>
              <a:rPr dirty="0" sz="2800" spc="4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those</a:t>
            </a:r>
            <a:r>
              <a:rPr dirty="0" sz="2800" spc="45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involved</a:t>
            </a:r>
            <a:r>
              <a:rPr dirty="0" sz="2800" spc="4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4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it,</a:t>
            </a:r>
            <a:r>
              <a:rPr dirty="0" sz="2800" spc="45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</a:t>
            </a:r>
            <a:r>
              <a:rPr dirty="0" sz="2800" spc="4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order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achieve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459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project</a:t>
            </a:r>
            <a:r>
              <a:rPr dirty="0" sz="2800" spc="4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objectives.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12160" y="0"/>
            <a:ext cx="7231380" cy="6654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40305" algn="l"/>
              </a:tabLst>
            </a:pPr>
            <a:r>
              <a:rPr dirty="0" sz="4200" b="1">
                <a:solidFill>
                  <a:srgbClr val="527189"/>
                </a:solidFill>
                <a:latin typeface="Times New Roman"/>
                <a:cs typeface="Times New Roman"/>
              </a:rPr>
              <a:t>History</a:t>
            </a:r>
            <a:r>
              <a:rPr dirty="0" sz="4200" spc="-3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200" b="1">
                <a:solidFill>
                  <a:srgbClr val="527189"/>
                </a:solidFill>
                <a:latin typeface="Times New Roman"/>
                <a:cs typeface="Times New Roman"/>
              </a:rPr>
              <a:t>of	</a:t>
            </a:r>
            <a:r>
              <a:rPr dirty="0" sz="42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4200" spc="-9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42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endParaRPr sz="4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442085"/>
            <a:ext cx="11938000" cy="480822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5"/>
              </a:spcBef>
            </a:pPr>
            <a:r>
              <a:rPr dirty="0" sz="2800" spc="-5">
                <a:latin typeface="Times New Roman"/>
                <a:cs typeface="Times New Roman"/>
              </a:rPr>
              <a:t>As</a:t>
            </a:r>
            <a:r>
              <a:rPr dirty="0" sz="2800" spc="5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3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discipline,</a:t>
            </a:r>
            <a:r>
              <a:rPr dirty="0" sz="2800" spc="54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Project</a:t>
            </a:r>
            <a:r>
              <a:rPr dirty="0" sz="2800" spc="5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Management</a:t>
            </a:r>
            <a:r>
              <a:rPr dirty="0" sz="2800" spc="53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developed</a:t>
            </a:r>
            <a:r>
              <a:rPr dirty="0" sz="2800" spc="5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from</a:t>
            </a:r>
            <a:r>
              <a:rPr dirty="0" sz="2800" spc="49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several</a:t>
            </a:r>
            <a:r>
              <a:rPr dirty="0" sz="2800" spc="52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different</a:t>
            </a:r>
            <a:r>
              <a:rPr dirty="0" sz="2800" spc="55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fields</a:t>
            </a:r>
            <a:r>
              <a:rPr dirty="0" sz="2800" spc="52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of</a:t>
            </a:r>
            <a:endParaRPr sz="28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70100"/>
              </a:lnSpc>
            </a:pPr>
            <a:r>
              <a:rPr dirty="0" sz="2800" spc="-5">
                <a:latin typeface="Times New Roman"/>
                <a:cs typeface="Times New Roman"/>
              </a:rPr>
              <a:t>application, </a:t>
            </a:r>
            <a:r>
              <a:rPr dirty="0" sz="2800" spc="-10">
                <a:latin typeface="Times New Roman"/>
                <a:cs typeface="Times New Roman"/>
              </a:rPr>
              <a:t>including </a:t>
            </a:r>
            <a:r>
              <a:rPr dirty="0" sz="2800" spc="-5">
                <a:latin typeface="Times New Roman"/>
                <a:cs typeface="Times New Roman"/>
              </a:rPr>
              <a:t>construction, </a:t>
            </a:r>
            <a:r>
              <a:rPr dirty="0" sz="2800" spc="-10">
                <a:latin typeface="Times New Roman"/>
                <a:cs typeface="Times New Roman"/>
              </a:rPr>
              <a:t>mechanical </a:t>
            </a:r>
            <a:r>
              <a:rPr dirty="0" sz="2800" spc="-5">
                <a:latin typeface="Times New Roman"/>
                <a:cs typeface="Times New Roman"/>
              </a:rPr>
              <a:t>engineering, military </a:t>
            </a:r>
            <a:r>
              <a:rPr dirty="0" sz="2800">
                <a:latin typeface="Times New Roman"/>
                <a:cs typeface="Times New Roman"/>
              </a:rPr>
              <a:t>projects, </a:t>
            </a:r>
            <a:r>
              <a:rPr dirty="0" sz="2800" spc="-5">
                <a:latin typeface="Times New Roman"/>
                <a:cs typeface="Times New Roman"/>
              </a:rPr>
              <a:t>etc. </a:t>
            </a:r>
            <a:r>
              <a:rPr dirty="0" sz="2800">
                <a:latin typeface="Times New Roman"/>
                <a:cs typeface="Times New Roman"/>
              </a:rPr>
              <a:t> In the </a:t>
            </a:r>
            <a:r>
              <a:rPr dirty="0" sz="2800" spc="-10">
                <a:latin typeface="Times New Roman"/>
                <a:cs typeface="Times New Roman"/>
              </a:rPr>
              <a:t>United</a:t>
            </a:r>
            <a:r>
              <a:rPr dirty="0" sz="2800" spc="-5">
                <a:latin typeface="Times New Roman"/>
                <a:cs typeface="Times New Roman"/>
              </a:rPr>
              <a:t> States,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forefather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project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Henry Gantt, </a:t>
            </a:r>
            <a:r>
              <a:rPr dirty="0" sz="2800" spc="-10">
                <a:latin typeface="Times New Roman"/>
                <a:cs typeface="Times New Roman"/>
              </a:rPr>
              <a:t>called 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father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planning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and</a:t>
            </a:r>
            <a:r>
              <a:rPr dirty="0" sz="2800" spc="68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control </a:t>
            </a:r>
            <a:r>
              <a:rPr dirty="0" sz="2800" spc="-5">
                <a:latin typeface="Times New Roman"/>
                <a:cs typeface="Times New Roman"/>
              </a:rPr>
              <a:t>techniques, who </a:t>
            </a:r>
            <a:r>
              <a:rPr dirty="0" sz="2800" spc="5">
                <a:latin typeface="Times New Roman"/>
                <a:cs typeface="Times New Roman"/>
              </a:rPr>
              <a:t>is </a:t>
            </a:r>
            <a:r>
              <a:rPr dirty="0" sz="2800">
                <a:latin typeface="Times New Roman"/>
                <a:cs typeface="Times New Roman"/>
              </a:rPr>
              <a:t>famously </a:t>
            </a:r>
            <a:r>
              <a:rPr dirty="0" sz="2800" spc="-5">
                <a:latin typeface="Times New Roman"/>
                <a:cs typeface="Times New Roman"/>
              </a:rPr>
              <a:t>known</a:t>
            </a:r>
            <a:r>
              <a:rPr dirty="0" sz="2800" spc="6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 </a:t>
            </a:r>
            <a:r>
              <a:rPr dirty="0" sz="2800" spc="-10">
                <a:latin typeface="Times New Roman"/>
                <a:cs typeface="Times New Roman"/>
              </a:rPr>
              <a:t>his </a:t>
            </a:r>
            <a:r>
              <a:rPr dirty="0" sz="2800">
                <a:latin typeface="Times New Roman"/>
                <a:cs typeface="Times New Roman"/>
              </a:rPr>
              <a:t>use </a:t>
            </a:r>
            <a:r>
              <a:rPr dirty="0" sz="2800" spc="5">
                <a:latin typeface="Times New Roman"/>
                <a:cs typeface="Times New Roman"/>
              </a:rPr>
              <a:t> of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“bar” chart </a:t>
            </a:r>
            <a:r>
              <a:rPr dirty="0" sz="2800">
                <a:latin typeface="Times New Roman"/>
                <a:cs typeface="Times New Roman"/>
              </a:rPr>
              <a:t>as a </a:t>
            </a:r>
            <a:r>
              <a:rPr dirty="0" sz="2800" spc="-5">
                <a:latin typeface="Times New Roman"/>
                <a:cs typeface="Times New Roman"/>
              </a:rPr>
              <a:t>project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tool, for being </a:t>
            </a:r>
            <a:r>
              <a:rPr dirty="0" sz="2800" spc="-10">
                <a:latin typeface="Times New Roman"/>
                <a:cs typeface="Times New Roman"/>
              </a:rPr>
              <a:t>an associate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Frederick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Winslow </a:t>
            </a:r>
            <a:r>
              <a:rPr dirty="0" sz="2800" spc="-35">
                <a:latin typeface="Times New Roman"/>
                <a:cs typeface="Times New Roman"/>
              </a:rPr>
              <a:t>Taylor’s </a:t>
            </a:r>
            <a:r>
              <a:rPr dirty="0" sz="2800">
                <a:latin typeface="Times New Roman"/>
                <a:cs typeface="Times New Roman"/>
              </a:rPr>
              <a:t>theories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scientific management, and </a:t>
            </a:r>
            <a:r>
              <a:rPr dirty="0" sz="2800" spc="5">
                <a:latin typeface="Times New Roman"/>
                <a:cs typeface="Times New Roman"/>
              </a:rPr>
              <a:t>for </a:t>
            </a:r>
            <a:r>
              <a:rPr dirty="0" sz="2800" spc="-10">
                <a:latin typeface="Times New Roman"/>
                <a:cs typeface="Times New Roman"/>
              </a:rPr>
              <a:t>his </a:t>
            </a:r>
            <a:r>
              <a:rPr dirty="0" sz="2800">
                <a:latin typeface="Times New Roman"/>
                <a:cs typeface="Times New Roman"/>
              </a:rPr>
              <a:t>study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1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work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management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Navy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ship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building.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4194" y="246710"/>
            <a:ext cx="756158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Why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10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dirty="0" sz="3600" spc="-1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has</a:t>
            </a:r>
            <a:r>
              <a:rPr dirty="0" sz="3600" spc="1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existed?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419936"/>
            <a:ext cx="11555095" cy="51885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40100"/>
              </a:lnSpc>
              <a:spcBef>
                <a:spcPts val="95"/>
              </a:spcBef>
            </a:pPr>
            <a:r>
              <a:rPr dirty="0" sz="2800">
                <a:latin typeface="Times New Roman"/>
                <a:cs typeface="Times New Roman"/>
              </a:rPr>
              <a:t>Project Management </a:t>
            </a:r>
            <a:r>
              <a:rPr dirty="0" sz="2800" spc="5">
                <a:latin typeface="Times New Roman"/>
                <a:cs typeface="Times New Roman"/>
              </a:rPr>
              <a:t>has </a:t>
            </a:r>
            <a:r>
              <a:rPr dirty="0" sz="2800" spc="-10">
                <a:latin typeface="Times New Roman"/>
                <a:cs typeface="Times New Roman"/>
              </a:rPr>
              <a:t>emerged </a:t>
            </a:r>
            <a:r>
              <a:rPr dirty="0" sz="2800" spc="5">
                <a:latin typeface="Times New Roman"/>
                <a:cs typeface="Times New Roman"/>
              </a:rPr>
              <a:t>because the </a:t>
            </a:r>
            <a:r>
              <a:rPr dirty="0" sz="2800">
                <a:latin typeface="Times New Roman"/>
                <a:cs typeface="Times New Roman"/>
              </a:rPr>
              <a:t>characteristics </a:t>
            </a:r>
            <a:r>
              <a:rPr dirty="0" sz="2800" spc="5">
                <a:latin typeface="Times New Roman"/>
                <a:cs typeface="Times New Roman"/>
              </a:rPr>
              <a:t>of our </a:t>
            </a:r>
            <a:r>
              <a:rPr dirty="0" sz="2800" spc="10">
                <a:latin typeface="Times New Roman"/>
                <a:cs typeface="Times New Roman"/>
              </a:rPr>
              <a:t>turn-of-the- 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century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society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demand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development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of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5">
                <a:latin typeface="Times New Roman"/>
                <a:cs typeface="Times New Roman"/>
              </a:rPr>
              <a:t> methods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management. Of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many</a:t>
            </a:r>
            <a:r>
              <a:rPr dirty="0" sz="2800">
                <a:latin typeface="Times New Roman"/>
                <a:cs typeface="Times New Roman"/>
              </a:rPr>
              <a:t> forces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involved,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three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are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paramount:</a:t>
            </a:r>
            <a:endParaRPr sz="28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2355"/>
              </a:spcBef>
              <a:buAutoNum type="arabicPeriod"/>
              <a:tabLst>
                <a:tab pos="357505" algn="l"/>
              </a:tabLst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exponential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expansion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human</a:t>
            </a:r>
            <a:r>
              <a:rPr dirty="0" sz="2800" spc="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knowledge.</a:t>
            </a:r>
            <a:endParaRPr sz="2800">
              <a:latin typeface="Times New Roman"/>
              <a:cs typeface="Times New Roman"/>
            </a:endParaRPr>
          </a:p>
          <a:p>
            <a:pPr marL="356870" marR="421640" indent="-344805">
              <a:lnSpc>
                <a:spcPct val="140100"/>
              </a:lnSpc>
              <a:spcBef>
                <a:spcPts val="980"/>
              </a:spcBef>
              <a:buAutoNum type="arabicPeriod"/>
              <a:tabLst>
                <a:tab pos="357505" algn="l"/>
              </a:tabLst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growing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demand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broad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range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complex,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sophistical,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customized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goods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services.</a:t>
            </a:r>
            <a:endParaRPr sz="2800">
              <a:latin typeface="Times New Roman"/>
              <a:cs typeface="Times New Roman"/>
            </a:endParaRPr>
          </a:p>
          <a:p>
            <a:pPr marL="12700" marR="978535">
              <a:lnSpc>
                <a:spcPct val="140100"/>
              </a:lnSpc>
              <a:spcBef>
                <a:spcPts val="1010"/>
              </a:spcBef>
              <a:buAutoNum type="arabicPeriod"/>
              <a:tabLst>
                <a:tab pos="363855" algn="l"/>
              </a:tabLst>
            </a:pPr>
            <a:r>
              <a:rPr dirty="0" sz="2800">
                <a:latin typeface="Times New Roman"/>
                <a:cs typeface="Times New Roman"/>
              </a:rPr>
              <a:t>The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evolution</a:t>
            </a:r>
            <a:r>
              <a:rPr dirty="0" sz="2800" spc="-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>
                <a:latin typeface="Times New Roman"/>
                <a:cs typeface="Times New Roman"/>
              </a:rPr>
              <a:t>worldwide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competitive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markets </a:t>
            </a:r>
            <a:r>
              <a:rPr dirty="0" sz="2800">
                <a:latin typeface="Times New Roman"/>
                <a:cs typeface="Times New Roman"/>
              </a:rPr>
              <a:t>for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production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consumption</a:t>
            </a:r>
            <a:r>
              <a:rPr dirty="0" sz="2800" spc="-9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goods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and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services.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53811" y="66936"/>
            <a:ext cx="1433094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8744" y="240538"/>
            <a:ext cx="587184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8496AF"/>
                </a:solidFill>
                <a:latin typeface="Times New Roman"/>
                <a:cs typeface="Times New Roman"/>
              </a:rPr>
              <a:t>Functions</a:t>
            </a:r>
            <a:r>
              <a:rPr dirty="0" sz="3600" spc="-35" b="1">
                <a:solidFill>
                  <a:srgbClr val="8496AF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8496AF"/>
                </a:solidFill>
                <a:latin typeface="Times New Roman"/>
                <a:cs typeface="Times New Roman"/>
              </a:rPr>
              <a:t>of</a:t>
            </a:r>
            <a:r>
              <a:rPr dirty="0" sz="3600" spc="-15" b="1">
                <a:solidFill>
                  <a:srgbClr val="8496AF"/>
                </a:solidFill>
                <a:latin typeface="Times New Roman"/>
                <a:cs typeface="Times New Roman"/>
              </a:rPr>
              <a:t> </a:t>
            </a:r>
            <a:r>
              <a:rPr dirty="0" sz="3600" spc="-10" b="1">
                <a:solidFill>
                  <a:srgbClr val="8496AF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15" b="1">
                <a:solidFill>
                  <a:srgbClr val="8496AF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8496AF"/>
                </a:solidFill>
                <a:latin typeface="Times New Roman"/>
                <a:cs typeface="Times New Roman"/>
              </a:rPr>
              <a:t>Manager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319860"/>
            <a:ext cx="12040870" cy="532384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10"/>
              </a:spcBef>
            </a:pP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manager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should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be</a:t>
            </a:r>
            <a:r>
              <a:rPr dirty="0" sz="28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HRD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(human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development)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expert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8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motivate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workforce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and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avoid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any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conflict 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between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management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and the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 workforce.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95"/>
              </a:spcBef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functions</a:t>
            </a:r>
            <a:r>
              <a:rPr dirty="0" sz="2800" spc="-10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are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follows: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Developing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unique</a:t>
            </a:r>
            <a:r>
              <a:rPr dirty="0" sz="28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product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or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process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manage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change.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Identification</a:t>
            </a:r>
            <a:r>
              <a:rPr dirty="0" sz="2800" spc="-10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need</a:t>
            </a:r>
            <a:r>
              <a:rPr dirty="0" sz="28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for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985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Finding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different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alternatives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Developing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plan</a:t>
            </a:r>
            <a:r>
              <a:rPr dirty="0" sz="28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action.</a:t>
            </a:r>
            <a:endParaRPr sz="2800">
              <a:latin typeface="Times New Roman"/>
              <a:cs typeface="Times New Roman"/>
            </a:endParaRPr>
          </a:p>
          <a:p>
            <a:pPr marL="362585" indent="-350520">
              <a:lnSpc>
                <a:spcPct val="100000"/>
              </a:lnSpc>
              <a:spcBef>
                <a:spcPts val="1010"/>
              </a:spcBef>
              <a:buAutoNum type="arabicPeriod"/>
              <a:tabLst>
                <a:tab pos="363220" algn="l"/>
              </a:tabLst>
            </a:pP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Training</a:t>
            </a:r>
            <a:r>
              <a:rPr dirty="0" sz="2800" spc="-1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operators.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985"/>
              </a:spcBef>
              <a:buAutoNum type="arabicPeriod"/>
              <a:tabLst>
                <a:tab pos="369570" algn="l"/>
              </a:tabLst>
            </a:pP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Establishment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assurance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cell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control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quality.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8271" y="0"/>
            <a:ext cx="1633727" cy="146303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402793"/>
            <a:ext cx="12012930" cy="625094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68935" indent="-356870">
              <a:lnSpc>
                <a:spcPct val="100000"/>
              </a:lnSpc>
              <a:spcBef>
                <a:spcPts val="110"/>
              </a:spcBef>
              <a:buAutoNum type="arabicPeriod" startAt="7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Incorporation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changes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</a:t>
            </a:r>
            <a:r>
              <a:rPr dirty="0" sz="28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when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needed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while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implementing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Selection</a:t>
            </a:r>
            <a:r>
              <a:rPr dirty="0" sz="2800" spc="-10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suitable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equipment.</a:t>
            </a:r>
            <a:endParaRPr sz="2800">
              <a:latin typeface="Times New Roman"/>
              <a:cs typeface="Times New Roman"/>
            </a:endParaRPr>
          </a:p>
          <a:p>
            <a:pPr marL="368935" indent="-356870">
              <a:lnSpc>
                <a:spcPct val="100000"/>
              </a:lnSpc>
              <a:spcBef>
                <a:spcPts val="2330"/>
              </a:spcBef>
              <a:buAutoNum type="arabicPeriod" startAt="7"/>
              <a:tabLst>
                <a:tab pos="36957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Finding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suitable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financial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resources.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528320" algn="l"/>
              </a:tabLst>
            </a:pP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Assessment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alternatives</a:t>
            </a:r>
            <a:r>
              <a:rPr dirty="0" sz="28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obtaining</a:t>
            </a: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approval</a:t>
            </a:r>
            <a:r>
              <a:rPr dirty="0" sz="28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800" spc="-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proceed.</a:t>
            </a:r>
            <a:endParaRPr sz="2800">
              <a:latin typeface="Times New Roman"/>
              <a:cs typeface="Times New Roman"/>
            </a:endParaRPr>
          </a:p>
          <a:p>
            <a:pPr marL="533400" indent="-521334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534035" algn="l"/>
              </a:tabLst>
            </a:pP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Measuring</a:t>
            </a:r>
            <a:r>
              <a:rPr dirty="0" sz="2800" spc="-9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performance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3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539750" indent="-527685">
              <a:lnSpc>
                <a:spcPct val="100000"/>
              </a:lnSpc>
              <a:spcBef>
                <a:spcPts val="2330"/>
              </a:spcBef>
              <a:buAutoNum type="arabicPeriod" startAt="7"/>
              <a:tabLst>
                <a:tab pos="540385" algn="l"/>
              </a:tabLst>
            </a:pPr>
            <a:r>
              <a:rPr dirty="0" sz="2800" spc="-10">
                <a:solidFill>
                  <a:srgbClr val="0D0D0D"/>
                </a:solidFill>
                <a:latin typeface="Times New Roman"/>
                <a:cs typeface="Times New Roman"/>
              </a:rPr>
              <a:t>Transfer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material,</a:t>
            </a:r>
            <a:r>
              <a:rPr dirty="0" sz="2800" spc="-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funds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settling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all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accounts</a:t>
            </a:r>
            <a:r>
              <a:rPr dirty="0" sz="2800" spc="-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after</a:t>
            </a:r>
            <a:r>
              <a:rPr dirty="0" sz="28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completion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 spc="-2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  <a:p>
            <a:pPr marL="545465" indent="-533400">
              <a:lnSpc>
                <a:spcPct val="100000"/>
              </a:lnSpc>
              <a:spcBef>
                <a:spcPts val="2355"/>
              </a:spcBef>
              <a:buAutoNum type="arabicPeriod" startAt="7"/>
              <a:tabLst>
                <a:tab pos="546100" algn="l"/>
              </a:tabLst>
            </a:pP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Monitoring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progress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reporting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higher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authorities.</a:t>
            </a:r>
            <a:endParaRPr sz="2800">
              <a:latin typeface="Times New Roman"/>
              <a:cs typeface="Times New Roman"/>
            </a:endParaRPr>
          </a:p>
          <a:p>
            <a:pPr marL="12700" marR="5080">
              <a:lnSpc>
                <a:spcPct val="169400"/>
              </a:lnSpc>
              <a:spcBef>
                <a:spcPts val="20"/>
              </a:spcBef>
              <a:buAutoNum type="arabicPeriod" startAt="7"/>
              <a:tabLst>
                <a:tab pos="546100" algn="l"/>
              </a:tabLst>
            </a:pP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Closing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all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records,</a:t>
            </a:r>
            <a:r>
              <a:rPr dirty="0" sz="2800" spc="-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submission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 final</a:t>
            </a:r>
            <a:r>
              <a:rPr dirty="0" sz="2800" spc="-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report</a:t>
            </a:r>
            <a:r>
              <a:rPr dirty="0" sz="28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dirty="0" sz="28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transfer</a:t>
            </a:r>
            <a:r>
              <a:rPr dirty="0" sz="28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responsibility</a:t>
            </a:r>
            <a:r>
              <a:rPr dirty="0" sz="2800" spc="-8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after </a:t>
            </a:r>
            <a:r>
              <a:rPr dirty="0" sz="2800" spc="-6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completion</a:t>
            </a:r>
            <a:r>
              <a:rPr dirty="0" sz="2800" spc="-1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 specified</a:t>
            </a:r>
            <a:r>
              <a:rPr dirty="0" sz="2800" spc="-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84992" y="0"/>
            <a:ext cx="1207007" cy="146303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76448" y="504266"/>
            <a:ext cx="603631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Selection</a:t>
            </a:r>
            <a:r>
              <a:rPr dirty="0" sz="3600" spc="-4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dirty="0" sz="3600" spc="-3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dirty="0" sz="3600" spc="-2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6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527189"/>
                </a:solidFill>
                <a:latin typeface="Times New Roman"/>
                <a:cs typeface="Times New Roman"/>
              </a:rPr>
              <a:t>Manager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23187"/>
            <a:ext cx="9045575" cy="42900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The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Selection</a:t>
            </a:r>
            <a:r>
              <a:rPr dirty="0" sz="2800" spc="-6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of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Manager</a:t>
            </a:r>
            <a:r>
              <a:rPr dirty="0" sz="2800" spc="-7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depends</a:t>
            </a:r>
            <a:r>
              <a:rPr dirty="0" sz="2800" spc="-8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on</a:t>
            </a:r>
            <a:r>
              <a:rPr dirty="0" sz="2800" spc="-2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following</a:t>
            </a:r>
            <a:r>
              <a:rPr dirty="0" sz="2800" spc="-6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points: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Problem</a:t>
            </a:r>
            <a:r>
              <a:rPr dirty="0" sz="2800" spc="-1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Solving</a:t>
            </a:r>
            <a:r>
              <a:rPr dirty="0" sz="2800" spc="-9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Skills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9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Personal</a:t>
            </a:r>
            <a:r>
              <a:rPr dirty="0" sz="2800" spc="-8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Leadership</a:t>
            </a:r>
            <a:r>
              <a:rPr dirty="0" sz="2800" spc="-2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Style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9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Organizational</a:t>
            </a:r>
            <a:r>
              <a:rPr dirty="0" sz="2800" spc="-114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Experience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Skills</a:t>
            </a:r>
            <a:r>
              <a:rPr dirty="0" sz="2800" spc="-9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and</a:t>
            </a:r>
            <a:r>
              <a:rPr dirty="0" sz="2800" spc="-6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Knowledge</a:t>
            </a:r>
            <a:endParaRPr sz="2800">
              <a:latin typeface="Times New Roman"/>
              <a:cs typeface="Times New Roman"/>
            </a:endParaRPr>
          </a:p>
          <a:p>
            <a:pPr marL="527685" indent="-515620">
              <a:lnSpc>
                <a:spcPct val="100000"/>
              </a:lnSpc>
              <a:spcBef>
                <a:spcPts val="269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7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Management</a:t>
            </a:r>
            <a:r>
              <a:rPr dirty="0" sz="2800" spc="-9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Experience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5577" y="66936"/>
            <a:ext cx="1058778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2105" y="356057"/>
            <a:ext cx="7449184" cy="51244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5" b="1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dirty="0" sz="3200" spc="15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1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dirty="0" sz="3200" spc="-50" b="1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dirty="0" sz="3200" spc="-75" b="1">
                <a:solidFill>
                  <a:srgbClr val="527189"/>
                </a:solidFill>
                <a:latin typeface="Times New Roman"/>
                <a:cs typeface="Times New Roman"/>
              </a:rPr>
              <a:t>Team</a:t>
            </a:r>
            <a:r>
              <a:rPr dirty="0" sz="3200" spc="-5" b="1">
                <a:solidFill>
                  <a:srgbClr val="527189"/>
                </a:solidFill>
                <a:latin typeface="Times New Roman"/>
                <a:cs typeface="Times New Roman"/>
              </a:rPr>
              <a:t> Characteristics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623187"/>
            <a:ext cx="9703435" cy="35217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357505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They</a:t>
            </a:r>
            <a:r>
              <a:rPr dirty="0" sz="2800" spc="-2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must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be</a:t>
            </a: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5" i="1">
                <a:solidFill>
                  <a:srgbClr val="171717"/>
                </a:solidFill>
                <a:latin typeface="Times New Roman"/>
                <a:cs typeface="Times New Roman"/>
              </a:rPr>
              <a:t>technically</a:t>
            </a:r>
            <a:r>
              <a:rPr dirty="0" sz="2800" spc="-70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 i="1">
                <a:solidFill>
                  <a:srgbClr val="171717"/>
                </a:solidFill>
                <a:latin typeface="Times New Roman"/>
                <a:cs typeface="Times New Roman"/>
              </a:rPr>
              <a:t>competent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Senior</a:t>
            </a:r>
            <a:r>
              <a:rPr dirty="0" sz="2800" spc="-6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members</a:t>
            </a:r>
            <a:r>
              <a:rPr dirty="0" sz="2800" spc="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171717"/>
                </a:solidFill>
                <a:latin typeface="Times New Roman"/>
                <a:cs typeface="Times New Roman"/>
              </a:rPr>
              <a:t>the</a:t>
            </a:r>
            <a:r>
              <a:rPr dirty="0" sz="2800" spc="-5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3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team</a:t>
            </a:r>
            <a:r>
              <a:rPr dirty="0" sz="2800" spc="-4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must</a:t>
            </a:r>
            <a:r>
              <a:rPr dirty="0" sz="2800" spc="1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be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politically</a:t>
            </a:r>
            <a:r>
              <a:rPr dirty="0" sz="2800" spc="-55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sensitive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9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Members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of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171717"/>
                </a:solidFill>
                <a:latin typeface="Times New Roman"/>
                <a:cs typeface="Times New Roman"/>
              </a:rPr>
              <a:t>the</a:t>
            </a:r>
            <a:r>
              <a:rPr dirty="0" sz="2800" spc="-5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3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team</a:t>
            </a:r>
            <a:r>
              <a:rPr dirty="0" sz="2800" spc="-4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need</a:t>
            </a:r>
            <a:r>
              <a:rPr dirty="0" sz="2800" spc="-3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a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strong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20" i="1">
                <a:solidFill>
                  <a:srgbClr val="171717"/>
                </a:solidFill>
                <a:latin typeface="Times New Roman"/>
                <a:cs typeface="Times New Roman"/>
              </a:rPr>
              <a:t>problem</a:t>
            </a:r>
            <a:r>
              <a:rPr dirty="0" sz="2800" spc="-70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orientation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9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 spc="-50">
                <a:solidFill>
                  <a:srgbClr val="171717"/>
                </a:solidFill>
                <a:latin typeface="Times New Roman"/>
                <a:cs typeface="Times New Roman"/>
              </a:rPr>
              <a:t>Team</a:t>
            </a:r>
            <a:r>
              <a:rPr dirty="0" sz="2800" spc="-4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71717"/>
                </a:solidFill>
                <a:latin typeface="Times New Roman"/>
                <a:cs typeface="Times New Roman"/>
              </a:rPr>
              <a:t>members</a:t>
            </a:r>
            <a:r>
              <a:rPr dirty="0" sz="2800" spc="3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need</a:t>
            </a:r>
            <a:r>
              <a:rPr dirty="0" sz="2800" spc="-4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a</a:t>
            </a:r>
            <a:r>
              <a:rPr dirty="0" sz="2800" spc="-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strong</a:t>
            </a:r>
            <a:r>
              <a:rPr dirty="0" sz="2800" spc="-5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 i="1">
                <a:solidFill>
                  <a:srgbClr val="171717"/>
                </a:solidFill>
                <a:latin typeface="Times New Roman"/>
                <a:cs typeface="Times New Roman"/>
              </a:rPr>
              <a:t>goal</a:t>
            </a:r>
            <a:r>
              <a:rPr dirty="0" sz="2800" spc="-65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orientation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266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Project</a:t>
            </a:r>
            <a:r>
              <a:rPr dirty="0" sz="2800" spc="-5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workers</a:t>
            </a:r>
            <a:r>
              <a:rPr dirty="0" sz="2800" spc="-15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71717"/>
                </a:solidFill>
                <a:latin typeface="Times New Roman"/>
                <a:cs typeface="Times New Roman"/>
              </a:rPr>
              <a:t>need</a:t>
            </a:r>
            <a:r>
              <a:rPr dirty="0" sz="2800" spc="-40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spc="10" i="1">
                <a:solidFill>
                  <a:srgbClr val="171717"/>
                </a:solidFill>
                <a:latin typeface="Times New Roman"/>
                <a:cs typeface="Times New Roman"/>
              </a:rPr>
              <a:t>high</a:t>
            </a:r>
            <a:r>
              <a:rPr dirty="0" sz="2800" spc="-75" i="1">
                <a:solidFill>
                  <a:srgbClr val="171717"/>
                </a:solidFill>
                <a:latin typeface="Times New Roman"/>
                <a:cs typeface="Times New Roman"/>
              </a:rPr>
              <a:t> </a:t>
            </a:r>
            <a:r>
              <a:rPr dirty="0" sz="2800" i="1">
                <a:solidFill>
                  <a:srgbClr val="171717"/>
                </a:solidFill>
                <a:latin typeface="Times New Roman"/>
                <a:cs typeface="Times New Roman"/>
              </a:rPr>
              <a:t>self-esteem</a:t>
            </a:r>
            <a:r>
              <a:rPr dirty="0" sz="2800">
                <a:solidFill>
                  <a:srgbClr val="171717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5577" y="66936"/>
            <a:ext cx="1058778" cy="126223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" y="6824471"/>
            <a:ext cx="6090285" cy="27940"/>
          </a:xfrm>
          <a:custGeom>
            <a:avLst/>
            <a:gdLst/>
            <a:ahLst/>
            <a:cxnLst/>
            <a:rect l="l" t="t" r="r" b="b"/>
            <a:pathLst>
              <a:path w="6090285" h="27940">
                <a:moveTo>
                  <a:pt x="6089904" y="0"/>
                </a:moveTo>
                <a:lnTo>
                  <a:pt x="0" y="0"/>
                </a:lnTo>
                <a:lnTo>
                  <a:pt x="0" y="27431"/>
                </a:lnTo>
                <a:lnTo>
                  <a:pt x="6089904" y="27431"/>
                </a:lnTo>
                <a:lnTo>
                  <a:pt x="60899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144" y="271271"/>
            <a:ext cx="466725" cy="6581140"/>
          </a:xfrm>
          <a:custGeom>
            <a:avLst/>
            <a:gdLst/>
            <a:ahLst/>
            <a:cxnLst/>
            <a:rect l="l" t="t" r="r" b="b"/>
            <a:pathLst>
              <a:path w="466725" h="6581140">
                <a:moveTo>
                  <a:pt x="466344" y="0"/>
                </a:moveTo>
                <a:lnTo>
                  <a:pt x="30480" y="0"/>
                </a:lnTo>
                <a:lnTo>
                  <a:pt x="0" y="0"/>
                </a:lnTo>
                <a:lnTo>
                  <a:pt x="0" y="24384"/>
                </a:lnTo>
                <a:lnTo>
                  <a:pt x="0" y="6580632"/>
                </a:lnTo>
                <a:lnTo>
                  <a:pt x="30480" y="6580632"/>
                </a:lnTo>
                <a:lnTo>
                  <a:pt x="30480" y="24384"/>
                </a:lnTo>
                <a:lnTo>
                  <a:pt x="466344" y="24384"/>
                </a:lnTo>
                <a:lnTo>
                  <a:pt x="4663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51104" y="271271"/>
            <a:ext cx="11741150" cy="6581140"/>
          </a:xfrm>
          <a:custGeom>
            <a:avLst/>
            <a:gdLst/>
            <a:ahLst/>
            <a:cxnLst/>
            <a:rect l="l" t="t" r="r" b="b"/>
            <a:pathLst>
              <a:path w="11741150" h="6581140">
                <a:moveTo>
                  <a:pt x="5623560" y="249936"/>
                </a:moveTo>
                <a:lnTo>
                  <a:pt x="0" y="249936"/>
                </a:lnTo>
                <a:lnTo>
                  <a:pt x="0" y="280416"/>
                </a:lnTo>
                <a:lnTo>
                  <a:pt x="5623560" y="280416"/>
                </a:lnTo>
                <a:lnTo>
                  <a:pt x="5623560" y="249936"/>
                </a:lnTo>
                <a:close/>
              </a:path>
              <a:path w="11741150" h="6581140">
                <a:moveTo>
                  <a:pt x="11740896" y="0"/>
                </a:moveTo>
                <a:lnTo>
                  <a:pt x="11710416" y="0"/>
                </a:lnTo>
                <a:lnTo>
                  <a:pt x="11222736" y="0"/>
                </a:lnTo>
                <a:lnTo>
                  <a:pt x="11222736" y="24384"/>
                </a:lnTo>
                <a:lnTo>
                  <a:pt x="11710416" y="24384"/>
                </a:lnTo>
                <a:lnTo>
                  <a:pt x="11710416" y="6553200"/>
                </a:lnTo>
                <a:lnTo>
                  <a:pt x="5647944" y="6553200"/>
                </a:lnTo>
                <a:lnTo>
                  <a:pt x="5647944" y="6580632"/>
                </a:lnTo>
                <a:lnTo>
                  <a:pt x="11710416" y="6580632"/>
                </a:lnTo>
                <a:lnTo>
                  <a:pt x="11740896" y="6580632"/>
                </a:lnTo>
                <a:lnTo>
                  <a:pt x="11740896" y="6553200"/>
                </a:lnTo>
                <a:lnTo>
                  <a:pt x="11740896" y="24384"/>
                </a:lnTo>
                <a:lnTo>
                  <a:pt x="117408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51104" y="0"/>
            <a:ext cx="11247120" cy="551815"/>
          </a:xfrm>
          <a:custGeom>
            <a:avLst/>
            <a:gdLst/>
            <a:ahLst/>
            <a:cxnLst/>
            <a:rect l="l" t="t" r="r" b="b"/>
            <a:pathLst>
              <a:path w="11247120" h="551815">
                <a:moveTo>
                  <a:pt x="11247120" y="0"/>
                </a:moveTo>
                <a:lnTo>
                  <a:pt x="11216640" y="0"/>
                </a:lnTo>
                <a:lnTo>
                  <a:pt x="5623560" y="0"/>
                </a:lnTo>
                <a:lnTo>
                  <a:pt x="30480" y="0"/>
                </a:lnTo>
                <a:lnTo>
                  <a:pt x="0" y="0"/>
                </a:lnTo>
                <a:lnTo>
                  <a:pt x="0" y="27432"/>
                </a:lnTo>
                <a:lnTo>
                  <a:pt x="0" y="551688"/>
                </a:lnTo>
                <a:lnTo>
                  <a:pt x="30480" y="551688"/>
                </a:lnTo>
                <a:lnTo>
                  <a:pt x="30480" y="27432"/>
                </a:lnTo>
                <a:lnTo>
                  <a:pt x="5623560" y="27432"/>
                </a:lnTo>
                <a:lnTo>
                  <a:pt x="11216640" y="27432"/>
                </a:lnTo>
                <a:lnTo>
                  <a:pt x="11216640" y="521208"/>
                </a:lnTo>
                <a:lnTo>
                  <a:pt x="5623560" y="521208"/>
                </a:lnTo>
                <a:lnTo>
                  <a:pt x="5623560" y="551688"/>
                </a:lnTo>
                <a:lnTo>
                  <a:pt x="11216640" y="551688"/>
                </a:lnTo>
                <a:lnTo>
                  <a:pt x="11247120" y="551688"/>
                </a:lnTo>
                <a:lnTo>
                  <a:pt x="11247120" y="521208"/>
                </a:lnTo>
                <a:lnTo>
                  <a:pt x="11247120" y="27432"/>
                </a:lnTo>
                <a:lnTo>
                  <a:pt x="112471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09771" y="754380"/>
            <a:ext cx="5179060" cy="695325"/>
          </a:xfrm>
          <a:prstGeom prst="rect"/>
          <a:ln w="9144">
            <a:solidFill>
              <a:srgbClr val="373435"/>
            </a:solidFill>
          </a:ln>
        </p:spPr>
        <p:txBody>
          <a:bodyPr wrap="square" lIns="0" tIns="205740" rIns="0" bIns="0" rtlCol="0" vert="horz">
            <a:spAutoFit/>
          </a:bodyPr>
          <a:lstStyle/>
          <a:p>
            <a:pPr algn="ctr" marL="469265">
              <a:lnSpc>
                <a:spcPct val="100000"/>
              </a:lnSpc>
              <a:spcBef>
                <a:spcPts val="1620"/>
              </a:spcBef>
            </a:pPr>
            <a:r>
              <a:rPr dirty="0" sz="2400">
                <a:solidFill>
                  <a:srgbClr val="373435"/>
                </a:solidFill>
                <a:latin typeface="Palatino Linotype"/>
                <a:cs typeface="Palatino Linotype"/>
              </a:rPr>
              <a:t>Initiation</a:t>
            </a:r>
            <a:r>
              <a:rPr dirty="0" sz="2400" spc="-2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10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400">
                <a:solidFill>
                  <a:srgbClr val="373435"/>
                </a:solidFill>
                <a:latin typeface="Palatino Linotype"/>
                <a:cs typeface="Palatino Linotype"/>
              </a:rPr>
              <a:t> Idea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013704" y="144170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19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509771" y="1805939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5740" rIns="0" bIns="0" rtlCol="0" vert="horz">
            <a:spAutoFit/>
          </a:bodyPr>
          <a:lstStyle/>
          <a:p>
            <a:pPr algn="ctr" marL="541020">
              <a:lnSpc>
                <a:spcPct val="100000"/>
              </a:lnSpc>
              <a:spcBef>
                <a:spcPts val="1620"/>
              </a:spcBef>
            </a:pP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Definition</a:t>
            </a:r>
            <a:r>
              <a:rPr dirty="0" sz="2400" spc="2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400" spc="-1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What?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09771" y="2857500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6375" rIns="0" bIns="0" rtlCol="0" vert="horz">
            <a:spAutoFit/>
          </a:bodyPr>
          <a:lstStyle/>
          <a:p>
            <a:pPr algn="ctr" marL="462280">
              <a:lnSpc>
                <a:spcPct val="100000"/>
              </a:lnSpc>
              <a:spcBef>
                <a:spcPts val="1625"/>
              </a:spcBef>
            </a:pP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Design phase:</a:t>
            </a:r>
            <a:r>
              <a:rPr dirty="0" sz="2400" spc="-1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How?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09771" y="3909059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5105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1615"/>
              </a:spcBef>
            </a:pP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Development</a:t>
            </a:r>
            <a:r>
              <a:rPr dirty="0" sz="2200" spc="-8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200" spc="-3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 spc="5">
                <a:solidFill>
                  <a:srgbClr val="373435"/>
                </a:solidFill>
                <a:latin typeface="Palatino Linotype"/>
                <a:cs typeface="Palatino Linotype"/>
              </a:rPr>
              <a:t>How</a:t>
            </a:r>
            <a:r>
              <a:rPr dirty="0" sz="2200" spc="-5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to</a:t>
            </a:r>
            <a:r>
              <a:rPr dirty="0" sz="2200" spc="-1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implement?</a:t>
            </a:r>
            <a:endParaRPr sz="2200">
              <a:latin typeface="Palatino Linotype"/>
              <a:cs typeface="Palatino Linotyp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09771" y="4960620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5104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1614"/>
              </a:spcBef>
            </a:pPr>
            <a:r>
              <a:rPr dirty="0" sz="2200" spc="-5">
                <a:solidFill>
                  <a:srgbClr val="373435"/>
                </a:solidFill>
                <a:latin typeface="Palatino Linotype"/>
                <a:cs typeface="Palatino Linotype"/>
              </a:rPr>
              <a:t>Implementation</a:t>
            </a:r>
            <a:r>
              <a:rPr dirty="0" sz="2200" spc="-9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200" spc="-2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200">
                <a:solidFill>
                  <a:srgbClr val="373435"/>
                </a:solidFill>
                <a:latin typeface="Palatino Linotype"/>
                <a:cs typeface="Palatino Linotype"/>
              </a:rPr>
              <a:t>Implementation</a:t>
            </a:r>
            <a:endParaRPr sz="2200">
              <a:latin typeface="Palatino Linotype"/>
              <a:cs typeface="Palatino Linotyp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09771" y="6012179"/>
            <a:ext cx="5179060" cy="695325"/>
          </a:xfrm>
          <a:prstGeom prst="rect">
            <a:avLst/>
          </a:prstGeom>
          <a:ln w="9144">
            <a:solidFill>
              <a:srgbClr val="373435"/>
            </a:solidFill>
          </a:ln>
        </p:spPr>
        <p:txBody>
          <a:bodyPr wrap="square" lIns="0" tIns="207645" rIns="0" bIns="0" rtlCol="0" vert="horz">
            <a:spAutoFit/>
          </a:bodyPr>
          <a:lstStyle/>
          <a:p>
            <a:pPr marL="60325">
              <a:lnSpc>
                <a:spcPct val="100000"/>
              </a:lnSpc>
              <a:spcBef>
                <a:spcPts val="1635"/>
              </a:spcBef>
            </a:pP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Follow-up</a:t>
            </a:r>
            <a:r>
              <a:rPr dirty="0" sz="2400" spc="-25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phase:</a:t>
            </a:r>
            <a:r>
              <a:rPr dirty="0" sz="2400" spc="10">
                <a:solidFill>
                  <a:srgbClr val="373435"/>
                </a:solidFill>
                <a:latin typeface="Palatino Linotype"/>
                <a:cs typeface="Palatino Linotype"/>
              </a:rPr>
              <a:t> </a:t>
            </a:r>
            <a:r>
              <a:rPr dirty="0" sz="2400" spc="-5">
                <a:solidFill>
                  <a:srgbClr val="373435"/>
                </a:solidFill>
                <a:latin typeface="Palatino Linotype"/>
                <a:cs typeface="Palatino Linotype"/>
              </a:rPr>
              <a:t>maintenance</a:t>
            </a:r>
            <a:endParaRPr sz="240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013704" y="249326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19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013704" y="354482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20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013704" y="4596383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20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6013704" y="5647944"/>
            <a:ext cx="167640" cy="363220"/>
          </a:xfrm>
          <a:custGeom>
            <a:avLst/>
            <a:gdLst/>
            <a:ahLst/>
            <a:cxnLst/>
            <a:rect l="l" t="t" r="r" b="b"/>
            <a:pathLst>
              <a:path w="167639" h="363220">
                <a:moveTo>
                  <a:pt x="167640" y="231648"/>
                </a:moveTo>
                <a:lnTo>
                  <a:pt x="94488" y="231648"/>
                </a:lnTo>
                <a:lnTo>
                  <a:pt x="94488" y="0"/>
                </a:lnTo>
                <a:lnTo>
                  <a:pt x="73152" y="0"/>
                </a:lnTo>
                <a:lnTo>
                  <a:pt x="73152" y="231648"/>
                </a:lnTo>
                <a:lnTo>
                  <a:pt x="0" y="231648"/>
                </a:lnTo>
                <a:lnTo>
                  <a:pt x="83820" y="362712"/>
                </a:lnTo>
                <a:lnTo>
                  <a:pt x="167640" y="231648"/>
                </a:lnTo>
                <a:close/>
              </a:path>
            </a:pathLst>
          </a:custGeom>
          <a:solidFill>
            <a:srgbClr val="37343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957173" y="0"/>
            <a:ext cx="9795510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Figure</a:t>
            </a:r>
            <a:r>
              <a:rPr dirty="0" sz="2000" spc="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1.1:</a:t>
            </a:r>
            <a:r>
              <a:rPr dirty="0" sz="2000" spc="-15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Project Management in</a:t>
            </a:r>
            <a:r>
              <a:rPr dirty="0" sz="2000" spc="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Six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Phases,</a:t>
            </a: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with the Central</a:t>
            </a: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Theme</a:t>
            </a:r>
            <a:r>
              <a:rPr dirty="0" sz="2000" spc="2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spc="-10" b="1">
                <a:solidFill>
                  <a:srgbClr val="2E5496"/>
                </a:solidFill>
                <a:latin typeface="Palatino Linotype"/>
                <a:cs typeface="Palatino Linotype"/>
              </a:rPr>
              <a:t>of</a:t>
            </a:r>
            <a:r>
              <a:rPr dirty="0" sz="2000" spc="20" b="1">
                <a:solidFill>
                  <a:srgbClr val="2E5496"/>
                </a:solidFill>
                <a:latin typeface="Palatino Linotype"/>
                <a:cs typeface="Palatino Linotype"/>
              </a:rPr>
              <a:t> </a:t>
            </a:r>
            <a:r>
              <a:rPr dirty="0" sz="2000" b="1">
                <a:solidFill>
                  <a:srgbClr val="2E5496"/>
                </a:solidFill>
                <a:latin typeface="Palatino Linotype"/>
                <a:cs typeface="Palatino Linotype"/>
              </a:rPr>
              <a:t>Each</a:t>
            </a:r>
            <a:r>
              <a:rPr dirty="0" sz="2000" spc="-5" b="1">
                <a:solidFill>
                  <a:srgbClr val="2E5496"/>
                </a:solidFill>
                <a:latin typeface="Palatino Linotype"/>
                <a:cs typeface="Palatino Linotype"/>
              </a:rPr>
              <a:t> Phase</a:t>
            </a:r>
            <a:endParaRPr sz="20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548462"/>
            <a:ext cx="12037060" cy="6024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17500" indent="-3048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17500" algn="l"/>
              </a:tabLst>
            </a:pPr>
            <a:r>
              <a:rPr dirty="0" sz="2400" b="1">
                <a:solidFill>
                  <a:srgbClr val="0D0D0D"/>
                </a:solidFill>
                <a:latin typeface="Times New Roman"/>
                <a:cs typeface="Times New Roman"/>
              </a:rPr>
              <a:t>Initiation</a:t>
            </a:r>
            <a:r>
              <a:rPr dirty="0" sz="2400" spc="-5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0100"/>
              </a:lnSpc>
              <a:spcBef>
                <a:spcPts val="1010"/>
              </a:spcBef>
            </a:pP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initiation phase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beginning of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project. </a:t>
            </a:r>
            <a:r>
              <a:rPr dirty="0" sz="2400" spc="-3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this phase,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idea for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explored and elaborated.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goal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of this phase is </a:t>
            </a:r>
            <a:r>
              <a:rPr dirty="0" u="heavy" sz="2400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to examine the </a:t>
            </a:r>
            <a:r>
              <a:rPr dirty="0" u="heavy" sz="2400" spc="-5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feasibility </a:t>
            </a:r>
            <a:r>
              <a:rPr dirty="0" u="heavy" sz="2400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of the </a:t>
            </a:r>
            <a:r>
              <a:rPr dirty="0" u="heavy" sz="2400" spc="-5">
                <a:solidFill>
                  <a:srgbClr val="0D0D0D"/>
                </a:solidFill>
                <a:uFill>
                  <a:solidFill>
                    <a:srgbClr val="0D0D0D"/>
                  </a:solidFill>
                </a:uFill>
                <a:latin typeface="Times New Roman"/>
                <a:cs typeface="Times New Roman"/>
              </a:rPr>
              <a:t>project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.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addition, decisions are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made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concerning who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to carry out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project, which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party (or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parties)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 be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involved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and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whether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has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adequate base of support among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those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who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involved.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600">
              <a:latin typeface="Times New Roman"/>
              <a:cs typeface="Times New Roman"/>
            </a:endParaRPr>
          </a:p>
          <a:p>
            <a:pPr algn="just" marL="317500" indent="-304800">
              <a:lnSpc>
                <a:spcPct val="100000"/>
              </a:lnSpc>
              <a:buAutoNum type="arabicPeriod" startAt="2"/>
              <a:tabLst>
                <a:tab pos="317500" algn="l"/>
              </a:tabLst>
            </a:pPr>
            <a:r>
              <a:rPr dirty="0" sz="2400" b="1">
                <a:solidFill>
                  <a:srgbClr val="0D0D0D"/>
                </a:solidFill>
                <a:latin typeface="Times New Roman"/>
                <a:cs typeface="Times New Roman"/>
              </a:rPr>
              <a:t>Definition</a:t>
            </a:r>
            <a:r>
              <a:rPr dirty="0" sz="2400" spc="-5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0100"/>
              </a:lnSpc>
              <a:spcBef>
                <a:spcPts val="1010"/>
              </a:spcBef>
            </a:pPr>
            <a:r>
              <a:rPr dirty="0" sz="2400" spc="-2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phase,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requirements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are associated with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a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result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are specified as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clearly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possible. This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involves identifying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expectations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 spc="-15">
                <a:solidFill>
                  <a:srgbClr val="0D0D0D"/>
                </a:solidFill>
                <a:latin typeface="Times New Roman"/>
                <a:cs typeface="Times New Roman"/>
              </a:rPr>
              <a:t>all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of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involved parties have regarding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the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result.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337261"/>
            <a:ext cx="12041505" cy="64084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17500" indent="-304800">
              <a:lnSpc>
                <a:spcPct val="100000"/>
              </a:lnSpc>
              <a:spcBef>
                <a:spcPts val="100"/>
              </a:spcBef>
              <a:buAutoNum type="arabicPeriod" startAt="3"/>
              <a:tabLst>
                <a:tab pos="317500" algn="l"/>
              </a:tabLst>
            </a:pP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Design</a:t>
            </a:r>
            <a:r>
              <a:rPr dirty="0" sz="2400" spc="-3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8890">
              <a:lnSpc>
                <a:spcPct val="140100"/>
              </a:lnSpc>
              <a:spcBef>
                <a:spcPts val="1010"/>
              </a:spcBef>
            </a:pP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list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of requirements that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developed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definition phase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can </a:t>
            </a:r>
            <a:r>
              <a:rPr dirty="0" sz="2400" spc="1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used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make design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choices. </a:t>
            </a:r>
            <a:r>
              <a:rPr dirty="0" sz="2400" spc="-30">
                <a:solidFill>
                  <a:srgbClr val="0D0D0D"/>
                </a:solidFill>
                <a:latin typeface="Times New Roman"/>
                <a:cs typeface="Times New Roman"/>
              </a:rPr>
              <a:t>In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phase, one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or more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designs are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developed,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with which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result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can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apparently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achieved.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 supervisors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use these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choose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definitive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design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produced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project.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Once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design has been chosen, it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cannot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changed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 a 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later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stage</a:t>
            </a:r>
            <a:r>
              <a:rPr dirty="0" sz="24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4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project.</a:t>
            </a:r>
            <a:endParaRPr sz="2400">
              <a:latin typeface="Times New Roman"/>
              <a:cs typeface="Times New Roman"/>
            </a:endParaRPr>
          </a:p>
          <a:p>
            <a:pPr algn="just" marL="317500" indent="-304800">
              <a:lnSpc>
                <a:spcPct val="100000"/>
              </a:lnSpc>
              <a:spcBef>
                <a:spcPts val="2135"/>
              </a:spcBef>
              <a:buAutoNum type="arabicPeriod" startAt="4"/>
              <a:tabLst>
                <a:tab pos="317500" algn="l"/>
              </a:tabLst>
            </a:pPr>
            <a:r>
              <a:rPr dirty="0" sz="2400" spc="-10" b="1">
                <a:solidFill>
                  <a:srgbClr val="0D0D0D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1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0100"/>
              </a:lnSpc>
              <a:spcBef>
                <a:spcPts val="1005"/>
              </a:spcBef>
            </a:pP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During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the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development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phase,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everything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that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be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needed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implement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the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400" spc="5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arranged.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Potential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suppliers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or subcontractors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brought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in, a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schedule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made, materials and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tools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are ordered, and instructions are given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personnel and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so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forth.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development phase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complete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when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implementation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ready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to start.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All matters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must be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clear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for the parties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0D0D0D"/>
                </a:solidFill>
                <a:latin typeface="Times New Roman"/>
                <a:cs typeface="Times New Roman"/>
              </a:rPr>
              <a:t>will</a:t>
            </a:r>
            <a:r>
              <a:rPr dirty="0" sz="24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carry</a:t>
            </a:r>
            <a:r>
              <a:rPr dirty="0" sz="2400" spc="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out</a:t>
            </a:r>
            <a:r>
              <a:rPr dirty="0" sz="24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4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D0D0D"/>
                </a:solidFill>
                <a:latin typeface="Times New Roman"/>
                <a:cs typeface="Times New Roman"/>
              </a:rPr>
              <a:t>implementation.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47791"/>
            <a:ext cx="1063315" cy="85068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83895"/>
            <a:ext cx="12042775" cy="63385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04800" indent="-292735">
              <a:lnSpc>
                <a:spcPct val="100000"/>
              </a:lnSpc>
              <a:spcBef>
                <a:spcPts val="100"/>
              </a:spcBef>
              <a:buAutoNum type="arabicPeriod" startAt="5"/>
              <a:tabLst>
                <a:tab pos="305435" algn="l"/>
              </a:tabLst>
            </a:pPr>
            <a:r>
              <a:rPr dirty="0" sz="2300" spc="-5" b="1">
                <a:solidFill>
                  <a:srgbClr val="0D0D0D"/>
                </a:solidFill>
                <a:latin typeface="Times New Roman"/>
                <a:cs typeface="Times New Roman"/>
              </a:rPr>
              <a:t>Implementation</a:t>
            </a:r>
            <a:r>
              <a:rPr dirty="0" sz="2300" spc="-20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0D0D0D"/>
              </a:buClr>
              <a:buFont typeface="Times New Roman"/>
              <a:buAutoNum type="arabicPeriod" startAt="5"/>
            </a:pPr>
            <a:endParaRPr sz="2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9900"/>
              </a:lnSpc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project takes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shape during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implementation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phase. This phase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involves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 construction of the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actual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project result. Programmers are occupied with encoding, designers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involved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in developing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graphic material, contractors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are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building,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and the actual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reorganization 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takes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place. </a:t>
            </a:r>
            <a:r>
              <a:rPr dirty="0" sz="2300" spc="-15">
                <a:solidFill>
                  <a:srgbClr val="0D0D0D"/>
                </a:solidFill>
                <a:latin typeface="Times New Roman"/>
                <a:cs typeface="Times New Roman"/>
              </a:rPr>
              <a:t>It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during this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 phase;</a:t>
            </a:r>
            <a:r>
              <a:rPr dirty="0" sz="23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becomes</a:t>
            </a:r>
            <a:r>
              <a:rPr dirty="0" sz="23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visible</a:t>
            </a:r>
            <a:r>
              <a:rPr dirty="0" sz="23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outsiders.</a:t>
            </a:r>
            <a:r>
              <a:rPr dirty="0" sz="2300" spc="-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implementation</a:t>
            </a:r>
            <a:r>
              <a:rPr dirty="0" sz="23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r>
              <a:rPr dirty="0" sz="2300" spc="-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600">
              <a:latin typeface="Times New Roman"/>
              <a:cs typeface="Times New Roman"/>
            </a:endParaRPr>
          </a:p>
          <a:p>
            <a:pPr algn="just" marL="304800" indent="-292735">
              <a:lnSpc>
                <a:spcPct val="100000"/>
              </a:lnSpc>
              <a:buAutoNum type="arabicPeriod" startAt="6"/>
              <a:tabLst>
                <a:tab pos="305435" algn="l"/>
              </a:tabLst>
            </a:pPr>
            <a:r>
              <a:rPr dirty="0" sz="2300" b="1">
                <a:solidFill>
                  <a:srgbClr val="0D0D0D"/>
                </a:solidFill>
                <a:latin typeface="Times New Roman"/>
                <a:cs typeface="Times New Roman"/>
              </a:rPr>
              <a:t>Follow-up</a:t>
            </a:r>
            <a:r>
              <a:rPr dirty="0" sz="2300" spc="-10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 b="1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endParaRPr sz="23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70"/>
              </a:spcBef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During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this</a:t>
            </a:r>
            <a:r>
              <a:rPr dirty="0" sz="2300" spc="5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phase,</a:t>
            </a:r>
            <a:r>
              <a:rPr dirty="0" sz="2300" spc="5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everything</a:t>
            </a:r>
            <a:r>
              <a:rPr dirty="0" sz="2300" spc="5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  arranged</a:t>
            </a:r>
            <a:r>
              <a:rPr dirty="0" sz="2300" spc="5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that </a:t>
            </a:r>
            <a:r>
              <a:rPr dirty="0" sz="23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</a:t>
            </a:r>
            <a:r>
              <a:rPr dirty="0" sz="2300" spc="5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necessary</a:t>
            </a:r>
            <a:r>
              <a:rPr dirty="0" sz="2300" spc="5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300" spc="5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bring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6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59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</a:t>
            </a:r>
            <a:r>
              <a:rPr dirty="0" sz="2300" spc="58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300" spc="59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successful</a:t>
            </a:r>
            <a:endParaRPr sz="2300">
              <a:latin typeface="Times New Roman"/>
              <a:cs typeface="Times New Roman"/>
            </a:endParaRPr>
          </a:p>
          <a:p>
            <a:pPr algn="just" marL="12700" marR="9525">
              <a:lnSpc>
                <a:spcPct val="149900"/>
              </a:lnSpc>
              <a:spcBef>
                <a:spcPts val="15"/>
              </a:spcBef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completion.</a:t>
            </a:r>
            <a:r>
              <a:rPr dirty="0" sz="2300" spc="5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Examples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activities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in</a:t>
            </a:r>
            <a:r>
              <a:rPr dirty="0" sz="2300" spc="5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57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follow-up</a:t>
            </a:r>
            <a:r>
              <a:rPr dirty="0" sz="2300" spc="55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include</a:t>
            </a:r>
            <a:r>
              <a:rPr dirty="0" sz="2300" spc="5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writing</a:t>
            </a:r>
            <a:r>
              <a:rPr dirty="0" sz="2300" spc="5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handbooks,</a:t>
            </a:r>
            <a:r>
              <a:rPr dirty="0" sz="2300" spc="56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providing </a:t>
            </a:r>
            <a:r>
              <a:rPr dirty="0" sz="2300" spc="-5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instruction and training 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for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users,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setting up a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help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desk,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maintaining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result,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evaluating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project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 report,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holding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party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celebrate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 result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that has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been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achieved, transferring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to the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directors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and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dismantling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team.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47791"/>
            <a:ext cx="1063315" cy="85068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40989" y="146430"/>
            <a:ext cx="403479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2E5496"/>
                </a:solidFill>
                <a:latin typeface="Times New Roman"/>
                <a:cs typeface="Times New Roman"/>
              </a:rPr>
              <a:t>Project</a:t>
            </a:r>
            <a:r>
              <a:rPr dirty="0" sz="3600" spc="-100" b="1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Times New Roman"/>
                <a:cs typeface="Times New Roman"/>
              </a:rPr>
              <a:t>environment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324081"/>
            <a:ext cx="12037695" cy="2220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5" b="1">
                <a:solidFill>
                  <a:srgbClr val="1F2023"/>
                </a:solidFill>
                <a:latin typeface="Times New Roman"/>
                <a:cs typeface="Times New Roman"/>
              </a:rPr>
              <a:t>environment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is made up </a:t>
            </a:r>
            <a:r>
              <a:rPr dirty="0" sz="2400" spc="10">
                <a:solidFill>
                  <a:srgbClr val="1F2023"/>
                </a:solidFill>
                <a:latin typeface="Times New Roman"/>
                <a:cs typeface="Times New Roman"/>
              </a:rPr>
              <a:t>of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internal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and external factors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that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influence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a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10">
                <a:solidFill>
                  <a:srgbClr val="1F2023"/>
                </a:solidFill>
                <a:latin typeface="Times New Roman"/>
                <a:cs typeface="Times New Roman"/>
              </a:rPr>
              <a:t>.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When </a:t>
            </a:r>
            <a:r>
              <a:rPr dirty="0" sz="2400" spc="-10">
                <a:solidFill>
                  <a:srgbClr val="1F2023"/>
                </a:solidFill>
                <a:latin typeface="Times New Roman"/>
                <a:cs typeface="Times New Roman"/>
              </a:rPr>
              <a:t>managing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a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spc="-10">
                <a:solidFill>
                  <a:srgbClr val="1F2023"/>
                </a:solidFill>
                <a:latin typeface="Times New Roman"/>
                <a:cs typeface="Times New Roman"/>
              </a:rPr>
              <a:t>,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manager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must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consider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more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than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just the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itself.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Proactively</a:t>
            </a:r>
            <a:r>
              <a:rPr dirty="0" sz="2400" spc="118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managing  </a:t>
            </a:r>
            <a:r>
              <a:rPr dirty="0" sz="2400" spc="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a   </a:t>
            </a:r>
            <a:r>
              <a:rPr dirty="0" sz="2400" spc="-15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spc="1160" b="1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involves  </a:t>
            </a:r>
            <a:r>
              <a:rPr dirty="0" sz="2400" spc="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understanding</a:t>
            </a:r>
            <a:r>
              <a:rPr dirty="0" sz="2400" spc="119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   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environment</a:t>
            </a:r>
            <a:r>
              <a:rPr dirty="0" sz="2400" spc="580" b="1">
                <a:solidFill>
                  <a:srgbClr val="1F2023"/>
                </a:solidFill>
                <a:latin typeface="Times New Roman"/>
                <a:cs typeface="Times New Roman"/>
              </a:rPr>
              <a:t> 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in   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which </a:t>
            </a:r>
            <a:r>
              <a:rPr dirty="0" sz="2400" spc="-58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the</a:t>
            </a:r>
            <a:r>
              <a:rPr dirty="0" sz="2400" spc="-1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1F2023"/>
                </a:solidFill>
                <a:latin typeface="Times New Roman"/>
                <a:cs typeface="Times New Roman"/>
              </a:rPr>
              <a:t>project</a:t>
            </a:r>
            <a:r>
              <a:rPr dirty="0" sz="2400" b="1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F2023"/>
                </a:solidFill>
                <a:latin typeface="Times New Roman"/>
                <a:cs typeface="Times New Roman"/>
              </a:rPr>
              <a:t>must</a:t>
            </a:r>
            <a:r>
              <a:rPr dirty="0" sz="2400" spc="5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F2023"/>
                </a:solidFill>
                <a:latin typeface="Times New Roman"/>
                <a:cs typeface="Times New Roman"/>
              </a:rPr>
              <a:t>function.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5577" y="66936"/>
            <a:ext cx="1058778" cy="126223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0448" y="4041647"/>
            <a:ext cx="7620000" cy="257251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2325" y="374345"/>
            <a:ext cx="546925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2E5496"/>
                </a:solidFill>
                <a:latin typeface="Calibri"/>
                <a:cs typeface="Calibri"/>
              </a:rPr>
              <a:t>The</a:t>
            </a:r>
            <a:r>
              <a:rPr dirty="0" sz="3600" b="1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Calibri"/>
                <a:cs typeface="Calibri"/>
              </a:rPr>
              <a:t>McKinsey</a:t>
            </a:r>
            <a:r>
              <a:rPr dirty="0" sz="3600" spc="-25" b="1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Calibri"/>
                <a:cs typeface="Calibri"/>
              </a:rPr>
              <a:t>7S</a:t>
            </a:r>
            <a:r>
              <a:rPr dirty="0" sz="3600" spc="-30" b="1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dirty="0" sz="3600" spc="-15" b="1">
                <a:solidFill>
                  <a:srgbClr val="2E5496"/>
                </a:solidFill>
                <a:latin typeface="Calibri"/>
                <a:cs typeface="Calibri"/>
              </a:rPr>
              <a:t>Framework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1237692"/>
            <a:ext cx="12042140" cy="531114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algn="just" marL="12700" marR="5080">
              <a:lnSpc>
                <a:spcPct val="110100"/>
              </a:lnSpc>
              <a:spcBef>
                <a:spcPts val="85"/>
              </a:spcBef>
            </a:pPr>
            <a:r>
              <a:rPr dirty="0" sz="2300">
                <a:latin typeface="Times New Roman"/>
                <a:cs typeface="Times New Roman"/>
              </a:rPr>
              <a:t>This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model</a:t>
            </a:r>
            <a:r>
              <a:rPr dirty="0" sz="2300" spc="5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is</a:t>
            </a:r>
            <a:r>
              <a:rPr dirty="0" sz="2300" spc="50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51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tool</a:t>
            </a:r>
            <a:r>
              <a:rPr dirty="0" sz="2300" spc="520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for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managerial</a:t>
            </a:r>
            <a:r>
              <a:rPr dirty="0" sz="2300" spc="52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analysis</a:t>
            </a:r>
            <a:r>
              <a:rPr dirty="0" sz="2300" spc="509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and</a:t>
            </a:r>
            <a:r>
              <a:rPr dirty="0" sz="2300" spc="535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action</a:t>
            </a:r>
            <a:r>
              <a:rPr dirty="0" sz="2300" spc="49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that</a:t>
            </a:r>
            <a:r>
              <a:rPr dirty="0" sz="2300" spc="51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provides</a:t>
            </a:r>
            <a:r>
              <a:rPr dirty="0" sz="2300" spc="50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52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structure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with</a:t>
            </a:r>
            <a:r>
              <a:rPr dirty="0" sz="2300" spc="50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which</a:t>
            </a:r>
            <a:r>
              <a:rPr dirty="0" sz="2300" spc="509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to </a:t>
            </a:r>
            <a:r>
              <a:rPr dirty="0" sz="2300" spc="-56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consider the</a:t>
            </a:r>
            <a:r>
              <a:rPr dirty="0" sz="2300" spc="58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company </a:t>
            </a:r>
            <a:r>
              <a:rPr dirty="0" sz="2300" spc="15">
                <a:latin typeface="Times New Roman"/>
                <a:cs typeface="Times New Roman"/>
              </a:rPr>
              <a:t>as </a:t>
            </a:r>
            <a:r>
              <a:rPr dirty="0" sz="2300">
                <a:latin typeface="Times New Roman"/>
                <a:cs typeface="Times New Roman"/>
              </a:rPr>
              <a:t>a whole, </a:t>
            </a:r>
            <a:r>
              <a:rPr dirty="0" sz="2300" spc="-5">
                <a:latin typeface="Times New Roman"/>
                <a:cs typeface="Times New Roman"/>
              </a:rPr>
              <a:t>so that the </a:t>
            </a:r>
            <a:r>
              <a:rPr dirty="0" sz="2300" spc="-15">
                <a:latin typeface="Times New Roman"/>
                <a:cs typeface="Times New Roman"/>
              </a:rPr>
              <a:t>organization’s </a:t>
            </a:r>
            <a:r>
              <a:rPr dirty="0" sz="2300">
                <a:latin typeface="Times New Roman"/>
                <a:cs typeface="Times New Roman"/>
              </a:rPr>
              <a:t>problems </a:t>
            </a:r>
            <a:r>
              <a:rPr dirty="0" sz="2300" spc="-5">
                <a:latin typeface="Times New Roman"/>
                <a:cs typeface="Times New Roman"/>
              </a:rPr>
              <a:t>may </a:t>
            </a:r>
            <a:r>
              <a:rPr dirty="0" sz="2300">
                <a:latin typeface="Times New Roman"/>
                <a:cs typeface="Times New Roman"/>
              </a:rPr>
              <a:t>be </a:t>
            </a:r>
            <a:r>
              <a:rPr dirty="0" sz="2300" spc="-5">
                <a:latin typeface="Times New Roman"/>
                <a:cs typeface="Times New Roman"/>
              </a:rPr>
              <a:t>diagnosed, </a:t>
            </a:r>
            <a:r>
              <a:rPr dirty="0" sz="2300">
                <a:latin typeface="Times New Roman"/>
                <a:cs typeface="Times New Roman"/>
              </a:rPr>
              <a:t>and a 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strategy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maybe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developed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and</a:t>
            </a:r>
            <a:r>
              <a:rPr dirty="0" sz="2300" spc="-25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implemented.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900">
              <a:latin typeface="Times New Roman"/>
              <a:cs typeface="Times New Roman"/>
            </a:endParaRPr>
          </a:p>
          <a:p>
            <a:pPr algn="just" marL="12700" marR="6985">
              <a:lnSpc>
                <a:spcPct val="110000"/>
              </a:lnSpc>
            </a:pPr>
            <a:r>
              <a:rPr dirty="0" sz="2300">
                <a:latin typeface="Times New Roman"/>
                <a:cs typeface="Times New Roman"/>
              </a:rPr>
              <a:t>Developed in </a:t>
            </a:r>
            <a:r>
              <a:rPr dirty="0" sz="2300" spc="-5">
                <a:latin typeface="Times New Roman"/>
                <a:cs typeface="Times New Roman"/>
              </a:rPr>
              <a:t>the early1980s </a:t>
            </a:r>
            <a:r>
              <a:rPr dirty="0" sz="2300" spc="10">
                <a:latin typeface="Times New Roman"/>
                <a:cs typeface="Times New Roman"/>
              </a:rPr>
              <a:t>by </a:t>
            </a:r>
            <a:r>
              <a:rPr dirty="0" sz="2300" spc="-55">
                <a:latin typeface="Times New Roman"/>
                <a:cs typeface="Times New Roman"/>
              </a:rPr>
              <a:t>Tom </a:t>
            </a:r>
            <a:r>
              <a:rPr dirty="0" sz="2300" spc="-5">
                <a:latin typeface="Times New Roman"/>
                <a:cs typeface="Times New Roman"/>
              </a:rPr>
              <a:t>Peters </a:t>
            </a:r>
            <a:r>
              <a:rPr dirty="0" sz="2300">
                <a:latin typeface="Times New Roman"/>
                <a:cs typeface="Times New Roman"/>
              </a:rPr>
              <a:t>and </a:t>
            </a:r>
            <a:r>
              <a:rPr dirty="0" sz="2300" spc="-5">
                <a:latin typeface="Times New Roman"/>
                <a:cs typeface="Times New Roman"/>
              </a:rPr>
              <a:t>Robert </a:t>
            </a:r>
            <a:r>
              <a:rPr dirty="0" sz="2300" spc="-25">
                <a:latin typeface="Times New Roman"/>
                <a:cs typeface="Times New Roman"/>
              </a:rPr>
              <a:t>Waterman, </a:t>
            </a:r>
            <a:r>
              <a:rPr dirty="0" sz="2300">
                <a:latin typeface="Times New Roman"/>
                <a:cs typeface="Times New Roman"/>
              </a:rPr>
              <a:t>two </a:t>
            </a:r>
            <a:r>
              <a:rPr dirty="0" sz="2300" spc="-5">
                <a:latin typeface="Times New Roman"/>
                <a:cs typeface="Times New Roman"/>
              </a:rPr>
              <a:t>consultants working </a:t>
            </a:r>
            <a:r>
              <a:rPr dirty="0" sz="2300">
                <a:latin typeface="Times New Roman"/>
                <a:cs typeface="Times New Roman"/>
              </a:rPr>
              <a:t>at </a:t>
            </a:r>
            <a:r>
              <a:rPr dirty="0" sz="2300" spc="-5">
                <a:latin typeface="Times New Roman"/>
                <a:cs typeface="Times New Roman"/>
              </a:rPr>
              <a:t>the </a:t>
            </a:r>
            <a:r>
              <a:rPr dirty="0" sz="2300">
                <a:latin typeface="Times New Roman"/>
                <a:cs typeface="Times New Roman"/>
              </a:rPr>
              <a:t> McKinsey </a:t>
            </a:r>
            <a:r>
              <a:rPr dirty="0" sz="2300" spc="5">
                <a:latin typeface="Times New Roman"/>
                <a:cs typeface="Times New Roman"/>
              </a:rPr>
              <a:t>company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which </a:t>
            </a:r>
            <a:r>
              <a:rPr dirty="0" sz="2300">
                <a:latin typeface="Times New Roman"/>
                <a:cs typeface="Times New Roman"/>
              </a:rPr>
              <a:t>is </a:t>
            </a:r>
            <a:r>
              <a:rPr dirty="0" sz="2300" spc="-5">
                <a:latin typeface="Times New Roman"/>
                <a:cs typeface="Times New Roman"/>
              </a:rPr>
              <a:t>global </a:t>
            </a:r>
            <a:r>
              <a:rPr dirty="0" sz="2300">
                <a:latin typeface="Times New Roman"/>
                <a:cs typeface="Times New Roman"/>
              </a:rPr>
              <a:t>management consulting </a:t>
            </a:r>
            <a:r>
              <a:rPr dirty="0" sz="2300" spc="-5">
                <a:latin typeface="Times New Roman"/>
                <a:cs typeface="Times New Roman"/>
              </a:rPr>
              <a:t>firm, </a:t>
            </a:r>
            <a:r>
              <a:rPr dirty="0" sz="2300">
                <a:latin typeface="Times New Roman"/>
                <a:cs typeface="Times New Roman"/>
              </a:rPr>
              <a:t>the </a:t>
            </a:r>
            <a:r>
              <a:rPr dirty="0" sz="2300" spc="-5">
                <a:latin typeface="Times New Roman"/>
                <a:cs typeface="Times New Roman"/>
              </a:rPr>
              <a:t>basic </a:t>
            </a:r>
            <a:r>
              <a:rPr dirty="0" sz="2300">
                <a:latin typeface="Times New Roman"/>
                <a:cs typeface="Times New Roman"/>
              </a:rPr>
              <a:t>premise of the model </a:t>
            </a:r>
            <a:r>
              <a:rPr dirty="0" sz="2300" spc="5">
                <a:latin typeface="Times New Roman"/>
                <a:cs typeface="Times New Roman"/>
              </a:rPr>
              <a:t>is 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that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there</a:t>
            </a:r>
            <a:r>
              <a:rPr dirty="0" sz="2300" spc="-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are</a:t>
            </a:r>
            <a:r>
              <a:rPr dirty="0" sz="2300" spc="-5">
                <a:latin typeface="Times New Roman"/>
                <a:cs typeface="Times New Roman"/>
              </a:rPr>
              <a:t> seven</a:t>
            </a:r>
            <a:r>
              <a:rPr dirty="0" sz="2300" spc="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internal</a:t>
            </a:r>
            <a:r>
              <a:rPr dirty="0" sz="2300" spc="-2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aspects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organization </a:t>
            </a:r>
            <a:r>
              <a:rPr dirty="0" sz="2300">
                <a:latin typeface="Times New Roman"/>
                <a:cs typeface="Times New Roman"/>
              </a:rPr>
              <a:t>that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need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be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aligned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if </a:t>
            </a:r>
            <a:r>
              <a:rPr dirty="0" sz="2300">
                <a:latin typeface="Times New Roman"/>
                <a:cs typeface="Times New Roman"/>
              </a:rPr>
              <a:t>it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is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be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successful.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300">
                <a:latin typeface="Times New Roman"/>
                <a:cs typeface="Times New Roman"/>
              </a:rPr>
              <a:t>The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7S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model</a:t>
            </a:r>
            <a:r>
              <a:rPr dirty="0" sz="2300" spc="-35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can</a:t>
            </a:r>
            <a:r>
              <a:rPr dirty="0" sz="2300">
                <a:latin typeface="Times New Roman"/>
                <a:cs typeface="Times New Roman"/>
              </a:rPr>
              <a:t> be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used</a:t>
            </a:r>
            <a:r>
              <a:rPr dirty="0" sz="2300" spc="5">
                <a:latin typeface="Times New Roman"/>
                <a:cs typeface="Times New Roman"/>
              </a:rPr>
              <a:t> in</a:t>
            </a:r>
            <a:r>
              <a:rPr dirty="0" sz="2300">
                <a:latin typeface="Times New Roman"/>
                <a:cs typeface="Times New Roman"/>
              </a:rPr>
              <a:t> a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wide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variety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situations</a:t>
            </a:r>
            <a:r>
              <a:rPr dirty="0" sz="2300" spc="-5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where</a:t>
            </a:r>
            <a:r>
              <a:rPr dirty="0" sz="2300" spc="2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an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alignment</a:t>
            </a:r>
            <a:r>
              <a:rPr dirty="0" sz="2300" spc="-3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perspective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is</a:t>
            </a:r>
            <a:r>
              <a:rPr dirty="0" sz="2300" spc="-5">
                <a:latin typeface="Times New Roman"/>
                <a:cs typeface="Times New Roman"/>
              </a:rPr>
              <a:t> useful</a:t>
            </a:r>
            <a:r>
              <a:rPr dirty="0" sz="2300" spc="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to:</a:t>
            </a:r>
            <a:endParaRPr sz="23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725"/>
              </a:spcBef>
              <a:buAutoNum type="arabicParenR"/>
              <a:tabLst>
                <a:tab pos="330200" algn="l"/>
              </a:tabLst>
            </a:pPr>
            <a:r>
              <a:rPr dirty="0" sz="2300" spc="-5">
                <a:latin typeface="Times New Roman"/>
                <a:cs typeface="Times New Roman"/>
              </a:rPr>
              <a:t>Improve</a:t>
            </a:r>
            <a:r>
              <a:rPr dirty="0" sz="2300">
                <a:latin typeface="Times New Roman"/>
                <a:cs typeface="Times New Roman"/>
              </a:rPr>
              <a:t> the</a:t>
            </a:r>
            <a:r>
              <a:rPr dirty="0" sz="2300" spc="-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performance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-3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company</a:t>
            </a:r>
            <a:endParaRPr sz="23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720"/>
              </a:spcBef>
              <a:buAutoNum type="arabicParenR"/>
              <a:tabLst>
                <a:tab pos="330200" algn="l"/>
              </a:tabLst>
            </a:pPr>
            <a:r>
              <a:rPr dirty="0" sz="2300" spc="5">
                <a:latin typeface="Times New Roman"/>
                <a:cs typeface="Times New Roman"/>
              </a:rPr>
              <a:t>Examine</a:t>
            </a:r>
            <a:r>
              <a:rPr dirty="0" sz="2300" spc="-6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the</a:t>
            </a:r>
            <a:r>
              <a:rPr dirty="0" sz="2300" spc="-10">
                <a:latin typeface="Times New Roman"/>
                <a:cs typeface="Times New Roman"/>
              </a:rPr>
              <a:t> </a:t>
            </a:r>
            <a:r>
              <a:rPr dirty="0" sz="2300" spc="5">
                <a:latin typeface="Times New Roman"/>
                <a:cs typeface="Times New Roman"/>
              </a:rPr>
              <a:t>likely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effects</a:t>
            </a:r>
            <a:r>
              <a:rPr dirty="0" sz="2300" spc="3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of</a:t>
            </a:r>
            <a:r>
              <a:rPr dirty="0" sz="2300" spc="-30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future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changes within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 </a:t>
            </a:r>
            <a:r>
              <a:rPr dirty="0" sz="2300" spc="-5">
                <a:latin typeface="Times New Roman"/>
                <a:cs typeface="Times New Roman"/>
              </a:rPr>
              <a:t>company;</a:t>
            </a:r>
            <a:endParaRPr sz="2300">
              <a:latin typeface="Times New Roman"/>
              <a:cs typeface="Times New Roman"/>
            </a:endParaRPr>
          </a:p>
          <a:p>
            <a:pPr marL="311150" indent="-299085">
              <a:lnSpc>
                <a:spcPct val="100000"/>
              </a:lnSpc>
              <a:spcBef>
                <a:spcPts val="720"/>
              </a:spcBef>
              <a:buAutoNum type="arabicParenR"/>
              <a:tabLst>
                <a:tab pos="311785" algn="l"/>
              </a:tabLst>
            </a:pPr>
            <a:r>
              <a:rPr dirty="0" sz="2300" spc="-5">
                <a:latin typeface="Times New Roman"/>
                <a:cs typeface="Times New Roman"/>
              </a:rPr>
              <a:t>Align</a:t>
            </a:r>
            <a:r>
              <a:rPr dirty="0" sz="2300" spc="2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departments</a:t>
            </a:r>
            <a:r>
              <a:rPr dirty="0" sz="2300" spc="-6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and processes</a:t>
            </a:r>
            <a:r>
              <a:rPr dirty="0" sz="2300" spc="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during</a:t>
            </a:r>
            <a:r>
              <a:rPr dirty="0" sz="2300" spc="-2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10">
                <a:latin typeface="Times New Roman"/>
                <a:cs typeface="Times New Roman"/>
              </a:rPr>
              <a:t> </a:t>
            </a:r>
            <a:r>
              <a:rPr dirty="0" sz="2300" spc="-10">
                <a:latin typeface="Times New Roman"/>
                <a:cs typeface="Times New Roman"/>
              </a:rPr>
              <a:t>merger</a:t>
            </a:r>
            <a:r>
              <a:rPr dirty="0" sz="2300" spc="-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or</a:t>
            </a:r>
            <a:r>
              <a:rPr dirty="0" sz="2300" spc="5">
                <a:latin typeface="Times New Roman"/>
                <a:cs typeface="Times New Roman"/>
              </a:rPr>
              <a:t> acquisition;</a:t>
            </a:r>
            <a:r>
              <a:rPr dirty="0" sz="2300" spc="-65">
                <a:latin typeface="Times New Roman"/>
                <a:cs typeface="Times New Roman"/>
              </a:rPr>
              <a:t> </a:t>
            </a:r>
            <a:r>
              <a:rPr dirty="0" sz="2300" spc="-5">
                <a:latin typeface="Times New Roman"/>
                <a:cs typeface="Times New Roman"/>
              </a:rPr>
              <a:t>or</a:t>
            </a:r>
            <a:endParaRPr sz="23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725"/>
              </a:spcBef>
              <a:buAutoNum type="arabicParenR"/>
              <a:tabLst>
                <a:tab pos="330200" algn="l"/>
              </a:tabLst>
            </a:pPr>
            <a:r>
              <a:rPr dirty="0" sz="2300">
                <a:latin typeface="Times New Roman"/>
                <a:cs typeface="Times New Roman"/>
              </a:rPr>
              <a:t>Determine</a:t>
            </a:r>
            <a:r>
              <a:rPr dirty="0" sz="2300" spc="-5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how</a:t>
            </a:r>
            <a:r>
              <a:rPr dirty="0" sz="2300" spc="-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best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to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implement</a:t>
            </a:r>
            <a:r>
              <a:rPr dirty="0" sz="2300" spc="-40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a</a:t>
            </a:r>
            <a:r>
              <a:rPr dirty="0" sz="2300" spc="15">
                <a:latin typeface="Times New Roman"/>
                <a:cs typeface="Times New Roman"/>
              </a:rPr>
              <a:t> </a:t>
            </a:r>
            <a:r>
              <a:rPr dirty="0" sz="2300">
                <a:latin typeface="Times New Roman"/>
                <a:cs typeface="Times New Roman"/>
              </a:rPr>
              <a:t>proposed</a:t>
            </a:r>
            <a:r>
              <a:rPr dirty="0" sz="2300" spc="-20">
                <a:latin typeface="Times New Roman"/>
                <a:cs typeface="Times New Roman"/>
              </a:rPr>
              <a:t> </a:t>
            </a:r>
            <a:r>
              <a:rPr dirty="0" sz="2300" spc="-25">
                <a:latin typeface="Times New Roman"/>
                <a:cs typeface="Times New Roman"/>
              </a:rPr>
              <a:t>strategy.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7010" y="613105"/>
            <a:ext cx="6704965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40">
                <a:solidFill>
                  <a:srgbClr val="2E5496"/>
                </a:solidFill>
              </a:rPr>
              <a:t>Where</a:t>
            </a:r>
            <a:r>
              <a:rPr dirty="0" sz="4400" spc="-140">
                <a:solidFill>
                  <a:srgbClr val="2E5496"/>
                </a:solidFill>
              </a:rPr>
              <a:t> </a:t>
            </a:r>
            <a:r>
              <a:rPr dirty="0" sz="4400" spc="-15">
                <a:solidFill>
                  <a:srgbClr val="2E5496"/>
                </a:solidFill>
              </a:rPr>
              <a:t>7S</a:t>
            </a:r>
            <a:r>
              <a:rPr dirty="0" sz="4400" spc="-95">
                <a:solidFill>
                  <a:srgbClr val="2E5496"/>
                </a:solidFill>
              </a:rPr>
              <a:t> </a:t>
            </a:r>
            <a:r>
              <a:rPr dirty="0" sz="4400" spc="-30">
                <a:solidFill>
                  <a:srgbClr val="2E5496"/>
                </a:solidFill>
              </a:rPr>
              <a:t>model</a:t>
            </a:r>
            <a:r>
              <a:rPr dirty="0" sz="4400" spc="-120">
                <a:solidFill>
                  <a:srgbClr val="2E5496"/>
                </a:solidFill>
              </a:rPr>
              <a:t> </a:t>
            </a:r>
            <a:r>
              <a:rPr dirty="0" sz="4400" spc="-20">
                <a:solidFill>
                  <a:srgbClr val="2E5496"/>
                </a:solidFill>
              </a:rPr>
              <a:t>can</a:t>
            </a:r>
            <a:r>
              <a:rPr dirty="0" sz="4400" spc="-125">
                <a:solidFill>
                  <a:srgbClr val="2E5496"/>
                </a:solidFill>
              </a:rPr>
              <a:t> </a:t>
            </a:r>
            <a:r>
              <a:rPr dirty="0" sz="4400" spc="-5">
                <a:solidFill>
                  <a:srgbClr val="2E5496"/>
                </a:solidFill>
              </a:rPr>
              <a:t>be</a:t>
            </a:r>
            <a:r>
              <a:rPr dirty="0" sz="4400" spc="-110">
                <a:solidFill>
                  <a:srgbClr val="2E5496"/>
                </a:solidFill>
              </a:rPr>
              <a:t> </a:t>
            </a:r>
            <a:r>
              <a:rPr dirty="0" sz="4400" spc="-25">
                <a:solidFill>
                  <a:srgbClr val="2E5496"/>
                </a:solidFill>
              </a:rPr>
              <a:t>used?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7244" y="1984324"/>
            <a:ext cx="9996170" cy="275653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23215" indent="-311150">
              <a:lnSpc>
                <a:spcPct val="100000"/>
              </a:lnSpc>
              <a:spcBef>
                <a:spcPts val="110"/>
              </a:spcBef>
              <a:buFont typeface="Arial MT"/>
              <a:buChar char="•"/>
              <a:tabLst>
                <a:tab pos="323215" algn="l"/>
                <a:tab pos="32385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improve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performance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35">
                <a:latin typeface="Times New Roman"/>
                <a:cs typeface="Times New Roman"/>
              </a:rPr>
              <a:t>company,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6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examine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likely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effects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future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changes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within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 </a:t>
            </a:r>
            <a:r>
              <a:rPr dirty="0" sz="2800" spc="-20">
                <a:latin typeface="Times New Roman"/>
                <a:cs typeface="Times New Roman"/>
              </a:rPr>
              <a:t>company,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align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departments</a:t>
            </a:r>
            <a:r>
              <a:rPr dirty="0" sz="2800" spc="-1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processes,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0">
                <a:latin typeface="Times New Roman"/>
                <a:cs typeface="Times New Roman"/>
              </a:rPr>
              <a:t>To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determine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what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is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best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way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implement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proposed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-20">
                <a:latin typeface="Times New Roman"/>
                <a:cs typeface="Times New Roman"/>
              </a:rPr>
              <a:t>strategy.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72027" y="0"/>
            <a:ext cx="4450080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15">
                <a:solidFill>
                  <a:srgbClr val="2E5496"/>
                </a:solidFill>
              </a:rPr>
              <a:t>The</a:t>
            </a:r>
            <a:r>
              <a:rPr dirty="0" sz="4400" spc="-155">
                <a:solidFill>
                  <a:srgbClr val="2E5496"/>
                </a:solidFill>
              </a:rPr>
              <a:t> </a:t>
            </a:r>
            <a:r>
              <a:rPr dirty="0" sz="4400" spc="-40">
                <a:solidFill>
                  <a:srgbClr val="2E5496"/>
                </a:solidFill>
              </a:rPr>
              <a:t>Seven</a:t>
            </a:r>
            <a:r>
              <a:rPr dirty="0" sz="4400" spc="-140">
                <a:solidFill>
                  <a:srgbClr val="2E5496"/>
                </a:solidFill>
              </a:rPr>
              <a:t> </a:t>
            </a:r>
            <a:r>
              <a:rPr dirty="0" sz="4400" spc="-35">
                <a:solidFill>
                  <a:srgbClr val="2E5496"/>
                </a:solidFill>
              </a:rPr>
              <a:t>Elements</a:t>
            </a:r>
            <a:endParaRPr sz="4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28496" y="781430"/>
          <a:ext cx="8959215" cy="2298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69765"/>
                <a:gridCol w="4469765"/>
              </a:tblGrid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24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Hard</a:t>
                      </a:r>
                      <a:r>
                        <a:rPr dirty="0" sz="24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elements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Soft</a:t>
                      </a:r>
                      <a:r>
                        <a:rPr dirty="0" sz="2400" spc="-6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elements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">
                          <a:latin typeface="Times New Roman"/>
                          <a:cs typeface="Times New Roman"/>
                        </a:rPr>
                        <a:t>Strategy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">
                          <a:latin typeface="Times New Roman"/>
                          <a:cs typeface="Times New Roman"/>
                        </a:rPr>
                        <a:t>Shared</a:t>
                      </a: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5">
                          <a:latin typeface="Times New Roman"/>
                          <a:cs typeface="Times New Roman"/>
                        </a:rPr>
                        <a:t>values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">
                          <a:latin typeface="Times New Roman"/>
                          <a:cs typeface="Times New Roman"/>
                        </a:rPr>
                        <a:t>Structure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Skills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Systems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Style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15">
                          <a:latin typeface="Times New Roman"/>
                          <a:cs typeface="Times New Roman"/>
                        </a:rPr>
                        <a:t>Staff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38150" y="3297377"/>
            <a:ext cx="11721465" cy="34671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latin typeface="Times New Roman"/>
                <a:cs typeface="Times New Roman"/>
              </a:rPr>
              <a:t>"Hard" </a:t>
            </a:r>
            <a:r>
              <a:rPr dirty="0" sz="2800" spc="-5">
                <a:latin typeface="Times New Roman"/>
                <a:cs typeface="Times New Roman"/>
              </a:rPr>
              <a:t>elements are </a:t>
            </a:r>
            <a:r>
              <a:rPr dirty="0" sz="2800">
                <a:latin typeface="Times New Roman"/>
                <a:cs typeface="Times New Roman"/>
              </a:rPr>
              <a:t>easier </a:t>
            </a:r>
            <a:r>
              <a:rPr dirty="0" sz="2800" spc="-5">
                <a:latin typeface="Times New Roman"/>
                <a:cs typeface="Times New Roman"/>
              </a:rPr>
              <a:t>to </a:t>
            </a:r>
            <a:r>
              <a:rPr dirty="0" sz="2800">
                <a:latin typeface="Times New Roman"/>
                <a:cs typeface="Times New Roman"/>
              </a:rPr>
              <a:t>define </a:t>
            </a:r>
            <a:r>
              <a:rPr dirty="0" sz="2800" spc="5">
                <a:latin typeface="Times New Roman"/>
                <a:cs typeface="Times New Roman"/>
              </a:rPr>
              <a:t>or </a:t>
            </a:r>
            <a:r>
              <a:rPr dirty="0" sz="2800">
                <a:latin typeface="Times New Roman"/>
                <a:cs typeface="Times New Roman"/>
              </a:rPr>
              <a:t>identify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 spc="-10">
                <a:latin typeface="Times New Roman"/>
                <a:cs typeface="Times New Roman"/>
              </a:rPr>
              <a:t>management </a:t>
            </a:r>
            <a:r>
              <a:rPr dirty="0" sz="2800" spc="-5">
                <a:latin typeface="Times New Roman"/>
                <a:cs typeface="Times New Roman"/>
              </a:rPr>
              <a:t>can directly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influence </a:t>
            </a:r>
            <a:r>
              <a:rPr dirty="0" sz="2800" spc="-10">
                <a:latin typeface="Times New Roman"/>
                <a:cs typeface="Times New Roman"/>
              </a:rPr>
              <a:t>them: </a:t>
            </a:r>
            <a:r>
              <a:rPr dirty="0" sz="2800" spc="-5">
                <a:latin typeface="Times New Roman"/>
                <a:cs typeface="Times New Roman"/>
              </a:rPr>
              <a:t>These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5">
                <a:latin typeface="Times New Roman"/>
                <a:cs typeface="Times New Roman"/>
              </a:rPr>
              <a:t>strategy statements; </a:t>
            </a:r>
            <a:r>
              <a:rPr dirty="0" sz="2800" spc="-10">
                <a:latin typeface="Times New Roman"/>
                <a:cs typeface="Times New Roman"/>
              </a:rPr>
              <a:t>organization </a:t>
            </a:r>
            <a:r>
              <a:rPr dirty="0" sz="2800" spc="-5">
                <a:latin typeface="Times New Roman"/>
                <a:cs typeface="Times New Roman"/>
              </a:rPr>
              <a:t>charts and </a:t>
            </a:r>
            <a:r>
              <a:rPr dirty="0" sz="2800" spc="-10">
                <a:latin typeface="Times New Roman"/>
                <a:cs typeface="Times New Roman"/>
              </a:rPr>
              <a:t>reporting 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lines;</a:t>
            </a:r>
            <a:r>
              <a:rPr dirty="0" sz="2800" spc="-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formal</a:t>
            </a:r>
            <a:r>
              <a:rPr dirty="0" sz="2800">
                <a:latin typeface="Times New Roman"/>
                <a:cs typeface="Times New Roman"/>
              </a:rPr>
              <a:t> processes</a:t>
            </a:r>
            <a:r>
              <a:rPr dirty="0" sz="2800" spc="-8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1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IT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systems.</a:t>
            </a: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050">
              <a:latin typeface="Times New Roman"/>
              <a:cs typeface="Times New Roman"/>
            </a:endParaRPr>
          </a:p>
          <a:p>
            <a:pPr algn="just" marL="12700" marR="6985">
              <a:lnSpc>
                <a:spcPct val="100000"/>
              </a:lnSpc>
            </a:pPr>
            <a:r>
              <a:rPr dirty="0" sz="2800" b="1">
                <a:latin typeface="Times New Roman"/>
                <a:cs typeface="Times New Roman"/>
              </a:rPr>
              <a:t>"Soft" </a:t>
            </a:r>
            <a:r>
              <a:rPr dirty="0" sz="2800" spc="-5">
                <a:latin typeface="Times New Roman"/>
                <a:cs typeface="Times New Roman"/>
              </a:rPr>
              <a:t>elements, </a:t>
            </a:r>
            <a:r>
              <a:rPr dirty="0" sz="2800" spc="10">
                <a:latin typeface="Times New Roman"/>
                <a:cs typeface="Times New Roman"/>
              </a:rPr>
              <a:t>on </a:t>
            </a: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-5">
                <a:latin typeface="Times New Roman"/>
                <a:cs typeface="Times New Roman"/>
              </a:rPr>
              <a:t>other </a:t>
            </a:r>
            <a:r>
              <a:rPr dirty="0" sz="2800">
                <a:latin typeface="Times New Roman"/>
                <a:cs typeface="Times New Roman"/>
              </a:rPr>
              <a:t>hand, </a:t>
            </a:r>
            <a:r>
              <a:rPr dirty="0" sz="2800" spc="-5">
                <a:latin typeface="Times New Roman"/>
                <a:cs typeface="Times New Roman"/>
              </a:rPr>
              <a:t>can be </a:t>
            </a:r>
            <a:r>
              <a:rPr dirty="0" sz="2800" spc="-10">
                <a:latin typeface="Times New Roman"/>
                <a:cs typeface="Times New Roman"/>
              </a:rPr>
              <a:t>more difficult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 spc="-5">
                <a:latin typeface="Times New Roman"/>
                <a:cs typeface="Times New Roman"/>
              </a:rPr>
              <a:t>describe,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5">
                <a:latin typeface="Times New Roman"/>
                <a:cs typeface="Times New Roman"/>
              </a:rPr>
              <a:t>less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tangible and </a:t>
            </a:r>
            <a:r>
              <a:rPr dirty="0" sz="2800" spc="-10">
                <a:latin typeface="Times New Roman"/>
                <a:cs typeface="Times New Roman"/>
              </a:rPr>
              <a:t>more </a:t>
            </a:r>
            <a:r>
              <a:rPr dirty="0" sz="2800" spc="-5">
                <a:latin typeface="Times New Roman"/>
                <a:cs typeface="Times New Roman"/>
              </a:rPr>
              <a:t>influenced </a:t>
            </a:r>
            <a:r>
              <a:rPr dirty="0" sz="2800" spc="5">
                <a:latin typeface="Times New Roman"/>
                <a:cs typeface="Times New Roman"/>
              </a:rPr>
              <a:t>by </a:t>
            </a:r>
            <a:r>
              <a:rPr dirty="0" sz="2800">
                <a:latin typeface="Times New Roman"/>
                <a:cs typeface="Times New Roman"/>
              </a:rPr>
              <a:t>culture. They are harder </a:t>
            </a:r>
            <a:r>
              <a:rPr dirty="0" sz="2800" spc="-5">
                <a:latin typeface="Times New Roman"/>
                <a:cs typeface="Times New Roman"/>
              </a:rPr>
              <a:t>to change directly </a:t>
            </a:r>
            <a:r>
              <a:rPr dirty="0" sz="2800" spc="5">
                <a:latin typeface="Times New Roman"/>
                <a:cs typeface="Times New Roman"/>
              </a:rPr>
              <a:t>and 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take </a:t>
            </a:r>
            <a:r>
              <a:rPr dirty="0" sz="2800" spc="-5">
                <a:latin typeface="Times New Roman"/>
                <a:cs typeface="Times New Roman"/>
              </a:rPr>
              <a:t>longer </a:t>
            </a:r>
            <a:r>
              <a:rPr dirty="0" sz="2800" spc="-15">
                <a:latin typeface="Times New Roman"/>
                <a:cs typeface="Times New Roman"/>
              </a:rPr>
              <a:t>time </a:t>
            </a:r>
            <a:r>
              <a:rPr dirty="0" sz="2800" spc="5">
                <a:latin typeface="Times New Roman"/>
                <a:cs typeface="Times New Roman"/>
              </a:rPr>
              <a:t>to </a:t>
            </a:r>
            <a:r>
              <a:rPr dirty="0" sz="2800">
                <a:latin typeface="Times New Roman"/>
                <a:cs typeface="Times New Roman"/>
              </a:rPr>
              <a:t>change. </a:t>
            </a:r>
            <a:r>
              <a:rPr dirty="0" sz="2800" spc="-20">
                <a:latin typeface="Times New Roman"/>
                <a:cs typeface="Times New Roman"/>
              </a:rPr>
              <a:t>However, </a:t>
            </a:r>
            <a:r>
              <a:rPr dirty="0" sz="2800" spc="-5">
                <a:latin typeface="Times New Roman"/>
                <a:cs typeface="Times New Roman"/>
              </a:rPr>
              <a:t>these </a:t>
            </a:r>
            <a:r>
              <a:rPr dirty="0" sz="2800">
                <a:latin typeface="Times New Roman"/>
                <a:cs typeface="Times New Roman"/>
              </a:rPr>
              <a:t>soft </a:t>
            </a:r>
            <a:r>
              <a:rPr dirty="0" sz="2800" spc="-10">
                <a:latin typeface="Times New Roman"/>
                <a:cs typeface="Times New Roman"/>
              </a:rPr>
              <a:t>elements </a:t>
            </a:r>
            <a:r>
              <a:rPr dirty="0" sz="2800">
                <a:latin typeface="Times New Roman"/>
                <a:cs typeface="Times New Roman"/>
              </a:rPr>
              <a:t>are </a:t>
            </a:r>
            <a:r>
              <a:rPr dirty="0" sz="2800" spc="-10">
                <a:latin typeface="Times New Roman"/>
                <a:cs typeface="Times New Roman"/>
              </a:rPr>
              <a:t>as </a:t>
            </a:r>
            <a:r>
              <a:rPr dirty="0" sz="2800" spc="-5">
                <a:latin typeface="Times New Roman"/>
                <a:cs typeface="Times New Roman"/>
              </a:rPr>
              <a:t>important </a:t>
            </a:r>
            <a:r>
              <a:rPr dirty="0" sz="2800">
                <a:latin typeface="Times New Roman"/>
                <a:cs typeface="Times New Roman"/>
              </a:rPr>
              <a:t>as the </a:t>
            </a:r>
            <a:r>
              <a:rPr dirty="0" sz="2800" spc="5">
                <a:latin typeface="Times New Roman"/>
                <a:cs typeface="Times New Roman"/>
              </a:rPr>
              <a:t> hard</a:t>
            </a:r>
            <a:r>
              <a:rPr dirty="0" sz="2800" spc="-4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elements</a:t>
            </a:r>
            <a:r>
              <a:rPr dirty="0" sz="2800" spc="-3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if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the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organization</a:t>
            </a:r>
            <a:r>
              <a:rPr dirty="0" sz="2800" spc="-7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is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going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be</a:t>
            </a:r>
            <a:r>
              <a:rPr dirty="0" sz="2800" spc="-3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successful.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0872" y="957072"/>
            <a:ext cx="5092672" cy="487984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462140" y="902792"/>
            <a:ext cx="4775200" cy="38677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marR="5080" indent="-228600">
              <a:lnSpc>
                <a:spcPct val="1501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>
                <a:latin typeface="Times New Roman"/>
                <a:cs typeface="Times New Roman"/>
              </a:rPr>
              <a:t>The </a:t>
            </a:r>
            <a:r>
              <a:rPr dirty="0" sz="2800" spc="5">
                <a:latin typeface="Times New Roman"/>
                <a:cs typeface="Times New Roman"/>
              </a:rPr>
              <a:t>key </a:t>
            </a:r>
            <a:r>
              <a:rPr dirty="0" sz="2800" spc="-5">
                <a:latin typeface="Times New Roman"/>
                <a:cs typeface="Times New Roman"/>
              </a:rPr>
              <a:t>point </a:t>
            </a:r>
            <a:r>
              <a:rPr dirty="0" sz="2800" spc="5">
                <a:latin typeface="Times New Roman"/>
                <a:cs typeface="Times New Roman"/>
              </a:rPr>
              <a:t>of </a:t>
            </a:r>
            <a:r>
              <a:rPr dirty="0" sz="2800" spc="-5">
                <a:latin typeface="Times New Roman"/>
                <a:cs typeface="Times New Roman"/>
              </a:rPr>
              <a:t>the model </a:t>
            </a:r>
            <a:r>
              <a:rPr dirty="0" sz="2800" spc="10">
                <a:latin typeface="Times New Roman"/>
                <a:cs typeface="Times New Roman"/>
              </a:rPr>
              <a:t>is </a:t>
            </a:r>
            <a:r>
              <a:rPr dirty="0" sz="2800" spc="15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that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all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the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seven</a:t>
            </a:r>
            <a:r>
              <a:rPr dirty="0" sz="280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areas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are 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interconnected</a:t>
            </a:r>
            <a:r>
              <a:rPr dirty="0" sz="2800" spc="-5" b="1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and</a:t>
            </a:r>
            <a:r>
              <a:rPr dirty="0" sz="2800">
                <a:latin typeface="Times New Roman"/>
                <a:cs typeface="Times New Roman"/>
              </a:rPr>
              <a:t> a</a:t>
            </a:r>
            <a:r>
              <a:rPr dirty="0" sz="2800" spc="7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change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in </a:t>
            </a:r>
            <a:r>
              <a:rPr dirty="0" sz="2800">
                <a:latin typeface="Times New Roman"/>
                <a:cs typeface="Times New Roman"/>
              </a:rPr>
              <a:t>one </a:t>
            </a:r>
            <a:r>
              <a:rPr dirty="0" sz="2800" spc="-5">
                <a:latin typeface="Times New Roman"/>
                <a:cs typeface="Times New Roman"/>
              </a:rPr>
              <a:t>area requires </a:t>
            </a:r>
            <a:r>
              <a:rPr dirty="0" sz="2800">
                <a:latin typeface="Times New Roman"/>
                <a:cs typeface="Times New Roman"/>
              </a:rPr>
              <a:t>change </a:t>
            </a:r>
            <a:r>
              <a:rPr dirty="0" sz="2800" spc="-15">
                <a:latin typeface="Times New Roman"/>
                <a:cs typeface="Times New Roman"/>
              </a:rPr>
              <a:t>in 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the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rest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of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them</a:t>
            </a:r>
            <a:r>
              <a:rPr dirty="0" sz="2800" spc="5">
                <a:latin typeface="Times New Roman"/>
                <a:cs typeface="Times New Roman"/>
              </a:rPr>
              <a:t> for</a:t>
            </a:r>
            <a:r>
              <a:rPr dirty="0" sz="2800" spc="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it</a:t>
            </a:r>
            <a:r>
              <a:rPr dirty="0" sz="2800" spc="10">
                <a:latin typeface="Times New Roman"/>
                <a:cs typeface="Times New Roman"/>
              </a:rPr>
              <a:t> to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function</a:t>
            </a:r>
            <a:r>
              <a:rPr dirty="0" sz="2800" spc="-55">
                <a:latin typeface="Times New Roman"/>
                <a:cs typeface="Times New Roman"/>
              </a:rPr>
              <a:t> </a:t>
            </a:r>
            <a:r>
              <a:rPr dirty="0" sz="2800" spc="-25">
                <a:latin typeface="Times New Roman"/>
                <a:cs typeface="Times New Roman"/>
              </a:rPr>
              <a:t>effectively.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0"/>
            <a:ext cx="12038330" cy="6456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marR="8255" indent="-228600">
              <a:lnSpc>
                <a:spcPct val="11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 b="1">
                <a:latin typeface="Times New Roman"/>
                <a:cs typeface="Times New Roman"/>
              </a:rPr>
              <a:t>Strategy:</a:t>
            </a:r>
            <a:r>
              <a:rPr dirty="0" sz="2600" b="1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the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plan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devised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to</a:t>
            </a:r>
            <a:r>
              <a:rPr dirty="0" sz="2600" spc="-5">
                <a:latin typeface="Times New Roman"/>
                <a:cs typeface="Times New Roman"/>
              </a:rPr>
              <a:t> maintain</a:t>
            </a:r>
            <a:r>
              <a:rPr dirty="0" sz="2600">
                <a:latin typeface="Times New Roman"/>
                <a:cs typeface="Times New Roman"/>
              </a:rPr>
              <a:t> and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build</a:t>
            </a:r>
            <a:r>
              <a:rPr dirty="0" sz="2600">
                <a:latin typeface="Times New Roman"/>
                <a:cs typeface="Times New Roman"/>
              </a:rPr>
              <a:t> competitive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advantage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over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the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competition.</a:t>
            </a:r>
            <a:endParaRPr sz="2600">
              <a:latin typeface="Times New Roman"/>
              <a:cs typeface="Times New Roman"/>
            </a:endParaRPr>
          </a:p>
          <a:p>
            <a:pPr algn="just" marL="241300" marR="8890" indent="-228600">
              <a:lnSpc>
                <a:spcPct val="1101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5" b="1">
                <a:latin typeface="Times New Roman"/>
                <a:cs typeface="Times New Roman"/>
              </a:rPr>
              <a:t>Structure: </a:t>
            </a:r>
            <a:r>
              <a:rPr dirty="0" sz="2600" spc="-5">
                <a:latin typeface="Times New Roman"/>
                <a:cs typeface="Times New Roman"/>
              </a:rPr>
              <a:t>structures </a:t>
            </a:r>
            <a:r>
              <a:rPr dirty="0" sz="2600">
                <a:latin typeface="Times New Roman"/>
                <a:cs typeface="Times New Roman"/>
              </a:rPr>
              <a:t>describe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5">
                <a:latin typeface="Times New Roman"/>
                <a:cs typeface="Times New Roman"/>
              </a:rPr>
              <a:t>hierarchy </a:t>
            </a:r>
            <a:r>
              <a:rPr dirty="0" sz="2600" spc="5">
                <a:latin typeface="Times New Roman"/>
                <a:cs typeface="Times New Roman"/>
              </a:rPr>
              <a:t>of </a:t>
            </a:r>
            <a:r>
              <a:rPr dirty="0" sz="2600">
                <a:latin typeface="Times New Roman"/>
                <a:cs typeface="Times New Roman"/>
              </a:rPr>
              <a:t>authority and </a:t>
            </a:r>
            <a:r>
              <a:rPr dirty="0" sz="2600" spc="-5">
                <a:latin typeface="Times New Roman"/>
                <a:cs typeface="Times New Roman"/>
              </a:rPr>
              <a:t>accountability centralized,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functional divisions (top-down); decentralized (the trend </a:t>
            </a:r>
            <a:r>
              <a:rPr dirty="0" sz="2600" spc="-10">
                <a:latin typeface="Times New Roman"/>
                <a:cs typeface="Times New Roman"/>
              </a:rPr>
              <a:t>in </a:t>
            </a:r>
            <a:r>
              <a:rPr dirty="0" sz="2600" spc="-15">
                <a:latin typeface="Times New Roman"/>
                <a:cs typeface="Times New Roman"/>
              </a:rPr>
              <a:t>larger </a:t>
            </a:r>
            <a:r>
              <a:rPr dirty="0" sz="2600" spc="-10">
                <a:latin typeface="Times New Roman"/>
                <a:cs typeface="Times New Roman"/>
              </a:rPr>
              <a:t>organizations); </a:t>
            </a:r>
            <a:r>
              <a:rPr dirty="0" sz="2600" spc="-5">
                <a:latin typeface="Times New Roman"/>
                <a:cs typeface="Times New Roman"/>
              </a:rPr>
              <a:t>matrix,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network, holding,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etc.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These</a:t>
            </a:r>
            <a:r>
              <a:rPr dirty="0" sz="2600">
                <a:latin typeface="Times New Roman"/>
                <a:cs typeface="Times New Roman"/>
              </a:rPr>
              <a:t> relationships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>
                <a:latin typeface="Times New Roman"/>
                <a:cs typeface="Times New Roman"/>
              </a:rPr>
              <a:t>are frequently </a:t>
            </a:r>
            <a:r>
              <a:rPr dirty="0" sz="2600" spc="-5">
                <a:latin typeface="Times New Roman"/>
                <a:cs typeface="Times New Roman"/>
              </a:rPr>
              <a:t>diagrammed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inorganization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charts.</a:t>
            </a:r>
            <a:endParaRPr sz="2600">
              <a:latin typeface="Times New Roman"/>
              <a:cs typeface="Times New Roman"/>
            </a:endParaRPr>
          </a:p>
          <a:p>
            <a:pPr algn="just" marL="241300" marR="5080" indent="-228600">
              <a:lnSpc>
                <a:spcPct val="110100"/>
              </a:lnSpc>
              <a:spcBef>
                <a:spcPts val="10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Systems: </a:t>
            </a:r>
            <a:r>
              <a:rPr dirty="0" sz="2600" spc="-5">
                <a:latin typeface="Times New Roman"/>
                <a:cs typeface="Times New Roman"/>
              </a:rPr>
              <a:t>the </a:t>
            </a:r>
            <a:r>
              <a:rPr dirty="0" sz="2600" spc="5">
                <a:latin typeface="Times New Roman"/>
                <a:cs typeface="Times New Roman"/>
              </a:rPr>
              <a:t>daily </a:t>
            </a:r>
            <a:r>
              <a:rPr dirty="0" sz="2600" spc="-5">
                <a:latin typeface="Times New Roman"/>
                <a:cs typeface="Times New Roman"/>
              </a:rPr>
              <a:t>activities and procedures </a:t>
            </a:r>
            <a:r>
              <a:rPr dirty="0" sz="2600">
                <a:latin typeface="Times New Roman"/>
                <a:cs typeface="Times New Roman"/>
              </a:rPr>
              <a:t>that </a:t>
            </a:r>
            <a:r>
              <a:rPr dirty="0" sz="2600" spc="-20">
                <a:latin typeface="Times New Roman"/>
                <a:cs typeface="Times New Roman"/>
              </a:rPr>
              <a:t>staff </a:t>
            </a:r>
            <a:r>
              <a:rPr dirty="0" sz="2600" spc="-10">
                <a:latin typeface="Times New Roman"/>
                <a:cs typeface="Times New Roman"/>
              </a:rPr>
              <a:t>members </a:t>
            </a:r>
            <a:r>
              <a:rPr dirty="0" sz="2600" spc="-5">
                <a:latin typeface="Times New Roman"/>
                <a:cs typeface="Times New Roman"/>
              </a:rPr>
              <a:t>engage </a:t>
            </a:r>
            <a:r>
              <a:rPr dirty="0" sz="2600" spc="-10">
                <a:latin typeface="Times New Roman"/>
                <a:cs typeface="Times New Roman"/>
              </a:rPr>
              <a:t>in to </a:t>
            </a:r>
            <a:r>
              <a:rPr dirty="0" sz="2600" spc="-5">
                <a:latin typeface="Times New Roman"/>
                <a:cs typeface="Times New Roman"/>
              </a:rPr>
              <a:t>get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5">
                <a:latin typeface="Times New Roman"/>
                <a:cs typeface="Times New Roman"/>
              </a:rPr>
              <a:t>job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done.</a:t>
            </a:r>
            <a:endParaRPr sz="2600">
              <a:latin typeface="Times New Roman"/>
              <a:cs typeface="Times New Roman"/>
            </a:endParaRPr>
          </a:p>
          <a:p>
            <a:pPr algn="just" marL="241300" marR="8255" indent="-228600">
              <a:lnSpc>
                <a:spcPct val="110100"/>
              </a:lnSpc>
              <a:spcBef>
                <a:spcPts val="98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5" b="1">
                <a:latin typeface="Times New Roman"/>
                <a:cs typeface="Times New Roman"/>
              </a:rPr>
              <a:t>Shared </a:t>
            </a:r>
            <a:r>
              <a:rPr dirty="0" sz="2600" spc="-40" b="1">
                <a:latin typeface="Times New Roman"/>
                <a:cs typeface="Times New Roman"/>
              </a:rPr>
              <a:t>Values: </a:t>
            </a:r>
            <a:r>
              <a:rPr dirty="0" sz="2600">
                <a:latin typeface="Times New Roman"/>
                <a:cs typeface="Times New Roman"/>
              </a:rPr>
              <a:t>these </a:t>
            </a:r>
            <a:r>
              <a:rPr dirty="0" sz="2600" spc="-5">
                <a:latin typeface="Times New Roman"/>
                <a:cs typeface="Times New Roman"/>
              </a:rPr>
              <a:t>are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>
                <a:latin typeface="Times New Roman"/>
                <a:cs typeface="Times New Roman"/>
              </a:rPr>
              <a:t>core </a:t>
            </a:r>
            <a:r>
              <a:rPr dirty="0" sz="2600" spc="-5">
                <a:latin typeface="Times New Roman"/>
                <a:cs typeface="Times New Roman"/>
              </a:rPr>
              <a:t>values </a:t>
            </a:r>
            <a:r>
              <a:rPr dirty="0" sz="2600" spc="5">
                <a:latin typeface="Times New Roman"/>
                <a:cs typeface="Times New Roman"/>
              </a:rPr>
              <a:t>of </a:t>
            </a:r>
            <a:r>
              <a:rPr dirty="0" sz="2600" spc="-5">
                <a:latin typeface="Times New Roman"/>
                <a:cs typeface="Times New Roman"/>
              </a:rPr>
              <a:t>the </a:t>
            </a:r>
            <a:r>
              <a:rPr dirty="0" sz="2600">
                <a:latin typeface="Times New Roman"/>
                <a:cs typeface="Times New Roman"/>
              </a:rPr>
              <a:t>company </a:t>
            </a:r>
            <a:r>
              <a:rPr dirty="0" sz="2600" spc="-5">
                <a:latin typeface="Times New Roman"/>
                <a:cs typeface="Times New Roman"/>
              </a:rPr>
              <a:t>that are evidenced in </a:t>
            </a:r>
            <a:r>
              <a:rPr dirty="0" sz="2600">
                <a:latin typeface="Times New Roman"/>
                <a:cs typeface="Times New Roman"/>
              </a:rPr>
              <a:t>the 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corporate</a:t>
            </a:r>
            <a:r>
              <a:rPr dirty="0" sz="2600" spc="-1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culture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2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general </a:t>
            </a:r>
            <a:r>
              <a:rPr dirty="0" sz="2600" spc="-10">
                <a:latin typeface="Times New Roman"/>
                <a:cs typeface="Times New Roman"/>
              </a:rPr>
              <a:t>work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ethic.</a:t>
            </a: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32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 b="1">
                <a:latin typeface="Times New Roman"/>
                <a:cs typeface="Times New Roman"/>
              </a:rPr>
              <a:t>Style:</a:t>
            </a:r>
            <a:r>
              <a:rPr dirty="0" sz="2600" spc="-10" b="1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20">
                <a:latin typeface="Times New Roman"/>
                <a:cs typeface="Times New Roman"/>
              </a:rPr>
              <a:t>style</a:t>
            </a:r>
            <a:r>
              <a:rPr dirty="0" sz="2600" spc="8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of</a:t>
            </a:r>
            <a:r>
              <a:rPr dirty="0" sz="2600" spc="-1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leadership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adopted.</a:t>
            </a: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32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Staff: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20">
                <a:latin typeface="Times New Roman"/>
                <a:cs typeface="Times New Roman"/>
              </a:rPr>
              <a:t> </a:t>
            </a:r>
            <a:r>
              <a:rPr dirty="0" sz="2600" spc="-15">
                <a:latin typeface="Times New Roman"/>
                <a:cs typeface="Times New Roman"/>
              </a:rPr>
              <a:t>employees</a:t>
            </a:r>
            <a:r>
              <a:rPr dirty="0" sz="2600" spc="11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 their</a:t>
            </a:r>
            <a:r>
              <a:rPr dirty="0" sz="2600" spc="2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general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capabilities.</a:t>
            </a: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2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Skills:</a:t>
            </a:r>
            <a:r>
              <a:rPr dirty="0" sz="2600" spc="50" b="1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actual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skills</a:t>
            </a:r>
            <a:r>
              <a:rPr dirty="0" sz="2600" spc="5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competencies</a:t>
            </a:r>
            <a:r>
              <a:rPr dirty="0" sz="2600" spc="6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of</a:t>
            </a:r>
            <a:r>
              <a:rPr dirty="0" sz="2600" spc="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 spc="25">
                <a:latin typeface="Times New Roman"/>
                <a:cs typeface="Times New Roman"/>
              </a:rPr>
              <a:t> </a:t>
            </a:r>
            <a:r>
              <a:rPr dirty="0" sz="2600" spc="-15">
                <a:latin typeface="Times New Roman"/>
                <a:cs typeface="Times New Roman"/>
              </a:rPr>
              <a:t>employees</a:t>
            </a:r>
            <a:r>
              <a:rPr dirty="0" sz="2600" spc="114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working</a:t>
            </a:r>
            <a:r>
              <a:rPr dirty="0" sz="2600" spc="35">
                <a:latin typeface="Times New Roman"/>
                <a:cs typeface="Times New Roman"/>
              </a:rPr>
              <a:t> </a:t>
            </a:r>
            <a:r>
              <a:rPr dirty="0" sz="2600">
                <a:latin typeface="Times New Roman"/>
                <a:cs typeface="Times New Roman"/>
              </a:rPr>
              <a:t>for</a:t>
            </a:r>
            <a:r>
              <a:rPr dirty="0" sz="2600" spc="-1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40">
                <a:latin typeface="Times New Roman"/>
                <a:cs typeface="Times New Roman"/>
              </a:rPr>
              <a:t>company.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37631" y="2338056"/>
            <a:ext cx="2213718" cy="275186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7244" y="613105"/>
            <a:ext cx="2082164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20">
                <a:solidFill>
                  <a:srgbClr val="527189"/>
                </a:solidFill>
              </a:rPr>
              <a:t>Apple</a:t>
            </a:r>
            <a:r>
              <a:rPr dirty="0" sz="4400" spc="-215">
                <a:solidFill>
                  <a:srgbClr val="527189"/>
                </a:solidFill>
              </a:rPr>
              <a:t> </a:t>
            </a:r>
            <a:r>
              <a:rPr dirty="0" sz="4400" spc="-10">
                <a:solidFill>
                  <a:srgbClr val="527189"/>
                </a:solidFill>
              </a:rPr>
              <a:t>Inc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78739" y="1958578"/>
            <a:ext cx="7510145" cy="3721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41300" marR="6985" indent="-228600">
              <a:lnSpc>
                <a:spcPct val="1501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5" b="1">
                <a:latin typeface="Times New Roman"/>
                <a:cs typeface="Times New Roman"/>
              </a:rPr>
              <a:t>Shared </a:t>
            </a:r>
            <a:r>
              <a:rPr dirty="0" sz="2600" spc="-45" b="1">
                <a:latin typeface="Times New Roman"/>
                <a:cs typeface="Times New Roman"/>
              </a:rPr>
              <a:t>Values </a:t>
            </a:r>
            <a:r>
              <a:rPr dirty="0" sz="2600" spc="-5">
                <a:latin typeface="Times New Roman"/>
                <a:cs typeface="Times New Roman"/>
              </a:rPr>
              <a:t>- </a:t>
            </a:r>
            <a:r>
              <a:rPr dirty="0" sz="2600">
                <a:latin typeface="Times New Roman"/>
                <a:cs typeface="Times New Roman"/>
              </a:rPr>
              <a:t>business </a:t>
            </a:r>
            <a:r>
              <a:rPr dirty="0" sz="2600" spc="-5">
                <a:latin typeface="Times New Roman"/>
                <a:cs typeface="Times New Roman"/>
              </a:rPr>
              <a:t>is aligned around </a:t>
            </a:r>
            <a:r>
              <a:rPr dirty="0" sz="2600">
                <a:latin typeface="Times New Roman"/>
                <a:cs typeface="Times New Roman"/>
              </a:rPr>
              <a:t>the </a:t>
            </a:r>
            <a:r>
              <a:rPr dirty="0" sz="2600" spc="-5">
                <a:latin typeface="Times New Roman"/>
                <a:cs typeface="Times New Roman"/>
              </a:rPr>
              <a:t>values 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of design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 user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experience.</a:t>
            </a:r>
            <a:endParaRPr sz="2600">
              <a:latin typeface="Times New Roman"/>
              <a:cs typeface="Times New Roman"/>
            </a:endParaRPr>
          </a:p>
          <a:p>
            <a:pPr algn="just" marL="241300" marR="5080" indent="-228600">
              <a:lnSpc>
                <a:spcPct val="150100"/>
              </a:lnSpc>
              <a:spcBef>
                <a:spcPts val="10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10" b="1">
                <a:latin typeface="Times New Roman"/>
                <a:cs typeface="Times New Roman"/>
              </a:rPr>
              <a:t>Strategy </a:t>
            </a:r>
            <a:r>
              <a:rPr dirty="0" sz="2600" spc="-5">
                <a:latin typeface="Times New Roman"/>
                <a:cs typeface="Times New Roman"/>
              </a:rPr>
              <a:t>- </a:t>
            </a:r>
            <a:r>
              <a:rPr dirty="0" sz="2600">
                <a:latin typeface="Times New Roman"/>
                <a:cs typeface="Times New Roman"/>
              </a:rPr>
              <a:t>focus </a:t>
            </a:r>
            <a:r>
              <a:rPr dirty="0" sz="2600" spc="-10">
                <a:latin typeface="Times New Roman"/>
                <a:cs typeface="Times New Roman"/>
              </a:rPr>
              <a:t>on </a:t>
            </a:r>
            <a:r>
              <a:rPr dirty="0" sz="2600" spc="-5">
                <a:latin typeface="Times New Roman"/>
                <a:cs typeface="Times New Roman"/>
              </a:rPr>
              <a:t>a small number of products and </a:t>
            </a:r>
            <a:r>
              <a:rPr dirty="0" sz="2600" spc="-10">
                <a:latin typeface="Times New Roman"/>
                <a:cs typeface="Times New Roman"/>
              </a:rPr>
              <a:t>to </a:t>
            </a:r>
            <a:r>
              <a:rPr dirty="0" sz="2600" spc="-5">
                <a:latin typeface="Times New Roman"/>
                <a:cs typeface="Times New Roman"/>
              </a:rPr>
              <a:t> </a:t>
            </a:r>
            <a:r>
              <a:rPr dirty="0" sz="2600" spc="-15">
                <a:latin typeface="Times New Roman"/>
                <a:cs typeface="Times New Roman"/>
              </a:rPr>
              <a:t>make</a:t>
            </a:r>
            <a:r>
              <a:rPr dirty="0" sz="2600">
                <a:latin typeface="Times New Roman"/>
                <a:cs typeface="Times New Roman"/>
              </a:rPr>
              <a:t> them</a:t>
            </a:r>
            <a:r>
              <a:rPr dirty="0" sz="2600" spc="60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innovative</a:t>
            </a:r>
            <a:r>
              <a:rPr dirty="0" sz="2600" spc="62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</a:t>
            </a:r>
            <a:r>
              <a:rPr dirty="0" sz="2600" spc="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excellent</a:t>
            </a:r>
            <a:r>
              <a:rPr dirty="0" sz="2600" spc="625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–</a:t>
            </a:r>
            <a:r>
              <a:rPr dirty="0" sz="2600" spc="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enabling</a:t>
            </a:r>
            <a:r>
              <a:rPr dirty="0" sz="2600" spc="60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the </a:t>
            </a:r>
            <a:r>
              <a:rPr dirty="0" sz="2600" spc="-64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business to capture a </a:t>
            </a:r>
            <a:r>
              <a:rPr dirty="0" sz="2600">
                <a:latin typeface="Times New Roman"/>
                <a:cs typeface="Times New Roman"/>
              </a:rPr>
              <a:t>huge </a:t>
            </a:r>
            <a:r>
              <a:rPr dirty="0" sz="2600" spc="-10">
                <a:latin typeface="Times New Roman"/>
                <a:cs typeface="Times New Roman"/>
              </a:rPr>
              <a:t>market share </a:t>
            </a:r>
            <a:r>
              <a:rPr dirty="0" sz="2600" spc="-5">
                <a:latin typeface="Times New Roman"/>
                <a:cs typeface="Times New Roman"/>
              </a:rPr>
              <a:t>relative to </a:t>
            </a:r>
            <a:r>
              <a:rPr dirty="0" sz="2600" spc="-10">
                <a:latin typeface="Times New Roman"/>
                <a:cs typeface="Times New Roman"/>
              </a:rPr>
              <a:t>its </a:t>
            </a:r>
            <a:r>
              <a:rPr dirty="0" sz="2600" spc="-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size,</a:t>
            </a:r>
            <a:r>
              <a:rPr dirty="0" sz="260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and</a:t>
            </a:r>
            <a:r>
              <a:rPr dirty="0" sz="2600" spc="15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build</a:t>
            </a:r>
            <a:r>
              <a:rPr dirty="0" sz="2600" spc="2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a </a:t>
            </a:r>
            <a:r>
              <a:rPr dirty="0" sz="2600" spc="-20">
                <a:latin typeface="Times New Roman"/>
                <a:cs typeface="Times New Roman"/>
              </a:rPr>
              <a:t>loyal</a:t>
            </a:r>
            <a:r>
              <a:rPr dirty="0" sz="2600" spc="70">
                <a:latin typeface="Times New Roman"/>
                <a:cs typeface="Times New Roman"/>
              </a:rPr>
              <a:t> </a:t>
            </a:r>
            <a:r>
              <a:rPr dirty="0" sz="2600" spc="-10">
                <a:latin typeface="Times New Roman"/>
                <a:cs typeface="Times New Roman"/>
              </a:rPr>
              <a:t>customer</a:t>
            </a:r>
            <a:r>
              <a:rPr dirty="0" sz="2600" spc="50">
                <a:latin typeface="Times New Roman"/>
                <a:cs typeface="Times New Roman"/>
              </a:rPr>
              <a:t> </a:t>
            </a:r>
            <a:r>
              <a:rPr dirty="0" sz="2600" spc="-5">
                <a:latin typeface="Times New Roman"/>
                <a:cs typeface="Times New Roman"/>
              </a:rPr>
              <a:t>following.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20200" y="1920454"/>
              <a:ext cx="2667189" cy="267449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77190" y="300609"/>
            <a:ext cx="8510905" cy="40366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b="1">
                <a:latin typeface="Times New Roman"/>
                <a:cs typeface="Times New Roman"/>
              </a:rPr>
              <a:t>Staff</a:t>
            </a:r>
            <a:r>
              <a:rPr dirty="0" sz="2800" spc="-15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offers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their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employees</a:t>
            </a:r>
            <a:r>
              <a:rPr dirty="0" sz="2800" spc="-1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huge</a:t>
            </a:r>
            <a:r>
              <a:rPr dirty="0" sz="2800" spc="-6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benefits.</a:t>
            </a:r>
            <a:endParaRPr sz="28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6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5" b="1">
                <a:latin typeface="Times New Roman"/>
                <a:cs typeface="Times New Roman"/>
              </a:rPr>
              <a:t>Skills</a:t>
            </a:r>
            <a:r>
              <a:rPr dirty="0" sz="2800" spc="5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highly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qualified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creative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employees.</a:t>
            </a:r>
            <a:endParaRPr sz="2800">
              <a:latin typeface="Times New Roman"/>
              <a:cs typeface="Times New Roman"/>
            </a:endParaRPr>
          </a:p>
          <a:p>
            <a:pPr marL="241300" marR="5080" indent="-228600">
              <a:lnSpc>
                <a:spcPct val="150100"/>
              </a:lnSpc>
              <a:spcBef>
                <a:spcPts val="98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5" b="1">
                <a:latin typeface="Times New Roman"/>
                <a:cs typeface="Times New Roman"/>
              </a:rPr>
              <a:t>Systems</a:t>
            </a:r>
            <a:r>
              <a:rPr dirty="0" sz="2800" spc="195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19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</a:t>
            </a:r>
            <a:r>
              <a:rPr dirty="0" sz="2800" spc="17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chain</a:t>
            </a:r>
            <a:r>
              <a:rPr dirty="0" sz="2800" spc="204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with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built</a:t>
            </a:r>
            <a:r>
              <a:rPr dirty="0" sz="2800" spc="204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capacity</a:t>
            </a:r>
            <a:r>
              <a:rPr dirty="0" sz="2800" spc="19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for</a:t>
            </a:r>
            <a:r>
              <a:rPr dirty="0" sz="2800" spc="19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launching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and</a:t>
            </a:r>
            <a:r>
              <a:rPr dirty="0" sz="2800" spc="-4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supplying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huge</a:t>
            </a:r>
            <a:r>
              <a:rPr dirty="0" sz="2800" spc="-5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new</a:t>
            </a:r>
            <a:r>
              <a:rPr dirty="0" sz="2800" spc="-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market-dominating</a:t>
            </a:r>
            <a:r>
              <a:rPr dirty="0" sz="2800" spc="-7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products.</a:t>
            </a:r>
            <a:endParaRPr sz="2800">
              <a:latin typeface="Times New Roman"/>
              <a:cs typeface="Times New Roman"/>
            </a:endParaRPr>
          </a:p>
          <a:p>
            <a:pPr marL="241300" marR="6350" indent="-228600">
              <a:lnSpc>
                <a:spcPct val="1501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b="1">
                <a:latin typeface="Times New Roman"/>
                <a:cs typeface="Times New Roman"/>
              </a:rPr>
              <a:t>Style</a:t>
            </a:r>
            <a:r>
              <a:rPr dirty="0" sz="2800" spc="200" b="1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-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people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are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free</a:t>
            </a:r>
            <a:r>
              <a:rPr dirty="0" sz="2800" spc="21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to</a:t>
            </a:r>
            <a:r>
              <a:rPr dirty="0" sz="2800" spc="22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innovate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–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as</a:t>
            </a:r>
            <a:r>
              <a:rPr dirty="0" sz="2800" spc="195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long</a:t>
            </a:r>
            <a:r>
              <a:rPr dirty="0" sz="2800" spc="229">
                <a:latin typeface="Times New Roman"/>
                <a:cs typeface="Times New Roman"/>
              </a:rPr>
              <a:t> </a:t>
            </a:r>
            <a:r>
              <a:rPr dirty="0" sz="2800" spc="-10">
                <a:latin typeface="Times New Roman"/>
                <a:cs typeface="Times New Roman"/>
              </a:rPr>
              <a:t>as</a:t>
            </a:r>
            <a:r>
              <a:rPr dirty="0" sz="2800" spc="220">
                <a:latin typeface="Times New Roman"/>
                <a:cs typeface="Times New Roman"/>
              </a:rPr>
              <a:t> </a:t>
            </a:r>
            <a:r>
              <a:rPr dirty="0" sz="2800">
                <a:latin typeface="Times New Roman"/>
                <a:cs typeface="Times New Roman"/>
              </a:rPr>
              <a:t>they</a:t>
            </a:r>
            <a:r>
              <a:rPr dirty="0" sz="2800" spc="200">
                <a:latin typeface="Times New Roman"/>
                <a:cs typeface="Times New Roman"/>
              </a:rPr>
              <a:t> </a:t>
            </a:r>
            <a:r>
              <a:rPr dirty="0" sz="2800" spc="-15">
                <a:latin typeface="Times New Roman"/>
                <a:cs typeface="Times New Roman"/>
              </a:rPr>
              <a:t>met </a:t>
            </a:r>
            <a:r>
              <a:rPr dirty="0" sz="2800" spc="-685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Job</a:t>
            </a:r>
            <a:r>
              <a:rPr dirty="0" sz="2800" spc="5">
                <a:latin typeface="Times New Roman"/>
                <a:cs typeface="Times New Roman"/>
              </a:rPr>
              <a:t>s</a:t>
            </a:r>
            <a:r>
              <a:rPr dirty="0" sz="2800">
                <a:latin typeface="Times New Roman"/>
                <a:cs typeface="Times New Roman"/>
              </a:rPr>
              <a:t>’</a:t>
            </a:r>
            <a:r>
              <a:rPr dirty="0" sz="2800" spc="-270">
                <a:latin typeface="Times New Roman"/>
                <a:cs typeface="Times New Roman"/>
              </a:rPr>
              <a:t> </a:t>
            </a:r>
            <a:r>
              <a:rPr dirty="0" sz="2800" spc="10">
                <a:latin typeface="Times New Roman"/>
                <a:cs typeface="Times New Roman"/>
              </a:rPr>
              <a:t>hig</a:t>
            </a:r>
            <a:r>
              <a:rPr dirty="0" sz="2800" spc="5">
                <a:latin typeface="Times New Roman"/>
                <a:cs typeface="Times New Roman"/>
              </a:rPr>
              <a:t>h</a:t>
            </a:r>
            <a:r>
              <a:rPr dirty="0" sz="2800" spc="-65">
                <a:latin typeface="Times New Roman"/>
                <a:cs typeface="Times New Roman"/>
              </a:rPr>
              <a:t> </a:t>
            </a:r>
            <a:r>
              <a:rPr dirty="0" sz="2800" spc="5">
                <a:latin typeface="Times New Roman"/>
                <a:cs typeface="Times New Roman"/>
              </a:rPr>
              <a:t>st</a:t>
            </a:r>
            <a:r>
              <a:rPr dirty="0" sz="2800">
                <a:latin typeface="Times New Roman"/>
                <a:cs typeface="Times New Roman"/>
              </a:rPr>
              <a:t>a</a:t>
            </a:r>
            <a:r>
              <a:rPr dirty="0" sz="2800" spc="10">
                <a:latin typeface="Times New Roman"/>
                <a:cs typeface="Times New Roman"/>
              </a:rPr>
              <a:t>nd</a:t>
            </a:r>
            <a:r>
              <a:rPr dirty="0" sz="2800">
                <a:latin typeface="Times New Roman"/>
                <a:cs typeface="Times New Roman"/>
              </a:rPr>
              <a:t>ar</a:t>
            </a:r>
            <a:r>
              <a:rPr dirty="0" sz="2800" spc="-10">
                <a:latin typeface="Times New Roman"/>
                <a:cs typeface="Times New Roman"/>
              </a:rPr>
              <a:t>d</a:t>
            </a:r>
            <a:r>
              <a:rPr dirty="0" sz="2800" spc="-5">
                <a:latin typeface="Times New Roman"/>
                <a:cs typeface="Times New Roman"/>
              </a:rPr>
              <a:t>s</a:t>
            </a:r>
            <a:r>
              <a:rPr dirty="0" sz="2800"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67432" y="4439676"/>
            <a:ext cx="2066289" cy="13061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32740" marR="5080" indent="-320040">
              <a:lnSpc>
                <a:spcPct val="150100"/>
              </a:lnSpc>
              <a:spcBef>
                <a:spcPts val="95"/>
              </a:spcBef>
              <a:tabLst>
                <a:tab pos="1506220" algn="l"/>
              </a:tabLst>
            </a:pPr>
            <a:r>
              <a:rPr dirty="0" sz="2800" spc="-10" b="1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dirty="0" sz="2800" spc="-5" b="1">
                <a:solidFill>
                  <a:srgbClr val="1F2023"/>
                </a:solidFill>
                <a:latin typeface="Times New Roman"/>
                <a:cs typeface="Times New Roman"/>
              </a:rPr>
              <a:t>ppl</a:t>
            </a:r>
            <a:r>
              <a:rPr dirty="0" sz="2800" b="1">
                <a:solidFill>
                  <a:srgbClr val="1F2023"/>
                </a:solidFill>
                <a:latin typeface="Times New Roman"/>
                <a:cs typeface="Times New Roman"/>
              </a:rPr>
              <a:t>e</a:t>
            </a:r>
            <a:r>
              <a:rPr dirty="0" sz="2800" b="1">
                <a:solidFill>
                  <a:srgbClr val="1F2023"/>
                </a:solidFill>
                <a:latin typeface="Times New Roman"/>
                <a:cs typeface="Times New Roman"/>
              </a:rPr>
              <a:t>	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15">
                <a:solidFill>
                  <a:srgbClr val="1F2023"/>
                </a:solidFill>
                <a:latin typeface="Times New Roman"/>
                <a:cs typeface="Times New Roman"/>
              </a:rPr>
              <a:t>n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c.  </a:t>
            </a: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structure,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74234" y="4439676"/>
            <a:ext cx="2158365" cy="1306195"/>
          </a:xfrm>
          <a:prstGeom prst="rect">
            <a:avLst/>
          </a:prstGeom>
        </p:spPr>
        <p:txBody>
          <a:bodyPr wrap="square" lIns="0" tIns="226060" rIns="0" bIns="0" rtlCol="0" vert="horz">
            <a:spAutoFit/>
          </a:bodyPr>
          <a:lstStyle/>
          <a:p>
            <a:pPr marL="527685">
              <a:lnSpc>
                <a:spcPct val="100000"/>
              </a:lnSpc>
              <a:spcBef>
                <a:spcPts val="1780"/>
              </a:spcBef>
              <a:tabLst>
                <a:tab pos="1585595" algn="l"/>
              </a:tabLst>
            </a:pP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has	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  <a:tabLst>
                <a:tab pos="1097915" algn="l"/>
              </a:tabLst>
            </a:pP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with	notable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88302" y="4439676"/>
            <a:ext cx="1700530" cy="13061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7020" marR="5080" indent="-274320">
              <a:lnSpc>
                <a:spcPct val="150100"/>
              </a:lnSpc>
              <a:spcBef>
                <a:spcPts val="95"/>
              </a:spcBef>
            </a:pPr>
            <a:r>
              <a:rPr dirty="0" sz="2800" spc="-10">
                <a:solidFill>
                  <a:srgbClr val="1F2023"/>
                </a:solidFill>
                <a:latin typeface="Times New Roman"/>
                <a:cs typeface="Times New Roman"/>
              </a:rPr>
              <a:t>h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e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r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ar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h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l  </a:t>
            </a:r>
            <a:r>
              <a:rPr dirty="0" sz="2800" spc="-10">
                <a:solidFill>
                  <a:srgbClr val="1F2023"/>
                </a:solidFill>
                <a:latin typeface="Times New Roman"/>
                <a:cs typeface="Times New Roman"/>
              </a:rPr>
              <a:t>d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vis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-10">
                <a:solidFill>
                  <a:srgbClr val="1F2023"/>
                </a:solidFill>
                <a:latin typeface="Times New Roman"/>
                <a:cs typeface="Times New Roman"/>
              </a:rPr>
              <a:t>o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n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7190" y="4439676"/>
            <a:ext cx="2383155" cy="19469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marR="5080" indent="-228600">
              <a:lnSpc>
                <a:spcPct val="1501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5" b="1">
                <a:latin typeface="Times New Roman"/>
                <a:cs typeface="Times New Roman"/>
              </a:rPr>
              <a:t>Structure</a:t>
            </a:r>
            <a:r>
              <a:rPr dirty="0" sz="2800" spc="-5">
                <a:latin typeface="Times New Roman"/>
                <a:cs typeface="Times New Roman"/>
              </a:rPr>
              <a:t>- </a:t>
            </a:r>
            <a:r>
              <a:rPr dirty="0" sz="2800"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F2023"/>
                </a:solidFill>
                <a:latin typeface="Times New Roman"/>
                <a:cs typeface="Times New Roman"/>
              </a:rPr>
              <a:t>organizational 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15">
                <a:solidFill>
                  <a:srgbClr val="1F2023"/>
                </a:solidFill>
                <a:latin typeface="Times New Roman"/>
                <a:cs typeface="Times New Roman"/>
              </a:rPr>
              <a:t>h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ara</a:t>
            </a:r>
            <a:r>
              <a:rPr dirty="0" sz="2800" spc="5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t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eri</a:t>
            </a:r>
            <a:r>
              <a:rPr dirty="0" sz="2800" spc="-20">
                <a:solidFill>
                  <a:srgbClr val="1F2023"/>
                </a:solidFill>
                <a:latin typeface="Times New Roman"/>
                <a:cs typeface="Times New Roman"/>
              </a:rPr>
              <a:t>s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t</a:t>
            </a:r>
            <a:r>
              <a:rPr dirty="0" sz="2800" spc="10">
                <a:solidFill>
                  <a:srgbClr val="1F2023"/>
                </a:solidFill>
                <a:latin typeface="Times New Roman"/>
                <a:cs typeface="Times New Roman"/>
              </a:rPr>
              <a:t>i</a:t>
            </a:r>
            <a:r>
              <a:rPr dirty="0" sz="2800" spc="-25">
                <a:solidFill>
                  <a:srgbClr val="1F2023"/>
                </a:solidFill>
                <a:latin typeface="Times New Roman"/>
                <a:cs typeface="Times New Roman"/>
              </a:rPr>
              <a:t>c</a:t>
            </a:r>
            <a:r>
              <a:rPr dirty="0" sz="2800" spc="-15">
                <a:solidFill>
                  <a:srgbClr val="1F2023"/>
                </a:solidFill>
                <a:latin typeface="Times New Roman"/>
                <a:cs typeface="Times New Roman"/>
              </a:rPr>
              <a:t>s</a:t>
            </a:r>
            <a:r>
              <a:rPr dirty="0" sz="2800">
                <a:solidFill>
                  <a:srgbClr val="1F2023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6215" y="22352"/>
            <a:ext cx="518731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2E5496"/>
                </a:solidFill>
                <a:latin typeface="Times New Roman"/>
                <a:cs typeface="Times New Roman"/>
              </a:rPr>
              <a:t>Choose</a:t>
            </a:r>
            <a:r>
              <a:rPr dirty="0" sz="3600" spc="-10" b="1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dirty="0" sz="3600" spc="-5" b="1">
                <a:solidFill>
                  <a:srgbClr val="2E5496"/>
                </a:solidFill>
                <a:latin typeface="Times New Roman"/>
                <a:cs typeface="Times New Roman"/>
              </a:rPr>
              <a:t>the </a:t>
            </a:r>
            <a:r>
              <a:rPr dirty="0" sz="3600" spc="-10" b="1">
                <a:solidFill>
                  <a:srgbClr val="2E5496"/>
                </a:solidFill>
                <a:latin typeface="Times New Roman"/>
                <a:cs typeface="Times New Roman"/>
              </a:rPr>
              <a:t>correct</a:t>
            </a:r>
            <a:r>
              <a:rPr dirty="0" sz="3600" spc="-55" b="1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dirty="0" sz="3600" b="1">
                <a:solidFill>
                  <a:srgbClr val="2E5496"/>
                </a:solidFill>
                <a:latin typeface="Times New Roman"/>
                <a:cs typeface="Times New Roman"/>
              </a:rPr>
              <a:t>answer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691173"/>
            <a:ext cx="7840980" cy="6127750"/>
          </a:xfrm>
          <a:prstGeom prst="rect">
            <a:avLst/>
          </a:prstGeom>
        </p:spPr>
        <p:txBody>
          <a:bodyPr wrap="square" lIns="0" tIns="831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  <a:tabLst>
                <a:tab pos="4977765" algn="l"/>
              </a:tabLst>
            </a:pPr>
            <a:r>
              <a:rPr dirty="0" sz="2300" spc="-5" b="1">
                <a:solidFill>
                  <a:srgbClr val="333333"/>
                </a:solidFill>
                <a:latin typeface="Times New Roman"/>
                <a:cs typeface="Times New Roman"/>
              </a:rPr>
              <a:t>1.</a:t>
            </a:r>
            <a:r>
              <a:rPr dirty="0" sz="2300" spc="-45" b="1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basic</a:t>
            </a: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nature</a:t>
            </a:r>
            <a:r>
              <a:rPr dirty="0" sz="2300" spc="-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of</a:t>
            </a:r>
            <a:r>
              <a:rPr dirty="0" sz="2300" spc="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dirty="0" sz="2300" spc="-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3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dirty="0" sz="2300" spc="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dirty="0" u="sng" sz="2300">
                <a:solidFill>
                  <a:srgbClr val="333333"/>
                </a:solidFill>
                <a:uFill>
                  <a:solidFill>
                    <a:srgbClr val="323232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one.</a:t>
            </a: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55"/>
              </a:spcBef>
              <a:buAutoNum type="alphaUcParenBoth"/>
              <a:tabLst>
                <a:tab pos="492125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permanent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spcBef>
                <a:spcPts val="550"/>
              </a:spcBef>
              <a:buAutoNum type="alphaUcParenBoth"/>
              <a:tabLst>
                <a:tab pos="47625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temporary</a:t>
            </a:r>
            <a:endParaRPr sz="2300">
              <a:latin typeface="Times New Roman"/>
              <a:cs typeface="Times New Roman"/>
            </a:endParaRPr>
          </a:p>
          <a:p>
            <a:pPr marL="476250" indent="-464184">
              <a:lnSpc>
                <a:spcPct val="100000"/>
              </a:lnSpc>
              <a:spcBef>
                <a:spcPts val="555"/>
              </a:spcBef>
              <a:buAutoNum type="alphaUcParenBoth"/>
              <a:tabLst>
                <a:tab pos="476884" algn="l"/>
              </a:tabLst>
            </a:pP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(A)</a:t>
            </a:r>
            <a:r>
              <a:rPr dirty="0" sz="2300" spc="-6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or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(B)</a:t>
            </a: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55"/>
              </a:spcBef>
              <a:buAutoNum type="alphaUcParenBoth"/>
              <a:tabLst>
                <a:tab pos="492125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Both</a:t>
            </a:r>
            <a:r>
              <a:rPr dirty="0" sz="2300" spc="-4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(A)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(B)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300" b="1">
                <a:solidFill>
                  <a:srgbClr val="333333"/>
                </a:solidFill>
                <a:latin typeface="Times New Roman"/>
                <a:cs typeface="Times New Roman"/>
              </a:rPr>
              <a:t>2</a:t>
            </a:r>
            <a:r>
              <a:rPr dirty="0" sz="2300" b="1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r>
              <a:rPr dirty="0" sz="2300" spc="-55" b="1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Which</a:t>
            </a:r>
            <a:r>
              <a:rPr dirty="0" sz="2300" spc="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from</a:t>
            </a:r>
            <a:r>
              <a:rPr dirty="0" sz="23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the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following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statement(s)</a:t>
            </a:r>
            <a:r>
              <a:rPr dirty="0" sz="2300" spc="-5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is/are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NOT</a:t>
            </a:r>
            <a:r>
              <a:rPr dirty="0" sz="2300" spc="-4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true?</a:t>
            </a:r>
            <a:endParaRPr sz="2300">
              <a:latin typeface="Times New Roman"/>
              <a:cs typeface="Times New Roman"/>
            </a:endParaRPr>
          </a:p>
          <a:p>
            <a:pPr marL="255904" indent="-243840">
              <a:lnSpc>
                <a:spcPct val="100000"/>
              </a:lnSpc>
              <a:spcBef>
                <a:spcPts val="555"/>
              </a:spcBef>
              <a:buAutoNum type="romanUcPeriod"/>
              <a:tabLst>
                <a:tab pos="256540" algn="l"/>
              </a:tabLst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Projects</a:t>
            </a:r>
            <a:r>
              <a:rPr dirty="0" sz="23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have defined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objectives</a:t>
            </a:r>
            <a:endParaRPr sz="2300">
              <a:latin typeface="Times New Roman"/>
              <a:cs typeface="Times New Roman"/>
            </a:endParaRPr>
          </a:p>
          <a:p>
            <a:pPr marL="350520" indent="-338455">
              <a:lnSpc>
                <a:spcPct val="100000"/>
              </a:lnSpc>
              <a:spcBef>
                <a:spcPts val="555"/>
              </a:spcBef>
              <a:buAutoNum type="romanUcPeriod"/>
              <a:tabLst>
                <a:tab pos="351155" algn="l"/>
              </a:tabLst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Members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of the</a:t>
            </a:r>
            <a:r>
              <a:rPr dirty="0" sz="2300" spc="-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team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need</a:t>
            </a:r>
            <a:r>
              <a:rPr dirty="0" sz="2300" spc="-2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dirty="0" sz="2300" spc="1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strong</a:t>
            </a:r>
            <a:r>
              <a:rPr dirty="0" sz="2300" spc="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problem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orientation.</a:t>
            </a:r>
            <a:endParaRPr sz="2300">
              <a:latin typeface="Times New Roman"/>
              <a:cs typeface="Times New Roman"/>
            </a:endParaRPr>
          </a:p>
          <a:p>
            <a:pPr marL="460375" indent="-436245">
              <a:lnSpc>
                <a:spcPct val="100000"/>
              </a:lnSpc>
              <a:spcBef>
                <a:spcPts val="865"/>
              </a:spcBef>
              <a:buAutoNum type="romanUcPeriod"/>
              <a:tabLst>
                <a:tab pos="461009" algn="l"/>
              </a:tabLst>
            </a:pP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Projects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generate</a:t>
            </a:r>
            <a:r>
              <a:rPr dirty="0" sz="2300" spc="1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revenue</a:t>
            </a:r>
            <a:r>
              <a:rPr dirty="0" sz="2300" spc="-17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during</a:t>
            </a:r>
            <a:r>
              <a:rPr dirty="0" sz="2300" spc="-4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its</a:t>
            </a:r>
            <a:r>
              <a:rPr dirty="0" sz="2300" spc="-3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0D0D0D"/>
                </a:solidFill>
                <a:latin typeface="Times New Roman"/>
                <a:cs typeface="Times New Roman"/>
              </a:rPr>
              <a:t>management</a:t>
            </a:r>
            <a:r>
              <a:rPr dirty="0" sz="2300" spc="-65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0D0D0D"/>
                </a:solidFill>
                <a:latin typeface="Times New Roman"/>
                <a:cs typeface="Times New Roman"/>
              </a:rPr>
              <a:t>phases.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500">
              <a:latin typeface="Times New Roman"/>
              <a:cs typeface="Times New Roman"/>
            </a:endParaRPr>
          </a:p>
          <a:p>
            <a:pPr marL="490855" indent="-478790">
              <a:lnSpc>
                <a:spcPct val="100000"/>
              </a:lnSpc>
              <a:spcBef>
                <a:spcPts val="5"/>
              </a:spcBef>
              <a:buAutoNum type="alphaUcParenBoth"/>
              <a:tabLst>
                <a:tab pos="49149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I</a:t>
            </a:r>
            <a:r>
              <a:rPr dirty="0" sz="2300" spc="-4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only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buAutoNum type="alphaUcParenBoth"/>
              <a:tabLst>
                <a:tab pos="476250" algn="l"/>
              </a:tabLst>
            </a:pP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II</a:t>
            </a:r>
            <a:r>
              <a:rPr dirty="0" sz="2300" spc="-4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only</a:t>
            </a:r>
            <a:endParaRPr sz="2300">
              <a:latin typeface="Times New Roman"/>
              <a:cs typeface="Times New Roman"/>
            </a:endParaRPr>
          </a:p>
          <a:p>
            <a:pPr marL="476250" indent="-464184">
              <a:lnSpc>
                <a:spcPct val="100000"/>
              </a:lnSpc>
              <a:buAutoNum type="alphaUcParenBoth"/>
              <a:tabLst>
                <a:tab pos="476884" algn="l"/>
              </a:tabLst>
            </a:pP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III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only</a:t>
            </a: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"/>
              </a:spcBef>
              <a:buAutoNum type="alphaUcParenBoth"/>
              <a:tabLst>
                <a:tab pos="492125" algn="l"/>
              </a:tabLst>
            </a:pP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II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III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 only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230711"/>
            <a:ext cx="11290300" cy="3708400"/>
          </a:xfrm>
          <a:prstGeom prst="rect">
            <a:avLst/>
          </a:prstGeom>
        </p:spPr>
        <p:txBody>
          <a:bodyPr wrap="square" lIns="0" tIns="1885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dirty="0" sz="2300" b="1">
                <a:solidFill>
                  <a:srgbClr val="333333"/>
                </a:solidFill>
                <a:latin typeface="Times New Roman"/>
                <a:cs typeface="Times New Roman"/>
              </a:rPr>
              <a:t>3.</a:t>
            </a:r>
            <a:r>
              <a:rPr dirty="0" sz="2300" spc="-120" b="1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Assembling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team</a:t>
            </a:r>
            <a:r>
              <a:rPr dirty="0" sz="2300" spc="-4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dirty="0" sz="2300" spc="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assigning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their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responsibilities</a:t>
            </a:r>
            <a:r>
              <a:rPr dirty="0" sz="2300" spc="-7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are</a:t>
            </a:r>
            <a:r>
              <a:rPr dirty="0" sz="2300" spc="1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done</a:t>
            </a:r>
            <a:r>
              <a:rPr dirty="0" sz="2300" spc="-1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during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which</a:t>
            </a:r>
            <a:r>
              <a:rPr dirty="0" sz="2300" spc="-2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phase</a:t>
            </a:r>
            <a:r>
              <a:rPr dirty="0" sz="2300" spc="5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of a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project</a:t>
            </a:r>
            <a:r>
              <a:rPr dirty="0" sz="2300" spc="-6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management?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300">
              <a:latin typeface="Times New Roman"/>
              <a:cs typeface="Times New Roman"/>
            </a:endParaRPr>
          </a:p>
          <a:p>
            <a:pPr marL="491490" indent="-479425">
              <a:lnSpc>
                <a:spcPct val="100000"/>
              </a:lnSpc>
              <a:spcBef>
                <a:spcPts val="5"/>
              </a:spcBef>
              <a:buAutoNum type="alphaUcParenBoth"/>
              <a:tabLst>
                <a:tab pos="492125" algn="l"/>
              </a:tabLst>
            </a:pP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Initiation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spcBef>
                <a:spcPts val="1370"/>
              </a:spcBef>
              <a:buAutoNum type="alphaUcParenBoth"/>
              <a:tabLst>
                <a:tab pos="476250" algn="l"/>
              </a:tabLst>
            </a:pPr>
            <a:r>
              <a:rPr dirty="0" sz="2300" spc="-5">
                <a:solidFill>
                  <a:srgbClr val="333333"/>
                </a:solidFill>
                <a:latin typeface="Times New Roman"/>
                <a:cs typeface="Times New Roman"/>
              </a:rPr>
              <a:t>Design</a:t>
            </a:r>
            <a:endParaRPr sz="2300">
              <a:latin typeface="Times New Roman"/>
              <a:cs typeface="Times New Roman"/>
            </a:endParaRPr>
          </a:p>
          <a:p>
            <a:pPr marL="475615" indent="-463550">
              <a:lnSpc>
                <a:spcPct val="100000"/>
              </a:lnSpc>
              <a:spcBef>
                <a:spcPts val="1395"/>
              </a:spcBef>
              <a:buAutoNum type="alphaUcParenBoth"/>
              <a:tabLst>
                <a:tab pos="47625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Development</a:t>
            </a:r>
            <a:endParaRPr sz="2300">
              <a:latin typeface="Times New Roman"/>
              <a:cs typeface="Times New Roman"/>
            </a:endParaRPr>
          </a:p>
          <a:p>
            <a:pPr marL="490855" indent="-478790">
              <a:lnSpc>
                <a:spcPct val="100000"/>
              </a:lnSpc>
              <a:spcBef>
                <a:spcPts val="1365"/>
              </a:spcBef>
              <a:buAutoNum type="alphaUcParenBoth"/>
              <a:tabLst>
                <a:tab pos="491490" algn="l"/>
              </a:tabLst>
            </a:pPr>
            <a:r>
              <a:rPr dirty="0" sz="2300">
                <a:solidFill>
                  <a:srgbClr val="333333"/>
                </a:solidFill>
                <a:latin typeface="Times New Roman"/>
                <a:cs typeface="Times New Roman"/>
              </a:rPr>
              <a:t>Implementation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52047" y="66811"/>
            <a:ext cx="1063316" cy="112624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6205" rIns="0" bIns="0" rtlCol="0" vert="horz">
            <a:spAutoFit/>
          </a:bodyPr>
          <a:lstStyle/>
          <a:p>
            <a:pPr marL="1341755" marR="5080" indent="-1320165">
              <a:lnSpc>
                <a:spcPts val="6480"/>
              </a:lnSpc>
              <a:spcBef>
                <a:spcPts val="915"/>
              </a:spcBef>
            </a:pPr>
            <a:r>
              <a:rPr dirty="0" spc="-30"/>
              <a:t>Thank</a:t>
            </a:r>
            <a:r>
              <a:rPr dirty="0" spc="-160"/>
              <a:t> </a:t>
            </a:r>
            <a:r>
              <a:rPr dirty="0" spc="-50"/>
              <a:t>you</a:t>
            </a:r>
            <a:r>
              <a:rPr dirty="0" spc="-145"/>
              <a:t> </a:t>
            </a:r>
            <a:r>
              <a:rPr dirty="0" spc="-60"/>
              <a:t>for</a:t>
            </a:r>
            <a:r>
              <a:rPr dirty="0" spc="-135"/>
              <a:t> </a:t>
            </a:r>
            <a:r>
              <a:rPr dirty="0" spc="-50"/>
              <a:t>your </a:t>
            </a:r>
            <a:r>
              <a:rPr dirty="0" spc="-1340"/>
              <a:t> </a:t>
            </a:r>
            <a:r>
              <a:rPr dirty="0" spc="-60"/>
              <a:t>attention!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84992" y="0"/>
            <a:ext cx="1207007" cy="130759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2023-02-02T14:41:14Z</dcterms:created>
  <dcterms:modified xsi:type="dcterms:W3CDTF">2023-02-02T14:41:14Z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2021-01-26T00:00:00Z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2023-02-02T00:00:00Z</vt:filetime>
  </property>
</Properties>
</file>