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2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3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4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1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6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7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8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9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20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1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2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23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24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25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26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27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28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29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notesSlides/notesSlide30.xml" ContentType="application/vnd.openxmlformats-officedocument.presentationml.notesSlide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notesSlides/notesSlide31.xml" ContentType="application/vnd.openxmlformats-officedocument.presentationml.notesSlide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32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notesSlides/notesSlide33.xml" ContentType="application/vnd.openxmlformats-officedocument.presentationml.notesSlide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notesSlides/notesSlide34.xml" ContentType="application/vnd.openxmlformats-officedocument.presentationml.notesSlide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notesSlides/notesSlide35.xml" ContentType="application/vnd.openxmlformats-officedocument.presentationml.notesSlide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notesSlides/notesSlide36.xml" ContentType="application/vnd.openxmlformats-officedocument.presentationml.notesSlide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480" r:id="rId2"/>
    <p:sldId id="256" r:id="rId3"/>
    <p:sldId id="992" r:id="rId4"/>
    <p:sldId id="993" r:id="rId5"/>
    <p:sldId id="906" r:id="rId6"/>
    <p:sldId id="821" r:id="rId7"/>
    <p:sldId id="909" r:id="rId8"/>
    <p:sldId id="994" r:id="rId9"/>
    <p:sldId id="914" r:id="rId10"/>
    <p:sldId id="995" r:id="rId11"/>
    <p:sldId id="996" r:id="rId12"/>
    <p:sldId id="997" r:id="rId13"/>
    <p:sldId id="998" r:id="rId14"/>
    <p:sldId id="999" r:id="rId15"/>
    <p:sldId id="1000" r:id="rId16"/>
    <p:sldId id="1001" r:id="rId17"/>
    <p:sldId id="1002" r:id="rId18"/>
    <p:sldId id="1005" r:id="rId19"/>
    <p:sldId id="1003" r:id="rId20"/>
    <p:sldId id="1004" r:id="rId21"/>
    <p:sldId id="1006" r:id="rId22"/>
    <p:sldId id="1007" r:id="rId23"/>
    <p:sldId id="1008" r:id="rId24"/>
    <p:sldId id="1009" r:id="rId25"/>
    <p:sldId id="1010" r:id="rId26"/>
    <p:sldId id="1011" r:id="rId27"/>
    <p:sldId id="1012" r:id="rId28"/>
    <p:sldId id="1013" r:id="rId29"/>
    <p:sldId id="1014" r:id="rId30"/>
    <p:sldId id="1015" r:id="rId31"/>
    <p:sldId id="1016" r:id="rId32"/>
    <p:sldId id="1017" r:id="rId33"/>
    <p:sldId id="1018" r:id="rId34"/>
    <p:sldId id="1019" r:id="rId35"/>
    <p:sldId id="1020" r:id="rId36"/>
    <p:sldId id="1021" r:id="rId37"/>
    <p:sldId id="1022" r:id="rId38"/>
    <p:sldId id="1023" r:id="rId39"/>
    <p:sldId id="1024" r:id="rId40"/>
    <p:sldId id="1025" r:id="rId41"/>
    <p:sldId id="1026" r:id="rId42"/>
    <p:sldId id="1027" r:id="rId43"/>
    <p:sldId id="1028" r:id="rId44"/>
    <p:sldId id="1029" r:id="rId45"/>
    <p:sldId id="1030" r:id="rId46"/>
    <p:sldId id="1031" r:id="rId47"/>
    <p:sldId id="1032" r:id="rId48"/>
    <p:sldId id="1033" r:id="rId49"/>
    <p:sldId id="1034" r:id="rId50"/>
    <p:sldId id="865" r:id="rId51"/>
    <p:sldId id="556" r:id="rId52"/>
    <p:sldId id="1035" r:id="rId53"/>
    <p:sldId id="493" r:id="rId54"/>
    <p:sldId id="34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992"/>
            <p14:sldId id="993"/>
            <p14:sldId id="906"/>
            <p14:sldId id="821"/>
            <p14:sldId id="909"/>
            <p14:sldId id="994"/>
            <p14:sldId id="914"/>
            <p14:sldId id="995"/>
            <p14:sldId id="996"/>
            <p14:sldId id="997"/>
            <p14:sldId id="998"/>
            <p14:sldId id="999"/>
            <p14:sldId id="1000"/>
            <p14:sldId id="1001"/>
            <p14:sldId id="1002"/>
            <p14:sldId id="1005"/>
            <p14:sldId id="1003"/>
            <p14:sldId id="1004"/>
            <p14:sldId id="1006"/>
            <p14:sldId id="1007"/>
            <p14:sldId id="1008"/>
            <p14:sldId id="1009"/>
            <p14:sldId id="1010"/>
            <p14:sldId id="1011"/>
            <p14:sldId id="1012"/>
            <p14:sldId id="1013"/>
            <p14:sldId id="1014"/>
            <p14:sldId id="1015"/>
            <p14:sldId id="1016"/>
            <p14:sldId id="1017"/>
            <p14:sldId id="1018"/>
            <p14:sldId id="1019"/>
            <p14:sldId id="1020"/>
            <p14:sldId id="1021"/>
            <p14:sldId id="1022"/>
            <p14:sldId id="1023"/>
            <p14:sldId id="1024"/>
            <p14:sldId id="1025"/>
            <p14:sldId id="1026"/>
            <p14:sldId id="1027"/>
            <p14:sldId id="1028"/>
            <p14:sldId id="1029"/>
            <p14:sldId id="1030"/>
            <p14:sldId id="1031"/>
            <p14:sldId id="1032"/>
            <p14:sldId id="1033"/>
            <p14:sldId id="1034"/>
            <p14:sldId id="865"/>
            <p14:sldId id="556"/>
            <p14:sldId id="1035"/>
            <p14:sldId id="4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52F4A"/>
    <a:srgbClr val="FFFFFF"/>
    <a:srgbClr val="4472C4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 custT="1"/>
      <dgm:spPr/>
      <dgm:t>
        <a:bodyPr/>
        <a:lstStyle/>
        <a:p>
          <a:r>
            <a:rPr lang="ar-EG" sz="3200" b="1" dirty="0"/>
            <a:t>المحور الثاني</a:t>
          </a:r>
        </a:p>
        <a:p>
          <a:r>
            <a:rPr lang="ar-EG" sz="2800" b="1" dirty="0"/>
            <a:t> أثر التكنولوجيا علي الخصوصية  </a:t>
          </a:r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 custT="1"/>
      <dgm:spPr/>
      <dgm:t>
        <a:bodyPr/>
        <a:lstStyle/>
        <a:p>
          <a:r>
            <a:rPr lang="ar-EG" sz="3200" b="1" i="0" baseline="0" dirty="0"/>
            <a:t>محاور المحاضرة</a:t>
          </a:r>
          <a:endParaRPr lang="en-US" sz="3200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 custT="1"/>
      <dgm:spPr/>
      <dgm:t>
        <a:bodyPr/>
        <a:lstStyle/>
        <a:p>
          <a:r>
            <a:rPr lang="ar-EG" sz="3000" b="1" dirty="0"/>
            <a:t>المحور الأول</a:t>
          </a:r>
        </a:p>
        <a:p>
          <a:r>
            <a:rPr lang="ar-EG" sz="3000" b="1" dirty="0"/>
            <a:t>ما هية البيانات الشخصية</a:t>
          </a:r>
          <a:endParaRPr lang="ar-EG" sz="2400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94896" custScaleY="84518" custRadScaleRad="97233" custRadScaleInc="-1152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ScaleX="74505" custScaleY="86638" custRadScaleRad="114068" custRadScaleInc="-557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90029" custScaleY="104736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ما هية البيانات الشخصية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04111" custScaleY="44612" custRadScaleRad="100902" custRadScaleInc="386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25620" custScaleY="39659" custRadScaleRad="94315" custRadScaleInc="-491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43844" custScaleY="71820" custRadScaleRad="94315" custRadScaleInc="-491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43844" custScaleY="71820" custRadScaleRad="94315" custRadScaleInc="-491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أثر التكنولوجيا علي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13071" custScaleY="54391" custRadScaleRad="103661" custRadScaleInc="-42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1032102" y="2068515"/>
          <a:ext cx="4356608" cy="1228027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 أثر التكنولوجيا علي الخصوصية  </a:t>
          </a:r>
        </a:p>
      </dsp:txBody>
      <dsp:txXfrm>
        <a:off x="-952888" y="2121450"/>
        <a:ext cx="4236714" cy="1168080"/>
      </dsp:txXfrm>
    </dsp:sp>
    <dsp:sp modelId="{0F5B6810-EEFC-4D69-BAE8-DC6E1811565C}">
      <dsp:nvSpPr>
        <dsp:cNvPr id="0" name=""/>
        <dsp:cNvSpPr/>
      </dsp:nvSpPr>
      <dsp:spPr>
        <a:xfrm>
          <a:off x="2792780" y="434135"/>
          <a:ext cx="1665447" cy="1258830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baseline="0" dirty="0"/>
            <a:t>محاور المحاضرة</a:t>
          </a:r>
          <a:endParaRPr lang="en-US" sz="3200" b="1" kern="1200" dirty="0"/>
        </a:p>
      </dsp:txBody>
      <dsp:txXfrm>
        <a:off x="2854231" y="495586"/>
        <a:ext cx="1542545" cy="1197379"/>
      </dsp:txXfrm>
    </dsp:sp>
    <dsp:sp modelId="{49F6136C-486B-45B5-A6D5-60538B85068F}">
      <dsp:nvSpPr>
        <dsp:cNvPr id="0" name=""/>
        <dsp:cNvSpPr/>
      </dsp:nvSpPr>
      <dsp:spPr>
        <a:xfrm rot="2400000">
          <a:off x="4085719" y="1777906"/>
          <a:ext cx="4247813" cy="1521790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38100" rIns="1143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المحور الأول</a:t>
          </a:r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ما هية البيانات الشخصية</a:t>
          </a:r>
          <a:endParaRPr lang="ar-EG" sz="2400" b="1" kern="1200" dirty="0"/>
        </a:p>
      </dsp:txBody>
      <dsp:txXfrm>
        <a:off x="4136131" y="1843504"/>
        <a:ext cx="4099237" cy="14475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الأول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ما هية البيانات الشخصية</a:t>
          </a:r>
        </a:p>
      </dsp:txBody>
      <dsp:txXfrm>
        <a:off x="824595" y="58912"/>
        <a:ext cx="4899010" cy="1147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الأول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ما هية البيانات الشخصية</a:t>
          </a:r>
        </a:p>
      </dsp:txBody>
      <dsp:txXfrm>
        <a:off x="824595" y="58912"/>
        <a:ext cx="4899010" cy="11479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808557" y="789751"/>
          <a:ext cx="3548136" cy="98825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33020" rIns="9906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المحور الأول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ما هية البيانات الشخصية</a:t>
          </a:r>
        </a:p>
      </dsp:txBody>
      <dsp:txXfrm>
        <a:off x="2856800" y="837994"/>
        <a:ext cx="3451650" cy="94001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991971" y="1132763"/>
          <a:ext cx="4089692" cy="83924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المحور الثاني</a:t>
          </a:r>
          <a:endParaRPr lang="en-US" sz="2200" b="1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أثر التكنولوجيا علي الخصوصية</a:t>
          </a:r>
        </a:p>
      </dsp:txBody>
      <dsp:txXfrm>
        <a:off x="1032939" y="1173731"/>
        <a:ext cx="4007756" cy="798273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95320" y="596641"/>
          <a:ext cx="4682993" cy="151981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769511" y="670832"/>
        <a:ext cx="4534611" cy="1445623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95320" y="596641"/>
          <a:ext cx="4682993" cy="1519814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  <a:endParaRPr lang="en-US" sz="3200" b="1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أثر التكنولوجيا علي الخصوصية</a:t>
          </a:r>
        </a:p>
      </dsp:txBody>
      <dsp:txXfrm>
        <a:off x="769511" y="670832"/>
        <a:ext cx="4534611" cy="1445623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06755" y="170232"/>
          <a:ext cx="3681146" cy="115099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31750" rIns="952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المحور الثاني</a:t>
          </a:r>
          <a:endParaRPr lang="en-US" sz="2500" b="1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b="1" kern="1200" dirty="0"/>
            <a:t>أثر التكنولوجيا علي الخصوصية</a:t>
          </a:r>
        </a:p>
      </dsp:txBody>
      <dsp:txXfrm>
        <a:off x="1262942" y="226419"/>
        <a:ext cx="3568772" cy="1094804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18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337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4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033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622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569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90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898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547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084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9210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480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2201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786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3985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28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393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379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3890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5901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3567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0227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545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8019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1388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479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659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9323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30188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74099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1325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8087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94426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907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4009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2.png"/><Relationship Id="rId9" Type="http://schemas.microsoft.com/office/2007/relationships/diagramDrawing" Target="../diagrams/drawing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.png"/><Relationship Id="rId9" Type="http://schemas.microsoft.com/office/2007/relationships/diagramDrawing" Target="../diagrams/drawing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2.png"/><Relationship Id="rId9" Type="http://schemas.microsoft.com/office/2007/relationships/diagramDrawing" Target="../diagrams/drawing1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2.png"/><Relationship Id="rId9" Type="http://schemas.microsoft.com/office/2007/relationships/diagramDrawing" Target="../diagrams/drawing1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2.png"/><Relationship Id="rId9" Type="http://schemas.microsoft.com/office/2007/relationships/diagramDrawing" Target="../diagrams/drawing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2.png"/><Relationship Id="rId9" Type="http://schemas.microsoft.com/office/2007/relationships/diagramDrawing" Target="../diagrams/drawing1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6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8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1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8.xml"/><Relationship Id="rId5" Type="http://schemas.openxmlformats.org/officeDocument/2006/relationships/diagramData" Target="../diagrams/data18.xml"/><Relationship Id="rId4" Type="http://schemas.openxmlformats.org/officeDocument/2006/relationships/image" Target="../media/image2.png"/><Relationship Id="rId9" Type="http://schemas.microsoft.com/office/2007/relationships/diagramDrawing" Target="../diagrams/drawing1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1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9.xml"/><Relationship Id="rId5" Type="http://schemas.openxmlformats.org/officeDocument/2006/relationships/diagramData" Target="../diagrams/data19.xml"/><Relationship Id="rId4" Type="http://schemas.openxmlformats.org/officeDocument/2006/relationships/image" Target="../media/image2.png"/><Relationship Id="rId9" Type="http://schemas.microsoft.com/office/2007/relationships/diagramDrawing" Target="../diagrams/drawing1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2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0.xml"/><Relationship Id="rId5" Type="http://schemas.openxmlformats.org/officeDocument/2006/relationships/diagramData" Target="../diagrams/data20.xml"/><Relationship Id="rId4" Type="http://schemas.openxmlformats.org/officeDocument/2006/relationships/image" Target="../media/image2.png"/><Relationship Id="rId9" Type="http://schemas.microsoft.com/office/2007/relationships/diagramDrawing" Target="../diagrams/drawing20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1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2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1.xml"/><Relationship Id="rId5" Type="http://schemas.openxmlformats.org/officeDocument/2006/relationships/diagramData" Target="../diagrams/data21.xml"/><Relationship Id="rId4" Type="http://schemas.openxmlformats.org/officeDocument/2006/relationships/image" Target="../media/image2.png"/><Relationship Id="rId9" Type="http://schemas.microsoft.com/office/2007/relationships/diagramDrawing" Target="../diagrams/drawing2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2.xml"/><Relationship Id="rId5" Type="http://schemas.openxmlformats.org/officeDocument/2006/relationships/diagramData" Target="../diagrams/data22.xml"/><Relationship Id="rId4" Type="http://schemas.openxmlformats.org/officeDocument/2006/relationships/image" Target="../media/image2.png"/><Relationship Id="rId9" Type="http://schemas.microsoft.com/office/2007/relationships/diagramDrawing" Target="../diagrams/drawing2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3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3.xml"/><Relationship Id="rId5" Type="http://schemas.openxmlformats.org/officeDocument/2006/relationships/diagramData" Target="../diagrams/data23.xml"/><Relationship Id="rId4" Type="http://schemas.openxmlformats.org/officeDocument/2006/relationships/image" Target="../media/image2.png"/><Relationship Id="rId9" Type="http://schemas.microsoft.com/office/2007/relationships/diagramDrawing" Target="../diagrams/drawing2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4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4.xml"/><Relationship Id="rId5" Type="http://schemas.openxmlformats.org/officeDocument/2006/relationships/diagramData" Target="../diagrams/data24.xml"/><Relationship Id="rId4" Type="http://schemas.openxmlformats.org/officeDocument/2006/relationships/image" Target="../media/image2.png"/><Relationship Id="rId9" Type="http://schemas.microsoft.com/office/2007/relationships/diagramDrawing" Target="../diagrams/drawing2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5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5.xml"/><Relationship Id="rId5" Type="http://schemas.openxmlformats.org/officeDocument/2006/relationships/diagramData" Target="../diagrams/data25.xml"/><Relationship Id="rId4" Type="http://schemas.openxmlformats.org/officeDocument/2006/relationships/image" Target="../media/image2.png"/><Relationship Id="rId9" Type="http://schemas.microsoft.com/office/2007/relationships/diagramDrawing" Target="../diagrams/drawing2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6.xml"/><Relationship Id="rId3" Type="http://schemas.openxmlformats.org/officeDocument/2006/relationships/image" Target="../media/image11.jpeg"/><Relationship Id="rId7" Type="http://schemas.openxmlformats.org/officeDocument/2006/relationships/diagramQuickStyle" Target="../diagrams/quickStyle2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6.xml"/><Relationship Id="rId5" Type="http://schemas.openxmlformats.org/officeDocument/2006/relationships/diagramData" Target="../diagrams/data26.xml"/><Relationship Id="rId4" Type="http://schemas.openxmlformats.org/officeDocument/2006/relationships/image" Target="../media/image2.png"/><Relationship Id="rId9" Type="http://schemas.microsoft.com/office/2007/relationships/diagramDrawing" Target="../diagrams/drawing2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7.xml"/><Relationship Id="rId3" Type="http://schemas.openxmlformats.org/officeDocument/2006/relationships/image" Target="../media/image11.jpeg"/><Relationship Id="rId7" Type="http://schemas.openxmlformats.org/officeDocument/2006/relationships/diagramQuickStyle" Target="../diagrams/quickStyle2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7.xml"/><Relationship Id="rId5" Type="http://schemas.openxmlformats.org/officeDocument/2006/relationships/diagramData" Target="../diagrams/data27.xml"/><Relationship Id="rId4" Type="http://schemas.openxmlformats.org/officeDocument/2006/relationships/image" Target="../media/image2.png"/><Relationship Id="rId9" Type="http://schemas.microsoft.com/office/2007/relationships/diagramDrawing" Target="../diagrams/drawing2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8.xml"/><Relationship Id="rId3" Type="http://schemas.openxmlformats.org/officeDocument/2006/relationships/image" Target="../media/image11.jpeg"/><Relationship Id="rId7" Type="http://schemas.openxmlformats.org/officeDocument/2006/relationships/diagramQuickStyle" Target="../diagrams/quickStyle2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8.xml"/><Relationship Id="rId5" Type="http://schemas.openxmlformats.org/officeDocument/2006/relationships/diagramData" Target="../diagrams/data28.xml"/><Relationship Id="rId4" Type="http://schemas.openxmlformats.org/officeDocument/2006/relationships/image" Target="../media/image2.png"/><Relationship Id="rId9" Type="http://schemas.microsoft.com/office/2007/relationships/diagramDrawing" Target="../diagrams/drawing2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9.xml"/><Relationship Id="rId3" Type="http://schemas.openxmlformats.org/officeDocument/2006/relationships/image" Target="../media/image12.png"/><Relationship Id="rId7" Type="http://schemas.openxmlformats.org/officeDocument/2006/relationships/diagramQuickStyle" Target="../diagrams/quickStyle2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9.xml"/><Relationship Id="rId5" Type="http://schemas.openxmlformats.org/officeDocument/2006/relationships/diagramData" Target="../diagrams/data29.xml"/><Relationship Id="rId4" Type="http://schemas.openxmlformats.org/officeDocument/2006/relationships/image" Target="../media/image2.png"/><Relationship Id="rId9" Type="http://schemas.microsoft.com/office/2007/relationships/diagramDrawing" Target="../diagrams/drawing29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0.xml"/><Relationship Id="rId3" Type="http://schemas.openxmlformats.org/officeDocument/2006/relationships/image" Target="../media/image13.png"/><Relationship Id="rId7" Type="http://schemas.openxmlformats.org/officeDocument/2006/relationships/diagramQuickStyle" Target="../diagrams/quickStyle30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0.xml"/><Relationship Id="rId5" Type="http://schemas.openxmlformats.org/officeDocument/2006/relationships/diagramData" Target="../diagrams/data30.xml"/><Relationship Id="rId4" Type="http://schemas.openxmlformats.org/officeDocument/2006/relationships/image" Target="../media/image2.png"/><Relationship Id="rId9" Type="http://schemas.microsoft.com/office/2007/relationships/diagramDrawing" Target="../diagrams/drawing30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1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1.xml"/><Relationship Id="rId5" Type="http://schemas.openxmlformats.org/officeDocument/2006/relationships/diagramData" Target="../diagrams/data31.xml"/><Relationship Id="rId4" Type="http://schemas.openxmlformats.org/officeDocument/2006/relationships/image" Target="../media/image2.png"/><Relationship Id="rId9" Type="http://schemas.microsoft.com/office/2007/relationships/diagramDrawing" Target="../diagrams/drawing3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2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2.xml"/><Relationship Id="rId5" Type="http://schemas.openxmlformats.org/officeDocument/2006/relationships/diagramData" Target="../diagrams/data32.xml"/><Relationship Id="rId4" Type="http://schemas.openxmlformats.org/officeDocument/2006/relationships/image" Target="../media/image2.png"/><Relationship Id="rId9" Type="http://schemas.microsoft.com/office/2007/relationships/diagramDrawing" Target="../diagrams/drawing3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3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3.xml"/><Relationship Id="rId5" Type="http://schemas.openxmlformats.org/officeDocument/2006/relationships/diagramData" Target="../diagrams/data33.xml"/><Relationship Id="rId4" Type="http://schemas.openxmlformats.org/officeDocument/2006/relationships/image" Target="../media/image2.png"/><Relationship Id="rId9" Type="http://schemas.microsoft.com/office/2007/relationships/diagramDrawing" Target="../diagrams/drawing3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4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4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4.xml"/><Relationship Id="rId5" Type="http://schemas.openxmlformats.org/officeDocument/2006/relationships/diagramData" Target="../diagrams/data34.xml"/><Relationship Id="rId4" Type="http://schemas.openxmlformats.org/officeDocument/2006/relationships/image" Target="../media/image2.png"/><Relationship Id="rId9" Type="http://schemas.microsoft.com/office/2007/relationships/diagramDrawing" Target="../diagrams/drawing34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5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5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5.xml"/><Relationship Id="rId5" Type="http://schemas.openxmlformats.org/officeDocument/2006/relationships/diagramData" Target="../diagrams/data35.xml"/><Relationship Id="rId4" Type="http://schemas.openxmlformats.org/officeDocument/2006/relationships/image" Target="../media/image2.png"/><Relationship Id="rId9" Type="http://schemas.microsoft.com/office/2007/relationships/diagramDrawing" Target="../diagrams/drawing3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6.xml"/><Relationship Id="rId3" Type="http://schemas.openxmlformats.org/officeDocument/2006/relationships/image" Target="../media/image15.png"/><Relationship Id="rId7" Type="http://schemas.openxmlformats.org/officeDocument/2006/relationships/diagramQuickStyle" Target="../diagrams/quickStyle36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6.xml"/><Relationship Id="rId5" Type="http://schemas.openxmlformats.org/officeDocument/2006/relationships/diagramData" Target="../diagrams/data36.xml"/><Relationship Id="rId4" Type="http://schemas.openxmlformats.org/officeDocument/2006/relationships/image" Target="../media/image2.png"/><Relationship Id="rId9" Type="http://schemas.microsoft.com/office/2007/relationships/diagramDrawing" Target="../diagrams/drawing36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7.xml"/><Relationship Id="rId3" Type="http://schemas.openxmlformats.org/officeDocument/2006/relationships/image" Target="../media/image15.png"/><Relationship Id="rId7" Type="http://schemas.openxmlformats.org/officeDocument/2006/relationships/diagramQuickStyle" Target="../diagrams/quickStyle37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7.xml"/><Relationship Id="rId5" Type="http://schemas.openxmlformats.org/officeDocument/2006/relationships/diagramData" Target="../diagrams/data37.xml"/><Relationship Id="rId4" Type="http://schemas.openxmlformats.org/officeDocument/2006/relationships/image" Target="../media/image2.png"/><Relationship Id="rId9" Type="http://schemas.microsoft.com/office/2007/relationships/diagramDrawing" Target="../diagrams/drawing3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8.xml"/><Relationship Id="rId3" Type="http://schemas.openxmlformats.org/officeDocument/2006/relationships/image" Target="../media/image16.png"/><Relationship Id="rId7" Type="http://schemas.openxmlformats.org/officeDocument/2006/relationships/diagramQuickStyle" Target="../diagrams/quickStyle38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8.xml"/><Relationship Id="rId5" Type="http://schemas.openxmlformats.org/officeDocument/2006/relationships/diagramData" Target="../diagrams/data38.xml"/><Relationship Id="rId4" Type="http://schemas.openxmlformats.org/officeDocument/2006/relationships/image" Target="../media/image2.png"/><Relationship Id="rId9" Type="http://schemas.microsoft.com/office/2007/relationships/diagramDrawing" Target="../diagrams/drawing38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9.xml"/><Relationship Id="rId3" Type="http://schemas.openxmlformats.org/officeDocument/2006/relationships/image" Target="../media/image16.png"/><Relationship Id="rId7" Type="http://schemas.openxmlformats.org/officeDocument/2006/relationships/diagramQuickStyle" Target="../diagrams/quickStyle39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9.xml"/><Relationship Id="rId5" Type="http://schemas.openxmlformats.org/officeDocument/2006/relationships/diagramData" Target="../diagrams/data39.xml"/><Relationship Id="rId4" Type="http://schemas.openxmlformats.org/officeDocument/2006/relationships/image" Target="../media/image2.png"/><Relationship Id="rId9" Type="http://schemas.microsoft.com/office/2007/relationships/diagramDrawing" Target="../diagrams/drawing39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0.xml"/><Relationship Id="rId3" Type="http://schemas.openxmlformats.org/officeDocument/2006/relationships/image" Target="../media/image17.png"/><Relationship Id="rId7" Type="http://schemas.openxmlformats.org/officeDocument/2006/relationships/diagramQuickStyle" Target="../diagrams/quickStyle40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0.xml"/><Relationship Id="rId5" Type="http://schemas.openxmlformats.org/officeDocument/2006/relationships/diagramData" Target="../diagrams/data40.xml"/><Relationship Id="rId4" Type="http://schemas.openxmlformats.org/officeDocument/2006/relationships/image" Target="../media/image2.png"/><Relationship Id="rId9" Type="http://schemas.microsoft.com/office/2007/relationships/diagramDrawing" Target="../diagrams/drawing40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1.xml"/><Relationship Id="rId3" Type="http://schemas.openxmlformats.org/officeDocument/2006/relationships/image" Target="../media/image18.png"/><Relationship Id="rId7" Type="http://schemas.openxmlformats.org/officeDocument/2006/relationships/diagramQuickStyle" Target="../diagrams/quickStyle4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1.xml"/><Relationship Id="rId5" Type="http://schemas.openxmlformats.org/officeDocument/2006/relationships/diagramData" Target="../diagrams/data41.xml"/><Relationship Id="rId4" Type="http://schemas.openxmlformats.org/officeDocument/2006/relationships/image" Target="../media/image2.png"/><Relationship Id="rId9" Type="http://schemas.microsoft.com/office/2007/relationships/diagramDrawing" Target="../diagrams/drawing4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2.xml"/><Relationship Id="rId3" Type="http://schemas.openxmlformats.org/officeDocument/2006/relationships/image" Target="../media/image18.png"/><Relationship Id="rId7" Type="http://schemas.openxmlformats.org/officeDocument/2006/relationships/diagramQuickStyle" Target="../diagrams/quickStyle4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2.xml"/><Relationship Id="rId5" Type="http://schemas.openxmlformats.org/officeDocument/2006/relationships/diagramData" Target="../diagrams/data42.xml"/><Relationship Id="rId4" Type="http://schemas.openxmlformats.org/officeDocument/2006/relationships/image" Target="../media/image2.png"/><Relationship Id="rId9" Type="http://schemas.microsoft.com/office/2007/relationships/diagramDrawing" Target="../diagrams/drawing4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mksq.journals.ekb.eg/article_30623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-1088056" y="-32067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844494" y="4165831"/>
            <a:ext cx="3694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أسماء رويعي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304809" y="2003087"/>
            <a:ext cx="45945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 قانون الخصوصية </a:t>
            </a:r>
          </a:p>
          <a:p>
            <a:pPr algn="ctr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وحماية البيانات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099652" y="4969808"/>
            <a:ext cx="4699585" cy="144655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السادسة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ما هية البيانات الشخصية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وأثر التكنولوجيا علي الخصوصية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6270" y="44450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188222" y="3573168"/>
            <a:ext cx="252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</a:t>
            </a:r>
            <a:r>
              <a:rPr lang="ar-EG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A7F8292B-08E8-4A05-B700-B33F281E8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31142" y="-320675"/>
            <a:ext cx="7735448" cy="7804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FDE6FC52-1748-41AA-83FF-09D7A6EDE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0" y="1362372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096000" y="2450809"/>
            <a:ext cx="4266588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المحاضرة السابقة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يظهر الخصوصية مع المصفوفة من خلال خصوصية رجل الأعمال مع مصفوفة من قبل رجل  الأعمال صورة الخلفية والصورة للتنزيل المجاني - Pngtree">
            <a:extLst>
              <a:ext uri="{FF2B5EF4-FFF2-40B4-BE49-F238E27FC236}">
                <a16:creationId xmlns:a16="http://schemas.microsoft.com/office/drawing/2014/main" id="{11E8F8E2-8050-4AC2-B63C-FDA4147DF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877212"/>
            <a:ext cx="5428336" cy="36688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096000" y="2450809"/>
            <a:ext cx="4266588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المحاضرة السابقة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Picture 2" descr="يظهر الخصوصية مع المصفوفة من خلال خصوصية رجل الأعمال مع مصفوفة من قبل رجل  الأعمال صورة الخلفية والصورة للتنزيل المجاني - Pngtree">
            <a:extLst>
              <a:ext uri="{FF2B5EF4-FFF2-40B4-BE49-F238E27FC236}">
                <a16:creationId xmlns:a16="http://schemas.microsoft.com/office/drawing/2014/main" id="{15050FE5-58B8-48DD-A302-539C0EEED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877212"/>
            <a:ext cx="5428336" cy="36688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665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096000" y="2450809"/>
            <a:ext cx="4266588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المحاضرة السابقة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Picture 2" descr="يظهر الخصوصية مع المصفوفة من خلال خصوصية رجل الأعمال مع مصفوفة من قبل رجل  الأعمال صورة الخلفية والصورة للتنزيل المجاني - Pngtree">
            <a:extLst>
              <a:ext uri="{FF2B5EF4-FFF2-40B4-BE49-F238E27FC236}">
                <a16:creationId xmlns:a16="http://schemas.microsoft.com/office/drawing/2014/main" id="{8C0B98C5-3C3C-4752-B222-4C2429A43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877212"/>
            <a:ext cx="5428336" cy="36688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078480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574EDD-B8BB-4965-B2AB-AAC91BA2D0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925" y="1690576"/>
            <a:ext cx="8987620" cy="4059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7611415"/>
              </p:ext>
            </p:extLst>
          </p:nvPr>
        </p:nvGraphicFramePr>
        <p:xfrm>
          <a:off x="2080694" y="1337512"/>
          <a:ext cx="7301431" cy="4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70322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23401" y="1545189"/>
            <a:ext cx="9492623" cy="4381299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888B680-5A19-4A85-BF67-570C49759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400" y="1657350"/>
            <a:ext cx="9492623" cy="418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166146" y="1858717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045357" y="2279432"/>
            <a:ext cx="6465162" cy="339159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أولاً : المفهوم القانوني للبيانات الشخصية:</a:t>
            </a:r>
            <a:endParaRPr lang="ar-EG" sz="2400" b="1" dirty="0">
              <a:solidFill>
                <a:srgbClr val="FF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en-US" sz="2400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pPr algn="just" rtl="1"/>
            <a:r>
              <a:rPr lang="ar-SA" sz="2400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ثانياً : موقف التوجيهات الأوروبية من البيانات الشخصية:</a:t>
            </a:r>
            <a:endParaRPr lang="en-US" sz="2400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البيانات أو المعلومات التي تحدد هوية الشخص: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الشخص المعنى بالأمر: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الشخص الطبيعي المحدد الهوية أو القابل للتحديد: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مفهوم معالجة البيانات الشخصية :</a:t>
            </a:r>
            <a:endParaRPr lang="en-US" sz="2400" dirty="0"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مفهوم بطاقة أو ملف البيانات الشخصية:</a:t>
            </a:r>
            <a:endParaRPr lang="en-US" sz="2400" dirty="0"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286954" y="3560499"/>
            <a:ext cx="3806506" cy="1318018"/>
            <a:chOff x="4760737" y="2274467"/>
            <a:chExt cx="3806506" cy="131801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760737" y="2274467"/>
              <a:ext cx="3790776" cy="1318018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14187" y="2723297"/>
              <a:ext cx="3753056" cy="48877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/>
                <a:t>المحور الأول</a:t>
              </a:r>
              <a:endParaRPr lang="en-US" sz="3200" b="1" kern="1200" dirty="0"/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dirty="0"/>
                <a:t>ماهية البيانات الشخصية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3239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F83CB4B-75E9-4786-B6C9-C9890ADD0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400" y="1657350"/>
            <a:ext cx="9492623" cy="418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1389578" y="1944656"/>
            <a:ext cx="2749465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953620" y="3326164"/>
            <a:ext cx="4119479" cy="1695499"/>
            <a:chOff x="-3969359" y="3119051"/>
            <a:chExt cx="4119479" cy="169549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747041" y="3119051"/>
              <a:ext cx="3897161" cy="1362994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3969359" y="3357217"/>
              <a:ext cx="3859799" cy="145733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أثر التكنولوجيا علي</a:t>
              </a:r>
              <a:r>
                <a:rPr lang="ar-EG" sz="2300" b="1" dirty="0"/>
                <a:t> </a:t>
              </a:r>
              <a:r>
                <a:rPr lang="ar-EG" sz="2300" b="1" kern="1200" dirty="0"/>
                <a:t>الخصوصية</a:t>
              </a:r>
            </a:p>
          </p:txBody>
        </p:sp>
      </p:grp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95ABAD60-C80C-460E-981B-188E70471B5F}"/>
              </a:ext>
            </a:extLst>
          </p:cNvPr>
          <p:cNvSpPr/>
          <p:nvPr/>
        </p:nvSpPr>
        <p:spPr>
          <a:xfrm>
            <a:off x="4183127" y="1504319"/>
            <a:ext cx="6742052" cy="44005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 : مدي خطورة الكمبيوتر علي الخصوصية:</a:t>
            </a: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لا يمثل خطورة متميزة علي الخصوصية. 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الحاسوب يمثل خطرا داهما علي الخصوصية.</a:t>
            </a:r>
            <a:endParaRPr lang="ar-E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على الخصوصية: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الإنترنت تزيد كمية البيانات المجمعة والمعالجة والمنشاة.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أثر البريد الإلكتروني علي خصوصية المعلومات.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تهديد الغير عن طريق البريد الإلكتروني.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انتهاك سرية رسائل البريد الإلكتروني .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تضخيم البريد الإلكتروني.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جرائم اصطناع البريد الإلكتروني</a:t>
            </a:r>
            <a:r>
              <a:rPr lang="ar-EG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4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F83CB4B-75E9-4786-B6C9-C9890ADD0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400" y="1657350"/>
            <a:ext cx="9492623" cy="418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1389578" y="1944656"/>
            <a:ext cx="2749465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953620" y="3326164"/>
            <a:ext cx="4119479" cy="1695499"/>
            <a:chOff x="-3969359" y="3119051"/>
            <a:chExt cx="4119479" cy="169549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747041" y="3119051"/>
              <a:ext cx="3897161" cy="1362994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3969359" y="3357217"/>
              <a:ext cx="3859799" cy="145733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أثر التكنولوجيا علي</a:t>
              </a:r>
              <a:r>
                <a:rPr lang="ar-EG" sz="2300" b="1" dirty="0"/>
                <a:t> </a:t>
              </a:r>
              <a:r>
                <a:rPr lang="ar-EG" sz="2300" b="1" kern="1200" dirty="0"/>
                <a:t>الخصوصية</a:t>
              </a:r>
            </a:p>
          </p:txBody>
        </p:sp>
      </p:grp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95ABAD60-C80C-460E-981B-188E70471B5F}"/>
              </a:ext>
            </a:extLst>
          </p:cNvPr>
          <p:cNvSpPr/>
          <p:nvPr/>
        </p:nvSpPr>
        <p:spPr>
          <a:xfrm>
            <a:off x="4183127" y="1504319"/>
            <a:ext cx="6742052" cy="44005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</a:t>
            </a: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أدوات الارتباط بالشبكة ووسائل الأتصال اللاسلكي وخصوصية المعلومات.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الحماية الجنائية للهوية الرقمية.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5. </a:t>
            </a:r>
            <a:r>
              <a:rPr lang="ar-S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وسائل الدفع وعلاقتها بالخصوصية 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Wingdings" panose="05000000000000000000" pitchFamily="2" charset="2"/>
              <a:buChar char=""/>
            </a:pPr>
            <a:r>
              <a:rPr lang="ar-SA" sz="2800" b="1" dirty="0">
                <a:solidFill>
                  <a:srgbClr val="FFC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وثمة خمسة مبادئ أساسية تحكم ما يمكن تسميته بالممارسات العادلة والمقبولة أو النزيهة في نطاق خصوصية المعلومات أو حماية المعلومات الشخصية بشبكة الإنترنت:</a:t>
            </a:r>
            <a:endParaRPr lang="en-US" sz="2800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753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5577612-CFD4-4367-A718-F03D83777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5" y="1657350"/>
            <a:ext cx="9230148" cy="418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0967650"/>
              </p:ext>
            </p:extLst>
          </p:nvPr>
        </p:nvGraphicFramePr>
        <p:xfrm>
          <a:off x="2554908" y="1539171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9205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5577612-CFD4-4367-A718-F03D83777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5" y="1657350"/>
            <a:ext cx="9230148" cy="4181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2554908" y="1539171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2554907" y="3004519"/>
            <a:ext cx="6364691" cy="108209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أولاً : المفهوم القانوني للبيانات الشخصية: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SA" dirty="0">
                <a:solidFill>
                  <a:schemeClr val="bg1"/>
                </a:solidFill>
              </a:rPr>
              <a:t>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ثانياً : موقف التوجيهات الأوروبية من البيانات الشخصية: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233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193312-D206-45A1-A767-2E3892A54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1647826"/>
            <a:ext cx="9001126" cy="4067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5097706"/>
              </p:ext>
            </p:extLst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1457325" y="4886325"/>
            <a:ext cx="4595249" cy="6983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أولاً : المفهوم القانوني للبيانات الشخصية: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459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193312-D206-45A1-A767-2E3892A54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1647826"/>
            <a:ext cx="9001126" cy="4067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1457325" y="4886325"/>
            <a:ext cx="4595249" cy="6983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أولاً : المفهوم القانوني للبيانات الشخصية: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343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193312-D206-45A1-A767-2E3892A54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1647826"/>
            <a:ext cx="9001126" cy="4067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1675975" y="4886325"/>
            <a:ext cx="6010699" cy="6983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SA" sz="2400" b="1" dirty="0"/>
              <a:t>ثانياً : موقف التوجيهات الأوروبية من البيانات الشخصية</a:t>
            </a:r>
            <a:r>
              <a:rPr lang="ar-SA" sz="24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995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7870569"/>
              </p:ext>
            </p:extLst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1247438" y="3237238"/>
            <a:ext cx="6553200" cy="253666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FF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البيانات أو المعلومات التي تحدد هوية الشخص: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الشخص المعنى بالأمر: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الشخص الطبيعي المحدد الهوية أو القابل للتحديد: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مفهوم معالجة البيانات الشخصية :</a:t>
            </a:r>
            <a:endParaRPr lang="ar-EG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مفهوم بطاقة أو ملف البيانات الشخص</a:t>
            </a:r>
            <a:r>
              <a:rPr lang="ar-EG" sz="24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ية:</a:t>
            </a:r>
            <a:endParaRPr lang="ar-EG" sz="24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4724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29886" y="4962525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البيانات أو المعلومات التي تحدد هوية الشخص:</a:t>
            </a:r>
            <a:endParaRPr lang="en-US" sz="20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806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77299" y="4962524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FF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البيانات أو المعلومات التي تحدد هوية الشخص:</a:t>
            </a:r>
            <a:endParaRPr lang="en-US" sz="20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792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77299" y="4962524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الشخص المعني بالأمر:</a:t>
            </a:r>
            <a:endParaRPr lang="en-US" sz="20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065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77299" y="4962524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</a:t>
            </a:r>
            <a:r>
              <a:rPr lang="ar-SA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الشخص الطبيعي المحدد الهوية أو القابل للتحديد: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653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77299" y="4962524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FF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4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مفهوم معالجة البيانات الشخصية :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091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7DF8BC-45CA-43E1-988A-7D8B9A2C7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439" y="1647825"/>
            <a:ext cx="9096712" cy="4126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87457" y="1212843"/>
          <a:ext cx="6356694" cy="2216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15A625F-CC6E-4FC7-B7D4-5885C00FE9FA}"/>
              </a:ext>
            </a:extLst>
          </p:cNvPr>
          <p:cNvSpPr/>
          <p:nvPr/>
        </p:nvSpPr>
        <p:spPr>
          <a:xfrm>
            <a:off x="4477299" y="4962524"/>
            <a:ext cx="6124662" cy="8702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ثانياً : موقف التوجيهات الأوروبية من البيانات الشخصية</a:t>
            </a:r>
            <a:r>
              <a:rPr lang="ar-SA" sz="24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5. مفهوم بطاقة أو ملف البيانات الشخصية:</a:t>
            </a:r>
            <a:endParaRPr lang="en-US" sz="20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088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63888"/>
              </p:ext>
            </p:extLst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048991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7EE48963-5EC5-400D-A8AF-02F822FCD399}"/>
              </a:ext>
            </a:extLst>
          </p:cNvPr>
          <p:cNvSpPr/>
          <p:nvPr/>
        </p:nvSpPr>
        <p:spPr>
          <a:xfrm>
            <a:off x="1731003" y="4457678"/>
            <a:ext cx="4128422" cy="10036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07000"/>
              </a:lnSpc>
              <a:spcAft>
                <a:spcPts val="500"/>
              </a:spcAft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 : مدي خطورة الكمبيوتر علي الخصوصية. </a:t>
            </a:r>
            <a:endParaRPr lang="ar-EG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500"/>
              </a:spcAft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ثانيا: أثر الإنترنت علي الخصوصية.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6176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295287" y="4644934"/>
            <a:ext cx="5648961" cy="10036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أ.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لا يمثل خطورة متميزة علي الخصوصية.</a:t>
            </a: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خطرا داهما علي الخصوصية.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906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295287" y="4848224"/>
            <a:ext cx="5648961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لا يمثل خطورة متميزة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2350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295287" y="4848224"/>
            <a:ext cx="5648961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لا يمثل خطورة متميزة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509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781174" y="4848224"/>
            <a:ext cx="5163074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7012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20405" y="4776388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714143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57263A-28BF-432A-A2E4-9E2A34BBA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6" y="1676400"/>
            <a:ext cx="9086850" cy="401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20405" y="4776388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1928696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E25042-E3AC-44B4-BA8C-483F38C37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657351"/>
            <a:ext cx="9029700" cy="406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5636148" y="5088590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27251424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E25042-E3AC-44B4-BA8C-483F38C37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657351"/>
            <a:ext cx="9029700" cy="406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5636148" y="5088590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29780975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E25042-E3AC-44B4-BA8C-483F38C37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657351"/>
            <a:ext cx="9029700" cy="406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5636148" y="5088590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34578070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E25042-E3AC-44B4-BA8C-483F38C37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657351"/>
            <a:ext cx="9029700" cy="406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520918" y="177826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5636148" y="5088590"/>
            <a:ext cx="5086873" cy="8003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الحاسوب يمثل خط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 داهما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علي الخ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صوصية:</a:t>
            </a:r>
          </a:p>
        </p:txBody>
      </p:sp>
    </p:spTree>
    <p:extLst>
      <p:ext uri="{BB962C8B-B14F-4D97-AF65-F5344CB8AC3E}">
        <p14:creationId xmlns:p14="http://schemas.microsoft.com/office/powerpoint/2010/main" val="42111623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أيهما أهم: التواصل الاجتماعي أم خصوصية المستخدمين؟ | صحيفة الاقتصادية">
            <a:extLst>
              <a:ext uri="{FF2B5EF4-FFF2-40B4-BE49-F238E27FC236}">
                <a16:creationId xmlns:a16="http://schemas.microsoft.com/office/drawing/2014/main" id="{096D8C9B-268E-496B-BA21-A24EAF502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5"/>
            <a:ext cx="9086850" cy="4000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6665685"/>
              </p:ext>
            </p:extLst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71625" y="1613006"/>
            <a:ext cx="5372623" cy="400086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الإنترنت تزيد كمية البيانات المجمعة والمعالجة والمنشاة.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أثر البريد الإلكتروني علي خصوصية المعلومات.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أدوات الارتباط بالشبكة ووسائل الأتصال اللاسلكي وخصوصية المعلومات.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الحماية الجنائية للهوية الرقمية.</a:t>
            </a: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وسائل الدفع وعلاقتها بالخصوصية وذلك على النحو التالي: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1531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أيهما أهم: التواصل الاجتماعي أم خصوصية المستخدمين؟ | صحيفة الاقتصادية">
            <a:extLst>
              <a:ext uri="{FF2B5EF4-FFF2-40B4-BE49-F238E27FC236}">
                <a16:creationId xmlns:a16="http://schemas.microsoft.com/office/drawing/2014/main" id="{096D8C9B-268E-496B-BA21-A24EAF502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5"/>
            <a:ext cx="9086850" cy="4000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8669792"/>
              </p:ext>
            </p:extLst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3241544" y="4598724"/>
            <a:ext cx="6302506" cy="105085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الإنترنت تزيد كمية البيانات المجمعة والمعالجة والمنشاة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5405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أيهما أهم: التواصل الاجتماعي أم خصوصية المستخدمين؟ | صحيفة الاقتصادية">
            <a:extLst>
              <a:ext uri="{FF2B5EF4-FFF2-40B4-BE49-F238E27FC236}">
                <a16:creationId xmlns:a16="http://schemas.microsoft.com/office/drawing/2014/main" id="{096D8C9B-268E-496B-BA21-A24EAF502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5"/>
            <a:ext cx="9086850" cy="4000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3241544" y="4598724"/>
            <a:ext cx="6302506" cy="105085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الإنترنت تزيد كمية البيانات المجمعة والمعالجة والمنشاة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US" sz="20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86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68649AB-50CE-4CAA-8F78-0F8F58163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884" y="1573449"/>
            <a:ext cx="9254530" cy="41761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903552"/>
              </p:ext>
            </p:extLst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743075" y="2287580"/>
            <a:ext cx="4648200" cy="310656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الخصوصية: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تهديد الغير عن طريق البريد 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الإلكتروني:</a:t>
            </a:r>
            <a:endParaRPr lang="ar-EG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cs"/>
              <a:buAutoNum type="arabic1Minus"/>
            </a:pP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تضخيم البريد 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الإلكتروني:</a:t>
            </a:r>
            <a:endParaRPr 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500"/>
              </a:spcAft>
              <a:buFont typeface="+mj-cs"/>
              <a:buAutoNum type="arabic1Minus"/>
            </a:pP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جريمة انتهاك سرية رسائل البريد الإلكتروني :</a:t>
            </a:r>
            <a:endParaRPr lang="ar-EG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500"/>
              </a:spcAft>
              <a:buFont typeface="+mj-cs"/>
              <a:buAutoNum type="arabic1Minus"/>
            </a:pP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جرائم اصطناع البريد الإلكتروني</a:t>
            </a:r>
            <a:r>
              <a:rPr lang="ar-EG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6174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7C8C28-9A1D-428D-8E5B-8C478310D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1660684"/>
            <a:ext cx="9252685" cy="41717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495888" y="4333224"/>
            <a:ext cx="4696348" cy="13013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الخصوصية:</a:t>
            </a: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+mj-cs"/>
              <a:buAutoNum type="arabic1Minus"/>
            </a:pPr>
            <a:r>
              <a:rPr lang="ar-SA" sz="20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جريمة تهديد الغير عن طريق البريد </a:t>
            </a:r>
            <a:r>
              <a:rPr lang="ar-SA" sz="20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الإلكتروني:</a:t>
            </a:r>
            <a:endParaRPr lang="ar-EG" sz="2000" b="1" dirty="0">
              <a:solidFill>
                <a:srgbClr val="000000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0216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219E7DD-1577-4E5B-82B5-6D899C015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83024"/>
            <a:ext cx="9001125" cy="389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495887" y="3951060"/>
            <a:ext cx="5181137" cy="1683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الخصوصية: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جريمة انتهاك سرية رسائل البريد الإلكتروني 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728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A3F101-71B4-4DE7-B6AA-C5AA49AC3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83024"/>
            <a:ext cx="9001125" cy="389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495887" y="3951060"/>
            <a:ext cx="5181137" cy="1683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الخصوصية: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جريمة انتهاك سرية رسائل البريد الإلكتروني 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699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B1E34-CAE7-4A10-A616-8713C021A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83024"/>
            <a:ext cx="9001125" cy="389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91386" y="3730589"/>
            <a:ext cx="4237717" cy="1683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الخصوصية: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ج. جريمة تضخيم البريد الإلكتروني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02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B1E34-CAE7-4A10-A616-8713C021A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83024"/>
            <a:ext cx="9001125" cy="389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91386" y="3730589"/>
            <a:ext cx="4237717" cy="1683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الخصوصية: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د. جريمة اصطناع البريد الإلكتروني: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653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B1E34-CAE7-4A10-A616-8713C021A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83024"/>
            <a:ext cx="9001125" cy="3895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91386" y="3730589"/>
            <a:ext cx="4237717" cy="1683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أثر البريد الإلكتروني علي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الخصوصية: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د. جريمة اصطناع البريد الإلكتروني: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8333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24C618-525D-49DE-AC79-D8165A241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12594"/>
            <a:ext cx="8973418" cy="3936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818407" y="4536481"/>
            <a:ext cx="7792317" cy="877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أدوات الارتباط بالشبكة ووسائل الأتصال اللاسلكي وخصوصية المعلومات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8149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24C618-525D-49DE-AC79-D8165A241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12594"/>
            <a:ext cx="8973418" cy="3936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818407" y="4536481"/>
            <a:ext cx="7792317" cy="877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أدوات الارتباط بالشبكة ووسائل الأتصال اللاسلكي وخصوصية المعلومات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9733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869599-2347-48CF-815B-DA684AE42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1712595"/>
            <a:ext cx="8953499" cy="394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768999" y="4668780"/>
            <a:ext cx="3867149" cy="877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4. الحماية الجنائية للهوية الرقمية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346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869599-2347-48CF-815B-DA684AE42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1712595"/>
            <a:ext cx="8953499" cy="394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768999" y="4668780"/>
            <a:ext cx="3867149" cy="877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4. الحماية الجنائية للهوية الرقمية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2777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B96882-D352-4DEF-9BA7-F3A7279610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712595"/>
            <a:ext cx="9048751" cy="4030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2238375" y="4668780"/>
            <a:ext cx="4219575" cy="877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5. وسائل الدفع وعلاقتها بالخصوصية:</a:t>
            </a:r>
          </a:p>
        </p:txBody>
      </p:sp>
    </p:spTree>
    <p:extLst>
      <p:ext uri="{BB962C8B-B14F-4D97-AF65-F5344CB8AC3E}">
        <p14:creationId xmlns:p14="http://schemas.microsoft.com/office/powerpoint/2010/main" val="30942386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632F25-4905-4A9D-AA5A-B342B02E6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12595"/>
            <a:ext cx="9010649" cy="4039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1571626" y="3905250"/>
            <a:ext cx="8562974" cy="16411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وثمة خمسة مبادئ أساسية تحكم ما يمكن تسميته بالممارسات العادلة والمقبولة أو النزيهة في نطاق خصوصية المعلومات أو حماية المعلومات الشخصية بشبكة الإنترنت، وهذه المبادئ هي:-</a:t>
            </a:r>
            <a:endParaRPr lang="ar-EG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7339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084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632F25-4905-4A9D-AA5A-B342B02E6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0" y="1712595"/>
            <a:ext cx="9010649" cy="4039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2671054"/>
              </p:ext>
            </p:extLst>
          </p:nvPr>
        </p:nvGraphicFramePr>
        <p:xfrm>
          <a:off x="5400675" y="1712595"/>
          <a:ext cx="6575425" cy="2116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532AF40-AB14-4E84-892F-926B489913B3}"/>
              </a:ext>
            </a:extLst>
          </p:cNvPr>
          <p:cNvSpPr/>
          <p:nvPr/>
        </p:nvSpPr>
        <p:spPr>
          <a:xfrm>
            <a:off x="2095500" y="1881310"/>
            <a:ext cx="7572375" cy="366512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أثر الإنترنت علي الخصوصية: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ar-SA" sz="24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وثمة خمسة مبادئ أساسية تحكم ما يمكن تسميته بالممارسات العادلة والمقبولة أو النزيهة في نطاق خصوصية المعلومات أو حماية المعلومات الشخصية بشبكة الإنترنت، وهذه المبادئ هي:-</a:t>
            </a:r>
            <a:endParaRPr lang="ar-EG" sz="2400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marR="0" lvl="0" indent="-457200" algn="just" rtl="1">
              <a:spcBef>
                <a:spcPts val="0"/>
              </a:spcBef>
              <a:spcAft>
                <a:spcPts val="500"/>
              </a:spcAft>
              <a:buAutoNum type="arabicPeriod"/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الإبلاغ / الإخطار: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500"/>
              </a:spcAft>
              <a:buAutoNum type="arabicPeriod"/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الإختيار: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500"/>
              </a:spcAft>
              <a:buAutoNum type="arabicPeriod"/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الوصول للبيانات: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500"/>
              </a:spcAft>
              <a:buAutoNum type="arabicPeriod"/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الأمن: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500"/>
              </a:spcAft>
              <a:buAutoNum type="arabicPeriod"/>
            </a:pP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تطبيق القانون:</a:t>
            </a:r>
            <a:endParaRPr lang="ar-EG" sz="2400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386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مستقبل حماية الخصوصية في عالم الانترنيت – 11 | مسارات">
            <a:extLst>
              <a:ext uri="{FF2B5EF4-FFF2-40B4-BE49-F238E27FC236}">
                <a16:creationId xmlns:a16="http://schemas.microsoft.com/office/drawing/2014/main" id="{67A52CB9-F730-4BEC-A906-B8CD3B42B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1" y="1685925"/>
            <a:ext cx="9001124" cy="4055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696075" y="2489972"/>
            <a:ext cx="3418340" cy="143100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2514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25E68CE-65E3-497B-B44B-3015D837F001}"/>
              </a:ext>
            </a:extLst>
          </p:cNvPr>
          <p:cNvSpPr/>
          <p:nvPr/>
        </p:nvSpPr>
        <p:spPr>
          <a:xfrm>
            <a:off x="1245040" y="1544866"/>
            <a:ext cx="9270984" cy="4258600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E2F2C9-85DB-4302-A093-C4C1EA54E224}"/>
              </a:ext>
            </a:extLst>
          </p:cNvPr>
          <p:cNvSpPr/>
          <p:nvPr/>
        </p:nvSpPr>
        <p:spPr>
          <a:xfrm>
            <a:off x="1332344" y="1770875"/>
            <a:ext cx="9096376" cy="1979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المراجع :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د. أسماء رويعي، الحق في حرمة الحياة الخاصة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في مواجهة الجرائم ال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معلوماتية</a:t>
            </a: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، رسالة دكتوراة، 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جامعة القاهرة، سنة 2013. 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A45DD1-07A6-42BC-BE25-789DA78FC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83" t="10325" r="17941" b="11710"/>
          <a:stretch/>
        </p:blipFill>
        <p:spPr>
          <a:xfrm>
            <a:off x="1675976" y="1770875"/>
            <a:ext cx="3715174" cy="4258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17968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25E68CE-65E3-497B-B44B-3015D837F001}"/>
              </a:ext>
            </a:extLst>
          </p:cNvPr>
          <p:cNvSpPr/>
          <p:nvPr/>
        </p:nvSpPr>
        <p:spPr>
          <a:xfrm>
            <a:off x="1245040" y="1544866"/>
            <a:ext cx="9270984" cy="4258600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E2F2C9-85DB-4302-A093-C4C1EA54E224}"/>
              </a:ext>
            </a:extLst>
          </p:cNvPr>
          <p:cNvSpPr/>
          <p:nvPr/>
        </p:nvSpPr>
        <p:spPr>
          <a:xfrm>
            <a:off x="1332344" y="1770875"/>
            <a:ext cx="9096376" cy="2224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المراجع :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محمد أحمد المعداوي، حماية الخصوصية المعلوماتية عبر شبكات مواقع التواصل الإجتماعي، دراسة مقارنة، مجلة الشريعة والقانون بطنطا، العدد الثالث والثلاثون، الجزء الثالث، ديسمبر 2018، والبحث منشور علي الموقع التالي: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https://mksq.journals.ekb.eg/article_30623.html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4016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8 التزامات لـ مسؤول حماية البيانات الشخصية وفقا للقانون">
            <a:extLst>
              <a:ext uri="{FF2B5EF4-FFF2-40B4-BE49-F238E27FC236}">
                <a16:creationId xmlns:a16="http://schemas.microsoft.com/office/drawing/2014/main" id="{F3E830F7-D939-47C2-BFD6-A491968EB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689" y="1742692"/>
            <a:ext cx="902692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FC7E20-8C89-40CA-89CB-D20A4470F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923" y="3988500"/>
            <a:ext cx="6500077" cy="12920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E47D9E-4879-4C6C-BFE8-7CD2B7A3607C}"/>
              </a:ext>
            </a:extLst>
          </p:cNvPr>
          <p:cNvSpPr/>
          <p:nvPr/>
        </p:nvSpPr>
        <p:spPr>
          <a:xfrm>
            <a:off x="2731165" y="4154088"/>
            <a:ext cx="6572250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الإنتهاء من شرح المحاضرة ا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لسادسة</a:t>
            </a:r>
            <a:endParaRPr lang="en-US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/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مع تمنياتي بالتوفيق د. أسماء رويعي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89954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050" name="Picture 2" descr="إمكانية حماية المعلومات - موضوع">
            <a:extLst>
              <a:ext uri="{FF2B5EF4-FFF2-40B4-BE49-F238E27FC236}">
                <a16:creationId xmlns:a16="http://schemas.microsoft.com/office/drawing/2014/main" id="{6DFDE986-76C7-43F7-B288-814E91A3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57" y="1413493"/>
            <a:ext cx="9048485" cy="430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3A55BB6-04DD-4311-AF70-3D50C308F8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626856" y="1300703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C17CD6B-2714-4F0E-A008-ABC3EA5DD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8283241" y="1355395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7432</TotalTime>
  <Words>1610</Words>
  <Application>Microsoft Office PowerPoint</Application>
  <PresentationFormat>Widescreen</PresentationFormat>
  <Paragraphs>320</Paragraphs>
  <Slides>54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460</cp:revision>
  <dcterms:created xsi:type="dcterms:W3CDTF">2023-04-29T09:08:23Z</dcterms:created>
  <dcterms:modified xsi:type="dcterms:W3CDTF">2023-11-10T17:00:38Z</dcterms:modified>
</cp:coreProperties>
</file>