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96" r:id="rId3"/>
  </p:sldMasterIdLst>
  <p:notesMasterIdLst>
    <p:notesMasterId r:id="rId35"/>
  </p:notesMasterIdLst>
  <p:sldIdLst>
    <p:sldId id="258" r:id="rId4"/>
    <p:sldId id="304" r:id="rId5"/>
    <p:sldId id="305" r:id="rId6"/>
    <p:sldId id="504" r:id="rId7"/>
    <p:sldId id="259" r:id="rId8"/>
    <p:sldId id="307" r:id="rId9"/>
    <p:sldId id="309" r:id="rId10"/>
    <p:sldId id="310" r:id="rId11"/>
    <p:sldId id="311" r:id="rId12"/>
    <p:sldId id="312" r:id="rId13"/>
    <p:sldId id="313" r:id="rId14"/>
    <p:sldId id="314" r:id="rId15"/>
    <p:sldId id="315" r:id="rId16"/>
    <p:sldId id="316" r:id="rId17"/>
    <p:sldId id="317" r:id="rId18"/>
    <p:sldId id="319" r:id="rId19"/>
    <p:sldId id="318" r:id="rId20"/>
    <p:sldId id="320" r:id="rId21"/>
    <p:sldId id="321" r:id="rId22"/>
    <p:sldId id="322" r:id="rId23"/>
    <p:sldId id="323" r:id="rId24"/>
    <p:sldId id="324" r:id="rId25"/>
    <p:sldId id="326" r:id="rId26"/>
    <p:sldId id="366" r:id="rId27"/>
    <p:sldId id="364" r:id="rId28"/>
    <p:sldId id="362" r:id="rId29"/>
    <p:sldId id="361" r:id="rId30"/>
    <p:sldId id="360" r:id="rId31"/>
    <p:sldId id="501" r:id="rId32"/>
    <p:sldId id="503" r:id="rId33"/>
    <p:sldId id="500"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 Id="rId8" Type="http://schemas.openxmlformats.org/officeDocument/2006/relationships/slide" Target="slides/slide5.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6D5DDF-2EAD-4FD0-9D32-1E11FBC4961D}" type="datetimeFigureOut">
              <a:rPr lang="en-US" smtClean="0"/>
              <a:t>6/21/2021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ED2813-C168-42C5-A9FE-12D363D46ADD}" type="slidenum">
              <a:rPr lang="en-US" smtClean="0"/>
              <a:t>‹#›</a:t>
            </a:fld>
            <a:endParaRPr lang="en-US"/>
          </a:p>
        </p:txBody>
      </p:sp>
    </p:spTree>
    <p:extLst>
      <p:ext uri="{BB962C8B-B14F-4D97-AF65-F5344CB8AC3E}">
        <p14:creationId xmlns:p14="http://schemas.microsoft.com/office/powerpoint/2010/main" val="34036998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3BF22-578F-4B4D-84D9-4D405C896E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4C7BD26-9458-4C21-AF99-561E4ACF4B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D354EFE-D3B6-4C11-B9B2-30148BCE219E}"/>
              </a:ext>
            </a:extLst>
          </p:cNvPr>
          <p:cNvSpPr>
            <a:spLocks noGrp="1"/>
          </p:cNvSpPr>
          <p:nvPr>
            <p:ph type="dt" sz="half" idx="10"/>
          </p:nvPr>
        </p:nvSpPr>
        <p:spPr/>
        <p:txBody>
          <a:bodyPr/>
          <a:lstStyle/>
          <a:p>
            <a:fld id="{D383E4E6-6AD8-46C3-B3D4-7349E6F849AF}" type="datetimeFigureOut">
              <a:rPr lang="en-US" smtClean="0"/>
              <a:t>6/21/2021</a:t>
            </a:fld>
            <a:endParaRPr lang="en-US"/>
          </a:p>
        </p:txBody>
      </p:sp>
      <p:sp>
        <p:nvSpPr>
          <p:cNvPr id="5" name="Footer Placeholder 4">
            <a:extLst>
              <a:ext uri="{FF2B5EF4-FFF2-40B4-BE49-F238E27FC236}">
                <a16:creationId xmlns:a16="http://schemas.microsoft.com/office/drawing/2014/main" id="{1A3469D9-CDC4-4A45-8A3C-758CCBD6C7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293A3C-4768-436F-B6DE-4559E7CAEDF7}"/>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36128735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4B1A8-EB3D-4A0E-983C-0B220B2F26B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8AF060C-3165-4F02-BCCB-4C88AA555BF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335CAA-F198-4C6C-8FD3-835A0DF8B20B}"/>
              </a:ext>
            </a:extLst>
          </p:cNvPr>
          <p:cNvSpPr>
            <a:spLocks noGrp="1"/>
          </p:cNvSpPr>
          <p:nvPr>
            <p:ph type="dt" sz="half" idx="10"/>
          </p:nvPr>
        </p:nvSpPr>
        <p:spPr/>
        <p:txBody>
          <a:bodyPr/>
          <a:lstStyle/>
          <a:p>
            <a:fld id="{D383E4E6-6AD8-46C3-B3D4-7349E6F849AF}" type="datetimeFigureOut">
              <a:rPr lang="en-US" smtClean="0"/>
              <a:t>6/21/2021</a:t>
            </a:fld>
            <a:endParaRPr lang="en-US"/>
          </a:p>
        </p:txBody>
      </p:sp>
      <p:sp>
        <p:nvSpPr>
          <p:cNvPr id="5" name="Footer Placeholder 4">
            <a:extLst>
              <a:ext uri="{FF2B5EF4-FFF2-40B4-BE49-F238E27FC236}">
                <a16:creationId xmlns:a16="http://schemas.microsoft.com/office/drawing/2014/main" id="{E83FABE6-BEB4-4C1F-B38C-8F88ABDECC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A99BB6-9834-479B-BDA4-FE6E0C87A194}"/>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545887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FE26-2E32-4F64-BDB8-C92C5CB0BFE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3055DE3-EE6E-4BB2-AFC1-CE964CAE22B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DE79577-A843-415E-87E4-F4E0623B16EB}"/>
              </a:ext>
            </a:extLst>
          </p:cNvPr>
          <p:cNvSpPr>
            <a:spLocks noGrp="1"/>
          </p:cNvSpPr>
          <p:nvPr>
            <p:ph type="dt" sz="half" idx="10"/>
          </p:nvPr>
        </p:nvSpPr>
        <p:spPr/>
        <p:txBody>
          <a:bodyPr/>
          <a:lstStyle/>
          <a:p>
            <a:fld id="{D383E4E6-6AD8-46C3-B3D4-7349E6F849AF}" type="datetimeFigureOut">
              <a:rPr lang="en-US" smtClean="0"/>
              <a:t>6/21/2021</a:t>
            </a:fld>
            <a:endParaRPr lang="en-US"/>
          </a:p>
        </p:txBody>
      </p:sp>
      <p:sp>
        <p:nvSpPr>
          <p:cNvPr id="5" name="Footer Placeholder 4">
            <a:extLst>
              <a:ext uri="{FF2B5EF4-FFF2-40B4-BE49-F238E27FC236}">
                <a16:creationId xmlns:a16="http://schemas.microsoft.com/office/drawing/2014/main" id="{BC5F38B1-9637-4D7C-81B7-4FD7F0EDD4E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0F3EBFA-7744-4761-9ED1-A25C710084F7}"/>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9387490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3B325-4485-42EC-BA26-B236FCC0861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3FFB82A-774C-4F8F-8619-9966FFC5411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F4CAF31-C490-4194-B128-B93549AC86A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6213A95-AE6A-4BD0-96EF-2AF6BDF29F04}"/>
              </a:ext>
            </a:extLst>
          </p:cNvPr>
          <p:cNvSpPr>
            <a:spLocks noGrp="1"/>
          </p:cNvSpPr>
          <p:nvPr>
            <p:ph type="dt" sz="half" idx="10"/>
          </p:nvPr>
        </p:nvSpPr>
        <p:spPr/>
        <p:txBody>
          <a:bodyPr/>
          <a:lstStyle/>
          <a:p>
            <a:fld id="{D383E4E6-6AD8-46C3-B3D4-7349E6F849AF}" type="datetimeFigureOut">
              <a:rPr lang="en-US" smtClean="0"/>
              <a:t>6/21/2021</a:t>
            </a:fld>
            <a:endParaRPr lang="en-US"/>
          </a:p>
        </p:txBody>
      </p:sp>
      <p:sp>
        <p:nvSpPr>
          <p:cNvPr id="6" name="Footer Placeholder 5">
            <a:extLst>
              <a:ext uri="{FF2B5EF4-FFF2-40B4-BE49-F238E27FC236}">
                <a16:creationId xmlns:a16="http://schemas.microsoft.com/office/drawing/2014/main" id="{EBB112D7-F907-41F3-9069-C5482FA4065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9C37B48-5880-4FC1-9E81-07C296EB4B8A}"/>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32451556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BAC2E-D81E-48D7-BB05-03697219B53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19B238-52A2-41FC-B752-C13F6DD780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18F1306-5ABD-40C3-938F-96679C3D240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B1FC62E-8DB1-4CF0-A4FF-1CF5DF55FB4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8E7162C-649C-4CED-A54E-0F272D33BF4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860E0F2-9BD5-4213-BEB5-A1FACCDC54F9}"/>
              </a:ext>
            </a:extLst>
          </p:cNvPr>
          <p:cNvSpPr>
            <a:spLocks noGrp="1"/>
          </p:cNvSpPr>
          <p:nvPr>
            <p:ph type="dt" sz="half" idx="10"/>
          </p:nvPr>
        </p:nvSpPr>
        <p:spPr/>
        <p:txBody>
          <a:bodyPr/>
          <a:lstStyle/>
          <a:p>
            <a:fld id="{D383E4E6-6AD8-46C3-B3D4-7349E6F849AF}" type="datetimeFigureOut">
              <a:rPr lang="en-US" smtClean="0"/>
              <a:t>6/21/2021</a:t>
            </a:fld>
            <a:endParaRPr lang="en-US"/>
          </a:p>
        </p:txBody>
      </p:sp>
      <p:sp>
        <p:nvSpPr>
          <p:cNvPr id="8" name="Footer Placeholder 7">
            <a:extLst>
              <a:ext uri="{FF2B5EF4-FFF2-40B4-BE49-F238E27FC236}">
                <a16:creationId xmlns:a16="http://schemas.microsoft.com/office/drawing/2014/main" id="{EA149C20-1AA7-4B46-909E-4ECA33A380E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101F3F9-870C-4482-851E-EC726B8F2FFF}"/>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40810405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16332-B987-434D-8FA9-E3A7EA2CA75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DE04E43-712B-49D3-828B-DCBB248FDB0E}"/>
              </a:ext>
            </a:extLst>
          </p:cNvPr>
          <p:cNvSpPr>
            <a:spLocks noGrp="1"/>
          </p:cNvSpPr>
          <p:nvPr>
            <p:ph type="dt" sz="half" idx="10"/>
          </p:nvPr>
        </p:nvSpPr>
        <p:spPr/>
        <p:txBody>
          <a:bodyPr/>
          <a:lstStyle/>
          <a:p>
            <a:fld id="{D383E4E6-6AD8-46C3-B3D4-7349E6F849AF}" type="datetimeFigureOut">
              <a:rPr lang="en-US" smtClean="0"/>
              <a:t>6/21/2021</a:t>
            </a:fld>
            <a:endParaRPr lang="en-US"/>
          </a:p>
        </p:txBody>
      </p:sp>
      <p:sp>
        <p:nvSpPr>
          <p:cNvPr id="4" name="Footer Placeholder 3">
            <a:extLst>
              <a:ext uri="{FF2B5EF4-FFF2-40B4-BE49-F238E27FC236}">
                <a16:creationId xmlns:a16="http://schemas.microsoft.com/office/drawing/2014/main" id="{D0918F64-520A-4886-830B-1438537F147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6CB70DF-B282-4AE8-BEF9-2B113CDF7753}"/>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6918995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FA2CF3-F85B-440C-B29A-E02745BA78A4}"/>
              </a:ext>
            </a:extLst>
          </p:cNvPr>
          <p:cNvSpPr>
            <a:spLocks noGrp="1"/>
          </p:cNvSpPr>
          <p:nvPr>
            <p:ph type="dt" sz="half" idx="10"/>
          </p:nvPr>
        </p:nvSpPr>
        <p:spPr/>
        <p:txBody>
          <a:bodyPr/>
          <a:lstStyle/>
          <a:p>
            <a:fld id="{D383E4E6-6AD8-46C3-B3D4-7349E6F849AF}" type="datetimeFigureOut">
              <a:rPr lang="en-US" smtClean="0"/>
              <a:t>6/21/2021</a:t>
            </a:fld>
            <a:endParaRPr lang="en-US"/>
          </a:p>
        </p:txBody>
      </p:sp>
      <p:sp>
        <p:nvSpPr>
          <p:cNvPr id="3" name="Footer Placeholder 2">
            <a:extLst>
              <a:ext uri="{FF2B5EF4-FFF2-40B4-BE49-F238E27FC236}">
                <a16:creationId xmlns:a16="http://schemas.microsoft.com/office/drawing/2014/main" id="{498AC41E-F86F-4F3A-98AB-540CB287114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52DF7A-C1C8-4878-B892-5C560867F229}"/>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41597546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D3B17-8772-456D-B0A4-C40E2621B0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F694174-3572-4125-9904-EEDE633DB4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959DB05-61C4-47F3-9AE6-4679654BF2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4058B9-1A62-4966-9D9F-50DA2306AD2D}"/>
              </a:ext>
            </a:extLst>
          </p:cNvPr>
          <p:cNvSpPr>
            <a:spLocks noGrp="1"/>
          </p:cNvSpPr>
          <p:nvPr>
            <p:ph type="dt" sz="half" idx="10"/>
          </p:nvPr>
        </p:nvSpPr>
        <p:spPr/>
        <p:txBody>
          <a:bodyPr/>
          <a:lstStyle/>
          <a:p>
            <a:fld id="{D383E4E6-6AD8-46C3-B3D4-7349E6F849AF}" type="datetimeFigureOut">
              <a:rPr lang="en-US" smtClean="0"/>
              <a:t>6/21/2021</a:t>
            </a:fld>
            <a:endParaRPr lang="en-US"/>
          </a:p>
        </p:txBody>
      </p:sp>
      <p:sp>
        <p:nvSpPr>
          <p:cNvPr id="6" name="Footer Placeholder 5">
            <a:extLst>
              <a:ext uri="{FF2B5EF4-FFF2-40B4-BE49-F238E27FC236}">
                <a16:creationId xmlns:a16="http://schemas.microsoft.com/office/drawing/2014/main" id="{D5792F32-F87B-4B3C-9C0D-0E6E7E6F82F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065905-A115-4505-8A52-94FFC3FFF8F3}"/>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3044790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72DF5-B025-4608-AD6D-7AF1AB1AB1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3DEB929-BE78-4080-BED0-9D16B5FEB2D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D5600D2-87CA-4A0A-ABA2-423D931CCF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9450ECA-6EDA-4F45-B47B-BEEB33A3F411}"/>
              </a:ext>
            </a:extLst>
          </p:cNvPr>
          <p:cNvSpPr>
            <a:spLocks noGrp="1"/>
          </p:cNvSpPr>
          <p:nvPr>
            <p:ph type="dt" sz="half" idx="10"/>
          </p:nvPr>
        </p:nvSpPr>
        <p:spPr/>
        <p:txBody>
          <a:bodyPr/>
          <a:lstStyle/>
          <a:p>
            <a:fld id="{D383E4E6-6AD8-46C3-B3D4-7349E6F849AF}" type="datetimeFigureOut">
              <a:rPr lang="en-US" smtClean="0"/>
              <a:t>6/21/2021</a:t>
            </a:fld>
            <a:endParaRPr lang="en-US"/>
          </a:p>
        </p:txBody>
      </p:sp>
      <p:sp>
        <p:nvSpPr>
          <p:cNvPr id="6" name="Footer Placeholder 5">
            <a:extLst>
              <a:ext uri="{FF2B5EF4-FFF2-40B4-BE49-F238E27FC236}">
                <a16:creationId xmlns:a16="http://schemas.microsoft.com/office/drawing/2014/main" id="{9D460A2C-50E0-46A7-BF98-D444AF1F6A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FAAADE-EB5F-465C-A040-184658E2E64C}"/>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7506873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B3367-32CD-44DF-A039-97A0FA36C27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BADDD52-0828-4465-99B8-93B96ED5576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114713E-7808-40E8-9F90-A91E9AD0EDDC}"/>
              </a:ext>
            </a:extLst>
          </p:cNvPr>
          <p:cNvSpPr>
            <a:spLocks noGrp="1"/>
          </p:cNvSpPr>
          <p:nvPr>
            <p:ph type="dt" sz="half" idx="10"/>
          </p:nvPr>
        </p:nvSpPr>
        <p:spPr/>
        <p:txBody>
          <a:bodyPr/>
          <a:lstStyle/>
          <a:p>
            <a:fld id="{D383E4E6-6AD8-46C3-B3D4-7349E6F849AF}" type="datetimeFigureOut">
              <a:rPr lang="en-US" smtClean="0"/>
              <a:t>6/21/2021</a:t>
            </a:fld>
            <a:endParaRPr lang="en-US"/>
          </a:p>
        </p:txBody>
      </p:sp>
      <p:sp>
        <p:nvSpPr>
          <p:cNvPr id="5" name="Footer Placeholder 4">
            <a:extLst>
              <a:ext uri="{FF2B5EF4-FFF2-40B4-BE49-F238E27FC236}">
                <a16:creationId xmlns:a16="http://schemas.microsoft.com/office/drawing/2014/main" id="{0118C69F-D7E3-42E4-A994-9E3C676914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33A1F7-B8B2-4D77-8D53-F21B2AE60B73}"/>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1937383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B568EC3-BF38-4B28-A144-3D3A45AAAF8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573A193-1821-4582-94B1-AED468F9028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EBA54A-42E7-454A-8A04-D62865EA9EE3}"/>
              </a:ext>
            </a:extLst>
          </p:cNvPr>
          <p:cNvSpPr>
            <a:spLocks noGrp="1"/>
          </p:cNvSpPr>
          <p:nvPr>
            <p:ph type="dt" sz="half" idx="10"/>
          </p:nvPr>
        </p:nvSpPr>
        <p:spPr/>
        <p:txBody>
          <a:bodyPr/>
          <a:lstStyle/>
          <a:p>
            <a:fld id="{D383E4E6-6AD8-46C3-B3D4-7349E6F849AF}" type="datetimeFigureOut">
              <a:rPr lang="en-US" smtClean="0"/>
              <a:t>6/21/2021</a:t>
            </a:fld>
            <a:endParaRPr lang="en-US"/>
          </a:p>
        </p:txBody>
      </p:sp>
      <p:sp>
        <p:nvSpPr>
          <p:cNvPr id="5" name="Footer Placeholder 4">
            <a:extLst>
              <a:ext uri="{FF2B5EF4-FFF2-40B4-BE49-F238E27FC236}">
                <a16:creationId xmlns:a16="http://schemas.microsoft.com/office/drawing/2014/main" id="{6BFE9707-C4A4-429C-8F3D-075B8D0E91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480EEA-9360-4A74-99B0-762BB9AABD2C}"/>
              </a:ext>
            </a:extLst>
          </p:cNvPr>
          <p:cNvSpPr>
            <a:spLocks noGrp="1"/>
          </p:cNvSpPr>
          <p:nvPr>
            <p:ph type="sldNum" sz="quarter" idx="12"/>
          </p:nvPr>
        </p:nvSpPr>
        <p:spPr/>
        <p:txBody>
          <a:bodyPr/>
          <a:lstStyle/>
          <a:p>
            <a:fld id="{914C2A9A-6CD3-4DF3-A907-865DDB698257}" type="slidenum">
              <a:rPr lang="en-US" smtClean="0"/>
              <a:t>‹#›</a:t>
            </a:fld>
            <a:endParaRPr lang="en-US"/>
          </a:p>
        </p:txBody>
      </p:sp>
    </p:spTree>
    <p:extLst>
      <p:ext uri="{BB962C8B-B14F-4D97-AF65-F5344CB8AC3E}">
        <p14:creationId xmlns:p14="http://schemas.microsoft.com/office/powerpoint/2010/main" val="22760004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pPr/>
              <a:t>6/21/2021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572035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pPr/>
              <a:t>6/21/2021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671918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pPr/>
              <a:t>6/21/2021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9238076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pPr/>
              <a:t>6/21/2021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8753384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pPr/>
              <a:t>6/21/2021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26555170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pPr/>
              <a:t>6/21/2021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555082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pPr/>
              <a:t>6/21/2021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9504139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pPr/>
              <a:t>6/21/2021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2855622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pPr/>
              <a:t>6/21/2021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8707231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pPr/>
              <a:t>6/21/2021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3596823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pPr/>
              <a:t>6/21/2021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pPr/>
              <a:t>‹#›</a:t>
            </a:fld>
            <a:endParaRPr lang="en-US"/>
          </a:p>
        </p:txBody>
      </p:sp>
    </p:spTree>
    <p:extLst>
      <p:ext uri="{BB962C8B-B14F-4D97-AF65-F5344CB8AC3E}">
        <p14:creationId xmlns:p14="http://schemas.microsoft.com/office/powerpoint/2010/main" val="10632112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4797E316-D7F9-4A5B-8365-3B1FE6E00D65}"/>
              </a:ext>
            </a:extLst>
          </p:cNvPr>
          <p:cNvSpPr>
            <a:spLocks noGrp="1"/>
          </p:cNvSpPr>
          <p:nvPr>
            <p:ph type="dt" sz="half" idx="10"/>
          </p:nvPr>
        </p:nvSpPr>
        <p:spPr/>
        <p:txBody>
          <a:bodyPr/>
          <a:lstStyle>
            <a:lvl1pPr>
              <a:defRPr/>
            </a:lvl1pPr>
          </a:lstStyle>
          <a:p>
            <a:pPr>
              <a:defRPr/>
            </a:pPr>
            <a:fld id="{0B52E039-53DB-4FAA-9891-A75AF9ADF21D}" type="datetimeFigureOut">
              <a:rPr lang="en-US"/>
              <a:pPr>
                <a:defRPr/>
              </a:pPr>
              <a:t>6/21/2021</a:t>
            </a:fld>
            <a:endParaRPr lang="en-US"/>
          </a:p>
        </p:txBody>
      </p:sp>
      <p:sp>
        <p:nvSpPr>
          <p:cNvPr id="5" name="Footer Placeholder 4">
            <a:extLst>
              <a:ext uri="{FF2B5EF4-FFF2-40B4-BE49-F238E27FC236}">
                <a16:creationId xmlns:a16="http://schemas.microsoft.com/office/drawing/2014/main" id="{32B377E4-B83E-4B46-857A-92B125AC6D83}"/>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090A0D15-00CA-4A59-A7D0-9F2570B381EA}"/>
              </a:ext>
            </a:extLst>
          </p:cNvPr>
          <p:cNvSpPr>
            <a:spLocks noGrp="1"/>
          </p:cNvSpPr>
          <p:nvPr>
            <p:ph type="sldNum" sz="quarter" idx="12"/>
          </p:nvPr>
        </p:nvSpPr>
        <p:spPr/>
        <p:txBody>
          <a:bodyPr/>
          <a:lstStyle>
            <a:lvl1pPr>
              <a:defRPr smtClean="0"/>
            </a:lvl1pPr>
          </a:lstStyle>
          <a:p>
            <a:pPr>
              <a:defRPr/>
            </a:pPr>
            <a:fld id="{43AFC275-7ACD-4F88-9BB1-0C01F9D7A085}" type="slidenum">
              <a:rPr lang="en-US" altLang="en-US"/>
              <a:pPr>
                <a:defRPr/>
              </a:pPr>
              <a:t>‹#›</a:t>
            </a:fld>
            <a:endParaRPr lang="en-US" altLang="en-US"/>
          </a:p>
        </p:txBody>
      </p:sp>
    </p:spTree>
    <p:extLst>
      <p:ext uri="{BB962C8B-B14F-4D97-AF65-F5344CB8AC3E}">
        <p14:creationId xmlns:p14="http://schemas.microsoft.com/office/powerpoint/2010/main" val="6738107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71C9B0-5EAD-4B7C-B806-87469DCF5C86}"/>
              </a:ext>
            </a:extLst>
          </p:cNvPr>
          <p:cNvSpPr>
            <a:spLocks noGrp="1"/>
          </p:cNvSpPr>
          <p:nvPr>
            <p:ph type="dt" sz="half" idx="10"/>
          </p:nvPr>
        </p:nvSpPr>
        <p:spPr/>
        <p:txBody>
          <a:bodyPr/>
          <a:lstStyle>
            <a:lvl1pPr>
              <a:defRPr/>
            </a:lvl1pPr>
          </a:lstStyle>
          <a:p>
            <a:pPr>
              <a:defRPr/>
            </a:pPr>
            <a:fld id="{A1DF12F2-6AA8-4C12-A1F9-511ECF0B5C3B}" type="datetimeFigureOut">
              <a:rPr lang="en-US"/>
              <a:pPr>
                <a:defRPr/>
              </a:pPr>
              <a:t>6/21/2021</a:t>
            </a:fld>
            <a:endParaRPr lang="en-US"/>
          </a:p>
        </p:txBody>
      </p:sp>
      <p:sp>
        <p:nvSpPr>
          <p:cNvPr id="5" name="Footer Placeholder 4">
            <a:extLst>
              <a:ext uri="{FF2B5EF4-FFF2-40B4-BE49-F238E27FC236}">
                <a16:creationId xmlns:a16="http://schemas.microsoft.com/office/drawing/2014/main" id="{FF34827B-8173-44CA-9FB8-7F3919DE09B8}"/>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2514AE12-EA2E-436D-9940-4964A2584519}"/>
              </a:ext>
            </a:extLst>
          </p:cNvPr>
          <p:cNvSpPr>
            <a:spLocks noGrp="1"/>
          </p:cNvSpPr>
          <p:nvPr>
            <p:ph type="sldNum" sz="quarter" idx="12"/>
          </p:nvPr>
        </p:nvSpPr>
        <p:spPr/>
        <p:txBody>
          <a:bodyPr/>
          <a:lstStyle>
            <a:lvl1pPr>
              <a:defRPr smtClean="0"/>
            </a:lvl1pPr>
          </a:lstStyle>
          <a:p>
            <a:pPr>
              <a:defRPr/>
            </a:pPr>
            <a:fld id="{0FA989FA-292D-42A6-BD01-A4B3EF07E11D}" type="slidenum">
              <a:rPr lang="en-US" altLang="en-US"/>
              <a:pPr>
                <a:defRPr/>
              </a:pPr>
              <a:t>‹#›</a:t>
            </a:fld>
            <a:endParaRPr lang="en-US" altLang="en-US"/>
          </a:p>
        </p:txBody>
      </p:sp>
    </p:spTree>
    <p:extLst>
      <p:ext uri="{BB962C8B-B14F-4D97-AF65-F5344CB8AC3E}">
        <p14:creationId xmlns:p14="http://schemas.microsoft.com/office/powerpoint/2010/main" val="16216740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6D0A583-B500-4820-B3CC-B2E58615C3D1}"/>
              </a:ext>
            </a:extLst>
          </p:cNvPr>
          <p:cNvSpPr>
            <a:spLocks noGrp="1"/>
          </p:cNvSpPr>
          <p:nvPr>
            <p:ph type="dt" sz="half" idx="10"/>
          </p:nvPr>
        </p:nvSpPr>
        <p:spPr/>
        <p:txBody>
          <a:bodyPr/>
          <a:lstStyle>
            <a:lvl1pPr>
              <a:defRPr/>
            </a:lvl1pPr>
          </a:lstStyle>
          <a:p>
            <a:pPr>
              <a:defRPr/>
            </a:pPr>
            <a:fld id="{59CDCDBB-901C-4221-8BE9-EC5712C89A76}" type="datetimeFigureOut">
              <a:rPr lang="en-US"/>
              <a:pPr>
                <a:defRPr/>
              </a:pPr>
              <a:t>6/21/2021</a:t>
            </a:fld>
            <a:endParaRPr lang="en-US"/>
          </a:p>
        </p:txBody>
      </p:sp>
      <p:sp>
        <p:nvSpPr>
          <p:cNvPr id="5" name="Footer Placeholder 4">
            <a:extLst>
              <a:ext uri="{FF2B5EF4-FFF2-40B4-BE49-F238E27FC236}">
                <a16:creationId xmlns:a16="http://schemas.microsoft.com/office/drawing/2014/main" id="{31A06333-4560-4073-B5FC-E288381C769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F92AC2AF-9D65-4A99-AB8E-AA19F0404D9D}"/>
              </a:ext>
            </a:extLst>
          </p:cNvPr>
          <p:cNvSpPr>
            <a:spLocks noGrp="1"/>
          </p:cNvSpPr>
          <p:nvPr>
            <p:ph type="sldNum" sz="quarter" idx="12"/>
          </p:nvPr>
        </p:nvSpPr>
        <p:spPr/>
        <p:txBody>
          <a:bodyPr/>
          <a:lstStyle>
            <a:lvl1pPr>
              <a:defRPr smtClean="0"/>
            </a:lvl1pPr>
          </a:lstStyle>
          <a:p>
            <a:pPr>
              <a:defRPr/>
            </a:pPr>
            <a:fld id="{8624A8E2-A02E-42E5-A779-105BB1B2400C}" type="slidenum">
              <a:rPr lang="en-US" altLang="en-US"/>
              <a:pPr>
                <a:defRPr/>
              </a:pPr>
              <a:t>‹#›</a:t>
            </a:fld>
            <a:endParaRPr lang="en-US" altLang="en-US"/>
          </a:p>
        </p:txBody>
      </p:sp>
    </p:spTree>
    <p:extLst>
      <p:ext uri="{BB962C8B-B14F-4D97-AF65-F5344CB8AC3E}">
        <p14:creationId xmlns:p14="http://schemas.microsoft.com/office/powerpoint/2010/main" val="6969288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8E5EA4BF-8B94-4B54-A0D0-2626A9D0E48B}"/>
              </a:ext>
            </a:extLst>
          </p:cNvPr>
          <p:cNvSpPr>
            <a:spLocks noGrp="1"/>
          </p:cNvSpPr>
          <p:nvPr>
            <p:ph type="dt" sz="half" idx="10"/>
          </p:nvPr>
        </p:nvSpPr>
        <p:spPr/>
        <p:txBody>
          <a:bodyPr/>
          <a:lstStyle>
            <a:lvl1pPr>
              <a:defRPr/>
            </a:lvl1pPr>
          </a:lstStyle>
          <a:p>
            <a:pPr>
              <a:defRPr/>
            </a:pPr>
            <a:fld id="{A6DCFE4D-C1FB-424D-AA45-26F8FE8C1983}" type="datetimeFigureOut">
              <a:rPr lang="en-US"/>
              <a:pPr>
                <a:defRPr/>
              </a:pPr>
              <a:t>6/21/2021</a:t>
            </a:fld>
            <a:endParaRPr lang="en-US"/>
          </a:p>
        </p:txBody>
      </p:sp>
      <p:sp>
        <p:nvSpPr>
          <p:cNvPr id="6" name="Footer Placeholder 4">
            <a:extLst>
              <a:ext uri="{FF2B5EF4-FFF2-40B4-BE49-F238E27FC236}">
                <a16:creationId xmlns:a16="http://schemas.microsoft.com/office/drawing/2014/main" id="{974EE481-356F-42AF-9B97-1997442B5583}"/>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CC00AB6F-473E-49EA-992A-35AF4456C131}"/>
              </a:ext>
            </a:extLst>
          </p:cNvPr>
          <p:cNvSpPr>
            <a:spLocks noGrp="1"/>
          </p:cNvSpPr>
          <p:nvPr>
            <p:ph type="sldNum" sz="quarter" idx="12"/>
          </p:nvPr>
        </p:nvSpPr>
        <p:spPr/>
        <p:txBody>
          <a:bodyPr/>
          <a:lstStyle>
            <a:lvl1pPr>
              <a:defRPr/>
            </a:lvl1pPr>
          </a:lstStyle>
          <a:p>
            <a:pPr>
              <a:defRPr/>
            </a:pPr>
            <a:fld id="{9C25545C-F49C-4606-AC26-79D130663581}" type="slidenum">
              <a:rPr lang="en-US" altLang="en-US"/>
              <a:pPr>
                <a:defRPr/>
              </a:pPr>
              <a:t>‹#›</a:t>
            </a:fld>
            <a:endParaRPr lang="en-US" altLang="en-US"/>
          </a:p>
        </p:txBody>
      </p:sp>
    </p:spTree>
    <p:extLst>
      <p:ext uri="{BB962C8B-B14F-4D97-AF65-F5344CB8AC3E}">
        <p14:creationId xmlns:p14="http://schemas.microsoft.com/office/powerpoint/2010/main" val="309366208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9B069FC-7DE7-4FEC-9240-8F4B8CA1A544}"/>
              </a:ext>
            </a:extLst>
          </p:cNvPr>
          <p:cNvSpPr>
            <a:spLocks noGrp="1"/>
          </p:cNvSpPr>
          <p:nvPr>
            <p:ph type="dt" sz="half" idx="10"/>
          </p:nvPr>
        </p:nvSpPr>
        <p:spPr/>
        <p:txBody>
          <a:bodyPr/>
          <a:lstStyle>
            <a:lvl1pPr>
              <a:defRPr/>
            </a:lvl1pPr>
          </a:lstStyle>
          <a:p>
            <a:pPr>
              <a:defRPr/>
            </a:pPr>
            <a:fld id="{DEF4B04E-87F0-4882-822A-232CF7A5F6CB}" type="datetimeFigureOut">
              <a:rPr lang="en-US"/>
              <a:pPr>
                <a:defRPr/>
              </a:pPr>
              <a:t>6/21/2021</a:t>
            </a:fld>
            <a:endParaRPr lang="en-US"/>
          </a:p>
        </p:txBody>
      </p:sp>
      <p:sp>
        <p:nvSpPr>
          <p:cNvPr id="8" name="Footer Placeholder 7">
            <a:extLst>
              <a:ext uri="{FF2B5EF4-FFF2-40B4-BE49-F238E27FC236}">
                <a16:creationId xmlns:a16="http://schemas.microsoft.com/office/drawing/2014/main" id="{787FD319-0B0C-4C3B-BB7A-EC0E6FC89A0A}"/>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177F13D2-7CAC-42B3-AEC7-2A785322295E}"/>
              </a:ext>
            </a:extLst>
          </p:cNvPr>
          <p:cNvSpPr>
            <a:spLocks noGrp="1"/>
          </p:cNvSpPr>
          <p:nvPr>
            <p:ph type="sldNum" sz="quarter" idx="12"/>
          </p:nvPr>
        </p:nvSpPr>
        <p:spPr/>
        <p:txBody>
          <a:bodyPr/>
          <a:lstStyle>
            <a:lvl1pPr>
              <a:defRPr smtClean="0"/>
            </a:lvl1pPr>
          </a:lstStyle>
          <a:p>
            <a:pPr>
              <a:defRPr/>
            </a:pPr>
            <a:fld id="{C95C8CA7-7C43-46F8-AD80-F45ABAD7E7EC}" type="slidenum">
              <a:rPr lang="en-US" altLang="en-US"/>
              <a:pPr>
                <a:defRPr/>
              </a:pPr>
              <a:t>‹#›</a:t>
            </a:fld>
            <a:endParaRPr lang="en-US" altLang="en-US"/>
          </a:p>
        </p:txBody>
      </p:sp>
    </p:spTree>
    <p:extLst>
      <p:ext uri="{BB962C8B-B14F-4D97-AF65-F5344CB8AC3E}">
        <p14:creationId xmlns:p14="http://schemas.microsoft.com/office/powerpoint/2010/main" val="323714953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DBC15FE9-88FE-4A37-8DB9-E22A469EF7E0}"/>
              </a:ext>
            </a:extLst>
          </p:cNvPr>
          <p:cNvSpPr>
            <a:spLocks noGrp="1"/>
          </p:cNvSpPr>
          <p:nvPr>
            <p:ph type="dt" sz="half" idx="10"/>
          </p:nvPr>
        </p:nvSpPr>
        <p:spPr/>
        <p:txBody>
          <a:bodyPr/>
          <a:lstStyle>
            <a:lvl1pPr>
              <a:defRPr/>
            </a:lvl1pPr>
          </a:lstStyle>
          <a:p>
            <a:pPr>
              <a:defRPr/>
            </a:pPr>
            <a:fld id="{4867C1CC-CDFF-4EA9-8B28-B1851BE33535}" type="datetimeFigureOut">
              <a:rPr lang="en-US"/>
              <a:pPr>
                <a:defRPr/>
              </a:pPr>
              <a:t>6/21/2021</a:t>
            </a:fld>
            <a:endParaRPr lang="en-US"/>
          </a:p>
        </p:txBody>
      </p:sp>
      <p:sp>
        <p:nvSpPr>
          <p:cNvPr id="4" name="Footer Placeholder 4">
            <a:extLst>
              <a:ext uri="{FF2B5EF4-FFF2-40B4-BE49-F238E27FC236}">
                <a16:creationId xmlns:a16="http://schemas.microsoft.com/office/drawing/2014/main" id="{D01955A7-5F59-4109-83CA-4330FC302DA3}"/>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4876AB9A-12A3-4C9A-B7E5-3B754B4F1FE3}"/>
              </a:ext>
            </a:extLst>
          </p:cNvPr>
          <p:cNvSpPr>
            <a:spLocks noGrp="1"/>
          </p:cNvSpPr>
          <p:nvPr>
            <p:ph type="sldNum" sz="quarter" idx="12"/>
          </p:nvPr>
        </p:nvSpPr>
        <p:spPr/>
        <p:txBody>
          <a:bodyPr/>
          <a:lstStyle>
            <a:lvl1pPr>
              <a:defRPr/>
            </a:lvl1pPr>
          </a:lstStyle>
          <a:p>
            <a:pPr>
              <a:defRPr/>
            </a:pPr>
            <a:fld id="{0FC1A2CB-BC65-4203-AF7C-E503BA127B3F}" type="slidenum">
              <a:rPr lang="en-US" altLang="en-US"/>
              <a:pPr>
                <a:defRPr/>
              </a:pPr>
              <a:t>‹#›</a:t>
            </a:fld>
            <a:endParaRPr lang="en-US" altLang="en-US"/>
          </a:p>
        </p:txBody>
      </p:sp>
    </p:spTree>
    <p:extLst>
      <p:ext uri="{BB962C8B-B14F-4D97-AF65-F5344CB8AC3E}">
        <p14:creationId xmlns:p14="http://schemas.microsoft.com/office/powerpoint/2010/main" val="385374645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17BAA1C-466A-479E-8E07-D6D53F622B90}"/>
              </a:ext>
            </a:extLst>
          </p:cNvPr>
          <p:cNvSpPr>
            <a:spLocks noGrp="1"/>
          </p:cNvSpPr>
          <p:nvPr>
            <p:ph type="dt" sz="half" idx="10"/>
          </p:nvPr>
        </p:nvSpPr>
        <p:spPr/>
        <p:txBody>
          <a:bodyPr/>
          <a:lstStyle>
            <a:lvl1pPr>
              <a:defRPr/>
            </a:lvl1pPr>
          </a:lstStyle>
          <a:p>
            <a:pPr>
              <a:defRPr/>
            </a:pPr>
            <a:fld id="{38995E96-C580-402D-821B-92410A019684}" type="datetimeFigureOut">
              <a:rPr lang="en-US"/>
              <a:pPr>
                <a:defRPr/>
              </a:pPr>
              <a:t>6/21/2021</a:t>
            </a:fld>
            <a:endParaRPr lang="en-US"/>
          </a:p>
        </p:txBody>
      </p:sp>
      <p:sp>
        <p:nvSpPr>
          <p:cNvPr id="3" name="Footer Placeholder 4">
            <a:extLst>
              <a:ext uri="{FF2B5EF4-FFF2-40B4-BE49-F238E27FC236}">
                <a16:creationId xmlns:a16="http://schemas.microsoft.com/office/drawing/2014/main" id="{4FE84BF1-8A17-46BF-A2F3-7FF667BBB8E0}"/>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F458DE00-CC76-4ABF-9244-AC9E529B02DC}"/>
              </a:ext>
            </a:extLst>
          </p:cNvPr>
          <p:cNvSpPr>
            <a:spLocks noGrp="1"/>
          </p:cNvSpPr>
          <p:nvPr>
            <p:ph type="sldNum" sz="quarter" idx="12"/>
          </p:nvPr>
        </p:nvSpPr>
        <p:spPr/>
        <p:txBody>
          <a:bodyPr/>
          <a:lstStyle>
            <a:lvl1pPr>
              <a:defRPr/>
            </a:lvl1pPr>
          </a:lstStyle>
          <a:p>
            <a:pPr>
              <a:defRPr/>
            </a:pPr>
            <a:fld id="{12718ABB-1C79-4E7E-B128-B407C105588A}" type="slidenum">
              <a:rPr lang="en-US" altLang="en-US"/>
              <a:pPr>
                <a:defRPr/>
              </a:pPr>
              <a:t>‹#›</a:t>
            </a:fld>
            <a:endParaRPr lang="en-US" altLang="en-US"/>
          </a:p>
        </p:txBody>
      </p:sp>
    </p:spTree>
    <p:extLst>
      <p:ext uri="{BB962C8B-B14F-4D97-AF65-F5344CB8AC3E}">
        <p14:creationId xmlns:p14="http://schemas.microsoft.com/office/powerpoint/2010/main" val="183352421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8036F2A0-65E6-43DE-823D-ED5A2AA0D04A}"/>
              </a:ext>
            </a:extLst>
          </p:cNvPr>
          <p:cNvSpPr>
            <a:spLocks noGrp="1"/>
          </p:cNvSpPr>
          <p:nvPr>
            <p:ph type="dt" sz="half" idx="10"/>
          </p:nvPr>
        </p:nvSpPr>
        <p:spPr/>
        <p:txBody>
          <a:bodyPr/>
          <a:lstStyle>
            <a:lvl1pPr>
              <a:defRPr/>
            </a:lvl1pPr>
          </a:lstStyle>
          <a:p>
            <a:pPr>
              <a:defRPr/>
            </a:pPr>
            <a:fld id="{C1FBF0AF-0DF7-4654-8127-85508B0BF125}" type="datetimeFigureOut">
              <a:rPr lang="en-US"/>
              <a:pPr>
                <a:defRPr/>
              </a:pPr>
              <a:t>6/21/2021</a:t>
            </a:fld>
            <a:endParaRPr lang="en-US"/>
          </a:p>
        </p:txBody>
      </p:sp>
      <p:sp>
        <p:nvSpPr>
          <p:cNvPr id="6" name="Footer Placeholder 4">
            <a:extLst>
              <a:ext uri="{FF2B5EF4-FFF2-40B4-BE49-F238E27FC236}">
                <a16:creationId xmlns:a16="http://schemas.microsoft.com/office/drawing/2014/main" id="{229B50E8-E53C-494D-8B1A-EF580001B639}"/>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EAE7A9E4-BAD1-4A4E-9064-0DCEF09336C4}"/>
              </a:ext>
            </a:extLst>
          </p:cNvPr>
          <p:cNvSpPr>
            <a:spLocks noGrp="1"/>
          </p:cNvSpPr>
          <p:nvPr>
            <p:ph type="sldNum" sz="quarter" idx="12"/>
          </p:nvPr>
        </p:nvSpPr>
        <p:spPr/>
        <p:txBody>
          <a:bodyPr/>
          <a:lstStyle>
            <a:lvl1pPr>
              <a:defRPr/>
            </a:lvl1pPr>
          </a:lstStyle>
          <a:p>
            <a:pPr>
              <a:defRPr/>
            </a:pPr>
            <a:fld id="{EB25A824-FA82-46C2-B5B3-697B1E3BA774}" type="slidenum">
              <a:rPr lang="en-US" altLang="en-US"/>
              <a:pPr>
                <a:defRPr/>
              </a:pPr>
              <a:t>‹#›</a:t>
            </a:fld>
            <a:endParaRPr lang="en-US" altLang="en-US"/>
          </a:p>
        </p:txBody>
      </p:sp>
    </p:spTree>
    <p:extLst>
      <p:ext uri="{BB962C8B-B14F-4D97-AF65-F5344CB8AC3E}">
        <p14:creationId xmlns:p14="http://schemas.microsoft.com/office/powerpoint/2010/main" val="156497967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FF74CD7B-9FFC-48B5-AF5A-EE5A3A3D76F2}"/>
              </a:ext>
            </a:extLst>
          </p:cNvPr>
          <p:cNvSpPr>
            <a:spLocks noGrp="1"/>
          </p:cNvSpPr>
          <p:nvPr>
            <p:ph type="dt" sz="half" idx="10"/>
          </p:nvPr>
        </p:nvSpPr>
        <p:spPr/>
        <p:txBody>
          <a:bodyPr/>
          <a:lstStyle>
            <a:lvl1pPr>
              <a:defRPr/>
            </a:lvl1pPr>
          </a:lstStyle>
          <a:p>
            <a:pPr>
              <a:defRPr/>
            </a:pPr>
            <a:fld id="{862B8737-4AD9-45A2-BA5D-BB975877E1BC}" type="datetimeFigureOut">
              <a:rPr lang="en-US"/>
              <a:pPr>
                <a:defRPr/>
              </a:pPr>
              <a:t>6/21/2021</a:t>
            </a:fld>
            <a:endParaRPr lang="en-US"/>
          </a:p>
        </p:txBody>
      </p:sp>
      <p:sp>
        <p:nvSpPr>
          <p:cNvPr id="6" name="Footer Placeholder 4">
            <a:extLst>
              <a:ext uri="{FF2B5EF4-FFF2-40B4-BE49-F238E27FC236}">
                <a16:creationId xmlns:a16="http://schemas.microsoft.com/office/drawing/2014/main" id="{D66BD8C2-7E17-42E7-AF7F-4CAC78EEE19D}"/>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97181144-9E20-430F-883F-5E51B3EF2651}"/>
              </a:ext>
            </a:extLst>
          </p:cNvPr>
          <p:cNvSpPr>
            <a:spLocks noGrp="1"/>
          </p:cNvSpPr>
          <p:nvPr>
            <p:ph type="sldNum" sz="quarter" idx="12"/>
          </p:nvPr>
        </p:nvSpPr>
        <p:spPr/>
        <p:txBody>
          <a:bodyPr/>
          <a:lstStyle>
            <a:lvl1pPr>
              <a:defRPr/>
            </a:lvl1pPr>
          </a:lstStyle>
          <a:p>
            <a:pPr>
              <a:defRPr/>
            </a:pPr>
            <a:fld id="{23E7BA57-813E-40F8-BDDE-414263F10FB5}" type="slidenum">
              <a:rPr lang="en-US" altLang="en-US"/>
              <a:pPr>
                <a:defRPr/>
              </a:pPr>
              <a:t>‹#›</a:t>
            </a:fld>
            <a:endParaRPr lang="en-US" altLang="en-US"/>
          </a:p>
        </p:txBody>
      </p:sp>
    </p:spTree>
    <p:extLst>
      <p:ext uri="{BB962C8B-B14F-4D97-AF65-F5344CB8AC3E}">
        <p14:creationId xmlns:p14="http://schemas.microsoft.com/office/powerpoint/2010/main" val="318456072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393DF0-3D56-40CF-A18C-45AFBCB3770B}"/>
              </a:ext>
            </a:extLst>
          </p:cNvPr>
          <p:cNvSpPr>
            <a:spLocks noGrp="1"/>
          </p:cNvSpPr>
          <p:nvPr>
            <p:ph type="dt" sz="half" idx="10"/>
          </p:nvPr>
        </p:nvSpPr>
        <p:spPr/>
        <p:txBody>
          <a:bodyPr/>
          <a:lstStyle>
            <a:lvl1pPr>
              <a:defRPr/>
            </a:lvl1pPr>
          </a:lstStyle>
          <a:p>
            <a:pPr>
              <a:defRPr/>
            </a:pPr>
            <a:fld id="{43E79AB5-0F03-4B16-AD49-0B519A2EE45A}" type="datetimeFigureOut">
              <a:rPr lang="en-US"/>
              <a:pPr>
                <a:defRPr/>
              </a:pPr>
              <a:t>6/21/2021</a:t>
            </a:fld>
            <a:endParaRPr lang="en-US"/>
          </a:p>
        </p:txBody>
      </p:sp>
      <p:sp>
        <p:nvSpPr>
          <p:cNvPr id="5" name="Footer Placeholder 4">
            <a:extLst>
              <a:ext uri="{FF2B5EF4-FFF2-40B4-BE49-F238E27FC236}">
                <a16:creationId xmlns:a16="http://schemas.microsoft.com/office/drawing/2014/main" id="{8401E134-9EAC-4ED3-B637-28B77B5D2268}"/>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6D871B40-CD16-4E56-A5C5-F6139D135DCB}"/>
              </a:ext>
            </a:extLst>
          </p:cNvPr>
          <p:cNvSpPr>
            <a:spLocks noGrp="1"/>
          </p:cNvSpPr>
          <p:nvPr>
            <p:ph type="sldNum" sz="quarter" idx="12"/>
          </p:nvPr>
        </p:nvSpPr>
        <p:spPr/>
        <p:txBody>
          <a:bodyPr/>
          <a:lstStyle>
            <a:lvl1pPr>
              <a:defRPr smtClean="0"/>
            </a:lvl1pPr>
          </a:lstStyle>
          <a:p>
            <a:pPr>
              <a:defRPr/>
            </a:pPr>
            <a:fld id="{080149FC-ED24-4367-B4AD-E1F859CEF23E}" type="slidenum">
              <a:rPr lang="en-US" altLang="en-US"/>
              <a:pPr>
                <a:defRPr/>
              </a:pPr>
              <a:t>‹#›</a:t>
            </a:fld>
            <a:endParaRPr lang="en-US" altLang="en-US"/>
          </a:p>
        </p:txBody>
      </p:sp>
    </p:spTree>
    <p:extLst>
      <p:ext uri="{BB962C8B-B14F-4D97-AF65-F5344CB8AC3E}">
        <p14:creationId xmlns:p14="http://schemas.microsoft.com/office/powerpoint/2010/main" val="336610813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26662A-944F-48B5-98D8-C1C3FAB8566E}"/>
              </a:ext>
            </a:extLst>
          </p:cNvPr>
          <p:cNvSpPr>
            <a:spLocks noGrp="1"/>
          </p:cNvSpPr>
          <p:nvPr>
            <p:ph type="dt" sz="half" idx="10"/>
          </p:nvPr>
        </p:nvSpPr>
        <p:spPr/>
        <p:txBody>
          <a:bodyPr/>
          <a:lstStyle>
            <a:lvl1pPr>
              <a:defRPr/>
            </a:lvl1pPr>
          </a:lstStyle>
          <a:p>
            <a:pPr>
              <a:defRPr/>
            </a:pPr>
            <a:fld id="{6604CA9B-6A22-4080-BB2A-EF3C296D79C4}" type="datetimeFigureOut">
              <a:rPr lang="en-US"/>
              <a:pPr>
                <a:defRPr/>
              </a:pPr>
              <a:t>6/21/2021</a:t>
            </a:fld>
            <a:endParaRPr lang="en-US"/>
          </a:p>
        </p:txBody>
      </p:sp>
      <p:sp>
        <p:nvSpPr>
          <p:cNvPr id="5" name="Footer Placeholder 4">
            <a:extLst>
              <a:ext uri="{FF2B5EF4-FFF2-40B4-BE49-F238E27FC236}">
                <a16:creationId xmlns:a16="http://schemas.microsoft.com/office/drawing/2014/main" id="{4590288B-798D-49C6-B8AF-BB42902A824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7765BDAE-FD37-4A03-B99F-451619774F30}"/>
              </a:ext>
            </a:extLst>
          </p:cNvPr>
          <p:cNvSpPr>
            <a:spLocks noGrp="1"/>
          </p:cNvSpPr>
          <p:nvPr>
            <p:ph type="sldNum" sz="quarter" idx="12"/>
          </p:nvPr>
        </p:nvSpPr>
        <p:spPr/>
        <p:txBody>
          <a:bodyPr/>
          <a:lstStyle>
            <a:lvl1pPr>
              <a:defRPr/>
            </a:lvl1pPr>
          </a:lstStyle>
          <a:p>
            <a:pPr>
              <a:defRPr/>
            </a:pPr>
            <a:fld id="{233E3066-AB4D-4190-8C4F-407AE6EBDFDF}" type="slidenum">
              <a:rPr lang="en-US" altLang="en-US"/>
              <a:pPr>
                <a:defRPr/>
              </a:pPr>
              <a:t>‹#›</a:t>
            </a:fld>
            <a:endParaRPr lang="en-US" altLang="en-US"/>
          </a:p>
        </p:txBody>
      </p:sp>
    </p:spTree>
    <p:extLst>
      <p:ext uri="{BB962C8B-B14F-4D97-AF65-F5344CB8AC3E}">
        <p14:creationId xmlns:p14="http://schemas.microsoft.com/office/powerpoint/2010/main" val="3575151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EAE8BB4-EAF3-4DB7-9073-5A8E41A7AEA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448D3CC-C29E-4BD1-9B98-FBEF78F0F20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D3C3B8-2125-484F-B0C5-3B371A320B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83E4E6-6AD8-46C3-B3D4-7349E6F849AF}" type="datetimeFigureOut">
              <a:rPr lang="en-US" smtClean="0"/>
              <a:t>6/21/2021</a:t>
            </a:fld>
            <a:endParaRPr lang="en-US"/>
          </a:p>
        </p:txBody>
      </p:sp>
      <p:sp>
        <p:nvSpPr>
          <p:cNvPr id="5" name="Footer Placeholder 4">
            <a:extLst>
              <a:ext uri="{FF2B5EF4-FFF2-40B4-BE49-F238E27FC236}">
                <a16:creationId xmlns:a16="http://schemas.microsoft.com/office/drawing/2014/main" id="{18C93371-7D77-4431-9B3F-4DD12C2001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322339E-6299-49CC-872F-6EF31DD856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4C2A9A-6CD3-4DF3-A907-865DDB698257}" type="slidenum">
              <a:rPr lang="en-US" smtClean="0"/>
              <a:t>‹#›</a:t>
            </a:fld>
            <a:endParaRPr lang="en-US"/>
          </a:p>
        </p:txBody>
      </p:sp>
    </p:spTree>
    <p:extLst>
      <p:ext uri="{BB962C8B-B14F-4D97-AF65-F5344CB8AC3E}">
        <p14:creationId xmlns:p14="http://schemas.microsoft.com/office/powerpoint/2010/main" val="13498456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pPr/>
              <a:t>6/21/2021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pPr/>
              <a:t>‹#›</a:t>
            </a:fld>
            <a:endParaRPr lang="en-US"/>
          </a:p>
        </p:txBody>
      </p:sp>
    </p:spTree>
    <p:extLst>
      <p:ext uri="{BB962C8B-B14F-4D97-AF65-F5344CB8AC3E}">
        <p14:creationId xmlns:p14="http://schemas.microsoft.com/office/powerpoint/2010/main" val="143222098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Title Placeholder 1">
            <a:extLst>
              <a:ext uri="{FF2B5EF4-FFF2-40B4-BE49-F238E27FC236}">
                <a16:creationId xmlns:a16="http://schemas.microsoft.com/office/drawing/2014/main" id="{428FBB58-620E-40E3-81B7-DE9B13D6A890}"/>
              </a:ext>
            </a:extLst>
          </p:cNvPr>
          <p:cNvSpPr>
            <a:spLocks noGrp="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4099" name="Text Placeholder 2">
            <a:extLst>
              <a:ext uri="{FF2B5EF4-FFF2-40B4-BE49-F238E27FC236}">
                <a16:creationId xmlns:a16="http://schemas.microsoft.com/office/drawing/2014/main" id="{E813E276-E2BF-41E2-AE4F-A2B9D53D4DD5}"/>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A8BA2E56-38B2-416A-8552-C533743A72A4}"/>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5FACE077-859B-43E2-A759-E7A0FBD971C6}" type="datetimeFigureOut">
              <a:rPr lang="en-US"/>
              <a:pPr>
                <a:defRPr/>
              </a:pPr>
              <a:t>6/21/2021</a:t>
            </a:fld>
            <a:endParaRPr lang="en-US"/>
          </a:p>
        </p:txBody>
      </p:sp>
      <p:sp>
        <p:nvSpPr>
          <p:cNvPr id="5" name="Footer Placeholder 4">
            <a:extLst>
              <a:ext uri="{FF2B5EF4-FFF2-40B4-BE49-F238E27FC236}">
                <a16:creationId xmlns:a16="http://schemas.microsoft.com/office/drawing/2014/main" id="{AC3139C4-18CE-48B5-A30F-EB6B03560EC6}"/>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900"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E39E82DF-7164-497D-8172-FF4760095F4B}"/>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900" smtClean="0">
                <a:solidFill>
                  <a:srgbClr val="898989"/>
                </a:solidFill>
              </a:defRPr>
            </a:lvl1pPr>
          </a:lstStyle>
          <a:p>
            <a:pPr>
              <a:defRPr/>
            </a:pPr>
            <a:fld id="{099CA8AC-8F69-48AD-8346-D78AC34E9E84}" type="slidenum">
              <a:rPr lang="en-US" altLang="en-US"/>
              <a:pPr>
                <a:defRPr/>
              </a:pPr>
              <a:t>‹#›</a:t>
            </a:fld>
            <a:endParaRPr lang="en-US" altLang="en-US"/>
          </a:p>
        </p:txBody>
      </p:sp>
    </p:spTree>
    <p:extLst>
      <p:ext uri="{BB962C8B-B14F-4D97-AF65-F5344CB8AC3E}">
        <p14:creationId xmlns:p14="http://schemas.microsoft.com/office/powerpoint/2010/main" val="306950240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685800" rtl="0" eaLnBrk="0" fontAlgn="base" hangingPunct="0">
        <a:lnSpc>
          <a:spcPct val="90000"/>
        </a:lnSpc>
        <a:spcBef>
          <a:spcPct val="0"/>
        </a:spcBef>
        <a:spcAft>
          <a:spcPct val="0"/>
        </a:spcAft>
        <a:defRPr sz="3300" b="1" kern="1200">
          <a:solidFill>
            <a:srgbClr val="53728A"/>
          </a:solidFill>
          <a:latin typeface="+mj-lt"/>
          <a:ea typeface="+mj-ea"/>
          <a:cs typeface="+mj-cs"/>
        </a:defRPr>
      </a:lvl1pPr>
      <a:lvl2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5pPr>
      <a:lvl6pPr marL="4572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6pPr>
      <a:lvl7pPr marL="9144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7pPr>
      <a:lvl8pPr marL="13716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8pPr>
      <a:lvl9pPr marL="18288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normAutofit fontScale="90000"/>
          </a:bodyPr>
          <a:lstStyle/>
          <a:p>
            <a:pPr algn="l"/>
            <a:r>
              <a:rPr lang="en-US" sz="5400" dirty="0">
                <a:solidFill>
                  <a:schemeClr val="bg1"/>
                </a:solidFill>
                <a:latin typeface="+mn-lt"/>
              </a:rPr>
              <a:t>Project Financial Management</a:t>
            </a:r>
            <a:br>
              <a:rPr lang="en-US" sz="5400" dirty="0">
                <a:solidFill>
                  <a:schemeClr val="bg1"/>
                </a:solidFill>
                <a:latin typeface="+mn-lt"/>
              </a:rPr>
            </a:br>
            <a:br>
              <a:rPr lang="en-US" sz="5400" dirty="0">
                <a:solidFill>
                  <a:schemeClr val="bg1"/>
                </a:solidFill>
                <a:latin typeface="+mn-lt"/>
              </a:rPr>
            </a:br>
            <a:r>
              <a:rPr lang="en-US" sz="3100" dirty="0">
                <a:solidFill>
                  <a:schemeClr val="bg1"/>
                </a:solidFill>
                <a:latin typeface="+mn-lt"/>
              </a:rPr>
              <a:t>Prepared by </a:t>
            </a:r>
            <a:br>
              <a:rPr lang="en-US" sz="3100" dirty="0">
                <a:solidFill>
                  <a:schemeClr val="bg1"/>
                </a:solidFill>
                <a:latin typeface="+mn-lt"/>
              </a:rPr>
            </a:br>
            <a:r>
              <a:rPr lang="en-US" sz="3100" dirty="0">
                <a:solidFill>
                  <a:schemeClr val="bg1"/>
                </a:solidFill>
                <a:latin typeface="+mn-lt"/>
              </a:rPr>
              <a:t>Dr. Walaa Mohamed</a:t>
            </a:r>
            <a:br>
              <a:rPr lang="en-US" sz="5400" dirty="0">
                <a:solidFill>
                  <a:schemeClr val="bg1"/>
                </a:solidFill>
                <a:latin typeface="+mn-lt"/>
              </a:rPr>
            </a:br>
            <a:r>
              <a:rPr lang="en-US" sz="2800" b="1" dirty="0">
                <a:solidFill>
                  <a:schemeClr val="bg1"/>
                </a:solidFill>
                <a:latin typeface="+mn-lt"/>
              </a:rPr>
              <a:t>Lecture 6</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 615</a:t>
            </a:r>
          </a:p>
          <a:p>
            <a:pPr algn="l"/>
            <a:r>
              <a:rPr lang="en-US" b="1" kern="0"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Financial</a:t>
            </a:r>
            <a:r>
              <a:rPr lang="en-US" b="1" kern="0" spc="175"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 </a:t>
            </a:r>
            <a:r>
              <a:rPr lang="en-US" b="1" kern="0"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Modeling </a:t>
            </a:r>
            <a:r>
              <a:rPr lang="en-US" b="1" kern="0" spc="-685"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     </a:t>
            </a:r>
            <a:r>
              <a:rPr lang="ar-EG" b="1" kern="0" spc="-685"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 </a:t>
            </a:r>
            <a:r>
              <a:rPr lang="en-US" b="1" kern="0" spc="-685"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   </a:t>
            </a:r>
            <a:r>
              <a:rPr lang="en-US" b="1" kern="0"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and</a:t>
            </a:r>
            <a:r>
              <a:rPr lang="en-US" b="1" kern="0" spc="15"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 </a:t>
            </a:r>
            <a:r>
              <a:rPr lang="en-US" b="1" kern="0" dirty="0">
                <a:solidFill>
                  <a:schemeClr val="bg1"/>
                </a:solidFill>
                <a:effectLst/>
                <a:latin typeface="Palatino Linotype" panose="02040502050505030304" pitchFamily="18" charset="0"/>
                <a:ea typeface="Palatino Linotype" panose="02040502050505030304" pitchFamily="18" charset="0"/>
                <a:cs typeface="Palatino Linotype" panose="02040502050505030304" pitchFamily="18" charset="0"/>
              </a:rPr>
              <a:t>Evaluation (part one)</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Everyone’s 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63D95CF-422F-430F-A182-CC6D99C5A61E}"/>
              </a:ext>
            </a:extLst>
          </p:cNvPr>
          <p:cNvSpPr>
            <a:spLocks noGrp="1"/>
          </p:cNvSpPr>
          <p:nvPr>
            <p:ph type="title"/>
          </p:nvPr>
        </p:nvSpPr>
        <p:spPr>
          <a:xfrm>
            <a:off x="686834" y="1153572"/>
            <a:ext cx="3200400" cy="4461163"/>
          </a:xfrm>
        </p:spPr>
        <p:txBody>
          <a:bodyPr>
            <a:normAutofit/>
          </a:bodyPr>
          <a:lstStyle/>
          <a:p>
            <a:r>
              <a:rPr lang="en-US" dirty="0">
                <a:solidFill>
                  <a:srgbClr val="FFFFFF"/>
                </a:solidFill>
              </a:rPr>
              <a:t>Objective of this lecture</a:t>
            </a:r>
          </a:p>
        </p:txBody>
      </p:sp>
      <p:sp>
        <p:nvSpPr>
          <p:cNvPr id="22" name="Arc 2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67584DC2-B0F0-4976-8873-A778F637F9B8}"/>
              </a:ext>
            </a:extLst>
          </p:cNvPr>
          <p:cNvSpPr>
            <a:spLocks noGrp="1"/>
          </p:cNvSpPr>
          <p:nvPr>
            <p:ph idx="1"/>
          </p:nvPr>
        </p:nvSpPr>
        <p:spPr>
          <a:xfrm>
            <a:off x="4447308" y="591344"/>
            <a:ext cx="6906491" cy="5585619"/>
          </a:xfrm>
        </p:spPr>
        <p:txBody>
          <a:bodyPr anchor="ctr">
            <a:normAutofit/>
          </a:bodyPr>
          <a:lstStyle/>
          <a:p>
            <a:pPr marL="0" marR="0" indent="0" algn="just">
              <a:lnSpc>
                <a:spcPct val="150000"/>
              </a:lnSpc>
              <a:spcBef>
                <a:spcPts val="940"/>
              </a:spcBef>
              <a:spcAft>
                <a:spcPts val="0"/>
              </a:spcAft>
              <a:buNone/>
            </a:pPr>
            <a:r>
              <a:rPr lang="en-US" spc="-10" dirty="0">
                <a:effectLst/>
                <a:latin typeface="Georgia" panose="02040502050405020303" pitchFamily="18" charset="0"/>
                <a:ea typeface="Times New Roman" panose="02020603050405020304" pitchFamily="18" charset="0"/>
              </a:rPr>
              <a:t>This</a:t>
            </a:r>
            <a:r>
              <a:rPr lang="en-US" spc="-65" dirty="0">
                <a:effectLst/>
                <a:latin typeface="Georgia" panose="02040502050405020303" pitchFamily="18" charset="0"/>
                <a:ea typeface="Times New Roman" panose="02020603050405020304" pitchFamily="18" charset="0"/>
              </a:rPr>
              <a:t> </a:t>
            </a:r>
            <a:r>
              <a:rPr lang="en-US" spc="-10" dirty="0">
                <a:effectLst/>
                <a:latin typeface="Georgia" panose="02040502050405020303" pitchFamily="18" charset="0"/>
                <a:ea typeface="Times New Roman" panose="02020603050405020304" pitchFamily="18" charset="0"/>
              </a:rPr>
              <a:t>lecture</a:t>
            </a:r>
            <a:r>
              <a:rPr lang="en-US" spc="-20" dirty="0">
                <a:effectLst/>
                <a:latin typeface="Georgia" panose="02040502050405020303" pitchFamily="18" charset="0"/>
                <a:ea typeface="Times New Roman" panose="02020603050405020304" pitchFamily="18" charset="0"/>
              </a:rPr>
              <a:t> </a:t>
            </a:r>
            <a:r>
              <a:rPr lang="en-US" spc="-10" dirty="0">
                <a:effectLst/>
                <a:latin typeface="Georgia" panose="02040502050405020303" pitchFamily="18" charset="0"/>
                <a:ea typeface="Times New Roman" panose="02020603050405020304" pitchFamily="18" charset="0"/>
              </a:rPr>
              <a:t>covers:</a:t>
            </a:r>
          </a:p>
          <a:p>
            <a:pPr marL="502920" marR="230505" indent="179705" algn="just">
              <a:lnSpc>
                <a:spcPct val="150000"/>
              </a:lnSpc>
              <a:spcBef>
                <a:spcPts val="1455"/>
              </a:spcBef>
              <a:spcAft>
                <a:spcPts val="0"/>
              </a:spcAf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 input assumptions for the ﬁnancial model </a:t>
            </a:r>
          </a:p>
          <a:p>
            <a:pPr marL="502920" marR="230505" indent="179705" algn="just">
              <a:lnSpc>
                <a:spcPct val="150000"/>
              </a:lnSpc>
              <a:spcBef>
                <a:spcPts val="1455"/>
              </a:spcBef>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 output assumptions for the ﬁnancial model </a:t>
            </a:r>
          </a:p>
          <a:p>
            <a:pPr marL="502920" marR="230505" indent="179705" algn="just">
              <a:lnSpc>
                <a:spcPct val="150000"/>
              </a:lnSpc>
              <a:spcBef>
                <a:spcPts val="1455"/>
              </a:spcBef>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 costs and funding </a:t>
            </a:r>
          </a:p>
          <a:p>
            <a:pPr marL="502920" marR="230505" indent="179705" algn="just">
              <a:lnSpc>
                <a:spcPct val="150000"/>
              </a:lnSpc>
              <a:spcBef>
                <a:spcPts val="1455"/>
              </a:spcBef>
              <a:spcAft>
                <a:spcPts val="0"/>
              </a:spcAft>
            </a:pPr>
            <a:endPar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gn="just">
              <a:lnSpc>
                <a:spcPct val="150000"/>
              </a:lnSpc>
              <a:spcBef>
                <a:spcPts val="940"/>
              </a:spcBef>
              <a:spcAft>
                <a:spcPts val="0"/>
              </a:spcAft>
              <a:buNone/>
            </a:pPr>
            <a:endParaRPr lang="en-US" spc="-10" dirty="0">
              <a:effectLst/>
              <a:latin typeface="Georgia" panose="02040502050405020303" pitchFamily="18" charset="0"/>
              <a:ea typeface="Times New Roman" panose="02020603050405020304" pitchFamily="18" charset="0"/>
            </a:endParaRPr>
          </a:p>
          <a:p>
            <a:pPr marL="0" marR="0" indent="0">
              <a:spcBef>
                <a:spcPts val="0"/>
              </a:spcBef>
              <a:spcAft>
                <a:spcPts val="0"/>
              </a:spcAft>
              <a:buNone/>
            </a:pPr>
            <a:r>
              <a:rPr lang="en-US" sz="1800" dirty="0">
                <a:effectLst/>
                <a:latin typeface="Palatino Linotype" panose="02040502050505030304" pitchFamily="18"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0" marR="0" indent="0" algn="just">
              <a:lnSpc>
                <a:spcPct val="150000"/>
              </a:lnSpc>
              <a:spcBef>
                <a:spcPts val="940"/>
              </a:spcBef>
              <a:spcAft>
                <a:spcPts val="0"/>
              </a:spcAft>
              <a:buNone/>
            </a:pPr>
            <a:endParaRPr lang="en-US" dirty="0">
              <a:effectLst/>
              <a:latin typeface="Georgia" panose="02040502050405020303"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B387E583-DA14-45F6-83A6-E48951C9B42C}"/>
              </a:ext>
            </a:extLst>
          </p:cNvPr>
          <p:cNvPicPr>
            <a:picLocks noChangeAspect="1"/>
          </p:cNvPicPr>
          <p:nvPr/>
        </p:nvPicPr>
        <p:blipFill>
          <a:blip r:embed="rId2"/>
          <a:stretch>
            <a:fillRect/>
          </a:stretch>
        </p:blipFill>
        <p:spPr>
          <a:xfrm>
            <a:off x="11286666" y="0"/>
            <a:ext cx="902286" cy="890093"/>
          </a:xfrm>
          <a:prstGeom prst="rect">
            <a:avLst/>
          </a:prstGeom>
        </p:spPr>
      </p:pic>
    </p:spTree>
    <p:extLst>
      <p:ext uri="{BB962C8B-B14F-4D97-AF65-F5344CB8AC3E}">
        <p14:creationId xmlns:p14="http://schemas.microsoft.com/office/powerpoint/2010/main" val="3980953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07E00-F291-4818-B0E8-B88E8349D67C}"/>
              </a:ext>
            </a:extLst>
          </p:cNvPr>
          <p:cNvPicPr>
            <a:picLocks noChangeAspect="1"/>
          </p:cNvPicPr>
          <p:nvPr/>
        </p:nvPicPr>
        <p:blipFill>
          <a:blip r:embed="rId2"/>
          <a:stretch>
            <a:fillRect/>
          </a:stretch>
        </p:blipFill>
        <p:spPr>
          <a:xfrm>
            <a:off x="11189832" y="137813"/>
            <a:ext cx="908383" cy="890093"/>
          </a:xfrm>
          <a:prstGeom prst="rect">
            <a:avLst/>
          </a:prstGeom>
        </p:spPr>
      </p:pic>
      <p:sp>
        <p:nvSpPr>
          <p:cNvPr id="2" name="Title 1">
            <a:extLst>
              <a:ext uri="{FF2B5EF4-FFF2-40B4-BE49-F238E27FC236}">
                <a16:creationId xmlns:a16="http://schemas.microsoft.com/office/drawing/2014/main" id="{1BE33B14-99CA-4EB5-925A-55868022546A}"/>
              </a:ext>
            </a:extLst>
          </p:cNvPr>
          <p:cNvSpPr>
            <a:spLocks noGrp="1"/>
          </p:cNvSpPr>
          <p:nvPr>
            <p:ph type="title"/>
          </p:nvPr>
        </p:nvSpPr>
        <p:spPr>
          <a:xfrm>
            <a:off x="93785" y="1"/>
            <a:ext cx="12098215" cy="890093"/>
          </a:xfrm>
        </p:spPr>
        <p:txBody>
          <a:bodyPr>
            <a:normAutofit/>
          </a:bodyPr>
          <a:lstStyle/>
          <a:p>
            <a:pPr algn="ctr"/>
            <a:r>
              <a:rPr lang="en-US" sz="3200" b="1">
                <a:solidFill>
                  <a:srgbClr val="231F21"/>
                </a:solidFill>
                <a:effectLst/>
                <a:latin typeface="Times New Roman" panose="02020603050405020304" pitchFamily="18" charset="0"/>
                <a:ea typeface="Times New Roman" panose="02020603050405020304" pitchFamily="18" charset="0"/>
              </a:rPr>
              <a:t>Financial modeling </a:t>
            </a:r>
            <a:endParaRPr lang="en-US" sz="3200" b="1" dirty="0"/>
          </a:p>
        </p:txBody>
      </p:sp>
      <p:sp>
        <p:nvSpPr>
          <p:cNvPr id="3" name="Content Placeholder 2">
            <a:extLst>
              <a:ext uri="{FF2B5EF4-FFF2-40B4-BE49-F238E27FC236}">
                <a16:creationId xmlns:a16="http://schemas.microsoft.com/office/drawing/2014/main" id="{00199CF1-95DF-4B5B-A132-2FC084B65E3A}"/>
              </a:ext>
            </a:extLst>
          </p:cNvPr>
          <p:cNvSpPr>
            <a:spLocks noGrp="1"/>
          </p:cNvSpPr>
          <p:nvPr>
            <p:ph idx="1"/>
          </p:nvPr>
        </p:nvSpPr>
        <p:spPr>
          <a:xfrm>
            <a:off x="196947" y="1165718"/>
            <a:ext cx="8380995" cy="5554469"/>
          </a:xfrm>
        </p:spPr>
        <p:txBody>
          <a:bodyPr>
            <a:normAutofit/>
          </a:bodyPr>
          <a:lstStyle/>
          <a:p>
            <a:pPr marL="233045" marR="504825" indent="0" algn="just">
              <a:lnSpc>
                <a:spcPct val="160000"/>
              </a:lnSpc>
              <a:spcBef>
                <a:spcPts val="0"/>
              </a:spcBef>
              <a:spcAft>
                <a:spcPts val="0"/>
              </a:spcAft>
              <a:buNone/>
            </a:pPr>
            <a:r>
              <a:rPr lang="en-US" sz="2400" i="0" dirty="0">
                <a:solidFill>
                  <a:schemeClr val="accent1">
                    <a:lumMod val="50000"/>
                  </a:schemeClr>
                </a:solidFill>
                <a:effectLst/>
                <a:latin typeface="Times New Roman" panose="02020603050405020304" pitchFamily="18" charset="0"/>
                <a:cs typeface="Times New Roman" panose="02020603050405020304" pitchFamily="18" charset="0"/>
              </a:rPr>
              <a:t>Financial modeling is the task of building an abstract representation of a real world financial situation. This is a mathematical model designed to represent the performance of a financial asset or portfolio of a business, project, or any other investment. </a:t>
            </a:r>
            <a:endParaRPr lang="en-US" sz="2400"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821D79E4-EA8F-4D13-9BF7-75714D3ED31E}"/>
              </a:ext>
            </a:extLst>
          </p:cNvPr>
          <p:cNvPicPr>
            <a:picLocks noChangeAspect="1"/>
          </p:cNvPicPr>
          <p:nvPr/>
        </p:nvPicPr>
        <p:blipFill>
          <a:blip r:embed="rId3"/>
          <a:stretch>
            <a:fillRect/>
          </a:stretch>
        </p:blipFill>
        <p:spPr>
          <a:xfrm>
            <a:off x="9069265" y="1365476"/>
            <a:ext cx="3028950" cy="4469266"/>
          </a:xfrm>
          <a:prstGeom prst="rect">
            <a:avLst/>
          </a:prstGeom>
        </p:spPr>
      </p:pic>
    </p:spTree>
    <p:extLst>
      <p:ext uri="{BB962C8B-B14F-4D97-AF65-F5344CB8AC3E}">
        <p14:creationId xmlns:p14="http://schemas.microsoft.com/office/powerpoint/2010/main" val="14395876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07E00-F291-4818-B0E8-B88E8349D67C}"/>
              </a:ext>
            </a:extLst>
          </p:cNvPr>
          <p:cNvPicPr>
            <a:picLocks noChangeAspect="1"/>
          </p:cNvPicPr>
          <p:nvPr/>
        </p:nvPicPr>
        <p:blipFill>
          <a:blip r:embed="rId2"/>
          <a:stretch>
            <a:fillRect/>
          </a:stretch>
        </p:blipFill>
        <p:spPr>
          <a:xfrm>
            <a:off x="11189832" y="137813"/>
            <a:ext cx="908383" cy="890093"/>
          </a:xfrm>
          <a:prstGeom prst="rect">
            <a:avLst/>
          </a:prstGeom>
        </p:spPr>
      </p:pic>
      <p:sp>
        <p:nvSpPr>
          <p:cNvPr id="2" name="Title 1">
            <a:extLst>
              <a:ext uri="{FF2B5EF4-FFF2-40B4-BE49-F238E27FC236}">
                <a16:creationId xmlns:a16="http://schemas.microsoft.com/office/drawing/2014/main" id="{1BE33B14-99CA-4EB5-925A-55868022546A}"/>
              </a:ext>
            </a:extLst>
          </p:cNvPr>
          <p:cNvSpPr>
            <a:spLocks noGrp="1"/>
          </p:cNvSpPr>
          <p:nvPr>
            <p:ph type="title"/>
          </p:nvPr>
        </p:nvSpPr>
        <p:spPr>
          <a:xfrm>
            <a:off x="93785" y="1"/>
            <a:ext cx="12098215" cy="890093"/>
          </a:xfrm>
        </p:spPr>
        <p:txBody>
          <a:bodyPr>
            <a:normAutofit/>
          </a:bodyPr>
          <a:lstStyle/>
          <a:p>
            <a:pPr algn="ctr"/>
            <a:r>
              <a:rPr lang="en-US" sz="3200" b="1" dirty="0">
                <a:solidFill>
                  <a:srgbClr val="231F21"/>
                </a:solidFill>
                <a:effectLst/>
                <a:latin typeface="Times New Roman" panose="02020603050405020304" pitchFamily="18" charset="0"/>
                <a:ea typeface="Times New Roman" panose="02020603050405020304" pitchFamily="18" charset="0"/>
              </a:rPr>
              <a:t>Financial model </a:t>
            </a:r>
            <a:endParaRPr lang="en-US" sz="3200" b="1" dirty="0"/>
          </a:p>
        </p:txBody>
      </p:sp>
      <p:sp>
        <p:nvSpPr>
          <p:cNvPr id="3" name="Content Placeholder 2">
            <a:extLst>
              <a:ext uri="{FF2B5EF4-FFF2-40B4-BE49-F238E27FC236}">
                <a16:creationId xmlns:a16="http://schemas.microsoft.com/office/drawing/2014/main" id="{00199CF1-95DF-4B5B-A132-2FC084B65E3A}"/>
              </a:ext>
            </a:extLst>
          </p:cNvPr>
          <p:cNvSpPr>
            <a:spLocks noGrp="1"/>
          </p:cNvSpPr>
          <p:nvPr>
            <p:ph idx="1"/>
          </p:nvPr>
        </p:nvSpPr>
        <p:spPr>
          <a:xfrm>
            <a:off x="196947" y="1165718"/>
            <a:ext cx="11901267" cy="5554469"/>
          </a:xfrm>
        </p:spPr>
        <p:txBody>
          <a:bodyPr>
            <a:normAutofit/>
          </a:bodyPr>
          <a:lstStyle/>
          <a:p>
            <a:pPr marL="233045" marR="504825" indent="0" algn="just">
              <a:lnSpc>
                <a:spcPct val="160000"/>
              </a:lnSpc>
              <a:spcBef>
                <a:spcPts val="0"/>
              </a:spcBef>
              <a:spcAft>
                <a:spcPts val="0"/>
              </a:spcAft>
              <a:buNone/>
            </a:pPr>
            <a:r>
              <a:rPr lang="en-US" sz="2000" b="1" u="sng" dirty="0">
                <a:solidFill>
                  <a:srgbClr val="231F21"/>
                </a:solidFill>
                <a:effectLst/>
                <a:latin typeface="Times New Roman" panose="02020603050405020304" pitchFamily="18" charset="0"/>
                <a:ea typeface="Times New Roman" panose="02020603050405020304" pitchFamily="18" charset="0"/>
              </a:rPr>
              <a:t>An adequate ﬁnancial model is an essential tool for ﬁnancial evaluation of the</a:t>
            </a:r>
            <a:r>
              <a:rPr lang="en-US" sz="2000" b="1" u="sng" spc="5"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project.</a:t>
            </a:r>
            <a:r>
              <a:rPr lang="en-US" sz="2000" b="1" u="sng" spc="5"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It serves</a:t>
            </a:r>
            <a:r>
              <a:rPr lang="en-US" sz="2000" b="1" u="sng" spc="10"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several purposes:</a:t>
            </a:r>
            <a:endParaRPr lang="en-US" sz="2000" b="1" u="sng" dirty="0">
              <a:effectLst/>
              <a:latin typeface="Times New Roman" panose="02020603050405020304" pitchFamily="18" charset="0"/>
              <a:ea typeface="Times New Roman" panose="02020603050405020304" pitchFamily="18" charset="0"/>
            </a:endParaRPr>
          </a:p>
          <a:p>
            <a:pPr marL="0" marR="0" lvl="0" indent="0" algn="just">
              <a:lnSpc>
                <a:spcPct val="160000"/>
              </a:lnSpc>
              <a:spcBef>
                <a:spcPts val="700"/>
              </a:spcBef>
              <a:spcAft>
                <a:spcPts val="0"/>
              </a:spcAft>
              <a:buClr>
                <a:srgbClr val="231F21"/>
              </a:buClr>
              <a:buSzPts val="1150"/>
              <a:buNone/>
            </a:pPr>
            <a:r>
              <a:rPr lang="en-US" sz="2000" b="1" i="1" dirty="0">
                <a:solidFill>
                  <a:srgbClr val="231F21"/>
                </a:solidFill>
                <a:effectLst/>
                <a:highlight>
                  <a:srgbClr val="FFFF00"/>
                </a:highlight>
                <a:latin typeface="Times New Roman" panose="02020603050405020304" pitchFamily="18" charset="0"/>
                <a:ea typeface="Times New Roman" panose="02020603050405020304" pitchFamily="18" charset="0"/>
              </a:rPr>
              <a:t>              Pre-Financial</a:t>
            </a:r>
            <a:r>
              <a:rPr lang="en-US" sz="2000" b="1" i="1" spc="20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000" b="1" i="1" dirty="0">
                <a:solidFill>
                  <a:srgbClr val="231F21"/>
                </a:solidFill>
                <a:effectLst/>
                <a:highlight>
                  <a:srgbClr val="FFFF00"/>
                </a:highlight>
                <a:latin typeface="Times New Roman" panose="02020603050405020304" pitchFamily="18" charset="0"/>
                <a:ea typeface="Times New Roman" panose="02020603050405020304" pitchFamily="18" charset="0"/>
              </a:rPr>
              <a:t>Close</a:t>
            </a:r>
            <a:endParaRPr lang="en-US" sz="2000" b="1" dirty="0">
              <a:effectLst/>
              <a:highlight>
                <a:srgbClr val="FFFF00"/>
              </a:highlight>
              <a:latin typeface="Times New Roman" panose="02020603050405020304" pitchFamily="18" charset="0"/>
              <a:ea typeface="Times New Roman" panose="02020603050405020304" pitchFamily="18" charset="0"/>
            </a:endParaRPr>
          </a:p>
          <a:p>
            <a:pPr marL="0" marR="503555" lvl="1" indent="0" algn="just">
              <a:lnSpc>
                <a:spcPct val="160000"/>
              </a:lnSpc>
              <a:spcBef>
                <a:spcPts val="90"/>
              </a:spcBef>
              <a:spcAft>
                <a:spcPts val="0"/>
              </a:spcAft>
              <a:buClr>
                <a:srgbClr val="231F21"/>
              </a:buClr>
              <a:buSzPts val="1150"/>
              <a:buFont typeface="Times New Roman" panose="02020603050405020304" pitchFamily="18" charset="0"/>
              <a:buChar char="•"/>
            </a:pPr>
            <a:r>
              <a:rPr lang="en-US" sz="2000" dirty="0">
                <a:solidFill>
                  <a:srgbClr val="231F21"/>
                </a:solidFill>
                <a:effectLst/>
                <a:latin typeface="Times New Roman" panose="02020603050405020304" pitchFamily="18" charset="0"/>
                <a:ea typeface="Times New Roman" panose="02020603050405020304" pitchFamily="18" charset="0"/>
              </a:rPr>
              <a:t>Initial evaluation and reevaluation of the project’s ﬁnancial aspects and returns</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for</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Sponsors</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during</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development</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phase.</a:t>
            </a:r>
            <a:endParaRPr lang="en-US" sz="2000" dirty="0">
              <a:effectLst/>
              <a:latin typeface="Times New Roman" panose="02020603050405020304" pitchFamily="18" charset="0"/>
              <a:ea typeface="Times New Roman" panose="02020603050405020304" pitchFamily="18" charset="0"/>
            </a:endParaRPr>
          </a:p>
          <a:p>
            <a:pPr marL="0" marR="502920" lvl="1" indent="0" algn="just">
              <a:lnSpc>
                <a:spcPct val="160000"/>
              </a:lnSpc>
              <a:spcBef>
                <a:spcPts val="5"/>
              </a:spcBef>
              <a:spcAft>
                <a:spcPts val="0"/>
              </a:spcAft>
              <a:buClr>
                <a:srgbClr val="231F21"/>
              </a:buClr>
              <a:buSzPts val="1150"/>
              <a:buFont typeface="Times New Roman" panose="02020603050405020304" pitchFamily="18" charset="0"/>
              <a:buChar char="•"/>
            </a:pPr>
            <a:r>
              <a:rPr lang="en-US" sz="2000" dirty="0">
                <a:solidFill>
                  <a:srgbClr val="231F21"/>
                </a:solidFill>
                <a:effectLst/>
                <a:latin typeface="Times New Roman" panose="02020603050405020304" pitchFamily="18" charset="0"/>
                <a:ea typeface="Times New Roman" panose="02020603050405020304" pitchFamily="18" charset="0"/>
              </a:rPr>
              <a:t>Formulating the ﬁnancial provisions of the Project</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Contracts (including</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use as a bidding model to calculate a Tariff if the Sponsors have to bid for</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checking</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LD</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calculations,</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etc.)</a:t>
            </a:r>
            <a:endParaRPr lang="en-US" sz="2000" dirty="0">
              <a:effectLst/>
              <a:latin typeface="Times New Roman" panose="02020603050405020304" pitchFamily="18" charset="0"/>
              <a:ea typeface="Times New Roman" panose="02020603050405020304" pitchFamily="18" charset="0"/>
            </a:endParaRPr>
          </a:p>
          <a:p>
            <a:pPr marL="0" marR="509270" lvl="1" indent="0" algn="just">
              <a:lnSpc>
                <a:spcPct val="160000"/>
              </a:lnSpc>
              <a:spcBef>
                <a:spcPts val="0"/>
              </a:spcBef>
              <a:spcAft>
                <a:spcPts val="0"/>
              </a:spcAft>
              <a:buClr>
                <a:srgbClr val="231F21"/>
              </a:buClr>
              <a:buSzPts val="1150"/>
              <a:buFont typeface="Times New Roman" panose="02020603050405020304" pitchFamily="18" charset="0"/>
              <a:buChar char="•"/>
            </a:pPr>
            <a:r>
              <a:rPr lang="en-US" sz="2000" dirty="0">
                <a:solidFill>
                  <a:srgbClr val="231F21"/>
                </a:solidFill>
                <a:effectLst/>
                <a:latin typeface="Times New Roman" panose="02020603050405020304" pitchFamily="18" charset="0"/>
                <a:ea typeface="Times New Roman" panose="02020603050405020304" pitchFamily="18" charset="0"/>
              </a:rPr>
              <a:t>Structuring the ﬁnance and reviewing the beneﬁts to the Sponsors of different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ﬁnancial</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terms</a:t>
            </a:r>
            <a:endParaRPr lang="en-US" sz="2000" dirty="0">
              <a:effectLst/>
              <a:latin typeface="Times New Roman" panose="02020603050405020304" pitchFamily="18" charset="0"/>
              <a:ea typeface="Times New Roman" panose="02020603050405020304" pitchFamily="18" charset="0"/>
            </a:endParaRPr>
          </a:p>
          <a:p>
            <a:pPr marL="0" marR="0" lvl="1" indent="0" algn="just">
              <a:lnSpc>
                <a:spcPct val="160000"/>
              </a:lnSpc>
              <a:spcBef>
                <a:spcPts val="0"/>
              </a:spcBef>
              <a:spcAft>
                <a:spcPts val="0"/>
              </a:spcAft>
              <a:buClr>
                <a:srgbClr val="231F21"/>
              </a:buClr>
              <a:buSzPts val="1150"/>
              <a:buFont typeface="Times New Roman" panose="02020603050405020304" pitchFamily="18" charset="0"/>
              <a:buChar char="•"/>
            </a:pPr>
            <a:r>
              <a:rPr lang="en-US" sz="2000" dirty="0">
                <a:solidFill>
                  <a:srgbClr val="231F21"/>
                </a:solidFill>
                <a:effectLst/>
                <a:latin typeface="Times New Roman" panose="02020603050405020304" pitchFamily="18" charset="0"/>
                <a:ea typeface="Times New Roman" panose="02020603050405020304" pitchFamily="18" charset="0"/>
              </a:rPr>
              <a:t>As</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part</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lenders’</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due-diligence</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process</a:t>
            </a:r>
            <a:endParaRPr lang="en-US" sz="2000" dirty="0">
              <a:effectLst/>
              <a:latin typeface="Times New Roman" panose="02020603050405020304" pitchFamily="18" charset="0"/>
              <a:ea typeface="Times New Roman" panose="02020603050405020304" pitchFamily="18" charset="0"/>
            </a:endParaRPr>
          </a:p>
          <a:p>
            <a:pPr marL="0" marR="0" lvl="1" indent="0" algn="just">
              <a:lnSpc>
                <a:spcPct val="160000"/>
              </a:lnSpc>
              <a:spcBef>
                <a:spcPts val="85"/>
              </a:spcBef>
              <a:spcAft>
                <a:spcPts val="0"/>
              </a:spcAft>
              <a:buClr>
                <a:srgbClr val="231F21"/>
              </a:buClr>
              <a:buSzPts val="1150"/>
              <a:buFont typeface="Times New Roman" panose="02020603050405020304" pitchFamily="18" charset="0"/>
              <a:buChar char="•"/>
            </a:pPr>
            <a:r>
              <a:rPr lang="en-US" sz="2000" dirty="0">
                <a:solidFill>
                  <a:srgbClr val="231F21"/>
                </a:solidFill>
                <a:effectLst/>
                <a:latin typeface="Times New Roman" panose="02020603050405020304" pitchFamily="18" charset="0"/>
                <a:ea typeface="Times New Roman" panose="02020603050405020304" pitchFamily="18" charset="0"/>
              </a:rPr>
              <a:t>Quantifying</a:t>
            </a:r>
            <a:r>
              <a:rPr lang="en-US" sz="2000" spc="10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critical</a:t>
            </a:r>
            <a:r>
              <a:rPr lang="en-US" sz="2000" spc="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issues</a:t>
            </a:r>
            <a:r>
              <a:rPr lang="en-US" sz="2000" spc="9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a:t>
            </a:r>
            <a:r>
              <a:rPr lang="en-US" sz="2000" spc="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ﬁnance</a:t>
            </a:r>
            <a:r>
              <a:rPr lang="en-US" sz="2000" spc="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negotiations</a:t>
            </a:r>
            <a:endParaRPr lang="en-US" sz="2000" dirty="0">
              <a:effectLst/>
              <a:latin typeface="Times New Roman" panose="02020603050405020304" pitchFamily="18" charset="0"/>
              <a:ea typeface="Times New Roman" panose="02020603050405020304" pitchFamily="18" charset="0"/>
            </a:endParaRPr>
          </a:p>
          <a:p>
            <a:pPr marL="0" marR="0" lvl="1" indent="0" algn="just">
              <a:lnSpc>
                <a:spcPct val="160000"/>
              </a:lnSpc>
              <a:spcBef>
                <a:spcPts val="85"/>
              </a:spcBef>
              <a:spcAft>
                <a:spcPts val="0"/>
              </a:spcAft>
              <a:buClr>
                <a:srgbClr val="231F21"/>
              </a:buClr>
              <a:buSzPts val="1150"/>
              <a:buNone/>
            </a:pPr>
            <a:endParaRPr lang="en-US" dirty="0"/>
          </a:p>
        </p:txBody>
      </p:sp>
    </p:spTree>
    <p:extLst>
      <p:ext uri="{BB962C8B-B14F-4D97-AF65-F5344CB8AC3E}">
        <p14:creationId xmlns:p14="http://schemas.microsoft.com/office/powerpoint/2010/main" val="32808200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07E00-F291-4818-B0E8-B88E8349D67C}"/>
              </a:ext>
            </a:extLst>
          </p:cNvPr>
          <p:cNvPicPr>
            <a:picLocks noChangeAspect="1"/>
          </p:cNvPicPr>
          <p:nvPr/>
        </p:nvPicPr>
        <p:blipFill>
          <a:blip r:embed="rId2"/>
          <a:stretch>
            <a:fillRect/>
          </a:stretch>
        </p:blipFill>
        <p:spPr>
          <a:xfrm>
            <a:off x="11189832" y="137813"/>
            <a:ext cx="908383" cy="890093"/>
          </a:xfrm>
          <a:prstGeom prst="rect">
            <a:avLst/>
          </a:prstGeom>
        </p:spPr>
      </p:pic>
      <p:sp>
        <p:nvSpPr>
          <p:cNvPr id="2" name="Title 1">
            <a:extLst>
              <a:ext uri="{FF2B5EF4-FFF2-40B4-BE49-F238E27FC236}">
                <a16:creationId xmlns:a16="http://schemas.microsoft.com/office/drawing/2014/main" id="{1BE33B14-99CA-4EB5-925A-55868022546A}"/>
              </a:ext>
            </a:extLst>
          </p:cNvPr>
          <p:cNvSpPr>
            <a:spLocks noGrp="1"/>
          </p:cNvSpPr>
          <p:nvPr>
            <p:ph type="title"/>
          </p:nvPr>
        </p:nvSpPr>
        <p:spPr>
          <a:xfrm>
            <a:off x="93785" y="2"/>
            <a:ext cx="12098215" cy="759654"/>
          </a:xfrm>
        </p:spPr>
        <p:txBody>
          <a:bodyPr/>
          <a:lstStyle/>
          <a:p>
            <a:pPr algn="ctr"/>
            <a:r>
              <a:rPr lang="en-US" sz="4400" b="1" dirty="0">
                <a:solidFill>
                  <a:srgbClr val="231F21"/>
                </a:solidFill>
                <a:effectLst/>
                <a:latin typeface="Times New Roman" panose="02020603050405020304" pitchFamily="18" charset="0"/>
                <a:ea typeface="Times New Roman" panose="02020603050405020304" pitchFamily="18" charset="0"/>
              </a:rPr>
              <a:t>Financial model </a:t>
            </a:r>
            <a:endParaRPr lang="en-US" dirty="0"/>
          </a:p>
        </p:txBody>
      </p:sp>
      <p:sp>
        <p:nvSpPr>
          <p:cNvPr id="3" name="Content Placeholder 2">
            <a:extLst>
              <a:ext uri="{FF2B5EF4-FFF2-40B4-BE49-F238E27FC236}">
                <a16:creationId xmlns:a16="http://schemas.microsoft.com/office/drawing/2014/main" id="{00199CF1-95DF-4B5B-A132-2FC084B65E3A}"/>
              </a:ext>
            </a:extLst>
          </p:cNvPr>
          <p:cNvSpPr>
            <a:spLocks noGrp="1"/>
          </p:cNvSpPr>
          <p:nvPr>
            <p:ph idx="1"/>
          </p:nvPr>
        </p:nvSpPr>
        <p:spPr>
          <a:xfrm>
            <a:off x="196947" y="890094"/>
            <a:ext cx="11901267" cy="5967904"/>
          </a:xfrm>
        </p:spPr>
        <p:txBody>
          <a:bodyPr>
            <a:normAutofit/>
          </a:bodyPr>
          <a:lstStyle/>
          <a:p>
            <a:pPr marL="233045" marR="504825" indent="0" algn="just">
              <a:lnSpc>
                <a:spcPct val="160000"/>
              </a:lnSpc>
              <a:spcBef>
                <a:spcPts val="0"/>
              </a:spcBef>
              <a:spcAft>
                <a:spcPts val="0"/>
              </a:spcAft>
              <a:buNone/>
            </a:pPr>
            <a:r>
              <a:rPr lang="en-US" sz="2000" b="1" u="sng" dirty="0">
                <a:solidFill>
                  <a:srgbClr val="231F21"/>
                </a:solidFill>
                <a:effectLst/>
                <a:latin typeface="Times New Roman" panose="02020603050405020304" pitchFamily="18" charset="0"/>
                <a:ea typeface="Times New Roman" panose="02020603050405020304" pitchFamily="18" charset="0"/>
              </a:rPr>
              <a:t>An adequate ﬁnancial model is an essential tool for ﬁnancial evaluation of the</a:t>
            </a:r>
            <a:r>
              <a:rPr lang="en-US" sz="2000" b="1" u="sng" spc="5"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project.</a:t>
            </a:r>
            <a:r>
              <a:rPr lang="en-US" sz="2000" b="1" u="sng" spc="5"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It serves</a:t>
            </a:r>
            <a:r>
              <a:rPr lang="en-US" sz="2000" b="1" u="sng" spc="10"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several purposes (continued):</a:t>
            </a:r>
          </a:p>
          <a:p>
            <a:pPr marL="233045" marR="504825" indent="0" algn="just">
              <a:lnSpc>
                <a:spcPct val="160000"/>
              </a:lnSpc>
              <a:spcBef>
                <a:spcPts val="0"/>
              </a:spcBef>
              <a:spcAft>
                <a:spcPts val="0"/>
              </a:spcAft>
              <a:buNone/>
            </a:pPr>
            <a:endParaRPr lang="en-US" sz="2000" b="1" u="sng" dirty="0">
              <a:solidFill>
                <a:srgbClr val="231F21"/>
              </a:solidFill>
              <a:latin typeface="Times New Roman" panose="02020603050405020304" pitchFamily="18" charset="0"/>
              <a:ea typeface="Times New Roman" panose="02020603050405020304" pitchFamily="18" charset="0"/>
            </a:endParaRPr>
          </a:p>
          <a:p>
            <a:pPr marL="0" marR="3505835" lvl="2" indent="0" algn="just" rtl="0">
              <a:lnSpc>
                <a:spcPct val="160000"/>
              </a:lnSpc>
              <a:spcBef>
                <a:spcPts val="485"/>
              </a:spcBef>
              <a:spcAft>
                <a:spcPts val="0"/>
              </a:spcAft>
              <a:buClr>
                <a:srgbClr val="231F21"/>
              </a:buClr>
              <a:buSzPts val="1150"/>
              <a:buNone/>
              <a:tabLst>
                <a:tab pos="125730" algn="l"/>
              </a:tabLst>
            </a:pPr>
            <a:r>
              <a:rPr lang="en-US" b="1" i="1" dirty="0">
                <a:solidFill>
                  <a:srgbClr val="231F21"/>
                </a:solidFill>
                <a:effectLst/>
                <a:highlight>
                  <a:srgbClr val="FFFF00"/>
                </a:highlight>
                <a:latin typeface="Times New Roman" panose="02020603050405020304" pitchFamily="18" charset="0"/>
                <a:ea typeface="Times New Roman" panose="02020603050405020304" pitchFamily="18" charset="0"/>
              </a:rPr>
              <a:t>Post-Financial</a:t>
            </a:r>
            <a:r>
              <a:rPr lang="en-US" b="1" i="1" spc="160"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b="1" i="1" dirty="0">
                <a:solidFill>
                  <a:srgbClr val="231F21"/>
                </a:solidFill>
                <a:effectLst/>
                <a:highlight>
                  <a:srgbClr val="FFFF00"/>
                </a:highlight>
                <a:latin typeface="Times New Roman" panose="02020603050405020304" pitchFamily="18" charset="0"/>
                <a:ea typeface="Times New Roman" panose="02020603050405020304" pitchFamily="18" charset="0"/>
              </a:rPr>
              <a:t>Close</a:t>
            </a:r>
            <a:endParaRPr lang="en-US" b="1" dirty="0">
              <a:effectLst/>
              <a:highlight>
                <a:srgbClr val="FFFF00"/>
              </a:highlight>
              <a:latin typeface="Times New Roman" panose="02020603050405020304" pitchFamily="18" charset="0"/>
              <a:ea typeface="Times New Roman" panose="02020603050405020304" pitchFamily="18" charset="0"/>
            </a:endParaRPr>
          </a:p>
          <a:p>
            <a:pPr marL="342900" marR="3449320" lvl="3" indent="-342900" algn="just">
              <a:lnSpc>
                <a:spcPct val="160000"/>
              </a:lnSpc>
              <a:spcBef>
                <a:spcPts val="95"/>
              </a:spcBef>
              <a:spcAft>
                <a:spcPts val="0"/>
              </a:spcAft>
              <a:buClr>
                <a:srgbClr val="231F21"/>
              </a:buClr>
              <a:buSzPts val="1150"/>
              <a:tabLst>
                <a:tab pos="125730" algn="l"/>
              </a:tabLst>
            </a:pPr>
            <a:r>
              <a:rPr lang="en-US" sz="2000" dirty="0">
                <a:solidFill>
                  <a:srgbClr val="231F21"/>
                </a:solidFill>
                <a:effectLst/>
                <a:latin typeface="Times New Roman" panose="02020603050405020304" pitchFamily="18" charset="0"/>
                <a:ea typeface="Times New Roman" panose="02020603050405020304" pitchFamily="18" charset="0"/>
              </a:rPr>
              <a:t>As</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budgeting</a:t>
            </a:r>
            <a:r>
              <a:rPr lang="en-US" sz="2000" spc="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tool</a:t>
            </a:r>
            <a:endParaRPr lang="en-US" sz="2000" dirty="0">
              <a:effectLst/>
              <a:latin typeface="Times New Roman" panose="02020603050405020304" pitchFamily="18" charset="0"/>
              <a:ea typeface="Times New Roman" panose="02020603050405020304" pitchFamily="18" charset="0"/>
            </a:endParaRPr>
          </a:p>
          <a:p>
            <a:pPr marL="342900" marR="231140" lvl="3" indent="-342900" algn="just">
              <a:lnSpc>
                <a:spcPct val="160000"/>
              </a:lnSpc>
              <a:spcBef>
                <a:spcPts val="95"/>
              </a:spcBef>
              <a:spcAft>
                <a:spcPts val="0"/>
              </a:spcAft>
              <a:buClr>
                <a:srgbClr val="231F21"/>
              </a:buClr>
              <a:buSzPts val="1150"/>
              <a:tabLst>
                <a:tab pos="958850" algn="l"/>
              </a:tabLst>
            </a:pPr>
            <a:r>
              <a:rPr lang="en-US" sz="2000" dirty="0">
                <a:solidFill>
                  <a:srgbClr val="231F21"/>
                </a:solidFill>
                <a:effectLst/>
                <a:latin typeface="Times New Roman" panose="02020603050405020304" pitchFamily="18" charset="0"/>
                <a:ea typeface="Times New Roman" panose="02020603050405020304" pitchFamily="18" charset="0"/>
              </a:rPr>
              <a:t>As</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a:t>
            </a:r>
            <a:r>
              <a:rPr lang="en-US" sz="2000" spc="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basis</a:t>
            </a:r>
            <a:r>
              <a:rPr lang="en-US" sz="2000" spc="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for</a:t>
            </a:r>
            <a:r>
              <a:rPr lang="en-US" sz="2000" spc="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lenders</a:t>
            </a:r>
            <a:r>
              <a:rPr lang="en-US" sz="2000" spc="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a:t>
            </a:r>
            <a:r>
              <a:rPr lang="en-US" sz="2000" spc="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review</a:t>
            </a:r>
            <a:r>
              <a:rPr lang="en-US" sz="2000" spc="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9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changing</a:t>
            </a:r>
            <a:r>
              <a:rPr lang="en-US" sz="2000" spc="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long-term</a:t>
            </a:r>
            <a:r>
              <a:rPr lang="en-US" sz="2000" spc="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prospects</a:t>
            </a:r>
            <a:r>
              <a:rPr lang="en-US" sz="2000" spc="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for</a:t>
            </a:r>
            <a:r>
              <a:rPr lang="en-US" sz="2000" spc="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2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 and</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thus</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their</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continuing</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exposure</a:t>
            </a:r>
          </a:p>
          <a:p>
            <a:pPr marL="0" marR="231140" lvl="3" indent="0" algn="just">
              <a:lnSpc>
                <a:spcPct val="160000"/>
              </a:lnSpc>
              <a:spcBef>
                <a:spcPts val="95"/>
              </a:spcBef>
              <a:spcAft>
                <a:spcPts val="0"/>
              </a:spcAft>
              <a:buClr>
                <a:srgbClr val="231F21"/>
              </a:buClr>
              <a:buSzPts val="1150"/>
              <a:buNone/>
              <a:tabLst>
                <a:tab pos="958850" algn="l"/>
              </a:tabLst>
            </a:pPr>
            <a:endParaRPr lang="en-US" sz="3800"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4786785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07E00-F291-4818-B0E8-B88E8349D67C}"/>
              </a:ext>
            </a:extLst>
          </p:cNvPr>
          <p:cNvPicPr>
            <a:picLocks noChangeAspect="1"/>
          </p:cNvPicPr>
          <p:nvPr/>
        </p:nvPicPr>
        <p:blipFill>
          <a:blip r:embed="rId2"/>
          <a:stretch>
            <a:fillRect/>
          </a:stretch>
        </p:blipFill>
        <p:spPr>
          <a:xfrm>
            <a:off x="11189832" y="137813"/>
            <a:ext cx="908383" cy="890093"/>
          </a:xfrm>
          <a:prstGeom prst="rect">
            <a:avLst/>
          </a:prstGeom>
        </p:spPr>
      </p:pic>
      <p:sp>
        <p:nvSpPr>
          <p:cNvPr id="2" name="Title 1">
            <a:extLst>
              <a:ext uri="{FF2B5EF4-FFF2-40B4-BE49-F238E27FC236}">
                <a16:creationId xmlns:a16="http://schemas.microsoft.com/office/drawing/2014/main" id="{1BE33B14-99CA-4EB5-925A-55868022546A}"/>
              </a:ext>
            </a:extLst>
          </p:cNvPr>
          <p:cNvSpPr>
            <a:spLocks noGrp="1"/>
          </p:cNvSpPr>
          <p:nvPr>
            <p:ph type="title"/>
          </p:nvPr>
        </p:nvSpPr>
        <p:spPr>
          <a:xfrm>
            <a:off x="93785" y="2"/>
            <a:ext cx="12098215" cy="759654"/>
          </a:xfrm>
        </p:spPr>
        <p:txBody>
          <a:bodyPr/>
          <a:lstStyle/>
          <a:p>
            <a:pPr algn="ctr"/>
            <a:r>
              <a:rPr lang="en-US" sz="4400" b="1" dirty="0">
                <a:solidFill>
                  <a:srgbClr val="231F21"/>
                </a:solidFill>
                <a:effectLst/>
                <a:latin typeface="Times New Roman" panose="02020603050405020304" pitchFamily="18" charset="0"/>
                <a:ea typeface="Times New Roman" panose="02020603050405020304" pitchFamily="18" charset="0"/>
              </a:rPr>
              <a:t>Financial model </a:t>
            </a:r>
            <a:endParaRPr lang="en-US" dirty="0"/>
          </a:p>
        </p:txBody>
      </p:sp>
      <p:sp>
        <p:nvSpPr>
          <p:cNvPr id="3" name="Content Placeholder 2">
            <a:extLst>
              <a:ext uri="{FF2B5EF4-FFF2-40B4-BE49-F238E27FC236}">
                <a16:creationId xmlns:a16="http://schemas.microsoft.com/office/drawing/2014/main" id="{00199CF1-95DF-4B5B-A132-2FC084B65E3A}"/>
              </a:ext>
            </a:extLst>
          </p:cNvPr>
          <p:cNvSpPr>
            <a:spLocks noGrp="1"/>
          </p:cNvSpPr>
          <p:nvPr>
            <p:ph idx="1"/>
          </p:nvPr>
        </p:nvSpPr>
        <p:spPr>
          <a:xfrm>
            <a:off x="196947" y="890094"/>
            <a:ext cx="11901267" cy="5967904"/>
          </a:xfrm>
        </p:spPr>
        <p:txBody>
          <a:bodyPr>
            <a:normAutofit fontScale="70000" lnSpcReduction="20000"/>
          </a:bodyPr>
          <a:lstStyle/>
          <a:p>
            <a:pPr marL="0" marR="231140" lvl="3" indent="0" algn="just">
              <a:lnSpc>
                <a:spcPct val="160000"/>
              </a:lnSpc>
              <a:spcBef>
                <a:spcPts val="95"/>
              </a:spcBef>
              <a:spcAft>
                <a:spcPts val="0"/>
              </a:spcAft>
              <a:buClr>
                <a:srgbClr val="231F21"/>
              </a:buClr>
              <a:buSzPts val="1150"/>
              <a:buNone/>
              <a:tabLst>
                <a:tab pos="958850" algn="l"/>
              </a:tabLst>
            </a:pPr>
            <a:r>
              <a:rPr lang="en-US" sz="3500" dirty="0">
                <a:solidFill>
                  <a:srgbClr val="231F21"/>
                </a:solidFill>
                <a:effectLst/>
                <a:latin typeface="Times New Roman" panose="02020603050405020304" pitchFamily="18" charset="0"/>
                <a:ea typeface="Times New Roman" panose="02020603050405020304" pitchFamily="18" charset="0"/>
              </a:rPr>
              <a:t>The ﬁnancial model covers the whole of the Project Company’s operations, not</a:t>
            </a:r>
            <a:r>
              <a:rPr lang="en-US" sz="3500" spc="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just the project, and thus takes into account, for example, tax and accounting issues</a:t>
            </a:r>
            <a:r>
              <a:rPr lang="en-US" sz="3500" spc="30"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that may</a:t>
            </a:r>
            <a:r>
              <a:rPr lang="en-US" sz="3500" spc="1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affect</a:t>
            </a:r>
            <a:r>
              <a:rPr lang="en-US" sz="3500" spc="1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the</a:t>
            </a:r>
            <a:r>
              <a:rPr lang="en-US" sz="3500" spc="10"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ﬁnal</a:t>
            </a:r>
            <a:r>
              <a:rPr lang="en-US" sz="3500" spc="1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cash</a:t>
            </a:r>
            <a:r>
              <a:rPr lang="en-US" sz="3500" spc="2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ﬂow of</a:t>
            </a:r>
            <a:r>
              <a:rPr lang="en-US" sz="3500" spc="10"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the</a:t>
            </a:r>
            <a:r>
              <a:rPr lang="en-US" sz="3500" spc="10"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Project</a:t>
            </a:r>
            <a:r>
              <a:rPr lang="en-US" sz="3500" spc="1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Company. Although</a:t>
            </a:r>
            <a:r>
              <a:rPr lang="en-US" sz="3500" spc="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separate</a:t>
            </a:r>
            <a:r>
              <a:rPr lang="en-US" sz="3500" spc="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and</a:t>
            </a:r>
            <a:r>
              <a:rPr lang="en-US" sz="3500" spc="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parallel</a:t>
            </a:r>
            <a:r>
              <a:rPr lang="en-US" sz="3500" spc="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ﬁnancial</a:t>
            </a:r>
            <a:r>
              <a:rPr lang="en-US" sz="3500" spc="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models</a:t>
            </a:r>
            <a:r>
              <a:rPr lang="en-US" sz="3500" spc="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may</a:t>
            </a:r>
            <a:r>
              <a:rPr lang="en-US" sz="3500" spc="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be</a:t>
            </a:r>
            <a:r>
              <a:rPr lang="en-US" sz="3500" spc="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developed</a:t>
            </a:r>
            <a:r>
              <a:rPr lang="en-US" sz="3500" spc="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by</a:t>
            </a:r>
            <a:r>
              <a:rPr lang="en-US" sz="3500" spc="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the</a:t>
            </a:r>
            <a:r>
              <a:rPr lang="en-US" sz="3500" spc="-27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Sponsors and the lenders, it is often more efﬁcient for a</a:t>
            </a:r>
            <a:r>
              <a:rPr lang="en-US" sz="3500" spc="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single</a:t>
            </a:r>
            <a:r>
              <a:rPr lang="en-US" sz="3500" spc="-30"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model</a:t>
            </a:r>
            <a:r>
              <a:rPr lang="en-US" sz="3500" spc="-20"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to</a:t>
            </a:r>
            <a:r>
              <a:rPr lang="en-US" sz="3500" spc="-20"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be</a:t>
            </a:r>
            <a:r>
              <a:rPr lang="en-US" sz="3500" spc="-2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developed</a:t>
            </a:r>
            <a:r>
              <a:rPr lang="en-US" sz="3500" spc="-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jointly.</a:t>
            </a:r>
            <a:r>
              <a:rPr lang="en-US" sz="3500" spc="-40"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This</a:t>
            </a:r>
            <a:r>
              <a:rPr lang="en-US" sz="3500" spc="-20"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may</a:t>
            </a:r>
            <a:r>
              <a:rPr lang="en-US" sz="3500" spc="-20"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mean</a:t>
            </a:r>
            <a:r>
              <a:rPr lang="en-US" sz="3500" spc="-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that</a:t>
            </a:r>
            <a:r>
              <a:rPr lang="en-US" sz="3500" spc="-20"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the</a:t>
            </a:r>
            <a:r>
              <a:rPr lang="en-US" sz="3500" spc="-1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Sponsors</a:t>
            </a:r>
            <a:r>
              <a:rPr lang="en-US" sz="3500" spc="-10"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develop</a:t>
            </a:r>
            <a:r>
              <a:rPr lang="en-US" sz="3500" spc="-20"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the</a:t>
            </a:r>
            <a:r>
              <a:rPr lang="en-US" sz="3500" spc="-27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model initially and then work on it jointly with the lenders, depending on the tim</a:t>
            </a:r>
            <a:r>
              <a:rPr lang="en-US" sz="3500" dirty="0">
                <a:solidFill>
                  <a:srgbClr val="231F21"/>
                </a:solidFill>
                <a:latin typeface="Times New Roman" panose="02020603050405020304" pitchFamily="18" charset="0"/>
                <a:ea typeface="Times New Roman" panose="02020603050405020304" pitchFamily="18" charset="0"/>
              </a:rPr>
              <a:t>i</a:t>
            </a:r>
            <a:r>
              <a:rPr lang="en-US" sz="3500" dirty="0">
                <a:solidFill>
                  <a:srgbClr val="231F21"/>
                </a:solidFill>
                <a:effectLst/>
                <a:latin typeface="Times New Roman" panose="02020603050405020304" pitchFamily="18" charset="0"/>
                <a:ea typeface="Times New Roman" panose="02020603050405020304" pitchFamily="18" charset="0"/>
              </a:rPr>
              <a:t>ng of the lenders’ involvement in the project. The Sponsors may then use the</a:t>
            </a:r>
            <a:r>
              <a:rPr lang="en-US" sz="3500" spc="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model to calculate their</a:t>
            </a:r>
            <a:r>
              <a:rPr lang="en-US" sz="3500" spc="28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own returns, taking into account the ownership structure</a:t>
            </a:r>
            <a:r>
              <a:rPr lang="en-US" sz="3500" spc="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of</a:t>
            </a:r>
            <a:r>
              <a:rPr lang="en-US" sz="3500" spc="3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the</a:t>
            </a:r>
            <a:r>
              <a:rPr lang="en-US" sz="3500" spc="6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Project</a:t>
            </a:r>
            <a:r>
              <a:rPr lang="en-US" sz="3500" spc="40"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Company,</a:t>
            </a:r>
            <a:r>
              <a:rPr lang="en-US" sz="3500" spc="40"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the</a:t>
            </a:r>
            <a:r>
              <a:rPr lang="en-US" sz="3500" spc="50"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results</a:t>
            </a:r>
            <a:r>
              <a:rPr lang="en-US" sz="3500" spc="30"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of</a:t>
            </a:r>
            <a:r>
              <a:rPr lang="en-US" sz="3500" spc="3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which</a:t>
            </a:r>
            <a:r>
              <a:rPr lang="en-US" sz="3500" spc="40"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are</a:t>
            </a:r>
            <a:r>
              <a:rPr lang="en-US" sz="3500" spc="3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not</a:t>
            </a:r>
            <a:r>
              <a:rPr lang="en-US" sz="3500" spc="4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of</a:t>
            </a:r>
            <a:r>
              <a:rPr lang="en-US" sz="3500" spc="35"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concern</a:t>
            </a:r>
            <a:r>
              <a:rPr lang="en-US" sz="3500" spc="40"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to</a:t>
            </a:r>
            <a:r>
              <a:rPr lang="en-US" sz="3500" spc="30"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the</a:t>
            </a:r>
            <a:r>
              <a:rPr lang="en-US" sz="3500" spc="40" dirty="0">
                <a:solidFill>
                  <a:srgbClr val="231F21"/>
                </a:solidFill>
                <a:effectLst/>
                <a:latin typeface="Times New Roman" panose="02020603050405020304" pitchFamily="18" charset="0"/>
                <a:ea typeface="Times New Roman" panose="02020603050405020304" pitchFamily="18" charset="0"/>
              </a:rPr>
              <a:t> </a:t>
            </a:r>
            <a:r>
              <a:rPr lang="en-US" sz="3500" dirty="0">
                <a:solidFill>
                  <a:srgbClr val="231F21"/>
                </a:solidFill>
                <a:effectLst/>
                <a:latin typeface="Times New Roman" panose="02020603050405020304" pitchFamily="18" charset="0"/>
                <a:ea typeface="Times New Roman" panose="02020603050405020304" pitchFamily="18" charset="0"/>
              </a:rPr>
              <a:t>lenders.</a:t>
            </a:r>
            <a:endParaRPr lang="en-US" sz="3500" dirty="0">
              <a:effectLst/>
              <a:latin typeface="Times New Roman" panose="02020603050405020304" pitchFamily="18" charset="0"/>
              <a:ea typeface="Times New Roman" panose="02020603050405020304" pitchFamily="18" charset="0"/>
            </a:endParaRPr>
          </a:p>
          <a:p>
            <a:pPr marL="0" marR="0" indent="0">
              <a:spcBef>
                <a:spcPts val="0"/>
              </a:spcBef>
              <a:spcAft>
                <a:spcPts val="0"/>
              </a:spcAft>
              <a:buNone/>
            </a:pPr>
            <a:endParaRPr lang="en-US" sz="3500" dirty="0">
              <a:effectLst/>
              <a:latin typeface="Times New Roman" panose="02020603050405020304" pitchFamily="18" charset="0"/>
              <a:ea typeface="Times New Roman" panose="02020603050405020304" pitchFamily="18" charset="0"/>
            </a:endParaRPr>
          </a:p>
          <a:p>
            <a:pPr marL="0" marR="0" indent="0" algn="just">
              <a:lnSpc>
                <a:spcPct val="160000"/>
              </a:lnSpc>
              <a:spcBef>
                <a:spcPts val="45"/>
              </a:spcBef>
              <a:spcAft>
                <a:spcPts val="0"/>
              </a:spcAft>
              <a:buNone/>
            </a:pPr>
            <a:r>
              <a:rPr lang="en-US" sz="3500" dirty="0">
                <a:effectLst/>
                <a:latin typeface="Times New Roman" panose="02020603050405020304" pitchFamily="18" charset="0"/>
                <a:ea typeface="Times New Roman" panose="02020603050405020304" pitchFamily="18" charset="0"/>
              </a:rPr>
              <a:t> </a:t>
            </a:r>
          </a:p>
          <a:p>
            <a:pPr marL="0" indent="0">
              <a:buNone/>
            </a:pPr>
            <a:endParaRPr lang="en-US" dirty="0"/>
          </a:p>
        </p:txBody>
      </p:sp>
    </p:spTree>
    <p:extLst>
      <p:ext uri="{BB962C8B-B14F-4D97-AF65-F5344CB8AC3E}">
        <p14:creationId xmlns:p14="http://schemas.microsoft.com/office/powerpoint/2010/main" val="10628148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07E00-F291-4818-B0E8-B88E8349D67C}"/>
              </a:ext>
            </a:extLst>
          </p:cNvPr>
          <p:cNvPicPr>
            <a:picLocks noChangeAspect="1"/>
          </p:cNvPicPr>
          <p:nvPr/>
        </p:nvPicPr>
        <p:blipFill>
          <a:blip r:embed="rId2"/>
          <a:stretch>
            <a:fillRect/>
          </a:stretch>
        </p:blipFill>
        <p:spPr>
          <a:xfrm>
            <a:off x="11189832" y="137813"/>
            <a:ext cx="908383" cy="890093"/>
          </a:xfrm>
          <a:prstGeom prst="rect">
            <a:avLst/>
          </a:prstGeom>
        </p:spPr>
      </p:pic>
      <p:sp>
        <p:nvSpPr>
          <p:cNvPr id="2" name="Title 1">
            <a:extLst>
              <a:ext uri="{FF2B5EF4-FFF2-40B4-BE49-F238E27FC236}">
                <a16:creationId xmlns:a16="http://schemas.microsoft.com/office/drawing/2014/main" id="{1BE33B14-99CA-4EB5-925A-55868022546A}"/>
              </a:ext>
            </a:extLst>
          </p:cNvPr>
          <p:cNvSpPr>
            <a:spLocks noGrp="1"/>
          </p:cNvSpPr>
          <p:nvPr>
            <p:ph type="title"/>
          </p:nvPr>
        </p:nvSpPr>
        <p:spPr>
          <a:xfrm>
            <a:off x="93785" y="2"/>
            <a:ext cx="12098215" cy="759654"/>
          </a:xfrm>
        </p:spPr>
        <p:txBody>
          <a:bodyPr/>
          <a:lstStyle/>
          <a:p>
            <a:pPr algn="ctr"/>
            <a:r>
              <a:rPr lang="en-US" sz="4400" b="1" dirty="0">
                <a:solidFill>
                  <a:srgbClr val="231F21"/>
                </a:solidFill>
                <a:effectLst/>
                <a:latin typeface="Times New Roman" panose="02020603050405020304" pitchFamily="18" charset="0"/>
                <a:ea typeface="Times New Roman" panose="02020603050405020304" pitchFamily="18" charset="0"/>
              </a:rPr>
              <a:t>Financial model </a:t>
            </a:r>
            <a:endParaRPr lang="en-US" dirty="0"/>
          </a:p>
        </p:txBody>
      </p:sp>
      <p:sp>
        <p:nvSpPr>
          <p:cNvPr id="3" name="Content Placeholder 2">
            <a:extLst>
              <a:ext uri="{FF2B5EF4-FFF2-40B4-BE49-F238E27FC236}">
                <a16:creationId xmlns:a16="http://schemas.microsoft.com/office/drawing/2014/main" id="{00199CF1-95DF-4B5B-A132-2FC084B65E3A}"/>
              </a:ext>
            </a:extLst>
          </p:cNvPr>
          <p:cNvSpPr>
            <a:spLocks noGrp="1"/>
          </p:cNvSpPr>
          <p:nvPr>
            <p:ph idx="1"/>
          </p:nvPr>
        </p:nvSpPr>
        <p:spPr>
          <a:xfrm>
            <a:off x="196947" y="890094"/>
            <a:ext cx="11901267" cy="5967904"/>
          </a:xfrm>
        </p:spPr>
        <p:txBody>
          <a:bodyPr>
            <a:normAutofit lnSpcReduction="10000"/>
          </a:bodyPr>
          <a:lstStyle/>
          <a:p>
            <a:pPr marL="274320" marR="0" indent="0" algn="just">
              <a:lnSpc>
                <a:spcPct val="150000"/>
              </a:lnSpc>
              <a:spcBef>
                <a:spcPts val="0"/>
              </a:spcBef>
              <a:spcAft>
                <a:spcPts val="0"/>
              </a:spcAft>
              <a:buNone/>
            </a:pPr>
            <a:r>
              <a:rPr lang="en-US" sz="2200" b="1" dirty="0">
                <a:solidFill>
                  <a:srgbClr val="231F21"/>
                </a:solidFill>
                <a:effectLst/>
                <a:highlight>
                  <a:srgbClr val="00FFFF"/>
                </a:highlight>
                <a:latin typeface="Times New Roman" panose="02020603050405020304" pitchFamily="18" charset="0"/>
                <a:ea typeface="Georgia" panose="02040502050405020303" pitchFamily="18" charset="0"/>
                <a:cs typeface="Times New Roman" panose="02020603050405020304" pitchFamily="18" charset="0"/>
              </a:rPr>
              <a:t>MODEL</a:t>
            </a:r>
            <a:r>
              <a:rPr lang="en-US" sz="2200" b="1" spc="5" dirty="0">
                <a:solidFill>
                  <a:srgbClr val="231F21"/>
                </a:solidFill>
                <a:effectLst/>
                <a:highlight>
                  <a:srgbClr val="00FFFF"/>
                </a:highlight>
                <a:latin typeface="Times New Roman" panose="02020603050405020304" pitchFamily="18" charset="0"/>
                <a:ea typeface="Georgia" panose="02040502050405020303" pitchFamily="18" charset="0"/>
                <a:cs typeface="Times New Roman" panose="02020603050405020304" pitchFamily="18" charset="0"/>
              </a:rPr>
              <a:t> </a:t>
            </a:r>
            <a:r>
              <a:rPr lang="en-US" sz="2200" b="1" dirty="0">
                <a:solidFill>
                  <a:srgbClr val="231F21"/>
                </a:solidFill>
                <a:effectLst/>
                <a:highlight>
                  <a:srgbClr val="00FFFF"/>
                </a:highlight>
                <a:latin typeface="Times New Roman" panose="02020603050405020304" pitchFamily="18" charset="0"/>
                <a:ea typeface="Georgia" panose="02040502050405020303" pitchFamily="18" charset="0"/>
                <a:cs typeface="Times New Roman" panose="02020603050405020304" pitchFamily="18" charset="0"/>
              </a:rPr>
              <a:t>INPUTS</a:t>
            </a:r>
            <a:endParaRPr lang="en-US" sz="2200" b="1" dirty="0">
              <a:effectLst/>
              <a:highlight>
                <a:srgbClr val="00FFFF"/>
              </a:highlight>
              <a:latin typeface="Times New Roman" panose="02020603050405020304" pitchFamily="18" charset="0"/>
              <a:ea typeface="Georgia" panose="02040502050405020303" pitchFamily="18" charset="0"/>
              <a:cs typeface="Times New Roman" panose="02020603050405020304" pitchFamily="18" charset="0"/>
            </a:endParaRPr>
          </a:p>
          <a:p>
            <a:pPr marL="502920" marR="230505" indent="179705" algn="just">
              <a:lnSpc>
                <a:spcPct val="150000"/>
              </a:lnSpc>
              <a:spcBef>
                <a:spcPts val="1455"/>
              </a:spcBef>
              <a:spcAft>
                <a:spcPts val="0"/>
              </a:spcAf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 input assumptions for the ﬁnancial model for the Project Company can be</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classiﬁed</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five</a:t>
            </a:r>
            <a:r>
              <a:rPr lang="en-US" sz="22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main</a:t>
            </a:r>
            <a:r>
              <a:rPr lang="en-US" sz="22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areas: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marR="0" lvl="2" indent="-228600" algn="just">
              <a:lnSpc>
                <a:spcPct val="100000"/>
              </a:lnSpc>
              <a:spcBef>
                <a:spcPts val="935"/>
              </a:spcBef>
              <a:spcAft>
                <a:spcPts val="0"/>
              </a:spcAft>
              <a:buClr>
                <a:srgbClr val="231F21"/>
              </a:buClr>
              <a:buSzPts val="1150"/>
              <a:buFont typeface="Times New Roman" panose="02020603050405020304" pitchFamily="18" charset="0"/>
              <a:buChar char="•"/>
              <a:tabLst>
                <a:tab pos="80899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Macroeconomic</a:t>
            </a:r>
            <a:r>
              <a:rPr lang="en-US" sz="2200" spc="1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assumptions</a:t>
            </a:r>
            <a:r>
              <a:rPr lang="en-US" sz="2200" spc="1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1143000" marR="0" lvl="2" indent="-228600" algn="just">
              <a:lnSpc>
                <a:spcPct val="100000"/>
              </a:lnSpc>
              <a:spcBef>
                <a:spcPts val="935"/>
              </a:spcBef>
              <a:spcAft>
                <a:spcPts val="0"/>
              </a:spcAft>
              <a:buClr>
                <a:srgbClr val="231F21"/>
              </a:buClr>
              <a:buSzPts val="1150"/>
              <a:buFont typeface="Times New Roman" panose="02020603050405020304" pitchFamily="18" charset="0"/>
              <a:buChar char="•"/>
              <a:tabLst>
                <a:tab pos="80899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a:t>
            </a:r>
            <a:r>
              <a:rPr lang="en-US" sz="2200" spc="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funding</a:t>
            </a:r>
            <a:r>
              <a:rPr lang="en-US" sz="2200" spc="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structure</a:t>
            </a:r>
            <a:r>
              <a:rPr lang="en-US" sz="2200" spc="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1143000" marR="0" lvl="2" indent="-228600" algn="just">
              <a:lnSpc>
                <a:spcPct val="100000"/>
              </a:lnSpc>
              <a:spcBef>
                <a:spcPts val="935"/>
              </a:spcBef>
              <a:spcAft>
                <a:spcPts val="0"/>
              </a:spcAft>
              <a:buClr>
                <a:srgbClr val="231F21"/>
              </a:buClr>
              <a:buSzPts val="1150"/>
              <a:buFont typeface="Times New Roman" panose="02020603050405020304" pitchFamily="18" charset="0"/>
              <a:buChar char="•"/>
              <a:tabLst>
                <a:tab pos="80899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Operating</a:t>
            </a:r>
            <a:r>
              <a:rPr lang="en-US" sz="22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revenues</a:t>
            </a:r>
            <a:r>
              <a:rPr lang="en-US" sz="22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a:t>
            </a:r>
            <a:r>
              <a:rPr lang="en-US" sz="22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1143000" marR="0" lvl="2" indent="-228600" algn="just">
              <a:lnSpc>
                <a:spcPct val="100000"/>
              </a:lnSpc>
              <a:spcBef>
                <a:spcPts val="935"/>
              </a:spcBef>
              <a:spcAft>
                <a:spcPts val="0"/>
              </a:spcAft>
              <a:buClr>
                <a:srgbClr val="231F21"/>
              </a:buClr>
              <a:buSzPts val="1150"/>
              <a:buFont typeface="Times New Roman" panose="02020603050405020304" pitchFamily="18" charset="0"/>
              <a:buChar char="•"/>
              <a:tabLst>
                <a:tab pos="80899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Loan</a:t>
            </a:r>
            <a:r>
              <a:rPr lang="en-US" sz="22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drawings</a:t>
            </a:r>
            <a:r>
              <a:rPr lang="en-US" sz="22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2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service</a:t>
            </a:r>
            <a:r>
              <a:rPr lang="en-US" sz="22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1143000" marR="0" lvl="2" indent="-228600" algn="just">
              <a:lnSpc>
                <a:spcPct val="100000"/>
              </a:lnSpc>
              <a:spcBef>
                <a:spcPts val="935"/>
              </a:spcBef>
              <a:spcAft>
                <a:spcPts val="0"/>
              </a:spcAft>
              <a:buClr>
                <a:srgbClr val="231F21"/>
              </a:buClr>
              <a:buSzPts val="1150"/>
              <a:buFont typeface="Times New Roman" panose="02020603050405020304" pitchFamily="18" charset="0"/>
              <a:buChar char="•"/>
              <a:tabLst>
                <a:tab pos="80899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Taxation</a:t>
            </a:r>
            <a:r>
              <a:rPr lang="en-US" sz="2200" spc="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accounting</a:t>
            </a:r>
          </a:p>
          <a:p>
            <a:pPr marL="914400" marR="0" lvl="2" indent="0" algn="just">
              <a:lnSpc>
                <a:spcPct val="100000"/>
              </a:lnSpc>
              <a:spcBef>
                <a:spcPts val="935"/>
              </a:spcBef>
              <a:spcAft>
                <a:spcPts val="0"/>
              </a:spcAft>
              <a:buClr>
                <a:srgbClr val="231F21"/>
              </a:buClr>
              <a:buSzPts val="1150"/>
              <a:buNone/>
              <a:tabLst>
                <a:tab pos="808990" algn="l"/>
              </a:tabLst>
            </a:pPr>
            <a:endPar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393700" lvl="2" indent="0" algn="just">
              <a:lnSpc>
                <a:spcPct val="150000"/>
              </a:lnSpc>
              <a:spcBef>
                <a:spcPts val="935"/>
              </a:spcBef>
              <a:buClr>
                <a:srgbClr val="231F21"/>
              </a:buClr>
              <a:buSzPts val="1150"/>
              <a:buNone/>
              <a:tabLst>
                <a:tab pos="338138" algn="l"/>
              </a:tabLst>
            </a:pPr>
            <a:r>
              <a:rPr lang="en-US" sz="2200" dirty="0">
                <a:solidFill>
                  <a:srgbClr val="231F21"/>
                </a:solidFill>
                <a:effectLst/>
                <a:latin typeface="Times New Roman" panose="02020603050405020304" pitchFamily="18" charset="0"/>
                <a:ea typeface="Times New Roman" panose="02020603050405020304" pitchFamily="18" charset="0"/>
              </a:rPr>
              <a:t>These inputs need to take account of the terms of the Project Contracts, including expected and required completion of construction, timing of payments or</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receipts,</a:t>
            </a:r>
            <a:r>
              <a:rPr lang="en-US" sz="2200" spc="1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and</a:t>
            </a:r>
            <a:r>
              <a:rPr lang="en-US" sz="2200" spc="2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calculation</a:t>
            </a:r>
            <a:r>
              <a:rPr lang="en-US" sz="2200" spc="1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of</a:t>
            </a:r>
            <a:r>
              <a:rPr lang="en-US" sz="2200" spc="1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penalties</a:t>
            </a:r>
            <a:r>
              <a:rPr lang="en-US" sz="2200" spc="1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or</a:t>
            </a:r>
            <a:r>
              <a:rPr lang="en-US" sz="2200" spc="1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bonuses.</a:t>
            </a:r>
            <a:endParaRPr lang="en-US" sz="2200" dirty="0">
              <a:effectLst/>
              <a:latin typeface="Times New Roman" panose="02020603050405020304" pitchFamily="18" charset="0"/>
              <a:ea typeface="Times New Roman" panose="02020603050405020304" pitchFamily="18" charset="0"/>
            </a:endParaRPr>
          </a:p>
          <a:p>
            <a:pPr marL="914400" marR="0" lvl="2" indent="0" algn="just">
              <a:lnSpc>
                <a:spcPct val="100000"/>
              </a:lnSpc>
              <a:spcBef>
                <a:spcPts val="935"/>
              </a:spcBef>
              <a:spcAft>
                <a:spcPts val="0"/>
              </a:spcAft>
              <a:buClr>
                <a:srgbClr val="231F21"/>
              </a:buClr>
              <a:buSzPts val="1150"/>
              <a:buNone/>
              <a:tabLst>
                <a:tab pos="808990" algn="l"/>
              </a:tabLst>
            </a:pPr>
            <a:endPar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19767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07E00-F291-4818-B0E8-B88E8349D67C}"/>
              </a:ext>
            </a:extLst>
          </p:cNvPr>
          <p:cNvPicPr>
            <a:picLocks noChangeAspect="1"/>
          </p:cNvPicPr>
          <p:nvPr/>
        </p:nvPicPr>
        <p:blipFill>
          <a:blip r:embed="rId2"/>
          <a:stretch>
            <a:fillRect/>
          </a:stretch>
        </p:blipFill>
        <p:spPr>
          <a:xfrm>
            <a:off x="11189832" y="137813"/>
            <a:ext cx="908383" cy="890093"/>
          </a:xfrm>
          <a:prstGeom prst="rect">
            <a:avLst/>
          </a:prstGeom>
        </p:spPr>
      </p:pic>
      <p:sp>
        <p:nvSpPr>
          <p:cNvPr id="2" name="Title 1">
            <a:extLst>
              <a:ext uri="{FF2B5EF4-FFF2-40B4-BE49-F238E27FC236}">
                <a16:creationId xmlns:a16="http://schemas.microsoft.com/office/drawing/2014/main" id="{1BE33B14-99CA-4EB5-925A-55868022546A}"/>
              </a:ext>
            </a:extLst>
          </p:cNvPr>
          <p:cNvSpPr>
            <a:spLocks noGrp="1"/>
          </p:cNvSpPr>
          <p:nvPr>
            <p:ph type="title"/>
          </p:nvPr>
        </p:nvSpPr>
        <p:spPr>
          <a:xfrm>
            <a:off x="93785" y="2"/>
            <a:ext cx="12098215" cy="759654"/>
          </a:xfrm>
        </p:spPr>
        <p:txBody>
          <a:bodyPr/>
          <a:lstStyle/>
          <a:p>
            <a:pPr algn="ctr"/>
            <a:r>
              <a:rPr lang="en-US" sz="4400" b="1" dirty="0">
                <a:solidFill>
                  <a:srgbClr val="231F21"/>
                </a:solidFill>
                <a:effectLst/>
                <a:latin typeface="Times New Roman" panose="02020603050405020304" pitchFamily="18" charset="0"/>
                <a:ea typeface="Times New Roman" panose="02020603050405020304" pitchFamily="18" charset="0"/>
              </a:rPr>
              <a:t>Financial model </a:t>
            </a:r>
            <a:endParaRPr lang="en-US" dirty="0"/>
          </a:p>
        </p:txBody>
      </p:sp>
      <p:sp>
        <p:nvSpPr>
          <p:cNvPr id="3" name="Content Placeholder 2">
            <a:extLst>
              <a:ext uri="{FF2B5EF4-FFF2-40B4-BE49-F238E27FC236}">
                <a16:creationId xmlns:a16="http://schemas.microsoft.com/office/drawing/2014/main" id="{00199CF1-95DF-4B5B-A132-2FC084B65E3A}"/>
              </a:ext>
            </a:extLst>
          </p:cNvPr>
          <p:cNvSpPr>
            <a:spLocks noGrp="1"/>
          </p:cNvSpPr>
          <p:nvPr>
            <p:ph idx="1"/>
          </p:nvPr>
        </p:nvSpPr>
        <p:spPr>
          <a:xfrm>
            <a:off x="196947" y="890094"/>
            <a:ext cx="11901267" cy="5967904"/>
          </a:xfrm>
        </p:spPr>
        <p:txBody>
          <a:bodyPr>
            <a:normAutofit/>
          </a:bodyPr>
          <a:lstStyle/>
          <a:p>
            <a:pPr marL="274320" marR="0" indent="0" algn="just">
              <a:lnSpc>
                <a:spcPct val="150000"/>
              </a:lnSpc>
              <a:spcBef>
                <a:spcPts val="0"/>
              </a:spcBef>
              <a:spcAft>
                <a:spcPts val="0"/>
              </a:spcAft>
              <a:buNone/>
            </a:pPr>
            <a:r>
              <a:rPr lang="en-US" sz="2200" b="1" dirty="0">
                <a:solidFill>
                  <a:srgbClr val="231F21"/>
                </a:solidFill>
                <a:effectLst/>
                <a:highlight>
                  <a:srgbClr val="00FFFF"/>
                </a:highlight>
                <a:latin typeface="Times New Roman" panose="02020603050405020304" pitchFamily="18" charset="0"/>
                <a:ea typeface="Georgia" panose="02040502050405020303" pitchFamily="18" charset="0"/>
                <a:cs typeface="Times New Roman" panose="02020603050405020304" pitchFamily="18" charset="0"/>
              </a:rPr>
              <a:t>1. MODEL</a:t>
            </a:r>
            <a:r>
              <a:rPr lang="en-US" sz="2200" b="1" spc="5" dirty="0">
                <a:solidFill>
                  <a:srgbClr val="231F21"/>
                </a:solidFill>
                <a:effectLst/>
                <a:highlight>
                  <a:srgbClr val="00FFFF"/>
                </a:highlight>
                <a:latin typeface="Times New Roman" panose="02020603050405020304" pitchFamily="18" charset="0"/>
                <a:ea typeface="Georgia" panose="02040502050405020303" pitchFamily="18" charset="0"/>
                <a:cs typeface="Times New Roman" panose="02020603050405020304" pitchFamily="18" charset="0"/>
              </a:rPr>
              <a:t> </a:t>
            </a:r>
            <a:r>
              <a:rPr lang="en-US" sz="2200" b="1" dirty="0">
                <a:solidFill>
                  <a:srgbClr val="231F21"/>
                </a:solidFill>
                <a:effectLst/>
                <a:highlight>
                  <a:srgbClr val="00FFFF"/>
                </a:highlight>
                <a:latin typeface="Times New Roman" panose="02020603050405020304" pitchFamily="18" charset="0"/>
                <a:ea typeface="Georgia" panose="02040502050405020303" pitchFamily="18" charset="0"/>
                <a:cs typeface="Times New Roman" panose="02020603050405020304" pitchFamily="18" charset="0"/>
              </a:rPr>
              <a:t>INPUTS (continued)</a:t>
            </a:r>
            <a:endParaRPr lang="en-US" sz="2200" b="1" dirty="0">
              <a:solidFill>
                <a:srgbClr val="231F21"/>
              </a:solidFill>
              <a:highlight>
                <a:srgbClr val="00FFFF"/>
              </a:highlight>
              <a:latin typeface="Times New Roman" panose="02020603050405020304" pitchFamily="18" charset="0"/>
              <a:ea typeface="Georgia" panose="02040502050405020303" pitchFamily="18" charset="0"/>
              <a:cs typeface="Times New Roman" panose="02020603050405020304" pitchFamily="18" charset="0"/>
            </a:endParaRPr>
          </a:p>
          <a:p>
            <a:pPr marL="274320" marR="0" indent="0" algn="just">
              <a:lnSpc>
                <a:spcPct val="150000"/>
              </a:lnSpc>
              <a:spcBef>
                <a:spcPts val="0"/>
              </a:spcBef>
              <a:spcAft>
                <a:spcPts val="0"/>
              </a:spcAft>
              <a:buNone/>
            </a:pPr>
            <a:r>
              <a:rPr lang="en-US" sz="2200" dirty="0">
                <a:solidFill>
                  <a:srgbClr val="231F21"/>
                </a:solidFill>
                <a:effectLst/>
                <a:latin typeface="Times New Roman" panose="02020603050405020304" pitchFamily="18" charset="0"/>
                <a:ea typeface="Times New Roman" panose="02020603050405020304" pitchFamily="18" charset="0"/>
              </a:rPr>
              <a:t>These input assumptions are used to calculate projections of the project’s cash</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ﬂow, which serves as a basis for calculations of investors’ returns and lenders’ debt cover ratios. The model must be able</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to</a:t>
            </a:r>
            <a:r>
              <a:rPr lang="en-US" sz="2200" spc="-1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calculate</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a:t>
            </a:r>
            <a:r>
              <a:rPr lang="en-US" sz="2200" spc="2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reasonable</a:t>
            </a:r>
            <a:r>
              <a:rPr lang="en-US" sz="2200" spc="2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range</a:t>
            </a:r>
            <a:r>
              <a:rPr lang="en-US" sz="2200" spc="2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of</a:t>
            </a:r>
            <a:r>
              <a:rPr lang="en-US" sz="2200" spc="2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sensitivity</a:t>
            </a:r>
            <a:r>
              <a:rPr lang="en-US" sz="2200" spc="2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scenarios.</a:t>
            </a:r>
          </a:p>
          <a:p>
            <a:pPr marL="274320" marR="0" indent="0" algn="just">
              <a:lnSpc>
                <a:spcPct val="150000"/>
              </a:lnSpc>
              <a:spcBef>
                <a:spcPts val="0"/>
              </a:spcBef>
              <a:spcAft>
                <a:spcPts val="0"/>
              </a:spcAft>
              <a:buNone/>
            </a:pPr>
            <a:endParaRPr lang="en-US" sz="2200" dirty="0">
              <a:latin typeface="Times New Roman" panose="02020603050405020304" pitchFamily="18" charset="0"/>
              <a:ea typeface="Times New Roman" panose="02020603050405020304" pitchFamily="18" charset="0"/>
            </a:endParaRPr>
          </a:p>
          <a:p>
            <a:pPr marL="274320" marR="0" indent="0" algn="just">
              <a:lnSpc>
                <a:spcPct val="150000"/>
              </a:lnSpc>
              <a:spcBef>
                <a:spcPts val="0"/>
              </a:spcBef>
              <a:spcAft>
                <a:spcPts val="0"/>
              </a:spcAft>
              <a:buNone/>
            </a:pPr>
            <a:r>
              <a:rPr lang="en-US" sz="2200" dirty="0">
                <a:solidFill>
                  <a:srgbClr val="231F21"/>
                </a:solidFill>
                <a:effectLst/>
                <a:latin typeface="Times New Roman" panose="02020603050405020304" pitchFamily="18" charset="0"/>
                <a:ea typeface="Times New Roman" panose="02020603050405020304" pitchFamily="18" charset="0"/>
              </a:rPr>
              <a:t>The inputs are usually entered in separate input sheets (e.g., one for speciﬁc assumptions such as project costs, and one for long-term macroeconomic and operating assumptions that cover the life of the project). Inputs should not be scattered</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throughout the model, as someone not familiar with it will ﬁnd it much harder to</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understand</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what</a:t>
            </a:r>
            <a:r>
              <a:rPr lang="en-US" sz="2200" spc="1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is</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going</a:t>
            </a:r>
            <a:r>
              <a:rPr lang="en-US" sz="2200" spc="1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on.</a:t>
            </a:r>
            <a:endParaRPr lang="en-US" sz="2200" dirty="0">
              <a:effectLst/>
              <a:latin typeface="Times New Roman" panose="02020603050405020304" pitchFamily="18" charset="0"/>
              <a:ea typeface="Times New Roman" panose="02020603050405020304" pitchFamily="18" charset="0"/>
            </a:endParaRPr>
          </a:p>
          <a:p>
            <a:pPr marL="274320" marR="0" indent="0" algn="just">
              <a:lnSpc>
                <a:spcPct val="150000"/>
              </a:lnSpc>
              <a:spcBef>
                <a:spcPts val="0"/>
              </a:spcBef>
              <a:spcAft>
                <a:spcPts val="0"/>
              </a:spcAft>
              <a:buNone/>
            </a:pPr>
            <a:endParaRPr lang="en-US" sz="2200" b="1" dirty="0">
              <a:effectLst/>
              <a:highlight>
                <a:srgbClr val="FFFF00"/>
              </a:highlight>
              <a:latin typeface="Times New Roman" panose="02020603050405020304" pitchFamily="18" charset="0"/>
              <a:ea typeface="Georgia" panose="02040502050405020303" pitchFamily="18" charset="0"/>
              <a:cs typeface="Times New Roman" panose="02020603050405020304" pitchFamily="18" charset="0"/>
            </a:endParaRPr>
          </a:p>
        </p:txBody>
      </p:sp>
    </p:spTree>
    <p:extLst>
      <p:ext uri="{BB962C8B-B14F-4D97-AF65-F5344CB8AC3E}">
        <p14:creationId xmlns:p14="http://schemas.microsoft.com/office/powerpoint/2010/main" val="15388840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07E00-F291-4818-B0E8-B88E8349D67C}"/>
              </a:ext>
            </a:extLst>
          </p:cNvPr>
          <p:cNvPicPr>
            <a:picLocks noChangeAspect="1"/>
          </p:cNvPicPr>
          <p:nvPr/>
        </p:nvPicPr>
        <p:blipFill>
          <a:blip r:embed="rId2"/>
          <a:stretch>
            <a:fillRect/>
          </a:stretch>
        </p:blipFill>
        <p:spPr>
          <a:xfrm>
            <a:off x="11189832" y="137813"/>
            <a:ext cx="908383" cy="890093"/>
          </a:xfrm>
          <a:prstGeom prst="rect">
            <a:avLst/>
          </a:prstGeom>
        </p:spPr>
      </p:pic>
      <p:sp>
        <p:nvSpPr>
          <p:cNvPr id="2" name="Title 1">
            <a:extLst>
              <a:ext uri="{FF2B5EF4-FFF2-40B4-BE49-F238E27FC236}">
                <a16:creationId xmlns:a16="http://schemas.microsoft.com/office/drawing/2014/main" id="{1BE33B14-99CA-4EB5-925A-55868022546A}"/>
              </a:ext>
            </a:extLst>
          </p:cNvPr>
          <p:cNvSpPr>
            <a:spLocks noGrp="1"/>
          </p:cNvSpPr>
          <p:nvPr>
            <p:ph type="title"/>
          </p:nvPr>
        </p:nvSpPr>
        <p:spPr>
          <a:xfrm>
            <a:off x="93785" y="2"/>
            <a:ext cx="12098215" cy="759654"/>
          </a:xfrm>
        </p:spPr>
        <p:txBody>
          <a:bodyPr/>
          <a:lstStyle/>
          <a:p>
            <a:pPr algn="ctr"/>
            <a:r>
              <a:rPr lang="en-US" sz="4400" b="1" dirty="0">
                <a:solidFill>
                  <a:srgbClr val="231F21"/>
                </a:solidFill>
                <a:effectLst/>
                <a:latin typeface="Times New Roman" panose="02020603050405020304" pitchFamily="18" charset="0"/>
                <a:ea typeface="Times New Roman" panose="02020603050405020304" pitchFamily="18" charset="0"/>
              </a:rPr>
              <a:t>Financial model </a:t>
            </a:r>
            <a:endParaRPr lang="en-US" dirty="0"/>
          </a:p>
        </p:txBody>
      </p:sp>
      <p:sp>
        <p:nvSpPr>
          <p:cNvPr id="3" name="Content Placeholder 2">
            <a:extLst>
              <a:ext uri="{FF2B5EF4-FFF2-40B4-BE49-F238E27FC236}">
                <a16:creationId xmlns:a16="http://schemas.microsoft.com/office/drawing/2014/main" id="{00199CF1-95DF-4B5B-A132-2FC084B65E3A}"/>
              </a:ext>
            </a:extLst>
          </p:cNvPr>
          <p:cNvSpPr>
            <a:spLocks noGrp="1"/>
          </p:cNvSpPr>
          <p:nvPr>
            <p:ph idx="1"/>
          </p:nvPr>
        </p:nvSpPr>
        <p:spPr>
          <a:xfrm>
            <a:off x="196947" y="890094"/>
            <a:ext cx="11901267" cy="5967904"/>
          </a:xfrm>
        </p:spPr>
        <p:txBody>
          <a:bodyPr>
            <a:normAutofit/>
          </a:bodyPr>
          <a:lstStyle/>
          <a:p>
            <a:pPr marL="274320" marR="0" indent="0" algn="just">
              <a:lnSpc>
                <a:spcPct val="150000"/>
              </a:lnSpc>
              <a:spcBef>
                <a:spcPts val="0"/>
              </a:spcBef>
              <a:spcAft>
                <a:spcPts val="0"/>
              </a:spcAft>
              <a:buNone/>
            </a:pPr>
            <a:r>
              <a:rPr lang="en-US" sz="2200" b="1" dirty="0">
                <a:solidFill>
                  <a:srgbClr val="231F21"/>
                </a:solidFill>
                <a:effectLst/>
                <a:highlight>
                  <a:srgbClr val="00FFFF"/>
                </a:highlight>
                <a:latin typeface="Times New Roman" panose="02020603050405020304" pitchFamily="18" charset="0"/>
                <a:ea typeface="Georgia" panose="02040502050405020303" pitchFamily="18" charset="0"/>
                <a:cs typeface="Times New Roman" panose="02020603050405020304" pitchFamily="18" charset="0"/>
              </a:rPr>
              <a:t>MODEL</a:t>
            </a:r>
            <a:r>
              <a:rPr lang="en-US" sz="2200" b="1" spc="5" dirty="0">
                <a:solidFill>
                  <a:srgbClr val="231F21"/>
                </a:solidFill>
                <a:effectLst/>
                <a:highlight>
                  <a:srgbClr val="00FFFF"/>
                </a:highlight>
                <a:latin typeface="Times New Roman" panose="02020603050405020304" pitchFamily="18" charset="0"/>
                <a:ea typeface="Georgia" panose="02040502050405020303" pitchFamily="18" charset="0"/>
                <a:cs typeface="Times New Roman" panose="02020603050405020304" pitchFamily="18" charset="0"/>
              </a:rPr>
              <a:t> </a:t>
            </a:r>
            <a:r>
              <a:rPr lang="en-US" sz="2200" b="1" dirty="0">
                <a:solidFill>
                  <a:srgbClr val="231F21"/>
                </a:solidFill>
                <a:effectLst/>
                <a:highlight>
                  <a:srgbClr val="00FFFF"/>
                </a:highlight>
                <a:latin typeface="Times New Roman" panose="02020603050405020304" pitchFamily="18" charset="0"/>
                <a:ea typeface="Georgia" panose="02040502050405020303" pitchFamily="18" charset="0"/>
                <a:cs typeface="Times New Roman" panose="02020603050405020304" pitchFamily="18" charset="0"/>
              </a:rPr>
              <a:t>INPUTS (continued)</a:t>
            </a:r>
          </a:p>
          <a:p>
            <a:pPr marL="274320" marR="0" indent="0" algn="just">
              <a:lnSpc>
                <a:spcPct val="150000"/>
              </a:lnSpc>
              <a:spcBef>
                <a:spcPts val="0"/>
              </a:spcBef>
              <a:spcAft>
                <a:spcPts val="0"/>
              </a:spcAft>
              <a:buNone/>
            </a:pPr>
            <a:endParaRPr lang="en-US" sz="2200" b="1" dirty="0">
              <a:solidFill>
                <a:srgbClr val="231F21"/>
              </a:solidFill>
              <a:highlight>
                <a:srgbClr val="FFFF00"/>
              </a:highlight>
              <a:latin typeface="Times New Roman" panose="02020603050405020304" pitchFamily="18" charset="0"/>
              <a:ea typeface="Georgia" panose="02040502050405020303" pitchFamily="18" charset="0"/>
              <a:cs typeface="Times New Roman" panose="02020603050405020304" pitchFamily="18" charset="0"/>
            </a:endParaRPr>
          </a:p>
          <a:p>
            <a:pPr marL="274320" marR="0" indent="0" algn="just">
              <a:lnSpc>
                <a:spcPct val="150000"/>
              </a:lnSpc>
              <a:spcBef>
                <a:spcPts val="0"/>
              </a:spcBef>
              <a:spcAft>
                <a:spcPts val="0"/>
              </a:spcAft>
              <a:buNone/>
            </a:pPr>
            <a:r>
              <a:rPr lang="en-US" sz="2200" dirty="0">
                <a:solidFill>
                  <a:srgbClr val="231F21"/>
                </a:solidFill>
                <a:effectLst/>
                <a:latin typeface="Times New Roman" panose="02020603050405020304" pitchFamily="18" charset="0"/>
                <a:ea typeface="Times New Roman" panose="02020603050405020304" pitchFamily="18" charset="0"/>
              </a:rPr>
              <a:t>To calculate the investors’ returns</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correctly</a:t>
            </a:r>
            <a:r>
              <a:rPr lang="en-US" sz="2200" spc="28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the ﬁnancial model should cover</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the whole period from when the initial development costs on the project are incurred to the end of the project life, although for the purposes of the lenders the</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model is only needed from Financial Close, with past expenditure on project development being “day 0” ﬁgures. </a:t>
            </a:r>
            <a:endParaRPr lang="en-US" sz="2200" b="1" dirty="0">
              <a:effectLst/>
              <a:latin typeface="Times New Roman" panose="02020603050405020304" pitchFamily="18" charset="0"/>
              <a:ea typeface="Georgia" panose="02040502050405020303" pitchFamily="18" charset="0"/>
              <a:cs typeface="Times New Roman" panose="02020603050405020304" pitchFamily="18" charset="0"/>
            </a:endParaRPr>
          </a:p>
        </p:txBody>
      </p:sp>
    </p:spTree>
    <p:extLst>
      <p:ext uri="{BB962C8B-B14F-4D97-AF65-F5344CB8AC3E}">
        <p14:creationId xmlns:p14="http://schemas.microsoft.com/office/powerpoint/2010/main" val="13121826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07E00-F291-4818-B0E8-B88E8349D67C}"/>
              </a:ext>
            </a:extLst>
          </p:cNvPr>
          <p:cNvPicPr>
            <a:picLocks noChangeAspect="1"/>
          </p:cNvPicPr>
          <p:nvPr/>
        </p:nvPicPr>
        <p:blipFill>
          <a:blip r:embed="rId2"/>
          <a:stretch>
            <a:fillRect/>
          </a:stretch>
        </p:blipFill>
        <p:spPr>
          <a:xfrm>
            <a:off x="11189832" y="137813"/>
            <a:ext cx="908383" cy="890093"/>
          </a:xfrm>
          <a:prstGeom prst="rect">
            <a:avLst/>
          </a:prstGeom>
        </p:spPr>
      </p:pic>
      <p:sp>
        <p:nvSpPr>
          <p:cNvPr id="2" name="Title 1">
            <a:extLst>
              <a:ext uri="{FF2B5EF4-FFF2-40B4-BE49-F238E27FC236}">
                <a16:creationId xmlns:a16="http://schemas.microsoft.com/office/drawing/2014/main" id="{1BE33B14-99CA-4EB5-925A-55868022546A}"/>
              </a:ext>
            </a:extLst>
          </p:cNvPr>
          <p:cNvSpPr>
            <a:spLocks noGrp="1"/>
          </p:cNvSpPr>
          <p:nvPr>
            <p:ph type="title"/>
          </p:nvPr>
        </p:nvSpPr>
        <p:spPr>
          <a:xfrm>
            <a:off x="93785" y="2"/>
            <a:ext cx="12098215" cy="759654"/>
          </a:xfrm>
        </p:spPr>
        <p:txBody>
          <a:bodyPr/>
          <a:lstStyle/>
          <a:p>
            <a:pPr algn="ctr"/>
            <a:r>
              <a:rPr lang="en-US" sz="4400" b="1" dirty="0">
                <a:solidFill>
                  <a:srgbClr val="231F21"/>
                </a:solidFill>
                <a:effectLst/>
                <a:latin typeface="Times New Roman" panose="02020603050405020304" pitchFamily="18" charset="0"/>
                <a:ea typeface="Times New Roman" panose="02020603050405020304" pitchFamily="18" charset="0"/>
              </a:rPr>
              <a:t>Financial model </a:t>
            </a:r>
            <a:endParaRPr lang="en-US" dirty="0"/>
          </a:p>
        </p:txBody>
      </p:sp>
      <p:sp>
        <p:nvSpPr>
          <p:cNvPr id="3" name="Content Placeholder 2">
            <a:extLst>
              <a:ext uri="{FF2B5EF4-FFF2-40B4-BE49-F238E27FC236}">
                <a16:creationId xmlns:a16="http://schemas.microsoft.com/office/drawing/2014/main" id="{00199CF1-95DF-4B5B-A132-2FC084B65E3A}"/>
              </a:ext>
            </a:extLst>
          </p:cNvPr>
          <p:cNvSpPr>
            <a:spLocks noGrp="1"/>
          </p:cNvSpPr>
          <p:nvPr>
            <p:ph idx="1"/>
          </p:nvPr>
        </p:nvSpPr>
        <p:spPr>
          <a:xfrm>
            <a:off x="196947" y="647114"/>
            <a:ext cx="11901267" cy="6210884"/>
          </a:xfrm>
        </p:spPr>
        <p:txBody>
          <a:bodyPr>
            <a:normAutofit/>
          </a:bodyPr>
          <a:lstStyle/>
          <a:p>
            <a:pPr marL="4445" marR="0" indent="0">
              <a:spcBef>
                <a:spcPts val="1120"/>
              </a:spcBef>
              <a:spcAft>
                <a:spcPts val="0"/>
              </a:spcAft>
              <a:buNone/>
            </a:pP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MODEL</a:t>
            </a:r>
            <a:r>
              <a:rPr lang="en-US" sz="1800" b="1" spc="-15"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 </a:t>
            </a:r>
            <a:r>
              <a:rPr lang="en-US" sz="1800" b="1"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OUTPUTS</a:t>
            </a:r>
            <a:endParaRPr lang="en-US" sz="1800" b="1" dirty="0">
              <a:effectLst/>
              <a:highlight>
                <a:srgbClr val="00FFFF"/>
              </a:highlight>
              <a:latin typeface="Georgia" panose="02040502050405020303" pitchFamily="18" charset="0"/>
              <a:ea typeface="Georgia" panose="02040502050405020303" pitchFamily="18" charset="0"/>
              <a:cs typeface="Georgia" panose="02040502050405020303" pitchFamily="18" charset="0"/>
            </a:endParaRPr>
          </a:p>
          <a:p>
            <a:pPr marL="413385" marR="0">
              <a:lnSpc>
                <a:spcPct val="100000"/>
              </a:lnSpc>
              <a:spcBef>
                <a:spcPts val="1450"/>
              </a:spcBef>
              <a:spcAft>
                <a:spcPts val="0"/>
              </a:spcAft>
            </a:pPr>
            <a:r>
              <a:rPr lang="en-US" sz="2000" b="1" u="sng" dirty="0">
                <a:solidFill>
                  <a:srgbClr val="231F21"/>
                </a:solidFill>
                <a:effectLst/>
                <a:latin typeface="Times New Roman" panose="02020603050405020304" pitchFamily="18" charset="0"/>
                <a:ea typeface="Times New Roman" panose="02020603050405020304" pitchFamily="18" charset="0"/>
              </a:rPr>
              <a:t>The</a:t>
            </a:r>
            <a:r>
              <a:rPr lang="en-US" sz="2000" b="1" u="sng" spc="55"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model</a:t>
            </a:r>
            <a:r>
              <a:rPr lang="en-US" sz="2000" b="1" u="sng" spc="60"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outputs</a:t>
            </a:r>
            <a:r>
              <a:rPr lang="en-US" sz="2000" b="1" u="sng" spc="60"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are</a:t>
            </a:r>
            <a:r>
              <a:rPr lang="en-US" sz="2000" b="1" u="sng" spc="65"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a</a:t>
            </a:r>
            <a:r>
              <a:rPr lang="en-US" sz="2000" b="1" u="sng" spc="70"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series</a:t>
            </a:r>
            <a:r>
              <a:rPr lang="en-US" sz="2000" b="1" u="sng" spc="60"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of</a:t>
            </a:r>
            <a:r>
              <a:rPr lang="en-US" sz="2000" b="1" u="sng" spc="75"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calculations:</a:t>
            </a:r>
            <a:endParaRPr lang="en-US" sz="2000" b="1" u="sng" dirty="0">
              <a:effectLst/>
              <a:latin typeface="Times New Roman" panose="02020603050405020304" pitchFamily="18" charset="0"/>
              <a:ea typeface="Times New Roman" panose="02020603050405020304" pitchFamily="18" charset="0"/>
            </a:endParaRPr>
          </a:p>
          <a:p>
            <a:pPr marL="342900" marR="0" lvl="0" indent="-342900">
              <a:lnSpc>
                <a:spcPct val="100000"/>
              </a:lnSpc>
              <a:spcBef>
                <a:spcPts val="80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Construction</a:t>
            </a:r>
            <a:r>
              <a:rPr lang="en-US" sz="2000" spc="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phase</a:t>
            </a:r>
            <a:r>
              <a:rPr lang="en-US" sz="2000" spc="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costs</a:t>
            </a:r>
            <a:endParaRPr lang="en-US" sz="2000" dirty="0">
              <a:effectLst/>
              <a:latin typeface="Times New Roman" panose="02020603050405020304" pitchFamily="18" charset="0"/>
              <a:ea typeface="Times New Roman" panose="02020603050405020304" pitchFamily="18" charset="0"/>
            </a:endParaRPr>
          </a:p>
          <a:p>
            <a:pPr marL="342900" marR="0" lvl="0" indent="-342900">
              <a:lnSpc>
                <a:spcPct val="100000"/>
              </a:lnSpc>
              <a:spcBef>
                <a:spcPts val="8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Drawdown</a:t>
            </a:r>
            <a:r>
              <a:rPr lang="en-US" sz="2000" spc="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equity</a:t>
            </a:r>
            <a:endParaRPr lang="en-US" sz="2000" dirty="0">
              <a:effectLst/>
              <a:latin typeface="Times New Roman" panose="02020603050405020304" pitchFamily="18" charset="0"/>
              <a:ea typeface="Times New Roman" panose="02020603050405020304" pitchFamily="18" charset="0"/>
            </a:endParaRPr>
          </a:p>
          <a:p>
            <a:pPr marL="342900" marR="0" lvl="0" indent="-342900">
              <a:lnSpc>
                <a:spcPct val="100000"/>
              </a:lnSpc>
              <a:spcBef>
                <a:spcPts val="9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Drawdown</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repayment</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debt</a:t>
            </a:r>
            <a:endParaRPr lang="en-US" sz="2000" dirty="0">
              <a:effectLst/>
              <a:latin typeface="Times New Roman" panose="02020603050405020304" pitchFamily="18" charset="0"/>
              <a:ea typeface="Times New Roman" panose="02020603050405020304" pitchFamily="18" charset="0"/>
            </a:endParaRPr>
          </a:p>
          <a:p>
            <a:pPr marL="342900" marR="0" lvl="0" indent="-342900">
              <a:lnSpc>
                <a:spcPct val="100000"/>
              </a:lnSpc>
              <a:spcBef>
                <a:spcPts val="9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Interest</a:t>
            </a:r>
            <a:r>
              <a:rPr lang="en-US" sz="2000" spc="9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calculations</a:t>
            </a:r>
            <a:endParaRPr lang="en-US" sz="2000" dirty="0">
              <a:effectLst/>
              <a:latin typeface="Times New Roman" panose="02020603050405020304" pitchFamily="18" charset="0"/>
              <a:ea typeface="Times New Roman" panose="02020603050405020304" pitchFamily="18" charset="0"/>
            </a:endParaRPr>
          </a:p>
          <a:p>
            <a:pPr marL="342900" marR="0" lvl="0" indent="-342900">
              <a:lnSpc>
                <a:spcPct val="100000"/>
              </a:lnSpc>
              <a:spcBef>
                <a:spcPts val="9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Operating</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revenues</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costs</a:t>
            </a:r>
            <a:endParaRPr lang="en-US" sz="2000" dirty="0">
              <a:effectLst/>
              <a:latin typeface="Times New Roman" panose="02020603050405020304" pitchFamily="18" charset="0"/>
              <a:ea typeface="Times New Roman" panose="02020603050405020304" pitchFamily="18" charset="0"/>
            </a:endParaRPr>
          </a:p>
          <a:p>
            <a:pPr marL="342900" marR="0" lvl="0" indent="-342900">
              <a:lnSpc>
                <a:spcPct val="100000"/>
              </a:lnSpc>
              <a:spcBef>
                <a:spcPts val="9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Tax</a:t>
            </a:r>
            <a:endParaRPr lang="en-US" sz="2000" dirty="0">
              <a:effectLst/>
              <a:latin typeface="Times New Roman" panose="02020603050405020304" pitchFamily="18" charset="0"/>
              <a:ea typeface="Times New Roman" panose="02020603050405020304" pitchFamily="18" charset="0"/>
            </a:endParaRPr>
          </a:p>
          <a:p>
            <a:pPr marL="342900" marR="0" lvl="0" indent="-342900">
              <a:lnSpc>
                <a:spcPct val="100000"/>
              </a:lnSpc>
              <a:spcBef>
                <a:spcPts val="9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Proﬁt</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loss</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account</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(income</a:t>
            </a:r>
            <a:r>
              <a:rPr lang="en-US" sz="2000" spc="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statement)</a:t>
            </a:r>
            <a:endParaRPr lang="en-US" sz="2000" dirty="0">
              <a:effectLst/>
              <a:latin typeface="Times New Roman" panose="02020603050405020304" pitchFamily="18" charset="0"/>
              <a:ea typeface="Times New Roman" panose="02020603050405020304" pitchFamily="18" charset="0"/>
            </a:endParaRPr>
          </a:p>
          <a:p>
            <a:pPr marL="342900" marR="0" lvl="0" indent="-342900">
              <a:lnSpc>
                <a:spcPct val="100000"/>
              </a:lnSpc>
              <a:spcBef>
                <a:spcPts val="8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Balance</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sheet</a:t>
            </a:r>
            <a:endParaRPr lang="en-US" sz="2000" dirty="0">
              <a:effectLst/>
              <a:latin typeface="Times New Roman" panose="02020603050405020304" pitchFamily="18" charset="0"/>
              <a:ea typeface="Times New Roman" panose="02020603050405020304" pitchFamily="18" charset="0"/>
            </a:endParaRPr>
          </a:p>
          <a:p>
            <a:pPr marL="342900" marR="0" lvl="0" indent="-342900">
              <a:lnSpc>
                <a:spcPct val="100000"/>
              </a:lnSpc>
              <a:spcBef>
                <a:spcPts val="9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Cash</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ﬂow</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(source</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3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use</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funds)</a:t>
            </a:r>
            <a:endParaRPr lang="en-US" sz="2000" dirty="0">
              <a:effectLst/>
              <a:latin typeface="Times New Roman" panose="02020603050405020304" pitchFamily="18" charset="0"/>
              <a:ea typeface="Times New Roman" panose="02020603050405020304" pitchFamily="18" charset="0"/>
            </a:endParaRPr>
          </a:p>
          <a:p>
            <a:pPr marL="342900" marR="0" lvl="0" indent="-342900">
              <a:lnSpc>
                <a:spcPct val="100000"/>
              </a:lnSpc>
              <a:spcBef>
                <a:spcPts val="9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Lenders’</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cover</a:t>
            </a:r>
            <a:r>
              <a:rPr lang="en-US" sz="2000" spc="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ratios</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investors’</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returns</a:t>
            </a:r>
            <a:r>
              <a:rPr lang="en-US" sz="2000" spc="55" dirty="0">
                <a:solidFill>
                  <a:srgbClr val="231F21"/>
                </a:solidFill>
                <a:effectLst/>
                <a:latin typeface="Times New Roman" panose="02020603050405020304" pitchFamily="18" charset="0"/>
                <a:ea typeface="Times New Roman" panose="02020603050405020304" pitchFamily="18" charset="0"/>
              </a:rPr>
              <a:t> </a:t>
            </a:r>
          </a:p>
          <a:p>
            <a:pPr marL="0" marR="0" lvl="0" indent="0">
              <a:lnSpc>
                <a:spcPct val="100000"/>
              </a:lnSpc>
              <a:spcBef>
                <a:spcPts val="95"/>
              </a:spcBef>
              <a:spcAft>
                <a:spcPts val="0"/>
              </a:spcAft>
              <a:buClr>
                <a:srgbClr val="231F21"/>
              </a:buClr>
              <a:buSzPts val="1150"/>
              <a:buNone/>
              <a:tabLst>
                <a:tab pos="539750" algn="l"/>
              </a:tabLst>
            </a:pPr>
            <a:endParaRPr lang="en-US" sz="2000" u="sng" spc="55" dirty="0">
              <a:solidFill>
                <a:srgbClr val="231F21"/>
              </a:solidFill>
              <a:effectLst/>
              <a:latin typeface="Times New Roman" panose="02020603050405020304" pitchFamily="18" charset="0"/>
              <a:ea typeface="Times New Roman" panose="02020603050405020304" pitchFamily="18" charset="0"/>
            </a:endParaRPr>
          </a:p>
          <a:p>
            <a:pPr marL="342900" marR="0" lvl="0" indent="-342900">
              <a:lnSpc>
                <a:spcPct val="100000"/>
              </a:lnSpc>
              <a:spcBef>
                <a:spcPts val="95"/>
              </a:spcBef>
              <a:spcAft>
                <a:spcPts val="0"/>
              </a:spcAft>
              <a:buClr>
                <a:srgbClr val="231F21"/>
              </a:buClr>
              <a:buSzPts val="1150"/>
              <a:buFont typeface="Times New Roman" panose="02020603050405020304" pitchFamily="18" charset="0"/>
              <a:buChar char="•"/>
              <a:tabLst>
                <a:tab pos="539750" algn="l"/>
              </a:tabLst>
            </a:pPr>
            <a:r>
              <a:rPr lang="en-US" sz="2000" b="1" u="sng" dirty="0">
                <a:solidFill>
                  <a:srgbClr val="231F21"/>
                </a:solidFill>
                <a:effectLst/>
                <a:latin typeface="Times New Roman" panose="02020603050405020304" pitchFamily="18" charset="0"/>
                <a:ea typeface="Times New Roman" panose="02020603050405020304" pitchFamily="18" charset="0"/>
              </a:rPr>
              <a:t>A</a:t>
            </a:r>
            <a:r>
              <a:rPr lang="en-US" sz="2000" b="1" u="sng" spc="45"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summary</a:t>
            </a:r>
            <a:r>
              <a:rPr lang="en-US" sz="2000" b="1" u="sng" spc="50"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sheet</a:t>
            </a:r>
            <a:r>
              <a:rPr lang="en-US" sz="2000" b="1" u="sng" spc="40"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usually</a:t>
            </a:r>
            <a:r>
              <a:rPr lang="en-US" sz="2000" b="1" u="sng" spc="55"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sets</a:t>
            </a:r>
            <a:r>
              <a:rPr lang="en-US" sz="2000" b="1" u="sng" spc="50"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out</a:t>
            </a:r>
            <a:r>
              <a:rPr lang="en-US" sz="2000" b="1" u="sng" spc="55"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the</a:t>
            </a:r>
            <a:r>
              <a:rPr lang="en-US" sz="2000" b="1" u="sng" spc="45"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key</a:t>
            </a:r>
            <a:r>
              <a:rPr lang="en-US" sz="2000" b="1" u="sng" spc="55"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results</a:t>
            </a:r>
            <a:r>
              <a:rPr lang="en-US" sz="2000" b="1" u="sng" spc="70"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on</a:t>
            </a:r>
            <a:r>
              <a:rPr lang="en-US" sz="2000" b="1" u="sng" spc="40"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one</a:t>
            </a:r>
            <a:r>
              <a:rPr lang="en-US" sz="2000" b="1" u="sng" spc="45"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page,</a:t>
            </a:r>
            <a:r>
              <a:rPr lang="en-US" sz="2000" b="1" u="sng" spc="50"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such</a:t>
            </a:r>
            <a:r>
              <a:rPr lang="en-US" sz="2000" b="1" u="sng" spc="55" dirty="0">
                <a:solidFill>
                  <a:srgbClr val="231F21"/>
                </a:solidFill>
                <a:effectLst/>
                <a:latin typeface="Times New Roman" panose="02020603050405020304" pitchFamily="18" charset="0"/>
                <a:ea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rPr>
              <a:t>as:</a:t>
            </a:r>
            <a:endParaRPr lang="en-US" sz="2000" b="1" u="sng" dirty="0">
              <a:effectLst/>
              <a:latin typeface="Times New Roman" panose="02020603050405020304" pitchFamily="18" charset="0"/>
              <a:ea typeface="Times New Roman" panose="02020603050405020304" pitchFamily="18" charset="0"/>
            </a:endParaRPr>
          </a:p>
          <a:p>
            <a:pPr marL="342900" marR="0" lvl="0" indent="-342900">
              <a:lnSpc>
                <a:spcPct val="100000"/>
              </a:lnSpc>
              <a:spcBef>
                <a:spcPts val="80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Summary</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costs</a:t>
            </a:r>
            <a:r>
              <a:rPr lang="en-US" sz="2000" spc="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funding</a:t>
            </a:r>
            <a:endParaRPr lang="en-US" sz="2000" dirty="0">
              <a:effectLst/>
              <a:latin typeface="Times New Roman" panose="02020603050405020304" pitchFamily="18" charset="0"/>
              <a:ea typeface="Times New Roman" panose="02020603050405020304" pitchFamily="18" charset="0"/>
            </a:endParaRPr>
          </a:p>
          <a:p>
            <a:pPr marL="342900" marR="0" lvl="0" indent="-342900">
              <a:lnSpc>
                <a:spcPct val="100000"/>
              </a:lnSpc>
              <a:spcBef>
                <a:spcPts val="90"/>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Cash</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ﬂow</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summary</a:t>
            </a:r>
            <a:endParaRPr lang="en-US" sz="2000" dirty="0">
              <a:effectLst/>
              <a:latin typeface="Times New Roman" panose="02020603050405020304" pitchFamily="18" charset="0"/>
              <a:ea typeface="Times New Roman" panose="02020603050405020304" pitchFamily="18" charset="0"/>
            </a:endParaRPr>
          </a:p>
          <a:p>
            <a:pPr marL="342900" marR="0" lvl="0" indent="-342900">
              <a:lnSpc>
                <a:spcPct val="100000"/>
              </a:lnSpc>
              <a:spcBef>
                <a:spcPts val="8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Lenders’</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cover</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ratios</a:t>
            </a:r>
            <a:endParaRPr lang="en-US" sz="2000" dirty="0">
              <a:effectLst/>
              <a:latin typeface="Times New Roman" panose="02020603050405020304" pitchFamily="18" charset="0"/>
              <a:ea typeface="Times New Roman" panose="02020603050405020304" pitchFamily="18" charset="0"/>
            </a:endParaRPr>
          </a:p>
          <a:p>
            <a:pPr marL="342900" marR="0" lvl="0" indent="-342900">
              <a:lnSpc>
                <a:spcPct val="100000"/>
              </a:lnSpc>
              <a:spcBef>
                <a:spcPts val="95"/>
              </a:spcBef>
              <a:spcAft>
                <a:spcPts val="0"/>
              </a:spcAft>
              <a:buClr>
                <a:srgbClr val="231F21"/>
              </a:buClr>
              <a:buSzPts val="1150"/>
              <a:buFont typeface="Times New Roman" panose="02020603050405020304" pitchFamily="18" charset="0"/>
              <a:buChar char="•"/>
              <a:tabLst>
                <a:tab pos="539750" algn="l"/>
              </a:tabLst>
            </a:pPr>
            <a:r>
              <a:rPr lang="en-US" sz="2000" dirty="0">
                <a:solidFill>
                  <a:srgbClr val="231F21"/>
                </a:solidFill>
                <a:effectLst/>
                <a:latin typeface="Times New Roman" panose="02020603050405020304" pitchFamily="18" charset="0"/>
                <a:ea typeface="Times New Roman" panose="02020603050405020304" pitchFamily="18" charset="0"/>
              </a:rPr>
              <a:t>Investors’</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returns</a:t>
            </a:r>
            <a:endParaRPr lang="en-US" sz="2000" dirty="0">
              <a:effectLst/>
              <a:latin typeface="Times New Roman" panose="02020603050405020304" pitchFamily="18" charset="0"/>
              <a:ea typeface="Times New Roman" panose="02020603050405020304" pitchFamily="18" charset="0"/>
            </a:endParaRPr>
          </a:p>
          <a:p>
            <a:pPr marL="274320" marR="0" indent="0" algn="just">
              <a:lnSpc>
                <a:spcPct val="150000"/>
              </a:lnSpc>
              <a:spcBef>
                <a:spcPts val="0"/>
              </a:spcBef>
              <a:spcAft>
                <a:spcPts val="0"/>
              </a:spcAft>
              <a:buNone/>
            </a:pPr>
            <a:endParaRPr lang="en-US" sz="2200" b="1" dirty="0">
              <a:solidFill>
                <a:srgbClr val="231F21"/>
              </a:solidFill>
              <a:highlight>
                <a:srgbClr val="FFFF00"/>
              </a:highlight>
              <a:latin typeface="Times New Roman" panose="02020603050405020304" pitchFamily="18" charset="0"/>
              <a:ea typeface="Georgia" panose="02040502050405020303" pitchFamily="18" charset="0"/>
              <a:cs typeface="Times New Roman" panose="02020603050405020304" pitchFamily="18" charset="0"/>
            </a:endParaRPr>
          </a:p>
        </p:txBody>
      </p:sp>
    </p:spTree>
    <p:extLst>
      <p:ext uri="{BB962C8B-B14F-4D97-AF65-F5344CB8AC3E}">
        <p14:creationId xmlns:p14="http://schemas.microsoft.com/office/powerpoint/2010/main" val="3925062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07E00-F291-4818-B0E8-B88E8349D67C}"/>
              </a:ext>
            </a:extLst>
          </p:cNvPr>
          <p:cNvPicPr>
            <a:picLocks noChangeAspect="1"/>
          </p:cNvPicPr>
          <p:nvPr/>
        </p:nvPicPr>
        <p:blipFill>
          <a:blip r:embed="rId2"/>
          <a:stretch>
            <a:fillRect/>
          </a:stretch>
        </p:blipFill>
        <p:spPr>
          <a:xfrm>
            <a:off x="11189832" y="137813"/>
            <a:ext cx="908383" cy="890093"/>
          </a:xfrm>
          <a:prstGeom prst="rect">
            <a:avLst/>
          </a:prstGeom>
        </p:spPr>
      </p:pic>
      <p:sp>
        <p:nvSpPr>
          <p:cNvPr id="2" name="Title 1">
            <a:extLst>
              <a:ext uri="{FF2B5EF4-FFF2-40B4-BE49-F238E27FC236}">
                <a16:creationId xmlns:a16="http://schemas.microsoft.com/office/drawing/2014/main" id="{1BE33B14-99CA-4EB5-925A-55868022546A}"/>
              </a:ext>
            </a:extLst>
          </p:cNvPr>
          <p:cNvSpPr>
            <a:spLocks noGrp="1"/>
          </p:cNvSpPr>
          <p:nvPr>
            <p:ph type="title"/>
          </p:nvPr>
        </p:nvSpPr>
        <p:spPr>
          <a:xfrm>
            <a:off x="93785" y="2"/>
            <a:ext cx="12098215" cy="759654"/>
          </a:xfrm>
        </p:spPr>
        <p:txBody>
          <a:bodyPr/>
          <a:lstStyle/>
          <a:p>
            <a:pPr algn="ctr"/>
            <a:r>
              <a:rPr lang="en-US" sz="4400" b="1" dirty="0">
                <a:solidFill>
                  <a:srgbClr val="231F21"/>
                </a:solidFill>
                <a:effectLst/>
                <a:latin typeface="Times New Roman" panose="02020603050405020304" pitchFamily="18" charset="0"/>
                <a:ea typeface="Times New Roman" panose="02020603050405020304" pitchFamily="18" charset="0"/>
              </a:rPr>
              <a:t>Financial model (</a:t>
            </a:r>
            <a:r>
              <a:rPr lang="en-US" sz="4400" b="1" dirty="0">
                <a:solidFill>
                  <a:srgbClr val="231F21"/>
                </a:solidFill>
                <a:effectLst/>
                <a:highlight>
                  <a:srgbClr val="FFFF00"/>
                </a:highlight>
                <a:latin typeface="Times New Roman" panose="02020603050405020304" pitchFamily="18" charset="0"/>
                <a:ea typeface="Times New Roman" panose="02020603050405020304" pitchFamily="18" charset="0"/>
              </a:rPr>
              <a:t>Inputs</a:t>
            </a:r>
            <a:r>
              <a:rPr lang="en-US" sz="4400" b="1" dirty="0">
                <a:solidFill>
                  <a:srgbClr val="231F21"/>
                </a:solidFill>
                <a:effectLst/>
                <a:latin typeface="Times New Roman" panose="02020603050405020304" pitchFamily="18" charset="0"/>
                <a:ea typeface="Times New Roman" panose="02020603050405020304" pitchFamily="18" charset="0"/>
              </a:rPr>
              <a:t>) </a:t>
            </a:r>
            <a:endParaRPr lang="en-US" dirty="0"/>
          </a:p>
        </p:txBody>
      </p:sp>
      <p:sp>
        <p:nvSpPr>
          <p:cNvPr id="3" name="Content Placeholder 2">
            <a:extLst>
              <a:ext uri="{FF2B5EF4-FFF2-40B4-BE49-F238E27FC236}">
                <a16:creationId xmlns:a16="http://schemas.microsoft.com/office/drawing/2014/main" id="{00199CF1-95DF-4B5B-A132-2FC084B65E3A}"/>
              </a:ext>
            </a:extLst>
          </p:cNvPr>
          <p:cNvSpPr>
            <a:spLocks noGrp="1"/>
          </p:cNvSpPr>
          <p:nvPr>
            <p:ph idx="1"/>
          </p:nvPr>
        </p:nvSpPr>
        <p:spPr>
          <a:xfrm>
            <a:off x="93785" y="897466"/>
            <a:ext cx="12004429" cy="5960531"/>
          </a:xfrm>
        </p:spPr>
        <p:txBody>
          <a:bodyPr>
            <a:normAutofit/>
          </a:bodyPr>
          <a:lstStyle/>
          <a:p>
            <a:pPr marL="617220" indent="-342900" algn="just">
              <a:lnSpc>
                <a:spcPct val="150000"/>
              </a:lnSpc>
              <a:spcBef>
                <a:spcPts val="0"/>
              </a:spcBef>
              <a:buAutoNum type="arabicPeriod"/>
            </a:pPr>
            <a:r>
              <a:rPr lang="en-US" sz="2200" b="1" dirty="0">
                <a:solidFill>
                  <a:srgbClr val="231F21"/>
                </a:solidFill>
                <a:effectLst/>
                <a:highlight>
                  <a:srgbClr val="00FFFF"/>
                </a:highlight>
                <a:latin typeface="Times New Roman" panose="02020603050405020304" pitchFamily="18" charset="0"/>
                <a:ea typeface="Georgia" panose="02040502050405020303" pitchFamily="18" charset="0"/>
                <a:cs typeface="Times New Roman" panose="02020603050405020304" pitchFamily="18" charset="0"/>
              </a:rPr>
              <a:t>MACROECONOMIC</a:t>
            </a:r>
            <a:r>
              <a:rPr lang="en-US" sz="2200" b="1" spc="130" dirty="0">
                <a:solidFill>
                  <a:srgbClr val="231F21"/>
                </a:solidFill>
                <a:effectLst/>
                <a:highlight>
                  <a:srgbClr val="00FFFF"/>
                </a:highlight>
                <a:latin typeface="Times New Roman" panose="02020603050405020304" pitchFamily="18" charset="0"/>
                <a:ea typeface="Georgia" panose="02040502050405020303" pitchFamily="18" charset="0"/>
                <a:cs typeface="Times New Roman" panose="02020603050405020304" pitchFamily="18" charset="0"/>
              </a:rPr>
              <a:t> </a:t>
            </a:r>
            <a:r>
              <a:rPr lang="en-US" sz="2200" b="1" dirty="0">
                <a:solidFill>
                  <a:srgbClr val="231F21"/>
                </a:solidFill>
                <a:effectLst/>
                <a:highlight>
                  <a:srgbClr val="00FFFF"/>
                </a:highlight>
                <a:latin typeface="Times New Roman" panose="02020603050405020304" pitchFamily="18" charset="0"/>
                <a:ea typeface="Georgia" panose="02040502050405020303" pitchFamily="18" charset="0"/>
                <a:cs typeface="Times New Roman" panose="02020603050405020304" pitchFamily="18" charset="0"/>
              </a:rPr>
              <a:t>ASSUMPTIONS</a:t>
            </a:r>
          </a:p>
          <a:p>
            <a:pPr marL="233045" marR="504825" indent="0" algn="just">
              <a:lnSpc>
                <a:spcPct val="150000"/>
              </a:lnSpc>
              <a:spcBef>
                <a:spcPts val="1450"/>
              </a:spcBef>
              <a:spcAft>
                <a:spcPts val="0"/>
              </a:spcAft>
              <a:buNone/>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Macroeconomic input assumptions are those that are not directly related to the</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z="22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affect</a:t>
            </a:r>
            <a:r>
              <a:rPr lang="en-US" sz="22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2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ﬁnancial</a:t>
            </a:r>
            <a:r>
              <a:rPr lang="en-US" sz="22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results.</a:t>
            </a:r>
            <a:r>
              <a:rPr lang="en-US" sz="22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2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assumptions</a:t>
            </a:r>
            <a:r>
              <a:rPr lang="en-US" sz="22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include:</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0" lvl="0" indent="-342900">
              <a:lnSpc>
                <a:spcPct val="120000"/>
              </a:lnSpc>
              <a:spcBef>
                <a:spcPts val="725"/>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Inﬂation</a:t>
            </a:r>
            <a:r>
              <a:rPr lang="en-US" sz="22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342900" marR="0" lvl="0" indent="-342900">
              <a:lnSpc>
                <a:spcPct val="120000"/>
              </a:lnSpc>
              <a:spcBef>
                <a:spcPts val="725"/>
              </a:spcBef>
              <a:spcAft>
                <a:spcPts val="0"/>
              </a:spcAft>
              <a:buClr>
                <a:srgbClr val="231F21"/>
              </a:buClr>
              <a:buSzPts val="1150"/>
              <a:buFont typeface="Times New Roman" panose="02020603050405020304" pitchFamily="18" charset="0"/>
              <a:buChar char="•"/>
              <a:tabLst>
                <a:tab pos="53975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Commodity</a:t>
            </a:r>
            <a:r>
              <a:rPr lang="en-US" sz="22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prices</a:t>
            </a:r>
          </a:p>
          <a:p>
            <a:pPr marL="342900" marR="0" lvl="1" indent="-342900" rtl="0">
              <a:lnSpc>
                <a:spcPct val="120000"/>
              </a:lnSpc>
              <a:spcBef>
                <a:spcPts val="485"/>
              </a:spcBef>
              <a:spcAft>
                <a:spcPts val="0"/>
              </a:spcAft>
              <a:buClr>
                <a:srgbClr val="231F21"/>
              </a:buClr>
              <a:buSzPts val="1150"/>
              <a:buFont typeface="Times New Roman" panose="02020603050405020304" pitchFamily="18" charset="0"/>
              <a:buChar char="•"/>
              <a:tabLst>
                <a:tab pos="80899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rates</a:t>
            </a:r>
            <a:r>
              <a:rPr lang="en-US" sz="22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342900" marR="0" lvl="1" indent="-342900" rtl="0">
              <a:lnSpc>
                <a:spcPct val="120000"/>
              </a:lnSpc>
              <a:spcBef>
                <a:spcPts val="485"/>
              </a:spcBef>
              <a:spcAft>
                <a:spcPts val="0"/>
              </a:spcAft>
              <a:buClr>
                <a:srgbClr val="231F21"/>
              </a:buClr>
              <a:buSzPts val="1150"/>
              <a:buFont typeface="Times New Roman" panose="02020603050405020304" pitchFamily="18" charset="0"/>
              <a:buChar char="•"/>
              <a:tabLst>
                <a:tab pos="80899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Exchange</a:t>
            </a:r>
            <a:r>
              <a:rPr lang="en-US" sz="22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rates</a:t>
            </a:r>
            <a:r>
              <a:rPr lang="en-US" sz="22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342900" marR="0" lvl="1" indent="-342900" rtl="0">
              <a:lnSpc>
                <a:spcPct val="120000"/>
              </a:lnSpc>
              <a:spcBef>
                <a:spcPts val="485"/>
              </a:spcBef>
              <a:spcAft>
                <a:spcPts val="0"/>
              </a:spcAft>
              <a:buClr>
                <a:srgbClr val="231F21"/>
              </a:buClr>
              <a:buSzPts val="1150"/>
              <a:buFont typeface="Times New Roman" panose="02020603050405020304" pitchFamily="18" charset="0"/>
              <a:buChar char="•"/>
              <a:tabLst>
                <a:tab pos="808990" algn="l"/>
              </a:tabLst>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Economic</a:t>
            </a:r>
            <a:r>
              <a:rPr lang="en-US" sz="22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growth</a:t>
            </a:r>
            <a:endParaRPr lang="en-US" sz="2200" b="1" dirty="0">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0" marR="0" lvl="1" indent="0" algn="just" rtl="0">
              <a:lnSpc>
                <a:spcPct val="150000"/>
              </a:lnSpc>
              <a:spcBef>
                <a:spcPts val="485"/>
              </a:spcBef>
              <a:spcAft>
                <a:spcPts val="0"/>
              </a:spcAft>
              <a:buClr>
                <a:srgbClr val="231F21"/>
              </a:buClr>
              <a:buSzPts val="1150"/>
              <a:buNone/>
              <a:tabLst>
                <a:tab pos="808990" algn="l"/>
              </a:tabLst>
            </a:pPr>
            <a:r>
              <a:rPr lang="en-US" sz="2200" dirty="0">
                <a:solidFill>
                  <a:srgbClr val="231F21"/>
                </a:solidFill>
                <a:effectLst/>
                <a:latin typeface="Times New Roman" panose="02020603050405020304" pitchFamily="18" charset="0"/>
                <a:ea typeface="Times New Roman" panose="02020603050405020304" pitchFamily="18" charset="0"/>
              </a:rPr>
              <a:t>Ideally, macroeconomic assumptions for modeling projections should be taken</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from </a:t>
            </a:r>
            <a:r>
              <a:rPr lang="en-US" sz="2200" u="sng" dirty="0">
                <a:solidFill>
                  <a:srgbClr val="231F21"/>
                </a:solidFill>
                <a:effectLst/>
                <a:latin typeface="Times New Roman" panose="02020603050405020304" pitchFamily="18" charset="0"/>
                <a:ea typeface="Times New Roman" panose="02020603050405020304" pitchFamily="18" charset="0"/>
              </a:rPr>
              <a:t>an objective source unconnected with the Sponsors</a:t>
            </a:r>
            <a:r>
              <a:rPr lang="en-US" sz="2200" dirty="0">
                <a:solidFill>
                  <a:srgbClr val="231F21"/>
                </a:solidFill>
                <a:effectLst/>
                <a:latin typeface="Times New Roman" panose="02020603050405020304" pitchFamily="18" charset="0"/>
                <a:ea typeface="Times New Roman" panose="02020603050405020304" pitchFamily="18" charset="0"/>
              </a:rPr>
              <a:t>; for example, most major banks produce general economic research with generic projections that can be</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used</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for this</a:t>
            </a:r>
            <a:r>
              <a:rPr lang="en-US" sz="2200" spc="1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purpose.</a:t>
            </a:r>
            <a:endParaRPr lang="en-US" sz="2200" dirty="0">
              <a:effectLst/>
              <a:latin typeface="Times New Roman" panose="02020603050405020304" pitchFamily="18" charset="0"/>
              <a:ea typeface="Times New Roman" panose="02020603050405020304" pitchFamily="18" charset="0"/>
            </a:endParaRPr>
          </a:p>
          <a:p>
            <a:pPr marL="0" marR="0" indent="0" algn="just">
              <a:lnSpc>
                <a:spcPct val="150000"/>
              </a:lnSpc>
              <a:spcBef>
                <a:spcPts val="0"/>
              </a:spcBef>
              <a:spcAft>
                <a:spcPts val="0"/>
              </a:spcAft>
              <a:buNone/>
            </a:pPr>
            <a:endParaRPr lang="en-US" sz="2200" dirty="0">
              <a:effectLst/>
              <a:latin typeface="Times New Roman" panose="02020603050405020304" pitchFamily="18" charset="0"/>
              <a:ea typeface="Times New Roman" panose="02020603050405020304" pitchFamily="18" charset="0"/>
            </a:endParaRPr>
          </a:p>
          <a:p>
            <a:pPr marL="274320" marR="0" indent="0" algn="just">
              <a:lnSpc>
                <a:spcPct val="150000"/>
              </a:lnSpc>
              <a:spcBef>
                <a:spcPts val="0"/>
              </a:spcBef>
              <a:spcAft>
                <a:spcPts val="0"/>
              </a:spcAft>
              <a:buNone/>
            </a:pPr>
            <a:endParaRPr lang="en-US" sz="2200" b="1" dirty="0">
              <a:solidFill>
                <a:srgbClr val="231F21"/>
              </a:solidFill>
              <a:highlight>
                <a:srgbClr val="FFFF00"/>
              </a:highlight>
              <a:latin typeface="Times New Roman" panose="02020603050405020304" pitchFamily="18" charset="0"/>
              <a:ea typeface="Georgia" panose="02040502050405020303" pitchFamily="18" charset="0"/>
              <a:cs typeface="Times New Roman" panose="02020603050405020304" pitchFamily="18" charset="0"/>
            </a:endParaRPr>
          </a:p>
        </p:txBody>
      </p:sp>
    </p:spTree>
    <p:extLst>
      <p:ext uri="{BB962C8B-B14F-4D97-AF65-F5344CB8AC3E}">
        <p14:creationId xmlns:p14="http://schemas.microsoft.com/office/powerpoint/2010/main" val="10190230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07E00-F291-4818-B0E8-B88E8349D67C}"/>
              </a:ext>
            </a:extLst>
          </p:cNvPr>
          <p:cNvPicPr>
            <a:picLocks noChangeAspect="1"/>
          </p:cNvPicPr>
          <p:nvPr/>
        </p:nvPicPr>
        <p:blipFill>
          <a:blip r:embed="rId2"/>
          <a:stretch>
            <a:fillRect/>
          </a:stretch>
        </p:blipFill>
        <p:spPr>
          <a:xfrm>
            <a:off x="11189832" y="137813"/>
            <a:ext cx="908383" cy="890093"/>
          </a:xfrm>
          <a:prstGeom prst="rect">
            <a:avLst/>
          </a:prstGeom>
        </p:spPr>
      </p:pic>
      <p:sp>
        <p:nvSpPr>
          <p:cNvPr id="2" name="Title 1">
            <a:extLst>
              <a:ext uri="{FF2B5EF4-FFF2-40B4-BE49-F238E27FC236}">
                <a16:creationId xmlns:a16="http://schemas.microsoft.com/office/drawing/2014/main" id="{1BE33B14-99CA-4EB5-925A-55868022546A}"/>
              </a:ext>
            </a:extLst>
          </p:cNvPr>
          <p:cNvSpPr>
            <a:spLocks noGrp="1"/>
          </p:cNvSpPr>
          <p:nvPr>
            <p:ph type="title"/>
          </p:nvPr>
        </p:nvSpPr>
        <p:spPr>
          <a:xfrm>
            <a:off x="93785" y="2"/>
            <a:ext cx="12098215" cy="759654"/>
          </a:xfrm>
        </p:spPr>
        <p:txBody>
          <a:bodyPr/>
          <a:lstStyle/>
          <a:p>
            <a:pPr algn="ctr"/>
            <a:r>
              <a:rPr lang="en-US" sz="4400" b="1" dirty="0">
                <a:solidFill>
                  <a:srgbClr val="231F21"/>
                </a:solidFill>
                <a:effectLst/>
                <a:latin typeface="Times New Roman" panose="02020603050405020304" pitchFamily="18" charset="0"/>
                <a:ea typeface="Times New Roman" panose="02020603050405020304" pitchFamily="18" charset="0"/>
              </a:rPr>
              <a:t>Financial model (Inputs) </a:t>
            </a:r>
            <a:endParaRPr lang="en-US" dirty="0"/>
          </a:p>
        </p:txBody>
      </p:sp>
      <p:sp>
        <p:nvSpPr>
          <p:cNvPr id="3" name="Content Placeholder 2">
            <a:extLst>
              <a:ext uri="{FF2B5EF4-FFF2-40B4-BE49-F238E27FC236}">
                <a16:creationId xmlns:a16="http://schemas.microsoft.com/office/drawing/2014/main" id="{00199CF1-95DF-4B5B-A132-2FC084B65E3A}"/>
              </a:ext>
            </a:extLst>
          </p:cNvPr>
          <p:cNvSpPr>
            <a:spLocks noGrp="1"/>
          </p:cNvSpPr>
          <p:nvPr>
            <p:ph idx="1"/>
          </p:nvPr>
        </p:nvSpPr>
        <p:spPr>
          <a:xfrm>
            <a:off x="93785" y="897466"/>
            <a:ext cx="12004429" cy="5960531"/>
          </a:xfrm>
        </p:spPr>
        <p:txBody>
          <a:bodyPr>
            <a:normAutofit/>
          </a:bodyPr>
          <a:lstStyle/>
          <a:p>
            <a:pPr marL="0" marR="0" indent="0">
              <a:spcBef>
                <a:spcPts val="30"/>
              </a:spcBef>
              <a:spcAft>
                <a:spcPts val="0"/>
              </a:spcAft>
              <a:buNone/>
            </a:pPr>
            <a:r>
              <a:rPr lang="en-US" sz="1250" dirty="0">
                <a:effectLst/>
                <a:latin typeface="Times New Roman" panose="02020603050405020304" pitchFamily="18" charset="0"/>
                <a:ea typeface="Times New Roman" panose="02020603050405020304" pitchFamily="18" charset="0"/>
              </a:rPr>
              <a:t> </a:t>
            </a:r>
            <a:endParaRPr lang="en-US" sz="1150" dirty="0">
              <a:effectLst/>
              <a:highlight>
                <a:srgbClr val="FFFF00"/>
              </a:highlight>
              <a:latin typeface="Times New Roman" panose="02020603050405020304" pitchFamily="18" charset="0"/>
              <a:ea typeface="Times New Roman" panose="02020603050405020304" pitchFamily="18" charset="0"/>
            </a:endParaRPr>
          </a:p>
          <a:p>
            <a:pPr marL="274320" marR="0" indent="0">
              <a:lnSpc>
                <a:spcPct val="150000"/>
              </a:lnSpc>
              <a:spcBef>
                <a:spcPts val="0"/>
              </a:spcBef>
              <a:spcAft>
                <a:spcPts val="0"/>
              </a:spcAft>
              <a:buNone/>
            </a:pPr>
            <a:r>
              <a:rPr lang="en-US" sz="2000" b="1" spc="125" dirty="0">
                <a:solidFill>
                  <a:srgbClr val="231F21"/>
                </a:solidFill>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1.1.</a:t>
            </a:r>
            <a:r>
              <a:rPr lang="en-US" sz="2000" b="1" spc="12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INFLATION</a:t>
            </a:r>
            <a:endParaRPr lang="en-US" sz="2000" b="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502920" marR="0" indent="179705">
              <a:lnSpc>
                <a:spcPct val="150000"/>
              </a:lnSpc>
              <a:spcBef>
                <a:spcPts val="1450"/>
              </a:spcBef>
              <a:spcAft>
                <a:spcPts val="0"/>
              </a:spcAf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Inﬂation</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should</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taken</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account</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ﬁnancial</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model,</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misleading</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draw</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up</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projections</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“real”</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basis.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502920" marR="0" indent="179705">
              <a:lnSpc>
                <a:spcPct val="150000"/>
              </a:lnSpc>
              <a:spcBef>
                <a:spcPts val="5"/>
              </a:spcBef>
              <a:spcAft>
                <a:spcPts val="0"/>
              </a:spcAft>
            </a:pP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Different indices may</a:t>
            </a:r>
            <a:r>
              <a:rPr lang="en-US" sz="2000" b="1"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need to be used as</a:t>
            </a:r>
            <a:r>
              <a:rPr lang="en-US" sz="2000" b="1"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 basis</a:t>
            </a:r>
            <a:r>
              <a:rPr lang="en-US" sz="2000" b="1"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for projections</a:t>
            </a:r>
            <a:r>
              <a:rPr lang="en-US" sz="2000" b="1"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 inﬂation in</a:t>
            </a:r>
            <a:r>
              <a:rPr lang="en-US" sz="2000" b="1" u="sng" spc="-2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different</a:t>
            </a:r>
            <a:r>
              <a:rPr lang="en-US" sz="2000" b="1" u="sng"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types</a:t>
            </a:r>
            <a:r>
              <a:rPr lang="en-US" sz="2000" b="1" u="sng"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b="1"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revenue</a:t>
            </a:r>
            <a:r>
              <a:rPr lang="en-US" sz="2000" b="1"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b="1"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a:t>
            </a:r>
            <a:r>
              <a:rPr lang="en-US" sz="2000" b="1" u="sng"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b="1"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endParaRPr lang="en-US" sz="2000" b="1" u="sng"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234315" lvl="1" indent="-285750">
              <a:lnSpc>
                <a:spcPct val="150000"/>
              </a:lnSpc>
              <a:spcBef>
                <a:spcPts val="700"/>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Consumer</a:t>
            </a:r>
            <a:r>
              <a:rPr lang="en-US" sz="2000" spc="2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price</a:t>
            </a:r>
            <a:r>
              <a:rPr lang="en-US" sz="2000" spc="20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inﬂation</a:t>
            </a:r>
            <a:r>
              <a:rPr lang="en-US" sz="2000" spc="2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(CPI)</a:t>
            </a:r>
            <a:r>
              <a:rPr lang="en-US" sz="2000" spc="20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2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Host</a:t>
            </a:r>
            <a:r>
              <a:rPr lang="en-US" sz="2000" spc="2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Country</a:t>
            </a:r>
            <a:r>
              <a:rPr lang="en-US" sz="2000" spc="1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spc="2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general</a:t>
            </a:r>
            <a:r>
              <a:rPr lang="en-US" sz="2000" spc="2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operating</a:t>
            </a:r>
            <a:r>
              <a:rPr lang="en-US" sz="2000"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235585" lvl="1" indent="-285750">
              <a:lnSpc>
                <a:spcPct val="150000"/>
              </a:lnSpc>
              <a:spcBef>
                <a:spcPts val="0"/>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Indices</a:t>
            </a:r>
            <a:r>
              <a:rPr lang="en-US" sz="2000" spc="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employment</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a:t>
            </a:r>
            <a:r>
              <a:rPr lang="en-US" sz="2000" spc="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9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country</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0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suppliers</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10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providers</a:t>
            </a:r>
            <a:r>
              <a:rPr lang="en-US" sz="2000" spc="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services</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 relation</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0" lvl="1" indent="-285750">
              <a:lnSpc>
                <a:spcPct val="150000"/>
              </a:lnSpc>
              <a:spcBef>
                <a:spcPts val="0"/>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Industrial</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price</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inﬂation</a:t>
            </a:r>
            <a:r>
              <a:rPr lang="en-US" sz="2000" spc="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a:t>
            </a:r>
            <a:r>
              <a:rPr lang="en-US" sz="2000" spc="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spare</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parts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231140" lvl="1" indent="-285750" algn="just">
              <a:lnSpc>
                <a:spcPct val="150000"/>
              </a:lnSpc>
              <a:spcBef>
                <a:spcPts val="95"/>
              </a:spcBef>
              <a:spcAft>
                <a:spcPts val="0"/>
              </a:spcAft>
              <a:buClr>
                <a:srgbClr val="231F21"/>
              </a:buClr>
              <a:buSzPts val="1150"/>
              <a:buFont typeface="Times New Roman" panose="02020603050405020304" pitchFamily="18" charset="0"/>
              <a:buChar char="•"/>
              <a:tabLst>
                <a:tab pos="80899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Speciﬁc price indices for commodities produced by or purchased by the project (supply and demand in the commodity’s own market may affect its price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more than</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general inﬂation)</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74320" marR="0" indent="0" algn="just">
              <a:lnSpc>
                <a:spcPct val="150000"/>
              </a:lnSpc>
              <a:spcBef>
                <a:spcPts val="0"/>
              </a:spcBef>
              <a:spcAft>
                <a:spcPts val="0"/>
              </a:spcAft>
              <a:buNone/>
            </a:pPr>
            <a:endParaRPr lang="en-US" sz="2200" b="1" dirty="0">
              <a:solidFill>
                <a:srgbClr val="231F21"/>
              </a:solidFill>
              <a:highlight>
                <a:srgbClr val="FFFF00"/>
              </a:highlight>
              <a:latin typeface="Times New Roman" panose="02020603050405020304" pitchFamily="18" charset="0"/>
              <a:ea typeface="Georgia" panose="02040502050405020303" pitchFamily="18" charset="0"/>
              <a:cs typeface="Times New Roman" panose="02020603050405020304" pitchFamily="18" charset="0"/>
            </a:endParaRPr>
          </a:p>
        </p:txBody>
      </p:sp>
    </p:spTree>
    <p:extLst>
      <p:ext uri="{BB962C8B-B14F-4D97-AF65-F5344CB8AC3E}">
        <p14:creationId xmlns:p14="http://schemas.microsoft.com/office/powerpoint/2010/main" val="31417319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07E00-F291-4818-B0E8-B88E8349D67C}"/>
              </a:ext>
            </a:extLst>
          </p:cNvPr>
          <p:cNvPicPr>
            <a:picLocks noChangeAspect="1"/>
          </p:cNvPicPr>
          <p:nvPr/>
        </p:nvPicPr>
        <p:blipFill>
          <a:blip r:embed="rId2"/>
          <a:stretch>
            <a:fillRect/>
          </a:stretch>
        </p:blipFill>
        <p:spPr>
          <a:xfrm>
            <a:off x="11189832" y="137813"/>
            <a:ext cx="908383" cy="890093"/>
          </a:xfrm>
          <a:prstGeom prst="rect">
            <a:avLst/>
          </a:prstGeom>
        </p:spPr>
      </p:pic>
      <p:sp>
        <p:nvSpPr>
          <p:cNvPr id="2" name="Title 1">
            <a:extLst>
              <a:ext uri="{FF2B5EF4-FFF2-40B4-BE49-F238E27FC236}">
                <a16:creationId xmlns:a16="http://schemas.microsoft.com/office/drawing/2014/main" id="{1BE33B14-99CA-4EB5-925A-55868022546A}"/>
              </a:ext>
            </a:extLst>
          </p:cNvPr>
          <p:cNvSpPr>
            <a:spLocks noGrp="1"/>
          </p:cNvSpPr>
          <p:nvPr>
            <p:ph type="title"/>
          </p:nvPr>
        </p:nvSpPr>
        <p:spPr>
          <a:xfrm>
            <a:off x="93785" y="2"/>
            <a:ext cx="12098215" cy="759654"/>
          </a:xfrm>
        </p:spPr>
        <p:txBody>
          <a:bodyPr/>
          <a:lstStyle/>
          <a:p>
            <a:pPr algn="ctr"/>
            <a:r>
              <a:rPr lang="en-US" sz="4400" b="1" dirty="0">
                <a:solidFill>
                  <a:srgbClr val="231F21"/>
                </a:solidFill>
                <a:effectLst/>
                <a:latin typeface="Times New Roman" panose="02020603050405020304" pitchFamily="18" charset="0"/>
                <a:ea typeface="Times New Roman" panose="02020603050405020304" pitchFamily="18" charset="0"/>
              </a:rPr>
              <a:t>Financial model (Inputs) </a:t>
            </a:r>
            <a:endParaRPr lang="en-US" dirty="0"/>
          </a:p>
        </p:txBody>
      </p:sp>
      <p:sp>
        <p:nvSpPr>
          <p:cNvPr id="3" name="Content Placeholder 2">
            <a:extLst>
              <a:ext uri="{FF2B5EF4-FFF2-40B4-BE49-F238E27FC236}">
                <a16:creationId xmlns:a16="http://schemas.microsoft.com/office/drawing/2014/main" id="{00199CF1-95DF-4B5B-A132-2FC084B65E3A}"/>
              </a:ext>
            </a:extLst>
          </p:cNvPr>
          <p:cNvSpPr>
            <a:spLocks noGrp="1"/>
          </p:cNvSpPr>
          <p:nvPr>
            <p:ph idx="1"/>
          </p:nvPr>
        </p:nvSpPr>
        <p:spPr>
          <a:xfrm>
            <a:off x="93785" y="897466"/>
            <a:ext cx="12004429" cy="5960531"/>
          </a:xfrm>
        </p:spPr>
        <p:txBody>
          <a:bodyPr>
            <a:normAutofit/>
          </a:bodyPr>
          <a:lstStyle/>
          <a:p>
            <a:pPr marL="0" marR="0" indent="0">
              <a:spcBef>
                <a:spcPts val="30"/>
              </a:spcBef>
              <a:spcAft>
                <a:spcPts val="0"/>
              </a:spcAft>
              <a:buNone/>
            </a:pPr>
            <a:r>
              <a:rPr lang="en-US" sz="1250" dirty="0">
                <a:effectLst/>
                <a:latin typeface="Times New Roman" panose="02020603050405020304" pitchFamily="18" charset="0"/>
                <a:ea typeface="Times New Roman" panose="02020603050405020304" pitchFamily="18" charset="0"/>
              </a:rPr>
              <a:t> </a:t>
            </a:r>
            <a:endParaRPr lang="en-US" sz="1150" dirty="0">
              <a:effectLst/>
              <a:highlight>
                <a:srgbClr val="FFFF00"/>
              </a:highlight>
              <a:latin typeface="Times New Roman" panose="02020603050405020304" pitchFamily="18" charset="0"/>
              <a:ea typeface="Times New Roman" panose="02020603050405020304" pitchFamily="18" charset="0"/>
            </a:endParaRPr>
          </a:p>
          <a:p>
            <a:pPr marL="274320" marR="0" indent="0">
              <a:lnSpc>
                <a:spcPct val="150000"/>
              </a:lnSpc>
              <a:spcBef>
                <a:spcPts val="0"/>
              </a:spcBef>
              <a:spcAft>
                <a:spcPts val="0"/>
              </a:spcAft>
              <a:buNone/>
            </a:pPr>
            <a:r>
              <a:rPr lang="en-US" sz="2000" b="1" spc="125" dirty="0">
                <a:solidFill>
                  <a:srgbClr val="231F21"/>
                </a:solidFill>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1.2.</a:t>
            </a:r>
            <a:r>
              <a:rPr lang="en-US" sz="1800" b="1" dirty="0">
                <a:solidFill>
                  <a:srgbClr val="231F21"/>
                </a:solidFill>
                <a:effectLst/>
                <a:highlight>
                  <a:srgbClr val="FFFF00"/>
                </a:highlight>
                <a:latin typeface="Georgia" panose="02040502050405020303" pitchFamily="18" charset="0"/>
                <a:ea typeface="Times New Roman" panose="02020603050405020304" pitchFamily="18" charset="0"/>
                <a:cs typeface="Times New Roman" panose="02020603050405020304" pitchFamily="18" charset="0"/>
              </a:rPr>
              <a:t> COMMODITY</a:t>
            </a:r>
            <a:r>
              <a:rPr lang="en-US" sz="1800" b="1" spc="25" dirty="0">
                <a:solidFill>
                  <a:srgbClr val="231F21"/>
                </a:solidFill>
                <a:effectLst/>
                <a:highlight>
                  <a:srgbClr val="FFFF00"/>
                </a:highlight>
                <a:latin typeface="Georgia" panose="02040502050405020303" pitchFamily="18" charset="0"/>
                <a:ea typeface="Times New Roman" panose="02020603050405020304" pitchFamily="18" charset="0"/>
                <a:cs typeface="Times New Roman" panose="02020603050405020304" pitchFamily="18" charset="0"/>
              </a:rPr>
              <a:t> </a:t>
            </a:r>
            <a:r>
              <a:rPr lang="en-US" sz="1800" b="1" dirty="0">
                <a:solidFill>
                  <a:srgbClr val="231F21"/>
                </a:solidFill>
                <a:effectLst/>
                <a:highlight>
                  <a:srgbClr val="FFFF00"/>
                </a:highlight>
                <a:latin typeface="Georgia" panose="02040502050405020303" pitchFamily="18" charset="0"/>
                <a:ea typeface="Times New Roman" panose="02020603050405020304" pitchFamily="18" charset="0"/>
                <a:cs typeface="Times New Roman" panose="02020603050405020304" pitchFamily="18" charset="0"/>
              </a:rPr>
              <a:t>PRICES</a:t>
            </a:r>
          </a:p>
          <a:p>
            <a:pPr marL="274320" marR="0" indent="0" algn="just">
              <a:lnSpc>
                <a:spcPct val="150000"/>
              </a:lnSpc>
              <a:spcBef>
                <a:spcPts val="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rPr>
              <a:t>One of the key problems of project ﬁnance is that projects are often developed</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when commodity prices are high, and assume that these high prices will continue,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underestimating the effect of the development of the project itself, and others like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it, on the market for the commodity. (Or conversely, if a project is developed using a commodity as a fuel or raw material when it is at a low price, it is assuming</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that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this</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low</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price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will</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continue.)</a:t>
            </a:r>
          </a:p>
          <a:p>
            <a:pPr marL="274320" marR="0" indent="0" algn="just">
              <a:lnSpc>
                <a:spcPct val="150000"/>
              </a:lnSpc>
              <a:spcBef>
                <a:spcPts val="0"/>
              </a:spcBef>
              <a:spcAft>
                <a:spcPts val="0"/>
              </a:spcAft>
              <a:buNone/>
            </a:pPr>
            <a:endParaRPr lang="en-US" sz="2000" dirty="0">
              <a:solidFill>
                <a:srgbClr val="231F21"/>
              </a:solidFill>
              <a:effectLst/>
              <a:latin typeface="Times New Roman" panose="02020603050405020304" pitchFamily="18" charset="0"/>
              <a:ea typeface="Times New Roman" panose="02020603050405020304" pitchFamily="18" charset="0"/>
            </a:endParaRPr>
          </a:p>
          <a:p>
            <a:pPr marL="274320" marR="0" indent="0" algn="just">
              <a:lnSpc>
                <a:spcPct val="150000"/>
              </a:lnSpc>
              <a:spcBef>
                <a:spcPts val="0"/>
              </a:spcBef>
              <a:spcAft>
                <a:spcPts val="0"/>
              </a:spcAft>
              <a:buNone/>
            </a:pPr>
            <a:r>
              <a:rPr lang="en-US" sz="2000" dirty="0">
                <a:solidFill>
                  <a:srgbClr val="231F21"/>
                </a:solidFill>
                <a:effectLst/>
                <a:latin typeface="Times New Roman" panose="02020603050405020304" pitchFamily="18" charset="0"/>
                <a:ea typeface="Times New Roman" panose="02020603050405020304" pitchFamily="18" charset="0"/>
              </a:rPr>
              <a:t>Commodity</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price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movements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may</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very</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violent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short-term</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basis,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whereas project ﬁnance is inevitably a long-term business; therefore, it must be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demonstrated that the project is robust enough to deal with signiﬁcant ﬂuctuations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commodity</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prices</a:t>
            </a:r>
            <a:r>
              <a:rPr lang="en-US" sz="2000" spc="10" dirty="0">
                <a:solidFill>
                  <a:srgbClr val="231F21"/>
                </a:solidFill>
                <a:effectLst/>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p>
            <a:pPr marL="274320" marR="0" indent="0">
              <a:lnSpc>
                <a:spcPct val="150000"/>
              </a:lnSpc>
              <a:spcBef>
                <a:spcPts val="0"/>
              </a:spcBef>
              <a:spcAft>
                <a:spcPts val="0"/>
              </a:spcAft>
              <a:buNone/>
            </a:pPr>
            <a:endParaRPr lang="en-US" sz="2000" b="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51530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07E00-F291-4818-B0E8-B88E8349D67C}"/>
              </a:ext>
            </a:extLst>
          </p:cNvPr>
          <p:cNvPicPr>
            <a:picLocks noChangeAspect="1"/>
          </p:cNvPicPr>
          <p:nvPr/>
        </p:nvPicPr>
        <p:blipFill>
          <a:blip r:embed="rId2"/>
          <a:stretch>
            <a:fillRect/>
          </a:stretch>
        </p:blipFill>
        <p:spPr>
          <a:xfrm>
            <a:off x="11189832" y="137813"/>
            <a:ext cx="908383" cy="890093"/>
          </a:xfrm>
          <a:prstGeom prst="rect">
            <a:avLst/>
          </a:prstGeom>
        </p:spPr>
      </p:pic>
      <p:sp>
        <p:nvSpPr>
          <p:cNvPr id="2" name="Title 1">
            <a:extLst>
              <a:ext uri="{FF2B5EF4-FFF2-40B4-BE49-F238E27FC236}">
                <a16:creationId xmlns:a16="http://schemas.microsoft.com/office/drawing/2014/main" id="{1BE33B14-99CA-4EB5-925A-55868022546A}"/>
              </a:ext>
            </a:extLst>
          </p:cNvPr>
          <p:cNvSpPr>
            <a:spLocks noGrp="1"/>
          </p:cNvSpPr>
          <p:nvPr>
            <p:ph type="title"/>
          </p:nvPr>
        </p:nvSpPr>
        <p:spPr>
          <a:xfrm>
            <a:off x="93785" y="2"/>
            <a:ext cx="12098215" cy="759654"/>
          </a:xfrm>
        </p:spPr>
        <p:txBody>
          <a:bodyPr/>
          <a:lstStyle/>
          <a:p>
            <a:pPr algn="ctr"/>
            <a:r>
              <a:rPr lang="en-US" sz="4400" b="1" dirty="0">
                <a:solidFill>
                  <a:srgbClr val="231F21"/>
                </a:solidFill>
                <a:effectLst/>
                <a:latin typeface="Times New Roman" panose="02020603050405020304" pitchFamily="18" charset="0"/>
                <a:ea typeface="Times New Roman" panose="02020603050405020304" pitchFamily="18" charset="0"/>
              </a:rPr>
              <a:t>Financial model (Inputs) </a:t>
            </a:r>
            <a:endParaRPr lang="en-US" dirty="0"/>
          </a:p>
        </p:txBody>
      </p:sp>
      <p:sp>
        <p:nvSpPr>
          <p:cNvPr id="3" name="Content Placeholder 2">
            <a:extLst>
              <a:ext uri="{FF2B5EF4-FFF2-40B4-BE49-F238E27FC236}">
                <a16:creationId xmlns:a16="http://schemas.microsoft.com/office/drawing/2014/main" id="{00199CF1-95DF-4B5B-A132-2FC084B65E3A}"/>
              </a:ext>
            </a:extLst>
          </p:cNvPr>
          <p:cNvSpPr>
            <a:spLocks noGrp="1"/>
          </p:cNvSpPr>
          <p:nvPr>
            <p:ph idx="1"/>
          </p:nvPr>
        </p:nvSpPr>
        <p:spPr>
          <a:xfrm>
            <a:off x="93785" y="897466"/>
            <a:ext cx="12004429" cy="5960531"/>
          </a:xfrm>
        </p:spPr>
        <p:txBody>
          <a:bodyPr>
            <a:normAutofit/>
          </a:bodyPr>
          <a:lstStyle/>
          <a:p>
            <a:pPr marL="0" marR="0" indent="0">
              <a:spcBef>
                <a:spcPts val="30"/>
              </a:spcBef>
              <a:spcAft>
                <a:spcPts val="0"/>
              </a:spcAft>
              <a:buNone/>
            </a:pPr>
            <a:r>
              <a:rPr lang="en-US" sz="1250" dirty="0">
                <a:effectLst/>
                <a:latin typeface="Times New Roman" panose="02020603050405020304" pitchFamily="18" charset="0"/>
                <a:ea typeface="Times New Roman" panose="02020603050405020304" pitchFamily="18" charset="0"/>
              </a:rPr>
              <a:t> </a:t>
            </a:r>
            <a:endParaRPr lang="en-US" sz="1150" dirty="0">
              <a:effectLst/>
              <a:highlight>
                <a:srgbClr val="FFFF00"/>
              </a:highlight>
              <a:latin typeface="Times New Roman" panose="02020603050405020304" pitchFamily="18" charset="0"/>
              <a:ea typeface="Times New Roman" panose="02020603050405020304" pitchFamily="18" charset="0"/>
            </a:endParaRPr>
          </a:p>
          <a:p>
            <a:pPr marL="233045" marR="0" algn="just">
              <a:spcBef>
                <a:spcPts val="895"/>
              </a:spcBef>
              <a:spcAft>
                <a:spcPts val="0"/>
              </a:spcAft>
            </a:pPr>
            <a:r>
              <a:rPr lang="en-US" sz="2000" b="1" spc="125" dirty="0">
                <a:solidFill>
                  <a:srgbClr val="231F21"/>
                </a:solidFill>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1.3.</a:t>
            </a:r>
            <a:r>
              <a:rPr lang="en-US" sz="1800" b="1" dirty="0">
                <a:solidFill>
                  <a:srgbClr val="231F21"/>
                </a:solidFill>
                <a:effectLst/>
                <a:highlight>
                  <a:srgbClr val="FFFF00"/>
                </a:highlight>
                <a:latin typeface="Georgia" panose="02040502050405020303" pitchFamily="18" charset="0"/>
                <a:ea typeface="Times New Roman" panose="02020603050405020304" pitchFamily="18" charset="0"/>
              </a:rPr>
              <a:t> INTEREST</a:t>
            </a:r>
            <a:r>
              <a:rPr lang="en-US" sz="1800" b="1" spc="105" dirty="0">
                <a:solidFill>
                  <a:srgbClr val="231F21"/>
                </a:solidFill>
                <a:effectLst/>
                <a:highlight>
                  <a:srgbClr val="FFFF00"/>
                </a:highlight>
                <a:latin typeface="Georgia" panose="02040502050405020303" pitchFamily="18" charset="0"/>
                <a:ea typeface="Times New Roman" panose="02020603050405020304" pitchFamily="18" charset="0"/>
              </a:rPr>
              <a:t> </a:t>
            </a:r>
            <a:r>
              <a:rPr lang="en-US" sz="1800" b="1" dirty="0">
                <a:solidFill>
                  <a:srgbClr val="231F21"/>
                </a:solidFill>
                <a:effectLst/>
                <a:highlight>
                  <a:srgbClr val="FFFF00"/>
                </a:highlight>
                <a:latin typeface="Georgia" panose="02040502050405020303" pitchFamily="18" charset="0"/>
                <a:ea typeface="Times New Roman" panose="02020603050405020304" pitchFamily="18" charset="0"/>
              </a:rPr>
              <a:t>RATES</a:t>
            </a:r>
          </a:p>
          <a:p>
            <a:pPr marL="4445" marR="0" indent="0" algn="just">
              <a:spcBef>
                <a:spcPts val="895"/>
              </a:spcBef>
              <a:spcAft>
                <a:spcPts val="0"/>
              </a:spcAft>
              <a:buNone/>
            </a:pPr>
            <a:endParaRPr lang="en-US" sz="1800" b="1" dirty="0">
              <a:effectLst/>
              <a:latin typeface="Times New Roman" panose="02020603050405020304" pitchFamily="18" charset="0"/>
              <a:ea typeface="Times New Roman" panose="02020603050405020304" pitchFamily="18" charset="0"/>
            </a:endParaRPr>
          </a:p>
          <a:p>
            <a:pPr marL="184785" marR="0" indent="0" algn="just">
              <a:lnSpc>
                <a:spcPct val="150000"/>
              </a:lnSpc>
              <a:spcBef>
                <a:spcPts val="1440"/>
              </a:spcBef>
              <a:spcAft>
                <a:spcPts val="0"/>
              </a:spcAft>
              <a:buNone/>
            </a:pP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If</a:t>
            </a:r>
            <a:r>
              <a:rPr lang="en-US" sz="22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rate</a:t>
            </a:r>
            <a:r>
              <a:rPr lang="en-US" sz="22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2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ﬁxed</a:t>
            </a:r>
            <a:r>
              <a:rPr lang="en-US" sz="22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throughout</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term</a:t>
            </a:r>
            <a:r>
              <a:rPr lang="en-US" sz="22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 debt</a:t>
            </a:r>
            <a:r>
              <a:rPr lang="en-US" sz="2200" spc="50" dirty="0">
                <a:solidFill>
                  <a:srgbClr val="231F21"/>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 assumption for this</a:t>
            </a:r>
            <a:r>
              <a:rPr lang="en-US" sz="2200" spc="2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rate should be used for projections. However, even</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 such cases, another ﬂoating (short term) interest rate will probably have to be</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projected for earnings on</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surplus</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funds held by the</a:t>
            </a:r>
            <a:r>
              <a:rPr lang="en-US" sz="2200" spc="2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 Company as security</a:t>
            </a:r>
            <a:r>
              <a:rPr lang="en-US" sz="22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en-US" sz="22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prior</a:t>
            </a:r>
            <a:r>
              <a:rPr lang="en-US" sz="22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distribution</a:t>
            </a:r>
            <a:r>
              <a:rPr lang="en-US" sz="22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investors. </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74320" marR="0" indent="0" algn="just">
              <a:lnSpc>
                <a:spcPct val="150000"/>
              </a:lnSpc>
              <a:spcBef>
                <a:spcPts val="0"/>
              </a:spcBef>
              <a:spcAft>
                <a:spcPts val="0"/>
              </a:spcAft>
              <a:buNone/>
            </a:pP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b="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88365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07E00-F291-4818-B0E8-B88E8349D67C}"/>
              </a:ext>
            </a:extLst>
          </p:cNvPr>
          <p:cNvPicPr>
            <a:picLocks noChangeAspect="1"/>
          </p:cNvPicPr>
          <p:nvPr/>
        </p:nvPicPr>
        <p:blipFill>
          <a:blip r:embed="rId2"/>
          <a:stretch>
            <a:fillRect/>
          </a:stretch>
        </p:blipFill>
        <p:spPr>
          <a:xfrm>
            <a:off x="11189832" y="137813"/>
            <a:ext cx="908383" cy="890093"/>
          </a:xfrm>
          <a:prstGeom prst="rect">
            <a:avLst/>
          </a:prstGeom>
        </p:spPr>
      </p:pic>
      <p:sp>
        <p:nvSpPr>
          <p:cNvPr id="2" name="Title 1">
            <a:extLst>
              <a:ext uri="{FF2B5EF4-FFF2-40B4-BE49-F238E27FC236}">
                <a16:creationId xmlns:a16="http://schemas.microsoft.com/office/drawing/2014/main" id="{1BE33B14-99CA-4EB5-925A-55868022546A}"/>
              </a:ext>
            </a:extLst>
          </p:cNvPr>
          <p:cNvSpPr>
            <a:spLocks noGrp="1"/>
          </p:cNvSpPr>
          <p:nvPr>
            <p:ph type="title"/>
          </p:nvPr>
        </p:nvSpPr>
        <p:spPr>
          <a:xfrm>
            <a:off x="93785" y="2"/>
            <a:ext cx="12098215" cy="759654"/>
          </a:xfrm>
        </p:spPr>
        <p:txBody>
          <a:bodyPr/>
          <a:lstStyle/>
          <a:p>
            <a:pPr algn="ctr"/>
            <a:r>
              <a:rPr lang="en-US" sz="4400" b="1" dirty="0">
                <a:solidFill>
                  <a:srgbClr val="231F21"/>
                </a:solidFill>
                <a:effectLst/>
                <a:latin typeface="Times New Roman" panose="02020603050405020304" pitchFamily="18" charset="0"/>
                <a:ea typeface="Times New Roman" panose="02020603050405020304" pitchFamily="18" charset="0"/>
              </a:rPr>
              <a:t>Financial model (Inputs) </a:t>
            </a:r>
            <a:endParaRPr lang="en-US" dirty="0"/>
          </a:p>
        </p:txBody>
      </p:sp>
      <p:sp>
        <p:nvSpPr>
          <p:cNvPr id="3" name="Content Placeholder 2">
            <a:extLst>
              <a:ext uri="{FF2B5EF4-FFF2-40B4-BE49-F238E27FC236}">
                <a16:creationId xmlns:a16="http://schemas.microsoft.com/office/drawing/2014/main" id="{00199CF1-95DF-4B5B-A132-2FC084B65E3A}"/>
              </a:ext>
            </a:extLst>
          </p:cNvPr>
          <p:cNvSpPr>
            <a:spLocks noGrp="1"/>
          </p:cNvSpPr>
          <p:nvPr>
            <p:ph idx="1"/>
          </p:nvPr>
        </p:nvSpPr>
        <p:spPr>
          <a:xfrm>
            <a:off x="93785" y="897466"/>
            <a:ext cx="12004429" cy="5960531"/>
          </a:xfrm>
        </p:spPr>
        <p:txBody>
          <a:bodyPr>
            <a:normAutofit/>
          </a:bodyPr>
          <a:lstStyle/>
          <a:p>
            <a:pPr marL="0" marR="0" indent="0">
              <a:spcBef>
                <a:spcPts val="30"/>
              </a:spcBef>
              <a:spcAft>
                <a:spcPts val="0"/>
              </a:spcAft>
              <a:buNone/>
            </a:pPr>
            <a:r>
              <a:rPr lang="en-US" sz="1250" dirty="0">
                <a:effectLst/>
                <a:latin typeface="Times New Roman" panose="02020603050405020304" pitchFamily="18" charset="0"/>
                <a:ea typeface="Times New Roman" panose="02020603050405020304" pitchFamily="18" charset="0"/>
              </a:rPr>
              <a:t> </a:t>
            </a:r>
            <a:endParaRPr lang="en-US" sz="1150" dirty="0">
              <a:effectLst/>
              <a:highlight>
                <a:srgbClr val="FFFF00"/>
              </a:highlight>
              <a:latin typeface="Times New Roman" panose="02020603050405020304" pitchFamily="18" charset="0"/>
              <a:ea typeface="Times New Roman" panose="02020603050405020304" pitchFamily="18" charset="0"/>
            </a:endParaRPr>
          </a:p>
          <a:p>
            <a:pPr marL="233045" marR="0" algn="just">
              <a:spcBef>
                <a:spcPts val="895"/>
              </a:spcBef>
              <a:spcAft>
                <a:spcPts val="0"/>
              </a:spcAft>
            </a:pPr>
            <a:r>
              <a:rPr lang="en-US" sz="2000" b="1" spc="125" dirty="0">
                <a:solidFill>
                  <a:srgbClr val="231F21"/>
                </a:solidFill>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1.3.</a:t>
            </a:r>
            <a:r>
              <a:rPr lang="en-US" sz="1800" b="1" dirty="0">
                <a:solidFill>
                  <a:srgbClr val="231F21"/>
                </a:solidFill>
                <a:effectLst/>
                <a:highlight>
                  <a:srgbClr val="FFFF00"/>
                </a:highlight>
                <a:latin typeface="Georgia" panose="02040502050405020303" pitchFamily="18" charset="0"/>
                <a:ea typeface="Times New Roman" panose="02020603050405020304" pitchFamily="18" charset="0"/>
              </a:rPr>
              <a:t> INTEREST</a:t>
            </a:r>
            <a:r>
              <a:rPr lang="en-US" sz="1800" b="1" spc="105" dirty="0">
                <a:solidFill>
                  <a:srgbClr val="231F21"/>
                </a:solidFill>
                <a:effectLst/>
                <a:highlight>
                  <a:srgbClr val="FFFF00"/>
                </a:highlight>
                <a:latin typeface="Georgia" panose="02040502050405020303" pitchFamily="18" charset="0"/>
                <a:ea typeface="Times New Roman" panose="02020603050405020304" pitchFamily="18" charset="0"/>
              </a:rPr>
              <a:t> </a:t>
            </a:r>
            <a:r>
              <a:rPr lang="en-US" sz="1800" b="1" dirty="0">
                <a:solidFill>
                  <a:srgbClr val="231F21"/>
                </a:solidFill>
                <a:effectLst/>
                <a:highlight>
                  <a:srgbClr val="FFFF00"/>
                </a:highlight>
                <a:latin typeface="Georgia" panose="02040502050405020303" pitchFamily="18" charset="0"/>
                <a:ea typeface="Times New Roman" panose="02020603050405020304" pitchFamily="18" charset="0"/>
              </a:rPr>
              <a:t>RATES (continued)</a:t>
            </a:r>
          </a:p>
          <a:p>
            <a:pPr marL="4445" marR="0" indent="0" algn="just">
              <a:lnSpc>
                <a:spcPct val="150000"/>
              </a:lnSpc>
              <a:spcBef>
                <a:spcPts val="895"/>
              </a:spcBef>
              <a:spcAft>
                <a:spcPts val="0"/>
              </a:spcAft>
              <a:buNone/>
            </a:pPr>
            <a:r>
              <a:rPr lang="en-US" sz="2200" dirty="0">
                <a:solidFill>
                  <a:srgbClr val="231F21"/>
                </a:solidFill>
                <a:effectLst/>
                <a:latin typeface="Times New Roman" panose="02020603050405020304" pitchFamily="18" charset="0"/>
                <a:ea typeface="Times New Roman" panose="02020603050405020304" pitchFamily="18" charset="0"/>
              </a:rPr>
              <a:t>There are two approaches to projecting short term interest rates: either (a) an</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assumption can be made as to the rate itself, or (b) “real” interest rates (i.e., the interest rate after allowing for inﬂation) can be used for this purpose, and the actual</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interest rate is determined by the assumed CPI rate. In the latter case, as shown in</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Table 12.1, if a real interest rate of, say, 4% is used, the projected nominal interest</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rate is the real interest rate adjusted for the rate of inﬂation using the </a:t>
            </a: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rPr>
              <a:t>“Fisher</a:t>
            </a:r>
            <a:r>
              <a:rPr lang="en-US" sz="2200" b="1" spc="5" dirty="0">
                <a:solidFill>
                  <a:srgbClr val="231F21"/>
                </a:solidFill>
                <a:effectLst/>
                <a:highlight>
                  <a:srgbClr val="FFFF00"/>
                </a:highlight>
                <a:latin typeface="Times New Roman" panose="02020603050405020304" pitchFamily="18" charset="0"/>
                <a:ea typeface="Times New Roman" panose="02020603050405020304" pitchFamily="18" charset="0"/>
              </a:rPr>
              <a:t> </a:t>
            </a:r>
            <a:r>
              <a:rPr lang="en-US" sz="2200" b="1" dirty="0">
                <a:solidFill>
                  <a:srgbClr val="231F21"/>
                </a:solidFill>
                <a:effectLst/>
                <a:highlight>
                  <a:srgbClr val="FFFF00"/>
                </a:highlight>
                <a:latin typeface="Times New Roman" panose="02020603050405020304" pitchFamily="18" charset="0"/>
                <a:ea typeface="Times New Roman" panose="02020603050405020304" pitchFamily="18" charset="0"/>
              </a:rPr>
              <a:t>formula:”</a:t>
            </a:r>
          </a:p>
          <a:p>
            <a:pPr marL="4445" marR="0" indent="0" algn="just">
              <a:lnSpc>
                <a:spcPct val="150000"/>
              </a:lnSpc>
              <a:spcBef>
                <a:spcPts val="895"/>
              </a:spcBef>
              <a:spcAft>
                <a:spcPts val="0"/>
              </a:spcAft>
              <a:buNone/>
            </a:pPr>
            <a:endParaRPr lang="en-US" sz="2200" b="1" dirty="0">
              <a:effectLst/>
              <a:highlight>
                <a:srgbClr val="FFFF00"/>
              </a:highlight>
              <a:latin typeface="Times New Roman" panose="02020603050405020304" pitchFamily="18" charset="0"/>
              <a:ea typeface="Times New Roman" panose="02020603050405020304" pitchFamily="18" charset="0"/>
            </a:endParaRPr>
          </a:p>
          <a:p>
            <a:pPr marL="0" marR="0" indent="0">
              <a:lnSpc>
                <a:spcPct val="150000"/>
              </a:lnSpc>
              <a:spcBef>
                <a:spcPts val="0"/>
              </a:spcBef>
              <a:spcAft>
                <a:spcPts val="0"/>
              </a:spcAft>
              <a:buNone/>
            </a:pPr>
            <a:endParaRPr lang="en-US" sz="2200" dirty="0">
              <a:effectLst/>
              <a:latin typeface="Times New Roman" panose="02020603050405020304" pitchFamily="18" charset="0"/>
              <a:ea typeface="Times New Roman" panose="02020603050405020304" pitchFamily="18" charset="0"/>
            </a:endParaRPr>
          </a:p>
          <a:p>
            <a:pPr marL="4445" marR="0" indent="0" algn="just">
              <a:spcBef>
                <a:spcPts val="895"/>
              </a:spcBef>
              <a:spcAft>
                <a:spcPts val="0"/>
              </a:spcAft>
              <a:buNone/>
            </a:pPr>
            <a:endParaRPr lang="en-US" sz="1800" b="1" dirty="0">
              <a:effectLst/>
              <a:latin typeface="Times New Roman" panose="02020603050405020304" pitchFamily="18" charset="0"/>
              <a:ea typeface="Times New Roman" panose="02020603050405020304" pitchFamily="18" charset="0"/>
            </a:endParaRPr>
          </a:p>
        </p:txBody>
      </p:sp>
      <p:pic>
        <p:nvPicPr>
          <p:cNvPr id="7" name="Picture 6">
            <a:extLst>
              <a:ext uri="{FF2B5EF4-FFF2-40B4-BE49-F238E27FC236}">
                <a16:creationId xmlns:a16="http://schemas.microsoft.com/office/drawing/2014/main" id="{43D608C0-D4CC-415A-ADED-1B60E26DCF2B}"/>
              </a:ext>
            </a:extLst>
          </p:cNvPr>
          <p:cNvPicPr>
            <a:picLocks noChangeAspect="1"/>
          </p:cNvPicPr>
          <p:nvPr/>
        </p:nvPicPr>
        <p:blipFill>
          <a:blip r:embed="rId3"/>
          <a:stretch>
            <a:fillRect/>
          </a:stretch>
        </p:blipFill>
        <p:spPr>
          <a:xfrm>
            <a:off x="914400" y="4312709"/>
            <a:ext cx="9931791" cy="2270971"/>
          </a:xfrm>
          <a:prstGeom prst="rect">
            <a:avLst/>
          </a:prstGeom>
        </p:spPr>
      </p:pic>
    </p:spTree>
    <p:extLst>
      <p:ext uri="{BB962C8B-B14F-4D97-AF65-F5344CB8AC3E}">
        <p14:creationId xmlns:p14="http://schemas.microsoft.com/office/powerpoint/2010/main" val="41342628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07E00-F291-4818-B0E8-B88E8349D67C}"/>
              </a:ext>
            </a:extLst>
          </p:cNvPr>
          <p:cNvPicPr>
            <a:picLocks noChangeAspect="1"/>
          </p:cNvPicPr>
          <p:nvPr/>
        </p:nvPicPr>
        <p:blipFill>
          <a:blip r:embed="rId2"/>
          <a:stretch>
            <a:fillRect/>
          </a:stretch>
        </p:blipFill>
        <p:spPr>
          <a:xfrm>
            <a:off x="11189832" y="137813"/>
            <a:ext cx="908383" cy="890093"/>
          </a:xfrm>
          <a:prstGeom prst="rect">
            <a:avLst/>
          </a:prstGeom>
        </p:spPr>
      </p:pic>
      <p:sp>
        <p:nvSpPr>
          <p:cNvPr id="2" name="Title 1">
            <a:extLst>
              <a:ext uri="{FF2B5EF4-FFF2-40B4-BE49-F238E27FC236}">
                <a16:creationId xmlns:a16="http://schemas.microsoft.com/office/drawing/2014/main" id="{1BE33B14-99CA-4EB5-925A-55868022546A}"/>
              </a:ext>
            </a:extLst>
          </p:cNvPr>
          <p:cNvSpPr>
            <a:spLocks noGrp="1"/>
          </p:cNvSpPr>
          <p:nvPr>
            <p:ph type="title"/>
          </p:nvPr>
        </p:nvSpPr>
        <p:spPr>
          <a:xfrm>
            <a:off x="93785" y="2"/>
            <a:ext cx="12098215" cy="759654"/>
          </a:xfrm>
        </p:spPr>
        <p:txBody>
          <a:bodyPr/>
          <a:lstStyle/>
          <a:p>
            <a:pPr algn="ctr"/>
            <a:r>
              <a:rPr lang="en-US" sz="4400" b="1" dirty="0">
                <a:solidFill>
                  <a:srgbClr val="231F21"/>
                </a:solidFill>
                <a:effectLst/>
                <a:latin typeface="Times New Roman" panose="02020603050405020304" pitchFamily="18" charset="0"/>
                <a:ea typeface="Times New Roman" panose="02020603050405020304" pitchFamily="18" charset="0"/>
              </a:rPr>
              <a:t>Financial model (Inputs) </a:t>
            </a:r>
            <a:endParaRPr lang="en-US" dirty="0"/>
          </a:p>
        </p:txBody>
      </p:sp>
      <p:sp>
        <p:nvSpPr>
          <p:cNvPr id="3" name="Content Placeholder 2">
            <a:extLst>
              <a:ext uri="{FF2B5EF4-FFF2-40B4-BE49-F238E27FC236}">
                <a16:creationId xmlns:a16="http://schemas.microsoft.com/office/drawing/2014/main" id="{00199CF1-95DF-4B5B-A132-2FC084B65E3A}"/>
              </a:ext>
            </a:extLst>
          </p:cNvPr>
          <p:cNvSpPr>
            <a:spLocks noGrp="1"/>
          </p:cNvSpPr>
          <p:nvPr>
            <p:ph idx="1"/>
          </p:nvPr>
        </p:nvSpPr>
        <p:spPr>
          <a:xfrm>
            <a:off x="93785" y="897466"/>
            <a:ext cx="12004429" cy="5960531"/>
          </a:xfrm>
        </p:spPr>
        <p:txBody>
          <a:bodyPr>
            <a:normAutofit/>
          </a:bodyPr>
          <a:lstStyle/>
          <a:p>
            <a:pPr marL="0" marR="0" indent="0">
              <a:spcBef>
                <a:spcPts val="30"/>
              </a:spcBef>
              <a:spcAft>
                <a:spcPts val="0"/>
              </a:spcAft>
              <a:buNone/>
            </a:pPr>
            <a:r>
              <a:rPr lang="en-US" sz="1250" dirty="0">
                <a:effectLst/>
                <a:latin typeface="Times New Roman" panose="02020603050405020304" pitchFamily="18" charset="0"/>
                <a:ea typeface="Times New Roman" panose="02020603050405020304" pitchFamily="18" charset="0"/>
              </a:rPr>
              <a:t> </a:t>
            </a:r>
            <a:endParaRPr lang="en-US" sz="1150" dirty="0">
              <a:effectLst/>
              <a:highlight>
                <a:srgbClr val="FFFF00"/>
              </a:highlight>
              <a:latin typeface="Times New Roman" panose="02020603050405020304" pitchFamily="18" charset="0"/>
              <a:ea typeface="Times New Roman" panose="02020603050405020304" pitchFamily="18" charset="0"/>
            </a:endParaRPr>
          </a:p>
          <a:p>
            <a:pPr marL="233045" marR="0" algn="just">
              <a:spcBef>
                <a:spcPts val="0"/>
              </a:spcBef>
              <a:spcAft>
                <a:spcPts val="0"/>
              </a:spcAft>
            </a:pPr>
            <a:r>
              <a:rPr lang="en-US" sz="2200" b="1" dirty="0">
                <a:effectLst/>
                <a:highlight>
                  <a:srgbClr val="FFFF00"/>
                </a:highlight>
                <a:latin typeface="Times New Roman" panose="02020603050405020304" pitchFamily="18" charset="0"/>
                <a:ea typeface="Times New Roman" panose="02020603050405020304" pitchFamily="18" charset="0"/>
              </a:rPr>
              <a:t>1.4. </a:t>
            </a:r>
            <a:r>
              <a:rPr lang="en-US" sz="1800" b="1" dirty="0">
                <a:solidFill>
                  <a:srgbClr val="231F21"/>
                </a:solidFill>
                <a:effectLst/>
                <a:highlight>
                  <a:srgbClr val="FFFF00"/>
                </a:highlight>
                <a:latin typeface="Georgia" panose="02040502050405020303" pitchFamily="18" charset="0"/>
                <a:ea typeface="Times New Roman" panose="02020603050405020304" pitchFamily="18" charset="0"/>
              </a:rPr>
              <a:t>EXCHANGE</a:t>
            </a:r>
            <a:r>
              <a:rPr lang="en-US" sz="1800" b="1" spc="45" dirty="0">
                <a:solidFill>
                  <a:srgbClr val="231F21"/>
                </a:solidFill>
                <a:effectLst/>
                <a:highlight>
                  <a:srgbClr val="FFFF00"/>
                </a:highlight>
                <a:latin typeface="Georgia" panose="02040502050405020303" pitchFamily="18" charset="0"/>
                <a:ea typeface="Times New Roman" panose="02020603050405020304" pitchFamily="18" charset="0"/>
              </a:rPr>
              <a:t> </a:t>
            </a:r>
            <a:r>
              <a:rPr lang="en-US" sz="1800" b="1" dirty="0">
                <a:solidFill>
                  <a:srgbClr val="231F21"/>
                </a:solidFill>
                <a:effectLst/>
                <a:highlight>
                  <a:srgbClr val="FFFF00"/>
                </a:highlight>
                <a:latin typeface="Georgia" panose="02040502050405020303" pitchFamily="18" charset="0"/>
                <a:ea typeface="Times New Roman" panose="02020603050405020304" pitchFamily="18" charset="0"/>
              </a:rPr>
              <a:t>RATES</a:t>
            </a:r>
            <a:r>
              <a:rPr lang="en-US" sz="1800" b="1" spc="80" dirty="0">
                <a:solidFill>
                  <a:srgbClr val="231F21"/>
                </a:solidFill>
                <a:effectLst/>
                <a:highlight>
                  <a:srgbClr val="FFFF00"/>
                </a:highlight>
                <a:latin typeface="Georgia" panose="02040502050405020303" pitchFamily="18" charset="0"/>
                <a:ea typeface="Times New Roman" panose="02020603050405020304" pitchFamily="18" charset="0"/>
              </a:rPr>
              <a:t> </a:t>
            </a:r>
            <a:r>
              <a:rPr lang="en-US" sz="1800" b="1" dirty="0">
                <a:solidFill>
                  <a:srgbClr val="231F21"/>
                </a:solidFill>
                <a:effectLst/>
                <a:highlight>
                  <a:srgbClr val="FFFF00"/>
                </a:highlight>
                <a:latin typeface="Georgia" panose="02040502050405020303" pitchFamily="18" charset="0"/>
                <a:ea typeface="Times New Roman" panose="02020603050405020304" pitchFamily="18" charset="0"/>
              </a:rPr>
              <a:t>AND</a:t>
            </a:r>
            <a:r>
              <a:rPr lang="en-US" sz="1800" b="1" spc="20" dirty="0">
                <a:solidFill>
                  <a:srgbClr val="231F21"/>
                </a:solidFill>
                <a:effectLst/>
                <a:highlight>
                  <a:srgbClr val="FFFF00"/>
                </a:highlight>
                <a:latin typeface="Georgia" panose="02040502050405020303" pitchFamily="18" charset="0"/>
                <a:ea typeface="Times New Roman" panose="02020603050405020304" pitchFamily="18" charset="0"/>
              </a:rPr>
              <a:t> </a:t>
            </a:r>
            <a:r>
              <a:rPr lang="en-US" sz="1800" b="1" dirty="0">
                <a:solidFill>
                  <a:srgbClr val="231F21"/>
                </a:solidFill>
                <a:effectLst/>
                <a:highlight>
                  <a:srgbClr val="FFFF00"/>
                </a:highlight>
                <a:latin typeface="Georgia" panose="02040502050405020303" pitchFamily="18" charset="0"/>
                <a:ea typeface="Times New Roman" panose="02020603050405020304" pitchFamily="18" charset="0"/>
              </a:rPr>
              <a:t>CURRENCY</a:t>
            </a:r>
            <a:r>
              <a:rPr lang="en-US" sz="1800" b="1" spc="70" dirty="0">
                <a:solidFill>
                  <a:srgbClr val="231F21"/>
                </a:solidFill>
                <a:effectLst/>
                <a:highlight>
                  <a:srgbClr val="FFFF00"/>
                </a:highlight>
                <a:latin typeface="Georgia" panose="02040502050405020303" pitchFamily="18" charset="0"/>
                <a:ea typeface="Times New Roman" panose="02020603050405020304" pitchFamily="18" charset="0"/>
              </a:rPr>
              <a:t> </a:t>
            </a:r>
            <a:r>
              <a:rPr lang="en-US" sz="1800" b="1" dirty="0">
                <a:solidFill>
                  <a:srgbClr val="231F21"/>
                </a:solidFill>
                <a:effectLst/>
                <a:highlight>
                  <a:srgbClr val="FFFF00"/>
                </a:highlight>
                <a:latin typeface="Georgia" panose="02040502050405020303" pitchFamily="18" charset="0"/>
                <a:ea typeface="Times New Roman" panose="02020603050405020304" pitchFamily="18" charset="0"/>
              </a:rPr>
              <a:t>OF</a:t>
            </a:r>
            <a:r>
              <a:rPr lang="en-US" sz="1800" b="1" spc="45" dirty="0">
                <a:solidFill>
                  <a:srgbClr val="231F21"/>
                </a:solidFill>
                <a:effectLst/>
                <a:highlight>
                  <a:srgbClr val="FFFF00"/>
                </a:highlight>
                <a:latin typeface="Georgia" panose="02040502050405020303" pitchFamily="18" charset="0"/>
                <a:ea typeface="Times New Roman" panose="02020603050405020304" pitchFamily="18" charset="0"/>
              </a:rPr>
              <a:t> </a:t>
            </a:r>
            <a:r>
              <a:rPr lang="en-US" sz="1800" b="1" dirty="0">
                <a:solidFill>
                  <a:srgbClr val="231F21"/>
                </a:solidFill>
                <a:effectLst/>
                <a:highlight>
                  <a:srgbClr val="FFFF00"/>
                </a:highlight>
                <a:latin typeface="Georgia" panose="02040502050405020303" pitchFamily="18" charset="0"/>
                <a:ea typeface="Times New Roman" panose="02020603050405020304" pitchFamily="18" charset="0"/>
              </a:rPr>
              <a:t>THE</a:t>
            </a:r>
            <a:r>
              <a:rPr lang="en-US" sz="1800" b="1" spc="60" dirty="0">
                <a:solidFill>
                  <a:srgbClr val="231F21"/>
                </a:solidFill>
                <a:effectLst/>
                <a:highlight>
                  <a:srgbClr val="FFFF00"/>
                </a:highlight>
                <a:latin typeface="Georgia" panose="02040502050405020303" pitchFamily="18" charset="0"/>
                <a:ea typeface="Times New Roman" panose="02020603050405020304" pitchFamily="18" charset="0"/>
              </a:rPr>
              <a:t> </a:t>
            </a:r>
            <a:r>
              <a:rPr lang="en-US" sz="1800" b="1" dirty="0">
                <a:solidFill>
                  <a:srgbClr val="231F21"/>
                </a:solidFill>
                <a:effectLst/>
                <a:highlight>
                  <a:srgbClr val="FFFF00"/>
                </a:highlight>
                <a:latin typeface="Georgia" panose="02040502050405020303" pitchFamily="18" charset="0"/>
                <a:ea typeface="Times New Roman" panose="02020603050405020304" pitchFamily="18" charset="0"/>
              </a:rPr>
              <a:t>MODEL</a:t>
            </a:r>
          </a:p>
          <a:p>
            <a:pPr marL="4445" marR="0" indent="0" algn="just">
              <a:spcBef>
                <a:spcPts val="0"/>
              </a:spcBef>
              <a:spcAft>
                <a:spcPts val="0"/>
              </a:spcAft>
              <a:buNone/>
            </a:pPr>
            <a:endParaRPr lang="en-US" sz="1800" b="1" dirty="0">
              <a:effectLst/>
              <a:highlight>
                <a:srgbClr val="FFFF00"/>
              </a:highlight>
              <a:latin typeface="Times New Roman" panose="02020603050405020304" pitchFamily="18" charset="0"/>
              <a:ea typeface="Times New Roman" panose="02020603050405020304" pitchFamily="18" charset="0"/>
            </a:endParaRPr>
          </a:p>
          <a:p>
            <a:pPr marL="233045" marR="501015" indent="0" algn="just">
              <a:lnSpc>
                <a:spcPct val="150000"/>
              </a:lnSpc>
              <a:spcBef>
                <a:spcPts val="0"/>
              </a:spcBef>
              <a:buNone/>
            </a:pPr>
            <a:r>
              <a:rPr lang="en-US" sz="2000" dirty="0">
                <a:solidFill>
                  <a:srgbClr val="231F21"/>
                </a:solidFill>
                <a:effectLst/>
                <a:latin typeface="Times New Roman" panose="02020603050405020304" pitchFamily="18" charset="0"/>
                <a:ea typeface="Times New Roman" panose="02020603050405020304" pitchFamily="18" charset="0"/>
              </a:rPr>
              <a:t>If a Project Company raises debt and equity funding in its Host Country’s currency, and all its construction and operating costs and revenues are in that currency,</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question</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exchange</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rates</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becomes</a:t>
            </a:r>
            <a:r>
              <a:rPr lang="en-US" sz="2000" spc="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irrelevant. If this is not the case, the ﬁnancial model should still be prepared in the Host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Country’s currency, with the ability to make assumptions about long-term ex-</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change rate movements between this currency and other currencies used for 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costs or funding of the project. Overseas investors and lenders may feel it prefer-</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able to have the model in their home currency, but this is likely to give inaccurate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 misleading results (e.g., because of the effect of exchange rate movements on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tax</a:t>
            </a:r>
            <a:r>
              <a:rPr lang="en-US" sz="2000" spc="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payments,</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because</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some</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costs</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will</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inevitably</a:t>
            </a:r>
            <a:r>
              <a:rPr lang="en-US" sz="2000" spc="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a:t>
            </a:r>
            <a:r>
              <a:rPr lang="en-US" sz="2000" spc="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Host Country’s currency). It is not difﬁcult for the model to generate reports that translate the results of projections in the Host Country’s currency to the relevant foreign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currency,</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thus maintaining</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 accuracy</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 the</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calculations,</a:t>
            </a:r>
            <a:r>
              <a:rPr lang="en-US" sz="2000" spc="2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but presenting</a:t>
            </a:r>
            <a:r>
              <a:rPr lang="en-US" sz="2000" spc="-2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results in</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more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convenient</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form.</a:t>
            </a:r>
            <a:endParaRPr lang="en-US" sz="2000" dirty="0">
              <a:effectLst/>
              <a:latin typeface="Times New Roman" panose="02020603050405020304" pitchFamily="18" charset="0"/>
              <a:ea typeface="Times New Roman" panose="02020603050405020304" pitchFamily="18" charset="0"/>
            </a:endParaRPr>
          </a:p>
          <a:p>
            <a:pPr marL="233045" marR="501015" indent="0" algn="just">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0" marR="0" indent="0">
              <a:lnSpc>
                <a:spcPct val="150000"/>
              </a:lnSpc>
              <a:spcBef>
                <a:spcPts val="0"/>
              </a:spcBef>
              <a:spcAft>
                <a:spcPts val="0"/>
              </a:spcAft>
              <a:buNone/>
            </a:pPr>
            <a:endParaRPr lang="en-US" sz="2200" dirty="0">
              <a:effectLst/>
              <a:latin typeface="Times New Roman" panose="02020603050405020304" pitchFamily="18" charset="0"/>
              <a:ea typeface="Times New Roman" panose="02020603050405020304" pitchFamily="18" charset="0"/>
            </a:endParaRPr>
          </a:p>
          <a:p>
            <a:pPr marL="233045" marR="500380" indent="0" algn="just">
              <a:lnSpc>
                <a:spcPct val="106000"/>
              </a:lnSpc>
              <a:spcBef>
                <a:spcPts val="1440"/>
              </a:spcBef>
              <a:spcAft>
                <a:spcPts val="0"/>
              </a:spcAft>
              <a:buNone/>
            </a:pPr>
            <a:endParaRPr lang="en-US" sz="1800" dirty="0">
              <a:effectLst/>
              <a:latin typeface="Times New Roman" panose="02020603050405020304" pitchFamily="18" charset="0"/>
              <a:ea typeface="Times New Roman" panose="02020603050405020304" pitchFamily="18" charset="0"/>
            </a:endParaRPr>
          </a:p>
          <a:p>
            <a:pPr marL="4445" marR="0" indent="0" algn="just">
              <a:spcBef>
                <a:spcPts val="895"/>
              </a:spcBef>
              <a:spcAft>
                <a:spcPts val="0"/>
              </a:spcAft>
              <a:buNone/>
            </a:pPr>
            <a:endParaRPr lang="en-US" sz="18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850493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07E00-F291-4818-B0E8-B88E8349D67C}"/>
              </a:ext>
            </a:extLst>
          </p:cNvPr>
          <p:cNvPicPr>
            <a:picLocks noChangeAspect="1"/>
          </p:cNvPicPr>
          <p:nvPr/>
        </p:nvPicPr>
        <p:blipFill>
          <a:blip r:embed="rId2"/>
          <a:stretch>
            <a:fillRect/>
          </a:stretch>
        </p:blipFill>
        <p:spPr>
          <a:xfrm>
            <a:off x="11189832" y="137813"/>
            <a:ext cx="908383" cy="890093"/>
          </a:xfrm>
          <a:prstGeom prst="rect">
            <a:avLst/>
          </a:prstGeom>
        </p:spPr>
      </p:pic>
      <p:sp>
        <p:nvSpPr>
          <p:cNvPr id="2" name="Title 1">
            <a:extLst>
              <a:ext uri="{FF2B5EF4-FFF2-40B4-BE49-F238E27FC236}">
                <a16:creationId xmlns:a16="http://schemas.microsoft.com/office/drawing/2014/main" id="{1BE33B14-99CA-4EB5-925A-55868022546A}"/>
              </a:ext>
            </a:extLst>
          </p:cNvPr>
          <p:cNvSpPr>
            <a:spLocks noGrp="1"/>
          </p:cNvSpPr>
          <p:nvPr>
            <p:ph type="title"/>
          </p:nvPr>
        </p:nvSpPr>
        <p:spPr>
          <a:xfrm>
            <a:off x="93785" y="2"/>
            <a:ext cx="12098215" cy="618976"/>
          </a:xfrm>
        </p:spPr>
        <p:txBody>
          <a:bodyPr>
            <a:normAutofit fontScale="90000"/>
          </a:bodyPr>
          <a:lstStyle/>
          <a:p>
            <a:pPr algn="ctr"/>
            <a:r>
              <a:rPr lang="en-US" sz="4400" b="1" dirty="0">
                <a:solidFill>
                  <a:srgbClr val="231F21"/>
                </a:solidFill>
                <a:effectLst/>
                <a:latin typeface="Times New Roman" panose="02020603050405020304" pitchFamily="18" charset="0"/>
                <a:ea typeface="Times New Roman" panose="02020603050405020304" pitchFamily="18" charset="0"/>
              </a:rPr>
              <a:t>Financial model (Inputs) </a:t>
            </a:r>
            <a:endParaRPr lang="en-US" dirty="0"/>
          </a:p>
        </p:txBody>
      </p:sp>
      <p:sp>
        <p:nvSpPr>
          <p:cNvPr id="3" name="Content Placeholder 2">
            <a:extLst>
              <a:ext uri="{FF2B5EF4-FFF2-40B4-BE49-F238E27FC236}">
                <a16:creationId xmlns:a16="http://schemas.microsoft.com/office/drawing/2014/main" id="{00199CF1-95DF-4B5B-A132-2FC084B65E3A}"/>
              </a:ext>
            </a:extLst>
          </p:cNvPr>
          <p:cNvSpPr>
            <a:spLocks noGrp="1"/>
          </p:cNvSpPr>
          <p:nvPr>
            <p:ph idx="1"/>
          </p:nvPr>
        </p:nvSpPr>
        <p:spPr>
          <a:xfrm>
            <a:off x="140677" y="788756"/>
            <a:ext cx="12004429" cy="5960531"/>
          </a:xfrm>
        </p:spPr>
        <p:txBody>
          <a:bodyPr>
            <a:normAutofit/>
          </a:bodyPr>
          <a:lstStyle/>
          <a:p>
            <a:pPr marL="0" marR="0" indent="0">
              <a:spcBef>
                <a:spcPts val="30"/>
              </a:spcBef>
              <a:spcAft>
                <a:spcPts val="0"/>
              </a:spcAft>
              <a:buNone/>
            </a:pPr>
            <a:r>
              <a:rPr lang="en-US" sz="1250" dirty="0">
                <a:effectLst/>
                <a:latin typeface="Times New Roman" panose="02020603050405020304" pitchFamily="18" charset="0"/>
                <a:ea typeface="Times New Roman" panose="02020603050405020304" pitchFamily="18" charset="0"/>
              </a:rPr>
              <a:t> </a:t>
            </a:r>
            <a:endParaRPr lang="en-US" sz="1150" dirty="0">
              <a:effectLst/>
              <a:highlight>
                <a:srgbClr val="FFFF00"/>
              </a:highlight>
              <a:latin typeface="Times New Roman" panose="02020603050405020304" pitchFamily="18" charset="0"/>
              <a:ea typeface="Times New Roman" panose="02020603050405020304" pitchFamily="18" charset="0"/>
            </a:endParaRPr>
          </a:p>
          <a:p>
            <a:pPr marL="4445" marR="0" indent="0" algn="just">
              <a:spcBef>
                <a:spcPts val="895"/>
              </a:spcBef>
              <a:spcAft>
                <a:spcPts val="0"/>
              </a:spcAft>
              <a:buNone/>
            </a:pPr>
            <a:endParaRPr lang="en-US" sz="1800" b="1" dirty="0">
              <a:effectLst/>
              <a:latin typeface="Times New Roman" panose="02020603050405020304" pitchFamily="18" charset="0"/>
              <a:ea typeface="Times New Roman" panose="02020603050405020304" pitchFamily="18" charset="0"/>
            </a:endParaRPr>
          </a:p>
        </p:txBody>
      </p:sp>
      <p:pic>
        <p:nvPicPr>
          <p:cNvPr id="9" name="Picture 8">
            <a:extLst>
              <a:ext uri="{FF2B5EF4-FFF2-40B4-BE49-F238E27FC236}">
                <a16:creationId xmlns:a16="http://schemas.microsoft.com/office/drawing/2014/main" id="{9B693C85-3B10-4020-BBAC-DAE4933890F8}"/>
              </a:ext>
            </a:extLst>
          </p:cNvPr>
          <p:cNvPicPr>
            <a:picLocks noChangeAspect="1"/>
          </p:cNvPicPr>
          <p:nvPr/>
        </p:nvPicPr>
        <p:blipFill>
          <a:blip r:embed="rId3"/>
          <a:stretch>
            <a:fillRect/>
          </a:stretch>
        </p:blipFill>
        <p:spPr>
          <a:xfrm>
            <a:off x="1411458" y="4276578"/>
            <a:ext cx="9369082" cy="2484882"/>
          </a:xfrm>
          <a:prstGeom prst="rect">
            <a:avLst/>
          </a:prstGeom>
        </p:spPr>
      </p:pic>
      <p:sp>
        <p:nvSpPr>
          <p:cNvPr id="11" name="TextBox 10">
            <a:extLst>
              <a:ext uri="{FF2B5EF4-FFF2-40B4-BE49-F238E27FC236}">
                <a16:creationId xmlns:a16="http://schemas.microsoft.com/office/drawing/2014/main" id="{1F9550F6-F49E-41B8-B96F-DAA87EE8CCCF}"/>
              </a:ext>
            </a:extLst>
          </p:cNvPr>
          <p:cNvSpPr txBox="1"/>
          <p:nvPr/>
        </p:nvSpPr>
        <p:spPr>
          <a:xfrm>
            <a:off x="-314177" y="676213"/>
            <a:ext cx="12506177" cy="4376647"/>
          </a:xfrm>
          <a:prstGeom prst="rect">
            <a:avLst/>
          </a:prstGeom>
          <a:noFill/>
        </p:spPr>
        <p:txBody>
          <a:bodyPr wrap="square">
            <a:spAutoFit/>
          </a:bodyPr>
          <a:lstStyle/>
          <a:p>
            <a:pPr marL="517525" marR="215900" indent="3175" algn="just">
              <a:lnSpc>
                <a:spcPct val="150000"/>
              </a:lnSpc>
              <a:spcBef>
                <a:spcPts val="5"/>
              </a:spcBef>
            </a:pPr>
            <a:r>
              <a:rPr lang="en-US" sz="2800" b="1" dirty="0">
                <a:effectLst/>
                <a:highlight>
                  <a:srgbClr val="FFFF00"/>
                </a:highlight>
                <a:latin typeface="Times New Roman" panose="02020603050405020304" pitchFamily="18" charset="0"/>
                <a:ea typeface="Times New Roman" panose="02020603050405020304" pitchFamily="18" charset="0"/>
              </a:rPr>
              <a:t>1.4. </a:t>
            </a:r>
            <a:r>
              <a:rPr lang="en-US" sz="2000" b="1" dirty="0">
                <a:solidFill>
                  <a:srgbClr val="231F21"/>
                </a:solidFill>
                <a:effectLst/>
                <a:highlight>
                  <a:srgbClr val="FFFF00"/>
                </a:highlight>
                <a:latin typeface="Georgia" panose="02040502050405020303" pitchFamily="18" charset="0"/>
                <a:ea typeface="Times New Roman" panose="02020603050405020304" pitchFamily="18" charset="0"/>
              </a:rPr>
              <a:t>EXCHANGE</a:t>
            </a:r>
            <a:r>
              <a:rPr lang="en-US" sz="2000" b="1" spc="45" dirty="0">
                <a:solidFill>
                  <a:srgbClr val="231F21"/>
                </a:solidFill>
                <a:effectLst/>
                <a:highlight>
                  <a:srgbClr val="FFFF00"/>
                </a:highlight>
                <a:latin typeface="Georgia" panose="02040502050405020303" pitchFamily="18" charset="0"/>
                <a:ea typeface="Times New Roman" panose="02020603050405020304" pitchFamily="18" charset="0"/>
              </a:rPr>
              <a:t> </a:t>
            </a:r>
            <a:r>
              <a:rPr lang="en-US" sz="2000" b="1" dirty="0">
                <a:solidFill>
                  <a:srgbClr val="231F21"/>
                </a:solidFill>
                <a:effectLst/>
                <a:highlight>
                  <a:srgbClr val="FFFF00"/>
                </a:highlight>
                <a:latin typeface="Georgia" panose="02040502050405020303" pitchFamily="18" charset="0"/>
                <a:ea typeface="Times New Roman" panose="02020603050405020304" pitchFamily="18" charset="0"/>
              </a:rPr>
              <a:t>RATES</a:t>
            </a:r>
            <a:r>
              <a:rPr lang="en-US" sz="2000" b="1" spc="80" dirty="0">
                <a:solidFill>
                  <a:srgbClr val="231F21"/>
                </a:solidFill>
                <a:effectLst/>
                <a:highlight>
                  <a:srgbClr val="FFFF00"/>
                </a:highlight>
                <a:latin typeface="Georgia" panose="02040502050405020303" pitchFamily="18" charset="0"/>
                <a:ea typeface="Times New Roman" panose="02020603050405020304" pitchFamily="18" charset="0"/>
              </a:rPr>
              <a:t> </a:t>
            </a:r>
            <a:r>
              <a:rPr lang="en-US" sz="2000" b="1" dirty="0">
                <a:solidFill>
                  <a:srgbClr val="231F21"/>
                </a:solidFill>
                <a:effectLst/>
                <a:highlight>
                  <a:srgbClr val="FFFF00"/>
                </a:highlight>
                <a:latin typeface="Georgia" panose="02040502050405020303" pitchFamily="18" charset="0"/>
                <a:ea typeface="Times New Roman" panose="02020603050405020304" pitchFamily="18" charset="0"/>
              </a:rPr>
              <a:t>AND</a:t>
            </a:r>
            <a:r>
              <a:rPr lang="en-US" sz="2000" b="1" spc="20" dirty="0">
                <a:solidFill>
                  <a:srgbClr val="231F21"/>
                </a:solidFill>
                <a:effectLst/>
                <a:highlight>
                  <a:srgbClr val="FFFF00"/>
                </a:highlight>
                <a:latin typeface="Georgia" panose="02040502050405020303" pitchFamily="18" charset="0"/>
                <a:ea typeface="Times New Roman" panose="02020603050405020304" pitchFamily="18" charset="0"/>
              </a:rPr>
              <a:t> </a:t>
            </a:r>
            <a:r>
              <a:rPr lang="en-US" sz="2000" b="1" dirty="0">
                <a:solidFill>
                  <a:srgbClr val="231F21"/>
                </a:solidFill>
                <a:effectLst/>
                <a:highlight>
                  <a:srgbClr val="FFFF00"/>
                </a:highlight>
                <a:latin typeface="Georgia" panose="02040502050405020303" pitchFamily="18" charset="0"/>
                <a:ea typeface="Times New Roman" panose="02020603050405020304" pitchFamily="18" charset="0"/>
              </a:rPr>
              <a:t>CURRENCY</a:t>
            </a:r>
            <a:r>
              <a:rPr lang="en-US" sz="2000" b="1" spc="70" dirty="0">
                <a:solidFill>
                  <a:srgbClr val="231F21"/>
                </a:solidFill>
                <a:effectLst/>
                <a:highlight>
                  <a:srgbClr val="FFFF00"/>
                </a:highlight>
                <a:latin typeface="Georgia" panose="02040502050405020303" pitchFamily="18" charset="0"/>
                <a:ea typeface="Times New Roman" panose="02020603050405020304" pitchFamily="18" charset="0"/>
              </a:rPr>
              <a:t> </a:t>
            </a:r>
            <a:r>
              <a:rPr lang="en-US" sz="2000" b="1" dirty="0">
                <a:solidFill>
                  <a:srgbClr val="231F21"/>
                </a:solidFill>
                <a:effectLst/>
                <a:highlight>
                  <a:srgbClr val="FFFF00"/>
                </a:highlight>
                <a:latin typeface="Georgia" panose="02040502050405020303" pitchFamily="18" charset="0"/>
                <a:ea typeface="Times New Roman" panose="02020603050405020304" pitchFamily="18" charset="0"/>
              </a:rPr>
              <a:t>OF</a:t>
            </a:r>
            <a:r>
              <a:rPr lang="en-US" sz="2000" b="1" spc="45" dirty="0">
                <a:solidFill>
                  <a:srgbClr val="231F21"/>
                </a:solidFill>
                <a:effectLst/>
                <a:highlight>
                  <a:srgbClr val="FFFF00"/>
                </a:highlight>
                <a:latin typeface="Georgia" panose="02040502050405020303" pitchFamily="18" charset="0"/>
                <a:ea typeface="Times New Roman" panose="02020603050405020304" pitchFamily="18" charset="0"/>
              </a:rPr>
              <a:t> </a:t>
            </a:r>
            <a:r>
              <a:rPr lang="en-US" sz="2000" b="1" dirty="0">
                <a:solidFill>
                  <a:srgbClr val="231F21"/>
                </a:solidFill>
                <a:effectLst/>
                <a:highlight>
                  <a:srgbClr val="FFFF00"/>
                </a:highlight>
                <a:latin typeface="Georgia" panose="02040502050405020303" pitchFamily="18" charset="0"/>
                <a:ea typeface="Times New Roman" panose="02020603050405020304" pitchFamily="18" charset="0"/>
              </a:rPr>
              <a:t>THE</a:t>
            </a:r>
            <a:r>
              <a:rPr lang="en-US" sz="2000" b="1" spc="60" dirty="0">
                <a:solidFill>
                  <a:srgbClr val="231F21"/>
                </a:solidFill>
                <a:effectLst/>
                <a:highlight>
                  <a:srgbClr val="FFFF00"/>
                </a:highlight>
                <a:latin typeface="Georgia" panose="02040502050405020303" pitchFamily="18" charset="0"/>
                <a:ea typeface="Times New Roman" panose="02020603050405020304" pitchFamily="18" charset="0"/>
              </a:rPr>
              <a:t> </a:t>
            </a:r>
            <a:r>
              <a:rPr lang="en-US" sz="2000" b="1" dirty="0">
                <a:solidFill>
                  <a:srgbClr val="231F21"/>
                </a:solidFill>
                <a:effectLst/>
                <a:highlight>
                  <a:srgbClr val="FFFF00"/>
                </a:highlight>
                <a:latin typeface="Georgia" panose="02040502050405020303" pitchFamily="18" charset="0"/>
                <a:ea typeface="Times New Roman" panose="02020603050405020304" pitchFamily="18" charset="0"/>
              </a:rPr>
              <a:t>MODEL</a:t>
            </a:r>
          </a:p>
          <a:p>
            <a:pPr marL="517525" marR="215900" indent="3175" algn="just">
              <a:lnSpc>
                <a:spcPct val="150000"/>
              </a:lnSpc>
              <a:spcBef>
                <a:spcPts val="5"/>
              </a:spcBef>
              <a:spcAft>
                <a:spcPts val="0"/>
              </a:spcAft>
            </a:pPr>
            <a:r>
              <a:rPr lang="en-US" sz="2000" dirty="0">
                <a:solidFill>
                  <a:srgbClr val="231F21"/>
                </a:solidFill>
                <a:effectLst/>
                <a:latin typeface="Times New Roman" panose="02020603050405020304" pitchFamily="18" charset="0"/>
                <a:ea typeface="Times New Roman" panose="02020603050405020304" pitchFamily="18" charset="0"/>
              </a:rPr>
              <a:t>There are two approaches to projecting exchange rates between currencies,</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similar</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 those for</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projecting</a:t>
            </a:r>
            <a:r>
              <a:rPr lang="en-US" sz="2000" spc="2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interest</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rates: either</a:t>
            </a:r>
            <a:r>
              <a:rPr lang="en-US" sz="2000" spc="2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 speciﬁc assumptions can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 made as</a:t>
            </a:r>
            <a:r>
              <a:rPr lang="en-US" sz="2000" spc="2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 the future exchange rates, or (b) purchasing power parity rates can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 used. The latter calculation takes the difference in projected inﬂation rates between the two currencies and adjusts the exchange rate accordingly, based on 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assumption that the future exchange rate between the two currencies will move in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line with their inﬂation differential (see Table 12.2. In year 1, with a difference between the two inﬂation rates of 6% in favor of Currency B, Currency A depreciates</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against</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Currency B</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by</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6%,</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so</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on.</a:t>
            </a:r>
            <a:endParaRPr lang="en-US" sz="2000" dirty="0">
              <a:effectLst/>
              <a:latin typeface="Times New Roman" panose="02020603050405020304" pitchFamily="18" charset="0"/>
              <a:ea typeface="Times New Roman" panose="02020603050405020304" pitchFamily="18" charset="0"/>
            </a:endParaRPr>
          </a:p>
          <a:p>
            <a:pPr marL="0" marR="0">
              <a:lnSpc>
                <a:spcPct val="150000"/>
              </a:lnSpc>
              <a:spcBef>
                <a:spcPts val="0"/>
              </a:spcBef>
              <a:spcAft>
                <a:spcPts val="0"/>
              </a:spcAft>
            </a:pPr>
            <a:r>
              <a:rPr lang="en-US" sz="20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35968910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07E00-F291-4818-B0E8-B88E8349D67C}"/>
              </a:ext>
            </a:extLst>
          </p:cNvPr>
          <p:cNvPicPr>
            <a:picLocks noChangeAspect="1"/>
          </p:cNvPicPr>
          <p:nvPr/>
        </p:nvPicPr>
        <p:blipFill>
          <a:blip r:embed="rId2"/>
          <a:stretch>
            <a:fillRect/>
          </a:stretch>
        </p:blipFill>
        <p:spPr>
          <a:xfrm>
            <a:off x="11189832" y="137813"/>
            <a:ext cx="908383" cy="890093"/>
          </a:xfrm>
          <a:prstGeom prst="rect">
            <a:avLst/>
          </a:prstGeom>
        </p:spPr>
      </p:pic>
      <p:sp>
        <p:nvSpPr>
          <p:cNvPr id="2" name="Title 1">
            <a:extLst>
              <a:ext uri="{FF2B5EF4-FFF2-40B4-BE49-F238E27FC236}">
                <a16:creationId xmlns:a16="http://schemas.microsoft.com/office/drawing/2014/main" id="{1BE33B14-99CA-4EB5-925A-55868022546A}"/>
              </a:ext>
            </a:extLst>
          </p:cNvPr>
          <p:cNvSpPr>
            <a:spLocks noGrp="1"/>
          </p:cNvSpPr>
          <p:nvPr>
            <p:ph type="title"/>
          </p:nvPr>
        </p:nvSpPr>
        <p:spPr>
          <a:xfrm>
            <a:off x="93785" y="2"/>
            <a:ext cx="12098215" cy="618976"/>
          </a:xfrm>
        </p:spPr>
        <p:txBody>
          <a:bodyPr>
            <a:normAutofit fontScale="90000"/>
          </a:bodyPr>
          <a:lstStyle/>
          <a:p>
            <a:pPr algn="ctr"/>
            <a:r>
              <a:rPr lang="en-US" sz="4400" b="1" dirty="0">
                <a:solidFill>
                  <a:srgbClr val="231F21"/>
                </a:solidFill>
                <a:effectLst/>
                <a:latin typeface="Times New Roman" panose="02020603050405020304" pitchFamily="18" charset="0"/>
                <a:ea typeface="Times New Roman" panose="02020603050405020304" pitchFamily="18" charset="0"/>
              </a:rPr>
              <a:t>Financial model (Inputs) </a:t>
            </a:r>
            <a:endParaRPr lang="en-US" dirty="0"/>
          </a:p>
        </p:txBody>
      </p:sp>
      <p:sp>
        <p:nvSpPr>
          <p:cNvPr id="3" name="Content Placeholder 2">
            <a:extLst>
              <a:ext uri="{FF2B5EF4-FFF2-40B4-BE49-F238E27FC236}">
                <a16:creationId xmlns:a16="http://schemas.microsoft.com/office/drawing/2014/main" id="{00199CF1-95DF-4B5B-A132-2FC084B65E3A}"/>
              </a:ext>
            </a:extLst>
          </p:cNvPr>
          <p:cNvSpPr>
            <a:spLocks noGrp="1"/>
          </p:cNvSpPr>
          <p:nvPr>
            <p:ph idx="1"/>
          </p:nvPr>
        </p:nvSpPr>
        <p:spPr>
          <a:xfrm>
            <a:off x="140677" y="788756"/>
            <a:ext cx="12004429" cy="5960531"/>
          </a:xfrm>
        </p:spPr>
        <p:txBody>
          <a:bodyPr>
            <a:normAutofit/>
          </a:bodyPr>
          <a:lstStyle/>
          <a:p>
            <a:pPr marL="0" marR="0" indent="0">
              <a:spcBef>
                <a:spcPts val="30"/>
              </a:spcBef>
              <a:spcAft>
                <a:spcPts val="0"/>
              </a:spcAft>
              <a:buNone/>
            </a:pPr>
            <a:r>
              <a:rPr lang="en-US" sz="1250" dirty="0">
                <a:effectLst/>
                <a:latin typeface="Times New Roman" panose="02020603050405020304" pitchFamily="18" charset="0"/>
                <a:ea typeface="Times New Roman" panose="02020603050405020304" pitchFamily="18" charset="0"/>
              </a:rPr>
              <a:t> </a:t>
            </a:r>
            <a:endParaRPr lang="en-US" sz="1150" dirty="0">
              <a:effectLst/>
              <a:highlight>
                <a:srgbClr val="FFFF00"/>
              </a:highlight>
              <a:latin typeface="Times New Roman" panose="02020603050405020304" pitchFamily="18" charset="0"/>
              <a:ea typeface="Times New Roman" panose="02020603050405020304" pitchFamily="18" charset="0"/>
            </a:endParaRPr>
          </a:p>
          <a:p>
            <a:pPr marL="4445" marR="0" indent="0" algn="just">
              <a:spcBef>
                <a:spcPts val="895"/>
              </a:spcBef>
              <a:spcAft>
                <a:spcPts val="0"/>
              </a:spcAft>
              <a:buNone/>
            </a:pPr>
            <a:endParaRPr lang="en-US" sz="1800" b="1" dirty="0">
              <a:effectLst/>
              <a:latin typeface="Times New Roman" panose="02020603050405020304" pitchFamily="18" charset="0"/>
              <a:ea typeface="Times New Roman" panose="02020603050405020304" pitchFamily="18" charset="0"/>
            </a:endParaRPr>
          </a:p>
        </p:txBody>
      </p:sp>
      <p:sp>
        <p:nvSpPr>
          <p:cNvPr id="11" name="TextBox 10">
            <a:extLst>
              <a:ext uri="{FF2B5EF4-FFF2-40B4-BE49-F238E27FC236}">
                <a16:creationId xmlns:a16="http://schemas.microsoft.com/office/drawing/2014/main" id="{1F9550F6-F49E-41B8-B96F-DAA87EE8CCCF}"/>
              </a:ext>
            </a:extLst>
          </p:cNvPr>
          <p:cNvSpPr txBox="1"/>
          <p:nvPr/>
        </p:nvSpPr>
        <p:spPr>
          <a:xfrm>
            <a:off x="-110198" y="1456896"/>
            <a:ext cx="12506177" cy="4073679"/>
          </a:xfrm>
          <a:prstGeom prst="rect">
            <a:avLst/>
          </a:prstGeom>
          <a:noFill/>
        </p:spPr>
        <p:txBody>
          <a:bodyPr wrap="square">
            <a:spAutoFit/>
          </a:bodyPr>
          <a:lstStyle/>
          <a:p>
            <a:pPr marL="518160" marR="0" algn="just">
              <a:spcBef>
                <a:spcPts val="765"/>
              </a:spcBef>
              <a:spcAft>
                <a:spcPts val="0"/>
              </a:spcAft>
            </a:pP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1.5. GDP</a:t>
            </a:r>
            <a:r>
              <a:rPr lang="en-US" sz="2000" b="1" spc="-40"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AND</a:t>
            </a:r>
            <a:r>
              <a:rPr lang="en-US" sz="2000" b="1" spc="50"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TRAFFIC</a:t>
            </a:r>
            <a:r>
              <a:rPr lang="en-US" sz="2000" b="1" spc="45"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GROWTH</a:t>
            </a:r>
            <a:endParaRPr lang="en-US" sz="2000" b="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518160" marR="215900" indent="177800" algn="just">
              <a:lnSpc>
                <a:spcPct val="150000"/>
              </a:lnSpc>
              <a:spcBef>
                <a:spcPts val="1440"/>
              </a:spcBef>
              <a:spcAft>
                <a:spcPts val="0"/>
              </a:spcAft>
            </a:pPr>
            <a:r>
              <a:rPr lang="en-US" sz="2200" dirty="0">
                <a:solidFill>
                  <a:srgbClr val="231F21"/>
                </a:solidFill>
                <a:effectLst/>
                <a:latin typeface="Times New Roman" panose="02020603050405020304" pitchFamily="18" charset="0"/>
                <a:ea typeface="Times New Roman" panose="02020603050405020304" pitchFamily="18" charset="0"/>
              </a:rPr>
              <a:t>Infrastructure</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projects</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may</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be</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affected</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by</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the</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general</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growth</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rate</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of</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the</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economy, which translates itself into trafﬁc for the project. For example,</a:t>
            </a:r>
            <a:r>
              <a:rPr lang="en-US" sz="2200" spc="-1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there has</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been</a:t>
            </a:r>
            <a:r>
              <a:rPr lang="en-US" sz="2200" spc="1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a</a:t>
            </a:r>
            <a:r>
              <a:rPr lang="en-US" sz="2200" spc="-4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fairly</a:t>
            </a:r>
            <a:r>
              <a:rPr lang="en-US" sz="2200" spc="-1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consistent</a:t>
            </a:r>
            <a:r>
              <a:rPr lang="en-US" sz="2200" spc="-1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ratio</a:t>
            </a:r>
            <a:r>
              <a:rPr lang="en-US" sz="2200" spc="-1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between</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the</a:t>
            </a:r>
            <a:r>
              <a:rPr lang="en-US" sz="2200" spc="-5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rate of</a:t>
            </a:r>
            <a:r>
              <a:rPr lang="en-US" sz="2200" spc="-5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long-term</a:t>
            </a:r>
            <a:r>
              <a:rPr lang="en-US" sz="2200" spc="-10"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growth</a:t>
            </a:r>
            <a:r>
              <a:rPr lang="en-US" sz="2200" spc="-27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in air travel and GDP, with air travel’s growth at twice that of GDP. Thus, assumptions in the GDP growth rate are crucial for an airport-related project. A similar</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situation is likely to apply for a project involving road trafﬁc or other forms of</a:t>
            </a:r>
            <a:r>
              <a:rPr lang="en-US" sz="2200" spc="5" dirty="0">
                <a:solidFill>
                  <a:srgbClr val="231F21"/>
                </a:solidFill>
                <a:effectLst/>
                <a:latin typeface="Times New Roman" panose="02020603050405020304" pitchFamily="18" charset="0"/>
                <a:ea typeface="Times New Roman" panose="02020603050405020304" pitchFamily="18" charset="0"/>
              </a:rPr>
              <a:t> </a:t>
            </a:r>
            <a:r>
              <a:rPr lang="en-US" sz="2200" dirty="0">
                <a:solidFill>
                  <a:srgbClr val="231F21"/>
                </a:solidFill>
                <a:effectLst/>
                <a:latin typeface="Times New Roman" panose="02020603050405020304" pitchFamily="18" charset="0"/>
                <a:ea typeface="Times New Roman" panose="02020603050405020304" pitchFamily="18" charset="0"/>
              </a:rPr>
              <a:t>transportation.</a:t>
            </a:r>
            <a:endParaRPr lang="en-US" sz="2200" dirty="0">
              <a:effectLst/>
              <a:latin typeface="Times New Roman" panose="02020603050405020304" pitchFamily="18" charset="0"/>
              <a:ea typeface="Times New Roman" panose="02020603050405020304" pitchFamily="18" charset="0"/>
            </a:endParaRPr>
          </a:p>
          <a:p>
            <a:pPr marL="0" marR="0" algn="just">
              <a:lnSpc>
                <a:spcPct val="150000"/>
              </a:lnSpc>
              <a:spcBef>
                <a:spcPts val="20"/>
              </a:spcBef>
              <a:spcAft>
                <a:spcPts val="0"/>
              </a:spcAft>
            </a:pPr>
            <a:r>
              <a:rPr lang="en-US" sz="2200" dirty="0">
                <a:effectLst/>
                <a:latin typeface="Times New Roman" panose="02020603050405020304" pitchFamily="18" charset="0"/>
                <a:ea typeface="Times New Roman" panose="02020603050405020304" pitchFamily="18" charset="0"/>
              </a:rPr>
              <a:t> </a:t>
            </a:r>
          </a:p>
          <a:p>
            <a:pPr marL="0" marR="0" algn="just">
              <a:lnSpc>
                <a:spcPct val="150000"/>
              </a:lnSpc>
              <a:spcBef>
                <a:spcPts val="0"/>
              </a:spcBef>
              <a:spcAft>
                <a:spcPts val="0"/>
              </a:spcAft>
            </a:pPr>
            <a:r>
              <a:rPr lang="en-US" sz="2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4797611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07E00-F291-4818-B0E8-B88E8349D67C}"/>
              </a:ext>
            </a:extLst>
          </p:cNvPr>
          <p:cNvPicPr>
            <a:picLocks noChangeAspect="1"/>
          </p:cNvPicPr>
          <p:nvPr/>
        </p:nvPicPr>
        <p:blipFill>
          <a:blip r:embed="rId2"/>
          <a:stretch>
            <a:fillRect/>
          </a:stretch>
        </p:blipFill>
        <p:spPr>
          <a:xfrm>
            <a:off x="11189832" y="137813"/>
            <a:ext cx="908383" cy="890093"/>
          </a:xfrm>
          <a:prstGeom prst="rect">
            <a:avLst/>
          </a:prstGeom>
        </p:spPr>
      </p:pic>
      <p:sp>
        <p:nvSpPr>
          <p:cNvPr id="2" name="Title 1">
            <a:extLst>
              <a:ext uri="{FF2B5EF4-FFF2-40B4-BE49-F238E27FC236}">
                <a16:creationId xmlns:a16="http://schemas.microsoft.com/office/drawing/2014/main" id="{1BE33B14-99CA-4EB5-925A-55868022546A}"/>
              </a:ext>
            </a:extLst>
          </p:cNvPr>
          <p:cNvSpPr>
            <a:spLocks noGrp="1"/>
          </p:cNvSpPr>
          <p:nvPr>
            <p:ph type="title"/>
          </p:nvPr>
        </p:nvSpPr>
        <p:spPr>
          <a:xfrm>
            <a:off x="93785" y="2"/>
            <a:ext cx="12098215" cy="618976"/>
          </a:xfrm>
        </p:spPr>
        <p:txBody>
          <a:bodyPr>
            <a:normAutofit fontScale="90000"/>
          </a:bodyPr>
          <a:lstStyle/>
          <a:p>
            <a:pPr algn="ctr"/>
            <a:r>
              <a:rPr lang="en-US" sz="4400" b="1" dirty="0">
                <a:solidFill>
                  <a:srgbClr val="231F21"/>
                </a:solidFill>
                <a:effectLst/>
                <a:latin typeface="Times New Roman" panose="02020603050405020304" pitchFamily="18" charset="0"/>
                <a:ea typeface="Times New Roman" panose="02020603050405020304" pitchFamily="18" charset="0"/>
              </a:rPr>
              <a:t>Financial model (Inputs) </a:t>
            </a:r>
            <a:endParaRPr lang="en-US" dirty="0"/>
          </a:p>
        </p:txBody>
      </p:sp>
      <p:sp>
        <p:nvSpPr>
          <p:cNvPr id="3" name="Content Placeholder 2">
            <a:extLst>
              <a:ext uri="{FF2B5EF4-FFF2-40B4-BE49-F238E27FC236}">
                <a16:creationId xmlns:a16="http://schemas.microsoft.com/office/drawing/2014/main" id="{00199CF1-95DF-4B5B-A132-2FC084B65E3A}"/>
              </a:ext>
            </a:extLst>
          </p:cNvPr>
          <p:cNvSpPr>
            <a:spLocks noGrp="1"/>
          </p:cNvSpPr>
          <p:nvPr>
            <p:ph idx="1"/>
          </p:nvPr>
        </p:nvSpPr>
        <p:spPr>
          <a:xfrm>
            <a:off x="140677" y="788756"/>
            <a:ext cx="12004429" cy="5960531"/>
          </a:xfrm>
        </p:spPr>
        <p:txBody>
          <a:bodyPr>
            <a:normAutofit/>
          </a:bodyPr>
          <a:lstStyle/>
          <a:p>
            <a:pPr marL="0" marR="0" indent="0">
              <a:spcBef>
                <a:spcPts val="30"/>
              </a:spcBef>
              <a:spcAft>
                <a:spcPts val="0"/>
              </a:spcAft>
              <a:buNone/>
            </a:pPr>
            <a:r>
              <a:rPr lang="en-US" sz="1250" dirty="0">
                <a:effectLst/>
                <a:latin typeface="Times New Roman" panose="02020603050405020304" pitchFamily="18" charset="0"/>
                <a:ea typeface="Times New Roman" panose="02020603050405020304" pitchFamily="18" charset="0"/>
              </a:rPr>
              <a:t> </a:t>
            </a:r>
            <a:endParaRPr lang="en-US" sz="1150" dirty="0">
              <a:effectLst/>
              <a:highlight>
                <a:srgbClr val="FFFF00"/>
              </a:highlight>
              <a:latin typeface="Times New Roman" panose="02020603050405020304" pitchFamily="18" charset="0"/>
              <a:ea typeface="Times New Roman" panose="02020603050405020304" pitchFamily="18" charset="0"/>
            </a:endParaRPr>
          </a:p>
          <a:p>
            <a:pPr marL="4445" marR="0" indent="0" algn="just">
              <a:spcBef>
                <a:spcPts val="895"/>
              </a:spcBef>
              <a:spcAft>
                <a:spcPts val="0"/>
              </a:spcAft>
              <a:buNone/>
            </a:pPr>
            <a:endParaRPr lang="en-US" sz="1800" b="1" dirty="0">
              <a:effectLst/>
              <a:latin typeface="Times New Roman" panose="02020603050405020304" pitchFamily="18" charset="0"/>
              <a:ea typeface="Times New Roman" panose="02020603050405020304" pitchFamily="18" charset="0"/>
            </a:endParaRPr>
          </a:p>
        </p:txBody>
      </p:sp>
      <p:sp>
        <p:nvSpPr>
          <p:cNvPr id="11" name="TextBox 10">
            <a:extLst>
              <a:ext uri="{FF2B5EF4-FFF2-40B4-BE49-F238E27FC236}">
                <a16:creationId xmlns:a16="http://schemas.microsoft.com/office/drawing/2014/main" id="{1F9550F6-F49E-41B8-B96F-DAA87EE8CCCF}"/>
              </a:ext>
            </a:extLst>
          </p:cNvPr>
          <p:cNvSpPr txBox="1"/>
          <p:nvPr/>
        </p:nvSpPr>
        <p:spPr>
          <a:xfrm>
            <a:off x="46894" y="676213"/>
            <a:ext cx="12145106" cy="9188221"/>
          </a:xfrm>
          <a:prstGeom prst="rect">
            <a:avLst/>
          </a:prstGeom>
          <a:noFill/>
        </p:spPr>
        <p:txBody>
          <a:bodyPr wrap="square">
            <a:spAutoFit/>
          </a:bodyPr>
          <a:lstStyle/>
          <a:p>
            <a:pPr marL="518160" marR="215900" indent="177800" algn="just">
              <a:lnSpc>
                <a:spcPct val="150000"/>
              </a:lnSpc>
              <a:spcBef>
                <a:spcPts val="1440"/>
              </a:spcBef>
              <a:spcAft>
                <a:spcPts val="0"/>
              </a:spcAft>
            </a:pPr>
            <a:r>
              <a:rPr lang="en-US" sz="2400" b="1" dirty="0">
                <a:solidFill>
                  <a:srgbClr val="231F21"/>
                </a:solidFill>
                <a:effectLst/>
                <a:highlight>
                  <a:srgbClr val="00FFFF"/>
                </a:highlight>
                <a:latin typeface="Times New Roman" panose="02020603050405020304" pitchFamily="18" charset="0"/>
                <a:ea typeface="Times New Roman" panose="02020603050405020304" pitchFamily="18" charset="0"/>
              </a:rPr>
              <a:t>2. PROJECT</a:t>
            </a:r>
            <a:r>
              <a:rPr lang="en-US" sz="2400" b="1" spc="5" dirty="0">
                <a:solidFill>
                  <a:srgbClr val="231F21"/>
                </a:solidFill>
                <a:effectLst/>
                <a:highlight>
                  <a:srgbClr val="00FFFF"/>
                </a:highlight>
                <a:latin typeface="Times New Roman" panose="02020603050405020304" pitchFamily="18" charset="0"/>
                <a:ea typeface="Times New Roman" panose="02020603050405020304" pitchFamily="18" charset="0"/>
              </a:rPr>
              <a:t> </a:t>
            </a:r>
            <a:r>
              <a:rPr lang="en-US" sz="2400" b="1" dirty="0">
                <a:solidFill>
                  <a:srgbClr val="231F21"/>
                </a:solidFill>
                <a:effectLst/>
                <a:highlight>
                  <a:srgbClr val="00FFFF"/>
                </a:highlight>
                <a:latin typeface="Times New Roman" panose="02020603050405020304" pitchFamily="18" charset="0"/>
                <a:ea typeface="Times New Roman" panose="02020603050405020304" pitchFamily="18" charset="0"/>
              </a:rPr>
              <a:t>COSTS</a:t>
            </a:r>
            <a:r>
              <a:rPr lang="en-US" sz="2400" b="1" spc="35" dirty="0">
                <a:solidFill>
                  <a:srgbClr val="231F21"/>
                </a:solidFill>
                <a:effectLst/>
                <a:highlight>
                  <a:srgbClr val="00FFFF"/>
                </a:highlight>
                <a:latin typeface="Times New Roman" panose="02020603050405020304" pitchFamily="18" charset="0"/>
                <a:ea typeface="Times New Roman" panose="02020603050405020304" pitchFamily="18" charset="0"/>
              </a:rPr>
              <a:t> </a:t>
            </a:r>
            <a:r>
              <a:rPr lang="en-US" sz="2400" b="1" dirty="0">
                <a:solidFill>
                  <a:srgbClr val="231F21"/>
                </a:solidFill>
                <a:effectLst/>
                <a:highlight>
                  <a:srgbClr val="00FFFF"/>
                </a:highlight>
                <a:latin typeface="Times New Roman" panose="02020603050405020304" pitchFamily="18" charset="0"/>
                <a:ea typeface="Times New Roman" panose="02020603050405020304" pitchFamily="18" charset="0"/>
              </a:rPr>
              <a:t>AND</a:t>
            </a:r>
            <a:r>
              <a:rPr lang="en-US" sz="2400" b="1" spc="30" dirty="0">
                <a:solidFill>
                  <a:srgbClr val="231F21"/>
                </a:solidFill>
                <a:effectLst/>
                <a:highlight>
                  <a:srgbClr val="00FFFF"/>
                </a:highlight>
                <a:latin typeface="Times New Roman" panose="02020603050405020304" pitchFamily="18" charset="0"/>
                <a:ea typeface="Times New Roman" panose="02020603050405020304" pitchFamily="18" charset="0"/>
              </a:rPr>
              <a:t> </a:t>
            </a:r>
            <a:r>
              <a:rPr lang="en-US" sz="2400" b="1" dirty="0">
                <a:solidFill>
                  <a:srgbClr val="231F21"/>
                </a:solidFill>
                <a:effectLst/>
                <a:highlight>
                  <a:srgbClr val="00FFFF"/>
                </a:highlight>
                <a:latin typeface="Times New Roman" panose="02020603050405020304" pitchFamily="18" charset="0"/>
                <a:ea typeface="Times New Roman" panose="02020603050405020304" pitchFamily="18" charset="0"/>
              </a:rPr>
              <a:t>FUNDING</a:t>
            </a:r>
          </a:p>
          <a:p>
            <a:pPr marL="231775" marR="215900" algn="just">
              <a:lnSpc>
                <a:spcPct val="150000"/>
              </a:lnSpc>
              <a:spcBef>
                <a:spcPts val="1440"/>
              </a:spcBef>
              <a:spcAft>
                <a:spcPts val="0"/>
              </a:spcAf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 next stage in the detailed modeling process is the preparation of a budget</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for the construction costs from the Project Company’s point of view and determining</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how</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funded.</a:t>
            </a:r>
          </a:p>
          <a:p>
            <a:pPr marL="231775" marR="0" algn="just">
              <a:lnSpc>
                <a:spcPct val="150000"/>
              </a:lnSpc>
              <a:spcBef>
                <a:spcPts val="0"/>
              </a:spcBef>
              <a:spcAft>
                <a:spcPts val="0"/>
              </a:spcAft>
            </a:pPr>
            <a:r>
              <a:rPr lang="en-US" sz="2000" b="1" dirty="0">
                <a:solidFill>
                  <a:srgbClr val="231F21"/>
                </a:solidFill>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2.1.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b="1" spc="-30"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COSTS</a:t>
            </a:r>
            <a:endParaRPr lang="en-US" sz="2000" b="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55563" marR="0" algn="just">
              <a:lnSpc>
                <a:spcPct val="150000"/>
              </a:lnSpc>
              <a:spcBef>
                <a:spcPts val="295"/>
              </a:spcBef>
              <a:spcAft>
                <a:spcPts val="0"/>
              </a:spcAf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10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a:t>
            </a:r>
            <a:r>
              <a:rPr lang="en-US" sz="2000" spc="1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budget</a:t>
            </a:r>
            <a:r>
              <a:rPr lang="en-US" sz="2000" spc="9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takes</a:t>
            </a:r>
            <a:r>
              <a:rPr lang="en-US" sz="2000" spc="1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000" spc="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account</a:t>
            </a:r>
            <a:r>
              <a:rPr lang="en-US" sz="2000" spc="10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a:t>
            </a:r>
            <a:r>
              <a:rPr lang="en-US" sz="2000" spc="1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incurred</a:t>
            </a:r>
            <a:r>
              <a:rPr lang="en-US" sz="2000" spc="1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since</a:t>
            </a:r>
            <a:r>
              <a:rPr lang="en-US" sz="2000" spc="9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1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beginning</a:t>
            </a:r>
            <a:r>
              <a:rPr lang="en-US" sz="2000"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 the project development and covers the period until the project is complete and</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ready</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operate.</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1" u="sng"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typical</a:t>
            </a:r>
            <a:r>
              <a:rPr lang="en-US" sz="2000" b="1" u="sng"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budget</a:t>
            </a:r>
            <a:r>
              <a:rPr lang="en-US" sz="2000" b="1" u="sng"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b="1" u="sng"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b="1" u="sng"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process</a:t>
            </a:r>
            <a:r>
              <a:rPr lang="en-US" sz="2000" b="1" u="sng" spc="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plant</a:t>
            </a:r>
            <a:r>
              <a:rPr lang="en-US" sz="2000" b="1" u="sng"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b="1" u="sng"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infrastructure</a:t>
            </a:r>
            <a:r>
              <a:rPr lang="en-US" sz="2000" b="1" u="sng"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b="1" u="sng"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000" b="1" u="sng"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likely</a:t>
            </a:r>
            <a:r>
              <a:rPr lang="en-US" sz="2000" b="1" u="sng"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b="1" u="sng"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include:</a:t>
            </a:r>
          </a:p>
          <a:p>
            <a:pPr marL="0" marR="0" algn="just">
              <a:lnSpc>
                <a:spcPct val="150000"/>
              </a:lnSpc>
              <a:spcBef>
                <a:spcPts val="10"/>
              </a:spcBef>
              <a:spcAft>
                <a:spcPts val="0"/>
              </a:spcAft>
            </a:pP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Development</a:t>
            </a:r>
            <a:r>
              <a:rPr lang="en-US" sz="2000" b="1"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a:t>
            </a:r>
            <a:r>
              <a:rPr lang="en-US" sz="2000" b="1"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are the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 incurred by the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Sponsors (and</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charged on to the Project Company), or by the Project Company itself, in the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period prior to Financial Close. Sponsors need to agree among themselves to</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 methodology for allocating their own costs to the project, including staff</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overheads and travel costs, which are likely to be signiﬁcant over a long development period. Costs of the Sponsors’ or Project Company’s advisers also</a:t>
            </a:r>
            <a:r>
              <a:rPr lang="en-US" sz="2000"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need</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taken</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account.</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518160" marR="216535" indent="177800" algn="just">
              <a:lnSpc>
                <a:spcPct val="150000"/>
              </a:lnSpc>
              <a:spcBef>
                <a:spcPts val="1440"/>
              </a:spcBef>
              <a:spcAft>
                <a:spcPts val="0"/>
              </a:spcAft>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rPr>
              <a:t> </a:t>
            </a:r>
          </a:p>
          <a:p>
            <a:pPr marL="518160" marR="215900" indent="177800" algn="just">
              <a:lnSpc>
                <a:spcPct val="150000"/>
              </a:lnSpc>
              <a:spcBef>
                <a:spcPts val="1440"/>
              </a:spcBef>
              <a:spcAft>
                <a:spcPts val="0"/>
              </a:spcAft>
            </a:pPr>
            <a:endParaRPr lang="en-US" sz="2200" dirty="0">
              <a:solidFill>
                <a:srgbClr val="231F21"/>
              </a:solidFill>
              <a:latin typeface="Times New Roman" panose="02020603050405020304" pitchFamily="18" charset="0"/>
              <a:ea typeface="Times New Roman" panose="02020603050405020304" pitchFamily="18" charset="0"/>
            </a:endParaRPr>
          </a:p>
          <a:p>
            <a:pPr marL="518160" marR="215900" indent="177800" algn="just">
              <a:lnSpc>
                <a:spcPct val="150000"/>
              </a:lnSpc>
              <a:spcBef>
                <a:spcPts val="1440"/>
              </a:spcBef>
              <a:spcAft>
                <a:spcPts val="0"/>
              </a:spcAft>
            </a:pPr>
            <a:endParaRPr lang="en-US" sz="2200" dirty="0">
              <a:solidFill>
                <a:srgbClr val="231F21"/>
              </a:solidFill>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US" sz="2200" dirty="0">
                <a:effectLst/>
                <a:latin typeface="Times New Roman" panose="02020603050405020304" pitchFamily="18" charset="0"/>
                <a:ea typeface="Times New Roman" panose="02020603050405020304" pitchFamily="18" charset="0"/>
              </a:rPr>
              <a:t> </a:t>
            </a:r>
            <a:endPar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55563" marR="0" algn="just">
              <a:lnSpc>
                <a:spcPct val="150000"/>
              </a:lnSpc>
              <a:spcBef>
                <a:spcPts val="295"/>
              </a:spcBef>
              <a:spcAft>
                <a:spcPts val="0"/>
              </a:spcAft>
            </a:pPr>
            <a:endParaRPr lang="en-US" sz="2000" b="1" u="sng"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36863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07E00-F291-4818-B0E8-B88E8349D67C}"/>
              </a:ext>
            </a:extLst>
          </p:cNvPr>
          <p:cNvPicPr>
            <a:picLocks noChangeAspect="1"/>
          </p:cNvPicPr>
          <p:nvPr/>
        </p:nvPicPr>
        <p:blipFill>
          <a:blip r:embed="rId2"/>
          <a:stretch>
            <a:fillRect/>
          </a:stretch>
        </p:blipFill>
        <p:spPr>
          <a:xfrm>
            <a:off x="11189832" y="137813"/>
            <a:ext cx="908383" cy="890093"/>
          </a:xfrm>
          <a:prstGeom prst="rect">
            <a:avLst/>
          </a:prstGeom>
        </p:spPr>
      </p:pic>
      <p:sp>
        <p:nvSpPr>
          <p:cNvPr id="2" name="Title 1">
            <a:extLst>
              <a:ext uri="{FF2B5EF4-FFF2-40B4-BE49-F238E27FC236}">
                <a16:creationId xmlns:a16="http://schemas.microsoft.com/office/drawing/2014/main" id="{1BE33B14-99CA-4EB5-925A-55868022546A}"/>
              </a:ext>
            </a:extLst>
          </p:cNvPr>
          <p:cNvSpPr>
            <a:spLocks noGrp="1"/>
          </p:cNvSpPr>
          <p:nvPr>
            <p:ph type="title"/>
          </p:nvPr>
        </p:nvSpPr>
        <p:spPr>
          <a:xfrm>
            <a:off x="93785" y="2"/>
            <a:ext cx="12098215" cy="618976"/>
          </a:xfrm>
        </p:spPr>
        <p:txBody>
          <a:bodyPr>
            <a:normAutofit fontScale="90000"/>
          </a:bodyPr>
          <a:lstStyle/>
          <a:p>
            <a:pPr algn="ctr"/>
            <a:r>
              <a:rPr lang="en-US" sz="4400" b="1" dirty="0">
                <a:solidFill>
                  <a:srgbClr val="231F21"/>
                </a:solidFill>
                <a:effectLst/>
                <a:latin typeface="Times New Roman" panose="02020603050405020304" pitchFamily="18" charset="0"/>
                <a:ea typeface="Times New Roman" panose="02020603050405020304" pitchFamily="18" charset="0"/>
              </a:rPr>
              <a:t>Financial model (Inputs) </a:t>
            </a:r>
            <a:endParaRPr lang="en-US" dirty="0"/>
          </a:p>
        </p:txBody>
      </p:sp>
      <p:sp>
        <p:nvSpPr>
          <p:cNvPr id="3" name="Content Placeholder 2">
            <a:extLst>
              <a:ext uri="{FF2B5EF4-FFF2-40B4-BE49-F238E27FC236}">
                <a16:creationId xmlns:a16="http://schemas.microsoft.com/office/drawing/2014/main" id="{00199CF1-95DF-4B5B-A132-2FC084B65E3A}"/>
              </a:ext>
            </a:extLst>
          </p:cNvPr>
          <p:cNvSpPr>
            <a:spLocks noGrp="1"/>
          </p:cNvSpPr>
          <p:nvPr>
            <p:ph idx="1"/>
          </p:nvPr>
        </p:nvSpPr>
        <p:spPr>
          <a:xfrm>
            <a:off x="140677" y="788756"/>
            <a:ext cx="12004429" cy="5960531"/>
          </a:xfrm>
        </p:spPr>
        <p:txBody>
          <a:bodyPr>
            <a:normAutofit/>
          </a:bodyPr>
          <a:lstStyle/>
          <a:p>
            <a:pPr marL="0" marR="0" indent="0">
              <a:spcBef>
                <a:spcPts val="30"/>
              </a:spcBef>
              <a:spcAft>
                <a:spcPts val="0"/>
              </a:spcAft>
              <a:buNone/>
            </a:pPr>
            <a:r>
              <a:rPr lang="en-US" sz="1250" dirty="0">
                <a:effectLst/>
                <a:latin typeface="Times New Roman" panose="02020603050405020304" pitchFamily="18" charset="0"/>
                <a:ea typeface="Times New Roman" panose="02020603050405020304" pitchFamily="18" charset="0"/>
              </a:rPr>
              <a:t> </a:t>
            </a:r>
            <a:endParaRPr lang="en-US" sz="1150" dirty="0">
              <a:effectLst/>
              <a:highlight>
                <a:srgbClr val="FFFF00"/>
              </a:highlight>
              <a:latin typeface="Times New Roman" panose="02020603050405020304" pitchFamily="18" charset="0"/>
              <a:ea typeface="Times New Roman" panose="02020603050405020304" pitchFamily="18" charset="0"/>
            </a:endParaRPr>
          </a:p>
          <a:p>
            <a:pPr marL="4445" marR="0" indent="0" algn="just">
              <a:spcBef>
                <a:spcPts val="895"/>
              </a:spcBef>
              <a:spcAft>
                <a:spcPts val="0"/>
              </a:spcAft>
              <a:buNone/>
            </a:pPr>
            <a:endParaRPr lang="en-US" sz="1800" b="1" dirty="0">
              <a:effectLst/>
              <a:latin typeface="Times New Roman" panose="02020603050405020304" pitchFamily="18" charset="0"/>
              <a:ea typeface="Times New Roman" panose="02020603050405020304" pitchFamily="18" charset="0"/>
            </a:endParaRPr>
          </a:p>
        </p:txBody>
      </p:sp>
      <p:sp>
        <p:nvSpPr>
          <p:cNvPr id="11" name="TextBox 10">
            <a:extLst>
              <a:ext uri="{FF2B5EF4-FFF2-40B4-BE49-F238E27FC236}">
                <a16:creationId xmlns:a16="http://schemas.microsoft.com/office/drawing/2014/main" id="{1F9550F6-F49E-41B8-B96F-DAA87EE8CCCF}"/>
              </a:ext>
            </a:extLst>
          </p:cNvPr>
          <p:cNvSpPr txBox="1"/>
          <p:nvPr/>
        </p:nvSpPr>
        <p:spPr>
          <a:xfrm>
            <a:off x="46894" y="676213"/>
            <a:ext cx="12145106" cy="9113842"/>
          </a:xfrm>
          <a:prstGeom prst="rect">
            <a:avLst/>
          </a:prstGeom>
          <a:noFill/>
        </p:spPr>
        <p:txBody>
          <a:bodyPr wrap="square">
            <a:spAutoFit/>
          </a:bodyPr>
          <a:lstStyle/>
          <a:p>
            <a:pPr marL="231775" marR="0" algn="just">
              <a:lnSpc>
                <a:spcPct val="150000"/>
              </a:lnSpc>
              <a:spcBef>
                <a:spcPts val="0"/>
              </a:spcBef>
              <a:spcAft>
                <a:spcPts val="0"/>
              </a:spcAft>
            </a:pPr>
            <a:r>
              <a:rPr lang="en-US" sz="2000" b="1" dirty="0">
                <a:solidFill>
                  <a:srgbClr val="231F21"/>
                </a:solidFill>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2.1.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b="1" spc="-30"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COSTS (continued) </a:t>
            </a:r>
          </a:p>
          <a:p>
            <a:pPr marL="231775" marR="0" algn="just">
              <a:lnSpc>
                <a:spcPct val="150000"/>
              </a:lnSpc>
              <a:spcBef>
                <a:spcPts val="0"/>
              </a:spcBef>
              <a:spcAft>
                <a:spcPts val="0"/>
              </a:spcAft>
            </a:pPr>
            <a:endParaRPr lang="en-US" sz="2000" b="1"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R="500380" lvl="0" algn="just" rtl="0">
              <a:lnSpc>
                <a:spcPct val="150000"/>
              </a:lnSpc>
              <a:spcBef>
                <a:spcPts val="0"/>
              </a:spcBef>
              <a:spcAft>
                <a:spcPts val="0"/>
              </a:spcAft>
              <a:buClr>
                <a:srgbClr val="231F21"/>
              </a:buClr>
              <a:buSzPts val="1150"/>
              <a:tabLst>
                <a:tab pos="538480" algn="l"/>
              </a:tabLst>
            </a:pP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Development</a:t>
            </a:r>
            <a:r>
              <a:rPr lang="en-US" sz="2000" b="1" u="sng" spc="2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fees.</a:t>
            </a:r>
            <a:r>
              <a:rPr lang="en-US" sz="2000" b="1" u="sng"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2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economics</a:t>
            </a:r>
            <a:r>
              <a:rPr lang="en-US" sz="2000" spc="2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spc="2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allow</a:t>
            </a:r>
            <a:r>
              <a:rPr lang="en-US" sz="2000" spc="2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one</a:t>
            </a:r>
            <a:r>
              <a:rPr lang="en-US" sz="2000" spc="2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2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more</a:t>
            </a:r>
            <a:r>
              <a:rPr lang="en-US" sz="2000" spc="2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Sponsors</a:t>
            </a:r>
            <a:r>
              <a:rPr lang="en-US" sz="2000" spc="-2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 take out an initial fee from the Project Company for developing the project, and thus realize an upfront proﬁt. This ﬁgure may ﬂuctuate</a:t>
            </a:r>
            <a:r>
              <a:rPr lang="en-US" sz="2000"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eliminated</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entirely)</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ﬁnancial</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evaluation</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develops.</a:t>
            </a:r>
          </a:p>
          <a:p>
            <a:pPr marR="500380" lvl="0" algn="just" rtl="0">
              <a:lnSpc>
                <a:spcPct val="150000"/>
              </a:lnSpc>
              <a:spcBef>
                <a:spcPts val="0"/>
              </a:spcBef>
              <a:spcAft>
                <a:spcPts val="0"/>
              </a:spcAft>
              <a:buClr>
                <a:srgbClr val="231F21"/>
              </a:buClr>
              <a:buSzPts val="1150"/>
              <a:tabLst>
                <a:tab pos="538480" algn="l"/>
              </a:tabLst>
            </a:pPr>
            <a:endPar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R="0" lvl="0" algn="just" rtl="0">
              <a:lnSpc>
                <a:spcPct val="150000"/>
              </a:lnSpc>
              <a:spcBef>
                <a:spcPts val="0"/>
              </a:spcBef>
              <a:spcAft>
                <a:spcPts val="0"/>
              </a:spcAft>
              <a:buClr>
                <a:srgbClr val="231F21"/>
              </a:buClr>
              <a:buSzPts val="1150"/>
              <a:tabLst>
                <a:tab pos="538480" algn="l"/>
              </a:tabLst>
            </a:pP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b="1"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Company</a:t>
            </a:r>
            <a:r>
              <a:rPr lang="en-US" sz="2000" b="1" u="sng"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a:t>
            </a:r>
            <a:r>
              <a:rPr lang="en-US" sz="2000" b="1" u="sng" spc="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These include</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after</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Financial Close</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0" lvl="1" indent="-285750" algn="just">
              <a:lnSpc>
                <a:spcPct val="150000"/>
              </a:lnSpc>
              <a:spcBef>
                <a:spcPts val="80"/>
              </a:spcBef>
              <a:spcAft>
                <a:spcPts val="0"/>
              </a:spcAft>
              <a:buClr>
                <a:srgbClr val="231F21"/>
              </a:buClr>
              <a:buSzPts val="1150"/>
              <a:buFont typeface="Times New Roman" panose="02020603050405020304" pitchFamily="18" charset="0"/>
              <a:buChar char="•"/>
              <a:tabLst>
                <a:tab pos="688975"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Personnel</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0" lvl="1" indent="-285750" algn="just">
              <a:lnSpc>
                <a:spcPct val="150000"/>
              </a:lnSpc>
              <a:spcBef>
                <a:spcPts val="95"/>
              </a:spcBef>
              <a:spcAft>
                <a:spcPts val="0"/>
              </a:spcAft>
              <a:buClr>
                <a:srgbClr val="231F21"/>
              </a:buClr>
              <a:buSzPts val="1150"/>
              <a:buFont typeface="Times New Roman" panose="02020603050405020304" pitchFamily="18" charset="0"/>
              <a:buChar char="•"/>
              <a:tabLst>
                <a:tab pos="688975"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Ofﬁce</a:t>
            </a:r>
            <a:r>
              <a:rPr lang="en-US" sz="20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equipment</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0" lvl="1" indent="-285750" algn="just">
              <a:lnSpc>
                <a:spcPct val="150000"/>
              </a:lnSpc>
              <a:spcBef>
                <a:spcPts val="95"/>
              </a:spcBef>
              <a:spcAft>
                <a:spcPts val="0"/>
              </a:spcAft>
              <a:buClr>
                <a:srgbClr val="231F21"/>
              </a:buClr>
              <a:buSzPts val="1150"/>
              <a:buFont typeface="Times New Roman" panose="02020603050405020304" pitchFamily="18" charset="0"/>
              <a:buChar char="•"/>
              <a:tabLst>
                <a:tab pos="688975"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Permits</a:t>
            </a:r>
            <a:r>
              <a:rPr lang="en-US" sz="2000" spc="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licenses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0" lvl="1" indent="-285750" algn="just">
              <a:lnSpc>
                <a:spcPct val="150000"/>
              </a:lnSpc>
              <a:spcBef>
                <a:spcPts val="90"/>
              </a:spcBef>
              <a:spcAft>
                <a:spcPts val="0"/>
              </a:spcAft>
              <a:buClr>
                <a:srgbClr val="231F21"/>
              </a:buClr>
              <a:buSzPts val="1150"/>
              <a:buFont typeface="Times New Roman" panose="02020603050405020304" pitchFamily="18" charset="0"/>
              <a:buChar char="•"/>
              <a:tabLst>
                <a:tab pos="688975"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Owner’s</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Engineer</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construction</a:t>
            </a:r>
            <a:r>
              <a:rPr lang="en-US" sz="2000" spc="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supervision)</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628650" lvl="1" indent="-171450" algn="just">
              <a:lnSpc>
                <a:spcPct val="150000"/>
              </a:lnSpc>
              <a:buFont typeface="Arial" panose="020B0604020202020204" pitchFamily="34" charset="0"/>
              <a:buChar char="•"/>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Training</a:t>
            </a:r>
            <a:r>
              <a:rPr lang="en-US" sz="2000"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mobilization</a:t>
            </a:r>
            <a:r>
              <a:rPr lang="en-US" sz="2000" spc="2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a:t>
            </a:r>
            <a:r>
              <a:rPr lang="en-US" sz="2000" spc="225" dirty="0">
                <a:solidFill>
                  <a:srgbClr val="231F21"/>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518160" marR="216535" indent="177800" algn="just">
              <a:lnSpc>
                <a:spcPct val="150000"/>
              </a:lnSpc>
              <a:spcBef>
                <a:spcPts val="1440"/>
              </a:spcBef>
              <a:spcAft>
                <a:spcPts val="0"/>
              </a:spcAft>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518160" marR="215900" indent="177800" algn="just">
              <a:lnSpc>
                <a:spcPct val="150000"/>
              </a:lnSpc>
              <a:spcBef>
                <a:spcPts val="1440"/>
              </a:spcBef>
              <a:spcAft>
                <a:spcPts val="0"/>
              </a:spcAft>
            </a:pPr>
            <a:endParaRPr lang="en-US" sz="2200" dirty="0">
              <a:solidFill>
                <a:srgbClr val="231F21"/>
              </a:solidFill>
              <a:latin typeface="Times New Roman" panose="02020603050405020304" pitchFamily="18" charset="0"/>
              <a:ea typeface="Times New Roman" panose="02020603050405020304" pitchFamily="18" charset="0"/>
            </a:endParaRPr>
          </a:p>
          <a:p>
            <a:pPr marL="518160" marR="215900" indent="177800" algn="just">
              <a:lnSpc>
                <a:spcPct val="150000"/>
              </a:lnSpc>
              <a:spcBef>
                <a:spcPts val="1440"/>
              </a:spcBef>
              <a:spcAft>
                <a:spcPts val="0"/>
              </a:spcAft>
            </a:pPr>
            <a:endParaRPr lang="en-US" sz="2200" dirty="0">
              <a:solidFill>
                <a:srgbClr val="231F21"/>
              </a:solidFill>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US" sz="2200" dirty="0">
                <a:effectLst/>
                <a:latin typeface="Times New Roman" panose="02020603050405020304" pitchFamily="18" charset="0"/>
                <a:ea typeface="Times New Roman" panose="02020603050405020304" pitchFamily="18" charset="0"/>
              </a:rPr>
              <a:t> </a:t>
            </a:r>
            <a:endPar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55563" marR="0" algn="just">
              <a:lnSpc>
                <a:spcPct val="150000"/>
              </a:lnSpc>
              <a:spcBef>
                <a:spcPts val="295"/>
              </a:spcBef>
              <a:spcAft>
                <a:spcPts val="0"/>
              </a:spcAft>
            </a:pPr>
            <a:endParaRPr lang="en-US" sz="2000" b="1" u="sng"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23380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07E00-F291-4818-B0E8-B88E8349D67C}"/>
              </a:ext>
            </a:extLst>
          </p:cNvPr>
          <p:cNvPicPr>
            <a:picLocks noChangeAspect="1"/>
          </p:cNvPicPr>
          <p:nvPr/>
        </p:nvPicPr>
        <p:blipFill>
          <a:blip r:embed="rId2"/>
          <a:stretch>
            <a:fillRect/>
          </a:stretch>
        </p:blipFill>
        <p:spPr>
          <a:xfrm>
            <a:off x="11189832" y="137813"/>
            <a:ext cx="908383" cy="890093"/>
          </a:xfrm>
          <a:prstGeom prst="rect">
            <a:avLst/>
          </a:prstGeom>
        </p:spPr>
      </p:pic>
      <p:sp>
        <p:nvSpPr>
          <p:cNvPr id="2" name="Title 1">
            <a:extLst>
              <a:ext uri="{FF2B5EF4-FFF2-40B4-BE49-F238E27FC236}">
                <a16:creationId xmlns:a16="http://schemas.microsoft.com/office/drawing/2014/main" id="{1BE33B14-99CA-4EB5-925A-55868022546A}"/>
              </a:ext>
            </a:extLst>
          </p:cNvPr>
          <p:cNvSpPr>
            <a:spLocks noGrp="1"/>
          </p:cNvSpPr>
          <p:nvPr>
            <p:ph type="title"/>
          </p:nvPr>
        </p:nvSpPr>
        <p:spPr>
          <a:xfrm>
            <a:off x="93785" y="2"/>
            <a:ext cx="12098215" cy="618976"/>
          </a:xfrm>
        </p:spPr>
        <p:txBody>
          <a:bodyPr>
            <a:normAutofit fontScale="90000"/>
          </a:bodyPr>
          <a:lstStyle/>
          <a:p>
            <a:pPr algn="ctr"/>
            <a:r>
              <a:rPr lang="en-US" sz="4400" b="1" dirty="0">
                <a:solidFill>
                  <a:srgbClr val="231F21"/>
                </a:solidFill>
                <a:effectLst/>
                <a:latin typeface="Times New Roman" panose="02020603050405020304" pitchFamily="18" charset="0"/>
                <a:ea typeface="Times New Roman" panose="02020603050405020304" pitchFamily="18" charset="0"/>
              </a:rPr>
              <a:t>Financial model (Inputs) </a:t>
            </a:r>
            <a:endParaRPr lang="en-US" dirty="0"/>
          </a:p>
        </p:txBody>
      </p:sp>
      <p:sp>
        <p:nvSpPr>
          <p:cNvPr id="3" name="Content Placeholder 2">
            <a:extLst>
              <a:ext uri="{FF2B5EF4-FFF2-40B4-BE49-F238E27FC236}">
                <a16:creationId xmlns:a16="http://schemas.microsoft.com/office/drawing/2014/main" id="{00199CF1-95DF-4B5B-A132-2FC084B65E3A}"/>
              </a:ext>
            </a:extLst>
          </p:cNvPr>
          <p:cNvSpPr>
            <a:spLocks noGrp="1"/>
          </p:cNvSpPr>
          <p:nvPr>
            <p:ph idx="1"/>
          </p:nvPr>
        </p:nvSpPr>
        <p:spPr>
          <a:xfrm>
            <a:off x="140677" y="788756"/>
            <a:ext cx="12004429" cy="5960531"/>
          </a:xfrm>
        </p:spPr>
        <p:txBody>
          <a:bodyPr>
            <a:normAutofit/>
          </a:bodyPr>
          <a:lstStyle/>
          <a:p>
            <a:pPr marL="0" marR="0" indent="0">
              <a:spcBef>
                <a:spcPts val="30"/>
              </a:spcBef>
              <a:spcAft>
                <a:spcPts val="0"/>
              </a:spcAft>
              <a:buNone/>
            </a:pPr>
            <a:r>
              <a:rPr lang="en-US" sz="1250" dirty="0">
                <a:effectLst/>
                <a:latin typeface="Times New Roman" panose="02020603050405020304" pitchFamily="18" charset="0"/>
                <a:ea typeface="Times New Roman" panose="02020603050405020304" pitchFamily="18" charset="0"/>
              </a:rPr>
              <a:t> </a:t>
            </a:r>
            <a:endParaRPr lang="en-US" sz="1150" dirty="0">
              <a:effectLst/>
              <a:highlight>
                <a:srgbClr val="FFFF00"/>
              </a:highlight>
              <a:latin typeface="Times New Roman" panose="02020603050405020304" pitchFamily="18" charset="0"/>
              <a:ea typeface="Times New Roman" panose="02020603050405020304" pitchFamily="18" charset="0"/>
            </a:endParaRPr>
          </a:p>
          <a:p>
            <a:pPr marL="4445" marR="0" indent="0" algn="just">
              <a:spcBef>
                <a:spcPts val="895"/>
              </a:spcBef>
              <a:spcAft>
                <a:spcPts val="0"/>
              </a:spcAft>
              <a:buNone/>
            </a:pPr>
            <a:endParaRPr lang="en-US" sz="1800" b="1" dirty="0">
              <a:effectLst/>
              <a:latin typeface="Times New Roman" panose="02020603050405020304" pitchFamily="18" charset="0"/>
              <a:ea typeface="Times New Roman" panose="02020603050405020304" pitchFamily="18" charset="0"/>
            </a:endParaRPr>
          </a:p>
        </p:txBody>
      </p:sp>
      <p:sp>
        <p:nvSpPr>
          <p:cNvPr id="11" name="TextBox 10">
            <a:extLst>
              <a:ext uri="{FF2B5EF4-FFF2-40B4-BE49-F238E27FC236}">
                <a16:creationId xmlns:a16="http://schemas.microsoft.com/office/drawing/2014/main" id="{1F9550F6-F49E-41B8-B96F-DAA87EE8CCCF}"/>
              </a:ext>
            </a:extLst>
          </p:cNvPr>
          <p:cNvSpPr txBox="1"/>
          <p:nvPr/>
        </p:nvSpPr>
        <p:spPr>
          <a:xfrm>
            <a:off x="46894" y="676213"/>
            <a:ext cx="12145106" cy="9708876"/>
          </a:xfrm>
          <a:prstGeom prst="rect">
            <a:avLst/>
          </a:prstGeom>
          <a:noFill/>
        </p:spPr>
        <p:txBody>
          <a:bodyPr wrap="square">
            <a:spAutoFit/>
          </a:bodyPr>
          <a:lstStyle/>
          <a:p>
            <a:pPr marL="231775" marR="0" algn="just">
              <a:lnSpc>
                <a:spcPct val="150000"/>
              </a:lnSpc>
              <a:spcBef>
                <a:spcPts val="0"/>
              </a:spcBef>
              <a:spcAft>
                <a:spcPts val="0"/>
              </a:spcAft>
            </a:pPr>
            <a:r>
              <a:rPr lang="en-US" sz="2000" b="1" dirty="0">
                <a:solidFill>
                  <a:srgbClr val="231F21"/>
                </a:solidFill>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2.1.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b="1" spc="-30"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COSTS (continued) </a:t>
            </a:r>
          </a:p>
          <a:p>
            <a:pPr marL="231775" marR="0" algn="just">
              <a:lnSpc>
                <a:spcPct val="150000"/>
              </a:lnSpc>
              <a:spcBef>
                <a:spcPts val="0"/>
              </a:spcBef>
              <a:spcAft>
                <a:spcPts val="0"/>
              </a:spcAft>
            </a:pPr>
            <a:r>
              <a:rPr lang="en-US" sz="24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Construction</a:t>
            </a:r>
            <a:r>
              <a:rPr lang="en-US" sz="2400" b="1"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phase</a:t>
            </a:r>
            <a:r>
              <a:rPr lang="en-US" sz="2400" b="1"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insurance.</a:t>
            </a:r>
            <a:r>
              <a:rPr lang="en-US" sz="2400" b="1" u="sng" spc="2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231775" marR="0" algn="just">
              <a:lnSpc>
                <a:spcPct val="150000"/>
              </a:lnSpc>
              <a:spcBef>
                <a:spcPts val="0"/>
              </a:spcBef>
              <a:spcAft>
                <a:spcPts val="0"/>
              </a:spcAft>
            </a:pPr>
            <a:endParaRPr lang="en-US" sz="2000" b="1" u="sng" spc="2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231775" marR="0" algn="just">
              <a:lnSpc>
                <a:spcPct val="150000"/>
              </a:lnSpc>
              <a:spcBef>
                <a:spcPts val="0"/>
              </a:spcBef>
              <a:spcAft>
                <a:spcPts val="0"/>
              </a:spcAft>
            </a:pPr>
            <a:r>
              <a:rPr lang="en-US" sz="2000" b="1" u="sng" spc="-5" dirty="0">
                <a:solidFill>
                  <a:srgbClr val="231F21"/>
                </a:solidFill>
                <a:effectLst/>
                <a:latin typeface="Georgia" panose="02040502050405020303" pitchFamily="18" charset="0"/>
                <a:ea typeface="Times New Roman" panose="02020603050405020304" pitchFamily="18" charset="0"/>
                <a:cs typeface="Times New Roman" panose="02020603050405020304" pitchFamily="18" charset="0"/>
              </a:rPr>
              <a:t>EPC</a:t>
            </a:r>
            <a:r>
              <a:rPr lang="en-US" sz="2000" b="1" u="sng" spc="-70" dirty="0">
                <a:solidFill>
                  <a:srgbClr val="231F21"/>
                </a:solidFill>
                <a:effectLst/>
                <a:latin typeface="Georgia" panose="02040502050405020303" pitchFamily="18" charset="0"/>
                <a:ea typeface="Times New Roman" panose="02020603050405020304" pitchFamily="18" charset="0"/>
                <a:cs typeface="Times New Roman" panose="02020603050405020304" pitchFamily="18" charset="0"/>
              </a:rPr>
              <a:t> </a:t>
            </a:r>
            <a:r>
              <a:rPr lang="en-US" sz="2000" b="1" u="sng" spc="-5" dirty="0">
                <a:solidFill>
                  <a:srgbClr val="231F21"/>
                </a:solidFill>
                <a:effectLst/>
                <a:latin typeface="Georgia" panose="02040502050405020303" pitchFamily="18" charset="0"/>
                <a:ea typeface="Times New Roman" panose="02020603050405020304" pitchFamily="18" charset="0"/>
                <a:cs typeface="Times New Roman" panose="02020603050405020304" pitchFamily="18" charset="0"/>
              </a:rPr>
              <a:t>Contract</a:t>
            </a:r>
            <a:r>
              <a:rPr lang="en-US" sz="2000" b="1" u="sng" spc="-50" dirty="0">
                <a:solidFill>
                  <a:srgbClr val="231F21"/>
                </a:solidFill>
                <a:effectLst/>
                <a:latin typeface="Georgia" panose="02040502050405020303" pitchFamily="18" charset="0"/>
                <a:ea typeface="Times New Roman" panose="02020603050405020304" pitchFamily="18" charset="0"/>
                <a:cs typeface="Times New Roman" panose="02020603050405020304" pitchFamily="18" charset="0"/>
              </a:rPr>
              <a:t> </a:t>
            </a:r>
            <a:r>
              <a:rPr lang="en-US" sz="2000" b="1" u="sng" spc="-5" dirty="0">
                <a:solidFill>
                  <a:srgbClr val="231F21"/>
                </a:solidFill>
                <a:effectLst/>
                <a:latin typeface="Georgia" panose="02040502050405020303" pitchFamily="18" charset="0"/>
                <a:ea typeface="Times New Roman" panose="02020603050405020304" pitchFamily="18" charset="0"/>
                <a:cs typeface="Times New Roman" panose="02020603050405020304" pitchFamily="18" charset="0"/>
              </a:rPr>
              <a:t>price.</a:t>
            </a:r>
          </a:p>
          <a:p>
            <a:pPr marL="231775" marR="0" algn="just">
              <a:lnSpc>
                <a:spcPct val="150000"/>
              </a:lnSpc>
              <a:spcBef>
                <a:spcPts val="0"/>
              </a:spcBef>
              <a:spcAft>
                <a:spcPts val="0"/>
              </a:spcAft>
            </a:pPr>
            <a:endParaRPr lang="en-US" sz="2000" b="1" u="sng" spc="26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231775" algn="just">
              <a:lnSpc>
                <a:spcPct val="150000"/>
              </a:lnSpc>
            </a:pPr>
            <a:r>
              <a:rPr lang="en-US" sz="24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Start-up costs.</a:t>
            </a:r>
            <a:r>
              <a:rPr lang="en-US" sz="2400" b="1" u="sng"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These are costs for any fuel or raw materials used by the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EPC Contractor during the testing and start-up of the project, before ﬁnal</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completion; in some projects it may also be possible to earn some revenue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project’s</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output</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during</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period</a:t>
            </a:r>
            <a:r>
              <a:rPr lang="en-US" sz="2000" spc="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offset</a:t>
            </a:r>
            <a:r>
              <a:rPr lang="en-US" sz="2000" spc="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a:t>
            </a:r>
          </a:p>
          <a:p>
            <a:pPr marL="231775" algn="just">
              <a:lnSpc>
                <a:spcPct val="150000"/>
              </a:lnSpc>
            </a:pPr>
            <a:endPar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231775" algn="just">
              <a:lnSpc>
                <a:spcPct val="150000"/>
              </a:lnSpc>
            </a:pPr>
            <a:r>
              <a:rPr lang="en-US" sz="2000" b="1"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EPC  contract: </a:t>
            </a:r>
            <a:r>
              <a:rPr lang="en-US" sz="2000" b="0" i="0" dirty="0">
                <a:solidFill>
                  <a:srgbClr val="202124"/>
                </a:solidFill>
                <a:effectLst/>
                <a:latin typeface="Times New Roman" panose="02020603050405020304" pitchFamily="18" charset="0"/>
                <a:cs typeface="Times New Roman" panose="02020603050405020304" pitchFamily="18" charset="0"/>
              </a:rPr>
              <a:t>A form of building contract used for a large or otherwise complex project under which the builder (the </a:t>
            </a:r>
            <a:r>
              <a:rPr lang="en-US" sz="2000" b="1" i="0" dirty="0">
                <a:solidFill>
                  <a:srgbClr val="202124"/>
                </a:solidFill>
                <a:effectLst/>
                <a:latin typeface="Times New Roman" panose="02020603050405020304" pitchFamily="18" charset="0"/>
                <a:cs typeface="Times New Roman" panose="02020603050405020304" pitchFamily="18" charset="0"/>
              </a:rPr>
              <a:t>EPC contractor</a:t>
            </a:r>
            <a:r>
              <a:rPr lang="en-US" sz="2000" b="0" i="0" dirty="0">
                <a:solidFill>
                  <a:srgbClr val="202124"/>
                </a:solidFill>
                <a:effectLst/>
                <a:latin typeface="Times New Roman" panose="02020603050405020304" pitchFamily="18" charset="0"/>
                <a:cs typeface="Times New Roman" panose="02020603050405020304" pitchFamily="18" charset="0"/>
              </a:rPr>
              <a:t>) will deliver a completed project on a turnkey basis. </a:t>
            </a:r>
            <a:r>
              <a:rPr lang="en-US" sz="2000" b="1" i="0" dirty="0">
                <a:solidFill>
                  <a:srgbClr val="202124"/>
                </a:solidFill>
                <a:effectLst/>
                <a:latin typeface="Times New Roman" panose="02020603050405020304" pitchFamily="18" charset="0"/>
                <a:cs typeface="Times New Roman" panose="02020603050405020304" pitchFamily="18" charset="0"/>
              </a:rPr>
              <a:t>EPC</a:t>
            </a:r>
            <a:r>
              <a:rPr lang="en-US" sz="2000" b="0" i="0" dirty="0">
                <a:solidFill>
                  <a:srgbClr val="202124"/>
                </a:solidFill>
                <a:effectLst/>
                <a:latin typeface="Times New Roman" panose="02020603050405020304" pitchFamily="18" charset="0"/>
                <a:cs typeface="Times New Roman" panose="02020603050405020304" pitchFamily="18" charset="0"/>
              </a:rPr>
              <a:t> contract is an abbreviation for engineering, procurement and construction contract.</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31775" marR="0" algn="just">
              <a:lnSpc>
                <a:spcPct val="150000"/>
              </a:lnSpc>
              <a:spcBef>
                <a:spcPts val="0"/>
              </a:spcBef>
              <a:spcAft>
                <a:spcPts val="0"/>
              </a:spcAft>
            </a:pPr>
            <a:endParaRPr lang="en-US" sz="2000" b="1" u="sng"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518160" marR="216535" indent="177800" algn="just">
              <a:lnSpc>
                <a:spcPct val="150000"/>
              </a:lnSpc>
              <a:spcBef>
                <a:spcPts val="1440"/>
              </a:spcBef>
              <a:spcAft>
                <a:spcPts val="0"/>
              </a:spcAft>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518160" marR="215900" indent="177800" algn="just">
              <a:lnSpc>
                <a:spcPct val="150000"/>
              </a:lnSpc>
              <a:spcBef>
                <a:spcPts val="1440"/>
              </a:spcBef>
              <a:spcAft>
                <a:spcPts val="0"/>
              </a:spcAft>
            </a:pPr>
            <a:endParaRPr lang="en-US" sz="2200" dirty="0">
              <a:solidFill>
                <a:srgbClr val="231F21"/>
              </a:solidFill>
              <a:latin typeface="Times New Roman" panose="02020603050405020304" pitchFamily="18" charset="0"/>
              <a:ea typeface="Times New Roman" panose="02020603050405020304" pitchFamily="18" charset="0"/>
            </a:endParaRPr>
          </a:p>
          <a:p>
            <a:pPr marL="518160" marR="215900" indent="177800" algn="just">
              <a:lnSpc>
                <a:spcPct val="150000"/>
              </a:lnSpc>
              <a:spcBef>
                <a:spcPts val="1440"/>
              </a:spcBef>
              <a:spcAft>
                <a:spcPts val="0"/>
              </a:spcAft>
            </a:pPr>
            <a:endParaRPr lang="en-US" sz="2200" dirty="0">
              <a:solidFill>
                <a:srgbClr val="231F21"/>
              </a:solidFill>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US" sz="2200" dirty="0">
                <a:effectLst/>
                <a:latin typeface="Times New Roman" panose="02020603050405020304" pitchFamily="18" charset="0"/>
                <a:ea typeface="Times New Roman" panose="02020603050405020304" pitchFamily="18" charset="0"/>
              </a:rPr>
              <a:t> </a:t>
            </a:r>
            <a:endPar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55563" marR="0" algn="just">
              <a:lnSpc>
                <a:spcPct val="150000"/>
              </a:lnSpc>
              <a:spcBef>
                <a:spcPts val="295"/>
              </a:spcBef>
              <a:spcAft>
                <a:spcPts val="0"/>
              </a:spcAft>
            </a:pPr>
            <a:endParaRPr lang="en-US" sz="2000" b="1" u="sng"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06590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07E00-F291-4818-B0E8-B88E8349D67C}"/>
              </a:ext>
            </a:extLst>
          </p:cNvPr>
          <p:cNvPicPr>
            <a:picLocks noChangeAspect="1"/>
          </p:cNvPicPr>
          <p:nvPr/>
        </p:nvPicPr>
        <p:blipFill>
          <a:blip r:embed="rId2"/>
          <a:stretch>
            <a:fillRect/>
          </a:stretch>
        </p:blipFill>
        <p:spPr>
          <a:xfrm>
            <a:off x="11189832" y="137813"/>
            <a:ext cx="908383" cy="890093"/>
          </a:xfrm>
          <a:prstGeom prst="rect">
            <a:avLst/>
          </a:prstGeom>
        </p:spPr>
      </p:pic>
      <p:sp>
        <p:nvSpPr>
          <p:cNvPr id="2" name="Title 1">
            <a:extLst>
              <a:ext uri="{FF2B5EF4-FFF2-40B4-BE49-F238E27FC236}">
                <a16:creationId xmlns:a16="http://schemas.microsoft.com/office/drawing/2014/main" id="{1BE33B14-99CA-4EB5-925A-55868022546A}"/>
              </a:ext>
            </a:extLst>
          </p:cNvPr>
          <p:cNvSpPr>
            <a:spLocks noGrp="1"/>
          </p:cNvSpPr>
          <p:nvPr>
            <p:ph type="title"/>
          </p:nvPr>
        </p:nvSpPr>
        <p:spPr>
          <a:xfrm>
            <a:off x="93785" y="2"/>
            <a:ext cx="12098215" cy="618976"/>
          </a:xfrm>
        </p:spPr>
        <p:txBody>
          <a:bodyPr>
            <a:normAutofit fontScale="90000"/>
          </a:bodyPr>
          <a:lstStyle/>
          <a:p>
            <a:pPr algn="ctr"/>
            <a:r>
              <a:rPr lang="en-US" sz="4400" b="1" dirty="0">
                <a:solidFill>
                  <a:srgbClr val="231F21"/>
                </a:solidFill>
                <a:effectLst/>
                <a:latin typeface="Times New Roman" panose="02020603050405020304" pitchFamily="18" charset="0"/>
                <a:ea typeface="Times New Roman" panose="02020603050405020304" pitchFamily="18" charset="0"/>
              </a:rPr>
              <a:t>Financial model (Inputs) </a:t>
            </a:r>
            <a:endParaRPr lang="en-US" dirty="0"/>
          </a:p>
        </p:txBody>
      </p:sp>
      <p:sp>
        <p:nvSpPr>
          <p:cNvPr id="3" name="Content Placeholder 2">
            <a:extLst>
              <a:ext uri="{FF2B5EF4-FFF2-40B4-BE49-F238E27FC236}">
                <a16:creationId xmlns:a16="http://schemas.microsoft.com/office/drawing/2014/main" id="{00199CF1-95DF-4B5B-A132-2FC084B65E3A}"/>
              </a:ext>
            </a:extLst>
          </p:cNvPr>
          <p:cNvSpPr>
            <a:spLocks noGrp="1"/>
          </p:cNvSpPr>
          <p:nvPr>
            <p:ph idx="1"/>
          </p:nvPr>
        </p:nvSpPr>
        <p:spPr>
          <a:xfrm>
            <a:off x="140677" y="788756"/>
            <a:ext cx="12004429" cy="5960531"/>
          </a:xfrm>
        </p:spPr>
        <p:txBody>
          <a:bodyPr>
            <a:normAutofit/>
          </a:bodyPr>
          <a:lstStyle/>
          <a:p>
            <a:pPr marL="0" marR="0" indent="0">
              <a:spcBef>
                <a:spcPts val="30"/>
              </a:spcBef>
              <a:spcAft>
                <a:spcPts val="0"/>
              </a:spcAft>
              <a:buNone/>
            </a:pPr>
            <a:r>
              <a:rPr lang="en-US" sz="1250" dirty="0">
                <a:effectLst/>
                <a:latin typeface="Times New Roman" panose="02020603050405020304" pitchFamily="18" charset="0"/>
                <a:ea typeface="Times New Roman" panose="02020603050405020304" pitchFamily="18" charset="0"/>
              </a:rPr>
              <a:t> </a:t>
            </a:r>
            <a:endParaRPr lang="en-US" sz="1150" dirty="0">
              <a:effectLst/>
              <a:highlight>
                <a:srgbClr val="FFFF00"/>
              </a:highlight>
              <a:latin typeface="Times New Roman" panose="02020603050405020304" pitchFamily="18" charset="0"/>
              <a:ea typeface="Times New Roman" panose="02020603050405020304" pitchFamily="18" charset="0"/>
            </a:endParaRPr>
          </a:p>
          <a:p>
            <a:pPr marL="4445" marR="0" indent="0" algn="just">
              <a:spcBef>
                <a:spcPts val="895"/>
              </a:spcBef>
              <a:spcAft>
                <a:spcPts val="0"/>
              </a:spcAft>
              <a:buNone/>
            </a:pPr>
            <a:endParaRPr lang="en-US" sz="1800" b="1" dirty="0">
              <a:effectLst/>
              <a:latin typeface="Times New Roman" panose="02020603050405020304" pitchFamily="18" charset="0"/>
              <a:ea typeface="Times New Roman" panose="02020603050405020304" pitchFamily="18" charset="0"/>
            </a:endParaRPr>
          </a:p>
        </p:txBody>
      </p:sp>
      <p:sp>
        <p:nvSpPr>
          <p:cNvPr id="11" name="TextBox 10">
            <a:extLst>
              <a:ext uri="{FF2B5EF4-FFF2-40B4-BE49-F238E27FC236}">
                <a16:creationId xmlns:a16="http://schemas.microsoft.com/office/drawing/2014/main" id="{1F9550F6-F49E-41B8-B96F-DAA87EE8CCCF}"/>
              </a:ext>
            </a:extLst>
          </p:cNvPr>
          <p:cNvSpPr txBox="1"/>
          <p:nvPr/>
        </p:nvSpPr>
        <p:spPr>
          <a:xfrm>
            <a:off x="46893" y="676213"/>
            <a:ext cx="12445217" cy="10088467"/>
          </a:xfrm>
          <a:prstGeom prst="rect">
            <a:avLst/>
          </a:prstGeom>
          <a:noFill/>
        </p:spPr>
        <p:txBody>
          <a:bodyPr wrap="square">
            <a:spAutoFit/>
          </a:bodyPr>
          <a:lstStyle/>
          <a:p>
            <a:pPr marL="231775" marR="0" algn="just">
              <a:lnSpc>
                <a:spcPct val="150000"/>
              </a:lnSpc>
              <a:spcBef>
                <a:spcPts val="0"/>
              </a:spcBef>
              <a:spcAft>
                <a:spcPts val="0"/>
              </a:spcAft>
            </a:pPr>
            <a:r>
              <a:rPr lang="en-US" sz="2000" b="1" dirty="0">
                <a:solidFill>
                  <a:srgbClr val="231F21"/>
                </a:solidFill>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2.1.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b="1" spc="-30"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COSTS (continued) </a:t>
            </a:r>
          </a:p>
          <a:p>
            <a:pPr marL="231775" marR="0" algn="just">
              <a:lnSpc>
                <a:spcPct val="150000"/>
              </a:lnSpc>
              <a:spcBef>
                <a:spcPts val="0"/>
              </a:spcBef>
              <a:spcAft>
                <a:spcPts val="0"/>
              </a:spcAft>
            </a:pPr>
            <a:endPar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R="501650" lvl="0" algn="just" rtl="0">
              <a:lnSpc>
                <a:spcPct val="150000"/>
              </a:lnSpc>
              <a:spcBef>
                <a:spcPts val="0"/>
              </a:spcBef>
              <a:spcAft>
                <a:spcPts val="0"/>
              </a:spcAft>
              <a:buClr>
                <a:srgbClr val="231F21"/>
              </a:buClr>
              <a:buSzPts val="1150"/>
              <a:tabLst>
                <a:tab pos="538480" algn="l"/>
              </a:tabLst>
            </a:pP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Initial spares.</a:t>
            </a:r>
            <a:r>
              <a:rPr lang="en-US" sz="2000" b="1" u="sng"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These are costs for initial stocks of spare parts (if these are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included</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EPC</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Contract).</a:t>
            </a:r>
          </a:p>
          <a:p>
            <a:pPr marR="501650" lvl="0" algn="just" rtl="0">
              <a:lnSpc>
                <a:spcPct val="150000"/>
              </a:lnSpc>
              <a:spcBef>
                <a:spcPts val="0"/>
              </a:spcBef>
              <a:spcAft>
                <a:spcPts val="0"/>
              </a:spcAft>
              <a:buClr>
                <a:srgbClr val="231F21"/>
              </a:buClr>
              <a:buSzPts val="1150"/>
              <a:tabLst>
                <a:tab pos="538480" algn="l"/>
              </a:tabLst>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R="499745" lvl="0" algn="just">
              <a:lnSpc>
                <a:spcPct val="150000"/>
              </a:lnSpc>
              <a:spcBef>
                <a:spcPts val="15"/>
              </a:spcBef>
              <a:spcAft>
                <a:spcPts val="0"/>
              </a:spcAft>
              <a:buClr>
                <a:srgbClr val="231F21"/>
              </a:buClr>
              <a:buSzPts val="1150"/>
              <a:tabLst>
                <a:tab pos="538480" algn="l"/>
              </a:tabLst>
            </a:pP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Working</a:t>
            </a:r>
            <a:r>
              <a:rPr lang="en-US" sz="2000" b="1" u="sng"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capital.</a:t>
            </a:r>
            <a:r>
              <a:rPr lang="en-US" sz="2000" b="1" u="sng" spc="1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working</a:t>
            </a:r>
            <a:r>
              <a:rPr lang="en-US" sz="2000" spc="-9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capital</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required</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operation</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000" spc="-2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 amount of money required to cover the time difference over the Project</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Company’s</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invoicing</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cycle</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between</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payment</a:t>
            </a:r>
            <a:r>
              <a:rPr lang="en-US" sz="2000" spc="-9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operating</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receipt</a:t>
            </a:r>
            <a:r>
              <a:rPr lang="en-US" sz="2000" spc="-9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revenues in cash.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 initial working capital requirement can be calculated as the costs that</a:t>
            </a:r>
            <a:r>
              <a:rPr lang="en-US" sz="2000"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 Project Company has to incur until it receives its ﬁrst revenues. These</a:t>
            </a:r>
            <a:r>
              <a:rPr lang="en-US" sz="2000"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a:t>
            </a:r>
            <a:r>
              <a:rPr lang="en-US" sz="2000" u="sng"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u="sng"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include:</a:t>
            </a:r>
          </a:p>
          <a:p>
            <a:pPr marL="742950" marR="0" lvl="1" indent="-285750" rtl="0">
              <a:lnSpc>
                <a:spcPct val="150000"/>
              </a:lnSpc>
              <a:spcBef>
                <a:spcPts val="485"/>
              </a:spcBef>
              <a:spcAft>
                <a:spcPts val="0"/>
              </a:spcAft>
              <a:buClr>
                <a:srgbClr val="231F21"/>
              </a:buClr>
              <a:buSzPts val="1150"/>
              <a:buFont typeface="Times New Roman" panose="02020603050405020304" pitchFamily="18" charset="0"/>
              <a:buChar char="•"/>
              <a:tabLst>
                <a:tab pos="958850" algn="l"/>
              </a:tabLst>
            </a:pPr>
            <a:r>
              <a:rPr lang="en-US" sz="2000" dirty="0">
                <a:solidFill>
                  <a:srgbClr val="231F21"/>
                </a:solidFill>
                <a:effectLst/>
                <a:latin typeface="Times New Roman" panose="02020603050405020304" pitchFamily="18" charset="0"/>
                <a:ea typeface="Times New Roman" panose="02020603050405020304" pitchFamily="18" charset="0"/>
              </a:rPr>
              <a:t>Initial</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inventories</a:t>
            </a:r>
            <a:r>
              <a:rPr lang="en-US" sz="2000" spc="6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fuel</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other</a:t>
            </a:r>
            <a:r>
              <a:rPr lang="en-US" sz="2000" spc="5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raw</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materials</a:t>
            </a:r>
            <a:endParaRPr lang="en-US" sz="2000" dirty="0">
              <a:effectLst/>
              <a:latin typeface="Times New Roman" panose="02020603050405020304" pitchFamily="18" charset="0"/>
              <a:ea typeface="Times New Roman" panose="02020603050405020304" pitchFamily="18" charset="0"/>
            </a:endParaRPr>
          </a:p>
          <a:p>
            <a:pPr marL="742950" marR="0" lvl="1" indent="-285750">
              <a:lnSpc>
                <a:spcPct val="150000"/>
              </a:lnSpc>
              <a:spcBef>
                <a:spcPts val="95"/>
              </a:spcBef>
              <a:spcAft>
                <a:spcPts val="0"/>
              </a:spcAft>
              <a:buClr>
                <a:srgbClr val="231F21"/>
              </a:buClr>
              <a:buSzPts val="1150"/>
              <a:buFont typeface="Times New Roman" panose="02020603050405020304" pitchFamily="18" charset="0"/>
              <a:buChar char="•"/>
              <a:tabLst>
                <a:tab pos="958850" algn="l"/>
              </a:tabLst>
            </a:pPr>
            <a:r>
              <a:rPr lang="en-US" sz="2000" dirty="0">
                <a:solidFill>
                  <a:srgbClr val="231F21"/>
                </a:solidFill>
                <a:effectLst/>
                <a:latin typeface="Times New Roman" panose="02020603050405020304" pitchFamily="18" charset="0"/>
                <a:ea typeface="Times New Roman" panose="02020603050405020304" pitchFamily="18" charset="0"/>
              </a:rPr>
              <a:t>Ofﬁce</a:t>
            </a:r>
            <a:r>
              <a:rPr lang="en-US" sz="2000" spc="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6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personnel</a:t>
            </a:r>
            <a:r>
              <a:rPr lang="en-US" sz="2000" spc="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costs</a:t>
            </a:r>
            <a:endParaRPr lang="en-US" sz="2000" dirty="0">
              <a:effectLst/>
              <a:latin typeface="Times New Roman" panose="02020603050405020304" pitchFamily="18" charset="0"/>
              <a:ea typeface="Times New Roman" panose="02020603050405020304" pitchFamily="18" charset="0"/>
            </a:endParaRPr>
          </a:p>
          <a:p>
            <a:pPr marL="742950" marR="0" lvl="1" indent="-285750">
              <a:lnSpc>
                <a:spcPct val="150000"/>
              </a:lnSpc>
              <a:spcBef>
                <a:spcPts val="95"/>
              </a:spcBef>
              <a:spcAft>
                <a:spcPts val="0"/>
              </a:spcAft>
              <a:buClr>
                <a:srgbClr val="231F21"/>
              </a:buClr>
              <a:buSzPts val="1150"/>
              <a:buFont typeface="Times New Roman" panose="02020603050405020304" pitchFamily="18" charset="0"/>
              <a:buChar char="•"/>
              <a:tabLst>
                <a:tab pos="958850" algn="l"/>
              </a:tabLst>
            </a:pPr>
            <a:r>
              <a:rPr lang="en-US" sz="2000" dirty="0">
                <a:solidFill>
                  <a:srgbClr val="231F21"/>
                </a:solidFill>
                <a:effectLst/>
                <a:latin typeface="Times New Roman" panose="02020603050405020304" pitchFamily="18" charset="0"/>
                <a:ea typeface="Times New Roman" panose="02020603050405020304" pitchFamily="18" charset="0"/>
              </a:rPr>
              <a:t>The</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ﬁrst</a:t>
            </a:r>
            <a:r>
              <a:rPr lang="en-US" sz="2000" spc="8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operating</a:t>
            </a:r>
            <a:r>
              <a:rPr lang="en-US" sz="2000" spc="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insurance</a:t>
            </a:r>
            <a:r>
              <a:rPr lang="en-US" sz="2000" spc="7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premium</a:t>
            </a:r>
            <a:endParaRPr lang="en-US" sz="2000" dirty="0">
              <a:effectLst/>
              <a:latin typeface="Times New Roman" panose="02020603050405020304" pitchFamily="18" charset="0"/>
              <a:ea typeface="Times New Roman" panose="02020603050405020304" pitchFamily="18" charset="0"/>
            </a:endParaRPr>
          </a:p>
          <a:p>
            <a:pPr marL="742950" marR="234950" lvl="1" indent="-285750">
              <a:lnSpc>
                <a:spcPct val="150000"/>
              </a:lnSpc>
              <a:spcBef>
                <a:spcPts val="95"/>
              </a:spcBef>
              <a:spcAft>
                <a:spcPts val="0"/>
              </a:spcAft>
              <a:buClr>
                <a:srgbClr val="231F21"/>
              </a:buClr>
              <a:buSzPts val="1150"/>
              <a:buFont typeface="Times New Roman" panose="02020603050405020304" pitchFamily="18" charset="0"/>
              <a:buChar char="•"/>
              <a:tabLst>
                <a:tab pos="958850" algn="l"/>
              </a:tabLst>
            </a:pPr>
            <a:r>
              <a:rPr lang="en-US" sz="2000" dirty="0">
                <a:solidFill>
                  <a:srgbClr val="231F21"/>
                </a:solidFill>
                <a:effectLst/>
                <a:latin typeface="Times New Roman" panose="02020603050405020304" pitchFamily="18" charset="0"/>
                <a:ea typeface="Times New Roman" panose="02020603050405020304" pitchFamily="18" charset="0"/>
              </a:rPr>
              <a:t>Any</a:t>
            </a:r>
            <a:r>
              <a:rPr lang="en-US" sz="2000" spc="10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timing</a:t>
            </a:r>
            <a:r>
              <a:rPr lang="en-US" sz="2000" spc="1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differences</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between</a:t>
            </a:r>
            <a:r>
              <a:rPr lang="en-US" sz="2000" spc="1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payments</a:t>
            </a:r>
            <a:r>
              <a:rPr lang="en-US" sz="2000" spc="1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for</a:t>
            </a:r>
            <a:r>
              <a:rPr lang="en-US" sz="2000" spc="1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input</a:t>
            </a:r>
            <a:r>
              <a:rPr lang="en-US" sz="2000" spc="10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supplies</a:t>
            </a:r>
            <a:r>
              <a:rPr lang="en-US" sz="2000" spc="1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and</a:t>
            </a:r>
            <a:r>
              <a:rPr lang="en-US" sz="2000" spc="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product</a:t>
            </a:r>
            <a:r>
              <a:rPr lang="en-US" sz="2000" spc="-2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outputs</a:t>
            </a:r>
            <a:endParaRPr lang="en-US" sz="2000" dirty="0">
              <a:effectLst/>
              <a:latin typeface="Times New Roman" panose="02020603050405020304" pitchFamily="18" charset="0"/>
              <a:ea typeface="Times New Roman" panose="02020603050405020304" pitchFamily="18" charset="0"/>
            </a:endParaRPr>
          </a:p>
          <a:p>
            <a:pPr marR="499745" lvl="0" algn="just">
              <a:lnSpc>
                <a:spcPct val="150000"/>
              </a:lnSpc>
              <a:spcBef>
                <a:spcPts val="15"/>
              </a:spcBef>
              <a:spcAft>
                <a:spcPts val="0"/>
              </a:spcAft>
              <a:buClr>
                <a:srgbClr val="231F21"/>
              </a:buClr>
              <a:buSzPts val="1150"/>
              <a:tabLst>
                <a:tab pos="538480" algn="l"/>
              </a:tabLst>
            </a:pPr>
            <a:endParaRPr lang="en-US" sz="2000" u="sng"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31775" marR="0" algn="just">
              <a:lnSpc>
                <a:spcPct val="150000"/>
              </a:lnSpc>
              <a:spcBef>
                <a:spcPts val="0"/>
              </a:spcBef>
              <a:spcAft>
                <a:spcPts val="0"/>
              </a:spcAft>
            </a:pPr>
            <a:endParaRPr lang="en-US" sz="2000" b="1" u="sng"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518160" marR="216535" indent="177800" algn="just">
              <a:lnSpc>
                <a:spcPct val="150000"/>
              </a:lnSpc>
              <a:spcBef>
                <a:spcPts val="1440"/>
              </a:spcBef>
              <a:spcAft>
                <a:spcPts val="0"/>
              </a:spcAft>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518160" marR="215900" indent="177800" algn="just">
              <a:lnSpc>
                <a:spcPct val="150000"/>
              </a:lnSpc>
              <a:spcBef>
                <a:spcPts val="1440"/>
              </a:spcBef>
              <a:spcAft>
                <a:spcPts val="0"/>
              </a:spcAft>
            </a:pPr>
            <a:endParaRPr lang="en-US" sz="2200" dirty="0">
              <a:solidFill>
                <a:srgbClr val="231F21"/>
              </a:solidFill>
              <a:latin typeface="Times New Roman" panose="02020603050405020304" pitchFamily="18" charset="0"/>
              <a:ea typeface="Times New Roman" panose="02020603050405020304" pitchFamily="18" charset="0"/>
            </a:endParaRPr>
          </a:p>
          <a:p>
            <a:pPr marL="518160" marR="215900" indent="177800" algn="just">
              <a:lnSpc>
                <a:spcPct val="150000"/>
              </a:lnSpc>
              <a:spcBef>
                <a:spcPts val="1440"/>
              </a:spcBef>
              <a:spcAft>
                <a:spcPts val="0"/>
              </a:spcAft>
            </a:pPr>
            <a:endParaRPr lang="en-US" sz="2200" dirty="0">
              <a:solidFill>
                <a:srgbClr val="231F21"/>
              </a:solidFill>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US" sz="2200" dirty="0">
                <a:effectLst/>
                <a:latin typeface="Times New Roman" panose="02020603050405020304" pitchFamily="18" charset="0"/>
                <a:ea typeface="Times New Roman" panose="02020603050405020304" pitchFamily="18" charset="0"/>
              </a:rPr>
              <a:t> </a:t>
            </a:r>
            <a:endPar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55563" marR="0" algn="just">
              <a:lnSpc>
                <a:spcPct val="150000"/>
              </a:lnSpc>
              <a:spcBef>
                <a:spcPts val="295"/>
              </a:spcBef>
              <a:spcAft>
                <a:spcPts val="0"/>
              </a:spcAft>
            </a:pPr>
            <a:endParaRPr lang="en-US" sz="2000" b="1" u="sng"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08387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07E00-F291-4818-B0E8-B88E8349D67C}"/>
              </a:ext>
            </a:extLst>
          </p:cNvPr>
          <p:cNvPicPr>
            <a:picLocks noChangeAspect="1"/>
          </p:cNvPicPr>
          <p:nvPr/>
        </p:nvPicPr>
        <p:blipFill>
          <a:blip r:embed="rId2"/>
          <a:stretch>
            <a:fillRect/>
          </a:stretch>
        </p:blipFill>
        <p:spPr>
          <a:xfrm>
            <a:off x="11189832" y="137813"/>
            <a:ext cx="908383" cy="890093"/>
          </a:xfrm>
          <a:prstGeom prst="rect">
            <a:avLst/>
          </a:prstGeom>
        </p:spPr>
      </p:pic>
      <p:sp>
        <p:nvSpPr>
          <p:cNvPr id="2" name="Title 1">
            <a:extLst>
              <a:ext uri="{FF2B5EF4-FFF2-40B4-BE49-F238E27FC236}">
                <a16:creationId xmlns:a16="http://schemas.microsoft.com/office/drawing/2014/main" id="{1BE33B14-99CA-4EB5-925A-55868022546A}"/>
              </a:ext>
            </a:extLst>
          </p:cNvPr>
          <p:cNvSpPr>
            <a:spLocks noGrp="1"/>
          </p:cNvSpPr>
          <p:nvPr>
            <p:ph type="title"/>
          </p:nvPr>
        </p:nvSpPr>
        <p:spPr>
          <a:xfrm>
            <a:off x="93785" y="2"/>
            <a:ext cx="12098215" cy="618976"/>
          </a:xfrm>
        </p:spPr>
        <p:txBody>
          <a:bodyPr>
            <a:normAutofit fontScale="90000"/>
          </a:bodyPr>
          <a:lstStyle/>
          <a:p>
            <a:pPr algn="ctr"/>
            <a:r>
              <a:rPr lang="en-US" sz="4400" b="1" dirty="0">
                <a:solidFill>
                  <a:srgbClr val="231F21"/>
                </a:solidFill>
                <a:effectLst/>
                <a:latin typeface="Times New Roman" panose="02020603050405020304" pitchFamily="18" charset="0"/>
                <a:ea typeface="Times New Roman" panose="02020603050405020304" pitchFamily="18" charset="0"/>
              </a:rPr>
              <a:t>Financial model (Inputs) </a:t>
            </a:r>
            <a:endParaRPr lang="en-US" dirty="0"/>
          </a:p>
        </p:txBody>
      </p:sp>
      <p:sp>
        <p:nvSpPr>
          <p:cNvPr id="3" name="Content Placeholder 2">
            <a:extLst>
              <a:ext uri="{FF2B5EF4-FFF2-40B4-BE49-F238E27FC236}">
                <a16:creationId xmlns:a16="http://schemas.microsoft.com/office/drawing/2014/main" id="{00199CF1-95DF-4B5B-A132-2FC084B65E3A}"/>
              </a:ext>
            </a:extLst>
          </p:cNvPr>
          <p:cNvSpPr>
            <a:spLocks noGrp="1"/>
          </p:cNvSpPr>
          <p:nvPr>
            <p:ph idx="1"/>
          </p:nvPr>
        </p:nvSpPr>
        <p:spPr>
          <a:xfrm>
            <a:off x="140677" y="788756"/>
            <a:ext cx="12004429" cy="5960531"/>
          </a:xfrm>
        </p:spPr>
        <p:txBody>
          <a:bodyPr>
            <a:normAutofit/>
          </a:bodyPr>
          <a:lstStyle/>
          <a:p>
            <a:pPr marL="0" marR="0" indent="0">
              <a:spcBef>
                <a:spcPts val="30"/>
              </a:spcBef>
              <a:spcAft>
                <a:spcPts val="0"/>
              </a:spcAft>
              <a:buNone/>
            </a:pPr>
            <a:r>
              <a:rPr lang="en-US" sz="1250" dirty="0">
                <a:effectLst/>
                <a:latin typeface="Times New Roman" panose="02020603050405020304" pitchFamily="18" charset="0"/>
                <a:ea typeface="Times New Roman" panose="02020603050405020304" pitchFamily="18" charset="0"/>
              </a:rPr>
              <a:t> </a:t>
            </a:r>
            <a:endParaRPr lang="en-US" sz="1150" dirty="0">
              <a:effectLst/>
              <a:highlight>
                <a:srgbClr val="FFFF00"/>
              </a:highlight>
              <a:latin typeface="Times New Roman" panose="02020603050405020304" pitchFamily="18" charset="0"/>
              <a:ea typeface="Times New Roman" panose="02020603050405020304" pitchFamily="18" charset="0"/>
            </a:endParaRPr>
          </a:p>
          <a:p>
            <a:pPr marL="4445" marR="0" indent="0" algn="just">
              <a:spcBef>
                <a:spcPts val="895"/>
              </a:spcBef>
              <a:spcAft>
                <a:spcPts val="0"/>
              </a:spcAft>
              <a:buNone/>
            </a:pPr>
            <a:endParaRPr lang="en-US" sz="1800" b="1" dirty="0">
              <a:effectLst/>
              <a:latin typeface="Times New Roman" panose="02020603050405020304" pitchFamily="18" charset="0"/>
              <a:ea typeface="Times New Roman" panose="02020603050405020304" pitchFamily="18" charset="0"/>
            </a:endParaRPr>
          </a:p>
        </p:txBody>
      </p:sp>
      <p:sp>
        <p:nvSpPr>
          <p:cNvPr id="11" name="TextBox 10">
            <a:extLst>
              <a:ext uri="{FF2B5EF4-FFF2-40B4-BE49-F238E27FC236}">
                <a16:creationId xmlns:a16="http://schemas.microsoft.com/office/drawing/2014/main" id="{1F9550F6-F49E-41B8-B96F-DAA87EE8CCCF}"/>
              </a:ext>
            </a:extLst>
          </p:cNvPr>
          <p:cNvSpPr txBox="1"/>
          <p:nvPr/>
        </p:nvSpPr>
        <p:spPr>
          <a:xfrm>
            <a:off x="46893" y="676213"/>
            <a:ext cx="12445217" cy="8293104"/>
          </a:xfrm>
          <a:prstGeom prst="rect">
            <a:avLst/>
          </a:prstGeom>
          <a:noFill/>
        </p:spPr>
        <p:txBody>
          <a:bodyPr wrap="square">
            <a:spAutoFit/>
          </a:bodyPr>
          <a:lstStyle/>
          <a:p>
            <a:pPr marL="231775" marR="0" algn="just">
              <a:lnSpc>
                <a:spcPct val="150000"/>
              </a:lnSpc>
              <a:spcBef>
                <a:spcPts val="0"/>
              </a:spcBef>
              <a:spcAft>
                <a:spcPts val="0"/>
              </a:spcAft>
            </a:pPr>
            <a:r>
              <a:rPr lang="en-US" sz="2000" b="1" dirty="0">
                <a:solidFill>
                  <a:srgbClr val="231F21"/>
                </a:solidFill>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2.1.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b="1" spc="-30"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a:solidFill>
                  <a:srgbClr val="231F21"/>
                </a:solidFill>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COSTS (continued) </a:t>
            </a:r>
          </a:p>
          <a:p>
            <a:pPr marR="232410" lvl="0" algn="just" rtl="0">
              <a:lnSpc>
                <a:spcPct val="150000"/>
              </a:lnSpc>
              <a:spcBef>
                <a:spcPts val="710"/>
              </a:spcBef>
              <a:spcAft>
                <a:spcPts val="0"/>
              </a:spcAft>
              <a:buClr>
                <a:srgbClr val="231F21"/>
              </a:buClr>
              <a:buSzPts val="1150"/>
              <a:tabLst>
                <a:tab pos="808355" algn="l"/>
              </a:tabLst>
            </a:pP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Taxes.</a:t>
            </a:r>
            <a:r>
              <a:rPr lang="en-US" sz="2000" b="1" u="sng" spc="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000" spc="20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include</a:t>
            </a:r>
            <a:r>
              <a:rPr lang="en-US" sz="2000" spc="20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taxes</a:t>
            </a:r>
            <a:r>
              <a:rPr lang="en-US" sz="2000" spc="2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payable</a:t>
            </a:r>
            <a:r>
              <a:rPr lang="en-US" sz="2000" spc="20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000" spc="19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2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various</a:t>
            </a:r>
            <a:r>
              <a:rPr lang="en-US" sz="2000" spc="19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22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a:t>
            </a:r>
            <a:r>
              <a:rPr lang="en-US" sz="2000" spc="22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000" spc="2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VAT</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 sales</a:t>
            </a:r>
            <a:r>
              <a:rPr lang="en-US" sz="2000" spc="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taxes.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R="0" lvl="0" algn="just">
              <a:lnSpc>
                <a:spcPct val="150000"/>
              </a:lnSpc>
              <a:spcBef>
                <a:spcPts val="0"/>
              </a:spcBef>
              <a:spcAft>
                <a:spcPts val="0"/>
              </a:spcAft>
              <a:buClr>
                <a:srgbClr val="231F21"/>
              </a:buClr>
              <a:buSzPts val="1150"/>
              <a:tabLst>
                <a:tab pos="808355" algn="l"/>
              </a:tabLst>
            </a:pP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Financing costs.</a:t>
            </a:r>
            <a:r>
              <a:rPr lang="en-US" sz="2000" b="1" u="sng"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000" spc="-1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include:</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0" lvl="1" indent="-285750" algn="just">
              <a:lnSpc>
                <a:spcPct val="150000"/>
              </a:lnSpc>
              <a:spcBef>
                <a:spcPts val="90"/>
              </a:spcBef>
              <a:spcAft>
                <a:spcPts val="0"/>
              </a:spcAft>
              <a:buClr>
                <a:srgbClr val="231F21"/>
              </a:buClr>
              <a:buSzPts val="1150"/>
              <a:buFont typeface="Times New Roman" panose="02020603050405020304" pitchFamily="18" charset="0"/>
              <a:buChar char="•"/>
              <a:tabLst>
                <a:tab pos="95885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Loan</a:t>
            </a:r>
            <a:r>
              <a:rPr lang="en-US" sz="2000" spc="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arrangement</a:t>
            </a:r>
            <a:r>
              <a:rPr lang="en-US" sz="2000" spc="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9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underwriting</a:t>
            </a:r>
            <a:r>
              <a:rPr lang="en-US" sz="2000" spc="9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fees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0" lvl="1" indent="-285750" algn="just">
              <a:lnSpc>
                <a:spcPct val="150000"/>
              </a:lnSpc>
              <a:spcBef>
                <a:spcPts val="85"/>
              </a:spcBef>
              <a:spcAft>
                <a:spcPts val="0"/>
              </a:spcAft>
              <a:buClr>
                <a:srgbClr val="231F21"/>
              </a:buClr>
              <a:buSzPts val="1150"/>
              <a:buFont typeface="Times New Roman" panose="02020603050405020304" pitchFamily="18" charset="0"/>
              <a:buChar char="•"/>
              <a:tabLst>
                <a:tab pos="95885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Loan</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security</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registration</a:t>
            </a:r>
            <a:r>
              <a:rPr lang="en-US" sz="2000" spc="8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0" lvl="1" indent="-285750" algn="just">
              <a:lnSpc>
                <a:spcPct val="150000"/>
              </a:lnSpc>
              <a:spcBef>
                <a:spcPts val="90"/>
              </a:spcBef>
              <a:spcAft>
                <a:spcPts val="0"/>
              </a:spcAft>
              <a:buClr>
                <a:srgbClr val="231F21"/>
              </a:buClr>
              <a:buSzPts val="1150"/>
              <a:buFont typeface="Times New Roman" panose="02020603050405020304" pitchFamily="18" charset="0"/>
              <a:buChar char="•"/>
              <a:tabLst>
                <a:tab pos="95885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a:t>
            </a:r>
            <a:r>
              <a:rPr lang="en-US" sz="20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lenders’</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advisers</a:t>
            </a:r>
            <a:r>
              <a:rPr lang="en-US" sz="2000" spc="8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(both</a:t>
            </a:r>
            <a:r>
              <a:rPr lang="en-US" sz="2000" spc="7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before</a:t>
            </a:r>
            <a:r>
              <a:rPr lang="en-US" sz="20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5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after</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Financial</a:t>
            </a:r>
            <a:r>
              <a:rPr lang="en-US" sz="2000" spc="6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Close)</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742950" marR="0" lvl="1" indent="-285750" algn="just">
              <a:lnSpc>
                <a:spcPct val="150000"/>
              </a:lnSpc>
              <a:spcBef>
                <a:spcPts val="95"/>
              </a:spcBef>
              <a:spcAft>
                <a:spcPts val="0"/>
              </a:spcAft>
              <a:buClr>
                <a:srgbClr val="231F21"/>
              </a:buClr>
              <a:buSzPts val="1150"/>
              <a:buFont typeface="Times New Roman" panose="02020603050405020304" pitchFamily="18" charset="0"/>
              <a:buChar char="•"/>
              <a:tabLst>
                <a:tab pos="958850" algn="l"/>
              </a:tabLst>
            </a:pP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000" spc="1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during</a:t>
            </a:r>
            <a:r>
              <a:rPr lang="en-US" sz="2000" spc="11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construction</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(IDC)</a:t>
            </a:r>
          </a:p>
          <a:p>
            <a:pPr marL="742950" marR="0" lvl="1" indent="-285750" algn="just">
              <a:lnSpc>
                <a:spcPct val="150000"/>
              </a:lnSpc>
              <a:spcBef>
                <a:spcPts val="95"/>
              </a:spcBef>
              <a:spcAft>
                <a:spcPts val="0"/>
              </a:spcAft>
              <a:buClr>
                <a:srgbClr val="231F21"/>
              </a:buClr>
              <a:buSzPts val="1150"/>
              <a:buFont typeface="Times New Roman" panose="02020603050405020304" pitchFamily="18" charset="0"/>
              <a:buChar char="•"/>
              <a:tabLst>
                <a:tab pos="958850" algn="l"/>
              </a:tabLst>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R="231140" lvl="0" algn="just">
              <a:lnSpc>
                <a:spcPct val="150000"/>
              </a:lnSpc>
              <a:spcBef>
                <a:spcPts val="15"/>
              </a:spcBef>
              <a:spcAft>
                <a:spcPts val="0"/>
              </a:spcAft>
              <a:buClr>
                <a:srgbClr val="231F21"/>
              </a:buClr>
              <a:buSzPts val="1150"/>
              <a:tabLst>
                <a:tab pos="808355" algn="l"/>
              </a:tabLst>
            </a:pPr>
            <a:r>
              <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Contingency.</a:t>
            </a:r>
            <a:r>
              <a:rPr lang="en-US" sz="2000" b="1" u="sng" spc="10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contingency</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needs</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5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4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added</a:t>
            </a:r>
            <a:r>
              <a:rPr lang="en-US" sz="2000" spc="3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4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3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000" spc="-275"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rPr>
              <a:t>costs.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518160" marR="216535" indent="177800" algn="just">
              <a:lnSpc>
                <a:spcPct val="150000"/>
              </a:lnSpc>
              <a:spcBef>
                <a:spcPts val="1440"/>
              </a:spcBef>
              <a:spcAft>
                <a:spcPts val="0"/>
              </a:spcAft>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just">
              <a:lnSpc>
                <a:spcPct val="150000"/>
              </a:lnSpc>
              <a:spcBef>
                <a:spcPts val="0"/>
              </a:spcBef>
              <a:spcAft>
                <a:spcPts val="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 </a:t>
            </a:r>
          </a:p>
          <a:p>
            <a:pPr marL="518160" marR="215900" indent="177800" algn="just">
              <a:lnSpc>
                <a:spcPct val="150000"/>
              </a:lnSpc>
              <a:spcBef>
                <a:spcPts val="1440"/>
              </a:spcBef>
              <a:spcAft>
                <a:spcPts val="0"/>
              </a:spcAft>
            </a:pPr>
            <a:endParaRPr lang="en-US" sz="2200" dirty="0">
              <a:solidFill>
                <a:srgbClr val="231F21"/>
              </a:solidFill>
              <a:latin typeface="Times New Roman" panose="02020603050405020304" pitchFamily="18" charset="0"/>
              <a:ea typeface="Times New Roman" panose="02020603050405020304" pitchFamily="18" charset="0"/>
            </a:endParaRPr>
          </a:p>
          <a:p>
            <a:pPr marL="518160" marR="215900" indent="177800" algn="just">
              <a:lnSpc>
                <a:spcPct val="150000"/>
              </a:lnSpc>
              <a:spcBef>
                <a:spcPts val="1440"/>
              </a:spcBef>
              <a:spcAft>
                <a:spcPts val="0"/>
              </a:spcAft>
            </a:pPr>
            <a:endParaRPr lang="en-US" sz="2200" dirty="0">
              <a:solidFill>
                <a:srgbClr val="231F21"/>
              </a:solidFill>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en-US" sz="2200" dirty="0">
                <a:effectLst/>
                <a:latin typeface="Times New Roman" panose="02020603050405020304" pitchFamily="18" charset="0"/>
                <a:ea typeface="Times New Roman" panose="02020603050405020304" pitchFamily="18" charset="0"/>
              </a:rPr>
              <a:t> </a:t>
            </a:r>
            <a:endParaRPr lang="en-US" sz="2000" b="1" u="sng" dirty="0">
              <a:solidFill>
                <a:srgbClr val="231F2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55563" marR="0" algn="just">
              <a:lnSpc>
                <a:spcPct val="150000"/>
              </a:lnSpc>
              <a:spcBef>
                <a:spcPts val="295"/>
              </a:spcBef>
              <a:spcAft>
                <a:spcPts val="0"/>
              </a:spcAft>
            </a:pPr>
            <a:endParaRPr lang="en-US" sz="2000" b="1" u="sng"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55342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131298" y="0"/>
            <a:ext cx="11929403" cy="6671603"/>
          </a:xfrm>
        </p:spPr>
        <p:txBody>
          <a:bodyPr>
            <a:normAutofit lnSpcReduction="10000"/>
          </a:bodyPr>
          <a:lstStyle/>
          <a:p>
            <a:pPr marR="760095" algn="just" defTabSz="976313">
              <a:lnSpc>
                <a:spcPct val="102000"/>
              </a:lnSpc>
              <a:spcBef>
                <a:spcPts val="765"/>
              </a:spcBef>
              <a:spcAft>
                <a:spcPts val="0"/>
              </a:spcAft>
              <a:tabLst>
                <a:tab pos="11085513" algn="l"/>
                <a:tab pos="11198225" algn="l"/>
              </a:tabLst>
            </a:pPr>
            <a:endPar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0095" defTabSz="976313">
              <a:lnSpc>
                <a:spcPct val="102000"/>
              </a:lnSpc>
              <a:spcBef>
                <a:spcPts val="765"/>
              </a:spcBef>
              <a:spcAft>
                <a:spcPts val="0"/>
              </a:spcAft>
              <a:tabLst>
                <a:tab pos="11085513" algn="l"/>
                <a:tab pos="11198225" algn="l"/>
              </a:tabLst>
            </a:pPr>
            <a:r>
              <a:rPr lang="en-US" sz="2800" b="1" dirty="0">
                <a:solidFill>
                  <a:srgbClr val="231F21"/>
                </a:solidFill>
                <a:highlight>
                  <a:srgbClr val="FFFF00"/>
                </a:highlight>
                <a:latin typeface="Georgia" panose="02040502050405020303" pitchFamily="18" charset="0"/>
                <a:ea typeface="Georgia" panose="02040502050405020303" pitchFamily="18" charset="0"/>
                <a:cs typeface="Georgia" panose="02040502050405020303" pitchFamily="18" charset="0"/>
              </a:rPr>
              <a:t>Contingency reserves</a:t>
            </a:r>
          </a:p>
          <a:p>
            <a:pPr marR="760095" algn="just" defTabSz="976313">
              <a:lnSpc>
                <a:spcPct val="102000"/>
              </a:lnSpc>
              <a:spcBef>
                <a:spcPts val="765"/>
              </a:spcBef>
              <a:spcAft>
                <a:spcPts val="0"/>
              </a:spcAft>
              <a:tabLst>
                <a:tab pos="11085513" algn="l"/>
                <a:tab pos="11198225" algn="l"/>
              </a:tabLst>
            </a:pPr>
            <a:endParaRPr lang="en-US" sz="2200" b="1"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endParaRPr>
          </a:p>
          <a:p>
            <a:pPr marR="760095" algn="just" defTabSz="976313">
              <a:lnSpc>
                <a:spcPct val="150000"/>
              </a:lnSpc>
              <a:spcBef>
                <a:spcPts val="765"/>
              </a:spcBef>
              <a:spcAft>
                <a:spcPts val="0"/>
              </a:spcAft>
              <a:tabLst>
                <a:tab pos="11085513" algn="l"/>
                <a:tab pos="11198225" algn="l"/>
              </a:tabLst>
            </a:pPr>
            <a:r>
              <a:rPr lang="en-US" sz="22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 reserves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 established to cover project risks that are identified and unknown.</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 where, and how much money will be spent is not known until the risk event</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occurs.</a:t>
            </a:r>
          </a:p>
          <a:p>
            <a:pPr marR="760095" algn="just" defTabSz="976313">
              <a:lnSpc>
                <a:spcPct val="150000"/>
              </a:lnSpc>
              <a:spcBef>
                <a:spcPts val="765"/>
              </a:spcBef>
              <a:spcAft>
                <a:spcPts val="0"/>
              </a:spcAft>
              <a:tabLst>
                <a:tab pos="11085513" algn="l"/>
                <a:tab pos="11198225" algn="l"/>
              </a:tabLst>
            </a:pPr>
            <a:endPar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marR="760095" algn="just" defTabSz="976313">
              <a:lnSpc>
                <a:spcPct val="150000"/>
              </a:lnSpc>
              <a:spcBef>
                <a:spcPts val="765"/>
              </a:spcBef>
              <a:spcAft>
                <a:spcPts val="0"/>
              </a:spcAft>
              <a:tabLst>
                <a:tab pos="11085513" algn="l"/>
                <a:tab pos="11198225" algn="l"/>
              </a:tabLs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 “owners” are often reluctant to set up project contingency funds</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that seem to imply the project plan might be a poor one. Some perceive the contingency fund as an add-on slush fund. Others say they will face the risk when it materializes. Usually, such reluctance to establish contingency reserves can be overcome</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 documented risk identification, assessment, contingency plans, and plans for</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when</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how</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will</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disbursed.</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p:txBody>
      </p:sp>
    </p:spTree>
    <p:extLst>
      <p:ext uri="{BB962C8B-B14F-4D97-AF65-F5344CB8AC3E}">
        <p14:creationId xmlns:p14="http://schemas.microsoft.com/office/powerpoint/2010/main" val="14857351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0" y="0"/>
            <a:ext cx="12192000" cy="6858000"/>
          </a:xfrm>
        </p:spPr>
        <p:txBody>
          <a:bodyPr/>
          <a:lstStyle/>
          <a:p>
            <a:endParaRPr lang="en-US" sz="2400" b="1" dirty="0">
              <a:solidFill>
                <a:srgbClr val="231F21"/>
              </a:solidFill>
              <a:highlight>
                <a:srgbClr val="FFFF00"/>
              </a:highlight>
              <a:latin typeface="Georgia" panose="02040502050405020303" pitchFamily="18" charset="0"/>
              <a:ea typeface="Georgia" panose="02040502050405020303" pitchFamily="18" charset="0"/>
              <a:cs typeface="Georgia" panose="02040502050405020303" pitchFamily="18" charset="0"/>
            </a:endParaRPr>
          </a:p>
          <a:p>
            <a:r>
              <a:rPr lang="en-US" sz="2400" b="1" dirty="0">
                <a:solidFill>
                  <a:srgbClr val="231F21"/>
                </a:solidFill>
                <a:highlight>
                  <a:srgbClr val="FFFF00"/>
                </a:highlight>
                <a:latin typeface="Georgia" panose="02040502050405020303" pitchFamily="18" charset="0"/>
                <a:ea typeface="Georgia" panose="02040502050405020303" pitchFamily="18" charset="0"/>
                <a:cs typeface="Georgia" panose="02040502050405020303" pitchFamily="18" charset="0"/>
              </a:rPr>
              <a:t>Contingency funding</a:t>
            </a:r>
          </a:p>
          <a:p>
            <a:endParaRPr lang="en-US" dirty="0"/>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practice,</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contingencies</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run</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 to</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10</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percent</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projects</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similar</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past projects. However, in unique and high-technology projects it is not uncommon</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find</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contingencies</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running</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20</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60</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percent</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range.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Use</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rate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sumption</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must</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closely</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monitored</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controlled.</a:t>
            </a:r>
          </a:p>
          <a:p>
            <a:pPr algn="just">
              <a:lnSpc>
                <a:spcPct val="150000"/>
              </a:lnSpc>
            </a:pPr>
            <a:endPar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50000"/>
              </a:lnSpc>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 practice, the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contingency reserve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 is typically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divided into</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budget</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and</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management reserve funds</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for control purposes. Budget reserves are set up to cover</a:t>
            </a:r>
            <a:r>
              <a:rPr lang="en-US" sz="2200" spc="-2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identified</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risks;</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those</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allocated</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segments</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deliverables of the project. Management reserves are set up to cover unidentified risks</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allocated</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risks</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associated</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with</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total</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endParaRPr lang="en-US" sz="2200" dirty="0"/>
          </a:p>
        </p:txBody>
      </p:sp>
    </p:spTree>
    <p:extLst>
      <p:ext uri="{BB962C8B-B14F-4D97-AF65-F5344CB8AC3E}">
        <p14:creationId xmlns:p14="http://schemas.microsoft.com/office/powerpoint/2010/main" val="24907037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112542" y="239150"/>
            <a:ext cx="11873132" cy="1811215"/>
          </a:xfrm>
        </p:spPr>
        <p:txBody>
          <a:bodyPr>
            <a:normAutofit fontScale="25000" lnSpcReduction="20000"/>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1200" b="1" i="0" u="none" strike="noStrike" kern="1200" cap="none" spc="0"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Contingency funding</a:t>
            </a:r>
          </a:p>
          <a:p>
            <a:pPr algn="just">
              <a:lnSpc>
                <a:spcPct val="120000"/>
              </a:lnSpc>
            </a:pPr>
            <a:r>
              <a:rPr lang="en-US" sz="9600" dirty="0">
                <a:solidFill>
                  <a:srgbClr val="231F21"/>
                </a:solidFill>
                <a:effectLst/>
                <a:highlight>
                  <a:srgbClr val="FFFF00"/>
                </a:highlight>
                <a:latin typeface="Georgia" panose="02040502050405020303" pitchFamily="18" charset="0"/>
                <a:ea typeface="Georgia" panose="02040502050405020303" pitchFamily="18" charset="0"/>
                <a:cs typeface="Georgia" panose="02040502050405020303" pitchFamily="18" charset="0"/>
              </a:rPr>
              <a:t>1. Budget reserves</a:t>
            </a:r>
          </a:p>
          <a:p>
            <a:pPr algn="just">
              <a:lnSpc>
                <a:spcPct val="170000"/>
              </a:lnSpc>
            </a:pP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reserves are identified for specific work packages or segments of a project</a:t>
            </a:r>
            <a:r>
              <a:rPr lang="en-US" sz="8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found in the baseline budget or work breakdown structure. </a:t>
            </a:r>
            <a:r>
              <a:rPr lang="en-US" sz="8800" b="1"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example,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 reserve amount might be added to “computer coding” to cover the risk of “testing”</a:t>
            </a:r>
            <a:r>
              <a:rPr lang="en-US" sz="8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showing</a:t>
            </a:r>
            <a:r>
              <a:rPr lang="en-US" sz="8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a:t>
            </a:r>
            <a:r>
              <a:rPr lang="en-US" sz="8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coding</a:t>
            </a:r>
            <a:r>
              <a:rPr lang="en-US" sz="8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problem.</a:t>
            </a:r>
            <a:r>
              <a:rPr lang="en-US" sz="8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endPar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endParaRPr>
          </a:p>
          <a:p>
            <a:pPr algn="just">
              <a:lnSpc>
                <a:spcPct val="120000"/>
              </a:lnSpc>
            </a:pPr>
            <a:endParaRPr lang="en-US" sz="8800" dirty="0">
              <a:solidFill>
                <a:srgbClr val="231F21"/>
              </a:solidFill>
              <a:latin typeface="Georgia" panose="02040502050405020303" pitchFamily="18" charset="0"/>
              <a:ea typeface="Georgia" panose="02040502050405020303" pitchFamily="18" charset="0"/>
              <a:cs typeface="Georgia" panose="02040502050405020303" pitchFamily="18" charset="0"/>
            </a:endParaRPr>
          </a:p>
          <a:p>
            <a:pPr algn="just">
              <a:lnSpc>
                <a:spcPct val="170000"/>
              </a:lnSpc>
            </a:pP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budget reserve should be communicated</a:t>
            </a:r>
            <a:r>
              <a:rPr lang="en-US" sz="8800" spc="-6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a:t>
            </a:r>
            <a:r>
              <a:rPr lang="en-US" sz="8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8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8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team.</a:t>
            </a:r>
            <a:r>
              <a:rPr lang="en-US" sz="88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8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openness</a:t>
            </a:r>
            <a:r>
              <a:rPr lang="en-US" sz="8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suggests</a:t>
            </a:r>
            <a:r>
              <a:rPr lang="en-US" sz="8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trust</a:t>
            </a:r>
            <a:r>
              <a:rPr lang="en-US" sz="8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8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encourages</a:t>
            </a:r>
            <a:r>
              <a:rPr lang="en-US" sz="8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good</a:t>
            </a:r>
            <a:r>
              <a:rPr lang="en-US" sz="8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cost</a:t>
            </a:r>
            <a:r>
              <a:rPr lang="en-US" sz="88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performance.</a:t>
            </a:r>
            <a:r>
              <a:rPr lang="en-US" sz="8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However,</a:t>
            </a:r>
            <a:r>
              <a:rPr lang="en-US" sz="88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distributing</a:t>
            </a:r>
            <a:r>
              <a:rPr lang="en-US" sz="8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a:t>
            </a:r>
            <a:r>
              <a:rPr lang="en-US" sz="8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88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should</a:t>
            </a:r>
            <a:r>
              <a:rPr lang="en-US" sz="8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a:t>
            </a:r>
            <a:r>
              <a:rPr lang="en-US" sz="88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8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responsibility</a:t>
            </a:r>
            <a:r>
              <a:rPr lang="en-US" sz="8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 both the project manager and the team members responsible for implementing</a:t>
            </a:r>
            <a:r>
              <a:rPr lang="en-US" sz="88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8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specific</a:t>
            </a:r>
            <a:r>
              <a:rPr lang="en-US" sz="8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segment</a:t>
            </a:r>
            <a:r>
              <a:rPr lang="en-US" sz="8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8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8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8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If</a:t>
            </a:r>
            <a:r>
              <a:rPr lang="en-US" sz="88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88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risk</a:t>
            </a:r>
            <a:r>
              <a:rPr lang="en-US" sz="8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does</a:t>
            </a:r>
            <a:r>
              <a:rPr lang="en-US" sz="8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88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materialize,</a:t>
            </a:r>
            <a:r>
              <a:rPr lang="en-US" sz="88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8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funds</a:t>
            </a:r>
            <a:r>
              <a:rPr lang="en-US" sz="88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8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removed from the budget reserve. Thus, budget reserves decrease as the project</a:t>
            </a:r>
            <a:r>
              <a:rPr lang="en-US" sz="8800"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88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progresses.</a:t>
            </a:r>
            <a:endParaRPr lang="en-US" sz="8800"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spTree>
    <p:extLst>
      <p:ext uri="{BB962C8B-B14F-4D97-AF65-F5344CB8AC3E}">
        <p14:creationId xmlns:p14="http://schemas.microsoft.com/office/powerpoint/2010/main" val="4289116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a:xfrm>
            <a:off x="112542" y="112542"/>
            <a:ext cx="12079457" cy="6745458"/>
          </a:xfrm>
        </p:spPr>
        <p:txBody>
          <a:bodyPr>
            <a:normAutofit/>
          </a:bodyPr>
          <a:lstStyle/>
          <a:p>
            <a:pPr>
              <a:lnSpc>
                <a:spcPct val="150000"/>
              </a:lnSpc>
              <a:spcBef>
                <a:spcPts val="870"/>
              </a:spcBef>
              <a:tabLst>
                <a:tab pos="1377950" algn="l"/>
              </a:tabLst>
            </a:pPr>
            <a:r>
              <a:rPr kumimoji="0" lang="en-US" sz="3300" b="1" i="0" u="none" strike="noStrike" kern="1200" cap="none" spc="0" normalizeH="0" baseline="0" noProof="0" dirty="0">
                <a:ln>
                  <a:noFill/>
                </a:ln>
                <a:solidFill>
                  <a:srgbClr val="231F21"/>
                </a:solidFill>
                <a:effectLst/>
                <a:highlight>
                  <a:srgbClr val="FFFF00"/>
                </a:highlight>
                <a:uLnTx/>
                <a:uFillTx/>
                <a:latin typeface="Georgia" panose="02040502050405020303" pitchFamily="18" charset="0"/>
                <a:ea typeface="Georgia" panose="02040502050405020303" pitchFamily="18" charset="0"/>
                <a:cs typeface="Georgia" panose="02040502050405020303" pitchFamily="18" charset="0"/>
              </a:rPr>
              <a:t>Contingency funding</a:t>
            </a:r>
          </a:p>
          <a:p>
            <a:pPr marR="0" algn="just">
              <a:lnSpc>
                <a:spcPct val="150000"/>
              </a:lnSpc>
              <a:spcBef>
                <a:spcPts val="870"/>
              </a:spcBef>
              <a:spcAft>
                <a:spcPts val="0"/>
              </a:spcAft>
              <a:tabLst>
                <a:tab pos="1377950" algn="l"/>
              </a:tabLst>
            </a:pPr>
            <a:r>
              <a:rPr lang="en-US" b="1" dirty="0">
                <a:solidFill>
                  <a:srgbClr val="231F21"/>
                </a:solidFill>
                <a:effectLst/>
                <a:highlight>
                  <a:srgbClr val="FFFF00"/>
                </a:highlight>
                <a:latin typeface="Calibri" panose="020F0502020204030204" pitchFamily="34" charset="0"/>
                <a:ea typeface="Calibri" panose="020F0502020204030204" pitchFamily="34" charset="0"/>
              </a:rPr>
              <a:t>2. Management</a:t>
            </a:r>
            <a:r>
              <a:rPr lang="en-US" b="1" spc="85" dirty="0">
                <a:solidFill>
                  <a:srgbClr val="231F21"/>
                </a:solidFill>
                <a:effectLst/>
                <a:highlight>
                  <a:srgbClr val="FFFF00"/>
                </a:highlight>
                <a:latin typeface="Calibri" panose="020F0502020204030204" pitchFamily="34" charset="0"/>
                <a:ea typeface="Calibri" panose="020F0502020204030204" pitchFamily="34" charset="0"/>
              </a:rPr>
              <a:t> </a:t>
            </a:r>
            <a:r>
              <a:rPr lang="en-US" b="1" dirty="0">
                <a:solidFill>
                  <a:srgbClr val="231F21"/>
                </a:solidFill>
                <a:effectLst/>
                <a:highlight>
                  <a:srgbClr val="FFFF00"/>
                </a:highlight>
                <a:latin typeface="Calibri" panose="020F0502020204030204" pitchFamily="34" charset="0"/>
                <a:ea typeface="Calibri" panose="020F0502020204030204" pitchFamily="34" charset="0"/>
              </a:rPr>
              <a:t>Reserves</a:t>
            </a:r>
            <a:endParaRPr lang="en-US" b="1" dirty="0">
              <a:effectLst/>
              <a:highlight>
                <a:srgbClr val="FFFF00"/>
              </a:highlight>
              <a:latin typeface="Calibri" panose="020F0502020204030204" pitchFamily="34" charset="0"/>
              <a:ea typeface="Calibri" panose="020F0502020204030204" pitchFamily="34" charset="0"/>
            </a:endParaRPr>
          </a:p>
          <a:p>
            <a:pPr marR="1071880" algn="just">
              <a:lnSpc>
                <a:spcPct val="150000"/>
              </a:lnSpc>
              <a:spcBef>
                <a:spcPts val="360"/>
              </a:spcBef>
              <a:spcAft>
                <a:spcPts val="0"/>
              </a:spcAf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reserve funds are needed to cover major unforeseen risks and, hence, are</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applied to the total project. For example, a major scope change may appear neces</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sary</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midway</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in</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Because</a:t>
            </a:r>
            <a:r>
              <a:rPr lang="en-US" sz="2200" spc="-5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change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was</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not</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anticipated</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or</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identified,</a:t>
            </a:r>
            <a:r>
              <a:rPr lang="en-US" sz="2200" spc="-2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it</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covered</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from</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a:t>
            </a:r>
            <a:r>
              <a:rPr lang="en-US" sz="2200" spc="-4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Management</a:t>
            </a:r>
            <a:r>
              <a:rPr lang="en-US" sz="2200" u="sng"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reserves</a:t>
            </a:r>
            <a:r>
              <a:rPr lang="en-US" sz="2200" u="sng"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are</a:t>
            </a:r>
            <a:r>
              <a:rPr lang="en-US" sz="2200" u="sng"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u="sng"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established</a:t>
            </a:r>
            <a:r>
              <a:rPr lang="en-US" sz="2200" u="sng" spc="-2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i="1" u="sng" dirty="0">
                <a:solidFill>
                  <a:srgbClr val="231F21"/>
                </a:solidFill>
                <a:effectLst/>
                <a:latin typeface="Times New Roman" panose="02020603050405020304" pitchFamily="18" charset="0"/>
                <a:ea typeface="Georgia" panose="02040502050405020303" pitchFamily="18" charset="0"/>
                <a:cs typeface="Georgia" panose="02040502050405020303" pitchFamily="18" charset="0"/>
              </a:rPr>
              <a:t>after </a:t>
            </a:r>
            <a:r>
              <a:rPr lang="en-US" sz="2200" u="sng"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budget reserves are identified and funds established. </a:t>
            </a:r>
          </a:p>
          <a:p>
            <a:pPr marR="1071880" algn="just">
              <a:lnSpc>
                <a:spcPct val="150000"/>
              </a:lnSpc>
              <a:spcBef>
                <a:spcPts val="360"/>
              </a:spcBef>
              <a:spcAft>
                <a:spcPts val="0"/>
              </a:spcAft>
            </a:pP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These reserves are independent of budget reserves and are controlled by the project manager and the</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“owner” of</a:t>
            </a:r>
            <a:r>
              <a:rPr lang="en-US" sz="2200" spc="2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 project. The “owner” can be internal (top management) or external</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to the project organization. Most management reserves are set using historical data</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judgments</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concerning</a:t>
            </a:r>
            <a:r>
              <a:rPr lang="en-US" sz="2200" spc="-2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3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uniqueness</a:t>
            </a:r>
            <a:r>
              <a:rPr lang="en-US" sz="2200" spc="-6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and</a:t>
            </a:r>
            <a:r>
              <a:rPr lang="en-US" sz="2200" spc="-5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complexity</a:t>
            </a:r>
            <a:r>
              <a:rPr lang="en-US" sz="2200" spc="-3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of</a:t>
            </a:r>
            <a:r>
              <a:rPr lang="en-US" sz="2200" spc="4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the</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project.</a:t>
            </a:r>
            <a:endParaRPr lang="en-US" sz="2200" dirty="0">
              <a:effectLst/>
              <a:latin typeface="Georgia" panose="02040502050405020303" pitchFamily="18" charset="0"/>
              <a:ea typeface="Georgia" panose="02040502050405020303" pitchFamily="18" charset="0"/>
              <a:cs typeface="Georgia" panose="02040502050405020303" pitchFamily="18" charset="0"/>
            </a:endParaRPr>
          </a:p>
          <a:p>
            <a:endParaRPr lang="en-US" dirty="0"/>
          </a:p>
        </p:txBody>
      </p:sp>
    </p:spTree>
    <p:extLst>
      <p:ext uri="{BB962C8B-B14F-4D97-AF65-F5344CB8AC3E}">
        <p14:creationId xmlns:p14="http://schemas.microsoft.com/office/powerpoint/2010/main" val="34290034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AF8B27-B443-456C-9520-40F03A4EB893}"/>
              </a:ext>
            </a:extLst>
          </p:cNvPr>
          <p:cNvSpPr>
            <a:spLocks noGrp="1"/>
          </p:cNvSpPr>
          <p:nvPr>
            <p:ph type="ctrTitle"/>
          </p:nvPr>
        </p:nvSpPr>
        <p:spPr>
          <a:xfrm>
            <a:off x="172385" y="502170"/>
            <a:ext cx="11855491" cy="1499668"/>
          </a:xfrm>
        </p:spPr>
        <p:txBody>
          <a:bodyPr>
            <a:noAutofit/>
          </a:bodyPr>
          <a:lstStyle/>
          <a:p>
            <a:pPr algn="l">
              <a:lnSpc>
                <a:spcPct val="150000"/>
              </a:lnSpc>
            </a:pP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b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b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Table 7.1 shows </a:t>
            </a:r>
            <a:r>
              <a:rPr lang="en-US" sz="2200" dirty="0">
                <a:solidFill>
                  <a:srgbClr val="231F21"/>
                </a:solidFill>
                <a:effectLst/>
                <a:highlight>
                  <a:srgbClr val="00FFFF"/>
                </a:highlight>
                <a:latin typeface="Georgia" panose="02040502050405020303" pitchFamily="18" charset="0"/>
                <a:ea typeface="Georgia" panose="02040502050405020303" pitchFamily="18" charset="0"/>
                <a:cs typeface="Georgia" panose="02040502050405020303" pitchFamily="18" charset="0"/>
              </a:rPr>
              <a:t>the development of a contingency fund estimate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 a hypothetical project. Note how budget and management reserves are kept separate;</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control</a:t>
            </a:r>
            <a:r>
              <a:rPr lang="en-US" sz="2200" spc="-2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is</a:t>
            </a:r>
            <a:r>
              <a:rPr lang="en-US" sz="2200" spc="1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easily</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tracked</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using</a:t>
            </a:r>
            <a:r>
              <a:rPr lang="en-US" sz="2200" spc="5"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this</a:t>
            </a:r>
            <a:r>
              <a:rPr lang="en-US" sz="2200" spc="1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 </a:t>
            </a:r>
            <a:r>
              <a:rPr lang="en-US" sz="2200" dirty="0">
                <a:solidFill>
                  <a:srgbClr val="231F21"/>
                </a:solidFill>
                <a:effectLst/>
                <a:latin typeface="Georgia" panose="02040502050405020303" pitchFamily="18" charset="0"/>
                <a:ea typeface="Georgia" panose="02040502050405020303" pitchFamily="18" charset="0"/>
                <a:cs typeface="Georgia" panose="02040502050405020303" pitchFamily="18" charset="0"/>
              </a:rPr>
              <a:t>format.</a:t>
            </a:r>
            <a:br>
              <a:rPr lang="en-US" sz="2200" dirty="0">
                <a:effectLst/>
                <a:latin typeface="Georgia" panose="02040502050405020303" pitchFamily="18" charset="0"/>
                <a:ea typeface="Georgia" panose="02040502050405020303" pitchFamily="18" charset="0"/>
                <a:cs typeface="Georgia" panose="02040502050405020303" pitchFamily="18" charset="0"/>
              </a:rPr>
            </a:br>
            <a:endParaRPr lang="en-US" sz="2200" dirty="0"/>
          </a:p>
        </p:txBody>
      </p:sp>
      <p:sp>
        <p:nvSpPr>
          <p:cNvPr id="3" name="Subtitle 2">
            <a:extLst>
              <a:ext uri="{FF2B5EF4-FFF2-40B4-BE49-F238E27FC236}">
                <a16:creationId xmlns:a16="http://schemas.microsoft.com/office/drawing/2014/main" id="{80BDD69C-A32C-4AC4-9C7C-6258421D8E9E}"/>
              </a:ext>
            </a:extLst>
          </p:cNvPr>
          <p:cNvSpPr>
            <a:spLocks noGrp="1"/>
          </p:cNvSpPr>
          <p:nvPr>
            <p:ph type="subTitle" idx="1"/>
          </p:nvPr>
        </p:nvSpPr>
        <p:spPr/>
        <p:txBody>
          <a:bodyPr/>
          <a:lstStyle/>
          <a:p>
            <a:endParaRPr lang="en-US"/>
          </a:p>
        </p:txBody>
      </p:sp>
      <p:pic>
        <p:nvPicPr>
          <p:cNvPr id="7" name="Picture 6">
            <a:extLst>
              <a:ext uri="{FF2B5EF4-FFF2-40B4-BE49-F238E27FC236}">
                <a16:creationId xmlns:a16="http://schemas.microsoft.com/office/drawing/2014/main" id="{D47B6167-9446-4BA6-9693-730C29433ABD}"/>
              </a:ext>
            </a:extLst>
          </p:cNvPr>
          <p:cNvPicPr>
            <a:picLocks noChangeAspect="1"/>
          </p:cNvPicPr>
          <p:nvPr/>
        </p:nvPicPr>
        <p:blipFill rotWithShape="1">
          <a:blip r:embed="rId2"/>
          <a:srcRect l="18565" t="32341" r="12500" b="35724"/>
          <a:stretch/>
        </p:blipFill>
        <p:spPr>
          <a:xfrm>
            <a:off x="172386" y="2186777"/>
            <a:ext cx="12019613" cy="4755630"/>
          </a:xfrm>
          <a:prstGeom prst="rect">
            <a:avLst/>
          </a:prstGeom>
        </p:spPr>
      </p:pic>
    </p:spTree>
    <p:extLst>
      <p:ext uri="{BB962C8B-B14F-4D97-AF65-F5344CB8AC3E}">
        <p14:creationId xmlns:p14="http://schemas.microsoft.com/office/powerpoint/2010/main" val="22648326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1307E00-F291-4818-B0E8-B88E8349D67C}"/>
              </a:ext>
            </a:extLst>
          </p:cNvPr>
          <p:cNvPicPr>
            <a:picLocks noChangeAspect="1"/>
          </p:cNvPicPr>
          <p:nvPr/>
        </p:nvPicPr>
        <p:blipFill>
          <a:blip r:embed="rId2"/>
          <a:stretch>
            <a:fillRect/>
          </a:stretch>
        </p:blipFill>
        <p:spPr>
          <a:xfrm>
            <a:off x="11189832" y="137813"/>
            <a:ext cx="908383" cy="890093"/>
          </a:xfrm>
          <a:prstGeom prst="rect">
            <a:avLst/>
          </a:prstGeom>
        </p:spPr>
      </p:pic>
      <p:sp>
        <p:nvSpPr>
          <p:cNvPr id="2" name="Title 1">
            <a:extLst>
              <a:ext uri="{FF2B5EF4-FFF2-40B4-BE49-F238E27FC236}">
                <a16:creationId xmlns:a16="http://schemas.microsoft.com/office/drawing/2014/main" id="{1BE33B14-99CA-4EB5-925A-55868022546A}"/>
              </a:ext>
            </a:extLst>
          </p:cNvPr>
          <p:cNvSpPr>
            <a:spLocks noGrp="1"/>
          </p:cNvSpPr>
          <p:nvPr>
            <p:ph type="title"/>
          </p:nvPr>
        </p:nvSpPr>
        <p:spPr>
          <a:xfrm>
            <a:off x="93785" y="2"/>
            <a:ext cx="12098215" cy="759654"/>
          </a:xfrm>
        </p:spPr>
        <p:txBody>
          <a:bodyPr/>
          <a:lstStyle/>
          <a:p>
            <a:pPr algn="ctr"/>
            <a:r>
              <a:rPr lang="en-US" sz="4400" b="1" dirty="0">
                <a:solidFill>
                  <a:srgbClr val="231F21"/>
                </a:solidFill>
                <a:effectLst/>
                <a:latin typeface="Times New Roman" panose="02020603050405020304" pitchFamily="18" charset="0"/>
                <a:ea typeface="Times New Roman" panose="02020603050405020304" pitchFamily="18" charset="0"/>
              </a:rPr>
              <a:t>Financial model </a:t>
            </a:r>
            <a:endParaRPr lang="en-US" dirty="0"/>
          </a:p>
        </p:txBody>
      </p:sp>
      <p:sp>
        <p:nvSpPr>
          <p:cNvPr id="3" name="Content Placeholder 2">
            <a:extLst>
              <a:ext uri="{FF2B5EF4-FFF2-40B4-BE49-F238E27FC236}">
                <a16:creationId xmlns:a16="http://schemas.microsoft.com/office/drawing/2014/main" id="{00199CF1-95DF-4B5B-A132-2FC084B65E3A}"/>
              </a:ext>
            </a:extLst>
          </p:cNvPr>
          <p:cNvSpPr>
            <a:spLocks noGrp="1"/>
          </p:cNvSpPr>
          <p:nvPr>
            <p:ph idx="1"/>
          </p:nvPr>
        </p:nvSpPr>
        <p:spPr>
          <a:xfrm>
            <a:off x="196947" y="890094"/>
            <a:ext cx="11901267" cy="5967904"/>
          </a:xfrm>
        </p:spPr>
        <p:txBody>
          <a:bodyPr>
            <a:normAutofit/>
          </a:bodyPr>
          <a:lstStyle/>
          <a:p>
            <a:pPr marL="274320" indent="0">
              <a:spcBef>
                <a:spcPts val="1125"/>
              </a:spcBef>
              <a:buNone/>
            </a:pPr>
            <a:r>
              <a:rPr lang="en-US" sz="2400" b="1" dirty="0">
                <a:solidFill>
                  <a:srgbClr val="231F21"/>
                </a:solidFill>
                <a:effectLst/>
                <a:highlight>
                  <a:srgbClr val="00FFFF"/>
                </a:highlight>
                <a:latin typeface="Times New Roman" panose="02020603050405020304" pitchFamily="18" charset="0"/>
                <a:ea typeface="Times New Roman" panose="02020603050405020304" pitchFamily="18" charset="0"/>
              </a:rPr>
              <a:t>2. PROJECT</a:t>
            </a:r>
            <a:r>
              <a:rPr lang="en-US" sz="2400" b="1" spc="5" dirty="0">
                <a:solidFill>
                  <a:srgbClr val="231F21"/>
                </a:solidFill>
                <a:effectLst/>
                <a:highlight>
                  <a:srgbClr val="00FFFF"/>
                </a:highlight>
                <a:latin typeface="Times New Roman" panose="02020603050405020304" pitchFamily="18" charset="0"/>
                <a:ea typeface="Times New Roman" panose="02020603050405020304" pitchFamily="18" charset="0"/>
              </a:rPr>
              <a:t> </a:t>
            </a:r>
            <a:r>
              <a:rPr lang="en-US" sz="2400" b="1" dirty="0">
                <a:solidFill>
                  <a:srgbClr val="231F21"/>
                </a:solidFill>
                <a:effectLst/>
                <a:highlight>
                  <a:srgbClr val="00FFFF"/>
                </a:highlight>
                <a:latin typeface="Times New Roman" panose="02020603050405020304" pitchFamily="18" charset="0"/>
                <a:ea typeface="Times New Roman" panose="02020603050405020304" pitchFamily="18" charset="0"/>
              </a:rPr>
              <a:t>COSTS</a:t>
            </a:r>
            <a:r>
              <a:rPr lang="en-US" sz="2400" b="1" spc="35" dirty="0">
                <a:solidFill>
                  <a:srgbClr val="231F21"/>
                </a:solidFill>
                <a:effectLst/>
                <a:highlight>
                  <a:srgbClr val="00FFFF"/>
                </a:highlight>
                <a:latin typeface="Times New Roman" panose="02020603050405020304" pitchFamily="18" charset="0"/>
                <a:ea typeface="Times New Roman" panose="02020603050405020304" pitchFamily="18" charset="0"/>
              </a:rPr>
              <a:t> </a:t>
            </a:r>
            <a:r>
              <a:rPr lang="en-US" sz="2400" b="1" dirty="0">
                <a:solidFill>
                  <a:srgbClr val="231F21"/>
                </a:solidFill>
                <a:effectLst/>
                <a:highlight>
                  <a:srgbClr val="00FFFF"/>
                </a:highlight>
                <a:latin typeface="Times New Roman" panose="02020603050405020304" pitchFamily="18" charset="0"/>
                <a:ea typeface="Times New Roman" panose="02020603050405020304" pitchFamily="18" charset="0"/>
              </a:rPr>
              <a:t>AND</a:t>
            </a:r>
            <a:r>
              <a:rPr lang="en-US" sz="2400" b="1" spc="30" dirty="0">
                <a:solidFill>
                  <a:srgbClr val="231F21"/>
                </a:solidFill>
                <a:effectLst/>
                <a:highlight>
                  <a:srgbClr val="00FFFF"/>
                </a:highlight>
                <a:latin typeface="Times New Roman" panose="02020603050405020304" pitchFamily="18" charset="0"/>
                <a:ea typeface="Times New Roman" panose="02020603050405020304" pitchFamily="18" charset="0"/>
              </a:rPr>
              <a:t> </a:t>
            </a:r>
            <a:r>
              <a:rPr lang="en-US" sz="2400" b="1" dirty="0">
                <a:solidFill>
                  <a:srgbClr val="231F21"/>
                </a:solidFill>
                <a:effectLst/>
                <a:highlight>
                  <a:srgbClr val="00FFFF"/>
                </a:highlight>
                <a:latin typeface="Times New Roman" panose="02020603050405020304" pitchFamily="18" charset="0"/>
                <a:ea typeface="Times New Roman" panose="02020603050405020304" pitchFamily="18" charset="0"/>
              </a:rPr>
              <a:t>FUNDING</a:t>
            </a:r>
          </a:p>
          <a:p>
            <a:pPr marL="274320" marR="0" indent="0">
              <a:spcBef>
                <a:spcPts val="1125"/>
              </a:spcBef>
              <a:spcAft>
                <a:spcPts val="0"/>
              </a:spcAft>
              <a:buNone/>
            </a:pPr>
            <a:r>
              <a:rPr lang="en-US" sz="1800" b="1" dirty="0">
                <a:solidFill>
                  <a:srgbClr val="231F21"/>
                </a:solidFill>
                <a:effectLst/>
                <a:latin typeface="Georgia" panose="02040502050405020303" pitchFamily="18" charset="0"/>
                <a:ea typeface="Times New Roman" panose="02020603050405020304" pitchFamily="18" charset="0"/>
              </a:rPr>
              <a:t>2.2 PROJECT</a:t>
            </a:r>
            <a:r>
              <a:rPr lang="en-US" sz="1800" b="1" spc="95" dirty="0">
                <a:solidFill>
                  <a:srgbClr val="231F21"/>
                </a:solidFill>
                <a:effectLst/>
                <a:latin typeface="Georgia" panose="02040502050405020303" pitchFamily="18" charset="0"/>
                <a:ea typeface="Times New Roman" panose="02020603050405020304" pitchFamily="18" charset="0"/>
              </a:rPr>
              <a:t> </a:t>
            </a:r>
            <a:r>
              <a:rPr lang="en-US" sz="1800" b="1" dirty="0">
                <a:solidFill>
                  <a:srgbClr val="231F21"/>
                </a:solidFill>
                <a:effectLst/>
                <a:latin typeface="Georgia" panose="02040502050405020303" pitchFamily="18" charset="0"/>
                <a:ea typeface="Times New Roman" panose="02020603050405020304" pitchFamily="18" charset="0"/>
              </a:rPr>
              <a:t>FUNDING</a:t>
            </a:r>
            <a:endParaRPr lang="en-US" sz="1800" b="1" dirty="0">
              <a:effectLst/>
              <a:latin typeface="Times New Roman" panose="02020603050405020304" pitchFamily="18" charset="0"/>
              <a:ea typeface="Times New Roman" panose="02020603050405020304" pitchFamily="18" charset="0"/>
            </a:endParaRPr>
          </a:p>
          <a:p>
            <a:pPr marL="502920" marR="232410" indent="179705" algn="just">
              <a:lnSpc>
                <a:spcPct val="150000"/>
              </a:lnSpc>
              <a:spcBef>
                <a:spcPts val="1440"/>
              </a:spcBef>
              <a:spcAft>
                <a:spcPts val="0"/>
              </a:spcAft>
            </a:pPr>
            <a:r>
              <a:rPr lang="en-US" sz="2000" dirty="0">
                <a:solidFill>
                  <a:srgbClr val="231F21"/>
                </a:solidFill>
                <a:effectLst/>
                <a:latin typeface="Times New Roman" panose="02020603050405020304" pitchFamily="18" charset="0"/>
                <a:ea typeface="Times New Roman" panose="02020603050405020304" pitchFamily="18" charset="0"/>
              </a:rPr>
              <a:t>Based on the cost plan, the funding plan is drawn up to cover the total amount</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 funding required, divided into debt and equity.</a:t>
            </a:r>
          </a:p>
          <a:p>
            <a:pPr marL="502920" marR="231140" indent="179705" algn="just">
              <a:lnSpc>
                <a:spcPct val="150000"/>
              </a:lnSpc>
              <a:spcBef>
                <a:spcPts val="0"/>
              </a:spcBef>
              <a:spcAft>
                <a:spcPts val="0"/>
              </a:spcAft>
            </a:pPr>
            <a:r>
              <a:rPr lang="en-US" sz="2000" dirty="0">
                <a:solidFill>
                  <a:srgbClr val="231F21"/>
                </a:solidFill>
                <a:effectLst/>
                <a:latin typeface="Times New Roman" panose="02020603050405020304" pitchFamily="18" charset="0"/>
                <a:ea typeface="Times New Roman" panose="02020603050405020304" pitchFamily="18" charset="0"/>
              </a:rPr>
              <a:t>The Project Company should not use a short-term loan to ﬁnance working capital; this is a permanent requirement, which should be covered by the long-term</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project ﬁnance. However, it may be useful to have part of the project ﬁnance in the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form of a revolving credit for working capital (i.e., allowing the Project Company</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to repay some of the ﬁnancing when it has surplus cash, and reborrow it again</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when cash is short). This may reduce the required level of Sponsors’ equity and</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thus</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also</a:t>
            </a:r>
            <a:r>
              <a:rPr lang="en-US" sz="2000" spc="2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advantageous for</a:t>
            </a:r>
            <a:r>
              <a:rPr lang="en-US" sz="2000" spc="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this</a:t>
            </a:r>
            <a:r>
              <a:rPr lang="en-US" sz="2000" spc="1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reason.</a:t>
            </a:r>
          </a:p>
          <a:p>
            <a:pPr marL="682625" algn="just">
              <a:lnSpc>
                <a:spcPct val="150000"/>
              </a:lnSpc>
              <a:spcBef>
                <a:spcPts val="0"/>
              </a:spcBef>
            </a:pPr>
            <a:r>
              <a:rPr lang="en-US" sz="2000" dirty="0">
                <a:solidFill>
                  <a:srgbClr val="231F21"/>
                </a:solidFill>
                <a:effectLst/>
                <a:latin typeface="Times New Roman" panose="02020603050405020304" pitchFamily="18" charset="0"/>
                <a:ea typeface="Times New Roman" panose="02020603050405020304" pitchFamily="18" charset="0"/>
              </a:rPr>
              <a:t>Separate</a:t>
            </a:r>
            <a:r>
              <a:rPr lang="en-US" sz="2000" spc="1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short-term</a:t>
            </a:r>
            <a:r>
              <a:rPr lang="en-US" sz="2000" spc="1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funding</a:t>
            </a:r>
            <a:r>
              <a:rPr lang="en-US" sz="2000" spc="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may</a:t>
            </a:r>
            <a:r>
              <a:rPr lang="en-US" sz="2000" spc="1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be</a:t>
            </a:r>
            <a:r>
              <a:rPr lang="en-US" sz="2000" spc="9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required</a:t>
            </a:r>
            <a:r>
              <a:rPr lang="en-US" sz="2000" spc="10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for</a:t>
            </a:r>
            <a:r>
              <a:rPr lang="en-US" sz="2000" spc="1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VAT</a:t>
            </a:r>
            <a:r>
              <a:rPr lang="en-US" sz="2000" spc="8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or</a:t>
            </a:r>
            <a:r>
              <a:rPr lang="en-US" sz="2000" spc="12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other</a:t>
            </a:r>
            <a:r>
              <a:rPr lang="en-US" sz="2000" spc="11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taxes</a:t>
            </a:r>
            <a:r>
              <a:rPr lang="en-US" sz="2000" spc="9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payable during</a:t>
            </a:r>
            <a:r>
              <a:rPr lang="en-US" sz="2000" spc="1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construction</a:t>
            </a:r>
            <a:r>
              <a:rPr lang="en-US" sz="2000" spc="1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that</a:t>
            </a:r>
            <a:r>
              <a:rPr lang="en-US" sz="2000" spc="15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are</a:t>
            </a:r>
            <a:r>
              <a:rPr lang="en-US" sz="2000" spc="14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recovered</a:t>
            </a:r>
            <a:r>
              <a:rPr lang="en-US" sz="2000" spc="14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from</a:t>
            </a:r>
            <a:r>
              <a:rPr lang="en-US" sz="2000" spc="1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offsetting</a:t>
            </a:r>
            <a:r>
              <a:rPr lang="en-US" sz="2000" spc="13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against</a:t>
            </a:r>
            <a:r>
              <a:rPr lang="en-US" sz="2000" spc="13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taxes</a:t>
            </a:r>
            <a:r>
              <a:rPr lang="en-US" sz="2000" spc="135"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on</a:t>
            </a:r>
            <a:r>
              <a:rPr lang="en-US" sz="2000" spc="10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revenues</a:t>
            </a:r>
            <a:r>
              <a:rPr lang="en-US" sz="2000" spc="-270" dirty="0">
                <a:solidFill>
                  <a:srgbClr val="231F21"/>
                </a:solidFill>
                <a:effectLst/>
                <a:latin typeface="Times New Roman" panose="02020603050405020304" pitchFamily="18" charset="0"/>
                <a:ea typeface="Times New Roman" panose="02020603050405020304" pitchFamily="18" charset="0"/>
              </a:rPr>
              <a:t> </a:t>
            </a:r>
            <a:r>
              <a:rPr lang="en-US" sz="2000" dirty="0">
                <a:solidFill>
                  <a:srgbClr val="231F21"/>
                </a:solidFill>
                <a:effectLst/>
                <a:latin typeface="Times New Roman" panose="02020603050405020304" pitchFamily="18" charset="0"/>
                <a:ea typeface="Times New Roman" panose="02020603050405020304" pitchFamily="18" charset="0"/>
              </a:rPr>
              <a:t>once operations begin.</a:t>
            </a:r>
            <a:endParaRPr lang="en-US" sz="2000" dirty="0">
              <a:effectLst/>
              <a:latin typeface="Times New Roman" panose="02020603050405020304" pitchFamily="18" charset="0"/>
              <a:ea typeface="Times New Roman" panose="02020603050405020304" pitchFamily="18" charset="0"/>
            </a:endParaRPr>
          </a:p>
          <a:p>
            <a:pPr marL="454025" marR="0" indent="0" algn="just">
              <a:lnSpc>
                <a:spcPct val="150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0" marR="231140" lvl="3" indent="0" algn="just">
              <a:lnSpc>
                <a:spcPct val="150000"/>
              </a:lnSpc>
              <a:spcBef>
                <a:spcPts val="95"/>
              </a:spcBef>
              <a:spcAft>
                <a:spcPts val="0"/>
              </a:spcAft>
              <a:buClr>
                <a:srgbClr val="231F21"/>
              </a:buClr>
              <a:buSzPts val="1150"/>
              <a:buNone/>
              <a:tabLst>
                <a:tab pos="958850" algn="l"/>
              </a:tabLst>
            </a:pPr>
            <a:endParaRPr lang="en-US" sz="2000" dirty="0">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9547497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3" name="Content Placeholder 2"/>
          <p:cNvSpPr>
            <a:spLocks noGrp="1"/>
          </p:cNvSpPr>
          <p:nvPr>
            <p:ph idx="1"/>
          </p:nvPr>
        </p:nvSpPr>
        <p:spPr/>
        <p:txBody>
          <a:bodyPr/>
          <a:lstStyle/>
          <a:p>
            <a:pPr marL="0" indent="0">
              <a:buNone/>
            </a:pPr>
            <a:r>
              <a:rPr lang="en-US" dirty="0"/>
              <a:t>Resources:</a:t>
            </a:r>
          </a:p>
          <a:p>
            <a:pPr marL="0" indent="0">
              <a:buNone/>
            </a:pPr>
            <a:r>
              <a:rPr lang="en-US" dirty="0"/>
              <a:t>Principles of Project Finance</a:t>
            </a:r>
          </a:p>
          <a:p>
            <a:pPr marL="0" indent="0">
              <a:buNone/>
            </a:pPr>
            <a:r>
              <a:rPr lang="en-US" dirty="0"/>
              <a:t>By:E.R. Yescombe </a:t>
            </a:r>
          </a:p>
          <a:p>
            <a:pPr marL="0" indent="0">
              <a:buNone/>
            </a:pPr>
            <a:r>
              <a:rPr lang="en-US" dirty="0"/>
              <a:t>First edition</a:t>
            </a:r>
          </a:p>
          <a:p>
            <a:pPr marL="0" indent="0">
              <a:buNone/>
            </a:pPr>
            <a:r>
              <a:rPr lang="en-US" dirty="0"/>
              <a:t>www.yescombe.com</a:t>
            </a:r>
          </a:p>
          <a:p>
            <a:pPr marL="0" indent="0">
              <a:buNone/>
            </a:pPr>
            <a:endParaRPr lang="en-US" dirty="0"/>
          </a:p>
        </p:txBody>
      </p:sp>
      <p:pic>
        <p:nvPicPr>
          <p:cNvPr id="2" name="Picture 1">
            <a:extLst>
              <a:ext uri="{FF2B5EF4-FFF2-40B4-BE49-F238E27FC236}">
                <a16:creationId xmlns:a16="http://schemas.microsoft.com/office/drawing/2014/main" id="{B0CB9283-48F1-4CB8-8154-3FB69EC8E274}"/>
              </a:ext>
            </a:extLst>
          </p:cNvPr>
          <p:cNvPicPr>
            <a:picLocks noChangeAspect="1"/>
          </p:cNvPicPr>
          <p:nvPr/>
        </p:nvPicPr>
        <p:blipFill>
          <a:blip r:embed="rId3"/>
          <a:stretch>
            <a:fillRect/>
          </a:stretch>
        </p:blipFill>
        <p:spPr>
          <a:xfrm>
            <a:off x="8239491" y="2274276"/>
            <a:ext cx="2662971" cy="3760763"/>
          </a:xfrm>
          <a:prstGeom prst="rect">
            <a:avLst/>
          </a:prstGeom>
        </p:spPr>
      </p:pic>
    </p:spTree>
    <p:extLst>
      <p:ext uri="{BB962C8B-B14F-4D97-AF65-F5344CB8AC3E}">
        <p14:creationId xmlns:p14="http://schemas.microsoft.com/office/powerpoint/2010/main" val="17925734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44538967-BCC9-4849-8F3C-DE410279746C}"/>
              </a:ext>
            </a:extLst>
          </p:cNvPr>
          <p:cNvSpPr>
            <a:spLocks noGrp="1" noRot="1" noChangeAspect="1" noMove="1" noResize="1" noEditPoints="1" noAdjustHandles="1" noChangeArrowheads="1" noChangeShapeType="1" noTextEdit="1"/>
          </p:cNvSpPr>
          <p:nvPr/>
        </p:nvSpPr>
        <p:spPr>
          <a:xfrm>
            <a:off x="1881189" y="857250"/>
            <a:ext cx="8181975" cy="51435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a:ea typeface="+mn-ea"/>
              <a:cs typeface="+mn-cs"/>
            </a:endParaRPr>
          </a:p>
        </p:txBody>
      </p:sp>
      <p:pic>
        <p:nvPicPr>
          <p:cNvPr id="111619" name="Picture 15">
            <a:extLst>
              <a:ext uri="{FF2B5EF4-FFF2-40B4-BE49-F238E27FC236}">
                <a16:creationId xmlns:a16="http://schemas.microsoft.com/office/drawing/2014/main" id="{25110533-F7AF-417C-AA41-C67734CE7C14}"/>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85725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1620" name="Title 8">
            <a:extLst>
              <a:ext uri="{FF2B5EF4-FFF2-40B4-BE49-F238E27FC236}">
                <a16:creationId xmlns:a16="http://schemas.microsoft.com/office/drawing/2014/main" id="{08885256-F526-48AB-A5BD-5717F3443DDC}"/>
              </a:ext>
            </a:extLst>
          </p:cNvPr>
          <p:cNvSpPr>
            <a:spLocks noGrp="1"/>
          </p:cNvSpPr>
          <p:nvPr>
            <p:ph type="title"/>
          </p:nvPr>
        </p:nvSpPr>
        <p:spPr>
          <a:xfrm>
            <a:off x="3808413" y="2390776"/>
            <a:ext cx="4578350" cy="1522413"/>
          </a:xfrm>
        </p:spPr>
        <p:txBody>
          <a:bodyPr vert="horz" wrap="square" lIns="68580" tIns="34290" rIns="68580" bIns="34290" numCol="1" anchor="b" anchorCtr="0" compatLnSpc="1">
            <a:prstTxWarp prst="textNoShape">
              <a:avLst/>
            </a:prstTxWarp>
          </a:bodyPr>
          <a:lstStyle/>
          <a:p>
            <a:pPr algn="ctr" eaLnBrk="1" hangingPunct="1"/>
            <a:r>
              <a:rPr lang="en-US" altLang="en-US" sz="4500">
                <a:solidFill>
                  <a:srgbClr val="FFFFFF"/>
                </a:solidFill>
              </a:rPr>
              <a:t>Thank you for your attention!</a:t>
            </a:r>
          </a:p>
        </p:txBody>
      </p:sp>
      <p:pic>
        <p:nvPicPr>
          <p:cNvPr id="111621" name="عنصر نائب للمحتوى 6">
            <a:extLst>
              <a:ext uri="{FF2B5EF4-FFF2-40B4-BE49-F238E27FC236}">
                <a16:creationId xmlns:a16="http://schemas.microsoft.com/office/drawing/2014/main" id="{49D1DAB7-C8DF-42D7-BFBD-ED0204C657A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87125" y="0"/>
            <a:ext cx="90487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266</TotalTime>
  <Words>3146</Words>
  <Application>Microsoft Office PowerPoint</Application>
  <PresentationFormat>Widescreen</PresentationFormat>
  <Paragraphs>240</Paragraphs>
  <Slides>31</Slides>
  <Notes>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31</vt:i4>
      </vt:variant>
    </vt:vector>
  </HeadingPairs>
  <TitlesOfParts>
    <vt:vector size="40" baseType="lpstr">
      <vt:lpstr>Arial</vt:lpstr>
      <vt:lpstr>Calibri</vt:lpstr>
      <vt:lpstr>Calibri Light</vt:lpstr>
      <vt:lpstr>Georgia</vt:lpstr>
      <vt:lpstr>Palatino Linotype</vt:lpstr>
      <vt:lpstr>Times New Roman</vt:lpstr>
      <vt:lpstr>Office Theme</vt:lpstr>
      <vt:lpstr>2_Office Theme</vt:lpstr>
      <vt:lpstr>5_Office Theme</vt:lpstr>
      <vt:lpstr>Project Financial Management  Prepared by  Dr. Walaa Mohamed Lecture 6</vt:lpstr>
      <vt:lpstr>Objective of this lecture</vt:lpstr>
      <vt:lpstr>Financial modeling </vt:lpstr>
      <vt:lpstr>Financial model </vt:lpstr>
      <vt:lpstr>Financial model </vt:lpstr>
      <vt:lpstr>Financial model </vt:lpstr>
      <vt:lpstr>Financial model </vt:lpstr>
      <vt:lpstr>Financial model </vt:lpstr>
      <vt:lpstr>Financial model </vt:lpstr>
      <vt:lpstr>Financial model </vt:lpstr>
      <vt:lpstr>Financial model (Inputs) </vt:lpstr>
      <vt:lpstr>Financial model (Inputs) </vt:lpstr>
      <vt:lpstr>Financial model (Inputs) </vt:lpstr>
      <vt:lpstr>Financial model (Inputs) </vt:lpstr>
      <vt:lpstr>Financial model (Inputs) </vt:lpstr>
      <vt:lpstr>Financial model (Inputs) </vt:lpstr>
      <vt:lpstr>Financial model (Inputs) </vt:lpstr>
      <vt:lpstr>Financial model (Inputs) </vt:lpstr>
      <vt:lpstr>Financial model (Inputs) </vt:lpstr>
      <vt:lpstr>Financial model (Inputs) </vt:lpstr>
      <vt:lpstr>Financial model (Inputs) </vt:lpstr>
      <vt:lpstr>Financial model (Inputs) </vt:lpstr>
      <vt:lpstr>Financial model (Inputs) </vt:lpstr>
      <vt:lpstr>PowerPoint Presentation</vt:lpstr>
      <vt:lpstr>PowerPoint Presentation</vt:lpstr>
      <vt:lpstr>PowerPoint Presentation</vt:lpstr>
      <vt:lpstr>PowerPoint Presentation</vt:lpstr>
      <vt:lpstr>        Table 7.1 shows the development of a contingency fund estimate for a hypothetical project. Note how budget and management reserves are kept separate; control is easily tracked using this format. </vt:lpstr>
      <vt:lpstr>Financial model </vt:lpstr>
      <vt:lpstr>PowerPoint Presentation</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Financial Management  Prepared by  Dr. Walaa Mohamed Lecture 4</dc:title>
  <dc:creator>ولاء محمد محمود بدر عامر</dc:creator>
  <cp:lastModifiedBy>ولاء محمد محمود بدر عامر</cp:lastModifiedBy>
  <cp:revision>26</cp:revision>
  <dcterms:created xsi:type="dcterms:W3CDTF">2021-06-21T10:41:31Z</dcterms:created>
  <dcterms:modified xsi:type="dcterms:W3CDTF">2021-06-21T19:10:51Z</dcterms:modified>
</cp:coreProperties>
</file>