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480" r:id="rId2"/>
    <p:sldId id="490" r:id="rId3"/>
    <p:sldId id="551" r:id="rId4"/>
    <p:sldId id="552" r:id="rId5"/>
    <p:sldId id="569" r:id="rId6"/>
    <p:sldId id="570" r:id="rId7"/>
    <p:sldId id="553" r:id="rId8"/>
    <p:sldId id="554" r:id="rId9"/>
    <p:sldId id="555" r:id="rId10"/>
    <p:sldId id="556" r:id="rId11"/>
    <p:sldId id="557" r:id="rId12"/>
    <p:sldId id="558" r:id="rId13"/>
    <p:sldId id="573" r:id="rId14"/>
    <p:sldId id="574" r:id="rId15"/>
    <p:sldId id="575" r:id="rId16"/>
    <p:sldId id="576" r:id="rId17"/>
    <p:sldId id="577" r:id="rId18"/>
    <p:sldId id="578" r:id="rId19"/>
    <p:sldId id="579" r:id="rId20"/>
    <p:sldId id="580" r:id="rId21"/>
    <p:sldId id="581" r:id="rId22"/>
    <p:sldId id="582" r:id="rId23"/>
    <p:sldId id="584" r:id="rId24"/>
    <p:sldId id="583" r:id="rId25"/>
    <p:sldId id="585" r:id="rId26"/>
    <p:sldId id="586" r:id="rId27"/>
    <p:sldId id="587" r:id="rId28"/>
    <p:sldId id="588" r:id="rId29"/>
    <p:sldId id="559" r:id="rId30"/>
    <p:sldId id="560" r:id="rId31"/>
    <p:sldId id="561" r:id="rId32"/>
    <p:sldId id="562" r:id="rId33"/>
    <p:sldId id="563" r:id="rId34"/>
    <p:sldId id="571" r:id="rId35"/>
    <p:sldId id="564" r:id="rId36"/>
    <p:sldId id="565" r:id="rId37"/>
    <p:sldId id="566" r:id="rId38"/>
    <p:sldId id="567" r:id="rId39"/>
    <p:sldId id="568" r:id="rId40"/>
    <p:sldId id="550" r:id="rId41"/>
    <p:sldId id="3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0"/>
            <p14:sldId id="551"/>
            <p14:sldId id="552"/>
            <p14:sldId id="569"/>
            <p14:sldId id="570"/>
            <p14:sldId id="553"/>
            <p14:sldId id="554"/>
            <p14:sldId id="555"/>
            <p14:sldId id="556"/>
            <p14:sldId id="557"/>
            <p14:sldId id="558"/>
            <p14:sldId id="573"/>
            <p14:sldId id="574"/>
            <p14:sldId id="575"/>
            <p14:sldId id="576"/>
            <p14:sldId id="577"/>
            <p14:sldId id="578"/>
            <p14:sldId id="579"/>
            <p14:sldId id="580"/>
            <p14:sldId id="581"/>
            <p14:sldId id="582"/>
            <p14:sldId id="584"/>
            <p14:sldId id="583"/>
            <p14:sldId id="585"/>
            <p14:sldId id="586"/>
            <p14:sldId id="587"/>
            <p14:sldId id="588"/>
            <p14:sldId id="559"/>
            <p14:sldId id="560"/>
            <p14:sldId id="561"/>
            <p14:sldId id="562"/>
            <p14:sldId id="563"/>
            <p14:sldId id="571"/>
            <p14:sldId id="564"/>
            <p14:sldId id="565"/>
            <p14:sldId id="566"/>
            <p14:sldId id="567"/>
            <p14:sldId id="568"/>
            <p14:sldId id="55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3738" autoAdjust="0"/>
  </p:normalViewPr>
  <p:slideViewPr>
    <p:cSldViewPr snapToGrid="0">
      <p:cViewPr varScale="1">
        <p:scale>
          <a:sx n="91" d="100"/>
          <a:sy n="91" d="100"/>
        </p:scale>
        <p:origin x="29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Y-Values</c:v>
                </c:pt>
              </c:strCache>
            </c:strRef>
          </c:tx>
          <c:spPr>
            <a:ln w="34290">
              <a:noFill/>
            </a:ln>
          </c:spPr>
          <c:xVal>
            <c:numRef>
              <c:f>Sheet1!$A$2:$A$10</c:f>
              <c:numCache>
                <c:formatCode>General</c:formatCode>
                <c:ptCount val="9"/>
                <c:pt idx="0">
                  <c:v>12.4</c:v>
                </c:pt>
                <c:pt idx="1">
                  <c:v>14.3</c:v>
                </c:pt>
                <c:pt idx="2">
                  <c:v>14.5</c:v>
                </c:pt>
                <c:pt idx="3">
                  <c:v>14.9</c:v>
                </c:pt>
                <c:pt idx="4">
                  <c:v>16.100000000000001</c:v>
                </c:pt>
                <c:pt idx="5">
                  <c:v>16.899999999999999</c:v>
                </c:pt>
                <c:pt idx="6">
                  <c:v>16.5</c:v>
                </c:pt>
                <c:pt idx="7">
                  <c:v>15.4</c:v>
                </c:pt>
                <c:pt idx="8">
                  <c:v>17</c:v>
                </c:pt>
              </c:numCache>
            </c:numRef>
          </c:xVal>
          <c:yVal>
            <c:numRef>
              <c:f>Sheet1!$B$2:$B$10</c:f>
              <c:numCache>
                <c:formatCode>General</c:formatCode>
                <c:ptCount val="9"/>
                <c:pt idx="0">
                  <c:v>11</c:v>
                </c:pt>
                <c:pt idx="1">
                  <c:v>13</c:v>
                </c:pt>
                <c:pt idx="2">
                  <c:v>11</c:v>
                </c:pt>
                <c:pt idx="3">
                  <c:v>13.1</c:v>
                </c:pt>
                <c:pt idx="4">
                  <c:v>12</c:v>
                </c:pt>
                <c:pt idx="5">
                  <c:v>15.5</c:v>
                </c:pt>
                <c:pt idx="6">
                  <c:v>14.4</c:v>
                </c:pt>
                <c:pt idx="7">
                  <c:v>13</c:v>
                </c:pt>
                <c:pt idx="8">
                  <c:v>15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870F-4B2A-9C82-A6D5FE7429B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26794784"/>
        <c:axId val="526795568"/>
      </c:scatterChart>
      <c:valAx>
        <c:axId val="526794784"/>
        <c:scaling>
          <c:orientation val="minMax"/>
          <c:max val="18"/>
          <c:min val="10"/>
        </c:scaling>
        <c:delete val="0"/>
        <c:axPos val="b"/>
        <c:numFmt formatCode="General" sourceLinked="1"/>
        <c:majorTickMark val="out"/>
        <c:minorTickMark val="none"/>
        <c:tickLblPos val="nextTo"/>
        <c:crossAx val="526795568"/>
        <c:crosses val="autoZero"/>
        <c:crossBetween val="midCat"/>
        <c:majorUnit val="1"/>
        <c:minorUnit val="0.1"/>
      </c:valAx>
      <c:valAx>
        <c:axId val="526795568"/>
        <c:scaling>
          <c:orientation val="minMax"/>
          <c:max val="16"/>
          <c:min val="1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526794784"/>
        <c:crosses val="autoZero"/>
        <c:crossBetween val="midCat"/>
        <c:majorUnit val="2"/>
        <c:minorUnit val="0.4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7540798550623649"/>
          <c:y val="0.12493923791349527"/>
          <c:w val="0.52252642092304835"/>
          <c:h val="0.69835155320685127"/>
        </c:manualLayout>
      </c:layout>
      <c:scatterChart>
        <c:scatterStyle val="line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Y-Values</c:v>
                </c:pt>
              </c:strCache>
            </c:strRef>
          </c:tx>
          <c:spPr>
            <a:ln w="34290">
              <a:noFill/>
            </a:ln>
          </c:spPr>
          <c:xVal>
            <c:numRef>
              <c:f>Sheet1!$A$2:$A$10</c:f>
              <c:numCache>
                <c:formatCode>General</c:formatCode>
                <c:ptCount val="9"/>
                <c:pt idx="0">
                  <c:v>12.4</c:v>
                </c:pt>
                <c:pt idx="1">
                  <c:v>14.3</c:v>
                </c:pt>
                <c:pt idx="2">
                  <c:v>14.5</c:v>
                </c:pt>
                <c:pt idx="3">
                  <c:v>14.9</c:v>
                </c:pt>
                <c:pt idx="4">
                  <c:v>16.100000000000001</c:v>
                </c:pt>
                <c:pt idx="5">
                  <c:v>16.899999999999999</c:v>
                </c:pt>
                <c:pt idx="6">
                  <c:v>16.5</c:v>
                </c:pt>
                <c:pt idx="7">
                  <c:v>15.4</c:v>
                </c:pt>
                <c:pt idx="8">
                  <c:v>17</c:v>
                </c:pt>
              </c:numCache>
            </c:numRef>
          </c:xVal>
          <c:yVal>
            <c:numRef>
              <c:f>Sheet1!$B$2:$B$10</c:f>
              <c:numCache>
                <c:formatCode>General</c:formatCode>
                <c:ptCount val="9"/>
                <c:pt idx="0">
                  <c:v>11</c:v>
                </c:pt>
                <c:pt idx="1">
                  <c:v>13</c:v>
                </c:pt>
                <c:pt idx="2">
                  <c:v>11</c:v>
                </c:pt>
                <c:pt idx="3">
                  <c:v>13.1</c:v>
                </c:pt>
                <c:pt idx="4">
                  <c:v>12</c:v>
                </c:pt>
                <c:pt idx="5">
                  <c:v>15.5</c:v>
                </c:pt>
                <c:pt idx="6">
                  <c:v>14.4</c:v>
                </c:pt>
                <c:pt idx="7">
                  <c:v>13</c:v>
                </c:pt>
                <c:pt idx="8">
                  <c:v>15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6E2E-4CB2-B1D4-8A36617FABB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26797136"/>
        <c:axId val="526797920"/>
      </c:scatterChart>
      <c:valAx>
        <c:axId val="526797136"/>
        <c:scaling>
          <c:orientation val="minMax"/>
          <c:max val="18"/>
          <c:min val="10"/>
        </c:scaling>
        <c:delete val="0"/>
        <c:axPos val="b"/>
        <c:numFmt formatCode="General" sourceLinked="1"/>
        <c:majorTickMark val="out"/>
        <c:minorTickMark val="none"/>
        <c:tickLblPos val="nextTo"/>
        <c:crossAx val="526797920"/>
        <c:crosses val="autoZero"/>
        <c:crossBetween val="midCat"/>
        <c:majorUnit val="1"/>
        <c:minorUnit val="0.1"/>
      </c:valAx>
      <c:valAx>
        <c:axId val="526797920"/>
        <c:scaling>
          <c:orientation val="minMax"/>
          <c:max val="16"/>
          <c:min val="1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526797136"/>
        <c:crosses val="autoZero"/>
        <c:crossBetween val="midCat"/>
        <c:majorUnit val="2"/>
        <c:minorUnit val="0.4"/>
      </c:valAx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8694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9023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>
            <a:lvl1pPr marL="228600" indent="-228600">
              <a:buFont typeface="Wingdings" panose="05000000000000000000" pitchFamily="2" charset="2"/>
              <a:buChar char="v"/>
              <a:defRPr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658888" cy="1281113"/>
          </a:xfrm>
          <a:prstGeom prst="rect">
            <a:avLst/>
          </a:prstGeom>
        </p:spPr>
        <p:txBody>
          <a:bodyPr vert="horz" lIns="45720" tIns="0" rIns="45720" bIns="0" anchor="b" anchorCtr="0">
            <a:normAutofit fontScale="97500"/>
          </a:bodyPr>
          <a:lstStyle/>
          <a:p>
            <a:pPr marL="0" marR="0" lvl="0" indent="0" fontAlgn="auto">
              <a:lnSpc>
                <a:spcPct val="100000"/>
              </a:lnSpc>
              <a:spcAft>
                <a:spcPts val="0"/>
              </a:spcAft>
              <a:buClrTx/>
              <a:buSzTx/>
              <a:buFontTx/>
              <a:tabLst/>
            </a:pPr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8658888" cy="4351338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88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 userDrawn="1"/>
        </p:nvPicPr>
        <p:blipFill>
          <a:blip r:embed="rId1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27134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 userDrawn="1"/>
        </p:nvSpPr>
        <p:spPr>
          <a:xfrm>
            <a:off x="3859544" y="641344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0" lang="en-US" sz="3800" b="1" i="0" u="none" strike="noStrike" kern="1200" cap="all" spc="0" normalizeH="0" baseline="0" dirty="0">
          <a:ln w="500">
            <a:solidFill>
              <a:srgbClr val="B13F9A">
                <a:shade val="20000"/>
                <a:satMod val="120000"/>
              </a:srgbClr>
            </a:solidFill>
          </a:ln>
          <a:gradFill>
            <a:gsLst>
              <a:gs pos="0">
                <a:srgbClr val="F9B639">
                  <a:tint val="13000"/>
                </a:srgbClr>
              </a:gs>
              <a:gs pos="10000">
                <a:srgbClr val="F9B639">
                  <a:tint val="20000"/>
                </a:srgbClr>
              </a:gs>
              <a:gs pos="49000">
                <a:srgbClr val="F9B639">
                  <a:tint val="70000"/>
                </a:srgbClr>
              </a:gs>
              <a:gs pos="50000">
                <a:srgbClr val="F9B639">
                  <a:tint val="97000"/>
                </a:srgbClr>
              </a:gs>
              <a:gs pos="100000">
                <a:srgbClr val="F9B639">
                  <a:tint val="20000"/>
                </a:srgbClr>
              </a:gs>
            </a:gsLst>
            <a:lin ang="5400000" scaled="1"/>
          </a:gradFill>
          <a:effectLst/>
          <a:uLnTx/>
          <a:uFillTx/>
          <a:latin typeface="Trebuchet MS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emf"/><Relationship Id="rId4" Type="http://schemas.openxmlformats.org/officeDocument/2006/relationships/image" Target="../media/image16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emf"/><Relationship Id="rId4" Type="http://schemas.openxmlformats.org/officeDocument/2006/relationships/image" Target="../media/image20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emf"/><Relationship Id="rId4" Type="http://schemas.openxmlformats.org/officeDocument/2006/relationships/image" Target="../media/image24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emf"/><Relationship Id="rId4" Type="http://schemas.openxmlformats.org/officeDocument/2006/relationships/image" Target="../media/image2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emf"/><Relationship Id="rId4" Type="http://schemas.openxmlformats.org/officeDocument/2006/relationships/image" Target="../media/image32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3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emf"/><Relationship Id="rId4" Type="http://schemas.openxmlformats.org/officeDocument/2006/relationships/image" Target="../media/image36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emf"/><Relationship Id="rId4" Type="http://schemas.openxmlformats.org/officeDocument/2006/relationships/image" Target="../media/image40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4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5" Type="http://schemas.openxmlformats.org/officeDocument/2006/relationships/image" Target="../media/image45.emf"/><Relationship Id="rId4" Type="http://schemas.openxmlformats.org/officeDocument/2006/relationships/image" Target="../media/image44.em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67.png"/><Relationship Id="rId7" Type="http://schemas.openxmlformats.org/officeDocument/2006/relationships/image" Target="../media/image6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.svg"/><Relationship Id="rId9" Type="http://schemas.openxmlformats.org/officeDocument/2006/relationships/image" Target="../media/image6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67966" y="322500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Yasser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Abdelhamid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465223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Machine Learning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153908" y="5843657"/>
            <a:ext cx="2335794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0697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DS 620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Machine Learning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531"/>
    </mc:Choice>
    <mc:Fallback xmlns="">
      <p:transition spd="slow" advTm="24531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1" y="1259065"/>
            <a:ext cx="41138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Outline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 smtClean="0">
                <a:solidFill>
                  <a:prstClr val="black"/>
                </a:solidFill>
                <a:latin typeface="Trebuchet MS"/>
              </a:rPr>
              <a:t>Linear regression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 smtClean="0">
                <a:solidFill>
                  <a:prstClr val="black"/>
                </a:solidFill>
                <a:latin typeface="Trebuchet MS"/>
              </a:rPr>
              <a:t>Cost function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 smtClean="0">
                <a:solidFill>
                  <a:prstClr val="black"/>
                </a:solidFill>
                <a:latin typeface="Trebuchet MS"/>
              </a:rPr>
              <a:t>Gradient descent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 smtClean="0">
                <a:solidFill>
                  <a:prstClr val="black"/>
                </a:solidFill>
                <a:latin typeface="Trebuchet MS"/>
              </a:rPr>
              <a:t>Normal equation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 smtClean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 smtClean="0">
              <a:solidFill>
                <a:prstClr val="black"/>
              </a:solidFill>
              <a:latin typeface="Trebuchet MS"/>
            </a:endParaRP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 smtClean="0">
              <a:solidFill>
                <a:prstClr val="black"/>
              </a:solidFill>
              <a:latin typeface="Trebuchet MS"/>
            </a:endParaRP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 smtClean="0">
              <a:solidFill>
                <a:prstClr val="black"/>
              </a:solidFill>
              <a:latin typeface="Trebuchet MS"/>
            </a:endParaRP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 smtClean="0">
              <a:solidFill>
                <a:prstClr val="black"/>
              </a:solidFill>
              <a:latin typeface="Trebuchet MS"/>
            </a:endParaRP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 smtClean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 smtClean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0" indent="0">
              <a:buNone/>
            </a:pPr>
            <a:endParaRPr lang="en-GB" sz="1600" b="1" dirty="0"/>
          </a:p>
          <a:p>
            <a:pPr marL="0" indent="0">
              <a:buNone/>
            </a:pPr>
            <a:endParaRPr lang="en-GB" sz="1600" b="1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1600" b="1" dirty="0" smtClean="0"/>
              <a:t> 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890456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112"/>
    </mc:Choice>
    <mc:Fallback xmlns="">
      <p:transition spd="slow" advTm="13112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Linear regression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Linear regression is a popular algorithm used in machine learning and statistical analysis to model the relationship between a </a:t>
            </a:r>
            <a:r>
              <a:rPr lang="en-US" b="1" dirty="0"/>
              <a:t>dependent</a:t>
            </a:r>
            <a:r>
              <a:rPr lang="en-US" dirty="0"/>
              <a:t> variable and </a:t>
            </a:r>
            <a:r>
              <a:rPr lang="en-US" b="1" dirty="0"/>
              <a:t>one or more independent variables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It </a:t>
            </a:r>
            <a:r>
              <a:rPr lang="en-US" dirty="0"/>
              <a:t>aims to find </a:t>
            </a:r>
            <a:r>
              <a:rPr lang="en-US" b="1" dirty="0"/>
              <a:t>a linear equation </a:t>
            </a:r>
            <a:r>
              <a:rPr lang="en-US" dirty="0"/>
              <a:t>that </a:t>
            </a:r>
            <a:r>
              <a:rPr lang="en-US" b="1" dirty="0"/>
              <a:t>best fits </a:t>
            </a:r>
            <a:r>
              <a:rPr lang="en-US" dirty="0"/>
              <a:t>the given data points and can be used to </a:t>
            </a:r>
            <a:r>
              <a:rPr lang="en-US" b="1" dirty="0"/>
              <a:t>predict future values</a:t>
            </a:r>
            <a:r>
              <a:rPr lang="en-US" dirty="0" smtClean="0"/>
              <a:t>.</a:t>
            </a:r>
          </a:p>
          <a:p>
            <a:r>
              <a:rPr lang="en-US" dirty="0" smtClean="0"/>
              <a:t>In regression problems we predict </a:t>
            </a:r>
            <a:r>
              <a:rPr lang="en-US" dirty="0" smtClean="0">
                <a:solidFill>
                  <a:srgbClr val="FF0000"/>
                </a:solidFill>
              </a:rPr>
              <a:t>real-valued</a:t>
            </a:r>
            <a:r>
              <a:rPr lang="en-US" dirty="0" smtClean="0"/>
              <a:t> output, where in classification problems we predict </a:t>
            </a:r>
            <a:r>
              <a:rPr lang="en-US" dirty="0" smtClean="0">
                <a:solidFill>
                  <a:srgbClr val="FF0000"/>
                </a:solidFill>
              </a:rPr>
              <a:t>discrete values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1134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4431"/>
    </mc:Choice>
    <mc:Fallback xmlns="">
      <p:transition spd="slow" advTm="264431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Dataset, Features, target </a:t>
            </a:r>
            <a:r>
              <a:rPr lang="en-US" dirty="0" smtClean="0"/>
              <a:t>variables, hypothesis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The general Idea of ML depends on the availability of sufficient </a:t>
            </a:r>
            <a:r>
              <a:rPr lang="en-US" sz="3200" b="1" dirty="0"/>
              <a:t>instances/cases</a:t>
            </a:r>
            <a:r>
              <a:rPr lang="en-US" sz="3200" dirty="0"/>
              <a:t> that we call </a:t>
            </a:r>
            <a:r>
              <a:rPr lang="en-US" sz="3200" b="1" dirty="0"/>
              <a:t>Dataset</a:t>
            </a:r>
            <a:r>
              <a:rPr lang="en-US" sz="3200" dirty="0"/>
              <a:t>. </a:t>
            </a:r>
            <a:endParaRPr lang="en-US" sz="3200" dirty="0" smtClean="0"/>
          </a:p>
          <a:p>
            <a:r>
              <a:rPr lang="en-US" sz="3200" dirty="0" smtClean="0"/>
              <a:t>A </a:t>
            </a:r>
            <a:r>
              <a:rPr lang="en-US" sz="3200" dirty="0"/>
              <a:t>dataset is composed of two </a:t>
            </a:r>
            <a:r>
              <a:rPr lang="en-US" sz="3200" dirty="0" smtClean="0"/>
              <a:t>parts:</a:t>
            </a:r>
          </a:p>
          <a:p>
            <a:pPr lvl="1"/>
            <a:r>
              <a:rPr lang="en-US" sz="2800" b="1" dirty="0" smtClean="0"/>
              <a:t>features/predictors</a:t>
            </a:r>
            <a:r>
              <a:rPr lang="en-US" sz="2800" dirty="0" smtClean="0"/>
              <a:t> parameters, and</a:t>
            </a:r>
          </a:p>
          <a:p>
            <a:pPr lvl="1"/>
            <a:r>
              <a:rPr lang="en-US" sz="2800" b="1" dirty="0" smtClean="0"/>
              <a:t>labels/target</a:t>
            </a:r>
            <a:r>
              <a:rPr lang="en-US" sz="2800" dirty="0" smtClean="0"/>
              <a:t> parameter.</a:t>
            </a:r>
            <a:endParaRPr lang="en-US" sz="2800" dirty="0"/>
          </a:p>
          <a:p>
            <a:r>
              <a:rPr lang="en-US" sz="3200" dirty="0"/>
              <a:t>There is a </a:t>
            </a:r>
            <a:r>
              <a:rPr lang="en-US" sz="3200" b="1" dirty="0"/>
              <a:t>hypothesis</a:t>
            </a:r>
            <a:r>
              <a:rPr lang="en-US" sz="3200" dirty="0"/>
              <a:t> of predicting target given some values of features/input.</a:t>
            </a:r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233569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5618"/>
    </mc:Choice>
    <mc:Fallback xmlns="">
      <p:transition spd="slow" advTm="145618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 1: IRIS </a:t>
            </a:r>
            <a:r>
              <a:rPr lang="en-US" dirty="0"/>
              <a:t>Dataset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Classification</a:t>
            </a:r>
            <a:endParaRPr lang="en-US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9090" y="1825625"/>
            <a:ext cx="1552575" cy="142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1109749" y="2376055"/>
            <a:ext cx="27432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/>
              <a:t>Attribute Information:</a:t>
            </a:r>
          </a:p>
          <a:p>
            <a:endParaRPr lang="en-US" sz="2000" dirty="0"/>
          </a:p>
          <a:p>
            <a:r>
              <a:rPr lang="en-US" sz="2000" dirty="0"/>
              <a:t>1. </a:t>
            </a:r>
            <a:r>
              <a:rPr lang="en-US" sz="2000" dirty="0" smtClean="0"/>
              <a:t>Sepal length </a:t>
            </a:r>
            <a:r>
              <a:rPr lang="en-US" sz="2000" dirty="0"/>
              <a:t>in cm</a:t>
            </a:r>
          </a:p>
          <a:p>
            <a:r>
              <a:rPr lang="en-US" sz="2000" dirty="0"/>
              <a:t>2. </a:t>
            </a:r>
            <a:r>
              <a:rPr lang="en-US" sz="2000" dirty="0" smtClean="0"/>
              <a:t>Sepal width </a:t>
            </a:r>
            <a:r>
              <a:rPr lang="en-US" sz="2000" dirty="0"/>
              <a:t>in cm</a:t>
            </a:r>
          </a:p>
          <a:p>
            <a:r>
              <a:rPr lang="en-US" sz="2000" dirty="0"/>
              <a:t>3. </a:t>
            </a:r>
            <a:r>
              <a:rPr lang="en-US" sz="2000" dirty="0" smtClean="0"/>
              <a:t>Petal length </a:t>
            </a:r>
            <a:r>
              <a:rPr lang="en-US" sz="2000" dirty="0"/>
              <a:t>in cm</a:t>
            </a:r>
          </a:p>
          <a:p>
            <a:r>
              <a:rPr lang="en-US" sz="2000" dirty="0"/>
              <a:t>4. </a:t>
            </a:r>
            <a:r>
              <a:rPr lang="en-US" sz="2000" dirty="0" smtClean="0"/>
              <a:t>Petal width </a:t>
            </a:r>
            <a:r>
              <a:rPr lang="en-US" sz="2000" dirty="0"/>
              <a:t>in </a:t>
            </a:r>
            <a:r>
              <a:rPr lang="en-US" sz="2000" dirty="0" smtClean="0"/>
              <a:t>cm</a:t>
            </a:r>
          </a:p>
          <a:p>
            <a:endParaRPr lang="en-US" sz="2000" dirty="0"/>
          </a:p>
          <a:p>
            <a:r>
              <a:rPr lang="en-US" sz="2000" dirty="0">
                <a:solidFill>
                  <a:srgbClr val="FF0000"/>
                </a:solidFill>
              </a:rPr>
              <a:t>5. class:</a:t>
            </a:r>
          </a:p>
          <a:p>
            <a:r>
              <a:rPr lang="en-US" sz="2000" dirty="0">
                <a:solidFill>
                  <a:srgbClr val="FF0000"/>
                </a:solidFill>
              </a:rPr>
              <a:t>-- Iris </a:t>
            </a:r>
            <a:r>
              <a:rPr lang="en-US" sz="2000" dirty="0" err="1">
                <a:solidFill>
                  <a:srgbClr val="FF0000"/>
                </a:solidFill>
              </a:rPr>
              <a:t>Setosa</a:t>
            </a:r>
            <a:endParaRPr lang="en-US" sz="2000" dirty="0">
              <a:solidFill>
                <a:srgbClr val="FF0000"/>
              </a:solidFill>
            </a:endParaRPr>
          </a:p>
          <a:p>
            <a:r>
              <a:rPr lang="en-US" sz="2000" dirty="0">
                <a:solidFill>
                  <a:srgbClr val="FF0000"/>
                </a:solidFill>
              </a:rPr>
              <a:t>-- Iris </a:t>
            </a:r>
            <a:r>
              <a:rPr lang="en-US" sz="2000" dirty="0" err="1">
                <a:solidFill>
                  <a:srgbClr val="FF0000"/>
                </a:solidFill>
              </a:rPr>
              <a:t>Versicolour</a:t>
            </a:r>
            <a:endParaRPr lang="en-US" sz="2000" dirty="0">
              <a:solidFill>
                <a:srgbClr val="FF0000"/>
              </a:solidFill>
            </a:endParaRPr>
          </a:p>
          <a:p>
            <a:r>
              <a:rPr lang="en-US" sz="2000" dirty="0">
                <a:solidFill>
                  <a:srgbClr val="FF0000"/>
                </a:solidFill>
              </a:rPr>
              <a:t>-- Iris </a:t>
            </a:r>
            <a:r>
              <a:rPr lang="en-US" sz="2000" dirty="0" err="1">
                <a:solidFill>
                  <a:srgbClr val="FF0000"/>
                </a:solidFill>
              </a:rPr>
              <a:t>Virginica</a:t>
            </a:r>
            <a:endParaRPr lang="en-US" sz="2000" dirty="0">
              <a:solidFill>
                <a:srgbClr val="FF0000"/>
              </a:solidFill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8563220"/>
              </p:ext>
            </p:extLst>
          </p:nvPr>
        </p:nvGraphicFramePr>
        <p:xfrm>
          <a:off x="5569528" y="2444274"/>
          <a:ext cx="2917767" cy="3114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77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Sample instances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5.1,3.5,1.4,0.2,Iris-setosa</a:t>
                      </a:r>
                    </a:p>
                    <a:p>
                      <a:r>
                        <a:rPr lang="en-US" dirty="0" smtClean="0"/>
                        <a:t>4.9,3.0,1.4,0.2,Iris-setosa</a:t>
                      </a:r>
                    </a:p>
                    <a:p>
                      <a:r>
                        <a:rPr lang="en-US" dirty="0" smtClean="0"/>
                        <a:t>4.7,3.2,1.3,0.2,Iris-setosa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7.0,3.2,4.7,1.4,Iris-versicolor</a:t>
                      </a:r>
                    </a:p>
                    <a:p>
                      <a:r>
                        <a:rPr lang="en-US" dirty="0" smtClean="0"/>
                        <a:t>6.4,3.2,4.5,1.5,Iris-versicolor</a:t>
                      </a:r>
                    </a:p>
                    <a:p>
                      <a:r>
                        <a:rPr lang="en-US" dirty="0" smtClean="0"/>
                        <a:t>6.9,3.1,4.9,1.5,Iris-versicolor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6.3,3.3,6.0,2.5,Iris-virginica</a:t>
                      </a:r>
                    </a:p>
                    <a:p>
                      <a:r>
                        <a:rPr lang="en-US" dirty="0" smtClean="0"/>
                        <a:t>5.8,2.7,5.1,1.9,Iris-virginica</a:t>
                      </a:r>
                    </a:p>
                    <a:p>
                      <a:r>
                        <a:rPr lang="en-US" dirty="0" smtClean="0"/>
                        <a:t>7.1,3.0,5.9,2.1,Iris-virginica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85336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4615"/>
    </mc:Choice>
    <mc:Fallback xmlns="">
      <p:transition spd="slow" advTm="254615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 2: </a:t>
            </a:r>
            <a:r>
              <a:rPr lang="en-US" dirty="0"/>
              <a:t>Auto MPG </a:t>
            </a:r>
            <a:r>
              <a:rPr lang="en-US" dirty="0" err="1"/>
              <a:t>DataSet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Regression</a:t>
            </a:r>
            <a:endParaRPr lang="en-US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3789" y="2020094"/>
            <a:ext cx="3302000" cy="198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1046018" y="2518756"/>
            <a:ext cx="3517669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/>
              <a:t>1. mpg: continuous</a:t>
            </a:r>
            <a:br>
              <a:rPr lang="en-US" sz="1600" dirty="0"/>
            </a:br>
            <a:r>
              <a:rPr lang="en-US" sz="1600" dirty="0"/>
              <a:t>2. cylinders: multi-valued discrete</a:t>
            </a:r>
            <a:br>
              <a:rPr lang="en-US" sz="1600" dirty="0"/>
            </a:br>
            <a:r>
              <a:rPr lang="en-US" sz="1600" dirty="0"/>
              <a:t>3. displacement: continuous</a:t>
            </a:r>
            <a:br>
              <a:rPr lang="en-US" sz="1600" dirty="0"/>
            </a:br>
            <a:r>
              <a:rPr lang="en-US" sz="1600" dirty="0"/>
              <a:t>4. horsepower: continuous</a:t>
            </a:r>
            <a:br>
              <a:rPr lang="en-US" sz="1600" dirty="0"/>
            </a:br>
            <a:r>
              <a:rPr lang="en-US" sz="1600" dirty="0"/>
              <a:t>5. weight: continuous</a:t>
            </a:r>
            <a:br>
              <a:rPr lang="en-US" sz="1600" dirty="0"/>
            </a:br>
            <a:r>
              <a:rPr lang="en-US" sz="1600" dirty="0"/>
              <a:t>6. acceleration: continuous</a:t>
            </a:r>
            <a:br>
              <a:rPr lang="en-US" sz="1600" dirty="0"/>
            </a:br>
            <a:r>
              <a:rPr lang="en-US" sz="1600" dirty="0"/>
              <a:t>7. model year: multi-valued discrete</a:t>
            </a:r>
            <a:br>
              <a:rPr lang="en-US" sz="1600" dirty="0"/>
            </a:br>
            <a:r>
              <a:rPr lang="en-US" sz="1600" dirty="0"/>
              <a:t>8. origin: multi-valued discrete</a:t>
            </a:r>
            <a:br>
              <a:rPr lang="en-US" sz="1600" dirty="0"/>
            </a:br>
            <a:r>
              <a:rPr lang="en-US" sz="1600" dirty="0"/>
              <a:t>9. car name: string (unique for each instance)</a:t>
            </a:r>
          </a:p>
          <a:p>
            <a:r>
              <a:rPr lang="en-US" sz="1600" dirty="0"/>
              <a:t/>
            </a:r>
            <a:br>
              <a:rPr lang="en-US" sz="1600" dirty="0"/>
            </a:br>
            <a:endParaRPr lang="en-US" sz="1600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846320" y="4285323"/>
            <a:ext cx="4492553" cy="1590984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v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100" dirty="0" smtClean="0"/>
              <a:t>18.0   8   307.0      130.0      3504.      12.0   70  1	"</a:t>
            </a:r>
            <a:r>
              <a:rPr lang="en-US" sz="1100" dirty="0" err="1" smtClean="0"/>
              <a:t>chevrolet</a:t>
            </a:r>
            <a:r>
              <a:rPr lang="en-US" sz="1100" dirty="0" smtClean="0"/>
              <a:t> </a:t>
            </a:r>
            <a:r>
              <a:rPr lang="en-US" sz="1100" dirty="0" err="1" smtClean="0"/>
              <a:t>chevelle</a:t>
            </a:r>
            <a:r>
              <a:rPr lang="en-US" sz="1100" dirty="0" smtClean="0"/>
              <a:t> </a:t>
            </a:r>
            <a:r>
              <a:rPr lang="en-US" sz="1100" dirty="0" err="1" smtClean="0"/>
              <a:t>malibu</a:t>
            </a:r>
            <a:r>
              <a:rPr lang="en-US" sz="1100" dirty="0" smtClean="0"/>
              <a:t>“</a:t>
            </a:r>
          </a:p>
          <a:p>
            <a:pPr marL="0" indent="0">
              <a:buNone/>
            </a:pPr>
            <a:r>
              <a:rPr lang="en-US" sz="1100" dirty="0" smtClean="0"/>
              <a:t>15.0   8   350.0      165.0      3693.      11.5   70  1	"</a:t>
            </a:r>
            <a:r>
              <a:rPr lang="en-US" sz="1100" dirty="0" err="1" smtClean="0"/>
              <a:t>buick</a:t>
            </a:r>
            <a:r>
              <a:rPr lang="en-US" sz="1100" dirty="0" smtClean="0"/>
              <a:t> skylark 320“</a:t>
            </a:r>
          </a:p>
          <a:p>
            <a:pPr marL="0" indent="0">
              <a:buNone/>
            </a:pPr>
            <a:r>
              <a:rPr lang="en-US" sz="1100" dirty="0" smtClean="0"/>
              <a:t>18.0   8   318.0      150.0      3436.      11.0   70  1	"</a:t>
            </a:r>
            <a:r>
              <a:rPr lang="en-US" sz="1100" dirty="0" err="1" smtClean="0"/>
              <a:t>plymouth</a:t>
            </a:r>
            <a:r>
              <a:rPr lang="en-US" sz="1100" dirty="0" smtClean="0"/>
              <a:t> satellite“</a:t>
            </a:r>
          </a:p>
          <a:p>
            <a:pPr marL="0" indent="0">
              <a:buNone/>
            </a:pPr>
            <a:r>
              <a:rPr lang="en-US" sz="1100" dirty="0" smtClean="0"/>
              <a:t>16.0   8   304.0      150.0      3433.      12.0   70  1	"</a:t>
            </a:r>
            <a:r>
              <a:rPr lang="en-US" sz="1100" dirty="0" err="1" smtClean="0"/>
              <a:t>amc</a:t>
            </a:r>
            <a:r>
              <a:rPr lang="en-US" sz="1100" dirty="0" smtClean="0"/>
              <a:t> rebel </a:t>
            </a:r>
            <a:r>
              <a:rPr lang="en-US" sz="1100" dirty="0" err="1" smtClean="0"/>
              <a:t>sst</a:t>
            </a:r>
            <a:r>
              <a:rPr lang="en-US" sz="1100" dirty="0" smtClean="0"/>
              <a:t>“</a:t>
            </a:r>
          </a:p>
          <a:p>
            <a:pPr marL="0" indent="0">
              <a:buNone/>
            </a:pPr>
            <a:r>
              <a:rPr lang="en-US" sz="1100" dirty="0" smtClean="0"/>
              <a:t>17.0   8   302.0      140.0      3449.      10.5   70  1	"ford </a:t>
            </a:r>
            <a:r>
              <a:rPr lang="en-US" sz="1100" dirty="0" err="1" smtClean="0"/>
              <a:t>torino</a:t>
            </a:r>
            <a:r>
              <a:rPr lang="en-US" sz="1100" dirty="0" smtClean="0"/>
              <a:t>“</a:t>
            </a:r>
          </a:p>
          <a:p>
            <a:pPr marL="0" indent="0">
              <a:buNone/>
            </a:pPr>
            <a:r>
              <a:rPr lang="en-US" sz="1100" dirty="0" smtClean="0"/>
              <a:t>15.0   8   429.0      198.0      4341.      10.0   70  1	"ford </a:t>
            </a:r>
            <a:r>
              <a:rPr lang="en-US" sz="1100" dirty="0" err="1" smtClean="0"/>
              <a:t>galaxie</a:t>
            </a:r>
            <a:r>
              <a:rPr lang="en-US" sz="1100" dirty="0" smtClean="0"/>
              <a:t> 500"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935187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723"/>
    </mc:Choice>
    <mc:Fallback xmlns="">
      <p:transition spd="slow" advTm="118723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notations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Instances.</a:t>
            </a:r>
            <a:endParaRPr lang="en-US" dirty="0"/>
          </a:p>
          <a:p>
            <a:r>
              <a:rPr lang="en-US" b="1" dirty="0">
                <a:solidFill>
                  <a:srgbClr val="FF0000"/>
                </a:solidFill>
              </a:rPr>
              <a:t>x</a:t>
            </a:r>
            <a:r>
              <a:rPr lang="en-US" dirty="0"/>
              <a:t> 	input features/predictors</a:t>
            </a:r>
          </a:p>
          <a:p>
            <a:r>
              <a:rPr lang="en-US" b="1" dirty="0">
                <a:solidFill>
                  <a:srgbClr val="FF0000"/>
                </a:solidFill>
              </a:rPr>
              <a:t>y</a:t>
            </a:r>
            <a:r>
              <a:rPr lang="en-US" dirty="0"/>
              <a:t>	output/target/label</a:t>
            </a:r>
          </a:p>
          <a:p>
            <a:r>
              <a:rPr lang="en-US" b="1" dirty="0">
                <a:solidFill>
                  <a:srgbClr val="FF0000"/>
                </a:solidFill>
              </a:rPr>
              <a:t>(x</a:t>
            </a:r>
            <a:r>
              <a:rPr lang="en-US" b="1" baseline="30000" dirty="0">
                <a:solidFill>
                  <a:srgbClr val="FF0000"/>
                </a:solidFill>
              </a:rPr>
              <a:t>(</a:t>
            </a:r>
            <a:r>
              <a:rPr lang="en-US" b="1" baseline="30000" dirty="0" err="1">
                <a:solidFill>
                  <a:srgbClr val="FF0000"/>
                </a:solidFill>
              </a:rPr>
              <a:t>i</a:t>
            </a:r>
            <a:r>
              <a:rPr lang="en-US" b="1" baseline="30000" dirty="0">
                <a:solidFill>
                  <a:srgbClr val="FF0000"/>
                </a:solidFill>
              </a:rPr>
              <a:t>)</a:t>
            </a:r>
            <a:r>
              <a:rPr lang="en-US" b="1" dirty="0">
                <a:solidFill>
                  <a:srgbClr val="FF0000"/>
                </a:solidFill>
              </a:rPr>
              <a:t>, y</a:t>
            </a:r>
            <a:r>
              <a:rPr lang="en-US" b="1" baseline="30000" dirty="0">
                <a:solidFill>
                  <a:srgbClr val="FF0000"/>
                </a:solidFill>
              </a:rPr>
              <a:t>(</a:t>
            </a:r>
            <a:r>
              <a:rPr lang="en-US" b="1" baseline="30000" dirty="0" err="1">
                <a:solidFill>
                  <a:srgbClr val="FF0000"/>
                </a:solidFill>
              </a:rPr>
              <a:t>i</a:t>
            </a:r>
            <a:r>
              <a:rPr lang="en-US" b="1" baseline="30000" dirty="0">
                <a:solidFill>
                  <a:srgbClr val="FF0000"/>
                </a:solidFill>
              </a:rPr>
              <a:t>)</a:t>
            </a:r>
            <a:r>
              <a:rPr lang="en-US" b="1" dirty="0">
                <a:solidFill>
                  <a:srgbClr val="FF0000"/>
                </a:solidFill>
              </a:rPr>
              <a:t>)</a:t>
            </a:r>
            <a:r>
              <a:rPr lang="en-US" dirty="0"/>
              <a:t> row number </a:t>
            </a:r>
            <a:r>
              <a:rPr lang="en-US" dirty="0" err="1"/>
              <a:t>i</a:t>
            </a:r>
            <a:r>
              <a:rPr lang="en-US" dirty="0"/>
              <a:t> in the dataset.</a:t>
            </a:r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9966869"/>
              </p:ext>
            </p:extLst>
          </p:nvPr>
        </p:nvGraphicFramePr>
        <p:xfrm>
          <a:off x="7627882" y="3090786"/>
          <a:ext cx="1219200" cy="2533650"/>
        </p:xfrm>
        <a:graphic>
          <a:graphicData uri="http://schemas.openxmlformats.org/drawingml/2006/table">
            <a:tbl>
              <a:tblPr/>
              <a:tblGrid>
                <a:gridCol w="609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X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Y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12.4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11.2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14.3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12.5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14.5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12.7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14.9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13.1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16.1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14.1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16.9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14.8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16.5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14.4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15.4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13.4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14.9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1982111"/>
              </p:ext>
            </p:extLst>
          </p:nvPr>
        </p:nvGraphicFramePr>
        <p:xfrm>
          <a:off x="1908942" y="4246180"/>
          <a:ext cx="4648199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01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01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01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018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0744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 gridSpan="4"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X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5.1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3.5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1.4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0.2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Iris-</a:t>
                      </a:r>
                      <a:r>
                        <a:rPr lang="en-US" dirty="0" err="1" smtClean="0"/>
                        <a:t>setosa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7.0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3.2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4.7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1.4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Iris-</a:t>
                      </a:r>
                      <a:r>
                        <a:rPr lang="en-US" dirty="0" err="1" smtClean="0"/>
                        <a:t>versicolor</a:t>
                      </a:r>
                      <a:endParaRPr lang="en-US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6.3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3.3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6.0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2.5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Iris-</a:t>
                      </a:r>
                      <a:r>
                        <a:rPr lang="en-US" dirty="0" err="1" smtClean="0"/>
                        <a:t>virginica</a:t>
                      </a:r>
                      <a:endParaRPr lang="en-US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13311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2891"/>
    </mc:Choice>
    <mc:Fallback xmlns="">
      <p:transition spd="slow" advTm="142891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does it look like?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graphicFrame>
        <p:nvGraphicFramePr>
          <p:cNvPr id="4" name="Content Placeholder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53720701"/>
              </p:ext>
            </p:extLst>
          </p:nvPr>
        </p:nvGraphicFramePr>
        <p:xfrm>
          <a:off x="1208690" y="2339072"/>
          <a:ext cx="6106510" cy="33244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4635263"/>
              </p:ext>
            </p:extLst>
          </p:nvPr>
        </p:nvGraphicFramePr>
        <p:xfrm>
          <a:off x="7937938" y="2703513"/>
          <a:ext cx="1219200" cy="2838450"/>
        </p:xfrm>
        <a:graphic>
          <a:graphicData uri="http://schemas.openxmlformats.org/drawingml/2006/table">
            <a:tbl>
              <a:tblPr/>
              <a:tblGrid>
                <a:gridCol w="609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X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Y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12.4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14.3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14.5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14.9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13.1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16.1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16.9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15.5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16.5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14.4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15.4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9158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769"/>
    </mc:Choice>
    <mc:Fallback xmlns="">
      <p:transition spd="slow" advTm="66769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Linear </a:t>
            </a:r>
            <a:r>
              <a:rPr lang="en-US" dirty="0" smtClean="0"/>
              <a:t>regression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It is not always the case that we model the dataset using a linear function.</a:t>
            </a:r>
          </a:p>
          <a:p>
            <a:r>
              <a:rPr lang="en-US" sz="3200" dirty="0"/>
              <a:t>Linear regression with only one input variable is called </a:t>
            </a:r>
            <a:r>
              <a:rPr lang="en-US" sz="3200" b="1" dirty="0" err="1" smtClean="0">
                <a:solidFill>
                  <a:srgbClr val="FF0000"/>
                </a:solidFill>
              </a:rPr>
              <a:t>Uni</a:t>
            </a:r>
            <a:r>
              <a:rPr lang="en-US" sz="3200" b="1" dirty="0" smtClean="0">
                <a:solidFill>
                  <a:srgbClr val="FF0000"/>
                </a:solidFill>
              </a:rPr>
              <a:t>-variate </a:t>
            </a:r>
            <a:r>
              <a:rPr lang="en-US" sz="3200" b="1" dirty="0" smtClean="0"/>
              <a:t>(only one independent variable)</a:t>
            </a:r>
            <a:r>
              <a:rPr lang="en-US" sz="3200" b="1" dirty="0" smtClean="0">
                <a:solidFill>
                  <a:srgbClr val="FF0000"/>
                </a:solidFill>
              </a:rPr>
              <a:t>  Linear Regression</a:t>
            </a:r>
          </a:p>
          <a:p>
            <a:r>
              <a:rPr lang="en-US" sz="3200" b="1" dirty="0"/>
              <a:t>it looks like this:</a:t>
            </a:r>
          </a:p>
          <a:p>
            <a:pPr marL="0" indent="0">
              <a:buNone/>
            </a:pPr>
            <a:r>
              <a:rPr lang="en-US" sz="3200" b="1" dirty="0" smtClean="0"/>
              <a:t>			</a:t>
            </a:r>
            <a:r>
              <a:rPr lang="en-US" sz="3200" b="1" dirty="0" err="1" smtClean="0"/>
              <a:t>h</a:t>
            </a:r>
            <a:r>
              <a:rPr lang="en-US" sz="3200" b="1" baseline="-25000" dirty="0" err="1" smtClean="0"/>
              <a:t>Ɵ</a:t>
            </a:r>
            <a:r>
              <a:rPr lang="en-US" sz="3200" b="1" dirty="0" smtClean="0"/>
              <a:t>(x</a:t>
            </a:r>
            <a:r>
              <a:rPr lang="en-US" sz="3200" b="1" dirty="0"/>
              <a:t>) = Ɵ</a:t>
            </a:r>
            <a:r>
              <a:rPr lang="en-US" sz="3200" b="1" baseline="-25000" dirty="0"/>
              <a:t>0</a:t>
            </a:r>
            <a:r>
              <a:rPr lang="en-US" sz="3200" b="1" dirty="0"/>
              <a:t> + Ɵ</a:t>
            </a:r>
            <a:r>
              <a:rPr lang="en-US" sz="3200" b="1" baseline="-25000" dirty="0"/>
              <a:t>1</a:t>
            </a:r>
            <a:r>
              <a:rPr lang="en-US" sz="3200" b="1" dirty="0"/>
              <a:t>x</a:t>
            </a:r>
          </a:p>
          <a:p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1902801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184"/>
    </mc:Choice>
    <mc:Fallback xmlns="">
      <p:transition spd="slow" advTm="122184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Linear </a:t>
            </a:r>
            <a:r>
              <a:rPr lang="en-US" dirty="0" smtClean="0"/>
              <a:t>regression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To fit the best possible </a:t>
            </a:r>
            <a:r>
              <a:rPr lang="en-US" dirty="0" smtClean="0"/>
              <a:t>line within </a:t>
            </a:r>
            <a:r>
              <a:rPr lang="en-US" dirty="0"/>
              <a:t>our data, we need to </a:t>
            </a:r>
            <a:r>
              <a:rPr lang="en-US" dirty="0" smtClean="0"/>
              <a:t>know the </a:t>
            </a:r>
            <a:r>
              <a:rPr lang="en-US" dirty="0"/>
              <a:t>values of </a:t>
            </a:r>
            <a:r>
              <a:rPr lang="en-US" b="1" dirty="0"/>
              <a:t>Ɵ</a:t>
            </a:r>
            <a:r>
              <a:rPr lang="en-US" b="1" baseline="-25000" dirty="0"/>
              <a:t>0</a:t>
            </a:r>
            <a:r>
              <a:rPr lang="en-US" b="1" dirty="0"/>
              <a:t> and  Ɵ</a:t>
            </a:r>
            <a:r>
              <a:rPr lang="en-US" b="1" baseline="-25000" dirty="0"/>
              <a:t>1  </a:t>
            </a:r>
            <a:r>
              <a:rPr lang="en-US" b="1" dirty="0" smtClean="0"/>
              <a:t>to </a:t>
            </a:r>
            <a:r>
              <a:rPr lang="en-US" b="1" dirty="0"/>
              <a:t>make h(x) as close </a:t>
            </a:r>
            <a:r>
              <a:rPr lang="en-US" b="1" dirty="0" smtClean="0"/>
              <a:t>as possible </a:t>
            </a:r>
            <a:r>
              <a:rPr lang="en-US" b="1" dirty="0"/>
              <a:t>to y</a:t>
            </a:r>
            <a:r>
              <a:rPr lang="en-US" b="1" dirty="0" smtClean="0"/>
              <a:t>.</a:t>
            </a:r>
          </a:p>
          <a:p>
            <a:endParaRPr lang="en-US" b="1" dirty="0"/>
          </a:p>
          <a:p>
            <a:endParaRPr lang="en-US" b="1" dirty="0" smtClean="0"/>
          </a:p>
          <a:p>
            <a:endParaRPr lang="en-US" b="1" dirty="0"/>
          </a:p>
          <a:p>
            <a:endParaRPr lang="en-US" b="1" dirty="0" smtClean="0"/>
          </a:p>
          <a:p>
            <a:endParaRPr lang="en-US" b="1" dirty="0"/>
          </a:p>
          <a:p>
            <a:r>
              <a:rPr lang="en-US" b="1" dirty="0" smtClean="0"/>
              <a:t>keep </a:t>
            </a:r>
            <a:r>
              <a:rPr lang="en-US" b="1" dirty="0"/>
              <a:t>(h(x) – y) &gt;&gt;&gt;&gt; at Minimum </a:t>
            </a:r>
            <a:endParaRPr lang="en-US" b="1" baseline="-25000" dirty="0"/>
          </a:p>
          <a:p>
            <a:endParaRPr lang="en-US" dirty="0"/>
          </a:p>
        </p:txBody>
      </p:sp>
      <p:graphicFrame>
        <p:nvGraphicFramePr>
          <p:cNvPr id="5" name="Content Placeholder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01693595"/>
              </p:ext>
            </p:extLst>
          </p:nvPr>
        </p:nvGraphicFramePr>
        <p:xfrm>
          <a:off x="3174124" y="2643097"/>
          <a:ext cx="5792514" cy="32216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6" name="Straight Connector 5"/>
          <p:cNvCxnSpPr/>
          <p:nvPr/>
        </p:nvCxnSpPr>
        <p:spPr>
          <a:xfrm flipH="1">
            <a:off x="4927381" y="2996634"/>
            <a:ext cx="2286000" cy="251460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1473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250"/>
    </mc:Choice>
    <mc:Fallback xmlns="">
      <p:transition spd="slow" advTm="11325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Cost function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We need to find values of </a:t>
            </a:r>
            <a:r>
              <a:rPr lang="en-US" b="1" dirty="0"/>
              <a:t>Ɵ</a:t>
            </a:r>
            <a:r>
              <a:rPr lang="en-US" b="1" baseline="-25000" dirty="0"/>
              <a:t>0</a:t>
            </a:r>
            <a:r>
              <a:rPr lang="en-US" b="1" dirty="0"/>
              <a:t> and  Ɵ</a:t>
            </a:r>
            <a:r>
              <a:rPr lang="en-US" b="1" baseline="-25000" dirty="0"/>
              <a:t>1</a:t>
            </a:r>
            <a:r>
              <a:rPr lang="en-US" dirty="0"/>
              <a:t>  to keep this function at </a:t>
            </a:r>
            <a:r>
              <a:rPr lang="en-US" dirty="0" smtClean="0"/>
              <a:t>minimum, this can be accomplished using the cost function as follows.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3803" y="3377342"/>
            <a:ext cx="5245681" cy="87746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5" name="Rectangle 4"/>
          <p:cNvSpPr/>
          <p:nvPr/>
        </p:nvSpPr>
        <p:spPr>
          <a:xfrm>
            <a:off x="2023016" y="4512978"/>
            <a:ext cx="272355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/>
              <a:t>h</a:t>
            </a:r>
            <a:r>
              <a:rPr lang="en-US" sz="2800" b="1" baseline="-25000" dirty="0" err="1"/>
              <a:t>Ɵ</a:t>
            </a:r>
            <a:r>
              <a:rPr lang="en-US" sz="2800" b="1" dirty="0"/>
              <a:t>(x) = Ɵ</a:t>
            </a:r>
            <a:r>
              <a:rPr lang="en-US" sz="2800" b="1" baseline="-25000" dirty="0"/>
              <a:t>0</a:t>
            </a:r>
            <a:r>
              <a:rPr lang="en-US" sz="2800" b="1" dirty="0"/>
              <a:t> + Ɵ</a:t>
            </a:r>
            <a:r>
              <a:rPr lang="en-US" sz="2800" b="1" baseline="-25000" dirty="0"/>
              <a:t>1</a:t>
            </a:r>
            <a:r>
              <a:rPr lang="en-US" sz="2800" b="1" dirty="0"/>
              <a:t>x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744263"/>
              </p:ext>
            </p:extLst>
          </p:nvPr>
        </p:nvGraphicFramePr>
        <p:xfrm>
          <a:off x="7063638" y="2694780"/>
          <a:ext cx="2286000" cy="3352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5017">
                  <a:extLst>
                    <a:ext uri="{9D8B030D-6E8A-4147-A177-3AD203B41FA5}">
                      <a16:colId xmlns:a16="http://schemas.microsoft.com/office/drawing/2014/main" val="224622028"/>
                    </a:ext>
                  </a:extLst>
                </a:gridCol>
                <a:gridCol w="707249">
                  <a:extLst>
                    <a:ext uri="{9D8B030D-6E8A-4147-A177-3AD203B41FA5}">
                      <a16:colId xmlns:a16="http://schemas.microsoft.com/office/drawing/2014/main" val="1746019400"/>
                    </a:ext>
                  </a:extLst>
                </a:gridCol>
                <a:gridCol w="903734">
                  <a:extLst>
                    <a:ext uri="{9D8B030D-6E8A-4147-A177-3AD203B41FA5}">
                      <a16:colId xmlns:a16="http://schemas.microsoft.com/office/drawing/2014/main" val="2630466560"/>
                    </a:ext>
                  </a:extLst>
                </a:gridCol>
              </a:tblGrid>
              <a:tr h="3005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X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Y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err="1" smtClean="0">
                          <a:solidFill>
                            <a:srgbClr val="FF0000"/>
                          </a:solidFill>
                        </a:rPr>
                        <a:t>h</a:t>
                      </a:r>
                      <a:r>
                        <a:rPr lang="en-US" sz="1600" b="1" baseline="-25000" dirty="0" err="1" smtClean="0">
                          <a:solidFill>
                            <a:srgbClr val="FF0000"/>
                          </a:solidFill>
                        </a:rPr>
                        <a:t>Ɵ</a:t>
                      </a:r>
                      <a:r>
                        <a:rPr lang="en-US" sz="1600" b="1" dirty="0" smtClean="0">
                          <a:solidFill>
                            <a:srgbClr val="FF0000"/>
                          </a:solidFill>
                        </a:rPr>
                        <a:t>(x)</a:t>
                      </a:r>
                      <a:endParaRPr lang="en-US" sz="1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9573764"/>
                  </a:ext>
                </a:extLst>
              </a:tr>
              <a:tr h="3005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12.4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7093975"/>
                  </a:ext>
                </a:extLst>
              </a:tr>
              <a:tr h="3005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14.3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7334734"/>
                  </a:ext>
                </a:extLst>
              </a:tr>
              <a:tr h="3005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14.5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1593044"/>
                  </a:ext>
                </a:extLst>
              </a:tr>
              <a:tr h="3005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14.9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13.1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8708333"/>
                  </a:ext>
                </a:extLst>
              </a:tr>
              <a:tr h="3005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16.1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03617504"/>
                  </a:ext>
                </a:extLst>
              </a:tr>
              <a:tr h="3005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16.9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15.5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10001931"/>
                  </a:ext>
                </a:extLst>
              </a:tr>
              <a:tr h="3005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16.5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14.4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6033274"/>
                  </a:ext>
                </a:extLst>
              </a:tr>
              <a:tr h="3005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15.4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2823511"/>
                  </a:ext>
                </a:extLst>
              </a:tr>
              <a:tr h="3005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740597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0777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6479"/>
    </mc:Choice>
    <mc:Fallback xmlns="">
      <p:transition spd="slow" advTm="286479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Hypothesis function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2055" y="2282309"/>
            <a:ext cx="5278869" cy="37768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Straight Connector 4"/>
          <p:cNvCxnSpPr/>
          <p:nvPr/>
        </p:nvCxnSpPr>
        <p:spPr>
          <a:xfrm flipH="1">
            <a:off x="2012669" y="2989647"/>
            <a:ext cx="2819400" cy="236220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1876600"/>
              </p:ext>
            </p:extLst>
          </p:nvPr>
        </p:nvGraphicFramePr>
        <p:xfrm>
          <a:off x="7063638" y="2694780"/>
          <a:ext cx="2286000" cy="3352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5017">
                  <a:extLst>
                    <a:ext uri="{9D8B030D-6E8A-4147-A177-3AD203B41FA5}">
                      <a16:colId xmlns:a16="http://schemas.microsoft.com/office/drawing/2014/main" val="224622028"/>
                    </a:ext>
                  </a:extLst>
                </a:gridCol>
                <a:gridCol w="707249">
                  <a:extLst>
                    <a:ext uri="{9D8B030D-6E8A-4147-A177-3AD203B41FA5}">
                      <a16:colId xmlns:a16="http://schemas.microsoft.com/office/drawing/2014/main" val="1746019400"/>
                    </a:ext>
                  </a:extLst>
                </a:gridCol>
                <a:gridCol w="903734">
                  <a:extLst>
                    <a:ext uri="{9D8B030D-6E8A-4147-A177-3AD203B41FA5}">
                      <a16:colId xmlns:a16="http://schemas.microsoft.com/office/drawing/2014/main" val="2630466560"/>
                    </a:ext>
                  </a:extLst>
                </a:gridCol>
              </a:tblGrid>
              <a:tr h="3005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X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Y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err="1" smtClean="0">
                          <a:solidFill>
                            <a:srgbClr val="FF0000"/>
                          </a:solidFill>
                        </a:rPr>
                        <a:t>h</a:t>
                      </a:r>
                      <a:r>
                        <a:rPr lang="en-US" sz="1600" b="1" baseline="-25000" dirty="0" err="1" smtClean="0">
                          <a:solidFill>
                            <a:srgbClr val="FF0000"/>
                          </a:solidFill>
                        </a:rPr>
                        <a:t>Ɵ</a:t>
                      </a:r>
                      <a:r>
                        <a:rPr lang="en-US" sz="1600" b="1" dirty="0" smtClean="0">
                          <a:solidFill>
                            <a:srgbClr val="FF0000"/>
                          </a:solidFill>
                        </a:rPr>
                        <a:t>(x)</a:t>
                      </a:r>
                      <a:endParaRPr lang="en-US" sz="1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9573764"/>
                  </a:ext>
                </a:extLst>
              </a:tr>
              <a:tr h="3005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12.4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7093975"/>
                  </a:ext>
                </a:extLst>
              </a:tr>
              <a:tr h="3005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14.3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7334734"/>
                  </a:ext>
                </a:extLst>
              </a:tr>
              <a:tr h="3005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14.5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1593044"/>
                  </a:ext>
                </a:extLst>
              </a:tr>
              <a:tr h="3005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14.9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13.1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8708333"/>
                  </a:ext>
                </a:extLst>
              </a:tr>
              <a:tr h="3005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16.1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03617504"/>
                  </a:ext>
                </a:extLst>
              </a:tr>
              <a:tr h="3005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16.9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15.5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10001931"/>
                  </a:ext>
                </a:extLst>
              </a:tr>
              <a:tr h="3005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16.5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14.4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6033274"/>
                  </a:ext>
                </a:extLst>
              </a:tr>
              <a:tr h="3005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15.4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2823511"/>
                  </a:ext>
                </a:extLst>
              </a:tr>
              <a:tr h="3005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740597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27892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658"/>
    </mc:Choice>
    <mc:Fallback xmlns="">
      <p:transition spd="slow" advTm="43658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Different choices of </a:t>
            </a:r>
            <a:r>
              <a:rPr lang="en-US" sz="4000" dirty="0" smtClean="0"/>
              <a:t>Ɵ values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1611" y="1926726"/>
            <a:ext cx="8224956" cy="3634977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1409252" y="3560781"/>
            <a:ext cx="2011680" cy="10758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4141694" y="3560781"/>
            <a:ext cx="2022438" cy="785309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6884894" y="3056965"/>
            <a:ext cx="2022438" cy="785309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2303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7679"/>
    </mc:Choice>
    <mc:Fallback xmlns="">
      <p:transition spd="slow" advTm="367679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77962" y="1393437"/>
            <a:ext cx="11813627" cy="51589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014" y="67835"/>
            <a:ext cx="8658888" cy="774312"/>
          </a:xfrm>
        </p:spPr>
        <p:txBody>
          <a:bodyPr>
            <a:normAutofit/>
          </a:bodyPr>
          <a:lstStyle/>
          <a:p>
            <a:r>
              <a:rPr lang="en-US" sz="3200" dirty="0" smtClean="0"/>
              <a:t>Hypothesis function and Cost function</a:t>
            </a:r>
            <a:endParaRPr lang="en-US" sz="3200" dirty="0"/>
          </a:p>
        </p:txBody>
      </p:sp>
      <p:sp>
        <p:nvSpPr>
          <p:cNvPr id="19" name="Rectangle 18"/>
          <p:cNvSpPr/>
          <p:nvPr/>
        </p:nvSpPr>
        <p:spPr>
          <a:xfrm>
            <a:off x="315312" y="1503319"/>
            <a:ext cx="1534510" cy="5465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Dataset</a:t>
            </a:r>
            <a:endParaRPr lang="en-US" dirty="0"/>
          </a:p>
        </p:txBody>
      </p:sp>
      <p:sp>
        <p:nvSpPr>
          <p:cNvPr id="20" name="Rectangle 19"/>
          <p:cNvSpPr/>
          <p:nvPr/>
        </p:nvSpPr>
        <p:spPr>
          <a:xfrm>
            <a:off x="4342907" y="1367019"/>
            <a:ext cx="1534510" cy="5465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Hypothesis function</a:t>
            </a:r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8985358" y="1397463"/>
            <a:ext cx="1534510" cy="5465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Cost function</a:t>
            </a:r>
            <a:endParaRPr lang="en-US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4324" y="2029846"/>
            <a:ext cx="1971675" cy="38853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9258" y="2059232"/>
            <a:ext cx="3418742" cy="57198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9057" y="2083854"/>
            <a:ext cx="3619500" cy="218122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4316" y="4395467"/>
            <a:ext cx="1143000" cy="55245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71201" y="2452379"/>
            <a:ext cx="4252267" cy="2732805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33411" y="2746448"/>
            <a:ext cx="3481118" cy="1975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986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6810"/>
    </mc:Choice>
    <mc:Fallback xmlns="">
      <p:transition spd="slow" advTm="52681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77962" y="1393437"/>
            <a:ext cx="11813627" cy="51589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014" y="67835"/>
            <a:ext cx="8658888" cy="774312"/>
          </a:xfrm>
        </p:spPr>
        <p:txBody>
          <a:bodyPr>
            <a:normAutofit/>
          </a:bodyPr>
          <a:lstStyle/>
          <a:p>
            <a:r>
              <a:rPr lang="en-US" sz="3200" dirty="0" smtClean="0"/>
              <a:t>Hypothesis function and Cost function</a:t>
            </a:r>
            <a:endParaRPr lang="en-US" sz="3200" dirty="0"/>
          </a:p>
        </p:txBody>
      </p:sp>
      <p:sp>
        <p:nvSpPr>
          <p:cNvPr id="19" name="Rectangle 18"/>
          <p:cNvSpPr/>
          <p:nvPr/>
        </p:nvSpPr>
        <p:spPr>
          <a:xfrm>
            <a:off x="315312" y="1503319"/>
            <a:ext cx="1534510" cy="5465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Dataset</a:t>
            </a:r>
            <a:endParaRPr lang="en-US" dirty="0"/>
          </a:p>
        </p:txBody>
      </p:sp>
      <p:sp>
        <p:nvSpPr>
          <p:cNvPr id="20" name="Rectangle 19"/>
          <p:cNvSpPr/>
          <p:nvPr/>
        </p:nvSpPr>
        <p:spPr>
          <a:xfrm>
            <a:off x="4342907" y="1367019"/>
            <a:ext cx="1534510" cy="5465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Hypothesis function</a:t>
            </a:r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8985358" y="1397463"/>
            <a:ext cx="1534510" cy="5465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Cost function</a:t>
            </a:r>
            <a:endParaRPr lang="en-US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4324" y="2029846"/>
            <a:ext cx="1971675" cy="38853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9258" y="2059232"/>
            <a:ext cx="3418742" cy="57198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962" y="2159739"/>
            <a:ext cx="3619500" cy="218122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627" y="4627516"/>
            <a:ext cx="1143000" cy="8191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31127" y="2521399"/>
            <a:ext cx="4342132" cy="279055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45306" y="2746448"/>
            <a:ext cx="3481118" cy="1975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208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4692"/>
    </mc:Choice>
    <mc:Fallback xmlns="">
      <p:transition spd="slow" advTm="284692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77962" y="1393437"/>
            <a:ext cx="11813627" cy="51589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014" y="67835"/>
            <a:ext cx="8658888" cy="774312"/>
          </a:xfrm>
        </p:spPr>
        <p:txBody>
          <a:bodyPr>
            <a:normAutofit/>
          </a:bodyPr>
          <a:lstStyle/>
          <a:p>
            <a:r>
              <a:rPr lang="en-US" sz="3200" dirty="0" smtClean="0"/>
              <a:t>Hypothesis function and Cost function</a:t>
            </a:r>
            <a:endParaRPr lang="en-US" sz="3200" dirty="0"/>
          </a:p>
        </p:txBody>
      </p:sp>
      <p:sp>
        <p:nvSpPr>
          <p:cNvPr id="19" name="Rectangle 18"/>
          <p:cNvSpPr/>
          <p:nvPr/>
        </p:nvSpPr>
        <p:spPr>
          <a:xfrm>
            <a:off x="315312" y="1503319"/>
            <a:ext cx="1534510" cy="5465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Dataset</a:t>
            </a:r>
            <a:endParaRPr lang="en-US" dirty="0"/>
          </a:p>
        </p:txBody>
      </p:sp>
      <p:sp>
        <p:nvSpPr>
          <p:cNvPr id="20" name="Rectangle 19"/>
          <p:cNvSpPr/>
          <p:nvPr/>
        </p:nvSpPr>
        <p:spPr>
          <a:xfrm>
            <a:off x="4342907" y="1367019"/>
            <a:ext cx="1534510" cy="5465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Hypothesis function</a:t>
            </a:r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8985358" y="1397463"/>
            <a:ext cx="1534510" cy="5465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Cost function</a:t>
            </a:r>
            <a:endParaRPr lang="en-US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4324" y="2029846"/>
            <a:ext cx="1971675" cy="38853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9258" y="2059232"/>
            <a:ext cx="3418742" cy="57198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962" y="2159739"/>
            <a:ext cx="3619500" cy="218122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962" y="4564341"/>
            <a:ext cx="1143000" cy="10858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51318" y="2444800"/>
            <a:ext cx="4278585" cy="284990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20187" y="2651638"/>
            <a:ext cx="3481118" cy="1975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599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9909"/>
    </mc:Choice>
    <mc:Fallback xmlns="">
      <p:transition spd="slow" advTm="189909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77962" y="1393437"/>
            <a:ext cx="11813627" cy="51589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014" y="67835"/>
            <a:ext cx="8658888" cy="774312"/>
          </a:xfrm>
        </p:spPr>
        <p:txBody>
          <a:bodyPr>
            <a:normAutofit/>
          </a:bodyPr>
          <a:lstStyle/>
          <a:p>
            <a:r>
              <a:rPr lang="en-US" sz="3200" dirty="0" smtClean="0"/>
              <a:t>Hypothesis function and Cost function</a:t>
            </a:r>
            <a:endParaRPr lang="en-US" sz="3200" dirty="0"/>
          </a:p>
        </p:txBody>
      </p:sp>
      <p:sp>
        <p:nvSpPr>
          <p:cNvPr id="19" name="Rectangle 18"/>
          <p:cNvSpPr/>
          <p:nvPr/>
        </p:nvSpPr>
        <p:spPr>
          <a:xfrm>
            <a:off x="315312" y="1503319"/>
            <a:ext cx="1534510" cy="5465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Dataset</a:t>
            </a:r>
            <a:endParaRPr lang="en-US" dirty="0"/>
          </a:p>
        </p:txBody>
      </p:sp>
      <p:sp>
        <p:nvSpPr>
          <p:cNvPr id="20" name="Rectangle 19"/>
          <p:cNvSpPr/>
          <p:nvPr/>
        </p:nvSpPr>
        <p:spPr>
          <a:xfrm>
            <a:off x="4342907" y="1367019"/>
            <a:ext cx="1534510" cy="5465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Hypothesis function</a:t>
            </a:r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8985358" y="1397463"/>
            <a:ext cx="1534510" cy="5465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Cost function</a:t>
            </a:r>
            <a:endParaRPr lang="en-US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4324" y="2029846"/>
            <a:ext cx="1971675" cy="38853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9258" y="2059232"/>
            <a:ext cx="3418742" cy="57198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962" y="2159739"/>
            <a:ext cx="3619500" cy="218122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514" y="4578484"/>
            <a:ext cx="1143000" cy="13525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97462" y="2571921"/>
            <a:ext cx="4252267" cy="273280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80100" y="2746448"/>
            <a:ext cx="3481118" cy="1975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5144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7759"/>
    </mc:Choice>
    <mc:Fallback xmlns="">
      <p:transition spd="slow" advTm="187759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77962" y="1393437"/>
            <a:ext cx="11813627" cy="51589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014" y="67835"/>
            <a:ext cx="8658888" cy="774312"/>
          </a:xfrm>
        </p:spPr>
        <p:txBody>
          <a:bodyPr>
            <a:normAutofit/>
          </a:bodyPr>
          <a:lstStyle/>
          <a:p>
            <a:r>
              <a:rPr lang="en-US" sz="3200" dirty="0" smtClean="0"/>
              <a:t>Hypothesis function and Cost function</a:t>
            </a:r>
            <a:endParaRPr lang="en-US" sz="3200" dirty="0"/>
          </a:p>
        </p:txBody>
      </p:sp>
      <p:sp>
        <p:nvSpPr>
          <p:cNvPr id="19" name="Rectangle 18"/>
          <p:cNvSpPr/>
          <p:nvPr/>
        </p:nvSpPr>
        <p:spPr>
          <a:xfrm>
            <a:off x="315312" y="1503319"/>
            <a:ext cx="1534510" cy="5465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Dataset</a:t>
            </a:r>
            <a:endParaRPr lang="en-US" dirty="0"/>
          </a:p>
        </p:txBody>
      </p:sp>
      <p:sp>
        <p:nvSpPr>
          <p:cNvPr id="20" name="Rectangle 19"/>
          <p:cNvSpPr/>
          <p:nvPr/>
        </p:nvSpPr>
        <p:spPr>
          <a:xfrm>
            <a:off x="4342907" y="1367019"/>
            <a:ext cx="1534510" cy="5465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Hypothesis function</a:t>
            </a:r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8985358" y="1397463"/>
            <a:ext cx="1534510" cy="5465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Cost function</a:t>
            </a:r>
            <a:endParaRPr lang="en-US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4324" y="2029846"/>
            <a:ext cx="1971675" cy="38853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9258" y="2059232"/>
            <a:ext cx="3418742" cy="57198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962" y="2076275"/>
            <a:ext cx="3619500" cy="218122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861" y="4458685"/>
            <a:ext cx="1143000" cy="16192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13612" y="2585271"/>
            <a:ext cx="4342132" cy="279055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33107" y="2801299"/>
            <a:ext cx="3481118" cy="1975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0629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6254"/>
    </mc:Choice>
    <mc:Fallback xmlns="">
      <p:transition spd="slow" advTm="216254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77962" y="1393437"/>
            <a:ext cx="11813627" cy="51589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014" y="67835"/>
            <a:ext cx="8658888" cy="774312"/>
          </a:xfrm>
        </p:spPr>
        <p:txBody>
          <a:bodyPr>
            <a:normAutofit/>
          </a:bodyPr>
          <a:lstStyle/>
          <a:p>
            <a:r>
              <a:rPr lang="en-US" sz="3200" dirty="0" smtClean="0"/>
              <a:t>Hypothesis function and Cost function</a:t>
            </a:r>
            <a:endParaRPr lang="en-US" sz="3200" dirty="0"/>
          </a:p>
        </p:txBody>
      </p:sp>
      <p:sp>
        <p:nvSpPr>
          <p:cNvPr id="19" name="Rectangle 18"/>
          <p:cNvSpPr/>
          <p:nvPr/>
        </p:nvSpPr>
        <p:spPr>
          <a:xfrm>
            <a:off x="315312" y="1503319"/>
            <a:ext cx="1534510" cy="5465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Dataset</a:t>
            </a:r>
            <a:endParaRPr lang="en-US" dirty="0"/>
          </a:p>
        </p:txBody>
      </p:sp>
      <p:sp>
        <p:nvSpPr>
          <p:cNvPr id="20" name="Rectangle 19"/>
          <p:cNvSpPr/>
          <p:nvPr/>
        </p:nvSpPr>
        <p:spPr>
          <a:xfrm>
            <a:off x="4342907" y="1367019"/>
            <a:ext cx="1534510" cy="5465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Hypothesis function</a:t>
            </a:r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8985358" y="1397463"/>
            <a:ext cx="1534510" cy="5465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Cost function</a:t>
            </a:r>
            <a:endParaRPr lang="en-US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4324" y="2029846"/>
            <a:ext cx="1971675" cy="38853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9258" y="2059232"/>
            <a:ext cx="3418742" cy="57198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1235" y="2119887"/>
            <a:ext cx="3619500" cy="218122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1235" y="4483765"/>
            <a:ext cx="1143000" cy="18859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00245" y="2746448"/>
            <a:ext cx="4369060" cy="280786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89888" y="2746448"/>
            <a:ext cx="3481118" cy="1975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9902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7301"/>
    </mc:Choice>
    <mc:Fallback xmlns="">
      <p:transition spd="slow" advTm="107301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77962" y="1393437"/>
            <a:ext cx="11813627" cy="51589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014" y="67835"/>
            <a:ext cx="8658888" cy="774312"/>
          </a:xfrm>
        </p:spPr>
        <p:txBody>
          <a:bodyPr>
            <a:normAutofit/>
          </a:bodyPr>
          <a:lstStyle/>
          <a:p>
            <a:r>
              <a:rPr lang="en-US" sz="3200" dirty="0" smtClean="0"/>
              <a:t>Hypothesis function and Cost function</a:t>
            </a:r>
            <a:endParaRPr lang="en-US" sz="3200" dirty="0"/>
          </a:p>
        </p:txBody>
      </p:sp>
      <p:sp>
        <p:nvSpPr>
          <p:cNvPr id="19" name="Rectangle 18"/>
          <p:cNvSpPr/>
          <p:nvPr/>
        </p:nvSpPr>
        <p:spPr>
          <a:xfrm>
            <a:off x="315312" y="1503319"/>
            <a:ext cx="1534510" cy="5465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Dataset</a:t>
            </a:r>
            <a:endParaRPr lang="en-US" dirty="0"/>
          </a:p>
        </p:txBody>
      </p:sp>
      <p:sp>
        <p:nvSpPr>
          <p:cNvPr id="20" name="Rectangle 19"/>
          <p:cNvSpPr/>
          <p:nvPr/>
        </p:nvSpPr>
        <p:spPr>
          <a:xfrm>
            <a:off x="4342907" y="1367019"/>
            <a:ext cx="1534510" cy="5465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Hypothesis function</a:t>
            </a:r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8985358" y="1397463"/>
            <a:ext cx="1534510" cy="5465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Cost function</a:t>
            </a:r>
            <a:endParaRPr lang="en-US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4324" y="2029846"/>
            <a:ext cx="1971675" cy="38853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9258" y="2059232"/>
            <a:ext cx="3418742" cy="57198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196" y="2119888"/>
            <a:ext cx="3424238" cy="206355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526" y="4253473"/>
            <a:ext cx="1054976" cy="198687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32998" y="2621194"/>
            <a:ext cx="4126143" cy="265174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46882" y="2746448"/>
            <a:ext cx="3481118" cy="1975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480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853"/>
    </mc:Choice>
    <mc:Fallback xmlns="">
      <p:transition spd="slow" advTm="71853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1402459"/>
            <a:ext cx="11813627" cy="51589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014" y="67835"/>
            <a:ext cx="8658888" cy="774312"/>
          </a:xfrm>
        </p:spPr>
        <p:txBody>
          <a:bodyPr>
            <a:normAutofit/>
          </a:bodyPr>
          <a:lstStyle/>
          <a:p>
            <a:r>
              <a:rPr lang="en-US" sz="3200" dirty="0" smtClean="0"/>
              <a:t>Hypothesis function and Cost function</a:t>
            </a:r>
            <a:endParaRPr lang="en-US" sz="3200" dirty="0"/>
          </a:p>
        </p:txBody>
      </p:sp>
      <p:sp>
        <p:nvSpPr>
          <p:cNvPr id="19" name="Rectangle 18"/>
          <p:cNvSpPr/>
          <p:nvPr/>
        </p:nvSpPr>
        <p:spPr>
          <a:xfrm>
            <a:off x="315312" y="1503319"/>
            <a:ext cx="1534510" cy="5465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Dataset</a:t>
            </a:r>
            <a:endParaRPr lang="en-US" dirty="0"/>
          </a:p>
        </p:txBody>
      </p:sp>
      <p:sp>
        <p:nvSpPr>
          <p:cNvPr id="20" name="Rectangle 19"/>
          <p:cNvSpPr/>
          <p:nvPr/>
        </p:nvSpPr>
        <p:spPr>
          <a:xfrm>
            <a:off x="4342907" y="1367019"/>
            <a:ext cx="1534510" cy="5465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Hypothesis function</a:t>
            </a:r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8985358" y="1397463"/>
            <a:ext cx="1534510" cy="5465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Cost function</a:t>
            </a:r>
            <a:endParaRPr lang="en-US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4324" y="2029846"/>
            <a:ext cx="1971675" cy="38853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9258" y="2059232"/>
            <a:ext cx="3418742" cy="57198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761" y="2134436"/>
            <a:ext cx="3375791" cy="203435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2547" y="4288559"/>
            <a:ext cx="1012934" cy="21440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26552" y="2534671"/>
            <a:ext cx="4342132" cy="279055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01966" y="2715255"/>
            <a:ext cx="3481118" cy="1975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564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851"/>
    </mc:Choice>
    <mc:Fallback xmlns="">
      <p:transition spd="slow" advTm="33851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1402459"/>
            <a:ext cx="11813627" cy="51589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014" y="67835"/>
            <a:ext cx="8658888" cy="774312"/>
          </a:xfrm>
        </p:spPr>
        <p:txBody>
          <a:bodyPr>
            <a:normAutofit/>
          </a:bodyPr>
          <a:lstStyle/>
          <a:p>
            <a:r>
              <a:rPr lang="en-US" sz="3200" dirty="0" smtClean="0"/>
              <a:t>Hypothesis function and Cost function</a:t>
            </a:r>
            <a:endParaRPr lang="en-US" sz="3200" dirty="0"/>
          </a:p>
        </p:txBody>
      </p:sp>
      <p:sp>
        <p:nvSpPr>
          <p:cNvPr id="19" name="Rectangle 18"/>
          <p:cNvSpPr/>
          <p:nvPr/>
        </p:nvSpPr>
        <p:spPr>
          <a:xfrm>
            <a:off x="315312" y="1503319"/>
            <a:ext cx="1534510" cy="5465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Dataset</a:t>
            </a:r>
            <a:endParaRPr lang="en-US" dirty="0"/>
          </a:p>
        </p:txBody>
      </p:sp>
      <p:sp>
        <p:nvSpPr>
          <p:cNvPr id="20" name="Rectangle 19"/>
          <p:cNvSpPr/>
          <p:nvPr/>
        </p:nvSpPr>
        <p:spPr>
          <a:xfrm>
            <a:off x="4342907" y="1367019"/>
            <a:ext cx="1534510" cy="5465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Hypothesis function</a:t>
            </a:r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8985358" y="1397463"/>
            <a:ext cx="1534510" cy="5465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Cost function</a:t>
            </a:r>
            <a:endParaRPr lang="en-US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4324" y="2029846"/>
            <a:ext cx="1971675" cy="38853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9258" y="2059232"/>
            <a:ext cx="3418742" cy="57198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112" y="2150717"/>
            <a:ext cx="3207626" cy="193301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112" y="4169162"/>
            <a:ext cx="1013158" cy="238092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89738" y="2532004"/>
            <a:ext cx="4342132" cy="279055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09258" y="2660660"/>
            <a:ext cx="3481118" cy="1975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609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1811"/>
    </mc:Choice>
    <mc:Fallback xmlns="">
      <p:transition spd="slow" advTm="231811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Gradient descent algorithm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0064" y="1825625"/>
            <a:ext cx="6892087" cy="3987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452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980"/>
    </mc:Choice>
    <mc:Fallback xmlns="">
      <p:transition spd="slow" advTm="10498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Gradient descent with two parameters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9876" y="2470755"/>
            <a:ext cx="4290827" cy="3231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6141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4390"/>
    </mc:Choice>
    <mc:Fallback xmlns="">
      <p:transition spd="slow" advTm="12439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Gradient descent algorithm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11524" y="1825625"/>
            <a:ext cx="8111577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425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8036"/>
    </mc:Choice>
    <mc:Fallback xmlns="">
      <p:transition spd="slow" advTm="148036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Gradient descent algorithm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83162" y="1825625"/>
            <a:ext cx="8168301" cy="435133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34215" y="4001294"/>
            <a:ext cx="3437824" cy="2071063"/>
          </a:xfrm>
          <a:prstGeom prst="rect">
            <a:avLst/>
          </a:prstGeom>
        </p:spPr>
      </p:pic>
      <p:cxnSp>
        <p:nvCxnSpPr>
          <p:cNvPr id="11" name="Straight Connector 10"/>
          <p:cNvCxnSpPr/>
          <p:nvPr/>
        </p:nvCxnSpPr>
        <p:spPr>
          <a:xfrm>
            <a:off x="5681665" y="4168401"/>
            <a:ext cx="0" cy="19423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9453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4496"/>
    </mc:Choice>
    <mc:Fallback xmlns="">
      <p:transition spd="slow" advTm="384496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Gradient descent algorithm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59166" y="1825625"/>
            <a:ext cx="7616293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4632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9900"/>
    </mc:Choice>
    <mc:Fallback xmlns="">
      <p:transition spd="slow" advTm="2799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Gradient descent algorithm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01276" y="1825625"/>
            <a:ext cx="7532072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193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9388"/>
    </mc:Choice>
    <mc:Fallback xmlns="">
      <p:transition spd="slow" advTm="139388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Gradient descent algorithm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Content Placeholder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0124" y="1891432"/>
            <a:ext cx="7239000" cy="2340428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7" name="TextBox 6"/>
          <p:cNvSpPr txBox="1"/>
          <p:nvPr/>
        </p:nvSpPr>
        <p:spPr>
          <a:xfrm>
            <a:off x="1650124" y="4490471"/>
            <a:ext cx="26260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3200" dirty="0" smtClean="0"/>
              <a:t>α</a:t>
            </a:r>
            <a:r>
              <a:rPr lang="en-US" dirty="0" smtClean="0"/>
              <a:t> is the learning rate.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2090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157"/>
    </mc:Choice>
    <mc:Fallback xmlns="">
      <p:transition spd="slow" advTm="23157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Gradient descent algorithm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43"/>
          <a:stretch/>
        </p:blipFill>
        <p:spPr bwMode="auto">
          <a:xfrm>
            <a:off x="2081048" y="1908037"/>
            <a:ext cx="5105400" cy="38737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3986544" y="5591803"/>
            <a:ext cx="272956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 smtClean="0"/>
              <a:t>h</a:t>
            </a:r>
            <a:r>
              <a:rPr lang="en-US" sz="2400" b="1" baseline="-25000" dirty="0" err="1" smtClean="0"/>
              <a:t>Ɵ</a:t>
            </a:r>
            <a:r>
              <a:rPr lang="en-US" sz="2400" b="1" dirty="0" smtClean="0"/>
              <a:t>(x</a:t>
            </a:r>
            <a:r>
              <a:rPr lang="en-US" sz="2400" b="1" baseline="30000" dirty="0" smtClean="0"/>
              <a:t>(i)</a:t>
            </a:r>
            <a:r>
              <a:rPr lang="en-US" sz="2400" b="1" dirty="0" smtClean="0"/>
              <a:t>) </a:t>
            </a:r>
            <a:r>
              <a:rPr lang="en-US" sz="2400" b="1" dirty="0"/>
              <a:t>= Ɵ</a:t>
            </a:r>
            <a:r>
              <a:rPr lang="en-US" sz="2400" b="1" baseline="-25000" dirty="0"/>
              <a:t>0</a:t>
            </a:r>
            <a:r>
              <a:rPr lang="en-US" sz="2400" b="1" dirty="0"/>
              <a:t> + </a:t>
            </a:r>
            <a:r>
              <a:rPr lang="en-US" sz="2400" b="1" dirty="0" smtClean="0"/>
              <a:t>Ɵ</a:t>
            </a:r>
            <a:r>
              <a:rPr lang="en-US" sz="2400" b="1" baseline="-25000" dirty="0" smtClean="0"/>
              <a:t>1</a:t>
            </a:r>
            <a:r>
              <a:rPr lang="en-US" sz="2400" b="1" dirty="0" smtClean="0"/>
              <a:t>x</a:t>
            </a:r>
            <a:r>
              <a:rPr lang="en-US" sz="2400" b="1" baseline="30000" dirty="0" smtClean="0"/>
              <a:t>(i)</a:t>
            </a:r>
            <a:endParaRPr lang="en-US" sz="2400" b="1" baseline="30000" dirty="0"/>
          </a:p>
        </p:txBody>
      </p:sp>
    </p:spTree>
    <p:extLst>
      <p:ext uri="{BB962C8B-B14F-4D97-AF65-F5344CB8AC3E}">
        <p14:creationId xmlns:p14="http://schemas.microsoft.com/office/powerpoint/2010/main" val="1259620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770"/>
    </mc:Choice>
    <mc:Fallback xmlns="">
      <p:transition spd="slow" advTm="9677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Convergence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Gradient descent is an </a:t>
            </a:r>
            <a:r>
              <a:rPr lang="en-US" dirty="0">
                <a:solidFill>
                  <a:srgbClr val="FF0000"/>
                </a:solidFill>
              </a:rPr>
              <a:t>iterative algorithm</a:t>
            </a:r>
            <a:r>
              <a:rPr lang="en-US" dirty="0"/>
              <a:t>.</a:t>
            </a:r>
          </a:p>
          <a:p>
            <a:r>
              <a:rPr lang="en-US" dirty="0"/>
              <a:t>It has to keep repeating the process until the cost is </a:t>
            </a:r>
            <a:r>
              <a:rPr lang="en-US" dirty="0">
                <a:solidFill>
                  <a:srgbClr val="FF0000"/>
                </a:solidFill>
              </a:rPr>
              <a:t>almost constant</a:t>
            </a:r>
            <a:r>
              <a:rPr lang="en-US" dirty="0"/>
              <a:t>, or </a:t>
            </a:r>
            <a:r>
              <a:rPr lang="en-US" dirty="0">
                <a:solidFill>
                  <a:srgbClr val="FF0000"/>
                </a:solidFill>
              </a:rPr>
              <a:t>has minor changes</a:t>
            </a:r>
            <a:r>
              <a:rPr lang="en-US" dirty="0"/>
              <a:t>.</a:t>
            </a:r>
          </a:p>
          <a:p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1840" y="3174124"/>
            <a:ext cx="3607138" cy="27157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4574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783"/>
    </mc:Choice>
    <mc:Fallback xmlns="">
      <p:transition spd="slow" advTm="71783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General form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/>
              <a:t>h</a:t>
            </a:r>
            <a:r>
              <a:rPr lang="en-US" b="1" baseline="-25000" dirty="0" err="1"/>
              <a:t>Ɵ</a:t>
            </a:r>
            <a:r>
              <a:rPr lang="en-US" b="1" dirty="0"/>
              <a:t>(x</a:t>
            </a:r>
            <a:r>
              <a:rPr lang="en-US" b="1" baseline="30000" dirty="0"/>
              <a:t>(</a:t>
            </a:r>
            <a:r>
              <a:rPr lang="en-US" b="1" baseline="30000" dirty="0" err="1"/>
              <a:t>i</a:t>
            </a:r>
            <a:r>
              <a:rPr lang="en-US" b="1" baseline="30000" dirty="0"/>
              <a:t>)</a:t>
            </a:r>
            <a:r>
              <a:rPr lang="en-US" b="1" dirty="0"/>
              <a:t>) = Ɵ</a:t>
            </a:r>
            <a:r>
              <a:rPr lang="en-US" b="1" baseline="-25000" dirty="0"/>
              <a:t>0</a:t>
            </a:r>
            <a:r>
              <a:rPr lang="en-US" b="1" dirty="0"/>
              <a:t> + Ɵ</a:t>
            </a:r>
            <a:r>
              <a:rPr lang="en-US" b="1" baseline="-25000" dirty="0"/>
              <a:t>1</a:t>
            </a:r>
            <a:r>
              <a:rPr lang="en-US" b="1" dirty="0"/>
              <a:t>x</a:t>
            </a:r>
            <a:r>
              <a:rPr lang="en-US" b="1" baseline="-25000" dirty="0"/>
              <a:t>1</a:t>
            </a:r>
            <a:r>
              <a:rPr lang="en-US" b="1" baseline="30000" dirty="0"/>
              <a:t>(</a:t>
            </a:r>
            <a:r>
              <a:rPr lang="en-US" b="1" baseline="30000" dirty="0" err="1"/>
              <a:t>i</a:t>
            </a:r>
            <a:r>
              <a:rPr lang="en-US" b="1" baseline="30000" dirty="0"/>
              <a:t>) </a:t>
            </a:r>
            <a:r>
              <a:rPr lang="en-US" b="1" dirty="0"/>
              <a:t>+ Ɵ</a:t>
            </a:r>
            <a:r>
              <a:rPr lang="en-US" b="1" baseline="-25000" dirty="0"/>
              <a:t>2</a:t>
            </a:r>
            <a:r>
              <a:rPr lang="en-US" b="1" dirty="0"/>
              <a:t>x</a:t>
            </a:r>
            <a:r>
              <a:rPr lang="en-US" b="1" baseline="-25000" dirty="0"/>
              <a:t>2</a:t>
            </a:r>
            <a:r>
              <a:rPr lang="en-US" b="1" baseline="30000" dirty="0"/>
              <a:t>(</a:t>
            </a:r>
            <a:r>
              <a:rPr lang="en-US" b="1" baseline="30000" dirty="0" err="1"/>
              <a:t>i</a:t>
            </a:r>
            <a:r>
              <a:rPr lang="en-US" b="1" baseline="30000" dirty="0"/>
              <a:t>) </a:t>
            </a:r>
            <a:r>
              <a:rPr lang="en-US" b="1" dirty="0"/>
              <a:t>+… + </a:t>
            </a:r>
            <a:r>
              <a:rPr lang="en-US" b="1" dirty="0" err="1"/>
              <a:t>Ɵ</a:t>
            </a:r>
            <a:r>
              <a:rPr lang="en-US" b="1" baseline="-25000" dirty="0" err="1"/>
              <a:t>n</a:t>
            </a:r>
            <a:r>
              <a:rPr lang="en-US" b="1" dirty="0" err="1"/>
              <a:t>x</a:t>
            </a:r>
            <a:r>
              <a:rPr lang="en-US" b="1" baseline="-25000" dirty="0" err="1"/>
              <a:t>n</a:t>
            </a:r>
            <a:r>
              <a:rPr lang="en-US" b="1" baseline="30000" dirty="0"/>
              <a:t>(</a:t>
            </a:r>
            <a:r>
              <a:rPr lang="en-US" b="1" baseline="30000" dirty="0" err="1"/>
              <a:t>i</a:t>
            </a:r>
            <a:r>
              <a:rPr lang="en-US" b="1" baseline="30000" dirty="0"/>
              <a:t>) </a:t>
            </a:r>
          </a:p>
          <a:p>
            <a:r>
              <a:rPr lang="en-US" b="1" dirty="0"/>
              <a:t>by adding the term x</a:t>
            </a:r>
            <a:r>
              <a:rPr lang="en-US" b="1" baseline="-25000" dirty="0"/>
              <a:t>0</a:t>
            </a:r>
            <a:r>
              <a:rPr lang="en-US" b="1" dirty="0"/>
              <a:t> that always has the value </a:t>
            </a:r>
            <a:r>
              <a:rPr lang="en-US" b="1" dirty="0" smtClean="0"/>
              <a:t>1</a:t>
            </a:r>
            <a:endParaRPr lang="en-US" b="1" baseline="30000" dirty="0"/>
          </a:p>
          <a:p>
            <a:r>
              <a:rPr lang="en-US" b="1" dirty="0" err="1"/>
              <a:t>h</a:t>
            </a:r>
            <a:r>
              <a:rPr lang="en-US" b="1" baseline="-25000" dirty="0" err="1"/>
              <a:t>Ɵ</a:t>
            </a:r>
            <a:r>
              <a:rPr lang="en-US" b="1" dirty="0"/>
              <a:t>(x</a:t>
            </a:r>
            <a:r>
              <a:rPr lang="en-US" b="1" baseline="30000" dirty="0"/>
              <a:t>(</a:t>
            </a:r>
            <a:r>
              <a:rPr lang="en-US" b="1" baseline="30000" dirty="0" err="1"/>
              <a:t>i</a:t>
            </a:r>
            <a:r>
              <a:rPr lang="en-US" b="1" baseline="30000" dirty="0"/>
              <a:t>)</a:t>
            </a:r>
            <a:r>
              <a:rPr lang="en-US" b="1" dirty="0"/>
              <a:t>) = Ɵ</a:t>
            </a:r>
            <a:r>
              <a:rPr lang="en-US" b="1" baseline="-25000" dirty="0"/>
              <a:t>0</a:t>
            </a:r>
            <a:r>
              <a:rPr lang="en-US" b="1" dirty="0"/>
              <a:t>x</a:t>
            </a:r>
            <a:r>
              <a:rPr lang="en-US" b="1" baseline="-25000" dirty="0"/>
              <a:t>0</a:t>
            </a:r>
            <a:r>
              <a:rPr lang="en-US" b="1" baseline="30000" dirty="0"/>
              <a:t>(</a:t>
            </a:r>
            <a:r>
              <a:rPr lang="en-US" b="1" baseline="30000" dirty="0" err="1"/>
              <a:t>i</a:t>
            </a:r>
            <a:r>
              <a:rPr lang="en-US" b="1" baseline="30000" dirty="0"/>
              <a:t>)</a:t>
            </a:r>
            <a:r>
              <a:rPr lang="en-US" b="1" dirty="0"/>
              <a:t> + Ɵ</a:t>
            </a:r>
            <a:r>
              <a:rPr lang="en-US" b="1" baseline="-25000" dirty="0"/>
              <a:t>1</a:t>
            </a:r>
            <a:r>
              <a:rPr lang="en-US" b="1" dirty="0"/>
              <a:t>x</a:t>
            </a:r>
            <a:r>
              <a:rPr lang="en-US" b="1" baseline="-25000" dirty="0"/>
              <a:t>1</a:t>
            </a:r>
            <a:r>
              <a:rPr lang="en-US" b="1" baseline="30000" dirty="0"/>
              <a:t>(</a:t>
            </a:r>
            <a:r>
              <a:rPr lang="en-US" b="1" baseline="30000" dirty="0" err="1"/>
              <a:t>i</a:t>
            </a:r>
            <a:r>
              <a:rPr lang="en-US" b="1" baseline="30000" dirty="0"/>
              <a:t>) </a:t>
            </a:r>
            <a:r>
              <a:rPr lang="en-US" b="1" dirty="0"/>
              <a:t>+ Ɵ</a:t>
            </a:r>
            <a:r>
              <a:rPr lang="en-US" b="1" baseline="-25000" dirty="0"/>
              <a:t>2</a:t>
            </a:r>
            <a:r>
              <a:rPr lang="en-US" b="1" dirty="0"/>
              <a:t>x</a:t>
            </a:r>
            <a:r>
              <a:rPr lang="en-US" b="1" baseline="-25000" dirty="0"/>
              <a:t>2</a:t>
            </a:r>
            <a:r>
              <a:rPr lang="en-US" b="1" baseline="30000" dirty="0"/>
              <a:t>(</a:t>
            </a:r>
            <a:r>
              <a:rPr lang="en-US" b="1" baseline="30000" dirty="0" err="1"/>
              <a:t>i</a:t>
            </a:r>
            <a:r>
              <a:rPr lang="en-US" b="1" baseline="30000" dirty="0"/>
              <a:t>) </a:t>
            </a:r>
            <a:r>
              <a:rPr lang="en-US" b="1" dirty="0"/>
              <a:t>+ … + </a:t>
            </a:r>
            <a:r>
              <a:rPr lang="en-US" b="1" dirty="0" err="1"/>
              <a:t>Ɵ</a:t>
            </a:r>
            <a:r>
              <a:rPr lang="en-US" b="1" baseline="-25000" dirty="0" err="1"/>
              <a:t>n</a:t>
            </a:r>
            <a:r>
              <a:rPr lang="en-US" b="1" dirty="0" err="1"/>
              <a:t>x</a:t>
            </a:r>
            <a:r>
              <a:rPr lang="en-US" b="1" baseline="-25000" dirty="0" err="1"/>
              <a:t>n</a:t>
            </a:r>
            <a:r>
              <a:rPr lang="en-US" b="1" baseline="30000" dirty="0"/>
              <a:t>(</a:t>
            </a:r>
            <a:r>
              <a:rPr lang="en-US" b="1" baseline="30000" dirty="0" err="1"/>
              <a:t>i</a:t>
            </a:r>
            <a:r>
              <a:rPr lang="en-US" b="1" baseline="30000" dirty="0"/>
              <a:t>) </a:t>
            </a:r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1670384"/>
              </p:ext>
            </p:extLst>
          </p:nvPr>
        </p:nvGraphicFramePr>
        <p:xfrm>
          <a:off x="6981496" y="3338513"/>
          <a:ext cx="2438401" cy="2838450"/>
        </p:xfrm>
        <a:graphic>
          <a:graphicData uri="http://schemas.openxmlformats.org/drawingml/2006/table">
            <a:tbl>
              <a:tblPr/>
              <a:tblGrid>
                <a:gridCol w="5163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63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163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8929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751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</a:t>
                      </a:r>
                      <a:endParaRPr lang="en-US" sz="1800" b="1" i="0" u="none" strike="noStrike" baseline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x</a:t>
                      </a:r>
                      <a:r>
                        <a:rPr lang="en-US" sz="1800" b="1" i="0" u="none" strike="noStrike" baseline="-250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0</a:t>
                      </a:r>
                      <a:endParaRPr lang="en-US" sz="1800" b="1" i="0" u="none" strike="noStrike" baseline="-2500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x</a:t>
                      </a:r>
                      <a:r>
                        <a:rPr lang="en-US" sz="1800" b="1" i="0" u="none" strike="noStrike" baseline="-250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  <a:endParaRPr lang="en-US" sz="1800" b="1" i="0" u="none" strike="noStrike" baseline="-2500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y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12.4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14.3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14.5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14.9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13.1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16.1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16.9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15.5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16.5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14.4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15.4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2393" y="3632966"/>
            <a:ext cx="4565863" cy="236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6116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4310"/>
    </mc:Choice>
    <mc:Fallback xmlns="">
      <p:transition spd="slow" advTm="20431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Normal equation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The normal equation is a mathematical formula used in linear regression to </a:t>
            </a:r>
            <a:r>
              <a:rPr lang="en-US" sz="3200" dirty="0">
                <a:solidFill>
                  <a:srgbClr val="FF0000"/>
                </a:solidFill>
              </a:rPr>
              <a:t>find the optimal values for the coefficients</a:t>
            </a:r>
            <a:r>
              <a:rPr lang="en-US" sz="3200" dirty="0"/>
              <a:t> (</a:t>
            </a:r>
            <a:r>
              <a:rPr lang="en-US" sz="3200" dirty="0">
                <a:solidFill>
                  <a:srgbClr val="FF0000"/>
                </a:solidFill>
              </a:rPr>
              <a:t>weights</a:t>
            </a:r>
            <a:r>
              <a:rPr lang="en-US" sz="3200" dirty="0"/>
              <a:t>) of the linear regression model.</a:t>
            </a:r>
          </a:p>
        </p:txBody>
      </p:sp>
    </p:spTree>
    <p:extLst>
      <p:ext uri="{BB962C8B-B14F-4D97-AF65-F5344CB8AC3E}">
        <p14:creationId xmlns:p14="http://schemas.microsoft.com/office/powerpoint/2010/main" val="857662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258"/>
    </mc:Choice>
    <mc:Fallback xmlns="">
      <p:transition spd="slow" advTm="61258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Normal equation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Our hypothesis function</a:t>
            </a:r>
            <a:r>
              <a:rPr lang="en-US" dirty="0" smtClean="0"/>
              <a:t>: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Our goal is to minimize the cost function: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5491" y="2459421"/>
            <a:ext cx="4824078" cy="6174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5491" y="4056993"/>
            <a:ext cx="4962496" cy="10569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9427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1046"/>
    </mc:Choice>
    <mc:Fallback xmlns="">
      <p:transition spd="slow" advTm="131046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Normal equation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We can represent  </a:t>
            </a:r>
            <a:r>
              <a:rPr lang="en-US" b="1" dirty="0"/>
              <a:t>Ɵ</a:t>
            </a:r>
            <a:r>
              <a:rPr lang="en-US" dirty="0"/>
              <a:t>  as a vector</a:t>
            </a:r>
            <a:r>
              <a:rPr lang="en-US" dirty="0" smtClean="0"/>
              <a:t>:</a:t>
            </a:r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The hypothesis function will become:</a:t>
            </a:r>
          </a:p>
          <a:p>
            <a:endParaRPr lang="en-US" dirty="0"/>
          </a:p>
          <a:p>
            <a:r>
              <a:rPr lang="en-US" dirty="0"/>
              <a:t>The parameters vector: </a:t>
            </a:r>
          </a:p>
          <a:p>
            <a:endParaRPr lang="en-US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1308" y="1852812"/>
            <a:ext cx="2427891" cy="20062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7135" y="4206425"/>
            <a:ext cx="2014537" cy="7408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8138" y="5294586"/>
            <a:ext cx="3111061" cy="7400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4928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929"/>
    </mc:Choice>
    <mc:Fallback xmlns="">
      <p:transition spd="slow" advTm="112929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Feature vector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4621" y="3079532"/>
            <a:ext cx="1424025" cy="1617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848" r="2892" b="30565"/>
          <a:stretch/>
        </p:blipFill>
        <p:spPr bwMode="auto">
          <a:xfrm>
            <a:off x="3799016" y="3231932"/>
            <a:ext cx="4640791" cy="1358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99645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314"/>
    </mc:Choice>
    <mc:Fallback xmlns="">
      <p:transition spd="slow" advTm="87314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Target vector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044" y="2429391"/>
            <a:ext cx="1600200" cy="20617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384870" y="3121735"/>
            <a:ext cx="18164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Target vector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614275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201"/>
    </mc:Choice>
    <mc:Fallback xmlns="">
      <p:transition spd="slow" advTm="18201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Parameters vector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2421" y="3469948"/>
            <a:ext cx="2407769" cy="572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43789" y="3519057"/>
            <a:ext cx="25812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The parameters vector: </a:t>
            </a:r>
          </a:p>
        </p:txBody>
      </p:sp>
      <p:pic>
        <p:nvPicPr>
          <p:cNvPr id="6" name="Picture 6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60" t="10551" r="27116" b="60442"/>
          <a:stretch/>
        </p:blipFill>
        <p:spPr bwMode="auto">
          <a:xfrm>
            <a:off x="6097123" y="2848304"/>
            <a:ext cx="2973304" cy="1710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0961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773"/>
    </mc:Choice>
    <mc:Fallback xmlns="">
      <p:transition spd="slow" advTm="83773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7500"/>
          </a:bodyPr>
          <a:lstStyle/>
          <a:p>
            <a:r>
              <a:rPr lang="en-US" sz="3200" dirty="0"/>
              <a:t>Normal </a:t>
            </a:r>
            <a:r>
              <a:rPr lang="en-US" sz="3200" dirty="0" smtClean="0"/>
              <a:t>Equation vs gradient descent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ext Placeholder 3"/>
          <p:cNvSpPr txBox="1">
            <a:spLocks/>
          </p:cNvSpPr>
          <p:nvPr/>
        </p:nvSpPr>
        <p:spPr>
          <a:xfrm>
            <a:off x="1195815" y="2391103"/>
            <a:ext cx="3520440" cy="45720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v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b="1" dirty="0" smtClean="0"/>
              <a:t>Normal Equation</a:t>
            </a:r>
            <a:endParaRPr lang="en-US" b="1" dirty="0"/>
          </a:p>
        </p:txBody>
      </p:sp>
      <p:sp>
        <p:nvSpPr>
          <p:cNvPr id="5" name="Text Placeholder 4"/>
          <p:cNvSpPr txBox="1">
            <a:spLocks/>
          </p:cNvSpPr>
          <p:nvPr/>
        </p:nvSpPr>
        <p:spPr>
          <a:xfrm>
            <a:off x="5073869" y="2391103"/>
            <a:ext cx="3520440" cy="457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b="1" dirty="0" smtClean="0"/>
              <a:t>Gradient descent</a:t>
            </a:r>
            <a:endParaRPr lang="en-US" b="1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1195814" y="2924503"/>
            <a:ext cx="3703641" cy="411480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b="1" dirty="0" smtClean="0"/>
              <a:t>Directly</a:t>
            </a:r>
            <a:r>
              <a:rPr lang="en-US" sz="1800" dirty="0" smtClean="0"/>
              <a:t> solve for the optimum values of the parameters Ɵ.</a:t>
            </a:r>
          </a:p>
          <a:p>
            <a:r>
              <a:rPr lang="en-US" sz="1800" dirty="0" smtClean="0"/>
              <a:t>No need for setting a learning rate.</a:t>
            </a:r>
          </a:p>
          <a:p>
            <a:r>
              <a:rPr lang="en-US" sz="1800" dirty="0" smtClean="0"/>
              <a:t>Not suitable for large number of features.</a:t>
            </a:r>
          </a:p>
          <a:p>
            <a:endParaRPr lang="en-US" sz="1800" dirty="0" smtClean="0"/>
          </a:p>
        </p:txBody>
      </p:sp>
      <p:sp>
        <p:nvSpPr>
          <p:cNvPr id="7" name="Content Placeholder 5"/>
          <p:cNvSpPr txBox="1">
            <a:spLocks/>
          </p:cNvSpPr>
          <p:nvPr/>
        </p:nvSpPr>
        <p:spPr>
          <a:xfrm>
            <a:off x="5242034" y="2924503"/>
            <a:ext cx="3912476" cy="411480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dirty="0" smtClean="0"/>
              <a:t>In Gradient descent we start with some value of Ɵ then we make a number of </a:t>
            </a:r>
            <a:r>
              <a:rPr lang="en-US" sz="1800" b="1" dirty="0" smtClean="0"/>
              <a:t>iterations</a:t>
            </a:r>
            <a:r>
              <a:rPr lang="en-US" sz="1800" dirty="0" smtClean="0"/>
              <a:t> to converge.</a:t>
            </a:r>
          </a:p>
          <a:p>
            <a:r>
              <a:rPr lang="en-US" sz="1800" dirty="0" smtClean="0"/>
              <a:t>We have to set a suitable value for the learning rate  </a:t>
            </a:r>
            <a:r>
              <a:rPr lang="el-GR" sz="2400" dirty="0" smtClean="0"/>
              <a:t>α</a:t>
            </a:r>
            <a:endParaRPr lang="en-US" sz="2400" dirty="0" smtClean="0"/>
          </a:p>
          <a:p>
            <a:r>
              <a:rPr lang="en-US" sz="1800" dirty="0" smtClean="0"/>
              <a:t>Can be used with large number of features.</a:t>
            </a:r>
          </a:p>
          <a:p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2364492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7045"/>
    </mc:Choice>
    <mc:Fallback xmlns="">
      <p:transition spd="slow" advTm="247045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1" y="1259065"/>
            <a:ext cx="41138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 err="1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SUmmary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Linear </a:t>
            </a:r>
            <a:r>
              <a:rPr lang="en-US" sz="1600" dirty="0" smtClean="0">
                <a:solidFill>
                  <a:prstClr val="black"/>
                </a:solidFill>
                <a:latin typeface="Trebuchet MS"/>
              </a:rPr>
              <a:t>regression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 smtClean="0">
                <a:solidFill>
                  <a:prstClr val="black"/>
                </a:solidFill>
                <a:latin typeface="Trebuchet MS"/>
              </a:rPr>
              <a:t>Hypothesis function</a:t>
            </a: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Cost </a:t>
            </a:r>
            <a:r>
              <a:rPr lang="en-US" sz="1600" dirty="0" smtClean="0">
                <a:solidFill>
                  <a:prstClr val="black"/>
                </a:solidFill>
                <a:latin typeface="Trebuchet MS"/>
              </a:rPr>
              <a:t>function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 smtClean="0">
                <a:solidFill>
                  <a:prstClr val="black"/>
                </a:solidFill>
                <a:latin typeface="Trebuchet MS"/>
              </a:rPr>
              <a:t>Convergence</a:t>
            </a: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Gradient descent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>
                <a:solidFill>
                  <a:prstClr val="black"/>
                </a:solidFill>
                <a:latin typeface="Trebuchet MS"/>
              </a:rPr>
              <a:t>Normal </a:t>
            </a:r>
            <a:r>
              <a:rPr lang="en-US" sz="1600" dirty="0" smtClean="0">
                <a:solidFill>
                  <a:prstClr val="black"/>
                </a:solidFill>
                <a:latin typeface="Trebuchet MS"/>
              </a:rPr>
              <a:t>equation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1600" dirty="0" smtClean="0">
                <a:solidFill>
                  <a:prstClr val="black"/>
                </a:solidFill>
                <a:latin typeface="Trebuchet MS"/>
              </a:rPr>
              <a:t>Gradient descent vs Normal equation</a:t>
            </a: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 smtClean="0">
              <a:solidFill>
                <a:prstClr val="black"/>
              </a:solidFill>
              <a:latin typeface="Trebuchet MS"/>
            </a:endParaRP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 smtClean="0">
              <a:solidFill>
                <a:prstClr val="black"/>
              </a:solidFill>
              <a:latin typeface="Trebuchet MS"/>
            </a:endParaRP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 smtClean="0">
              <a:solidFill>
                <a:prstClr val="black"/>
              </a:solidFill>
              <a:latin typeface="Trebuchet MS"/>
            </a:endParaRPr>
          </a:p>
          <a:p>
            <a:pPr marL="731520" lvl="1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 smtClean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 smtClean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endParaRPr lang="en-US" sz="1600" dirty="0">
              <a:solidFill>
                <a:prstClr val="black"/>
              </a:solidFill>
              <a:latin typeface="Trebuchet MS"/>
            </a:endParaRPr>
          </a:p>
          <a:p>
            <a:pPr marL="0" indent="0">
              <a:buNone/>
            </a:pPr>
            <a:endParaRPr lang="en-GB" sz="1600" b="1" dirty="0"/>
          </a:p>
          <a:p>
            <a:pPr marL="0" indent="0">
              <a:buNone/>
            </a:pPr>
            <a:endParaRPr lang="en-GB" sz="1600" b="1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1600" b="1" dirty="0" smtClean="0"/>
              <a:t> 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034252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136"/>
    </mc:Choice>
    <mc:Fallback xmlns="">
      <p:transition spd="slow" advTm="112136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9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09"/>
    </mc:Choice>
    <mc:Fallback xmlns="">
      <p:transition spd="slow" advTm="11609"/>
    </mc:Fallback>
  </mc:AlternateContent>
  <p:timing>
    <p:tnLst>
      <p:par>
        <p:cTn id="1" dur="indefinite" restart="never" nodeType="tmRoot"/>
      </p:par>
    </p:tnLst>
  </p:timing>
  <p:extLst mod="1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2462</TotalTime>
  <Words>1045</Words>
  <Application>Microsoft Office PowerPoint</Application>
  <PresentationFormat>Widescreen</PresentationFormat>
  <Paragraphs>332</Paragraphs>
  <Slides>41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8" baseType="lpstr">
      <vt:lpstr>Arial</vt:lpstr>
      <vt:lpstr>Calibri</vt:lpstr>
      <vt:lpstr>Times New Roman</vt:lpstr>
      <vt:lpstr>Trebuchet MS</vt:lpstr>
      <vt:lpstr>Wingdings</vt:lpstr>
      <vt:lpstr>Wingdings 2</vt:lpstr>
      <vt:lpstr>Office Theme</vt:lpstr>
      <vt:lpstr>PowerPoint Presentation</vt:lpstr>
      <vt:lpstr>PowerPoint Presentation</vt:lpstr>
      <vt:lpstr>Linear regression</vt:lpstr>
      <vt:lpstr>Dataset, Features, target variables, hypothesis</vt:lpstr>
      <vt:lpstr>Example 1: IRIS Dataset</vt:lpstr>
      <vt:lpstr>Example 2: Auto MPG DataSet</vt:lpstr>
      <vt:lpstr>notations</vt:lpstr>
      <vt:lpstr>How does it look like?</vt:lpstr>
      <vt:lpstr>Linear regression</vt:lpstr>
      <vt:lpstr>Linear regression</vt:lpstr>
      <vt:lpstr>Cost function</vt:lpstr>
      <vt:lpstr>Hypothesis function</vt:lpstr>
      <vt:lpstr>Different choices of Ɵ values </vt:lpstr>
      <vt:lpstr>Hypothesis function and Cost function</vt:lpstr>
      <vt:lpstr>Hypothesis function and Cost function</vt:lpstr>
      <vt:lpstr>Hypothesis function and Cost function</vt:lpstr>
      <vt:lpstr>Hypothesis function and Cost function</vt:lpstr>
      <vt:lpstr>Hypothesis function and Cost function</vt:lpstr>
      <vt:lpstr>Hypothesis function and Cost function</vt:lpstr>
      <vt:lpstr>Hypothesis function and Cost function</vt:lpstr>
      <vt:lpstr>Hypothesis function and Cost function</vt:lpstr>
      <vt:lpstr>Hypothesis function and Cost function</vt:lpstr>
      <vt:lpstr>Gradient descent algorithm</vt:lpstr>
      <vt:lpstr>Gradient descent with two parameters</vt:lpstr>
      <vt:lpstr>Gradient descent algorithm</vt:lpstr>
      <vt:lpstr>Gradient descent algorithm</vt:lpstr>
      <vt:lpstr>Gradient descent algorithm</vt:lpstr>
      <vt:lpstr>Gradient descent algorithm</vt:lpstr>
      <vt:lpstr>Gradient descent algorithm</vt:lpstr>
      <vt:lpstr>Gradient descent algorithm</vt:lpstr>
      <vt:lpstr>Convergence</vt:lpstr>
      <vt:lpstr>General form</vt:lpstr>
      <vt:lpstr>Normal equation</vt:lpstr>
      <vt:lpstr>Normal equation</vt:lpstr>
      <vt:lpstr>Normal equation</vt:lpstr>
      <vt:lpstr>Feature vector</vt:lpstr>
      <vt:lpstr>Target vector</vt:lpstr>
      <vt:lpstr>Parameters vector</vt:lpstr>
      <vt:lpstr>Normal Equation vs gradient descent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Yasser</cp:lastModifiedBy>
  <cp:revision>160</cp:revision>
  <dcterms:created xsi:type="dcterms:W3CDTF">2023-04-29T09:08:23Z</dcterms:created>
  <dcterms:modified xsi:type="dcterms:W3CDTF">2023-10-20T07:44:26Z</dcterms:modified>
</cp:coreProperties>
</file>