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tags/tag1.xml" ContentType="application/vnd.openxmlformats-officedocument.presentationml.tags+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9" r:id="rId2"/>
  </p:sldMasterIdLst>
  <p:notesMasterIdLst>
    <p:notesMasterId r:id="rId37"/>
  </p:notesMasterIdLst>
  <p:sldIdLst>
    <p:sldId id="583" r:id="rId3"/>
    <p:sldId id="584" r:id="rId4"/>
    <p:sldId id="585" r:id="rId5"/>
    <p:sldId id="602" r:id="rId6"/>
    <p:sldId id="603" r:id="rId7"/>
    <p:sldId id="634" r:id="rId8"/>
    <p:sldId id="523" r:id="rId9"/>
    <p:sldId id="604" r:id="rId10"/>
    <p:sldId id="636" r:id="rId11"/>
    <p:sldId id="638" r:id="rId12"/>
    <p:sldId id="637" r:id="rId13"/>
    <p:sldId id="639" r:id="rId14"/>
    <p:sldId id="642" r:id="rId15"/>
    <p:sldId id="635" r:id="rId16"/>
    <p:sldId id="643" r:id="rId17"/>
    <p:sldId id="605" r:id="rId18"/>
    <p:sldId id="661" r:id="rId19"/>
    <p:sldId id="648" r:id="rId20"/>
    <p:sldId id="606" r:id="rId21"/>
    <p:sldId id="660" r:id="rId22"/>
    <p:sldId id="611" r:id="rId23"/>
    <p:sldId id="607" r:id="rId24"/>
    <p:sldId id="649" r:id="rId25"/>
    <p:sldId id="650" r:id="rId26"/>
    <p:sldId id="651" r:id="rId27"/>
    <p:sldId id="608" r:id="rId28"/>
    <p:sldId id="652" r:id="rId29"/>
    <p:sldId id="609" r:id="rId30"/>
    <p:sldId id="653" r:id="rId31"/>
    <p:sldId id="613" r:id="rId32"/>
    <p:sldId id="645" r:id="rId33"/>
    <p:sldId id="601" r:id="rId34"/>
    <p:sldId id="646" r:id="rId35"/>
    <p:sldId id="600" r:id="rId3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83"/>
            <p14:sldId id="584"/>
            <p14:sldId id="585"/>
            <p14:sldId id="602"/>
            <p14:sldId id="603"/>
            <p14:sldId id="634"/>
            <p14:sldId id="523"/>
            <p14:sldId id="604"/>
            <p14:sldId id="636"/>
            <p14:sldId id="638"/>
            <p14:sldId id="637"/>
            <p14:sldId id="639"/>
            <p14:sldId id="642"/>
            <p14:sldId id="635"/>
            <p14:sldId id="643"/>
            <p14:sldId id="605"/>
            <p14:sldId id="661"/>
            <p14:sldId id="648"/>
            <p14:sldId id="606"/>
            <p14:sldId id="660"/>
            <p14:sldId id="611"/>
            <p14:sldId id="607"/>
            <p14:sldId id="649"/>
            <p14:sldId id="650"/>
            <p14:sldId id="651"/>
            <p14:sldId id="608"/>
            <p14:sldId id="652"/>
            <p14:sldId id="609"/>
            <p14:sldId id="653"/>
            <p14:sldId id="613"/>
            <p14:sldId id="645"/>
            <p14:sldId id="601"/>
            <p14:sldId id="646"/>
            <p14:sldId id="600"/>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69BBC"/>
    <a:srgbClr val="2D3956"/>
    <a:srgbClr val="8E5A6D"/>
    <a:srgbClr val="FAC748"/>
    <a:srgbClr val="852F4A"/>
    <a:srgbClr val="000000"/>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466" autoAdjust="0"/>
    <p:restoredTop sz="72760" autoAdjust="0"/>
  </p:normalViewPr>
  <p:slideViewPr>
    <p:cSldViewPr snapToGrid="0">
      <p:cViewPr varScale="1">
        <p:scale>
          <a:sx n="80" d="100"/>
          <a:sy n="80" d="100"/>
        </p:scale>
        <p:origin x="1200" y="4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viewProps" Target="viewProps.xml"/><Relationship Id="rId21" Type="http://schemas.openxmlformats.org/officeDocument/2006/relationships/slide" Target="slides/slide19.xml"/><Relationship Id="rId34" Type="http://schemas.openxmlformats.org/officeDocument/2006/relationships/slide" Target="slides/slide32.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notesMaster" Target="notesMasters/notesMaster1.xml"/><Relationship Id="rId40"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8" Type="http://schemas.openxmlformats.org/officeDocument/2006/relationships/slide" Target="slides/slide6.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11/17/2023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8" Type="http://schemas.openxmlformats.org/officeDocument/2006/relationships/hyperlink" Target="https://ar.wikipedia.org/wiki/%D8%AA%D9%83%D9%84%D9%81%D8%A9_%D8%A7%D9%84%D9%81%D8%B1%D8%B5%D8%A9_%D8%A7%D9%84%D8%A8%D8%AF%D9%8A%D9%84%D8%A9" TargetMode="External"/><Relationship Id="rId3" Type="http://schemas.openxmlformats.org/officeDocument/2006/relationships/hyperlink" Target="https://ar.wikipedia.org/wiki/%D9%82%D9%8A%D8%A7%D8%B3_(%D8%AA%D9%88%D8%B6%D9%8A%D8%AD)" TargetMode="External"/><Relationship Id="rId7" Type="http://schemas.openxmlformats.org/officeDocument/2006/relationships/hyperlink" Target="https://ar.wikipedia.org/wiki/%D8%A7%D8%B3%D8%AA%D8%AB%D9%85%D8%A7%D8%B1" TargetMode="External"/><Relationship Id="rId2" Type="http://schemas.openxmlformats.org/officeDocument/2006/relationships/slide" Target="../slides/slide5.xml"/><Relationship Id="rId1" Type="http://schemas.openxmlformats.org/officeDocument/2006/relationships/notesMaster" Target="../notesMasters/notesMaster1.xml"/><Relationship Id="rId6" Type="http://schemas.openxmlformats.org/officeDocument/2006/relationships/hyperlink" Target="https://ar.wikipedia.org/wiki/%D8%AE%D8%B5%D9%85" TargetMode="External"/><Relationship Id="rId5" Type="http://schemas.openxmlformats.org/officeDocument/2006/relationships/hyperlink" Target="https://ar.wikipedia.org/wiki/%D8%AA%D8%AF%D9%81%D9%82_%D9%86%D9%82%D8%AF%D9%8A_%D9%85%D8%AE%D8%B5%D9%88%D9%85" TargetMode="External"/><Relationship Id="rId4" Type="http://schemas.openxmlformats.org/officeDocument/2006/relationships/hyperlink" Target="https://ar.wikipedia.org/wiki/%D9%86%D9%82%D9%88%D8%AF" TargetMode="Externa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lgn="r" rtl="1">
              <a:buFont typeface="Wingdings" panose="05000000000000000000" pitchFamily="2" charset="2"/>
              <a:buChar char="q"/>
            </a:pPr>
            <a:r>
              <a:rPr lang="ar-EG" dirty="0"/>
              <a:t>ما هي وجهات النظر الأخيرة حول تقييم المشاريع الجديدة؟</a:t>
            </a:r>
          </a:p>
          <a:p>
            <a:pPr marL="171450" indent="-171450" algn="r" rtl="1">
              <a:buFont typeface="Wingdings" panose="05000000000000000000" pitchFamily="2" charset="2"/>
              <a:buChar char="q"/>
            </a:pPr>
            <a:r>
              <a:rPr lang="ar-EG" dirty="0"/>
              <a:t>تحديد طرق التقييم؟ أيهما أكثر ملاءمة للمشاريع الجديدة؟ </a:t>
            </a:r>
          </a:p>
          <a:p>
            <a:pPr marL="171450" indent="-171450" algn="r" rtl="1">
              <a:buFont typeface="Wingdings" panose="05000000000000000000" pitchFamily="2" charset="2"/>
              <a:buChar char="q"/>
            </a:pPr>
            <a:r>
              <a:rPr lang="ar-EG" dirty="0"/>
              <a:t>ما هي تكلفة رأس المال لفرصة رائد الأعمال؟</a:t>
            </a:r>
          </a:p>
          <a:p>
            <a:pPr marL="171450" indent="-171450" algn="r" rtl="1">
              <a:buFont typeface="Wingdings" panose="05000000000000000000" pitchFamily="2" charset="2"/>
              <a:buChar char="q"/>
            </a:pPr>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201761442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lgn="r" rtl="1">
              <a:buFont typeface="Arial" panose="020B0604020202020204" pitchFamily="34" charset="0"/>
              <a:buChar char="•"/>
            </a:pPr>
            <a:r>
              <a:rPr lang="ar-EG" dirty="0"/>
              <a:t>كيف يختار أصحاب رأس المال المغامر والمستثمرون الآخرون المشاريع التي يستثمرون فيها؟</a:t>
            </a:r>
            <a:endParaRPr lang="en-US" dirty="0"/>
          </a:p>
          <a:p>
            <a:pPr marL="171450" indent="-171450" algn="r" rtl="1">
              <a:buFont typeface="Arial" panose="020B0604020202020204" pitchFamily="34" charset="0"/>
              <a:buChar char="•"/>
            </a:pPr>
            <a:r>
              <a:rPr lang="ar-EG" dirty="0"/>
              <a:t> وكيف يستقرون على حصص الملكية والشروط والأحكام التي يحتاجونها مقابل الاستثمار؟ </a:t>
            </a:r>
            <a:endParaRPr lang="en-US" dirty="0"/>
          </a:p>
          <a:p>
            <a:pPr marL="171450" indent="-171450" algn="r" rtl="1">
              <a:buFont typeface="Arial" panose="020B0604020202020204" pitchFamily="34" charset="0"/>
              <a:buChar char="•"/>
            </a:pPr>
            <a:r>
              <a:rPr lang="ar-EG" dirty="0"/>
              <a:t>لا توجد إجابات بسيطة على هذه الأسئلة. </a:t>
            </a:r>
            <a:endParaRPr lang="en-US" dirty="0"/>
          </a:p>
          <a:p>
            <a:pPr marL="171450" indent="-171450" algn="r" rtl="1">
              <a:buFont typeface="Arial" panose="020B0604020202020204" pitchFamily="34" charset="0"/>
              <a:buChar char="•"/>
            </a:pPr>
            <a:endParaRPr lang="ar-EG" dirty="0"/>
          </a:p>
          <a:p>
            <a:pPr marL="171450" indent="-171450" algn="r" rtl="1">
              <a:buFont typeface="Arial" panose="020B0604020202020204" pitchFamily="34" charset="0"/>
              <a:buChar char="•"/>
            </a:pPr>
            <a:r>
              <a:rPr lang="ar-EG" dirty="0"/>
              <a:t>لن يتم تمويل أي مشروع </a:t>
            </a:r>
            <a:r>
              <a:rPr lang="ar-EG" b="1" u="sng" dirty="0"/>
              <a:t>ما لم ير المستثمر مزايا المفهوم واعتبر رائد الأعمال قادرا على تنفيذه </a:t>
            </a:r>
            <a:r>
              <a:rPr lang="ar-EG" u="sng" dirty="0"/>
              <a:t>أو </a:t>
            </a:r>
            <a:r>
              <a:rPr lang="ar-EG" b="1" u="sng" dirty="0"/>
              <a:t>العمل مع المستثمر لبناء فريق قادر</a:t>
            </a:r>
            <a:r>
              <a:rPr lang="ar-EG" dirty="0"/>
              <a:t>.</a:t>
            </a:r>
            <a:endParaRPr lang="en-US" dirty="0"/>
          </a:p>
          <a:p>
            <a:pPr marL="171450" indent="-171450" algn="r" rtl="1">
              <a:buFont typeface="Arial" panose="020B0604020202020204" pitchFamily="34" charset="0"/>
              <a:buChar char="•"/>
            </a:pPr>
            <a:endParaRPr lang="ar-EG" dirty="0"/>
          </a:p>
          <a:p>
            <a:pPr marL="171450" indent="-171450" algn="r" rtl="1">
              <a:buFont typeface="Arial" panose="020B0604020202020204" pitchFamily="34" charset="0"/>
              <a:buChar char="•"/>
            </a:pPr>
            <a:r>
              <a:rPr lang="ar-EG" dirty="0"/>
              <a:t>بالإضافة إلى ذلك ، هناك قضايا تتعلق بالملاءمة والتوقيت:</a:t>
            </a:r>
            <a:endParaRPr lang="en-US" dirty="0"/>
          </a:p>
          <a:p>
            <a:pPr marL="171450" indent="-171450" algn="r" rtl="1">
              <a:buFont typeface="Arial" panose="020B0604020202020204" pitchFamily="34" charset="0"/>
              <a:buChar char="•"/>
            </a:pPr>
            <a:r>
              <a:rPr lang="ar-EG" dirty="0"/>
              <a:t> هل يمكن للمستثمر المساهمة بقيمة في المشروع؟</a:t>
            </a:r>
            <a:endParaRPr lang="en-US" dirty="0"/>
          </a:p>
          <a:p>
            <a:pPr marL="171450" indent="-171450" algn="r" rtl="1">
              <a:buFont typeface="Arial" panose="020B0604020202020204" pitchFamily="34" charset="0"/>
              <a:buChar char="•"/>
            </a:pPr>
            <a:r>
              <a:rPr lang="ar-EG" dirty="0"/>
              <a:t> هل لدى المستثمر القدرة المالية والتنظيمية لتولي مشروع آخر؟</a:t>
            </a:r>
            <a:endParaRPr lang="en-US" dirty="0"/>
          </a:p>
          <a:p>
            <a:pPr marL="171450" indent="-171450" algn="r" rtl="1">
              <a:buFont typeface="Arial" panose="020B0604020202020204" pitchFamily="34" charset="0"/>
              <a:buChar char="•"/>
            </a:pPr>
            <a:r>
              <a:rPr lang="ar-EG" dirty="0"/>
              <a:t> تعتمد الإجابات على هذه الأسئلة على الخبرة الخاصة للمستثمر وعلى ما إذا كان المستثمر يبحث في ذلك الوقت عن مشاريع جديدة.</a:t>
            </a:r>
            <a:endParaRPr lang="en-US" dirty="0"/>
          </a:p>
          <a:p>
            <a:pPr marL="171450" indent="-171450" algn="r" rtl="1">
              <a:buFont typeface="Arial" panose="020B0604020202020204" pitchFamily="34" charset="0"/>
              <a:buChar char="•"/>
            </a:pPr>
            <a:endParaRPr lang="ar-EG" dirty="0"/>
          </a:p>
          <a:p>
            <a:pPr marL="171450" indent="-171450" algn="r" rtl="1">
              <a:buFont typeface="Arial" panose="020B0604020202020204" pitchFamily="34" charset="0"/>
              <a:buChar char="•"/>
            </a:pPr>
            <a:r>
              <a:rPr lang="ar-EG" dirty="0"/>
              <a:t>في هذا الفصل ، نقدم أسس التقييم ونقدم منهجيات التقييم الأكثر استخداما ، ونحدد إيجابيات وسلبيات كل منها.</a:t>
            </a:r>
            <a:endParaRPr lang="en-US" dirty="0"/>
          </a:p>
          <a:p>
            <a:pPr marL="0" indent="0" algn="r" rtl="1">
              <a:buFont typeface="Arial" panose="020B0604020202020204" pitchFamily="34" charset="0"/>
              <a:buNone/>
            </a:pPr>
            <a:r>
              <a:rPr lang="ar-EG" dirty="0"/>
              <a:t> </a:t>
            </a:r>
          </a:p>
          <a:p>
            <a:pPr marL="171450" indent="-171450" algn="r" rtl="1">
              <a:buFont typeface="Arial" panose="020B0604020202020204" pitchFamily="34" charset="0"/>
              <a:buChar char="•"/>
            </a:pPr>
            <a:r>
              <a:rPr lang="ar-EG" dirty="0"/>
              <a:t> أحد الدروس المهمة هو أنه إذا كانت جميع الافتراضات متسقة ، فعندئذ ، في عالم مثالي ، ستنتج كل طريقة تقييم نفس التقدير للقيمة. </a:t>
            </a:r>
            <a:endParaRPr lang="en-US" dirty="0"/>
          </a:p>
          <a:p>
            <a:pPr marL="171450" indent="-171450" algn="r" rtl="1">
              <a:buFont typeface="Arial" panose="020B0604020202020204" pitchFamily="34" charset="0"/>
              <a:buChar char="•"/>
            </a:pPr>
            <a:endParaRPr lang="ar-EG" dirty="0"/>
          </a:p>
          <a:p>
            <a:pPr marL="171450" indent="-171450" algn="r" rtl="1">
              <a:buFont typeface="Arial" panose="020B0604020202020204" pitchFamily="34" charset="0"/>
              <a:buChar char="•"/>
            </a:pPr>
            <a:r>
              <a:rPr lang="ar-EG" dirty="0"/>
              <a:t>بالطبع ، في الواقع لا يفعلون ذلك. البيانات والافتراضات في كل جهد تقييم هي تقديرات للقيم الأساسية "الحقيقية". </a:t>
            </a:r>
            <a:endParaRPr lang="en-US" dirty="0"/>
          </a:p>
          <a:p>
            <a:pPr marL="171450" indent="-171450" algn="r" rtl="1">
              <a:buFont typeface="Arial" panose="020B0604020202020204" pitchFamily="34" charset="0"/>
              <a:buChar char="•"/>
            </a:pPr>
            <a:endParaRPr lang="ar-EG" dirty="0"/>
          </a:p>
          <a:p>
            <a:pPr marL="171450" indent="-171450" algn="r" rtl="1">
              <a:buFont typeface="Arial" panose="020B0604020202020204" pitchFamily="34" charset="0"/>
              <a:buChar char="•"/>
            </a:pPr>
            <a:r>
              <a:rPr lang="ar-EG" dirty="0"/>
              <a:t>وبالتالي فإن الاختلافات في القيمة المقدرة عبر الطرق </a:t>
            </a:r>
            <a:r>
              <a:rPr lang="ar-EG" b="1" u="sng" dirty="0"/>
              <a:t>تعكس آثار أخطاء التقدير. </a:t>
            </a:r>
            <a:endParaRPr lang="en-US" b="1" u="sng" dirty="0"/>
          </a:p>
          <a:p>
            <a:pPr marL="171450" indent="-171450" algn="r" rtl="1">
              <a:buFont typeface="Arial" panose="020B0604020202020204" pitchFamily="34" charset="0"/>
              <a:buChar char="•"/>
            </a:pPr>
            <a:endParaRPr lang="ar-EG" dirty="0"/>
          </a:p>
          <a:p>
            <a:pPr marL="171450" indent="-171450" algn="r" rtl="1">
              <a:buFont typeface="Arial" panose="020B0604020202020204" pitchFamily="34" charset="0"/>
              <a:buChar char="•"/>
            </a:pPr>
            <a:r>
              <a:rPr lang="ar-EG" b="1" dirty="0"/>
              <a:t>فن التقييم </a:t>
            </a:r>
            <a:r>
              <a:rPr lang="ar-EG" dirty="0"/>
              <a:t>هو </a:t>
            </a:r>
            <a:r>
              <a:rPr lang="ar-EG" u="sng" dirty="0"/>
              <a:t>تحديد كيفية وزن المعلومات من كل نهج واستخدامها للوصول إلى استنتاج حول القيمة</a:t>
            </a:r>
            <a:r>
              <a:rPr lang="ar-EG" dirty="0"/>
              <a:t>.</a:t>
            </a:r>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35631152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85750" indent="-285750">
              <a:buFont typeface="Arial" panose="020B0604020202020204" pitchFamily="34" charset="0"/>
              <a:buChar char="•"/>
              <a:defRPr/>
            </a:pPr>
            <a:endParaRPr lang="en-US" b="1" i="0" dirty="0">
              <a:solidFill>
                <a:srgbClr val="FF0000"/>
              </a:solidFill>
              <a:effectLst/>
              <a:highlight>
                <a:srgbClr val="C0C0C0"/>
              </a:highlight>
              <a:latin typeface="Arial" panose="020B0604020202020204" pitchFamily="34" charset="0"/>
            </a:endParaRPr>
          </a:p>
          <a:p>
            <a:pPr marR="0" lvl="0" algn="r" defTabSz="914400" rtl="1" eaLnBrk="1" fontAlgn="auto" latinLnBrk="0" hangingPunct="1">
              <a:lnSpc>
                <a:spcPct val="100000"/>
              </a:lnSpc>
              <a:spcBef>
                <a:spcPts val="0"/>
              </a:spcBef>
              <a:spcAft>
                <a:spcPts val="0"/>
              </a:spcAft>
              <a:buClrTx/>
              <a:buSzTx/>
              <a:tabLst/>
              <a:defRPr/>
            </a:pPr>
            <a:r>
              <a:rPr lang="ar-EG" b="1" i="0" dirty="0">
                <a:solidFill>
                  <a:srgbClr val="FF0000"/>
                </a:solidFill>
                <a:effectLst/>
                <a:highlight>
                  <a:srgbClr val="C0C0C0"/>
                </a:highlight>
                <a:latin typeface="Arial" panose="020B0604020202020204" pitchFamily="34" charset="0"/>
              </a:rPr>
              <a:t>  معدل خصم:</a:t>
            </a:r>
          </a:p>
          <a:p>
            <a:pPr marL="285750" marR="0" lvl="0" indent="-28575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endParaRPr lang="ar-EG" dirty="0">
              <a:solidFill>
                <a:srgbClr val="202122"/>
              </a:solidFill>
              <a:latin typeface="Arial" panose="020B0604020202020204" pitchFamily="34" charset="0"/>
            </a:endParaRPr>
          </a:p>
          <a:p>
            <a:pPr marL="285750" marR="0" lvl="0" indent="-28575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lang="ar-EG" b="0" i="0" dirty="0">
                <a:solidFill>
                  <a:srgbClr val="202122"/>
                </a:solidFill>
                <a:effectLst/>
                <a:latin typeface="Arial" panose="020B0604020202020204" pitchFamily="34" charset="0"/>
              </a:rPr>
              <a:t>هو المعدل المستخدم </a:t>
            </a:r>
            <a:r>
              <a:rPr lang="ar-EG" b="0" i="0" u="none" strike="noStrike" dirty="0">
                <a:solidFill>
                  <a:srgbClr val="3366CC"/>
                </a:solidFill>
                <a:effectLst/>
                <a:latin typeface="Arial" panose="020B0604020202020204" pitchFamily="34" charset="0"/>
                <a:hlinkClick r:id="rId3" tooltip="قياس (توضيح)"/>
              </a:rPr>
              <a:t>لقياس</a:t>
            </a:r>
            <a:r>
              <a:rPr lang="ar-EG" b="0" i="0" dirty="0">
                <a:solidFill>
                  <a:srgbClr val="202122"/>
                </a:solidFill>
                <a:effectLst/>
                <a:latin typeface="Arial" panose="020B0604020202020204" pitchFamily="34" charset="0"/>
              </a:rPr>
              <a:t> القيمة الحالية للتدفقات </a:t>
            </a:r>
            <a:r>
              <a:rPr lang="ar-EG" b="0" i="0" u="none" strike="noStrike" dirty="0">
                <a:solidFill>
                  <a:srgbClr val="3366CC"/>
                </a:solidFill>
                <a:effectLst/>
                <a:latin typeface="Arial" panose="020B0604020202020204" pitchFamily="34" charset="0"/>
                <a:hlinkClick r:id="rId4" tooltip="نقود"/>
              </a:rPr>
              <a:t>النقدية</a:t>
            </a:r>
            <a:r>
              <a:rPr lang="ar-EG" b="0" i="0" dirty="0">
                <a:solidFill>
                  <a:srgbClr val="202122"/>
                </a:solidFill>
                <a:effectLst/>
                <a:latin typeface="Arial" panose="020B0604020202020204" pitchFamily="34" charset="0"/>
              </a:rPr>
              <a:t> المستقبلية كما في عملية حساب </a:t>
            </a:r>
            <a:r>
              <a:rPr lang="ar-EG" b="0" i="0" u="none" strike="noStrike" dirty="0">
                <a:solidFill>
                  <a:srgbClr val="3366CC"/>
                </a:solidFill>
                <a:effectLst/>
                <a:latin typeface="Arial" panose="020B0604020202020204" pitchFamily="34" charset="0"/>
                <a:hlinkClick r:id="rId5" tooltip="تدفق نقدي مخصوم"/>
              </a:rPr>
              <a:t>التدفق النقدي المخصوم</a:t>
            </a:r>
            <a:r>
              <a:rPr lang="ar-EG" b="0" i="0" dirty="0">
                <a:solidFill>
                  <a:srgbClr val="202122"/>
                </a:solidFill>
                <a:effectLst/>
                <a:latin typeface="Arial" panose="020B0604020202020204" pitchFamily="34" charset="0"/>
              </a:rPr>
              <a:t>.</a:t>
            </a:r>
          </a:p>
          <a:p>
            <a:pPr marL="285750" marR="0" lvl="0" indent="-28575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endParaRPr lang="ar-EG" dirty="0">
              <a:solidFill>
                <a:srgbClr val="202122"/>
              </a:solidFill>
              <a:latin typeface="Arial" panose="020B0604020202020204" pitchFamily="34" charset="0"/>
            </a:endParaRPr>
          </a:p>
          <a:p>
            <a:pPr marL="285750" marR="0" lvl="0" indent="-28575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lang="ar-EG" b="0" i="0" dirty="0">
                <a:solidFill>
                  <a:srgbClr val="202122"/>
                </a:solidFill>
                <a:effectLst/>
                <a:latin typeface="Arial" panose="020B0604020202020204" pitchFamily="34" charset="0"/>
              </a:rPr>
              <a:t>ومن المفترض أن يعكس معدل </a:t>
            </a:r>
            <a:r>
              <a:rPr lang="ar-EG" b="0" i="0" u="none" strike="noStrike" dirty="0">
                <a:solidFill>
                  <a:srgbClr val="3366CC"/>
                </a:solidFill>
                <a:effectLst/>
                <a:latin typeface="Arial" panose="020B0604020202020204" pitchFamily="34" charset="0"/>
                <a:hlinkClick r:id="rId6" tooltip="خصم"/>
              </a:rPr>
              <a:t>الخصم</a:t>
            </a:r>
            <a:r>
              <a:rPr lang="ar-EG" b="0" i="0" dirty="0">
                <a:solidFill>
                  <a:srgbClr val="202122"/>
                </a:solidFill>
                <a:effectLst/>
                <a:latin typeface="Arial" panose="020B0604020202020204" pitchFamily="34" charset="0"/>
              </a:rPr>
              <a:t> معدل العائد المنتظر أو المتوقع الحصول عليه نظير </a:t>
            </a:r>
            <a:r>
              <a:rPr lang="ar-EG" b="0" i="0" u="none" strike="noStrike" dirty="0">
                <a:solidFill>
                  <a:srgbClr val="3366CC"/>
                </a:solidFill>
                <a:effectLst/>
                <a:latin typeface="Arial" panose="020B0604020202020204" pitchFamily="34" charset="0"/>
                <a:hlinkClick r:id="rId7" tooltip="استثمار"/>
              </a:rPr>
              <a:t>الإستثمار</a:t>
            </a:r>
            <a:r>
              <a:rPr lang="ar-EG" b="0" i="0" dirty="0">
                <a:solidFill>
                  <a:srgbClr val="202122"/>
                </a:solidFill>
                <a:effectLst/>
                <a:latin typeface="Arial" panose="020B0604020202020204" pitchFamily="34" charset="0"/>
              </a:rPr>
              <a:t> في منشأة ما أو في نشاط ما،</a:t>
            </a:r>
          </a:p>
          <a:p>
            <a:pPr marL="285750" marR="0" lvl="0" indent="-28575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endParaRPr lang="ar-EG" dirty="0">
              <a:solidFill>
                <a:srgbClr val="202122"/>
              </a:solidFill>
              <a:latin typeface="Arial" panose="020B0604020202020204" pitchFamily="34" charset="0"/>
            </a:endParaRPr>
          </a:p>
          <a:p>
            <a:pPr marL="285750" marR="0" lvl="0" indent="-28575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lang="ar-EG" b="0" i="0" dirty="0">
                <a:solidFill>
                  <a:srgbClr val="202122"/>
                </a:solidFill>
                <a:effectLst/>
                <a:latin typeface="Arial" panose="020B0604020202020204" pitchFamily="34" charset="0"/>
              </a:rPr>
              <a:t> ويقدر معدل الخصم عادة عن طريق قياس </a:t>
            </a:r>
            <a:r>
              <a:rPr lang="ar-EG" b="0" i="0" u="none" strike="noStrike" dirty="0">
                <a:solidFill>
                  <a:srgbClr val="3366CC"/>
                </a:solidFill>
                <a:effectLst/>
                <a:latin typeface="Arial" panose="020B0604020202020204" pitchFamily="34" charset="0"/>
                <a:hlinkClick r:id="rId8" tooltip="تكلفة الفرصة البديلة"/>
              </a:rPr>
              <a:t>تكلفة الفرصة البديلة</a:t>
            </a:r>
            <a:r>
              <a:rPr lang="ar-EG" b="0" i="0" dirty="0">
                <a:solidFill>
                  <a:srgbClr val="202122"/>
                </a:solidFill>
                <a:effectLst/>
                <a:latin typeface="Arial" panose="020B0604020202020204" pitchFamily="34" charset="0"/>
              </a:rPr>
              <a:t> للتدفقات النقدية المتخلى عنها في الوقت الحالي </a:t>
            </a:r>
            <a:r>
              <a:rPr lang="ar-EG" b="1" i="0" u="sng" dirty="0">
                <a:solidFill>
                  <a:srgbClr val="202122"/>
                </a:solidFill>
                <a:effectLst/>
                <a:latin typeface="Arial" panose="020B0604020202020204" pitchFamily="34" charset="0"/>
              </a:rPr>
              <a:t>مقابل الحصول على تدفقات نقدية مستقبلية.</a:t>
            </a:r>
            <a:endParaRPr kumimoji="0" lang="en-US" sz="1200" b="1" i="0" u="sng" strike="noStrike" kern="1200" cap="none" spc="0" normalizeH="0" baseline="0" noProof="0" dirty="0">
              <a:ln>
                <a:noFill/>
              </a:ln>
              <a:solidFill>
                <a:prstClr val="white"/>
              </a:solidFill>
              <a:effectLst/>
              <a:uLnTx/>
              <a:uFillTx/>
              <a:latin typeface="Calibri" panose="020F0502020204030204"/>
              <a:ea typeface="+mn-ea"/>
              <a:cs typeface="+mn-cs"/>
            </a:endParaRPr>
          </a:p>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397007366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lgn="r" rtl="1">
              <a:buAutoNum type="arabicPeriod"/>
            </a:pPr>
            <a:r>
              <a:rPr lang="ar-EG" b="1" dirty="0"/>
              <a:t>وجهات نظر حول تقييم المشاريع الجديدة</a:t>
            </a:r>
            <a:endParaRPr lang="en-US" b="1" dirty="0"/>
          </a:p>
          <a:p>
            <a:pPr marL="0" indent="0" algn="r" rtl="1">
              <a:buNone/>
            </a:pPr>
            <a:endParaRPr lang="ar-EG" b="1" dirty="0"/>
          </a:p>
          <a:p>
            <a:pPr marL="171450" indent="-171450" algn="r" rtl="1">
              <a:buFont typeface="Arial" panose="020B0604020202020204" pitchFamily="34" charset="0"/>
              <a:buChar char="•"/>
            </a:pPr>
            <a:r>
              <a:rPr lang="ar-EG" u="sng" dirty="0"/>
              <a:t>تعتمد </a:t>
            </a:r>
            <a:r>
              <a:rPr lang="ar-EG" b="1" dirty="0"/>
              <a:t>قيمة أي استثمار </a:t>
            </a:r>
            <a:r>
              <a:rPr lang="ar-EG" u="sng" dirty="0"/>
              <a:t>على قدرته على توليد تدفقات نقدية مستقبلية </a:t>
            </a:r>
            <a:r>
              <a:rPr lang="ar-EG" dirty="0"/>
              <a:t>، وكذلك على تقييمات المستثمرين وتحملهم لمخاطر تلك التدفقات النقدية. </a:t>
            </a:r>
            <a:endParaRPr lang="en-US" dirty="0"/>
          </a:p>
          <a:p>
            <a:pPr marL="171450" indent="-171450" algn="r" rtl="1">
              <a:buFont typeface="Arial" panose="020B0604020202020204" pitchFamily="34" charset="0"/>
              <a:buChar char="•"/>
            </a:pPr>
            <a:endParaRPr lang="ar-EG" dirty="0"/>
          </a:p>
          <a:p>
            <a:pPr marL="171450" indent="-171450" algn="r" rtl="1">
              <a:buFont typeface="Arial" panose="020B0604020202020204" pitchFamily="34" charset="0"/>
              <a:buChar char="•"/>
            </a:pPr>
            <a:r>
              <a:rPr lang="ar-EG" dirty="0"/>
              <a:t>هناك جانبان من جوانب التقييم يجعلان قرارات الاستثمار الاستثماري الجديدة صعبة بشكل خاص. </a:t>
            </a:r>
          </a:p>
          <a:p>
            <a:pPr marL="171450" indent="-171450" algn="r" rtl="1">
              <a:buFont typeface="Arial" panose="020B0604020202020204" pitchFamily="34" charset="0"/>
              <a:buChar char="•"/>
            </a:pPr>
            <a:r>
              <a:rPr lang="ar-EG" dirty="0"/>
              <a:t>أولا، التدفقات النقدية المستقبلية متقلبة ويصعب التنبؤ بها. </a:t>
            </a:r>
          </a:p>
          <a:p>
            <a:pPr marL="171450" indent="-171450" algn="r" rtl="1">
              <a:buFont typeface="Arial" panose="020B0604020202020204" pitchFamily="34" charset="0"/>
              <a:buChar char="•"/>
            </a:pPr>
            <a:r>
              <a:rPr lang="ar-EG" dirty="0"/>
              <a:t>ثانيا ، قد يكون من الصعب تقدير معدلات الخصم المناسبة لاستثمارات المشاريع الجديدة.</a:t>
            </a:r>
            <a:endParaRPr lang="en-US" dirty="0"/>
          </a:p>
          <a:p>
            <a:pPr marL="171450" indent="-171450" algn="r" rtl="1">
              <a:buFont typeface="Arial" panose="020B0604020202020204" pitchFamily="34" charset="0"/>
              <a:buChar char="•"/>
            </a:pPr>
            <a:endParaRPr lang="ar-EG" dirty="0"/>
          </a:p>
          <a:p>
            <a:pPr marL="171450" indent="-171450" algn="r" rtl="1">
              <a:buFont typeface="Arial" panose="020B0604020202020204" pitchFamily="34" charset="0"/>
              <a:buChar char="•"/>
            </a:pPr>
            <a:r>
              <a:rPr lang="ar-EG" dirty="0"/>
              <a:t>على الرغم من شبه استحالة الدقة ، تظهر توقعات الأرباح أو التدفق النقدي في معظم خطط العمل ، ويتم إجراء التوقعات ودراستها من قبل </a:t>
            </a:r>
            <a:r>
              <a:rPr lang="en-US" dirty="0"/>
              <a:t>VCs </a:t>
            </a:r>
            <a:r>
              <a:rPr lang="ar-EG" dirty="0"/>
              <a:t>والمستثمرين الآخرين الذين يتسوقون للحصول على الصفقات. </a:t>
            </a:r>
          </a:p>
          <a:p>
            <a:pPr marL="171450" indent="-171450" algn="r" rtl="1">
              <a:buFont typeface="Arial" panose="020B0604020202020204" pitchFamily="34" charset="0"/>
              <a:buChar char="•"/>
            </a:pPr>
            <a:r>
              <a:rPr lang="ar-EG" dirty="0"/>
              <a:t>بالإضافة إلى ذلك ، يعالج أصحاب رأس المال المغامر والمستثمرون الآخرون مشكلة تحديد معدل الخصم المناسب بشكل روتيني.</a:t>
            </a:r>
            <a:endParaRPr lang="en-US" dirty="0"/>
          </a:p>
          <a:p>
            <a:pPr marL="171450" indent="-171450" algn="r" rtl="1">
              <a:buFont typeface="Arial" panose="020B0604020202020204" pitchFamily="34" charset="0"/>
              <a:buChar char="•"/>
            </a:pPr>
            <a:endParaRPr lang="ar-EG" dirty="0"/>
          </a:p>
          <a:p>
            <a:pPr marL="171450" indent="-171450" algn="r" rtl="1">
              <a:buFont typeface="Arial" panose="020B0604020202020204" pitchFamily="34" charset="0"/>
              <a:buChar char="•"/>
            </a:pPr>
            <a:r>
              <a:rPr lang="ar-EG" dirty="0"/>
              <a:t>في مجال تنافسي ومعقد مثل الاستثمار في مشاريع جديدة ، لا يمكن المبالغة في التأكيد على أهمية اتخاذ القرارات الجيدة بشأن شروط الاستثمار. </a:t>
            </a:r>
            <a:endParaRPr lang="en-US" dirty="0"/>
          </a:p>
          <a:p>
            <a:pPr marL="171450" indent="-171450" algn="r" rtl="1">
              <a:buFont typeface="Arial" panose="020B0604020202020204" pitchFamily="34" charset="0"/>
              <a:buChar char="•"/>
            </a:pPr>
            <a:endParaRPr lang="ar-EG" dirty="0"/>
          </a:p>
          <a:p>
            <a:pPr marL="171450" indent="-171450" algn="r" rtl="1">
              <a:buFont typeface="Arial" panose="020B0604020202020204" pitchFamily="34" charset="0"/>
              <a:buChar char="•"/>
            </a:pPr>
            <a:r>
              <a:rPr lang="ar-EG" dirty="0"/>
              <a:t>أحد المؤشرات على إمكانية اتخاذ قرارات جيدة لإضافة قيمة </a:t>
            </a:r>
            <a:r>
              <a:rPr lang="ar-EG" b="1" u="sng" dirty="0"/>
              <a:t>هو التباين في الأداء الاستثماري لصناديق رأس المال المغامر.</a:t>
            </a:r>
            <a:endParaRPr lang="en-US" b="1" u="sng" dirty="0"/>
          </a:p>
          <a:p>
            <a:pPr marL="171450" indent="-171450" algn="r" rtl="1">
              <a:buFont typeface="Arial" panose="020B0604020202020204" pitchFamily="34" charset="0"/>
              <a:buChar char="•"/>
            </a:pPr>
            <a:r>
              <a:rPr lang="ar-EG" dirty="0"/>
              <a:t> تقوم عدة مصادر بتجميع معلومات حول عوائد المستثمرين في صناديق رأس المال المغامر.</a:t>
            </a:r>
          </a:p>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93950229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lgn="r" rtl="1">
              <a:buFont typeface="Wingdings" panose="05000000000000000000" pitchFamily="2" charset="2"/>
              <a:buChar char="q"/>
            </a:pPr>
            <a:r>
              <a:rPr lang="ar-EG" b="1" u="sng" dirty="0"/>
              <a:t>يمكن أن تنتج معدلات العائد المنخفضة لبعض صناديق رأس المال المغامر عن العديد من العوامل: </a:t>
            </a:r>
          </a:p>
          <a:p>
            <a:pPr marL="171450" indent="-171450" algn="r" rtl="1">
              <a:buFont typeface="Wingdings" panose="05000000000000000000" pitchFamily="2" charset="2"/>
              <a:buChar char="q"/>
            </a:pPr>
            <a:r>
              <a:rPr lang="ar-EG" dirty="0"/>
              <a:t> التوقيت المؤسف ، وسوء الحظ ، ونقص المهارة أو الوصول إلى تدفق الصفقات ، و</a:t>
            </a:r>
          </a:p>
          <a:p>
            <a:pPr marL="171450" indent="-171450" algn="r" rtl="1">
              <a:buFont typeface="Wingdings" panose="05000000000000000000" pitchFamily="2" charset="2"/>
              <a:buChar char="q"/>
            </a:pPr>
            <a:r>
              <a:rPr lang="ar-EG" dirty="0"/>
              <a:t> أحداث سلبية غير متوقعة. </a:t>
            </a:r>
            <a:endParaRPr lang="en-US" dirty="0"/>
          </a:p>
          <a:p>
            <a:pPr marL="171450" indent="-171450" algn="r" rtl="1">
              <a:buFont typeface="Wingdings" panose="05000000000000000000" pitchFamily="2" charset="2"/>
              <a:buChar char="q"/>
            </a:pPr>
            <a:endParaRPr lang="ar-EG" dirty="0"/>
          </a:p>
          <a:p>
            <a:pPr marL="171450" indent="-171450" algn="r" rtl="1">
              <a:buFont typeface="Wingdings" panose="05000000000000000000" pitchFamily="2" charset="2"/>
              <a:buChar char="q"/>
            </a:pPr>
            <a:r>
              <a:rPr lang="ar-EG" dirty="0"/>
              <a:t>ومع ذلك ، هناك سببان مهمان لانخفاض معدلات العائد هما </a:t>
            </a:r>
            <a:r>
              <a:rPr lang="ar-EG" b="1" u="sng" dirty="0"/>
              <a:t>أخطاء التقييم وأخطاء هيكلة الصفقات</a:t>
            </a:r>
            <a:r>
              <a:rPr lang="ar-EG" b="1" dirty="0"/>
              <a:t>.</a:t>
            </a:r>
          </a:p>
          <a:p>
            <a:pPr marL="171450" indent="-171450" algn="r" rtl="1">
              <a:buFont typeface="Wingdings" panose="05000000000000000000" pitchFamily="2" charset="2"/>
              <a:buChar char="q"/>
            </a:pPr>
            <a:r>
              <a:rPr lang="ar-EG" dirty="0"/>
              <a:t>يمكن تجنب كلاهما ، أو على الأقل تقليله ، باستخدام طرق صنع القرار التي تمنح المستثمر ميزة تنافسية على منافسيه في كل من اختيار المشروع وهيكلة الصفقات.</a:t>
            </a:r>
            <a:endParaRPr lang="en-US" dirty="0"/>
          </a:p>
          <a:p>
            <a:pPr marL="171450" indent="-171450" algn="r" rtl="1">
              <a:buFont typeface="Wingdings" panose="05000000000000000000" pitchFamily="2" charset="2"/>
              <a:buChar char="q"/>
            </a:pPr>
            <a:endParaRPr lang="ar-EG" dirty="0"/>
          </a:p>
          <a:p>
            <a:pPr marL="171450" indent="-171450" algn="r" rtl="1">
              <a:buFont typeface="Wingdings" panose="05000000000000000000" pitchFamily="2" charset="2"/>
              <a:buChar char="q"/>
            </a:pPr>
            <a:r>
              <a:rPr lang="ar-EG" b="1" dirty="0"/>
              <a:t>أدى وصول مديري الاستثمار المحترفين إلى استثمار رأس المال المغامر إلى تغيير السوق بطرق أساسية.</a:t>
            </a:r>
            <a:endParaRPr lang="en-US" b="1" dirty="0"/>
          </a:p>
          <a:p>
            <a:pPr marL="171450" indent="-171450" algn="r" rtl="1">
              <a:buFont typeface="Wingdings" panose="05000000000000000000" pitchFamily="2" charset="2"/>
              <a:buChar char="q"/>
            </a:pPr>
            <a:endParaRPr lang="ar-EG" dirty="0"/>
          </a:p>
          <a:p>
            <a:pPr marL="171450" indent="-171450" algn="r" rtl="1">
              <a:buFont typeface="Wingdings" panose="05000000000000000000" pitchFamily="2" charset="2"/>
              <a:buChar char="q"/>
            </a:pPr>
            <a:r>
              <a:rPr lang="ar-EG" dirty="0"/>
              <a:t>الأهم بالنسبة لهدفنا هو الطريقة المتغيرة التي يتم بها تقييم فرص الاستثمار من قبل المستثمرين. </a:t>
            </a:r>
          </a:p>
          <a:p>
            <a:pPr marL="171450" indent="-171450" algn="r" rtl="1">
              <a:buFont typeface="Wingdings" panose="05000000000000000000" pitchFamily="2" charset="2"/>
              <a:buChar char="q"/>
            </a:pPr>
            <a:r>
              <a:rPr lang="ar-EG" dirty="0"/>
              <a:t>بمرور الوقت ، ستؤثر التغييرات على الطرق التي يقيم بها رواد الأعمال المشاريع. </a:t>
            </a:r>
            <a:endParaRPr lang="en-US" dirty="0"/>
          </a:p>
          <a:p>
            <a:pPr marL="171450" indent="-171450" algn="r" rtl="1">
              <a:buFont typeface="Wingdings" panose="05000000000000000000" pitchFamily="2" charset="2"/>
              <a:buChar char="q"/>
            </a:pPr>
            <a:endParaRPr lang="ar-EG" dirty="0"/>
          </a:p>
          <a:p>
            <a:pPr marL="171450" indent="-171450" algn="r" rtl="1">
              <a:buFont typeface="Wingdings" panose="05000000000000000000" pitchFamily="2" charset="2"/>
              <a:buChar char="q"/>
            </a:pPr>
            <a:r>
              <a:rPr lang="ar-EG" dirty="0"/>
              <a:t>نظرا لأن السوق يتغير ، لم يعد من الممكن الاعتماد على بعض الأساليب والاستدلال الأساسي التي تم استخدامها تاريخيا للاستثمار في مشاريع جديدة لتحديد المشاريع التي من المحتمل أن تحقق معدلات عائد مقبولة.</a:t>
            </a:r>
          </a:p>
          <a:p>
            <a:pPr marL="171450" indent="-171450" algn="r" rtl="1">
              <a:buFont typeface="Wingdings" panose="05000000000000000000" pitchFamily="2" charset="2"/>
              <a:buChar char="q"/>
            </a:pPr>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8172477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r>
              <a:rPr lang="ar-EG" b="1" dirty="0"/>
              <a:t>10.2 أساطير حول تقييم المشاريع الجديدة</a:t>
            </a:r>
          </a:p>
          <a:p>
            <a:pPr algn="r" rtl="1"/>
            <a:r>
              <a:rPr lang="ar-EG" dirty="0"/>
              <a:t>ولدت الممارسات السابقة أربع خرافات حول الاستثمار في المشاريع الجديدة.</a:t>
            </a:r>
            <a:endParaRPr lang="en-US" dirty="0"/>
          </a:p>
          <a:p>
            <a:pPr algn="r" rtl="1"/>
            <a:endParaRPr lang="ar-EG" dirty="0"/>
          </a:p>
          <a:p>
            <a:pPr algn="r" rtl="1"/>
            <a:r>
              <a:rPr lang="ar-EG" b="1" dirty="0"/>
              <a:t>الخرافة 1: الجمال في عين الناظر</a:t>
            </a:r>
          </a:p>
          <a:p>
            <a:pPr marL="171450" indent="-171450" algn="r" rtl="1">
              <a:buFont typeface="Arial" panose="020B0604020202020204" pitchFamily="34" charset="0"/>
              <a:buChar char="•"/>
            </a:pPr>
            <a:r>
              <a:rPr lang="ar-EG" dirty="0"/>
              <a:t>قبل ثلاثة عقود ، كتب جوردون باتي (1990) ، "إن تسعير سهم شركة جديدة يشبه إلى حد كبير تسعير أي عنصر ساحر آخر (مثل العطور واللوحات والعملات المعدنية النادرة) حيث يعتمد الجاذبية على اعتبارات عاطفية وتحليلية".</a:t>
            </a:r>
            <a:endParaRPr lang="en-US" dirty="0"/>
          </a:p>
          <a:p>
            <a:pPr marL="171450" indent="-171450" algn="r" rtl="1">
              <a:buFont typeface="Arial" panose="020B0604020202020204" pitchFamily="34" charset="0"/>
              <a:buChar char="•"/>
            </a:pPr>
            <a:endParaRPr lang="ar-EG" dirty="0"/>
          </a:p>
          <a:p>
            <a:pPr marL="171450" indent="-171450" algn="r" rtl="1">
              <a:buFont typeface="Arial" panose="020B0604020202020204" pitchFamily="34" charset="0"/>
              <a:buChar char="•"/>
            </a:pPr>
            <a:r>
              <a:rPr lang="ar-EG" dirty="0"/>
              <a:t>في حين أنه من المعقول </a:t>
            </a:r>
            <a:r>
              <a:rPr lang="ar-EG" b="1" u="sng" dirty="0"/>
              <a:t>توقع أن رائد الأعمال قد يهتم بالعوامل النوعية</a:t>
            </a:r>
            <a:r>
              <a:rPr lang="ar-EG" dirty="0"/>
              <a:t>، </a:t>
            </a:r>
            <a:r>
              <a:rPr lang="ar-EG" u="sng" dirty="0"/>
              <a:t>إلا أنه لن يكون من الجيد أن يقترح مدير صندوق رأس المال المغامر على المستثمرين المحتملين مقايضة العائد المالي بعوامل أخرى</a:t>
            </a:r>
            <a:r>
              <a:rPr lang="ar-EG" dirty="0"/>
              <a:t>.</a:t>
            </a:r>
            <a:endParaRPr lang="en-US" dirty="0"/>
          </a:p>
          <a:p>
            <a:pPr marL="171450" indent="-171450" algn="r" rtl="1">
              <a:buFont typeface="Arial" panose="020B0604020202020204" pitchFamily="34" charset="0"/>
              <a:buChar char="•"/>
            </a:pPr>
            <a:endParaRPr lang="en-US" dirty="0"/>
          </a:p>
          <a:p>
            <a:pPr marL="171450" indent="-171450" algn="r" rtl="1">
              <a:buFont typeface="Arial" panose="020B0604020202020204" pitchFamily="34" charset="0"/>
              <a:buChar char="•"/>
            </a:pPr>
            <a:r>
              <a:rPr lang="ar-EG" dirty="0"/>
              <a:t> يدرك المستثمرون المحترفون أن المفاضلة الأساسية بين التدفق النقدي والمخاطر يجب أن تدفع التقييم. هنا ، نقدم أدوات تقييم سليمة من الناحية النظرية مع الاعتراف في نفس الوقت بتحديات التنفيذ.</a:t>
            </a:r>
          </a:p>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335147479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r>
              <a:rPr lang="ar-EG" b="1" dirty="0"/>
              <a:t>الخرافة 2: المستقبل هو تخمين أي شخص</a:t>
            </a:r>
            <a:endParaRPr lang="en-US" b="1" dirty="0"/>
          </a:p>
          <a:p>
            <a:pPr algn="r" rtl="1"/>
            <a:endParaRPr lang="ar-EG" b="1" dirty="0"/>
          </a:p>
          <a:p>
            <a:pPr marL="171450" indent="-171450" algn="r" rtl="1">
              <a:buFont typeface="Arial" panose="020B0604020202020204" pitchFamily="34" charset="0"/>
              <a:buChar char="•"/>
            </a:pPr>
            <a:r>
              <a:rPr lang="ar-EG" dirty="0"/>
              <a:t>هذه نسخة تبدو أكثر منطقية من الأسطورة 1. </a:t>
            </a:r>
            <a:endParaRPr lang="en-US" dirty="0"/>
          </a:p>
          <a:p>
            <a:pPr marL="171450" indent="-171450" algn="r" rtl="1">
              <a:buFont typeface="Arial" panose="020B0604020202020204" pitchFamily="34" charset="0"/>
              <a:buChar char="•"/>
            </a:pPr>
            <a:endParaRPr lang="ar-EG" dirty="0"/>
          </a:p>
          <a:p>
            <a:pPr marL="171450" indent="-171450" algn="r" rtl="1">
              <a:buFont typeface="Arial" panose="020B0604020202020204" pitchFamily="34" charset="0"/>
              <a:buChar char="•"/>
            </a:pPr>
            <a:r>
              <a:rPr lang="ar-EG" dirty="0"/>
              <a:t>الادعاء هو أنه على الرغم من أن التدفق النقدي هو ما يهم ، </a:t>
            </a:r>
            <a:r>
              <a:rPr lang="ar-EG" b="1" dirty="0"/>
              <a:t>فإن التدفقات النقدية المستقبلية للمشاريع </a:t>
            </a:r>
            <a:r>
              <a:rPr lang="ar-EG" b="1" u="none" dirty="0"/>
              <a:t>الجديدة </a:t>
            </a:r>
            <a:r>
              <a:rPr lang="ar-EG" b="1" u="sng" dirty="0"/>
              <a:t>غير مؤكدة </a:t>
            </a:r>
            <a:r>
              <a:rPr lang="ar-EG" b="1" dirty="0"/>
              <a:t>لدرجة أن التنبؤ بها ليس له قيمة تذكر</a:t>
            </a:r>
            <a:r>
              <a:rPr lang="ar-EG" dirty="0"/>
              <a:t>. </a:t>
            </a:r>
            <a:endParaRPr lang="en-US" dirty="0"/>
          </a:p>
          <a:p>
            <a:pPr marL="171450" indent="-171450" algn="r" rtl="1">
              <a:buFont typeface="Arial" panose="020B0604020202020204" pitchFamily="34" charset="0"/>
              <a:buChar char="•"/>
            </a:pPr>
            <a:endParaRPr lang="ar-EG" dirty="0"/>
          </a:p>
          <a:p>
            <a:pPr marL="171450" indent="-171450" algn="r" rtl="1">
              <a:buFont typeface="Arial" panose="020B0604020202020204" pitchFamily="34" charset="0"/>
              <a:buChar char="•"/>
            </a:pPr>
            <a:r>
              <a:rPr lang="ar-EG" dirty="0"/>
              <a:t>على الرغم من أن التوقعات المالية للمشاريع الجديدة تخضع لقدر كبير من عدم اليقين ، فإن عدم اليقين هذا - بدلا من جعل التوقعات عديمة القيمة - يجعل التنبؤ أمرا بالغ الأهمية. </a:t>
            </a:r>
            <a:endParaRPr lang="en-US" dirty="0"/>
          </a:p>
          <a:p>
            <a:pPr marL="171450" indent="-171450" algn="r" rtl="1">
              <a:buFont typeface="Arial" panose="020B0604020202020204" pitchFamily="34" charset="0"/>
              <a:buChar char="•"/>
            </a:pPr>
            <a:endParaRPr lang="ar-EG" dirty="0"/>
          </a:p>
          <a:p>
            <a:pPr marL="171450" indent="-171450" algn="r" rtl="1">
              <a:buFont typeface="Arial" panose="020B0604020202020204" pitchFamily="34" charset="0"/>
              <a:buChar char="•"/>
            </a:pPr>
            <a:r>
              <a:rPr lang="ar-EG" dirty="0"/>
              <a:t>على وجه الخصوص ، من المهم محاولة فهم مدى وطبيعة وآثار عدم اليقين. </a:t>
            </a:r>
            <a:endParaRPr lang="en-US" dirty="0"/>
          </a:p>
          <a:p>
            <a:pPr marL="171450" indent="-171450" algn="r" rtl="1">
              <a:buFont typeface="Arial" panose="020B0604020202020204" pitchFamily="34" charset="0"/>
              <a:buChar char="•"/>
            </a:pPr>
            <a:endParaRPr lang="ar-EG" dirty="0"/>
          </a:p>
          <a:p>
            <a:pPr marL="171450" indent="-171450" algn="r" rtl="1">
              <a:buFont typeface="Arial" panose="020B0604020202020204" pitchFamily="34" charset="0"/>
              <a:buChar char="•"/>
            </a:pPr>
            <a:r>
              <a:rPr lang="ar-EG" dirty="0"/>
              <a:t>صحيح أن توقعات السيناريو الواحد لمشروع جديد من غير المرجح أن تكون ذات قيمة كبيرة.</a:t>
            </a:r>
            <a:endParaRPr lang="en-US" dirty="0"/>
          </a:p>
          <a:p>
            <a:pPr marL="171450" indent="-171450" algn="r" rtl="1">
              <a:buFont typeface="Arial" panose="020B0604020202020204" pitchFamily="34" charset="0"/>
              <a:buChar char="•"/>
            </a:pPr>
            <a:r>
              <a:rPr lang="ar-EG" dirty="0"/>
              <a:t> </a:t>
            </a:r>
          </a:p>
          <a:p>
            <a:pPr marL="171450" indent="-171450" algn="r" rtl="1">
              <a:buFont typeface="Arial" panose="020B0604020202020204" pitchFamily="34" charset="0"/>
              <a:buChar char="•"/>
            </a:pPr>
            <a:r>
              <a:rPr lang="ar-EG" dirty="0"/>
              <a:t>ومع ذلك ، </a:t>
            </a:r>
            <a:r>
              <a:rPr lang="ar-EG" b="1" dirty="0"/>
              <a:t>فإن تحليل السيناريو والمحاكاة لهما قيمة عملية كبيرة لفهم المخاطر والتعامل معها ، ووضع استراتيجية ، وتقييم الاحتياجات النقدية ، وتقييم المشروع</a:t>
            </a:r>
            <a:r>
              <a:rPr lang="ar-EG" dirty="0"/>
              <a:t>.</a:t>
            </a:r>
          </a:p>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420572795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r>
              <a:rPr lang="ar-EG" b="1" dirty="0"/>
              <a:t>الخرافة 3: يطلب المستثمرون معدلات عائد عالية جدا للتعويض عن المخاطر</a:t>
            </a:r>
            <a:endParaRPr lang="en-US" b="1" dirty="0"/>
          </a:p>
          <a:p>
            <a:pPr algn="r" rtl="1"/>
            <a:endParaRPr lang="ar-EG" b="1" dirty="0"/>
          </a:p>
          <a:p>
            <a:pPr marL="171450" indent="-171450" algn="r" rtl="1">
              <a:buFont typeface="Arial" panose="020B0604020202020204" pitchFamily="34" charset="0"/>
              <a:buChar char="•"/>
            </a:pPr>
            <a:r>
              <a:rPr lang="ar-EG" dirty="0"/>
              <a:t>المشاريع الجديدة هي </a:t>
            </a:r>
            <a:r>
              <a:rPr lang="ar-EG" b="1" u="sng" dirty="0"/>
              <a:t>استثمارات عالية المخاطر تربط رأس مال المستثمر لعدة سنوات دون أي وسيلة سهلة للخروج.</a:t>
            </a:r>
            <a:endParaRPr lang="en-US" b="1" u="sng" dirty="0"/>
          </a:p>
          <a:p>
            <a:pPr marL="171450" indent="-171450" algn="r" rtl="1">
              <a:buFont typeface="Arial" panose="020B0604020202020204" pitchFamily="34" charset="0"/>
              <a:buChar char="•"/>
            </a:pPr>
            <a:endParaRPr lang="ar-EG" dirty="0"/>
          </a:p>
          <a:p>
            <a:pPr marL="171450" indent="-171450" algn="r" rtl="1">
              <a:buFont typeface="Arial" panose="020B0604020202020204" pitchFamily="34" charset="0"/>
              <a:buChar char="•"/>
            </a:pPr>
            <a:r>
              <a:rPr lang="ar-EG" dirty="0"/>
              <a:t>وقد أدى ذلك إلى تصور واسع النطاق </a:t>
            </a:r>
            <a:r>
              <a:rPr lang="ar-EG" b="1" u="sng" dirty="0"/>
              <a:t>بأن معدلات العائد المطلوبة للاستثمار في رأس المال المغامر يجب أن تكون عالية جدا</a:t>
            </a:r>
            <a:r>
              <a:rPr lang="ar-EG" dirty="0"/>
              <a:t>. </a:t>
            </a:r>
            <a:endParaRPr lang="en-US" dirty="0"/>
          </a:p>
          <a:p>
            <a:pPr marL="171450" indent="-171450" algn="r" rtl="1">
              <a:buFont typeface="Arial" panose="020B0604020202020204" pitchFamily="34" charset="0"/>
              <a:buChar char="•"/>
            </a:pPr>
            <a:endParaRPr lang="ar-EG" dirty="0"/>
          </a:p>
          <a:p>
            <a:pPr marL="171450" indent="-171450" algn="r" rtl="1">
              <a:buFont typeface="Arial" panose="020B0604020202020204" pitchFamily="34" charset="0"/>
              <a:buChar char="•"/>
            </a:pPr>
            <a:r>
              <a:rPr lang="ar-EG" dirty="0"/>
              <a:t>حول هذا الموضوع كتب مايكل روبرتس وهوارد ستيفنسون ، "من أجل التعويض عن المخاطر العالية لاستثماراتهم ، ومنح مستثمريهم عائدا جيدا ، وتحقيق ربح لأنفسهم </a:t>
            </a:r>
            <a:r>
              <a:rPr lang="ar-EG" b="1" dirty="0"/>
              <a:t>، تسعى الشركات الاستثمارية إلى تحقيق معدل عائد مرتفع. </a:t>
            </a:r>
            <a:r>
              <a:rPr lang="ar-EG" dirty="0"/>
              <a:t>العوائد المستهدفة بنسبة 50٪ أو 60٪ ليست غير شائعة ".</a:t>
            </a:r>
            <a:endParaRPr lang="en-US" dirty="0"/>
          </a:p>
          <a:p>
            <a:pPr marL="171450" indent="-171450" algn="r" rtl="1">
              <a:buFont typeface="Arial" panose="020B0604020202020204" pitchFamily="34" charset="0"/>
              <a:buChar char="•"/>
            </a:pPr>
            <a:endParaRPr lang="ar-EG" dirty="0"/>
          </a:p>
          <a:p>
            <a:pPr marL="171450" indent="-171450" algn="r" rtl="1">
              <a:buFont typeface="Arial" panose="020B0604020202020204" pitchFamily="34" charset="0"/>
              <a:buChar char="•"/>
            </a:pPr>
            <a:r>
              <a:rPr lang="ar-EG" dirty="0"/>
              <a:t> كما هو موجز في الجدول التالي ، يقدم جيفري تيمونز وستيفن سبينيلي (2007 ، ص 449) ملخصا أكثر شمولا يردد نفس النقطة:</a:t>
            </a:r>
          </a:p>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160343759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lgn="r" rtl="1">
              <a:buFont typeface="Arial" panose="020B0604020202020204" pitchFamily="34" charset="0"/>
              <a:buChar char="•"/>
            </a:pPr>
            <a:r>
              <a:rPr lang="ar-EG" dirty="0"/>
              <a:t>يبني العلماء وغيرهم ممن يلاحظون على معدلات العائد المرتفعة بياناتهم على الممارسة التاريخية أو بيانات العوائد "المطلوبة" المذكورة في </a:t>
            </a:r>
            <a:r>
              <a:rPr lang="en-US" dirty="0"/>
              <a:t>PPMs ، </a:t>
            </a:r>
            <a:r>
              <a:rPr lang="ar-EG" dirty="0"/>
              <a:t>والتي تشير عموما إلى معدلات العائد التي يطبقها مستثمرو </a:t>
            </a:r>
            <a:r>
              <a:rPr lang="en-US" dirty="0"/>
              <a:t>VC </a:t>
            </a:r>
            <a:r>
              <a:rPr lang="ar-EG" dirty="0"/>
              <a:t>عند خصم التدفقات النقدية المتوقعة لرائد الأعمال. عند الاقتراب من السؤال بهذه الطريقة ، وجدوا أن المعدلات عادة ما تكون مرتفعة جدا. </a:t>
            </a:r>
            <a:endParaRPr lang="en-US" dirty="0"/>
          </a:p>
          <a:p>
            <a:pPr marL="171450" indent="-171450" algn="r" rtl="1">
              <a:buFont typeface="Arial" panose="020B0604020202020204" pitchFamily="34" charset="0"/>
              <a:buChar char="•"/>
            </a:pPr>
            <a:endParaRPr lang="ar-EG" dirty="0"/>
          </a:p>
          <a:p>
            <a:pPr marL="171450" indent="-171450" algn="r" rtl="1">
              <a:buFont typeface="Arial" panose="020B0604020202020204" pitchFamily="34" charset="0"/>
              <a:buChar char="•"/>
            </a:pPr>
            <a:r>
              <a:rPr lang="ar-EG" dirty="0"/>
              <a:t>على سبيل المثال ، تقرير </a:t>
            </a:r>
            <a:r>
              <a:rPr lang="en-US" dirty="0"/>
              <a:t>Gompers, Gornall, Kaplan, and </a:t>
            </a:r>
            <a:r>
              <a:rPr lang="en-US" dirty="0" err="1"/>
              <a:t>Strebulaev</a:t>
            </a:r>
            <a:r>
              <a:rPr lang="en-US" dirty="0"/>
              <a:t> (2016) ،</a:t>
            </a:r>
            <a:r>
              <a:rPr lang="en-US" b="1" u="sng" dirty="0"/>
              <a:t> </a:t>
            </a:r>
            <a:r>
              <a:rPr lang="ar-EG" b="1" u="sng" dirty="0"/>
              <a:t>استنادا إلى مسح لعينة كبيرة من </a:t>
            </a:r>
            <a:r>
              <a:rPr lang="en-US" b="1" u="sng" dirty="0"/>
              <a:t>VCs ، </a:t>
            </a:r>
            <a:r>
              <a:rPr lang="ar-EG" b="1" u="sng" dirty="0"/>
              <a:t>أن متوسط معدل العائد الداخلي "المطلوب" لاختيار الاستثمار كان 30٪ </a:t>
            </a:r>
            <a:r>
              <a:rPr lang="ar-EG" dirty="0"/>
              <a:t>وأن صافي المضاعف "المطلوب" (العائد النقدي على النقد) كان 5.5 مرة.</a:t>
            </a:r>
            <a:endParaRPr lang="en-US" dirty="0"/>
          </a:p>
          <a:p>
            <a:pPr marL="171450" indent="-171450" algn="r" rtl="1">
              <a:buFont typeface="Arial" panose="020B0604020202020204" pitchFamily="34" charset="0"/>
              <a:buChar char="•"/>
            </a:pPr>
            <a:r>
              <a:rPr lang="ar-EG" dirty="0"/>
              <a:t> كما أفادوا أنه في التسويق للمستثمرين المحتملين ، تشير </a:t>
            </a:r>
            <a:r>
              <a:rPr lang="en-US" dirty="0"/>
              <a:t>VCs </a:t>
            </a:r>
            <a:r>
              <a:rPr lang="ar-EG" dirty="0"/>
              <a:t>إلى البحث عن استثمارات يمكن أن تقدم معدل عائد داخلي بنسبة 24٪ ومضاعفات صافية تبلغ 3.5 مرة.</a:t>
            </a:r>
            <a:endParaRPr lang="en-US" dirty="0"/>
          </a:p>
          <a:p>
            <a:pPr marL="171450" indent="-171450" algn="r" rtl="1">
              <a:buFont typeface="Arial" panose="020B0604020202020204" pitchFamily="34" charset="0"/>
              <a:buChar char="•"/>
            </a:pPr>
            <a:endParaRPr lang="ar-EG" dirty="0"/>
          </a:p>
          <a:p>
            <a:pPr marL="171450" indent="-171450" algn="r" rtl="1">
              <a:buFont typeface="Arial" panose="020B0604020202020204" pitchFamily="34" charset="0"/>
              <a:buChar char="•"/>
            </a:pPr>
            <a:r>
              <a:rPr lang="ar-EG" b="1" u="sng" dirty="0"/>
              <a:t>غير أن هذه العائدات المرتفعة لا تدعمها أدلة تاريخية</a:t>
            </a:r>
            <a:r>
              <a:rPr lang="ar-EG" dirty="0"/>
              <a:t>. إن فحص متوسط العوائد الفعلية المحققة للاستثمار في مشاريع جديدة يروي قصة مختلفة تماما.</a:t>
            </a:r>
            <a:endParaRPr lang="en-US" dirty="0"/>
          </a:p>
          <a:p>
            <a:pPr marL="171450" indent="-171450" algn="r" rtl="1">
              <a:buFont typeface="Arial" panose="020B0604020202020204" pitchFamily="34" charset="0"/>
              <a:buChar char="•"/>
            </a:pPr>
            <a:endParaRPr lang="en-US" dirty="0"/>
          </a:p>
          <a:p>
            <a:pPr marL="171450" indent="-171450" algn="r" rtl="1">
              <a:buFont typeface="Arial" panose="020B0604020202020204" pitchFamily="34" charset="0"/>
              <a:buChar char="•"/>
            </a:pPr>
            <a:r>
              <a:rPr lang="ar-EG" dirty="0"/>
              <a:t> بالإضافة إلى المعلومات الواردة في الشكل 10.1 ، تشير العديد من الدراسات التي أجراها الأكاديميون والمشاركون في الصناعة على مدار أكثر من أربعة عقود إلى متوسط معدلات العائد السنوية للمستثمرين في صناديق رأس المال المغامر في سن المراهقة المتوسطة إلى العالية. </a:t>
            </a:r>
            <a:endParaRPr lang="en-US" dirty="0"/>
          </a:p>
          <a:p>
            <a:pPr marL="171450" indent="-171450" algn="r" rtl="1">
              <a:buFont typeface="Arial" panose="020B0604020202020204" pitchFamily="34" charset="0"/>
              <a:buChar char="•"/>
            </a:pPr>
            <a:endParaRPr lang="ar-EG" dirty="0"/>
          </a:p>
          <a:p>
            <a:pPr marL="171450" indent="-171450" algn="r" rtl="1">
              <a:buFont typeface="Arial" panose="020B0604020202020204" pitchFamily="34" charset="0"/>
              <a:buChar char="•"/>
            </a:pPr>
            <a:r>
              <a:rPr lang="ar-EG" b="1" u="sng" dirty="0"/>
              <a:t>خلال فترة العشرين عاما الأخيرة ، التي تنتهي بعام 2013 ، كان متوسط العائد السنوي من عينة من صناديق رأس المال المغامر الأمريكية 17.3٪. </a:t>
            </a:r>
            <a:r>
              <a:rPr lang="ar-EG" dirty="0"/>
              <a:t>يوضح الشكل 10.2 تقديرات </a:t>
            </a:r>
            <a:r>
              <a:rPr lang="en-US" dirty="0"/>
              <a:t>VC IRRs </a:t>
            </a:r>
            <a:r>
              <a:rPr lang="ar-EG" dirty="0"/>
              <a:t>منذ عام 1981 حسب السنة القديمة: تظهر السلسلة تقلبات عالية جدا ، بما في ذلك السنوات القديمة ذات العوائد المرتفعة للغاية وغيرها من العوائد السلبية أو القريبة من الصفر.</a:t>
            </a:r>
          </a:p>
          <a:p>
            <a:pPr marL="171450" indent="-171450" algn="r" rtl="1">
              <a:buFont typeface="Arial" panose="020B0604020202020204" pitchFamily="34" charset="0"/>
              <a:buChar char="•"/>
            </a:pPr>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100394292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lgn="r" rtl="1">
              <a:buFont typeface="Arial" panose="020B0604020202020204" pitchFamily="34" charset="0"/>
              <a:buChar char="•"/>
            </a:pPr>
            <a:r>
              <a:rPr lang="ar-EG" dirty="0"/>
              <a:t>كيف يمكن التوفيق بين الممارسة الشائعة المتمثلة في استخدام معدلات خصم عالية جدا لتقييم المشاريع والدليل على أن متوسط العائد المحقق كان على مدى سنوات عديدة أقل بكثير؟ هل يعاني المستثمرون من تفاؤل مزمن لا أساس له من الصحة، حتى أن العائدات الفعلية كانت منخفضة بشكل مخيب للآمال؟ أم أن هناك تفسيرا آخر للأدلة ، لا يعتمد على اتخاذ القرارات المتحيزة؟ </a:t>
            </a:r>
            <a:endParaRPr lang="en-US" dirty="0"/>
          </a:p>
          <a:p>
            <a:pPr marL="171450" indent="-171450" algn="r" rtl="1">
              <a:buFont typeface="Arial" panose="020B0604020202020204" pitchFamily="34" charset="0"/>
              <a:buChar char="•"/>
            </a:pPr>
            <a:endParaRPr lang="en-US" dirty="0"/>
          </a:p>
          <a:p>
            <a:pPr marL="171450" indent="-171450" algn="r" rtl="1">
              <a:buFont typeface="Arial" panose="020B0604020202020204" pitchFamily="34" charset="0"/>
              <a:buChar char="•"/>
            </a:pPr>
            <a:r>
              <a:rPr lang="ar-EG" b="1" dirty="0"/>
              <a:t>ومن المؤكد أنه إذا كان من المعقول توقع معدلات عائد في حدود 30٪، فإن رأس المال سوف يغرق سوق المشاريع الجديدة، الأمر الذي من شأنه أن يدفع العائدات إلى مستويات أكثر اتساقا مع تلك الخاصة بأشكال الاستثمار الأخرى.</a:t>
            </a:r>
            <a:endParaRPr lang="en-US" b="1" dirty="0"/>
          </a:p>
          <a:p>
            <a:pPr marL="171450" indent="-171450" algn="r" rtl="1">
              <a:buFont typeface="Arial" panose="020B0604020202020204" pitchFamily="34" charset="0"/>
              <a:buChar char="•"/>
            </a:pPr>
            <a:r>
              <a:rPr lang="ar-EG" dirty="0"/>
              <a:t> </a:t>
            </a:r>
          </a:p>
          <a:p>
            <a:pPr marL="171450" indent="-171450" algn="r" rtl="1">
              <a:buFont typeface="Arial" panose="020B0604020202020204" pitchFamily="34" charset="0"/>
              <a:buChar char="•"/>
            </a:pPr>
            <a:r>
              <a:rPr lang="ar-EG" dirty="0"/>
              <a:t>معدلات العائد الحقيقية المطلوبة أقرب بكثير إلى النطاق الموثق في الدراسات التجريبية من المعدلات المرتفعة للغاية التي يسعى إليها المستثمرون أحيانا عند تقييم المشاريع الفردية. </a:t>
            </a:r>
            <a:endParaRPr lang="en-US" dirty="0"/>
          </a:p>
          <a:p>
            <a:pPr marL="171450" indent="-171450" algn="r" rtl="1">
              <a:buFont typeface="Arial" panose="020B0604020202020204" pitchFamily="34" charset="0"/>
              <a:buChar char="•"/>
            </a:pPr>
            <a:endParaRPr lang="ar-EG" dirty="0"/>
          </a:p>
          <a:p>
            <a:pPr marL="171450" indent="-171450" algn="r" rtl="1">
              <a:buFont typeface="Arial" panose="020B0604020202020204" pitchFamily="34" charset="0"/>
              <a:buChar char="•"/>
            </a:pPr>
            <a:endParaRPr lang="ar-EG" dirty="0"/>
          </a:p>
          <a:p>
            <a:pPr marL="171450" indent="-171450" algn="r" rtl="1">
              <a:buFont typeface="Arial" panose="020B0604020202020204" pitchFamily="34" charset="0"/>
              <a:buChar char="•"/>
            </a:pPr>
            <a:r>
              <a:rPr lang="ar-EG" b="1" dirty="0"/>
              <a:t>النقطة المهمة الآن هي أن التناقض واضح أكثر من كونه حقيقيا.</a:t>
            </a:r>
          </a:p>
          <a:p>
            <a:pPr marL="171450" indent="-171450" algn="r" rtl="1">
              <a:buFont typeface="Arial" panose="020B0604020202020204" pitchFamily="34" charset="0"/>
              <a:buChar char="•"/>
            </a:pPr>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146075083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r>
              <a:rPr lang="ar-EG" b="1" dirty="0"/>
              <a:t>الأسطورة 4: يحدد المستثمر قيمة المشروع</a:t>
            </a:r>
            <a:endParaRPr lang="en-US" b="1" dirty="0"/>
          </a:p>
          <a:p>
            <a:pPr algn="r" rtl="1"/>
            <a:endParaRPr lang="ar-EG" b="1" dirty="0"/>
          </a:p>
          <a:p>
            <a:pPr marL="171450" indent="-171450" algn="r" rtl="1">
              <a:buFont typeface="Arial" panose="020B0604020202020204" pitchFamily="34" charset="0"/>
              <a:buChar char="•"/>
            </a:pPr>
            <a:r>
              <a:rPr lang="ar-EG" dirty="0"/>
              <a:t>الخلاف الشائع هو </a:t>
            </a:r>
            <a:r>
              <a:rPr lang="ar-EG" b="1" u="sng" dirty="0"/>
              <a:t>أنه من غير المجدي أن يقوم صاحب المشروع بإجراء تقييم</a:t>
            </a:r>
            <a:r>
              <a:rPr lang="ar-EG" dirty="0"/>
              <a:t>. </a:t>
            </a:r>
            <a:endParaRPr lang="en-US" dirty="0"/>
          </a:p>
          <a:p>
            <a:pPr marL="171450" indent="-171450" algn="r" rtl="1">
              <a:buFont typeface="Arial" panose="020B0604020202020204" pitchFamily="34" charset="0"/>
              <a:buChar char="•"/>
            </a:pPr>
            <a:endParaRPr lang="ar-EG" dirty="0"/>
          </a:p>
          <a:p>
            <a:pPr marL="171450" indent="-171450" algn="r" rtl="1">
              <a:buFont typeface="Arial" panose="020B0604020202020204" pitchFamily="34" charset="0"/>
              <a:buChar char="•"/>
            </a:pPr>
            <a:r>
              <a:rPr lang="ar-EG" dirty="0"/>
              <a:t>الحجة هي أن </a:t>
            </a:r>
            <a:r>
              <a:rPr lang="ar-EG" b="1" dirty="0"/>
              <a:t>المستثمرين لا يقبلون تقييم رائد الأعمال على أي حال </a:t>
            </a:r>
            <a:r>
              <a:rPr lang="ar-EG" dirty="0"/>
              <a:t>، لذلك من الأفضل إنفاق جهود رائد الأعمال بطرق أخرى. </a:t>
            </a:r>
            <a:endParaRPr lang="en-US" dirty="0"/>
          </a:p>
          <a:p>
            <a:pPr marL="171450" indent="-171450" algn="r" rtl="1">
              <a:buFont typeface="Arial" panose="020B0604020202020204" pitchFamily="34" charset="0"/>
              <a:buChar char="•"/>
            </a:pPr>
            <a:endParaRPr lang="ar-EG" dirty="0"/>
          </a:p>
          <a:p>
            <a:pPr marL="171450" indent="-171450" algn="r" rtl="1">
              <a:buFont typeface="Arial" panose="020B0604020202020204" pitchFamily="34" charset="0"/>
              <a:buChar char="•"/>
            </a:pPr>
            <a:r>
              <a:rPr lang="ar-EG" dirty="0"/>
              <a:t>المشكلة في هذا الرأي هو </a:t>
            </a:r>
            <a:r>
              <a:rPr lang="ar-EG" b="1" dirty="0"/>
              <a:t>أنه لا يدرك الدور المحوري الذي يلعبه التقييم في التوصل إلى اتفاق بين صاحب المشروع والمستثمر ، وكذلك الدور الذي يمكن أن يلعبه في مساعدة صاحب المشروع على اتخاذ قرار بشأن ما إذا كان سينفذ المشروع</a:t>
            </a:r>
            <a:r>
              <a:rPr lang="ar-EG" dirty="0"/>
              <a:t>. </a:t>
            </a:r>
            <a:endParaRPr lang="en-US" dirty="0"/>
          </a:p>
          <a:p>
            <a:pPr marL="171450" indent="-171450" algn="r" rtl="1">
              <a:buFont typeface="Arial" panose="020B0604020202020204" pitchFamily="34" charset="0"/>
              <a:buChar char="•"/>
            </a:pPr>
            <a:endParaRPr lang="ar-EG" dirty="0"/>
          </a:p>
          <a:p>
            <a:pPr marL="171450" indent="-171450" algn="r" rtl="1">
              <a:buFont typeface="Arial" panose="020B0604020202020204" pitchFamily="34" charset="0"/>
              <a:buChar char="•"/>
            </a:pPr>
            <a:r>
              <a:rPr lang="ar-EG" dirty="0"/>
              <a:t>أفاد مستثمرو رأس المال المغامر في استطلاع </a:t>
            </a:r>
            <a:r>
              <a:rPr lang="en-US" dirty="0"/>
              <a:t>Gompers et al. (2016) </a:t>
            </a:r>
            <a:r>
              <a:rPr lang="ar-EG" dirty="0"/>
              <a:t>أن أقل من 2٪ من الشركات التي يعتبرونها للاستثمار تؤدي إلى جولات تمويل مكتملة وأن العديد من مفاوضاتهم تفشل بسبب مخاوف بشأن فريق الإدارة ، والتي يمكن أن تنشأ جزئيا من تصورات غير واقعية للقيمة.</a:t>
            </a:r>
            <a:endParaRPr lang="en-US" dirty="0"/>
          </a:p>
          <a:p>
            <a:pPr marL="171450" indent="-171450" algn="r" rtl="1">
              <a:buFont typeface="Arial" panose="020B0604020202020204" pitchFamily="34" charset="0"/>
              <a:buChar char="•"/>
            </a:pPr>
            <a:endParaRPr lang="ar-EG" dirty="0"/>
          </a:p>
          <a:p>
            <a:pPr marL="171450" indent="-171450" algn="r" rtl="1">
              <a:buFont typeface="Arial" panose="020B0604020202020204" pitchFamily="34" charset="0"/>
              <a:buChar char="•"/>
            </a:pPr>
            <a:r>
              <a:rPr lang="ar-EG" dirty="0"/>
              <a:t>في مقابلة ، أشارت سونيا هويل ، العضو المنتدب في </a:t>
            </a:r>
            <a:r>
              <a:rPr lang="en-US" dirty="0"/>
              <a:t>Menlo Ventures ، </a:t>
            </a:r>
            <a:r>
              <a:rPr lang="ar-EG" dirty="0"/>
              <a:t>إلى قضايا التقييم كعامل مهم. دائما ما نحصل على حق إذا رفضنا صفقة لأنه لم يكن هناك سوق. </a:t>
            </a:r>
            <a:endParaRPr lang="en-US" dirty="0"/>
          </a:p>
          <a:p>
            <a:pPr marL="171450" indent="-171450" algn="r" rtl="1">
              <a:buFont typeface="Arial" panose="020B0604020202020204" pitchFamily="34" charset="0"/>
              <a:buChar char="•"/>
            </a:pPr>
            <a:endParaRPr lang="ar-EG" dirty="0"/>
          </a:p>
          <a:p>
            <a:pPr marL="171450" indent="-171450" algn="r" rtl="1">
              <a:buFont typeface="Arial" panose="020B0604020202020204" pitchFamily="34" charset="0"/>
              <a:buChar char="•"/>
            </a:pPr>
            <a:r>
              <a:rPr lang="ar-EG" dirty="0"/>
              <a:t>حيث </a:t>
            </a:r>
            <a:r>
              <a:rPr lang="ar-EG" b="1" u="sng" dirty="0"/>
              <a:t>لا نحصل عليه دائما بشكل صحيح هو التقييم</a:t>
            </a:r>
            <a:r>
              <a:rPr lang="ar-EG" dirty="0"/>
              <a:t>. إذا رفضناها بسبب التقييم ، كان لدينا معدل خطأ بنسبة 10٪. من بين جميع القرارات التي اتخذناها بسبب التقييم ، كان 90٪ جيدا ولكن 10٪ كانوا سيئين.</a:t>
            </a:r>
          </a:p>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86425602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r>
              <a:rPr lang="ar-EG" b="1" dirty="0"/>
              <a:t>الخرافة 4: يحدد المستثمر قيمة المشروع (تابع)</a:t>
            </a:r>
            <a:endParaRPr lang="en-US" b="1" dirty="0"/>
          </a:p>
          <a:p>
            <a:pPr algn="r" rtl="1"/>
            <a:endParaRPr lang="ar-EG" b="1" dirty="0"/>
          </a:p>
          <a:p>
            <a:pPr marL="171450" indent="-171450" algn="r" rtl="1">
              <a:buFont typeface="Arial" panose="020B0604020202020204" pitchFamily="34" charset="0"/>
              <a:buChar char="•"/>
            </a:pPr>
            <a:r>
              <a:rPr lang="ar-EG" b="1" dirty="0"/>
              <a:t>يمكن أن تساعد المعرفة العملية الجيدة بالتقييم رائد الأعمال على تجنب انهيار المفاوضات. صحيح أن المستثمرين عادة ما يعدون التقييمات بناء على أبحاثهم وافتراضاتهم. </a:t>
            </a:r>
          </a:p>
          <a:p>
            <a:pPr marL="171450" indent="-171450" algn="r" rtl="1">
              <a:buFont typeface="Arial" panose="020B0604020202020204" pitchFamily="34" charset="0"/>
              <a:buChar char="•"/>
            </a:pPr>
            <a:r>
              <a:rPr lang="ar-EG" dirty="0"/>
              <a:t>ومع ذلك ، هناك ما هو أكثر من مفاوضات تمويل المشاريع الجديدة من مجرد تبادل نقدي مقابل نسبة مئوية من حقوق الملكية. </a:t>
            </a:r>
            <a:endParaRPr lang="en-US" dirty="0"/>
          </a:p>
          <a:p>
            <a:pPr marL="171450" indent="-171450" algn="r" rtl="1">
              <a:buFont typeface="Arial" panose="020B0604020202020204" pitchFamily="34" charset="0"/>
              <a:buChar char="•"/>
            </a:pPr>
            <a:endParaRPr lang="ar-EG" dirty="0"/>
          </a:p>
          <a:p>
            <a:pPr marL="171450" indent="-171450" algn="r" rtl="1">
              <a:buFont typeface="Arial" panose="020B0604020202020204" pitchFamily="34" charset="0"/>
              <a:buChar char="•"/>
            </a:pPr>
            <a:r>
              <a:rPr lang="ar-EG" dirty="0"/>
              <a:t>في سياق مفاوضات التمويل ، يكون التقييم مهما لرائد الأعمال لثلاثة أسباب على الأقل. </a:t>
            </a:r>
          </a:p>
          <a:p>
            <a:pPr marL="171450" indent="-171450" algn="r" rtl="1">
              <a:buFont typeface="Arial" panose="020B0604020202020204" pitchFamily="34" charset="0"/>
              <a:buChar char="•"/>
            </a:pPr>
            <a:r>
              <a:rPr lang="ar-EG" b="1" dirty="0"/>
              <a:t>أولا ، </a:t>
            </a:r>
            <a:r>
              <a:rPr lang="ar-EG" dirty="0"/>
              <a:t>يمكن لرائد الأعمال أن يفهم بشكل أفضل كيف من المحتمل أن يتم تقييم المشروع من قبل المستثمرين المحتملين.</a:t>
            </a:r>
          </a:p>
          <a:p>
            <a:pPr marL="171450" indent="-171450" algn="r" rtl="1">
              <a:buFont typeface="Arial" panose="020B0604020202020204" pitchFamily="34" charset="0"/>
              <a:buChar char="•"/>
            </a:pPr>
            <a:r>
              <a:rPr lang="ar-EG" b="1" dirty="0"/>
              <a:t>ثانيا ، </a:t>
            </a:r>
            <a:r>
              <a:rPr lang="ar-EG" dirty="0"/>
              <a:t>يمكن لرائد الأعمال أن يفهم بشكل أفضل ما يجب أن يكون عليه المشروع بالنسبة له وكيف يختلف ذلك عن قيمته بالنسبة للمستثمر. </a:t>
            </a:r>
          </a:p>
          <a:p>
            <a:pPr marL="171450" indent="-171450" algn="r" rtl="1">
              <a:buFont typeface="Arial" panose="020B0604020202020204" pitchFamily="34" charset="0"/>
              <a:buChar char="•"/>
            </a:pPr>
            <a:r>
              <a:rPr lang="ar-EG" b="1" dirty="0"/>
              <a:t>ثالثا ، </a:t>
            </a:r>
            <a:r>
              <a:rPr lang="ar-EG" dirty="0"/>
              <a:t>يحتاج رائد الأعمال إلى فهم كيفية تأثير هياكل الصفقات البديلة على القيمة الإجمالية وقيم المطالبات المالية للمستثمرين ورائد الأعمال.</a:t>
            </a:r>
            <a:endParaRPr lang="en-US" dirty="0"/>
          </a:p>
          <a:p>
            <a:pPr marL="0" indent="0" algn="r" rtl="1">
              <a:buFont typeface="Arial" panose="020B0604020202020204" pitchFamily="34" charset="0"/>
              <a:buNone/>
            </a:pPr>
            <a:r>
              <a:rPr lang="ar-EG" dirty="0"/>
              <a:t> </a:t>
            </a:r>
          </a:p>
          <a:p>
            <a:pPr marL="171450" indent="-171450" algn="r" rtl="1">
              <a:buFont typeface="Arial" panose="020B0604020202020204" pitchFamily="34" charset="0"/>
              <a:buChar char="•"/>
            </a:pPr>
            <a:r>
              <a:rPr lang="ar-EG" b="1" dirty="0"/>
              <a:t>وحتى بالنسبة للمشاريع في مراحلها المبكرة جدا، حيث تكون الجولات "غير المسعرة" شائعة، سيكون من الصعب التوصل إلى اتفاق بشأن شروط الصفقة دون الشعور بقيمة الفرصة</a:t>
            </a:r>
            <a:r>
              <a:rPr lang="ar-EG" dirty="0"/>
              <a:t>.</a:t>
            </a:r>
            <a:endParaRPr lang="en-US" dirty="0"/>
          </a:p>
          <a:p>
            <a:pPr marL="171450" indent="-171450" algn="r" rtl="1">
              <a:buFont typeface="Arial" panose="020B0604020202020204" pitchFamily="34" charset="0"/>
              <a:buChar char="•"/>
            </a:pPr>
            <a:endParaRPr lang="ar-EG" dirty="0"/>
          </a:p>
          <a:p>
            <a:pPr marL="171450" indent="-171450" algn="r" rtl="1">
              <a:buFont typeface="Arial" panose="020B0604020202020204" pitchFamily="34" charset="0"/>
              <a:buChar char="•"/>
            </a:pPr>
            <a:r>
              <a:rPr lang="ar-EG" dirty="0"/>
              <a:t>قد يتوقع رائد الأعمال أن المنافسة بين المستثمرين المحتملين يمكن أن تلغي الحاجة إلى تقييم المطالبات المالية المعقدة. </a:t>
            </a:r>
            <a:r>
              <a:rPr lang="ar-EG" u="sng" dirty="0"/>
              <a:t>هذا التوقع غير صحيح</a:t>
            </a:r>
            <a:r>
              <a:rPr lang="ar-EG" dirty="0"/>
              <a:t>. </a:t>
            </a:r>
            <a:endParaRPr lang="en-US" dirty="0"/>
          </a:p>
          <a:p>
            <a:pPr marL="171450" indent="-171450" algn="r" rtl="1">
              <a:buFont typeface="Arial" panose="020B0604020202020204" pitchFamily="34" charset="0"/>
              <a:buChar char="•"/>
            </a:pPr>
            <a:endParaRPr lang="ar-EG" dirty="0"/>
          </a:p>
          <a:p>
            <a:pPr marL="171450" indent="-171450" algn="r" rtl="1">
              <a:buFont typeface="Arial" panose="020B0604020202020204" pitchFamily="34" charset="0"/>
              <a:buChar char="•"/>
            </a:pPr>
            <a:r>
              <a:rPr lang="ar-EG" dirty="0"/>
              <a:t>حتى إذا كان العديد من المستثمرين يتنافسون على المشاركة في مشروع ما ، فقد يكون لديهم وجهات نظر مختلفة حول استراتيجية المشروع ومن المحتمل أن يسعوا إلى هياكل مختلفة لمطالبات الملكية والتزامات التمويل. </a:t>
            </a:r>
          </a:p>
          <a:p>
            <a:pPr marL="171450" indent="-171450" algn="r" rtl="1">
              <a:buFont typeface="Arial" panose="020B0604020202020204" pitchFamily="34" charset="0"/>
              <a:buChar char="•"/>
            </a:pPr>
            <a:r>
              <a:rPr lang="ar-EG" b="1" u="sng" dirty="0"/>
              <a:t>بدون دراسة عواقب التقييم للمقترحات المختلفة ، يمكن أن يكون اختيار أفضل بديل مشكلة لرائد الأعمال. </a:t>
            </a:r>
            <a:endParaRPr lang="en-US" b="1" u="sng" dirty="0"/>
          </a:p>
          <a:p>
            <a:pPr marL="171450" indent="-171450" algn="r" rtl="1">
              <a:buFont typeface="Arial" panose="020B0604020202020204" pitchFamily="34" charset="0"/>
              <a:buChar char="•"/>
            </a:pPr>
            <a:endParaRPr lang="ar-EG" dirty="0"/>
          </a:p>
          <a:p>
            <a:pPr marL="171450" indent="-171450" algn="r" rtl="1">
              <a:buFont typeface="Arial" panose="020B0604020202020204" pitchFamily="34" charset="0"/>
              <a:buChar char="•"/>
            </a:pPr>
            <a:r>
              <a:rPr lang="ar-EG" dirty="0"/>
              <a:t>يمكن أن يضمن الفهم القوي لتقنيات التقييم الأساسية أن يفهم رواد الأعمال بشكل أفضل كيف ينظر المستثمرون إلى الفرصة ويساعدون في التوصل إلى اتفاق مفيد للطرفين.</a:t>
            </a:r>
          </a:p>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341157933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r>
              <a:rPr lang="ar-EG" b="1" dirty="0"/>
              <a:t>10.3 نظرة عامة على طرق التقييم</a:t>
            </a:r>
          </a:p>
          <a:p>
            <a:pPr marL="171450" indent="-171450" algn="r" rtl="1">
              <a:buFont typeface="Arial" panose="020B0604020202020204" pitchFamily="34" charset="0"/>
              <a:buChar char="•"/>
            </a:pPr>
            <a:r>
              <a:rPr lang="ar-EG" dirty="0"/>
              <a:t>بالنسبة للمستثمر الذي يهتم فقط بالعائد المالي ، </a:t>
            </a:r>
            <a:r>
              <a:rPr lang="ar-EG" b="1" dirty="0"/>
              <a:t>فإن قيمة أي استثمار هي </a:t>
            </a:r>
            <a:r>
              <a:rPr lang="en-US" b="1" dirty="0"/>
              <a:t>PV </a:t>
            </a:r>
            <a:r>
              <a:rPr lang="ar-EG" b="1" dirty="0"/>
              <a:t>لتدفقاته النقدية المستقبلية</a:t>
            </a:r>
            <a:r>
              <a:rPr lang="ar-EG" dirty="0"/>
              <a:t>.</a:t>
            </a:r>
            <a:endParaRPr lang="en-US" dirty="0"/>
          </a:p>
          <a:p>
            <a:pPr marL="171450" indent="-171450" algn="r" rtl="1">
              <a:buFont typeface="Arial" panose="020B0604020202020204" pitchFamily="34" charset="0"/>
              <a:buChar char="•"/>
            </a:pPr>
            <a:r>
              <a:rPr lang="ar-EG" dirty="0"/>
              <a:t> </a:t>
            </a:r>
          </a:p>
          <a:p>
            <a:pPr marL="171450" indent="-171450" algn="r" rtl="1">
              <a:buFont typeface="Arial" panose="020B0604020202020204" pitchFamily="34" charset="0"/>
              <a:buChar char="•"/>
            </a:pPr>
            <a:r>
              <a:rPr lang="ar-EG" dirty="0"/>
              <a:t>على الرغم من وجود مجموعة متنوعة من الطرق لتقدير القيمة ، بدءا من الخصم الصريح للتدفقات النقدية المستقبلية إلى التقييم على أساس المضاعفات البسيطة إلى التقييم على أساس شركات مماثلة ، إلا أنهم جميعا يحاولون قياس ، بشكل مباشر أو غير مباشر ، </a:t>
            </a:r>
            <a:r>
              <a:rPr lang="en-US" dirty="0"/>
              <a:t>PV </a:t>
            </a:r>
            <a:r>
              <a:rPr lang="ar-EG" dirty="0"/>
              <a:t>للحق في تلقي التدفقات النقدية المستقبلية.</a:t>
            </a:r>
            <a:endParaRPr lang="en-US" dirty="0"/>
          </a:p>
          <a:p>
            <a:pPr marL="171450" indent="-171450" algn="r" rtl="1">
              <a:buFont typeface="Arial" panose="020B0604020202020204" pitchFamily="34" charset="0"/>
              <a:buChar char="•"/>
            </a:pPr>
            <a:endParaRPr lang="ar-EG" dirty="0"/>
          </a:p>
          <a:p>
            <a:pPr marL="171450" indent="-171450" algn="r" rtl="1">
              <a:buFont typeface="Arial" panose="020B0604020202020204" pitchFamily="34" charset="0"/>
              <a:buChar char="•"/>
            </a:pPr>
            <a:r>
              <a:rPr lang="ar-EG" dirty="0"/>
              <a:t>كما نوقش في الفصل 1 ، </a:t>
            </a:r>
            <a:r>
              <a:rPr lang="ar-EG" b="1" u="sng" dirty="0"/>
              <a:t>يسترشد التقييم بمبدأين أساسيين</a:t>
            </a:r>
            <a:r>
              <a:rPr lang="ar-EG" dirty="0"/>
              <a:t>: </a:t>
            </a:r>
            <a:endParaRPr lang="en-US" dirty="0"/>
          </a:p>
          <a:p>
            <a:pPr marL="171450" indent="-171450" algn="r" rtl="1">
              <a:buFont typeface="Arial" panose="020B0604020202020204" pitchFamily="34" charset="0"/>
              <a:buChar char="•"/>
            </a:pPr>
            <a:endParaRPr lang="ar-EG" dirty="0"/>
          </a:p>
          <a:p>
            <a:pPr marL="171450" indent="-171450" algn="r" rtl="1">
              <a:buFont typeface="Arial" panose="020B0604020202020204" pitchFamily="34" charset="0"/>
              <a:buChar char="•"/>
            </a:pPr>
            <a:r>
              <a:rPr lang="en-US" dirty="0"/>
              <a:t>             </a:t>
            </a:r>
            <a:r>
              <a:rPr lang="ar-EG" dirty="0"/>
              <a:t>أن الدولار اليوم يساوي أكثر من الدولار الذي يتم تلقيه في المستقبل ،</a:t>
            </a:r>
            <a:endParaRPr lang="en-US" dirty="0"/>
          </a:p>
          <a:p>
            <a:pPr marL="171450" indent="-171450" algn="r" rtl="1">
              <a:buFont typeface="Arial" panose="020B0604020202020204" pitchFamily="34" charset="0"/>
              <a:buChar char="•"/>
            </a:pPr>
            <a:endParaRPr lang="en-US" dirty="0"/>
          </a:p>
          <a:p>
            <a:pPr marL="171450" indent="-171450" algn="r" rtl="1">
              <a:buFont typeface="Arial" panose="020B0604020202020204" pitchFamily="34" charset="0"/>
              <a:buChar char="•"/>
            </a:pPr>
            <a:r>
              <a:rPr lang="ar-EG" dirty="0"/>
              <a:t> </a:t>
            </a:r>
            <a:r>
              <a:rPr lang="en-US" dirty="0"/>
              <a:t>          </a:t>
            </a:r>
            <a:r>
              <a:rPr lang="ar-EG" dirty="0"/>
              <a:t>و</a:t>
            </a:r>
            <a:r>
              <a:rPr lang="en-US" dirty="0"/>
              <a:t> </a:t>
            </a:r>
            <a:r>
              <a:rPr lang="ar-EG" dirty="0"/>
              <a:t>أن الدولار الآمن يساوي أكثر من الدولار المحفوف بالمخاطر ، أي أن الدولار الآمن أكثر قيمة من المقامرة مع مردود متوقع قدره دولار واحد. </a:t>
            </a:r>
            <a:endParaRPr lang="en-US" dirty="0"/>
          </a:p>
          <a:p>
            <a:pPr marL="171450" indent="-171450" algn="r" rtl="1">
              <a:buFont typeface="Arial" panose="020B0604020202020204" pitchFamily="34" charset="0"/>
              <a:buChar char="•"/>
            </a:pPr>
            <a:endParaRPr lang="ar-EG" dirty="0"/>
          </a:p>
          <a:p>
            <a:pPr marL="171450" indent="-171450" algn="r" rtl="1">
              <a:buFont typeface="Arial" panose="020B0604020202020204" pitchFamily="34" charset="0"/>
              <a:buChar char="•"/>
            </a:pPr>
            <a:r>
              <a:rPr lang="ar-EG" b="1" dirty="0"/>
              <a:t>وبالتالي ، فإن </a:t>
            </a:r>
            <a:r>
              <a:rPr lang="en-US" b="1" dirty="0"/>
              <a:t>PV </a:t>
            </a:r>
            <a:r>
              <a:rPr lang="ar-EG" b="1" dirty="0"/>
              <a:t>لأي استثمار يعتمد على توقيت ومخاطر التدفقات النقدية المستقبلية المتوقعة. </a:t>
            </a:r>
          </a:p>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181010413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r>
              <a:rPr lang="ar-EG" b="1" dirty="0"/>
              <a:t>10.3 نظرة عامة على طرق التقييم</a:t>
            </a:r>
            <a:endParaRPr lang="en-US" b="1" dirty="0"/>
          </a:p>
          <a:p>
            <a:pPr algn="r" rtl="1"/>
            <a:endParaRPr lang="ar-EG" dirty="0"/>
          </a:p>
          <a:p>
            <a:pPr marL="171450" indent="-171450" algn="r" rtl="1">
              <a:buFont typeface="Arial" panose="020B0604020202020204" pitchFamily="34" charset="0"/>
              <a:buChar char="•"/>
            </a:pPr>
            <a:r>
              <a:rPr lang="ar-EG" b="1" dirty="0"/>
              <a:t>من الناحية النظرية </a:t>
            </a:r>
            <a:r>
              <a:rPr lang="ar-EG" dirty="0"/>
              <a:t>، إذا تمكن الشخص من تحديد التدفقات النقدية المتوقعة والمخاطر وتكلفة رأس المال بشكل صحيح ، فإن نتيجة تحليل التدفق النقدي المخصوم ستكون </a:t>
            </a:r>
            <a:r>
              <a:rPr lang="en-US" dirty="0"/>
              <a:t>PV "</a:t>
            </a:r>
            <a:r>
              <a:rPr lang="ar-EG" dirty="0"/>
              <a:t>الحقيقية".</a:t>
            </a:r>
            <a:endParaRPr lang="en-US" dirty="0"/>
          </a:p>
          <a:p>
            <a:pPr marL="171450" indent="-171450" algn="r" rtl="1">
              <a:buFont typeface="Arial" panose="020B0604020202020204" pitchFamily="34" charset="0"/>
              <a:buChar char="•"/>
            </a:pPr>
            <a:r>
              <a:rPr lang="ar-EG" dirty="0"/>
              <a:t> </a:t>
            </a:r>
          </a:p>
          <a:p>
            <a:pPr marL="171450" indent="-171450" algn="r" rtl="1">
              <a:buFont typeface="Arial" panose="020B0604020202020204" pitchFamily="34" charset="0"/>
              <a:buChar char="•"/>
            </a:pPr>
            <a:r>
              <a:rPr lang="ar-EG" dirty="0"/>
              <a:t>ومع ذلك ، </a:t>
            </a:r>
            <a:r>
              <a:rPr lang="ar-EG" b="1" dirty="0"/>
              <a:t>في الممارسة العملية </a:t>
            </a:r>
            <a:r>
              <a:rPr lang="ar-EG" dirty="0"/>
              <a:t>، هناك قدر كبير من الحكم ينطوي على التقييم.</a:t>
            </a:r>
            <a:endParaRPr lang="en-US" dirty="0"/>
          </a:p>
          <a:p>
            <a:pPr marL="171450" indent="-171450" algn="r" rtl="1">
              <a:buFont typeface="Arial" panose="020B0604020202020204" pitchFamily="34" charset="0"/>
              <a:buChar char="•"/>
            </a:pPr>
            <a:r>
              <a:rPr lang="ar-EG" dirty="0"/>
              <a:t> </a:t>
            </a:r>
            <a:r>
              <a:rPr lang="en-US" dirty="0"/>
              <a:t>         </a:t>
            </a:r>
            <a:r>
              <a:rPr lang="ar-EG" dirty="0"/>
              <a:t>نظرا لأننا يجب أن نعتمد على التقديرات ، يمكننا التأكد من أن حساباتنا لا تسفر إلا عن تقديرات تقريبية للحقيقية.</a:t>
            </a:r>
            <a:endParaRPr lang="en-US" dirty="0"/>
          </a:p>
          <a:p>
            <a:pPr marL="171450" indent="-171450" algn="r" rtl="1">
              <a:buFont typeface="Arial" panose="020B0604020202020204" pitchFamily="34" charset="0"/>
              <a:buChar char="•"/>
            </a:pPr>
            <a:r>
              <a:rPr lang="ar-EG" dirty="0"/>
              <a:t> </a:t>
            </a:r>
          </a:p>
          <a:p>
            <a:pPr marL="171450" indent="-171450" algn="r" rtl="1">
              <a:buFont typeface="Arial" panose="020B0604020202020204" pitchFamily="34" charset="0"/>
              <a:buChar char="•"/>
            </a:pPr>
            <a:r>
              <a:rPr lang="ar-EG" dirty="0"/>
              <a:t>بدلا من اليأس ، يجب أن ندرك أن التقديرات غير الكاملة توفر الفرصة. </a:t>
            </a:r>
          </a:p>
          <a:p>
            <a:pPr marL="171450" indent="-171450" algn="r" rtl="1">
              <a:buFont typeface="Arial" panose="020B0604020202020204" pitchFamily="34" charset="0"/>
              <a:buChar char="•"/>
            </a:pPr>
            <a:r>
              <a:rPr lang="ar-EG" dirty="0"/>
              <a:t>من المحتمل أن تكون هناك مكافآت كبيرة للقيام بعمل أفضل في تقدير </a:t>
            </a:r>
            <a:r>
              <a:rPr lang="en-US" dirty="0"/>
              <a:t>PV </a:t>
            </a:r>
            <a:r>
              <a:rPr lang="ar-EG" dirty="0"/>
              <a:t>مقارنة بمنافسيك. </a:t>
            </a:r>
            <a:endParaRPr lang="en-US" dirty="0"/>
          </a:p>
          <a:p>
            <a:pPr marL="171450" indent="-171450" algn="r" rtl="1">
              <a:buFont typeface="Arial" panose="020B0604020202020204" pitchFamily="34" charset="0"/>
              <a:buChar char="•"/>
            </a:pPr>
            <a:endParaRPr lang="ar-EG" dirty="0"/>
          </a:p>
          <a:p>
            <a:pPr marL="171450" indent="-171450" algn="r" rtl="1">
              <a:buFont typeface="Arial" panose="020B0604020202020204" pitchFamily="34" charset="0"/>
              <a:buChar char="•"/>
            </a:pPr>
            <a:r>
              <a:rPr lang="ar-EG" b="1" dirty="0"/>
              <a:t>إذا تساوت الأشياء الأخرى ، فإن رائد الأعمال أو المستثمر الذي يقوم بعمل جيد باستمرار في تقدير القيمة </a:t>
            </a:r>
            <a:r>
              <a:rPr lang="ar-EG" b="1" u="sng" dirty="0"/>
              <a:t>سوف يتفوق على الشخص </a:t>
            </a:r>
            <a:r>
              <a:rPr lang="ar-EG" b="1" dirty="0"/>
              <a:t>الذي هو على حق في المتوسط ولكنه يرتكب أخطاء كبيرة في المبالغة والتقليل من التقدير.</a:t>
            </a:r>
            <a:endParaRPr lang="en-US" b="1" dirty="0"/>
          </a:p>
          <a:p>
            <a:pPr marL="171450" indent="-171450" algn="r" rtl="1">
              <a:buFont typeface="Arial" panose="020B0604020202020204" pitchFamily="34" charset="0"/>
              <a:buChar char="•"/>
            </a:pPr>
            <a:r>
              <a:rPr lang="ar-EG" dirty="0"/>
              <a:t> </a:t>
            </a:r>
          </a:p>
          <a:p>
            <a:pPr marL="171450" indent="-171450" algn="r" rtl="1">
              <a:buFont typeface="Arial" panose="020B0604020202020204" pitchFamily="34" charset="0"/>
              <a:buChar char="•"/>
            </a:pPr>
            <a:r>
              <a:rPr lang="ar-EG" dirty="0"/>
              <a:t>هناك العديد من أدوات التقييم السليمة نظريا والتي تم التحقق من صحتها تجريبيا لتحليل المشاريع الجديدة.</a:t>
            </a:r>
          </a:p>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123898377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a:p>
            <a:pPr marL="171450" indent="-171450" algn="r" rtl="1">
              <a:buFont typeface="Arial" panose="020B0604020202020204" pitchFamily="34" charset="0"/>
              <a:buChar char="•"/>
            </a:pPr>
            <a:r>
              <a:rPr lang="ar-EG" dirty="0"/>
              <a:t>في هذا الفصل ، نقدم الأساليب التالية ونسلط الضوء على نقاط القوة والضعف فيها:</a:t>
            </a:r>
            <a:endParaRPr lang="en-US" dirty="0"/>
          </a:p>
          <a:p>
            <a:pPr marL="171450" indent="-171450" algn="r" rtl="1">
              <a:buFont typeface="Arial" panose="020B0604020202020204" pitchFamily="34" charset="0"/>
              <a:buChar char="•"/>
            </a:pPr>
            <a:endParaRPr lang="ar-EG" dirty="0"/>
          </a:p>
          <a:p>
            <a:pPr algn="r" rtl="1"/>
            <a:r>
              <a:rPr lang="ar-EG" dirty="0"/>
              <a:t>1. طرق التدفق النقدي المخصوم (</a:t>
            </a:r>
            <a:r>
              <a:rPr lang="en-US" dirty="0"/>
              <a:t>DCF)</a:t>
            </a:r>
          </a:p>
          <a:p>
            <a:pPr algn="r" rtl="1"/>
            <a:r>
              <a:rPr lang="en-US" dirty="0"/>
              <a:t>         a. </a:t>
            </a:r>
            <a:r>
              <a:rPr lang="ar-EG" dirty="0"/>
              <a:t>نهج معدل الخصم المعدل حسب المخاطر (</a:t>
            </a:r>
            <a:r>
              <a:rPr lang="en-US" dirty="0"/>
              <a:t>RADR)</a:t>
            </a:r>
          </a:p>
          <a:p>
            <a:pPr algn="r" rtl="1"/>
            <a:r>
              <a:rPr lang="en-US" dirty="0"/>
              <a:t>         b. </a:t>
            </a:r>
            <a:r>
              <a:rPr lang="ar-EG" dirty="0"/>
              <a:t>نهج مكافئ اليقين (</a:t>
            </a:r>
            <a:r>
              <a:rPr lang="en-US" dirty="0"/>
              <a:t>CEQ)</a:t>
            </a:r>
          </a:p>
          <a:p>
            <a:pPr algn="r" rtl="1"/>
            <a:endParaRPr lang="en-US" dirty="0"/>
          </a:p>
          <a:p>
            <a:pPr algn="r" rtl="1"/>
            <a:r>
              <a:rPr lang="en-US" dirty="0"/>
              <a:t>2. </a:t>
            </a:r>
            <a:r>
              <a:rPr lang="ar-EG" dirty="0"/>
              <a:t>طريقة القيمة النسبية (</a:t>
            </a:r>
            <a:r>
              <a:rPr lang="en-US" dirty="0"/>
              <a:t>RV)</a:t>
            </a:r>
          </a:p>
          <a:p>
            <a:pPr algn="r" rtl="1"/>
            <a:endParaRPr lang="en-US" dirty="0"/>
          </a:p>
          <a:p>
            <a:pPr algn="r" rtl="1"/>
            <a:r>
              <a:rPr lang="en-US" dirty="0"/>
              <a:t>3. </a:t>
            </a:r>
            <a:r>
              <a:rPr lang="ar-EG" dirty="0"/>
              <a:t>طريقة رأس المال الاستثماري (</a:t>
            </a:r>
            <a:r>
              <a:rPr lang="en-US" dirty="0"/>
              <a:t>VC)</a:t>
            </a:r>
          </a:p>
          <a:p>
            <a:pPr algn="r" rtl="1"/>
            <a:endParaRPr lang="en-US" dirty="0"/>
          </a:p>
          <a:p>
            <a:pPr algn="r" rtl="1"/>
            <a:r>
              <a:rPr lang="en-US" dirty="0"/>
              <a:t>4. </a:t>
            </a:r>
            <a:r>
              <a:rPr lang="ar-EG" dirty="0"/>
              <a:t>طريقة شيكاغو الأولى</a:t>
            </a:r>
            <a:endParaRPr lang="en-US" dirty="0"/>
          </a:p>
          <a:p>
            <a:pPr algn="r" rtl="1"/>
            <a:endParaRPr lang="ar-EG" dirty="0"/>
          </a:p>
          <a:p>
            <a:pPr marL="171450" indent="-171450" algn="r" rtl="1">
              <a:buFont typeface="Arial" panose="020B0604020202020204" pitchFamily="34" charset="0"/>
              <a:buChar char="•"/>
            </a:pPr>
            <a:r>
              <a:rPr lang="ar-EG" dirty="0"/>
              <a:t>تختلف هذه الأساليب في تعقيدها ومباشرة ارتباطها بالنظرية الاقتصادية الأساسية ، ولكنها تستخدم جميعها في الممارسة العملية وبالتالي فهي مهمة لأصحاب المشاريع والمستثمرين.</a:t>
            </a:r>
          </a:p>
          <a:p>
            <a:pPr algn="r" rtl="1"/>
            <a:endParaRPr lang="ar-EG" dirty="0"/>
          </a:p>
          <a:p>
            <a:pPr algn="r" rtl="1"/>
            <a:endParaRPr lang="ar-EG" dirty="0"/>
          </a:p>
          <a:p>
            <a:pPr algn="r" rtl="1"/>
            <a:endParaRPr lang="ar-EG" dirty="0"/>
          </a:p>
          <a:p>
            <a:pPr algn="r" rtl="1"/>
            <a:endParaRPr lang="ar-EG" dirty="0"/>
          </a:p>
          <a:p>
            <a:pPr algn="r" rtl="1"/>
            <a:endParaRPr lang="ar-EG" dirty="0"/>
          </a:p>
          <a:p>
            <a:pPr algn="r" rtl="1"/>
            <a:endParaRPr lang="ar-EG" dirty="0"/>
          </a:p>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354730218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r>
              <a:rPr lang="ar-EG" b="1" dirty="0"/>
              <a:t>طرق التدفق النقدي المخصوم (</a:t>
            </a:r>
            <a:r>
              <a:rPr lang="en-US" b="1" dirty="0"/>
              <a:t>DCF)</a:t>
            </a:r>
          </a:p>
          <a:p>
            <a:pPr marL="171450" indent="-171450" algn="r" rtl="1">
              <a:buFont typeface="Arial" panose="020B0604020202020204" pitchFamily="34" charset="0"/>
              <a:buChar char="•"/>
            </a:pPr>
            <a:r>
              <a:rPr lang="ar-EG" dirty="0"/>
              <a:t>نحن نعتبر طريقتين لتقدير </a:t>
            </a:r>
            <a:r>
              <a:rPr lang="en-US" dirty="0"/>
              <a:t>PV </a:t>
            </a:r>
            <a:r>
              <a:rPr lang="ar-EG" dirty="0"/>
              <a:t>بواسطة </a:t>
            </a:r>
            <a:r>
              <a:rPr lang="en-US" dirty="0"/>
              <a:t>DCF. </a:t>
            </a:r>
          </a:p>
          <a:p>
            <a:pPr marL="171450" indent="-171450" algn="r" rtl="1">
              <a:buFont typeface="Arial" panose="020B0604020202020204" pitchFamily="34" charset="0"/>
              <a:buChar char="•"/>
            </a:pPr>
            <a:endParaRPr lang="en-US" dirty="0"/>
          </a:p>
          <a:p>
            <a:pPr marL="171450" indent="-171450" algn="r" rtl="1">
              <a:buFont typeface="Arial" panose="020B0604020202020204" pitchFamily="34" charset="0"/>
              <a:buChar char="•"/>
            </a:pPr>
            <a:r>
              <a:rPr lang="ar-EG" dirty="0"/>
              <a:t>الأول هو نهج </a:t>
            </a:r>
            <a:r>
              <a:rPr lang="en-US" dirty="0"/>
              <a:t>RADR </a:t>
            </a:r>
            <a:r>
              <a:rPr lang="ar-EG" dirty="0"/>
              <a:t>و</a:t>
            </a:r>
            <a:endParaRPr lang="en-US" dirty="0"/>
          </a:p>
          <a:p>
            <a:pPr marL="171450" indent="-171450" algn="r" rtl="1">
              <a:buFont typeface="Arial" panose="020B0604020202020204" pitchFamily="34" charset="0"/>
              <a:buChar char="•"/>
            </a:pPr>
            <a:r>
              <a:rPr lang="ar-EG" dirty="0"/>
              <a:t>الثاني نهج </a:t>
            </a:r>
            <a:r>
              <a:rPr lang="en-US" dirty="0"/>
              <a:t>CEQ. </a:t>
            </a:r>
          </a:p>
          <a:p>
            <a:pPr marL="171450" indent="-171450" algn="r" rtl="1">
              <a:buFont typeface="Arial" panose="020B0604020202020204" pitchFamily="34" charset="0"/>
              <a:buChar char="•"/>
            </a:pPr>
            <a:endParaRPr lang="en-US" dirty="0"/>
          </a:p>
          <a:p>
            <a:pPr marL="171450" indent="-171450" algn="r" rtl="1">
              <a:buFont typeface="Arial" panose="020B0604020202020204" pitchFamily="34" charset="0"/>
              <a:buChar char="•"/>
            </a:pPr>
            <a:r>
              <a:rPr lang="ar-EG" b="1" dirty="0"/>
              <a:t>يكمن الاختلاف بينهما في كيفية دمج تعديل المخاطر في الحساب. </a:t>
            </a:r>
            <a:endParaRPr lang="en-US" b="1" dirty="0"/>
          </a:p>
          <a:p>
            <a:pPr marL="171450" indent="-171450" algn="r" rtl="1">
              <a:buFont typeface="Arial" panose="020B0604020202020204" pitchFamily="34" charset="0"/>
              <a:buChar char="•"/>
            </a:pPr>
            <a:endParaRPr lang="ar-EG" b="1" dirty="0"/>
          </a:p>
          <a:p>
            <a:pPr marL="171450" indent="-171450" algn="r" rtl="1">
              <a:buFont typeface="Arial" panose="020B0604020202020204" pitchFamily="34" charset="0"/>
              <a:buChar char="•"/>
            </a:pPr>
            <a:r>
              <a:rPr lang="ar-EG" dirty="0"/>
              <a:t>إذا تم تطبيق النهج بطريقة متسقة وكانت الافتراضات الأساسية متسقة ، فإنها ستسفر عن تقديرات متطابقة للقيمة. </a:t>
            </a:r>
          </a:p>
          <a:p>
            <a:pPr marL="171450" indent="-171450" algn="r" rtl="1">
              <a:buFont typeface="Arial" panose="020B0604020202020204" pitchFamily="34" charset="0"/>
              <a:buChar char="•"/>
            </a:pPr>
            <a:r>
              <a:rPr lang="ar-EG" dirty="0"/>
              <a:t>غير أن المعلومات اللازمة لتنفيذ النهجين تختلف. </a:t>
            </a:r>
          </a:p>
          <a:p>
            <a:pPr marL="171450" indent="-171450" algn="r" rtl="1">
              <a:buFont typeface="Arial" panose="020B0604020202020204" pitchFamily="34" charset="0"/>
              <a:buChar char="•"/>
            </a:pPr>
            <a:r>
              <a:rPr lang="ar-EG" dirty="0"/>
              <a:t>وبالتالي، فإن توافر المعلومات وجودتها محددان هامان ينبغي استخدامهما.</a:t>
            </a:r>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411034183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lgn="r" rtl="1">
              <a:buFont typeface="Arial" panose="020B0604020202020204" pitchFamily="34" charset="0"/>
              <a:buChar char="•"/>
            </a:pPr>
            <a:r>
              <a:rPr lang="ar-EG" b="1" dirty="0"/>
              <a:t>نهج </a:t>
            </a:r>
            <a:r>
              <a:rPr lang="en-US" b="1" dirty="0"/>
              <a:t>RADR </a:t>
            </a:r>
            <a:r>
              <a:rPr lang="ar-EG" dirty="0"/>
              <a:t>هو نهج </a:t>
            </a:r>
            <a:r>
              <a:rPr lang="en-US" dirty="0"/>
              <a:t>DCF </a:t>
            </a:r>
            <a:r>
              <a:rPr lang="ar-EG" dirty="0"/>
              <a:t>الأكثر شهرة واستخداما.</a:t>
            </a:r>
            <a:endParaRPr lang="en-US" dirty="0"/>
          </a:p>
          <a:p>
            <a:pPr marL="171450" indent="-171450" algn="r" rtl="1">
              <a:buFont typeface="Arial" panose="020B0604020202020204" pitchFamily="34" charset="0"/>
              <a:buChar char="•"/>
            </a:pPr>
            <a:endParaRPr lang="en-US" dirty="0"/>
          </a:p>
          <a:p>
            <a:pPr marL="171450" indent="-171450" algn="r" rtl="1">
              <a:buFont typeface="Arial" panose="020B0604020202020204" pitchFamily="34" charset="0"/>
              <a:buChar char="•"/>
            </a:pPr>
            <a:r>
              <a:rPr lang="ar-EG" dirty="0"/>
              <a:t> </a:t>
            </a:r>
            <a:r>
              <a:rPr lang="ar-EG" b="1" dirty="0"/>
              <a:t>في </a:t>
            </a:r>
            <a:r>
              <a:rPr lang="en-US" b="1" dirty="0"/>
              <a:t>RADR </a:t>
            </a:r>
            <a:r>
              <a:rPr lang="en-US" dirty="0"/>
              <a:t>، </a:t>
            </a:r>
            <a:r>
              <a:rPr lang="ar-EG" u="sng" dirty="0"/>
              <a:t>يتم تحويل التدفق النقدي المستقبلي المتوقع إلى </a:t>
            </a:r>
            <a:r>
              <a:rPr lang="en-US" u="sng" dirty="0"/>
              <a:t>PV </a:t>
            </a:r>
            <a:r>
              <a:rPr lang="ar-EG" u="sng" dirty="0"/>
              <a:t>من خلال تطبيق معدل خصم </a:t>
            </a:r>
            <a:r>
              <a:rPr lang="ar-EG" b="1" u="sng" dirty="0"/>
              <a:t>يعكس كلا من القيمة الزمنية للنقود ومخاطر التدفق النقدي المستقبلي. </a:t>
            </a:r>
            <a:endParaRPr lang="en-US" b="1" u="sng" dirty="0"/>
          </a:p>
          <a:p>
            <a:pPr marL="171450" indent="-171450" algn="r" rtl="1">
              <a:buFont typeface="Arial" panose="020B0604020202020204" pitchFamily="34" charset="0"/>
              <a:buChar char="•"/>
            </a:pPr>
            <a:endParaRPr lang="ar-EG" b="1" u="sng" dirty="0"/>
          </a:p>
          <a:p>
            <a:pPr marL="171450" indent="-171450" algn="r" rtl="1">
              <a:buFont typeface="Arial" panose="020B0604020202020204" pitchFamily="34" charset="0"/>
              <a:buChar char="•"/>
            </a:pPr>
            <a:r>
              <a:rPr lang="ar-EG" dirty="0"/>
              <a:t>يعرف هذا المعدل باسم "</a:t>
            </a:r>
            <a:r>
              <a:rPr lang="ar-EG" b="1" dirty="0"/>
              <a:t>معدل الخصم المعدل حسب المخاطر</a:t>
            </a:r>
            <a:r>
              <a:rPr lang="ar-EG" dirty="0"/>
              <a:t>" لأن تأثير المخاطرة على القيمة مدمج في معدل الخصم. </a:t>
            </a:r>
            <a:endParaRPr lang="en-US" dirty="0"/>
          </a:p>
          <a:p>
            <a:pPr marL="171450" indent="-171450" algn="r" rtl="1">
              <a:buFont typeface="Arial" panose="020B0604020202020204" pitchFamily="34" charset="0"/>
              <a:buChar char="•"/>
            </a:pPr>
            <a:endParaRPr lang="ar-EG" dirty="0"/>
          </a:p>
          <a:p>
            <a:pPr marL="171450" indent="-171450" algn="r" rtl="1">
              <a:buFont typeface="Arial" panose="020B0604020202020204" pitchFamily="34" charset="0"/>
              <a:buChar char="•"/>
            </a:pPr>
            <a:r>
              <a:rPr lang="ar-EG" dirty="0"/>
              <a:t>ويستخدم نهج </a:t>
            </a:r>
            <a:r>
              <a:rPr lang="en-US" dirty="0"/>
              <a:t>RADR </a:t>
            </a:r>
            <a:r>
              <a:rPr lang="ar-EG" dirty="0"/>
              <a:t>الأكثر شيوعا في تمويل الشركات لأنه ملائم ولأن متطلبات المعلومات يمكن تلبيتها بسهولة باستخدام البيانات المتعلقة بالشركات العامة المماثلة.</a:t>
            </a:r>
            <a:endParaRPr lang="en-US" dirty="0"/>
          </a:p>
          <a:p>
            <a:pPr marL="0" indent="0" algn="r" rtl="1">
              <a:buFont typeface="Arial" panose="020B0604020202020204" pitchFamily="34" charset="0"/>
              <a:buNone/>
            </a:pPr>
            <a:endParaRPr lang="en-US" dirty="0"/>
          </a:p>
          <a:p>
            <a:pPr marL="171450" indent="-171450" algn="r" rtl="1">
              <a:buFont typeface="Arial" panose="020B0604020202020204" pitchFamily="34" charset="0"/>
              <a:buChar char="•"/>
            </a:pPr>
            <a:endParaRPr lang="en-US" dirty="0"/>
          </a:p>
          <a:p>
            <a:pPr marL="171450" indent="-171450" algn="r" rtl="1">
              <a:buFont typeface="Arial" panose="020B0604020202020204" pitchFamily="34" charset="0"/>
              <a:buChar char="•"/>
            </a:pPr>
            <a:r>
              <a:rPr lang="ar-EG" b="1" dirty="0"/>
              <a:t>مع نهج </a:t>
            </a:r>
            <a:r>
              <a:rPr lang="en-US" b="1" dirty="0"/>
              <a:t>CEQ</a:t>
            </a:r>
            <a:r>
              <a:rPr lang="en-US" dirty="0"/>
              <a:t> ، </a:t>
            </a:r>
            <a:r>
              <a:rPr lang="ar-EG" dirty="0"/>
              <a:t>بدلا من تعديل معدل الخصم ، يتم تعديل المخاطر مباشرة إلى التدفق النقدي. </a:t>
            </a:r>
            <a:endParaRPr lang="en-US" dirty="0"/>
          </a:p>
          <a:p>
            <a:pPr marL="171450" indent="-171450" algn="r" rtl="1">
              <a:buFont typeface="Arial" panose="020B0604020202020204" pitchFamily="34" charset="0"/>
              <a:buChar char="•"/>
            </a:pPr>
            <a:endParaRPr lang="ar-EG" dirty="0"/>
          </a:p>
          <a:p>
            <a:pPr marL="171450" indent="-171450" algn="r" rtl="1">
              <a:buFont typeface="Arial" panose="020B0604020202020204" pitchFamily="34" charset="0"/>
              <a:buChar char="•"/>
            </a:pPr>
            <a:r>
              <a:rPr lang="ar-EG" dirty="0"/>
              <a:t>ينتج عن هذا التعديل تدفق نقدي معدل حسب المخاطر (أو مكافئ لليقين) يتم تحويله إلى </a:t>
            </a:r>
            <a:r>
              <a:rPr lang="en-US" dirty="0"/>
              <a:t>PV </a:t>
            </a:r>
            <a:r>
              <a:rPr lang="ar-EG" dirty="0"/>
              <a:t>عن طريق الخصم بسعر خال من المخاطر. </a:t>
            </a:r>
            <a:endParaRPr lang="en-US" dirty="0"/>
          </a:p>
          <a:p>
            <a:pPr marL="171450" indent="-171450" algn="r" rtl="1">
              <a:buFont typeface="Arial" panose="020B0604020202020204" pitchFamily="34" charset="0"/>
              <a:buChar char="•"/>
            </a:pPr>
            <a:endParaRPr lang="ar-EG" dirty="0"/>
          </a:p>
          <a:p>
            <a:pPr marL="171450" indent="-171450" algn="r" rtl="1">
              <a:buFont typeface="Arial" panose="020B0604020202020204" pitchFamily="34" charset="0"/>
              <a:buChar char="•"/>
            </a:pPr>
            <a:r>
              <a:rPr lang="ar-EG" dirty="0"/>
              <a:t>اتضح أنه بالنسبة للمشاريع الجديدة ، قد يكون من الأسهل تقدير التدفق النقدي </a:t>
            </a:r>
            <a:r>
              <a:rPr lang="en-US" dirty="0"/>
              <a:t>CEQ </a:t>
            </a:r>
            <a:r>
              <a:rPr lang="ar-EG" dirty="0"/>
              <a:t>من </a:t>
            </a:r>
            <a:r>
              <a:rPr lang="en-US" dirty="0"/>
              <a:t>RADR. </a:t>
            </a:r>
          </a:p>
        </p:txBody>
      </p:sp>
      <p:sp>
        <p:nvSpPr>
          <p:cNvPr id="4" name="Slide Number Placeholder 3"/>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387836430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b="1" dirty="0"/>
          </a:p>
          <a:p>
            <a:pPr marL="171450" indent="-171450" algn="r" rtl="1">
              <a:buFont typeface="Arial" panose="020B0604020202020204" pitchFamily="34" charset="0"/>
              <a:buChar char="•"/>
            </a:pPr>
            <a:r>
              <a:rPr lang="ar-EG" dirty="0"/>
              <a:t>كما ذكرنا سابقا ، فإننا نعتبر نهجين لتقييم </a:t>
            </a:r>
            <a:r>
              <a:rPr lang="en-US" dirty="0"/>
              <a:t>DCF ، </a:t>
            </a:r>
            <a:r>
              <a:rPr lang="ar-EG" dirty="0"/>
              <a:t>نهج </a:t>
            </a:r>
            <a:r>
              <a:rPr lang="en-US" dirty="0"/>
              <a:t>RADR </a:t>
            </a:r>
            <a:r>
              <a:rPr lang="ar-EG" dirty="0"/>
              <a:t>ونهج </a:t>
            </a:r>
            <a:r>
              <a:rPr lang="en-US" dirty="0"/>
              <a:t>CEQ.</a:t>
            </a:r>
          </a:p>
          <a:p>
            <a:pPr algn="r" rtl="1"/>
            <a:r>
              <a:rPr lang="en-US" dirty="0"/>
              <a:t> </a:t>
            </a:r>
          </a:p>
          <a:p>
            <a:pPr marL="171450" indent="-171450" algn="r" rtl="1">
              <a:buFont typeface="Arial" panose="020B0604020202020204" pitchFamily="34" charset="0"/>
              <a:buChar char="•"/>
            </a:pPr>
            <a:r>
              <a:rPr lang="ar-EG" b="1" dirty="0"/>
              <a:t>الفرق الرئيسي بينهما </a:t>
            </a:r>
            <a:r>
              <a:rPr lang="ar-EG" u="sng" dirty="0"/>
              <a:t>هو في الطريقة التي نتكيف بها مع المخاطر.</a:t>
            </a:r>
            <a:endParaRPr lang="en-US" u="sng" dirty="0"/>
          </a:p>
          <a:p>
            <a:pPr marL="171450" indent="-171450" algn="r" rtl="1">
              <a:buFont typeface="Arial" panose="020B0604020202020204" pitchFamily="34" charset="0"/>
              <a:buChar char="•"/>
            </a:pPr>
            <a:endParaRPr lang="ar-EG" dirty="0"/>
          </a:p>
          <a:p>
            <a:pPr marL="171450" indent="-171450" algn="r" rtl="1">
              <a:buFont typeface="Arial" panose="020B0604020202020204" pitchFamily="34" charset="0"/>
              <a:buChar char="•"/>
            </a:pPr>
            <a:r>
              <a:rPr lang="ar-EG" b="1" dirty="0"/>
              <a:t>تغطي معظم النصوص المالية التمهيدية </a:t>
            </a:r>
            <a:r>
              <a:rPr lang="en-US" b="1" dirty="0"/>
              <a:t>RADR </a:t>
            </a:r>
            <a:r>
              <a:rPr lang="ar-EG" b="1" dirty="0"/>
              <a:t>فقط أو تصف بإيجاز </a:t>
            </a:r>
            <a:r>
              <a:rPr lang="en-US" b="1" dirty="0"/>
              <a:t>CEQ. </a:t>
            </a:r>
          </a:p>
          <a:p>
            <a:pPr marL="171450" indent="-171450" algn="r" rtl="1">
              <a:buFont typeface="Arial" panose="020B0604020202020204" pitchFamily="34" charset="0"/>
              <a:buChar char="•"/>
            </a:pPr>
            <a:endParaRPr lang="en-US" dirty="0"/>
          </a:p>
          <a:p>
            <a:pPr marL="171450" indent="-171450" algn="r" rtl="1">
              <a:buFont typeface="Arial" panose="020B0604020202020204" pitchFamily="34" charset="0"/>
              <a:buChar char="•"/>
            </a:pPr>
            <a:r>
              <a:rPr lang="ar-EG" dirty="0"/>
              <a:t>ومع ذلك ، نظرا لمتطلبات المعلومات المختلفة ، </a:t>
            </a:r>
            <a:r>
              <a:rPr lang="ar-EG" b="1" u="sng" dirty="0"/>
              <a:t>يمكن أن تكون طريقة </a:t>
            </a:r>
            <a:r>
              <a:rPr lang="en-US" b="1" u="sng" dirty="0"/>
              <a:t>CEQ </a:t>
            </a:r>
            <a:r>
              <a:rPr lang="ar-EG" b="1" u="sng" dirty="0"/>
              <a:t>أكثر ملاءمة من </a:t>
            </a:r>
            <a:r>
              <a:rPr lang="en-US" b="1" u="sng" dirty="0"/>
              <a:t>RADR </a:t>
            </a:r>
            <a:r>
              <a:rPr lang="ar-EG" b="1" u="sng" dirty="0"/>
              <a:t>لتقييم المشاريع الجديدة.</a:t>
            </a:r>
          </a:p>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394040815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r>
              <a:rPr lang="ar-EG" b="1" dirty="0"/>
              <a:t>طريقة القيمة النسبية (</a:t>
            </a:r>
            <a:r>
              <a:rPr lang="en-US" b="1" dirty="0"/>
              <a:t>RV)</a:t>
            </a:r>
          </a:p>
          <a:p>
            <a:pPr algn="r" rtl="1"/>
            <a:endParaRPr lang="en-US" b="1" dirty="0"/>
          </a:p>
          <a:p>
            <a:pPr marL="171450" indent="-171450" algn="r" rtl="1">
              <a:buFont typeface="Arial" panose="020B0604020202020204" pitchFamily="34" charset="0"/>
              <a:buChar char="•"/>
            </a:pPr>
            <a:r>
              <a:rPr lang="ar-EG" dirty="0"/>
              <a:t>يستخدم التقييم النسبي بيانات السوق عن الشركات الأخرى أو المعاملات الأخرى كأساس لاستنتاج قيمة المشروع المعني.</a:t>
            </a:r>
            <a:endParaRPr lang="en-US" dirty="0"/>
          </a:p>
          <a:p>
            <a:pPr marL="171450" indent="-171450" algn="r" rtl="1">
              <a:buFont typeface="Arial" panose="020B0604020202020204" pitchFamily="34" charset="0"/>
              <a:buChar char="•"/>
            </a:pPr>
            <a:r>
              <a:rPr lang="ar-EG" dirty="0"/>
              <a:t> </a:t>
            </a:r>
            <a:r>
              <a:rPr lang="ar-EG" b="1" dirty="0"/>
              <a:t>يشار إلى هذه الطريقة أحيانا باسم "المقارنات" أو "تقييم المضاعفات". </a:t>
            </a:r>
            <a:endParaRPr lang="en-US" b="1" dirty="0"/>
          </a:p>
          <a:p>
            <a:pPr marL="171450" indent="-171450" algn="r" rtl="1">
              <a:buFont typeface="Arial" panose="020B0604020202020204" pitchFamily="34" charset="0"/>
              <a:buChar char="•"/>
            </a:pPr>
            <a:endParaRPr lang="ar-EG" b="1" dirty="0"/>
          </a:p>
          <a:p>
            <a:pPr marL="171450" indent="-171450" algn="r" rtl="1">
              <a:buFont typeface="Arial" panose="020B0604020202020204" pitchFamily="34" charset="0"/>
              <a:buChar char="•"/>
            </a:pPr>
            <a:r>
              <a:rPr lang="ar-EG" dirty="0"/>
              <a:t>يستخدم على نطاق واسع في الممارسة العملية ، خاصة بالنسبة للشركات الخاصة القائمة ، ويمكن أن يوفر تقديرا سريعا وسهلا للقيمة. المنطق الأساسي هو المراجحة. </a:t>
            </a:r>
            <a:endParaRPr lang="en-US" dirty="0"/>
          </a:p>
          <a:p>
            <a:pPr marL="171450" indent="-171450" algn="r" rtl="1">
              <a:buFont typeface="Arial" panose="020B0604020202020204" pitchFamily="34" charset="0"/>
              <a:buChar char="•"/>
            </a:pPr>
            <a:endParaRPr lang="ar-EG" dirty="0"/>
          </a:p>
          <a:p>
            <a:pPr marL="171450" indent="-171450" algn="r" rtl="1">
              <a:buFont typeface="Arial" panose="020B0604020202020204" pitchFamily="34" charset="0"/>
              <a:buChar char="•"/>
            </a:pPr>
            <a:r>
              <a:rPr lang="ar-EG" dirty="0"/>
              <a:t>إذا كان من المتوقع أن تنتج شركتان مختلفتان تدفقات نقدية مستقبلية متطابقة وتخضعان لمخاطر متطابقة ، فيجب أن يكون لهما نفس القيمة. </a:t>
            </a:r>
            <a:endParaRPr lang="en-US" dirty="0"/>
          </a:p>
          <a:p>
            <a:pPr marL="171450" indent="-171450" algn="r" rtl="1">
              <a:buFont typeface="Arial" panose="020B0604020202020204" pitchFamily="34" charset="0"/>
              <a:buChar char="•"/>
            </a:pPr>
            <a:endParaRPr lang="ar-EG" dirty="0"/>
          </a:p>
          <a:p>
            <a:pPr marL="171450" indent="-171450" algn="r" rtl="1">
              <a:buFont typeface="Arial" panose="020B0604020202020204" pitchFamily="34" charset="0"/>
              <a:buChar char="•"/>
            </a:pPr>
            <a:r>
              <a:rPr lang="ar-EG" dirty="0"/>
              <a:t>إذا لم يفعلوا ذلك ، فيجب أن يرغب المستثمرون في بيع القيمة الأعلى وشراء القيمة الأقل. </a:t>
            </a:r>
            <a:endParaRPr lang="en-US" dirty="0"/>
          </a:p>
          <a:p>
            <a:pPr marL="171450" indent="-171450" algn="r" rtl="1">
              <a:buFont typeface="Arial" panose="020B0604020202020204" pitchFamily="34" charset="0"/>
              <a:buChar char="•"/>
            </a:pPr>
            <a:endParaRPr lang="ar-EG" dirty="0"/>
          </a:p>
          <a:p>
            <a:pPr marL="171450" indent="-171450" algn="r" rtl="1">
              <a:buFont typeface="Arial" panose="020B0604020202020204" pitchFamily="34" charset="0"/>
              <a:buChar char="•"/>
            </a:pPr>
            <a:r>
              <a:rPr lang="ar-EG" dirty="0"/>
              <a:t>من خلال الاستدلال ، إذا كانت الشركات لها خصائص متشابهة ، فيجب أن يوفر منطق المراجحة تقديرا جيدا.</a:t>
            </a:r>
          </a:p>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160116439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lgn="r" rtl="1">
              <a:buFont typeface="Arial" panose="020B0604020202020204" pitchFamily="34" charset="0"/>
              <a:buChar char="•"/>
            </a:pPr>
            <a:r>
              <a:rPr lang="ar-EG" dirty="0"/>
              <a:t>وبالتالي فإن التقييم النسبي </a:t>
            </a:r>
            <a:r>
              <a:rPr lang="ar-EG" b="1" dirty="0"/>
              <a:t>هو محاولة لتوضيح الأسئلة المتعلقة بمعدلات الخصم وتوقعات التدفق النقدي الصريحة</a:t>
            </a:r>
            <a:r>
              <a:rPr lang="ar-EG" dirty="0"/>
              <a:t>.</a:t>
            </a:r>
            <a:endParaRPr lang="en-US" dirty="0"/>
          </a:p>
          <a:p>
            <a:pPr marL="171450" indent="-171450" algn="r" rtl="1">
              <a:buFont typeface="Arial" panose="020B0604020202020204" pitchFamily="34" charset="0"/>
              <a:buChar char="•"/>
            </a:pPr>
            <a:r>
              <a:rPr lang="ar-EG" dirty="0"/>
              <a:t> </a:t>
            </a:r>
          </a:p>
          <a:p>
            <a:pPr marL="171450" indent="-171450" algn="r" rtl="1">
              <a:buFont typeface="Arial" panose="020B0604020202020204" pitchFamily="34" charset="0"/>
              <a:buChar char="•"/>
            </a:pPr>
            <a:r>
              <a:rPr lang="ar-EG" b="1" dirty="0"/>
              <a:t>إذا كان من الممكن تطبيق </a:t>
            </a:r>
            <a:r>
              <a:rPr lang="en-US" b="1" dirty="0"/>
              <a:t>RV </a:t>
            </a:r>
            <a:r>
              <a:rPr lang="ar-EG" b="1" dirty="0"/>
              <a:t>و </a:t>
            </a:r>
            <a:r>
              <a:rPr lang="en-US" b="1" dirty="0"/>
              <a:t>DCF </a:t>
            </a:r>
            <a:r>
              <a:rPr lang="ar-EG" b="1" dirty="0"/>
              <a:t>بشكل صحيح ومثالي على مشروع معين ، فيجب أن تسفر عن قيم متطابقة. </a:t>
            </a:r>
            <a:endParaRPr lang="en-US" b="1" dirty="0"/>
          </a:p>
          <a:p>
            <a:pPr marL="171450" indent="-171450" algn="r" rtl="1">
              <a:buFont typeface="Arial" panose="020B0604020202020204" pitchFamily="34" charset="0"/>
              <a:buChar char="•"/>
            </a:pPr>
            <a:endParaRPr lang="ar-EG" dirty="0"/>
          </a:p>
          <a:p>
            <a:pPr marL="171450" indent="-171450" algn="r" rtl="1">
              <a:buFont typeface="Arial" panose="020B0604020202020204" pitchFamily="34" charset="0"/>
              <a:buChar char="•"/>
            </a:pPr>
            <a:r>
              <a:rPr lang="ar-EG" dirty="0"/>
              <a:t>لنفترض ، على سبيل المثال ، أننا وجدنا مقارنة مثالية لمشروع نريد تقييمه وأن المقارنة كانت موضوع معاملة حديثة تنطوي على قيمة محددة. </a:t>
            </a:r>
            <a:endParaRPr lang="en-US" dirty="0"/>
          </a:p>
          <a:p>
            <a:pPr marL="171450" indent="-171450" algn="r" rtl="1">
              <a:buFont typeface="Arial" panose="020B0604020202020204" pitchFamily="34" charset="0"/>
              <a:buChar char="•"/>
            </a:pPr>
            <a:endParaRPr lang="ar-EG" dirty="0"/>
          </a:p>
          <a:p>
            <a:pPr marL="171450" indent="-171450" algn="r" rtl="1">
              <a:buFont typeface="Arial" panose="020B0604020202020204" pitchFamily="34" charset="0"/>
              <a:buChar char="•"/>
            </a:pPr>
            <a:r>
              <a:rPr lang="ar-EG" dirty="0"/>
              <a:t>تحت </a:t>
            </a:r>
            <a:r>
              <a:rPr lang="en-US" dirty="0"/>
              <a:t>RV ، </a:t>
            </a:r>
            <a:r>
              <a:rPr lang="ar-EG" dirty="0"/>
              <a:t>يمكننا ببساطة القول أن القيم هي نفسها ؛ في المقابل </a:t>
            </a:r>
            <a:r>
              <a:rPr lang="ar-EG" u="sng" dirty="0"/>
              <a:t>، في إطار </a:t>
            </a:r>
            <a:r>
              <a:rPr lang="en-US" u="sng" dirty="0"/>
              <a:t>DCF ، </a:t>
            </a:r>
            <a:r>
              <a:rPr lang="ar-EG" u="sng" dirty="0"/>
              <a:t>يمكننا استخدام التدفقات النقدية المستقبلية المتوقعة </a:t>
            </a:r>
            <a:r>
              <a:rPr lang="ar-EG" dirty="0"/>
              <a:t>والقيمة الضمنية للمقارنة لاستنتاج معدل الخصم الذي يجب أن نستخدمه لتقييم التدفقات النقدية للمشروع المعني. </a:t>
            </a:r>
            <a:endParaRPr lang="en-US" dirty="0"/>
          </a:p>
          <a:p>
            <a:pPr marL="171450" indent="-171450" algn="r" rtl="1">
              <a:buFont typeface="Arial" panose="020B0604020202020204" pitchFamily="34" charset="0"/>
              <a:buChar char="•"/>
            </a:pPr>
            <a:endParaRPr lang="ar-EG" dirty="0"/>
          </a:p>
          <a:p>
            <a:pPr marL="171450" indent="-171450" algn="r" rtl="1">
              <a:buFont typeface="Arial" panose="020B0604020202020204" pitchFamily="34" charset="0"/>
              <a:buChar char="•"/>
            </a:pPr>
            <a:r>
              <a:rPr lang="ar-EG" dirty="0"/>
              <a:t>سنحصل على الإجابة نفسها في كلتا الحالتين.</a:t>
            </a:r>
          </a:p>
          <a:p>
            <a:pPr marL="171450" indent="-171450" algn="r" rtl="1">
              <a:buFont typeface="Arial" panose="020B0604020202020204" pitchFamily="34" charset="0"/>
              <a:buChar char="•"/>
            </a:pPr>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117483461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lgn="r" rtl="1">
              <a:buFont typeface="Arial" panose="020B0604020202020204" pitchFamily="34" charset="0"/>
              <a:buChar char="•"/>
            </a:pPr>
            <a:r>
              <a:rPr lang="ar-EG" b="1" dirty="0"/>
              <a:t>في الممارسة العملية </a:t>
            </a:r>
            <a:r>
              <a:rPr lang="ar-EG" dirty="0"/>
              <a:t>، عندما تسفر </a:t>
            </a:r>
            <a:r>
              <a:rPr lang="en-US" dirty="0"/>
              <a:t>RV </a:t>
            </a:r>
            <a:r>
              <a:rPr lang="ar-EG" dirty="0"/>
              <a:t>و </a:t>
            </a:r>
            <a:r>
              <a:rPr lang="en-US" dirty="0"/>
              <a:t>DCF </a:t>
            </a:r>
            <a:r>
              <a:rPr lang="ar-EG" dirty="0"/>
              <a:t>عن تقديرات مختلفة للقيمة ، هناك شيء غير متسق حول الافتراضات. </a:t>
            </a:r>
            <a:endParaRPr lang="en-US" dirty="0"/>
          </a:p>
          <a:p>
            <a:pPr marL="171450" indent="-171450" algn="r" rtl="1">
              <a:buFont typeface="Arial" panose="020B0604020202020204" pitchFamily="34" charset="0"/>
              <a:buChar char="•"/>
            </a:pPr>
            <a:endParaRPr lang="ar-EG" dirty="0"/>
          </a:p>
          <a:p>
            <a:pPr marL="171450" indent="-171450" algn="r" rtl="1">
              <a:buFont typeface="Arial" panose="020B0604020202020204" pitchFamily="34" charset="0"/>
              <a:buChar char="•"/>
            </a:pPr>
            <a:r>
              <a:rPr lang="ar-EG" dirty="0"/>
              <a:t>إما أن الافتراضات تحتاج إلى مراجعة أو يجب استخدام الحكم لتقييم الأهمية التي يجب وضعها على كل تقدير. </a:t>
            </a:r>
            <a:endParaRPr lang="en-US" dirty="0"/>
          </a:p>
          <a:p>
            <a:pPr marL="171450" indent="-171450" algn="r" rtl="1">
              <a:buFont typeface="Arial" panose="020B0604020202020204" pitchFamily="34" charset="0"/>
              <a:buChar char="•"/>
            </a:pPr>
            <a:endParaRPr lang="ar-EG" dirty="0"/>
          </a:p>
          <a:p>
            <a:pPr marL="171450" indent="-171450" algn="r" rtl="1">
              <a:buFont typeface="Arial" panose="020B0604020202020204" pitchFamily="34" charset="0"/>
              <a:buChar char="•"/>
            </a:pPr>
            <a:r>
              <a:rPr lang="ar-EG" dirty="0"/>
              <a:t>في </a:t>
            </a:r>
            <a:r>
              <a:rPr lang="en-US" dirty="0"/>
              <a:t>RV</a:t>
            </a:r>
            <a:r>
              <a:rPr lang="ar-EG" dirty="0"/>
              <a:t>، يتم جمع أسعار السوق أو الأسعار من المعاملات العامة أو الخاصة جنبا إلى جنب مع معلومات عن الخصائص التي يمكن ملاحظتها للشركات المماثلة. </a:t>
            </a:r>
            <a:endParaRPr lang="en-US" dirty="0"/>
          </a:p>
          <a:p>
            <a:pPr marL="171450" indent="-171450" algn="r" rtl="1">
              <a:buFont typeface="Arial" panose="020B0604020202020204" pitchFamily="34" charset="0"/>
              <a:buChar char="•"/>
            </a:pPr>
            <a:endParaRPr lang="ar-EG" dirty="0"/>
          </a:p>
          <a:p>
            <a:pPr marL="171450" indent="-171450" algn="r" rtl="1">
              <a:buFont typeface="Arial" panose="020B0604020202020204" pitchFamily="34" charset="0"/>
              <a:buChar char="•"/>
            </a:pPr>
            <a:r>
              <a:rPr lang="ar-EG" dirty="0"/>
              <a:t>قد تتضمن هذه المعلومات نسب المحاسبة وبيانات التشغيل التي يمكن استخدامها لتقدير قيمة شركة خاصة أو مشروع جديد. </a:t>
            </a:r>
            <a:endParaRPr lang="en-US" dirty="0"/>
          </a:p>
          <a:p>
            <a:pPr marL="171450" indent="-171450" algn="r" rtl="1">
              <a:buFont typeface="Arial" panose="020B0604020202020204" pitchFamily="34" charset="0"/>
              <a:buChar char="•"/>
            </a:pPr>
            <a:endParaRPr lang="ar-EG" dirty="0"/>
          </a:p>
          <a:p>
            <a:pPr marL="171450" indent="-171450" algn="r" rtl="1">
              <a:buFont typeface="Arial" panose="020B0604020202020204" pitchFamily="34" charset="0"/>
              <a:buChar char="•"/>
            </a:pPr>
            <a:r>
              <a:rPr lang="ar-EG" b="1" dirty="0"/>
              <a:t>في حين أن المنطق وراء </a:t>
            </a:r>
            <a:r>
              <a:rPr lang="en-US" b="1" dirty="0"/>
              <a:t>RV </a:t>
            </a:r>
            <a:r>
              <a:rPr lang="ar-EG" b="1" dirty="0"/>
              <a:t>واضح ومباشر ، إلا أن هناك العديد من التحديات التي تواجه التنفيذ الصحيح. </a:t>
            </a:r>
            <a:endParaRPr lang="en-US" b="1" dirty="0"/>
          </a:p>
          <a:p>
            <a:pPr marL="171450" indent="-171450" algn="r" rtl="1">
              <a:buFont typeface="Arial" panose="020B0604020202020204" pitchFamily="34" charset="0"/>
              <a:buChar char="•"/>
            </a:pPr>
            <a:endParaRPr lang="ar-EG" dirty="0"/>
          </a:p>
          <a:p>
            <a:pPr marL="171450" indent="-171450" algn="r" rtl="1">
              <a:buFont typeface="Arial" panose="020B0604020202020204" pitchFamily="34" charset="0"/>
              <a:buChar char="•"/>
            </a:pPr>
            <a:r>
              <a:rPr lang="ar-EG" dirty="0"/>
              <a:t>قد يكون من الصعب أو المستحيل العثور على المقارنات المناسبة لمشروع جديد (مع المعاملات في نفس مرحلة التطوير) أو التحقق منها ، والمقاييس الشائعة مثل نسب السعر إلى العائد ليست مفيدة لبدء التشغيل الذي لم يصل إلى الربحية. </a:t>
            </a:r>
          </a:p>
          <a:p>
            <a:pPr marL="171450" indent="-171450" algn="r" rtl="1">
              <a:buFont typeface="Arial" panose="020B0604020202020204" pitchFamily="34" charset="0"/>
              <a:buChar char="•"/>
            </a:pPr>
            <a:r>
              <a:rPr lang="ar-EG" dirty="0"/>
              <a:t>نظرا لأن بعض المضاعفات تستند إلى بيانات محاسبية ، فإن المحاذير المعتادة حول جودة الأرباح والتسويات لضمان قابلية المقارنة تنطبق. </a:t>
            </a:r>
            <a:endParaRPr lang="en-US" dirty="0"/>
          </a:p>
          <a:p>
            <a:pPr marL="171450" indent="-171450" algn="r" rtl="1">
              <a:buFont typeface="Arial" panose="020B0604020202020204" pitchFamily="34" charset="0"/>
              <a:buChar char="•"/>
            </a:pPr>
            <a:endParaRPr lang="ar-EG" dirty="0"/>
          </a:p>
          <a:p>
            <a:pPr marL="171450" indent="-171450" algn="r" rtl="1">
              <a:buFont typeface="Arial" panose="020B0604020202020204" pitchFamily="34" charset="0"/>
              <a:buChar char="•"/>
            </a:pPr>
            <a:r>
              <a:rPr lang="ar-EG" dirty="0"/>
              <a:t>بشكل عام، في حين أن فكرة التقييم القائمة على المقارنات مع الشركات الأخرى تبدو بسيطة، إلا أنها ليست كذلك. </a:t>
            </a:r>
            <a:endParaRPr lang="en-US" dirty="0"/>
          </a:p>
          <a:p>
            <a:pPr marL="171450" indent="-171450" algn="r" rtl="1">
              <a:buFont typeface="Arial" panose="020B0604020202020204" pitchFamily="34" charset="0"/>
              <a:buChar char="•"/>
            </a:pPr>
            <a:endParaRPr lang="ar-EG" dirty="0"/>
          </a:p>
          <a:p>
            <a:pPr marL="171450" indent="-171450" algn="r" rtl="1">
              <a:buFont typeface="Arial" panose="020B0604020202020204" pitchFamily="34" charset="0"/>
              <a:buChar char="•"/>
            </a:pPr>
            <a:r>
              <a:rPr lang="ar-EG" dirty="0"/>
              <a:t>هناك العديد من أبعاد المقارنة ، بما في ذلك الصناعة ونموذج العمل والمرحلة والحجم ونسب المحاسبة. </a:t>
            </a:r>
            <a:endParaRPr lang="en-US" dirty="0"/>
          </a:p>
          <a:p>
            <a:pPr marL="171450" indent="-171450" algn="r" rtl="1">
              <a:buFont typeface="Arial" panose="020B0604020202020204" pitchFamily="34" charset="0"/>
              <a:buChar char="•"/>
            </a:pPr>
            <a:endParaRPr lang="ar-EG" dirty="0"/>
          </a:p>
          <a:p>
            <a:pPr marL="171450" indent="-171450" algn="r" rtl="1">
              <a:buFont typeface="Arial" panose="020B0604020202020204" pitchFamily="34" charset="0"/>
              <a:buChar char="•"/>
            </a:pPr>
            <a:r>
              <a:rPr lang="ar-EG" dirty="0"/>
              <a:t>من الناحية المثالية ، توقعت شركة مماثلة تدفقات نقدية ومخاطر مماثلة لتلك الخاصة بالمشروع الجديد.</a:t>
            </a:r>
          </a:p>
          <a:p>
            <a:pPr marL="171450" indent="-171450" algn="r" rtl="1">
              <a:buFont typeface="Arial" panose="020B0604020202020204" pitchFamily="34" charset="0"/>
              <a:buChar char="•"/>
            </a:pPr>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148516728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lgn="r" rtl="1">
              <a:buFont typeface="Arial" panose="020B0604020202020204" pitchFamily="34" charset="0"/>
              <a:buChar char="•"/>
            </a:pPr>
            <a:r>
              <a:rPr lang="ar-EG" dirty="0"/>
              <a:t>بالتأكيد ، لا يمكن لأي شركة عامة أن تكون قابلة للمقارنة بشكل مباشر لمشروع في مرحلة مبكرة.</a:t>
            </a:r>
            <a:endParaRPr lang="en-US" dirty="0"/>
          </a:p>
          <a:p>
            <a:pPr marL="171450" indent="-171450" algn="r" rtl="1">
              <a:buFont typeface="Arial" panose="020B0604020202020204" pitchFamily="34" charset="0"/>
              <a:buChar char="•"/>
            </a:pPr>
            <a:endParaRPr lang="ar-EG" dirty="0"/>
          </a:p>
          <a:p>
            <a:pPr marL="171450" indent="-171450" algn="r" rtl="1">
              <a:buFont typeface="Arial" panose="020B0604020202020204" pitchFamily="34" charset="0"/>
              <a:buChar char="•"/>
            </a:pPr>
            <a:r>
              <a:rPr lang="ar-EG" dirty="0"/>
              <a:t>وعلاوة على ذلك، لا توجد قواعد بيانات يسهل الوصول إليها للمعاملات المتعلقة بالشركات الخاصة في مراحلها المبكرة التي لديها بيانات كافية لتكون مفيدة في التقييم. </a:t>
            </a:r>
            <a:endParaRPr lang="en-US" dirty="0"/>
          </a:p>
          <a:p>
            <a:pPr marL="171450" indent="-171450" algn="r" rtl="1">
              <a:buFont typeface="Arial" panose="020B0604020202020204" pitchFamily="34" charset="0"/>
              <a:buChar char="•"/>
            </a:pPr>
            <a:endParaRPr lang="ar-EG" dirty="0"/>
          </a:p>
          <a:p>
            <a:pPr marL="171450" indent="-171450" algn="r" rtl="1">
              <a:buFont typeface="Arial" panose="020B0604020202020204" pitchFamily="34" charset="0"/>
              <a:buChar char="•"/>
            </a:pPr>
            <a:r>
              <a:rPr lang="ar-EG" dirty="0"/>
              <a:t>يعد استخدام </a:t>
            </a:r>
            <a:r>
              <a:rPr lang="ar-EG" b="1" u="sng" dirty="0"/>
              <a:t>نهج </a:t>
            </a:r>
            <a:r>
              <a:rPr lang="en-US" b="1" u="sng" dirty="0"/>
              <a:t>RV </a:t>
            </a:r>
            <a:r>
              <a:rPr lang="ar-EG" b="1" u="sng" dirty="0"/>
              <a:t>أكثر شيوعا ويمكن الدفاع عنه بالنسبة للشركة التي يتم تقييمها في وقت حدث الحصاد المفترض ، مثل الاكتتاب العام أو الاستحواذ. </a:t>
            </a:r>
            <a:endParaRPr lang="en-US" b="1" u="sng" dirty="0"/>
          </a:p>
          <a:p>
            <a:pPr marL="171450" indent="-171450" algn="r" rtl="1">
              <a:buFont typeface="Arial" panose="020B0604020202020204" pitchFamily="34" charset="0"/>
              <a:buChar char="•"/>
            </a:pPr>
            <a:endParaRPr lang="ar-EG" dirty="0"/>
          </a:p>
          <a:p>
            <a:pPr marL="171450" indent="-171450" algn="r" rtl="1">
              <a:buFont typeface="Arial" panose="020B0604020202020204" pitchFamily="34" charset="0"/>
              <a:buChar char="•"/>
            </a:pPr>
            <a:r>
              <a:rPr lang="ar-EG" dirty="0"/>
              <a:t>وفي تلك المرحلة، من المرجح أن تكون المعلومات المتعلقة بالشركات والمعاملات المماثلة أكثر وفرة، كما أن إجراء المقارنات الضرورية والدفاع عنها أسهل. </a:t>
            </a:r>
            <a:endParaRPr lang="en-US" dirty="0"/>
          </a:p>
          <a:p>
            <a:pPr marL="171450" indent="-171450" algn="r" rtl="1">
              <a:buFont typeface="Arial" panose="020B0604020202020204" pitchFamily="34" charset="0"/>
              <a:buChar char="•"/>
            </a:pPr>
            <a:endParaRPr lang="ar-EG" dirty="0"/>
          </a:p>
          <a:p>
            <a:pPr marL="171450" indent="-171450" algn="r" rtl="1">
              <a:buFont typeface="Arial" panose="020B0604020202020204" pitchFamily="34" charset="0"/>
              <a:buChar char="•"/>
            </a:pPr>
            <a:r>
              <a:rPr lang="ar-EG" b="1" dirty="0"/>
              <a:t>في الواقع ، غالبا ما يكون </a:t>
            </a:r>
            <a:r>
              <a:rPr lang="en-US" b="1" dirty="0"/>
              <a:t>RV </a:t>
            </a:r>
            <a:r>
              <a:rPr lang="ar-EG" b="1" dirty="0"/>
              <a:t>هو النهج المستخدم في طرق </a:t>
            </a:r>
            <a:r>
              <a:rPr lang="en-US" b="1" dirty="0"/>
              <a:t>DCF </a:t>
            </a:r>
            <a:r>
              <a:rPr lang="ar-EG" b="1" dirty="0"/>
              <a:t>لتقدير التدفق النقدي لتاريخ الحصاد. </a:t>
            </a:r>
            <a:endParaRPr lang="en-US" b="1" dirty="0"/>
          </a:p>
          <a:p>
            <a:pPr marL="171450" indent="-171450" algn="r" rtl="1">
              <a:buFont typeface="Arial" panose="020B0604020202020204" pitchFamily="34" charset="0"/>
              <a:buChar char="•"/>
            </a:pPr>
            <a:endParaRPr lang="ar-EG" dirty="0"/>
          </a:p>
          <a:p>
            <a:pPr marL="171450" indent="-171450" algn="r" rtl="1">
              <a:buFont typeface="Arial" panose="020B0604020202020204" pitchFamily="34" charset="0"/>
              <a:buChar char="•"/>
            </a:pPr>
            <a:r>
              <a:rPr lang="ar-EG" dirty="0"/>
              <a:t>ومع ذلك ، حتى بالنسبة لشركة خاصة ناضجة ، من المحتمل ألا تكون هناك شركات عامة قابلة للمقارنة حقا.</a:t>
            </a:r>
            <a:endParaRPr lang="en-US" dirty="0"/>
          </a:p>
          <a:p>
            <a:pPr marL="171450" indent="-171450" algn="r" rtl="1">
              <a:buFont typeface="Arial" panose="020B0604020202020204" pitchFamily="34" charset="0"/>
              <a:buChar char="•"/>
            </a:pPr>
            <a:endParaRPr lang="ar-EG" dirty="0"/>
          </a:p>
          <a:p>
            <a:pPr marL="171450" indent="-171450" algn="r" rtl="1">
              <a:buFont typeface="Arial" panose="020B0604020202020204" pitchFamily="34" charset="0"/>
              <a:buChar char="•"/>
            </a:pPr>
            <a:r>
              <a:rPr lang="ar-EG" dirty="0"/>
              <a:t>من المرجح أن تسفر الشركات المتشابهة في بعض الجوانب الرئيسية ولكنها غير متطابقة مع الشركة الخاضعة لمجموعة واسعة من تقديرات القيمة. </a:t>
            </a:r>
            <a:endParaRPr lang="en-US" dirty="0"/>
          </a:p>
          <a:p>
            <a:pPr marL="171450" indent="-171450" algn="r" rtl="1">
              <a:buFont typeface="Arial" panose="020B0604020202020204" pitchFamily="34" charset="0"/>
              <a:buChar char="•"/>
            </a:pPr>
            <a:endParaRPr lang="ar-EG" dirty="0"/>
          </a:p>
          <a:p>
            <a:pPr marL="171450" indent="-171450" algn="r" rtl="1">
              <a:buFont typeface="Arial" panose="020B0604020202020204" pitchFamily="34" charset="0"/>
              <a:buChar char="•"/>
            </a:pPr>
            <a:r>
              <a:rPr lang="ar-EG" dirty="0"/>
              <a:t>يعد تحديد كيفية اختيار الشركات وكيفية وزن الأدلة جزءا من فن التقييم.</a:t>
            </a:r>
          </a:p>
          <a:p>
            <a:pPr marL="171450" indent="-171450" algn="r" rtl="1">
              <a:buFont typeface="Arial" panose="020B0604020202020204" pitchFamily="34" charset="0"/>
              <a:buChar char="•"/>
            </a:pPr>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88705776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r>
              <a:rPr lang="ar-EG" b="1" dirty="0"/>
              <a:t>طريقة رأس المال الاستثماري (</a:t>
            </a:r>
            <a:r>
              <a:rPr lang="en-US" b="1" dirty="0"/>
              <a:t>VC)</a:t>
            </a:r>
          </a:p>
          <a:p>
            <a:pPr marL="171450" indent="-171450" algn="r" rtl="1">
              <a:buFont typeface="Arial" panose="020B0604020202020204" pitchFamily="34" charset="0"/>
              <a:buChar char="•"/>
            </a:pPr>
            <a:r>
              <a:rPr lang="ar-EG" dirty="0"/>
              <a:t>تجمع طريقة </a:t>
            </a:r>
            <a:r>
              <a:rPr lang="en-US" dirty="0"/>
              <a:t>VC </a:t>
            </a:r>
            <a:r>
              <a:rPr lang="ar-EG" dirty="0"/>
              <a:t>بين عناصر </a:t>
            </a:r>
            <a:r>
              <a:rPr lang="en-US" dirty="0"/>
              <a:t>DCF </a:t>
            </a:r>
            <a:r>
              <a:rPr lang="ar-EG" dirty="0"/>
              <a:t>و </a:t>
            </a:r>
            <a:r>
              <a:rPr lang="en-US" dirty="0"/>
              <a:t>RV </a:t>
            </a:r>
            <a:r>
              <a:rPr lang="ar-EG" dirty="0"/>
              <a:t>وكانت شائعة في ساحة الأسهم الخاصة. </a:t>
            </a:r>
            <a:endParaRPr lang="en-US" dirty="0"/>
          </a:p>
          <a:p>
            <a:pPr marL="171450" indent="-171450" algn="r" rtl="1">
              <a:buFont typeface="Arial" panose="020B0604020202020204" pitchFamily="34" charset="0"/>
              <a:buChar char="•"/>
            </a:pPr>
            <a:endParaRPr lang="ar-EG" dirty="0"/>
          </a:p>
          <a:p>
            <a:pPr marL="171450" indent="-171450" algn="r" rtl="1">
              <a:buFont typeface="Arial" panose="020B0604020202020204" pitchFamily="34" charset="0"/>
              <a:buChar char="•"/>
            </a:pPr>
            <a:r>
              <a:rPr lang="ar-EG" dirty="0"/>
              <a:t>إنه واضح من الناحية الحسابية ويوازي الطريقة التي تعامل بها بعض أصحاب رأس المال المغامر تقليديا مع استثماراتهم. </a:t>
            </a:r>
            <a:endParaRPr lang="en-US" dirty="0"/>
          </a:p>
          <a:p>
            <a:pPr marL="171450" indent="-171450" algn="r" rtl="1">
              <a:buFont typeface="Arial" panose="020B0604020202020204" pitchFamily="34" charset="0"/>
              <a:buChar char="•"/>
            </a:pPr>
            <a:endParaRPr lang="ar-EG" dirty="0"/>
          </a:p>
          <a:p>
            <a:pPr marL="171450" indent="-171450" algn="r" rtl="1">
              <a:buFont typeface="Arial" panose="020B0604020202020204" pitchFamily="34" charset="0"/>
              <a:buChar char="•"/>
            </a:pPr>
            <a:r>
              <a:rPr lang="ar-EG" dirty="0"/>
              <a:t>تبدأ الطريقة بتقدير القيمة المستقبلية المشروطة بالنجاح - ربما التوقعات في خطة عمل رائد الأعمال ، والتي تسعى عادة إلى إظهار النجاح المحتمل للمشروع. </a:t>
            </a:r>
            <a:endParaRPr lang="en-US" dirty="0"/>
          </a:p>
          <a:p>
            <a:pPr marL="171450" indent="-171450" algn="r" rtl="1">
              <a:buFont typeface="Arial" panose="020B0604020202020204" pitchFamily="34" charset="0"/>
              <a:buChar char="•"/>
            </a:pPr>
            <a:endParaRPr lang="ar-EG" dirty="0"/>
          </a:p>
          <a:p>
            <a:pPr marL="171450" indent="-171450" algn="r" rtl="1">
              <a:buFont typeface="Arial" panose="020B0604020202020204" pitchFamily="34" charset="0"/>
              <a:buChar char="•"/>
            </a:pPr>
            <a:r>
              <a:rPr lang="ar-EG" dirty="0"/>
              <a:t>تتضمن إسقاطات سيناريو النجاح جدولا زمنيا مفترضا للخروج ، عادة من ثلاث إلى خمس سنوات ، وتخمينا بشأن شكل الخروج والقيمة المستقبلية الناتجة عنه. </a:t>
            </a:r>
            <a:endParaRPr lang="en-US" dirty="0"/>
          </a:p>
          <a:p>
            <a:pPr marL="171450" indent="-171450" algn="r" rtl="1">
              <a:buFont typeface="Arial" panose="020B0604020202020204" pitchFamily="34" charset="0"/>
              <a:buChar char="•"/>
            </a:pPr>
            <a:endParaRPr lang="ar-EG" dirty="0"/>
          </a:p>
          <a:p>
            <a:pPr marL="171450" indent="-171450" algn="r" rtl="1">
              <a:buFont typeface="Arial" panose="020B0604020202020204" pitchFamily="34" charset="0"/>
              <a:buChar char="•"/>
            </a:pPr>
            <a:r>
              <a:rPr lang="ar-EG" dirty="0"/>
              <a:t>يتم تطوير تقدير قيمة الخروج المشروطة بالنجاح في بعض الأحيان باستخدام مضاعفات </a:t>
            </a:r>
            <a:r>
              <a:rPr lang="en-US" dirty="0"/>
              <a:t>RV </a:t>
            </a:r>
            <a:r>
              <a:rPr lang="ar-EG" dirty="0"/>
              <a:t>لقياس الأداء المتوقع مثل صافي الدخل أو </a:t>
            </a:r>
            <a:r>
              <a:rPr lang="en-US" dirty="0"/>
              <a:t>EBIT.</a:t>
            </a:r>
          </a:p>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47206157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lgn="r" rtl="1">
              <a:buFont typeface="Arial" panose="020B0604020202020204" pitchFamily="34" charset="0"/>
              <a:buChar char="•"/>
            </a:pPr>
            <a:r>
              <a:rPr lang="ar-EG" dirty="0"/>
              <a:t>.</a:t>
            </a:r>
            <a:endParaRPr lang="en-US" dirty="0"/>
          </a:p>
          <a:p>
            <a:pPr marL="171450" indent="-171450" algn="r" rtl="1">
              <a:buFont typeface="Arial" panose="020B0604020202020204" pitchFamily="34" charset="0"/>
              <a:buChar char="•"/>
            </a:pPr>
            <a:endParaRPr lang="ar-EG" dirty="0"/>
          </a:p>
          <a:p>
            <a:pPr marL="171450" indent="-171450" algn="r" rtl="1">
              <a:buFont typeface="Arial" panose="020B0604020202020204" pitchFamily="34" charset="0"/>
              <a:buChar char="•"/>
            </a:pPr>
            <a:r>
              <a:rPr lang="ar-EG" b="1" dirty="0"/>
              <a:t>على الرغم من استخدامها على نطاق واسع وجاذبيتها البديهية ، فإن طريقة </a:t>
            </a:r>
            <a:r>
              <a:rPr lang="en-US" b="1" dirty="0"/>
              <a:t>VC </a:t>
            </a:r>
            <a:r>
              <a:rPr lang="ar-EG" b="1" dirty="0"/>
              <a:t>بها أوجه قصور نظرية وعملية.</a:t>
            </a:r>
            <a:endParaRPr lang="en-US" b="1" dirty="0"/>
          </a:p>
          <a:p>
            <a:pPr marL="171450" indent="-171450" algn="r" rtl="1">
              <a:buFont typeface="Arial" panose="020B0604020202020204" pitchFamily="34" charset="0"/>
              <a:buChar char="•"/>
            </a:pPr>
            <a:endParaRPr lang="ar-EG" dirty="0"/>
          </a:p>
          <a:p>
            <a:pPr marL="171450" indent="-171450" algn="r" rtl="1">
              <a:buFont typeface="Arial" panose="020B0604020202020204" pitchFamily="34" charset="0"/>
              <a:buChar char="•"/>
            </a:pPr>
            <a:r>
              <a:rPr lang="ar-EG" dirty="0"/>
              <a:t>والأهم من ذلك أن اختيار معدل العقبات يجمع ضمنيا بين العديد من الشروط التي يصعب تحديدها بحيث لا توجد طريقة موثوقة لتحديد المعدل الذي ينبغي استخدامه. </a:t>
            </a:r>
            <a:endParaRPr lang="en-US" dirty="0"/>
          </a:p>
          <a:p>
            <a:pPr marL="171450" indent="-171450" algn="r" rtl="1">
              <a:buFont typeface="Arial" panose="020B0604020202020204" pitchFamily="34" charset="0"/>
              <a:buChar char="•"/>
            </a:pPr>
            <a:endParaRPr lang="ar-EG" dirty="0"/>
          </a:p>
          <a:p>
            <a:pPr marL="171450" indent="-171450" algn="r" rtl="1">
              <a:buFont typeface="Arial" panose="020B0604020202020204" pitchFamily="34" charset="0"/>
              <a:buChar char="•"/>
            </a:pPr>
            <a:r>
              <a:rPr lang="ar-EG" dirty="0"/>
              <a:t>نظرا لاستخدام سيناريو النجاح فقط ، فإن التوقيت المفترض للتدفق النقدي للحصاد يمكن أن يضفي تحيزا منهجيا على تقديرات القيمة. </a:t>
            </a:r>
            <a:endParaRPr lang="en-US" dirty="0"/>
          </a:p>
          <a:p>
            <a:pPr marL="171450" indent="-171450" algn="r" rtl="1">
              <a:buFont typeface="Arial" panose="020B0604020202020204" pitchFamily="34" charset="0"/>
              <a:buChar char="•"/>
            </a:pPr>
            <a:endParaRPr lang="ar-EG" dirty="0"/>
          </a:p>
          <a:p>
            <a:pPr marL="171450" indent="-171450" algn="r" rtl="1">
              <a:buFont typeface="Arial" panose="020B0604020202020204" pitchFamily="34" charset="0"/>
              <a:buChar char="•"/>
            </a:pPr>
            <a:endParaRPr lang="ar-EG" dirty="0"/>
          </a:p>
          <a:p>
            <a:pPr marL="171450" indent="-171450" algn="r" rtl="1">
              <a:buFont typeface="Arial" panose="020B0604020202020204" pitchFamily="34" charset="0"/>
              <a:buChar char="•"/>
            </a:pPr>
            <a:r>
              <a:rPr lang="ar-EG" dirty="0"/>
              <a:t>لهذا السبب ، </a:t>
            </a:r>
            <a:r>
              <a:rPr lang="ar-EG" b="1" u="sng" dirty="0"/>
              <a:t>نعتبر طريقة </a:t>
            </a:r>
            <a:r>
              <a:rPr lang="en-US" b="1" u="sng" dirty="0"/>
              <a:t>VC </a:t>
            </a:r>
            <a:r>
              <a:rPr lang="ar-EG" b="1" u="sng" dirty="0"/>
              <a:t>أداة للتفاوض مع رائد الأعمال أكثر من كونها طريقة تقييم موثوقة.</a:t>
            </a:r>
            <a:endParaRPr lang="en-US" b="1" u="sng" dirty="0"/>
          </a:p>
          <a:p>
            <a:pPr marL="171450" indent="-171450" algn="r" rtl="1">
              <a:buFont typeface="Arial" panose="020B0604020202020204" pitchFamily="34" charset="0"/>
              <a:buChar char="•"/>
            </a:pPr>
            <a:endParaRPr lang="ar-EG" dirty="0"/>
          </a:p>
          <a:p>
            <a:pPr marL="171450" indent="-171450" algn="r" rtl="1">
              <a:buFont typeface="Arial" panose="020B0604020202020204" pitchFamily="34" charset="0"/>
              <a:buChar char="•"/>
            </a:pPr>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2732268222"/>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r>
              <a:rPr lang="ar-EG" b="1" dirty="0"/>
              <a:t>طريقة شيكاغو الأولى</a:t>
            </a:r>
            <a:endParaRPr lang="en-US" b="1" dirty="0"/>
          </a:p>
          <a:p>
            <a:pPr algn="r" rtl="1"/>
            <a:endParaRPr lang="ar-EG" b="1" dirty="0"/>
          </a:p>
          <a:p>
            <a:pPr marL="171450" indent="-171450" algn="r" rtl="1">
              <a:buFont typeface="Arial" panose="020B0604020202020204" pitchFamily="34" charset="0"/>
              <a:buChar char="•"/>
            </a:pPr>
            <a:r>
              <a:rPr lang="ar-EG" dirty="0"/>
              <a:t>تستخدم طريقة شيكاغو الأولى أيضا على نطاق واسع من قبل ممارسي </a:t>
            </a:r>
            <a:r>
              <a:rPr lang="en-US" dirty="0"/>
              <a:t>VC </a:t>
            </a:r>
            <a:r>
              <a:rPr lang="ar-EG" dirty="0"/>
              <a:t>و </a:t>
            </a:r>
            <a:r>
              <a:rPr lang="en-US" dirty="0"/>
              <a:t>PE </a:t>
            </a:r>
            <a:r>
              <a:rPr lang="ar-EG" dirty="0"/>
              <a:t>وتمثل تحسينا على طريقة </a:t>
            </a:r>
            <a:r>
              <a:rPr lang="en-US" dirty="0"/>
              <a:t>VC.</a:t>
            </a:r>
          </a:p>
          <a:p>
            <a:pPr marL="171450" indent="-171450" algn="r" rtl="1">
              <a:buFont typeface="Arial" panose="020B0604020202020204" pitchFamily="34" charset="0"/>
              <a:buChar char="•"/>
            </a:pPr>
            <a:endParaRPr lang="en-US" dirty="0"/>
          </a:p>
          <a:p>
            <a:pPr marL="171450" indent="-171450" algn="r" rtl="1">
              <a:buFont typeface="Arial" panose="020B0604020202020204" pitchFamily="34" charset="0"/>
              <a:buChar char="•"/>
            </a:pPr>
            <a:r>
              <a:rPr lang="ar-EG" dirty="0"/>
              <a:t>تتمثل أهداف طريقة شيكاغو الأولى في توفير طريقة بسيطة لإجراء تقييم </a:t>
            </a:r>
            <a:r>
              <a:rPr lang="en-US" dirty="0"/>
              <a:t>DCF </a:t>
            </a:r>
            <a:r>
              <a:rPr lang="ar-EG" dirty="0"/>
              <a:t>والتخفيف من تحيزات التقييم لطريقة </a:t>
            </a:r>
            <a:r>
              <a:rPr lang="en-US" dirty="0"/>
              <a:t>VC. </a:t>
            </a:r>
          </a:p>
          <a:p>
            <a:pPr marL="171450" indent="-171450" algn="r" rtl="1">
              <a:buFont typeface="Arial" panose="020B0604020202020204" pitchFamily="34" charset="0"/>
              <a:buChar char="•"/>
            </a:pPr>
            <a:endParaRPr lang="en-US" dirty="0"/>
          </a:p>
          <a:p>
            <a:pPr marL="171450" indent="-171450" algn="r" rtl="1">
              <a:buFont typeface="Arial" panose="020B0604020202020204" pitchFamily="34" charset="0"/>
              <a:buChar char="•"/>
            </a:pPr>
            <a:r>
              <a:rPr lang="ar-EG" dirty="0"/>
              <a:t>بدلا من قصر التحليل على سيناريو النجاح ، تستخدم طريقة شيكاغو الأولى سيناريوهات مرجحة بالاحتمالات للتوصل إلى تقدير أكثر موثوقية للتدفقات النقدية المتوقعة (بالمعنى الإحصائي) ، بدلا من مجرد التدفقات النقدية المتفائلة المستخدمة في طريقة </a:t>
            </a:r>
            <a:r>
              <a:rPr lang="en-US" dirty="0"/>
              <a:t>VC. </a:t>
            </a:r>
          </a:p>
          <a:p>
            <a:pPr marL="171450" indent="-171450" algn="r" rtl="1">
              <a:buFont typeface="Arial" panose="020B0604020202020204" pitchFamily="34" charset="0"/>
              <a:buChar char="•"/>
            </a:pPr>
            <a:endParaRPr lang="en-US" dirty="0"/>
          </a:p>
          <a:p>
            <a:pPr marL="171450" indent="-171450" algn="r" rtl="1">
              <a:buFont typeface="Arial" panose="020B0604020202020204" pitchFamily="34" charset="0"/>
              <a:buChar char="•"/>
            </a:pPr>
            <a:r>
              <a:rPr lang="ar-EG" dirty="0"/>
              <a:t>ثم يتم خصم هذه التدفقات النقدية المتوقعة باستخدام تكلفة أكثر واقعية لرأس المال ، بدلا من معدلات العقبات العالية المستخدمة في طريقة </a:t>
            </a:r>
            <a:r>
              <a:rPr lang="en-US" dirty="0"/>
              <a:t>VC. </a:t>
            </a:r>
          </a:p>
          <a:p>
            <a:pPr marL="171450" indent="-171450" algn="r" rtl="1">
              <a:buFont typeface="Arial" panose="020B0604020202020204" pitchFamily="34" charset="0"/>
              <a:buChar char="•"/>
            </a:pPr>
            <a:endParaRPr lang="en-US" dirty="0"/>
          </a:p>
          <a:p>
            <a:pPr marL="171450" indent="-171450" algn="r" rtl="1">
              <a:buFont typeface="Arial" panose="020B0604020202020204" pitchFamily="34" charset="0"/>
              <a:buChar char="•"/>
            </a:pPr>
            <a:r>
              <a:rPr lang="ar-EG" dirty="0"/>
              <a:t>إذا تم ترجيح احتمالات السيناريو بشكل صحيح ، فإن معدل الخصم المناسب مطابق للمعدل الذي سيتم استخدامه في تقييم </a:t>
            </a:r>
            <a:r>
              <a:rPr lang="en-US" dirty="0"/>
              <a:t>DCF </a:t>
            </a:r>
            <a:r>
              <a:rPr lang="ar-EG" dirty="0"/>
              <a:t>بواسطة نهج </a:t>
            </a:r>
            <a:r>
              <a:rPr lang="en-US" dirty="0"/>
              <a:t>RADR.</a:t>
            </a:r>
          </a:p>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1289092535"/>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r>
              <a:rPr lang="ar-EG" b="1" dirty="0"/>
              <a:t>طريقة شيكاغو الأولى</a:t>
            </a:r>
            <a:endParaRPr lang="en-US" b="1" dirty="0"/>
          </a:p>
          <a:p>
            <a:pPr algn="r" rtl="1"/>
            <a:endParaRPr lang="ar-EG" b="1" dirty="0"/>
          </a:p>
          <a:p>
            <a:pPr marL="171450" indent="-171450" algn="r" rtl="1">
              <a:buFont typeface="Arial" panose="020B0604020202020204" pitchFamily="34" charset="0"/>
              <a:buChar char="•"/>
            </a:pPr>
            <a:r>
              <a:rPr lang="ar-EG" b="1" u="sng" dirty="0"/>
              <a:t>تتمثل إحدى مزايا طريقة شيكاغو الأولى </a:t>
            </a:r>
            <a:r>
              <a:rPr lang="ar-EG" b="1" dirty="0"/>
              <a:t>في أنها تتطلب من المحلل التفكير في مجموعة النتائج المحتملة للمشروع واحتمالاتها.</a:t>
            </a:r>
            <a:endParaRPr lang="en-US" b="1" dirty="0"/>
          </a:p>
          <a:p>
            <a:pPr marL="171450" indent="-171450" algn="r" rtl="1">
              <a:buFont typeface="Arial" panose="020B0604020202020204" pitchFamily="34" charset="0"/>
              <a:buChar char="•"/>
            </a:pPr>
            <a:endParaRPr lang="en-US" b="1" dirty="0"/>
          </a:p>
          <a:p>
            <a:pPr marL="171450" indent="-171450" algn="r" rtl="1">
              <a:buFont typeface="Arial" panose="020B0604020202020204" pitchFamily="34" charset="0"/>
              <a:buChar char="•"/>
            </a:pPr>
            <a:endParaRPr lang="ar-EG" dirty="0"/>
          </a:p>
          <a:p>
            <a:pPr marL="171450" indent="-171450" algn="r" rtl="1">
              <a:buFont typeface="Arial" panose="020B0604020202020204" pitchFamily="34" charset="0"/>
              <a:buChar char="•"/>
            </a:pPr>
            <a:r>
              <a:rPr lang="ar-EG" b="1" dirty="0"/>
              <a:t>السؤال عن أداة التقييم الأفضل لموقف معين ليس له إجابة واضحة</a:t>
            </a:r>
            <a:r>
              <a:rPr lang="ar-EG" dirty="0"/>
              <a:t>. </a:t>
            </a:r>
            <a:endParaRPr lang="en-US" dirty="0"/>
          </a:p>
          <a:p>
            <a:pPr marL="171450" indent="-171450" algn="r" rtl="1">
              <a:buFont typeface="Arial" panose="020B0604020202020204" pitchFamily="34" charset="0"/>
              <a:buChar char="•"/>
            </a:pPr>
            <a:endParaRPr lang="ar-EG" dirty="0"/>
          </a:p>
          <a:p>
            <a:pPr marL="171450" indent="-171450" algn="r" rtl="1">
              <a:buFont typeface="Arial" panose="020B0604020202020204" pitchFamily="34" charset="0"/>
              <a:buChar char="•"/>
            </a:pPr>
            <a:r>
              <a:rPr lang="ar-EG" dirty="0"/>
              <a:t>مثل أي منهجية كمية ، تعتمد نتائج كل نهج على توافر وجودة المعلومات التي يتطلبها. </a:t>
            </a:r>
            <a:endParaRPr lang="en-US" dirty="0"/>
          </a:p>
          <a:p>
            <a:pPr marL="171450" indent="-171450" algn="r" rtl="1">
              <a:buFont typeface="Arial" panose="020B0604020202020204" pitchFamily="34" charset="0"/>
              <a:buChar char="•"/>
            </a:pPr>
            <a:endParaRPr lang="ar-EG" dirty="0"/>
          </a:p>
          <a:p>
            <a:pPr marL="171450" indent="-171450" algn="r" rtl="1">
              <a:buFont typeface="Arial" panose="020B0604020202020204" pitchFamily="34" charset="0"/>
              <a:buChar char="•"/>
            </a:pPr>
            <a:r>
              <a:rPr lang="ar-EG" dirty="0"/>
              <a:t>هناك فائدة لاستخدام أكبر عدد ممكن من التقنيات التي تسمح بها البيانات. </a:t>
            </a:r>
            <a:endParaRPr lang="en-US" dirty="0"/>
          </a:p>
          <a:p>
            <a:pPr marL="171450" indent="-171450" algn="r" rtl="1">
              <a:buFont typeface="Arial" panose="020B0604020202020204" pitchFamily="34" charset="0"/>
              <a:buChar char="•"/>
            </a:pPr>
            <a:endParaRPr lang="ar-EG" dirty="0"/>
          </a:p>
          <a:p>
            <a:pPr marL="171450" indent="-171450" algn="r" rtl="1">
              <a:buFont typeface="Arial" panose="020B0604020202020204" pitchFamily="34" charset="0"/>
              <a:buChar char="•"/>
            </a:pPr>
            <a:r>
              <a:rPr lang="ar-EG" dirty="0"/>
              <a:t>سيؤدي القيام بذلك حتما إلى إنتاج مجموعة من تقديرات القيمة. </a:t>
            </a:r>
            <a:endParaRPr lang="en-US" dirty="0"/>
          </a:p>
          <a:p>
            <a:pPr marL="171450" indent="-171450" algn="r" rtl="1">
              <a:buFont typeface="Arial" panose="020B0604020202020204" pitchFamily="34" charset="0"/>
              <a:buChar char="•"/>
            </a:pPr>
            <a:endParaRPr lang="ar-EG" dirty="0"/>
          </a:p>
          <a:p>
            <a:pPr marL="171450" indent="-171450" algn="r" rtl="1">
              <a:buFont typeface="Arial" panose="020B0604020202020204" pitchFamily="34" charset="0"/>
              <a:buChar char="•"/>
            </a:pPr>
            <a:r>
              <a:rPr lang="ar-EG" b="1" u="sng" dirty="0"/>
              <a:t>الخطوة الأخيرة </a:t>
            </a:r>
            <a:r>
              <a:rPr lang="ar-EG" dirty="0"/>
              <a:t>هي مقارنة النتائج ، والسعي لفهم أسباب الاختلافات المادية. </a:t>
            </a:r>
            <a:endParaRPr lang="en-US" dirty="0"/>
          </a:p>
          <a:p>
            <a:pPr marL="171450" indent="-171450" algn="r" rtl="1">
              <a:buFont typeface="Arial" panose="020B0604020202020204" pitchFamily="34" charset="0"/>
              <a:buChar char="•"/>
            </a:pPr>
            <a:endParaRPr lang="ar-EG" dirty="0"/>
          </a:p>
          <a:p>
            <a:pPr marL="171450" indent="-171450" algn="r" rtl="1">
              <a:buFont typeface="Arial" panose="020B0604020202020204" pitchFamily="34" charset="0"/>
              <a:buChar char="•"/>
            </a:pPr>
            <a:r>
              <a:rPr lang="ar-EG" dirty="0"/>
              <a:t>عند التفكير ، قد تستنتج أنه في حالة معينة ، يكون أحد الأساليب أكثر موثوقية من الآخرين. </a:t>
            </a:r>
            <a:endParaRPr lang="en-US" dirty="0"/>
          </a:p>
          <a:p>
            <a:pPr marL="171450" indent="-171450" algn="r" rtl="1">
              <a:buFont typeface="Arial" panose="020B0604020202020204" pitchFamily="34" charset="0"/>
              <a:buChar char="•"/>
            </a:pPr>
            <a:endParaRPr lang="ar-EG" dirty="0"/>
          </a:p>
          <a:p>
            <a:pPr marL="171450" indent="-171450" algn="r" rtl="1">
              <a:buFont typeface="Arial" panose="020B0604020202020204" pitchFamily="34" charset="0"/>
              <a:buChar char="•"/>
            </a:pPr>
            <a:r>
              <a:rPr lang="ar-EG" dirty="0"/>
              <a:t>على الأرجح ، يوفر كل منها بعض المعلومات المفيدة ، ومهمتك هي تحديد أفضل السبل لوزن التقديرات المختلفة.</a:t>
            </a:r>
          </a:p>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3139298075"/>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r>
              <a:rPr lang="ar-EG" b="1" dirty="0"/>
              <a:t>10.10 تكلفة الفرصة البديلة لصاحب المشروع لرأس المال</a:t>
            </a:r>
          </a:p>
          <a:p>
            <a:pPr marL="171450" indent="-171450" algn="r" rtl="1">
              <a:buFont typeface="Arial" panose="020B0604020202020204" pitchFamily="34" charset="0"/>
              <a:buChar char="•"/>
            </a:pPr>
            <a:r>
              <a:rPr lang="ar-EG" dirty="0"/>
              <a:t>يتمثل التحدي الفريد لمقاولات المشاريع الجديدة في </a:t>
            </a:r>
            <a:r>
              <a:rPr lang="ar-EG" b="1" dirty="0"/>
              <a:t>أن رائد الأعمال يستثمر بالضرورة جزءا كبيرا من ثروته المالية ورأس ماله البشري في المشروع</a:t>
            </a:r>
            <a:r>
              <a:rPr lang="ar-EG" dirty="0"/>
              <a:t>.</a:t>
            </a:r>
            <a:endParaRPr lang="en-US" dirty="0"/>
          </a:p>
          <a:p>
            <a:pPr marL="0" indent="0" algn="r" rtl="1">
              <a:buFont typeface="Arial" panose="020B0604020202020204" pitchFamily="34" charset="0"/>
              <a:buNone/>
            </a:pPr>
            <a:r>
              <a:rPr lang="ar-EG" dirty="0"/>
              <a:t> </a:t>
            </a:r>
          </a:p>
          <a:p>
            <a:pPr marL="171450" indent="-171450" algn="r" rtl="1">
              <a:buFont typeface="Arial" panose="020B0604020202020204" pitchFamily="34" charset="0"/>
              <a:buChar char="•"/>
            </a:pPr>
            <a:r>
              <a:rPr lang="ar-EG" dirty="0"/>
              <a:t>والنتيجة تحت التنويع تعني أن رائد الأعمال يواجه مقايضة مختلفة بين المخاطر والعائد من المستثمر المتنوع جيدا مثل </a:t>
            </a:r>
            <a:r>
              <a:rPr lang="en-US" dirty="0"/>
              <a:t>LP </a:t>
            </a:r>
            <a:r>
              <a:rPr lang="ar-EG" dirty="0"/>
              <a:t>في صندوق رأس المال المغامر.</a:t>
            </a:r>
            <a:endParaRPr lang="en-US" dirty="0"/>
          </a:p>
          <a:p>
            <a:pPr marL="171450" indent="-171450" algn="r" rtl="1">
              <a:buFont typeface="Arial" panose="020B0604020202020204" pitchFamily="34" charset="0"/>
              <a:buChar char="•"/>
            </a:pPr>
            <a:endParaRPr lang="ar-EG" dirty="0"/>
          </a:p>
          <a:p>
            <a:pPr marL="171450" indent="-171450" algn="r" rtl="1">
              <a:buFont typeface="Arial" panose="020B0604020202020204" pitchFamily="34" charset="0"/>
              <a:buChar char="•"/>
            </a:pPr>
            <a:r>
              <a:rPr lang="ar-EG" dirty="0"/>
              <a:t>يعد قرار رائد الأعمال بمتابعة مشروع جديد من بين أصعب القرارات التي يجب اتخاذها بشكل صحيح.</a:t>
            </a:r>
            <a:endParaRPr lang="en-US" dirty="0"/>
          </a:p>
          <a:p>
            <a:pPr marL="171450" indent="-171450" algn="r" rtl="1">
              <a:buFont typeface="Arial" panose="020B0604020202020204" pitchFamily="34" charset="0"/>
              <a:buChar char="•"/>
            </a:pPr>
            <a:endParaRPr lang="ar-EG" dirty="0"/>
          </a:p>
          <a:p>
            <a:pPr marL="171450" indent="-171450" algn="r" rtl="1">
              <a:buFont typeface="Arial" panose="020B0604020202020204" pitchFamily="34" charset="0"/>
              <a:buChar char="•"/>
            </a:pPr>
            <a:r>
              <a:rPr lang="ar-EG" dirty="0"/>
              <a:t>ومع ذلك ، فإن الأبحاث والكتب حول تمويل ريادة الأعمال تأخذ قرار الاستثمار لرائد الأعمال على أنه نتيجة مفروغ منها. </a:t>
            </a:r>
            <a:endParaRPr lang="en-US" dirty="0"/>
          </a:p>
          <a:p>
            <a:pPr marL="171450" indent="-171450" algn="r" rtl="1">
              <a:buFont typeface="Arial" panose="020B0604020202020204" pitchFamily="34" charset="0"/>
              <a:buChar char="•"/>
            </a:pPr>
            <a:endParaRPr lang="ar-EG" dirty="0"/>
          </a:p>
          <a:p>
            <a:pPr marL="171450" indent="-171450" algn="r" rtl="1">
              <a:buFont typeface="Arial" panose="020B0604020202020204" pitchFamily="34" charset="0"/>
              <a:buChar char="•"/>
            </a:pPr>
            <a:r>
              <a:rPr lang="ar-EG" b="1" dirty="0"/>
              <a:t>التصور الشائع هو أن مشكلة الاستثمار لدى رائد الأعمال </a:t>
            </a:r>
            <a:r>
              <a:rPr lang="ar-EG" b="1" u="sng" dirty="0"/>
              <a:t>ليست قرارا كميا بقدر ما هي قرار نوعي </a:t>
            </a:r>
            <a:r>
              <a:rPr lang="ar-EG" b="1" dirty="0"/>
              <a:t>، تتعلق بالرغبة في أن يكون رئيس المرء ، وتفضيلات نمط حياته ، وتحمله للمخاطر. هذا التركيز ضيق للغاية.</a:t>
            </a:r>
            <a:endParaRPr lang="en-US" b="1" dirty="0"/>
          </a:p>
          <a:p>
            <a:pPr marL="171450" indent="-171450" algn="r" rtl="1">
              <a:buFont typeface="Arial" panose="020B0604020202020204" pitchFamily="34" charset="0"/>
              <a:buChar char="•"/>
            </a:pPr>
            <a:endParaRPr lang="ar-EG" dirty="0"/>
          </a:p>
          <a:p>
            <a:pPr marL="171450" indent="-171450" algn="r" rtl="1">
              <a:buFont typeface="Arial" panose="020B0604020202020204" pitchFamily="34" charset="0"/>
              <a:buChar char="•"/>
            </a:pPr>
            <a:r>
              <a:rPr lang="ar-EG" b="1" dirty="0"/>
              <a:t>تختلف مشكلة قرار الاستثمار </a:t>
            </a:r>
            <a:r>
              <a:rPr lang="ar-EG" b="1" u="sng" dirty="0"/>
              <a:t>لرائد الأعمال </a:t>
            </a:r>
            <a:r>
              <a:rPr lang="ar-EG" b="1" dirty="0"/>
              <a:t>اختلافا جوهريا عن مشكلة </a:t>
            </a:r>
            <a:r>
              <a:rPr lang="ar-EG" b="1" u="sng" dirty="0"/>
              <a:t>المستثمر.</a:t>
            </a:r>
            <a:r>
              <a:rPr lang="ar-EG" b="1" dirty="0"/>
              <a:t> </a:t>
            </a:r>
            <a:endParaRPr lang="en-US" b="1" dirty="0"/>
          </a:p>
          <a:p>
            <a:pPr marL="171450" indent="-171450" algn="r" rtl="1">
              <a:buFont typeface="Arial" panose="020B0604020202020204" pitchFamily="34" charset="0"/>
              <a:buChar char="•"/>
            </a:pPr>
            <a:endParaRPr lang="ar-EG" dirty="0"/>
          </a:p>
          <a:p>
            <a:pPr marL="171450" indent="-171450" algn="r" rtl="1">
              <a:buFont typeface="Arial" panose="020B0604020202020204" pitchFamily="34" charset="0"/>
              <a:buChar char="•"/>
            </a:pPr>
            <a:r>
              <a:rPr lang="ar-EG" dirty="0"/>
              <a:t>على الرغم من أن النظرية الاقتصادية المالية الأساسية هي نفسها ، بسبب الضرورة تحت التنويع ، </a:t>
            </a:r>
            <a:r>
              <a:rPr lang="ar-EG" b="1" u="sng" dirty="0"/>
              <a:t>فإن تكلفة الفرصة البديلة لرأس المال المناسبة لرجل الأعمال تختلف عن تكلفة المستثمر. </a:t>
            </a:r>
            <a:endParaRPr lang="en-US" b="1" u="sng" dirty="0"/>
          </a:p>
          <a:p>
            <a:pPr marL="171450" indent="-171450" algn="r" rtl="1">
              <a:buFont typeface="Arial" panose="020B0604020202020204" pitchFamily="34" charset="0"/>
              <a:buChar char="•"/>
            </a:pPr>
            <a:endParaRPr lang="ar-EG" dirty="0"/>
          </a:p>
          <a:p>
            <a:pPr marL="171450" indent="-171450" algn="r" rtl="1">
              <a:buFont typeface="Arial" panose="020B0604020202020204" pitchFamily="34" charset="0"/>
              <a:buChar char="•"/>
            </a:pPr>
            <a:r>
              <a:rPr lang="ar-EG" dirty="0"/>
              <a:t>هذا صحيح حتى لو كان لدى الأطراف مطالبات مالية متطابقة.</a:t>
            </a:r>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2782459422"/>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lgn="r" rtl="1">
              <a:buFont typeface="Arial" panose="020B0604020202020204" pitchFamily="34" charset="0"/>
              <a:buChar char="•"/>
            </a:pPr>
            <a:r>
              <a:rPr lang="ar-EG" u="sng" dirty="0"/>
              <a:t>يجب على رائد الأعمال إلقاء نظرة منفصلة على القيمة لثلاثة أسباب مقنعة:</a:t>
            </a:r>
          </a:p>
          <a:p>
            <a:pPr marL="0" indent="0" algn="r" rtl="1">
              <a:buFont typeface="Arial" panose="020B0604020202020204" pitchFamily="34" charset="0"/>
              <a:buNone/>
            </a:pPr>
            <a:r>
              <a:rPr lang="en-US" b="1" dirty="0"/>
              <a:t>.1</a:t>
            </a:r>
            <a:r>
              <a:rPr lang="ar-EG" b="1" dirty="0"/>
              <a:t>تحت التنويع يسبب الاختلافات في معدلات العائد المطلوبة. </a:t>
            </a:r>
            <a:endParaRPr lang="en-US" b="1" dirty="0"/>
          </a:p>
          <a:p>
            <a:pPr marL="0" indent="0" algn="r" rtl="1">
              <a:buFont typeface="Arial" panose="020B0604020202020204" pitchFamily="34" charset="0"/>
              <a:buNone/>
            </a:pPr>
            <a:endParaRPr lang="ar-EG" dirty="0"/>
          </a:p>
          <a:p>
            <a:pPr marL="171450" indent="-171450" algn="r" rtl="1">
              <a:buFont typeface="Arial" panose="020B0604020202020204" pitchFamily="34" charset="0"/>
              <a:buChar char="•"/>
            </a:pPr>
            <a:r>
              <a:rPr lang="ar-EG" dirty="0"/>
              <a:t>نظرا لأن رائد الأعمال يضحي بالضرورة ببعض القدرة على التنويع ، فإن تكلفة الفرصة البديلة لرائد الأعمال لرأس المال أعلى من تكلفة المستثمرين.</a:t>
            </a:r>
            <a:endParaRPr lang="en-US" dirty="0"/>
          </a:p>
          <a:p>
            <a:pPr marL="171450" indent="-171450" algn="r" rtl="1">
              <a:buFont typeface="Arial" panose="020B0604020202020204" pitchFamily="34" charset="0"/>
              <a:buChar char="•"/>
            </a:pPr>
            <a:endParaRPr lang="ar-EG" dirty="0"/>
          </a:p>
          <a:p>
            <a:pPr marL="0" indent="0" algn="r" rtl="1">
              <a:buFont typeface="Arial" panose="020B0604020202020204" pitchFamily="34" charset="0"/>
              <a:buNone/>
            </a:pPr>
            <a:r>
              <a:rPr lang="en-US" b="1" dirty="0"/>
              <a:t>2</a:t>
            </a:r>
            <a:r>
              <a:rPr lang="ar-EG" b="1" dirty="0"/>
              <a:t>. عادة ما تكون مطالبات الملكية للمستثمرين ورجال الأعمال غير متطابقة.</a:t>
            </a:r>
          </a:p>
          <a:p>
            <a:pPr marL="171450" indent="-171450" algn="r" rtl="1">
              <a:buFont typeface="Arial" panose="020B0604020202020204" pitchFamily="34" charset="0"/>
              <a:buChar char="•"/>
            </a:pPr>
            <a:r>
              <a:rPr lang="ar-EG" dirty="0"/>
              <a:t>كما رأينا ، غالبا ما يتلقى المستثمرون "المحليات" مثل الخيارات والتفضيلات التي تجعل الصفقة أكثر جاذبية. </a:t>
            </a:r>
          </a:p>
          <a:p>
            <a:pPr marL="171450" indent="-171450" algn="r" rtl="1">
              <a:buFont typeface="Arial" panose="020B0604020202020204" pitchFamily="34" charset="0"/>
              <a:buChar char="•"/>
            </a:pPr>
            <a:r>
              <a:rPr lang="ar-EG" dirty="0"/>
              <a:t>المحليات ترفع قيمة مطالبات ملكية المستثمر وبالتالي تقلل من قيمة مطالبة رجل الأعمال.</a:t>
            </a:r>
            <a:endParaRPr lang="en-US" dirty="0"/>
          </a:p>
          <a:p>
            <a:pPr marL="171450" indent="-171450" algn="r" rtl="1">
              <a:buFont typeface="Arial" panose="020B0604020202020204" pitchFamily="34" charset="0"/>
              <a:buChar char="•"/>
            </a:pPr>
            <a:endParaRPr lang="ar-EG" dirty="0"/>
          </a:p>
          <a:p>
            <a:pPr marL="0" indent="0" algn="r" rtl="1">
              <a:buFont typeface="Arial" panose="020B0604020202020204" pitchFamily="34" charset="0"/>
              <a:buNone/>
            </a:pPr>
            <a:r>
              <a:rPr lang="en-US" b="1" dirty="0"/>
              <a:t>3</a:t>
            </a:r>
            <a:r>
              <a:rPr lang="ar-EG" b="1" dirty="0"/>
              <a:t>. قد يكون لدى الأطراف معتقدات مختلفة حول الأداء المتوقع والمخاطر.</a:t>
            </a:r>
          </a:p>
          <a:p>
            <a:pPr marL="171450" indent="-171450" algn="r" rtl="1">
              <a:buFont typeface="Arial" panose="020B0604020202020204" pitchFamily="34" charset="0"/>
              <a:buChar char="•"/>
            </a:pPr>
            <a:r>
              <a:rPr lang="ar-EG" dirty="0"/>
              <a:t>من غير المرجح أن يتفق صاحب المشروع والمستثمر على المخاطر والعائد المتوقع للمشروع.</a:t>
            </a:r>
          </a:p>
          <a:p>
            <a:pPr marL="171450" indent="-171450" algn="r" rtl="1">
              <a:buFont typeface="Arial" panose="020B0604020202020204" pitchFamily="34" charset="0"/>
              <a:buChar char="•"/>
            </a:pPr>
            <a:r>
              <a:rPr lang="ar-EG" dirty="0"/>
              <a:t>الاختلافات في التوقعات حول أشياء مثل توقيت التطوير والمبيعات القابلة للتحقيق والربحية تجعل التعاقد أكثر صعوبة.</a:t>
            </a:r>
          </a:p>
          <a:p>
            <a:pPr marL="171450" indent="-171450" algn="r" rtl="1">
              <a:buFont typeface="Arial" panose="020B0604020202020204" pitchFamily="34" charset="0"/>
              <a:buChar char="•"/>
            </a:pPr>
            <a:r>
              <a:rPr lang="ar-EG" dirty="0"/>
              <a:t>بناء على النظرية الاقتصادية المالية من هذا الفصل ، نقدم إطار تقييم يعالج مخاطر رواد الأعمال المتنوعة. </a:t>
            </a:r>
          </a:p>
          <a:p>
            <a:pPr marL="171450" indent="-171450" algn="r" rtl="1">
              <a:buFont typeface="Arial" panose="020B0604020202020204" pitchFamily="34" charset="0"/>
              <a:buChar char="•"/>
            </a:pPr>
            <a:r>
              <a:rPr lang="ar-EG" dirty="0"/>
              <a:t>ويمكن تطبيق الإطار في سياق الاختلافات في التوقعات والمطالبات المالية التي تختلف في الأولوية.</a:t>
            </a:r>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243979436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lgn="r" rtl="1">
              <a:buFont typeface="Wingdings" panose="05000000000000000000" pitchFamily="2" charset="2"/>
              <a:buChar char="v"/>
            </a:pPr>
            <a:r>
              <a:rPr lang="ar-EG" dirty="0"/>
              <a:t>يعد التقييم أمرا أساسيا لرواد الأعمال والمستثمرين عندما يتخذون قرارات بشأن تخطيط الأعمال وزيادة رأس المال وهيكلة الصفقات. </a:t>
            </a:r>
          </a:p>
          <a:p>
            <a:pPr marL="171450" indent="-171450" algn="r" rtl="1">
              <a:buFont typeface="Wingdings" panose="05000000000000000000" pitchFamily="2" charset="2"/>
              <a:buChar char="v"/>
            </a:pPr>
            <a:r>
              <a:rPr lang="ar-EG" dirty="0"/>
              <a:t>في العقود الثلاثة الماضية، أصبح الاستثمار في الأسهم الخاصة أكثر قدرة على المنافسة، مما زاد من دور وأهمية أدوات التقييم السليمة نظريا والمدعومة تجريبيا. </a:t>
            </a:r>
          </a:p>
          <a:p>
            <a:pPr marL="171450" indent="-171450" algn="r" rtl="1">
              <a:buFont typeface="Wingdings" panose="05000000000000000000" pitchFamily="2" charset="2"/>
              <a:buChar char="v"/>
            </a:pPr>
            <a:r>
              <a:rPr lang="ar-EG" dirty="0"/>
              <a:t>التقييم هو مساهم رئيسي في التفاوض الناجح بين رائد الأعمال والمستثمرين.</a:t>
            </a:r>
          </a:p>
          <a:p>
            <a:pPr marL="171450" indent="-171450" algn="r" rtl="1">
              <a:buFont typeface="Wingdings" panose="05000000000000000000" pitchFamily="2" charset="2"/>
              <a:buChar char="v"/>
            </a:pPr>
            <a:r>
              <a:rPr lang="ar-EG" dirty="0"/>
              <a:t>نصف العديد من منهجيات التقييم التي تقع في فئتين أساسيتين:</a:t>
            </a:r>
          </a:p>
          <a:p>
            <a:pPr marL="171450" indent="-171450" algn="r" rtl="1">
              <a:buFont typeface="Wingdings" panose="05000000000000000000" pitchFamily="2" charset="2"/>
              <a:buChar char="v"/>
            </a:pPr>
            <a:r>
              <a:rPr lang="ar-EG" dirty="0"/>
              <a:t>التدفق النقدي المخصوم والقيمة النسبية. </a:t>
            </a:r>
          </a:p>
          <a:p>
            <a:pPr marL="171450" indent="-171450" algn="r" rtl="1">
              <a:buFont typeface="Wingdings" panose="05000000000000000000" pitchFamily="2" charset="2"/>
              <a:buChar char="v"/>
            </a:pPr>
            <a:r>
              <a:rPr lang="ar-EG" dirty="0"/>
              <a:t>تبدأ مناهج التدفق النقدي المخصوم بفرضية أن القيمة هي ببساطة </a:t>
            </a:r>
            <a:r>
              <a:rPr lang="en-US" dirty="0"/>
              <a:t>PV </a:t>
            </a:r>
            <a:r>
              <a:rPr lang="ar-EG" dirty="0"/>
              <a:t>لجميع التدفقات النقدية المستقبلية. هذا نهج سليم من الناحية النظرية ، ولكن </a:t>
            </a:r>
            <a:r>
              <a:rPr lang="en-US" dirty="0"/>
              <a:t>DCF </a:t>
            </a:r>
            <a:r>
              <a:rPr lang="ar-EG" dirty="0"/>
              <a:t>يمكن أن يكون أيضا تحديا للتنفيذ. لاستخدام </a:t>
            </a:r>
            <a:r>
              <a:rPr lang="en-US" dirty="0"/>
              <a:t>DCF ، </a:t>
            </a:r>
            <a:r>
              <a:rPr lang="ar-EG" dirty="0"/>
              <a:t>نحتاج إلى تقديرات للتدفقات النقدية المستقبلية ومعدلات الخصم المقابلة.</a:t>
            </a:r>
          </a:p>
          <a:p>
            <a:pPr marL="171450" indent="-171450" algn="r" rtl="1">
              <a:buFont typeface="Wingdings" panose="05000000000000000000" pitchFamily="2" charset="2"/>
              <a:buChar char="v"/>
            </a:pPr>
            <a:r>
              <a:rPr lang="ar-EG" dirty="0"/>
              <a:t>نشدد على أهمية مطابقة المطالبة المالية مع مقياس التدفق النقدي المناسب ومعدل الخصم وكذلك تقديم مفهوم القيمة المستمرة. لتقدير معدلات الخصم ، يتم تسليط الضوء على مفهوم مخاطر السوق غير القابلة للتنويع. نظرا لأن المستثمرين الذين يشاركون في استثمار رأس المال المخاطر سيكونون الأكثر قدرة على تنويع الاستثمارات غير السائلة والاحتفاظ بها ، فنحن قادرون على الاعتماد على المقاييس القائمة على </a:t>
            </a:r>
            <a:r>
              <a:rPr lang="en-US" dirty="0"/>
              <a:t>CAPM </a:t>
            </a:r>
            <a:r>
              <a:rPr lang="ar-EG" dirty="0"/>
              <a:t>لحساب معدلات الخصم المناسبة.</a:t>
            </a:r>
          </a:p>
          <a:p>
            <a:pPr marL="171450" indent="-171450" algn="r" rtl="1">
              <a:buFont typeface="Wingdings" panose="05000000000000000000" pitchFamily="2" charset="2"/>
              <a:buChar char="v"/>
            </a:pPr>
            <a:r>
              <a:rPr lang="ar-EG" dirty="0"/>
              <a:t>تمثل القيمة المستمرة اختصارا لتقدير قيمة التدفقات النقدية طويلة الأجل للمشروع مع تجنب الحاجة إلى توقعات تدفق نقدي واسعة وصريحة. </a:t>
            </a:r>
          </a:p>
          <a:p>
            <a:pPr marL="171450" indent="-171450" algn="r" rtl="1">
              <a:buFont typeface="Wingdings" panose="05000000000000000000" pitchFamily="2" charset="2"/>
              <a:buChar char="v"/>
            </a:pPr>
            <a:r>
              <a:rPr lang="ar-EG" dirty="0"/>
              <a:t>نقوم بمراجعة نهج </a:t>
            </a:r>
            <a:r>
              <a:rPr lang="en-US" dirty="0"/>
              <a:t>RADR </a:t>
            </a:r>
            <a:r>
              <a:rPr lang="ar-EG" dirty="0"/>
              <a:t>لتقييم </a:t>
            </a:r>
            <a:r>
              <a:rPr lang="en-US" dirty="0"/>
              <a:t>DCF </a:t>
            </a:r>
            <a:r>
              <a:rPr lang="ar-EG" dirty="0"/>
              <a:t>ونقدم نهج </a:t>
            </a:r>
            <a:r>
              <a:rPr lang="en-US" dirty="0"/>
              <a:t>CEQ </a:t>
            </a:r>
            <a:r>
              <a:rPr lang="ar-EG" dirty="0"/>
              <a:t>كوسيلة للتغلب على التحديات الكامنة في استخدام </a:t>
            </a:r>
            <a:r>
              <a:rPr lang="en-US" dirty="0"/>
              <a:t>RADR </a:t>
            </a:r>
            <a:r>
              <a:rPr lang="ar-EG" dirty="0"/>
              <a:t>لتقييم المشاريع الجديدة.</a:t>
            </a:r>
          </a:p>
          <a:p>
            <a:pPr marL="171450" indent="-171450" algn="r" rtl="1">
              <a:buFont typeface="Wingdings" panose="05000000000000000000" pitchFamily="2" charset="2"/>
              <a:buChar char="v"/>
            </a:pPr>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3137075787"/>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lgn="r" rtl="1">
              <a:buFont typeface="Wingdings" panose="05000000000000000000" pitchFamily="2" charset="2"/>
              <a:buChar char="v"/>
            </a:pPr>
            <a:r>
              <a:rPr lang="ar-EG" dirty="0"/>
              <a:t> تستخدم طريقة التقييم النسبي قيم الشركات المماثلة، بالنسبة إلى المضاعفات التشغيلية أو المالية، لتوفير أساس لتقدير القيمة. يكمن التحدي في استخدام عربة سكن متنقلة في العثور على مقارنات تمثل حقا المشروع الجديد عند النقطة التي يتم فيها تقييم المشروع.</a:t>
            </a:r>
            <a:endParaRPr lang="en-US" dirty="0"/>
          </a:p>
          <a:p>
            <a:pPr marL="171450" indent="-171450" algn="r" rtl="1">
              <a:buFont typeface="Wingdings" panose="05000000000000000000" pitchFamily="2" charset="2"/>
              <a:buChar char="v"/>
            </a:pPr>
            <a:endParaRPr lang="ar-EG" dirty="0"/>
          </a:p>
          <a:p>
            <a:pPr marL="171450" indent="-171450" algn="r" rtl="1">
              <a:buFont typeface="Wingdings" panose="05000000000000000000" pitchFamily="2" charset="2"/>
              <a:buChar char="v"/>
            </a:pPr>
            <a:r>
              <a:rPr lang="ar-EG" dirty="0"/>
              <a:t>طريقة رأس المال الاستثماري بسيطة وجذابة بشكل حدسي ولكن بها أوجه قصور نظرية تثير تحديات في الصلاحية وتدعو إلى توخي الحذر في تنفيذها بشكل حاسم. نظرا لأن طريقة </a:t>
            </a:r>
            <a:r>
              <a:rPr lang="en-US" dirty="0"/>
              <a:t>VC </a:t>
            </a:r>
            <a:r>
              <a:rPr lang="ar-EG" dirty="0"/>
              <a:t>تفترض نتيجة ناجحة ، فإن معدل الخصم السنوي المقابل عادة ما يكون مرتفعا جدا (30-80٪) للتعويض عن تحيز التدفق النقدي.</a:t>
            </a:r>
            <a:endParaRPr lang="en-US" dirty="0"/>
          </a:p>
          <a:p>
            <a:pPr marL="171450" indent="-171450" algn="r" rtl="1">
              <a:buFont typeface="Wingdings" panose="05000000000000000000" pitchFamily="2" charset="2"/>
              <a:buChar char="v"/>
            </a:pPr>
            <a:endParaRPr lang="ar-EG" dirty="0"/>
          </a:p>
          <a:p>
            <a:pPr marL="171450" indent="-171450" algn="r" rtl="1">
              <a:buFont typeface="Wingdings" panose="05000000000000000000" pitchFamily="2" charset="2"/>
              <a:buChar char="v"/>
            </a:pPr>
            <a:r>
              <a:rPr lang="ar-EG" dirty="0"/>
              <a:t>تم تطوير طريقة شيكاغو الأولى لمعالجة بعض أوجه القصور في طريقة </a:t>
            </a:r>
            <a:r>
              <a:rPr lang="en-US" dirty="0"/>
              <a:t>VC. </a:t>
            </a:r>
            <a:r>
              <a:rPr lang="ar-EG" dirty="0"/>
              <a:t>إنها منهجية تقييم قائمة على السيناريو ، مما يعني أنها تتضمن مجموعة من النتائج المحتملة وبالتالي تستخدم معدل خصم أكثر منطقية وأقل. </a:t>
            </a:r>
          </a:p>
          <a:p>
            <a:pPr marL="171450" indent="-171450" algn="r" rtl="1">
              <a:buFont typeface="Wingdings" panose="05000000000000000000" pitchFamily="2" charset="2"/>
              <a:buChar char="v"/>
            </a:pPr>
            <a:r>
              <a:rPr lang="ar-EG" dirty="0"/>
              <a:t>تسفر مناهج </a:t>
            </a:r>
            <a:r>
              <a:rPr lang="en-US" dirty="0"/>
              <a:t>First Chicago </a:t>
            </a:r>
            <a:r>
              <a:rPr lang="ar-EG" dirty="0"/>
              <a:t>و </a:t>
            </a:r>
            <a:r>
              <a:rPr lang="en-US" dirty="0"/>
              <a:t>RADR </a:t>
            </a:r>
            <a:r>
              <a:rPr lang="ar-EG" dirty="0"/>
              <a:t>عن تقديرات قيمة مماثلة عندما يتم ترجيح السيناريوهات في نهج </a:t>
            </a:r>
            <a:r>
              <a:rPr lang="en-US" dirty="0"/>
              <a:t>First Chicago </a:t>
            </a:r>
            <a:r>
              <a:rPr lang="ar-EG" dirty="0"/>
              <a:t>لتحقيق التدفقات النقدية المتوقعة.</a:t>
            </a:r>
          </a:p>
          <a:p>
            <a:pPr marL="171450" indent="-171450" algn="r" rtl="1">
              <a:buFont typeface="Wingdings" panose="05000000000000000000" pitchFamily="2" charset="2"/>
              <a:buChar char="v"/>
            </a:pPr>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1485205357"/>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2290047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11/17/2023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11/17/2023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11/17/2023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11/17/2023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11/17/2023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11/17/2023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11/17/2023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11/17/2023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11/17/2023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11/17/2023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11/17/2023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11/17/2023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8791059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11/17/2023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63627570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11/17/2023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4586099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11/17/2023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24080318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11/17/2023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95127140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11/17/2023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6632051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11/17/2023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8648100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11/17/2023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13879144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11/17/2023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6511975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11/17/2023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71483653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11/17/2023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236864688"/>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1410952269"/>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4755453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slideLayout" Target="../slideLayouts/slideLayout24.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5" Type="http://schemas.openxmlformats.org/officeDocument/2006/relationships/image" Target="../media/image2.png"/><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theme" Target="../theme/theme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alphaModFix amt="76000"/>
            <a:lum/>
          </a:blip>
          <a:srcRect/>
          <a:stretch>
            <a:fillRect t="-17000" b="-17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11/17/2023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11/17/2023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3159722043"/>
      </p:ext>
    </p:extLst>
  </p:cSld>
  <p:clrMap bg1="lt1" tx1="dk1" bg2="lt2" tx2="dk2" accent1="accent1" accent2="accent2" accent3="accent3" accent4="accent4" accent5="accent5" accent6="accent6" hlink="hlink" folHlink="folHlink"/>
  <p:sldLayoutIdLst>
    <p:sldLayoutId id="2147483670" r:id="rId1"/>
    <p:sldLayoutId id="2147483671" r:id="rId2"/>
    <p:sldLayoutId id="2147483672" r:id="rId3"/>
    <p:sldLayoutId id="2147483673" r:id="rId4"/>
    <p:sldLayoutId id="2147483674" r:id="rId5"/>
    <p:sldLayoutId id="2147483675" r:id="rId6"/>
    <p:sldLayoutId id="2147483676" r:id="rId7"/>
    <p:sldLayoutId id="2147483677" r:id="rId8"/>
    <p:sldLayoutId id="2147483678" r:id="rId9"/>
    <p:sldLayoutId id="2147483679" r:id="rId10"/>
    <p:sldLayoutId id="2147483680" r:id="rId11"/>
    <p:sldLayoutId id="2147483681" r:id="rId12"/>
    <p:sldLayoutId id="2147483682"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23.xml"/><Relationship Id="rId4" Type="http://schemas.openxmlformats.org/officeDocument/2006/relationships/image" Target="../media/image4.jpg"/></Relationships>
</file>

<file path=ppt/slides/_rels/slide2.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5.emf"/><Relationship Id="rId1" Type="http://schemas.openxmlformats.org/officeDocument/2006/relationships/slideLayout" Target="../slideLayouts/slideLayout12.xml"/><Relationship Id="rId5" Type="http://schemas.openxmlformats.org/officeDocument/2006/relationships/image" Target="../media/image8.png"/><Relationship Id="rId4" Type="http://schemas.openxmlformats.org/officeDocument/2006/relationships/image" Target="../media/image7.emf"/></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2.xml"/><Relationship Id="rId7" Type="http://schemas.openxmlformats.org/officeDocument/2006/relationships/image" Target="../media/image11.png"/><Relationship Id="rId2" Type="http://schemas.openxmlformats.org/officeDocument/2006/relationships/slideLayout" Target="../slideLayouts/slideLayout18.xml"/><Relationship Id="rId1" Type="http://schemas.openxmlformats.org/officeDocument/2006/relationships/tags" Target="../tags/tag1.xml"/><Relationship Id="rId6" Type="http://schemas.openxmlformats.org/officeDocument/2006/relationships/image" Target="../media/image10.jpeg"/><Relationship Id="rId5" Type="http://schemas.openxmlformats.org/officeDocument/2006/relationships/image" Target="../media/image9.emf"/><Relationship Id="rId4" Type="http://schemas.openxmlformats.org/officeDocument/2006/relationships/image" Target="../media/image7.emf"/></Relationships>
</file>

<file path=ppt/slides/_rels/slide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9.xml"/><Relationship Id="rId1" Type="http://schemas.openxmlformats.org/officeDocument/2006/relationships/slideLayout" Target="../slideLayouts/slideLayout1.xml"/><Relationship Id="rId4" Type="http://schemas.openxmlformats.org/officeDocument/2006/relationships/image" Target="../media/image12.png"/></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1.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6.xml"/><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7.xml"/><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8.xml"/><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9.xml"/><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30.xml"/><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31.xml"/><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8" Type="http://schemas.openxmlformats.org/officeDocument/2006/relationships/image" Target="../media/image19.jpg"/><Relationship Id="rId3" Type="http://schemas.openxmlformats.org/officeDocument/2006/relationships/image" Target="../media/image14.png"/><Relationship Id="rId7" Type="http://schemas.openxmlformats.org/officeDocument/2006/relationships/image" Target="../media/image18.png"/><Relationship Id="rId2" Type="http://schemas.openxmlformats.org/officeDocument/2006/relationships/notesSlide" Target="../notesSlides/notesSlide32.xml"/><Relationship Id="rId1" Type="http://schemas.openxmlformats.org/officeDocument/2006/relationships/slideLayout" Target="../slideLayouts/slideLayout24.xml"/><Relationship Id="rId6" Type="http://schemas.openxmlformats.org/officeDocument/2006/relationships/image" Target="../media/image17.svg"/><Relationship Id="rId5" Type="http://schemas.openxmlformats.org/officeDocument/2006/relationships/image" Target="../media/image16.png"/><Relationship Id="rId4" Type="http://schemas.openxmlformats.org/officeDocument/2006/relationships/image" Target="../media/image15.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394622" y="459919"/>
            <a:ext cx="5683230" cy="6758412"/>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328545" y="198943"/>
            <a:ext cx="2876694" cy="1357799"/>
          </a:xfrm>
          <a:prstGeom prst="rect">
            <a:avLst/>
          </a:prstGeom>
        </p:spPr>
      </p:pic>
      <p:sp>
        <p:nvSpPr>
          <p:cNvPr id="14" name="Oval 13">
            <a:extLst>
              <a:ext uri="{FF2B5EF4-FFF2-40B4-BE49-F238E27FC236}">
                <a16:creationId xmlns:a16="http://schemas.microsoft.com/office/drawing/2014/main" id="{46F3C90B-EB3F-EA91-08C5-03400C278827}"/>
              </a:ext>
            </a:extLst>
          </p:cNvPr>
          <p:cNvSpPr/>
          <p:nvPr/>
        </p:nvSpPr>
        <p:spPr>
          <a:xfrm>
            <a:off x="6200342" y="588475"/>
            <a:ext cx="5804553" cy="6501300"/>
          </a:xfrm>
          <a:prstGeom prst="ellipse">
            <a:avLst/>
          </a:prstGeom>
          <a:blipFill>
            <a:blip r:embed="rId4"/>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6" name="TextBox 5">
            <a:extLst>
              <a:ext uri="{FF2B5EF4-FFF2-40B4-BE49-F238E27FC236}">
                <a16:creationId xmlns:a16="http://schemas.microsoft.com/office/drawing/2014/main" id="{16E4CC76-2D0D-6204-3FBC-B0856D8E8836}"/>
              </a:ext>
            </a:extLst>
          </p:cNvPr>
          <p:cNvSpPr txBox="1"/>
          <p:nvPr/>
        </p:nvSpPr>
        <p:spPr>
          <a:xfrm>
            <a:off x="0" y="2996131"/>
            <a:ext cx="6638805" cy="769441"/>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Entrepreneurial Financing</a:t>
            </a:r>
          </a:p>
        </p:txBody>
      </p:sp>
    </p:spTree>
    <p:extLst>
      <p:ext uri="{BB962C8B-B14F-4D97-AF65-F5344CB8AC3E}">
        <p14:creationId xmlns:p14="http://schemas.microsoft.com/office/powerpoint/2010/main" val="113906635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p:cNvPicPr>
            <a:picLocks noChangeAspect="1"/>
          </p:cNvPicPr>
          <p:nvPr/>
        </p:nvPicPr>
        <p:blipFill>
          <a:blip r:embed="rId2"/>
          <a:stretch>
            <a:fillRect/>
          </a:stretch>
        </p:blipFill>
        <p:spPr>
          <a:xfrm>
            <a:off x="366505" y="537531"/>
            <a:ext cx="6714451" cy="1972334"/>
          </a:xfrm>
          <a:prstGeom prst="rect">
            <a:avLst/>
          </a:prstGeom>
        </p:spPr>
      </p:pic>
      <p:pic>
        <p:nvPicPr>
          <p:cNvPr id="13" name="Picture 12"/>
          <p:cNvPicPr>
            <a:picLocks noChangeAspect="1"/>
          </p:cNvPicPr>
          <p:nvPr/>
        </p:nvPicPr>
        <p:blipFill>
          <a:blip r:embed="rId3"/>
          <a:stretch>
            <a:fillRect/>
          </a:stretch>
        </p:blipFill>
        <p:spPr>
          <a:xfrm>
            <a:off x="639724" y="3463717"/>
            <a:ext cx="9392044" cy="1034667"/>
          </a:xfrm>
          <a:prstGeom prst="rect">
            <a:avLst/>
          </a:prstGeom>
        </p:spPr>
      </p:pic>
      <p:sp>
        <p:nvSpPr>
          <p:cNvPr id="14" name="TextBox 13"/>
          <p:cNvSpPr txBox="1"/>
          <p:nvPr/>
        </p:nvSpPr>
        <p:spPr>
          <a:xfrm>
            <a:off x="474133" y="715791"/>
            <a:ext cx="6734985" cy="138499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Foundations of New Venture Valuation</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24A9E1"/>
                </a:solidFill>
                <a:effectLst/>
                <a:uLnTx/>
                <a:uFillTx/>
                <a:latin typeface="Tajawal Medium" panose="00000600000000000000" pitchFamily="2" charset="-78"/>
                <a:ea typeface="+mn-ea"/>
                <a:cs typeface="Tajawal Medium" panose="00000600000000000000" pitchFamily="2" charset="-78"/>
              </a:rPr>
              <a:t>Prepared by Dr. Mohamed Soliman</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rPr>
              <a:t>Lecture 7</a:t>
            </a:r>
          </a:p>
        </p:txBody>
      </p:sp>
      <p:sp>
        <p:nvSpPr>
          <p:cNvPr id="16" name="TextBox 15"/>
          <p:cNvSpPr txBox="1"/>
          <p:nvPr/>
        </p:nvSpPr>
        <p:spPr>
          <a:xfrm>
            <a:off x="798989" y="3463717"/>
            <a:ext cx="9232778" cy="95410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ENT 632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Entrepreneurial Financing</a:t>
            </a:r>
          </a:p>
        </p:txBody>
      </p:sp>
      <p:sp>
        <p:nvSpPr>
          <p:cNvPr id="10" name="TextBox 9">
            <a:extLst>
              <a:ext uri="{FF2B5EF4-FFF2-40B4-BE49-F238E27FC236}">
                <a16:creationId xmlns:a16="http://schemas.microsoft.com/office/drawing/2014/main" id="{20D19C38-D110-EE5A-C35B-B7A999B68582}"/>
              </a:ext>
            </a:extLst>
          </p:cNvPr>
          <p:cNvSpPr txBox="1"/>
          <p:nvPr/>
        </p:nvSpPr>
        <p:spPr>
          <a:xfrm>
            <a:off x="4867799" y="622458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15" name="Picture 14"/>
          <p:cNvPicPr>
            <a:picLocks noChangeAspect="1"/>
          </p:cNvPicPr>
          <p:nvPr/>
        </p:nvPicPr>
        <p:blipFill>
          <a:blip r:embed="rId4"/>
          <a:stretch>
            <a:fillRect/>
          </a:stretch>
        </p:blipFill>
        <p:spPr>
          <a:xfrm>
            <a:off x="2289771" y="5939188"/>
            <a:ext cx="9902229" cy="204838"/>
          </a:xfrm>
          <a:prstGeom prst="rect">
            <a:avLst/>
          </a:prstGeom>
        </p:spPr>
      </p:pic>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5" cstate="hqprint">
            <a:extLst>
              <a:ext uri="{28A0092B-C50C-407E-A947-70E740481C1C}">
                <a14:useLocalDpi xmlns:a14="http://schemas.microsoft.com/office/drawing/2010/main" val="0"/>
              </a:ext>
            </a:extLst>
          </a:blip>
          <a:srcRect/>
          <a:stretch/>
        </p:blipFill>
        <p:spPr>
          <a:xfrm>
            <a:off x="9669175" y="162107"/>
            <a:ext cx="2383737" cy="1276076"/>
          </a:xfrm>
          <a:prstGeom prst="rect">
            <a:avLst/>
          </a:prstGeom>
        </p:spPr>
      </p:pic>
    </p:spTree>
    <p:extLst>
      <p:ext uri="{BB962C8B-B14F-4D97-AF65-F5344CB8AC3E}">
        <p14:creationId xmlns:p14="http://schemas.microsoft.com/office/powerpoint/2010/main" val="282907545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6" name="Picture 5"/>
          <p:cNvPicPr>
            <a:picLocks noChangeAspect="1"/>
          </p:cNvPicPr>
          <p:nvPr/>
        </p:nvPicPr>
        <p:blipFill>
          <a:blip r:embed="rId5"/>
          <a:stretch>
            <a:fillRect/>
          </a:stretch>
        </p:blipFill>
        <p:spPr>
          <a:xfrm>
            <a:off x="-108036" y="-116138"/>
            <a:ext cx="9533101" cy="1130708"/>
          </a:xfrm>
          <a:prstGeom prst="rect">
            <a:avLst/>
          </a:prstGeom>
        </p:spPr>
      </p:pic>
      <p:sp>
        <p:nvSpPr>
          <p:cNvPr id="8" name="TextBox 7"/>
          <p:cNvSpPr txBox="1"/>
          <p:nvPr/>
        </p:nvSpPr>
        <p:spPr>
          <a:xfrm>
            <a:off x="124287" y="155286"/>
            <a:ext cx="2061783" cy="461665"/>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Introduction </a:t>
            </a:r>
          </a:p>
        </p:txBody>
      </p:sp>
      <p:pic>
        <p:nvPicPr>
          <p:cNvPr id="1026" name="Picture 2" descr="Objectives">
            <a:extLst>
              <a:ext uri="{FF2B5EF4-FFF2-40B4-BE49-F238E27FC236}">
                <a16:creationId xmlns:a16="http://schemas.microsoft.com/office/drawing/2014/main" id="{A0BE3592-81D3-9EED-A85D-C65D09B1E782}"/>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0" y="736847"/>
            <a:ext cx="2524125" cy="1327567"/>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A825EE04-0315-B522-D174-19F2F364B746}"/>
              </a:ext>
            </a:extLst>
          </p:cNvPr>
          <p:cNvSpPr txBox="1"/>
          <p:nvPr/>
        </p:nvSpPr>
        <p:spPr>
          <a:xfrm>
            <a:off x="124287" y="2591076"/>
            <a:ext cx="11706062" cy="2308324"/>
          </a:xfrm>
          <a:prstGeom prst="rect">
            <a:avLst/>
          </a:prstGeom>
          <a:solidFill>
            <a:schemeClr val="accent1">
              <a:lumMod val="75000"/>
            </a:schemeClr>
          </a:solidFill>
        </p:spPr>
        <p:txBody>
          <a:bodyPr wrap="square">
            <a:spAutoFit/>
          </a:bodyPr>
          <a:lstStyle/>
          <a:p>
            <a:pPr marL="342900" indent="-342900" algn="justLow">
              <a:buFontTx/>
              <a:buAutoNum type="alphaLcParenR"/>
              <a:defRPr/>
            </a:pPr>
            <a:r>
              <a:rPr lang="en-US" sz="2400" b="1" dirty="0">
                <a:solidFill>
                  <a:prstClr val="white"/>
                </a:solidFill>
                <a:cs typeface="Times New Roman" panose="02020603050405020304" pitchFamily="18" charset="0"/>
              </a:rPr>
              <a:t>Identify the recent Perspectives On The Valuation Of New Ventures.</a:t>
            </a:r>
          </a:p>
          <a:p>
            <a:pPr marL="342900" indent="-342900" algn="justLow">
              <a:buFontTx/>
              <a:buAutoNum type="alphaLcParenR"/>
              <a:defRPr/>
            </a:pPr>
            <a:endParaRPr lang="en-US" sz="2400" b="1" dirty="0">
              <a:solidFill>
                <a:prstClr val="white"/>
              </a:solidFill>
              <a:cs typeface="Times New Roman" panose="02020603050405020304" pitchFamily="18" charset="0"/>
            </a:endParaRPr>
          </a:p>
          <a:p>
            <a:pPr marL="342900" lvl="0" indent="-342900" algn="justLow">
              <a:buFontTx/>
              <a:buAutoNum type="alphaLcParenR"/>
              <a:defRPr/>
            </a:pPr>
            <a:r>
              <a:rPr kumimoji="0" lang="en-US" sz="2400" b="1" i="0" u="none" strike="noStrike" kern="1200" cap="none" spc="0" normalizeH="0" baseline="0" noProof="0" dirty="0">
                <a:ln>
                  <a:noFill/>
                </a:ln>
                <a:solidFill>
                  <a:prstClr val="white"/>
                </a:solidFill>
                <a:effectLst/>
                <a:uLnTx/>
                <a:uFillTx/>
                <a:latin typeface="Calibri" panose="020F0502020204030204"/>
                <a:ea typeface="+mn-ea"/>
                <a:cs typeface="Times New Roman" panose="02020603050405020304" pitchFamily="18" charset="0"/>
              </a:rPr>
              <a:t>Mention the</a:t>
            </a:r>
            <a:r>
              <a:rPr kumimoji="0" lang="en-US" sz="2400" b="1" i="0" u="none" strike="noStrike" kern="1200" cap="none" spc="0" normalizeH="0" noProof="0" dirty="0">
                <a:ln>
                  <a:noFill/>
                </a:ln>
                <a:solidFill>
                  <a:prstClr val="white"/>
                </a:solidFill>
                <a:effectLst/>
                <a:uLnTx/>
                <a:uFillTx/>
                <a:latin typeface="Calibri" panose="020F0502020204030204"/>
                <a:ea typeface="+mn-ea"/>
                <a:cs typeface="Times New Roman" panose="02020603050405020304" pitchFamily="18" charset="0"/>
              </a:rPr>
              <a:t> </a:t>
            </a:r>
            <a:r>
              <a:rPr lang="en-US" sz="2400" b="1" dirty="0">
                <a:solidFill>
                  <a:prstClr val="white"/>
                </a:solidFill>
                <a:cs typeface="Times New Roman" panose="02020603050405020304" pitchFamily="18" charset="0"/>
              </a:rPr>
              <a:t>Valuation methods. Identifying the pros and cons of each. Which one Is more convenient to New Ventures? </a:t>
            </a:r>
          </a:p>
          <a:p>
            <a:pPr marL="342900" lvl="0" indent="-342900" algn="justLow">
              <a:buFontTx/>
              <a:buAutoNum type="alphaLcParenR"/>
              <a:defRPr/>
            </a:pPr>
            <a:endParaRPr kumimoji="0" lang="en-US" sz="2400" b="1" i="0" u="none" strike="noStrike" kern="1200" cap="none" spc="0" normalizeH="0" baseline="0" noProof="0" dirty="0">
              <a:ln>
                <a:noFill/>
              </a:ln>
              <a:solidFill>
                <a:prstClr val="white"/>
              </a:solidFill>
              <a:effectLst/>
              <a:uLnTx/>
              <a:uFillTx/>
              <a:latin typeface="Calibri" panose="020F0502020204030204"/>
              <a:ea typeface="+mn-ea"/>
              <a:cs typeface="Times New Roman" panose="02020603050405020304" pitchFamily="18" charset="0"/>
            </a:endParaRPr>
          </a:p>
          <a:p>
            <a:pPr marL="342900" lvl="0" indent="-342900" algn="justLow">
              <a:buFontTx/>
              <a:buAutoNum type="alphaLcParenR"/>
              <a:defRPr/>
            </a:pPr>
            <a:r>
              <a:rPr kumimoji="0" lang="en-US" sz="2400" b="1" i="0" u="none" strike="noStrike" kern="1200" cap="none" spc="0" normalizeH="0" baseline="0" noProof="0" dirty="0">
                <a:ln>
                  <a:noFill/>
                </a:ln>
                <a:solidFill>
                  <a:prstClr val="white"/>
                </a:solidFill>
                <a:effectLst/>
                <a:uLnTx/>
                <a:uFillTx/>
                <a:latin typeface="Calibri" panose="020F0502020204030204"/>
                <a:ea typeface="+mn-ea"/>
                <a:cs typeface="Times New Roman" panose="02020603050405020304" pitchFamily="18" charset="0"/>
              </a:rPr>
              <a:t>Explaining </a:t>
            </a:r>
            <a:r>
              <a:rPr lang="en-US" sz="2400" b="1" dirty="0">
                <a:solidFill>
                  <a:prstClr val="white"/>
                </a:solidFill>
                <a:latin typeface="Calibri" panose="020F0502020204030204"/>
                <a:cs typeface="Times New Roman" panose="02020603050405020304" pitchFamily="18" charset="0"/>
              </a:rPr>
              <a:t>t</a:t>
            </a:r>
            <a:r>
              <a:rPr lang="en-US" sz="2400" b="1" dirty="0">
                <a:solidFill>
                  <a:prstClr val="white"/>
                </a:solidFill>
                <a:cs typeface="Times New Roman" panose="02020603050405020304" pitchFamily="18" charset="0"/>
              </a:rPr>
              <a:t>he Entrepreneur’s Opportunity Cost Of Capital</a:t>
            </a:r>
            <a:r>
              <a:rPr lang="en-US" sz="2400" b="1" dirty="0">
                <a:solidFill>
                  <a:prstClr val="white"/>
                </a:solidFill>
                <a:latin typeface="Calibri" panose="020F0502020204030204"/>
                <a:cs typeface="Times New Roman" panose="02020603050405020304" pitchFamily="18" charset="0"/>
              </a:rPr>
              <a:t>.</a:t>
            </a:r>
            <a:endParaRPr kumimoji="0" lang="en-US" sz="2400" b="1" i="0" u="none" strike="noStrike" kern="1200" cap="none" spc="0" normalizeH="0" baseline="0" noProof="0" dirty="0">
              <a:ln>
                <a:noFill/>
              </a:ln>
              <a:solidFill>
                <a:prstClr val="white"/>
              </a:solidFill>
              <a:effectLst/>
              <a:uLnTx/>
              <a:uFillTx/>
              <a:latin typeface="Calibri" panose="020F0502020204030204"/>
              <a:ea typeface="+mn-ea"/>
              <a:cs typeface="Times New Roman" panose="02020603050405020304" pitchFamily="18" charset="0"/>
            </a:endParaRPr>
          </a:p>
        </p:txBody>
      </p:sp>
      <p:pic>
        <p:nvPicPr>
          <p:cNvPr id="12" name="Picture 11">
            <a:extLst>
              <a:ext uri="{FF2B5EF4-FFF2-40B4-BE49-F238E27FC236}">
                <a16:creationId xmlns:a16="http://schemas.microsoft.com/office/drawing/2014/main" id="{B4F228A3-EED8-B72A-55D3-01A30D9488F4}"/>
              </a:ext>
            </a:extLst>
          </p:cNvPr>
          <p:cNvPicPr>
            <a:picLocks noChangeAspect="1"/>
          </p:cNvPicPr>
          <p:nvPr/>
        </p:nvPicPr>
        <p:blipFill>
          <a:blip r:embed="rId7" cstate="hqprint">
            <a:extLst>
              <a:ext uri="{28A0092B-C50C-407E-A947-70E740481C1C}">
                <a14:useLocalDpi xmlns:a14="http://schemas.microsoft.com/office/drawing/2010/main" val="0"/>
              </a:ext>
            </a:extLst>
          </a:blip>
          <a:srcRect/>
          <a:stretch/>
        </p:blipFill>
        <p:spPr>
          <a:xfrm>
            <a:off x="9749074" y="205354"/>
            <a:ext cx="2383737" cy="1215073"/>
          </a:xfrm>
          <a:prstGeom prst="rect">
            <a:avLst/>
          </a:prstGeom>
        </p:spPr>
      </p:pic>
      <p:sp>
        <p:nvSpPr>
          <p:cNvPr id="13" name="TextBox 12">
            <a:extLst>
              <a:ext uri="{FF2B5EF4-FFF2-40B4-BE49-F238E27FC236}">
                <a16:creationId xmlns:a16="http://schemas.microsoft.com/office/drawing/2014/main" id="{20D19C38-D110-EE5A-C35B-B7A999B68582}"/>
              </a:ext>
            </a:extLst>
          </p:cNvPr>
          <p:cNvSpPr txBox="1"/>
          <p:nvPr/>
        </p:nvSpPr>
        <p:spPr>
          <a:xfrm>
            <a:off x="4867799" y="622458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custDataLst>
      <p:tags r:id="rId1"/>
    </p:custDataLst>
    <p:extLst>
      <p:ext uri="{BB962C8B-B14F-4D97-AF65-F5344CB8AC3E}">
        <p14:creationId xmlns:p14="http://schemas.microsoft.com/office/powerpoint/2010/main" val="24556884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1">
                                            <p:txEl>
                                              <p:pRg st="0" end="0"/>
                                            </p:txEl>
                                          </p:spTgt>
                                        </p:tgtEl>
                                        <p:attrNameLst>
                                          <p:attrName>style.visibility</p:attrName>
                                        </p:attrNameLst>
                                      </p:cBhvr>
                                      <p:to>
                                        <p:strVal val="visible"/>
                                      </p:to>
                                    </p:set>
                                    <p:anim calcmode="lin" valueType="num">
                                      <p:cBhvr additive="base">
                                        <p:cTn id="7" dur="500" fill="hold"/>
                                        <p:tgtEl>
                                          <p:spTgt spid="11">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1">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1">
                                            <p:txEl>
                                              <p:pRg st="2" end="2"/>
                                            </p:txEl>
                                          </p:spTgt>
                                        </p:tgtEl>
                                        <p:attrNameLst>
                                          <p:attrName>style.visibility</p:attrName>
                                        </p:attrNameLst>
                                      </p:cBhvr>
                                      <p:to>
                                        <p:strVal val="visible"/>
                                      </p:to>
                                    </p:set>
                                    <p:anim calcmode="lin" valueType="num">
                                      <p:cBhvr additive="base">
                                        <p:cTn id="13" dur="500" fill="hold"/>
                                        <p:tgtEl>
                                          <p:spTgt spid="11">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1">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1">
                                            <p:txEl>
                                              <p:pRg st="4" end="4"/>
                                            </p:txEl>
                                          </p:spTgt>
                                        </p:tgtEl>
                                        <p:attrNameLst>
                                          <p:attrName>style.visibility</p:attrName>
                                        </p:attrNameLst>
                                      </p:cBhvr>
                                      <p:to>
                                        <p:strVal val="visible"/>
                                      </p:to>
                                    </p:set>
                                    <p:anim calcmode="lin" valueType="num">
                                      <p:cBhvr additive="base">
                                        <p:cTn id="19" dur="500" fill="hold"/>
                                        <p:tgtEl>
                                          <p:spTgt spid="11">
                                            <p:txEl>
                                              <p:pRg st="4" end="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1">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592340"/>
            <a:ext cx="11319386" cy="606560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just">
              <a:buFont typeface="Arial" panose="020B0604020202020204" pitchFamily="34" charset="0"/>
              <a:buChar char="•"/>
            </a:pPr>
            <a:r>
              <a:rPr lang="en-US" sz="1800" b="1" i="0" dirty="0">
                <a:solidFill>
                  <a:srgbClr val="242021"/>
                </a:solidFill>
                <a:effectLst/>
                <a:latin typeface="Gotham-Book"/>
              </a:rPr>
              <a:t>How do VCs </a:t>
            </a:r>
            <a:r>
              <a:rPr lang="en-US" sz="1800" b="1" i="0" dirty="0">
                <a:solidFill>
                  <a:srgbClr val="242021"/>
                </a:solidFill>
                <a:effectLst/>
                <a:latin typeface="TimesNewRomanMTStd"/>
              </a:rPr>
              <a:t>and other investors select the projects in which they invest</a:t>
            </a:r>
            <a:r>
              <a:rPr lang="en-US" sz="1800" b="0" i="0" dirty="0">
                <a:solidFill>
                  <a:srgbClr val="242021"/>
                </a:solidFill>
                <a:effectLst/>
                <a:latin typeface="TimesNewRomanMTStd"/>
              </a:rPr>
              <a:t>? and </a:t>
            </a:r>
          </a:p>
          <a:p>
            <a:pPr marL="285750" indent="-285750" algn="just">
              <a:buFont typeface="Arial" panose="020B0604020202020204" pitchFamily="34" charset="0"/>
              <a:buChar char="•"/>
            </a:pPr>
            <a:r>
              <a:rPr lang="en-US" dirty="0">
                <a:solidFill>
                  <a:srgbClr val="242021"/>
                </a:solidFill>
                <a:latin typeface="TimesNewRomanMTStd"/>
              </a:rPr>
              <a:t>H</a:t>
            </a:r>
            <a:r>
              <a:rPr lang="en-US" b="1" i="0" dirty="0">
                <a:solidFill>
                  <a:srgbClr val="242021"/>
                </a:solidFill>
                <a:effectLst/>
                <a:latin typeface="TimesNewRomanMTStd"/>
              </a:rPr>
              <a:t>ow do they settle on the ownership stakes, terms, and conditions they require in exchange for investing</a:t>
            </a:r>
            <a:r>
              <a:rPr lang="en-US" b="0" i="0" dirty="0">
                <a:solidFill>
                  <a:srgbClr val="242021"/>
                </a:solidFill>
                <a:effectLst/>
                <a:latin typeface="TimesNewRomanMTStd"/>
              </a:rPr>
              <a:t>? </a:t>
            </a:r>
            <a:r>
              <a:rPr lang="en-US" b="0" i="1" dirty="0">
                <a:solidFill>
                  <a:srgbClr val="242021"/>
                </a:solidFill>
                <a:effectLst/>
                <a:latin typeface="TimesNewRomanMTStd"/>
              </a:rPr>
              <a:t>There are no simple answers to these questions. </a:t>
            </a:r>
          </a:p>
          <a:p>
            <a:pPr marL="285750" indent="-285750" algn="just">
              <a:buFont typeface="Arial" panose="020B0604020202020204" pitchFamily="34" charset="0"/>
              <a:buChar char="•"/>
            </a:pPr>
            <a:r>
              <a:rPr lang="en-US" sz="1800" b="1" i="0" dirty="0">
                <a:solidFill>
                  <a:srgbClr val="FF0000"/>
                </a:solidFill>
                <a:effectLst/>
                <a:latin typeface="TimesNewRomanMTStd"/>
              </a:rPr>
              <a:t>No venture will be funded unless an investor sees the merits of the concept and regards the entrepreneur as capable of implementing it or of working with the investor to build a capable team. </a:t>
            </a:r>
          </a:p>
          <a:p>
            <a:pPr marL="285750" indent="-285750" algn="just">
              <a:buFont typeface="Arial" panose="020B0604020202020204" pitchFamily="34" charset="0"/>
              <a:buChar char="•"/>
            </a:pPr>
            <a:endParaRPr lang="en-US" sz="1800" b="1" i="0" dirty="0">
              <a:solidFill>
                <a:srgbClr val="FF0000"/>
              </a:solidFill>
              <a:effectLst/>
              <a:latin typeface="TimesNewRomanMTStd"/>
            </a:endParaRPr>
          </a:p>
          <a:p>
            <a:pPr marL="285750" indent="-285750" algn="just">
              <a:buFont typeface="Arial" panose="020B0604020202020204" pitchFamily="34" charset="0"/>
              <a:buChar char="•"/>
            </a:pPr>
            <a:r>
              <a:rPr lang="en-US" sz="1800" b="0" i="0" dirty="0">
                <a:solidFill>
                  <a:srgbClr val="242021"/>
                </a:solidFill>
                <a:effectLst/>
                <a:latin typeface="TimesNewRomanMTStd"/>
              </a:rPr>
              <a:t>In addition, </a:t>
            </a:r>
            <a:r>
              <a:rPr lang="en-US" sz="1800" b="1" i="0" dirty="0">
                <a:solidFill>
                  <a:srgbClr val="242021"/>
                </a:solidFill>
                <a:effectLst/>
                <a:latin typeface="TimesNewRomanMTStd"/>
              </a:rPr>
              <a:t>there are issues of fit and timing: </a:t>
            </a:r>
          </a:p>
          <a:p>
            <a:pPr marL="742950" lvl="1" indent="-285750" algn="just">
              <a:buFont typeface="Arial" panose="020B0604020202020204" pitchFamily="34" charset="0"/>
              <a:buChar char="•"/>
            </a:pPr>
            <a:r>
              <a:rPr lang="en-US" b="0" i="0" dirty="0">
                <a:solidFill>
                  <a:srgbClr val="242021"/>
                </a:solidFill>
                <a:effectLst/>
                <a:latin typeface="TimesNewRomanMTStd"/>
              </a:rPr>
              <a:t>Can the </a:t>
            </a:r>
            <a:r>
              <a:rPr lang="en-US" b="1" i="0" dirty="0">
                <a:solidFill>
                  <a:srgbClr val="242021"/>
                </a:solidFill>
                <a:effectLst/>
                <a:latin typeface="TimesNewRomanMTStd"/>
              </a:rPr>
              <a:t>investor </a:t>
            </a:r>
            <a:r>
              <a:rPr lang="en-US" b="0" i="0" dirty="0">
                <a:solidFill>
                  <a:srgbClr val="242021"/>
                </a:solidFill>
                <a:effectLst/>
                <a:latin typeface="TimesNewRomanMTStd"/>
              </a:rPr>
              <a:t>contribute value to the project? </a:t>
            </a:r>
          </a:p>
          <a:p>
            <a:pPr marL="742950" lvl="1" indent="-285750" algn="just">
              <a:buFont typeface="Arial" panose="020B0604020202020204" pitchFamily="34" charset="0"/>
              <a:buChar char="•"/>
            </a:pPr>
            <a:r>
              <a:rPr lang="en-US" b="0" i="0" dirty="0">
                <a:solidFill>
                  <a:srgbClr val="242021"/>
                </a:solidFill>
                <a:effectLst/>
                <a:latin typeface="TimesNewRomanMTStd"/>
              </a:rPr>
              <a:t>Does the </a:t>
            </a:r>
            <a:r>
              <a:rPr lang="en-US" b="1" i="0" dirty="0">
                <a:solidFill>
                  <a:srgbClr val="242021"/>
                </a:solidFill>
                <a:effectLst/>
                <a:latin typeface="TimesNewRomanMTStd"/>
              </a:rPr>
              <a:t>investor</a:t>
            </a:r>
            <a:r>
              <a:rPr lang="en-US" b="0" i="0" dirty="0">
                <a:solidFill>
                  <a:srgbClr val="242021"/>
                </a:solidFill>
                <a:effectLst/>
                <a:latin typeface="TimesNewRomanMTStd"/>
              </a:rPr>
              <a:t> have the financial and organizational capacity to take on another project? </a:t>
            </a:r>
          </a:p>
          <a:p>
            <a:pPr marL="285750" indent="-285750" algn="just">
              <a:buFont typeface="Arial" panose="020B0604020202020204" pitchFamily="34" charset="0"/>
              <a:buChar char="•"/>
            </a:pPr>
            <a:r>
              <a:rPr lang="en-US" sz="1800" b="0" i="0" dirty="0">
                <a:solidFill>
                  <a:srgbClr val="242021"/>
                </a:solidFill>
                <a:effectLst/>
                <a:latin typeface="TimesNewRomanMTStd"/>
              </a:rPr>
              <a:t>The answers to these questions depend on the particular expertise of the investor and on whether, at the time, the investor is looking for new projects.</a:t>
            </a:r>
          </a:p>
          <a:p>
            <a:pPr marL="285750" indent="-285750" algn="just">
              <a:buFont typeface="Arial" panose="020B0604020202020204" pitchFamily="34" charset="0"/>
              <a:buChar char="•"/>
            </a:pPr>
            <a:endParaRPr lang="en-US" sz="1800" b="0" i="0" dirty="0">
              <a:solidFill>
                <a:srgbClr val="242021"/>
              </a:solidFill>
              <a:effectLst/>
              <a:latin typeface="TimesNewRomanMTStd"/>
            </a:endParaRPr>
          </a:p>
          <a:p>
            <a:pPr marL="285750" indent="-285750" algn="just">
              <a:buFont typeface="Arial" panose="020B0604020202020204" pitchFamily="34" charset="0"/>
              <a:buChar char="•"/>
            </a:pPr>
            <a:r>
              <a:rPr lang="en-US" sz="1800" b="0" i="0" dirty="0">
                <a:solidFill>
                  <a:srgbClr val="242021"/>
                </a:solidFill>
                <a:effectLst/>
                <a:latin typeface="TimesNewRomanMTStd"/>
              </a:rPr>
              <a:t>In this chapter, we introduce the </a:t>
            </a:r>
            <a:r>
              <a:rPr lang="en-US" sz="1800" b="1" i="0" u="sng" dirty="0">
                <a:solidFill>
                  <a:srgbClr val="242021"/>
                </a:solidFill>
                <a:effectLst/>
                <a:latin typeface="TimesNewRomanMTStd"/>
              </a:rPr>
              <a:t>foundations of valuation </a:t>
            </a:r>
            <a:r>
              <a:rPr lang="en-US" sz="1800" b="0" i="0" dirty="0">
                <a:solidFill>
                  <a:srgbClr val="242021"/>
                </a:solidFill>
                <a:effectLst/>
                <a:latin typeface="TimesNewRomanMTStd"/>
              </a:rPr>
              <a:t>and present the most widely used valuation methodologies, identifying the pros and cons of each. </a:t>
            </a:r>
          </a:p>
          <a:p>
            <a:pPr marL="285750" indent="-285750" algn="just">
              <a:buFont typeface="Arial" panose="020B0604020202020204" pitchFamily="34" charset="0"/>
              <a:buChar char="•"/>
            </a:pPr>
            <a:r>
              <a:rPr lang="en-US" sz="1800" b="0" i="0" dirty="0">
                <a:solidFill>
                  <a:srgbClr val="FF0000"/>
                </a:solidFill>
                <a:effectLst/>
                <a:latin typeface="TimesNewRomanMTStd"/>
              </a:rPr>
              <a:t>An important lesson is that </a:t>
            </a:r>
            <a:r>
              <a:rPr lang="en-US" sz="1800" b="1" i="0" dirty="0">
                <a:solidFill>
                  <a:srgbClr val="FF0000"/>
                </a:solidFill>
                <a:effectLst/>
                <a:latin typeface="TimesNewRomanMTStd"/>
              </a:rPr>
              <a:t>if the assumptions are </a:t>
            </a:r>
            <a:r>
              <a:rPr lang="en-US" sz="1800" b="1" i="0" u="sng" dirty="0">
                <a:solidFill>
                  <a:srgbClr val="FF0000"/>
                </a:solidFill>
                <a:effectLst/>
                <a:latin typeface="TimesNewRomanMTStd"/>
              </a:rPr>
              <a:t>all consistent</a:t>
            </a:r>
            <a:r>
              <a:rPr lang="en-US" sz="1800" b="1" i="0" dirty="0">
                <a:solidFill>
                  <a:srgbClr val="FF0000"/>
                </a:solidFill>
                <a:effectLst/>
                <a:latin typeface="TimesNewRomanMTStd"/>
              </a:rPr>
              <a:t>, then, in a perfect world, every valuation method will </a:t>
            </a:r>
            <a:r>
              <a:rPr lang="en-US" sz="1800" b="1" i="0" u="sng" dirty="0">
                <a:solidFill>
                  <a:srgbClr val="FF0000"/>
                </a:solidFill>
                <a:effectLst/>
                <a:latin typeface="TimesNewRomanMTStd"/>
              </a:rPr>
              <a:t>produce the same estimate</a:t>
            </a:r>
            <a:r>
              <a:rPr lang="en-US" sz="1800" b="1" i="0" dirty="0">
                <a:solidFill>
                  <a:srgbClr val="FF0000"/>
                </a:solidFill>
                <a:effectLst/>
                <a:latin typeface="TimesNewRomanMTStd"/>
              </a:rPr>
              <a:t> of value. </a:t>
            </a:r>
          </a:p>
          <a:p>
            <a:pPr marL="285750" indent="-285750" algn="just">
              <a:buFont typeface="Arial" panose="020B0604020202020204" pitchFamily="34" charset="0"/>
              <a:buChar char="•"/>
            </a:pPr>
            <a:r>
              <a:rPr lang="en-US" sz="1800" b="0" i="0" dirty="0">
                <a:solidFill>
                  <a:srgbClr val="242021"/>
                </a:solidFill>
                <a:effectLst/>
                <a:latin typeface="TimesNewRomanMTStd"/>
              </a:rPr>
              <a:t>Of course, </a:t>
            </a:r>
            <a:r>
              <a:rPr lang="en-US" sz="1800" b="1" i="0" dirty="0">
                <a:solidFill>
                  <a:srgbClr val="FF0000"/>
                </a:solidFill>
                <a:effectLst/>
                <a:latin typeface="TimesNewRomanMTStd"/>
              </a:rPr>
              <a:t>in reality they </a:t>
            </a:r>
            <a:r>
              <a:rPr lang="en-US" sz="1800" b="1" i="0" u="sng" dirty="0">
                <a:solidFill>
                  <a:srgbClr val="FF0000"/>
                </a:solidFill>
                <a:effectLst/>
                <a:latin typeface="TimesNewRomanMTStd"/>
              </a:rPr>
              <a:t>do not</a:t>
            </a:r>
            <a:r>
              <a:rPr lang="en-US" sz="1800" b="1" i="0" dirty="0">
                <a:solidFill>
                  <a:srgbClr val="242021"/>
                </a:solidFill>
                <a:effectLst/>
                <a:latin typeface="TimesNewRomanMTStd"/>
              </a:rPr>
              <a:t>. </a:t>
            </a:r>
            <a:r>
              <a:rPr lang="en-US" sz="1800" b="0" i="0" dirty="0">
                <a:solidFill>
                  <a:srgbClr val="242021"/>
                </a:solidFill>
                <a:effectLst/>
                <a:latin typeface="TimesNewRomanMTStd"/>
              </a:rPr>
              <a:t>The data and assumptions in each valuation effort are estimates of the “true” underlying values. </a:t>
            </a:r>
          </a:p>
          <a:p>
            <a:pPr marL="285750" indent="-285750" algn="just">
              <a:buFont typeface="Arial" panose="020B0604020202020204" pitchFamily="34" charset="0"/>
              <a:buChar char="•"/>
            </a:pPr>
            <a:r>
              <a:rPr lang="en-US" sz="1800" b="1" i="0" dirty="0">
                <a:solidFill>
                  <a:srgbClr val="FF0000"/>
                </a:solidFill>
                <a:effectLst/>
                <a:latin typeface="TimesNewRomanMTStd"/>
              </a:rPr>
              <a:t>Differences in estimated value across methods therefore </a:t>
            </a:r>
            <a:r>
              <a:rPr lang="en-US" sz="1800" b="1" i="0" u="sng" dirty="0">
                <a:solidFill>
                  <a:srgbClr val="FF0000"/>
                </a:solidFill>
                <a:effectLst/>
                <a:latin typeface="TimesNewRomanMTStd"/>
              </a:rPr>
              <a:t>reflect the effects of estimation errors. </a:t>
            </a:r>
          </a:p>
          <a:p>
            <a:pPr marL="285750" indent="-285750" algn="just">
              <a:buFont typeface="Arial" panose="020B0604020202020204" pitchFamily="34" charset="0"/>
              <a:buChar char="•"/>
            </a:pPr>
            <a:r>
              <a:rPr lang="en-US" sz="1800" b="0" i="0" dirty="0">
                <a:solidFill>
                  <a:srgbClr val="242021"/>
                </a:solidFill>
                <a:effectLst/>
                <a:latin typeface="TimesNewRomanMTStd"/>
              </a:rPr>
              <a:t>The art of valuation is in deciding how to weight the information from each approach and use it to reach a conclusion about value.</a:t>
            </a:r>
            <a:r>
              <a:rPr lang="en-US" dirty="0"/>
              <a:t> </a:t>
            </a: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B4B5A320-BA51-5564-2F9B-D973055BB09A}"/>
              </a:ext>
            </a:extLst>
          </p:cNvPr>
          <p:cNvSpPr txBox="1"/>
          <p:nvPr/>
        </p:nvSpPr>
        <p:spPr>
          <a:xfrm>
            <a:off x="4426163" y="6657945"/>
            <a:ext cx="2616200" cy="400110"/>
          </a:xfrm>
          <a:prstGeom prst="rect">
            <a:avLst/>
          </a:prstGeom>
          <a:solidFill>
            <a:schemeClr val="tx1"/>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7" name="Picture 6">
            <a:extLst>
              <a:ext uri="{FF2B5EF4-FFF2-40B4-BE49-F238E27FC236}">
                <a16:creationId xmlns:a16="http://schemas.microsoft.com/office/drawing/2014/main" id="{8AC59310-6345-0349-FF88-FFF7A959AE30}"/>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0" y="-75500"/>
            <a:ext cx="2626179" cy="622120"/>
          </a:xfrm>
          <a:prstGeom prst="rect">
            <a:avLst/>
          </a:prstGeom>
        </p:spPr>
      </p:pic>
      <p:sp>
        <p:nvSpPr>
          <p:cNvPr id="8" name="TextBox 7">
            <a:extLst>
              <a:ext uri="{FF2B5EF4-FFF2-40B4-BE49-F238E27FC236}">
                <a16:creationId xmlns:a16="http://schemas.microsoft.com/office/drawing/2014/main" id="{4744662E-E09D-0709-AE0D-337DBD363338}"/>
              </a:ext>
            </a:extLst>
          </p:cNvPr>
          <p:cNvSpPr txBox="1"/>
          <p:nvPr/>
        </p:nvSpPr>
        <p:spPr>
          <a:xfrm>
            <a:off x="4426163" y="84954"/>
            <a:ext cx="2107411"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Calibri" panose="020F0502020204030204"/>
                <a:ea typeface="+mn-ea"/>
                <a:cs typeface="+mn-cs"/>
              </a:rPr>
              <a:t>Introduction</a:t>
            </a:r>
          </a:p>
        </p:txBody>
      </p:sp>
    </p:spTree>
    <p:extLst>
      <p:ext uri="{BB962C8B-B14F-4D97-AF65-F5344CB8AC3E}">
        <p14:creationId xmlns:p14="http://schemas.microsoft.com/office/powerpoint/2010/main" val="146751211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1079241" cy="4657845"/>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defRPr/>
            </a:pPr>
            <a:r>
              <a:rPr lang="en-US" sz="2000" b="1" dirty="0">
                <a:solidFill>
                  <a:schemeClr val="tx1"/>
                </a:solidFill>
                <a:effectLst/>
                <a:latin typeface="Segoe UI Web (West European)"/>
              </a:rPr>
              <a:t>Discount rate: </a:t>
            </a:r>
          </a:p>
          <a:p>
            <a:pPr>
              <a:defRPr/>
            </a:pPr>
            <a:endParaRPr lang="en-US" b="1" dirty="0">
              <a:solidFill>
                <a:schemeClr val="tx1"/>
              </a:solidFill>
              <a:effectLst/>
              <a:latin typeface="Segoe UI Web (West European)"/>
            </a:endParaRPr>
          </a:p>
          <a:p>
            <a:pPr marL="285750" indent="-285750">
              <a:buFont typeface="Arial" panose="020B0604020202020204" pitchFamily="34" charset="0"/>
              <a:buChar char="•"/>
              <a:defRPr/>
            </a:pPr>
            <a:r>
              <a:rPr lang="en-US" dirty="0">
                <a:solidFill>
                  <a:schemeClr val="tx1"/>
                </a:solidFill>
                <a:effectLst/>
                <a:latin typeface="Segoe UI Web (West European)"/>
              </a:rPr>
              <a:t>The rate </a:t>
            </a:r>
            <a:r>
              <a:rPr lang="en-US" u="sng" dirty="0">
                <a:solidFill>
                  <a:schemeClr val="tx1"/>
                </a:solidFill>
                <a:effectLst/>
                <a:latin typeface="Segoe UI Web (West European)"/>
              </a:rPr>
              <a:t>used to measure the present value of future cash flows as in the process of calculating discounted cash flow. </a:t>
            </a:r>
          </a:p>
          <a:p>
            <a:pPr marL="285750" indent="-285750">
              <a:buFont typeface="Arial" panose="020B0604020202020204" pitchFamily="34" charset="0"/>
              <a:buChar char="•"/>
              <a:defRPr/>
            </a:pPr>
            <a:endParaRPr lang="en-US" dirty="0">
              <a:solidFill>
                <a:schemeClr val="tx1"/>
              </a:solidFill>
              <a:latin typeface="Segoe UI Web (West European)"/>
            </a:endParaRPr>
          </a:p>
          <a:p>
            <a:pPr marL="285750" indent="-285750">
              <a:buFont typeface="Arial" panose="020B0604020202020204" pitchFamily="34" charset="0"/>
              <a:buChar char="•"/>
              <a:defRPr/>
            </a:pPr>
            <a:r>
              <a:rPr lang="en-US" b="1" dirty="0">
                <a:solidFill>
                  <a:srgbClr val="FF0000"/>
                </a:solidFill>
                <a:effectLst/>
                <a:latin typeface="Segoe UI Web (West European)"/>
              </a:rPr>
              <a:t>The discount rate </a:t>
            </a:r>
            <a:r>
              <a:rPr lang="en-US" u="sng" dirty="0">
                <a:solidFill>
                  <a:srgbClr val="FF0000"/>
                </a:solidFill>
                <a:effectLst/>
                <a:latin typeface="Segoe UI Web (West European)"/>
              </a:rPr>
              <a:t>is supposed to reflect the expected rate of return for investing in an enterprise or activity.</a:t>
            </a:r>
            <a:r>
              <a:rPr lang="en-US" dirty="0">
                <a:solidFill>
                  <a:srgbClr val="FF0000"/>
                </a:solidFill>
                <a:effectLst/>
                <a:latin typeface="Segoe UI Web (West European)"/>
              </a:rPr>
              <a:t> </a:t>
            </a:r>
          </a:p>
          <a:p>
            <a:pPr marL="285750" indent="-285750">
              <a:buFont typeface="Arial" panose="020B0604020202020204" pitchFamily="34" charset="0"/>
              <a:buChar char="•"/>
              <a:defRPr/>
            </a:pPr>
            <a:endParaRPr lang="en-US" dirty="0">
              <a:solidFill>
                <a:schemeClr val="tx1"/>
              </a:solidFill>
              <a:latin typeface="Segoe UI Web (West European)"/>
            </a:endParaRPr>
          </a:p>
          <a:p>
            <a:pPr marL="285750" indent="-285750">
              <a:buFont typeface="Arial" panose="020B0604020202020204" pitchFamily="34" charset="0"/>
              <a:buChar char="•"/>
              <a:defRPr/>
            </a:pPr>
            <a:r>
              <a:rPr lang="en-US" dirty="0">
                <a:solidFill>
                  <a:schemeClr val="tx1"/>
                </a:solidFill>
                <a:effectLst/>
                <a:latin typeface="Segoe UI Web (West European)"/>
              </a:rPr>
              <a:t>The discount rate is </a:t>
            </a:r>
            <a:r>
              <a:rPr lang="en-US" u="sng" dirty="0">
                <a:solidFill>
                  <a:srgbClr val="FF0000"/>
                </a:solidFill>
                <a:effectLst/>
                <a:latin typeface="Segoe UI Web (West European)"/>
              </a:rPr>
              <a:t>typically estimated by measuring the opportunity cost of cash flows currently  abandoned versus future cash flows.</a:t>
            </a:r>
            <a:endParaRPr kumimoji="0" lang="en-US" sz="1800" b="0" i="0" u="sng" strike="noStrike" kern="1200" cap="none" spc="0" normalizeH="0" baseline="0" noProof="0" dirty="0">
              <a:ln>
                <a:noFill/>
              </a:ln>
              <a:solidFill>
                <a:srgbClr val="FF0000"/>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B4B5A320-BA51-5564-2F9B-D973055BB09A}"/>
              </a:ext>
            </a:extLst>
          </p:cNvPr>
          <p:cNvSpPr txBox="1"/>
          <p:nvPr/>
        </p:nvSpPr>
        <p:spPr>
          <a:xfrm>
            <a:off x="4645025" y="6064284"/>
            <a:ext cx="2616200" cy="400110"/>
          </a:xfrm>
          <a:prstGeom prst="rect">
            <a:avLst/>
          </a:prstGeom>
          <a:solidFill>
            <a:schemeClr val="tx1"/>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7" name="Picture 6">
            <a:extLst>
              <a:ext uri="{FF2B5EF4-FFF2-40B4-BE49-F238E27FC236}">
                <a16:creationId xmlns:a16="http://schemas.microsoft.com/office/drawing/2014/main" id="{8AC59310-6345-0349-FF88-FFF7A959AE30}"/>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242441" y="70118"/>
            <a:ext cx="2383737" cy="1215073"/>
          </a:xfrm>
          <a:prstGeom prst="rect">
            <a:avLst/>
          </a:prstGeom>
        </p:spPr>
      </p:pic>
    </p:spTree>
    <p:extLst>
      <p:ext uri="{BB962C8B-B14F-4D97-AF65-F5344CB8AC3E}">
        <p14:creationId xmlns:p14="http://schemas.microsoft.com/office/powerpoint/2010/main" val="47130025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29268" y="655782"/>
            <a:ext cx="11079241" cy="5214228"/>
          </a:xfrm>
          <a:prstGeom prst="roundRect">
            <a:avLst>
              <a:gd name="adj" fmla="val 5743"/>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1800" b="1" i="0" dirty="0">
                <a:solidFill>
                  <a:srgbClr val="242021"/>
                </a:solidFill>
                <a:effectLst/>
                <a:latin typeface="Gotham-Bold"/>
              </a:rPr>
              <a:t>1. Perspectives On The Valuation Of New Ventures</a:t>
            </a:r>
          </a:p>
          <a:p>
            <a:pPr marL="285750" indent="-285750" algn="just">
              <a:buFont typeface="Arial" panose="020B0604020202020204" pitchFamily="34" charset="0"/>
              <a:buChar char="•"/>
            </a:pPr>
            <a:r>
              <a:rPr lang="en-US" sz="1800" b="1" i="0" dirty="0">
                <a:solidFill>
                  <a:srgbClr val="FF0000"/>
                </a:solidFill>
                <a:effectLst/>
                <a:latin typeface="TimesNewRomanMTStd"/>
              </a:rPr>
              <a:t>The value of any investment </a:t>
            </a:r>
            <a:r>
              <a:rPr lang="en-US" sz="1800" b="0" i="0" u="sng" dirty="0">
                <a:solidFill>
                  <a:srgbClr val="242021"/>
                </a:solidFill>
                <a:effectLst/>
                <a:latin typeface="TimesNewRomanMTStd"/>
              </a:rPr>
              <a:t>depends on </a:t>
            </a:r>
            <a:r>
              <a:rPr lang="en-US" sz="1800" b="1" i="0" dirty="0">
                <a:solidFill>
                  <a:srgbClr val="FF0000"/>
                </a:solidFill>
                <a:effectLst/>
                <a:latin typeface="TimesNewRomanMTStd"/>
              </a:rPr>
              <a:t>its ability to generate future cash flows</a:t>
            </a:r>
            <a:r>
              <a:rPr lang="en-US" sz="1800" b="0" i="0" dirty="0">
                <a:solidFill>
                  <a:srgbClr val="242021"/>
                </a:solidFill>
                <a:effectLst/>
                <a:latin typeface="TimesNewRomanMTStd"/>
              </a:rPr>
              <a:t>, as well as on </a:t>
            </a:r>
            <a:r>
              <a:rPr lang="en-US" sz="1800" b="1" i="0" dirty="0">
                <a:solidFill>
                  <a:srgbClr val="FF0000"/>
                </a:solidFill>
                <a:effectLst/>
                <a:latin typeface="TimesNewRomanMTStd"/>
              </a:rPr>
              <a:t>investor assessments of and tolerance for the riskiness </a:t>
            </a:r>
            <a:r>
              <a:rPr lang="en-US" sz="1800" b="0" i="0" dirty="0">
                <a:solidFill>
                  <a:srgbClr val="242021"/>
                </a:solidFill>
                <a:effectLst/>
                <a:latin typeface="TimesNewRomanMTStd"/>
              </a:rPr>
              <a:t>of those cash flows. </a:t>
            </a:r>
          </a:p>
          <a:p>
            <a:pPr marL="285750" indent="-285750" algn="just">
              <a:buFont typeface="Arial" panose="020B0604020202020204" pitchFamily="34" charset="0"/>
              <a:buChar char="•"/>
            </a:pPr>
            <a:r>
              <a:rPr lang="en-US" sz="1800" b="0" i="0" u="sng" dirty="0">
                <a:solidFill>
                  <a:srgbClr val="242021"/>
                </a:solidFill>
                <a:effectLst/>
                <a:latin typeface="TimesNewRomanMTStd"/>
              </a:rPr>
              <a:t>Two aspects of valuation make new venture investment decisions particularly difficult</a:t>
            </a:r>
            <a:r>
              <a:rPr lang="en-US" u="sng" dirty="0">
                <a:solidFill>
                  <a:srgbClr val="242021"/>
                </a:solidFill>
                <a:latin typeface="TimesNewRomanMTStd"/>
              </a:rPr>
              <a:t>:</a:t>
            </a:r>
            <a:endParaRPr lang="en-US" sz="1800" b="0" i="0" u="sng" dirty="0">
              <a:solidFill>
                <a:srgbClr val="242021"/>
              </a:solidFill>
              <a:effectLst/>
              <a:latin typeface="TimesNewRomanMTStd"/>
            </a:endParaRPr>
          </a:p>
          <a:p>
            <a:pPr marL="742950" lvl="1" indent="-285750" algn="just">
              <a:buFont typeface="Arial" panose="020B0604020202020204" pitchFamily="34" charset="0"/>
              <a:buChar char="•"/>
            </a:pPr>
            <a:r>
              <a:rPr lang="en-US" b="1" i="0" dirty="0">
                <a:solidFill>
                  <a:srgbClr val="242021"/>
                </a:solidFill>
                <a:effectLst/>
                <a:latin typeface="TimesNewRomanMTStd"/>
              </a:rPr>
              <a:t>First,</a:t>
            </a:r>
            <a:r>
              <a:rPr lang="en-US" b="0" i="0" dirty="0">
                <a:solidFill>
                  <a:srgbClr val="242021"/>
                </a:solidFill>
                <a:effectLst/>
                <a:latin typeface="TimesNewRomanMTStd"/>
              </a:rPr>
              <a:t> </a:t>
            </a:r>
            <a:r>
              <a:rPr lang="en-US" b="0" i="0" dirty="0">
                <a:solidFill>
                  <a:srgbClr val="FF0000"/>
                </a:solidFill>
                <a:effectLst/>
                <a:latin typeface="TimesNewRomanMTStd"/>
              </a:rPr>
              <a:t>the future cash flows are volatile and difficult to forecast</a:t>
            </a:r>
            <a:r>
              <a:rPr lang="en-US" b="0" i="0" dirty="0">
                <a:solidFill>
                  <a:srgbClr val="242021"/>
                </a:solidFill>
                <a:effectLst/>
                <a:latin typeface="TimesNewRomanMTStd"/>
              </a:rPr>
              <a:t>. </a:t>
            </a:r>
          </a:p>
          <a:p>
            <a:pPr marL="742950" lvl="1" indent="-285750" algn="just">
              <a:buFont typeface="Arial" panose="020B0604020202020204" pitchFamily="34" charset="0"/>
              <a:buChar char="•"/>
            </a:pPr>
            <a:r>
              <a:rPr lang="en-US" b="1" i="0" dirty="0">
                <a:solidFill>
                  <a:srgbClr val="242021"/>
                </a:solidFill>
                <a:effectLst/>
                <a:latin typeface="TimesNewRomanMTStd"/>
              </a:rPr>
              <a:t>Second, </a:t>
            </a:r>
            <a:r>
              <a:rPr lang="en-US" b="0" i="0" dirty="0">
                <a:solidFill>
                  <a:srgbClr val="FF0000"/>
                </a:solidFill>
                <a:effectLst/>
                <a:latin typeface="TimesNewRomanMTStd"/>
              </a:rPr>
              <a:t>discount rates appropriate for new venture investments can be challenging to estimate</a:t>
            </a:r>
            <a:r>
              <a:rPr lang="en-US" b="0" i="0" dirty="0">
                <a:solidFill>
                  <a:srgbClr val="242021"/>
                </a:solidFill>
                <a:effectLst/>
                <a:latin typeface="TimesNewRomanMTStd"/>
              </a:rPr>
              <a:t>.</a:t>
            </a:r>
          </a:p>
          <a:p>
            <a:pPr marL="285750" indent="-285750" algn="just">
              <a:buFont typeface="Arial" panose="020B0604020202020204" pitchFamily="34" charset="0"/>
              <a:buChar char="•"/>
            </a:pPr>
            <a:endParaRPr lang="en-US" sz="1800" b="0" i="0" dirty="0">
              <a:solidFill>
                <a:srgbClr val="242021"/>
              </a:solidFill>
              <a:effectLst/>
              <a:latin typeface="TimesNewRomanMTStd"/>
            </a:endParaRPr>
          </a:p>
          <a:p>
            <a:pPr marL="285750" indent="-285750" algn="just">
              <a:buFont typeface="Arial" panose="020B0604020202020204" pitchFamily="34" charset="0"/>
              <a:buChar char="•"/>
            </a:pPr>
            <a:r>
              <a:rPr lang="en-US" sz="1800" b="0" i="0" dirty="0">
                <a:solidFill>
                  <a:srgbClr val="242021"/>
                </a:solidFill>
                <a:effectLst/>
                <a:latin typeface="TimesNewRomanMTStd"/>
              </a:rPr>
              <a:t>In spite of the near impossibility of precision, earnings or cash flow forecasts appear in most business plans, and forecasts are made and studied by VCs and other investors who are shopping for deals. </a:t>
            </a:r>
          </a:p>
          <a:p>
            <a:pPr marL="285750" indent="-285750" algn="just">
              <a:buFont typeface="Arial" panose="020B0604020202020204" pitchFamily="34" charset="0"/>
              <a:buChar char="•"/>
            </a:pPr>
            <a:r>
              <a:rPr lang="en-US" sz="1800" b="0" i="0" dirty="0">
                <a:solidFill>
                  <a:srgbClr val="242021"/>
                </a:solidFill>
                <a:effectLst/>
                <a:latin typeface="TimesNewRomanMTStd"/>
              </a:rPr>
              <a:t>In addition, VCs and other investors address the problem of determining the appropriate discount rate routinely.</a:t>
            </a:r>
          </a:p>
          <a:p>
            <a:pPr marL="285750" indent="-285750" algn="just">
              <a:buFont typeface="Arial" panose="020B0604020202020204" pitchFamily="34" charset="0"/>
              <a:buChar char="•"/>
            </a:pPr>
            <a:endParaRPr lang="en-US" sz="1800" b="0" i="0" dirty="0">
              <a:solidFill>
                <a:srgbClr val="242021"/>
              </a:solidFill>
              <a:effectLst/>
              <a:latin typeface="TimesNewRomanMTStd"/>
            </a:endParaRPr>
          </a:p>
          <a:p>
            <a:pPr marL="285750" indent="-285750" algn="just">
              <a:buFont typeface="Arial" panose="020B0604020202020204" pitchFamily="34" charset="0"/>
              <a:buChar char="•"/>
            </a:pPr>
            <a:r>
              <a:rPr lang="en-US" sz="1800" b="0" i="0" dirty="0">
                <a:solidFill>
                  <a:srgbClr val="242021"/>
                </a:solidFill>
                <a:effectLst/>
                <a:latin typeface="TimesNewRomanMTStd"/>
              </a:rPr>
              <a:t>In an area as competitive and complex as investing in new ventures, </a:t>
            </a:r>
            <a:r>
              <a:rPr lang="en-US" sz="1800" b="0" i="0" u="sng" dirty="0">
                <a:solidFill>
                  <a:srgbClr val="242021"/>
                </a:solidFill>
                <a:effectLst/>
                <a:latin typeface="TimesNewRomanMTStd"/>
              </a:rPr>
              <a:t>the importance of good decision making about the terms for investing cannot be overemphasized. </a:t>
            </a:r>
          </a:p>
          <a:p>
            <a:pPr marL="285750" indent="-285750" algn="just">
              <a:buFont typeface="Arial" panose="020B0604020202020204" pitchFamily="34" charset="0"/>
              <a:buChar char="•"/>
            </a:pPr>
            <a:endParaRPr lang="en-US" sz="1800" b="0" i="0" dirty="0">
              <a:solidFill>
                <a:srgbClr val="242021"/>
              </a:solidFill>
              <a:effectLst/>
              <a:latin typeface="TimesNewRomanMTStd"/>
            </a:endParaRPr>
          </a:p>
          <a:p>
            <a:pPr marL="285750" indent="-285750" algn="just">
              <a:buFont typeface="Arial" panose="020B0604020202020204" pitchFamily="34" charset="0"/>
              <a:buChar char="•"/>
            </a:pPr>
            <a:r>
              <a:rPr lang="en-US" sz="1800" b="0" i="0" dirty="0">
                <a:solidFill>
                  <a:srgbClr val="FF0000"/>
                </a:solidFill>
                <a:effectLst/>
                <a:latin typeface="TimesNewRomanMTStd"/>
              </a:rPr>
              <a:t>One indicator of the potential for good decision making to add value </a:t>
            </a:r>
            <a:r>
              <a:rPr lang="en-US" sz="1800" b="1" i="0" u="sng" dirty="0">
                <a:solidFill>
                  <a:srgbClr val="FF0000"/>
                </a:solidFill>
                <a:effectLst/>
                <a:latin typeface="TimesNewRomanMTStd"/>
              </a:rPr>
              <a:t>is the variation in investment performance of VC funds. </a:t>
            </a:r>
          </a:p>
          <a:p>
            <a:pPr marL="285750" indent="-285750" algn="just">
              <a:buFont typeface="Arial" panose="020B0604020202020204" pitchFamily="34" charset="0"/>
              <a:buChar char="•"/>
            </a:pPr>
            <a:r>
              <a:rPr lang="en-US" sz="1800" b="0" i="0" dirty="0">
                <a:solidFill>
                  <a:srgbClr val="242021"/>
                </a:solidFill>
                <a:effectLst/>
                <a:latin typeface="TimesNewRomanMTStd"/>
              </a:rPr>
              <a:t>Several sources compile information on the returns to investors in VC funds. </a:t>
            </a:r>
          </a:p>
          <a:p>
            <a:pPr marL="285750" indent="-285750" algn="just">
              <a:buFont typeface="Arial" panose="020B0604020202020204" pitchFamily="34" charset="0"/>
              <a:buChar char="•"/>
            </a:pPr>
            <a:endParaRPr lang="en-US" dirty="0">
              <a:solidFill>
                <a:srgbClr val="242021"/>
              </a:solidFill>
              <a:latin typeface="TimesNewRomanMTStd"/>
            </a:endParaRPr>
          </a:p>
        </p:txBody>
      </p:sp>
      <p:sp>
        <p:nvSpPr>
          <p:cNvPr id="2" name="TextBox 1">
            <a:extLst>
              <a:ext uri="{FF2B5EF4-FFF2-40B4-BE49-F238E27FC236}">
                <a16:creationId xmlns:a16="http://schemas.microsoft.com/office/drawing/2014/main" id="{B4B5A320-BA51-5564-2F9B-D973055BB09A}"/>
              </a:ext>
            </a:extLst>
          </p:cNvPr>
          <p:cNvSpPr txBox="1"/>
          <p:nvPr/>
        </p:nvSpPr>
        <p:spPr>
          <a:xfrm>
            <a:off x="4543425" y="7375848"/>
            <a:ext cx="2616200" cy="400110"/>
          </a:xfrm>
          <a:prstGeom prst="rect">
            <a:avLst/>
          </a:prstGeom>
          <a:solidFill>
            <a:schemeClr val="tx1"/>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7" name="Picture 6">
            <a:extLst>
              <a:ext uri="{FF2B5EF4-FFF2-40B4-BE49-F238E27FC236}">
                <a16:creationId xmlns:a16="http://schemas.microsoft.com/office/drawing/2014/main" id="{8AC59310-6345-0349-FF88-FFF7A959AE30}"/>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242441" y="70118"/>
            <a:ext cx="2383737" cy="585663"/>
          </a:xfrm>
          <a:prstGeom prst="rect">
            <a:avLst/>
          </a:prstGeom>
        </p:spPr>
      </p:pic>
    </p:spTree>
    <p:extLst>
      <p:ext uri="{BB962C8B-B14F-4D97-AF65-F5344CB8AC3E}">
        <p14:creationId xmlns:p14="http://schemas.microsoft.com/office/powerpoint/2010/main" val="100546071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580205" y="62807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81486" y="775304"/>
            <a:ext cx="11152058" cy="4952309"/>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just">
              <a:buFont typeface="Arial" panose="020B0604020202020204" pitchFamily="34" charset="0"/>
              <a:buChar char="•"/>
            </a:pPr>
            <a:r>
              <a:rPr lang="en-US" sz="1800" b="1" i="0" u="sng" dirty="0">
                <a:solidFill>
                  <a:srgbClr val="242021"/>
                </a:solidFill>
                <a:effectLst/>
                <a:latin typeface="TimesNewRomanMTStd"/>
              </a:rPr>
              <a:t>Low rates of return for some VC funds can result from numerous factors: </a:t>
            </a:r>
          </a:p>
          <a:p>
            <a:pPr marL="1200150" lvl="2" indent="-285750" algn="just">
              <a:buFont typeface="Arial" panose="020B0604020202020204" pitchFamily="34" charset="0"/>
              <a:buChar char="•"/>
            </a:pPr>
            <a:r>
              <a:rPr lang="en-US" dirty="0">
                <a:solidFill>
                  <a:srgbClr val="242021"/>
                </a:solidFill>
                <a:latin typeface="TimesNewRomanMTStd"/>
              </a:rPr>
              <a:t> </a:t>
            </a:r>
            <a:r>
              <a:rPr lang="en-US" b="0" i="0" dirty="0">
                <a:solidFill>
                  <a:srgbClr val="FF0000"/>
                </a:solidFill>
                <a:effectLst/>
                <a:latin typeface="TimesNewRomanMTStd"/>
              </a:rPr>
              <a:t>Unfortunate timing, bad luck, lack of skill or access to deal flow, and</a:t>
            </a:r>
          </a:p>
          <a:p>
            <a:pPr marL="1200150" lvl="2" indent="-285750" algn="just">
              <a:buFont typeface="Arial" panose="020B0604020202020204" pitchFamily="34" charset="0"/>
              <a:buChar char="•"/>
            </a:pPr>
            <a:r>
              <a:rPr lang="en-US" b="0" i="0" dirty="0">
                <a:solidFill>
                  <a:srgbClr val="FF0000"/>
                </a:solidFill>
                <a:effectLst/>
                <a:latin typeface="TimesNewRomanMTStd"/>
              </a:rPr>
              <a:t> Unforeseeable negative events. </a:t>
            </a:r>
          </a:p>
          <a:p>
            <a:pPr lvl="2" algn="just"/>
            <a:endParaRPr lang="en-US" b="0" i="0" dirty="0">
              <a:solidFill>
                <a:srgbClr val="FF0000"/>
              </a:solidFill>
              <a:effectLst/>
              <a:latin typeface="TimesNewRomanMTStd"/>
            </a:endParaRPr>
          </a:p>
          <a:p>
            <a:pPr marL="285750" indent="-285750" algn="just">
              <a:buFont typeface="Arial" panose="020B0604020202020204" pitchFamily="34" charset="0"/>
              <a:buChar char="•"/>
            </a:pPr>
            <a:r>
              <a:rPr lang="en-US" sz="1800" b="0" i="0" dirty="0">
                <a:solidFill>
                  <a:srgbClr val="242021"/>
                </a:solidFill>
                <a:effectLst/>
                <a:latin typeface="TimesNewRomanMTStd"/>
              </a:rPr>
              <a:t>However, </a:t>
            </a:r>
            <a:r>
              <a:rPr lang="en-US" sz="1800" b="0" i="0" dirty="0">
                <a:solidFill>
                  <a:srgbClr val="FF0000"/>
                </a:solidFill>
                <a:effectLst/>
                <a:latin typeface="TimesNewRomanMTStd"/>
              </a:rPr>
              <a:t>two important reasons for low rates of return are </a:t>
            </a:r>
            <a:r>
              <a:rPr lang="en-US" sz="1800" b="1" i="0" u="sng" dirty="0">
                <a:solidFill>
                  <a:srgbClr val="FF0000"/>
                </a:solidFill>
                <a:effectLst/>
                <a:latin typeface="TimesNewRomanMTStd"/>
              </a:rPr>
              <a:t>valuation mistakes </a:t>
            </a:r>
            <a:r>
              <a:rPr lang="en-US" sz="1800" b="0" i="0" dirty="0">
                <a:solidFill>
                  <a:srgbClr val="FF0000"/>
                </a:solidFill>
                <a:effectLst/>
                <a:latin typeface="TimesNewRomanMTStd"/>
              </a:rPr>
              <a:t>and </a:t>
            </a:r>
            <a:r>
              <a:rPr lang="en-US" sz="1800" b="1" i="0" u="sng" dirty="0">
                <a:solidFill>
                  <a:srgbClr val="FF0000"/>
                </a:solidFill>
                <a:effectLst/>
                <a:latin typeface="TimesNewRomanMTStd"/>
              </a:rPr>
              <a:t>deal-structuring mistakes</a:t>
            </a:r>
            <a:r>
              <a:rPr lang="en-US" sz="1800" b="0" i="0" dirty="0">
                <a:solidFill>
                  <a:srgbClr val="FF0000"/>
                </a:solidFill>
                <a:effectLst/>
                <a:latin typeface="TimesNewRomanMTStd"/>
              </a:rPr>
              <a:t>.</a:t>
            </a:r>
          </a:p>
          <a:p>
            <a:pPr marL="285750" indent="-285750" algn="just">
              <a:buFont typeface="Arial" panose="020B0604020202020204" pitchFamily="34" charset="0"/>
              <a:buChar char="•"/>
            </a:pPr>
            <a:endParaRPr lang="en-US" sz="1800" b="0" i="0" dirty="0">
              <a:solidFill>
                <a:srgbClr val="242021"/>
              </a:solidFill>
              <a:effectLst/>
              <a:latin typeface="TimesNewRomanMTStd"/>
            </a:endParaRPr>
          </a:p>
          <a:p>
            <a:pPr marL="285750" indent="-285750" algn="just">
              <a:buFont typeface="Arial" panose="020B0604020202020204" pitchFamily="34" charset="0"/>
              <a:buChar char="•"/>
            </a:pPr>
            <a:r>
              <a:rPr lang="en-US" sz="1800" b="1" i="0" dirty="0">
                <a:solidFill>
                  <a:srgbClr val="242021"/>
                </a:solidFill>
                <a:effectLst/>
                <a:latin typeface="TimesNewRomanMTStd"/>
              </a:rPr>
              <a:t>Both of these can be avoided, or at least minimized</a:t>
            </a:r>
            <a:r>
              <a:rPr lang="en-US" sz="1800" b="0" i="0" dirty="0">
                <a:solidFill>
                  <a:srgbClr val="242021"/>
                </a:solidFill>
                <a:effectLst/>
                <a:latin typeface="TimesNewRomanMTStd"/>
              </a:rPr>
              <a:t>, </a:t>
            </a:r>
            <a:r>
              <a:rPr lang="en-US" sz="1800" b="0" i="0" u="sng" dirty="0">
                <a:solidFill>
                  <a:srgbClr val="FF0000"/>
                </a:solidFill>
                <a:effectLst/>
                <a:latin typeface="TimesNewRomanMTStd"/>
              </a:rPr>
              <a:t>by using decision-making methods that give the investor a competitive advantage over its rivals in both project selection and deal structuring</a:t>
            </a:r>
            <a:r>
              <a:rPr lang="en-US" sz="1800" b="0" i="0" dirty="0">
                <a:solidFill>
                  <a:srgbClr val="FF0000"/>
                </a:solidFill>
                <a:effectLst/>
                <a:latin typeface="TimesNewRomanMTStd"/>
              </a:rPr>
              <a:t>.</a:t>
            </a:r>
          </a:p>
          <a:p>
            <a:pPr marL="285750" indent="-285750" algn="just">
              <a:buFont typeface="Arial" panose="020B0604020202020204" pitchFamily="34" charset="0"/>
              <a:buChar char="•"/>
            </a:pPr>
            <a:endParaRPr lang="en-US" sz="1800" b="0" i="0" dirty="0">
              <a:solidFill>
                <a:srgbClr val="242021"/>
              </a:solidFill>
              <a:effectLst/>
              <a:latin typeface="TimesNewRomanMTStd"/>
            </a:endParaRPr>
          </a:p>
          <a:p>
            <a:pPr marL="285750" indent="-285750" algn="just">
              <a:buFont typeface="Arial" panose="020B0604020202020204" pitchFamily="34" charset="0"/>
              <a:buChar char="•"/>
            </a:pPr>
            <a:r>
              <a:rPr lang="en-US" sz="1800" b="0" i="0" dirty="0">
                <a:solidFill>
                  <a:srgbClr val="FF0000"/>
                </a:solidFill>
                <a:effectLst/>
                <a:latin typeface="TimesNewRomanMTStd"/>
              </a:rPr>
              <a:t>The arrival of professional investment managers to VC investing </a:t>
            </a:r>
            <a:r>
              <a:rPr lang="en-US" sz="1800" b="1" i="0" u="sng" dirty="0">
                <a:solidFill>
                  <a:srgbClr val="FF0000"/>
                </a:solidFill>
                <a:effectLst/>
                <a:latin typeface="TimesNewRomanMTStd"/>
              </a:rPr>
              <a:t>has changed the market in fundamental ways.</a:t>
            </a:r>
          </a:p>
          <a:p>
            <a:pPr marL="285750" indent="-285750" algn="just">
              <a:buFont typeface="Arial" panose="020B0604020202020204" pitchFamily="34" charset="0"/>
              <a:buChar char="•"/>
            </a:pPr>
            <a:endParaRPr lang="en-US" sz="1800" b="0" i="0" dirty="0">
              <a:solidFill>
                <a:srgbClr val="242021"/>
              </a:solidFill>
              <a:effectLst/>
              <a:latin typeface="TimesNewRomanMTStd"/>
            </a:endParaRPr>
          </a:p>
          <a:p>
            <a:pPr marL="285750" indent="-285750" algn="just">
              <a:buFont typeface="Arial" panose="020B0604020202020204" pitchFamily="34" charset="0"/>
              <a:buChar char="•"/>
            </a:pPr>
            <a:r>
              <a:rPr lang="en-US" sz="1800" b="0" i="0" dirty="0">
                <a:solidFill>
                  <a:srgbClr val="242021"/>
                </a:solidFill>
                <a:effectLst/>
                <a:latin typeface="TimesNewRomanMTStd"/>
              </a:rPr>
              <a:t>Most important for our purpose </a:t>
            </a:r>
            <a:r>
              <a:rPr lang="en-US" sz="1800" b="0" i="0" u="sng" dirty="0">
                <a:solidFill>
                  <a:srgbClr val="242021"/>
                </a:solidFill>
                <a:effectLst/>
                <a:latin typeface="TimesNewRomanMTStd"/>
              </a:rPr>
              <a:t>is the changing way in which investment opportunities are valued by investors. </a:t>
            </a:r>
          </a:p>
          <a:p>
            <a:pPr marL="285750" indent="-285750" algn="just">
              <a:buFont typeface="Arial" panose="020B0604020202020204" pitchFamily="34" charset="0"/>
              <a:buChar char="•"/>
            </a:pPr>
            <a:endParaRPr lang="en-US" sz="1800" b="0" i="0" dirty="0">
              <a:solidFill>
                <a:srgbClr val="242021"/>
              </a:solidFill>
              <a:effectLst/>
              <a:latin typeface="TimesNewRomanMTStd"/>
            </a:endParaRPr>
          </a:p>
          <a:p>
            <a:pPr marL="285750" indent="-285750" algn="just">
              <a:buFont typeface="Arial" panose="020B0604020202020204" pitchFamily="34" charset="0"/>
              <a:buChar char="•"/>
            </a:pPr>
            <a:r>
              <a:rPr lang="en-US" sz="1800" b="0" i="0" dirty="0">
                <a:solidFill>
                  <a:srgbClr val="242021"/>
                </a:solidFill>
                <a:effectLst/>
                <a:latin typeface="TimesNewRomanMTStd"/>
              </a:rPr>
              <a:t>In time, the changes will affect the ways in which entrepreneurs evaluate projects. </a:t>
            </a:r>
          </a:p>
          <a:p>
            <a:pPr marL="285750" indent="-285750" algn="just">
              <a:buFont typeface="Arial" panose="020B0604020202020204" pitchFamily="34" charset="0"/>
              <a:buChar char="•"/>
            </a:pPr>
            <a:endParaRPr lang="en-US" sz="1800" b="0" i="0" dirty="0">
              <a:solidFill>
                <a:srgbClr val="242021"/>
              </a:solidFill>
              <a:effectLst/>
              <a:latin typeface="TimesNewRomanMTStd"/>
            </a:endParaRPr>
          </a:p>
          <a:p>
            <a:pPr marL="285750" indent="-285750" algn="just">
              <a:buFont typeface="Arial" panose="020B0604020202020204" pitchFamily="34" charset="0"/>
              <a:buChar char="•"/>
            </a:pPr>
            <a:r>
              <a:rPr lang="en-US" sz="1800" b="0" i="0" dirty="0">
                <a:solidFill>
                  <a:srgbClr val="242021"/>
                </a:solidFill>
                <a:effectLst/>
                <a:latin typeface="TimesNewRomanMTStd"/>
              </a:rPr>
              <a:t>Because the market is changing, some of the approaches and rule-of-thumb heuristics that have been used historically for investing in new ventures </a:t>
            </a:r>
            <a:r>
              <a:rPr lang="en-US" sz="1800" b="0" i="1" u="sng" dirty="0">
                <a:solidFill>
                  <a:srgbClr val="242021"/>
                </a:solidFill>
                <a:effectLst/>
                <a:latin typeface="TimesNewRomanMTStd"/>
              </a:rPr>
              <a:t>no longer can be relied</a:t>
            </a:r>
            <a:r>
              <a:rPr lang="en-US" sz="1800" b="0" i="1" dirty="0">
                <a:solidFill>
                  <a:srgbClr val="242021"/>
                </a:solidFill>
                <a:effectLst/>
                <a:latin typeface="TimesNewRomanMTStd"/>
              </a:rPr>
              <a:t> </a:t>
            </a:r>
            <a:r>
              <a:rPr lang="en-US" sz="1800" b="0" i="0" dirty="0">
                <a:solidFill>
                  <a:srgbClr val="242021"/>
                </a:solidFill>
                <a:effectLst/>
                <a:latin typeface="TimesNewRomanMTStd"/>
              </a:rPr>
              <a:t>on to identify projects that are likely to yield acceptable rates of return.</a:t>
            </a: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B4B5A320-BA51-5564-2F9B-D973055BB09A}"/>
              </a:ext>
            </a:extLst>
          </p:cNvPr>
          <p:cNvSpPr txBox="1"/>
          <p:nvPr/>
        </p:nvSpPr>
        <p:spPr>
          <a:xfrm>
            <a:off x="4645025" y="6064284"/>
            <a:ext cx="2616200" cy="400110"/>
          </a:xfrm>
          <a:prstGeom prst="rect">
            <a:avLst/>
          </a:prstGeom>
          <a:solidFill>
            <a:schemeClr val="tx1"/>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7" name="Picture 6">
            <a:extLst>
              <a:ext uri="{FF2B5EF4-FFF2-40B4-BE49-F238E27FC236}">
                <a16:creationId xmlns:a16="http://schemas.microsoft.com/office/drawing/2014/main" id="{8AC59310-6345-0349-FF88-FFF7A959AE30}"/>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1" y="70118"/>
            <a:ext cx="2626178" cy="557955"/>
          </a:xfrm>
          <a:prstGeom prst="rect">
            <a:avLst/>
          </a:prstGeom>
        </p:spPr>
      </p:pic>
    </p:spTree>
    <p:extLst>
      <p:ext uri="{BB962C8B-B14F-4D97-AF65-F5344CB8AC3E}">
        <p14:creationId xmlns:p14="http://schemas.microsoft.com/office/powerpoint/2010/main" val="339100086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1079241" cy="4657845"/>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1800" b="1" i="0" dirty="0">
                <a:solidFill>
                  <a:srgbClr val="242021"/>
                </a:solidFill>
                <a:effectLst/>
                <a:latin typeface="Gotham-Bold"/>
              </a:rPr>
              <a:t>2. Myths about new Venture Valuation</a:t>
            </a:r>
          </a:p>
          <a:p>
            <a:endParaRPr lang="en-US" sz="1800" b="1" i="0" dirty="0">
              <a:solidFill>
                <a:srgbClr val="242021"/>
              </a:solidFill>
              <a:effectLst/>
              <a:latin typeface="Gotham-Bold"/>
            </a:endParaRPr>
          </a:p>
          <a:p>
            <a:r>
              <a:rPr lang="en-US" sz="1800" b="0" i="0" dirty="0">
                <a:solidFill>
                  <a:srgbClr val="242021"/>
                </a:solidFill>
                <a:effectLst/>
                <a:latin typeface="TimesNewRomanMTStd"/>
              </a:rPr>
              <a:t>Past practices have generated four myths about new venture investing.</a:t>
            </a:r>
          </a:p>
          <a:p>
            <a:endParaRPr lang="en-US" sz="1800" b="0" i="0" dirty="0">
              <a:solidFill>
                <a:srgbClr val="242021"/>
              </a:solidFill>
              <a:effectLst/>
              <a:latin typeface="TimesNewRomanMTStd"/>
            </a:endParaRPr>
          </a:p>
          <a:p>
            <a:r>
              <a:rPr lang="en-US" sz="1800" b="1" i="0" dirty="0">
                <a:solidFill>
                  <a:srgbClr val="242021"/>
                </a:solidFill>
                <a:effectLst/>
                <a:latin typeface="Gotham-Bold"/>
              </a:rPr>
              <a:t>Myth 1: beauty is in the eye of the beholder</a:t>
            </a:r>
          </a:p>
          <a:p>
            <a:pPr marL="285750" indent="-285750" algn="just">
              <a:buFont typeface="Arial" panose="020B0604020202020204" pitchFamily="34" charset="0"/>
              <a:buChar char="•"/>
            </a:pPr>
            <a:r>
              <a:rPr lang="en-US" sz="1800" b="0" i="0" dirty="0">
                <a:solidFill>
                  <a:srgbClr val="242021"/>
                </a:solidFill>
                <a:effectLst/>
                <a:latin typeface="TimesNewRomanMTStd"/>
              </a:rPr>
              <a:t>Three decades ago, Gordon </a:t>
            </a:r>
            <a:r>
              <a:rPr lang="en-US" sz="1800" b="0" i="0" dirty="0" err="1">
                <a:solidFill>
                  <a:srgbClr val="242021"/>
                </a:solidFill>
                <a:effectLst/>
                <a:latin typeface="TimesNewRomanMTStd"/>
              </a:rPr>
              <a:t>Baty</a:t>
            </a:r>
            <a:r>
              <a:rPr lang="en-US" sz="1800" b="0" i="0" dirty="0">
                <a:solidFill>
                  <a:srgbClr val="242021"/>
                </a:solidFill>
                <a:effectLst/>
                <a:latin typeface="TimesNewRomanMTStd"/>
              </a:rPr>
              <a:t> (1990) wrote, “</a:t>
            </a:r>
            <a:r>
              <a:rPr lang="en-US" sz="1800" b="1" i="0" u="sng" dirty="0">
                <a:solidFill>
                  <a:srgbClr val="242021"/>
                </a:solidFill>
                <a:effectLst/>
                <a:latin typeface="TimesNewRomanMTStd"/>
              </a:rPr>
              <a:t>Pricing</a:t>
            </a:r>
            <a:r>
              <a:rPr lang="en-US" sz="1800" b="0" i="0" dirty="0">
                <a:solidFill>
                  <a:srgbClr val="242021"/>
                </a:solidFill>
                <a:effectLst/>
                <a:latin typeface="TimesNewRomanMTStd"/>
              </a:rPr>
              <a:t> a new company’s stock is much like pricing any other glamour item (such as perfume, paintings, rare coins) where appeal </a:t>
            </a:r>
            <a:r>
              <a:rPr lang="en-US" sz="1800" b="1" i="0" u="sng" dirty="0">
                <a:solidFill>
                  <a:srgbClr val="242021"/>
                </a:solidFill>
                <a:effectLst/>
                <a:latin typeface="TimesNewRomanMTStd"/>
              </a:rPr>
              <a:t>is based on emotional</a:t>
            </a:r>
            <a:r>
              <a:rPr lang="en-US" sz="1800" b="0" i="0" dirty="0">
                <a:solidFill>
                  <a:srgbClr val="242021"/>
                </a:solidFill>
                <a:effectLst/>
                <a:latin typeface="TimesNewRomanMTStd"/>
              </a:rPr>
              <a:t>, as well as analytical considerations.”</a:t>
            </a:r>
          </a:p>
          <a:p>
            <a:pPr marL="285750" indent="-285750" algn="just">
              <a:buFont typeface="Arial" panose="020B0604020202020204" pitchFamily="34" charset="0"/>
              <a:buChar char="•"/>
            </a:pPr>
            <a:endParaRPr lang="en-US" sz="1800" b="0" i="0" dirty="0">
              <a:solidFill>
                <a:srgbClr val="242021"/>
              </a:solidFill>
              <a:effectLst/>
              <a:latin typeface="TimesNewRomanMTStd"/>
            </a:endParaRPr>
          </a:p>
          <a:p>
            <a:pPr marL="285750" indent="-285750" algn="just">
              <a:buFont typeface="Arial" panose="020B0604020202020204" pitchFamily="34" charset="0"/>
              <a:buChar char="•"/>
            </a:pPr>
            <a:r>
              <a:rPr lang="en-US" sz="1800" b="0" i="0" dirty="0">
                <a:solidFill>
                  <a:srgbClr val="242021"/>
                </a:solidFill>
                <a:effectLst/>
                <a:latin typeface="TimesNewRomanMTStd"/>
              </a:rPr>
              <a:t>While </a:t>
            </a:r>
            <a:r>
              <a:rPr lang="en-US" sz="1800" b="0" i="0" u="sng" dirty="0">
                <a:solidFill>
                  <a:srgbClr val="242021"/>
                </a:solidFill>
                <a:effectLst/>
                <a:latin typeface="TimesNewRomanMTStd"/>
              </a:rPr>
              <a:t>it is reasonable to expect that the entrepreneur may care about qualitative factors</a:t>
            </a:r>
            <a:r>
              <a:rPr lang="en-US" sz="1800" b="0" i="0" dirty="0">
                <a:solidFill>
                  <a:srgbClr val="242021"/>
                </a:solidFill>
                <a:effectLst/>
                <a:latin typeface="TimesNewRomanMTStd"/>
              </a:rPr>
              <a:t>, it would not be a good idea for a VC fund manager to propose to prospective investors that financial return be traded off against other factors. </a:t>
            </a:r>
            <a:r>
              <a:rPr lang="en-US" sz="1800" b="0" i="0" dirty="0">
                <a:solidFill>
                  <a:srgbClr val="FF0000"/>
                </a:solidFill>
                <a:effectLst/>
                <a:latin typeface="TimesNewRomanMTStd"/>
              </a:rPr>
              <a:t>Professional investors understand that the fundamental trade-off between cash flow and risk </a:t>
            </a:r>
            <a:r>
              <a:rPr lang="en-US" sz="1800" b="1" i="0" u="sng" dirty="0">
                <a:solidFill>
                  <a:srgbClr val="FF0000"/>
                </a:solidFill>
                <a:effectLst/>
                <a:latin typeface="TimesNewRomanMTStd"/>
              </a:rPr>
              <a:t>must drive valuation</a:t>
            </a:r>
            <a:r>
              <a:rPr lang="en-US" sz="1800" b="0" i="0" dirty="0">
                <a:solidFill>
                  <a:srgbClr val="FF0000"/>
                </a:solidFill>
                <a:effectLst/>
                <a:latin typeface="TimesNewRomanMTStd"/>
              </a:rPr>
              <a:t>. </a:t>
            </a:r>
            <a:r>
              <a:rPr lang="en-US" sz="1800" b="0" i="0" dirty="0">
                <a:solidFill>
                  <a:srgbClr val="242021"/>
                </a:solidFill>
                <a:effectLst/>
                <a:latin typeface="TimesNewRomanMTStd"/>
              </a:rPr>
              <a:t>Here, we present theoretically </a:t>
            </a:r>
            <a:r>
              <a:rPr lang="en-US" sz="1800" b="1" i="0" u="sng" dirty="0">
                <a:solidFill>
                  <a:srgbClr val="242021"/>
                </a:solidFill>
                <a:effectLst/>
                <a:latin typeface="TimesNewRomanMTStd"/>
              </a:rPr>
              <a:t>sound valuation tools </a:t>
            </a:r>
            <a:r>
              <a:rPr lang="en-US" sz="1800" b="0" i="0" dirty="0">
                <a:solidFill>
                  <a:srgbClr val="242021"/>
                </a:solidFill>
                <a:effectLst/>
                <a:latin typeface="TimesNewRomanMTStd"/>
              </a:rPr>
              <a:t>while at the same time recognizing the implementation challenges.</a:t>
            </a: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B4B5A320-BA51-5564-2F9B-D973055BB09A}"/>
              </a:ext>
            </a:extLst>
          </p:cNvPr>
          <p:cNvSpPr txBox="1"/>
          <p:nvPr/>
        </p:nvSpPr>
        <p:spPr>
          <a:xfrm>
            <a:off x="4645025" y="6064284"/>
            <a:ext cx="2616200" cy="400110"/>
          </a:xfrm>
          <a:prstGeom prst="rect">
            <a:avLst/>
          </a:prstGeom>
          <a:solidFill>
            <a:schemeClr val="tx1"/>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7" name="Picture 6">
            <a:extLst>
              <a:ext uri="{FF2B5EF4-FFF2-40B4-BE49-F238E27FC236}">
                <a16:creationId xmlns:a16="http://schemas.microsoft.com/office/drawing/2014/main" id="{8AC59310-6345-0349-FF88-FFF7A959AE30}"/>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242441" y="70118"/>
            <a:ext cx="2383737" cy="1215073"/>
          </a:xfrm>
          <a:prstGeom prst="rect">
            <a:avLst/>
          </a:prstGeom>
        </p:spPr>
      </p:pic>
    </p:spTree>
    <p:extLst>
      <p:ext uri="{BB962C8B-B14F-4D97-AF65-F5344CB8AC3E}">
        <p14:creationId xmlns:p14="http://schemas.microsoft.com/office/powerpoint/2010/main" val="54164391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1079241" cy="4657845"/>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1800" b="1" i="0" dirty="0">
                <a:solidFill>
                  <a:srgbClr val="242021"/>
                </a:solidFill>
                <a:effectLst/>
                <a:latin typeface="Gotham-Bold"/>
              </a:rPr>
              <a:t>Myth 2: the Future is anybody’s guess</a:t>
            </a:r>
          </a:p>
          <a:p>
            <a:pPr algn="just"/>
            <a:endParaRPr lang="en-US" sz="1800" b="1" i="0" dirty="0">
              <a:solidFill>
                <a:srgbClr val="242021"/>
              </a:solidFill>
              <a:effectLst/>
              <a:latin typeface="Gotham-Bold"/>
            </a:endParaRPr>
          </a:p>
          <a:p>
            <a:pPr marL="285750" indent="-285750" algn="just">
              <a:buFont typeface="Arial" panose="020B0604020202020204" pitchFamily="34" charset="0"/>
              <a:buChar char="•"/>
            </a:pPr>
            <a:r>
              <a:rPr lang="en-US" sz="1800" b="0" i="0" dirty="0">
                <a:solidFill>
                  <a:srgbClr val="242021"/>
                </a:solidFill>
                <a:effectLst/>
                <a:latin typeface="TimesNewRomanMTStd"/>
              </a:rPr>
              <a:t>This is a more reasonable-sounding version of Myth 1. </a:t>
            </a:r>
          </a:p>
          <a:p>
            <a:pPr marL="285750" indent="-285750" algn="just">
              <a:buFont typeface="Arial" panose="020B0604020202020204" pitchFamily="34" charset="0"/>
              <a:buChar char="•"/>
            </a:pPr>
            <a:r>
              <a:rPr lang="en-US" sz="1800" b="0" i="0" dirty="0">
                <a:solidFill>
                  <a:srgbClr val="242021"/>
                </a:solidFill>
                <a:effectLst/>
                <a:latin typeface="TimesNewRomanMTStd"/>
              </a:rPr>
              <a:t>The claim is that even though cash flow is what matters, future cash flows of new ventures </a:t>
            </a:r>
            <a:r>
              <a:rPr lang="en-US" sz="1800" b="0" i="0" u="sng" dirty="0">
                <a:solidFill>
                  <a:srgbClr val="242021"/>
                </a:solidFill>
                <a:effectLst/>
                <a:latin typeface="TimesNewRomanMTStd"/>
              </a:rPr>
              <a:t>are so uncertain </a:t>
            </a:r>
            <a:r>
              <a:rPr lang="en-US" sz="1800" b="0" i="0" dirty="0">
                <a:solidFill>
                  <a:srgbClr val="242021"/>
                </a:solidFill>
                <a:effectLst/>
                <a:latin typeface="TimesNewRomanMTStd"/>
              </a:rPr>
              <a:t>that forecasting them is of little value. </a:t>
            </a:r>
          </a:p>
          <a:p>
            <a:pPr marL="285750" indent="-285750" algn="just">
              <a:buFont typeface="Arial" panose="020B0604020202020204" pitchFamily="34" charset="0"/>
              <a:buChar char="•"/>
            </a:pPr>
            <a:r>
              <a:rPr lang="en-US" sz="1800" b="0" i="0" dirty="0">
                <a:solidFill>
                  <a:srgbClr val="242021"/>
                </a:solidFill>
                <a:effectLst/>
                <a:latin typeface="TimesNewRomanMTStd"/>
              </a:rPr>
              <a:t>Although new venture financial forecasts are subject to great uncertainty, such uncertainty—rather than making the forecast worthless—makes forecasting critical. </a:t>
            </a:r>
          </a:p>
          <a:p>
            <a:pPr marL="285750" indent="-285750" algn="just">
              <a:buFont typeface="Arial" panose="020B0604020202020204" pitchFamily="34" charset="0"/>
              <a:buChar char="•"/>
            </a:pPr>
            <a:endParaRPr lang="en-US" dirty="0">
              <a:solidFill>
                <a:srgbClr val="242021"/>
              </a:solidFill>
              <a:latin typeface="TimesNewRomanMTStd"/>
            </a:endParaRPr>
          </a:p>
          <a:p>
            <a:pPr marL="285750" indent="-285750" algn="just">
              <a:buFont typeface="Arial" panose="020B0604020202020204" pitchFamily="34" charset="0"/>
              <a:buChar char="•"/>
            </a:pPr>
            <a:r>
              <a:rPr lang="en-US" sz="1800" b="0" i="0" dirty="0">
                <a:solidFill>
                  <a:srgbClr val="242021"/>
                </a:solidFill>
                <a:effectLst/>
                <a:latin typeface="TimesNewRomanMTStd"/>
              </a:rPr>
              <a:t>In particular, </a:t>
            </a:r>
            <a:r>
              <a:rPr lang="en-US" sz="1800" b="1" i="0" dirty="0">
                <a:solidFill>
                  <a:srgbClr val="242021"/>
                </a:solidFill>
                <a:effectLst/>
                <a:latin typeface="TimesNewRomanMTStd"/>
              </a:rPr>
              <a:t>it is important to try to understand the extent, nature, and implications of the uncertainty</a:t>
            </a:r>
            <a:r>
              <a:rPr lang="en-US" sz="1800" b="0" i="0" dirty="0">
                <a:solidFill>
                  <a:srgbClr val="242021"/>
                </a:solidFill>
                <a:effectLst/>
                <a:latin typeface="TimesNewRomanMTStd"/>
              </a:rPr>
              <a:t>. </a:t>
            </a:r>
          </a:p>
          <a:p>
            <a:pPr marL="285750" indent="-285750" algn="just">
              <a:buFont typeface="Arial" panose="020B0604020202020204" pitchFamily="34" charset="0"/>
              <a:buChar char="•"/>
            </a:pPr>
            <a:r>
              <a:rPr lang="en-US" sz="1800" b="0" i="0" dirty="0">
                <a:solidFill>
                  <a:srgbClr val="242021"/>
                </a:solidFill>
                <a:effectLst/>
                <a:latin typeface="TimesNewRomanMTStd"/>
              </a:rPr>
              <a:t>It is true that a single-scenario forecast for a new venture is unlikely to be of much value. </a:t>
            </a:r>
          </a:p>
          <a:p>
            <a:pPr marL="285750" indent="-285750" algn="just">
              <a:buFont typeface="Arial" panose="020B0604020202020204" pitchFamily="34" charset="0"/>
              <a:buChar char="•"/>
            </a:pPr>
            <a:endParaRPr lang="en-US" sz="1800" b="1" i="0" dirty="0">
              <a:solidFill>
                <a:srgbClr val="242021"/>
              </a:solidFill>
              <a:effectLst/>
              <a:latin typeface="TimesNewRomanMTStd"/>
            </a:endParaRPr>
          </a:p>
          <a:p>
            <a:pPr marL="285750" indent="-285750" algn="just">
              <a:buFont typeface="Arial" panose="020B0604020202020204" pitchFamily="34" charset="0"/>
              <a:buChar char="•"/>
            </a:pPr>
            <a:r>
              <a:rPr lang="en-US" sz="1800" b="1" i="0" dirty="0">
                <a:solidFill>
                  <a:srgbClr val="FF0000"/>
                </a:solidFill>
                <a:effectLst/>
                <a:latin typeface="TimesNewRomanMTStd"/>
              </a:rPr>
              <a:t>Scenario analysis and simulation are, however, </a:t>
            </a:r>
            <a:r>
              <a:rPr lang="en-US" sz="1800" b="1" i="0" u="sng" dirty="0">
                <a:solidFill>
                  <a:srgbClr val="FF0000"/>
                </a:solidFill>
                <a:effectLst/>
                <a:latin typeface="TimesNewRomanMTStd"/>
              </a:rPr>
              <a:t>of considerable practical value for understanding and dealing with the risks</a:t>
            </a:r>
            <a:r>
              <a:rPr lang="en-US" sz="1800" b="1" i="0" dirty="0">
                <a:solidFill>
                  <a:srgbClr val="FF0000"/>
                </a:solidFill>
                <a:effectLst/>
                <a:latin typeface="TimesNewRomanMTStd"/>
              </a:rPr>
              <a:t>, </a:t>
            </a:r>
            <a:r>
              <a:rPr lang="en-US" sz="1800" b="1" i="0" u="sng" dirty="0">
                <a:solidFill>
                  <a:srgbClr val="FF0000"/>
                </a:solidFill>
                <a:effectLst/>
                <a:latin typeface="TimesNewRomanMTStd"/>
              </a:rPr>
              <a:t>establishing strategy</a:t>
            </a:r>
            <a:r>
              <a:rPr lang="en-US" sz="1800" b="1" i="0" dirty="0">
                <a:solidFill>
                  <a:srgbClr val="FF0000"/>
                </a:solidFill>
                <a:effectLst/>
                <a:latin typeface="TimesNewRomanMTStd"/>
              </a:rPr>
              <a:t>, </a:t>
            </a:r>
            <a:r>
              <a:rPr lang="en-US" sz="1800" b="1" i="0" u="sng" dirty="0">
                <a:solidFill>
                  <a:srgbClr val="FF0000"/>
                </a:solidFill>
                <a:effectLst/>
                <a:latin typeface="TimesNewRomanMTStd"/>
              </a:rPr>
              <a:t>assessing cash needs</a:t>
            </a:r>
            <a:r>
              <a:rPr lang="en-US" sz="1800" b="1" i="0" dirty="0">
                <a:solidFill>
                  <a:srgbClr val="FF0000"/>
                </a:solidFill>
                <a:effectLst/>
                <a:latin typeface="TimesNewRomanMTStd"/>
              </a:rPr>
              <a:t>, and </a:t>
            </a:r>
            <a:r>
              <a:rPr lang="en-US" sz="1800" b="1" i="0" u="sng" dirty="0">
                <a:solidFill>
                  <a:srgbClr val="FF0000"/>
                </a:solidFill>
                <a:effectLst/>
                <a:latin typeface="TimesNewRomanMTStd"/>
              </a:rPr>
              <a:t>valuing the venture</a:t>
            </a:r>
            <a:r>
              <a:rPr lang="en-US" sz="1800" b="1" i="0" dirty="0">
                <a:solidFill>
                  <a:srgbClr val="FF0000"/>
                </a:solidFill>
                <a:effectLst/>
                <a:latin typeface="TimesNewRomanMTStd"/>
              </a:rPr>
              <a:t>.</a:t>
            </a:r>
            <a:endParaRPr kumimoji="0" lang="en-US" sz="1800" b="1" i="0" u="none" strike="noStrike" kern="1200" cap="none" spc="0" normalizeH="0" baseline="0" noProof="0" dirty="0">
              <a:ln>
                <a:noFill/>
              </a:ln>
              <a:solidFill>
                <a:srgbClr val="FF0000"/>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B4B5A320-BA51-5564-2F9B-D973055BB09A}"/>
              </a:ext>
            </a:extLst>
          </p:cNvPr>
          <p:cNvSpPr txBox="1"/>
          <p:nvPr/>
        </p:nvSpPr>
        <p:spPr>
          <a:xfrm>
            <a:off x="4645025" y="6064284"/>
            <a:ext cx="2616200" cy="400110"/>
          </a:xfrm>
          <a:prstGeom prst="rect">
            <a:avLst/>
          </a:prstGeom>
          <a:solidFill>
            <a:schemeClr val="tx1"/>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7" name="Picture 6">
            <a:extLst>
              <a:ext uri="{FF2B5EF4-FFF2-40B4-BE49-F238E27FC236}">
                <a16:creationId xmlns:a16="http://schemas.microsoft.com/office/drawing/2014/main" id="{8AC59310-6345-0349-FF88-FFF7A959AE30}"/>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242441" y="70118"/>
            <a:ext cx="2383737" cy="1215073"/>
          </a:xfrm>
          <a:prstGeom prst="rect">
            <a:avLst/>
          </a:prstGeom>
        </p:spPr>
      </p:pic>
    </p:spTree>
    <p:extLst>
      <p:ext uri="{BB962C8B-B14F-4D97-AF65-F5344CB8AC3E}">
        <p14:creationId xmlns:p14="http://schemas.microsoft.com/office/powerpoint/2010/main" val="206496069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38505" y="1140064"/>
            <a:ext cx="11079241" cy="4765090"/>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1800" b="1" i="0" dirty="0">
                <a:solidFill>
                  <a:srgbClr val="242021"/>
                </a:solidFill>
                <a:effectLst/>
                <a:latin typeface="Gotham-Bold"/>
              </a:rPr>
              <a:t>Myth 3: investors demand Very high rates of return to compensate for risk</a:t>
            </a:r>
          </a:p>
          <a:p>
            <a:pPr algn="just"/>
            <a:endParaRPr lang="en-US" sz="1800" b="1" i="0" dirty="0">
              <a:solidFill>
                <a:srgbClr val="242021"/>
              </a:solidFill>
              <a:effectLst/>
              <a:latin typeface="Gotham-Bold"/>
            </a:endParaRPr>
          </a:p>
          <a:p>
            <a:pPr marL="285750" indent="-285750" algn="just">
              <a:buFont typeface="Arial" panose="020B0604020202020204" pitchFamily="34" charset="0"/>
              <a:buChar char="•"/>
            </a:pPr>
            <a:r>
              <a:rPr lang="en-US" sz="1800" b="0" i="0" dirty="0">
                <a:solidFill>
                  <a:srgbClr val="242021"/>
                </a:solidFill>
                <a:effectLst/>
                <a:latin typeface="TimesNewRomanMTStd"/>
              </a:rPr>
              <a:t>New ventures are high-risk investments that tie up the investor’s capital for several years with no easy means of exit.</a:t>
            </a:r>
          </a:p>
          <a:p>
            <a:pPr marL="285750" indent="-285750" algn="just">
              <a:buFont typeface="Arial" panose="020B0604020202020204" pitchFamily="34" charset="0"/>
              <a:buChar char="•"/>
            </a:pPr>
            <a:r>
              <a:rPr lang="en-US" sz="1800" b="0" i="0" dirty="0">
                <a:solidFill>
                  <a:srgbClr val="242021"/>
                </a:solidFill>
                <a:effectLst/>
                <a:latin typeface="TimesNewRomanMTStd"/>
              </a:rPr>
              <a:t>This has led to a broadly held perception that required rates of return for VC investing must be very high. </a:t>
            </a:r>
          </a:p>
          <a:p>
            <a:pPr marL="285750" indent="-285750" algn="just">
              <a:buFont typeface="Arial" panose="020B0604020202020204" pitchFamily="34" charset="0"/>
              <a:buChar char="•"/>
            </a:pPr>
            <a:r>
              <a:rPr lang="en-US" sz="1800" b="0" i="0" dirty="0">
                <a:solidFill>
                  <a:srgbClr val="242021"/>
                </a:solidFill>
                <a:effectLst/>
                <a:latin typeface="TimesNewRomanMTStd"/>
              </a:rPr>
              <a:t>On this subject Michael Roberts and Howard Stevenson write, “In order to compensate for the high risk of their investments, give their own investors a handsome return, and make a profit for themselves, venture firms seek a high rate of return. Target returns of 50% or 60% are not uncommon.”</a:t>
            </a:r>
          </a:p>
          <a:p>
            <a:pPr marL="285750" indent="-285750" algn="just">
              <a:buFont typeface="Arial" panose="020B0604020202020204" pitchFamily="34" charset="0"/>
              <a:buChar char="•"/>
            </a:pPr>
            <a:r>
              <a:rPr lang="en-US" sz="1800" b="0" i="0" dirty="0">
                <a:solidFill>
                  <a:srgbClr val="242021"/>
                </a:solidFill>
                <a:effectLst/>
                <a:latin typeface="TimesNewRomanMTStd"/>
              </a:rPr>
              <a:t> As summarized in the following table, Jeffrey Timmons and Stephen Spinelli (2007, p. 449) provide a more comprehensive summary that echoes the same point:</a:t>
            </a:r>
          </a:p>
          <a:p>
            <a:pPr algn="just"/>
            <a:endParaRPr kumimoji="0" lang="en-US" u="none" strike="noStrike" kern="1200" cap="none" spc="0" normalizeH="0" baseline="0" noProof="0" dirty="0">
              <a:ln>
                <a:noFill/>
              </a:ln>
              <a:solidFill>
                <a:srgbClr val="242021"/>
              </a:solidFill>
              <a:uLnTx/>
              <a:uFillTx/>
              <a:latin typeface="TimesNewRomanMTStd"/>
              <a:ea typeface="+mn-ea"/>
              <a:cs typeface="+mn-cs"/>
            </a:endParaRPr>
          </a:p>
          <a:p>
            <a:pPr algn="just"/>
            <a:endParaRPr lang="en-US" sz="1800" b="0" i="0" dirty="0">
              <a:solidFill>
                <a:srgbClr val="242021"/>
              </a:solidFill>
              <a:effectLst/>
              <a:latin typeface="TimesNewRomanMTStd"/>
            </a:endParaRPr>
          </a:p>
          <a:p>
            <a:pPr algn="just"/>
            <a:endParaRPr kumimoji="0" lang="en-US" u="none" strike="noStrike" kern="1200" cap="none" spc="0" normalizeH="0" baseline="0" noProof="0" dirty="0">
              <a:ln>
                <a:noFill/>
              </a:ln>
              <a:solidFill>
                <a:srgbClr val="242021"/>
              </a:solidFill>
              <a:uLnTx/>
              <a:uFillTx/>
              <a:latin typeface="TimesNewRomanMTStd"/>
              <a:ea typeface="+mn-ea"/>
              <a:cs typeface="+mn-cs"/>
            </a:endParaRPr>
          </a:p>
          <a:p>
            <a:pPr algn="just"/>
            <a:endParaRPr lang="en-US" sz="1800" b="0" i="0" dirty="0">
              <a:solidFill>
                <a:srgbClr val="242021"/>
              </a:solidFill>
              <a:effectLst/>
              <a:latin typeface="TimesNewRomanMTStd"/>
            </a:endParaRPr>
          </a:p>
          <a:p>
            <a:pPr algn="just"/>
            <a:endParaRPr kumimoji="0" lang="en-US" u="none" strike="noStrike" kern="1200" cap="none" spc="0" normalizeH="0" baseline="0" noProof="0" dirty="0">
              <a:ln>
                <a:noFill/>
              </a:ln>
              <a:solidFill>
                <a:srgbClr val="242021"/>
              </a:solidFill>
              <a:uLnTx/>
              <a:uFillTx/>
              <a:latin typeface="TimesNewRomanMTStd"/>
              <a:ea typeface="+mn-ea"/>
              <a:cs typeface="+mn-cs"/>
            </a:endParaRPr>
          </a:p>
          <a:p>
            <a:pPr algn="just"/>
            <a:endParaRPr lang="en-US" sz="1800" b="0" i="0" dirty="0">
              <a:solidFill>
                <a:srgbClr val="242021"/>
              </a:solidFill>
              <a:effectLst/>
              <a:latin typeface="TimesNewRomanMTStd"/>
            </a:endParaRPr>
          </a:p>
          <a:p>
            <a:pPr algn="just"/>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B4B5A320-BA51-5564-2F9B-D973055BB09A}"/>
              </a:ext>
            </a:extLst>
          </p:cNvPr>
          <p:cNvSpPr txBox="1"/>
          <p:nvPr/>
        </p:nvSpPr>
        <p:spPr>
          <a:xfrm>
            <a:off x="4414116" y="6275382"/>
            <a:ext cx="2616200" cy="400110"/>
          </a:xfrm>
          <a:prstGeom prst="rect">
            <a:avLst/>
          </a:prstGeom>
          <a:solidFill>
            <a:schemeClr val="tx1"/>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7" name="Picture 6">
            <a:extLst>
              <a:ext uri="{FF2B5EF4-FFF2-40B4-BE49-F238E27FC236}">
                <a16:creationId xmlns:a16="http://schemas.microsoft.com/office/drawing/2014/main" id="{8AC59310-6345-0349-FF88-FFF7A959AE30}"/>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242441" y="70118"/>
            <a:ext cx="2383737" cy="737601"/>
          </a:xfrm>
          <a:prstGeom prst="rect">
            <a:avLst/>
          </a:prstGeom>
        </p:spPr>
      </p:pic>
      <p:pic>
        <p:nvPicPr>
          <p:cNvPr id="4" name="Picture 3">
            <a:extLst>
              <a:ext uri="{FF2B5EF4-FFF2-40B4-BE49-F238E27FC236}">
                <a16:creationId xmlns:a16="http://schemas.microsoft.com/office/drawing/2014/main" id="{0CEE226A-A2B1-DF70-1F79-A0734C206C92}"/>
              </a:ext>
            </a:extLst>
          </p:cNvPr>
          <p:cNvPicPr>
            <a:picLocks noChangeAspect="1"/>
          </p:cNvPicPr>
          <p:nvPr/>
        </p:nvPicPr>
        <p:blipFill>
          <a:blip r:embed="rId4"/>
          <a:stretch>
            <a:fillRect/>
          </a:stretch>
        </p:blipFill>
        <p:spPr>
          <a:xfrm>
            <a:off x="2626178" y="4143030"/>
            <a:ext cx="5286375" cy="1762124"/>
          </a:xfrm>
          <a:prstGeom prst="rect">
            <a:avLst/>
          </a:prstGeom>
        </p:spPr>
      </p:pic>
    </p:spTree>
    <p:extLst>
      <p:ext uri="{BB962C8B-B14F-4D97-AF65-F5344CB8AC3E}">
        <p14:creationId xmlns:p14="http://schemas.microsoft.com/office/powerpoint/2010/main" val="229124451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769973"/>
            <a:ext cx="4128422" cy="5135181"/>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13504" y="1002102"/>
            <a:ext cx="11079241" cy="4834672"/>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just">
              <a:buFont typeface="Arial" panose="020B0604020202020204" pitchFamily="34" charset="0"/>
              <a:buChar char="•"/>
            </a:pPr>
            <a:r>
              <a:rPr lang="en-US" sz="1800" b="0" i="0" dirty="0">
                <a:solidFill>
                  <a:srgbClr val="242021"/>
                </a:solidFill>
                <a:effectLst/>
                <a:latin typeface="TimesNewRomanMTStd"/>
              </a:rPr>
              <a:t>Scholars and others who remark on the high rates of return base their statements on historical practice or statements of “sought for” returns cited in PPMs, which generally are indicating the rates of return VC investors apply when discounting the entrepreneur’s projected cash flows. Approaching the question in this way, they find that the rates are typically quite high. </a:t>
            </a:r>
          </a:p>
          <a:p>
            <a:pPr marL="285750" indent="-285750" algn="just">
              <a:buFont typeface="Arial" panose="020B0604020202020204" pitchFamily="34" charset="0"/>
              <a:buChar char="•"/>
            </a:pPr>
            <a:r>
              <a:rPr lang="en-US" sz="1800" b="1" i="1" dirty="0">
                <a:solidFill>
                  <a:srgbClr val="242021"/>
                </a:solidFill>
                <a:effectLst/>
                <a:latin typeface="TimesNewRomanMTStd"/>
              </a:rPr>
              <a:t>For example</a:t>
            </a:r>
            <a:r>
              <a:rPr lang="en-US" sz="1800" b="0" i="0" dirty="0">
                <a:solidFill>
                  <a:srgbClr val="242021"/>
                </a:solidFill>
                <a:effectLst/>
                <a:latin typeface="TimesNewRomanMTStd"/>
              </a:rPr>
              <a:t>, Gompers, Gornall, Kaplan, and </a:t>
            </a:r>
            <a:r>
              <a:rPr lang="en-US" sz="1800" b="0" i="0" dirty="0" err="1">
                <a:solidFill>
                  <a:srgbClr val="242021"/>
                </a:solidFill>
                <a:effectLst/>
                <a:latin typeface="TimesNewRomanMTStd"/>
              </a:rPr>
              <a:t>Strebulaev</a:t>
            </a:r>
            <a:r>
              <a:rPr lang="en-US" sz="1800" b="0" i="0" dirty="0">
                <a:solidFill>
                  <a:srgbClr val="242021"/>
                </a:solidFill>
                <a:effectLst/>
                <a:latin typeface="TimesNewRomanMTStd"/>
              </a:rPr>
              <a:t> (2016) report, </a:t>
            </a:r>
            <a:r>
              <a:rPr lang="en-US" sz="1800" b="1" i="0" dirty="0">
                <a:solidFill>
                  <a:srgbClr val="242021"/>
                </a:solidFill>
                <a:effectLst/>
                <a:latin typeface="TimesNewRomanMTStd"/>
              </a:rPr>
              <a:t>based on a survey of a large sample of VCs, that the median “required” IRR for investment selection was 30% </a:t>
            </a:r>
            <a:r>
              <a:rPr lang="en-US" sz="1800" b="0" i="0" dirty="0">
                <a:solidFill>
                  <a:srgbClr val="242021"/>
                </a:solidFill>
                <a:effectLst/>
                <a:latin typeface="TimesNewRomanMTStd"/>
              </a:rPr>
              <a:t>and the “required” net multiple (cash-on-cash return) was 5.5 times. They also report that in marketing to potential investors VCs indicate seeking investments that can offer IRRs of 24% and net multiples of 3.5 times.</a:t>
            </a:r>
          </a:p>
          <a:p>
            <a:pPr algn="just"/>
            <a:endParaRPr lang="en-US" sz="1800" b="0" i="0" dirty="0">
              <a:solidFill>
                <a:srgbClr val="242021"/>
              </a:solidFill>
              <a:effectLst/>
              <a:latin typeface="TimesNewRomanMTStd"/>
            </a:endParaRPr>
          </a:p>
          <a:p>
            <a:pPr marL="285750" indent="-285750" algn="just">
              <a:buFont typeface="Arial" panose="020B0604020202020204" pitchFamily="34" charset="0"/>
              <a:buChar char="•"/>
            </a:pPr>
            <a:r>
              <a:rPr lang="en-US" sz="1800" b="0" i="0" u="sng" dirty="0">
                <a:solidFill>
                  <a:srgbClr val="242021"/>
                </a:solidFill>
                <a:effectLst/>
                <a:latin typeface="TimesNewRomanMTStd"/>
              </a:rPr>
              <a:t>These high returns, however, are not supported by historical evidence</a:t>
            </a:r>
            <a:r>
              <a:rPr lang="en-US" sz="1800" b="0" i="0" dirty="0">
                <a:solidFill>
                  <a:srgbClr val="242021"/>
                </a:solidFill>
                <a:effectLst/>
                <a:latin typeface="TimesNewRomanMTStd"/>
              </a:rPr>
              <a:t>; an examination of the actual average realized returns for investing in new ventures tells a very different story. In addition to the information in Figure 10.1, numerous studies by academics and industry participants over more than four decades report average annual rates of return to investors in VC funds in the mid- to high teens. </a:t>
            </a:r>
          </a:p>
          <a:p>
            <a:pPr marL="285750" indent="-285750" algn="just">
              <a:buFont typeface="Arial" panose="020B0604020202020204" pitchFamily="34" charset="0"/>
              <a:buChar char="•"/>
            </a:pPr>
            <a:endParaRPr lang="en-US" sz="1800" b="0" i="0" dirty="0">
              <a:solidFill>
                <a:srgbClr val="242021"/>
              </a:solidFill>
              <a:effectLst/>
              <a:latin typeface="TimesNewRomanMTStd"/>
            </a:endParaRPr>
          </a:p>
          <a:p>
            <a:pPr marL="285750" indent="-285750" algn="just">
              <a:buFont typeface="Arial" panose="020B0604020202020204" pitchFamily="34" charset="0"/>
              <a:buChar char="•"/>
            </a:pPr>
            <a:r>
              <a:rPr lang="en-US" sz="1800" b="0" i="0" dirty="0">
                <a:solidFill>
                  <a:srgbClr val="242021"/>
                </a:solidFill>
                <a:effectLst/>
                <a:latin typeface="TimesNewRomanMTStd"/>
              </a:rPr>
              <a:t>For the recent 20-year period, ending with the 2013 vintage year, the average annual return from a sample of U.S. VC funds was 17.3%. Figure 10.2 shows estimates of VC IRRs since 1981 by vintage year: the series exhibits very high volatility, including vintage years with very high returns and others with negative or near-zero returns.</a:t>
            </a: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B4B5A320-BA51-5564-2F9B-D973055BB09A}"/>
              </a:ext>
            </a:extLst>
          </p:cNvPr>
          <p:cNvSpPr txBox="1"/>
          <p:nvPr/>
        </p:nvSpPr>
        <p:spPr>
          <a:xfrm>
            <a:off x="4645025" y="6064284"/>
            <a:ext cx="2616200" cy="400110"/>
          </a:xfrm>
          <a:prstGeom prst="rect">
            <a:avLst/>
          </a:prstGeom>
          <a:solidFill>
            <a:schemeClr val="tx1"/>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7" name="Picture 6">
            <a:extLst>
              <a:ext uri="{FF2B5EF4-FFF2-40B4-BE49-F238E27FC236}">
                <a16:creationId xmlns:a16="http://schemas.microsoft.com/office/drawing/2014/main" id="{8AC59310-6345-0349-FF88-FFF7A959AE30}"/>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242441" y="70119"/>
            <a:ext cx="2383737" cy="699854"/>
          </a:xfrm>
          <a:prstGeom prst="rect">
            <a:avLst/>
          </a:prstGeom>
        </p:spPr>
      </p:pic>
    </p:spTree>
    <p:extLst>
      <p:ext uri="{BB962C8B-B14F-4D97-AF65-F5344CB8AC3E}">
        <p14:creationId xmlns:p14="http://schemas.microsoft.com/office/powerpoint/2010/main" val="201244995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1079241" cy="4657845"/>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B4B5A320-BA51-5564-2F9B-D973055BB09A}"/>
              </a:ext>
            </a:extLst>
          </p:cNvPr>
          <p:cNvSpPr txBox="1"/>
          <p:nvPr/>
        </p:nvSpPr>
        <p:spPr>
          <a:xfrm>
            <a:off x="4645025" y="6064284"/>
            <a:ext cx="2616200" cy="400110"/>
          </a:xfrm>
          <a:prstGeom prst="rect">
            <a:avLst/>
          </a:prstGeom>
          <a:solidFill>
            <a:schemeClr val="tx1"/>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7" name="Picture 6">
            <a:extLst>
              <a:ext uri="{FF2B5EF4-FFF2-40B4-BE49-F238E27FC236}">
                <a16:creationId xmlns:a16="http://schemas.microsoft.com/office/drawing/2014/main" id="{8AC59310-6345-0349-FF88-FFF7A959AE30}"/>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242441" y="70118"/>
            <a:ext cx="2383737" cy="1215073"/>
          </a:xfrm>
          <a:prstGeom prst="rect">
            <a:avLst/>
          </a:prstGeom>
        </p:spPr>
      </p:pic>
      <p:pic>
        <p:nvPicPr>
          <p:cNvPr id="4" name="Picture 3">
            <a:extLst>
              <a:ext uri="{FF2B5EF4-FFF2-40B4-BE49-F238E27FC236}">
                <a16:creationId xmlns:a16="http://schemas.microsoft.com/office/drawing/2014/main" id="{A91A5A5B-BFA1-190C-316B-A0857EB307CB}"/>
              </a:ext>
            </a:extLst>
          </p:cNvPr>
          <p:cNvPicPr>
            <a:picLocks noChangeAspect="1"/>
          </p:cNvPicPr>
          <p:nvPr/>
        </p:nvPicPr>
        <p:blipFill>
          <a:blip r:embed="rId3"/>
          <a:stretch>
            <a:fillRect/>
          </a:stretch>
        </p:blipFill>
        <p:spPr>
          <a:xfrm>
            <a:off x="1274618" y="1452562"/>
            <a:ext cx="9227127" cy="4329402"/>
          </a:xfrm>
          <a:prstGeom prst="rect">
            <a:avLst/>
          </a:prstGeom>
        </p:spPr>
      </p:pic>
    </p:spTree>
    <p:extLst>
      <p:ext uri="{BB962C8B-B14F-4D97-AF65-F5344CB8AC3E}">
        <p14:creationId xmlns:p14="http://schemas.microsoft.com/office/powerpoint/2010/main" val="235545712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1079241" cy="4657845"/>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800" b="0" i="0" dirty="0">
                <a:solidFill>
                  <a:srgbClr val="242021"/>
                </a:solidFill>
                <a:effectLst/>
                <a:latin typeface="TimesNewRomanMTStd"/>
              </a:rPr>
              <a:t>How can the common practice of using very high discount rates to value projects be reconciled with the evidence that over many years the average realized return has been much lower? Do investors suffer from chronic unfounded optimism, so that actual returns have been disappointingly low? Or is there another interpretation of the evidence, one that does not rely on biased decision making? </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dirty="0">
              <a:solidFill>
                <a:srgbClr val="242021"/>
              </a:solidFill>
              <a:latin typeface="TimesNewRomanMTStd"/>
            </a:endParaRP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800" b="1" i="0" dirty="0">
                <a:solidFill>
                  <a:srgbClr val="242021"/>
                </a:solidFill>
                <a:effectLst/>
                <a:latin typeface="TimesNewRomanMTStd"/>
              </a:rPr>
              <a:t>Surely, </a:t>
            </a:r>
            <a:r>
              <a:rPr lang="en-US" sz="1800" b="1" i="0" dirty="0">
                <a:solidFill>
                  <a:srgbClr val="FF0000"/>
                </a:solidFill>
                <a:effectLst/>
                <a:latin typeface="TimesNewRomanMTStd"/>
              </a:rPr>
              <a:t>if rates of return in the neighborhood of 30% could reasonably be expected, </a:t>
            </a:r>
            <a:r>
              <a:rPr lang="en-US" sz="1800" b="1" i="0" u="sng" dirty="0">
                <a:solidFill>
                  <a:srgbClr val="FF0000"/>
                </a:solidFill>
                <a:effectLst/>
                <a:latin typeface="TimesNewRomanMTStd"/>
              </a:rPr>
              <a:t>capital would flood the new venture market</a:t>
            </a:r>
            <a:r>
              <a:rPr lang="en-US" sz="1800" b="1" i="0" dirty="0">
                <a:solidFill>
                  <a:srgbClr val="FF0000"/>
                </a:solidFill>
                <a:effectLst/>
                <a:latin typeface="TimesNewRomanMTStd"/>
              </a:rPr>
              <a:t>, driving the returns to levels that are more consistent with those for other forms of investment. </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b="1" dirty="0">
              <a:solidFill>
                <a:srgbClr val="242021"/>
              </a:solidFill>
              <a:latin typeface="TimesNewRomanMTStd"/>
            </a:endParaRP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800" b="1" i="0" dirty="0">
                <a:solidFill>
                  <a:srgbClr val="242021"/>
                </a:solidFill>
                <a:effectLst/>
                <a:latin typeface="TimesNewRomanMTStd"/>
              </a:rPr>
              <a:t>True required rates of return </a:t>
            </a:r>
            <a:r>
              <a:rPr lang="en-US" sz="1800" b="1" i="0" u="sng" dirty="0">
                <a:solidFill>
                  <a:srgbClr val="242021"/>
                </a:solidFill>
                <a:effectLst/>
                <a:latin typeface="TimesNewRomanMTStd"/>
              </a:rPr>
              <a:t>are much closer to the range documented in the empirical studies </a:t>
            </a:r>
            <a:r>
              <a:rPr lang="en-US" sz="1800" b="1" i="0" dirty="0">
                <a:solidFill>
                  <a:srgbClr val="242021"/>
                </a:solidFill>
                <a:effectLst/>
                <a:latin typeface="TimesNewRomanMTStd"/>
              </a:rPr>
              <a:t>than to the very high rates that are sometimes sought by investors when they evaluate individual projects. </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sz="1800" b="0" i="0" dirty="0">
              <a:solidFill>
                <a:srgbClr val="242021"/>
              </a:solidFill>
              <a:effectLst/>
              <a:latin typeface="TimesNewRomanMTStd"/>
            </a:endParaRP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sz="1800" b="0" i="0" dirty="0">
              <a:solidFill>
                <a:srgbClr val="242021"/>
              </a:solidFill>
              <a:effectLst/>
              <a:latin typeface="TimesNewRomanMTStd"/>
            </a:endParaRP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800" b="0" i="0" dirty="0">
                <a:solidFill>
                  <a:srgbClr val="242021"/>
                </a:solidFill>
                <a:effectLst/>
                <a:latin typeface="TimesNewRomanMTStd"/>
              </a:rPr>
              <a:t>The point for now is that the contradiction is more apparent than real.</a:t>
            </a: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B4B5A320-BA51-5564-2F9B-D973055BB09A}"/>
              </a:ext>
            </a:extLst>
          </p:cNvPr>
          <p:cNvSpPr txBox="1"/>
          <p:nvPr/>
        </p:nvSpPr>
        <p:spPr>
          <a:xfrm>
            <a:off x="4645025" y="6064284"/>
            <a:ext cx="2616200" cy="400110"/>
          </a:xfrm>
          <a:prstGeom prst="rect">
            <a:avLst/>
          </a:prstGeom>
          <a:solidFill>
            <a:schemeClr val="tx1"/>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7" name="Picture 6">
            <a:extLst>
              <a:ext uri="{FF2B5EF4-FFF2-40B4-BE49-F238E27FC236}">
                <a16:creationId xmlns:a16="http://schemas.microsoft.com/office/drawing/2014/main" id="{8AC59310-6345-0349-FF88-FFF7A959AE30}"/>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242441" y="70118"/>
            <a:ext cx="2383737" cy="882727"/>
          </a:xfrm>
          <a:prstGeom prst="rect">
            <a:avLst/>
          </a:prstGeom>
        </p:spPr>
      </p:pic>
    </p:spTree>
    <p:extLst>
      <p:ext uri="{BB962C8B-B14F-4D97-AF65-F5344CB8AC3E}">
        <p14:creationId xmlns:p14="http://schemas.microsoft.com/office/powerpoint/2010/main" val="96823325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592339"/>
            <a:ext cx="4128422" cy="5312816"/>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803565"/>
            <a:ext cx="11079241" cy="5139471"/>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1800" b="1" i="0" dirty="0">
                <a:solidFill>
                  <a:srgbClr val="242021"/>
                </a:solidFill>
                <a:effectLst/>
                <a:latin typeface="Gotham-Bold"/>
              </a:rPr>
              <a:t>Myth 4: the investor determines the Value of the Venture</a:t>
            </a:r>
          </a:p>
          <a:p>
            <a:pPr marL="285750" indent="-285750" algn="just">
              <a:buFont typeface="Arial" panose="020B0604020202020204" pitchFamily="34" charset="0"/>
              <a:buChar char="•"/>
            </a:pPr>
            <a:r>
              <a:rPr lang="en-US" sz="1800" b="0" i="0" dirty="0">
                <a:solidFill>
                  <a:srgbClr val="242021"/>
                </a:solidFill>
                <a:effectLst/>
                <a:latin typeface="TimesNewRomanMTStd"/>
              </a:rPr>
              <a:t>A common contention is that </a:t>
            </a:r>
            <a:r>
              <a:rPr lang="en-US" sz="1800" b="0" i="0" u="sng" dirty="0">
                <a:solidFill>
                  <a:srgbClr val="242021"/>
                </a:solidFill>
                <a:effectLst/>
                <a:latin typeface="TimesNewRomanMTStd"/>
              </a:rPr>
              <a:t>it is pointless for the entrepreneur to undertake a valuation. </a:t>
            </a:r>
          </a:p>
          <a:p>
            <a:pPr marL="285750" indent="-285750" algn="just">
              <a:buFont typeface="Arial" panose="020B0604020202020204" pitchFamily="34" charset="0"/>
              <a:buChar char="•"/>
            </a:pPr>
            <a:r>
              <a:rPr lang="en-US" sz="1800" b="0" i="0" dirty="0">
                <a:solidFill>
                  <a:srgbClr val="242021"/>
                </a:solidFill>
                <a:effectLst/>
                <a:latin typeface="TimesNewRomanMTStd"/>
              </a:rPr>
              <a:t>The argument is that </a:t>
            </a:r>
            <a:r>
              <a:rPr lang="en-US" sz="1800" b="0" i="0" u="sng" dirty="0">
                <a:solidFill>
                  <a:srgbClr val="242021"/>
                </a:solidFill>
                <a:effectLst/>
                <a:latin typeface="TimesNewRomanMTStd"/>
              </a:rPr>
              <a:t>investors do not accept the entrepreneur’s valuation anyway</a:t>
            </a:r>
            <a:r>
              <a:rPr lang="en-US" sz="1800" b="0" i="0" dirty="0">
                <a:solidFill>
                  <a:srgbClr val="242021"/>
                </a:solidFill>
                <a:effectLst/>
                <a:latin typeface="TimesNewRomanMTStd"/>
              </a:rPr>
              <a:t>, so the entrepreneur’s efforts are better spent in other ways. </a:t>
            </a:r>
          </a:p>
          <a:p>
            <a:pPr marL="285750" indent="-285750" algn="just">
              <a:buFont typeface="Arial" panose="020B0604020202020204" pitchFamily="34" charset="0"/>
              <a:buChar char="•"/>
            </a:pPr>
            <a:r>
              <a:rPr lang="en-US" sz="1800" b="1" i="0" dirty="0">
                <a:solidFill>
                  <a:srgbClr val="242021"/>
                </a:solidFill>
                <a:effectLst/>
                <a:latin typeface="TimesNewRomanMTStd"/>
              </a:rPr>
              <a:t>The problem </a:t>
            </a:r>
            <a:r>
              <a:rPr lang="en-US" sz="1800" b="0" i="0" dirty="0">
                <a:solidFill>
                  <a:srgbClr val="242021"/>
                </a:solidFill>
                <a:effectLst/>
                <a:latin typeface="TimesNewRomanMTStd"/>
              </a:rPr>
              <a:t>with this view </a:t>
            </a:r>
            <a:r>
              <a:rPr lang="en-US" sz="1800" b="0" i="0" u="sng" dirty="0">
                <a:solidFill>
                  <a:srgbClr val="242021"/>
                </a:solidFill>
                <a:effectLst/>
                <a:latin typeface="TimesNewRomanMTStd"/>
              </a:rPr>
              <a:t>is that it fails to recognize the pivotal role that valuation plays in reaching agreement between the entrepreneur and the investor, as well as the role it can play in helping the entrepreneur decide whether to undertake the venture. </a:t>
            </a:r>
          </a:p>
          <a:p>
            <a:pPr marL="285750" indent="-285750" algn="just">
              <a:buFont typeface="Arial" panose="020B0604020202020204" pitchFamily="34" charset="0"/>
              <a:buChar char="•"/>
            </a:pPr>
            <a:r>
              <a:rPr lang="en-US" sz="1800" b="0" i="0" dirty="0">
                <a:solidFill>
                  <a:srgbClr val="242021"/>
                </a:solidFill>
                <a:effectLst/>
                <a:latin typeface="TimesNewRomanMTStd"/>
              </a:rPr>
              <a:t>VC investors report in the Gompers et al. (2016) survey that less than 2% of the companies they consider for investment result in completed funding rounds and that many of their negotiations fail because of concerns about the management team, which can arise partly from unrealistic perceptions of value.</a:t>
            </a:r>
          </a:p>
          <a:p>
            <a:pPr marL="285750" indent="-285750" algn="just">
              <a:buFont typeface="Arial" panose="020B0604020202020204" pitchFamily="34" charset="0"/>
              <a:buChar char="•"/>
            </a:pPr>
            <a:endParaRPr lang="en-US" sz="1800" b="0" i="0" dirty="0">
              <a:solidFill>
                <a:srgbClr val="242021"/>
              </a:solidFill>
              <a:effectLst/>
              <a:latin typeface="TimesNewRomanMTStd"/>
            </a:endParaRPr>
          </a:p>
          <a:p>
            <a:pPr marL="285750" indent="-285750" algn="just">
              <a:buFont typeface="Arial" panose="020B0604020202020204" pitchFamily="34" charset="0"/>
              <a:buChar char="•"/>
            </a:pPr>
            <a:r>
              <a:rPr lang="en-US" sz="1800" b="0" i="0" dirty="0">
                <a:solidFill>
                  <a:srgbClr val="242021"/>
                </a:solidFill>
                <a:effectLst/>
                <a:latin typeface="TimesNewRomanMTStd"/>
              </a:rPr>
              <a:t>In an interview, Sonja </a:t>
            </a:r>
            <a:r>
              <a:rPr lang="en-US" sz="1800" b="0" i="0" dirty="0" err="1">
                <a:solidFill>
                  <a:srgbClr val="242021"/>
                </a:solidFill>
                <a:effectLst/>
                <a:latin typeface="TimesNewRomanMTStd"/>
              </a:rPr>
              <a:t>Hoel</a:t>
            </a:r>
            <a:r>
              <a:rPr lang="en-US" sz="1800" b="0" i="0" dirty="0">
                <a:solidFill>
                  <a:srgbClr val="242021"/>
                </a:solidFill>
                <a:effectLst/>
                <a:latin typeface="TimesNewRomanMTStd"/>
              </a:rPr>
              <a:t>, a managing director at Menlo Ventures, cited valuation issues as an important factor. We almost always get it right if we turned down a deal because there wasn’t a market. </a:t>
            </a:r>
          </a:p>
          <a:p>
            <a:pPr marL="285750" indent="-285750" algn="just">
              <a:buFont typeface="Arial" panose="020B0604020202020204" pitchFamily="34" charset="0"/>
              <a:buChar char="•"/>
            </a:pPr>
            <a:endParaRPr lang="en-US" sz="1800" b="0" i="0" dirty="0">
              <a:solidFill>
                <a:srgbClr val="242021"/>
              </a:solidFill>
              <a:effectLst/>
              <a:latin typeface="TimesNewRomanMTStd"/>
            </a:endParaRPr>
          </a:p>
          <a:p>
            <a:pPr marL="285750" indent="-285750" algn="just">
              <a:buFont typeface="Arial" panose="020B0604020202020204" pitchFamily="34" charset="0"/>
              <a:buChar char="•"/>
            </a:pPr>
            <a:r>
              <a:rPr lang="en-US" sz="1800" b="0" i="0" dirty="0">
                <a:solidFill>
                  <a:srgbClr val="242021"/>
                </a:solidFill>
                <a:effectLst/>
                <a:latin typeface="TimesNewRomanMTStd"/>
              </a:rPr>
              <a:t>Where we don’t always get it right is valuation. If we turned it down because of valuation, we had a 10% error rate. Of all the decisions we made because of valuation, 90% were good but 10% were bad.</a:t>
            </a:r>
          </a:p>
          <a:p>
            <a:pPr algn="just"/>
            <a:endParaRPr lang="en-US" sz="1800" b="0" i="0" dirty="0">
              <a:solidFill>
                <a:srgbClr val="242021"/>
              </a:solidFill>
              <a:effectLst/>
              <a:latin typeface="TimesNewRomanMTStd"/>
            </a:endParaRPr>
          </a:p>
        </p:txBody>
      </p:sp>
      <p:sp>
        <p:nvSpPr>
          <p:cNvPr id="2" name="TextBox 1">
            <a:extLst>
              <a:ext uri="{FF2B5EF4-FFF2-40B4-BE49-F238E27FC236}">
                <a16:creationId xmlns:a16="http://schemas.microsoft.com/office/drawing/2014/main" id="{B4B5A320-BA51-5564-2F9B-D973055BB09A}"/>
              </a:ext>
            </a:extLst>
          </p:cNvPr>
          <p:cNvSpPr txBox="1"/>
          <p:nvPr/>
        </p:nvSpPr>
        <p:spPr>
          <a:xfrm>
            <a:off x="4552661" y="6281498"/>
            <a:ext cx="2616200" cy="400110"/>
          </a:xfrm>
          <a:prstGeom prst="rect">
            <a:avLst/>
          </a:prstGeom>
          <a:solidFill>
            <a:schemeClr val="tx1"/>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7" name="Picture 6">
            <a:extLst>
              <a:ext uri="{FF2B5EF4-FFF2-40B4-BE49-F238E27FC236}">
                <a16:creationId xmlns:a16="http://schemas.microsoft.com/office/drawing/2014/main" id="{8AC59310-6345-0349-FF88-FFF7A959AE30}"/>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242441" y="70119"/>
            <a:ext cx="2383737" cy="733446"/>
          </a:xfrm>
          <a:prstGeom prst="rect">
            <a:avLst/>
          </a:prstGeom>
        </p:spPr>
      </p:pic>
    </p:spTree>
    <p:extLst>
      <p:ext uri="{BB962C8B-B14F-4D97-AF65-F5344CB8AC3E}">
        <p14:creationId xmlns:p14="http://schemas.microsoft.com/office/powerpoint/2010/main" val="269092863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455183"/>
            <a:ext cx="4128422" cy="6402817"/>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592336"/>
            <a:ext cx="11485641" cy="6041972"/>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1800" b="1" i="0" dirty="0">
                <a:solidFill>
                  <a:srgbClr val="242021"/>
                </a:solidFill>
                <a:effectLst/>
                <a:latin typeface="Gotham-Bold"/>
              </a:rPr>
              <a:t>Myth 4: the investor determines the Value of the Venture </a:t>
            </a:r>
            <a:r>
              <a:rPr lang="en-US" sz="1800" b="1" i="1" dirty="0">
                <a:solidFill>
                  <a:srgbClr val="242021"/>
                </a:solidFill>
                <a:effectLst/>
                <a:latin typeface="Gotham-Bold"/>
              </a:rPr>
              <a:t>(Cont</a:t>
            </a:r>
            <a:r>
              <a:rPr lang="en-US" b="1" i="1" dirty="0">
                <a:solidFill>
                  <a:srgbClr val="242021"/>
                </a:solidFill>
                <a:latin typeface="Gotham-Bold"/>
              </a:rPr>
              <a:t>.)</a:t>
            </a:r>
            <a:endParaRPr lang="en-US" sz="1800" b="1" i="1" dirty="0">
              <a:solidFill>
                <a:srgbClr val="242021"/>
              </a:solidFill>
              <a:effectLst/>
              <a:latin typeface="Gotham-Bold"/>
            </a:endParaRPr>
          </a:p>
          <a:p>
            <a:pPr marL="285750" indent="-285750" algn="just">
              <a:buFont typeface="Arial" panose="020B0604020202020204" pitchFamily="34" charset="0"/>
              <a:buChar char="•"/>
            </a:pPr>
            <a:r>
              <a:rPr lang="en-US" sz="1800" b="0" i="0" dirty="0">
                <a:solidFill>
                  <a:srgbClr val="242021"/>
                </a:solidFill>
                <a:effectLst/>
                <a:latin typeface="TimesNewRomanMTStd"/>
              </a:rPr>
              <a:t>Good working knowledge of valuation can help the entrepreneur avoid a breakdown of negotiations. It is true that investors commonly prepare valuations based on their own research and assumptions. </a:t>
            </a:r>
          </a:p>
          <a:p>
            <a:pPr marL="285750" indent="-285750" algn="just">
              <a:buFont typeface="Arial" panose="020B0604020202020204" pitchFamily="34" charset="0"/>
              <a:buChar char="•"/>
            </a:pPr>
            <a:r>
              <a:rPr lang="en-US" sz="1800" b="0" i="0" dirty="0">
                <a:solidFill>
                  <a:srgbClr val="242021"/>
                </a:solidFill>
                <a:effectLst/>
                <a:latin typeface="TimesNewRomanMTStd"/>
              </a:rPr>
              <a:t>However, there is more to new venture financing negotiations than a simple exchange of cash for a percentage of the equity. </a:t>
            </a:r>
          </a:p>
          <a:p>
            <a:pPr marL="285750" indent="-285750" algn="just">
              <a:buFont typeface="Arial" panose="020B0604020202020204" pitchFamily="34" charset="0"/>
              <a:buChar char="•"/>
            </a:pPr>
            <a:r>
              <a:rPr lang="en-US" sz="1800" b="0" i="0" dirty="0">
                <a:solidFill>
                  <a:srgbClr val="242021"/>
                </a:solidFill>
                <a:effectLst/>
                <a:latin typeface="TimesNewRomanMTStd"/>
              </a:rPr>
              <a:t>In the context of a financing negotiation, </a:t>
            </a:r>
            <a:r>
              <a:rPr lang="en-US" sz="1800" b="1" u="sng" dirty="0">
                <a:solidFill>
                  <a:srgbClr val="242021"/>
                </a:solidFill>
                <a:effectLst/>
                <a:latin typeface="TimesNewRomanMTStd"/>
              </a:rPr>
              <a:t>valuation is important</a:t>
            </a:r>
            <a:r>
              <a:rPr lang="en-US" b="1" u="sng" dirty="0"/>
              <a:t> </a:t>
            </a:r>
            <a:r>
              <a:rPr lang="en-US" sz="1800" b="1" u="sng" dirty="0">
                <a:solidFill>
                  <a:srgbClr val="242021"/>
                </a:solidFill>
                <a:effectLst/>
                <a:latin typeface="TimesNewRomanMTStd"/>
              </a:rPr>
              <a:t>to the entrepreneur for at least three reasons</a:t>
            </a:r>
            <a:r>
              <a:rPr lang="en-US" b="1" u="sng" dirty="0">
                <a:solidFill>
                  <a:srgbClr val="242021"/>
                </a:solidFill>
                <a:latin typeface="TimesNewRomanMTStd"/>
              </a:rPr>
              <a:t>:</a:t>
            </a:r>
            <a:endParaRPr lang="en-US" sz="1800" b="1" u="sng" dirty="0">
              <a:solidFill>
                <a:srgbClr val="242021"/>
              </a:solidFill>
              <a:effectLst/>
              <a:latin typeface="TimesNewRomanMTStd"/>
            </a:endParaRPr>
          </a:p>
          <a:p>
            <a:pPr marL="285750" indent="-285750" algn="just">
              <a:buFont typeface="Arial" panose="020B0604020202020204" pitchFamily="34" charset="0"/>
              <a:buChar char="•"/>
            </a:pPr>
            <a:r>
              <a:rPr lang="en-US" sz="1800" b="1" i="1" dirty="0">
                <a:solidFill>
                  <a:srgbClr val="242021"/>
                </a:solidFill>
                <a:effectLst/>
                <a:latin typeface="TimesNewRomanMTStd"/>
              </a:rPr>
              <a:t>First,</a:t>
            </a:r>
            <a:r>
              <a:rPr lang="en-US" sz="1800" b="0" i="0" dirty="0">
                <a:solidFill>
                  <a:srgbClr val="242021"/>
                </a:solidFill>
                <a:effectLst/>
                <a:latin typeface="TimesNewRomanMTStd"/>
              </a:rPr>
              <a:t> the entrepreneur can better understand how the venture is likely to be valued by prospective investors.</a:t>
            </a:r>
          </a:p>
          <a:p>
            <a:pPr marL="285750" indent="-285750" algn="just">
              <a:buFont typeface="Arial" panose="020B0604020202020204" pitchFamily="34" charset="0"/>
              <a:buChar char="•"/>
            </a:pPr>
            <a:r>
              <a:rPr lang="en-US" sz="1800" b="1" i="1" dirty="0">
                <a:solidFill>
                  <a:srgbClr val="242021"/>
                </a:solidFill>
                <a:effectLst/>
                <a:latin typeface="TimesNewRomanMTStd"/>
              </a:rPr>
              <a:t>Second, </a:t>
            </a:r>
            <a:r>
              <a:rPr lang="en-US" sz="1800" b="0" i="0" dirty="0">
                <a:solidFill>
                  <a:srgbClr val="242021"/>
                </a:solidFill>
                <a:effectLst/>
                <a:latin typeface="TimesNewRomanMTStd"/>
              </a:rPr>
              <a:t>the entrepreneur can better understand what the venture should be worth to him and how that differs from its value to the investor. </a:t>
            </a:r>
          </a:p>
          <a:p>
            <a:pPr marL="285750" indent="-285750" algn="just">
              <a:buFont typeface="Arial" panose="020B0604020202020204" pitchFamily="34" charset="0"/>
              <a:buChar char="•"/>
            </a:pPr>
            <a:r>
              <a:rPr lang="en-US" sz="1800" b="1" i="1" dirty="0">
                <a:solidFill>
                  <a:srgbClr val="242021"/>
                </a:solidFill>
                <a:effectLst/>
                <a:latin typeface="TimesNewRomanMTStd"/>
              </a:rPr>
              <a:t>Third,</a:t>
            </a:r>
            <a:r>
              <a:rPr lang="en-US" sz="1800" b="0" i="0" dirty="0">
                <a:solidFill>
                  <a:srgbClr val="242021"/>
                </a:solidFill>
                <a:effectLst/>
                <a:latin typeface="TimesNewRomanMTStd"/>
              </a:rPr>
              <a:t> the entrepreneur needs to understand how alternative deal structures affect overall value and the values of the financial claims of investors and the entrepreneur. </a:t>
            </a:r>
          </a:p>
          <a:p>
            <a:pPr marL="285750" indent="-285750" algn="just">
              <a:buFont typeface="Arial" panose="020B0604020202020204" pitchFamily="34" charset="0"/>
              <a:buChar char="•"/>
            </a:pPr>
            <a:r>
              <a:rPr lang="en-US" sz="1800" b="0" i="0" dirty="0">
                <a:solidFill>
                  <a:srgbClr val="242021"/>
                </a:solidFill>
                <a:effectLst/>
                <a:latin typeface="TimesNewRomanMTStd"/>
              </a:rPr>
              <a:t>Even for very early-stage ventures, where “unpriced” rounds are common, it would be difficult to reach agreement on deal terms without a sense of the value of the opportunity.</a:t>
            </a:r>
          </a:p>
          <a:p>
            <a:pPr marL="285750" indent="-285750" algn="just">
              <a:buFont typeface="Arial" panose="020B0604020202020204" pitchFamily="34" charset="0"/>
              <a:buChar char="•"/>
            </a:pPr>
            <a:endParaRPr lang="en-US" sz="1800" b="0" i="0" dirty="0">
              <a:solidFill>
                <a:srgbClr val="242021"/>
              </a:solidFill>
              <a:effectLst/>
              <a:latin typeface="TimesNewRomanMTStd"/>
            </a:endParaRPr>
          </a:p>
          <a:p>
            <a:pPr marL="285750" indent="-285750" algn="just">
              <a:buFont typeface="Arial" panose="020B0604020202020204" pitchFamily="34" charset="0"/>
              <a:buChar char="•"/>
            </a:pPr>
            <a:r>
              <a:rPr lang="en-US" sz="1800" b="0" i="0" dirty="0">
                <a:solidFill>
                  <a:srgbClr val="242021"/>
                </a:solidFill>
                <a:effectLst/>
                <a:latin typeface="TimesNewRomanMTStd"/>
              </a:rPr>
              <a:t>The entrepreneur might expect that competition among prospective investors can eliminate the need to value complex financial claims. This expectation is incorrect. </a:t>
            </a:r>
          </a:p>
          <a:p>
            <a:pPr marL="285750" indent="-285750" algn="just">
              <a:buFont typeface="Arial" panose="020B0604020202020204" pitchFamily="34" charset="0"/>
              <a:buChar char="•"/>
            </a:pPr>
            <a:r>
              <a:rPr lang="en-US" sz="1800" b="0" i="0" dirty="0">
                <a:solidFill>
                  <a:srgbClr val="242021"/>
                </a:solidFill>
                <a:effectLst/>
                <a:latin typeface="TimesNewRomanMTStd"/>
              </a:rPr>
              <a:t>Even if several investors are vying to participate in a venture, they may have varying views of the venture’s strategy and will probably seek different structures of ownership claims and financing commitments. </a:t>
            </a:r>
          </a:p>
          <a:p>
            <a:pPr marL="285750" indent="-285750" algn="just">
              <a:buFont typeface="Arial" panose="020B0604020202020204" pitchFamily="34" charset="0"/>
              <a:buChar char="•"/>
            </a:pPr>
            <a:r>
              <a:rPr lang="en-US" sz="1800" b="0" i="0" dirty="0">
                <a:solidFill>
                  <a:srgbClr val="242021"/>
                </a:solidFill>
                <a:effectLst/>
                <a:latin typeface="TimesNewRomanMTStd"/>
              </a:rPr>
              <a:t>Without studying the valuation consequences of different proposals, choosing the best alternative can be problematic for the entrepreneur. </a:t>
            </a:r>
          </a:p>
          <a:p>
            <a:pPr marL="285750" indent="-285750" algn="just">
              <a:buFont typeface="Arial" panose="020B0604020202020204" pitchFamily="34" charset="0"/>
              <a:buChar char="•"/>
            </a:pPr>
            <a:r>
              <a:rPr lang="en-US" sz="1800" b="1" i="0" dirty="0">
                <a:solidFill>
                  <a:srgbClr val="FF0000"/>
                </a:solidFill>
                <a:effectLst/>
                <a:latin typeface="TimesNewRomanMTStd"/>
              </a:rPr>
              <a:t>A solid understanding of basic valuation techniques can ensure that entrepreneurs better understand how investors perceive the opportunity and help to reach a mutually beneficial agreement.</a:t>
            </a:r>
            <a:endParaRPr kumimoji="0" lang="en-US" sz="1800" b="1" i="0" u="none" strike="noStrike" kern="1200" cap="none" spc="0" normalizeH="0" baseline="0" noProof="0" dirty="0">
              <a:ln>
                <a:noFill/>
              </a:ln>
              <a:solidFill>
                <a:srgbClr val="FF0000"/>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B4B5A320-BA51-5564-2F9B-D973055BB09A}"/>
              </a:ext>
            </a:extLst>
          </p:cNvPr>
          <p:cNvSpPr txBox="1"/>
          <p:nvPr/>
        </p:nvSpPr>
        <p:spPr>
          <a:xfrm>
            <a:off x="4580371" y="6644751"/>
            <a:ext cx="2616200" cy="400110"/>
          </a:xfrm>
          <a:prstGeom prst="rect">
            <a:avLst/>
          </a:prstGeom>
          <a:solidFill>
            <a:schemeClr val="tx1"/>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7" name="Picture 6">
            <a:extLst>
              <a:ext uri="{FF2B5EF4-FFF2-40B4-BE49-F238E27FC236}">
                <a16:creationId xmlns:a16="http://schemas.microsoft.com/office/drawing/2014/main" id="{8AC59310-6345-0349-FF88-FFF7A959AE30}"/>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84159" y="-23322"/>
            <a:ext cx="2818970" cy="605216"/>
          </a:xfrm>
          <a:prstGeom prst="rect">
            <a:avLst/>
          </a:prstGeom>
        </p:spPr>
      </p:pic>
    </p:spTree>
    <p:extLst>
      <p:ext uri="{BB962C8B-B14F-4D97-AF65-F5344CB8AC3E}">
        <p14:creationId xmlns:p14="http://schemas.microsoft.com/office/powerpoint/2010/main" val="116132786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581931"/>
            <a:ext cx="4128422" cy="627606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02668" y="670525"/>
            <a:ext cx="11190077" cy="4908025"/>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1800" b="1" i="0" dirty="0">
                <a:solidFill>
                  <a:srgbClr val="242021"/>
                </a:solidFill>
                <a:effectLst/>
                <a:latin typeface="Gotham-Bold"/>
              </a:rPr>
              <a:t>3. An Overview Of Valuation Methods</a:t>
            </a:r>
          </a:p>
          <a:p>
            <a:pPr algn="just"/>
            <a:endParaRPr lang="en-US" sz="1800" b="1" i="0" dirty="0">
              <a:solidFill>
                <a:srgbClr val="242021"/>
              </a:solidFill>
              <a:effectLst/>
              <a:latin typeface="Gotham-Bold"/>
            </a:endParaRPr>
          </a:p>
          <a:p>
            <a:pPr marL="285750" indent="-285750" algn="just">
              <a:buFont typeface="Arial" panose="020B0604020202020204" pitchFamily="34" charset="0"/>
              <a:buChar char="•"/>
            </a:pPr>
            <a:r>
              <a:rPr lang="en-US" sz="1800" b="0" i="0" dirty="0">
                <a:solidFill>
                  <a:srgbClr val="FF0000"/>
                </a:solidFill>
                <a:effectLst/>
                <a:latin typeface="TimesNewRomanMTStd"/>
              </a:rPr>
              <a:t>For an investor who cares only about financial return, </a:t>
            </a:r>
            <a:r>
              <a:rPr lang="en-US" sz="1800" b="1" i="0" dirty="0">
                <a:solidFill>
                  <a:srgbClr val="FF0000"/>
                </a:solidFill>
                <a:effectLst/>
                <a:latin typeface="TimesNewRomanMTStd"/>
              </a:rPr>
              <a:t>the value of any investment </a:t>
            </a:r>
            <a:r>
              <a:rPr lang="en-US" sz="1800" b="0" i="0" u="sng" dirty="0">
                <a:solidFill>
                  <a:srgbClr val="FF0000"/>
                </a:solidFill>
                <a:effectLst/>
                <a:latin typeface="TimesNewRomanMTStd"/>
              </a:rPr>
              <a:t>is the PV of its future cash flows</a:t>
            </a:r>
            <a:r>
              <a:rPr lang="en-US" sz="1800" b="0" i="0" dirty="0">
                <a:solidFill>
                  <a:srgbClr val="242021"/>
                </a:solidFill>
                <a:effectLst/>
                <a:latin typeface="TimesNewRomanMTStd"/>
              </a:rPr>
              <a:t>. </a:t>
            </a:r>
          </a:p>
          <a:p>
            <a:pPr marL="285750" indent="-285750" algn="just">
              <a:buFont typeface="Arial" panose="020B0604020202020204" pitchFamily="34" charset="0"/>
              <a:buChar char="•"/>
            </a:pPr>
            <a:endParaRPr lang="en-US" sz="1800" b="0" i="0" dirty="0">
              <a:solidFill>
                <a:srgbClr val="242021"/>
              </a:solidFill>
              <a:effectLst/>
              <a:latin typeface="TimesNewRomanMTStd"/>
            </a:endParaRPr>
          </a:p>
          <a:p>
            <a:pPr marL="285750" indent="-285750" algn="just">
              <a:buFont typeface="Arial" panose="020B0604020202020204" pitchFamily="34" charset="0"/>
              <a:buChar char="•"/>
            </a:pPr>
            <a:r>
              <a:rPr lang="en-US" sz="1800" b="0" i="0" u="sng" dirty="0">
                <a:solidFill>
                  <a:srgbClr val="FF0000"/>
                </a:solidFill>
                <a:effectLst/>
                <a:latin typeface="TimesNewRomanMTStd"/>
              </a:rPr>
              <a:t>Although</a:t>
            </a:r>
            <a:r>
              <a:rPr lang="en-US" sz="1800" b="0" i="0" dirty="0">
                <a:solidFill>
                  <a:srgbClr val="242021"/>
                </a:solidFill>
                <a:effectLst/>
                <a:latin typeface="TimesNewRomanMTStd"/>
              </a:rPr>
              <a:t> </a:t>
            </a:r>
            <a:r>
              <a:rPr lang="en-US" sz="1800" b="0" i="0" u="sng" dirty="0">
                <a:solidFill>
                  <a:srgbClr val="FF0000"/>
                </a:solidFill>
                <a:effectLst/>
                <a:latin typeface="TimesNewRomanMTStd"/>
              </a:rPr>
              <a:t>a variety of methods exist for estimating value</a:t>
            </a:r>
            <a:r>
              <a:rPr lang="en-US" sz="1800" b="0" i="0" dirty="0">
                <a:solidFill>
                  <a:srgbClr val="242021"/>
                </a:solidFill>
                <a:effectLst/>
                <a:latin typeface="TimesNewRomanMTStd"/>
              </a:rPr>
              <a:t>, ranging from explicit discounting of future cash flows to valuation based on simple multiples to valuation based on comparable firms, </a:t>
            </a:r>
            <a:r>
              <a:rPr lang="en-US" sz="1800" b="0" i="0" u="sng" dirty="0">
                <a:solidFill>
                  <a:srgbClr val="FF0000"/>
                </a:solidFill>
                <a:effectLst/>
                <a:latin typeface="TimesNewRomanMTStd"/>
              </a:rPr>
              <a:t>they all are attempting to measure, directly or indirectly, the PV of the right to receive future cash flows.</a:t>
            </a:r>
          </a:p>
          <a:p>
            <a:pPr marL="285750" indent="-285750" algn="just">
              <a:buFont typeface="Arial" panose="020B0604020202020204" pitchFamily="34" charset="0"/>
              <a:buChar char="•"/>
            </a:pPr>
            <a:endParaRPr lang="en-US" sz="1800" b="0" i="0" u="sng" dirty="0">
              <a:solidFill>
                <a:srgbClr val="FF0000"/>
              </a:solidFill>
              <a:effectLst/>
              <a:latin typeface="TimesNewRomanMTStd"/>
            </a:endParaRPr>
          </a:p>
          <a:p>
            <a:pPr marL="285750" indent="-285750" algn="just">
              <a:buFont typeface="Arial" panose="020B0604020202020204" pitchFamily="34" charset="0"/>
              <a:buChar char="•"/>
            </a:pPr>
            <a:r>
              <a:rPr lang="en-US" sz="1800" b="0" i="0" dirty="0">
                <a:solidFill>
                  <a:srgbClr val="242021"/>
                </a:solidFill>
                <a:effectLst/>
                <a:latin typeface="TimesNewRomanMTStd"/>
              </a:rPr>
              <a:t>As discussed in Chapter 1, </a:t>
            </a:r>
            <a:r>
              <a:rPr lang="en-US" sz="1800" b="1" i="0" u="sng" dirty="0">
                <a:solidFill>
                  <a:srgbClr val="242021"/>
                </a:solidFill>
                <a:effectLst/>
                <a:latin typeface="TimesNewRomanMTStd"/>
              </a:rPr>
              <a:t>valuation is guided by two fundamental principles:</a:t>
            </a:r>
            <a:r>
              <a:rPr lang="en-US" sz="1800" b="1" i="0" dirty="0">
                <a:solidFill>
                  <a:srgbClr val="242021"/>
                </a:solidFill>
                <a:effectLst/>
                <a:latin typeface="TimesNewRomanMTStd"/>
              </a:rPr>
              <a:t> </a:t>
            </a:r>
          </a:p>
          <a:p>
            <a:pPr marL="742950" lvl="1" indent="-285750" algn="just">
              <a:buFont typeface="Arial" panose="020B0604020202020204" pitchFamily="34" charset="0"/>
              <a:buChar char="•"/>
            </a:pPr>
            <a:r>
              <a:rPr lang="en-US" b="0" i="0" dirty="0">
                <a:solidFill>
                  <a:srgbClr val="242021"/>
                </a:solidFill>
                <a:effectLst/>
                <a:latin typeface="TimesNewRomanMTStd"/>
              </a:rPr>
              <a:t>1. that </a:t>
            </a:r>
            <a:r>
              <a:rPr lang="en-US" b="0" i="0" dirty="0">
                <a:solidFill>
                  <a:srgbClr val="FF0000"/>
                </a:solidFill>
                <a:effectLst/>
                <a:latin typeface="TimesNewRomanMTStd"/>
              </a:rPr>
              <a:t>a dollar today is </a:t>
            </a:r>
            <a:r>
              <a:rPr lang="en-US" b="0" i="0" u="sng" dirty="0">
                <a:solidFill>
                  <a:srgbClr val="FF0000"/>
                </a:solidFill>
                <a:effectLst/>
                <a:latin typeface="TimesNewRomanMTStd"/>
              </a:rPr>
              <a:t>worth more than </a:t>
            </a:r>
            <a:r>
              <a:rPr lang="en-US" b="0" i="0" dirty="0">
                <a:solidFill>
                  <a:srgbClr val="FF0000"/>
                </a:solidFill>
                <a:effectLst/>
                <a:latin typeface="TimesNewRomanMTStd"/>
              </a:rPr>
              <a:t>a dollar received in the future</a:t>
            </a:r>
            <a:r>
              <a:rPr lang="en-US" b="0" i="0" dirty="0">
                <a:solidFill>
                  <a:srgbClr val="242021"/>
                </a:solidFill>
                <a:effectLst/>
                <a:latin typeface="TimesNewRomanMTStd"/>
              </a:rPr>
              <a:t>, and </a:t>
            </a:r>
          </a:p>
          <a:p>
            <a:pPr marL="742950" lvl="1" indent="-285750" algn="just">
              <a:buFont typeface="Arial" panose="020B0604020202020204" pitchFamily="34" charset="0"/>
              <a:buChar char="•"/>
            </a:pPr>
            <a:endParaRPr lang="en-US" b="0" i="0" dirty="0">
              <a:solidFill>
                <a:srgbClr val="242021"/>
              </a:solidFill>
              <a:effectLst/>
              <a:latin typeface="TimesNewRomanMTStd"/>
            </a:endParaRPr>
          </a:p>
          <a:p>
            <a:pPr marL="742950" lvl="1" indent="-285750" algn="just">
              <a:buFont typeface="Arial" panose="020B0604020202020204" pitchFamily="34" charset="0"/>
              <a:buChar char="•"/>
            </a:pPr>
            <a:r>
              <a:rPr lang="en-US" b="0" i="0" dirty="0">
                <a:solidFill>
                  <a:srgbClr val="242021"/>
                </a:solidFill>
                <a:effectLst/>
                <a:latin typeface="TimesNewRomanMTStd"/>
              </a:rPr>
              <a:t>2. that </a:t>
            </a:r>
            <a:r>
              <a:rPr lang="en-US" b="0" i="0" dirty="0">
                <a:solidFill>
                  <a:srgbClr val="FF0000"/>
                </a:solidFill>
                <a:effectLst/>
                <a:latin typeface="TimesNewRomanMTStd"/>
              </a:rPr>
              <a:t>a safe dollar is </a:t>
            </a:r>
            <a:r>
              <a:rPr lang="en-US" b="0" i="0" u="sng" dirty="0">
                <a:solidFill>
                  <a:srgbClr val="FF0000"/>
                </a:solidFill>
                <a:effectLst/>
                <a:latin typeface="TimesNewRomanMTStd"/>
              </a:rPr>
              <a:t>worth more than </a:t>
            </a:r>
            <a:r>
              <a:rPr lang="en-US" b="0" i="0" dirty="0">
                <a:solidFill>
                  <a:srgbClr val="FF0000"/>
                </a:solidFill>
                <a:effectLst/>
                <a:latin typeface="TimesNewRomanMTStd"/>
              </a:rPr>
              <a:t>a risky one</a:t>
            </a:r>
            <a:r>
              <a:rPr lang="en-US" b="0" i="0" dirty="0">
                <a:solidFill>
                  <a:srgbClr val="242021"/>
                </a:solidFill>
                <a:effectLst/>
                <a:latin typeface="TimesNewRomanMTStd"/>
              </a:rPr>
              <a:t>, that is, a safe dollar is more valuable than a gamble with an expected payoff of one dollar. </a:t>
            </a:r>
          </a:p>
          <a:p>
            <a:pPr marL="742950" lvl="1" indent="-285750" algn="just">
              <a:buFont typeface="Arial" panose="020B0604020202020204" pitchFamily="34" charset="0"/>
              <a:buChar char="•"/>
            </a:pPr>
            <a:endParaRPr lang="en-US" b="0" i="0" dirty="0">
              <a:solidFill>
                <a:srgbClr val="242021"/>
              </a:solidFill>
              <a:effectLst/>
              <a:latin typeface="TimesNewRomanMTStd"/>
            </a:endParaRPr>
          </a:p>
          <a:p>
            <a:pPr marL="285750" indent="-285750" algn="just">
              <a:buFont typeface="Arial" panose="020B0604020202020204" pitchFamily="34" charset="0"/>
              <a:buChar char="•"/>
            </a:pPr>
            <a:r>
              <a:rPr lang="en-US" sz="1800" b="0" i="0" dirty="0">
                <a:solidFill>
                  <a:srgbClr val="242021"/>
                </a:solidFill>
                <a:effectLst/>
                <a:latin typeface="TimesNewRomanMTStd"/>
              </a:rPr>
              <a:t>Thus, </a:t>
            </a:r>
            <a:r>
              <a:rPr lang="en-US" sz="1800" b="1" i="0" dirty="0">
                <a:solidFill>
                  <a:srgbClr val="FF0000"/>
                </a:solidFill>
                <a:effectLst/>
                <a:latin typeface="TimesNewRomanMTStd"/>
              </a:rPr>
              <a:t>the PV of any investment depends on the timing and riskiness of expected future cash flows</a:t>
            </a:r>
            <a:r>
              <a:rPr lang="en-US" sz="1800" b="0" i="0" dirty="0">
                <a:solidFill>
                  <a:srgbClr val="242021"/>
                </a:solidFill>
                <a:effectLst/>
                <a:latin typeface="TimesNewRomanMTStd"/>
              </a:rPr>
              <a:t>. </a:t>
            </a:r>
          </a:p>
        </p:txBody>
      </p:sp>
      <p:sp>
        <p:nvSpPr>
          <p:cNvPr id="2" name="TextBox 1">
            <a:extLst>
              <a:ext uri="{FF2B5EF4-FFF2-40B4-BE49-F238E27FC236}">
                <a16:creationId xmlns:a16="http://schemas.microsoft.com/office/drawing/2014/main" id="{B4B5A320-BA51-5564-2F9B-D973055BB09A}"/>
              </a:ext>
            </a:extLst>
          </p:cNvPr>
          <p:cNvSpPr txBox="1"/>
          <p:nvPr/>
        </p:nvSpPr>
        <p:spPr>
          <a:xfrm>
            <a:off x="4589607" y="6457890"/>
            <a:ext cx="2616200" cy="400110"/>
          </a:xfrm>
          <a:prstGeom prst="rect">
            <a:avLst/>
          </a:prstGeom>
          <a:solidFill>
            <a:schemeClr val="tx1"/>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7" name="Picture 6">
            <a:extLst>
              <a:ext uri="{FF2B5EF4-FFF2-40B4-BE49-F238E27FC236}">
                <a16:creationId xmlns:a16="http://schemas.microsoft.com/office/drawing/2014/main" id="{8AC59310-6345-0349-FF88-FFF7A959AE30}"/>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242441" y="5002"/>
            <a:ext cx="2383737" cy="584492"/>
          </a:xfrm>
          <a:prstGeom prst="rect">
            <a:avLst/>
          </a:prstGeom>
        </p:spPr>
      </p:pic>
    </p:spTree>
    <p:extLst>
      <p:ext uri="{BB962C8B-B14F-4D97-AF65-F5344CB8AC3E}">
        <p14:creationId xmlns:p14="http://schemas.microsoft.com/office/powerpoint/2010/main" val="44203427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581931"/>
            <a:ext cx="4128422" cy="627606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02668" y="702779"/>
            <a:ext cx="11190077" cy="447244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1800" b="1" i="0" dirty="0">
                <a:solidFill>
                  <a:srgbClr val="242021"/>
                </a:solidFill>
                <a:effectLst/>
                <a:latin typeface="Gotham-Bold"/>
              </a:rPr>
              <a:t>3. An Overview Of Valuation Methods (cont.)</a:t>
            </a:r>
          </a:p>
          <a:p>
            <a:pPr marL="285750" indent="-285750" algn="just">
              <a:buFont typeface="Arial" panose="020B0604020202020204" pitchFamily="34" charset="0"/>
              <a:buChar char="•"/>
            </a:pPr>
            <a:endParaRPr lang="en-US" dirty="0">
              <a:solidFill>
                <a:srgbClr val="242021"/>
              </a:solidFill>
              <a:latin typeface="TimesNewRomanMTStd"/>
            </a:endParaRPr>
          </a:p>
          <a:p>
            <a:pPr marL="285750" indent="-285750" algn="just">
              <a:buFont typeface="Arial" panose="020B0604020202020204" pitchFamily="34" charset="0"/>
              <a:buChar char="•"/>
            </a:pPr>
            <a:r>
              <a:rPr lang="en-US" sz="1800" b="1" i="1" dirty="0">
                <a:solidFill>
                  <a:srgbClr val="242021"/>
                </a:solidFill>
                <a:effectLst/>
                <a:latin typeface="TimesNewRomanMTStd"/>
              </a:rPr>
              <a:t>In theory, </a:t>
            </a:r>
            <a:r>
              <a:rPr lang="en-US" sz="1800" b="0" i="0" dirty="0">
                <a:solidFill>
                  <a:srgbClr val="FF0000"/>
                </a:solidFill>
                <a:effectLst/>
                <a:latin typeface="TimesNewRomanMTStd"/>
              </a:rPr>
              <a:t>if a person could correctly identify expected cash flows, risk, and cost of capital, the result of a discounted cash flow analysis would be the “true” PV. </a:t>
            </a:r>
          </a:p>
          <a:p>
            <a:pPr marL="285750" indent="-285750" algn="just">
              <a:buFont typeface="Arial" panose="020B0604020202020204" pitchFamily="34" charset="0"/>
              <a:buChar char="•"/>
            </a:pPr>
            <a:endParaRPr lang="en-US" sz="1800" b="0" i="0" dirty="0">
              <a:solidFill>
                <a:srgbClr val="242021"/>
              </a:solidFill>
              <a:effectLst/>
              <a:latin typeface="TimesNewRomanMTStd"/>
            </a:endParaRPr>
          </a:p>
          <a:p>
            <a:pPr marL="285750" indent="-285750" algn="just">
              <a:buFont typeface="Arial" panose="020B0604020202020204" pitchFamily="34" charset="0"/>
              <a:buChar char="•"/>
            </a:pPr>
            <a:r>
              <a:rPr lang="en-US" sz="1800" b="1" i="1" dirty="0">
                <a:solidFill>
                  <a:srgbClr val="242021"/>
                </a:solidFill>
                <a:effectLst/>
                <a:latin typeface="TimesNewRomanMTStd"/>
              </a:rPr>
              <a:t>In practice, </a:t>
            </a:r>
            <a:r>
              <a:rPr lang="en-US" sz="1800" b="0" i="0" dirty="0">
                <a:solidFill>
                  <a:srgbClr val="242021"/>
                </a:solidFill>
                <a:effectLst/>
                <a:latin typeface="TimesNewRomanMTStd"/>
              </a:rPr>
              <a:t>however, </a:t>
            </a:r>
            <a:r>
              <a:rPr lang="en-US" sz="1800" b="0" i="0" dirty="0">
                <a:solidFill>
                  <a:srgbClr val="FF0000"/>
                </a:solidFill>
                <a:effectLst/>
                <a:latin typeface="TimesNewRomanMTStd"/>
              </a:rPr>
              <a:t>there is considerable judgment involved in valuation. Because we </a:t>
            </a:r>
            <a:r>
              <a:rPr lang="en-US" sz="1800" b="0" i="0" u="sng" dirty="0">
                <a:solidFill>
                  <a:srgbClr val="FF0000"/>
                </a:solidFill>
                <a:effectLst/>
                <a:latin typeface="TimesNewRomanMTStd"/>
              </a:rPr>
              <a:t>must rely on estimates</a:t>
            </a:r>
            <a:r>
              <a:rPr lang="en-US" sz="1800" b="0" i="0" dirty="0">
                <a:solidFill>
                  <a:srgbClr val="FF0000"/>
                </a:solidFill>
                <a:effectLst/>
                <a:latin typeface="TimesNewRomanMTStd"/>
              </a:rPr>
              <a:t>, we can be sure </a:t>
            </a:r>
            <a:r>
              <a:rPr lang="en-US" sz="1800" b="0" i="0" u="sng" dirty="0">
                <a:solidFill>
                  <a:srgbClr val="FF0000"/>
                </a:solidFill>
                <a:effectLst/>
                <a:latin typeface="TimesNewRomanMTStd"/>
              </a:rPr>
              <a:t>our calculations yield only approximations of true PV</a:t>
            </a:r>
            <a:r>
              <a:rPr lang="en-US" sz="1800" b="0" i="0" dirty="0">
                <a:solidFill>
                  <a:srgbClr val="FF0000"/>
                </a:solidFill>
                <a:effectLst/>
                <a:latin typeface="TimesNewRomanMTStd"/>
              </a:rPr>
              <a:t>. </a:t>
            </a:r>
          </a:p>
          <a:p>
            <a:pPr marL="285750" indent="-285750" algn="just">
              <a:buFont typeface="Arial" panose="020B0604020202020204" pitchFamily="34" charset="0"/>
              <a:buChar char="•"/>
            </a:pPr>
            <a:endParaRPr lang="en-US" sz="1800" b="0" i="0" dirty="0">
              <a:solidFill>
                <a:srgbClr val="242021"/>
              </a:solidFill>
              <a:effectLst/>
              <a:latin typeface="TimesNewRomanMTStd"/>
            </a:endParaRPr>
          </a:p>
          <a:p>
            <a:pPr marL="285750" indent="-285750" algn="just">
              <a:buFont typeface="Arial" panose="020B0604020202020204" pitchFamily="34" charset="0"/>
              <a:buChar char="•"/>
            </a:pPr>
            <a:r>
              <a:rPr lang="en-US" sz="1800" b="0" i="0" dirty="0">
                <a:solidFill>
                  <a:srgbClr val="242021"/>
                </a:solidFill>
                <a:effectLst/>
                <a:latin typeface="TimesNewRomanMTStd"/>
              </a:rPr>
              <a:t>Rather than despair, we should recognize that imperfect PV estimates provide opportunity. </a:t>
            </a:r>
          </a:p>
          <a:p>
            <a:pPr marL="285750" indent="-285750" algn="just">
              <a:buFont typeface="Arial" panose="020B0604020202020204" pitchFamily="34" charset="0"/>
              <a:buChar char="•"/>
            </a:pPr>
            <a:r>
              <a:rPr lang="en-US" sz="1800" b="0" i="0" dirty="0">
                <a:solidFill>
                  <a:srgbClr val="242021"/>
                </a:solidFill>
                <a:effectLst/>
                <a:latin typeface="TimesNewRomanMTStd"/>
              </a:rPr>
              <a:t>There are potentially large rewards</a:t>
            </a:r>
            <a:r>
              <a:rPr lang="en-US" dirty="0"/>
              <a:t> </a:t>
            </a:r>
            <a:r>
              <a:rPr lang="en-US" sz="1800" b="0" i="0" dirty="0">
                <a:solidFill>
                  <a:srgbClr val="242021"/>
                </a:solidFill>
                <a:effectLst/>
                <a:latin typeface="TimesNewRomanMTStd"/>
              </a:rPr>
              <a:t>for doing a better job of estimating PV than do your rivals. </a:t>
            </a:r>
          </a:p>
          <a:p>
            <a:pPr marL="285750" indent="-285750" algn="just">
              <a:buFont typeface="Arial" panose="020B0604020202020204" pitchFamily="34" charset="0"/>
              <a:buChar char="•"/>
            </a:pPr>
            <a:endParaRPr lang="en-US" sz="1800" b="0" i="0" dirty="0">
              <a:solidFill>
                <a:srgbClr val="242021"/>
              </a:solidFill>
              <a:effectLst/>
              <a:latin typeface="TimesNewRomanMTStd"/>
            </a:endParaRPr>
          </a:p>
          <a:p>
            <a:pPr marL="285750" indent="-285750" algn="just">
              <a:buFont typeface="Arial" panose="020B0604020202020204" pitchFamily="34" charset="0"/>
              <a:buChar char="•"/>
            </a:pPr>
            <a:r>
              <a:rPr lang="en-US" sz="1800" b="1" i="0" dirty="0">
                <a:solidFill>
                  <a:srgbClr val="FF0000"/>
                </a:solidFill>
                <a:effectLst/>
                <a:latin typeface="TimesNewRomanMTStd"/>
              </a:rPr>
              <a:t>Other things being equal, the entrepreneur or investor who consistently does a good job of estimating value </a:t>
            </a:r>
            <a:r>
              <a:rPr lang="en-US" sz="1800" b="1" i="0" u="sng" dirty="0">
                <a:solidFill>
                  <a:srgbClr val="FF0000"/>
                </a:solidFill>
                <a:effectLst/>
                <a:latin typeface="TimesNewRomanMTStd"/>
              </a:rPr>
              <a:t>will outperform </a:t>
            </a:r>
            <a:r>
              <a:rPr lang="en-US" sz="1800" b="1" i="0" dirty="0">
                <a:solidFill>
                  <a:srgbClr val="FF0000"/>
                </a:solidFill>
                <a:effectLst/>
                <a:latin typeface="TimesNewRomanMTStd"/>
              </a:rPr>
              <a:t>one who is right on average but makes large over- and underestimation errors. </a:t>
            </a:r>
          </a:p>
          <a:p>
            <a:pPr marL="285750" indent="-285750" algn="just">
              <a:buFont typeface="Arial" panose="020B0604020202020204" pitchFamily="34" charset="0"/>
              <a:buChar char="•"/>
            </a:pPr>
            <a:endParaRPr lang="en-US" sz="1800" b="1" i="0" dirty="0">
              <a:solidFill>
                <a:srgbClr val="242021"/>
              </a:solidFill>
              <a:effectLst/>
              <a:latin typeface="TimesNewRomanMTStd"/>
            </a:endParaRPr>
          </a:p>
          <a:p>
            <a:pPr marL="285750" indent="-285750" algn="just">
              <a:buFont typeface="Arial" panose="020B0604020202020204" pitchFamily="34" charset="0"/>
              <a:buChar char="•"/>
            </a:pPr>
            <a:r>
              <a:rPr lang="en-US" sz="1800" b="0" i="0" dirty="0">
                <a:solidFill>
                  <a:srgbClr val="242021"/>
                </a:solidFill>
                <a:effectLst/>
                <a:latin typeface="TimesNewRomanMTStd"/>
              </a:rPr>
              <a:t>There are many theoretically sound and empirically validated valuation tools for analyzing new ventures. </a:t>
            </a:r>
          </a:p>
        </p:txBody>
      </p:sp>
      <p:sp>
        <p:nvSpPr>
          <p:cNvPr id="2" name="TextBox 1">
            <a:extLst>
              <a:ext uri="{FF2B5EF4-FFF2-40B4-BE49-F238E27FC236}">
                <a16:creationId xmlns:a16="http://schemas.microsoft.com/office/drawing/2014/main" id="{B4B5A320-BA51-5564-2F9B-D973055BB09A}"/>
              </a:ext>
            </a:extLst>
          </p:cNvPr>
          <p:cNvSpPr txBox="1"/>
          <p:nvPr/>
        </p:nvSpPr>
        <p:spPr>
          <a:xfrm>
            <a:off x="4589607" y="6457890"/>
            <a:ext cx="2616200" cy="400110"/>
          </a:xfrm>
          <a:prstGeom prst="rect">
            <a:avLst/>
          </a:prstGeom>
          <a:solidFill>
            <a:schemeClr val="tx1"/>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7" name="Picture 6">
            <a:extLst>
              <a:ext uri="{FF2B5EF4-FFF2-40B4-BE49-F238E27FC236}">
                <a16:creationId xmlns:a16="http://schemas.microsoft.com/office/drawing/2014/main" id="{8AC59310-6345-0349-FF88-FFF7A959AE30}"/>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242441" y="5002"/>
            <a:ext cx="2383737" cy="584492"/>
          </a:xfrm>
          <a:prstGeom prst="rect">
            <a:avLst/>
          </a:prstGeom>
        </p:spPr>
      </p:pic>
    </p:spTree>
    <p:extLst>
      <p:ext uri="{BB962C8B-B14F-4D97-AF65-F5344CB8AC3E}">
        <p14:creationId xmlns:p14="http://schemas.microsoft.com/office/powerpoint/2010/main" val="381970747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775855"/>
            <a:ext cx="4128422" cy="512929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13504" y="960026"/>
            <a:ext cx="11079241" cy="4760955"/>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1800" b="1" i="0" dirty="0">
                <a:solidFill>
                  <a:srgbClr val="242021"/>
                </a:solidFill>
                <a:effectLst/>
                <a:latin typeface="Gotham-Bold"/>
              </a:rPr>
              <a:t>3.  An Overview Of Valuation Methods</a:t>
            </a:r>
            <a:r>
              <a:rPr lang="en-US" b="1" dirty="0">
                <a:solidFill>
                  <a:srgbClr val="242021"/>
                </a:solidFill>
                <a:latin typeface="Gotham-Bold"/>
              </a:rPr>
              <a:t> </a:t>
            </a:r>
            <a:r>
              <a:rPr lang="en-US" b="1" i="1" dirty="0">
                <a:solidFill>
                  <a:srgbClr val="242021"/>
                </a:solidFill>
                <a:latin typeface="Gotham-Bold"/>
              </a:rPr>
              <a:t>(Cont.)</a:t>
            </a:r>
            <a:endParaRPr lang="en-US" sz="1800" b="1" i="1" dirty="0">
              <a:solidFill>
                <a:srgbClr val="242021"/>
              </a:solidFill>
              <a:effectLst/>
              <a:latin typeface="Gotham-Bold"/>
            </a:endParaRPr>
          </a:p>
          <a:p>
            <a:pPr algn="just"/>
            <a:endParaRPr lang="en-US" sz="1800" b="0" i="0" dirty="0">
              <a:solidFill>
                <a:srgbClr val="242021"/>
              </a:solidFill>
              <a:effectLst/>
              <a:latin typeface="TimesNewRomanMTStd"/>
            </a:endParaRPr>
          </a:p>
          <a:p>
            <a:pPr marL="285750" indent="-285750" algn="just">
              <a:buFont typeface="Arial" panose="020B0604020202020204" pitchFamily="34" charset="0"/>
              <a:buChar char="•"/>
            </a:pPr>
            <a:r>
              <a:rPr lang="en-US" sz="1800" b="0" i="0" dirty="0">
                <a:solidFill>
                  <a:srgbClr val="242021"/>
                </a:solidFill>
                <a:effectLst/>
                <a:latin typeface="TimesNewRomanMTStd"/>
              </a:rPr>
              <a:t>In this chapter, we introduce the following methods and highlight their strengths and weaknesses:</a:t>
            </a:r>
          </a:p>
          <a:p>
            <a:pPr marL="285750" indent="-285750" algn="just">
              <a:buFont typeface="Arial" panose="020B0604020202020204" pitchFamily="34" charset="0"/>
              <a:buChar char="•"/>
            </a:pPr>
            <a:endParaRPr lang="en-US" sz="1800" b="0" i="0" dirty="0">
              <a:solidFill>
                <a:srgbClr val="242021"/>
              </a:solidFill>
              <a:effectLst/>
              <a:latin typeface="TimesNewRomanMTStd"/>
            </a:endParaRPr>
          </a:p>
          <a:p>
            <a:pPr algn="just"/>
            <a:r>
              <a:rPr lang="en-US" sz="1800" b="0" i="0" dirty="0">
                <a:solidFill>
                  <a:srgbClr val="242021"/>
                </a:solidFill>
                <a:effectLst/>
                <a:latin typeface="TimesNewRomanMTStd"/>
              </a:rPr>
              <a:t>1. </a:t>
            </a:r>
            <a:r>
              <a:rPr lang="en-US" sz="1800" b="1" i="0" dirty="0">
                <a:solidFill>
                  <a:srgbClr val="242021"/>
                </a:solidFill>
                <a:effectLst/>
                <a:latin typeface="TimesNewRomanMTStd"/>
              </a:rPr>
              <a:t>Discounted cash flow (DCF) methods</a:t>
            </a:r>
          </a:p>
          <a:p>
            <a:pPr algn="just"/>
            <a:r>
              <a:rPr lang="en-US" sz="1800" b="0" i="0" dirty="0">
                <a:solidFill>
                  <a:srgbClr val="242021"/>
                </a:solidFill>
                <a:effectLst/>
                <a:latin typeface="TimesNewRomanMTStd"/>
              </a:rPr>
              <a:t>         a. The risk-adjusted discount rate (RADR) approach</a:t>
            </a:r>
          </a:p>
          <a:p>
            <a:pPr algn="just"/>
            <a:r>
              <a:rPr lang="en-US" sz="1800" b="0" i="0" dirty="0">
                <a:solidFill>
                  <a:srgbClr val="242021"/>
                </a:solidFill>
                <a:effectLst/>
                <a:latin typeface="TimesNewRomanMTStd"/>
              </a:rPr>
              <a:t>         b. The certainty equivalent (CEQ) approach</a:t>
            </a:r>
          </a:p>
          <a:p>
            <a:pPr algn="just"/>
            <a:endParaRPr lang="en-US" sz="1800" b="0" i="0" dirty="0">
              <a:solidFill>
                <a:srgbClr val="242021"/>
              </a:solidFill>
              <a:effectLst/>
              <a:latin typeface="TimesNewRomanMTStd"/>
            </a:endParaRPr>
          </a:p>
          <a:p>
            <a:pPr algn="just"/>
            <a:r>
              <a:rPr lang="en-US" sz="1800" b="0" i="0" dirty="0">
                <a:solidFill>
                  <a:srgbClr val="242021"/>
                </a:solidFill>
                <a:effectLst/>
                <a:latin typeface="TimesNewRomanMTStd"/>
              </a:rPr>
              <a:t>2. </a:t>
            </a:r>
            <a:r>
              <a:rPr lang="en-US" sz="1800" b="1" i="0" dirty="0">
                <a:solidFill>
                  <a:srgbClr val="242021"/>
                </a:solidFill>
                <a:effectLst/>
                <a:latin typeface="TimesNewRomanMTStd"/>
              </a:rPr>
              <a:t>Relative value (RV) method</a:t>
            </a:r>
          </a:p>
          <a:p>
            <a:pPr algn="just"/>
            <a:endParaRPr lang="en-US" sz="1800" b="0" i="0" dirty="0">
              <a:solidFill>
                <a:srgbClr val="242021"/>
              </a:solidFill>
              <a:effectLst/>
              <a:latin typeface="TimesNewRomanMTStd"/>
            </a:endParaRPr>
          </a:p>
          <a:p>
            <a:pPr algn="just"/>
            <a:r>
              <a:rPr lang="en-US" sz="1800" b="0" i="0" dirty="0">
                <a:solidFill>
                  <a:srgbClr val="242021"/>
                </a:solidFill>
                <a:effectLst/>
                <a:latin typeface="TimesNewRomanMTStd"/>
              </a:rPr>
              <a:t>3. </a:t>
            </a:r>
            <a:r>
              <a:rPr lang="en-US" sz="1800" b="1" i="0" dirty="0">
                <a:solidFill>
                  <a:srgbClr val="242021"/>
                </a:solidFill>
                <a:effectLst/>
                <a:latin typeface="TimesNewRomanMTStd"/>
              </a:rPr>
              <a:t>The Venture Capital (VC) Method</a:t>
            </a:r>
          </a:p>
          <a:p>
            <a:pPr algn="just"/>
            <a:endParaRPr lang="en-US" sz="1800" b="0" i="0" dirty="0">
              <a:solidFill>
                <a:srgbClr val="242021"/>
              </a:solidFill>
              <a:effectLst/>
              <a:latin typeface="TimesNewRomanMTStd"/>
            </a:endParaRPr>
          </a:p>
          <a:p>
            <a:pPr algn="just"/>
            <a:r>
              <a:rPr lang="en-US" sz="1800" b="0" i="0" dirty="0">
                <a:solidFill>
                  <a:srgbClr val="242021"/>
                </a:solidFill>
                <a:effectLst/>
                <a:latin typeface="TimesNewRomanMTStd"/>
              </a:rPr>
              <a:t>4. </a:t>
            </a:r>
            <a:r>
              <a:rPr lang="en-US" sz="1800" b="1" i="0" dirty="0">
                <a:solidFill>
                  <a:srgbClr val="242021"/>
                </a:solidFill>
                <a:effectLst/>
                <a:latin typeface="TimesNewRomanMTStd"/>
              </a:rPr>
              <a:t>The First Chicago Method</a:t>
            </a:r>
          </a:p>
          <a:p>
            <a:pPr algn="just"/>
            <a:endParaRPr lang="en-US" sz="1800" b="0" i="0" dirty="0">
              <a:solidFill>
                <a:srgbClr val="242021"/>
              </a:solidFill>
              <a:effectLst/>
              <a:latin typeface="TimesNewRomanMTStd"/>
            </a:endParaRPr>
          </a:p>
          <a:p>
            <a:pPr marL="285750" indent="-285750" algn="just">
              <a:buFont typeface="Arial" panose="020B0604020202020204" pitchFamily="34" charset="0"/>
              <a:buChar char="•"/>
            </a:pPr>
            <a:r>
              <a:rPr lang="en-US" sz="1800" b="0" i="0" dirty="0">
                <a:solidFill>
                  <a:srgbClr val="242021"/>
                </a:solidFill>
                <a:effectLst/>
                <a:latin typeface="TimesNewRomanMTStd"/>
              </a:rPr>
              <a:t>These methods vary in their complexity and the directness of their connection to underlying economic theory, </a:t>
            </a:r>
            <a:r>
              <a:rPr lang="en-US" sz="1800" b="0" i="0" u="sng" dirty="0">
                <a:solidFill>
                  <a:srgbClr val="242021"/>
                </a:solidFill>
                <a:effectLst/>
                <a:latin typeface="TimesNewRomanMTStd"/>
              </a:rPr>
              <a:t>but all are used in practice and therefore are important to entrepreneurs and investors.</a:t>
            </a:r>
            <a:r>
              <a:rPr lang="en-US" u="sng" dirty="0"/>
              <a:t> </a:t>
            </a:r>
            <a:endParaRPr kumimoji="0" lang="en-US" sz="1800" b="0" i="0" u="sng"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B4B5A320-BA51-5564-2F9B-D973055BB09A}"/>
              </a:ext>
            </a:extLst>
          </p:cNvPr>
          <p:cNvSpPr txBox="1"/>
          <p:nvPr/>
        </p:nvSpPr>
        <p:spPr>
          <a:xfrm>
            <a:off x="4645025" y="6064284"/>
            <a:ext cx="2616200" cy="400110"/>
          </a:xfrm>
          <a:prstGeom prst="rect">
            <a:avLst/>
          </a:prstGeom>
          <a:solidFill>
            <a:schemeClr val="tx1"/>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7" name="Picture 6">
            <a:extLst>
              <a:ext uri="{FF2B5EF4-FFF2-40B4-BE49-F238E27FC236}">
                <a16:creationId xmlns:a16="http://schemas.microsoft.com/office/drawing/2014/main" id="{8AC59310-6345-0349-FF88-FFF7A959AE30}"/>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242441" y="70118"/>
            <a:ext cx="2383737" cy="705737"/>
          </a:xfrm>
          <a:prstGeom prst="rect">
            <a:avLst/>
          </a:prstGeom>
        </p:spPr>
      </p:pic>
    </p:spTree>
    <p:extLst>
      <p:ext uri="{BB962C8B-B14F-4D97-AF65-F5344CB8AC3E}">
        <p14:creationId xmlns:p14="http://schemas.microsoft.com/office/powerpoint/2010/main" val="299042020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638701"/>
            <a:ext cx="4128422" cy="5266453"/>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665162"/>
            <a:ext cx="11744259" cy="4637651"/>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1800" b="1" i="0" dirty="0">
                <a:solidFill>
                  <a:srgbClr val="242021"/>
                </a:solidFill>
                <a:effectLst/>
                <a:latin typeface="Gotham-Bold"/>
              </a:rPr>
              <a:t>The Discounted Cash Flow (DCF) Methods</a:t>
            </a:r>
          </a:p>
          <a:p>
            <a:pPr algn="just"/>
            <a:endParaRPr lang="en-US" sz="1800" b="1" i="0" dirty="0">
              <a:solidFill>
                <a:srgbClr val="242021"/>
              </a:solidFill>
              <a:effectLst/>
              <a:latin typeface="Gotham-Bold"/>
            </a:endParaRPr>
          </a:p>
          <a:p>
            <a:pPr marL="285750" indent="-285750" algn="just">
              <a:buFont typeface="Arial" panose="020B0604020202020204" pitchFamily="34" charset="0"/>
              <a:buChar char="•"/>
            </a:pPr>
            <a:r>
              <a:rPr lang="en-US" sz="1800" b="0" i="0" u="sng" dirty="0">
                <a:solidFill>
                  <a:srgbClr val="242021"/>
                </a:solidFill>
                <a:effectLst/>
                <a:latin typeface="TimesNewRomanMTStd"/>
              </a:rPr>
              <a:t>We consider two approaches for estimating PV by DCF: </a:t>
            </a:r>
          </a:p>
          <a:p>
            <a:pPr marL="742950" lvl="1" indent="-285750" algn="just">
              <a:buFont typeface="Arial" panose="020B0604020202020204" pitchFamily="34" charset="0"/>
              <a:buChar char="•"/>
            </a:pPr>
            <a:r>
              <a:rPr lang="en-US" b="0" i="0" dirty="0">
                <a:solidFill>
                  <a:srgbClr val="242021"/>
                </a:solidFill>
                <a:effectLst/>
                <a:latin typeface="TimesNewRomanMTStd"/>
              </a:rPr>
              <a:t>The first is the </a:t>
            </a:r>
            <a:r>
              <a:rPr lang="en-US" b="1" i="0" dirty="0">
                <a:solidFill>
                  <a:srgbClr val="242021"/>
                </a:solidFill>
                <a:effectLst/>
                <a:latin typeface="TimesNewRomanMTStd"/>
              </a:rPr>
              <a:t>RADR approach </a:t>
            </a:r>
            <a:r>
              <a:rPr lang="en-US" b="0" i="0" dirty="0">
                <a:solidFill>
                  <a:srgbClr val="242021"/>
                </a:solidFill>
                <a:effectLst/>
                <a:latin typeface="TimesNewRomanMTStd"/>
              </a:rPr>
              <a:t>and </a:t>
            </a:r>
          </a:p>
          <a:p>
            <a:pPr marL="742950" lvl="1" indent="-285750" algn="just">
              <a:buFont typeface="Arial" panose="020B0604020202020204" pitchFamily="34" charset="0"/>
              <a:buChar char="•"/>
            </a:pPr>
            <a:r>
              <a:rPr lang="en-US" b="0" i="0" dirty="0">
                <a:solidFill>
                  <a:srgbClr val="242021"/>
                </a:solidFill>
                <a:effectLst/>
                <a:latin typeface="TimesNewRomanMTStd"/>
              </a:rPr>
              <a:t>the second the </a:t>
            </a:r>
            <a:r>
              <a:rPr lang="en-US" b="1" i="0" dirty="0">
                <a:solidFill>
                  <a:srgbClr val="242021"/>
                </a:solidFill>
                <a:effectLst/>
                <a:latin typeface="TimesNewRomanMTStd"/>
              </a:rPr>
              <a:t>CEQ approach</a:t>
            </a:r>
            <a:r>
              <a:rPr lang="en-US" b="0" i="0" dirty="0">
                <a:solidFill>
                  <a:srgbClr val="242021"/>
                </a:solidFill>
                <a:effectLst/>
                <a:latin typeface="TimesNewRomanMTStd"/>
              </a:rPr>
              <a:t>. </a:t>
            </a:r>
          </a:p>
          <a:p>
            <a:pPr marL="742950" lvl="1" indent="-285750" algn="just">
              <a:buFont typeface="Arial" panose="020B0604020202020204" pitchFamily="34" charset="0"/>
              <a:buChar char="•"/>
            </a:pPr>
            <a:endParaRPr lang="en-US" b="0" i="0" dirty="0">
              <a:solidFill>
                <a:srgbClr val="242021"/>
              </a:solidFill>
              <a:effectLst/>
              <a:latin typeface="TimesNewRomanMTStd"/>
            </a:endParaRPr>
          </a:p>
          <a:p>
            <a:pPr marL="285750" indent="-285750" algn="just">
              <a:buFont typeface="Arial" panose="020B0604020202020204" pitchFamily="34" charset="0"/>
              <a:buChar char="•"/>
            </a:pPr>
            <a:r>
              <a:rPr lang="en-US" sz="1800" b="0" i="0" dirty="0">
                <a:solidFill>
                  <a:srgbClr val="FF0000"/>
                </a:solidFill>
                <a:effectLst/>
                <a:latin typeface="TimesNewRomanMTStd"/>
              </a:rPr>
              <a:t>The difference between them lies in </a:t>
            </a:r>
            <a:r>
              <a:rPr lang="en-US" sz="1800" b="0" i="0" u="sng" dirty="0">
                <a:solidFill>
                  <a:srgbClr val="FF0000"/>
                </a:solidFill>
                <a:effectLst/>
                <a:latin typeface="TimesNewRomanMTStd"/>
              </a:rPr>
              <a:t>how the adjustment for risk is incorporated into the calculation. </a:t>
            </a:r>
          </a:p>
          <a:p>
            <a:pPr marL="285750" indent="-285750" algn="just">
              <a:buFont typeface="Arial" panose="020B0604020202020204" pitchFamily="34" charset="0"/>
              <a:buChar char="•"/>
            </a:pPr>
            <a:endParaRPr lang="en-US" sz="1800" b="0" i="0" u="sng" dirty="0">
              <a:solidFill>
                <a:srgbClr val="FF0000"/>
              </a:solidFill>
              <a:effectLst/>
              <a:latin typeface="TimesNewRomanMTStd"/>
            </a:endParaRPr>
          </a:p>
          <a:p>
            <a:pPr marL="285750" indent="-285750" algn="just">
              <a:buFont typeface="Arial" panose="020B0604020202020204" pitchFamily="34" charset="0"/>
              <a:buChar char="•"/>
            </a:pPr>
            <a:r>
              <a:rPr lang="en-US" sz="1800" b="0" i="0" dirty="0">
                <a:solidFill>
                  <a:srgbClr val="242021"/>
                </a:solidFill>
                <a:effectLst/>
                <a:latin typeface="TimesNewRomanMTStd"/>
              </a:rPr>
              <a:t>If the approaches are applied in a consistent manner and the </a:t>
            </a:r>
            <a:r>
              <a:rPr lang="en-US" sz="1800" b="1" i="0" u="sng" dirty="0">
                <a:solidFill>
                  <a:srgbClr val="242021"/>
                </a:solidFill>
                <a:effectLst/>
                <a:latin typeface="TimesNewRomanMTStd"/>
              </a:rPr>
              <a:t>underlying assumptions are consistent</a:t>
            </a:r>
            <a:r>
              <a:rPr lang="en-US" sz="1800" b="0" i="0" dirty="0">
                <a:solidFill>
                  <a:srgbClr val="242021"/>
                </a:solidFill>
                <a:effectLst/>
                <a:latin typeface="TimesNewRomanMTStd"/>
              </a:rPr>
              <a:t>, they will yield </a:t>
            </a:r>
            <a:r>
              <a:rPr lang="en-US" sz="1800" b="1" i="0" u="sng" dirty="0">
                <a:solidFill>
                  <a:srgbClr val="242021"/>
                </a:solidFill>
                <a:effectLst/>
                <a:latin typeface="TimesNewRomanMTStd"/>
              </a:rPr>
              <a:t>identical estimates of value</a:t>
            </a:r>
            <a:r>
              <a:rPr lang="en-US" sz="1800" b="0" i="0" dirty="0">
                <a:solidFill>
                  <a:srgbClr val="242021"/>
                </a:solidFill>
                <a:effectLst/>
                <a:latin typeface="TimesNewRomanMTStd"/>
              </a:rPr>
              <a:t>. </a:t>
            </a:r>
          </a:p>
          <a:p>
            <a:pPr marL="285750" indent="-285750" algn="just">
              <a:buFont typeface="Arial" panose="020B0604020202020204" pitchFamily="34" charset="0"/>
              <a:buChar char="•"/>
            </a:pPr>
            <a:endParaRPr lang="en-US" sz="1800" b="0" i="0" dirty="0">
              <a:solidFill>
                <a:srgbClr val="242021"/>
              </a:solidFill>
              <a:effectLst/>
              <a:latin typeface="TimesNewRomanMTStd"/>
            </a:endParaRPr>
          </a:p>
          <a:p>
            <a:pPr marL="285750" indent="-285750" algn="just">
              <a:buFont typeface="Arial" panose="020B0604020202020204" pitchFamily="34" charset="0"/>
              <a:buChar char="•"/>
            </a:pPr>
            <a:r>
              <a:rPr lang="en-US" sz="1800" b="0" i="0" dirty="0">
                <a:solidFill>
                  <a:srgbClr val="242021"/>
                </a:solidFill>
                <a:effectLst/>
                <a:latin typeface="TimesNewRomanMTStd"/>
              </a:rPr>
              <a:t>However, the information needed to implement the two approaches differs. </a:t>
            </a:r>
          </a:p>
          <a:p>
            <a:pPr marL="285750" indent="-285750" algn="just">
              <a:buFont typeface="Arial" panose="020B0604020202020204" pitchFamily="34" charset="0"/>
              <a:buChar char="•"/>
            </a:pPr>
            <a:endParaRPr lang="en-US" sz="1800" b="0" i="0" dirty="0">
              <a:solidFill>
                <a:srgbClr val="242021"/>
              </a:solidFill>
              <a:effectLst/>
              <a:latin typeface="TimesNewRomanMTStd"/>
            </a:endParaRPr>
          </a:p>
          <a:p>
            <a:pPr marL="285750" indent="-285750" algn="just">
              <a:buFont typeface="Arial" panose="020B0604020202020204" pitchFamily="34" charset="0"/>
              <a:buChar char="•"/>
            </a:pPr>
            <a:r>
              <a:rPr lang="en-US" sz="1800" b="0" i="0" dirty="0">
                <a:solidFill>
                  <a:srgbClr val="242021"/>
                </a:solidFill>
                <a:effectLst/>
                <a:latin typeface="TimesNewRomanMTStd"/>
              </a:rPr>
              <a:t>Consequently, availability and quality of information are important determinants of which to use.</a:t>
            </a:r>
          </a:p>
        </p:txBody>
      </p:sp>
      <p:sp>
        <p:nvSpPr>
          <p:cNvPr id="2" name="TextBox 1">
            <a:extLst>
              <a:ext uri="{FF2B5EF4-FFF2-40B4-BE49-F238E27FC236}">
                <a16:creationId xmlns:a16="http://schemas.microsoft.com/office/drawing/2014/main" id="{B4B5A320-BA51-5564-2F9B-D973055BB09A}"/>
              </a:ext>
            </a:extLst>
          </p:cNvPr>
          <p:cNvSpPr txBox="1"/>
          <p:nvPr/>
        </p:nvSpPr>
        <p:spPr>
          <a:xfrm>
            <a:off x="4469534" y="6537820"/>
            <a:ext cx="2616200" cy="400110"/>
          </a:xfrm>
          <a:prstGeom prst="rect">
            <a:avLst/>
          </a:prstGeom>
          <a:solidFill>
            <a:schemeClr val="tx1"/>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7" name="Picture 6">
            <a:extLst>
              <a:ext uri="{FF2B5EF4-FFF2-40B4-BE49-F238E27FC236}">
                <a16:creationId xmlns:a16="http://schemas.microsoft.com/office/drawing/2014/main" id="{8AC59310-6345-0349-FF88-FFF7A959AE30}"/>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0" y="-113414"/>
            <a:ext cx="2626178" cy="687138"/>
          </a:xfrm>
          <a:prstGeom prst="rect">
            <a:avLst/>
          </a:prstGeom>
        </p:spPr>
      </p:pic>
    </p:spTree>
    <p:extLst>
      <p:ext uri="{BB962C8B-B14F-4D97-AF65-F5344CB8AC3E}">
        <p14:creationId xmlns:p14="http://schemas.microsoft.com/office/powerpoint/2010/main" val="165607160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638701"/>
            <a:ext cx="4128422" cy="5266453"/>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592374"/>
            <a:ext cx="11744259" cy="542565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1800" b="1" i="0" dirty="0">
                <a:solidFill>
                  <a:srgbClr val="242021"/>
                </a:solidFill>
                <a:effectLst/>
                <a:latin typeface="Gotham-Bold"/>
              </a:rPr>
              <a:t>The Discounted Cash Flow (DCF) Methods (cont.)</a:t>
            </a:r>
          </a:p>
          <a:p>
            <a:pPr marL="285750" indent="-285750" algn="just">
              <a:buFont typeface="Arial" panose="020B0604020202020204" pitchFamily="34" charset="0"/>
              <a:buChar char="•"/>
            </a:pPr>
            <a:r>
              <a:rPr lang="en-US" sz="1800" b="1" i="0" dirty="0">
                <a:solidFill>
                  <a:srgbClr val="242021"/>
                </a:solidFill>
                <a:effectLst/>
                <a:latin typeface="TimesNewRomanMTStd"/>
              </a:rPr>
              <a:t>The RADR approach </a:t>
            </a:r>
            <a:r>
              <a:rPr lang="en-US" sz="1800" b="0" i="0" dirty="0">
                <a:solidFill>
                  <a:srgbClr val="FF0000"/>
                </a:solidFill>
                <a:effectLst/>
                <a:latin typeface="TimesNewRomanMTStd"/>
              </a:rPr>
              <a:t>is the more widely known and used DCF approach</a:t>
            </a:r>
            <a:r>
              <a:rPr lang="en-US" sz="1800" b="0" i="0" dirty="0">
                <a:solidFill>
                  <a:srgbClr val="242021"/>
                </a:solidFill>
                <a:effectLst/>
                <a:latin typeface="TimesNewRomanMTStd"/>
              </a:rPr>
              <a:t>. </a:t>
            </a:r>
          </a:p>
          <a:p>
            <a:pPr marL="285750" indent="-285750" algn="just">
              <a:buFont typeface="Arial" panose="020B0604020202020204" pitchFamily="34" charset="0"/>
              <a:buChar char="•"/>
            </a:pPr>
            <a:endParaRPr lang="en-US" sz="1800" b="0" i="0" dirty="0">
              <a:solidFill>
                <a:srgbClr val="242021"/>
              </a:solidFill>
              <a:effectLst/>
              <a:latin typeface="TimesNewRomanMTStd"/>
            </a:endParaRPr>
          </a:p>
          <a:p>
            <a:pPr marL="285750" indent="-285750" algn="just">
              <a:buFont typeface="Arial" panose="020B0604020202020204" pitchFamily="34" charset="0"/>
              <a:buChar char="•"/>
            </a:pPr>
            <a:r>
              <a:rPr lang="en-US" sz="1800" b="0" i="0" dirty="0">
                <a:solidFill>
                  <a:srgbClr val="242021"/>
                </a:solidFill>
                <a:effectLst/>
                <a:latin typeface="TimesNewRomanMTStd"/>
              </a:rPr>
              <a:t>In </a:t>
            </a:r>
            <a:r>
              <a:rPr lang="en-US" sz="1800" b="1" i="0" dirty="0">
                <a:solidFill>
                  <a:srgbClr val="242021"/>
                </a:solidFill>
                <a:effectLst/>
                <a:latin typeface="TimesNewRomanMTStd"/>
              </a:rPr>
              <a:t>risk-adjusted discount rate (RADR), </a:t>
            </a:r>
            <a:r>
              <a:rPr lang="en-US" sz="1800" b="0" i="0" u="sng" dirty="0">
                <a:solidFill>
                  <a:srgbClr val="FF0000"/>
                </a:solidFill>
                <a:effectLst/>
                <a:latin typeface="TimesNewRomanMTStd"/>
              </a:rPr>
              <a:t>an expected future cash flow is converted to PV by applying a discount rate that reflects both the time value of money and the riskiness of the future cash flow. </a:t>
            </a:r>
          </a:p>
          <a:p>
            <a:pPr marL="285750" indent="-285750" algn="just">
              <a:buFont typeface="Arial" panose="020B0604020202020204" pitchFamily="34" charset="0"/>
              <a:buChar char="•"/>
            </a:pPr>
            <a:endParaRPr lang="en-US" sz="1800" b="0" i="0" u="sng" dirty="0">
              <a:solidFill>
                <a:srgbClr val="FF0000"/>
              </a:solidFill>
              <a:effectLst/>
              <a:latin typeface="TimesNewRomanMTStd"/>
            </a:endParaRPr>
          </a:p>
          <a:p>
            <a:pPr marL="285750" indent="-285750" algn="just">
              <a:buFont typeface="Arial" panose="020B0604020202020204" pitchFamily="34" charset="0"/>
              <a:buChar char="•"/>
            </a:pPr>
            <a:r>
              <a:rPr lang="en-US" sz="1800" b="0" i="0" dirty="0">
                <a:solidFill>
                  <a:srgbClr val="242021"/>
                </a:solidFill>
                <a:effectLst/>
                <a:latin typeface="TimesNewRomanMTStd"/>
              </a:rPr>
              <a:t>This rate is known as the </a:t>
            </a:r>
            <a:r>
              <a:rPr lang="en-US" sz="1800" b="0" i="0" u="sng" dirty="0">
                <a:solidFill>
                  <a:srgbClr val="242021"/>
                </a:solidFill>
                <a:effectLst/>
                <a:latin typeface="TimesNewRomanMTStd"/>
              </a:rPr>
              <a:t>“</a:t>
            </a:r>
            <a:r>
              <a:rPr lang="en-US" sz="1800" b="1" i="0" u="sng" dirty="0">
                <a:solidFill>
                  <a:srgbClr val="242021"/>
                </a:solidFill>
                <a:effectLst/>
                <a:latin typeface="TimesNewRomanMTStd"/>
              </a:rPr>
              <a:t>risk-adjusted discount rate</a:t>
            </a:r>
            <a:r>
              <a:rPr lang="en-US" sz="1800" b="0" i="0" u="sng" dirty="0">
                <a:solidFill>
                  <a:srgbClr val="242021"/>
                </a:solidFill>
                <a:effectLst/>
                <a:latin typeface="TimesNewRomanMTStd"/>
              </a:rPr>
              <a:t>” </a:t>
            </a:r>
            <a:r>
              <a:rPr lang="en-US" sz="1800" b="0" i="0" dirty="0">
                <a:solidFill>
                  <a:srgbClr val="242021"/>
                </a:solidFill>
                <a:effectLst/>
                <a:latin typeface="TimesNewRomanMTStd"/>
              </a:rPr>
              <a:t>because </a:t>
            </a:r>
            <a:r>
              <a:rPr lang="en-US" sz="1800" b="0" i="0" u="sng" dirty="0">
                <a:solidFill>
                  <a:srgbClr val="242021"/>
                </a:solidFill>
                <a:effectLst/>
                <a:latin typeface="TimesNewRomanMTStd"/>
              </a:rPr>
              <a:t>the effect of risk on value is built into the discount rate</a:t>
            </a:r>
            <a:r>
              <a:rPr lang="en-US" sz="1800" b="0" i="0" dirty="0">
                <a:solidFill>
                  <a:srgbClr val="242021"/>
                </a:solidFill>
                <a:effectLst/>
                <a:latin typeface="TimesNewRomanMTStd"/>
              </a:rPr>
              <a:t>.</a:t>
            </a:r>
          </a:p>
          <a:p>
            <a:pPr marL="285750" indent="-285750" algn="just">
              <a:buFont typeface="Arial" panose="020B0604020202020204" pitchFamily="34" charset="0"/>
              <a:buChar char="•"/>
            </a:pPr>
            <a:endParaRPr lang="en-US" sz="1800" b="0" i="0" dirty="0">
              <a:solidFill>
                <a:srgbClr val="242021"/>
              </a:solidFill>
              <a:effectLst/>
              <a:latin typeface="TimesNewRomanMTStd"/>
            </a:endParaRPr>
          </a:p>
          <a:p>
            <a:pPr marL="285750" indent="-285750" algn="just">
              <a:buFont typeface="Arial" panose="020B0604020202020204" pitchFamily="34" charset="0"/>
              <a:buChar char="•"/>
            </a:pPr>
            <a:r>
              <a:rPr lang="en-US" sz="1800" b="0" i="0" dirty="0">
                <a:solidFill>
                  <a:srgbClr val="FF0000"/>
                </a:solidFill>
                <a:effectLst/>
                <a:latin typeface="TimesNewRomanMTStd"/>
              </a:rPr>
              <a:t>The RADR approach is used most commonly in </a:t>
            </a:r>
            <a:r>
              <a:rPr lang="en-US" sz="1800" b="1" i="0" u="sng" dirty="0">
                <a:solidFill>
                  <a:srgbClr val="FF0000"/>
                </a:solidFill>
                <a:effectLst/>
                <a:latin typeface="TimesNewRomanMTStd"/>
              </a:rPr>
              <a:t>corporate finance </a:t>
            </a:r>
            <a:r>
              <a:rPr lang="en-US" sz="1800" b="0" i="0" dirty="0">
                <a:solidFill>
                  <a:srgbClr val="FF0000"/>
                </a:solidFill>
                <a:effectLst/>
                <a:latin typeface="TimesNewRomanMTStd"/>
              </a:rPr>
              <a:t>because it is convenient and because the information requirements are easily satisfied by using data on comparable public firms.</a:t>
            </a:r>
          </a:p>
          <a:p>
            <a:pPr marL="285750" indent="-285750" algn="just">
              <a:buFont typeface="Arial" panose="020B0604020202020204" pitchFamily="34" charset="0"/>
              <a:buChar char="•"/>
            </a:pPr>
            <a:endParaRPr lang="en-US" sz="1800" b="0" i="0" dirty="0">
              <a:solidFill>
                <a:srgbClr val="FF0000"/>
              </a:solidFill>
              <a:effectLst/>
              <a:latin typeface="TimesNewRomanMTStd"/>
            </a:endParaRPr>
          </a:p>
          <a:p>
            <a:pPr marL="285750" indent="-285750" algn="just">
              <a:buFont typeface="Arial" panose="020B0604020202020204" pitchFamily="34" charset="0"/>
              <a:buChar char="•"/>
            </a:pPr>
            <a:endParaRPr lang="en-US" sz="1800" b="0" i="0" dirty="0">
              <a:solidFill>
                <a:srgbClr val="242021"/>
              </a:solidFill>
              <a:effectLst/>
              <a:latin typeface="TimesNewRomanMTStd"/>
            </a:endParaRPr>
          </a:p>
          <a:p>
            <a:pPr marL="285750" indent="-285750" algn="just">
              <a:buFont typeface="Arial" panose="020B0604020202020204" pitchFamily="34" charset="0"/>
              <a:buChar char="•"/>
            </a:pPr>
            <a:r>
              <a:rPr lang="en-US" sz="1800" b="1" i="0" dirty="0">
                <a:solidFill>
                  <a:srgbClr val="242021"/>
                </a:solidFill>
                <a:effectLst/>
                <a:latin typeface="TimesNewRomanMTStd"/>
              </a:rPr>
              <a:t>With the certainty equivalent (CEQ)  approach</a:t>
            </a:r>
            <a:r>
              <a:rPr lang="en-US" sz="1800" b="0" i="0" dirty="0">
                <a:solidFill>
                  <a:srgbClr val="242021"/>
                </a:solidFill>
                <a:effectLst/>
                <a:latin typeface="TimesNewRomanMTStd"/>
              </a:rPr>
              <a:t>, instead of adjusting the discount rate, </a:t>
            </a:r>
            <a:r>
              <a:rPr lang="en-US" sz="1800" b="0" i="0" u="sng" dirty="0">
                <a:solidFill>
                  <a:srgbClr val="FF0000"/>
                </a:solidFill>
                <a:effectLst/>
                <a:latin typeface="TimesNewRomanMTStd"/>
              </a:rPr>
              <a:t>the risk adjustment is made directly to cash flow</a:t>
            </a:r>
            <a:r>
              <a:rPr lang="en-US" sz="1800" b="0" i="0" dirty="0">
                <a:solidFill>
                  <a:srgbClr val="242021"/>
                </a:solidFill>
                <a:effectLst/>
                <a:latin typeface="TimesNewRomanMTStd"/>
              </a:rPr>
              <a:t>. </a:t>
            </a:r>
          </a:p>
          <a:p>
            <a:pPr marL="285750" indent="-285750" algn="just">
              <a:buFont typeface="Arial" panose="020B0604020202020204" pitchFamily="34" charset="0"/>
              <a:buChar char="•"/>
            </a:pPr>
            <a:endParaRPr lang="en-US" sz="1800" b="0" i="0" dirty="0">
              <a:solidFill>
                <a:srgbClr val="242021"/>
              </a:solidFill>
              <a:effectLst/>
              <a:latin typeface="TimesNewRomanMTStd"/>
            </a:endParaRPr>
          </a:p>
          <a:p>
            <a:pPr marL="285750" indent="-285750" algn="just">
              <a:buFont typeface="Arial" panose="020B0604020202020204" pitchFamily="34" charset="0"/>
              <a:buChar char="•"/>
            </a:pPr>
            <a:r>
              <a:rPr lang="en-US" sz="1800" b="0" i="0" dirty="0">
                <a:solidFill>
                  <a:srgbClr val="FF0000"/>
                </a:solidFill>
                <a:effectLst/>
                <a:latin typeface="TimesNewRomanMTStd"/>
              </a:rPr>
              <a:t>This adjustment yields a risk-adjusted (</a:t>
            </a:r>
            <a:r>
              <a:rPr lang="en-US" sz="1800" b="0" i="0" u="sng" dirty="0">
                <a:solidFill>
                  <a:srgbClr val="FF0000"/>
                </a:solidFill>
                <a:effectLst/>
                <a:latin typeface="TimesNewRomanMTStd"/>
              </a:rPr>
              <a:t>or certainty equivalent</a:t>
            </a:r>
            <a:r>
              <a:rPr lang="en-US" sz="1800" b="0" i="0" dirty="0">
                <a:solidFill>
                  <a:srgbClr val="FF0000"/>
                </a:solidFill>
                <a:effectLst/>
                <a:latin typeface="TimesNewRomanMTStd"/>
              </a:rPr>
              <a:t>) cash flow that is converted to PV by discounting at the risk-free rate. </a:t>
            </a:r>
          </a:p>
          <a:p>
            <a:pPr marL="285750" indent="-285750" algn="just">
              <a:buFont typeface="Arial" panose="020B0604020202020204" pitchFamily="34" charset="0"/>
              <a:buChar char="•"/>
            </a:pPr>
            <a:endParaRPr lang="en-US" sz="1800" b="0" i="0" dirty="0">
              <a:solidFill>
                <a:srgbClr val="FF0000"/>
              </a:solidFill>
              <a:effectLst/>
              <a:latin typeface="TimesNewRomanMTStd"/>
            </a:endParaRPr>
          </a:p>
          <a:p>
            <a:pPr marL="285750" indent="-285750" algn="just">
              <a:buFont typeface="Arial" panose="020B0604020202020204" pitchFamily="34" charset="0"/>
              <a:buChar char="•"/>
            </a:pPr>
            <a:r>
              <a:rPr lang="en-US" sz="2000" b="1" i="0" dirty="0">
                <a:solidFill>
                  <a:srgbClr val="FF0000"/>
                </a:solidFill>
                <a:effectLst/>
                <a:latin typeface="TimesNewRomanMTStd"/>
              </a:rPr>
              <a:t>It turns out that for new ventures, it can be easier to estimate the</a:t>
            </a:r>
            <a:r>
              <a:rPr lang="en-US" sz="2000" b="1" dirty="0">
                <a:solidFill>
                  <a:srgbClr val="FF0000"/>
                </a:solidFill>
              </a:rPr>
              <a:t> </a:t>
            </a:r>
            <a:r>
              <a:rPr lang="en-US" sz="2000" b="1" i="0" dirty="0">
                <a:solidFill>
                  <a:srgbClr val="FF0000"/>
                </a:solidFill>
                <a:effectLst/>
                <a:latin typeface="TimesNewRomanMTStd"/>
              </a:rPr>
              <a:t>CEQ cash flow than the RADR. </a:t>
            </a:r>
          </a:p>
        </p:txBody>
      </p:sp>
      <p:sp>
        <p:nvSpPr>
          <p:cNvPr id="2" name="TextBox 1">
            <a:extLst>
              <a:ext uri="{FF2B5EF4-FFF2-40B4-BE49-F238E27FC236}">
                <a16:creationId xmlns:a16="http://schemas.microsoft.com/office/drawing/2014/main" id="{B4B5A320-BA51-5564-2F9B-D973055BB09A}"/>
              </a:ext>
            </a:extLst>
          </p:cNvPr>
          <p:cNvSpPr txBox="1"/>
          <p:nvPr/>
        </p:nvSpPr>
        <p:spPr>
          <a:xfrm>
            <a:off x="4469534" y="6537820"/>
            <a:ext cx="2616200" cy="400110"/>
          </a:xfrm>
          <a:prstGeom prst="rect">
            <a:avLst/>
          </a:prstGeom>
          <a:solidFill>
            <a:schemeClr val="tx1"/>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7" name="Picture 6">
            <a:extLst>
              <a:ext uri="{FF2B5EF4-FFF2-40B4-BE49-F238E27FC236}">
                <a16:creationId xmlns:a16="http://schemas.microsoft.com/office/drawing/2014/main" id="{8AC59310-6345-0349-FF88-FFF7A959AE30}"/>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1" y="-86618"/>
            <a:ext cx="2757376" cy="678993"/>
          </a:xfrm>
          <a:prstGeom prst="rect">
            <a:avLst/>
          </a:prstGeom>
        </p:spPr>
      </p:pic>
    </p:spTree>
    <p:extLst>
      <p:ext uri="{BB962C8B-B14F-4D97-AF65-F5344CB8AC3E}">
        <p14:creationId xmlns:p14="http://schemas.microsoft.com/office/powerpoint/2010/main" val="119694493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708837" y="1285192"/>
            <a:ext cx="10533321" cy="4410672"/>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400" b="1" i="1" dirty="0">
                <a:solidFill>
                  <a:srgbClr val="242021"/>
                </a:solidFill>
                <a:effectLst/>
                <a:latin typeface="Gotham-Bold"/>
              </a:rPr>
              <a:t>Notice:</a:t>
            </a:r>
          </a:p>
          <a:p>
            <a:pPr algn="just"/>
            <a:endParaRPr lang="en-US" sz="1800" b="1" i="0" dirty="0">
              <a:solidFill>
                <a:srgbClr val="242021"/>
              </a:solidFill>
              <a:effectLst/>
              <a:latin typeface="Gotham-Bold"/>
            </a:endParaRPr>
          </a:p>
          <a:p>
            <a:pPr marL="285750" indent="-285750" algn="just">
              <a:buFont typeface="Arial" panose="020B0604020202020204" pitchFamily="34" charset="0"/>
              <a:buChar char="•"/>
            </a:pPr>
            <a:r>
              <a:rPr lang="en-US" sz="1800" b="0" i="0" dirty="0">
                <a:solidFill>
                  <a:srgbClr val="242021"/>
                </a:solidFill>
                <a:effectLst/>
                <a:latin typeface="TimesNewRomanMTStd"/>
              </a:rPr>
              <a:t>As noted earlier, we consider two approaches to DCF valuation, the RADR approach and the CEQ approach.</a:t>
            </a:r>
          </a:p>
          <a:p>
            <a:pPr marL="285750" indent="-285750" algn="just">
              <a:buFont typeface="Arial" panose="020B0604020202020204" pitchFamily="34" charset="0"/>
              <a:buChar char="•"/>
            </a:pPr>
            <a:r>
              <a:rPr lang="en-US" sz="1800" b="0" i="0" dirty="0">
                <a:solidFill>
                  <a:srgbClr val="242021"/>
                </a:solidFill>
                <a:effectLst/>
                <a:latin typeface="TimesNewRomanMTStd"/>
              </a:rPr>
              <a:t> </a:t>
            </a:r>
          </a:p>
          <a:p>
            <a:pPr marL="285750" indent="-285750" algn="just">
              <a:buFont typeface="Arial" panose="020B0604020202020204" pitchFamily="34" charset="0"/>
              <a:buChar char="•"/>
            </a:pPr>
            <a:r>
              <a:rPr lang="en-US" sz="1800" b="1" i="0" dirty="0">
                <a:solidFill>
                  <a:srgbClr val="242021"/>
                </a:solidFill>
                <a:effectLst/>
                <a:latin typeface="TimesNewRomanMTStd"/>
              </a:rPr>
              <a:t>The main difference between them </a:t>
            </a:r>
            <a:r>
              <a:rPr lang="en-US" sz="1800" b="1" i="0" u="sng" dirty="0">
                <a:solidFill>
                  <a:srgbClr val="242021"/>
                </a:solidFill>
                <a:effectLst/>
                <a:latin typeface="TimesNewRomanMTStd"/>
              </a:rPr>
              <a:t>is in the way we adjust for risk. </a:t>
            </a:r>
          </a:p>
          <a:p>
            <a:pPr marL="285750" indent="-285750" algn="just">
              <a:buFont typeface="Arial" panose="020B0604020202020204" pitchFamily="34" charset="0"/>
              <a:buChar char="•"/>
            </a:pPr>
            <a:endParaRPr lang="en-US" sz="1800" b="0" i="0" dirty="0">
              <a:solidFill>
                <a:srgbClr val="242021"/>
              </a:solidFill>
              <a:effectLst/>
              <a:latin typeface="TimesNewRomanMTStd"/>
            </a:endParaRPr>
          </a:p>
          <a:p>
            <a:pPr marL="285750" indent="-285750" algn="just">
              <a:buFont typeface="Arial" panose="020B0604020202020204" pitchFamily="34" charset="0"/>
              <a:buChar char="•"/>
            </a:pPr>
            <a:endParaRPr lang="en-US" sz="1800" b="0" i="0" dirty="0">
              <a:solidFill>
                <a:srgbClr val="242021"/>
              </a:solidFill>
              <a:effectLst/>
              <a:latin typeface="TimesNewRomanMTStd"/>
            </a:endParaRPr>
          </a:p>
          <a:p>
            <a:pPr marL="285750" indent="-285750" algn="just">
              <a:buFont typeface="Arial" panose="020B0604020202020204" pitchFamily="34" charset="0"/>
              <a:buChar char="•"/>
            </a:pPr>
            <a:r>
              <a:rPr lang="en-US" sz="1800" b="1" i="0" dirty="0">
                <a:solidFill>
                  <a:srgbClr val="FF0000"/>
                </a:solidFill>
                <a:effectLst/>
                <a:latin typeface="TimesNewRomanMTStd"/>
              </a:rPr>
              <a:t>Most introductory finance texts cover only RADR </a:t>
            </a:r>
            <a:r>
              <a:rPr lang="en-US" sz="1800" b="0" i="0" dirty="0">
                <a:solidFill>
                  <a:srgbClr val="FF0000"/>
                </a:solidFill>
                <a:effectLst/>
                <a:latin typeface="TimesNewRomanMTStd"/>
              </a:rPr>
              <a:t>or </a:t>
            </a:r>
            <a:r>
              <a:rPr lang="en-US" sz="1800" b="0" i="0" u="sng" dirty="0">
                <a:solidFill>
                  <a:srgbClr val="FF0000"/>
                </a:solidFill>
                <a:effectLst/>
                <a:latin typeface="TimesNewRomanMTStd"/>
              </a:rPr>
              <a:t>only briefly describe CEQ</a:t>
            </a:r>
            <a:r>
              <a:rPr lang="en-US" sz="1800" b="0" i="0" dirty="0">
                <a:solidFill>
                  <a:srgbClr val="FF0000"/>
                </a:solidFill>
                <a:effectLst/>
                <a:latin typeface="TimesNewRomanMTStd"/>
              </a:rPr>
              <a:t>. </a:t>
            </a:r>
          </a:p>
          <a:p>
            <a:pPr marL="285750" indent="-285750" algn="just">
              <a:buFont typeface="Arial" panose="020B0604020202020204" pitchFamily="34" charset="0"/>
              <a:buChar char="•"/>
            </a:pPr>
            <a:endParaRPr lang="en-US" sz="1800" b="0" i="0" dirty="0">
              <a:solidFill>
                <a:srgbClr val="242021"/>
              </a:solidFill>
              <a:effectLst/>
              <a:latin typeface="TimesNewRomanMTStd"/>
            </a:endParaRPr>
          </a:p>
          <a:p>
            <a:pPr marL="285750" indent="-285750" algn="just">
              <a:buFont typeface="Arial" panose="020B0604020202020204" pitchFamily="34" charset="0"/>
              <a:buChar char="•"/>
            </a:pPr>
            <a:r>
              <a:rPr lang="en-US" sz="1800" b="1" i="0" dirty="0">
                <a:solidFill>
                  <a:srgbClr val="FF0000"/>
                </a:solidFill>
                <a:effectLst/>
                <a:latin typeface="TimesNewRomanMTStd"/>
              </a:rPr>
              <a:t>Because of its different information requirements, however, the </a:t>
            </a:r>
            <a:r>
              <a:rPr lang="en-US" sz="1800" b="1" i="0" u="sng" dirty="0">
                <a:solidFill>
                  <a:srgbClr val="FF0000"/>
                </a:solidFill>
                <a:effectLst/>
                <a:latin typeface="TimesNewRomanMTStd"/>
              </a:rPr>
              <a:t>CEQ method can be better suited than RADR for new venture valuation.</a:t>
            </a:r>
            <a:endParaRPr kumimoji="0" lang="en-US" sz="1800" b="1" i="0" u="sng" strike="noStrike" kern="1200" cap="none" spc="0" normalizeH="0" baseline="0" noProof="0" dirty="0">
              <a:ln>
                <a:noFill/>
              </a:ln>
              <a:solidFill>
                <a:srgbClr val="FF0000"/>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B4B5A320-BA51-5564-2F9B-D973055BB09A}"/>
              </a:ext>
            </a:extLst>
          </p:cNvPr>
          <p:cNvSpPr txBox="1"/>
          <p:nvPr/>
        </p:nvSpPr>
        <p:spPr>
          <a:xfrm>
            <a:off x="4645025" y="6064284"/>
            <a:ext cx="2616200" cy="400110"/>
          </a:xfrm>
          <a:prstGeom prst="rect">
            <a:avLst/>
          </a:prstGeom>
          <a:solidFill>
            <a:schemeClr val="tx1"/>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7" name="Picture 6">
            <a:extLst>
              <a:ext uri="{FF2B5EF4-FFF2-40B4-BE49-F238E27FC236}">
                <a16:creationId xmlns:a16="http://schemas.microsoft.com/office/drawing/2014/main" id="{8AC59310-6345-0349-FF88-FFF7A959AE30}"/>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242441" y="70118"/>
            <a:ext cx="2383737" cy="1215073"/>
          </a:xfrm>
          <a:prstGeom prst="rect">
            <a:avLst/>
          </a:prstGeom>
        </p:spPr>
      </p:pic>
    </p:spTree>
    <p:extLst>
      <p:ext uri="{BB962C8B-B14F-4D97-AF65-F5344CB8AC3E}">
        <p14:creationId xmlns:p14="http://schemas.microsoft.com/office/powerpoint/2010/main" val="83771017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872613" y="1100077"/>
            <a:ext cx="11079241" cy="4471384"/>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1800" b="1" i="0" dirty="0">
                <a:solidFill>
                  <a:srgbClr val="242021"/>
                </a:solidFill>
                <a:effectLst/>
                <a:latin typeface="Gotham-Bold"/>
              </a:rPr>
              <a:t>The Relative Value (RV) Method</a:t>
            </a:r>
          </a:p>
          <a:p>
            <a:pPr algn="just"/>
            <a:endParaRPr lang="en-US" sz="1800" b="1" i="0" dirty="0">
              <a:solidFill>
                <a:srgbClr val="242021"/>
              </a:solidFill>
              <a:effectLst/>
              <a:latin typeface="Gotham-Bold"/>
            </a:endParaRPr>
          </a:p>
          <a:p>
            <a:pPr marL="285750" indent="-285750" algn="just">
              <a:buFont typeface="Arial" panose="020B0604020202020204" pitchFamily="34" charset="0"/>
              <a:buChar char="•"/>
            </a:pPr>
            <a:r>
              <a:rPr lang="en-US" sz="1800" b="0" i="0" dirty="0">
                <a:solidFill>
                  <a:srgbClr val="242021"/>
                </a:solidFill>
                <a:effectLst/>
                <a:latin typeface="TimesNewRomanMTStd"/>
              </a:rPr>
              <a:t>Relative valuation </a:t>
            </a:r>
            <a:r>
              <a:rPr lang="en-US" sz="1800" b="0" i="0" u="sng" dirty="0">
                <a:solidFill>
                  <a:srgbClr val="FF0000"/>
                </a:solidFill>
                <a:effectLst/>
                <a:latin typeface="TimesNewRomanMTStd"/>
              </a:rPr>
              <a:t>uses market data on other companies or other transactions as bases for inferring the value of the subject venture.</a:t>
            </a:r>
            <a:r>
              <a:rPr lang="en-US" sz="1800" b="0" i="0" u="sng" dirty="0">
                <a:solidFill>
                  <a:srgbClr val="242021"/>
                </a:solidFill>
                <a:effectLst/>
                <a:latin typeface="TimesNewRomanMTStd"/>
              </a:rPr>
              <a:t> </a:t>
            </a:r>
          </a:p>
          <a:p>
            <a:pPr marL="285750" indent="-285750" algn="just">
              <a:buFont typeface="Arial" panose="020B0604020202020204" pitchFamily="34" charset="0"/>
              <a:buChar char="•"/>
            </a:pPr>
            <a:r>
              <a:rPr lang="en-US" sz="1800" b="0" i="0" dirty="0">
                <a:solidFill>
                  <a:srgbClr val="242021"/>
                </a:solidFill>
                <a:effectLst/>
                <a:latin typeface="TimesNewRomanMTStd"/>
              </a:rPr>
              <a:t>This method is sometimes referred to as “</a:t>
            </a:r>
            <a:r>
              <a:rPr lang="en-US" sz="1800" b="1" i="0" dirty="0" err="1">
                <a:solidFill>
                  <a:srgbClr val="FF0000"/>
                </a:solidFill>
                <a:effectLst/>
                <a:latin typeface="TimesNewRomanMTStd"/>
              </a:rPr>
              <a:t>comparables</a:t>
            </a:r>
            <a:r>
              <a:rPr lang="en-US" sz="1800" b="0" i="0" dirty="0">
                <a:solidFill>
                  <a:srgbClr val="242021"/>
                </a:solidFill>
                <a:effectLst/>
                <a:latin typeface="TimesNewRomanMTStd"/>
              </a:rPr>
              <a:t>” or “</a:t>
            </a:r>
            <a:r>
              <a:rPr lang="en-US" sz="1800" b="1" i="0" dirty="0">
                <a:solidFill>
                  <a:srgbClr val="FF0000"/>
                </a:solidFill>
                <a:effectLst/>
                <a:latin typeface="TimesNewRomanMTStd"/>
              </a:rPr>
              <a:t>multiples valuation</a:t>
            </a:r>
            <a:r>
              <a:rPr lang="en-US" sz="1800" b="0" i="0" dirty="0">
                <a:solidFill>
                  <a:srgbClr val="242021"/>
                </a:solidFill>
                <a:effectLst/>
                <a:latin typeface="TimesNewRomanMTStd"/>
              </a:rPr>
              <a:t>.” </a:t>
            </a:r>
          </a:p>
          <a:p>
            <a:pPr marL="285750" indent="-285750" algn="just">
              <a:buFont typeface="Arial" panose="020B0604020202020204" pitchFamily="34" charset="0"/>
              <a:buChar char="•"/>
            </a:pPr>
            <a:endParaRPr lang="en-US" sz="1800" b="0" i="0" dirty="0">
              <a:solidFill>
                <a:srgbClr val="242021"/>
              </a:solidFill>
              <a:effectLst/>
              <a:latin typeface="TimesNewRomanMTStd"/>
            </a:endParaRPr>
          </a:p>
          <a:p>
            <a:pPr marL="285750" indent="-285750" algn="just">
              <a:buFont typeface="Arial" panose="020B0604020202020204" pitchFamily="34" charset="0"/>
              <a:buChar char="•"/>
            </a:pPr>
            <a:r>
              <a:rPr lang="en-US" sz="1800" b="0" i="0" dirty="0">
                <a:solidFill>
                  <a:srgbClr val="FF0000"/>
                </a:solidFill>
                <a:effectLst/>
                <a:latin typeface="TimesNewRomanMTStd"/>
              </a:rPr>
              <a:t>It is widely used in practice, especially for </a:t>
            </a:r>
            <a:r>
              <a:rPr lang="en-US" sz="1800" b="1" i="0" u="sng" dirty="0">
                <a:solidFill>
                  <a:srgbClr val="FF0000"/>
                </a:solidFill>
                <a:effectLst/>
                <a:latin typeface="TimesNewRomanMTStd"/>
              </a:rPr>
              <a:t>established private companies</a:t>
            </a:r>
            <a:r>
              <a:rPr lang="en-US" sz="1800" b="0" i="0" dirty="0">
                <a:solidFill>
                  <a:srgbClr val="FF0000"/>
                </a:solidFill>
                <a:effectLst/>
                <a:latin typeface="TimesNewRomanMTStd"/>
              </a:rPr>
              <a:t>, and can provide a quick and easy ballpark estimate of value.</a:t>
            </a:r>
            <a:r>
              <a:rPr lang="en-US" sz="1800" b="0" i="0" dirty="0">
                <a:solidFill>
                  <a:srgbClr val="242021"/>
                </a:solidFill>
                <a:effectLst/>
                <a:latin typeface="TimesNewRomanMTStd"/>
              </a:rPr>
              <a:t> The underlying logic is arbitrage. </a:t>
            </a:r>
          </a:p>
          <a:p>
            <a:pPr marL="285750" indent="-285750" algn="just">
              <a:buFont typeface="Arial" panose="020B0604020202020204" pitchFamily="34" charset="0"/>
              <a:buChar char="•"/>
            </a:pPr>
            <a:endParaRPr lang="en-US" sz="1800" b="0" i="0" dirty="0">
              <a:solidFill>
                <a:srgbClr val="242021"/>
              </a:solidFill>
              <a:effectLst/>
              <a:latin typeface="TimesNewRomanMTStd"/>
            </a:endParaRPr>
          </a:p>
          <a:p>
            <a:pPr marL="285750" indent="-285750" algn="just">
              <a:buFont typeface="Arial" panose="020B0604020202020204" pitchFamily="34" charset="0"/>
              <a:buChar char="•"/>
            </a:pPr>
            <a:r>
              <a:rPr lang="en-US" sz="1800" b="0" i="0" dirty="0">
                <a:solidFill>
                  <a:srgbClr val="242021"/>
                </a:solidFill>
                <a:effectLst/>
                <a:latin typeface="TimesNewRomanMTStd"/>
              </a:rPr>
              <a:t>If two different companies are expected to produce identical future cash flows and are subject to identical risks, </a:t>
            </a:r>
            <a:r>
              <a:rPr lang="en-US" sz="1800" b="0" i="0" u="sng" dirty="0">
                <a:solidFill>
                  <a:srgbClr val="242021"/>
                </a:solidFill>
                <a:effectLst/>
                <a:latin typeface="TimesNewRomanMTStd"/>
              </a:rPr>
              <a:t>they should have the same value</a:t>
            </a:r>
            <a:r>
              <a:rPr lang="en-US" sz="1800" b="0" i="0" dirty="0">
                <a:solidFill>
                  <a:srgbClr val="242021"/>
                </a:solidFill>
                <a:effectLst/>
                <a:latin typeface="TimesNewRomanMTStd"/>
              </a:rPr>
              <a:t>. </a:t>
            </a:r>
          </a:p>
          <a:p>
            <a:pPr marL="285750" indent="-285750" algn="just">
              <a:buFont typeface="Arial" panose="020B0604020202020204" pitchFamily="34" charset="0"/>
              <a:buChar char="•"/>
            </a:pPr>
            <a:endParaRPr lang="en-US" sz="1800" b="0" i="0" dirty="0">
              <a:solidFill>
                <a:srgbClr val="242021"/>
              </a:solidFill>
              <a:effectLst/>
              <a:latin typeface="TimesNewRomanMTStd"/>
            </a:endParaRPr>
          </a:p>
          <a:p>
            <a:pPr marL="285750" indent="-285750" algn="just">
              <a:buFont typeface="Arial" panose="020B0604020202020204" pitchFamily="34" charset="0"/>
              <a:buChar char="•"/>
            </a:pPr>
            <a:r>
              <a:rPr lang="en-US" sz="1800" b="0" i="0" dirty="0">
                <a:solidFill>
                  <a:srgbClr val="FF0000"/>
                </a:solidFill>
                <a:effectLst/>
                <a:latin typeface="TimesNewRomanMTStd"/>
              </a:rPr>
              <a:t>If they </a:t>
            </a:r>
            <a:r>
              <a:rPr lang="en-US" sz="1800" b="0" i="0" u="sng" dirty="0">
                <a:solidFill>
                  <a:srgbClr val="FF0000"/>
                </a:solidFill>
                <a:effectLst/>
                <a:latin typeface="TimesNewRomanMTStd"/>
              </a:rPr>
              <a:t>did not</a:t>
            </a:r>
            <a:r>
              <a:rPr lang="en-US" sz="1800" b="0" i="0" dirty="0">
                <a:solidFill>
                  <a:srgbClr val="FF0000"/>
                </a:solidFill>
                <a:effectLst/>
                <a:latin typeface="TimesNewRomanMTStd"/>
              </a:rPr>
              <a:t>, </a:t>
            </a:r>
            <a:r>
              <a:rPr lang="en-US" sz="1800" b="1" i="0" dirty="0">
                <a:solidFill>
                  <a:srgbClr val="FF0000"/>
                </a:solidFill>
                <a:effectLst/>
                <a:latin typeface="TimesNewRomanMTStd"/>
              </a:rPr>
              <a:t>then investors should want to sell the higher-valued one and buy the lower-valued one. </a:t>
            </a:r>
          </a:p>
          <a:p>
            <a:pPr marL="285750" indent="-285750" algn="just">
              <a:buFont typeface="Arial" panose="020B0604020202020204" pitchFamily="34" charset="0"/>
              <a:buChar char="•"/>
            </a:pPr>
            <a:endParaRPr lang="en-US" sz="1800" b="0" i="0" dirty="0">
              <a:solidFill>
                <a:srgbClr val="242021"/>
              </a:solidFill>
              <a:effectLst/>
              <a:latin typeface="TimesNewRomanMTStd"/>
            </a:endParaRPr>
          </a:p>
          <a:p>
            <a:pPr marL="285750" indent="-285750" algn="just">
              <a:buFont typeface="Arial" panose="020B0604020202020204" pitchFamily="34" charset="0"/>
              <a:buChar char="•"/>
            </a:pPr>
            <a:r>
              <a:rPr lang="en-US" sz="1800" b="0" i="0" dirty="0">
                <a:solidFill>
                  <a:srgbClr val="242021"/>
                </a:solidFill>
                <a:effectLst/>
                <a:latin typeface="TimesNewRomanMTStd"/>
              </a:rPr>
              <a:t>By inference, </a:t>
            </a:r>
            <a:r>
              <a:rPr lang="en-US" sz="1800" i="0" dirty="0">
                <a:solidFill>
                  <a:schemeClr val="tx1"/>
                </a:solidFill>
                <a:effectLst/>
                <a:latin typeface="TimesNewRomanMTStd"/>
              </a:rPr>
              <a:t>if firms have similar characteristics, the arbitrage reasoning should provide a good approximation.</a:t>
            </a:r>
          </a:p>
          <a:p>
            <a:pPr marL="285750" indent="-285750" algn="just">
              <a:buFont typeface="Arial" panose="020B0604020202020204" pitchFamily="34" charset="0"/>
              <a:buChar char="•"/>
            </a:pPr>
            <a:endParaRPr lang="en-US" sz="1800" b="0" i="0" dirty="0">
              <a:solidFill>
                <a:srgbClr val="242021"/>
              </a:solidFill>
              <a:effectLst/>
              <a:latin typeface="TimesNewRomanMTStd"/>
            </a:endParaRPr>
          </a:p>
        </p:txBody>
      </p:sp>
      <p:sp>
        <p:nvSpPr>
          <p:cNvPr id="2" name="TextBox 1">
            <a:extLst>
              <a:ext uri="{FF2B5EF4-FFF2-40B4-BE49-F238E27FC236}">
                <a16:creationId xmlns:a16="http://schemas.microsoft.com/office/drawing/2014/main" id="{B4B5A320-BA51-5564-2F9B-D973055BB09A}"/>
              </a:ext>
            </a:extLst>
          </p:cNvPr>
          <p:cNvSpPr txBox="1"/>
          <p:nvPr/>
        </p:nvSpPr>
        <p:spPr>
          <a:xfrm>
            <a:off x="4645025" y="6064284"/>
            <a:ext cx="2616200" cy="400110"/>
          </a:xfrm>
          <a:prstGeom prst="rect">
            <a:avLst/>
          </a:prstGeom>
          <a:solidFill>
            <a:schemeClr val="tx1"/>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7" name="Picture 6">
            <a:extLst>
              <a:ext uri="{FF2B5EF4-FFF2-40B4-BE49-F238E27FC236}">
                <a16:creationId xmlns:a16="http://schemas.microsoft.com/office/drawing/2014/main" id="{8AC59310-6345-0349-FF88-FFF7A959AE30}"/>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242441" y="-93267"/>
            <a:ext cx="2383737" cy="1046110"/>
          </a:xfrm>
          <a:prstGeom prst="rect">
            <a:avLst/>
          </a:prstGeom>
        </p:spPr>
      </p:pic>
    </p:spTree>
    <p:extLst>
      <p:ext uri="{BB962C8B-B14F-4D97-AF65-F5344CB8AC3E}">
        <p14:creationId xmlns:p14="http://schemas.microsoft.com/office/powerpoint/2010/main" val="77513676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771013" y="1091326"/>
            <a:ext cx="11079241" cy="4657845"/>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1800" b="1" i="0" dirty="0">
                <a:solidFill>
                  <a:srgbClr val="242021"/>
                </a:solidFill>
                <a:effectLst/>
                <a:latin typeface="Gotham-Bold"/>
              </a:rPr>
              <a:t>The Relative Value (RV) Method </a:t>
            </a:r>
            <a:r>
              <a:rPr lang="en-US" sz="1800" b="1" i="1" dirty="0">
                <a:solidFill>
                  <a:srgbClr val="242021"/>
                </a:solidFill>
                <a:effectLst/>
                <a:latin typeface="Gotham-Bold"/>
              </a:rPr>
              <a:t>(cont.)</a:t>
            </a:r>
          </a:p>
          <a:p>
            <a:pPr marL="285750" indent="-285750" algn="just">
              <a:buFont typeface="Arial" panose="020B0604020202020204" pitchFamily="34" charset="0"/>
              <a:buChar char="•"/>
            </a:pPr>
            <a:endParaRPr lang="en-US" sz="1800" b="0" i="0" dirty="0">
              <a:solidFill>
                <a:srgbClr val="242021"/>
              </a:solidFill>
              <a:effectLst/>
              <a:latin typeface="TimesNewRomanMTStd"/>
            </a:endParaRPr>
          </a:p>
          <a:p>
            <a:pPr marL="285750" indent="-285750" algn="just">
              <a:buFont typeface="Arial" panose="020B0604020202020204" pitchFamily="34" charset="0"/>
              <a:buChar char="•"/>
            </a:pPr>
            <a:r>
              <a:rPr lang="en-US" sz="1800" b="1" i="0" dirty="0">
                <a:solidFill>
                  <a:srgbClr val="242021"/>
                </a:solidFill>
                <a:effectLst/>
                <a:latin typeface="TimesNewRomanMTStd"/>
              </a:rPr>
              <a:t>Relative valuation </a:t>
            </a:r>
            <a:r>
              <a:rPr lang="en-US" sz="1800" b="0" i="0" dirty="0">
                <a:solidFill>
                  <a:srgbClr val="242021"/>
                </a:solidFill>
                <a:effectLst/>
                <a:latin typeface="TimesNewRomanMTStd"/>
              </a:rPr>
              <a:t>is thus </a:t>
            </a:r>
            <a:r>
              <a:rPr lang="en-US" sz="1800" b="0" i="0" u="sng" dirty="0">
                <a:solidFill>
                  <a:srgbClr val="FF0000"/>
                </a:solidFill>
                <a:effectLst/>
                <a:latin typeface="TimesNewRomanMTStd"/>
              </a:rPr>
              <a:t>an effort to finesse questions of discount rates and explicit cash flow projections. </a:t>
            </a:r>
          </a:p>
          <a:p>
            <a:pPr marL="285750" indent="-285750" algn="just">
              <a:buFont typeface="Arial" panose="020B0604020202020204" pitchFamily="34" charset="0"/>
              <a:buChar char="•"/>
            </a:pPr>
            <a:endParaRPr lang="en-US" sz="1800" b="0" i="0" dirty="0">
              <a:solidFill>
                <a:srgbClr val="242021"/>
              </a:solidFill>
              <a:effectLst/>
              <a:latin typeface="TimesNewRomanMTStd"/>
            </a:endParaRPr>
          </a:p>
          <a:p>
            <a:pPr marL="285750" indent="-285750" algn="just">
              <a:buFont typeface="Arial" panose="020B0604020202020204" pitchFamily="34" charset="0"/>
              <a:buChar char="•"/>
            </a:pPr>
            <a:r>
              <a:rPr lang="en-US" sz="1800" b="1" i="0" dirty="0">
                <a:solidFill>
                  <a:srgbClr val="FF0000"/>
                </a:solidFill>
                <a:effectLst/>
                <a:latin typeface="TimesNewRomanMTStd"/>
              </a:rPr>
              <a:t>If RV and DCF could be correctly and perfectly applied to a given venture, </a:t>
            </a:r>
            <a:r>
              <a:rPr lang="en-US" sz="1800" b="1" i="0" u="sng" dirty="0">
                <a:solidFill>
                  <a:srgbClr val="FF0000"/>
                </a:solidFill>
                <a:effectLst/>
                <a:latin typeface="TimesNewRomanMTStd"/>
              </a:rPr>
              <a:t>then they should yield identical values. </a:t>
            </a:r>
          </a:p>
          <a:p>
            <a:pPr marL="285750" indent="-285750" algn="just">
              <a:buFont typeface="Arial" panose="020B0604020202020204" pitchFamily="34" charset="0"/>
              <a:buChar char="•"/>
            </a:pPr>
            <a:endParaRPr lang="en-US" sz="1800" b="0" i="0" dirty="0">
              <a:solidFill>
                <a:srgbClr val="242021"/>
              </a:solidFill>
              <a:effectLst/>
              <a:latin typeface="TimesNewRomanMTStd"/>
            </a:endParaRPr>
          </a:p>
          <a:p>
            <a:pPr marL="285750" indent="-285750" algn="just">
              <a:buFont typeface="Arial" panose="020B0604020202020204" pitchFamily="34" charset="0"/>
              <a:buChar char="•"/>
            </a:pPr>
            <a:r>
              <a:rPr lang="en-US" sz="1800" b="0" i="0" dirty="0">
                <a:solidFill>
                  <a:srgbClr val="242021"/>
                </a:solidFill>
                <a:effectLst/>
                <a:latin typeface="TimesNewRomanMTStd"/>
              </a:rPr>
              <a:t>Suppose, </a:t>
            </a:r>
            <a:r>
              <a:rPr lang="en-US" sz="1800" b="0" i="1" u="sng" dirty="0">
                <a:solidFill>
                  <a:srgbClr val="242021"/>
                </a:solidFill>
                <a:effectLst/>
                <a:latin typeface="TimesNewRomanMTStd"/>
              </a:rPr>
              <a:t>for example</a:t>
            </a:r>
            <a:r>
              <a:rPr lang="en-US" sz="1800" b="0" i="0" dirty="0">
                <a:solidFill>
                  <a:srgbClr val="242021"/>
                </a:solidFill>
                <a:effectLst/>
                <a:latin typeface="TimesNewRomanMTStd"/>
              </a:rPr>
              <a:t>, that we find a perfect comparable for a venture we want to value and that the comparable has been the subject of a recent transaction that implied a specific value. </a:t>
            </a:r>
          </a:p>
          <a:p>
            <a:pPr marL="285750" indent="-285750" algn="just">
              <a:buFont typeface="Arial" panose="020B0604020202020204" pitchFamily="34" charset="0"/>
              <a:buChar char="•"/>
            </a:pPr>
            <a:endParaRPr lang="en-US" sz="1800" b="0" i="0" dirty="0">
              <a:solidFill>
                <a:srgbClr val="242021"/>
              </a:solidFill>
              <a:effectLst/>
              <a:latin typeface="TimesNewRomanMTStd"/>
            </a:endParaRPr>
          </a:p>
          <a:p>
            <a:pPr marL="285750" indent="-285750" algn="just">
              <a:buFont typeface="Arial" panose="020B0604020202020204" pitchFamily="34" charset="0"/>
              <a:buChar char="•"/>
            </a:pPr>
            <a:r>
              <a:rPr lang="en-US" sz="1800" b="0" i="0" dirty="0">
                <a:solidFill>
                  <a:srgbClr val="242021"/>
                </a:solidFill>
                <a:effectLst/>
                <a:latin typeface="TimesNewRomanMTStd"/>
              </a:rPr>
              <a:t>Under RV, we could simply say that the values are the same; under DCF, in contrast, we could use the expected future cash flows and implied value of the comparable to infer the discount rate that we should use to value the cash flows of the subject venture. </a:t>
            </a:r>
          </a:p>
          <a:p>
            <a:pPr marL="285750" indent="-285750" algn="just">
              <a:buFont typeface="Arial" panose="020B0604020202020204" pitchFamily="34" charset="0"/>
              <a:buChar char="•"/>
            </a:pPr>
            <a:endParaRPr lang="en-US" dirty="0">
              <a:solidFill>
                <a:srgbClr val="242021"/>
              </a:solidFill>
              <a:latin typeface="TimesNewRomanMTStd"/>
            </a:endParaRPr>
          </a:p>
          <a:p>
            <a:pPr marL="285750" indent="-285750" algn="just">
              <a:buFont typeface="Arial" panose="020B0604020202020204" pitchFamily="34" charset="0"/>
              <a:buChar char="•"/>
            </a:pPr>
            <a:r>
              <a:rPr lang="en-US" sz="1800" b="0" i="0" dirty="0">
                <a:solidFill>
                  <a:srgbClr val="242021"/>
                </a:solidFill>
                <a:effectLst/>
                <a:latin typeface="TimesNewRomanMTStd"/>
              </a:rPr>
              <a:t>We would get the same answer either way. </a:t>
            </a:r>
          </a:p>
          <a:p>
            <a:pPr marL="285750" indent="-285750" algn="just">
              <a:buFont typeface="Arial" panose="020B0604020202020204" pitchFamily="34" charset="0"/>
              <a:buChar char="•"/>
            </a:pPr>
            <a:endParaRPr lang="en-US" sz="1800" b="0" i="0" dirty="0">
              <a:solidFill>
                <a:srgbClr val="242021"/>
              </a:solidFill>
              <a:effectLst/>
              <a:latin typeface="TimesNewRomanMTStd"/>
            </a:endParaRPr>
          </a:p>
        </p:txBody>
      </p:sp>
      <p:sp>
        <p:nvSpPr>
          <p:cNvPr id="2" name="TextBox 1">
            <a:extLst>
              <a:ext uri="{FF2B5EF4-FFF2-40B4-BE49-F238E27FC236}">
                <a16:creationId xmlns:a16="http://schemas.microsoft.com/office/drawing/2014/main" id="{B4B5A320-BA51-5564-2F9B-D973055BB09A}"/>
              </a:ext>
            </a:extLst>
          </p:cNvPr>
          <p:cNvSpPr txBox="1"/>
          <p:nvPr/>
        </p:nvSpPr>
        <p:spPr>
          <a:xfrm>
            <a:off x="4645025" y="6064284"/>
            <a:ext cx="2616200" cy="400110"/>
          </a:xfrm>
          <a:prstGeom prst="rect">
            <a:avLst/>
          </a:prstGeom>
          <a:solidFill>
            <a:schemeClr val="tx1"/>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7" name="Picture 6">
            <a:extLst>
              <a:ext uri="{FF2B5EF4-FFF2-40B4-BE49-F238E27FC236}">
                <a16:creationId xmlns:a16="http://schemas.microsoft.com/office/drawing/2014/main" id="{8AC59310-6345-0349-FF88-FFF7A959AE30}"/>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242441" y="35401"/>
            <a:ext cx="2383737" cy="758312"/>
          </a:xfrm>
          <a:prstGeom prst="rect">
            <a:avLst/>
          </a:prstGeom>
        </p:spPr>
      </p:pic>
    </p:spTree>
    <p:extLst>
      <p:ext uri="{BB962C8B-B14F-4D97-AF65-F5344CB8AC3E}">
        <p14:creationId xmlns:p14="http://schemas.microsoft.com/office/powerpoint/2010/main" val="63668962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598678" y="546619"/>
            <a:ext cx="4128422" cy="6064618"/>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1213" y="732355"/>
            <a:ext cx="11381332" cy="5393290"/>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1800" b="1" i="0" dirty="0">
                <a:solidFill>
                  <a:srgbClr val="242021"/>
                </a:solidFill>
                <a:effectLst/>
                <a:latin typeface="Gotham-Bold"/>
              </a:rPr>
              <a:t>The Relative Value (RV) Method </a:t>
            </a:r>
            <a:r>
              <a:rPr lang="en-US" sz="1800" b="1" i="1" dirty="0">
                <a:solidFill>
                  <a:srgbClr val="242021"/>
                </a:solidFill>
                <a:effectLst/>
                <a:latin typeface="Gotham-Bold"/>
              </a:rPr>
              <a:t>(cont.)</a:t>
            </a:r>
          </a:p>
          <a:p>
            <a:pPr marL="285750" indent="-285750" algn="just">
              <a:buFont typeface="Arial" panose="020B0604020202020204" pitchFamily="34" charset="0"/>
              <a:buChar char="•"/>
            </a:pPr>
            <a:r>
              <a:rPr lang="en-US" sz="1800" b="1" i="1" dirty="0">
                <a:solidFill>
                  <a:srgbClr val="242021"/>
                </a:solidFill>
                <a:effectLst/>
                <a:latin typeface="TimesNewRomanMTStd"/>
              </a:rPr>
              <a:t>In practice, </a:t>
            </a:r>
            <a:r>
              <a:rPr lang="en-US" sz="1800" b="0" i="0" u="sng" dirty="0">
                <a:solidFill>
                  <a:srgbClr val="FF0000"/>
                </a:solidFill>
                <a:effectLst/>
                <a:latin typeface="TimesNewRomanMTStd"/>
              </a:rPr>
              <a:t>when RV and DCF yield different estimates of value</a:t>
            </a:r>
            <a:r>
              <a:rPr lang="en-US" sz="1800" b="0" i="0" dirty="0">
                <a:solidFill>
                  <a:srgbClr val="FF0000"/>
                </a:solidFill>
                <a:effectLst/>
                <a:latin typeface="TimesNewRomanMTStd"/>
              </a:rPr>
              <a:t>, there is something </a:t>
            </a:r>
            <a:r>
              <a:rPr lang="en-US" sz="1800" b="0" i="0" u="sng" dirty="0">
                <a:solidFill>
                  <a:srgbClr val="FF0000"/>
                </a:solidFill>
                <a:effectLst/>
                <a:latin typeface="TimesNewRomanMTStd"/>
              </a:rPr>
              <a:t>inconsistent</a:t>
            </a:r>
            <a:r>
              <a:rPr lang="en-US" sz="1800" b="0" i="0" dirty="0">
                <a:solidFill>
                  <a:srgbClr val="FF0000"/>
                </a:solidFill>
                <a:effectLst/>
                <a:latin typeface="TimesNewRomanMTStd"/>
              </a:rPr>
              <a:t> about the </a:t>
            </a:r>
            <a:r>
              <a:rPr lang="en-US" sz="1800" b="0" i="0" u="sng" dirty="0">
                <a:solidFill>
                  <a:srgbClr val="FF0000"/>
                </a:solidFill>
                <a:effectLst/>
                <a:latin typeface="TimesNewRomanMTStd"/>
              </a:rPr>
              <a:t>assumptions</a:t>
            </a:r>
            <a:r>
              <a:rPr lang="en-US" sz="1800" b="0" i="0" dirty="0">
                <a:solidFill>
                  <a:srgbClr val="FF0000"/>
                </a:solidFill>
                <a:effectLst/>
                <a:latin typeface="TimesNewRomanMTStd"/>
              </a:rPr>
              <a:t>. </a:t>
            </a:r>
          </a:p>
          <a:p>
            <a:pPr marL="285750" indent="-285750" algn="just">
              <a:buFont typeface="Arial" panose="020B0604020202020204" pitchFamily="34" charset="0"/>
              <a:buChar char="•"/>
            </a:pPr>
            <a:r>
              <a:rPr lang="en-US" sz="1800" b="0" i="0" dirty="0">
                <a:solidFill>
                  <a:srgbClr val="FF0000"/>
                </a:solidFill>
                <a:effectLst/>
                <a:latin typeface="TimesNewRomanMTStd"/>
              </a:rPr>
              <a:t>Either the assumptions need </a:t>
            </a:r>
            <a:r>
              <a:rPr lang="en-US" sz="1800" b="0" i="0" u="sng" dirty="0">
                <a:solidFill>
                  <a:srgbClr val="FF0000"/>
                </a:solidFill>
                <a:effectLst/>
                <a:latin typeface="TimesNewRomanMTStd"/>
              </a:rPr>
              <a:t>to be revised </a:t>
            </a:r>
            <a:r>
              <a:rPr lang="en-US" sz="1800" b="0" i="0" dirty="0">
                <a:solidFill>
                  <a:srgbClr val="FF0000"/>
                </a:solidFill>
                <a:effectLst/>
                <a:latin typeface="TimesNewRomanMTStd"/>
              </a:rPr>
              <a:t>or </a:t>
            </a:r>
            <a:r>
              <a:rPr lang="en-US" sz="1800" b="0" i="0" u="sng" dirty="0">
                <a:solidFill>
                  <a:srgbClr val="FF0000"/>
                </a:solidFill>
                <a:effectLst/>
                <a:latin typeface="TimesNewRomanMTStd"/>
              </a:rPr>
              <a:t>judgment must be used </a:t>
            </a:r>
            <a:r>
              <a:rPr lang="en-US" sz="1800" b="0" i="0" dirty="0">
                <a:solidFill>
                  <a:srgbClr val="FF0000"/>
                </a:solidFill>
                <a:effectLst/>
                <a:latin typeface="TimesNewRomanMTStd"/>
              </a:rPr>
              <a:t>to assess the significance to place on each estimate. </a:t>
            </a:r>
          </a:p>
          <a:p>
            <a:pPr marL="285750" indent="-285750" algn="just">
              <a:buFont typeface="Arial" panose="020B0604020202020204" pitchFamily="34" charset="0"/>
              <a:buChar char="•"/>
            </a:pPr>
            <a:r>
              <a:rPr lang="en-US" sz="1800" b="0" i="0" dirty="0">
                <a:solidFill>
                  <a:srgbClr val="242021"/>
                </a:solidFill>
                <a:effectLst/>
                <a:latin typeface="TimesNewRomanMTStd"/>
              </a:rPr>
              <a:t>In RV, market prices or prices from public or private transactions are collected along with information on observable characteristics of the comparable firms. </a:t>
            </a:r>
          </a:p>
          <a:p>
            <a:pPr marL="285750" indent="-285750" algn="just">
              <a:buFont typeface="Arial" panose="020B0604020202020204" pitchFamily="34" charset="0"/>
              <a:buChar char="•"/>
            </a:pPr>
            <a:r>
              <a:rPr lang="en-US" sz="1800" b="0" i="0" dirty="0">
                <a:solidFill>
                  <a:srgbClr val="242021"/>
                </a:solidFill>
                <a:effectLst/>
                <a:latin typeface="TimesNewRomanMTStd"/>
              </a:rPr>
              <a:t>This information may include accounting ratios and operating data that can be used to estimate the value of a private firm or new venture. </a:t>
            </a:r>
          </a:p>
          <a:p>
            <a:pPr marL="285750" indent="-285750" algn="just">
              <a:buFont typeface="Arial" panose="020B0604020202020204" pitchFamily="34" charset="0"/>
              <a:buChar char="•"/>
            </a:pPr>
            <a:r>
              <a:rPr lang="en-US" sz="1800" b="1" i="0" dirty="0">
                <a:solidFill>
                  <a:srgbClr val="242021"/>
                </a:solidFill>
                <a:effectLst/>
                <a:latin typeface="TimesNewRomanMTStd"/>
              </a:rPr>
              <a:t>While the logic behind RV is straightforward, there are many challenges to valid implementation. </a:t>
            </a:r>
          </a:p>
          <a:p>
            <a:pPr marL="285750" indent="-285750" algn="just">
              <a:buFont typeface="Arial" panose="020B0604020202020204" pitchFamily="34" charset="0"/>
              <a:buChar char="•"/>
            </a:pPr>
            <a:r>
              <a:rPr lang="en-US" sz="1800" b="0" i="0" dirty="0">
                <a:solidFill>
                  <a:srgbClr val="FF0000"/>
                </a:solidFill>
                <a:effectLst/>
                <a:latin typeface="TimesNewRomanMTStd"/>
              </a:rPr>
              <a:t>Appropriate </a:t>
            </a:r>
            <a:r>
              <a:rPr lang="en-US" sz="1800" b="0" i="0" dirty="0" err="1">
                <a:solidFill>
                  <a:srgbClr val="FF0000"/>
                </a:solidFill>
                <a:effectLst/>
                <a:latin typeface="TimesNewRomanMTStd"/>
              </a:rPr>
              <a:t>comparables</a:t>
            </a:r>
            <a:r>
              <a:rPr lang="en-US" sz="1800" b="0" i="0" dirty="0">
                <a:solidFill>
                  <a:srgbClr val="FF0000"/>
                </a:solidFill>
                <a:effectLst/>
                <a:latin typeface="TimesNewRomanMTStd"/>
              </a:rPr>
              <a:t> for a new venture (with transactions at the same stage of development) </a:t>
            </a:r>
            <a:r>
              <a:rPr lang="en-US" sz="1800" b="0" i="0" u="sng" dirty="0">
                <a:solidFill>
                  <a:srgbClr val="FF0000"/>
                </a:solidFill>
                <a:effectLst/>
                <a:latin typeface="TimesNewRomanMTStd"/>
              </a:rPr>
              <a:t>can be difficult </a:t>
            </a:r>
            <a:r>
              <a:rPr lang="en-US" sz="1800" b="0" i="0" dirty="0">
                <a:solidFill>
                  <a:srgbClr val="FF0000"/>
                </a:solidFill>
                <a:effectLst/>
                <a:latin typeface="TimesNewRomanMTStd"/>
              </a:rPr>
              <a:t>or </a:t>
            </a:r>
            <a:r>
              <a:rPr lang="en-US" sz="1800" b="0" i="0" u="sng" dirty="0">
                <a:solidFill>
                  <a:srgbClr val="FF0000"/>
                </a:solidFill>
                <a:effectLst/>
                <a:latin typeface="TimesNewRomanMTStd"/>
              </a:rPr>
              <a:t>impossible to find or to verify</a:t>
            </a:r>
            <a:r>
              <a:rPr lang="en-US" sz="1800" b="0" i="0" dirty="0">
                <a:solidFill>
                  <a:srgbClr val="FF0000"/>
                </a:solidFill>
                <a:effectLst/>
                <a:latin typeface="TimesNewRomanMTStd"/>
              </a:rPr>
              <a:t>, and common metrics such as P/E ratios </a:t>
            </a:r>
            <a:r>
              <a:rPr lang="en-US" sz="1800" b="0" i="0" u="sng" dirty="0">
                <a:solidFill>
                  <a:srgbClr val="FF0000"/>
                </a:solidFill>
                <a:effectLst/>
                <a:latin typeface="TimesNewRomanMTStd"/>
              </a:rPr>
              <a:t>are not useful </a:t>
            </a:r>
            <a:r>
              <a:rPr lang="en-US" sz="1800" b="0" i="0" dirty="0">
                <a:solidFill>
                  <a:srgbClr val="FF0000"/>
                </a:solidFill>
                <a:effectLst/>
                <a:latin typeface="TimesNewRomanMTStd"/>
              </a:rPr>
              <a:t>for a start-up that has not reached profitability. </a:t>
            </a:r>
          </a:p>
          <a:p>
            <a:pPr marL="285750" indent="-285750" algn="just">
              <a:buFont typeface="Arial" panose="020B0604020202020204" pitchFamily="34" charset="0"/>
              <a:buChar char="•"/>
            </a:pPr>
            <a:r>
              <a:rPr lang="en-US" sz="1800" b="0" i="0" dirty="0">
                <a:solidFill>
                  <a:srgbClr val="242021"/>
                </a:solidFill>
                <a:effectLst/>
                <a:latin typeface="TimesNewRomanMTStd"/>
              </a:rPr>
              <a:t>Because some multiples are based on accounting data, the usual caveats about quality of earnings and adjustments to ensure comparability apply. </a:t>
            </a:r>
          </a:p>
          <a:p>
            <a:pPr marL="285750" indent="-285750" algn="just">
              <a:buFont typeface="Arial" panose="020B0604020202020204" pitchFamily="34" charset="0"/>
              <a:buChar char="•"/>
            </a:pPr>
            <a:r>
              <a:rPr lang="en-US" sz="1800" b="0" i="0" dirty="0">
                <a:solidFill>
                  <a:srgbClr val="242021"/>
                </a:solidFill>
                <a:effectLst/>
                <a:latin typeface="TimesNewRomanMTStd"/>
              </a:rPr>
              <a:t>More generally, </a:t>
            </a:r>
            <a:r>
              <a:rPr lang="en-US" sz="1800" b="0" i="0" dirty="0">
                <a:solidFill>
                  <a:srgbClr val="FF0000"/>
                </a:solidFill>
                <a:effectLst/>
                <a:latin typeface="TimesNewRomanMTStd"/>
              </a:rPr>
              <a:t>while the idea of valuation based on comparisons to other firms sounds </a:t>
            </a:r>
            <a:r>
              <a:rPr lang="en-US" b="1" u="sng" dirty="0">
                <a:solidFill>
                  <a:srgbClr val="FF0000"/>
                </a:solidFill>
                <a:latin typeface="TimesNewRomanMTStd"/>
              </a:rPr>
              <a:t>not</a:t>
            </a:r>
            <a:r>
              <a:rPr lang="en-US" sz="1800" b="0" i="0" dirty="0">
                <a:solidFill>
                  <a:srgbClr val="FF0000"/>
                </a:solidFill>
                <a:effectLst/>
                <a:latin typeface="TimesNewRomanMTStd"/>
              </a:rPr>
              <a:t> simple</a:t>
            </a:r>
            <a:r>
              <a:rPr lang="en-US" sz="1800" b="1" i="0" u="sng" dirty="0">
                <a:solidFill>
                  <a:srgbClr val="FF0000"/>
                </a:solidFill>
                <a:effectLst/>
                <a:latin typeface="TimesNewRomanMTStd"/>
              </a:rPr>
              <a:t>. </a:t>
            </a:r>
          </a:p>
          <a:p>
            <a:pPr marL="285750" indent="-285750" algn="just">
              <a:buFont typeface="Arial" panose="020B0604020202020204" pitchFamily="34" charset="0"/>
              <a:buChar char="•"/>
            </a:pPr>
            <a:r>
              <a:rPr lang="en-US" sz="1800" b="0" i="0" dirty="0">
                <a:solidFill>
                  <a:srgbClr val="FF0000"/>
                </a:solidFill>
                <a:effectLst/>
                <a:latin typeface="TimesNewRomanMTStd"/>
              </a:rPr>
              <a:t>There are many dimensions of comparability</a:t>
            </a:r>
            <a:r>
              <a:rPr lang="en-US" sz="1800" b="0" i="0" dirty="0">
                <a:solidFill>
                  <a:srgbClr val="242021"/>
                </a:solidFill>
                <a:effectLst/>
                <a:latin typeface="TimesNewRomanMTStd"/>
              </a:rPr>
              <a:t>, including </a:t>
            </a:r>
            <a:r>
              <a:rPr lang="en-US" sz="1800" b="0" i="0" u="sng" dirty="0">
                <a:solidFill>
                  <a:srgbClr val="FF0000"/>
                </a:solidFill>
                <a:effectLst/>
                <a:latin typeface="TimesNewRomanMTStd"/>
              </a:rPr>
              <a:t>industry,</a:t>
            </a:r>
            <a:r>
              <a:rPr lang="en-US" sz="1800" b="0" i="0" dirty="0">
                <a:solidFill>
                  <a:srgbClr val="FF0000"/>
                </a:solidFill>
                <a:effectLst/>
                <a:latin typeface="TimesNewRomanMTStd"/>
              </a:rPr>
              <a:t> </a:t>
            </a:r>
            <a:r>
              <a:rPr lang="en-US" sz="1800" b="0" i="0" u="sng" dirty="0">
                <a:solidFill>
                  <a:srgbClr val="FF0000"/>
                </a:solidFill>
                <a:effectLst/>
                <a:latin typeface="TimesNewRomanMTStd"/>
              </a:rPr>
              <a:t>business model</a:t>
            </a:r>
            <a:r>
              <a:rPr lang="en-US" sz="1800" b="0" i="0" dirty="0">
                <a:solidFill>
                  <a:srgbClr val="FF0000"/>
                </a:solidFill>
                <a:effectLst/>
                <a:latin typeface="TimesNewRomanMTStd"/>
              </a:rPr>
              <a:t>, </a:t>
            </a:r>
            <a:r>
              <a:rPr lang="en-US" sz="1800" b="0" i="0" u="sng" dirty="0">
                <a:solidFill>
                  <a:srgbClr val="FF0000"/>
                </a:solidFill>
                <a:effectLst/>
                <a:latin typeface="TimesNewRomanMTStd"/>
              </a:rPr>
              <a:t>stage</a:t>
            </a:r>
            <a:r>
              <a:rPr lang="en-US" sz="1800" b="0" i="0" dirty="0">
                <a:solidFill>
                  <a:srgbClr val="FF0000"/>
                </a:solidFill>
                <a:effectLst/>
                <a:latin typeface="TimesNewRomanMTStd"/>
              </a:rPr>
              <a:t>, </a:t>
            </a:r>
            <a:r>
              <a:rPr lang="en-US" sz="1800" b="0" i="0" u="sng" dirty="0">
                <a:solidFill>
                  <a:srgbClr val="FF0000"/>
                </a:solidFill>
                <a:effectLst/>
                <a:latin typeface="TimesNewRomanMTStd"/>
              </a:rPr>
              <a:t>size, </a:t>
            </a:r>
            <a:r>
              <a:rPr lang="en-US" sz="1800" b="0" i="0" dirty="0">
                <a:solidFill>
                  <a:srgbClr val="FF0000"/>
                </a:solidFill>
                <a:effectLst/>
                <a:latin typeface="TimesNewRomanMTStd"/>
              </a:rPr>
              <a:t>and </a:t>
            </a:r>
            <a:r>
              <a:rPr lang="en-US" sz="1800" b="0" i="0" u="sng" dirty="0">
                <a:solidFill>
                  <a:srgbClr val="FF0000"/>
                </a:solidFill>
                <a:effectLst/>
                <a:latin typeface="TimesNewRomanMTStd"/>
              </a:rPr>
              <a:t>accounting ratios</a:t>
            </a:r>
            <a:r>
              <a:rPr lang="en-US" sz="1800" b="0" i="0" dirty="0">
                <a:solidFill>
                  <a:srgbClr val="FF0000"/>
                </a:solidFill>
                <a:effectLst/>
                <a:latin typeface="TimesNewRomanMTStd"/>
              </a:rPr>
              <a:t>. </a:t>
            </a:r>
          </a:p>
          <a:p>
            <a:pPr marL="285750" indent="-285750" algn="just">
              <a:buFont typeface="Arial" panose="020B0604020202020204" pitchFamily="34" charset="0"/>
              <a:buChar char="•"/>
            </a:pPr>
            <a:r>
              <a:rPr lang="en-US" sz="1800" b="0" i="0" dirty="0">
                <a:solidFill>
                  <a:srgbClr val="242021"/>
                </a:solidFill>
                <a:effectLst/>
                <a:latin typeface="TimesNewRomanMTStd"/>
              </a:rPr>
              <a:t>Ideally,</a:t>
            </a:r>
            <a:r>
              <a:rPr lang="en-US" dirty="0"/>
              <a:t> </a:t>
            </a:r>
            <a:r>
              <a:rPr lang="en-US" sz="1800" b="0" i="0" dirty="0">
                <a:solidFill>
                  <a:srgbClr val="242021"/>
                </a:solidFill>
                <a:effectLst/>
                <a:latin typeface="TimesNewRomanMTStd"/>
              </a:rPr>
              <a:t>a comparable firm has expected cash flows and risk that are similar to those of the new venture.</a:t>
            </a:r>
          </a:p>
        </p:txBody>
      </p:sp>
      <p:sp>
        <p:nvSpPr>
          <p:cNvPr id="2" name="TextBox 1">
            <a:extLst>
              <a:ext uri="{FF2B5EF4-FFF2-40B4-BE49-F238E27FC236}">
                <a16:creationId xmlns:a16="http://schemas.microsoft.com/office/drawing/2014/main" id="{B4B5A320-BA51-5564-2F9B-D973055BB09A}"/>
              </a:ext>
            </a:extLst>
          </p:cNvPr>
          <p:cNvSpPr txBox="1"/>
          <p:nvPr/>
        </p:nvSpPr>
        <p:spPr>
          <a:xfrm>
            <a:off x="4672734" y="6611237"/>
            <a:ext cx="2616200" cy="400110"/>
          </a:xfrm>
          <a:prstGeom prst="rect">
            <a:avLst/>
          </a:prstGeom>
          <a:solidFill>
            <a:schemeClr val="tx1"/>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7" name="Picture 6">
            <a:extLst>
              <a:ext uri="{FF2B5EF4-FFF2-40B4-BE49-F238E27FC236}">
                <a16:creationId xmlns:a16="http://schemas.microsoft.com/office/drawing/2014/main" id="{8AC59310-6345-0349-FF88-FFF7A959AE30}"/>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157019" y="71803"/>
            <a:ext cx="2469160" cy="556270"/>
          </a:xfrm>
          <a:prstGeom prst="rect">
            <a:avLst/>
          </a:prstGeom>
        </p:spPr>
      </p:pic>
    </p:spTree>
    <p:extLst>
      <p:ext uri="{BB962C8B-B14F-4D97-AF65-F5344CB8AC3E}">
        <p14:creationId xmlns:p14="http://schemas.microsoft.com/office/powerpoint/2010/main" val="229003202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447668" y="595110"/>
            <a:ext cx="4128422" cy="5752427"/>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22741" y="710508"/>
            <a:ext cx="11079241" cy="554075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1800" b="1" i="0" dirty="0">
                <a:solidFill>
                  <a:srgbClr val="242021"/>
                </a:solidFill>
                <a:effectLst/>
                <a:latin typeface="Gotham-Bold"/>
              </a:rPr>
              <a:t>The Relative Value (RV) Method </a:t>
            </a:r>
            <a:r>
              <a:rPr lang="en-US" sz="1800" b="1" i="1" dirty="0">
                <a:solidFill>
                  <a:srgbClr val="242021"/>
                </a:solidFill>
                <a:effectLst/>
                <a:latin typeface="Gotham-Bold"/>
              </a:rPr>
              <a:t>(cont.)</a:t>
            </a:r>
          </a:p>
          <a:p>
            <a:pPr marL="285750" indent="-285750" algn="just">
              <a:buFont typeface="Arial" panose="020B0604020202020204" pitchFamily="34" charset="0"/>
              <a:buChar char="•"/>
            </a:pPr>
            <a:r>
              <a:rPr lang="en-US" sz="1800" b="0" i="0" dirty="0">
                <a:solidFill>
                  <a:srgbClr val="242021"/>
                </a:solidFill>
                <a:effectLst/>
                <a:latin typeface="TimesNewRomanMTStd"/>
              </a:rPr>
              <a:t>Certainly, </a:t>
            </a:r>
            <a:r>
              <a:rPr lang="en-US" sz="1800" b="1" i="0" dirty="0">
                <a:solidFill>
                  <a:srgbClr val="FF0000"/>
                </a:solidFill>
                <a:effectLst/>
                <a:latin typeface="TimesNewRomanMTStd"/>
              </a:rPr>
              <a:t>no public company can be a direct comparable for an early-stage venture</a:t>
            </a:r>
            <a:r>
              <a:rPr lang="en-US" sz="1800" b="0" i="0" dirty="0">
                <a:solidFill>
                  <a:srgbClr val="242021"/>
                </a:solidFill>
                <a:effectLst/>
                <a:latin typeface="TimesNewRomanMTStd"/>
              </a:rPr>
              <a:t>.</a:t>
            </a:r>
          </a:p>
          <a:p>
            <a:pPr algn="just"/>
            <a:endParaRPr lang="en-US" sz="1800" b="0" i="0" dirty="0">
              <a:solidFill>
                <a:srgbClr val="242021"/>
              </a:solidFill>
              <a:effectLst/>
              <a:latin typeface="TimesNewRomanMTStd"/>
            </a:endParaRPr>
          </a:p>
          <a:p>
            <a:pPr marL="285750" indent="-285750" algn="just">
              <a:buFont typeface="Arial" panose="020B0604020202020204" pitchFamily="34" charset="0"/>
              <a:buChar char="•"/>
            </a:pPr>
            <a:r>
              <a:rPr lang="en-US" sz="1800" b="0" i="0" dirty="0">
                <a:solidFill>
                  <a:srgbClr val="242021"/>
                </a:solidFill>
                <a:effectLst/>
                <a:latin typeface="TimesNewRomanMTStd"/>
              </a:rPr>
              <a:t>Moreover, </a:t>
            </a:r>
            <a:r>
              <a:rPr lang="en-US" sz="1800" b="0" i="0" u="sng" dirty="0">
                <a:solidFill>
                  <a:srgbClr val="FF0000"/>
                </a:solidFill>
                <a:effectLst/>
                <a:latin typeface="TimesNewRomanMTStd"/>
              </a:rPr>
              <a:t>there are </a:t>
            </a:r>
            <a:r>
              <a:rPr lang="en-US" sz="1800" b="1" i="0" u="sng" dirty="0">
                <a:solidFill>
                  <a:srgbClr val="FF0000"/>
                </a:solidFill>
                <a:effectLst/>
                <a:latin typeface="TimesNewRomanMTStd"/>
              </a:rPr>
              <a:t>no</a:t>
            </a:r>
            <a:r>
              <a:rPr lang="en-US" sz="1800" b="0" i="0" u="sng" dirty="0">
                <a:solidFill>
                  <a:srgbClr val="FF0000"/>
                </a:solidFill>
                <a:effectLst/>
                <a:latin typeface="TimesNewRomanMTStd"/>
              </a:rPr>
              <a:t> readily accessible databases of transactions related to </a:t>
            </a:r>
            <a:r>
              <a:rPr lang="en-US" sz="1800" b="1" i="0" u="sng" dirty="0">
                <a:solidFill>
                  <a:srgbClr val="FF0000"/>
                </a:solidFill>
                <a:effectLst/>
                <a:latin typeface="TimesNewRomanMTStd"/>
              </a:rPr>
              <a:t>early-stage private companies </a:t>
            </a:r>
            <a:r>
              <a:rPr lang="en-US" sz="1800" b="0" i="0" u="sng" dirty="0">
                <a:solidFill>
                  <a:srgbClr val="FF0000"/>
                </a:solidFill>
                <a:effectLst/>
                <a:latin typeface="TimesNewRomanMTStd"/>
              </a:rPr>
              <a:t>that have sufficient data to be useful in a valuation. </a:t>
            </a:r>
          </a:p>
          <a:p>
            <a:pPr algn="just"/>
            <a:endParaRPr lang="en-US" sz="1800" b="0" i="0" dirty="0">
              <a:solidFill>
                <a:srgbClr val="242021"/>
              </a:solidFill>
              <a:effectLst/>
              <a:latin typeface="TimesNewRomanMTStd"/>
            </a:endParaRPr>
          </a:p>
          <a:p>
            <a:pPr marL="285750" indent="-285750" algn="just">
              <a:buFont typeface="Arial" panose="020B0604020202020204" pitchFamily="34" charset="0"/>
              <a:buChar char="•"/>
            </a:pPr>
            <a:r>
              <a:rPr lang="en-US" sz="1800" b="0" i="0" dirty="0">
                <a:solidFill>
                  <a:srgbClr val="242021"/>
                </a:solidFill>
                <a:effectLst/>
                <a:latin typeface="TimesNewRomanMTStd"/>
              </a:rPr>
              <a:t>Use of an </a:t>
            </a:r>
            <a:r>
              <a:rPr lang="en-US" sz="1800" b="0" i="0" dirty="0">
                <a:solidFill>
                  <a:srgbClr val="FF0000"/>
                </a:solidFill>
                <a:effectLst/>
                <a:latin typeface="TimesNewRomanMTStd"/>
              </a:rPr>
              <a:t>RV approach is more common and more defensible for a company </a:t>
            </a:r>
            <a:r>
              <a:rPr lang="en-US" sz="1800" b="1" i="0" u="sng" dirty="0">
                <a:solidFill>
                  <a:srgbClr val="FF0000"/>
                </a:solidFill>
                <a:effectLst/>
                <a:latin typeface="TimesNewRomanMTStd"/>
              </a:rPr>
              <a:t>that is being valued at the time of an assumed harvesting event, such as an IPO or acquisition. </a:t>
            </a:r>
          </a:p>
          <a:p>
            <a:pPr marL="285750" indent="-285750" algn="just">
              <a:buFont typeface="Arial" panose="020B0604020202020204" pitchFamily="34" charset="0"/>
              <a:buChar char="•"/>
            </a:pPr>
            <a:endParaRPr lang="en-US" sz="1800" b="0" i="0" dirty="0">
              <a:solidFill>
                <a:srgbClr val="242021"/>
              </a:solidFill>
              <a:effectLst/>
              <a:latin typeface="TimesNewRomanMTStd"/>
            </a:endParaRPr>
          </a:p>
          <a:p>
            <a:pPr marL="285750" indent="-285750" algn="just">
              <a:buFont typeface="Arial" panose="020B0604020202020204" pitchFamily="34" charset="0"/>
              <a:buChar char="•"/>
            </a:pPr>
            <a:r>
              <a:rPr lang="en-US" sz="1800" b="0" i="0" dirty="0">
                <a:solidFill>
                  <a:srgbClr val="242021"/>
                </a:solidFill>
                <a:effectLst/>
                <a:latin typeface="TimesNewRomanMTStd"/>
              </a:rPr>
              <a:t>At that stage, information on comparable firms and transactions is likely to be more plentiful and the necessary analogies are easier to make and defend. </a:t>
            </a:r>
          </a:p>
          <a:p>
            <a:pPr marL="285750" indent="-285750" algn="just">
              <a:buFont typeface="Arial" panose="020B0604020202020204" pitchFamily="34" charset="0"/>
              <a:buChar char="•"/>
            </a:pPr>
            <a:endParaRPr lang="en-US" sz="1800" b="0" i="0" dirty="0">
              <a:solidFill>
                <a:srgbClr val="242021"/>
              </a:solidFill>
              <a:effectLst/>
              <a:latin typeface="TimesNewRomanMTStd"/>
            </a:endParaRPr>
          </a:p>
          <a:p>
            <a:pPr marL="285750" indent="-285750" algn="just">
              <a:buFont typeface="Arial" panose="020B0604020202020204" pitchFamily="34" charset="0"/>
              <a:buChar char="•"/>
            </a:pPr>
            <a:r>
              <a:rPr lang="en-US" sz="1800" b="1" i="0" dirty="0">
                <a:solidFill>
                  <a:srgbClr val="FF0000"/>
                </a:solidFill>
                <a:effectLst/>
                <a:latin typeface="TimesNewRomanMTStd"/>
              </a:rPr>
              <a:t>In fact, RV is often the approach that is used in DCF methods </a:t>
            </a:r>
            <a:r>
              <a:rPr lang="en-US" sz="1800" b="1" i="0" u="sng" dirty="0">
                <a:solidFill>
                  <a:srgbClr val="FF0000"/>
                </a:solidFill>
                <a:effectLst/>
                <a:latin typeface="TimesNewRomanMTStd"/>
              </a:rPr>
              <a:t>to estimate the harvest-date cash flow. </a:t>
            </a:r>
          </a:p>
          <a:p>
            <a:pPr algn="just"/>
            <a:endParaRPr lang="en-US" sz="1800" b="0" i="0" dirty="0">
              <a:solidFill>
                <a:srgbClr val="242021"/>
              </a:solidFill>
              <a:effectLst/>
              <a:latin typeface="TimesNewRomanMTStd"/>
            </a:endParaRPr>
          </a:p>
          <a:p>
            <a:pPr marL="285750" indent="-285750" algn="just">
              <a:buFont typeface="Arial" panose="020B0604020202020204" pitchFamily="34" charset="0"/>
              <a:buChar char="•"/>
            </a:pPr>
            <a:r>
              <a:rPr lang="en-US" sz="1800" b="0" i="0" dirty="0">
                <a:solidFill>
                  <a:srgbClr val="242021"/>
                </a:solidFill>
                <a:effectLst/>
                <a:latin typeface="TimesNewRomanMTStd"/>
              </a:rPr>
              <a:t>That said, even for a mature private company there are likely to be no truly comparable public companies.</a:t>
            </a:r>
          </a:p>
          <a:p>
            <a:pPr algn="just"/>
            <a:endParaRPr lang="en-US" sz="1800" b="0" i="0" dirty="0">
              <a:solidFill>
                <a:srgbClr val="242021"/>
              </a:solidFill>
              <a:effectLst/>
              <a:latin typeface="TimesNewRomanMTStd"/>
            </a:endParaRPr>
          </a:p>
          <a:p>
            <a:pPr marL="285750" indent="-285750" algn="just">
              <a:buFont typeface="Arial" panose="020B0604020202020204" pitchFamily="34" charset="0"/>
              <a:buChar char="•"/>
            </a:pPr>
            <a:r>
              <a:rPr lang="en-US" sz="1800" b="0" i="0" dirty="0">
                <a:solidFill>
                  <a:srgbClr val="242021"/>
                </a:solidFill>
                <a:effectLst/>
                <a:latin typeface="TimesNewRomanMTStd"/>
              </a:rPr>
              <a:t>Companies that are similar in some key respects but not identical to the subject company are likely to yield a wide range of value estimates. </a:t>
            </a:r>
          </a:p>
          <a:p>
            <a:pPr algn="just"/>
            <a:endParaRPr lang="en-US" sz="1800" b="0" i="0" dirty="0">
              <a:solidFill>
                <a:srgbClr val="242021"/>
              </a:solidFill>
              <a:effectLst/>
              <a:latin typeface="TimesNewRomanMTStd"/>
            </a:endParaRPr>
          </a:p>
          <a:p>
            <a:pPr marL="285750" indent="-285750" algn="just">
              <a:buFont typeface="Arial" panose="020B0604020202020204" pitchFamily="34" charset="0"/>
              <a:buChar char="•"/>
            </a:pPr>
            <a:r>
              <a:rPr lang="en-US" sz="1800" b="0" i="0" dirty="0">
                <a:solidFill>
                  <a:srgbClr val="242021"/>
                </a:solidFill>
                <a:effectLst/>
                <a:latin typeface="TimesNewRomanMTStd"/>
              </a:rPr>
              <a:t>Deciding how to select the companies and how to weight the evidence are part of the art of valuation.</a:t>
            </a: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B4B5A320-BA51-5564-2F9B-D973055BB09A}"/>
              </a:ext>
            </a:extLst>
          </p:cNvPr>
          <p:cNvSpPr txBox="1"/>
          <p:nvPr/>
        </p:nvSpPr>
        <p:spPr>
          <a:xfrm>
            <a:off x="4423352" y="6353093"/>
            <a:ext cx="2616200" cy="400110"/>
          </a:xfrm>
          <a:prstGeom prst="rect">
            <a:avLst/>
          </a:prstGeom>
          <a:solidFill>
            <a:schemeClr val="tx1"/>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7" name="Picture 6">
            <a:extLst>
              <a:ext uri="{FF2B5EF4-FFF2-40B4-BE49-F238E27FC236}">
                <a16:creationId xmlns:a16="http://schemas.microsoft.com/office/drawing/2014/main" id="{8AC59310-6345-0349-FF88-FFF7A959AE30}"/>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110836" y="1"/>
            <a:ext cx="2383737" cy="604672"/>
          </a:xfrm>
          <a:prstGeom prst="rect">
            <a:avLst/>
          </a:prstGeom>
        </p:spPr>
      </p:pic>
    </p:spTree>
    <p:extLst>
      <p:ext uri="{BB962C8B-B14F-4D97-AF65-F5344CB8AC3E}">
        <p14:creationId xmlns:p14="http://schemas.microsoft.com/office/powerpoint/2010/main" val="90069702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711666"/>
            <a:ext cx="11079241" cy="4452854"/>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1800" b="1" i="0" dirty="0">
                <a:solidFill>
                  <a:srgbClr val="242021"/>
                </a:solidFill>
                <a:effectLst/>
                <a:latin typeface="Gotham-Bold"/>
              </a:rPr>
              <a:t>The Venture Capital (VC) Method</a:t>
            </a:r>
          </a:p>
          <a:p>
            <a:pPr algn="just"/>
            <a:endParaRPr lang="en-US" sz="1800" b="1" i="0" dirty="0">
              <a:solidFill>
                <a:srgbClr val="242021"/>
              </a:solidFill>
              <a:effectLst/>
              <a:latin typeface="Gotham-Bold"/>
            </a:endParaRPr>
          </a:p>
          <a:p>
            <a:pPr marL="285750" indent="-285750" algn="just">
              <a:buFont typeface="Arial" panose="020B0604020202020204" pitchFamily="34" charset="0"/>
              <a:buChar char="•"/>
            </a:pPr>
            <a:r>
              <a:rPr lang="en-US" sz="1800" b="0" i="0" dirty="0">
                <a:solidFill>
                  <a:srgbClr val="242021"/>
                </a:solidFill>
                <a:effectLst/>
                <a:latin typeface="TimesNewRomanMTStd"/>
              </a:rPr>
              <a:t>The VC Method </a:t>
            </a:r>
            <a:r>
              <a:rPr lang="en-US" sz="1800" b="0" i="0" u="sng" dirty="0">
                <a:solidFill>
                  <a:srgbClr val="FF0000"/>
                </a:solidFill>
                <a:effectLst/>
                <a:latin typeface="TimesNewRomanMTStd"/>
              </a:rPr>
              <a:t>combines elements of DCF and RV and </a:t>
            </a:r>
            <a:r>
              <a:rPr lang="en-US" sz="1800" i="0" u="sng" dirty="0">
                <a:solidFill>
                  <a:srgbClr val="FF0000"/>
                </a:solidFill>
                <a:effectLst/>
                <a:latin typeface="TimesNewRomanMTStd"/>
              </a:rPr>
              <a:t>has been popular in the </a:t>
            </a:r>
            <a:r>
              <a:rPr lang="en-US" sz="1800" b="1" i="0" u="sng" dirty="0">
                <a:solidFill>
                  <a:srgbClr val="FF0000"/>
                </a:solidFill>
                <a:effectLst/>
                <a:latin typeface="TimesNewRomanMTStd"/>
              </a:rPr>
              <a:t>private equity arena</a:t>
            </a:r>
            <a:r>
              <a:rPr lang="en-US" sz="1800" b="0" i="0" dirty="0">
                <a:solidFill>
                  <a:srgbClr val="242021"/>
                </a:solidFill>
                <a:effectLst/>
                <a:latin typeface="TimesNewRomanMTStd"/>
              </a:rPr>
              <a:t>. </a:t>
            </a:r>
          </a:p>
          <a:p>
            <a:pPr marL="285750" indent="-285750" algn="just">
              <a:buFont typeface="Arial" panose="020B0604020202020204" pitchFamily="34" charset="0"/>
              <a:buChar char="•"/>
            </a:pPr>
            <a:endParaRPr lang="en-US" sz="1800" b="0" i="0" dirty="0">
              <a:solidFill>
                <a:srgbClr val="242021"/>
              </a:solidFill>
              <a:effectLst/>
              <a:latin typeface="TimesNewRomanMTStd"/>
            </a:endParaRPr>
          </a:p>
          <a:p>
            <a:pPr marL="285750" indent="-285750" algn="just">
              <a:buFont typeface="Arial" panose="020B0604020202020204" pitchFamily="34" charset="0"/>
              <a:buChar char="•"/>
            </a:pPr>
            <a:r>
              <a:rPr lang="en-US" sz="1800" b="0" i="0" dirty="0">
                <a:solidFill>
                  <a:srgbClr val="FF0000"/>
                </a:solidFill>
                <a:effectLst/>
                <a:latin typeface="TimesNewRomanMTStd"/>
              </a:rPr>
              <a:t>It is computationally straightforward and parallels the way </a:t>
            </a:r>
            <a:r>
              <a:rPr lang="en-US" sz="1800" b="1" i="0" dirty="0">
                <a:solidFill>
                  <a:srgbClr val="FF0000"/>
                </a:solidFill>
                <a:effectLst/>
                <a:latin typeface="TimesNewRomanMTStd"/>
              </a:rPr>
              <a:t>some VCs have traditionally approached their investments. </a:t>
            </a:r>
          </a:p>
          <a:p>
            <a:pPr marL="285750" indent="-285750" algn="just">
              <a:buFont typeface="Arial" panose="020B0604020202020204" pitchFamily="34" charset="0"/>
              <a:buChar char="•"/>
            </a:pPr>
            <a:endParaRPr lang="en-US" sz="1800" b="0" i="0" dirty="0">
              <a:solidFill>
                <a:srgbClr val="242021"/>
              </a:solidFill>
              <a:effectLst/>
              <a:latin typeface="TimesNewRomanMTStd"/>
            </a:endParaRPr>
          </a:p>
          <a:p>
            <a:pPr marL="285750" indent="-285750" algn="just">
              <a:buFont typeface="Arial" panose="020B0604020202020204" pitchFamily="34" charset="0"/>
              <a:buChar char="•"/>
            </a:pPr>
            <a:r>
              <a:rPr lang="en-US" sz="1800" b="0" i="0" dirty="0">
                <a:solidFill>
                  <a:srgbClr val="242021"/>
                </a:solidFill>
                <a:effectLst/>
                <a:latin typeface="TimesNewRomanMTStd"/>
              </a:rPr>
              <a:t>The method </a:t>
            </a:r>
            <a:r>
              <a:rPr lang="en-US" sz="1800" b="0" i="0" u="sng" dirty="0">
                <a:solidFill>
                  <a:srgbClr val="242021"/>
                </a:solidFill>
                <a:effectLst/>
                <a:latin typeface="TimesNewRomanMTStd"/>
              </a:rPr>
              <a:t>starts with an estimate of future value conditional on success</a:t>
            </a:r>
            <a:r>
              <a:rPr lang="en-US" sz="1800" b="0" i="0" dirty="0">
                <a:solidFill>
                  <a:srgbClr val="242021"/>
                </a:solidFill>
                <a:effectLst/>
                <a:latin typeface="TimesNewRomanMTStd"/>
              </a:rPr>
              <a:t>— possibly the projections </a:t>
            </a:r>
            <a:r>
              <a:rPr lang="en-US" sz="1800" b="0" i="0" u="sng" dirty="0">
                <a:solidFill>
                  <a:srgbClr val="242021"/>
                </a:solidFill>
                <a:effectLst/>
                <a:latin typeface="TimesNewRomanMTStd"/>
              </a:rPr>
              <a:t>in the entrepreneur’s business plan</a:t>
            </a:r>
            <a:r>
              <a:rPr lang="en-US" sz="1800" b="0" i="0" dirty="0">
                <a:solidFill>
                  <a:srgbClr val="242021"/>
                </a:solidFill>
                <a:effectLst/>
                <a:latin typeface="TimesNewRomanMTStd"/>
              </a:rPr>
              <a:t>, which typically seek to demonstrate the potential success of the venture. </a:t>
            </a:r>
          </a:p>
          <a:p>
            <a:pPr marL="285750" indent="-285750" algn="just">
              <a:buFont typeface="Arial" panose="020B0604020202020204" pitchFamily="34" charset="0"/>
              <a:buChar char="•"/>
            </a:pPr>
            <a:endParaRPr lang="en-US" sz="1800" b="0" i="0" dirty="0">
              <a:solidFill>
                <a:srgbClr val="242021"/>
              </a:solidFill>
              <a:effectLst/>
              <a:latin typeface="TimesNewRomanMTStd"/>
            </a:endParaRPr>
          </a:p>
          <a:p>
            <a:pPr marL="285750" indent="-285750" algn="just">
              <a:buFont typeface="Arial" panose="020B0604020202020204" pitchFamily="34" charset="0"/>
              <a:buChar char="•"/>
            </a:pPr>
            <a:r>
              <a:rPr lang="en-US" sz="1800" b="1" i="0" dirty="0">
                <a:solidFill>
                  <a:srgbClr val="242021"/>
                </a:solidFill>
                <a:effectLst/>
                <a:latin typeface="TimesNewRomanMTStd"/>
              </a:rPr>
              <a:t>Success scenario </a:t>
            </a:r>
            <a:r>
              <a:rPr lang="en-US" sz="1800" b="0" i="0" dirty="0">
                <a:solidFill>
                  <a:srgbClr val="242021"/>
                </a:solidFill>
                <a:effectLst/>
                <a:latin typeface="TimesNewRomanMTStd"/>
              </a:rPr>
              <a:t>projections incorporate an </a:t>
            </a:r>
            <a:r>
              <a:rPr lang="en-US" sz="1800" b="0" i="0" u="sng" dirty="0">
                <a:solidFill>
                  <a:srgbClr val="242021"/>
                </a:solidFill>
                <a:effectLst/>
                <a:latin typeface="TimesNewRomanMTStd"/>
              </a:rPr>
              <a:t>assumed timetable for </a:t>
            </a:r>
            <a:r>
              <a:rPr lang="en-US" sz="1800" b="1" i="0" u="sng" dirty="0">
                <a:solidFill>
                  <a:srgbClr val="242021"/>
                </a:solidFill>
                <a:effectLst/>
                <a:latin typeface="TimesNewRomanMTStd"/>
              </a:rPr>
              <a:t>exit</a:t>
            </a:r>
            <a:r>
              <a:rPr lang="en-US" sz="1800" b="0" i="0" dirty="0">
                <a:solidFill>
                  <a:srgbClr val="242021"/>
                </a:solidFill>
                <a:effectLst/>
                <a:latin typeface="TimesNewRomanMTStd"/>
              </a:rPr>
              <a:t>, </a:t>
            </a:r>
            <a:r>
              <a:rPr lang="en-US" sz="1800" b="0" i="0" u="sng" dirty="0">
                <a:solidFill>
                  <a:srgbClr val="242021"/>
                </a:solidFill>
                <a:effectLst/>
                <a:latin typeface="TimesNewRomanMTStd"/>
              </a:rPr>
              <a:t>typically three to five years</a:t>
            </a:r>
            <a:r>
              <a:rPr lang="en-US" sz="1800" b="0" i="0" dirty="0">
                <a:solidFill>
                  <a:srgbClr val="242021"/>
                </a:solidFill>
                <a:effectLst/>
                <a:latin typeface="TimesNewRomanMTStd"/>
              </a:rPr>
              <a:t>, and a </a:t>
            </a:r>
            <a:r>
              <a:rPr lang="en-US" sz="1800" b="0" i="0" u="sng" dirty="0">
                <a:solidFill>
                  <a:srgbClr val="242021"/>
                </a:solidFill>
                <a:effectLst/>
                <a:latin typeface="TimesNewRomanMTStd"/>
              </a:rPr>
              <a:t>conjecture as to the form of exit and resulting future value</a:t>
            </a:r>
            <a:r>
              <a:rPr lang="en-US" sz="1800" b="0" i="0" dirty="0">
                <a:solidFill>
                  <a:srgbClr val="242021"/>
                </a:solidFill>
                <a:effectLst/>
                <a:latin typeface="TimesNewRomanMTStd"/>
              </a:rPr>
              <a:t>. </a:t>
            </a:r>
          </a:p>
          <a:p>
            <a:pPr marL="285750" indent="-285750" algn="just">
              <a:buFont typeface="Arial" panose="020B0604020202020204" pitchFamily="34" charset="0"/>
              <a:buChar char="•"/>
            </a:pPr>
            <a:endParaRPr lang="en-US" sz="1800" b="0" i="0" dirty="0">
              <a:solidFill>
                <a:srgbClr val="242021"/>
              </a:solidFill>
              <a:effectLst/>
              <a:latin typeface="TimesNewRomanMTStd"/>
            </a:endParaRPr>
          </a:p>
          <a:p>
            <a:pPr marL="285750" indent="-285750" algn="just">
              <a:buFont typeface="Arial" panose="020B0604020202020204" pitchFamily="34" charset="0"/>
              <a:buChar char="•"/>
            </a:pPr>
            <a:r>
              <a:rPr lang="en-US" sz="1800" b="0" i="0" dirty="0">
                <a:solidFill>
                  <a:srgbClr val="242021"/>
                </a:solidFill>
                <a:effectLst/>
                <a:latin typeface="TimesNewRomanMTStd"/>
              </a:rPr>
              <a:t>The estimate of exit value conditional on success is sometimes developed using RV multiples to a projected performance measure such as net income or EBIT. </a:t>
            </a:r>
          </a:p>
          <a:p>
            <a:pPr marL="285750" indent="-285750" algn="just">
              <a:buFont typeface="Arial" panose="020B0604020202020204" pitchFamily="34" charset="0"/>
              <a:buChar char="•"/>
            </a:pPr>
            <a:endParaRPr lang="en-US" sz="1800" b="0" i="0" dirty="0">
              <a:solidFill>
                <a:srgbClr val="242021"/>
              </a:solidFill>
              <a:effectLst/>
              <a:latin typeface="TimesNewRomanMTStd"/>
            </a:endParaRPr>
          </a:p>
        </p:txBody>
      </p:sp>
      <p:sp>
        <p:nvSpPr>
          <p:cNvPr id="2" name="TextBox 1">
            <a:extLst>
              <a:ext uri="{FF2B5EF4-FFF2-40B4-BE49-F238E27FC236}">
                <a16:creationId xmlns:a16="http://schemas.microsoft.com/office/drawing/2014/main" id="{B4B5A320-BA51-5564-2F9B-D973055BB09A}"/>
              </a:ext>
            </a:extLst>
          </p:cNvPr>
          <p:cNvSpPr txBox="1"/>
          <p:nvPr/>
        </p:nvSpPr>
        <p:spPr>
          <a:xfrm>
            <a:off x="4645025" y="6064284"/>
            <a:ext cx="2616200" cy="400110"/>
          </a:xfrm>
          <a:prstGeom prst="rect">
            <a:avLst/>
          </a:prstGeom>
          <a:solidFill>
            <a:schemeClr val="tx1"/>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7" name="Picture 6">
            <a:extLst>
              <a:ext uri="{FF2B5EF4-FFF2-40B4-BE49-F238E27FC236}">
                <a16:creationId xmlns:a16="http://schemas.microsoft.com/office/drawing/2014/main" id="{8AC59310-6345-0349-FF88-FFF7A959AE30}"/>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242441" y="-73109"/>
            <a:ext cx="2383737" cy="641546"/>
          </a:xfrm>
          <a:prstGeom prst="rect">
            <a:avLst/>
          </a:prstGeom>
        </p:spPr>
      </p:pic>
    </p:spTree>
    <p:extLst>
      <p:ext uri="{BB962C8B-B14F-4D97-AF65-F5344CB8AC3E}">
        <p14:creationId xmlns:p14="http://schemas.microsoft.com/office/powerpoint/2010/main" val="345884195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710737"/>
            <a:ext cx="4128422" cy="5194418"/>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717362" y="479390"/>
            <a:ext cx="11079241" cy="595915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1800" b="1" i="0" dirty="0">
                <a:solidFill>
                  <a:srgbClr val="242021"/>
                </a:solidFill>
                <a:effectLst/>
                <a:latin typeface="Gotham-Bold"/>
              </a:rPr>
              <a:t>The Venture Capital (VC) Method </a:t>
            </a:r>
            <a:r>
              <a:rPr lang="en-US" sz="1800" b="1" i="1" dirty="0">
                <a:solidFill>
                  <a:srgbClr val="242021"/>
                </a:solidFill>
                <a:effectLst/>
                <a:latin typeface="Gotham-Bold"/>
              </a:rPr>
              <a:t>(Cont.)</a:t>
            </a:r>
          </a:p>
          <a:p>
            <a:pPr marL="285750" indent="-285750" algn="just">
              <a:buFont typeface="Arial" panose="020B0604020202020204" pitchFamily="34" charset="0"/>
              <a:buChar char="•"/>
            </a:pPr>
            <a:endParaRPr lang="en-US" sz="1800" b="0" i="0" dirty="0">
              <a:solidFill>
                <a:srgbClr val="242021"/>
              </a:solidFill>
              <a:effectLst/>
              <a:latin typeface="TimesNewRomanMTStd"/>
            </a:endParaRPr>
          </a:p>
          <a:p>
            <a:pPr marL="285750" indent="-285750" algn="just">
              <a:buFont typeface="Arial" panose="020B0604020202020204" pitchFamily="34" charset="0"/>
              <a:buChar char="•"/>
            </a:pPr>
            <a:endParaRPr lang="en-US" sz="1800" b="0" i="0" dirty="0">
              <a:solidFill>
                <a:srgbClr val="242021"/>
              </a:solidFill>
              <a:effectLst/>
              <a:latin typeface="TimesNewRomanMTStd"/>
            </a:endParaRPr>
          </a:p>
          <a:p>
            <a:pPr marL="285750" indent="-285750" algn="just">
              <a:buFont typeface="Arial" panose="020B0604020202020204" pitchFamily="34" charset="0"/>
              <a:buChar char="•"/>
            </a:pPr>
            <a:r>
              <a:rPr lang="en-US" sz="1800" b="1" i="0" dirty="0">
                <a:solidFill>
                  <a:srgbClr val="242021"/>
                </a:solidFill>
                <a:effectLst/>
                <a:latin typeface="TimesNewRomanMTStd"/>
              </a:rPr>
              <a:t>In spite of its widespread use and intuitive appeal, </a:t>
            </a:r>
            <a:r>
              <a:rPr lang="en-US" sz="1800" b="1" i="0" u="sng" dirty="0">
                <a:solidFill>
                  <a:srgbClr val="242021"/>
                </a:solidFill>
                <a:effectLst/>
                <a:latin typeface="TimesNewRomanMTStd"/>
              </a:rPr>
              <a:t>the VC Method has theoretical and practical </a:t>
            </a:r>
            <a:r>
              <a:rPr lang="en-US" sz="1800" b="1" i="0" u="sng" dirty="0">
                <a:solidFill>
                  <a:srgbClr val="FF0000"/>
                </a:solidFill>
                <a:effectLst/>
                <a:latin typeface="TimesNewRomanMTStd"/>
              </a:rPr>
              <a:t>shortcomings.</a:t>
            </a:r>
          </a:p>
          <a:p>
            <a:pPr marL="285750" indent="-285750" algn="just">
              <a:buFont typeface="Arial" panose="020B0604020202020204" pitchFamily="34" charset="0"/>
              <a:buChar char="•"/>
            </a:pPr>
            <a:endParaRPr lang="en-US" sz="1800" b="0" i="0" dirty="0">
              <a:solidFill>
                <a:srgbClr val="242021"/>
              </a:solidFill>
              <a:effectLst/>
              <a:latin typeface="TimesNewRomanMTStd"/>
            </a:endParaRPr>
          </a:p>
          <a:p>
            <a:pPr marL="285750" indent="-285750" algn="just">
              <a:buFont typeface="Arial" panose="020B0604020202020204" pitchFamily="34" charset="0"/>
              <a:buChar char="•"/>
            </a:pPr>
            <a:r>
              <a:rPr lang="en-US" sz="1800" b="0" i="0" dirty="0">
                <a:solidFill>
                  <a:srgbClr val="242021"/>
                </a:solidFill>
                <a:effectLst/>
                <a:latin typeface="TimesNewRomanMTStd"/>
              </a:rPr>
              <a:t>Most important, </a:t>
            </a:r>
            <a:r>
              <a:rPr lang="en-US" sz="1800" b="0" i="0" u="sng" dirty="0">
                <a:solidFill>
                  <a:srgbClr val="FF0000"/>
                </a:solidFill>
                <a:effectLst/>
                <a:latin typeface="TimesNewRomanMTStd"/>
              </a:rPr>
              <a:t>the hurdle rate selection implicitly combines so many conditions that are difficult to specify </a:t>
            </a:r>
            <a:r>
              <a:rPr lang="en-US" sz="1800" b="0" i="0" dirty="0">
                <a:solidFill>
                  <a:srgbClr val="242021"/>
                </a:solidFill>
                <a:effectLst/>
                <a:latin typeface="TimesNewRomanMTStd"/>
              </a:rPr>
              <a:t>so that there is no reliable way to determine the rate that should be used. </a:t>
            </a:r>
          </a:p>
          <a:p>
            <a:pPr marL="285750" indent="-285750" algn="just">
              <a:buFont typeface="Arial" panose="020B0604020202020204" pitchFamily="34" charset="0"/>
              <a:buChar char="•"/>
            </a:pPr>
            <a:endParaRPr lang="en-US" sz="1800" b="0" i="0" dirty="0">
              <a:solidFill>
                <a:srgbClr val="242021"/>
              </a:solidFill>
              <a:effectLst/>
              <a:latin typeface="TimesNewRomanMTStd"/>
            </a:endParaRPr>
          </a:p>
          <a:p>
            <a:pPr marL="285750" indent="-285750" algn="just">
              <a:buFont typeface="Arial" panose="020B0604020202020204" pitchFamily="34" charset="0"/>
              <a:buChar char="•"/>
            </a:pPr>
            <a:r>
              <a:rPr lang="en-US" sz="1800" b="0" i="0" dirty="0">
                <a:solidFill>
                  <a:srgbClr val="242021"/>
                </a:solidFill>
                <a:effectLst/>
                <a:latin typeface="TimesNewRomanMTStd"/>
              </a:rPr>
              <a:t>Because </a:t>
            </a:r>
            <a:r>
              <a:rPr lang="en-US" sz="1800" b="0" i="0" u="sng" dirty="0">
                <a:solidFill>
                  <a:srgbClr val="FF0000"/>
                </a:solidFill>
                <a:effectLst/>
                <a:latin typeface="TimesNewRomanMTStd"/>
              </a:rPr>
              <a:t>only a success scenario is used</a:t>
            </a:r>
            <a:r>
              <a:rPr lang="en-US" sz="1800" b="0" i="0" dirty="0">
                <a:solidFill>
                  <a:srgbClr val="242021"/>
                </a:solidFill>
                <a:effectLst/>
                <a:latin typeface="TimesNewRomanMTStd"/>
              </a:rPr>
              <a:t>, the assumed timing of the </a:t>
            </a:r>
            <a:r>
              <a:rPr lang="en-US" sz="1800" b="0" i="0" u="sng" dirty="0">
                <a:solidFill>
                  <a:srgbClr val="FF0000"/>
                </a:solidFill>
                <a:effectLst/>
                <a:latin typeface="TimesNewRomanMTStd"/>
              </a:rPr>
              <a:t>harvest cash flow can impart</a:t>
            </a:r>
            <a:r>
              <a:rPr lang="en-US" u="sng" dirty="0">
                <a:solidFill>
                  <a:srgbClr val="FF0000"/>
                </a:solidFill>
              </a:rPr>
              <a:t> </a:t>
            </a:r>
            <a:r>
              <a:rPr lang="en-US" sz="1800" b="0" i="0" u="sng" dirty="0">
                <a:solidFill>
                  <a:srgbClr val="FF0000"/>
                </a:solidFill>
                <a:effectLst/>
                <a:latin typeface="TimesNewRomanMTStd"/>
              </a:rPr>
              <a:t>systematic bias </a:t>
            </a:r>
            <a:r>
              <a:rPr lang="en-US" sz="1800" b="0" i="0" dirty="0">
                <a:solidFill>
                  <a:srgbClr val="242021"/>
                </a:solidFill>
                <a:effectLst/>
                <a:latin typeface="TimesNewRomanMTStd"/>
              </a:rPr>
              <a:t>to value estimates. </a:t>
            </a:r>
          </a:p>
          <a:p>
            <a:pPr marL="285750" indent="-285750" algn="just">
              <a:buFont typeface="Arial" panose="020B0604020202020204" pitchFamily="34" charset="0"/>
              <a:buChar char="•"/>
            </a:pPr>
            <a:endParaRPr lang="en-US" sz="1800" b="0" i="0" dirty="0">
              <a:solidFill>
                <a:srgbClr val="242021"/>
              </a:solidFill>
              <a:effectLst/>
              <a:latin typeface="TimesNewRomanMTStd"/>
            </a:endParaRPr>
          </a:p>
          <a:p>
            <a:pPr marL="285750" indent="-285750" algn="just">
              <a:buFont typeface="Arial" panose="020B0604020202020204" pitchFamily="34" charset="0"/>
              <a:buChar char="•"/>
            </a:pPr>
            <a:r>
              <a:rPr lang="en-US" sz="1800" b="0" i="0" dirty="0">
                <a:solidFill>
                  <a:srgbClr val="242021"/>
                </a:solidFill>
                <a:effectLst/>
                <a:latin typeface="TimesNewRomanMTStd"/>
              </a:rPr>
              <a:t>Because of these, we regard </a:t>
            </a:r>
            <a:r>
              <a:rPr lang="en-US" sz="1800" b="1" i="0" dirty="0">
                <a:solidFill>
                  <a:srgbClr val="FF0000"/>
                </a:solidFill>
                <a:effectLst/>
                <a:latin typeface="TimesNewRomanMTStd"/>
              </a:rPr>
              <a:t>the VC Method as more of </a:t>
            </a:r>
            <a:r>
              <a:rPr lang="en-US" sz="1800" b="1" i="0" u="sng" dirty="0">
                <a:solidFill>
                  <a:srgbClr val="FF0000"/>
                </a:solidFill>
                <a:effectLst/>
                <a:latin typeface="TimesNewRomanMTStd"/>
              </a:rPr>
              <a:t>a device for negotiating with the entrepreneur </a:t>
            </a:r>
            <a:r>
              <a:rPr lang="en-US" sz="1800" b="1" i="0" dirty="0">
                <a:solidFill>
                  <a:srgbClr val="FF0000"/>
                </a:solidFill>
                <a:effectLst/>
                <a:latin typeface="TimesNewRomanMTStd"/>
              </a:rPr>
              <a:t>than a reliable valuation method.</a:t>
            </a:r>
            <a:endParaRPr kumimoji="0" lang="en-US" sz="1800" b="1" i="0" u="none" strike="noStrike" kern="1200" cap="none" spc="0" normalizeH="0" baseline="0" noProof="0" dirty="0">
              <a:ln>
                <a:noFill/>
              </a:ln>
              <a:solidFill>
                <a:srgbClr val="FF0000"/>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B4B5A320-BA51-5564-2F9B-D973055BB09A}"/>
              </a:ext>
            </a:extLst>
          </p:cNvPr>
          <p:cNvSpPr txBox="1"/>
          <p:nvPr/>
        </p:nvSpPr>
        <p:spPr>
          <a:xfrm>
            <a:off x="4414115" y="6527593"/>
            <a:ext cx="2616200" cy="400110"/>
          </a:xfrm>
          <a:prstGeom prst="rect">
            <a:avLst/>
          </a:prstGeom>
          <a:solidFill>
            <a:schemeClr val="tx1"/>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7" name="Picture 6">
            <a:extLst>
              <a:ext uri="{FF2B5EF4-FFF2-40B4-BE49-F238E27FC236}">
                <a16:creationId xmlns:a16="http://schemas.microsoft.com/office/drawing/2014/main" id="{8AC59310-6345-0349-FF88-FFF7A959AE30}"/>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242441" y="-73109"/>
            <a:ext cx="2383737" cy="641546"/>
          </a:xfrm>
          <a:prstGeom prst="rect">
            <a:avLst/>
          </a:prstGeom>
        </p:spPr>
      </p:pic>
    </p:spTree>
    <p:extLst>
      <p:ext uri="{BB962C8B-B14F-4D97-AF65-F5344CB8AC3E}">
        <p14:creationId xmlns:p14="http://schemas.microsoft.com/office/powerpoint/2010/main" val="236530493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546619"/>
            <a:ext cx="4128422" cy="5098121"/>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38504" y="679884"/>
            <a:ext cx="11079241" cy="4691895"/>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1800" b="1" i="0" dirty="0">
                <a:solidFill>
                  <a:srgbClr val="242021"/>
                </a:solidFill>
                <a:effectLst/>
                <a:latin typeface="Gotham-Bold"/>
              </a:rPr>
              <a:t>The First Chicago Method</a:t>
            </a:r>
          </a:p>
          <a:p>
            <a:pPr marL="285750" indent="-285750" algn="just">
              <a:buFont typeface="Arial" panose="020B0604020202020204" pitchFamily="34" charset="0"/>
              <a:buChar char="•"/>
            </a:pPr>
            <a:r>
              <a:rPr lang="en-US" sz="1800" b="0" i="0" dirty="0">
                <a:solidFill>
                  <a:srgbClr val="242021"/>
                </a:solidFill>
                <a:effectLst/>
                <a:latin typeface="TimesNewRomanMTStd"/>
              </a:rPr>
              <a:t>The First Chicago Method </a:t>
            </a:r>
            <a:r>
              <a:rPr lang="en-US" sz="1800" b="0" i="0" dirty="0">
                <a:solidFill>
                  <a:srgbClr val="FF0000"/>
                </a:solidFill>
                <a:effectLst/>
                <a:latin typeface="TimesNewRomanMTStd"/>
              </a:rPr>
              <a:t>is also used widely by VC practitioners and represents an improvement on the VC Method.</a:t>
            </a:r>
          </a:p>
          <a:p>
            <a:pPr marL="285750" indent="-285750" algn="just">
              <a:buFont typeface="Arial" panose="020B0604020202020204" pitchFamily="34" charset="0"/>
              <a:buChar char="•"/>
            </a:pPr>
            <a:endParaRPr lang="en-US" sz="1800" b="0" i="0" dirty="0">
              <a:solidFill>
                <a:srgbClr val="242021"/>
              </a:solidFill>
              <a:effectLst/>
              <a:latin typeface="TimesNewRomanMTStd"/>
            </a:endParaRPr>
          </a:p>
          <a:p>
            <a:pPr marL="285750" indent="-285750" algn="just">
              <a:buFont typeface="Arial" panose="020B0604020202020204" pitchFamily="34" charset="0"/>
              <a:buChar char="•"/>
            </a:pPr>
            <a:r>
              <a:rPr lang="en-US" sz="1800" b="0" i="0" dirty="0">
                <a:solidFill>
                  <a:srgbClr val="242021"/>
                </a:solidFill>
                <a:effectLst/>
                <a:latin typeface="TimesNewRomanMTStd"/>
              </a:rPr>
              <a:t>The </a:t>
            </a:r>
            <a:r>
              <a:rPr lang="en-US" sz="1800" b="1" i="0" dirty="0">
                <a:solidFill>
                  <a:srgbClr val="242021"/>
                </a:solidFill>
                <a:effectLst/>
                <a:latin typeface="TimesNewRomanMTStd"/>
              </a:rPr>
              <a:t>goals of the First Chicago Method </a:t>
            </a:r>
            <a:r>
              <a:rPr lang="en-US" sz="1800" b="0" i="0" u="sng" dirty="0">
                <a:solidFill>
                  <a:srgbClr val="FF0000"/>
                </a:solidFill>
                <a:effectLst/>
                <a:latin typeface="TimesNewRomanMTStd"/>
              </a:rPr>
              <a:t>are to provide a simple way of performing DCF valuation and to mitigate the valuation biases of the VC Method. </a:t>
            </a:r>
          </a:p>
          <a:p>
            <a:pPr marL="285750" indent="-285750" algn="just">
              <a:buFont typeface="Arial" panose="020B0604020202020204" pitchFamily="34" charset="0"/>
              <a:buChar char="•"/>
            </a:pPr>
            <a:endParaRPr lang="en-US" sz="1800" b="0" i="0" dirty="0">
              <a:solidFill>
                <a:srgbClr val="242021"/>
              </a:solidFill>
              <a:effectLst/>
              <a:latin typeface="TimesNewRomanMTStd"/>
            </a:endParaRPr>
          </a:p>
          <a:p>
            <a:pPr marL="285750" indent="-285750" algn="just">
              <a:buFont typeface="Arial" panose="020B0604020202020204" pitchFamily="34" charset="0"/>
              <a:buChar char="•"/>
            </a:pPr>
            <a:r>
              <a:rPr lang="en-US" sz="1800" b="0" i="0" dirty="0">
                <a:solidFill>
                  <a:srgbClr val="242021"/>
                </a:solidFill>
                <a:effectLst/>
                <a:latin typeface="TimesNewRomanMTStd"/>
              </a:rPr>
              <a:t>Rather than limiting the analysis to a success scenario, the First Chicago Method </a:t>
            </a:r>
            <a:r>
              <a:rPr lang="en-US" sz="1800" b="1" i="0" u="sng" dirty="0">
                <a:solidFill>
                  <a:srgbClr val="FF0000"/>
                </a:solidFill>
                <a:effectLst/>
                <a:latin typeface="TimesNewRomanMTStd"/>
              </a:rPr>
              <a:t>uses probability-weighted scenarios</a:t>
            </a:r>
            <a:r>
              <a:rPr lang="en-US" sz="1800" b="0" i="0" dirty="0">
                <a:solidFill>
                  <a:srgbClr val="242021"/>
                </a:solidFill>
                <a:effectLst/>
                <a:latin typeface="TimesNewRomanMTStd"/>
              </a:rPr>
              <a:t> </a:t>
            </a:r>
            <a:r>
              <a:rPr lang="en-US" sz="1800" b="0" i="0" dirty="0">
                <a:solidFill>
                  <a:srgbClr val="FF0000"/>
                </a:solidFill>
                <a:effectLst/>
                <a:latin typeface="TimesNewRomanMTStd"/>
              </a:rPr>
              <a:t>to come up with a more reliable estimate of expected (in the statistical sense) cash flows, rather than just the optimistic cash flows used in the VC Method. </a:t>
            </a:r>
          </a:p>
          <a:p>
            <a:pPr marL="285750" indent="-285750" algn="just">
              <a:buFont typeface="Arial" panose="020B0604020202020204" pitchFamily="34" charset="0"/>
              <a:buChar char="•"/>
            </a:pPr>
            <a:endParaRPr lang="en-US" sz="1800" b="0" i="0" dirty="0">
              <a:solidFill>
                <a:srgbClr val="242021"/>
              </a:solidFill>
              <a:effectLst/>
              <a:latin typeface="TimesNewRomanMTStd"/>
            </a:endParaRPr>
          </a:p>
          <a:p>
            <a:pPr marL="285750" indent="-285750" algn="just">
              <a:buFont typeface="Arial" panose="020B0604020202020204" pitchFamily="34" charset="0"/>
              <a:buChar char="•"/>
            </a:pPr>
            <a:r>
              <a:rPr lang="en-US" sz="1800" b="0" i="0" dirty="0">
                <a:solidFill>
                  <a:srgbClr val="242021"/>
                </a:solidFill>
                <a:effectLst/>
                <a:latin typeface="TimesNewRomanMTStd"/>
              </a:rPr>
              <a:t>These expected cash flows are then discounted using a more realistic cost of capital, rather than the high hurdle rates used in the VC Method. </a:t>
            </a:r>
          </a:p>
          <a:p>
            <a:pPr marL="285750" indent="-285750" algn="just">
              <a:buFont typeface="Arial" panose="020B0604020202020204" pitchFamily="34" charset="0"/>
              <a:buChar char="•"/>
            </a:pPr>
            <a:endParaRPr lang="en-US" sz="1800" b="0" i="0" dirty="0">
              <a:solidFill>
                <a:srgbClr val="242021"/>
              </a:solidFill>
              <a:effectLst/>
              <a:latin typeface="TimesNewRomanMTStd"/>
            </a:endParaRPr>
          </a:p>
          <a:p>
            <a:pPr marL="285750" indent="-285750" algn="just">
              <a:buFont typeface="Arial" panose="020B0604020202020204" pitchFamily="34" charset="0"/>
              <a:buChar char="•"/>
            </a:pPr>
            <a:r>
              <a:rPr lang="en-US" sz="1800" b="0" i="0" dirty="0">
                <a:solidFill>
                  <a:srgbClr val="242021"/>
                </a:solidFill>
                <a:effectLst/>
                <a:latin typeface="TimesNewRomanMTStd"/>
              </a:rPr>
              <a:t>If the scenario probabilities are correctly weighted, the appropriate discount rate is identical to the one that would be used in DCF valuation by the RADR approach. </a:t>
            </a:r>
          </a:p>
          <a:p>
            <a:pPr algn="just"/>
            <a:endParaRPr lang="en-US" sz="1800" b="0" i="0" dirty="0">
              <a:solidFill>
                <a:srgbClr val="242021"/>
              </a:solidFill>
              <a:effectLst/>
              <a:latin typeface="TimesNewRomanMTStd"/>
            </a:endParaRPr>
          </a:p>
        </p:txBody>
      </p:sp>
      <p:sp>
        <p:nvSpPr>
          <p:cNvPr id="2" name="TextBox 1">
            <a:extLst>
              <a:ext uri="{FF2B5EF4-FFF2-40B4-BE49-F238E27FC236}">
                <a16:creationId xmlns:a16="http://schemas.microsoft.com/office/drawing/2014/main" id="{B4B5A320-BA51-5564-2F9B-D973055BB09A}"/>
              </a:ext>
            </a:extLst>
          </p:cNvPr>
          <p:cNvSpPr txBox="1"/>
          <p:nvPr/>
        </p:nvSpPr>
        <p:spPr>
          <a:xfrm>
            <a:off x="4670024" y="5758307"/>
            <a:ext cx="2616200" cy="400110"/>
          </a:xfrm>
          <a:prstGeom prst="rect">
            <a:avLst/>
          </a:prstGeom>
          <a:solidFill>
            <a:schemeClr val="tx1"/>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7" name="Picture 6">
            <a:extLst>
              <a:ext uri="{FF2B5EF4-FFF2-40B4-BE49-F238E27FC236}">
                <a16:creationId xmlns:a16="http://schemas.microsoft.com/office/drawing/2014/main" id="{8AC59310-6345-0349-FF88-FFF7A959AE30}"/>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0" y="-284291"/>
            <a:ext cx="2383737" cy="568582"/>
          </a:xfrm>
          <a:prstGeom prst="rect">
            <a:avLst/>
          </a:prstGeom>
        </p:spPr>
      </p:pic>
    </p:spTree>
    <p:extLst>
      <p:ext uri="{BB962C8B-B14F-4D97-AF65-F5344CB8AC3E}">
        <p14:creationId xmlns:p14="http://schemas.microsoft.com/office/powerpoint/2010/main" val="405594355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589441" y="684990"/>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92322" y="1017422"/>
            <a:ext cx="11079241" cy="4952309"/>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1800" b="1" i="0" dirty="0">
                <a:solidFill>
                  <a:srgbClr val="242021"/>
                </a:solidFill>
                <a:effectLst/>
                <a:latin typeface="Gotham-Bold"/>
              </a:rPr>
              <a:t>The First Chicago Method</a:t>
            </a:r>
          </a:p>
          <a:p>
            <a:pPr marL="285750" indent="-285750" algn="just">
              <a:buFont typeface="Arial" panose="020B0604020202020204" pitchFamily="34" charset="0"/>
              <a:buChar char="•"/>
            </a:pPr>
            <a:endParaRPr lang="en-US" sz="1800" b="0" i="0" dirty="0">
              <a:solidFill>
                <a:srgbClr val="242021"/>
              </a:solidFill>
              <a:effectLst/>
              <a:latin typeface="TimesNewRomanMTStd"/>
            </a:endParaRPr>
          </a:p>
          <a:p>
            <a:pPr marL="285750" indent="-285750" algn="just">
              <a:buFont typeface="Arial" panose="020B0604020202020204" pitchFamily="34" charset="0"/>
              <a:buChar char="•"/>
            </a:pPr>
            <a:r>
              <a:rPr lang="en-US" sz="1800" b="0" i="0" dirty="0">
                <a:solidFill>
                  <a:srgbClr val="242021"/>
                </a:solidFill>
                <a:effectLst/>
                <a:latin typeface="TimesNewRomanMTStd"/>
              </a:rPr>
              <a:t>A </a:t>
            </a:r>
            <a:r>
              <a:rPr lang="en-US" sz="1800" b="1" i="0" dirty="0">
                <a:solidFill>
                  <a:srgbClr val="242021"/>
                </a:solidFill>
                <a:effectLst/>
                <a:latin typeface="TimesNewRomanMTStd"/>
              </a:rPr>
              <a:t>benefit of the First Chicago Method</a:t>
            </a:r>
            <a:r>
              <a:rPr lang="en-US" sz="1800" b="0" i="0" dirty="0">
                <a:solidFill>
                  <a:srgbClr val="242021"/>
                </a:solidFill>
                <a:effectLst/>
                <a:latin typeface="TimesNewRomanMTStd"/>
              </a:rPr>
              <a:t> </a:t>
            </a:r>
            <a:r>
              <a:rPr lang="en-US" sz="1800" b="0" i="0" u="sng" dirty="0">
                <a:solidFill>
                  <a:srgbClr val="FF0000"/>
                </a:solidFill>
                <a:effectLst/>
                <a:latin typeface="TimesNewRomanMTStd"/>
              </a:rPr>
              <a:t>is that it requires the analyst to think about the range of possible outcomes for the venture and their probabilities.</a:t>
            </a:r>
          </a:p>
          <a:p>
            <a:pPr marL="285750" indent="-285750" algn="just">
              <a:buFont typeface="Arial" panose="020B0604020202020204" pitchFamily="34" charset="0"/>
              <a:buChar char="•"/>
            </a:pPr>
            <a:endParaRPr lang="en-US" sz="1800" b="0" i="0" u="sng" dirty="0">
              <a:solidFill>
                <a:srgbClr val="FF0000"/>
              </a:solidFill>
              <a:effectLst/>
              <a:latin typeface="TimesNewRomanMTStd"/>
            </a:endParaRPr>
          </a:p>
          <a:p>
            <a:pPr marL="285750" indent="-285750" algn="just">
              <a:buFont typeface="Arial" panose="020B0604020202020204" pitchFamily="34" charset="0"/>
              <a:buChar char="•"/>
            </a:pPr>
            <a:endParaRPr lang="en-US" sz="1800" b="0" i="0" u="sng" dirty="0">
              <a:solidFill>
                <a:srgbClr val="FF0000"/>
              </a:solidFill>
              <a:effectLst/>
              <a:latin typeface="TimesNewRomanMTStd"/>
            </a:endParaRPr>
          </a:p>
          <a:p>
            <a:pPr marL="285750" indent="-285750" algn="just">
              <a:buFont typeface="Arial" panose="020B0604020202020204" pitchFamily="34" charset="0"/>
              <a:buChar char="•"/>
            </a:pPr>
            <a:r>
              <a:rPr lang="en-US" sz="1800" b="0" i="0" dirty="0">
                <a:solidFill>
                  <a:srgbClr val="242021"/>
                </a:solidFill>
                <a:effectLst/>
                <a:latin typeface="TimesNewRomanMTStd"/>
              </a:rPr>
              <a:t>The </a:t>
            </a:r>
            <a:r>
              <a:rPr lang="en-US" sz="1800" b="1" i="0" dirty="0">
                <a:solidFill>
                  <a:srgbClr val="242021"/>
                </a:solidFill>
                <a:effectLst/>
                <a:latin typeface="TimesNewRomanMTStd"/>
              </a:rPr>
              <a:t>question of which valuation tool is best for a particular situation </a:t>
            </a:r>
            <a:r>
              <a:rPr lang="en-US" sz="1800" b="1" i="0" u="sng" dirty="0">
                <a:solidFill>
                  <a:srgbClr val="FF0000"/>
                </a:solidFill>
                <a:effectLst/>
                <a:latin typeface="TimesNewRomanMTStd"/>
              </a:rPr>
              <a:t>does not </a:t>
            </a:r>
            <a:r>
              <a:rPr lang="en-US" sz="1800" b="1" i="0" dirty="0">
                <a:solidFill>
                  <a:srgbClr val="242021"/>
                </a:solidFill>
                <a:effectLst/>
                <a:latin typeface="TimesNewRomanMTStd"/>
              </a:rPr>
              <a:t>have a clear answer</a:t>
            </a:r>
            <a:r>
              <a:rPr lang="en-US" sz="1800" b="0" i="0" dirty="0">
                <a:solidFill>
                  <a:srgbClr val="242021"/>
                </a:solidFill>
                <a:effectLst/>
                <a:latin typeface="TimesNewRomanMTStd"/>
              </a:rPr>
              <a:t>. </a:t>
            </a:r>
            <a:r>
              <a:rPr lang="en-US" sz="1800" b="1" i="0" dirty="0">
                <a:solidFill>
                  <a:srgbClr val="242021"/>
                </a:solidFill>
                <a:effectLst/>
                <a:latin typeface="TimesNewRomanMTStd"/>
              </a:rPr>
              <a:t>??</a:t>
            </a:r>
          </a:p>
          <a:p>
            <a:pPr marL="285750" indent="-285750" algn="just">
              <a:buFont typeface="Arial" panose="020B0604020202020204" pitchFamily="34" charset="0"/>
              <a:buChar char="•"/>
            </a:pPr>
            <a:r>
              <a:rPr lang="en-US" sz="1800" b="0" i="0" dirty="0">
                <a:solidFill>
                  <a:srgbClr val="242021"/>
                </a:solidFill>
                <a:effectLst/>
                <a:latin typeface="TimesNewRomanMTStd"/>
              </a:rPr>
              <a:t>Like any quantitative methodology, the results of each approach depend on the availability and quality of the information it requires. </a:t>
            </a:r>
          </a:p>
          <a:p>
            <a:pPr marL="285750" indent="-285750" algn="just">
              <a:buFont typeface="Arial" panose="020B0604020202020204" pitchFamily="34" charset="0"/>
              <a:buChar char="•"/>
            </a:pPr>
            <a:r>
              <a:rPr lang="en-US" sz="1800" b="0" i="0" dirty="0">
                <a:solidFill>
                  <a:srgbClr val="242021"/>
                </a:solidFill>
                <a:effectLst/>
                <a:latin typeface="TimesNewRomanMTStd"/>
              </a:rPr>
              <a:t>There is a benefit to using as many of the techniques as the data will allow. </a:t>
            </a:r>
          </a:p>
          <a:p>
            <a:pPr marL="285750" indent="-285750" algn="just">
              <a:buFont typeface="Arial" panose="020B0604020202020204" pitchFamily="34" charset="0"/>
              <a:buChar char="•"/>
            </a:pPr>
            <a:r>
              <a:rPr lang="en-US" sz="1800" b="0" i="0" dirty="0">
                <a:solidFill>
                  <a:srgbClr val="242021"/>
                </a:solidFill>
                <a:effectLst/>
                <a:latin typeface="TimesNewRomanMTStd"/>
              </a:rPr>
              <a:t>Doing so will inevitably produce a range of value estimates. </a:t>
            </a:r>
          </a:p>
          <a:p>
            <a:pPr marL="285750" indent="-285750" algn="just">
              <a:buFont typeface="Arial" panose="020B0604020202020204" pitchFamily="34" charset="0"/>
              <a:buChar char="•"/>
            </a:pPr>
            <a:endParaRPr lang="en-US" sz="1800" b="0" i="0" dirty="0">
              <a:solidFill>
                <a:srgbClr val="242021"/>
              </a:solidFill>
              <a:effectLst/>
              <a:latin typeface="TimesNewRomanMTStd"/>
            </a:endParaRPr>
          </a:p>
          <a:p>
            <a:pPr marL="285750" indent="-285750" algn="just">
              <a:buFont typeface="Arial" panose="020B0604020202020204" pitchFamily="34" charset="0"/>
              <a:buChar char="•"/>
            </a:pPr>
            <a:r>
              <a:rPr lang="en-US" sz="1800" b="0" i="0" u="sng" dirty="0">
                <a:solidFill>
                  <a:srgbClr val="242021"/>
                </a:solidFill>
                <a:effectLst/>
                <a:latin typeface="TimesNewRomanMTStd"/>
              </a:rPr>
              <a:t>The final step </a:t>
            </a:r>
            <a:r>
              <a:rPr lang="en-US" sz="1800" b="0" i="0" dirty="0">
                <a:solidFill>
                  <a:srgbClr val="242021"/>
                </a:solidFill>
                <a:effectLst/>
                <a:latin typeface="TimesNewRomanMTStd"/>
              </a:rPr>
              <a:t>is to compare the results, seeking to understand the reasons for material differences. </a:t>
            </a:r>
          </a:p>
          <a:p>
            <a:pPr marL="285750" indent="-285750" algn="just">
              <a:buFont typeface="Arial" panose="020B0604020202020204" pitchFamily="34" charset="0"/>
              <a:buChar char="•"/>
            </a:pPr>
            <a:r>
              <a:rPr lang="en-US" sz="1800" b="0" i="0" dirty="0">
                <a:solidFill>
                  <a:srgbClr val="242021"/>
                </a:solidFill>
                <a:effectLst/>
                <a:latin typeface="TimesNewRomanMTStd"/>
              </a:rPr>
              <a:t>On reflection, you may conclude that in a given instance, one approach is more reliable than are the others. </a:t>
            </a:r>
          </a:p>
          <a:p>
            <a:pPr marL="285750" indent="-285750" algn="just">
              <a:buFont typeface="Arial" panose="020B0604020202020204" pitchFamily="34" charset="0"/>
              <a:buChar char="•"/>
            </a:pPr>
            <a:endParaRPr lang="en-US" sz="1800" b="0" i="0" dirty="0">
              <a:solidFill>
                <a:srgbClr val="242021"/>
              </a:solidFill>
              <a:effectLst/>
              <a:latin typeface="TimesNewRomanMTStd"/>
            </a:endParaRPr>
          </a:p>
          <a:p>
            <a:pPr marL="285750" indent="-285750" algn="just">
              <a:buFont typeface="Arial" panose="020B0604020202020204" pitchFamily="34" charset="0"/>
              <a:buChar char="•"/>
            </a:pPr>
            <a:r>
              <a:rPr lang="en-US" sz="1800" b="0" i="0" dirty="0">
                <a:solidFill>
                  <a:srgbClr val="242021"/>
                </a:solidFill>
                <a:effectLst/>
                <a:latin typeface="TimesNewRomanMTStd"/>
              </a:rPr>
              <a:t>More likely, each provides some useful information, and </a:t>
            </a:r>
            <a:r>
              <a:rPr lang="en-US" sz="1800" b="1" i="0" u="sng" dirty="0">
                <a:solidFill>
                  <a:srgbClr val="242021"/>
                </a:solidFill>
                <a:effectLst/>
                <a:latin typeface="TimesNewRomanMTStd"/>
              </a:rPr>
              <a:t>your task is to decide how best to weight the different estimates.</a:t>
            </a:r>
            <a:endParaRPr kumimoji="0" lang="en-US" sz="1800" b="1" i="0" u="sng"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B4B5A320-BA51-5564-2F9B-D973055BB09A}"/>
              </a:ext>
            </a:extLst>
          </p:cNvPr>
          <p:cNvSpPr txBox="1"/>
          <p:nvPr/>
        </p:nvSpPr>
        <p:spPr>
          <a:xfrm>
            <a:off x="4588103" y="6005077"/>
            <a:ext cx="2616200" cy="400110"/>
          </a:xfrm>
          <a:prstGeom prst="rect">
            <a:avLst/>
          </a:prstGeom>
          <a:solidFill>
            <a:schemeClr val="tx1"/>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7" name="Picture 6">
            <a:extLst>
              <a:ext uri="{FF2B5EF4-FFF2-40B4-BE49-F238E27FC236}">
                <a16:creationId xmlns:a16="http://schemas.microsoft.com/office/drawing/2014/main" id="{8AC59310-6345-0349-FF88-FFF7A959AE30}"/>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242441" y="213439"/>
            <a:ext cx="2383737" cy="568582"/>
          </a:xfrm>
          <a:prstGeom prst="rect">
            <a:avLst/>
          </a:prstGeom>
        </p:spPr>
      </p:pic>
    </p:spTree>
    <p:extLst>
      <p:ext uri="{BB962C8B-B14F-4D97-AF65-F5344CB8AC3E}">
        <p14:creationId xmlns:p14="http://schemas.microsoft.com/office/powerpoint/2010/main" val="145088533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721895"/>
            <a:ext cx="4128422" cy="518325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53272" y="778522"/>
            <a:ext cx="11285455" cy="4873554"/>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1800" b="1" i="0" dirty="0">
                <a:solidFill>
                  <a:srgbClr val="242021"/>
                </a:solidFill>
                <a:effectLst/>
                <a:latin typeface="Gotham-Bold"/>
              </a:rPr>
              <a:t>4. The Entrepreneur’s Opportunity Cost Of Capital</a:t>
            </a:r>
          </a:p>
          <a:p>
            <a:pPr algn="just"/>
            <a:endParaRPr lang="en-US" sz="1800" b="1" i="0" dirty="0">
              <a:solidFill>
                <a:srgbClr val="242021"/>
              </a:solidFill>
              <a:effectLst/>
              <a:latin typeface="Gotham-Bold"/>
            </a:endParaRPr>
          </a:p>
          <a:p>
            <a:pPr marL="285750" indent="-285750" algn="just">
              <a:buFont typeface="Arial" panose="020B0604020202020204" pitchFamily="34" charset="0"/>
              <a:buChar char="•"/>
            </a:pPr>
            <a:r>
              <a:rPr lang="en-US" sz="1800" b="0" i="0" dirty="0">
                <a:solidFill>
                  <a:srgbClr val="242021"/>
                </a:solidFill>
                <a:effectLst/>
                <a:latin typeface="TimesNewRomanMTStd"/>
              </a:rPr>
              <a:t>A unique challenge to new venture contracting </a:t>
            </a:r>
            <a:r>
              <a:rPr lang="en-US" sz="1800" b="0" i="0" u="sng" dirty="0">
                <a:solidFill>
                  <a:srgbClr val="FF0000"/>
                </a:solidFill>
                <a:effectLst/>
                <a:latin typeface="TimesNewRomanMTStd"/>
              </a:rPr>
              <a:t>is that the entrepreneur necessarily invests a large fraction of his financial wealth and human capital in the venture. </a:t>
            </a:r>
          </a:p>
          <a:p>
            <a:pPr marL="285750" indent="-285750" algn="just">
              <a:buFont typeface="Arial" panose="020B0604020202020204" pitchFamily="34" charset="0"/>
              <a:buChar char="•"/>
            </a:pPr>
            <a:r>
              <a:rPr lang="en-US" sz="1800" b="0" i="0" dirty="0">
                <a:solidFill>
                  <a:srgbClr val="242021"/>
                </a:solidFill>
                <a:effectLst/>
                <a:latin typeface="TimesNewRomanMTStd"/>
              </a:rPr>
              <a:t>The resulting under diversification </a:t>
            </a:r>
            <a:r>
              <a:rPr lang="en-US" sz="1800" b="0" i="0" dirty="0">
                <a:solidFill>
                  <a:srgbClr val="FF0000"/>
                </a:solidFill>
                <a:effectLst/>
                <a:latin typeface="TimesNewRomanMTStd"/>
              </a:rPr>
              <a:t>implies that the entrepreneur faces</a:t>
            </a:r>
            <a:r>
              <a:rPr lang="en-US" dirty="0">
                <a:solidFill>
                  <a:srgbClr val="FF0000"/>
                </a:solidFill>
              </a:rPr>
              <a:t> </a:t>
            </a:r>
            <a:r>
              <a:rPr lang="en-US" sz="1800" b="0" i="0" dirty="0">
                <a:solidFill>
                  <a:srgbClr val="FF0000"/>
                </a:solidFill>
                <a:effectLst/>
                <a:latin typeface="TimesNewRomanMTStd"/>
              </a:rPr>
              <a:t>a different risk-return tradeoff than does a well-diversified investor such as an LP in a VC fund.</a:t>
            </a:r>
          </a:p>
          <a:p>
            <a:pPr marL="285750" indent="-285750" algn="just">
              <a:buFont typeface="Arial" panose="020B0604020202020204" pitchFamily="34" charset="0"/>
              <a:buChar char="•"/>
            </a:pPr>
            <a:r>
              <a:rPr lang="en-US" sz="1800" b="0" i="0" dirty="0">
                <a:solidFill>
                  <a:srgbClr val="242021"/>
                </a:solidFill>
                <a:effectLst/>
                <a:latin typeface="TimesNewRomanMTStd"/>
              </a:rPr>
              <a:t>The entrepreneur’s decision to pursue a new venture is among the most difficult to make correctly. </a:t>
            </a:r>
            <a:endParaRPr lang="en-US" dirty="0">
              <a:solidFill>
                <a:srgbClr val="242021"/>
              </a:solidFill>
              <a:latin typeface="TimesNewRomanMTStd"/>
            </a:endParaRPr>
          </a:p>
          <a:p>
            <a:pPr marL="285750" indent="-285750" algn="just">
              <a:buFont typeface="Arial" panose="020B0604020202020204" pitchFamily="34" charset="0"/>
              <a:buChar char="•"/>
            </a:pPr>
            <a:r>
              <a:rPr lang="en-US" sz="1800" b="0" i="0" dirty="0">
                <a:solidFill>
                  <a:srgbClr val="242021"/>
                </a:solidFill>
                <a:effectLst/>
                <a:latin typeface="TimesNewRomanMTStd"/>
              </a:rPr>
              <a:t>Yet research and books on entrepreneurial finance take the entrepreneur’s investment decision as a forgone conclusion. </a:t>
            </a:r>
          </a:p>
          <a:p>
            <a:pPr marL="285750" indent="-285750" algn="just">
              <a:buFont typeface="Arial" panose="020B0604020202020204" pitchFamily="34" charset="0"/>
              <a:buChar char="•"/>
            </a:pPr>
            <a:r>
              <a:rPr lang="en-US" sz="1800" b="1" i="0" dirty="0">
                <a:solidFill>
                  <a:srgbClr val="242021"/>
                </a:solidFill>
                <a:effectLst/>
                <a:latin typeface="TimesNewRomanMTStd"/>
              </a:rPr>
              <a:t>A common perception is that the entrepreneur’s investment problem is less a quantitative decision than a qualitative one, </a:t>
            </a:r>
            <a:r>
              <a:rPr lang="en-US" sz="1800" b="0" i="0" dirty="0">
                <a:solidFill>
                  <a:srgbClr val="FF0000"/>
                </a:solidFill>
                <a:effectLst/>
                <a:latin typeface="TimesNewRomanMTStd"/>
              </a:rPr>
              <a:t>having to do with wanting to be one’s own boss, one’s lifestyle preferences, and one’s tolerance for risk</a:t>
            </a:r>
            <a:r>
              <a:rPr lang="en-US" sz="1800" b="0" i="0" dirty="0">
                <a:solidFill>
                  <a:srgbClr val="242021"/>
                </a:solidFill>
                <a:effectLst/>
                <a:latin typeface="TimesNewRomanMTStd"/>
              </a:rPr>
              <a:t>. </a:t>
            </a:r>
            <a:r>
              <a:rPr lang="en-US" sz="1800" b="0" i="1" dirty="0">
                <a:solidFill>
                  <a:srgbClr val="242021"/>
                </a:solidFill>
                <a:effectLst/>
                <a:latin typeface="TimesNewRomanMTStd"/>
              </a:rPr>
              <a:t>This focus is too narrow.</a:t>
            </a:r>
          </a:p>
          <a:p>
            <a:pPr marL="285750" indent="-285750" algn="just">
              <a:buFont typeface="Arial" panose="020B0604020202020204" pitchFamily="34" charset="0"/>
              <a:buChar char="•"/>
            </a:pPr>
            <a:r>
              <a:rPr lang="en-US" sz="1800" b="0" i="0" dirty="0">
                <a:solidFill>
                  <a:srgbClr val="242021"/>
                </a:solidFill>
                <a:effectLst/>
                <a:latin typeface="TimesNewRomanMTStd"/>
              </a:rPr>
              <a:t>The entrepreneur’s investment decision problem is fundamentally different from the investor’s. </a:t>
            </a:r>
          </a:p>
          <a:p>
            <a:pPr marL="285750" indent="-285750" algn="just">
              <a:buFont typeface="Arial" panose="020B0604020202020204" pitchFamily="34" charset="0"/>
              <a:buChar char="•"/>
            </a:pPr>
            <a:r>
              <a:rPr lang="en-US" sz="1800" b="0" i="0" dirty="0">
                <a:solidFill>
                  <a:srgbClr val="242021"/>
                </a:solidFill>
                <a:effectLst/>
                <a:latin typeface="TimesNewRomanMTStd"/>
              </a:rPr>
              <a:t>Even though the underlying financial economic theory is the same, because of necessary under diversification, the opportunity cost of capital that is appropriate for the entrepreneur is different from that of the investor. </a:t>
            </a:r>
          </a:p>
          <a:p>
            <a:pPr marL="285750" indent="-285750" algn="just">
              <a:buFont typeface="Arial" panose="020B0604020202020204" pitchFamily="34" charset="0"/>
              <a:buChar char="•"/>
            </a:pPr>
            <a:r>
              <a:rPr lang="en-US" sz="1800" b="0" i="0" dirty="0">
                <a:solidFill>
                  <a:srgbClr val="242021"/>
                </a:solidFill>
                <a:effectLst/>
                <a:latin typeface="TimesNewRomanMTStd"/>
              </a:rPr>
              <a:t>This is true even if the parties hold identical financial claims.</a:t>
            </a:r>
          </a:p>
        </p:txBody>
      </p:sp>
      <p:sp>
        <p:nvSpPr>
          <p:cNvPr id="2" name="TextBox 1">
            <a:extLst>
              <a:ext uri="{FF2B5EF4-FFF2-40B4-BE49-F238E27FC236}">
                <a16:creationId xmlns:a16="http://schemas.microsoft.com/office/drawing/2014/main" id="{B4B5A320-BA51-5564-2F9B-D973055BB09A}"/>
              </a:ext>
            </a:extLst>
          </p:cNvPr>
          <p:cNvSpPr txBox="1"/>
          <p:nvPr/>
        </p:nvSpPr>
        <p:spPr>
          <a:xfrm>
            <a:off x="4645025" y="6064284"/>
            <a:ext cx="2616200" cy="400110"/>
          </a:xfrm>
          <a:prstGeom prst="rect">
            <a:avLst/>
          </a:prstGeom>
          <a:solidFill>
            <a:schemeClr val="tx1"/>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7" name="Picture 6">
            <a:extLst>
              <a:ext uri="{FF2B5EF4-FFF2-40B4-BE49-F238E27FC236}">
                <a16:creationId xmlns:a16="http://schemas.microsoft.com/office/drawing/2014/main" id="{8AC59310-6345-0349-FF88-FFF7A959AE30}"/>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242441" y="70119"/>
            <a:ext cx="2383737" cy="522864"/>
          </a:xfrm>
          <a:prstGeom prst="rect">
            <a:avLst/>
          </a:prstGeom>
        </p:spPr>
      </p:pic>
    </p:spTree>
    <p:extLst>
      <p:ext uri="{BB962C8B-B14F-4D97-AF65-F5344CB8AC3E}">
        <p14:creationId xmlns:p14="http://schemas.microsoft.com/office/powerpoint/2010/main" val="6671971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592983"/>
            <a:ext cx="4128422" cy="5312171"/>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639348"/>
            <a:ext cx="11079241" cy="5795842"/>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1800" b="1" i="0" dirty="0">
                <a:solidFill>
                  <a:srgbClr val="242021"/>
                </a:solidFill>
                <a:effectLst/>
                <a:latin typeface="Gotham-Bold"/>
              </a:rPr>
              <a:t>10.10 The Entrepreneur’s Opportunity Cost Of Capital</a:t>
            </a:r>
          </a:p>
          <a:p>
            <a:pPr algn="just"/>
            <a:endParaRPr lang="en-US" sz="1800" b="1" i="0" dirty="0">
              <a:solidFill>
                <a:srgbClr val="242021"/>
              </a:solidFill>
              <a:effectLst/>
              <a:latin typeface="Gotham-Bold"/>
            </a:endParaRPr>
          </a:p>
          <a:p>
            <a:pPr marL="285750" indent="-285750" algn="just">
              <a:buFont typeface="Arial" panose="020B0604020202020204" pitchFamily="34" charset="0"/>
              <a:buChar char="•"/>
            </a:pPr>
            <a:r>
              <a:rPr lang="en-US" sz="1800" b="0" i="0" u="sng" dirty="0">
                <a:solidFill>
                  <a:srgbClr val="242021"/>
                </a:solidFill>
                <a:effectLst/>
                <a:latin typeface="TimesNewRomanMTStd"/>
              </a:rPr>
              <a:t>The entrepreneur should take a separate look at value for</a:t>
            </a:r>
            <a:r>
              <a:rPr lang="en-US" sz="1800" b="1" i="1" u="sng" dirty="0">
                <a:solidFill>
                  <a:srgbClr val="242021"/>
                </a:solidFill>
                <a:effectLst/>
                <a:latin typeface="TimesNewRomanMTStd"/>
              </a:rPr>
              <a:t> three </a:t>
            </a:r>
            <a:r>
              <a:rPr lang="en-US" sz="1800" b="0" i="0" u="sng" dirty="0">
                <a:solidFill>
                  <a:srgbClr val="242021"/>
                </a:solidFill>
                <a:effectLst/>
                <a:latin typeface="TimesNewRomanMTStd"/>
              </a:rPr>
              <a:t>compelling reasons:</a:t>
            </a:r>
          </a:p>
          <a:p>
            <a:pPr algn="just"/>
            <a:endParaRPr lang="en-US" sz="1800" b="0" i="0" u="sng" dirty="0">
              <a:solidFill>
                <a:srgbClr val="242021"/>
              </a:solidFill>
              <a:effectLst/>
              <a:latin typeface="TimesNewRomanMTStd"/>
            </a:endParaRPr>
          </a:p>
          <a:p>
            <a:pPr marL="342900" indent="-342900" algn="just">
              <a:buAutoNum type="arabicPeriod"/>
            </a:pPr>
            <a:r>
              <a:rPr lang="en-US" sz="1800" b="0" i="1" dirty="0">
                <a:solidFill>
                  <a:srgbClr val="242021"/>
                </a:solidFill>
                <a:effectLst/>
                <a:highlight>
                  <a:srgbClr val="FFFF00"/>
                </a:highlight>
                <a:latin typeface="TimesNewRomanMTStd-Italic"/>
              </a:rPr>
              <a:t>Under diversification causes differences in required rates of return. </a:t>
            </a:r>
            <a:endParaRPr lang="en-US" i="1" dirty="0">
              <a:solidFill>
                <a:srgbClr val="242021"/>
              </a:solidFill>
              <a:highlight>
                <a:srgbClr val="FFFF00"/>
              </a:highlight>
              <a:latin typeface="TimesNewRomanMTStd-Italic"/>
            </a:endParaRPr>
          </a:p>
          <a:p>
            <a:pPr marL="285750" indent="-285750" algn="just">
              <a:buFont typeface="Arial" panose="020B0604020202020204" pitchFamily="34" charset="0"/>
              <a:buChar char="•"/>
            </a:pPr>
            <a:r>
              <a:rPr lang="en-US" sz="1800" b="0" i="0" dirty="0">
                <a:solidFill>
                  <a:srgbClr val="242021"/>
                </a:solidFill>
                <a:effectLst/>
                <a:latin typeface="TimesNewRomanMTStd"/>
              </a:rPr>
              <a:t>Because</a:t>
            </a:r>
            <a:r>
              <a:rPr lang="en-US" dirty="0">
                <a:solidFill>
                  <a:srgbClr val="242021"/>
                </a:solidFill>
                <a:latin typeface="TimesNewRomanMTStd"/>
              </a:rPr>
              <a:t> </a:t>
            </a:r>
            <a:r>
              <a:rPr lang="en-US" sz="1800" b="0" i="0" dirty="0">
                <a:solidFill>
                  <a:srgbClr val="242021"/>
                </a:solidFill>
                <a:effectLst/>
                <a:latin typeface="TimesNewRomanMTStd"/>
              </a:rPr>
              <a:t>an </a:t>
            </a:r>
            <a:r>
              <a:rPr lang="en-US" sz="1800" b="0" i="0" dirty="0">
                <a:solidFill>
                  <a:srgbClr val="FF0000"/>
                </a:solidFill>
                <a:effectLst/>
                <a:latin typeface="TimesNewRomanMTStd"/>
              </a:rPr>
              <a:t>entrepreneur is necessarily </a:t>
            </a:r>
            <a:r>
              <a:rPr lang="en-US" sz="1800" b="0" i="0" u="sng" dirty="0">
                <a:solidFill>
                  <a:srgbClr val="FF0000"/>
                </a:solidFill>
                <a:effectLst/>
                <a:latin typeface="TimesNewRomanMTStd"/>
              </a:rPr>
              <a:t>sacrificing some ability to diversify</a:t>
            </a:r>
            <a:r>
              <a:rPr lang="en-US" sz="1800" b="0" i="0" dirty="0">
                <a:solidFill>
                  <a:srgbClr val="FF0000"/>
                </a:solidFill>
                <a:effectLst/>
                <a:latin typeface="TimesNewRomanMTStd"/>
              </a:rPr>
              <a:t>, the entrepreneur’s opportunity cost of capital is </a:t>
            </a:r>
            <a:r>
              <a:rPr lang="en-US" sz="1800" b="0" i="0" u="sng" dirty="0">
                <a:solidFill>
                  <a:srgbClr val="FF0000"/>
                </a:solidFill>
                <a:effectLst/>
                <a:latin typeface="TimesNewRomanMTStd"/>
              </a:rPr>
              <a:t>higher </a:t>
            </a:r>
            <a:r>
              <a:rPr lang="en-US" sz="1800" b="0" i="0" dirty="0">
                <a:solidFill>
                  <a:srgbClr val="FF0000"/>
                </a:solidFill>
                <a:effectLst/>
                <a:latin typeface="TimesNewRomanMTStd"/>
              </a:rPr>
              <a:t>than that of investors.</a:t>
            </a:r>
          </a:p>
          <a:p>
            <a:pPr marL="285750" indent="-285750" algn="just">
              <a:buFont typeface="Arial" panose="020B0604020202020204" pitchFamily="34" charset="0"/>
              <a:buChar char="•"/>
            </a:pPr>
            <a:endParaRPr lang="en-US" sz="1800" b="0" i="0" dirty="0">
              <a:solidFill>
                <a:srgbClr val="242021"/>
              </a:solidFill>
              <a:effectLst/>
              <a:latin typeface="TimesNewRomanMTStd"/>
            </a:endParaRPr>
          </a:p>
          <a:p>
            <a:pPr algn="just"/>
            <a:r>
              <a:rPr lang="en-US" sz="1800" b="0" i="0" dirty="0">
                <a:solidFill>
                  <a:srgbClr val="242021"/>
                </a:solidFill>
                <a:effectLst/>
                <a:highlight>
                  <a:srgbClr val="FFFF00"/>
                </a:highlight>
                <a:latin typeface="TimesNewRomanMTStd"/>
              </a:rPr>
              <a:t>2. </a:t>
            </a:r>
            <a:r>
              <a:rPr lang="en-US" sz="1800" b="0" i="1" dirty="0">
                <a:solidFill>
                  <a:srgbClr val="242021"/>
                </a:solidFill>
                <a:effectLst/>
                <a:highlight>
                  <a:srgbClr val="FFFF00"/>
                </a:highlight>
                <a:latin typeface="TimesNewRomanMTStd-Italic"/>
              </a:rPr>
              <a:t>Ownership claims of investors and entrepreneurs usually are not identical.</a:t>
            </a:r>
          </a:p>
          <a:p>
            <a:pPr marL="285750" indent="-285750" algn="just">
              <a:buFont typeface="Arial" panose="020B0604020202020204" pitchFamily="34" charset="0"/>
              <a:buChar char="•"/>
            </a:pPr>
            <a:r>
              <a:rPr lang="en-US" sz="1800" b="0" i="0" dirty="0">
                <a:solidFill>
                  <a:srgbClr val="242021"/>
                </a:solidFill>
                <a:effectLst/>
                <a:latin typeface="TimesNewRomanMTStd"/>
              </a:rPr>
              <a:t>As we have seen, </a:t>
            </a:r>
            <a:r>
              <a:rPr lang="en-US" sz="1800" b="0" i="0" dirty="0">
                <a:solidFill>
                  <a:srgbClr val="FF0000"/>
                </a:solidFill>
                <a:effectLst/>
                <a:latin typeface="TimesNewRomanMTStd"/>
              </a:rPr>
              <a:t>investors often receive “sweeteners” such as options and preferences that make the deal more attractive. </a:t>
            </a:r>
          </a:p>
          <a:p>
            <a:pPr marL="285750" indent="-285750" algn="just">
              <a:buFont typeface="Arial" panose="020B0604020202020204" pitchFamily="34" charset="0"/>
              <a:buChar char="•"/>
            </a:pPr>
            <a:r>
              <a:rPr lang="en-US" sz="1800" b="0" i="0" dirty="0">
                <a:solidFill>
                  <a:srgbClr val="FF0000"/>
                </a:solidFill>
                <a:effectLst/>
                <a:latin typeface="TimesNewRomanMTStd"/>
              </a:rPr>
              <a:t>Sweeteners </a:t>
            </a:r>
            <a:r>
              <a:rPr lang="en-US" sz="1800" b="1" i="0" u="sng" dirty="0">
                <a:solidFill>
                  <a:srgbClr val="FF0000"/>
                </a:solidFill>
                <a:effectLst/>
                <a:latin typeface="TimesNewRomanMTStd"/>
              </a:rPr>
              <a:t>raise</a:t>
            </a:r>
            <a:r>
              <a:rPr lang="en-US" sz="1800" b="0" i="0" dirty="0">
                <a:solidFill>
                  <a:srgbClr val="FF0000"/>
                </a:solidFill>
                <a:effectLst/>
                <a:latin typeface="TimesNewRomanMTStd"/>
              </a:rPr>
              <a:t> the value of an investor’s ownership claims and therefore </a:t>
            </a:r>
            <a:r>
              <a:rPr lang="en-US" sz="1800" b="1" i="0" u="sng" dirty="0">
                <a:solidFill>
                  <a:srgbClr val="FF0000"/>
                </a:solidFill>
                <a:effectLst/>
                <a:latin typeface="TimesNewRomanMTStd"/>
              </a:rPr>
              <a:t>reduce</a:t>
            </a:r>
            <a:r>
              <a:rPr lang="en-US" sz="1800" b="0" i="0" dirty="0">
                <a:solidFill>
                  <a:srgbClr val="FF0000"/>
                </a:solidFill>
                <a:effectLst/>
                <a:latin typeface="TimesNewRomanMTStd"/>
              </a:rPr>
              <a:t> the value of the</a:t>
            </a:r>
            <a:r>
              <a:rPr lang="ar-EG" sz="1800" b="0" i="0" dirty="0">
                <a:solidFill>
                  <a:srgbClr val="FF0000"/>
                </a:solidFill>
                <a:effectLst/>
                <a:latin typeface="TimesNewRomanMTStd"/>
              </a:rPr>
              <a:t> </a:t>
            </a:r>
            <a:r>
              <a:rPr lang="en-US" sz="1800" b="0" i="0" dirty="0">
                <a:solidFill>
                  <a:srgbClr val="FF0000"/>
                </a:solidFill>
                <a:effectLst/>
                <a:latin typeface="TimesNewRomanMTStd"/>
              </a:rPr>
              <a:t>entrepreneur’s claim</a:t>
            </a:r>
            <a:r>
              <a:rPr lang="en-US" sz="1800" b="0" i="0" dirty="0">
                <a:solidFill>
                  <a:srgbClr val="242021"/>
                </a:solidFill>
                <a:effectLst/>
                <a:latin typeface="TimesNewRomanMTStd"/>
              </a:rPr>
              <a:t>.</a:t>
            </a:r>
          </a:p>
          <a:p>
            <a:pPr algn="just"/>
            <a:r>
              <a:rPr lang="en-US" sz="1800" b="0" i="0" dirty="0">
                <a:solidFill>
                  <a:srgbClr val="242021"/>
                </a:solidFill>
                <a:effectLst/>
                <a:highlight>
                  <a:srgbClr val="FFFF00"/>
                </a:highlight>
                <a:latin typeface="TimesNewRomanMTStd"/>
              </a:rPr>
              <a:t>3. </a:t>
            </a:r>
            <a:r>
              <a:rPr lang="en-US" sz="1800" b="0" i="1" dirty="0">
                <a:solidFill>
                  <a:srgbClr val="242021"/>
                </a:solidFill>
                <a:effectLst/>
                <a:highlight>
                  <a:srgbClr val="FFFF00"/>
                </a:highlight>
                <a:latin typeface="TimesNewRomanMTStd-Italic"/>
              </a:rPr>
              <a:t>The parties may have different beliefs about expected performance and risk.</a:t>
            </a:r>
          </a:p>
          <a:p>
            <a:pPr marL="285750" indent="-285750" algn="just">
              <a:buFont typeface="Arial" panose="020B0604020202020204" pitchFamily="34" charset="0"/>
              <a:buChar char="•"/>
            </a:pPr>
            <a:r>
              <a:rPr lang="en-US" sz="1800" b="0" i="0" dirty="0">
                <a:solidFill>
                  <a:srgbClr val="FF0000"/>
                </a:solidFill>
                <a:effectLst/>
                <a:latin typeface="TimesNewRomanMTStd"/>
              </a:rPr>
              <a:t>The entrepreneur and the investor are unlikely to agree about the risk and expected return of the venture.</a:t>
            </a:r>
          </a:p>
          <a:p>
            <a:pPr marL="285750" indent="-285750" algn="just">
              <a:buFont typeface="Arial" panose="020B0604020202020204" pitchFamily="34" charset="0"/>
              <a:buChar char="•"/>
            </a:pPr>
            <a:r>
              <a:rPr lang="en-US" sz="1800" b="1" i="0" dirty="0">
                <a:solidFill>
                  <a:srgbClr val="242021"/>
                </a:solidFill>
                <a:effectLst/>
                <a:latin typeface="TimesNewRomanMTStd"/>
              </a:rPr>
              <a:t>Differences in expectations </a:t>
            </a:r>
            <a:r>
              <a:rPr lang="en-US" sz="1800" b="0" i="0" dirty="0">
                <a:solidFill>
                  <a:srgbClr val="FF0000"/>
                </a:solidFill>
                <a:effectLst/>
                <a:latin typeface="TimesNewRomanMTStd"/>
              </a:rPr>
              <a:t>about such things as </a:t>
            </a:r>
            <a:r>
              <a:rPr lang="en-US" sz="1800" b="0" i="0" u="sng" dirty="0">
                <a:solidFill>
                  <a:srgbClr val="FF0000"/>
                </a:solidFill>
                <a:effectLst/>
                <a:latin typeface="TimesNewRomanMTStd"/>
              </a:rPr>
              <a:t>development timing</a:t>
            </a:r>
            <a:r>
              <a:rPr lang="en-US" sz="1800" b="0" i="0" dirty="0">
                <a:solidFill>
                  <a:srgbClr val="FF0000"/>
                </a:solidFill>
                <a:effectLst/>
                <a:latin typeface="TimesNewRomanMTStd"/>
              </a:rPr>
              <a:t>, </a:t>
            </a:r>
            <a:r>
              <a:rPr lang="en-US" sz="1800" b="0" i="0" u="sng" dirty="0">
                <a:solidFill>
                  <a:srgbClr val="FF0000"/>
                </a:solidFill>
                <a:effectLst/>
                <a:latin typeface="TimesNewRomanMTStd"/>
              </a:rPr>
              <a:t>achievable sales</a:t>
            </a:r>
            <a:r>
              <a:rPr lang="en-US" sz="1800" b="0" i="0" dirty="0">
                <a:solidFill>
                  <a:srgbClr val="FF0000"/>
                </a:solidFill>
                <a:effectLst/>
                <a:latin typeface="TimesNewRomanMTStd"/>
              </a:rPr>
              <a:t>, and </a:t>
            </a:r>
            <a:r>
              <a:rPr lang="en-US" sz="1800" b="0" i="0" u="sng" dirty="0">
                <a:solidFill>
                  <a:srgbClr val="FF0000"/>
                </a:solidFill>
                <a:effectLst/>
                <a:latin typeface="TimesNewRomanMTStd"/>
              </a:rPr>
              <a:t>profitability </a:t>
            </a:r>
            <a:r>
              <a:rPr lang="en-US" sz="1800" b="0" i="0" dirty="0">
                <a:solidFill>
                  <a:srgbClr val="FF0000"/>
                </a:solidFill>
                <a:effectLst/>
                <a:latin typeface="TimesNewRomanMTStd"/>
              </a:rPr>
              <a:t>make contracting more difficult.</a:t>
            </a:r>
          </a:p>
          <a:p>
            <a:pPr marL="285750" indent="-285750" algn="just">
              <a:buFont typeface="Arial" panose="020B0604020202020204" pitchFamily="34" charset="0"/>
              <a:buChar char="•"/>
            </a:pPr>
            <a:r>
              <a:rPr lang="en-US" sz="1800" b="0" i="0" dirty="0">
                <a:solidFill>
                  <a:srgbClr val="242021"/>
                </a:solidFill>
                <a:effectLst/>
                <a:latin typeface="TimesNewRomanMTStd"/>
              </a:rPr>
              <a:t>Building on financial economic theory, </a:t>
            </a:r>
            <a:r>
              <a:rPr lang="en-US" sz="1800" b="1" i="0" dirty="0">
                <a:solidFill>
                  <a:srgbClr val="242021"/>
                </a:solidFill>
                <a:effectLst/>
                <a:latin typeface="TimesNewRomanMTStd"/>
              </a:rPr>
              <a:t>a valuation framework </a:t>
            </a:r>
            <a:r>
              <a:rPr lang="en-US" b="1" dirty="0">
                <a:solidFill>
                  <a:srgbClr val="242021"/>
                </a:solidFill>
                <a:latin typeface="TimesNewRomanMTStd"/>
              </a:rPr>
              <a:t>should </a:t>
            </a:r>
            <a:r>
              <a:rPr lang="en-US" sz="1800" b="1" i="0" dirty="0">
                <a:solidFill>
                  <a:srgbClr val="242021"/>
                </a:solidFill>
                <a:effectLst/>
                <a:latin typeface="TimesNewRomanMTStd"/>
              </a:rPr>
              <a:t>address entrepreneur’s under diversified risk. </a:t>
            </a:r>
          </a:p>
          <a:p>
            <a:pPr marL="285750" indent="-285750" algn="just">
              <a:buFont typeface="Arial" panose="020B0604020202020204" pitchFamily="34" charset="0"/>
              <a:buChar char="•"/>
            </a:pPr>
            <a:r>
              <a:rPr lang="en-US" sz="1800" b="0" i="0" dirty="0">
                <a:solidFill>
                  <a:srgbClr val="242021"/>
                </a:solidFill>
                <a:effectLst/>
                <a:latin typeface="TimesNewRomanMTStd"/>
              </a:rPr>
              <a:t>This framework can be applied in the context of differences in expectations and financial claims that differ in priority.</a:t>
            </a: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B4B5A320-BA51-5564-2F9B-D973055BB09A}"/>
              </a:ext>
            </a:extLst>
          </p:cNvPr>
          <p:cNvSpPr txBox="1"/>
          <p:nvPr/>
        </p:nvSpPr>
        <p:spPr>
          <a:xfrm>
            <a:off x="4580371" y="6435189"/>
            <a:ext cx="2616200" cy="400110"/>
          </a:xfrm>
          <a:prstGeom prst="rect">
            <a:avLst/>
          </a:prstGeom>
          <a:solidFill>
            <a:schemeClr val="tx1"/>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7" name="Picture 6">
            <a:extLst>
              <a:ext uri="{FF2B5EF4-FFF2-40B4-BE49-F238E27FC236}">
                <a16:creationId xmlns:a16="http://schemas.microsoft.com/office/drawing/2014/main" id="{8AC59310-6345-0349-FF88-FFF7A959AE30}"/>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242441" y="70119"/>
            <a:ext cx="2383737" cy="352691"/>
          </a:xfrm>
          <a:prstGeom prst="rect">
            <a:avLst/>
          </a:prstGeom>
        </p:spPr>
      </p:pic>
    </p:spTree>
    <p:extLst>
      <p:ext uri="{BB962C8B-B14F-4D97-AF65-F5344CB8AC3E}">
        <p14:creationId xmlns:p14="http://schemas.microsoft.com/office/powerpoint/2010/main" val="331031784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26386" y="554201"/>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10306" y="668708"/>
            <a:ext cx="11439253" cy="5569124"/>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510306" y="856154"/>
            <a:ext cx="11363398" cy="5447645"/>
          </a:xfrm>
          <a:prstGeom prst="rect">
            <a:avLst/>
          </a:prstGeom>
          <a:noFill/>
        </p:spPr>
        <p:txBody>
          <a:bodyPr wrap="square" rtlCol="0">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242021"/>
                </a:solidFill>
                <a:effectLst/>
                <a:uLnTx/>
                <a:uFillTx/>
                <a:latin typeface="Gotham-Bold"/>
                <a:ea typeface="+mn-ea"/>
                <a:cs typeface="+mn-cs"/>
              </a:rPr>
              <a:t>       Summary</a:t>
            </a:r>
          </a:p>
          <a:p>
            <a:pPr marR="0" lvl="0" algn="just" defTabSz="914400" rtl="0" eaLnBrk="1" fontAlgn="auto" latinLnBrk="0" hangingPunct="1">
              <a:lnSpc>
                <a:spcPct val="100000"/>
              </a:lnSpc>
              <a:spcBef>
                <a:spcPts val="0"/>
              </a:spcBef>
              <a:spcAft>
                <a:spcPts val="0"/>
              </a:spcAft>
              <a:buClrTx/>
              <a:buSzTx/>
              <a:tabLst/>
              <a:defRPr/>
            </a:pPr>
            <a:r>
              <a:rPr kumimoji="0" lang="en-US" sz="1800" b="0" i="0" u="none" strike="noStrike" kern="1200" cap="none" spc="0" normalizeH="0" baseline="0" noProof="0" dirty="0">
                <a:ln>
                  <a:noFill/>
                </a:ln>
                <a:solidFill>
                  <a:srgbClr val="242021"/>
                </a:solidFill>
                <a:effectLst/>
                <a:uLnTx/>
                <a:uFillTx/>
                <a:latin typeface="TimesNewRomanMTStd"/>
                <a:ea typeface="+mn-ea"/>
                <a:cs typeface="+mn-cs"/>
              </a:rPr>
              <a:t>• Valuation is central for entrepreneurs and investors when they are making decisions about business planning, capital raising, and deal structuring. </a:t>
            </a:r>
          </a:p>
          <a:p>
            <a:pPr marR="0" lvl="0" algn="just" defTabSz="914400" rtl="0" eaLnBrk="1" fontAlgn="auto" latinLnBrk="0" hangingPunct="1">
              <a:lnSpc>
                <a:spcPct val="100000"/>
              </a:lnSpc>
              <a:spcBef>
                <a:spcPts val="0"/>
              </a:spcBef>
              <a:spcAft>
                <a:spcPts val="0"/>
              </a:spcAft>
              <a:buClrTx/>
              <a:buSzTx/>
              <a:tabLst/>
              <a:defRPr/>
            </a:pPr>
            <a:r>
              <a:rPr kumimoji="0" lang="en-US" sz="1800" b="0" i="0" u="none" strike="noStrike" kern="1200" cap="none" spc="0" normalizeH="0" baseline="0" noProof="0" dirty="0">
                <a:ln>
                  <a:noFill/>
                </a:ln>
                <a:solidFill>
                  <a:srgbClr val="242021"/>
                </a:solidFill>
                <a:effectLst/>
                <a:uLnTx/>
                <a:uFillTx/>
                <a:latin typeface="TimesNewRomanMTStd"/>
                <a:ea typeface="+mn-ea"/>
                <a:cs typeface="+mn-cs"/>
              </a:rPr>
              <a:t>In the last three decades, private equity investing has become more competitive, increasing the role and importance of theoretically sound and empirically supported valuation tools. </a:t>
            </a:r>
          </a:p>
          <a:p>
            <a:pPr marR="0" lvl="0" algn="just" defTabSz="914400" rtl="0" eaLnBrk="1" fontAlgn="auto" latinLnBrk="0" hangingPunct="1">
              <a:lnSpc>
                <a:spcPct val="100000"/>
              </a:lnSpc>
              <a:spcBef>
                <a:spcPts val="0"/>
              </a:spcBef>
              <a:spcAft>
                <a:spcPts val="0"/>
              </a:spcAft>
              <a:buClrTx/>
              <a:buSzTx/>
              <a:tabLst/>
              <a:defRPr/>
            </a:pPr>
            <a:r>
              <a:rPr kumimoji="0" lang="en-US" sz="1800" b="0" i="0" u="none" strike="noStrike" kern="1200" cap="none" spc="0" normalizeH="0" baseline="0" noProof="0" dirty="0">
                <a:ln>
                  <a:noFill/>
                </a:ln>
                <a:solidFill>
                  <a:srgbClr val="242021"/>
                </a:solidFill>
                <a:effectLst/>
                <a:uLnTx/>
                <a:uFillTx/>
                <a:latin typeface="TimesNewRomanMTStd"/>
                <a:ea typeface="+mn-ea"/>
                <a:cs typeface="+mn-cs"/>
              </a:rPr>
              <a:t>The valuation is a key contributor to a successful negotiation between the entrepreneur and investors.</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242021"/>
                </a:solidFill>
                <a:effectLst/>
                <a:uLnTx/>
                <a:uFillTx/>
                <a:latin typeface="TimesNewRomanMTStd"/>
                <a:ea typeface="+mn-ea"/>
                <a:cs typeface="+mn-cs"/>
              </a:rPr>
              <a:t>We describe several valuation methodologies that fall into two basic categories:</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242021"/>
                </a:solidFill>
                <a:effectLst/>
                <a:uLnTx/>
                <a:uFillTx/>
                <a:latin typeface="TimesNewRomanMTStd"/>
                <a:ea typeface="+mn-ea"/>
                <a:cs typeface="+mn-cs"/>
              </a:rPr>
              <a:t>discounted cash flow and relative value. </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1" i="0" u="none" strike="noStrike" kern="1200" cap="none" spc="0" normalizeH="0" baseline="0" noProof="0" dirty="0">
                <a:ln>
                  <a:noFill/>
                </a:ln>
                <a:solidFill>
                  <a:srgbClr val="242021"/>
                </a:solidFill>
                <a:effectLst/>
                <a:uLnTx/>
                <a:uFillTx/>
                <a:latin typeface="TimesNewRomanMTStd"/>
                <a:ea typeface="+mn-ea"/>
                <a:cs typeface="+mn-cs"/>
              </a:rPr>
              <a:t>Discounted cash flow approaches </a:t>
            </a:r>
            <a:r>
              <a:rPr kumimoji="0" lang="en-US" sz="1800" b="0" i="0" u="none" strike="noStrike" kern="1200" cap="none" spc="0" normalizeH="0" baseline="0" noProof="0" dirty="0">
                <a:ln>
                  <a:noFill/>
                </a:ln>
                <a:solidFill>
                  <a:srgbClr val="242021"/>
                </a:solidFill>
                <a:effectLst/>
                <a:uLnTx/>
                <a:uFillTx/>
                <a:latin typeface="TimesNewRomanMTStd"/>
                <a:ea typeface="+mn-ea"/>
                <a:cs typeface="+mn-cs"/>
              </a:rPr>
              <a:t>start with the premise that the value is simply the PV of all future cash flows. This is a theoretically sound approach, but DCF can also be challenging to implement. To use DCF, we need estimates of future cash flows and the corresponding discount rates.</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242021"/>
                </a:solidFill>
                <a:effectLst/>
                <a:uLnTx/>
                <a:uFillTx/>
                <a:latin typeface="TimesNewRomanMTStd"/>
                <a:ea typeface="+mn-ea"/>
                <a:cs typeface="+mn-cs"/>
              </a:rPr>
              <a:t>We stress the importance of matching the financial claim with the appropriate cash flow measure and discount rate and also introduce the concept of continuing value. To estimate discount rates, the notion of non-diversifiable or market risk is highlighted. Because the investors who participate in VC investing will be those best able to diversify and hold illiquid investments, we are able to rely on CAPM-based measures for calculating the appropriate discount rates.</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242021"/>
                </a:solidFill>
                <a:effectLst/>
                <a:uLnTx/>
                <a:uFillTx/>
                <a:latin typeface="TimesNewRomanMTStd"/>
                <a:ea typeface="+mn-ea"/>
                <a:cs typeface="+mn-cs"/>
              </a:rPr>
              <a:t>Continuing value represents a shortcut to estimating the value of the venture’s long-term cash flows while avoiding the need for extensive, explicit cash flow forecasts. </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242021"/>
                </a:solidFill>
                <a:effectLst/>
                <a:uLnTx/>
                <a:uFillTx/>
                <a:latin typeface="TimesNewRomanMTStd"/>
                <a:ea typeface="+mn-ea"/>
                <a:cs typeface="+mn-cs"/>
              </a:rPr>
              <a:t>We review the RADR approach of DCF valuation and introduce the CEQ approach as a way to overcome the inherent challenges of using RADR to value new ventures.</a:t>
            </a:r>
          </a:p>
        </p:txBody>
      </p:sp>
      <p:pic>
        <p:nvPicPr>
          <p:cNvPr id="2" name="Picture 1">
            <a:extLst>
              <a:ext uri="{FF2B5EF4-FFF2-40B4-BE49-F238E27FC236}">
                <a16:creationId xmlns:a16="http://schemas.microsoft.com/office/drawing/2014/main" id="{4786D4A5-28B3-431A-11E8-4CF0616ACFED}"/>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242441" y="70119"/>
            <a:ext cx="2383737" cy="567834"/>
          </a:xfrm>
          <a:prstGeom prst="rect">
            <a:avLst/>
          </a:prstGeom>
        </p:spPr>
      </p:pic>
      <p:sp>
        <p:nvSpPr>
          <p:cNvPr id="3" name="TextBox 2">
            <a:extLst>
              <a:ext uri="{FF2B5EF4-FFF2-40B4-BE49-F238E27FC236}">
                <a16:creationId xmlns:a16="http://schemas.microsoft.com/office/drawing/2014/main" id="{AD54377C-4A83-34EB-DBF9-35F204FBA874}"/>
              </a:ext>
            </a:extLst>
          </p:cNvPr>
          <p:cNvSpPr txBox="1"/>
          <p:nvPr/>
        </p:nvSpPr>
        <p:spPr>
          <a:xfrm>
            <a:off x="4580370" y="6425888"/>
            <a:ext cx="2616200" cy="400110"/>
          </a:xfrm>
          <a:prstGeom prst="rect">
            <a:avLst/>
          </a:prstGeom>
          <a:solidFill>
            <a:schemeClr val="tx1"/>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279757756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26386" y="554201"/>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93586" y="905027"/>
            <a:ext cx="11439253" cy="460148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548233" y="493318"/>
            <a:ext cx="11363398" cy="4616648"/>
          </a:xfrm>
          <a:prstGeom prst="rect">
            <a:avLst/>
          </a:prstGeom>
          <a:noFill/>
        </p:spPr>
        <p:txBody>
          <a:bodyPr wrap="square" rtlCol="0">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242021"/>
                </a:solidFill>
                <a:effectLst/>
                <a:uLnTx/>
                <a:uFillTx/>
                <a:latin typeface="Gotham-Bold"/>
                <a:ea typeface="+mn-ea"/>
                <a:cs typeface="+mn-cs"/>
              </a:rPr>
              <a:t>       Summary</a:t>
            </a:r>
          </a:p>
          <a:p>
            <a:pPr marR="0" lvl="0" algn="just" defTabSz="914400" rtl="0" eaLnBrk="1" fontAlgn="auto" latinLnBrk="0" hangingPunct="1">
              <a:lnSpc>
                <a:spcPct val="100000"/>
              </a:lnSpc>
              <a:spcBef>
                <a:spcPts val="0"/>
              </a:spcBef>
              <a:spcAft>
                <a:spcPts val="0"/>
              </a:spcAft>
              <a:buClrTx/>
              <a:buSzTx/>
              <a:tabLst/>
              <a:defRPr/>
            </a:pPr>
            <a:r>
              <a:rPr kumimoji="0" lang="en-US" sz="1800" b="0" i="0" u="none" strike="noStrike" kern="1200" cap="none" spc="0" normalizeH="0" baseline="0" noProof="0" dirty="0">
                <a:ln>
                  <a:noFill/>
                </a:ln>
                <a:solidFill>
                  <a:srgbClr val="242021"/>
                </a:solidFill>
                <a:effectLst/>
                <a:uLnTx/>
                <a:uFillTx/>
                <a:latin typeface="TimesNewRomanMTStd"/>
                <a:ea typeface="+mn-ea"/>
                <a:cs typeface="+mn-cs"/>
              </a:rPr>
              <a:t>• </a:t>
            </a:r>
            <a:r>
              <a:rPr kumimoji="0" lang="en-US" sz="1800" b="1" i="0" u="none" strike="noStrike" kern="1200" cap="none" spc="0" normalizeH="0" baseline="0" noProof="0" dirty="0">
                <a:ln>
                  <a:noFill/>
                </a:ln>
                <a:solidFill>
                  <a:srgbClr val="242021"/>
                </a:solidFill>
                <a:effectLst/>
                <a:uLnTx/>
                <a:uFillTx/>
                <a:latin typeface="TimesNewRomanMTStd"/>
                <a:ea typeface="+mn-ea"/>
                <a:cs typeface="+mn-cs"/>
              </a:rPr>
              <a:t>The relative valuation method </a:t>
            </a:r>
            <a:r>
              <a:rPr kumimoji="0" lang="en-US" sz="1800" b="0" i="0" u="none" strike="noStrike" kern="1200" cap="none" spc="0" normalizeH="0" baseline="0" noProof="0" dirty="0">
                <a:ln>
                  <a:noFill/>
                </a:ln>
                <a:solidFill>
                  <a:srgbClr val="242021"/>
                </a:solidFill>
                <a:effectLst/>
                <a:uLnTx/>
                <a:uFillTx/>
                <a:latin typeface="TimesNewRomanMTStd"/>
                <a:ea typeface="+mn-ea"/>
                <a:cs typeface="+mn-cs"/>
              </a:rPr>
              <a:t>uses the values of comparable firms, relative to operating or financial multiples, to provide a basis for estimating value. The challenge in using RV is in finding </a:t>
            </a:r>
            <a:r>
              <a:rPr kumimoji="0" lang="en-US" sz="1800" b="0" i="0" u="none" strike="noStrike" kern="1200" cap="none" spc="0" normalizeH="0" baseline="0" noProof="0" dirty="0" err="1">
                <a:ln>
                  <a:noFill/>
                </a:ln>
                <a:solidFill>
                  <a:srgbClr val="242021"/>
                </a:solidFill>
                <a:effectLst/>
                <a:uLnTx/>
                <a:uFillTx/>
                <a:latin typeface="TimesNewRomanMTStd"/>
                <a:ea typeface="+mn-ea"/>
                <a:cs typeface="+mn-cs"/>
              </a:rPr>
              <a:t>comparables</a:t>
            </a:r>
            <a:r>
              <a:rPr kumimoji="0" lang="en-US" sz="1800" b="0" i="0" u="none" strike="noStrike" kern="1200" cap="none" spc="0" normalizeH="0" baseline="0" noProof="0" dirty="0">
                <a:ln>
                  <a:noFill/>
                </a:ln>
                <a:solidFill>
                  <a:srgbClr val="242021"/>
                </a:solidFill>
                <a:effectLst/>
                <a:uLnTx/>
                <a:uFillTx/>
                <a:latin typeface="TimesNewRomanMTStd"/>
                <a:ea typeface="+mn-ea"/>
                <a:cs typeface="+mn-cs"/>
              </a:rPr>
              <a:t> that are truly representative of the new venture at the point when the venture is being valued.</a:t>
            </a:r>
          </a:p>
          <a:p>
            <a:pPr marR="0" lvl="0" algn="just" defTabSz="914400" rtl="0" eaLnBrk="1" fontAlgn="auto" latinLnBrk="0" hangingPunct="1">
              <a:lnSpc>
                <a:spcPct val="100000"/>
              </a:lnSpc>
              <a:spcBef>
                <a:spcPts val="0"/>
              </a:spcBef>
              <a:spcAft>
                <a:spcPts val="0"/>
              </a:spcAft>
              <a:buClrTx/>
              <a:buSzTx/>
              <a:tabLst/>
              <a:defRPr/>
            </a:pPr>
            <a:endParaRPr kumimoji="0" lang="en-US" sz="1800" b="1" i="0" u="none" strike="noStrike" kern="1200" cap="none" spc="0" normalizeH="0" baseline="0" noProof="0" dirty="0">
              <a:ln>
                <a:noFill/>
              </a:ln>
              <a:solidFill>
                <a:srgbClr val="242021"/>
              </a:solidFill>
              <a:effectLst/>
              <a:uLnTx/>
              <a:uFillTx/>
              <a:latin typeface="TimesNewRomanMTStd"/>
              <a:ea typeface="+mn-ea"/>
              <a:cs typeface="+mn-cs"/>
            </a:endParaRP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1" i="0" u="none" strike="noStrike" kern="1200" cap="none" spc="0" normalizeH="0" baseline="0" noProof="0" dirty="0">
                <a:ln>
                  <a:noFill/>
                </a:ln>
                <a:solidFill>
                  <a:srgbClr val="242021"/>
                </a:solidFill>
                <a:effectLst/>
                <a:uLnTx/>
                <a:uFillTx/>
                <a:latin typeface="TimesNewRomanMTStd"/>
                <a:ea typeface="+mn-ea"/>
                <a:cs typeface="+mn-cs"/>
              </a:rPr>
              <a:t>The Venture Capital Method </a:t>
            </a:r>
            <a:r>
              <a:rPr kumimoji="0" lang="en-US" sz="1800" b="0" i="0" u="none" strike="noStrike" kern="1200" cap="none" spc="0" normalizeH="0" baseline="0" noProof="0" dirty="0">
                <a:ln>
                  <a:noFill/>
                </a:ln>
                <a:solidFill>
                  <a:srgbClr val="242021"/>
                </a:solidFill>
                <a:effectLst/>
                <a:uLnTx/>
                <a:uFillTx/>
                <a:latin typeface="TimesNewRomanMTStd"/>
                <a:ea typeface="+mn-ea"/>
                <a:cs typeface="+mn-cs"/>
              </a:rPr>
              <a:t>is simple and intuitively appealing but has theoretical shortcomings that raise challenges to validity and call for caution in its implementation critical. Because the VC Method assumes a successful outcome, the corresponding annual discount rate is typically very high (30–80%) to compensate for the cash flow bias.</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1800" b="0" i="0" u="none" strike="noStrike" kern="1200" cap="none" spc="0" normalizeH="0" baseline="0" noProof="0" dirty="0">
              <a:ln>
                <a:noFill/>
              </a:ln>
              <a:solidFill>
                <a:srgbClr val="242021"/>
              </a:solidFill>
              <a:effectLst/>
              <a:uLnTx/>
              <a:uFillTx/>
              <a:latin typeface="TimesNewRomanMTStd"/>
              <a:ea typeface="+mn-ea"/>
              <a:cs typeface="+mn-cs"/>
            </a:endParaRP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1" i="0" u="none" strike="noStrike" kern="1200" cap="none" spc="0" normalizeH="0" baseline="0" noProof="0" dirty="0">
                <a:ln>
                  <a:noFill/>
                </a:ln>
                <a:solidFill>
                  <a:srgbClr val="242021"/>
                </a:solidFill>
                <a:effectLst/>
                <a:uLnTx/>
                <a:uFillTx/>
                <a:latin typeface="TimesNewRomanMTStd"/>
                <a:ea typeface="+mn-ea"/>
                <a:cs typeface="+mn-cs"/>
              </a:rPr>
              <a:t>The First Chicago Method </a:t>
            </a:r>
            <a:r>
              <a:rPr kumimoji="0" lang="en-US" sz="1800" b="0" i="0" u="none" strike="noStrike" kern="1200" cap="none" spc="0" normalizeH="0" baseline="0" noProof="0" dirty="0">
                <a:ln>
                  <a:noFill/>
                </a:ln>
                <a:solidFill>
                  <a:srgbClr val="242021"/>
                </a:solidFill>
                <a:effectLst/>
                <a:uLnTx/>
                <a:uFillTx/>
                <a:latin typeface="TimesNewRomanMTStd"/>
                <a:ea typeface="+mn-ea"/>
                <a:cs typeface="+mn-cs"/>
              </a:rPr>
              <a:t>was developed to address some of the shortcomings of the VC Method. It is a scenario-based valuation methodology, which means it incorporates a range of possible outcomes and therefore uses a more reasonable, lower discount rate. </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1800" b="0" i="0" u="none" strike="noStrike" kern="1200" cap="none" spc="0" normalizeH="0" baseline="0" noProof="0" dirty="0">
              <a:ln>
                <a:noFill/>
              </a:ln>
              <a:solidFill>
                <a:srgbClr val="242021"/>
              </a:solidFill>
              <a:effectLst/>
              <a:uLnTx/>
              <a:uFillTx/>
              <a:latin typeface="TimesNewRomanMTStd"/>
              <a:ea typeface="+mn-ea"/>
              <a:cs typeface="+mn-cs"/>
            </a:endParaRP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242021"/>
                </a:solidFill>
                <a:effectLst/>
                <a:uLnTx/>
                <a:uFillTx/>
                <a:latin typeface="TimesNewRomanMTStd"/>
                <a:ea typeface="+mn-ea"/>
                <a:cs typeface="+mn-cs"/>
              </a:rPr>
              <a:t>The First Chicago and RADR approaches yield similar value estimates when the scenarios in the First Chicago approach are weighted to yield expected cash flows.</a:t>
            </a:r>
          </a:p>
          <a:p>
            <a:pPr marR="0" lvl="0" algn="just" defTabSz="914400" rtl="0" eaLnBrk="1" fontAlgn="auto" latinLnBrk="0" hangingPunct="1">
              <a:lnSpc>
                <a:spcPct val="100000"/>
              </a:lnSpc>
              <a:spcBef>
                <a:spcPts val="0"/>
              </a:spcBef>
              <a:spcAft>
                <a:spcPts val="0"/>
              </a:spcAft>
              <a:buClrTx/>
              <a:buSzTx/>
              <a:tabLst/>
              <a:defRPr/>
            </a:pPr>
            <a:endParaRPr kumimoji="0" lang="en-US" sz="1800" b="0" i="0" u="none" strike="noStrike" kern="1200" cap="none" spc="0" normalizeH="0" baseline="0" noProof="0" dirty="0">
              <a:ln>
                <a:noFill/>
              </a:ln>
              <a:solidFill>
                <a:srgbClr val="242021"/>
              </a:solidFill>
              <a:effectLst/>
              <a:highlight>
                <a:srgbClr val="FFFF00"/>
              </a:highlight>
              <a:uLnTx/>
              <a:uFillTx/>
              <a:latin typeface="TimesNewRomanMTStd"/>
              <a:ea typeface="+mn-ea"/>
              <a:cs typeface="+mn-cs"/>
            </a:endParaRPr>
          </a:p>
        </p:txBody>
      </p:sp>
      <p:pic>
        <p:nvPicPr>
          <p:cNvPr id="2" name="Picture 1">
            <a:extLst>
              <a:ext uri="{FF2B5EF4-FFF2-40B4-BE49-F238E27FC236}">
                <a16:creationId xmlns:a16="http://schemas.microsoft.com/office/drawing/2014/main" id="{4786D4A5-28B3-431A-11E8-4CF0616ACFED}"/>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242441" y="-96107"/>
            <a:ext cx="2383737" cy="650308"/>
          </a:xfrm>
          <a:prstGeom prst="rect">
            <a:avLst/>
          </a:prstGeom>
        </p:spPr>
      </p:pic>
    </p:spTree>
    <p:extLst>
      <p:ext uri="{BB962C8B-B14F-4D97-AF65-F5344CB8AC3E}">
        <p14:creationId xmlns:p14="http://schemas.microsoft.com/office/powerpoint/2010/main" val="66935743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id="{B4F11E07-4264-8495-2858-4C5FEEEE25D0}"/>
              </a:ext>
            </a:extLst>
          </p:cNvPr>
          <p:cNvPicPr>
            <a:picLocks noChangeAspect="1"/>
          </p:cNvPicPr>
          <p:nvPr/>
        </p:nvPicPr>
        <p:blipFill>
          <a:blip r:embed="rId7"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5" name="Rectangle 4">
            <a:extLst>
              <a:ext uri="{FF2B5EF4-FFF2-40B4-BE49-F238E27FC236}">
                <a16:creationId xmlns:a16="http://schemas.microsoft.com/office/drawing/2014/main" id="{121B20AF-04F0-22A2-15B6-B1C1AE520C9F}"/>
              </a:ext>
            </a:extLst>
          </p:cNvPr>
          <p:cNvSpPr/>
          <p:nvPr/>
        </p:nvSpPr>
        <p:spPr>
          <a:xfrm>
            <a:off x="1468709" y="1526062"/>
            <a:ext cx="9473666" cy="4142390"/>
          </a:xfrm>
          <a:prstGeom prst="rect">
            <a:avLst/>
          </a:prstGeom>
          <a:blipFill dpi="0" rotWithShape="1">
            <a:blip r:embed="rId8"/>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942793939"/>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IMING" val="|4.9|17.2|27.3"/>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1731</TotalTime>
  <Words>9784</Words>
  <Application>Microsoft Office PowerPoint</Application>
  <PresentationFormat>Widescreen</PresentationFormat>
  <Paragraphs>770</Paragraphs>
  <Slides>34</Slides>
  <Notes>32</Notes>
  <HiddenSlides>0</HiddenSlides>
  <MMClips>0</MMClips>
  <ScaleCrop>false</ScaleCrop>
  <HeadingPairs>
    <vt:vector size="6" baseType="variant">
      <vt:variant>
        <vt:lpstr>Fonts Used</vt:lpstr>
      </vt:variant>
      <vt:variant>
        <vt:i4>11</vt:i4>
      </vt:variant>
      <vt:variant>
        <vt:lpstr>Theme</vt:lpstr>
      </vt:variant>
      <vt:variant>
        <vt:i4>2</vt:i4>
      </vt:variant>
      <vt:variant>
        <vt:lpstr>Slide Titles</vt:lpstr>
      </vt:variant>
      <vt:variant>
        <vt:i4>34</vt:i4>
      </vt:variant>
    </vt:vector>
  </HeadingPairs>
  <TitlesOfParts>
    <vt:vector size="47" baseType="lpstr">
      <vt:lpstr>Arial</vt:lpstr>
      <vt:lpstr>Calibri</vt:lpstr>
      <vt:lpstr>Calibri Light</vt:lpstr>
      <vt:lpstr>Gotham-Bold</vt:lpstr>
      <vt:lpstr>Gotham-Book</vt:lpstr>
      <vt:lpstr>Segoe UI Web (West European)</vt:lpstr>
      <vt:lpstr>Tajawal Medium</vt:lpstr>
      <vt:lpstr>Times New Roman</vt:lpstr>
      <vt:lpstr>TimesNewRomanMTStd</vt:lpstr>
      <vt:lpstr>TimesNewRomanMTStd-Italic</vt:lpstr>
      <vt:lpstr>Wingdings</vt: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Mohamed Soliman Soliman (MOHAMED SOLIMAN SOLIMAN)</cp:lastModifiedBy>
  <cp:revision>406</cp:revision>
  <dcterms:created xsi:type="dcterms:W3CDTF">2023-04-29T09:08:23Z</dcterms:created>
  <dcterms:modified xsi:type="dcterms:W3CDTF">2023-11-17T11:30:28Z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SIP_Label_defa4170-0d19-0005-0004-bc88714345d2_Enabled">
    <vt:lpwstr>true</vt:lpwstr>
  </property>
  <property fmtid="{D5CDD505-2E9C-101B-9397-08002B2CF9AE}" pid="3" name="MSIP_Label_defa4170-0d19-0005-0004-bc88714345d2_SetDate">
    <vt:lpwstr>2023-05-29T22:01:25Z</vt:lpwstr>
  </property>
  <property fmtid="{D5CDD505-2E9C-101B-9397-08002B2CF9AE}" pid="4" name="MSIP_Label_defa4170-0d19-0005-0004-bc88714345d2_Method">
    <vt:lpwstr>Standard</vt:lpwstr>
  </property>
  <property fmtid="{D5CDD505-2E9C-101B-9397-08002B2CF9AE}" pid="5" name="MSIP_Label_defa4170-0d19-0005-0004-bc88714345d2_Name">
    <vt:lpwstr>defa4170-0d19-0005-0004-bc88714345d2</vt:lpwstr>
  </property>
  <property fmtid="{D5CDD505-2E9C-101B-9397-08002B2CF9AE}" pid="6" name="MSIP_Label_defa4170-0d19-0005-0004-bc88714345d2_SiteId">
    <vt:lpwstr>5f768725-e9ce-4ba3-b39f-f5ea8b6b2ec9</vt:lpwstr>
  </property>
  <property fmtid="{D5CDD505-2E9C-101B-9397-08002B2CF9AE}" pid="7" name="MSIP_Label_defa4170-0d19-0005-0004-bc88714345d2_ActionId">
    <vt:lpwstr>ad2b3aa6-abde-43f3-a556-284a4beeff89</vt:lpwstr>
  </property>
  <property fmtid="{D5CDD505-2E9C-101B-9397-08002B2CF9AE}" pid="8" name="MSIP_Label_defa4170-0d19-0005-0004-bc88714345d2_ContentBits">
    <vt:lpwstr>0</vt:lpwstr>
  </property>
</Properties>
</file>