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480" r:id="rId2"/>
    <p:sldId id="303" r:id="rId3"/>
    <p:sldId id="271" r:id="rId4"/>
    <p:sldId id="313" r:id="rId5"/>
    <p:sldId id="488" r:id="rId6"/>
    <p:sldId id="481" r:id="rId7"/>
    <p:sldId id="276" r:id="rId8"/>
    <p:sldId id="487" r:id="rId9"/>
    <p:sldId id="486" r:id="rId10"/>
    <p:sldId id="485" r:id="rId11"/>
    <p:sldId id="484" r:id="rId12"/>
    <p:sldId id="483" r:id="rId13"/>
    <p:sldId id="482" r:id="rId14"/>
    <p:sldId id="256" r:id="rId15"/>
    <p:sldId id="349"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488"/>
            <p14:sldId id="481"/>
            <p14:sldId id="276"/>
            <p14:sldId id="487"/>
            <p14:sldId id="486"/>
            <p14:sldId id="485"/>
            <p14:sldId id="484"/>
            <p14:sldId id="483"/>
            <p14:sldId id="482"/>
            <p14:sldId id="25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3" d="100"/>
          <a:sy n="83" d="100"/>
        </p:scale>
        <p:origin x="658"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709055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6/2/2023</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6/2/2023</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5.jpeg"/><Relationship Id="rId7" Type="http://schemas.openxmlformats.org/officeDocument/2006/relationships/image" Target="../media/image5.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svg"/><Relationship Id="rId4" Type="http://schemas.openxmlformats.org/officeDocument/2006/relationships/image" Target="../media/image6.png"/><Relationship Id="rId9" Type="http://schemas.openxmlformats.org/officeDocument/2006/relationships/image" Target="../media/image10.svg"/></Relationships>
</file>

<file path=ppt/slides/_rels/slide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8.jpeg"/><Relationship Id="rId7"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13.svg"/><Relationship Id="rId5" Type="http://schemas.openxmlformats.org/officeDocument/2006/relationships/image" Target="../media/image9.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0.jpeg"/><Relationship Id="rId7"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13.svg"/><Relationship Id="rId5" Type="http://schemas.openxmlformats.org/officeDocument/2006/relationships/image" Target="../media/image9.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7.png"/><Relationship Id="rId5" Type="http://schemas.openxmlformats.org/officeDocument/2006/relationships/image" Target="../media/image8.sv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7.png"/><Relationship Id="rId5" Type="http://schemas.openxmlformats.org/officeDocument/2006/relationships/image" Target="../media/image8.sv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7.png"/><Relationship Id="rId5" Type="http://schemas.openxmlformats.org/officeDocument/2006/relationships/image" Target="../media/image8.sv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7.png"/><Relationship Id="rId5" Type="http://schemas.openxmlformats.org/officeDocument/2006/relationships/image" Target="../media/image8.sv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7.png"/><Relationship Id="rId5" Type="http://schemas.openxmlformats.org/officeDocument/2006/relationships/image" Target="../media/image8.sv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7.png"/><Relationship Id="rId5" Type="http://schemas.openxmlformats.org/officeDocument/2006/relationships/image" Target="../media/image8.sv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7.png"/><Relationship Id="rId5" Type="http://schemas.openxmlformats.org/officeDocument/2006/relationships/image" Target="../media/image8.sv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7.png"/><Relationship Id="rId5" Type="http://schemas.openxmlformats.org/officeDocument/2006/relationships/image" Target="../media/image8.sv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6.xml"/><Relationship Id="rId6" Type="http://schemas.openxmlformats.org/officeDocument/2006/relationships/image" Target="../media/image7.png"/><Relationship Id="rId5" Type="http://schemas.openxmlformats.org/officeDocument/2006/relationships/image" Target="../media/image8.sv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6.png"/><Relationship Id="rId4" Type="http://schemas.openxmlformats.org/officeDocument/2006/relationships/image" Target="../media/image13.svg"/></Relationships>
</file>

<file path=ppt/slides/_rels/slide1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3.png"/><Relationship Id="rId7" Type="http://schemas.openxmlformats.org/officeDocument/2006/relationships/image" Target="../media/image4.png"/><Relationship Id="rId2" Type="http://schemas.openxmlformats.org/officeDocument/2006/relationships/image" Target="../media/image12.jpeg"/><Relationship Id="rId1" Type="http://schemas.openxmlformats.org/officeDocument/2006/relationships/slideLayout" Target="../slideLayouts/slideLayout17.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xmlns=""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xmlns=""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xmlns=""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xmlns=""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6594457" y="3928730"/>
            <a:ext cx="4892692" cy="1077218"/>
          </a:xfrm>
          <a:prstGeom prst="rect">
            <a:avLst/>
          </a:prstGeom>
          <a:noFill/>
        </p:spPr>
        <p:txBody>
          <a:bodyPr wrap="square" rtlCol="0">
            <a:spAutoFit/>
          </a:bodyPr>
          <a:lstStyle/>
          <a:p>
            <a:r>
              <a:rPr lang="en-US" sz="3200" b="1" dirty="0">
                <a:solidFill>
                  <a:schemeClr val="accent2">
                    <a:lumMod val="50000"/>
                  </a:schemeClr>
                </a:solidFill>
                <a:latin typeface="Times New Roman" panose="02020603050405020304" pitchFamily="18" charset="0"/>
                <a:cs typeface="Times New Roman" panose="02020603050405020304" pitchFamily="18" charset="0"/>
              </a:rPr>
              <a:t>Prepared by </a:t>
            </a:r>
            <a:endParaRPr lang="en-US" sz="3200" b="1" dirty="0" smtClean="0">
              <a:solidFill>
                <a:schemeClr val="accent2">
                  <a:lumMod val="50000"/>
                </a:schemeClr>
              </a:solidFill>
              <a:latin typeface="Times New Roman" panose="02020603050405020304" pitchFamily="18" charset="0"/>
              <a:cs typeface="Times New Roman" panose="02020603050405020304" pitchFamily="18" charset="0"/>
            </a:endParaRPr>
          </a:p>
          <a:p>
            <a:r>
              <a:rPr lang="en-US" sz="3200" b="1" dirty="0">
                <a:solidFill>
                  <a:schemeClr val="accent2">
                    <a:lumMod val="50000"/>
                  </a:schemeClr>
                </a:solidFill>
                <a:latin typeface="Times New Roman" panose="02020603050405020304" pitchFamily="18" charset="0"/>
                <a:cs typeface="Times New Roman" panose="02020603050405020304" pitchFamily="18" charset="0"/>
              </a:rPr>
              <a:t> </a:t>
            </a:r>
            <a:r>
              <a:rPr lang="en-US" sz="3200" b="1" dirty="0" smtClean="0">
                <a:solidFill>
                  <a:schemeClr val="accent2">
                    <a:lumMod val="50000"/>
                  </a:schemeClr>
                </a:solidFill>
                <a:latin typeface="Times New Roman" panose="02020603050405020304" pitchFamily="18" charset="0"/>
                <a:cs typeface="Times New Roman" panose="02020603050405020304" pitchFamily="18" charset="0"/>
              </a:rPr>
              <a:t> Dr</a:t>
            </a:r>
            <a:r>
              <a:rPr lang="en-US" sz="3200" b="1" dirty="0">
                <a:solidFill>
                  <a:schemeClr val="accent2">
                    <a:lumMod val="50000"/>
                  </a:schemeClr>
                </a:solidFill>
                <a:latin typeface="Times New Roman" panose="02020603050405020304" pitchFamily="18" charset="0"/>
                <a:cs typeface="Times New Roman" panose="02020603050405020304" pitchFamily="18" charset="0"/>
              </a:rPr>
              <a:t>. </a:t>
            </a:r>
            <a:r>
              <a:rPr lang="en-US" sz="3200" b="1" dirty="0" smtClean="0">
                <a:solidFill>
                  <a:schemeClr val="accent2">
                    <a:lumMod val="50000"/>
                  </a:schemeClr>
                </a:solidFill>
                <a:latin typeface="Times New Roman" panose="02020603050405020304" pitchFamily="18" charset="0"/>
                <a:cs typeface="Times New Roman" panose="02020603050405020304" pitchFamily="18" charset="0"/>
              </a:rPr>
              <a:t>Hoda Metwally</a:t>
            </a:r>
            <a:endParaRPr lang="en-US" sz="3200" b="1" dirty="0">
              <a:solidFill>
                <a:schemeClr val="accent2">
                  <a:lumMod val="50000"/>
                </a:schemeClr>
              </a:solidFill>
              <a:latin typeface="Times New Roman" panose="02020603050405020304" pitchFamily="18" charset="0"/>
              <a:cs typeface="Times New Roman" panose="02020603050405020304" pitchFamily="18" charset="0"/>
            </a:endParaRPr>
          </a:p>
        </p:txBody>
      </p:sp>
      <p:sp>
        <p:nvSpPr>
          <p:cNvPr id="44" name="Rectangle 43">
            <a:extLst>
              <a:ext uri="{FF2B5EF4-FFF2-40B4-BE49-F238E27FC236}">
                <a16:creationId xmlns:a16="http://schemas.microsoft.com/office/drawing/2014/main" xmlns=""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6031346" y="2032000"/>
            <a:ext cx="5455803" cy="1446550"/>
          </a:xfrm>
          <a:prstGeom prst="rect">
            <a:avLst/>
          </a:prstGeom>
          <a:noFill/>
        </p:spPr>
        <p:txBody>
          <a:bodyPr wrap="square" rtlCol="0">
            <a:spAutoFit/>
          </a:bodyPr>
          <a:lstStyle/>
          <a:p>
            <a:r>
              <a:rPr lang="en-US" sz="4400" b="1" dirty="0" smtClean="0">
                <a:solidFill>
                  <a:srgbClr val="8E5A6D"/>
                </a:solidFill>
                <a:latin typeface="Times New Roman" panose="02020603050405020304" pitchFamily="18" charset="0"/>
                <a:cs typeface="Times New Roman" panose="02020603050405020304" pitchFamily="18" charset="0"/>
              </a:rPr>
              <a:t>Introduction to </a:t>
            </a:r>
            <a:r>
              <a:rPr lang="en-US" sz="4400" b="1" dirty="0">
                <a:solidFill>
                  <a:srgbClr val="8E5A6D"/>
                </a:solidFill>
                <a:latin typeface="Times New Roman" panose="02020603050405020304" pitchFamily="18" charset="0"/>
                <a:cs typeface="Times New Roman" panose="02020603050405020304" pitchFamily="18" charset="0"/>
              </a:rPr>
              <a:t>Finance</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6438900" y="6043084"/>
            <a:ext cx="5048249" cy="529167"/>
          </a:xfrm>
          <a:prstGeom prst="roundRect">
            <a:avLst>
              <a:gd name="adj" fmla="val 0"/>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2D3956"/>
                </a:solidFill>
                <a:latin typeface="Tajawal Medium" panose="00000600000000000000" pitchFamily="2" charset="-78"/>
                <a:cs typeface="Tajawal Medium" panose="00000600000000000000" pitchFamily="2" charset="-78"/>
              </a:rPr>
              <a:t>Introductory Lecture </a:t>
            </a:r>
            <a:endParaRPr lang="en-US" sz="2800" b="1" dirty="0">
              <a:solidFill>
                <a:srgbClr val="2D3956"/>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xmlns=""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xmlns=""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7101897" y="5196985"/>
            <a:ext cx="2449710" cy="707886"/>
          </a:xfrm>
          <a:prstGeom prst="rect">
            <a:avLst/>
          </a:prstGeom>
          <a:noFill/>
        </p:spPr>
        <p:txBody>
          <a:bodyPr wrap="none" rtlCol="0">
            <a:spAutoFit/>
          </a:bodyPr>
          <a:lstStyle/>
          <a:p>
            <a:r>
              <a:rPr lang="en-US" sz="4000" b="1" dirty="0" smtClean="0">
                <a:solidFill>
                  <a:srgbClr val="2D3956"/>
                </a:solidFill>
                <a:latin typeface="Times New Roman" panose="02020603050405020304" pitchFamily="18" charset="0"/>
                <a:cs typeface="Times New Roman" panose="02020603050405020304" pitchFamily="18" charset="0"/>
              </a:rPr>
              <a:t>MGM 237</a:t>
            </a:r>
            <a:endParaRPr lang="en-US" sz="4000" b="1" dirty="0">
              <a:solidFill>
                <a:srgbClr val="2D3956"/>
              </a:solidFill>
              <a:latin typeface="Times New Roman" panose="02020603050405020304" pitchFamily="18" charset="0"/>
              <a:cs typeface="Times New Roman" panose="02020603050405020304" pitchFamily="18" charset="0"/>
            </a:endParaRPr>
          </a:p>
        </p:txBody>
      </p:sp>
      <p:pic>
        <p:nvPicPr>
          <p:cNvPr id="47" name="Graphic 46">
            <a:extLst>
              <a:ext uri="{FF2B5EF4-FFF2-40B4-BE49-F238E27FC236}">
                <a16:creationId xmlns:a16="http://schemas.microsoft.com/office/drawing/2014/main" xmlns="" id="{D4AF3B79-7C62-249A-6AAB-EA6585FAC59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89723"/>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5924046" y="2785710"/>
            <a:ext cx="6502021" cy="769441"/>
          </a:xfrm>
          <a:prstGeom prst="rect">
            <a:avLst/>
          </a:prstGeom>
          <a:noFill/>
        </p:spPr>
        <p:txBody>
          <a:bodyPr wrap="square" rtlCol="0">
            <a:spAutoFit/>
          </a:bodyPr>
          <a:lstStyle/>
          <a:p>
            <a:pPr lvl="0"/>
            <a:r>
              <a:rPr lang="en-US" sz="4400" b="1" dirty="0">
                <a:solidFill>
                  <a:schemeClr val="accent3">
                    <a:lumMod val="75000"/>
                  </a:schemeClr>
                </a:solidFill>
                <a:latin typeface="Times New Roman" panose="02020603050405020304" pitchFamily="18" charset="0"/>
                <a:cs typeface="Times New Roman" panose="02020603050405020304" pitchFamily="18" charset="0"/>
              </a:rPr>
              <a:t>Introduction </a:t>
            </a:r>
            <a:r>
              <a:rPr lang="en-US" sz="4400" b="1" dirty="0" smtClean="0">
                <a:solidFill>
                  <a:schemeClr val="accent3">
                    <a:lumMod val="75000"/>
                  </a:schemeClr>
                </a:solidFill>
                <a:latin typeface="Times New Roman" panose="02020603050405020304" pitchFamily="18" charset="0"/>
                <a:cs typeface="Times New Roman" panose="02020603050405020304" pitchFamily="18" charset="0"/>
              </a:rPr>
              <a:t>to </a:t>
            </a:r>
            <a:r>
              <a:rPr lang="en-US" sz="4400" b="1" dirty="0">
                <a:solidFill>
                  <a:schemeClr val="accent3">
                    <a:lumMod val="75000"/>
                  </a:schemeClr>
                </a:solidFill>
                <a:latin typeface="Times New Roman" panose="02020603050405020304" pitchFamily="18" charset="0"/>
                <a:cs typeface="Times New Roman" panose="02020603050405020304" pitchFamily="18" charset="0"/>
              </a:rPr>
              <a:t>Finance</a:t>
            </a: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5200073" y="4243761"/>
            <a:ext cx="4686759"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669BBC"/>
                </a:solidFill>
                <a:latin typeface="Tajawal Medium" panose="00000600000000000000" pitchFamily="2" charset="-78"/>
                <a:cs typeface="Tajawal Medium" panose="00000600000000000000" pitchFamily="2" charset="-78"/>
              </a:rPr>
              <a:t>Introductory Lecture </a:t>
            </a:r>
            <a:endParaRPr lang="en-US" sz="2800" b="1" dirty="0">
              <a:solidFill>
                <a:srgbClr val="669BBC"/>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5677497" y="5001396"/>
            <a:ext cx="2339102" cy="707886"/>
          </a:xfrm>
          <a:prstGeom prst="rect">
            <a:avLst/>
          </a:prstGeom>
          <a:noFill/>
        </p:spPr>
        <p:txBody>
          <a:bodyPr wrap="none" rtlCol="0">
            <a:spAutoFit/>
          </a:bodyPr>
          <a:lstStyle/>
          <a:p>
            <a:r>
              <a:rPr lang="en-US" sz="4000" dirty="0" smtClean="0">
                <a:solidFill>
                  <a:srgbClr val="FAC748"/>
                </a:solidFill>
                <a:latin typeface="Tajawal Medium" panose="00000600000000000000" pitchFamily="2" charset="-78"/>
                <a:cs typeface="Tajawal Medium" panose="00000600000000000000" pitchFamily="2" charset="-78"/>
              </a:rPr>
              <a:t>MGM 237</a:t>
            </a:r>
            <a:endParaRPr lang="en-US" sz="4000" dirty="0">
              <a:solidFill>
                <a:srgbClr val="FAC74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a:t>
            </a:r>
            <a:r>
              <a:rPr lang="en-US" sz="2800" b="1" dirty="0" smtClean="0">
                <a:solidFill>
                  <a:srgbClr val="2D3956"/>
                </a:solidFill>
                <a:latin typeface="Tajawal Medium" panose="00000600000000000000" pitchFamily="2" charset="-78"/>
                <a:cs typeface="Tajawal Medium" panose="00000600000000000000" pitchFamily="2" charset="-78"/>
              </a:rPr>
              <a:t>Hoda Metwally</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xmlns=""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a:xfrm>
            <a:off x="1153954" y="1145149"/>
            <a:ext cx="9936480" cy="4610100"/>
          </a:xfrm>
        </p:spPr>
      </p:pic>
      <p:grpSp>
        <p:nvGrpSpPr>
          <p:cNvPr id="14" name="Group 13">
            <a:extLst>
              <a:ext uri="{FF2B5EF4-FFF2-40B4-BE49-F238E27FC236}">
                <a16:creationId xmlns:a16="http://schemas.microsoft.com/office/drawing/2014/main" xmlns="" id="{E7353E13-FFD6-46C5-8448-5076604E4CB8}"/>
              </a:ext>
            </a:extLst>
          </p:cNvPr>
          <p:cNvGrpSpPr/>
          <p:nvPr/>
        </p:nvGrpSpPr>
        <p:grpSpPr>
          <a:xfrm flipH="1">
            <a:off x="6621959" y="4542003"/>
            <a:ext cx="4379156" cy="780048"/>
            <a:chOff x="645651" y="1511549"/>
            <a:chExt cx="4379156" cy="780048"/>
          </a:xfrm>
        </p:grpSpPr>
        <p:sp>
          <p:nvSpPr>
            <p:cNvPr id="15" name="TextBox 14">
              <a:extLst>
                <a:ext uri="{FF2B5EF4-FFF2-40B4-BE49-F238E27FC236}">
                  <a16:creationId xmlns:a16="http://schemas.microsoft.com/office/drawing/2014/main" xmlns="" id="{74ABCF72-DB01-4793-ABF1-B2DC5E906B4B}"/>
                </a:ext>
              </a:extLst>
            </p:cNvPr>
            <p:cNvSpPr txBox="1"/>
            <p:nvPr/>
          </p:nvSpPr>
          <p:spPr>
            <a:xfrm>
              <a:off x="1874085" y="1511549"/>
              <a:ext cx="3150722" cy="344710"/>
            </a:xfrm>
            <a:prstGeom prst="rect">
              <a:avLst/>
            </a:prstGeom>
            <a:noFill/>
          </p:spPr>
          <p:txBody>
            <a:bodyPr wrap="square" rtlCol="0">
              <a:spAutoFit/>
            </a:bodyPr>
            <a:lstStyle/>
            <a:p>
              <a:pPr algn="r">
                <a:lnSpc>
                  <a:spcPct val="80000"/>
                </a:lnSpc>
              </a:pPr>
              <a:endParaRPr lang="en-US" sz="2000" dirty="0">
                <a:solidFill>
                  <a:schemeClr val="bg1"/>
                </a:solidFill>
                <a:latin typeface="+mj-lt"/>
              </a:endParaRPr>
            </a:p>
          </p:txBody>
        </p:sp>
        <p:sp>
          <p:nvSpPr>
            <p:cNvPr id="16" name="Rectangle 15">
              <a:extLst>
                <a:ext uri="{FF2B5EF4-FFF2-40B4-BE49-F238E27FC236}">
                  <a16:creationId xmlns:a16="http://schemas.microsoft.com/office/drawing/2014/main" xmlns="" id="{070EAA65-7B3A-46D2-99B0-020F0CF88A82}"/>
                </a:ext>
              </a:extLst>
            </p:cNvPr>
            <p:cNvSpPr/>
            <p:nvPr/>
          </p:nvSpPr>
          <p:spPr>
            <a:xfrm>
              <a:off x="645651" y="1923548"/>
              <a:ext cx="4023341" cy="368049"/>
            </a:xfrm>
            <a:prstGeom prst="rect">
              <a:avLst/>
            </a:prstGeom>
          </p:spPr>
          <p:txBody>
            <a:bodyPr wrap="square">
              <a:spAutoFit/>
            </a:bodyPr>
            <a:lstStyle/>
            <a:p>
              <a:pPr algn="r">
                <a:lnSpc>
                  <a:spcPct val="120000"/>
                </a:lnSpc>
              </a:pPr>
              <a:endParaRPr lang="en-US" sz="1600" dirty="0">
                <a:solidFill>
                  <a:schemeClr val="bg1"/>
                </a:solidFill>
                <a:cs typeface="Segoe UI Light" panose="020B0502040204020203" pitchFamily="34" charset="0"/>
              </a:endParaRPr>
            </a:p>
          </p:txBody>
        </p:sp>
      </p:grpSp>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xmlns="" id="{B4F228A3-EED8-B72A-55D3-01A30D9488F4}"/>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48" name="Graphic 47">
            <a:extLst>
              <a:ext uri="{FF2B5EF4-FFF2-40B4-BE49-F238E27FC236}">
                <a16:creationId xmlns:a16="http://schemas.microsoft.com/office/drawing/2014/main" xmlns="" id="{5139C814-1734-ECD2-FD52-4EF9E25D75C5}"/>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xmlns="" id="{6D34B332-A224-F9C2-4FCE-5377D8EB46D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2" name="Rectangle 1"/>
          <p:cNvSpPr/>
          <p:nvPr/>
        </p:nvSpPr>
        <p:spPr>
          <a:xfrm>
            <a:off x="1385455" y="1256145"/>
            <a:ext cx="7758545" cy="1446550"/>
          </a:xfrm>
          <a:prstGeom prst="rect">
            <a:avLst/>
          </a:prstGeom>
        </p:spPr>
        <p:txBody>
          <a:bodyPr wrap="square">
            <a:spAutoFit/>
          </a:bodyPr>
          <a:lstStyle/>
          <a:p>
            <a:pPr lvl="0"/>
            <a:r>
              <a:rPr lang="en-US" sz="4400" b="1" dirty="0">
                <a:solidFill>
                  <a:schemeClr val="accent5">
                    <a:lumMod val="50000"/>
                  </a:schemeClr>
                </a:solidFill>
                <a:latin typeface="Tajawal Medium" panose="00000600000000000000" pitchFamily="2" charset="-78"/>
                <a:cs typeface="Tajawal Medium" panose="00000600000000000000" pitchFamily="2" charset="-78"/>
              </a:rPr>
              <a:t>Introduction     </a:t>
            </a:r>
            <a:r>
              <a:rPr lang="en-US" sz="4400" b="1" dirty="0" smtClean="0">
                <a:solidFill>
                  <a:schemeClr val="accent5">
                    <a:lumMod val="50000"/>
                  </a:schemeClr>
                </a:solidFill>
                <a:latin typeface="Tajawal Medium" panose="00000600000000000000" pitchFamily="2" charset="-78"/>
                <a:cs typeface="Tajawal Medium" panose="00000600000000000000" pitchFamily="2" charset="-78"/>
              </a:rPr>
              <a:t>     </a:t>
            </a:r>
            <a:r>
              <a:rPr lang="en-US" sz="4400" b="1" dirty="0">
                <a:solidFill>
                  <a:schemeClr val="accent5">
                    <a:lumMod val="50000"/>
                  </a:schemeClr>
                </a:solidFill>
                <a:latin typeface="Tajawal Medium" panose="00000600000000000000" pitchFamily="2" charset="-78"/>
                <a:cs typeface="Tajawal Medium" panose="00000600000000000000" pitchFamily="2" charset="-78"/>
              </a:rPr>
              <a:t>to Finance</a:t>
            </a:r>
          </a:p>
        </p:txBody>
      </p:sp>
      <p:sp>
        <p:nvSpPr>
          <p:cNvPr id="3" name="Rectangle 2"/>
          <p:cNvSpPr/>
          <p:nvPr/>
        </p:nvSpPr>
        <p:spPr>
          <a:xfrm>
            <a:off x="1127760" y="2890391"/>
            <a:ext cx="8016240" cy="3046988"/>
          </a:xfrm>
          <a:prstGeom prst="rect">
            <a:avLst/>
          </a:prstGeom>
        </p:spPr>
        <p:txBody>
          <a:bodyPr wrap="square">
            <a:spAutoFit/>
          </a:bodyPr>
          <a:lstStyle/>
          <a:p>
            <a:pPr lvl="0"/>
            <a:endParaRPr lang="en-US" sz="3200" b="1" dirty="0" smtClean="0">
              <a:solidFill>
                <a:srgbClr val="ED7D31">
                  <a:lumMod val="50000"/>
                </a:srgbClr>
              </a:solidFill>
              <a:latin typeface="Tajawal Medium" panose="00000600000000000000" pitchFamily="2" charset="-78"/>
              <a:cs typeface="Tajawal Medium" panose="00000600000000000000" pitchFamily="2" charset="-78"/>
            </a:endParaRPr>
          </a:p>
          <a:p>
            <a:pPr lvl="0"/>
            <a:endParaRPr lang="en-US" sz="3200" b="1" dirty="0">
              <a:solidFill>
                <a:srgbClr val="ED7D31">
                  <a:lumMod val="50000"/>
                </a:srgbClr>
              </a:solidFill>
              <a:latin typeface="Tajawal Medium" panose="00000600000000000000" pitchFamily="2" charset="-78"/>
              <a:cs typeface="Tajawal Medium" panose="00000600000000000000" pitchFamily="2" charset="-78"/>
            </a:endParaRPr>
          </a:p>
          <a:p>
            <a:pPr lvl="0"/>
            <a:endParaRPr lang="en-US" sz="3200" b="1" dirty="0" smtClean="0">
              <a:solidFill>
                <a:srgbClr val="ED7D31">
                  <a:lumMod val="50000"/>
                </a:srgbClr>
              </a:solidFill>
              <a:latin typeface="Tajawal Medium" panose="00000600000000000000" pitchFamily="2" charset="-78"/>
              <a:cs typeface="Tajawal Medium" panose="00000600000000000000" pitchFamily="2" charset="-78"/>
            </a:endParaRPr>
          </a:p>
          <a:p>
            <a:pPr lvl="0"/>
            <a:endParaRPr lang="en-US" sz="3200" b="1" dirty="0">
              <a:solidFill>
                <a:srgbClr val="ED7D31">
                  <a:lumMod val="50000"/>
                </a:srgbClr>
              </a:solidFill>
              <a:latin typeface="Tajawal Medium" panose="00000600000000000000" pitchFamily="2" charset="-78"/>
              <a:cs typeface="Tajawal Medium" panose="00000600000000000000" pitchFamily="2" charset="-78"/>
            </a:endParaRPr>
          </a:p>
          <a:p>
            <a:pPr lvl="0"/>
            <a:r>
              <a:rPr lang="en-US" sz="3200" b="1" dirty="0" smtClean="0">
                <a:solidFill>
                  <a:srgbClr val="ED7D31">
                    <a:lumMod val="50000"/>
                  </a:srgbClr>
                </a:solidFill>
                <a:latin typeface="Tajawal Medium" panose="00000600000000000000" pitchFamily="2" charset="-78"/>
                <a:cs typeface="Tajawal Medium" panose="00000600000000000000" pitchFamily="2" charset="-78"/>
              </a:rPr>
              <a:t>Prepared </a:t>
            </a:r>
            <a:r>
              <a:rPr lang="en-US" sz="3200" b="1" dirty="0">
                <a:solidFill>
                  <a:srgbClr val="ED7D31">
                    <a:lumMod val="50000"/>
                  </a:srgbClr>
                </a:solidFill>
                <a:latin typeface="Tajawal Medium" panose="00000600000000000000" pitchFamily="2" charset="-78"/>
                <a:cs typeface="Tajawal Medium" panose="00000600000000000000" pitchFamily="2" charset="-78"/>
              </a:rPr>
              <a:t>by </a:t>
            </a:r>
          </a:p>
          <a:p>
            <a:pPr lvl="0"/>
            <a:r>
              <a:rPr lang="en-US" sz="3200" b="1" dirty="0">
                <a:solidFill>
                  <a:srgbClr val="ED7D31">
                    <a:lumMod val="50000"/>
                  </a:srgbClr>
                </a:solidFill>
                <a:latin typeface="Tajawal Medium" panose="00000600000000000000" pitchFamily="2" charset="-78"/>
                <a:cs typeface="Tajawal Medium" panose="00000600000000000000" pitchFamily="2" charset="-78"/>
              </a:rPr>
              <a:t>  Dr. Hoda Metwally</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50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84775"/>
          </a:xfrm>
          <a:prstGeom prst="rect">
            <a:avLst/>
          </a:prstGeom>
          <a:noFill/>
        </p:spPr>
        <p:txBody>
          <a:bodyPr wrap="square" rtlCol="0">
            <a:spAutoFit/>
          </a:bodyPr>
          <a:lstStyle/>
          <a:p>
            <a:r>
              <a:rPr lang="en-US" sz="3200" b="1" dirty="0" smtClean="0">
                <a:solidFill>
                  <a:srgbClr val="2D3956"/>
                </a:solidFill>
                <a:latin typeface="Times New Roman" panose="02020603050405020304" pitchFamily="18" charset="0"/>
                <a:cs typeface="Times New Roman" panose="02020603050405020304" pitchFamily="18" charset="0"/>
              </a:rPr>
              <a:t>Introduction</a:t>
            </a:r>
            <a:endParaRPr lang="en-US" sz="3200" b="1" dirty="0">
              <a:solidFill>
                <a:srgbClr val="2D3956"/>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ectangle 2"/>
          <p:cNvSpPr/>
          <p:nvPr/>
        </p:nvSpPr>
        <p:spPr>
          <a:xfrm>
            <a:off x="3788416" y="2229895"/>
            <a:ext cx="8180106" cy="1846659"/>
          </a:xfrm>
          <a:prstGeom prst="rect">
            <a:avLst/>
          </a:prstGeom>
        </p:spPr>
        <p:txBody>
          <a:bodyPr wrap="square">
            <a:spAutoFit/>
          </a:bodyPr>
          <a:lstStyle/>
          <a:p>
            <a:pPr lvl="0" rtl="1" fontAlgn="base">
              <a:spcBef>
                <a:spcPct val="0"/>
              </a:spcBef>
              <a:spcAft>
                <a:spcPct val="0"/>
              </a:spcAft>
            </a:pPr>
            <a:r>
              <a:rPr lang="en-US" sz="2400" b="1" dirty="0">
                <a:latin typeface="Calibri" pitchFamily="34" charset="0"/>
                <a:ea typeface="Times New Roman" pitchFamily="18" charset="0"/>
                <a:cs typeface="Arial" pitchFamily="34" charset="0"/>
              </a:rPr>
              <a:t>Dr. Hoda Metwally</a:t>
            </a:r>
            <a:endParaRPr lang="en-US" sz="2400" b="1" dirty="0">
              <a:latin typeface="Arial" pitchFamily="34" charset="0"/>
              <a:cs typeface="Arial" pitchFamily="34" charset="0"/>
            </a:endParaRPr>
          </a:p>
          <a:p>
            <a:pPr lvl="0" rtl="1" eaLnBrk="0" fontAlgn="base" hangingPunct="0">
              <a:spcBef>
                <a:spcPct val="0"/>
              </a:spcBef>
              <a:spcAft>
                <a:spcPct val="0"/>
              </a:spcAft>
            </a:pPr>
            <a:endParaRPr lang="en-US" b="1" dirty="0">
              <a:latin typeface="Calibri" pitchFamily="34" charset="0"/>
              <a:ea typeface="Times New Roman" pitchFamily="18" charset="0"/>
              <a:cs typeface="Arial" pitchFamily="34" charset="0"/>
            </a:endParaRPr>
          </a:p>
          <a:p>
            <a:pPr lvl="0" rtl="1" eaLnBrk="0" fontAlgn="base" hangingPunct="0">
              <a:spcBef>
                <a:spcPct val="0"/>
              </a:spcBef>
              <a:spcAft>
                <a:spcPct val="0"/>
              </a:spcAft>
            </a:pPr>
            <a:r>
              <a:rPr lang="en-US" b="1" dirty="0">
                <a:latin typeface="Calibri" pitchFamily="34" charset="0"/>
                <a:ea typeface="Times New Roman" pitchFamily="18" charset="0"/>
                <a:cs typeface="Arial" pitchFamily="34" charset="0"/>
              </a:rPr>
              <a:t>PhD Degree in   </a:t>
            </a:r>
            <a:r>
              <a:rPr lang="en-US" b="1" dirty="0" smtClean="0">
                <a:latin typeface="Calibri" pitchFamily="34" charset="0"/>
                <a:ea typeface="Times New Roman" pitchFamily="18" charset="0"/>
                <a:cs typeface="Arial" pitchFamily="34" charset="0"/>
              </a:rPr>
              <a:t>Accounting</a:t>
            </a:r>
          </a:p>
          <a:p>
            <a:pPr lvl="0" rtl="1" eaLnBrk="0" fontAlgn="base" hangingPunct="0">
              <a:spcBef>
                <a:spcPct val="0"/>
              </a:spcBef>
              <a:spcAft>
                <a:spcPct val="0"/>
              </a:spcAft>
            </a:pPr>
            <a:r>
              <a:rPr lang="en-US" dirty="0" smtClean="0">
                <a:latin typeface="Calibri" pitchFamily="34" charset="0"/>
                <a:ea typeface="Times New Roman" pitchFamily="18" charset="0"/>
                <a:cs typeface="Arial" pitchFamily="34" charset="0"/>
              </a:rPr>
              <a:t>Faculty </a:t>
            </a:r>
            <a:r>
              <a:rPr lang="en-US" dirty="0">
                <a:latin typeface="Calibri" pitchFamily="34" charset="0"/>
                <a:ea typeface="Times New Roman" pitchFamily="18" charset="0"/>
                <a:cs typeface="Arial" pitchFamily="34" charset="0"/>
              </a:rPr>
              <a:t>of Business- Ain Shams University.</a:t>
            </a:r>
            <a:endParaRPr lang="en-US" dirty="0">
              <a:latin typeface="Arial" pitchFamily="34" charset="0"/>
              <a:cs typeface="Arial" pitchFamily="34" charset="0"/>
            </a:endParaRPr>
          </a:p>
          <a:p>
            <a:pPr lvl="0" rtl="1" eaLnBrk="0" fontAlgn="base" hangingPunct="0">
              <a:spcBef>
                <a:spcPct val="0"/>
              </a:spcBef>
              <a:spcAft>
                <a:spcPct val="0"/>
              </a:spcAft>
            </a:pPr>
            <a:endParaRPr lang="en-US" b="1" dirty="0" smtClean="0">
              <a:latin typeface="Calibri" pitchFamily="34" charset="0"/>
              <a:ea typeface="Times New Roman" pitchFamily="18" charset="0"/>
              <a:cs typeface="Arial" pitchFamily="34" charset="0"/>
            </a:endParaRPr>
          </a:p>
          <a:p>
            <a:pPr lvl="0" rtl="1" eaLnBrk="0" fontAlgn="base" hangingPunct="0">
              <a:spcBef>
                <a:spcPct val="0"/>
              </a:spcBef>
              <a:spcAft>
                <a:spcPct val="0"/>
              </a:spcAft>
            </a:pPr>
            <a:r>
              <a:rPr lang="en-US" b="1" dirty="0" smtClean="0">
                <a:latin typeface="Calibri" pitchFamily="34" charset="0"/>
                <a:ea typeface="Times New Roman" pitchFamily="18" charset="0"/>
                <a:cs typeface="Arial" pitchFamily="34" charset="0"/>
              </a:rPr>
              <a:t>Experience </a:t>
            </a:r>
            <a:r>
              <a:rPr lang="en-US" b="1" dirty="0">
                <a:latin typeface="Calibri" pitchFamily="34" charset="0"/>
                <a:ea typeface="Times New Roman" pitchFamily="18" charset="0"/>
                <a:cs typeface="Arial" pitchFamily="34" charset="0"/>
              </a:rPr>
              <a:t>in </a:t>
            </a:r>
            <a:r>
              <a:rPr lang="en-US" b="1" dirty="0" smtClean="0">
                <a:latin typeface="Calibri" pitchFamily="34" charset="0"/>
                <a:ea typeface="Times New Roman" pitchFamily="18" charset="0"/>
                <a:cs typeface="Arial" pitchFamily="34" charset="0"/>
              </a:rPr>
              <a:t>teaching</a:t>
            </a:r>
            <a:r>
              <a:rPr lang="en-US" dirty="0">
                <a:latin typeface="Calibri" pitchFamily="34" charset="0"/>
                <a:ea typeface="Times New Roman" pitchFamily="18" charset="0"/>
                <a:cs typeface="Arial" pitchFamily="34" charset="0"/>
              </a:rPr>
              <a:t> </a:t>
            </a:r>
            <a:r>
              <a:rPr lang="en-US" b="1" dirty="0" smtClean="0">
                <a:latin typeface="Calibri" pitchFamily="34" charset="0"/>
                <a:ea typeface="Times New Roman" pitchFamily="18" charset="0"/>
                <a:cs typeface="Arial" pitchFamily="34" charset="0"/>
              </a:rPr>
              <a:t>Accounting</a:t>
            </a:r>
            <a:r>
              <a:rPr lang="en-US" dirty="0" smtClean="0"/>
              <a:t>.</a:t>
            </a:r>
            <a:endParaRPr lang="en-US" b="1" dirty="0" smtClean="0">
              <a:latin typeface="Calibri" pitchFamily="34" charset="0"/>
              <a:ea typeface="Times New Roman" pitchFamily="18" charset="0"/>
              <a:cs typeface="Arial" pitchFamily="34" charset="0"/>
            </a:endParaRPr>
          </a:p>
        </p:txBody>
      </p:sp>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364043" y="166301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smtClean="0">
                <a:solidFill>
                  <a:prstClr val="white"/>
                </a:solidFill>
                <a:latin typeface="Tajawal Medium" panose="00000600000000000000" pitchFamily="2" charset="-78"/>
                <a:cs typeface="Tajawal Medium" panose="00000600000000000000" pitchFamily="2" charset="-78"/>
              </a:rPr>
              <a:t>Introduction</a:t>
            </a:r>
            <a:endParaRPr lang="en-US" sz="2800" b="1" dirty="0">
              <a:solidFill>
                <a:prstClr val="white"/>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986138" y="2259750"/>
            <a:ext cx="8445349" cy="2693045"/>
          </a:xfrm>
          <a:prstGeom prst="rect">
            <a:avLst/>
          </a:prstGeom>
          <a:noFill/>
        </p:spPr>
        <p:txBody>
          <a:bodyPr wrap="square" rtlCol="0">
            <a:spAutoFit/>
          </a:bodyPr>
          <a:lstStyle/>
          <a:p>
            <a:r>
              <a:rPr lang="en-US" sz="2800" b="1" dirty="0" smtClean="0">
                <a:solidFill>
                  <a:srgbClr val="C00000"/>
                </a:solidFill>
                <a:latin typeface="Arial" panose="020B0604020202020204" pitchFamily="34" charset="0"/>
                <a:cs typeface="Arial" panose="020B0604020202020204" pitchFamily="34" charset="0"/>
              </a:rPr>
              <a:t>What is Finance?</a:t>
            </a:r>
          </a:p>
          <a:p>
            <a:endParaRPr lang="en-US" b="1" dirty="0">
              <a:solidFill>
                <a:schemeClr val="accent1">
                  <a:lumMod val="50000"/>
                </a:schemeClr>
              </a:solidFill>
              <a:latin typeface="Arial" panose="020B0604020202020204" pitchFamily="34" charset="0"/>
              <a:cs typeface="Arial" panose="020B0604020202020204" pitchFamily="34" charset="0"/>
            </a:endParaRPr>
          </a:p>
          <a:p>
            <a:r>
              <a:rPr lang="en-US" sz="2400" b="1" dirty="0" smtClean="0">
                <a:solidFill>
                  <a:schemeClr val="accent1">
                    <a:lumMod val="50000"/>
                  </a:schemeClr>
                </a:solidFill>
                <a:latin typeface="Arial" panose="020B0604020202020204" pitchFamily="34" charset="0"/>
                <a:cs typeface="Arial" panose="020B0604020202020204" pitchFamily="34" charset="0"/>
              </a:rPr>
              <a:t>Finance </a:t>
            </a:r>
            <a:r>
              <a:rPr lang="en-US" sz="2400" b="1" dirty="0">
                <a:solidFill>
                  <a:schemeClr val="accent1">
                    <a:lumMod val="50000"/>
                  </a:schemeClr>
                </a:solidFill>
                <a:latin typeface="Arial" panose="020B0604020202020204" pitchFamily="34" charset="0"/>
                <a:cs typeface="Arial" panose="020B0604020202020204" pitchFamily="34" charset="0"/>
              </a:rPr>
              <a:t>is the Science and art of money management. </a:t>
            </a:r>
            <a:r>
              <a:rPr lang="en-US" dirty="0">
                <a:latin typeface="Arial" panose="020B0604020202020204" pitchFamily="34" charset="0"/>
                <a:cs typeface="Arial" panose="020B0604020202020204" pitchFamily="34" charset="0"/>
              </a:rPr>
              <a:t/>
            </a:r>
            <a:br>
              <a:rPr lang="en-US" dirty="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a:p>
            <a:pPr algn="just">
              <a:lnSpc>
                <a:spcPct val="150000"/>
              </a:lnSpc>
            </a:pPr>
            <a:r>
              <a:rPr lang="en-US" dirty="0">
                <a:latin typeface="Arial" panose="020B0604020202020204" pitchFamily="34" charset="0"/>
                <a:cs typeface="Arial" panose="020B0604020202020204" pitchFamily="34" charset="0"/>
              </a:rPr>
              <a:t>Finance is concerned with the study of operations, institutions, markets and various financial instruments associated with the transfer of funds in the form of individuals, companies and governments.</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540053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smtClean="0">
                <a:solidFill>
                  <a:prstClr val="white"/>
                </a:solidFill>
                <a:latin typeface="Tajawal Medium" panose="00000600000000000000" pitchFamily="2" charset="-78"/>
                <a:cs typeface="Tajawal Medium" panose="00000600000000000000" pitchFamily="2" charset="-78"/>
              </a:rPr>
              <a:t>Introduction</a:t>
            </a:r>
            <a:endParaRPr lang="en-US" sz="2800" b="1" dirty="0">
              <a:solidFill>
                <a:prstClr val="white"/>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986138" y="2013528"/>
            <a:ext cx="8445349" cy="4185761"/>
          </a:xfrm>
          <a:prstGeom prst="rect">
            <a:avLst/>
          </a:prstGeom>
          <a:noFill/>
        </p:spPr>
        <p:txBody>
          <a:bodyPr wrap="square" rtlCol="0">
            <a:spAutoFit/>
          </a:bodyPr>
          <a:lstStyle/>
          <a:p>
            <a:pPr lvl="0"/>
            <a:r>
              <a:rPr lang="en-US" sz="2800" b="1" dirty="0">
                <a:solidFill>
                  <a:srgbClr val="C00000"/>
                </a:solidFill>
              </a:rPr>
              <a:t>Financing for </a:t>
            </a:r>
            <a:r>
              <a:rPr lang="en-US" sz="2800" b="1" dirty="0" smtClean="0">
                <a:solidFill>
                  <a:srgbClr val="C00000"/>
                </a:solidFill>
              </a:rPr>
              <a:t>individuals</a:t>
            </a:r>
          </a:p>
          <a:p>
            <a:pPr>
              <a:lnSpc>
                <a:spcPct val="150000"/>
              </a:lnSpc>
            </a:pPr>
            <a:r>
              <a:rPr lang="en-US" sz="2800" dirty="0">
                <a:solidFill>
                  <a:schemeClr val="tx1">
                    <a:lumMod val="95000"/>
                    <a:lumOff val="5000"/>
                  </a:schemeClr>
                </a:solidFill>
              </a:rPr>
              <a:t>Finance is concerned with studying the decisions of individuals to invest their wealth in the following:</a:t>
            </a:r>
          </a:p>
          <a:p>
            <a:pPr>
              <a:lnSpc>
                <a:spcPct val="150000"/>
              </a:lnSpc>
            </a:pPr>
            <a:r>
              <a:rPr lang="en-US" sz="2800" dirty="0">
                <a:solidFill>
                  <a:schemeClr val="tx1">
                    <a:lumMod val="95000"/>
                    <a:lumOff val="5000"/>
                  </a:schemeClr>
                </a:solidFill>
              </a:rPr>
              <a:t>• Amount of spending</a:t>
            </a:r>
          </a:p>
          <a:p>
            <a:pPr>
              <a:lnSpc>
                <a:spcPct val="150000"/>
              </a:lnSpc>
            </a:pPr>
            <a:r>
              <a:rPr lang="en-US" sz="2800" dirty="0">
                <a:solidFill>
                  <a:schemeClr val="tx1">
                    <a:lumMod val="95000"/>
                    <a:lumOff val="5000"/>
                  </a:schemeClr>
                </a:solidFill>
              </a:rPr>
              <a:t>• the amount of savings</a:t>
            </a:r>
          </a:p>
          <a:p>
            <a:pPr>
              <a:lnSpc>
                <a:spcPct val="150000"/>
              </a:lnSpc>
            </a:pPr>
            <a:r>
              <a:rPr lang="en-US" sz="2800" dirty="0">
                <a:solidFill>
                  <a:schemeClr val="tx1">
                    <a:lumMod val="95000"/>
                    <a:lumOff val="5000"/>
                  </a:schemeClr>
                </a:solidFill>
              </a:rPr>
              <a:t>• How to invest their savings</a:t>
            </a:r>
            <a:endParaRPr lang="en-US" sz="2800" dirty="0"/>
          </a:p>
          <a:p>
            <a:pPr lvl="0"/>
            <a:endParaRPr lang="en-US" sz="2800" b="1" dirty="0">
              <a:solidFill>
                <a:srgbClr val="C00000"/>
              </a:solidFill>
            </a:endParaRP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8684823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smtClean="0">
                <a:solidFill>
                  <a:schemeClr val="bg1"/>
                </a:solidFill>
                <a:latin typeface="Tajawal Medium" panose="00000600000000000000" pitchFamily="2" charset="-78"/>
                <a:cs typeface="Tajawal Medium" panose="00000600000000000000" pitchFamily="2" charset="-78"/>
              </a:rPr>
              <a:t>Introduction</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597166" y="1457275"/>
            <a:ext cx="9171709" cy="4616648"/>
          </a:xfrm>
          <a:prstGeom prst="rect">
            <a:avLst/>
          </a:prstGeom>
          <a:noFill/>
        </p:spPr>
        <p:txBody>
          <a:bodyPr wrap="square" rtlCol="0">
            <a:spAutoFit/>
          </a:bodyPr>
          <a:lstStyle/>
          <a:p>
            <a:pPr lvl="0">
              <a:lnSpc>
                <a:spcPct val="150000"/>
              </a:lnSpc>
            </a:pPr>
            <a:r>
              <a:rPr lang="en-US" sz="2800" b="1" dirty="0" smtClean="0">
                <a:solidFill>
                  <a:srgbClr val="C00000"/>
                </a:solidFill>
              </a:rPr>
              <a:t>Financing for companies</a:t>
            </a:r>
          </a:p>
          <a:p>
            <a:pPr lvl="0" algn="just">
              <a:lnSpc>
                <a:spcPct val="150000"/>
              </a:lnSpc>
            </a:pPr>
            <a:r>
              <a:rPr lang="en-US" sz="2000" dirty="0">
                <a:solidFill>
                  <a:prstClr val="black">
                    <a:lumMod val="95000"/>
                    <a:lumOff val="5000"/>
                  </a:prstClr>
                </a:solidFill>
              </a:rPr>
              <a:t>Finance is concerned with studying the decisions of companies to invest their wealth in the following:</a:t>
            </a:r>
          </a:p>
          <a:p>
            <a:pPr lvl="0" algn="just">
              <a:lnSpc>
                <a:spcPct val="150000"/>
              </a:lnSpc>
            </a:pPr>
            <a:r>
              <a:rPr lang="en-US" sz="2000" dirty="0">
                <a:solidFill>
                  <a:prstClr val="black">
                    <a:lumMod val="95000"/>
                    <a:lumOff val="5000"/>
                  </a:prstClr>
                </a:solidFill>
              </a:rPr>
              <a:t>• How does the company provide the necessary funding?</a:t>
            </a:r>
          </a:p>
          <a:p>
            <a:pPr lvl="0" algn="just">
              <a:lnSpc>
                <a:spcPct val="150000"/>
              </a:lnSpc>
            </a:pPr>
            <a:r>
              <a:rPr lang="en-US" sz="2000" dirty="0">
                <a:solidFill>
                  <a:prstClr val="black">
                    <a:lumMod val="95000"/>
                    <a:lumOff val="5000"/>
                  </a:prstClr>
                </a:solidFill>
              </a:rPr>
              <a:t>• How does the company invest the funds available to it to achieve the largest possible profit?</a:t>
            </a:r>
          </a:p>
          <a:p>
            <a:pPr lvl="0" algn="just">
              <a:lnSpc>
                <a:spcPct val="150000"/>
              </a:lnSpc>
            </a:pPr>
            <a:r>
              <a:rPr lang="en-US" sz="2000" dirty="0">
                <a:solidFill>
                  <a:prstClr val="black">
                    <a:lumMod val="95000"/>
                    <a:lumOff val="5000"/>
                  </a:prstClr>
                </a:solidFill>
              </a:rPr>
              <a:t>• How to take a decision to reinvest the profits of the company or distribute it to the investors?</a:t>
            </a:r>
          </a:p>
          <a:p>
            <a:pPr lvl="0">
              <a:lnSpc>
                <a:spcPct val="150000"/>
              </a:lnSpc>
            </a:pPr>
            <a:endParaRPr lang="en-US" sz="2800" b="1" dirty="0">
              <a:solidFill>
                <a:srgbClr val="C00000"/>
              </a:solidFill>
            </a:endParaRP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364043" y="1704757"/>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smtClean="0">
                <a:solidFill>
                  <a:prstClr val="white"/>
                </a:solidFill>
                <a:latin typeface="Tajawal Medium" panose="00000600000000000000" pitchFamily="2" charset="-78"/>
                <a:cs typeface="Tajawal Medium" panose="00000600000000000000" pitchFamily="2" charset="-78"/>
              </a:rPr>
              <a:t>Introduction</a:t>
            </a:r>
            <a:endParaRPr lang="en-US" sz="2800" b="1" dirty="0">
              <a:solidFill>
                <a:prstClr val="white"/>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708728" y="1994977"/>
            <a:ext cx="8722760" cy="4185761"/>
          </a:xfrm>
          <a:prstGeom prst="rect">
            <a:avLst/>
          </a:prstGeom>
          <a:noFill/>
        </p:spPr>
        <p:txBody>
          <a:bodyPr wrap="square" rtlCol="0">
            <a:spAutoFit/>
          </a:bodyPr>
          <a:lstStyle/>
          <a:p>
            <a:pPr lvl="0"/>
            <a:r>
              <a:rPr lang="en-US" sz="2800" b="1" dirty="0">
                <a:solidFill>
                  <a:srgbClr val="C00000"/>
                </a:solidFill>
                <a:latin typeface="Times New Roman" panose="02020603050405020304" pitchFamily="18" charset="0"/>
                <a:cs typeface="Times New Roman" panose="02020603050405020304" pitchFamily="18" charset="0"/>
              </a:rPr>
              <a:t>Definition of Financial </a:t>
            </a:r>
            <a:r>
              <a:rPr lang="en-US" sz="2800" b="1" dirty="0" smtClean="0">
                <a:solidFill>
                  <a:srgbClr val="C00000"/>
                </a:solidFill>
                <a:latin typeface="Times New Roman" panose="02020603050405020304" pitchFamily="18" charset="0"/>
                <a:cs typeface="Times New Roman" panose="02020603050405020304" pitchFamily="18" charset="0"/>
              </a:rPr>
              <a:t>system</a:t>
            </a:r>
          </a:p>
          <a:p>
            <a:pPr lvl="0" algn="just">
              <a:lnSpc>
                <a:spcPct val="150000"/>
              </a:lnSpc>
            </a:pPr>
            <a:r>
              <a:rPr lang="en-US" sz="2800" dirty="0">
                <a:solidFill>
                  <a:prstClr val="black">
                    <a:lumMod val="95000"/>
                    <a:lumOff val="5000"/>
                  </a:prstClr>
                </a:solidFill>
              </a:rPr>
              <a:t>Financial system is a system that facilitates the movement of </a:t>
            </a:r>
            <a:r>
              <a:rPr lang="en-US" sz="2800">
                <a:solidFill>
                  <a:prstClr val="black">
                    <a:lumMod val="95000"/>
                    <a:lumOff val="5000"/>
                  </a:prstClr>
                </a:solidFill>
              </a:rPr>
              <a:t>capital </a:t>
            </a:r>
            <a:r>
              <a:rPr lang="en-US" sz="2800" smtClean="0">
                <a:solidFill>
                  <a:prstClr val="black">
                    <a:lumMod val="95000"/>
                    <a:lumOff val="5000"/>
                  </a:prstClr>
                </a:solidFill>
              </a:rPr>
              <a:t>between individuals </a:t>
            </a:r>
            <a:r>
              <a:rPr lang="en-US" sz="2800" dirty="0">
                <a:solidFill>
                  <a:prstClr val="black">
                    <a:lumMod val="95000"/>
                    <a:lumOff val="5000"/>
                  </a:prstClr>
                </a:solidFill>
              </a:rPr>
              <a:t>and institutions within the economy through providing various financial means and mechanisms for exchanging money, such as investors, lenders, and debtors. </a:t>
            </a:r>
          </a:p>
          <a:p>
            <a:pPr lvl="0"/>
            <a:endParaRPr lang="en-US" sz="2800" b="1" dirty="0">
              <a:solidFill>
                <a:srgbClr val="C00000"/>
              </a:solidFill>
              <a:latin typeface="Times New Roman" panose="02020603050405020304" pitchFamily="18" charset="0"/>
              <a:cs typeface="Times New Roman" panose="02020603050405020304" pitchFamily="18" charset="0"/>
            </a:endParaRP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221892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sz="3600" b="1" dirty="0">
              <a:solidFill>
                <a:srgbClr val="FF0000"/>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smtClean="0">
                <a:solidFill>
                  <a:prstClr val="white"/>
                </a:solidFill>
                <a:latin typeface="Tajawal Medium" panose="00000600000000000000" pitchFamily="2" charset="-78"/>
                <a:cs typeface="Tajawal Medium" panose="00000600000000000000" pitchFamily="2" charset="-78"/>
              </a:rPr>
              <a:t>Introduction</a:t>
            </a:r>
            <a:endParaRPr lang="en-US" sz="2800" b="1" dirty="0">
              <a:solidFill>
                <a:prstClr val="white"/>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986138" y="2014250"/>
            <a:ext cx="8445349" cy="3570208"/>
          </a:xfrm>
          <a:prstGeom prst="rect">
            <a:avLst/>
          </a:prstGeom>
          <a:noFill/>
        </p:spPr>
        <p:txBody>
          <a:bodyPr wrap="square" rtlCol="0">
            <a:spAutoFit/>
          </a:bodyPr>
          <a:lstStyle/>
          <a:p>
            <a:pPr lvl="0"/>
            <a:r>
              <a:rPr lang="en-US" sz="3200" b="1" dirty="0">
                <a:solidFill>
                  <a:srgbClr val="C00000"/>
                </a:solidFill>
              </a:rPr>
              <a:t>Financial system </a:t>
            </a:r>
            <a:r>
              <a:rPr lang="en-US" sz="3200" b="1" dirty="0" smtClean="0">
                <a:solidFill>
                  <a:srgbClr val="C00000"/>
                </a:solidFill>
              </a:rPr>
              <a:t>elements</a:t>
            </a:r>
          </a:p>
          <a:p>
            <a:pPr lvl="0">
              <a:lnSpc>
                <a:spcPct val="150000"/>
              </a:lnSpc>
            </a:pPr>
            <a:r>
              <a:rPr lang="en-US" sz="3600" b="1" dirty="0">
                <a:solidFill>
                  <a:prstClr val="black">
                    <a:lumMod val="95000"/>
                    <a:lumOff val="5000"/>
                  </a:prstClr>
                </a:solidFill>
              </a:rPr>
              <a:t>•</a:t>
            </a:r>
            <a:r>
              <a:rPr lang="en-US" sz="3600" b="1" dirty="0">
                <a:solidFill>
                  <a:srgbClr val="FF0000"/>
                </a:solidFill>
              </a:rPr>
              <a:t> </a:t>
            </a:r>
            <a:r>
              <a:rPr lang="en-US" sz="3600" dirty="0">
                <a:solidFill>
                  <a:prstClr val="black">
                    <a:lumMod val="95000"/>
                    <a:lumOff val="5000"/>
                  </a:prstClr>
                </a:solidFill>
              </a:rPr>
              <a:t>Financial institutions</a:t>
            </a:r>
          </a:p>
          <a:p>
            <a:pPr lvl="0">
              <a:lnSpc>
                <a:spcPct val="150000"/>
              </a:lnSpc>
            </a:pPr>
            <a:r>
              <a:rPr lang="en-US" sz="3600" dirty="0">
                <a:solidFill>
                  <a:prstClr val="black">
                    <a:lumMod val="95000"/>
                    <a:lumOff val="5000"/>
                  </a:prstClr>
                </a:solidFill>
              </a:rPr>
              <a:t>• Financial Markets</a:t>
            </a:r>
          </a:p>
          <a:p>
            <a:pPr lvl="0">
              <a:lnSpc>
                <a:spcPct val="150000"/>
              </a:lnSpc>
            </a:pPr>
            <a:r>
              <a:rPr lang="en-US" sz="3600" dirty="0">
                <a:solidFill>
                  <a:prstClr val="black">
                    <a:lumMod val="95000"/>
                    <a:lumOff val="5000"/>
                  </a:prstClr>
                </a:solidFill>
              </a:rPr>
              <a:t>• Financial Instruments</a:t>
            </a:r>
            <a:endParaRPr lang="en-US" sz="3600" dirty="0">
              <a:solidFill>
                <a:prstClr val="black"/>
              </a:solidFill>
            </a:endParaRPr>
          </a:p>
          <a:p>
            <a:pPr lvl="0"/>
            <a:endParaRPr lang="en-US" sz="3200" b="1" dirty="0"/>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71665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522256"/>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smtClean="0">
                <a:solidFill>
                  <a:prstClr val="white"/>
                </a:solidFill>
                <a:latin typeface="Tajawal Medium" panose="00000600000000000000" pitchFamily="2" charset="-78"/>
                <a:cs typeface="Tajawal Medium" panose="00000600000000000000" pitchFamily="2" charset="-78"/>
              </a:rPr>
              <a:t>Introduction</a:t>
            </a:r>
            <a:endParaRPr lang="en-US" sz="2800" b="1" dirty="0">
              <a:solidFill>
                <a:prstClr val="white"/>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423125" y="2013528"/>
            <a:ext cx="9345750" cy="2585323"/>
          </a:xfrm>
          <a:prstGeom prst="rect">
            <a:avLst/>
          </a:prstGeom>
          <a:noFill/>
        </p:spPr>
        <p:txBody>
          <a:bodyPr wrap="square" rtlCol="0">
            <a:spAutoFit/>
          </a:bodyPr>
          <a:lstStyle/>
          <a:p>
            <a:pPr algn="just">
              <a:lnSpc>
                <a:spcPct val="150000"/>
              </a:lnSpc>
            </a:pPr>
            <a:r>
              <a:rPr lang="en-US">
                <a:solidFill>
                  <a:schemeClr val="tx1">
                    <a:lumMod val="95000"/>
                    <a:lumOff val="5000"/>
                  </a:schemeClr>
                </a:solidFill>
              </a:rPr>
              <a:t>These elements work together to facilitate the transfer of capital in the various components of the financial system, the financial system exists at the local, regional and state levels, and the financial system plays an effective role in the process of economic development by connecting savers with investors, which contributes to the creation and maximization of capital gains.</a:t>
            </a:r>
          </a:p>
          <a:p>
            <a:pPr algn="just">
              <a:lnSpc>
                <a:spcPct val="150000"/>
              </a:lnSpc>
            </a:pPr>
            <a:r>
              <a:rPr lang="en-US">
                <a:solidFill>
                  <a:schemeClr val="tx1">
                    <a:lumMod val="95000"/>
                    <a:lumOff val="5000"/>
                  </a:schemeClr>
                </a:solidFill>
              </a:rPr>
              <a:t>• The money system provides tools to transfer money from savers who have idle money and redistribute them effectively to investors who are able to create investments and achieve profits.</a:t>
            </a:r>
            <a:endParaRPr lang="en-US" dirty="0">
              <a:solidFill>
                <a:schemeClr val="tx1">
                  <a:lumMod val="95000"/>
                  <a:lumOff val="5000"/>
                </a:schemeClr>
              </a:solidFill>
            </a:endParaRP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7148563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smtClean="0">
                <a:solidFill>
                  <a:prstClr val="white"/>
                </a:solidFill>
                <a:latin typeface="Tajawal Medium" panose="00000600000000000000" pitchFamily="2" charset="-78"/>
                <a:cs typeface="Tajawal Medium" panose="00000600000000000000" pitchFamily="2" charset="-78"/>
              </a:rPr>
              <a:t>Introduction</a:t>
            </a:r>
            <a:endParaRPr lang="en-US" sz="2800" b="1" dirty="0">
              <a:solidFill>
                <a:prstClr val="white"/>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634837" y="1414510"/>
            <a:ext cx="8768622" cy="4339650"/>
          </a:xfrm>
          <a:prstGeom prst="rect">
            <a:avLst/>
          </a:prstGeom>
          <a:noFill/>
        </p:spPr>
        <p:txBody>
          <a:bodyPr wrap="square" rtlCol="0">
            <a:spAutoFit/>
          </a:bodyPr>
          <a:lstStyle/>
          <a:p>
            <a:pPr lvl="0" algn="ctr">
              <a:lnSpc>
                <a:spcPct val="150000"/>
              </a:lnSpc>
            </a:pPr>
            <a:r>
              <a:rPr lang="en-US" sz="4000">
                <a:solidFill>
                  <a:srgbClr val="C00000"/>
                </a:solidFill>
              </a:rPr>
              <a:t>Risk</a:t>
            </a:r>
          </a:p>
          <a:p>
            <a:pPr lvl="0" algn="just">
              <a:lnSpc>
                <a:spcPct val="150000"/>
              </a:lnSpc>
            </a:pPr>
            <a:r>
              <a:rPr lang="en-US" sz="2400">
                <a:solidFill>
                  <a:srgbClr val="222222"/>
                </a:solidFill>
              </a:rPr>
              <a:t>There is always a risk incorporated in every investment like shares or debentures. The two major components of risk systematic risk and unsystematic risk, which when combined results in total risk. The </a:t>
            </a:r>
            <a:r>
              <a:rPr lang="en-US" sz="2400" b="1">
                <a:solidFill>
                  <a:srgbClr val="222222"/>
                </a:solidFill>
                <a:highlight>
                  <a:srgbClr val="FFFF00"/>
                </a:highlight>
              </a:rPr>
              <a:t>systematic risk</a:t>
            </a:r>
            <a:r>
              <a:rPr lang="en-US" sz="2400">
                <a:solidFill>
                  <a:srgbClr val="222222"/>
                </a:solidFill>
                <a:highlight>
                  <a:srgbClr val="FFFF00"/>
                </a:highlight>
              </a:rPr>
              <a:t> </a:t>
            </a:r>
            <a:r>
              <a:rPr lang="en-US" sz="2400">
                <a:solidFill>
                  <a:srgbClr val="222222"/>
                </a:solidFill>
              </a:rPr>
              <a:t>is a result of external and uncontrollable variables, which are not industry or security specific and affects the entire market leading to the fluctuation in prices of all the securities</a:t>
            </a:r>
            <a:r>
              <a:rPr lang="en-US">
                <a:solidFill>
                  <a:srgbClr val="222222"/>
                </a:solidFill>
              </a:rPr>
              <a:t>.</a:t>
            </a:r>
            <a:endParaRPr lang="en-US" b="1" dirty="0">
              <a:solidFill>
                <a:srgbClr val="FF0000"/>
              </a:solidFill>
            </a:endParaRP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0632197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r>
              <a:rPr lang="en-US" sz="2400">
                <a:solidFill>
                  <a:srgbClr val="222222"/>
                </a:solidFill>
                <a:latin typeface="Calibri "/>
              </a:rPr>
              <a:t>On the other hand, </a:t>
            </a:r>
            <a:r>
              <a:rPr lang="en-US" sz="2400" b="1">
                <a:solidFill>
                  <a:srgbClr val="222222"/>
                </a:solidFill>
                <a:highlight>
                  <a:srgbClr val="FFFF00"/>
                </a:highlight>
                <a:latin typeface="Calibri "/>
              </a:rPr>
              <a:t>unsystematic risk</a:t>
            </a:r>
            <a:r>
              <a:rPr lang="en-US" sz="2400">
                <a:solidFill>
                  <a:srgbClr val="222222"/>
                </a:solidFill>
                <a:highlight>
                  <a:srgbClr val="FFFF00"/>
                </a:highlight>
                <a:latin typeface="Calibri "/>
              </a:rPr>
              <a:t> </a:t>
            </a:r>
            <a:r>
              <a:rPr lang="en-US" sz="2400">
                <a:solidFill>
                  <a:srgbClr val="222222"/>
                </a:solidFill>
                <a:latin typeface="Calibri "/>
              </a:rPr>
              <a:t>refers to the risk which emerges out of controlled and known variables, that are industry or security specific.</a:t>
            </a:r>
          </a:p>
          <a:p>
            <a:pPr lvl="0" algn="just">
              <a:lnSpc>
                <a:spcPct val="150000"/>
              </a:lnSpc>
            </a:pPr>
            <a:endParaRPr lang="en-US" sz="2400">
              <a:solidFill>
                <a:srgbClr val="222222"/>
              </a:solidFill>
              <a:latin typeface="Calibri "/>
            </a:endParaRPr>
          </a:p>
          <a:p>
            <a:pPr lvl="0" algn="just">
              <a:lnSpc>
                <a:spcPct val="150000"/>
              </a:lnSpc>
            </a:pPr>
            <a:r>
              <a:rPr lang="en-US" sz="2400">
                <a:solidFill>
                  <a:srgbClr val="222222"/>
                </a:solidFill>
                <a:latin typeface="Calibri "/>
              </a:rPr>
              <a:t>Systematic risk cannot be eliminated by diversification of portfolio, whereas the diversification proves helpful in avoiding unsystematic risk. </a:t>
            </a:r>
            <a:endParaRPr lang="en-US" sz="2400" dirty="0">
              <a:solidFill>
                <a:srgbClr val="222222"/>
              </a:solidFill>
              <a:latin typeface="Calibri "/>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smtClean="0">
                <a:solidFill>
                  <a:prstClr val="white"/>
                </a:solidFill>
                <a:latin typeface="Tajawal Medium" panose="00000600000000000000" pitchFamily="2" charset="-78"/>
                <a:cs typeface="Tajawal Medium" panose="00000600000000000000" pitchFamily="2" charset="-78"/>
              </a:rPr>
              <a:t>Introduction</a:t>
            </a:r>
            <a:endParaRPr lang="en-US" sz="2800" b="1" dirty="0">
              <a:solidFill>
                <a:prstClr val="white"/>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958109" y="2013528"/>
            <a:ext cx="8445349" cy="64633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1446331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smtClean="0">
                <a:solidFill>
                  <a:prstClr val="white"/>
                </a:solidFill>
                <a:latin typeface="Tajawal Medium" panose="00000600000000000000" pitchFamily="2" charset="-78"/>
                <a:cs typeface="Tajawal Medium" panose="00000600000000000000" pitchFamily="2" charset="-78"/>
              </a:rPr>
              <a:t>Introduction</a:t>
            </a:r>
            <a:endParaRPr lang="en-US" sz="2800" b="1" dirty="0">
              <a:solidFill>
                <a:prstClr val="white"/>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810327" y="1901864"/>
            <a:ext cx="8593131" cy="3804983"/>
          </a:xfrm>
          <a:prstGeom prst="rect">
            <a:avLst/>
          </a:prstGeom>
          <a:noFill/>
        </p:spPr>
        <p:txBody>
          <a:bodyPr wrap="square" rtlCol="0">
            <a:spAutoFit/>
          </a:bodyPr>
          <a:lstStyle/>
          <a:p>
            <a:pPr algn="ctr"/>
            <a:r>
              <a:rPr lang="en-US" b="1" dirty="0">
                <a:solidFill>
                  <a:srgbClr val="FF0000"/>
                </a:solidFill>
                <a:latin typeface="Roboto" panose="02000000000000000000" pitchFamily="2" charset="0"/>
              </a:rPr>
              <a:t>Portfolio Diversification </a:t>
            </a:r>
          </a:p>
          <a:p>
            <a:pPr algn="ctr"/>
            <a:endParaRPr lang="en-US" b="1" dirty="0">
              <a:solidFill>
                <a:srgbClr val="FF0000"/>
              </a:solidFill>
              <a:latin typeface="Roboto" panose="02000000000000000000" pitchFamily="2" charset="0"/>
            </a:endParaRPr>
          </a:p>
          <a:p>
            <a:pPr algn="ctr"/>
            <a:r>
              <a:rPr lang="en-US" b="1" dirty="0">
                <a:solidFill>
                  <a:schemeClr val="accent1">
                    <a:lumMod val="75000"/>
                  </a:schemeClr>
                </a:solidFill>
                <a:latin typeface="Roboto" panose="02000000000000000000" pitchFamily="2" charset="0"/>
              </a:rPr>
              <a:t>Most people have heard the old saying, "Don't put all your eggs in one basket</a:t>
            </a:r>
            <a:r>
              <a:rPr lang="en-US" b="1" dirty="0" smtClean="0">
                <a:solidFill>
                  <a:schemeClr val="accent1">
                    <a:lumMod val="75000"/>
                  </a:schemeClr>
                </a:solidFill>
                <a:latin typeface="Roboto" panose="02000000000000000000" pitchFamily="2" charset="0"/>
              </a:rPr>
              <a:t>.</a:t>
            </a:r>
            <a:endParaRPr lang="en-US" b="1" dirty="0">
              <a:solidFill>
                <a:schemeClr val="accent1">
                  <a:lumMod val="75000"/>
                </a:schemeClr>
              </a:solidFill>
              <a:latin typeface="Roboto" panose="02000000000000000000" pitchFamily="2" charset="0"/>
            </a:endParaRPr>
          </a:p>
          <a:p>
            <a:pPr algn="just">
              <a:lnSpc>
                <a:spcPct val="150000"/>
              </a:lnSpc>
            </a:pPr>
            <a:r>
              <a:rPr lang="en-US" dirty="0">
                <a:solidFill>
                  <a:schemeClr val="bg2">
                    <a:lumMod val="10000"/>
                  </a:schemeClr>
                </a:solidFill>
              </a:rPr>
              <a:t>Diversification is a risk management strategy that mixes a wide variety of investments within a portfolio. A diversified portfolio contains a mix of distinct asset types and investment vehicles in an attempt at limiting exposure to any single asset or risk</a:t>
            </a:r>
            <a:r>
              <a:rPr lang="en-US" dirty="0" smtClean="0">
                <a:solidFill>
                  <a:schemeClr val="bg2">
                    <a:lumMod val="10000"/>
                  </a:schemeClr>
                </a:solidFill>
              </a:rPr>
              <a:t>.</a:t>
            </a:r>
            <a:endParaRPr lang="en-US" dirty="0">
              <a:solidFill>
                <a:schemeClr val="bg2">
                  <a:lumMod val="10000"/>
                </a:schemeClr>
              </a:solidFill>
            </a:endParaRPr>
          </a:p>
          <a:p>
            <a:pPr algn="just">
              <a:lnSpc>
                <a:spcPct val="150000"/>
              </a:lnSpc>
            </a:pPr>
            <a:r>
              <a:rPr lang="en-US" dirty="0">
                <a:solidFill>
                  <a:schemeClr val="bg2">
                    <a:lumMod val="10000"/>
                  </a:schemeClr>
                </a:solidFill>
              </a:rPr>
              <a:t>The rationale behind this technique is that a portfolio constructed of different kinds of assets will, on average, yield higher long-term returns and lower the risk of any individual holding or security.</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4105952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940209" y="83026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pic>
        <p:nvPicPr>
          <p:cNvPr id="2" name="Picture 1"/>
          <p:cNvPicPr>
            <a:picLocks noChangeAspect="1"/>
          </p:cNvPicPr>
          <p:nvPr/>
        </p:nvPicPr>
        <p:blipFill>
          <a:blip r:embed="rId7"/>
          <a:stretch>
            <a:fillRect/>
          </a:stretch>
        </p:blipFill>
        <p:spPr>
          <a:xfrm>
            <a:off x="988291" y="952845"/>
            <a:ext cx="10566400" cy="4968487"/>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424</TotalTime>
  <Words>477</Words>
  <Application>Microsoft Office PowerPoint</Application>
  <PresentationFormat>Widescreen</PresentationFormat>
  <Paragraphs>70</Paragraphs>
  <Slides>15</Slides>
  <Notes>4</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15</vt:i4>
      </vt:variant>
    </vt:vector>
  </HeadingPairs>
  <TitlesOfParts>
    <vt:vector size="26" baseType="lpstr">
      <vt:lpstr>Arial</vt:lpstr>
      <vt:lpstr>Calibri</vt:lpstr>
      <vt:lpstr>Calibri </vt:lpstr>
      <vt:lpstr>Calibri Light</vt:lpstr>
      <vt:lpstr>Roboto</vt:lpstr>
      <vt:lpstr>Roboto Light</vt:lpstr>
      <vt:lpstr>Segoe UI Light</vt:lpstr>
      <vt:lpstr>Tajawal ExtraBold</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Hoda</cp:lastModifiedBy>
  <cp:revision>24</cp:revision>
  <dcterms:created xsi:type="dcterms:W3CDTF">2023-04-29T09:08:23Z</dcterms:created>
  <dcterms:modified xsi:type="dcterms:W3CDTF">2023-06-02T07:17:41Z</dcterms:modified>
</cp:coreProperties>
</file>