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571" r:id="rId5"/>
    <p:sldId id="271" r:id="rId6"/>
    <p:sldId id="313" r:id="rId7"/>
    <p:sldId id="276" r:id="rId8"/>
    <p:sldId id="514" r:id="rId9"/>
    <p:sldId id="575" r:id="rId10"/>
    <p:sldId id="576" r:id="rId11"/>
    <p:sldId id="577" r:id="rId12"/>
    <p:sldId id="578" r:id="rId13"/>
    <p:sldId id="579" r:id="rId14"/>
    <p:sldId id="581" r:id="rId15"/>
    <p:sldId id="256" r:id="rId16"/>
    <p:sldId id="582" r:id="rId17"/>
    <p:sldId id="551" r:id="rId18"/>
    <p:sldId id="515" r:id="rId19"/>
    <p:sldId id="583" r:id="rId20"/>
    <p:sldId id="584" r:id="rId21"/>
    <p:sldId id="586" r:id="rId22"/>
    <p:sldId id="587" r:id="rId23"/>
    <p:sldId id="553" r:id="rId24"/>
    <p:sldId id="557" r:id="rId25"/>
    <p:sldId id="559" r:id="rId26"/>
    <p:sldId id="560" r:id="rId27"/>
    <p:sldId id="563" r:id="rId28"/>
    <p:sldId id="552" r:id="rId29"/>
    <p:sldId id="554" r:id="rId30"/>
    <p:sldId id="564" r:id="rId31"/>
    <p:sldId id="555" r:id="rId32"/>
    <p:sldId id="566" r:id="rId33"/>
    <p:sldId id="567" r:id="rId34"/>
    <p:sldId id="565" r:id="rId35"/>
    <p:sldId id="568" r:id="rId36"/>
    <p:sldId id="570" r:id="rId37"/>
    <p:sldId id="569" r:id="rId38"/>
    <p:sldId id="518" r:id="rId39"/>
    <p:sldId id="573" r:id="rId40"/>
    <p:sldId id="486" r:id="rId41"/>
    <p:sldId id="488" r:id="rId42"/>
    <p:sldId id="489" r:id="rId43"/>
    <p:sldId id="491" r:id="rId44"/>
    <p:sldId id="493" r:id="rId45"/>
    <p:sldId id="494" r:id="rId46"/>
    <p:sldId id="498" r:id="rId47"/>
    <p:sldId id="500" r:id="rId48"/>
    <p:sldId id="517" r:id="rId49"/>
    <p:sldId id="588" r:id="rId50"/>
    <p:sldId id="589"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1"/>
            <p14:sldId id="271"/>
            <p14:sldId id="313"/>
            <p14:sldId id="276"/>
            <p14:sldId id="514"/>
            <p14:sldId id="575"/>
            <p14:sldId id="576"/>
            <p14:sldId id="577"/>
            <p14:sldId id="578"/>
            <p14:sldId id="579"/>
            <p14:sldId id="581"/>
            <p14:sldId id="256"/>
            <p14:sldId id="582"/>
            <p14:sldId id="551"/>
            <p14:sldId id="515"/>
            <p14:sldId id="583"/>
            <p14:sldId id="584"/>
            <p14:sldId id="586"/>
            <p14:sldId id="587"/>
            <p14:sldId id="553"/>
            <p14:sldId id="557"/>
            <p14:sldId id="559"/>
            <p14:sldId id="560"/>
            <p14:sldId id="563"/>
            <p14:sldId id="552"/>
            <p14:sldId id="554"/>
            <p14:sldId id="564"/>
            <p14:sldId id="555"/>
            <p14:sldId id="566"/>
            <p14:sldId id="567"/>
            <p14:sldId id="565"/>
            <p14:sldId id="568"/>
            <p14:sldId id="570"/>
            <p14:sldId id="569"/>
            <p14:sldId id="518"/>
            <p14:sldId id="573"/>
            <p14:sldId id="486"/>
            <p14:sldId id="488"/>
            <p14:sldId id="489"/>
            <p14:sldId id="491"/>
            <p14:sldId id="493"/>
            <p14:sldId id="494"/>
            <p14:sldId id="498"/>
            <p14:sldId id="500"/>
            <p14:sldId id="517"/>
            <p14:sldId id="588"/>
            <p14:sldId id="58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49" autoAdjust="0"/>
    <p:restoredTop sz="93738" autoAdjust="0"/>
  </p:normalViewPr>
  <p:slideViewPr>
    <p:cSldViewPr snapToGrid="0">
      <p:cViewPr varScale="1">
        <p:scale>
          <a:sx n="66" d="100"/>
          <a:sy n="66" d="100"/>
        </p:scale>
        <p:origin x="1072" y="6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3.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slideLayout" Target="../slideLayouts/slideLayout15.xml"/><Relationship Id="rId7" Type="http://schemas.openxmlformats.org/officeDocument/2006/relationships/image" Target="../media/image29.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8.svg"/><Relationship Id="rId5" Type="http://schemas.openxmlformats.org/officeDocument/2006/relationships/image" Target="../media/image27.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0.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0.png"/><Relationship Id="rId5" Type="http://schemas.openxmlformats.org/officeDocument/2006/relationships/image" Target="../media/image31.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s://www.spatial.io/s/BOSS-Immersive-Showroom-641e08bd6127ed8eaff70faa?share=3302646144092575883"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audio" Target="../media/media5.m4a"/><Relationship Id="rId7" Type="http://schemas.openxmlformats.org/officeDocument/2006/relationships/image" Target="../media/image37.jpeg"/><Relationship Id="rId2" Type="http://schemas.microsoft.com/office/2007/relationships/media" Target="../media/media5.m4a"/><Relationship Id="rId1" Type="http://schemas.openxmlformats.org/officeDocument/2006/relationships/video" Target="https://www.youtube.com/embed/Kp5f6RuYp8Y?feature=oembed" TargetMode="External"/><Relationship Id="rId6" Type="http://schemas.openxmlformats.org/officeDocument/2006/relationships/hyperlink" Target="https://www.youtube.com/shorts/Kp5f6RuYp8Y" TargetMode="External"/><Relationship Id="rId5" Type="http://schemas.openxmlformats.org/officeDocument/2006/relationships/image" Target="../media/image5.png"/><Relationship Id="rId4"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QGgUPMsQ1e4" TargetMode="External"/><Relationship Id="rId2" Type="http://schemas.openxmlformats.org/officeDocument/2006/relationships/slideLayout" Target="../slideLayouts/slideLayout15.xml"/><Relationship Id="rId1" Type="http://schemas.openxmlformats.org/officeDocument/2006/relationships/video" Target="https://www.youtube.com/embed/QGgUPMsQ1e4?feature=oembed" TargetMode="External"/><Relationship Id="rId5" Type="http://schemas.openxmlformats.org/officeDocument/2006/relationships/image" Target="../media/image38.jpe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_T_XA0buNPE?feature=oembed" TargetMode="External"/><Relationship Id="rId5" Type="http://schemas.openxmlformats.org/officeDocument/2006/relationships/image" Target="../media/image39.jpeg"/><Relationship Id="rId4" Type="http://schemas.openxmlformats.org/officeDocument/2006/relationships/hyperlink" Target="https://www.youtube.com/watch?v=_T_XA0buNPE"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_EfKA2RdSbY?feature=oembed" TargetMode="External"/><Relationship Id="rId5" Type="http://schemas.openxmlformats.org/officeDocument/2006/relationships/image" Target="../media/image40.jpeg"/><Relationship Id="rId4" Type="http://schemas.openxmlformats.org/officeDocument/2006/relationships/hyperlink" Target="https://www.youtube.com/watch?v=_EfKA2RdSbY"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hyperlink" Target="https://dspace.univ-ouargla.dz/jspui/bitstream/123456789/34044/1/mkarmach-salmi.pdf?utm_source=chatgpt.com" TargetMode="External"/><Relationship Id="rId7" Type="http://schemas.openxmlformats.org/officeDocument/2006/relationships/hyperlink" Target="https://www.unescwa.org/sites/default/files/event/materials/2200872%20%D8%A7%D9%84%D9%85%D9%8A%D8%AA%D8%A7%D9%81%D9%8A%D8%B1%D8%B3%20%D8%A7%D9%84%D8%AA%D8%AD%D8%AF%D9%91%D9%8A%D8%A7%D8%AA%20%D9%88%D8%A7%D9%84%D9%81%D8%B1%D8%B5%20%D9%81%D9%8A%20%D8%A7%D9%84%D9%85%D9%86%D8%B7%D9%82%D8%A9%20%D8%A7%D9%84%D8%B9%D8%B1%D8%A8%D9%8A%D8%A9_0.pdf"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dspace.univ-mila.dz/jspui/bitstream/123456789/3263/1/%D8%AF%D9%88%D8%B1%20%20%D8%A7%D9%84%D9%85%D9%8A%D8%AA%D8%A7%D9%81%D9%8A%D8%B1%D8%B3%20%D9%81%D9%8A%20%D8%A5%D8%B9%D8%A7%D8%AF%D8%A9%20%D8%B5%D9%8A%D8%A7%D8%BA%D8%A9%20%D8%B9%D8%A7%D9%84%D9%85%20%D8%A7%D9%84%D8%A7%D8%B9%D9%85%D8%A7%D9%84.pdf?utm_source=chatgpt.com" TargetMode="External"/><Relationship Id="rId5" Type="http://schemas.openxmlformats.org/officeDocument/2006/relationships/hyperlink" Target="https://asjp.cerist.dz/en/article/118499" TargetMode="External"/><Relationship Id="rId4" Type="http://schemas.openxmlformats.org/officeDocument/2006/relationships/hyperlink" Target="https://doi.org/10.52125/2237-008-001-019"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https://doi.org/10.1016/j.engappai.2022.105581" TargetMode="External"/><Relationship Id="rId3" Type="http://schemas.openxmlformats.org/officeDocument/2006/relationships/hyperlink" Target="https://doi.org/10.3390/admsci15020033" TargetMode="External"/><Relationship Id="rId7" Type="http://schemas.openxmlformats.org/officeDocument/2006/relationships/hyperlink" Target="https://doi.org/10.33461/uybisbbd.1681947"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doi.org/10.1145/3440868" TargetMode="External"/><Relationship Id="rId5" Type="http://schemas.openxmlformats.org/officeDocument/2006/relationships/hyperlink" Target="https://doi.org/10.3389/fpsyg.2025.1581029" TargetMode="External"/><Relationship Id="rId4" Type="http://schemas.openxmlformats.org/officeDocument/2006/relationships/hyperlink" Target="https://doi.org/10.1177/15480518241289644"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jpeg"/><Relationship Id="rId1" Type="http://schemas.openxmlformats.org/officeDocument/2006/relationships/slideLayout" Target="../slideLayouts/slideLayout16.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520996" y="2360751"/>
            <a:ext cx="54102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الاتصالات التنظيمية </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07</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PRL</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6</a:t>
            </a:r>
            <a:r>
              <a:rPr kumimoji="0" lang="ar-EG"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15</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Organizational Communication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8887" y="3211274"/>
            <a:ext cx="4679945" cy="318501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2335841"/>
            <a:ext cx="4942047" cy="330443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141067" y="2230912"/>
            <a:ext cx="9936480" cy="4165372"/>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59633" y="383318"/>
            <a:ext cx="9532368" cy="786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2199705"/>
          </a:xfrm>
          <a:prstGeom prst="rect">
            <a:avLst/>
          </a:prstGeom>
          <a:noFill/>
        </p:spPr>
        <p:txBody>
          <a:bodyPr wrap="square" rtlCol="0">
            <a:spAutoFit/>
          </a:bodyPr>
          <a:lstStyle/>
          <a:p>
            <a:pPr algn="ctr">
              <a:lnSpc>
                <a:spcPct val="200000"/>
              </a:lnSpc>
            </a:pPr>
            <a:r>
              <a:rPr lang="ar-EG" sz="2400" b="1">
                <a:solidFill>
                  <a:srgbClr val="00B0F0"/>
                </a:solidFill>
                <a:latin typeface="Alexandria" pitchFamily="2" charset="-78"/>
                <a:cs typeface="Alexandria" pitchFamily="2" charset="-78"/>
              </a:rPr>
              <a:t>المحاضرة السابعة</a:t>
            </a:r>
          </a:p>
          <a:p>
            <a:pPr algn="ctr">
              <a:lnSpc>
                <a:spcPct val="200000"/>
              </a:lnSpc>
            </a:pPr>
            <a:r>
              <a:rPr lang="ar-EG" sz="2400" b="1">
                <a:solidFill>
                  <a:srgbClr val="00B0F0"/>
                </a:solidFill>
                <a:latin typeface="Alexandria" pitchFamily="2" charset="-78"/>
                <a:cs typeface="Alexandria" pitchFamily="2" charset="-78"/>
              </a:rPr>
              <a:t>الاتصال الرقمي والذكاء الاصطناعي والميتافيرس</a:t>
            </a:r>
            <a:endParaRPr lang="ar-EG" sz="24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a:t>
            </a:r>
            <a:r>
              <a:rPr lang="ar-EG" sz="4800" b="1">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grpSp>
        <p:nvGrpSpPr>
          <p:cNvPr id="4" name="Group 3">
            <a:extLst>
              <a:ext uri="{FF2B5EF4-FFF2-40B4-BE49-F238E27FC236}">
                <a16:creationId xmlns:a16="http://schemas.microsoft.com/office/drawing/2014/main" id="{DD896F20-9065-C858-B107-053CE2427AC4}"/>
              </a:ext>
            </a:extLst>
          </p:cNvPr>
          <p:cNvGrpSpPr/>
          <p:nvPr/>
        </p:nvGrpSpPr>
        <p:grpSpPr>
          <a:xfrm>
            <a:off x="1929161" y="2559877"/>
            <a:ext cx="10030909" cy="3714062"/>
            <a:chOff x="518145" y="1658913"/>
            <a:chExt cx="8107710" cy="2823120"/>
          </a:xfrm>
        </p:grpSpPr>
        <p:pic>
          <p:nvPicPr>
            <p:cNvPr id="7" name="Image 0" descr="preencoded.png">
              <a:extLst>
                <a:ext uri="{FF2B5EF4-FFF2-40B4-BE49-F238E27FC236}">
                  <a16:creationId xmlns:a16="http://schemas.microsoft.com/office/drawing/2014/main" id="{6410AB7B-ABA4-082C-212E-00774EB70A3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636740" y="1658913"/>
              <a:ext cx="3989115" cy="1346820"/>
            </a:xfrm>
            <a:prstGeom prst="rect">
              <a:avLst/>
            </a:prstGeom>
          </p:spPr>
        </p:pic>
        <p:sp>
          <p:nvSpPr>
            <p:cNvPr id="9" name="Text 2">
              <a:extLst>
                <a:ext uri="{FF2B5EF4-FFF2-40B4-BE49-F238E27FC236}">
                  <a16:creationId xmlns:a16="http://schemas.microsoft.com/office/drawing/2014/main" id="{B9C74CCB-248F-F74D-2F1E-434D3066A671}"/>
                </a:ext>
              </a:extLst>
            </p:cNvPr>
            <p:cNvSpPr/>
            <p:nvPr/>
          </p:nvSpPr>
          <p:spPr>
            <a:xfrm>
              <a:off x="6553572" y="1756023"/>
              <a:ext cx="155451" cy="19429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10" name="Text 3">
              <a:extLst>
                <a:ext uri="{FF2B5EF4-FFF2-40B4-BE49-F238E27FC236}">
                  <a16:creationId xmlns:a16="http://schemas.microsoft.com/office/drawing/2014/main" id="{D32A2051-9B12-D3FF-F4F6-C5058E77D9C9}"/>
                </a:ext>
              </a:extLst>
            </p:cNvPr>
            <p:cNvSpPr/>
            <p:nvPr/>
          </p:nvSpPr>
          <p:spPr>
            <a:xfrm>
              <a:off x="4780508" y="2177058"/>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إطار</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المفاهيمي</a:t>
              </a:r>
              <a:endParaRPr kumimoji="0" lang="ar-SA" sz="1600" b="0" i="0" u="none" strike="noStrike" kern="0" cap="none" spc="0" normalizeH="0" baseline="0" noProof="0" dirty="0">
                <a:ln>
                  <a:noFill/>
                </a:ln>
                <a:solidFill>
                  <a:prstClr val="black"/>
                </a:solidFill>
                <a:effectLst/>
                <a:uLnTx/>
                <a:uFillTx/>
              </a:endParaRPr>
            </a:p>
          </p:txBody>
        </p:sp>
        <p:sp>
          <p:nvSpPr>
            <p:cNvPr id="11" name="Text 4">
              <a:extLst>
                <a:ext uri="{FF2B5EF4-FFF2-40B4-BE49-F238E27FC236}">
                  <a16:creationId xmlns:a16="http://schemas.microsoft.com/office/drawing/2014/main" id="{A49CABE6-08CF-6D22-44AF-F9A2650CEE18}"/>
                </a:ext>
              </a:extLst>
            </p:cNvPr>
            <p:cNvSpPr/>
            <p:nvPr/>
          </p:nvSpPr>
          <p:spPr>
            <a:xfrm>
              <a:off x="4780508" y="2447479"/>
              <a:ext cx="370157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تعريف الاتصال الرقمي والذكاء الاصطناعي والميتافيرس وتمييز العلاقة بينها.</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a:extLst>
                <a:ext uri="{FF2B5EF4-FFF2-40B4-BE49-F238E27FC236}">
                  <a16:creationId xmlns:a16="http://schemas.microsoft.com/office/drawing/2014/main" id="{1C110809-6FE9-13A6-D9CE-3CD9DE8914D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18145" y="1658913"/>
              <a:ext cx="3989115" cy="1346820"/>
            </a:xfrm>
            <a:prstGeom prst="rect">
              <a:avLst/>
            </a:prstGeom>
          </p:spPr>
        </p:pic>
        <p:sp>
          <p:nvSpPr>
            <p:cNvPr id="13" name="Text 5">
              <a:extLst>
                <a:ext uri="{FF2B5EF4-FFF2-40B4-BE49-F238E27FC236}">
                  <a16:creationId xmlns:a16="http://schemas.microsoft.com/office/drawing/2014/main" id="{1184E42F-58C5-7416-6645-87B0F0E110A4}"/>
                </a:ext>
              </a:extLst>
            </p:cNvPr>
            <p:cNvSpPr/>
            <p:nvPr/>
          </p:nvSpPr>
          <p:spPr>
            <a:xfrm>
              <a:off x="2434977" y="1756023"/>
              <a:ext cx="155451" cy="19429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14" name="Text 6">
              <a:extLst>
                <a:ext uri="{FF2B5EF4-FFF2-40B4-BE49-F238E27FC236}">
                  <a16:creationId xmlns:a16="http://schemas.microsoft.com/office/drawing/2014/main" id="{95C66786-378B-FEC4-3E0E-ADFD9DAFED88}"/>
                </a:ext>
              </a:extLst>
            </p:cNvPr>
            <p:cNvSpPr/>
            <p:nvPr/>
          </p:nvSpPr>
          <p:spPr>
            <a:xfrm>
              <a:off x="661913" y="2177058"/>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التطبيق العملي</a:t>
              </a:r>
              <a:endParaRPr kumimoji="0" lang="ar-SA" sz="1600" b="0" i="0" u="none" strike="noStrike" kern="0" cap="none" spc="0" normalizeH="0" baseline="0" noProof="0" dirty="0">
                <a:ln>
                  <a:noFill/>
                </a:ln>
                <a:solidFill>
                  <a:prstClr val="black"/>
                </a:solidFill>
                <a:effectLst/>
                <a:uLnTx/>
                <a:uFillTx/>
              </a:endParaRPr>
            </a:p>
          </p:txBody>
        </p:sp>
        <p:sp>
          <p:nvSpPr>
            <p:cNvPr id="15" name="Text 7">
              <a:extLst>
                <a:ext uri="{FF2B5EF4-FFF2-40B4-BE49-F238E27FC236}">
                  <a16:creationId xmlns:a16="http://schemas.microsoft.com/office/drawing/2014/main" id="{C5355A7E-88F3-4B49-AE99-9263939EB20E}"/>
                </a:ext>
              </a:extLst>
            </p:cNvPr>
            <p:cNvSpPr/>
            <p:nvPr/>
          </p:nvSpPr>
          <p:spPr>
            <a:xfrm>
              <a:off x="661913" y="2447479"/>
              <a:ext cx="370157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توظيف أدوات الاتصال الرقمي الحديثة في السياقات المهنية والمؤسسية.</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a:extLst>
                <a:ext uri="{FF2B5EF4-FFF2-40B4-BE49-F238E27FC236}">
                  <a16:creationId xmlns:a16="http://schemas.microsoft.com/office/drawing/2014/main" id="{86C4F066-68D8-9CDE-5626-0EF20BDF677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636740" y="3135213"/>
              <a:ext cx="3989115" cy="1346820"/>
            </a:xfrm>
            <a:prstGeom prst="rect">
              <a:avLst/>
            </a:prstGeom>
          </p:spPr>
        </p:pic>
        <p:sp>
          <p:nvSpPr>
            <p:cNvPr id="17" name="Text 8">
              <a:extLst>
                <a:ext uri="{FF2B5EF4-FFF2-40B4-BE49-F238E27FC236}">
                  <a16:creationId xmlns:a16="http://schemas.microsoft.com/office/drawing/2014/main" id="{F72F58EA-DE47-58E6-DBEC-44F685825317}"/>
                </a:ext>
              </a:extLst>
            </p:cNvPr>
            <p:cNvSpPr/>
            <p:nvPr/>
          </p:nvSpPr>
          <p:spPr>
            <a:xfrm>
              <a:off x="6553572" y="3232324"/>
              <a:ext cx="155451" cy="19429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18" name="Text 9">
              <a:extLst>
                <a:ext uri="{FF2B5EF4-FFF2-40B4-BE49-F238E27FC236}">
                  <a16:creationId xmlns:a16="http://schemas.microsoft.com/office/drawing/2014/main" id="{5ED625E3-9BC6-CBBE-E1A2-ECF4DC9B4A08}"/>
                </a:ext>
              </a:extLst>
            </p:cNvPr>
            <p:cNvSpPr/>
            <p:nvPr/>
          </p:nvSpPr>
          <p:spPr>
            <a:xfrm>
              <a:off x="4780508" y="3653358"/>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التحليل النقدي</a:t>
              </a:r>
              <a:endParaRPr kumimoji="0" lang="ar-SA" sz="1600" b="0" i="0" u="none" strike="noStrike" kern="0" cap="none" spc="0" normalizeH="0" baseline="0" noProof="0" dirty="0">
                <a:ln>
                  <a:noFill/>
                </a:ln>
                <a:solidFill>
                  <a:prstClr val="black"/>
                </a:solidFill>
                <a:effectLst/>
                <a:uLnTx/>
                <a:uFillTx/>
              </a:endParaRPr>
            </a:p>
          </p:txBody>
        </p:sp>
        <p:sp>
          <p:nvSpPr>
            <p:cNvPr id="19" name="Text 10">
              <a:extLst>
                <a:ext uri="{FF2B5EF4-FFF2-40B4-BE49-F238E27FC236}">
                  <a16:creationId xmlns:a16="http://schemas.microsoft.com/office/drawing/2014/main" id="{B9B1C3DC-2542-1D6D-3FD0-80BF8FAB8D6D}"/>
                </a:ext>
              </a:extLst>
            </p:cNvPr>
            <p:cNvSpPr/>
            <p:nvPr/>
          </p:nvSpPr>
          <p:spPr>
            <a:xfrm>
              <a:off x="4780508" y="3923779"/>
              <a:ext cx="370157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تقييم مزايا ومخاطر الذكاء الاصطناعي في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الاتصال </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المؤسسي</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a:t>
              </a:r>
              <a:endParaRPr kumimoji="0" lang="ar-SA" sz="1600" b="0" i="0" u="none" strike="noStrike" kern="0" cap="none" spc="0" normalizeH="0" baseline="0" noProof="0" dirty="0">
                <a:ln>
                  <a:noFill/>
                </a:ln>
                <a:solidFill>
                  <a:prstClr val="black"/>
                </a:solidFill>
                <a:effectLst/>
                <a:uLnTx/>
                <a:uFillTx/>
              </a:endParaRPr>
            </a:p>
          </p:txBody>
        </p:sp>
        <p:sp>
          <p:nvSpPr>
            <p:cNvPr id="21" name="Text 11">
              <a:extLst>
                <a:ext uri="{FF2B5EF4-FFF2-40B4-BE49-F238E27FC236}">
                  <a16:creationId xmlns:a16="http://schemas.microsoft.com/office/drawing/2014/main" id="{924E50F2-0425-D182-CF67-26D48CFC8ECF}"/>
                </a:ext>
              </a:extLst>
            </p:cNvPr>
            <p:cNvSpPr/>
            <p:nvPr/>
          </p:nvSpPr>
          <p:spPr>
            <a:xfrm>
              <a:off x="2434977" y="3232324"/>
              <a:ext cx="155451" cy="19429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22" name="Text 12">
              <a:extLst>
                <a:ext uri="{FF2B5EF4-FFF2-40B4-BE49-F238E27FC236}">
                  <a16:creationId xmlns:a16="http://schemas.microsoft.com/office/drawing/2014/main" id="{C9A548FD-40CE-D9BF-FC02-A38DD5E5A482}"/>
                </a:ext>
              </a:extLst>
            </p:cNvPr>
            <p:cNvSpPr/>
            <p:nvPr/>
          </p:nvSpPr>
          <p:spPr>
            <a:xfrm>
              <a:off x="661913" y="3653358"/>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293" y="1685495"/>
            <a:ext cx="11251579" cy="463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406DB3D2-8D4D-44F6-F263-8D161345C8CD}"/>
              </a:ext>
            </a:extLst>
          </p:cNvPr>
          <p:cNvGrpSpPr/>
          <p:nvPr/>
        </p:nvGrpSpPr>
        <p:grpSpPr>
          <a:xfrm>
            <a:off x="657921" y="2075759"/>
            <a:ext cx="10872439" cy="4023957"/>
            <a:chOff x="518145" y="1480468"/>
            <a:chExt cx="4678710" cy="3010942"/>
          </a:xfrm>
        </p:grpSpPr>
        <p:sp>
          <p:nvSpPr>
            <p:cNvPr id="2" name="Text 3"/>
            <p:cNvSpPr/>
            <p:nvPr/>
          </p:nvSpPr>
          <p:spPr>
            <a:xfrm>
              <a:off x="518145" y="1480468"/>
              <a:ext cx="4678710" cy="103621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شهد العالم خلال العقود الأخيرة تحولًا جذريًا في طريقة تواصل الأفراد والمؤسسات. لم يعد الاتصال محدودًا بالحضور الجسدي أو الوسائل التقليدية، بل امتد ليشمل فضاءات رقمية لا حدود لها. هذا التحول لم يكن مجرد تغيير في الأدوات، بل أعاد تشكيل ثقافة التواصل، وأسلوب صنع القرار، وطبيعة العلاقات المهنية داخل المؤسسات.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2922240" y="2662386"/>
              <a:ext cx="2274615"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3056483" y="2796629"/>
              <a:ext cx="20061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قبل الرقمنة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3056483" y="3067050"/>
              <a:ext cx="200612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اتصال وجهي، مراسلات ورقية، اجتماعات حضورية، إذاعة تقليدية.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518145" y="2662386"/>
              <a:ext cx="2274615"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652388" y="2796629"/>
              <a:ext cx="20061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الثورة الرقمية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652388" y="3067050"/>
              <a:ext cx="200612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إنترنت، بريد إلكتروني، منصات رقمية، تدفق المعلومات الفوري.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518145" y="3745260"/>
              <a:ext cx="4678710"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652388" y="3879503"/>
              <a:ext cx="44102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عصر الذكاء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2"/>
            <p:cNvSpPr/>
            <p:nvPr/>
          </p:nvSpPr>
          <p:spPr>
            <a:xfrm>
              <a:off x="652388" y="4149923"/>
              <a:ext cx="441022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ذكاء اصطناعي، ميتافيرس، اتصال تفاعلي، بيئات غامرة.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مفهوم الاتصال الرقمي</a:t>
            </a:r>
            <a:endParaRPr lang="ar-EG" sz="2400" b="1" dirty="0">
              <a:latin typeface="Alexandria" pitchFamily="2" charset="-78"/>
              <a:cs typeface="Alexandria" pitchFamily="2" charset="-78"/>
            </a:endParaRPr>
          </a:p>
        </p:txBody>
      </p:sp>
      <p:sp>
        <p:nvSpPr>
          <p:cNvPr id="5" name="Rectangle 4"/>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4E0DA68-4718-9366-A93C-622DF137AE85}"/>
              </a:ext>
            </a:extLst>
          </p:cNvPr>
          <p:cNvGrpSpPr/>
          <p:nvPr/>
        </p:nvGrpSpPr>
        <p:grpSpPr>
          <a:xfrm>
            <a:off x="3646449" y="1822256"/>
            <a:ext cx="7846476" cy="4030927"/>
            <a:chOff x="518145" y="1095152"/>
            <a:chExt cx="4317057" cy="2425228"/>
          </a:xfrm>
        </p:grpSpPr>
        <p:sp>
          <p:nvSpPr>
            <p:cNvPr id="9" name="Text 1"/>
            <p:cNvSpPr/>
            <p:nvPr/>
          </p:nvSpPr>
          <p:spPr>
            <a:xfrm>
              <a:off x="518145" y="1095152"/>
              <a:ext cx="4317057" cy="156723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50000"/>
                </a:lnSpc>
                <a:spcBef>
                  <a:spcPts val="0"/>
                </a:spcBef>
                <a:spcAft>
                  <a:spcPts val="90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الرقمي هو عملية تبادل المعلومات والأفكار والمشاعر عبر وسائط إلكترونية رقمية تعتمد على شبكة الإنترنت والتقنيات الحديثة. يختلف عن الاتصال التقليدي في أنه لا يستلزم التزامنًا المكاني أو الزمني بين طرفي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يشمل الاتصال الرقمي كل أشكال التواصل الإلكتروني: من الرسائل النصية القصيرة، إلى مؤتمرات الفيديو، إلى التفاعل عبر منصات التواصل الاجتماعي، وحتى الأنظمة الآلية المدعومة بالذكاء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2"/>
            <p:cNvSpPr/>
            <p:nvPr/>
          </p:nvSpPr>
          <p:spPr>
            <a:xfrm>
              <a:off x="518145" y="2808089"/>
              <a:ext cx="4317057" cy="712291"/>
            </a:xfrm>
            <a:prstGeom prst="roundRect">
              <a:avLst>
                <a:gd name="adj" fmla="val 7639"/>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7626" y="3004245"/>
              <a:ext cx="161925" cy="129480"/>
            </a:xfrm>
            <a:prstGeom prst="rect">
              <a:avLst/>
            </a:prstGeom>
          </p:spPr>
        </p:pic>
        <p:sp>
          <p:nvSpPr>
            <p:cNvPr id="13" name="Text 3"/>
            <p:cNvSpPr/>
            <p:nvPr/>
          </p:nvSpPr>
          <p:spPr>
            <a:xfrm>
              <a:off x="939031" y="2956992"/>
              <a:ext cx="3766691"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يُعرَّف الاتصال الرقمي بأنه: "نقل المعلومات عبر قنوات مشفرة أو إلكترونية تعتمد على البروتوكولات الرقمية."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5" name="Picture 14">
            <a:extLst>
              <a:ext uri="{FF2B5EF4-FFF2-40B4-BE49-F238E27FC236}">
                <a16:creationId xmlns:a16="http://schemas.microsoft.com/office/drawing/2014/main" id="{EF9DFF05-B271-8BD9-50FA-0A7A939A095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9075" y="2413359"/>
            <a:ext cx="2797171" cy="279717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32226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B28EE-158F-C268-E4A3-9177FE3AD4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6DFAE7-E22E-6FC8-451C-DEFA44073C11}"/>
              </a:ext>
            </a:extLst>
          </p:cNvPr>
          <p:cNvSpPr/>
          <p:nvPr/>
        </p:nvSpPr>
        <p:spPr>
          <a:xfrm>
            <a:off x="93351" y="1519567"/>
            <a:ext cx="12005297" cy="527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82E8EA-7132-8FE7-80D6-BA8A907E20EA}"/>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خصائص الاتصال الرقمي</a:t>
            </a:r>
          </a:p>
        </p:txBody>
      </p:sp>
      <p:sp>
        <p:nvSpPr>
          <p:cNvPr id="5" name="Rectangle 4">
            <a:extLst>
              <a:ext uri="{FF2B5EF4-FFF2-40B4-BE49-F238E27FC236}">
                <a16:creationId xmlns:a16="http://schemas.microsoft.com/office/drawing/2014/main" id="{252ED892-990A-B100-A5B4-8C6943633304}"/>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B71364-7553-DA01-1B34-D50B9351CA7C}"/>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3C771C-C03F-C2B5-D7D0-7DCB6C6253A5}"/>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CAD1CDA-2C64-19BA-A125-C34CBC1C17F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87C5CC4C-BC18-F8B3-85CA-0D99CA3C9F40}"/>
              </a:ext>
            </a:extLst>
          </p:cNvPr>
          <p:cNvGrpSpPr/>
          <p:nvPr/>
        </p:nvGrpSpPr>
        <p:grpSpPr>
          <a:xfrm>
            <a:off x="468351" y="1907455"/>
            <a:ext cx="11387375" cy="4451522"/>
            <a:chOff x="-37050" y="1120973"/>
            <a:chExt cx="8762838" cy="3504233"/>
          </a:xfrm>
        </p:grpSpPr>
        <p:sp>
          <p:nvSpPr>
            <p:cNvPr id="2" name="Text 1"/>
            <p:cNvSpPr/>
            <p:nvPr/>
          </p:nvSpPr>
          <p:spPr>
            <a:xfrm>
              <a:off x="60945" y="1120973"/>
              <a:ext cx="8564910"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يتميز الاتصال الرقمي بجملة من الخصائص التي تجعله أداةً فعّالة في البيئات المهنية والأكاديمية والمؤسسية:</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17185" y="1446237"/>
              <a:ext cx="308670" cy="308670"/>
            </a:xfrm>
            <a:prstGeom prst="rect">
              <a:avLst/>
            </a:prstGeom>
          </p:spPr>
        </p:pic>
        <p:sp>
          <p:nvSpPr>
            <p:cNvPr id="8" name="Text 2"/>
            <p:cNvSpPr/>
            <p:nvPr/>
          </p:nvSpPr>
          <p:spPr>
            <a:xfrm>
              <a:off x="4183429" y="1542964"/>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السرعة الفائقة</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4645520" y="1901641"/>
              <a:ext cx="3980334"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إرسال واستقبال المعلومات فوريًا عبر القارات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دون </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تأخير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يُذكر.</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9809" y="1446237"/>
              <a:ext cx="308670" cy="308670"/>
            </a:xfrm>
            <a:prstGeom prst="rect">
              <a:avLst/>
            </a:prstGeom>
          </p:spPr>
        </p:pic>
        <p:sp>
          <p:nvSpPr>
            <p:cNvPr id="12" name="Text 4"/>
            <p:cNvSpPr/>
            <p:nvPr/>
          </p:nvSpPr>
          <p:spPr>
            <a:xfrm>
              <a:off x="-37050" y="1475704"/>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العالمية</a:t>
              </a:r>
              <a:endParaRPr kumimoji="0" lang="ar-SA" sz="1600" b="0" i="0" u="none" strike="noStrike" kern="0" cap="none" spc="0" normalizeH="0" baseline="0" noProof="0" dirty="0">
                <a:ln>
                  <a:noFill/>
                </a:ln>
                <a:solidFill>
                  <a:prstClr val="black"/>
                </a:solidFill>
                <a:effectLst/>
                <a:uLnTx/>
                <a:uFillTx/>
              </a:endParaRPr>
            </a:p>
          </p:txBody>
        </p:sp>
        <p:sp>
          <p:nvSpPr>
            <p:cNvPr id="13" name="Text 5"/>
            <p:cNvSpPr/>
            <p:nvPr/>
          </p:nvSpPr>
          <p:spPr>
            <a:xfrm>
              <a:off x="209032" y="1898990"/>
              <a:ext cx="3980334"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تجاوز الحدود الجغرافية والتواصل مع جمهور عالمي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متنوع في</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أي وقت.</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17185" y="2584326"/>
              <a:ext cx="308670" cy="308670"/>
            </a:xfrm>
            <a:prstGeom prst="rect">
              <a:avLst/>
            </a:prstGeom>
          </p:spPr>
        </p:pic>
        <p:sp>
          <p:nvSpPr>
            <p:cNvPr id="15" name="Text 6"/>
            <p:cNvSpPr/>
            <p:nvPr/>
          </p:nvSpPr>
          <p:spPr>
            <a:xfrm>
              <a:off x="4183428" y="2689778"/>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التفاعلية</a:t>
              </a:r>
              <a:endParaRPr kumimoji="0" lang="ar-SA" sz="1600" b="0" i="0" u="none" strike="noStrike" kern="0" cap="none" spc="0" normalizeH="0" baseline="0" noProof="0" dirty="0">
                <a:ln>
                  <a:noFill/>
                </a:ln>
                <a:solidFill>
                  <a:prstClr val="black"/>
                </a:solidFill>
                <a:effectLst/>
                <a:uLnTx/>
                <a:uFillTx/>
              </a:endParaRPr>
            </a:p>
          </p:txBody>
        </p:sp>
        <p:sp>
          <p:nvSpPr>
            <p:cNvPr id="16" name="Text 7"/>
            <p:cNvSpPr/>
            <p:nvPr/>
          </p:nvSpPr>
          <p:spPr>
            <a:xfrm>
              <a:off x="4745454" y="3039884"/>
              <a:ext cx="3980334"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إمكانية الرد الفوري والتفاعل ثنائي الاتجاه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بين المُرسل</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والمُستقبل.</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9809" y="2584326"/>
              <a:ext cx="308670" cy="308670"/>
            </a:xfrm>
            <a:prstGeom prst="rect">
              <a:avLst/>
            </a:prstGeom>
          </p:spPr>
        </p:pic>
        <p:sp>
          <p:nvSpPr>
            <p:cNvPr id="18" name="Text 8"/>
            <p:cNvSpPr/>
            <p:nvPr/>
          </p:nvSpPr>
          <p:spPr>
            <a:xfrm>
              <a:off x="60945" y="2701789"/>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الأرشفة والتوثيق</a:t>
              </a:r>
              <a:endParaRPr kumimoji="0" lang="ar-SA" sz="1600" b="0" i="0" u="none" strike="noStrike" kern="0" cap="none" spc="0" normalizeH="0" baseline="0" noProof="0" dirty="0">
                <a:ln>
                  <a:noFill/>
                </a:ln>
                <a:solidFill>
                  <a:prstClr val="black"/>
                </a:solidFill>
                <a:effectLst/>
                <a:uLnTx/>
                <a:uFillTx/>
              </a:endParaRPr>
            </a:p>
          </p:txBody>
        </p:sp>
        <p:sp>
          <p:nvSpPr>
            <p:cNvPr id="19" name="Text 9"/>
            <p:cNvSpPr/>
            <p:nvPr/>
          </p:nvSpPr>
          <p:spPr>
            <a:xfrm>
              <a:off x="361811" y="3032484"/>
              <a:ext cx="3980334"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حفظ المحادثات والملفات وإمكانية الرجوع إليها في أي وقت.</a:t>
              </a:r>
              <a:endParaRPr kumimoji="0" lang="ar-SA" sz="1600" b="0" i="0" u="none" strike="noStrike" kern="0" cap="none" spc="0" normalizeH="0" baseline="0" noProof="0" dirty="0">
                <a:ln>
                  <a:noFill/>
                </a:ln>
                <a:solidFill>
                  <a:prstClr val="black"/>
                </a:solidFill>
                <a:effectLst/>
                <a:uLnTx/>
                <a:uFillTx/>
              </a:endParaRPr>
            </a:p>
          </p:txBody>
        </p:sp>
        <p:pic>
          <p:nvPicPr>
            <p:cNvPr id="20"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317185" y="3722415"/>
              <a:ext cx="308670" cy="308670"/>
            </a:xfrm>
            <a:prstGeom prst="rect">
              <a:avLst/>
            </a:prstGeom>
          </p:spPr>
        </p:pic>
        <p:sp>
          <p:nvSpPr>
            <p:cNvPr id="21" name="Text 10"/>
            <p:cNvSpPr/>
            <p:nvPr/>
          </p:nvSpPr>
          <p:spPr>
            <a:xfrm>
              <a:off x="4116231" y="3810501"/>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تعدد الوسائط</a:t>
              </a:r>
              <a:endParaRPr kumimoji="0" lang="ar-SA" sz="1600" b="0" i="0" u="none" strike="noStrike" kern="0" cap="none" spc="0" normalizeH="0" baseline="0" noProof="0" dirty="0">
                <a:ln>
                  <a:noFill/>
                </a:ln>
                <a:solidFill>
                  <a:prstClr val="black"/>
                </a:solidFill>
                <a:effectLst/>
                <a:uLnTx/>
                <a:uFillTx/>
              </a:endParaRPr>
            </a:p>
          </p:txBody>
        </p:sp>
        <p:sp>
          <p:nvSpPr>
            <p:cNvPr id="23" name="Text 11"/>
            <p:cNvSpPr/>
            <p:nvPr/>
          </p:nvSpPr>
          <p:spPr>
            <a:xfrm>
              <a:off x="4647132" y="4265618"/>
              <a:ext cx="3980334"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دمج النص والصوت والصورة والفيديو في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رسالة واحدة</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متكاملة.</a:t>
              </a:r>
              <a:endParaRPr kumimoji="0" lang="ar-SA" sz="1600" b="0" i="0" u="none" strike="noStrike" kern="0" cap="none" spc="0" normalizeH="0" baseline="0" noProof="0" dirty="0">
                <a:ln>
                  <a:noFill/>
                </a:ln>
                <a:solidFill>
                  <a:prstClr val="black"/>
                </a:solidFill>
                <a:effectLst/>
                <a:uLnTx/>
                <a:uFillTx/>
              </a:endParaRPr>
            </a:p>
          </p:txBody>
        </p:sp>
        <p:pic>
          <p:nvPicPr>
            <p:cNvPr id="24"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189809" y="3722415"/>
              <a:ext cx="308670" cy="308670"/>
            </a:xfrm>
            <a:prstGeom prst="rect">
              <a:avLst/>
            </a:prstGeom>
          </p:spPr>
        </p:pic>
        <p:sp>
          <p:nvSpPr>
            <p:cNvPr id="26" name="Text 12"/>
            <p:cNvSpPr/>
            <p:nvPr/>
          </p:nvSpPr>
          <p:spPr>
            <a:xfrm>
              <a:off x="-29805" y="3836046"/>
              <a:ext cx="3980334"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التخصيص</a:t>
              </a:r>
              <a:endParaRPr kumimoji="0" lang="ar-SA" sz="1600" b="0" i="0" u="none" strike="noStrike" kern="0" cap="none" spc="0" normalizeH="0" baseline="0" noProof="0" dirty="0">
                <a:ln>
                  <a:noFill/>
                </a:ln>
                <a:solidFill>
                  <a:prstClr val="black"/>
                </a:solidFill>
                <a:effectLst/>
                <a:uLnTx/>
                <a:uFillTx/>
              </a:endParaRPr>
            </a:p>
          </p:txBody>
        </p:sp>
        <p:sp>
          <p:nvSpPr>
            <p:cNvPr id="27" name="Text 13"/>
            <p:cNvSpPr/>
            <p:nvPr/>
          </p:nvSpPr>
          <p:spPr>
            <a:xfrm>
              <a:off x="518145" y="4316536"/>
              <a:ext cx="3671663" cy="308670"/>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توجيه رسائل مصممة خصيصًا لكل مستقبل بناءً على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بياناته </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وتفضيلاته</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936590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921BB-0930-E4CE-1526-AE7E1E8D94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837E9-DBF9-DEC0-3D9B-03FB5AF18436}"/>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4183CF-CE0D-F764-76E1-C4464B417397}"/>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أدوات الاتصال الرقمي الحديثة</a:t>
            </a:r>
          </a:p>
        </p:txBody>
      </p:sp>
      <p:sp>
        <p:nvSpPr>
          <p:cNvPr id="5" name="Rectangle 4">
            <a:extLst>
              <a:ext uri="{FF2B5EF4-FFF2-40B4-BE49-F238E27FC236}">
                <a16:creationId xmlns:a16="http://schemas.microsoft.com/office/drawing/2014/main" id="{93671AFE-3295-7025-300B-DA2E626DC038}"/>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B9F857-E9C5-B6F3-820E-736DDCD2DE9C}"/>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7F493E-7CE3-F0D1-6B5D-F986B644E635}"/>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5E6E51C-49C5-C3AE-D960-9A715B1C0EB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5E4C351-3A4C-DCF8-6BDB-0997BBF50CE4}"/>
              </a:ext>
            </a:extLst>
          </p:cNvPr>
          <p:cNvPicPr>
            <a:picLocks noChangeAspect="1"/>
          </p:cNvPicPr>
          <p:nvPr/>
        </p:nvPicPr>
        <p:blipFill>
          <a:blip r:embed="rId3"/>
          <a:stretch>
            <a:fillRect/>
          </a:stretch>
        </p:blipFill>
        <p:spPr>
          <a:xfrm>
            <a:off x="656402" y="1879864"/>
            <a:ext cx="2493480" cy="3737172"/>
          </a:xfrm>
          <a:prstGeom prst="rect">
            <a:avLst/>
          </a:prstGeom>
        </p:spPr>
      </p:pic>
      <p:grpSp>
        <p:nvGrpSpPr>
          <p:cNvPr id="16" name="Group 15">
            <a:extLst>
              <a:ext uri="{FF2B5EF4-FFF2-40B4-BE49-F238E27FC236}">
                <a16:creationId xmlns:a16="http://schemas.microsoft.com/office/drawing/2014/main" id="{C3BDABD0-589D-9145-5D8D-99DF5554F769}"/>
              </a:ext>
            </a:extLst>
          </p:cNvPr>
          <p:cNvGrpSpPr/>
          <p:nvPr/>
        </p:nvGrpSpPr>
        <p:grpSpPr>
          <a:xfrm>
            <a:off x="3304463" y="1665023"/>
            <a:ext cx="8077012" cy="4111309"/>
            <a:chOff x="518145" y="1175147"/>
            <a:chExt cx="4678710" cy="3373041"/>
          </a:xfrm>
        </p:grpSpPr>
        <p:sp>
          <p:nvSpPr>
            <p:cNvPr id="8" name="Shape 1"/>
            <p:cNvSpPr/>
            <p:nvPr/>
          </p:nvSpPr>
          <p:spPr>
            <a:xfrm>
              <a:off x="518145" y="1175147"/>
              <a:ext cx="4678710"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2"/>
            <p:cNvSpPr/>
            <p:nvPr/>
          </p:nvSpPr>
          <p:spPr>
            <a:xfrm>
              <a:off x="652388" y="1309390"/>
              <a:ext cx="44102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التواصل الاجتماعي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3"/>
            <p:cNvSpPr/>
            <p:nvPr/>
          </p:nvSpPr>
          <p:spPr>
            <a:xfrm>
              <a:off x="652388" y="1579811"/>
              <a:ext cx="4410224" cy="207243"/>
            </a:xfrm>
            <a:prstGeom prst="rect">
              <a:avLst/>
            </a:prstGeom>
            <a:noFill/>
            <a:ln/>
          </p:spPr>
          <p:txBody>
            <a:bodyPr wrap="none" lIns="0" tIns="0" rIns="0" bIns="0" rtlCol="0" anchor="t"/>
            <a:lstStyle/>
            <a:p>
              <a:pPr marL="0" marR="0" lvl="0" indent="0" algn="l" defTabSz="914400"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LinkedIn، X، Instagram، Facebook — منصات للتواصل المهني والترويجي.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4"/>
            <p:cNvSpPr/>
            <p:nvPr/>
          </p:nvSpPr>
          <p:spPr>
            <a:xfrm>
              <a:off x="518145" y="2050777"/>
              <a:ext cx="4678710"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652388" y="2185020"/>
              <a:ext cx="44102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الاجتماعات الافتراضية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p:cNvSpPr/>
            <p:nvPr/>
          </p:nvSpPr>
          <p:spPr>
            <a:xfrm>
              <a:off x="652388" y="2455441"/>
              <a:ext cx="4410224" cy="207243"/>
            </a:xfrm>
            <a:prstGeom prst="rect">
              <a:avLst/>
            </a:prstGeom>
            <a:noFill/>
            <a:ln/>
          </p:spPr>
          <p:txBody>
            <a:bodyPr wrap="none" lIns="0" tIns="0" rIns="0" bIns="0" rtlCol="0" anchor="t"/>
            <a:lstStyle/>
            <a:p>
              <a:pPr marL="0" marR="0" lvl="0" indent="0" defTabSz="914400"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Zoom، Microsoft Teams، Google Meet — لعقد اجتماعات وندوات 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7"/>
            <p:cNvSpPr/>
            <p:nvPr/>
          </p:nvSpPr>
          <p:spPr>
            <a:xfrm>
              <a:off x="518145" y="2926407"/>
              <a:ext cx="4678710"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8"/>
            <p:cNvSpPr/>
            <p:nvPr/>
          </p:nvSpPr>
          <p:spPr>
            <a:xfrm>
              <a:off x="652388" y="3060650"/>
              <a:ext cx="44102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إدارة المشاريع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9"/>
            <p:cNvSpPr/>
            <p:nvPr/>
          </p:nvSpPr>
          <p:spPr>
            <a:xfrm>
              <a:off x="652388" y="3331071"/>
              <a:ext cx="4410224" cy="207243"/>
            </a:xfrm>
            <a:prstGeom prst="rect">
              <a:avLst/>
            </a:prstGeom>
            <a:noFill/>
            <a:ln/>
          </p:spPr>
          <p:txBody>
            <a:bodyPr wrap="none" lIns="0" tIns="0" rIns="0" bIns="0" rtlCol="0" anchor="t"/>
            <a:lstStyle/>
            <a:p>
              <a:pPr marL="0" marR="0" lvl="0" indent="0" defTabSz="914400"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Slack، Trello، Asana، Notion — لتنسيق الأعمال والتعاون الفريقي.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0"/>
            <p:cNvSpPr/>
            <p:nvPr/>
          </p:nvSpPr>
          <p:spPr>
            <a:xfrm>
              <a:off x="518145" y="3802038"/>
              <a:ext cx="4678710"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1"/>
            <p:cNvSpPr/>
            <p:nvPr/>
          </p:nvSpPr>
          <p:spPr>
            <a:xfrm>
              <a:off x="652388" y="3936281"/>
              <a:ext cx="44102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التخزين السحابي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2"/>
            <p:cNvSpPr/>
            <p:nvPr/>
          </p:nvSpPr>
          <p:spPr>
            <a:xfrm>
              <a:off x="652388" y="4206701"/>
              <a:ext cx="4410224" cy="207243"/>
            </a:xfrm>
            <a:prstGeom prst="rect">
              <a:avLst/>
            </a:prstGeom>
            <a:noFill/>
            <a:ln/>
          </p:spPr>
          <p:txBody>
            <a:bodyPr wrap="none" lIns="0" tIns="0" rIns="0" bIns="0" rtlCol="0" anchor="t"/>
            <a:lstStyle/>
            <a:p>
              <a:pPr marL="0" marR="0" lvl="0" indent="0" defTabSz="914400"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Google Drive، OneDrive، Dropbox — لمشاركة الملفات والوثائق بأمان.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772366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77A11-9C9A-947F-E0D8-B900574D15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1CBA0D-B012-032A-ECC0-704001574912}"/>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BBA7CB-A398-7995-2D16-F222362D57C2}"/>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منصات العمل الداخلي</a:t>
            </a:r>
          </a:p>
        </p:txBody>
      </p:sp>
      <p:sp>
        <p:nvSpPr>
          <p:cNvPr id="5" name="Rectangle 4">
            <a:extLst>
              <a:ext uri="{FF2B5EF4-FFF2-40B4-BE49-F238E27FC236}">
                <a16:creationId xmlns:a16="http://schemas.microsoft.com/office/drawing/2014/main" id="{B6E7E96E-0183-4E27-B9A3-FD7F87CDFB24}"/>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57691-A145-6C32-597A-C05CC675DD98}"/>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AF3A78-A3F3-30AB-B1BB-5A91D40657FA}"/>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D43FD41-6E67-F319-3759-C86B4296036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A2F0735C-05F2-7156-3938-59C409CC047D}"/>
              </a:ext>
            </a:extLst>
          </p:cNvPr>
          <p:cNvGrpSpPr/>
          <p:nvPr/>
        </p:nvGrpSpPr>
        <p:grpSpPr>
          <a:xfrm>
            <a:off x="4861932" y="3406409"/>
            <a:ext cx="6449944" cy="2386359"/>
            <a:chOff x="4734744" y="1853803"/>
            <a:chExt cx="3895874" cy="1746945"/>
          </a:xfrm>
        </p:grpSpPr>
        <p:sp>
          <p:nvSpPr>
            <p:cNvPr id="2" name="Text 4"/>
            <p:cNvSpPr/>
            <p:nvPr/>
          </p:nvSpPr>
          <p:spPr>
            <a:xfrm>
              <a:off x="4734744" y="1853803"/>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أبرز المنصات المستخدمة</a:t>
              </a:r>
              <a:endParaRPr kumimoji="0" lang="ar-SA" sz="1600" b="0" i="0" u="none" strike="noStrike" kern="0" cap="none" spc="0" normalizeH="0" baseline="0" noProof="0" dirty="0">
                <a:ln>
                  <a:noFill/>
                </a:ln>
                <a:solidFill>
                  <a:prstClr val="black"/>
                </a:solidFill>
                <a:effectLst/>
                <a:uLnTx/>
                <a:uFillTx/>
              </a:endParaRPr>
            </a:p>
          </p:txBody>
        </p:sp>
        <p:sp>
          <p:nvSpPr>
            <p:cNvPr id="4" name="Text 5"/>
            <p:cNvSpPr/>
            <p:nvPr/>
          </p:nvSpPr>
          <p:spPr>
            <a:xfrm>
              <a:off x="4734744" y="2176016"/>
              <a:ext cx="3895874" cy="1424732"/>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Microsoft Teams:</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تكامل مع Office 365 واجتماعات ومحادثات</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Slack:</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قنوات متخصصة وتكامل مع مئات التطبيقات</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Workplace by Meta:</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واجهة شبيهة بالشبكات الاجتماعية</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Yammer</a:t>
              </a:r>
              <a:r>
                <a:rPr kumimoji="0" lang="ar-EG"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 </a:t>
              </a: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شبكة داخلية للمؤسسات الكبيرة</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Basecamp:</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مناسب للفرق الصغيرة والمتوسطة</a:t>
              </a:r>
              <a:endParaRPr kumimoji="0" lang="ar-SA" sz="1600" b="0" i="0" u="none" strike="noStrike" kern="0" cap="none" spc="0" normalizeH="0" baseline="0" noProof="0" dirty="0">
                <a:ln>
                  <a:noFill/>
                </a:ln>
                <a:solidFill>
                  <a:prstClr val="black"/>
                </a:solidFill>
                <a:effectLst/>
                <a:uLnTx/>
                <a:uFillTx/>
              </a:endParaRPr>
            </a:p>
          </p:txBody>
        </p:sp>
      </p:grpSp>
      <p:grpSp>
        <p:nvGrpSpPr>
          <p:cNvPr id="8" name="Group 7">
            <a:extLst>
              <a:ext uri="{FF2B5EF4-FFF2-40B4-BE49-F238E27FC236}">
                <a16:creationId xmlns:a16="http://schemas.microsoft.com/office/drawing/2014/main" id="{AB107057-A83C-BBF8-C850-16F7FBD5DE33}"/>
              </a:ext>
            </a:extLst>
          </p:cNvPr>
          <p:cNvGrpSpPr/>
          <p:nvPr/>
        </p:nvGrpSpPr>
        <p:grpSpPr>
          <a:xfrm>
            <a:off x="713678" y="1630977"/>
            <a:ext cx="10754315" cy="1614027"/>
            <a:chOff x="424904" y="1724324"/>
            <a:chExt cx="4082355" cy="1294774"/>
          </a:xfrm>
        </p:grpSpPr>
        <p:sp>
          <p:nvSpPr>
            <p:cNvPr id="11" name="Shape 1"/>
            <p:cNvSpPr/>
            <p:nvPr/>
          </p:nvSpPr>
          <p:spPr>
            <a:xfrm>
              <a:off x="424904" y="1724324"/>
              <a:ext cx="4082355" cy="1294774"/>
            </a:xfrm>
            <a:prstGeom prst="roundRect">
              <a:avLst>
                <a:gd name="adj" fmla="val 4854"/>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2"/>
            <p:cNvSpPr/>
            <p:nvPr/>
          </p:nvSpPr>
          <p:spPr>
            <a:xfrm>
              <a:off x="554385" y="1853803"/>
              <a:ext cx="38233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ما هي منصات العمل الداخلي؟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3"/>
            <p:cNvSpPr/>
            <p:nvPr/>
          </p:nvSpPr>
          <p:spPr>
            <a:xfrm>
              <a:off x="554385" y="2176016"/>
              <a:ext cx="3823395" cy="62172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هي بيئات رقمية مغلقة مصممة لتسهيل التواصل بين موظفي المؤسسة الواحدة، وتنسيق المهام وتبادل المعرفة داخليًا بعيدًا عن الفوضى والتشتت.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4" name="Text 6"/>
          <p:cNvSpPr/>
          <p:nvPr/>
        </p:nvSpPr>
        <p:spPr>
          <a:xfrm>
            <a:off x="880125" y="5597913"/>
            <a:ext cx="10587868" cy="37172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تساعد هذه المنصات على تقليل الاعتماد على البريد الإلكتروني، وزيادة شفافية سير العمل، وتوثيق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القرارات المؤسسية</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بشكل منظم.</a:t>
            </a:r>
            <a:endParaRPr kumimoji="0" lang="ar-SA"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1055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C880B-558D-6C7B-3AE9-971397BADE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8A79D8-5F4B-D3D8-97DC-56703DF0E066}"/>
              </a:ext>
            </a:extLst>
          </p:cNvPr>
          <p:cNvSpPr/>
          <p:nvPr/>
        </p:nvSpPr>
        <p:spPr>
          <a:xfrm>
            <a:off x="710144" y="1416138"/>
            <a:ext cx="11140068" cy="5062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1489568-633A-1D7A-A178-3E4E8E520B27}"/>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الخصوصية والأمان الرقمي</a:t>
            </a:r>
          </a:p>
        </p:txBody>
      </p:sp>
      <p:sp>
        <p:nvSpPr>
          <p:cNvPr id="5" name="Rectangle 4">
            <a:extLst>
              <a:ext uri="{FF2B5EF4-FFF2-40B4-BE49-F238E27FC236}">
                <a16:creationId xmlns:a16="http://schemas.microsoft.com/office/drawing/2014/main" id="{04F42FDF-1E62-7D9E-95C2-ED1A4D9F1107}"/>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206EE2-283D-EAA4-67FA-7F2EC0DE6BCF}"/>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CD5CA7-1284-C9B0-46BA-FD9FBD297C65}"/>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0744898-8F7C-7171-4D4E-0455ACDF1D1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BEBFDB0-B091-5796-C421-669F05C7B12C}"/>
              </a:ext>
            </a:extLst>
          </p:cNvPr>
          <p:cNvGrpSpPr/>
          <p:nvPr/>
        </p:nvGrpSpPr>
        <p:grpSpPr>
          <a:xfrm>
            <a:off x="3479180" y="1728916"/>
            <a:ext cx="7894638" cy="1494383"/>
            <a:chOff x="4734744" y="1721048"/>
            <a:chExt cx="3895874" cy="1494383"/>
          </a:xfrm>
        </p:grpSpPr>
        <p:sp>
          <p:nvSpPr>
            <p:cNvPr id="4" name="Text 3"/>
            <p:cNvSpPr/>
            <p:nvPr/>
          </p:nvSpPr>
          <p:spPr>
            <a:xfrm>
              <a:off x="4734744" y="1721048"/>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ممارسات الحماية الأساسية</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4"/>
            <p:cNvSpPr/>
            <p:nvPr/>
          </p:nvSpPr>
          <p:spPr>
            <a:xfrm>
              <a:off x="4734744" y="2043261"/>
              <a:ext cx="3895874" cy="1172170"/>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استخدام المصادقة الثنائية (2FA) في جميع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الحسابات المؤسسية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تشفير الملفات والبيانات الحساسة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قبل إرسالها</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تحديث البرامج والأنظمة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بصفة دورية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التدريب المستمر للموظفين على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الوعي الأمني</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56E5AA41-DB51-C1DB-7B36-1E5B3957B517}"/>
              </a:ext>
            </a:extLst>
          </p:cNvPr>
          <p:cNvGrpSpPr/>
          <p:nvPr/>
        </p:nvGrpSpPr>
        <p:grpSpPr>
          <a:xfrm>
            <a:off x="3686994" y="3527755"/>
            <a:ext cx="7686824" cy="1494383"/>
            <a:chOff x="518145" y="1721048"/>
            <a:chExt cx="3895874" cy="1494383"/>
          </a:xfrm>
        </p:grpSpPr>
        <p:sp>
          <p:nvSpPr>
            <p:cNvPr id="11" name="Text 1">
              <a:extLst>
                <a:ext uri="{FF2B5EF4-FFF2-40B4-BE49-F238E27FC236}">
                  <a16:creationId xmlns:a16="http://schemas.microsoft.com/office/drawing/2014/main" id="{BE10F971-F755-603C-E152-C2E93BDE3531}"/>
                </a:ext>
              </a:extLst>
            </p:cNvPr>
            <p:cNvSpPr/>
            <p:nvPr/>
          </p:nvSpPr>
          <p:spPr>
            <a:xfrm>
              <a:off x="518145" y="1721048"/>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التهديدات الشائعة</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2">
              <a:extLst>
                <a:ext uri="{FF2B5EF4-FFF2-40B4-BE49-F238E27FC236}">
                  <a16:creationId xmlns:a16="http://schemas.microsoft.com/office/drawing/2014/main" id="{76D3C4FC-52B8-4020-B82B-7125C95EC550}"/>
                </a:ext>
              </a:extLst>
            </p:cNvPr>
            <p:cNvSpPr/>
            <p:nvPr/>
          </p:nvSpPr>
          <p:spPr>
            <a:xfrm>
              <a:off x="518145" y="2043261"/>
              <a:ext cx="3895874" cy="1172170"/>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التصيد الإلكتروني (Phishing):</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رسائل احتيالية تنتحل هوية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جهات موثوقة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اختراق البيانات:</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تسريب معلومات سرية للمنافسين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أو الجمهور</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كلمات المرور الضعيفة: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أكثر أسباب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الاختراق شيوعًا</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الشبكات العامة: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خطر التجسس على الاتصالات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غير المشفرة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528E6317-8A5C-1795-4727-C9A118039ACB}"/>
              </a:ext>
            </a:extLst>
          </p:cNvPr>
          <p:cNvGrpSpPr/>
          <p:nvPr/>
        </p:nvGrpSpPr>
        <p:grpSpPr>
          <a:xfrm>
            <a:off x="1099725" y="5277636"/>
            <a:ext cx="10497543" cy="1043956"/>
            <a:chOff x="518145" y="3406453"/>
            <a:chExt cx="8107710" cy="725239"/>
          </a:xfrm>
        </p:grpSpPr>
        <p:sp>
          <p:nvSpPr>
            <p:cNvPr id="14" name="Shape 5"/>
            <p:cNvSpPr/>
            <p:nvPr/>
          </p:nvSpPr>
          <p:spPr>
            <a:xfrm>
              <a:off x="518145" y="3406453"/>
              <a:ext cx="8107710" cy="725239"/>
            </a:xfrm>
            <a:prstGeom prst="roundRect">
              <a:avLst>
                <a:gd name="adj" fmla="val 7502"/>
              </a:avLst>
            </a:prstGeom>
            <a:solidFill>
              <a:srgbClr val="FCF2B5"/>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5"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7626" y="3593083"/>
              <a:ext cx="161925" cy="129480"/>
            </a:xfrm>
            <a:prstGeom prst="rect">
              <a:avLst/>
            </a:prstGeom>
          </p:spPr>
        </p:pic>
        <p:sp>
          <p:nvSpPr>
            <p:cNvPr id="16" name="Text 6"/>
            <p:cNvSpPr/>
            <p:nvPr/>
          </p:nvSpPr>
          <p:spPr>
            <a:xfrm>
              <a:off x="939031" y="3568303"/>
              <a:ext cx="7557343"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أي بيانات مؤسسية ترسلها عبر القنوات الرقمية هي مسؤوليتك المهنية والقانونية. الإهمال الأمني قد يُعرّض المؤسسة لغرامات تنظيمية وأضرار سمعوية.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425784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F5010-BA71-9566-1517-5E0AFE8B42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01CD05-C7BF-2379-B24A-B1720F74B374}"/>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0BD047-C408-B572-377E-CFF33743BF87}"/>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تحديات الاتصال الرقمي داخل المؤسسات</a:t>
            </a:r>
          </a:p>
        </p:txBody>
      </p:sp>
      <p:sp>
        <p:nvSpPr>
          <p:cNvPr id="5" name="Rectangle 4">
            <a:extLst>
              <a:ext uri="{FF2B5EF4-FFF2-40B4-BE49-F238E27FC236}">
                <a16:creationId xmlns:a16="http://schemas.microsoft.com/office/drawing/2014/main" id="{D268285C-4F17-F2D1-1B52-F86B3EF8B4D8}"/>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99D86F-E1DE-8493-835A-C720B0F6E83F}"/>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509300-456D-C07F-06A0-235C978B11D1}"/>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D2C48C2-A5E8-AD2A-5893-F0B610B76CF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DFF54837-EB6A-CD44-791E-8BF9846B3CA4}"/>
              </a:ext>
            </a:extLst>
          </p:cNvPr>
          <p:cNvGrpSpPr/>
          <p:nvPr/>
        </p:nvGrpSpPr>
        <p:grpSpPr>
          <a:xfrm>
            <a:off x="689609" y="1778858"/>
            <a:ext cx="10835564" cy="3852508"/>
            <a:chOff x="518145" y="1468264"/>
            <a:chExt cx="8107710" cy="2851547"/>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1468264"/>
              <a:ext cx="3989115" cy="1361033"/>
            </a:xfrm>
            <a:prstGeom prst="rect">
              <a:avLst/>
            </a:prstGeom>
          </p:spPr>
        </p:pic>
        <p:sp>
          <p:nvSpPr>
            <p:cNvPr id="4" name="Text 1"/>
            <p:cNvSpPr/>
            <p:nvPr/>
          </p:nvSpPr>
          <p:spPr>
            <a:xfrm>
              <a:off x="4780508" y="2000622"/>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الإجهاد الرقمي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4780508" y="2271043"/>
              <a:ext cx="370157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كثرة الرسائل والإشعارات المستمرة تُؤدي إلى "إجهاد الشاشة" وتراجع الإنتاجية.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1468264"/>
              <a:ext cx="3989115" cy="1361033"/>
            </a:xfrm>
            <a:prstGeom prst="rect">
              <a:avLst/>
            </a:prstGeom>
          </p:spPr>
        </p:pic>
        <p:sp>
          <p:nvSpPr>
            <p:cNvPr id="11" name="Text 3"/>
            <p:cNvSpPr/>
            <p:nvPr/>
          </p:nvSpPr>
          <p:spPr>
            <a:xfrm>
              <a:off x="661913" y="2000622"/>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سوء الفهم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4"/>
            <p:cNvSpPr/>
            <p:nvPr/>
          </p:nvSpPr>
          <p:spPr>
            <a:xfrm>
              <a:off x="661913" y="2271043"/>
              <a:ext cx="370157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غياب لغة الجسد والنبرة الصوتية يزيد من احتمالية سوء تفسير الرسائل النصية.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3"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2958778"/>
              <a:ext cx="3989115" cy="1361033"/>
            </a:xfrm>
            <a:prstGeom prst="rect">
              <a:avLst/>
            </a:prstGeom>
          </p:spPr>
        </p:pic>
        <p:sp>
          <p:nvSpPr>
            <p:cNvPr id="14" name="Text 5"/>
            <p:cNvSpPr/>
            <p:nvPr/>
          </p:nvSpPr>
          <p:spPr>
            <a:xfrm>
              <a:off x="4780508" y="3491136"/>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الفجوة الرقمية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6"/>
            <p:cNvSpPr/>
            <p:nvPr/>
          </p:nvSpPr>
          <p:spPr>
            <a:xfrm>
              <a:off x="4780508" y="3761556"/>
              <a:ext cx="370157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تباين المهارات التقنية بين الموظفين يُعيق التواصل المتسق داخل الفرق.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2958778"/>
              <a:ext cx="3989115" cy="1361033"/>
            </a:xfrm>
            <a:prstGeom prst="rect">
              <a:avLst/>
            </a:prstGeom>
          </p:spPr>
        </p:pic>
        <p:sp>
          <p:nvSpPr>
            <p:cNvPr id="18" name="Text 7"/>
            <p:cNvSpPr/>
            <p:nvPr/>
          </p:nvSpPr>
          <p:spPr>
            <a:xfrm>
              <a:off x="661913" y="3491136"/>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تشتت المنصات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8"/>
            <p:cNvSpPr/>
            <p:nvPr/>
          </p:nvSpPr>
          <p:spPr>
            <a:xfrm>
              <a:off x="661913" y="3761556"/>
              <a:ext cx="370157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استخدام منصات متعددة في آنٍ واحد يُشتت الانتباه ويُضيّع المعلومات.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99528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458D9-4B23-3855-D2C5-2A95FA84BB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C26AE0-EC07-EDCA-BEA0-2BE8EFC5151A}"/>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196E1B-3516-A490-83F9-51ED49C71840}"/>
              </a:ext>
            </a:extLst>
          </p:cNvPr>
          <p:cNvSpPr txBox="1"/>
          <p:nvPr/>
        </p:nvSpPr>
        <p:spPr>
          <a:xfrm>
            <a:off x="2289128" y="698975"/>
            <a:ext cx="751279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أمثلة تطبيقية على الاتصال الرقمي المؤسسي</a:t>
            </a:r>
          </a:p>
        </p:txBody>
      </p:sp>
      <p:sp>
        <p:nvSpPr>
          <p:cNvPr id="5" name="Rectangle 4">
            <a:extLst>
              <a:ext uri="{FF2B5EF4-FFF2-40B4-BE49-F238E27FC236}">
                <a16:creationId xmlns:a16="http://schemas.microsoft.com/office/drawing/2014/main" id="{A78CD6D8-7F57-4000-C245-D40BDB9E9E91}"/>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1714E5-B6A7-7BDA-E890-6D678506E10A}"/>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E9871D-FAB7-2BF9-79B3-AFB04A2AD742}"/>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C927E50-EB5F-47B5-5F4E-A4BF2184E8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AF15235C-6300-D7C7-257E-705553418EFA}"/>
              </a:ext>
            </a:extLst>
          </p:cNvPr>
          <p:cNvGrpSpPr/>
          <p:nvPr/>
        </p:nvGrpSpPr>
        <p:grpSpPr>
          <a:xfrm>
            <a:off x="769434" y="1822255"/>
            <a:ext cx="10555016" cy="4336769"/>
            <a:chOff x="518145" y="1581373"/>
            <a:chExt cx="8107710" cy="2625253"/>
          </a:xfrm>
        </p:grpSpPr>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1260" y="1581373"/>
              <a:ext cx="2594595" cy="1603549"/>
            </a:xfrm>
            <a:prstGeom prst="rect">
              <a:avLst/>
            </a:prstGeom>
          </p:spPr>
        </p:pic>
        <p:sp>
          <p:nvSpPr>
            <p:cNvPr id="4" name="Text 1"/>
            <p:cNvSpPr/>
            <p:nvPr/>
          </p:nvSpPr>
          <p:spPr>
            <a:xfrm>
              <a:off x="6031260" y="3314402"/>
              <a:ext cx="25945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قناة BBC</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6031260" y="3584823"/>
              <a:ext cx="2594595" cy="62172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تعتمد على منصة Slack الداخلية لتنسيق الغرف الإخبارية العالمية، وتبادل التقارير الصحفية بشكل آني.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74740" y="1581373"/>
              <a:ext cx="2594595" cy="1603549"/>
            </a:xfrm>
            <a:prstGeom prst="rect">
              <a:avLst/>
            </a:prstGeom>
          </p:spPr>
        </p:pic>
        <p:sp>
          <p:nvSpPr>
            <p:cNvPr id="11" name="Text 3"/>
            <p:cNvSpPr/>
            <p:nvPr/>
          </p:nvSpPr>
          <p:spPr>
            <a:xfrm>
              <a:off x="3274740" y="3314402"/>
              <a:ext cx="25945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مايكروسوفت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4"/>
            <p:cNvSpPr/>
            <p:nvPr/>
          </p:nvSpPr>
          <p:spPr>
            <a:xfrm>
              <a:off x="3274740" y="3584823"/>
              <a:ext cx="2594595" cy="62172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تستخدم Teams بشكل كامل لإدارة الاجتماعات والمشاريع الداخلية عبر 150 دولة وأكثر من 220,000 موظف.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8145" y="1581373"/>
              <a:ext cx="2594670" cy="1603623"/>
            </a:xfrm>
            <a:prstGeom prst="rect">
              <a:avLst/>
            </a:prstGeom>
          </p:spPr>
        </p:pic>
        <p:sp>
          <p:nvSpPr>
            <p:cNvPr id="15" name="Text 5"/>
            <p:cNvSpPr/>
            <p:nvPr/>
          </p:nvSpPr>
          <p:spPr>
            <a:xfrm>
              <a:off x="518145" y="3314477"/>
              <a:ext cx="2594670"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أرامكو السعودية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6"/>
            <p:cNvSpPr/>
            <p:nvPr/>
          </p:nvSpPr>
          <p:spPr>
            <a:xfrm>
              <a:off x="518145" y="3584897"/>
              <a:ext cx="2594670" cy="62172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تُوظّف شبكة اتصال رقمية متكاملة تضمن التنسيق الآني بين مواقع العمل المتفرقة في المملكة والعالم.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8913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96411466-7770-EB5B-4881-33B5A61348D0}"/>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grpSp>
        <p:nvGrpSpPr>
          <p:cNvPr id="20" name="Group 19">
            <a:extLst>
              <a:ext uri="{FF2B5EF4-FFF2-40B4-BE49-F238E27FC236}">
                <a16:creationId xmlns:a16="http://schemas.microsoft.com/office/drawing/2014/main" id="{08C9DF40-77C3-BA71-1628-F8F5783C3C29}"/>
              </a:ext>
            </a:extLst>
          </p:cNvPr>
          <p:cNvGrpSpPr/>
          <p:nvPr/>
        </p:nvGrpSpPr>
        <p:grpSpPr>
          <a:xfrm>
            <a:off x="312234" y="1488215"/>
            <a:ext cx="9644099" cy="4232361"/>
            <a:chOff x="518145" y="1648923"/>
            <a:chExt cx="8107710" cy="2448985"/>
          </a:xfrm>
        </p:grpSpPr>
        <p:sp>
          <p:nvSpPr>
            <p:cNvPr id="4" name="Text 2"/>
            <p:cNvSpPr/>
            <p:nvPr/>
          </p:nvSpPr>
          <p:spPr>
            <a:xfrm>
              <a:off x="518145" y="1648923"/>
              <a:ext cx="8107710" cy="3082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تحليل موقف اتصال رقمي 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Shape 3"/>
            <p:cNvSpPr/>
            <p:nvPr/>
          </p:nvSpPr>
          <p:spPr>
            <a:xfrm>
              <a:off x="8611567" y="1874044"/>
              <a:ext cx="14288" cy="705892"/>
            </a:xfrm>
            <a:prstGeom prst="roundRect">
              <a:avLst>
                <a:gd name="adj" fmla="val 5999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7" name="Text 4"/>
            <p:cNvSpPr/>
            <p:nvPr/>
          </p:nvSpPr>
          <p:spPr>
            <a:xfrm>
              <a:off x="518145" y="2019746"/>
              <a:ext cx="79134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الموقف:</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أرسل مدير مشروع رسالةً عبر البريد الإلكتروني المؤسسي إلى فريقه مؤلفًا من 15 شخصًا، يُبلغهم فيها بتغيير موعد الاجتماع. الرسالة بلا موضوع، وكُتبت بلغة عامية، ولم تحدد الموعد الجديد بوضوح. ردّ بعض الأعضاء بـ "Reply All" بأسئلة مربكة.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518145" y="2774231"/>
              <a:ext cx="8107710"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3257B8"/>
                  </a:solidFill>
                  <a:effectLst/>
                  <a:uLnTx/>
                  <a:uFillTx/>
                  <a:latin typeface="Alexandria" pitchFamily="2" charset="-78"/>
                  <a:ea typeface="Alexandria" pitchFamily="34" charset="-122"/>
                  <a:cs typeface="Alexandria" pitchFamily="2" charset="-78"/>
                </a:rPr>
                <a:t>المطلوب: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6"/>
            <p:cNvSpPr/>
            <p:nvPr/>
          </p:nvSpPr>
          <p:spPr>
            <a:xfrm>
              <a:off x="8334449" y="3161258"/>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0" name="Text 7"/>
            <p:cNvSpPr/>
            <p:nvPr/>
          </p:nvSpPr>
          <p:spPr>
            <a:xfrm>
              <a:off x="8387655" y="3191321"/>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8"/>
            <p:cNvSpPr/>
            <p:nvPr/>
          </p:nvSpPr>
          <p:spPr>
            <a:xfrm>
              <a:off x="6031260" y="3205758"/>
              <a:ext cx="217370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حدّد الأخطاء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6031260" y="3476179"/>
              <a:ext cx="2173709"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هي الأخطاء المهنية التي وقع فيها المدير في هذه الرسالة؟ صنّفها حسب نوعها.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5577929" y="3161258"/>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5631135" y="3191321"/>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3274740" y="3205758"/>
              <a:ext cx="217370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أعد صياغتها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3"/>
            <p:cNvSpPr/>
            <p:nvPr/>
          </p:nvSpPr>
          <p:spPr>
            <a:xfrm>
              <a:off x="3274740" y="3476179"/>
              <a:ext cx="2173709"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اكتب نسخة احترافية صحيحة من نفس الرسالة مراعيًا جميع معايير الاتصال الرقمي.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4"/>
            <p:cNvSpPr/>
            <p:nvPr/>
          </p:nvSpPr>
          <p:spPr>
            <a:xfrm>
              <a:off x="2821409" y="3161258"/>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5"/>
            <p:cNvSpPr/>
            <p:nvPr/>
          </p:nvSpPr>
          <p:spPr>
            <a:xfrm>
              <a:off x="2874615" y="3191321"/>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6"/>
            <p:cNvSpPr/>
            <p:nvPr/>
          </p:nvSpPr>
          <p:spPr>
            <a:xfrm>
              <a:off x="518145" y="3205758"/>
              <a:ext cx="217378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ناقش التأثير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7"/>
            <p:cNvSpPr/>
            <p:nvPr/>
          </p:nvSpPr>
          <p:spPr>
            <a:xfrm>
              <a:off x="518145" y="3476179"/>
              <a:ext cx="217378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كيف أثّرت هذه الرسالة على سير العمل وصورة المدير المهنية؟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D47BB-E14B-A46B-4F79-7213FD0D80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1247A-83A8-7BD9-7ECB-4AC4A41A2D77}"/>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F154D7-2D31-9922-FFAC-5DBE757DB0C0}"/>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مفهوم الذكاء الاصطناعي في الاتصال</a:t>
            </a:r>
          </a:p>
        </p:txBody>
      </p:sp>
      <p:sp>
        <p:nvSpPr>
          <p:cNvPr id="5" name="Rectangle 4">
            <a:extLst>
              <a:ext uri="{FF2B5EF4-FFF2-40B4-BE49-F238E27FC236}">
                <a16:creationId xmlns:a16="http://schemas.microsoft.com/office/drawing/2014/main" id="{D2A14B16-E7F4-9371-DE9F-7668578BE3EC}"/>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8942FE-D522-9668-18E5-E31EAF284184}"/>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92415E-684F-2EBA-B629-F699A10C56E2}"/>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DCAE1B-80B1-9032-D843-1433BB917D0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 3"/>
          <p:cNvSpPr/>
          <p:nvPr/>
        </p:nvSpPr>
        <p:spPr>
          <a:xfrm>
            <a:off x="724829" y="1778857"/>
            <a:ext cx="10644226" cy="134348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الذكاء الاصطناعي في سياق الاتصال هو توظيف تقنيات الآلة لتحليل البيانات، وتوليد المحتوى، وأتمتة التفاعل مع الجمهور. يشمل ذلك معالجة اللغة الطبيعية (NLP)، والتعلم الآلي، والشبكات العصبية التي تُمكّن الأنظمة من فهم السياق البشري والاستجابة له.</a:t>
            </a:r>
            <a:endParaRPr kumimoji="0" lang="ar-SA" sz="1600" b="0" i="0" u="none" strike="noStrike" kern="0" cap="none" spc="0" normalizeH="0" baseline="0" noProof="0" dirty="0">
              <a:ln>
                <a:noFill/>
              </a:ln>
              <a:solidFill>
                <a:prstClr val="black"/>
              </a:solidFill>
              <a:effectLst/>
              <a:uLnTx/>
              <a:uFillTx/>
            </a:endParaRPr>
          </a:p>
        </p:txBody>
      </p:sp>
      <p:sp>
        <p:nvSpPr>
          <p:cNvPr id="4" name="Text 0"/>
          <p:cNvSpPr/>
          <p:nvPr/>
        </p:nvSpPr>
        <p:spPr>
          <a:xfrm>
            <a:off x="1737420" y="3040068"/>
            <a:ext cx="8107710" cy="38553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استخدامات الذكاء الاصطناعي في صياغة الرسائل</a:t>
            </a:r>
            <a:endParaRPr kumimoji="0" lang="ar-SA" sz="2400" b="0" i="0" u="none" strike="noStrike" kern="0" cap="none" spc="0" normalizeH="0" baseline="0" noProof="0" dirty="0">
              <a:ln>
                <a:noFill/>
              </a:ln>
              <a:solidFill>
                <a:prstClr val="black"/>
              </a:solidFill>
              <a:effectLst/>
              <a:uLnTx/>
              <a:uFillTx/>
            </a:endParaRPr>
          </a:p>
        </p:txBody>
      </p:sp>
      <p:grpSp>
        <p:nvGrpSpPr>
          <p:cNvPr id="8" name="Group 7">
            <a:extLst>
              <a:ext uri="{FF2B5EF4-FFF2-40B4-BE49-F238E27FC236}">
                <a16:creationId xmlns:a16="http://schemas.microsoft.com/office/drawing/2014/main" id="{6EAD225E-E726-CE88-40B0-49B8D5FBD046}"/>
              </a:ext>
            </a:extLst>
          </p:cNvPr>
          <p:cNvGrpSpPr/>
          <p:nvPr/>
        </p:nvGrpSpPr>
        <p:grpSpPr>
          <a:xfrm>
            <a:off x="836340" y="5590187"/>
            <a:ext cx="10786948" cy="517996"/>
            <a:chOff x="481831" y="3406453"/>
            <a:chExt cx="8144024" cy="517996"/>
          </a:xfrm>
        </p:grpSpPr>
        <p:sp>
          <p:nvSpPr>
            <p:cNvPr id="9" name="Shape 5"/>
            <p:cNvSpPr/>
            <p:nvPr/>
          </p:nvSpPr>
          <p:spPr>
            <a:xfrm>
              <a:off x="518145" y="3406453"/>
              <a:ext cx="8107710" cy="517996"/>
            </a:xfrm>
            <a:prstGeom prst="roundRect">
              <a:avLst>
                <a:gd name="adj" fmla="val 10504"/>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1"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7626" y="3593083"/>
              <a:ext cx="161925" cy="129480"/>
            </a:xfrm>
            <a:prstGeom prst="rect">
              <a:avLst/>
            </a:prstGeom>
          </p:spPr>
        </p:pic>
        <p:sp>
          <p:nvSpPr>
            <p:cNvPr id="12" name="Text 6"/>
            <p:cNvSpPr/>
            <p:nvPr/>
          </p:nvSpPr>
          <p:spPr>
            <a:xfrm>
              <a:off x="481831" y="3568303"/>
              <a:ext cx="8014543"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يُنصح دائمًا بمراجعة أي نص يولّده الذكاء الاصطناعي قبل نشره، للتحقق من دقته وملاءمته للسياق المؤسسي.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3" name="Group 12">
            <a:extLst>
              <a:ext uri="{FF2B5EF4-FFF2-40B4-BE49-F238E27FC236}">
                <a16:creationId xmlns:a16="http://schemas.microsoft.com/office/drawing/2014/main" id="{0C3CE752-A391-3C16-00E6-A92C0A1C7C2C}"/>
              </a:ext>
            </a:extLst>
          </p:cNvPr>
          <p:cNvGrpSpPr/>
          <p:nvPr/>
        </p:nvGrpSpPr>
        <p:grpSpPr>
          <a:xfrm>
            <a:off x="4928839" y="3711279"/>
            <a:ext cx="6177349" cy="1287139"/>
            <a:chOff x="4734744" y="1928292"/>
            <a:chExt cx="3895874" cy="1287139"/>
          </a:xfrm>
        </p:grpSpPr>
        <p:sp>
          <p:nvSpPr>
            <p:cNvPr id="14" name="Text 3"/>
            <p:cNvSpPr/>
            <p:nvPr/>
          </p:nvSpPr>
          <p:spPr>
            <a:xfrm>
              <a:off x="4734744" y="1928292"/>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ما يستطيع الذكاء الاصطناعي فعله؟</a:t>
              </a:r>
              <a:endParaRPr kumimoji="0" lang="ar-SA" sz="1600" b="0" i="0" u="none" strike="noStrike" kern="0" cap="none" spc="0" normalizeH="0" baseline="0" noProof="0" dirty="0">
                <a:ln>
                  <a:noFill/>
                </a:ln>
                <a:solidFill>
                  <a:prstClr val="black"/>
                </a:solidFill>
                <a:effectLst/>
                <a:uLnTx/>
                <a:uFillTx/>
              </a:endParaRPr>
            </a:p>
          </p:txBody>
        </p:sp>
        <p:sp>
          <p:nvSpPr>
            <p:cNvPr id="15" name="Text 4"/>
            <p:cNvSpPr/>
            <p:nvPr/>
          </p:nvSpPr>
          <p:spPr>
            <a:xfrm>
              <a:off x="4734744" y="2250504"/>
              <a:ext cx="389587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اقتراح الكلمات المفتاحية المناسبة للجمهور المستهدف</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تحسين نبرة الرسالة (رسمية، ودية، مقنعة)</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اختصار النصوص الطويلة مع الحفاظ على المعنى</a:t>
              </a:r>
              <a:endParaRPr kumimoji="0" lang="ar-SA" sz="1600" b="0" i="0" u="none" strike="noStrike" kern="0" cap="none" spc="0" normalizeH="0" baseline="0" noProof="0" dirty="0">
                <a:ln>
                  <a:noFill/>
                </a:ln>
                <a:solidFill>
                  <a:prstClr val="black"/>
                </a:solidFill>
                <a:effectLst/>
                <a:uLnTx/>
                <a:uFillTx/>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ترجمة الرسائل وتكييفها ثقافيًا لجماهير متعددة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653717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36671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3716491" y="1712334"/>
            <a:ext cx="5548134"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الذكاء الاصطناعي في الاتصال التنظيمي</a:t>
            </a:r>
            <a:endParaRPr lang="en-US" sz="2400" b="1" dirty="0">
              <a:solidFill>
                <a:schemeClr val="bg1"/>
              </a:solidFill>
              <a:latin typeface="Times New Roman" panose="02020603050405020304" pitchFamily="18" charset="0"/>
              <a:cs typeface="Alexandria"/>
            </a:endParaRPr>
          </a:p>
        </p:txBody>
      </p:sp>
      <p:pic>
        <p:nvPicPr>
          <p:cNvPr id="12" name="مشروع التخرج">
            <a:hlinkClick r:id="" action="ppaction://media"/>
            <a:extLst>
              <a:ext uri="{FF2B5EF4-FFF2-40B4-BE49-F238E27FC236}">
                <a16:creationId xmlns:a16="http://schemas.microsoft.com/office/drawing/2014/main" id="{3528BABE-0AFA-C6CC-C892-C57C07D546A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98542" y="2624743"/>
            <a:ext cx="6814892" cy="3833376"/>
          </a:xfrm>
          <a:prstGeom prst="rect">
            <a:avLst/>
          </a:prstGeom>
        </p:spPr>
      </p:pic>
    </p:spTree>
    <p:extLst>
      <p:ext uri="{BB962C8B-B14F-4D97-AF65-F5344CB8AC3E}">
        <p14:creationId xmlns:p14="http://schemas.microsoft.com/office/powerpoint/2010/main" val="256868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81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9184">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4177" y="1685495"/>
            <a:ext cx="1164187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31720" y="1895915"/>
            <a:ext cx="10728560" cy="4575035"/>
          </a:xfrm>
          <a:prstGeom prst="rect">
            <a:avLst/>
          </a:prstGeom>
          <a:noFill/>
        </p:spPr>
        <p:txBody>
          <a:bodyPr wrap="square" rtlCol="0">
            <a:spAutoFit/>
          </a:bodyPr>
          <a:lstStyle/>
          <a:p>
            <a:pPr algn="just" rtl="1">
              <a:lnSpc>
                <a:spcPct val="150000"/>
              </a:lnSpc>
            </a:pPr>
            <a:r>
              <a:rPr lang="ar-EG" sz="2000" b="1" u="sng">
                <a:solidFill>
                  <a:srgbClr val="FF0000"/>
                </a:solidFill>
                <a:latin typeface="Alexandria" pitchFamily="2" charset="-78"/>
                <a:cs typeface="Alexandria" pitchFamily="2" charset="-78"/>
              </a:rPr>
              <a:t>المهام التي يمكن أن يقوم بها الذكاء الاصطناعي في مجال الاتصالات التنظيمية</a:t>
            </a:r>
            <a:endParaRPr lang="en-US" sz="2000" b="1" u="sng">
              <a:solidFill>
                <a:srgbClr val="FF0000"/>
              </a:solidFill>
              <a:latin typeface="Alexandria" pitchFamily="2" charset="-78"/>
              <a:cs typeface="Alexandria" pitchFamily="2" charset="-78"/>
            </a:endParaRPr>
          </a:p>
          <a:p>
            <a:pPr algn="just" rtl="1">
              <a:lnSpc>
                <a:spcPct val="150000"/>
              </a:lnSpc>
            </a:pPr>
            <a:r>
              <a:rPr lang="ar-EG" sz="1600" u="sng">
                <a:latin typeface="Alexandria" pitchFamily="2" charset="-78"/>
                <a:cs typeface="Alexandria" pitchFamily="2" charset="-78"/>
              </a:rPr>
              <a:t>تحليل </a:t>
            </a:r>
            <a:r>
              <a:rPr lang="ar-EG" sz="1600" u="sng" dirty="0">
                <a:latin typeface="Alexandria" pitchFamily="2" charset="-78"/>
                <a:cs typeface="Alexandria" pitchFamily="2" charset="-78"/>
              </a:rPr>
              <a:t>البيانات: </a:t>
            </a:r>
            <a:r>
              <a:rPr lang="ar-EG" sz="1600" dirty="0">
                <a:latin typeface="Alexandria" pitchFamily="2" charset="-78"/>
                <a:cs typeface="Alexandria" pitchFamily="2" charset="-78"/>
              </a:rPr>
              <a:t>فعن طريق الذكاء الاصطناعي يمكن تحليل كميات ضخمة من البيانات لاستخلاص رؤى يمكن أن تساعد على تقديم استراتيجيات اتصالية متطورة تنطلق من فهم تفضيلات الجماهير وتسهم في تحسين الرسائل التي توجَّه إليهم.</a:t>
            </a:r>
          </a:p>
          <a:p>
            <a:pPr algn="just" rtl="1">
              <a:lnSpc>
                <a:spcPct val="150000"/>
              </a:lnSpc>
            </a:pPr>
            <a:r>
              <a:rPr lang="ar-EG" sz="1600" u="sng" dirty="0">
                <a:latin typeface="Alexandria" pitchFamily="2" charset="-78"/>
                <a:cs typeface="Alexandria" pitchFamily="2" charset="-78"/>
              </a:rPr>
              <a:t>الأتمتة وتخصيص الاتصال</a:t>
            </a:r>
            <a:r>
              <a:rPr lang="ar-EG" sz="1600" dirty="0">
                <a:latin typeface="Alexandria" pitchFamily="2" charset="-78"/>
                <a:cs typeface="Alexandria" pitchFamily="2" charset="-78"/>
              </a:rPr>
              <a:t>: يتيح الذكاء الاصطناعي عدة أدوات لإدارة الردود والاستفسارات آليًا.</a:t>
            </a:r>
          </a:p>
          <a:p>
            <a:pPr algn="just" rtl="1">
              <a:lnSpc>
                <a:spcPct val="150000"/>
              </a:lnSpc>
            </a:pPr>
            <a:r>
              <a:rPr lang="ar-EG" sz="1600" u="sng" dirty="0">
                <a:latin typeface="Alexandria" pitchFamily="2" charset="-78"/>
                <a:cs typeface="Alexandria" pitchFamily="2" charset="-78"/>
              </a:rPr>
              <a:t>تركيز المهام: </a:t>
            </a:r>
            <a:r>
              <a:rPr lang="ar-EG" sz="1600" dirty="0">
                <a:latin typeface="Alexandria" pitchFamily="2" charset="-78"/>
                <a:cs typeface="Alexandria" pitchFamily="2" charset="-78"/>
              </a:rPr>
              <a:t>تسهم أدوات للذكاء الاصطناعي في توفير الوقت اللازم للموظفين لتنفيذ المهام الأكثر تعقيدًا.</a:t>
            </a:r>
          </a:p>
          <a:p>
            <a:pPr algn="just" rtl="1">
              <a:lnSpc>
                <a:spcPct val="150000"/>
              </a:lnSpc>
            </a:pPr>
            <a:r>
              <a:rPr lang="ar-EG" sz="1600" u="sng" dirty="0">
                <a:latin typeface="Alexandria" pitchFamily="2" charset="-78"/>
                <a:cs typeface="Alexandria" pitchFamily="2" charset="-78"/>
              </a:rPr>
              <a:t>تعزيز التفاعل بين الموظفين والعملاء على مدار الساعة: </a:t>
            </a:r>
            <a:r>
              <a:rPr lang="ar-EG" sz="1600" dirty="0">
                <a:latin typeface="Alexandria" pitchFamily="2" charset="-78"/>
                <a:cs typeface="Alexandria" pitchFamily="2" charset="-78"/>
              </a:rPr>
              <a:t>مما يوفر استجابة فورية لاستفساراتهم ويحسن من تجربتهم العامة، عن طريق أدوات المساعدة الافتراضية.</a:t>
            </a:r>
          </a:p>
          <a:p>
            <a:pPr algn="just" rtl="1">
              <a:lnSpc>
                <a:spcPct val="150000"/>
              </a:lnSpc>
            </a:pPr>
            <a:r>
              <a:rPr lang="ar-EG" sz="1600" u="sng" dirty="0">
                <a:latin typeface="Alexandria" pitchFamily="2" charset="-78"/>
                <a:cs typeface="Alexandria" pitchFamily="2" charset="-78"/>
              </a:rPr>
              <a:t>إدارة الأزمات</a:t>
            </a:r>
            <a:r>
              <a:rPr lang="ar-EG" sz="1600" dirty="0">
                <a:latin typeface="Alexandria" pitchFamily="2" charset="-78"/>
                <a:cs typeface="Alexandria" pitchFamily="2" charset="-78"/>
              </a:rPr>
              <a:t>: تسهم أدوات الذكاء الاصطناعي في تحليل البيانات الواردة بسرعة وبناء على ذلك تقييم الموقف واتخاذ القرارات في أقل وقت ممكن مما يسهم في الحفاظ على سمعة المؤسسة وصورتها الذهنية.</a:t>
            </a:r>
          </a:p>
          <a:p>
            <a:pPr algn="just" rtl="1">
              <a:lnSpc>
                <a:spcPct val="150000"/>
              </a:lnSpc>
            </a:pPr>
            <a:r>
              <a:rPr lang="ar-EG" sz="1600" u="sng" dirty="0">
                <a:latin typeface="Alexandria" pitchFamily="2" charset="-78"/>
                <a:cs typeface="Alexandria" pitchFamily="2" charset="-78"/>
              </a:rPr>
              <a:t>تطوير أداء الموظفين</a:t>
            </a:r>
            <a:r>
              <a:rPr lang="ar-EG" sz="1600" dirty="0">
                <a:latin typeface="Alexandria" pitchFamily="2" charset="-78"/>
                <a:cs typeface="Alexandria" pitchFamily="2" charset="-78"/>
              </a:rPr>
              <a:t>: عبر توفير الذكاء الاصطناعي أدوات لتدريب الموظفين من خلال برامج تعليمية تتناسب مع احتياجاتهم الفردية.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2789920" y="870150"/>
            <a:ext cx="68407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a:solidFill>
                  <a:schemeClr val="bg1"/>
                </a:solidFill>
                <a:latin typeface="Times New Roman" panose="02020603050405020304" pitchFamily="18" charset="0"/>
                <a:cs typeface="Alexandria"/>
              </a:rPr>
              <a:t> الذكاء الاصطناعي والاتصالات التنظيمية</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54623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6E6CD-391E-D1F2-9172-D71AC32D27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524F17-9638-50F2-7FDC-8E9BA3609091}"/>
              </a:ext>
            </a:extLst>
          </p:cNvPr>
          <p:cNvSpPr/>
          <p:nvPr/>
        </p:nvSpPr>
        <p:spPr>
          <a:xfrm>
            <a:off x="189571" y="1446312"/>
            <a:ext cx="11794419" cy="5142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F0D8ED-C19C-34F3-0A38-F9B99BAD16EB}"/>
              </a:ext>
            </a:extLst>
          </p:cNvPr>
          <p:cNvSpPr txBox="1"/>
          <p:nvPr/>
        </p:nvSpPr>
        <p:spPr>
          <a:xfrm>
            <a:off x="3035195" y="391635"/>
            <a:ext cx="6638549" cy="830997"/>
          </a:xfrm>
          <a:prstGeom prst="rect">
            <a:avLst/>
          </a:prstGeom>
          <a:noFill/>
        </p:spPr>
        <p:txBody>
          <a:bodyPr wrap="square" rtlCol="0">
            <a:spAutoFit/>
          </a:bodyPr>
          <a:lstStyle/>
          <a:p>
            <a:pPr algn="ctr" rtl="1"/>
            <a:r>
              <a:rPr lang="ar-EG" sz="2400" b="1">
                <a:latin typeface="Alexandria" pitchFamily="2" charset="-78"/>
                <a:cs typeface="Alexandria" pitchFamily="2" charset="-78"/>
              </a:rPr>
              <a:t>مزايا استخدام الذكاء الاصطناعي</a:t>
            </a:r>
          </a:p>
          <a:p>
            <a:pPr algn="ctr" rtl="1"/>
            <a:r>
              <a:rPr lang="ar-EG" sz="2400" b="1">
                <a:latin typeface="Alexandria" pitchFamily="2" charset="-78"/>
                <a:cs typeface="Alexandria" pitchFamily="2" charset="-78"/>
              </a:rPr>
              <a:t> في الاتصال</a:t>
            </a:r>
          </a:p>
        </p:txBody>
      </p:sp>
      <p:sp>
        <p:nvSpPr>
          <p:cNvPr id="5" name="Rectangle 4">
            <a:extLst>
              <a:ext uri="{FF2B5EF4-FFF2-40B4-BE49-F238E27FC236}">
                <a16:creationId xmlns:a16="http://schemas.microsoft.com/office/drawing/2014/main" id="{EBB1D77D-E02F-F94C-1E4F-4E753C231CC9}"/>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DE02D0-C80B-8617-A2BE-C2E0159836B6}"/>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D228B1-9920-9488-59AC-AF80A3A43A16}"/>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1F281F4-3E3E-F1EE-AF8F-A3D23C3A1BA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5837F2F7-9BF7-DA6A-CA30-1DEAD97CC3B6}"/>
              </a:ext>
            </a:extLst>
          </p:cNvPr>
          <p:cNvGrpSpPr/>
          <p:nvPr/>
        </p:nvGrpSpPr>
        <p:grpSpPr>
          <a:xfrm>
            <a:off x="356839" y="1665022"/>
            <a:ext cx="11430000" cy="4924015"/>
            <a:chOff x="518145" y="1235125"/>
            <a:chExt cx="8107710" cy="3682728"/>
          </a:xfrm>
        </p:grpSpPr>
        <p:sp>
          <p:nvSpPr>
            <p:cNvPr id="2" name="Text 1"/>
            <p:cNvSpPr/>
            <p:nvPr/>
          </p:nvSpPr>
          <p:spPr>
            <a:xfrm>
              <a:off x="6531843" y="2044750"/>
              <a:ext cx="1593354" cy="323850"/>
            </a:xfrm>
            <a:prstGeom prst="rect">
              <a:avLst/>
            </a:prstGeom>
            <a:noFill/>
            <a:ln/>
          </p:spPr>
          <p:txBody>
            <a:bodyPr wrap="none" lIns="0" tIns="0" rIns="0" bIns="0" rtlCol="0" anchor="t"/>
            <a:lstStyle/>
            <a:p>
              <a:pPr marL="0" marR="0" lvl="0" indent="0" algn="ctr" defTabSz="914400" rtl="1" eaLnBrk="1" fontAlgn="auto" latinLnBrk="0" hangingPunct="1">
                <a:lnSpc>
                  <a:spcPct val="83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70%</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4"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6970" y="1235125"/>
              <a:ext cx="1943174" cy="1943174"/>
            </a:xfrm>
            <a:prstGeom prst="rect">
              <a:avLst/>
            </a:prstGeom>
          </p:spPr>
        </p:pic>
        <p:sp>
          <p:nvSpPr>
            <p:cNvPr id="8" name="Text 2"/>
            <p:cNvSpPr/>
            <p:nvPr/>
          </p:nvSpPr>
          <p:spPr>
            <a:xfrm>
              <a:off x="6031260" y="3340150"/>
              <a:ext cx="2594595"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تقليل وقت الإنتاج</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6031260" y="3610570"/>
              <a:ext cx="2594595" cy="414486"/>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تخفيض الوقت المستغرق في صياغة المحتوى التسويقي بنسبة تصل إلى 70%.</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4"/>
            <p:cNvSpPr/>
            <p:nvPr/>
          </p:nvSpPr>
          <p:spPr>
            <a:xfrm>
              <a:off x="3775323" y="2044750"/>
              <a:ext cx="1593354" cy="323850"/>
            </a:xfrm>
            <a:prstGeom prst="rect">
              <a:avLst/>
            </a:prstGeom>
            <a:noFill/>
            <a:ln/>
          </p:spPr>
          <p:txBody>
            <a:bodyPr wrap="none" lIns="0" tIns="0" rIns="0" bIns="0" rtlCol="0" anchor="t"/>
            <a:lstStyle/>
            <a:p>
              <a:pPr marL="0" marR="0" lvl="0" indent="0" algn="ctr" defTabSz="914400" rtl="1" eaLnBrk="1" fontAlgn="auto" latinLnBrk="0" hangingPunct="1">
                <a:lnSpc>
                  <a:spcPct val="83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85%</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2"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00450" y="1235125"/>
              <a:ext cx="1943174" cy="1943174"/>
            </a:xfrm>
            <a:prstGeom prst="rect">
              <a:avLst/>
            </a:prstGeom>
          </p:spPr>
        </p:pic>
        <p:sp>
          <p:nvSpPr>
            <p:cNvPr id="13" name="Text 5"/>
            <p:cNvSpPr/>
            <p:nvPr/>
          </p:nvSpPr>
          <p:spPr>
            <a:xfrm>
              <a:off x="3274740" y="3340150"/>
              <a:ext cx="2594595"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دقة استهداف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p:cNvSpPr/>
            <p:nvPr/>
          </p:nvSpPr>
          <p:spPr>
            <a:xfrm>
              <a:off x="3274740" y="3610570"/>
              <a:ext cx="2594595" cy="414486"/>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تحسين دقة الوصول للجمهور المناسب مقارنة بالأساليب التقليدية.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7"/>
            <p:cNvSpPr/>
            <p:nvPr/>
          </p:nvSpPr>
          <p:spPr>
            <a:xfrm>
              <a:off x="1018803" y="2044750"/>
              <a:ext cx="1593354" cy="323850"/>
            </a:xfrm>
            <a:prstGeom prst="rect">
              <a:avLst/>
            </a:prstGeom>
            <a:noFill/>
            <a:ln/>
          </p:spPr>
          <p:txBody>
            <a:bodyPr wrap="none" lIns="0" tIns="0" rIns="0" bIns="0" rtlCol="0" anchor="t"/>
            <a:lstStyle/>
            <a:p>
              <a:pPr marL="0" marR="0" lvl="0" indent="0" algn="ctr" defTabSz="914400" rtl="1" eaLnBrk="1" fontAlgn="auto" latinLnBrk="0" hangingPunct="1">
                <a:lnSpc>
                  <a:spcPct val="83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24/7</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2"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3930" y="1235125"/>
              <a:ext cx="1943174" cy="1943174"/>
            </a:xfrm>
            <a:prstGeom prst="rect">
              <a:avLst/>
            </a:prstGeom>
          </p:spPr>
        </p:pic>
        <p:sp>
          <p:nvSpPr>
            <p:cNvPr id="18" name="Text 8"/>
            <p:cNvSpPr/>
            <p:nvPr/>
          </p:nvSpPr>
          <p:spPr>
            <a:xfrm>
              <a:off x="518145" y="3340150"/>
              <a:ext cx="2594670"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التوافر الدائم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9"/>
            <p:cNvSpPr/>
            <p:nvPr/>
          </p:nvSpPr>
          <p:spPr>
            <a:xfrm>
              <a:off x="518145" y="3610570"/>
              <a:ext cx="2594670" cy="414486"/>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أنظمة الذكاء الاصطناعي تعمل دون انقطاع على مدار الساعة طوال الأسبوع.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0"/>
            <p:cNvSpPr/>
            <p:nvPr/>
          </p:nvSpPr>
          <p:spPr>
            <a:xfrm>
              <a:off x="518145" y="4360062"/>
              <a:ext cx="8107710" cy="557791"/>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إضافةً إلى ما سبق، يُساهم الذكاء الاصطناعي في تخفيض التكاليف التشغيلية، وتسريع دورة نشر المحتوى، وتمكين الفرق الصغيرة من تحقيق أثر اتصالي يضاهي الفرق الكبيرة.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31186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B2EB0-13AA-874A-C050-0E88B68500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D989AC-427F-3B39-D807-90E3A77DF85D}"/>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928623-7B3D-FD73-C817-731689B89ED3}"/>
              </a:ext>
            </a:extLst>
          </p:cNvPr>
          <p:cNvSpPr txBox="1"/>
          <p:nvPr/>
        </p:nvSpPr>
        <p:spPr>
          <a:xfrm>
            <a:off x="3035195" y="376840"/>
            <a:ext cx="6479755" cy="830997"/>
          </a:xfrm>
          <a:prstGeom prst="rect">
            <a:avLst/>
          </a:prstGeom>
          <a:noFill/>
        </p:spPr>
        <p:txBody>
          <a:bodyPr wrap="square" rtlCol="0">
            <a:spAutoFit/>
          </a:bodyPr>
          <a:lstStyle/>
          <a:p>
            <a:pPr algn="ctr" rtl="1"/>
            <a:r>
              <a:rPr lang="ar-EG" sz="2400" b="1">
                <a:latin typeface="Alexandria" pitchFamily="2" charset="-78"/>
                <a:cs typeface="Alexandria" pitchFamily="2" charset="-78"/>
              </a:rPr>
              <a:t>مخاطر الاعتماد الزائد على الذكاء الاصطناعي</a:t>
            </a:r>
          </a:p>
        </p:txBody>
      </p:sp>
      <p:sp>
        <p:nvSpPr>
          <p:cNvPr id="5" name="Rectangle 4">
            <a:extLst>
              <a:ext uri="{FF2B5EF4-FFF2-40B4-BE49-F238E27FC236}">
                <a16:creationId xmlns:a16="http://schemas.microsoft.com/office/drawing/2014/main" id="{E7E05A82-BE00-069B-31E4-51C64E17E0D4}"/>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8BB8A-C495-E9B0-45B1-E8D8364380DB}"/>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CB4A4-1E68-BE52-17B9-EF5CE1605AA4}"/>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35DEF6C-58EC-4ECC-BBAD-BED516210BE5}"/>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804C6EA6-A3BB-5702-2E04-E6893F622005}"/>
              </a:ext>
            </a:extLst>
          </p:cNvPr>
          <p:cNvGrpSpPr/>
          <p:nvPr/>
        </p:nvGrpSpPr>
        <p:grpSpPr>
          <a:xfrm>
            <a:off x="3035195" y="1766588"/>
            <a:ext cx="8484401" cy="4266221"/>
            <a:chOff x="518145" y="1329779"/>
            <a:chExt cx="4678710" cy="3324821"/>
          </a:xfrm>
        </p:grpSpPr>
        <p:pic>
          <p:nvPicPr>
            <p:cNvPr id="4" name="Image 1"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18145" y="1329779"/>
              <a:ext cx="4678710" cy="666973"/>
            </a:xfrm>
            <a:prstGeom prst="rect">
              <a:avLst/>
            </a:prstGeom>
          </p:spPr>
        </p:pic>
        <p:sp>
          <p:nvSpPr>
            <p:cNvPr id="2" name="Text 1"/>
            <p:cNvSpPr/>
            <p:nvPr/>
          </p:nvSpPr>
          <p:spPr>
            <a:xfrm>
              <a:off x="647774" y="1459409"/>
              <a:ext cx="4362301"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فقدان الأصالة الإنسانية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647774" y="1692697"/>
              <a:ext cx="4362301" cy="174427"/>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رسائل تبدو آلية باردة تفتقر إلى الدفء الإنساني الذي يبني الثقة مع الجماهير.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18145" y="2099444"/>
              <a:ext cx="4678710" cy="666973"/>
            </a:xfrm>
            <a:prstGeom prst="rect">
              <a:avLst/>
            </a:prstGeom>
          </p:spPr>
        </p:pic>
        <p:sp>
          <p:nvSpPr>
            <p:cNvPr id="11" name="Text 3"/>
            <p:cNvSpPr/>
            <p:nvPr/>
          </p:nvSpPr>
          <p:spPr>
            <a:xfrm>
              <a:off x="647774" y="2229073"/>
              <a:ext cx="4362301"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انتشار المعلومات المضللة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4"/>
            <p:cNvSpPr/>
            <p:nvPr/>
          </p:nvSpPr>
          <p:spPr>
            <a:xfrm>
              <a:off x="647774" y="2462361"/>
              <a:ext cx="4362301" cy="174427"/>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نماذج الذكاء الاصطناعي قد تولّد معلومات خاطئة بثقة مبالغ فيها (Hallucination).</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3"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8145" y="2869109"/>
              <a:ext cx="4678710" cy="841400"/>
            </a:xfrm>
            <a:prstGeom prst="rect">
              <a:avLst/>
            </a:prstGeom>
          </p:spPr>
        </p:pic>
        <p:sp>
          <p:nvSpPr>
            <p:cNvPr id="14" name="Text 5"/>
            <p:cNvSpPr/>
            <p:nvPr/>
          </p:nvSpPr>
          <p:spPr>
            <a:xfrm>
              <a:off x="647774" y="2998738"/>
              <a:ext cx="4362301"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تراجع التفكير النقدي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6"/>
            <p:cNvSpPr/>
            <p:nvPr/>
          </p:nvSpPr>
          <p:spPr>
            <a:xfrm>
              <a:off x="647774" y="3232026"/>
              <a:ext cx="4362301" cy="34885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الاعتماد الكامل على المحتوى الآلي يُضعف مهارات التحرير والتحليل لدى المتخصصين.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4"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8145" y="3813200"/>
              <a:ext cx="4678710" cy="841400"/>
            </a:xfrm>
            <a:prstGeom prst="rect">
              <a:avLst/>
            </a:prstGeom>
          </p:spPr>
        </p:pic>
        <p:sp>
          <p:nvSpPr>
            <p:cNvPr id="18" name="Text 7"/>
            <p:cNvSpPr/>
            <p:nvPr/>
          </p:nvSpPr>
          <p:spPr>
            <a:xfrm>
              <a:off x="647774" y="3942829"/>
              <a:ext cx="4362301"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التهديدات الأمنية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8"/>
            <p:cNvSpPr/>
            <p:nvPr/>
          </p:nvSpPr>
          <p:spPr>
            <a:xfrm>
              <a:off x="647774" y="4176117"/>
              <a:ext cx="4362301" cy="348853"/>
            </a:xfrm>
            <a:prstGeom prst="rect">
              <a:avLst/>
            </a:prstGeom>
            <a:noFill/>
            <a:ln/>
          </p:spPr>
          <p:txBody>
            <a:bodyPr wrap="square" lIns="0" tIns="0" rIns="0" bIns="0" rtlCol="0" anchor="t">
              <a:noAutofit/>
            </a:bodyPr>
            <a:lstStyle/>
            <a:p>
              <a:pPr marL="0" marR="0" lvl="0" indent="0" defTabSz="914400"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Deepfakes ومحتوى مزيف يصعب تمييزه، يمكن توظيفه في حملات تضليل منظمة.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21" name="Picture 20">
            <a:extLst>
              <a:ext uri="{FF2B5EF4-FFF2-40B4-BE49-F238E27FC236}">
                <a16:creationId xmlns:a16="http://schemas.microsoft.com/office/drawing/2014/main" id="{F1E82B62-BF2C-A0D4-201D-064AD0DC3A78}"/>
              </a:ext>
            </a:extLst>
          </p:cNvPr>
          <p:cNvPicPr>
            <a:picLocks noChangeAspect="1"/>
          </p:cNvPicPr>
          <p:nvPr/>
        </p:nvPicPr>
        <p:blipFill>
          <a:blip r:embed="rId7"/>
          <a:stretch>
            <a:fillRect/>
          </a:stretch>
        </p:blipFill>
        <p:spPr>
          <a:xfrm>
            <a:off x="838744" y="2125860"/>
            <a:ext cx="2078916" cy="3121423"/>
          </a:xfrm>
          <a:prstGeom prst="rect">
            <a:avLst/>
          </a:prstGeom>
          <a:ln>
            <a:noFill/>
          </a:ln>
          <a:effectLst>
            <a:outerShdw blurRad="292100" dist="139700" dir="2700000" algn="tl" rotWithShape="0">
              <a:srgbClr val="333333">
                <a:alpha val="65000"/>
              </a:srgbClr>
            </a:outerShdw>
          </a:effectLst>
        </p:spPr>
      </p:pic>
      <p:pic>
        <p:nvPicPr>
          <p:cNvPr id="20" name="Recorded Sound">
            <a:hlinkClick r:id="" action="ppaction://media"/>
            <a:extLst>
              <a:ext uri="{FF2B5EF4-FFF2-40B4-BE49-F238E27FC236}">
                <a16:creationId xmlns:a16="http://schemas.microsoft.com/office/drawing/2014/main" id="{39C1FE3C-7634-19A9-2D68-AC8425F508B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68712" y="5829609"/>
            <a:ext cx="406400" cy="406400"/>
          </a:xfrm>
          <a:prstGeom prst="rect">
            <a:avLst/>
          </a:prstGeom>
        </p:spPr>
      </p:pic>
    </p:spTree>
    <p:extLst>
      <p:ext uri="{BB962C8B-B14F-4D97-AF65-F5344CB8AC3E}">
        <p14:creationId xmlns:p14="http://schemas.microsoft.com/office/powerpoint/2010/main" val="2144606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3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80430" y="1242783"/>
            <a:ext cx="10294281"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96411466-7770-EB5B-4881-33B5A61348D0}"/>
              </a:ext>
            </a:extLst>
          </p:cNvPr>
          <p:cNvSpPr/>
          <p:nvPr/>
        </p:nvSpPr>
        <p:spPr>
          <a:xfrm>
            <a:off x="10550715" y="2769539"/>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a:t>
            </a:r>
            <a:endPar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4" name="Text 2"/>
          <p:cNvSpPr/>
          <p:nvPr/>
        </p:nvSpPr>
        <p:spPr>
          <a:xfrm>
            <a:off x="1717288" y="1562096"/>
            <a:ext cx="7145646" cy="33234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صياغة رسالة مؤسسية بالذكاء الاصطناعي ومراجعتها</a:t>
            </a:r>
            <a:endParaRPr kumimoji="0" lang="ar-SA" sz="2400" b="0" i="0" u="none" strike="noStrike" kern="0" cap="none" spc="0" normalizeH="0" baseline="0" noProof="0" dirty="0">
              <a:ln>
                <a:noFill/>
              </a:ln>
              <a:solidFill>
                <a:prstClr val="black"/>
              </a:solidFill>
              <a:effectLst/>
              <a:uLnTx/>
              <a:uFillTx/>
            </a:endParaRPr>
          </a:p>
        </p:txBody>
      </p:sp>
      <p:grpSp>
        <p:nvGrpSpPr>
          <p:cNvPr id="6" name="Group 5">
            <a:extLst>
              <a:ext uri="{FF2B5EF4-FFF2-40B4-BE49-F238E27FC236}">
                <a16:creationId xmlns:a16="http://schemas.microsoft.com/office/drawing/2014/main" id="{D58219C2-E0AC-6149-5977-AE723AACEBAC}"/>
              </a:ext>
            </a:extLst>
          </p:cNvPr>
          <p:cNvGrpSpPr/>
          <p:nvPr/>
        </p:nvGrpSpPr>
        <p:grpSpPr>
          <a:xfrm>
            <a:off x="494497" y="2226787"/>
            <a:ext cx="9330501" cy="807115"/>
            <a:chOff x="518145" y="1701254"/>
            <a:chExt cx="8107710" cy="705892"/>
          </a:xfrm>
        </p:grpSpPr>
        <p:sp>
          <p:nvSpPr>
            <p:cNvPr id="7" name="Shape 3">
              <a:extLst>
                <a:ext uri="{FF2B5EF4-FFF2-40B4-BE49-F238E27FC236}">
                  <a16:creationId xmlns:a16="http://schemas.microsoft.com/office/drawing/2014/main" id="{075D6766-3ADD-944B-470D-9FD46017EA6E}"/>
                </a:ext>
              </a:extLst>
            </p:cNvPr>
            <p:cNvSpPr/>
            <p:nvPr/>
          </p:nvSpPr>
          <p:spPr>
            <a:xfrm>
              <a:off x="8611567" y="1701254"/>
              <a:ext cx="14288" cy="705892"/>
            </a:xfrm>
            <a:prstGeom prst="roundRect">
              <a:avLst>
                <a:gd name="adj" fmla="val 5999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8" name="Text 4">
              <a:extLst>
                <a:ext uri="{FF2B5EF4-FFF2-40B4-BE49-F238E27FC236}">
                  <a16:creationId xmlns:a16="http://schemas.microsoft.com/office/drawing/2014/main" id="{067DF48B-65F0-8810-2C0C-73FF3C8F4D88}"/>
                </a:ext>
              </a:extLst>
            </p:cNvPr>
            <p:cNvSpPr/>
            <p:nvPr/>
          </p:nvSpPr>
          <p:spPr>
            <a:xfrm>
              <a:off x="518145" y="1846957"/>
              <a:ext cx="79134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المهمة: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استخدم أداة ذكاء اصطناعي (ChatGPT أو Gemini) لصياغة بيان صحفي قصير يُعلن فيه عن إطلاق مبادرة طلابية جديدة في جامعتك.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51502354-50A9-5EB9-CA59-3FD0E2170ECC}"/>
              </a:ext>
            </a:extLst>
          </p:cNvPr>
          <p:cNvGrpSpPr/>
          <p:nvPr/>
        </p:nvGrpSpPr>
        <p:grpSpPr>
          <a:xfrm>
            <a:off x="4928839" y="3412272"/>
            <a:ext cx="5223563" cy="2308303"/>
            <a:chOff x="4652962" y="2552849"/>
            <a:chExt cx="3972892" cy="1717848"/>
          </a:xfrm>
        </p:grpSpPr>
        <p:sp>
          <p:nvSpPr>
            <p:cNvPr id="10" name="Shape 5">
              <a:extLst>
                <a:ext uri="{FF2B5EF4-FFF2-40B4-BE49-F238E27FC236}">
                  <a16:creationId xmlns:a16="http://schemas.microsoft.com/office/drawing/2014/main" id="{DBC4354D-2A40-4D7A-7338-487D88D4B03A}"/>
                </a:ext>
              </a:extLst>
            </p:cNvPr>
            <p:cNvSpPr/>
            <p:nvPr/>
          </p:nvSpPr>
          <p:spPr>
            <a:xfrm>
              <a:off x="8334449" y="2552849"/>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6">
              <a:extLst>
                <a:ext uri="{FF2B5EF4-FFF2-40B4-BE49-F238E27FC236}">
                  <a16:creationId xmlns:a16="http://schemas.microsoft.com/office/drawing/2014/main" id="{F955FAF8-7E78-7AA7-332B-60685A820AAF}"/>
                </a:ext>
              </a:extLst>
            </p:cNvPr>
            <p:cNvSpPr/>
            <p:nvPr/>
          </p:nvSpPr>
          <p:spPr>
            <a:xfrm>
              <a:off x="8387655" y="2582912"/>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7">
              <a:extLst>
                <a:ext uri="{FF2B5EF4-FFF2-40B4-BE49-F238E27FC236}">
                  <a16:creationId xmlns:a16="http://schemas.microsoft.com/office/drawing/2014/main" id="{2410A04F-A7A8-FFA3-19A1-C4091F5F5E3B}"/>
                </a:ext>
              </a:extLst>
            </p:cNvPr>
            <p:cNvSpPr/>
            <p:nvPr/>
          </p:nvSpPr>
          <p:spPr>
            <a:xfrm>
              <a:off x="4652962" y="2597348"/>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اطلب من 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8">
              <a:extLst>
                <a:ext uri="{FF2B5EF4-FFF2-40B4-BE49-F238E27FC236}">
                  <a16:creationId xmlns:a16="http://schemas.microsoft.com/office/drawing/2014/main" id="{257E4139-A1EB-CCDE-B381-4A8608404CF4}"/>
                </a:ext>
              </a:extLst>
            </p:cNvPr>
            <p:cNvSpPr/>
            <p:nvPr/>
          </p:nvSpPr>
          <p:spPr>
            <a:xfrm>
              <a:off x="4652962" y="2867769"/>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اكتب توجيهًا (Prompt) واضحًا للأداة يتضمن: اسم المبادرة، الجمهور المستهدف، والرسالة الأساسية.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13">
              <a:extLst>
                <a:ext uri="{FF2B5EF4-FFF2-40B4-BE49-F238E27FC236}">
                  <a16:creationId xmlns:a16="http://schemas.microsoft.com/office/drawing/2014/main" id="{7BFBC44E-0F3E-DD3D-4016-5EC36A28CF9A}"/>
                </a:ext>
              </a:extLst>
            </p:cNvPr>
            <p:cNvSpPr/>
            <p:nvPr/>
          </p:nvSpPr>
          <p:spPr>
            <a:xfrm>
              <a:off x="8334449" y="3541291"/>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4">
              <a:extLst>
                <a:ext uri="{FF2B5EF4-FFF2-40B4-BE49-F238E27FC236}">
                  <a16:creationId xmlns:a16="http://schemas.microsoft.com/office/drawing/2014/main" id="{EC87C3B0-690F-9915-5A24-7273C3176F01}"/>
                </a:ext>
              </a:extLst>
            </p:cNvPr>
            <p:cNvSpPr/>
            <p:nvPr/>
          </p:nvSpPr>
          <p:spPr>
            <a:xfrm>
              <a:off x="8387655" y="3571354"/>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5">
              <a:extLst>
                <a:ext uri="{FF2B5EF4-FFF2-40B4-BE49-F238E27FC236}">
                  <a16:creationId xmlns:a16="http://schemas.microsoft.com/office/drawing/2014/main" id="{AAD23B2D-CC1E-30DB-F839-7802651E9D1C}"/>
                </a:ext>
              </a:extLst>
            </p:cNvPr>
            <p:cNvSpPr/>
            <p:nvPr/>
          </p:nvSpPr>
          <p:spPr>
            <a:xfrm>
              <a:off x="4652962" y="3585790"/>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عدّل وحسّن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6">
              <a:extLst>
                <a:ext uri="{FF2B5EF4-FFF2-40B4-BE49-F238E27FC236}">
                  <a16:creationId xmlns:a16="http://schemas.microsoft.com/office/drawing/2014/main" id="{776FBFDF-A95B-3626-0574-9AFB3ED07F27}"/>
                </a:ext>
              </a:extLst>
            </p:cNvPr>
            <p:cNvSpPr/>
            <p:nvPr/>
          </p:nvSpPr>
          <p:spPr>
            <a:xfrm>
              <a:off x="4652962" y="3856211"/>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اكتب النسخة المعدّلة مهنيًا وأخلاقيًا، مع الإشارة لكل تعديل وسببه.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24" name="Group 23">
            <a:extLst>
              <a:ext uri="{FF2B5EF4-FFF2-40B4-BE49-F238E27FC236}">
                <a16:creationId xmlns:a16="http://schemas.microsoft.com/office/drawing/2014/main" id="{36B88DA4-9CFD-648F-36D3-19A4047FB1A4}"/>
              </a:ext>
            </a:extLst>
          </p:cNvPr>
          <p:cNvGrpSpPr/>
          <p:nvPr/>
        </p:nvGrpSpPr>
        <p:grpSpPr>
          <a:xfrm>
            <a:off x="494496" y="3045042"/>
            <a:ext cx="4264101" cy="2809348"/>
            <a:chOff x="518145" y="2552849"/>
            <a:chExt cx="3972892" cy="1717848"/>
          </a:xfrm>
        </p:grpSpPr>
        <p:sp>
          <p:nvSpPr>
            <p:cNvPr id="20" name="Shape 9"/>
            <p:cNvSpPr/>
            <p:nvPr/>
          </p:nvSpPr>
          <p:spPr>
            <a:xfrm>
              <a:off x="4199632" y="2552849"/>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0"/>
            <p:cNvSpPr/>
            <p:nvPr/>
          </p:nvSpPr>
          <p:spPr>
            <a:xfrm>
              <a:off x="4252838" y="2582912"/>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1"/>
            <p:cNvSpPr/>
            <p:nvPr/>
          </p:nvSpPr>
          <p:spPr>
            <a:xfrm>
              <a:off x="518145" y="2597348"/>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حلّل النتيجة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2"/>
            <p:cNvSpPr/>
            <p:nvPr/>
          </p:nvSpPr>
          <p:spPr>
            <a:xfrm>
              <a:off x="518145" y="2867769"/>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هل النص دقيق؟ هل يعكس هوية المؤسسة؟ هل فيه مبالغة أو معلومات غير مؤكدة؟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Shape 17"/>
            <p:cNvSpPr/>
            <p:nvPr/>
          </p:nvSpPr>
          <p:spPr>
            <a:xfrm>
              <a:off x="4199632" y="3541291"/>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8" name="Text 18"/>
            <p:cNvSpPr/>
            <p:nvPr/>
          </p:nvSpPr>
          <p:spPr>
            <a:xfrm>
              <a:off x="4252838" y="3571354"/>
              <a:ext cx="184993" cy="231279"/>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19"/>
            <p:cNvSpPr/>
            <p:nvPr/>
          </p:nvSpPr>
          <p:spPr>
            <a:xfrm>
              <a:off x="518145" y="3585790"/>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ناقش</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20"/>
            <p:cNvSpPr/>
            <p:nvPr/>
          </p:nvSpPr>
          <p:spPr>
            <a:xfrm>
              <a:off x="518145" y="3856211"/>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أبرز نقاط القوة والضعف في النص الآلي؟ ما الذي أضافه التدخل البشري؟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3" name="Recorded Sound">
            <a:hlinkClick r:id="" action="ppaction://media"/>
            <a:extLst>
              <a:ext uri="{FF2B5EF4-FFF2-40B4-BE49-F238E27FC236}">
                <a16:creationId xmlns:a16="http://schemas.microsoft.com/office/drawing/2014/main" id="{BBFF4051-2AF0-DB51-A322-C0E3D068733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88301" y="6002288"/>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889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28C05-A649-1E3B-64AD-B574D8636C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3544A3-D132-8761-95B0-61D2D928A413}"/>
              </a:ext>
            </a:extLst>
          </p:cNvPr>
          <p:cNvSpPr/>
          <p:nvPr/>
        </p:nvSpPr>
        <p:spPr>
          <a:xfrm>
            <a:off x="568712" y="1446312"/>
            <a:ext cx="11140068" cy="481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350269-FDD4-A287-682B-A57CE960AAFA}"/>
              </a:ext>
            </a:extLst>
          </p:cNvPr>
          <p:cNvSpPr txBox="1"/>
          <p:nvPr/>
        </p:nvSpPr>
        <p:spPr>
          <a:xfrm>
            <a:off x="3040301" y="698975"/>
            <a:ext cx="6479755"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الميتافيرس</a:t>
            </a:r>
          </a:p>
        </p:txBody>
      </p:sp>
      <p:sp>
        <p:nvSpPr>
          <p:cNvPr id="5" name="Rectangle 4">
            <a:extLst>
              <a:ext uri="{FF2B5EF4-FFF2-40B4-BE49-F238E27FC236}">
                <a16:creationId xmlns:a16="http://schemas.microsoft.com/office/drawing/2014/main" id="{0DAF3DF2-5B2B-A3E9-C7F1-5533668DAFE7}"/>
              </a:ext>
            </a:extLst>
          </p:cNvPr>
          <p:cNvSpPr/>
          <p:nvPr/>
        </p:nvSpPr>
        <p:spPr>
          <a:xfrm>
            <a:off x="1099725" y="4990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FCBD07-3765-865B-126D-E7FB94F93BCF}"/>
              </a:ext>
            </a:extLst>
          </p:cNvPr>
          <p:cNvSpPr txBox="1"/>
          <p:nvPr/>
        </p:nvSpPr>
        <p:spPr>
          <a:xfrm>
            <a:off x="1220009" y="600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0A0BFD-C106-F35A-C3A4-4F68A20A1377}"/>
              </a:ext>
            </a:extLst>
          </p:cNvPr>
          <p:cNvSpPr txBox="1"/>
          <p:nvPr/>
        </p:nvSpPr>
        <p:spPr>
          <a:xfrm>
            <a:off x="1254306" y="85552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514F89A-04CA-2FDD-7972-D7C9C0939025}"/>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F68B7DE9-618D-BF1B-38A3-C8149FFB8DD7}"/>
              </a:ext>
            </a:extLst>
          </p:cNvPr>
          <p:cNvGrpSpPr/>
          <p:nvPr/>
        </p:nvGrpSpPr>
        <p:grpSpPr>
          <a:xfrm>
            <a:off x="4159405" y="1822255"/>
            <a:ext cx="7287709" cy="4188251"/>
            <a:chOff x="3947145" y="1653629"/>
            <a:chExt cx="4678710" cy="2664694"/>
          </a:xfrm>
        </p:grpSpPr>
        <p:sp>
          <p:nvSpPr>
            <p:cNvPr id="2" name="Text 3"/>
            <p:cNvSpPr/>
            <p:nvPr/>
          </p:nvSpPr>
          <p:spPr>
            <a:xfrm>
              <a:off x="3947145" y="1653629"/>
              <a:ext cx="4678710" cy="82897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الميتافيرس (Metaverse) هو فضاء رقمي ثلاثي الأبعاد مستمر وغامر، تتداخل فيه الحياة الافتراضية والواقعية. يُمكّن المستخدمين من التفاعل في بيئات محاكاة كاملة عبر نماذج رقمية (Avatars) تمثلهم، مع إمكانية العمل والتعلم والترفيه والتسوق في هذا الفضاء الموازي.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3947145" y="2628305"/>
              <a:ext cx="4678710" cy="1690018"/>
            </a:xfrm>
            <a:prstGeom prst="roundRect">
              <a:avLst>
                <a:gd name="adj" fmla="val 3219"/>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5"/>
            <p:cNvSpPr/>
            <p:nvPr/>
          </p:nvSpPr>
          <p:spPr>
            <a:xfrm>
              <a:off x="6286500" y="2633067"/>
              <a:ext cx="2334592" cy="943868"/>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415980" y="2762548"/>
              <a:ext cx="2075631"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الواقع الافتراضي (VR)</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7"/>
            <p:cNvSpPr/>
            <p:nvPr/>
          </p:nvSpPr>
          <p:spPr>
            <a:xfrm>
              <a:off x="6415980" y="3032968"/>
              <a:ext cx="2075631"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غمر كامل في بيئة رقمية عبر سماعات الرأس.</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8"/>
            <p:cNvSpPr/>
            <p:nvPr/>
          </p:nvSpPr>
          <p:spPr>
            <a:xfrm>
              <a:off x="3951908" y="2633067"/>
              <a:ext cx="2334592" cy="943868"/>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Shape 9"/>
            <p:cNvSpPr/>
            <p:nvPr/>
          </p:nvSpPr>
          <p:spPr>
            <a:xfrm>
              <a:off x="3951908" y="2633067"/>
              <a:ext cx="14288" cy="943868"/>
            </a:xfrm>
            <a:prstGeom prst="roundRect">
              <a:avLst>
                <a:gd name="adj" fmla="val 380804"/>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0"/>
            <p:cNvSpPr/>
            <p:nvPr/>
          </p:nvSpPr>
          <p:spPr>
            <a:xfrm>
              <a:off x="4081388" y="2762548"/>
              <a:ext cx="2075631"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الواقع المعزز (AR)</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4081388" y="3032968"/>
              <a:ext cx="2075631"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إضافة عناصر رقمية فوق الواقع المرئي.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2"/>
            <p:cNvSpPr/>
            <p:nvPr/>
          </p:nvSpPr>
          <p:spPr>
            <a:xfrm>
              <a:off x="3951908" y="3576935"/>
              <a:ext cx="4669185" cy="736625"/>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3951908" y="3576935"/>
              <a:ext cx="4669185" cy="14288"/>
            </a:xfrm>
            <a:prstGeom prst="roundRect">
              <a:avLst>
                <a:gd name="adj" fmla="val 380804"/>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4081388" y="3706416"/>
              <a:ext cx="441022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الواقع المختلط (MR)</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p:cNvSpPr/>
            <p:nvPr/>
          </p:nvSpPr>
          <p:spPr>
            <a:xfrm>
              <a:off x="4081388" y="3976836"/>
              <a:ext cx="441022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دمج متكامل بين العالم الرقمي والمادي.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22" name="Picture 21">
            <a:extLst>
              <a:ext uri="{FF2B5EF4-FFF2-40B4-BE49-F238E27FC236}">
                <a16:creationId xmlns:a16="http://schemas.microsoft.com/office/drawing/2014/main" id="{C824BA45-A5C1-92CB-D589-E00E065AA0AA}"/>
              </a:ext>
            </a:extLst>
          </p:cNvPr>
          <p:cNvPicPr>
            <a:picLocks noChangeAspect="1"/>
          </p:cNvPicPr>
          <p:nvPr/>
        </p:nvPicPr>
        <p:blipFill>
          <a:blip r:embed="rId5"/>
          <a:stretch>
            <a:fillRect/>
          </a:stretch>
        </p:blipFill>
        <p:spPr>
          <a:xfrm>
            <a:off x="961421" y="1778858"/>
            <a:ext cx="2936317" cy="440447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1" name="Recorded Sound">
            <a:hlinkClick r:id="" action="ppaction://media"/>
            <a:extLst>
              <a:ext uri="{FF2B5EF4-FFF2-40B4-BE49-F238E27FC236}">
                <a16:creationId xmlns:a16="http://schemas.microsoft.com/office/drawing/2014/main" id="{E2ACC857-06C1-82CB-D5F6-76BF0E9B06C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0214" y="6109478"/>
            <a:ext cx="406400" cy="406400"/>
          </a:xfrm>
          <a:prstGeom prst="rect">
            <a:avLst/>
          </a:prstGeom>
        </p:spPr>
      </p:pic>
    </p:spTree>
    <p:extLst>
      <p:ext uri="{BB962C8B-B14F-4D97-AF65-F5344CB8AC3E}">
        <p14:creationId xmlns:p14="http://schemas.microsoft.com/office/powerpoint/2010/main" val="1385506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082"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663" y="1367671"/>
            <a:ext cx="11861327" cy="5344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0912" y="2893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8227" y="4282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16821" y="68918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278322" y="670376"/>
            <a:ext cx="575907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الميتافيرس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361978" y="1345306"/>
            <a:ext cx="11591765" cy="5221366"/>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مَثل الميتافيرس ثورة تواصلية على مختلف الأصعدة؛ إذ عمل على توفير بيئة افتراضية وأدوات للتواصل والتفاعل بين الموظفين والجمهور، بما يعزز من الديناميكية التنظيمية، ورغم المخاوف التي ظهرت في بداية انتشاره؛ إلا أن هذه المخاوف ستختفي مع تعاظم الاستفادة من هذه التقنيات، وكذلك إيجاد القواعد المنظمة لعملها.</a:t>
            </a:r>
          </a:p>
          <a:p>
            <a:pPr indent="511175" algn="just" rtl="1">
              <a:lnSpc>
                <a:spcPct val="150000"/>
              </a:lnSpc>
            </a:pPr>
            <a:r>
              <a:rPr lang="ar-EG" sz="1600" dirty="0">
                <a:latin typeface="Alexandria" pitchFamily="2" charset="-78"/>
                <a:cs typeface="Alexandria" pitchFamily="2" charset="-78"/>
              </a:rPr>
              <a:t>ونظرًا للإمكانيات الكبيرة لتقنيات الميتافيرس، والفرص التي يوفرها لبيئة المال والأعمال، وفي مقدمتها إتاحة بيئة افتراضية تعكس الواقع، تسعى الشركات للاستفادة من هذه التكنولوجيا المتقدمة لتحقيق ميزة تنافسية يمكن تجسيدها ماديًّا بما يزيد من حقوق الملكية والموارد والأرباح.</a:t>
            </a:r>
          </a:p>
          <a:p>
            <a:pPr indent="511175" algn="just" rtl="1">
              <a:lnSpc>
                <a:spcPct val="150000"/>
              </a:lnSpc>
            </a:pPr>
            <a:r>
              <a:rPr lang="ar-EG" sz="1600">
                <a:latin typeface="Alexandria" pitchFamily="2" charset="-78"/>
                <a:cs typeface="Alexandria" pitchFamily="2" charset="-78"/>
              </a:rPr>
              <a:t>وفي ظلّ التطور المتسارع في عالم المال والأعمال، أصبح التنافس بين المؤسسات يجري في مجالين متكاملين. يتمثل المجال الأول في العالم المادي </a:t>
            </a:r>
            <a:r>
              <a:rPr lang="en-US" sz="1600">
                <a:latin typeface="Alexandria" pitchFamily="2" charset="-78"/>
                <a:cs typeface="Alexandria" pitchFamily="2" charset="-78"/>
              </a:rPr>
              <a:t>Physical World)</a:t>
            </a:r>
            <a:r>
              <a:rPr lang="ar-EG" sz="1600">
                <a:latin typeface="Alexandria" pitchFamily="2" charset="-78"/>
                <a:cs typeface="Alexandria" pitchFamily="2" charset="-78"/>
              </a:rPr>
              <a:t>)</a:t>
            </a:r>
            <a:r>
              <a:rPr lang="en-US" sz="1600">
                <a:latin typeface="Alexandria" pitchFamily="2" charset="-78"/>
                <a:cs typeface="Alexandria" pitchFamily="2" charset="-78"/>
              </a:rPr>
              <a:t>، </a:t>
            </a:r>
            <a:r>
              <a:rPr lang="ar-EG" sz="1600">
                <a:latin typeface="Alexandria" pitchFamily="2" charset="-78"/>
                <a:cs typeface="Alexandria" pitchFamily="2" charset="-78"/>
              </a:rPr>
              <a:t>الذي يشمل الأنشطة الإدارية والتشغيلية التي يمارسها المديرون والمسؤولون داخل المؤسسة، بينما يتمثل المجال الثاني في العالم الافتراضي</a:t>
            </a:r>
            <a:r>
              <a:rPr lang="en-US" sz="1600">
                <a:latin typeface="Alexandria" pitchFamily="2" charset="-78"/>
                <a:cs typeface="Alexandria" pitchFamily="2" charset="-78"/>
              </a:rPr>
              <a:t>Virtual World)</a:t>
            </a:r>
            <a:r>
              <a:rPr lang="ar-EG" sz="1600">
                <a:latin typeface="Alexandria" pitchFamily="2" charset="-78"/>
                <a:cs typeface="Alexandria" pitchFamily="2" charset="-78"/>
              </a:rPr>
              <a:t>)</a:t>
            </a:r>
            <a:r>
              <a:rPr lang="en-US" sz="1600">
                <a:latin typeface="Alexandria" pitchFamily="2" charset="-78"/>
                <a:cs typeface="Alexandria" pitchFamily="2" charset="-78"/>
              </a:rPr>
              <a:t>، </a:t>
            </a:r>
            <a:r>
              <a:rPr lang="ar-EG" sz="1600">
                <a:latin typeface="Alexandria" pitchFamily="2" charset="-78"/>
                <a:cs typeface="Alexandria" pitchFamily="2" charset="-78"/>
              </a:rPr>
              <a:t>وهو البيئة الرقمية التي تُنتَج فيها المعلومات وتُعالَج وتُتبادَل عبر الشبكات الإلكترونية.وانطلاقًا من ذلك، إذا كان السوق التقليدي يمثل المكان الذي يتم فيه تبادل السلع والخدمات مقابل قيمة مادية، فإن الفضاء السوقي الافتراضي يمثل بيئة رقمية تقوم فيها العلاقات والمنتجات والخدمات على المعلومات والبيانات الحاسوبية المتصلة بالشبكات. وقد أتاح هذا الفضاء للمؤسسات فرصًا واسعة لخلق قيمة افتراضية وتعزيز قدرتها التنافسية، من خلال توظيف إمكاناتها الذاتية، والاستفادة من قدرات الأطراف ذات المصلحة، مثل الموردين والعملاء والشركاء، إلى جانب متابعة المنافسين والتفاعل معهم ضمن بيئة أعمال رقمية متغيرة.</a:t>
            </a: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181184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248020" y="816139"/>
            <a:ext cx="620512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الميتافيرس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942308" y="2074254"/>
            <a:ext cx="10307384" cy="3374706"/>
          </a:xfrm>
          <a:prstGeom prst="rect">
            <a:avLst/>
          </a:prstGeom>
          <a:noFill/>
        </p:spPr>
        <p:txBody>
          <a:bodyPr wrap="square" rtlCol="0">
            <a:spAutoFit/>
          </a:bodyPr>
          <a:lstStyle/>
          <a:p>
            <a:pPr indent="511175" algn="just" rtl="1">
              <a:lnSpc>
                <a:spcPct val="150000"/>
              </a:lnSpc>
            </a:pPr>
            <a:r>
              <a:rPr lang="ar-EG" sz="1600">
                <a:latin typeface="Alexandria" pitchFamily="2" charset="-78"/>
                <a:cs typeface="Alexandria" pitchFamily="2" charset="-78"/>
              </a:rPr>
              <a:t>اليوم </a:t>
            </a:r>
            <a:r>
              <a:rPr lang="ar-EG" sz="1600" dirty="0">
                <a:latin typeface="Alexandria" pitchFamily="2" charset="-78"/>
                <a:cs typeface="Alexandria" pitchFamily="2" charset="-78"/>
              </a:rPr>
              <a:t>تتنافس كبريات </a:t>
            </a:r>
            <a:r>
              <a:rPr lang="ar-EG" sz="1600">
                <a:latin typeface="Alexandria" pitchFamily="2" charset="-78"/>
                <a:cs typeface="Alexandria" pitchFamily="2" charset="-78"/>
              </a:rPr>
              <a:t>شركات التكنولوجيا، مثل: </a:t>
            </a:r>
            <a:r>
              <a:rPr lang="ar-EG" sz="1600" dirty="0">
                <a:latin typeface="Alexandria" pitchFamily="2" charset="-78"/>
                <a:cs typeface="Alexandria" pitchFamily="2" charset="-78"/>
              </a:rPr>
              <a:t>جوجل، وآبل، وميكروسوفت وغيرها في هذا الفضاء الإلكتروني الجديد، وقد أظهر </a:t>
            </a:r>
            <a:r>
              <a:rPr lang="ar-EG" sz="1600">
                <a:latin typeface="Alexandria" pitchFamily="2" charset="-78"/>
                <a:cs typeface="Alexandria" pitchFamily="2" charset="-78"/>
              </a:rPr>
              <a:t>تقرير بلومبيرج </a:t>
            </a:r>
            <a:r>
              <a:rPr lang="ar-EG" sz="1600" dirty="0">
                <a:latin typeface="Alexandria" pitchFamily="2" charset="-78"/>
                <a:cs typeface="Alexandria" pitchFamily="2" charset="-78"/>
              </a:rPr>
              <a:t>إنتليجنس في عام 2021 أن تكنولوجيا الميتافيرس لها آفاق اقتصادية هائلة، وتوقع أن تصل استثماراتها "إلى 800 مليار دولار بحلول منتصف العقد الحالي، وأن يتضاعف هذا الرقم ليصل إلى 2.5 تريليون دولار بحلول عام 2030"، وبالنظر إلى هذه الأرقام يمكننا فهم الأسباب التي تجعل الشركات الكبرى تنظر للميتافيرس على أنه مستقبل الإنترنت.</a:t>
            </a:r>
          </a:p>
          <a:p>
            <a:pPr indent="511175" algn="just" rtl="1">
              <a:lnSpc>
                <a:spcPct val="150000"/>
              </a:lnSpc>
            </a:pPr>
            <a:r>
              <a:rPr lang="ar-EG" sz="1600" dirty="0">
                <a:latin typeface="Alexandria" pitchFamily="2" charset="-78"/>
                <a:cs typeface="Alexandria" pitchFamily="2" charset="-78"/>
              </a:rPr>
              <a:t>ولا يقتصر الأمر على شركات التكنولوجيا، فقد أطلقت شركة التطوير العقاري الإماراتية داماك، مشروع ميتافيرس، ووفق مسؤوليها فإن الشركة تدرس طرقًا مختلفة لدمج الاتجاهات التكنولوجية التقدمية بالاستثمارات التجارية والعقارية بتوسيع عروضها في عالم الميتافيرس للاستفادة من الفرص العديدة التي يوفرها هذا الجانب التكنولوجي الجديد.</a:t>
            </a:r>
          </a:p>
        </p:txBody>
      </p:sp>
    </p:spTree>
    <p:extLst>
      <p:ext uri="{BB962C8B-B14F-4D97-AF65-F5344CB8AC3E}">
        <p14:creationId xmlns:p14="http://schemas.microsoft.com/office/powerpoint/2010/main" val="311377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 y="1345306"/>
            <a:ext cx="11983990" cy="5293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40922"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02628" y="511633"/>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032465" y="622068"/>
            <a:ext cx="612706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الميتافيرس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208009" y="1643921"/>
            <a:ext cx="11672815" cy="4482702"/>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وتُعرف المنظمة الافتراضية بأنها : مجموعة من الأفراد أو المنظمات يعملون معًا باستخدام تكنولوجيا المعلومات والاتصالات للتحقيق أهداف مشتركة بينهم دون الحاجة إلى الوجود المادي لإتمام العمليات وإنجاز العمل، وهكذا يتضح أن المنظمة الافتراضية تمثل شبكة متداخلة من الأفراد أو المنظمات المستقلة، ومشتتة جغرافيًّا تجمعهم أنشطة ومهام متداخلة، حيث يعرض على كل شريك إمكاناته واختصاصاته وكيفية تعاونه مع بقية الشركاء لتكوين علاقات شبه مستقرة، وتعتمد تلك المنظمات بدرجة كبيرة على الإبداع والابتكار في تقديم المنتجات لعملائها، </a:t>
            </a:r>
            <a:r>
              <a:rPr lang="ar-EG" sz="1600" u="sng" dirty="0">
                <a:latin typeface="Alexandria" pitchFamily="2" charset="-78"/>
                <a:cs typeface="Alexandria" pitchFamily="2" charset="-78"/>
              </a:rPr>
              <a:t>ومن أهم خصائص تلك المنظمات ما يلي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تتميز المنظمات الافتراضية بارتفاع مستوى تقبّل المخاطر لدى المشاركين فيها؛ إذ تتطلب طبيعة عملها الاستجابة السريعة للتغيرات، مما يدفعها إلى تطوير منتجاتها، وتغيير مواقع عملها، وتعديل أساليبها وإجراءاتها بصورة مستمرة. ولذلك، فإن أنشطتها ومجالات عملها لا تتسم بالثبات، بل تتغير وفقًا لمتطلبات البيئة المحيطة.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كما تعتمد هذه المنظمات على تمكين العاملين من خلال منحهم الصلاحيات اللازمة لأداء أدوارهم بكفاءة، مع تحديد واجبات كل فرد ومسؤولياته بوضوح، بما يمنع تداخل الاختصاصات أو تكرار المهام أو حدوث تعارض بين الأدوار.</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ومن خصائصها أيضًا تراجع الحدود التنظيمية التقليدية، إذ تسعى المنظمة الافتراضية إلى تحقيق أعلى قدر ممكن من المرونة في هيكلها وعملياتها، حتى تتمكن من العمل في بيئة تتسم بالتقلب وعدم التأكد وسرعة التغير.</a:t>
            </a: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294698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267308" y="833392"/>
            <a:ext cx="591519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الميتافيرس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762000" y="1922544"/>
            <a:ext cx="10487692" cy="3959482"/>
          </a:xfrm>
          <a:prstGeom prst="rect">
            <a:avLst/>
          </a:prstGeom>
          <a:noFill/>
        </p:spPr>
        <p:txBody>
          <a:bodyPr wrap="square" rtlCol="0">
            <a:spAutoFit/>
          </a:bodyPr>
          <a:lstStyle/>
          <a:p>
            <a:pPr indent="511175" algn="just" rtl="1">
              <a:lnSpc>
                <a:spcPct val="200000"/>
              </a:lnSpc>
            </a:pPr>
            <a:r>
              <a:rPr lang="ar-EG" sz="1600" dirty="0">
                <a:latin typeface="Alexandria" pitchFamily="2" charset="-78"/>
                <a:cs typeface="Alexandria" pitchFamily="2" charset="-78"/>
              </a:rPr>
              <a:t>تابع </a:t>
            </a:r>
            <a:r>
              <a:rPr lang="ar-EG" sz="1600" u="sng" dirty="0">
                <a:latin typeface="Alexandria" pitchFamily="2" charset="-78"/>
                <a:cs typeface="Alexandria" pitchFamily="2" charset="-78"/>
              </a:rPr>
              <a:t>أهم خصائص المنظمات الافتراضية</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تكامل الاختصاصات والاستفادة من الموارد المتاحة، إذ تهتم المنظمات الافتراضية بالعمل على تجميع وتكامل الاختصاصات من خلال المشاركين فيها حتى يمكنها مواجهة مشكلات السوق ومتطلباتها.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التشتت الجغرافي، تمارس المنظمة الافتراضية أعمالها من خلال مواقع متعددة؛ مما قد يؤدي إلى وجود ثقافات متبادلة ولغات متعددة ينتج عنها مشكلات في الاتصالات التي تتم غالبا عن طريق تكنولوجيا المعلومات والاتصالات، حيث لم يعد لموقع العمل أهمية </a:t>
            </a:r>
            <a:r>
              <a:rPr lang="ar-EG" sz="1600">
                <a:latin typeface="Alexandria" pitchFamily="2" charset="-78"/>
                <a:cs typeface="Alexandria" pitchFamily="2" charset="-78"/>
              </a:rPr>
              <a:t>في الوقت الحالي خاصة بعد جائحة كورونا.</a:t>
            </a: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تغيير المشاركين والمسؤولين بالمنظمة، التي تكون عرضة للتغيير بين يوم وآخر حسب الظروف والمتغيرات المحيطة بها واتجاهات المسؤولين عنها، لذا، قد يدخل مشاركون جدد أو يخرجون منها مرة أخرى... وهكذا. </a:t>
            </a:r>
          </a:p>
        </p:txBody>
      </p:sp>
    </p:spTree>
    <p:extLst>
      <p:ext uri="{BB962C8B-B14F-4D97-AF65-F5344CB8AC3E}">
        <p14:creationId xmlns:p14="http://schemas.microsoft.com/office/powerpoint/2010/main" val="8894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1911" y="1452024"/>
            <a:ext cx="11894780" cy="540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91833" y="6214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4309" y="7359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2903" y="904725"/>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2987983" y="802093"/>
            <a:ext cx="607131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الميتافيرس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312234" y="1452024"/>
            <a:ext cx="11506171" cy="5590698"/>
          </a:xfrm>
          <a:prstGeom prst="rect">
            <a:avLst/>
          </a:prstGeom>
          <a:noFill/>
        </p:spPr>
        <p:txBody>
          <a:bodyPr wrap="square" rtlCol="0">
            <a:spAutoFit/>
          </a:bodyPr>
          <a:lstStyle/>
          <a:p>
            <a:pPr indent="511175" algn="just" rtl="1">
              <a:lnSpc>
                <a:spcPct val="150000"/>
              </a:lnSpc>
            </a:pPr>
            <a:r>
              <a:rPr lang="ar-EG" sz="1600" u="sng" dirty="0">
                <a:latin typeface="Alexandria" pitchFamily="2" charset="-78"/>
                <a:cs typeface="Alexandria" pitchFamily="2" charset="-78"/>
              </a:rPr>
              <a:t>فوائد الميتافيرس على الأعمال:</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بالنسبة لبيئة الأعمال فقد فتح الميتافيرس أبوابًا هائلة من الفرص أمام مختلف الصناعات وأهم الميزات المشتركة هي:</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يقدم فرص جديدة لتخصيص المنتجات والخدمات: حسب سلوكيات المستخدمين في العالم الافتراضي، الذي يواجه تحديًا كبيرًا في الحفاظ على خصوصية العملاء.</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إطلاق العنان لفرص تسويقية جديدة: يمكن للناس التفاعل والاختلاط مع بعضهم من خلال الصور الرمزية الرقمية في </a:t>
            </a:r>
            <a:r>
              <a:rPr lang="en-US" sz="1600">
                <a:latin typeface="Alexandria" pitchFamily="2" charset="-78"/>
                <a:cs typeface="Alexandria" pitchFamily="2" charset="-78"/>
              </a:rPr>
              <a:t>metaverse، </a:t>
            </a:r>
            <a:r>
              <a:rPr lang="ar-EG" sz="1600">
                <a:latin typeface="Alexandria" pitchFamily="2" charset="-78"/>
                <a:cs typeface="Alexandria" pitchFamily="2" charset="-78"/>
              </a:rPr>
              <a:t>ومنه يمكن للعلامات التجارية الاستفادة من هذا العامل لتحديد فرص التسويق الملائمة.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إمكانية تطوير تطبيقات جديدة إبداعية باستخدام ميتافيرس (فرص تجارية جديدة): تسهم في تطور الصناعات وتعزيز تجارب العملاء، وإضافة مزايا تنافسية قوية وخلق قيم جديدة.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معالجة تحديات العمل عن بعد: الميتافيرس لديه القدرة على معالجة جميع التحديات الحالية للعمل عن بعد، فهذه التقنية ستساعد المدريين على التواصل بشكل أكثر فاعلية مع الموظفين، بما في ذلك قراءة لغة جسدهم والتفاعل الشخصي، إضافة إلى أنه سيساعد صاحب العمل على حل مشكلات مثل ضياع الوقت في مكان العمل، من خلال تتبع إنتاجية الفريق عن طريق الصور الرمزية الفريدة الخاصة بهم.</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فتح الأبواب أمام شراكات عالمية بين الشركات: فلن تستطيع شركة واحدة بناء </a:t>
            </a:r>
            <a:r>
              <a:rPr lang="en-US" sz="1600">
                <a:latin typeface="Alexandria" pitchFamily="2" charset="-78"/>
                <a:cs typeface="Alexandria" pitchFamily="2" charset="-78"/>
              </a:rPr>
              <a:t>metaverse </a:t>
            </a:r>
            <a:r>
              <a:rPr lang="ar-EG" sz="1600">
                <a:latin typeface="Alexandria" pitchFamily="2" charset="-78"/>
                <a:cs typeface="Alexandria" pitchFamily="2" charset="-78"/>
              </a:rPr>
              <a:t>بمفردها؛ بل ستكون عبر شراكة عالمية مع الشركات والمبدعين، وواضعي السياسات ورجال الأعمال وغيرهم.</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875231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https://www.spatial.io/s/BOSS-Immersive-Showroom-641e08bd6127ed8eaff70faa?share=3302646144092575883</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3623612" y="697978"/>
            <a:ext cx="4944776"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الميتافيرس في الاتصال التنظيمي</a:t>
            </a:r>
            <a:endParaRPr lang="en-US" sz="2400" b="1" dirty="0">
              <a:solidFill>
                <a:schemeClr val="bg1"/>
              </a:solidFill>
              <a:latin typeface="Times New Roman" panose="02020603050405020304" pitchFamily="18" charset="0"/>
              <a:cs typeface="Alexandria"/>
            </a:endParaRPr>
          </a:p>
        </p:txBody>
      </p:sp>
      <p:sp>
        <p:nvSpPr>
          <p:cNvPr id="8" name="Rectangle: Rounded Corners 7">
            <a:extLst>
              <a:ext uri="{FF2B5EF4-FFF2-40B4-BE49-F238E27FC236}">
                <a16:creationId xmlns:a16="http://schemas.microsoft.com/office/drawing/2014/main" id="{2C9D22EC-76AB-3C9E-9C51-0C626ADDE4B6}"/>
              </a:ext>
            </a:extLst>
          </p:cNvPr>
          <p:cNvSpPr/>
          <p:nvPr/>
        </p:nvSpPr>
        <p:spPr>
          <a:xfrm>
            <a:off x="1214179" y="5183606"/>
            <a:ext cx="9788654" cy="92333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Times New Roman" panose="02020603050405020304" pitchFamily="18" charset="0"/>
                <a:cs typeface="Alexandria"/>
                <a:hlinkClick r:id="rId3"/>
              </a:rPr>
              <a:t>https://www.spatial.io/s/BOSS-Immersive-Showroom-641e08bd6127ed8eaff70faa?share=3302646144092575883</a:t>
            </a:r>
            <a:r>
              <a:rPr lang="en-US" sz="1600" b="1" dirty="0">
                <a:solidFill>
                  <a:schemeClr val="bg1"/>
                </a:solidFill>
                <a:latin typeface="Times New Roman" panose="02020603050405020304" pitchFamily="18" charset="0"/>
                <a:cs typeface="Alexandria"/>
              </a:rPr>
              <a:t> </a:t>
            </a:r>
          </a:p>
        </p:txBody>
      </p:sp>
      <p:pic>
        <p:nvPicPr>
          <p:cNvPr id="12" name="Picture 11">
            <a:extLst>
              <a:ext uri="{FF2B5EF4-FFF2-40B4-BE49-F238E27FC236}">
                <a16:creationId xmlns:a16="http://schemas.microsoft.com/office/drawing/2014/main" id="{35DF9D58-5849-5CFA-5BA9-A8FBA081423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074107" y="2155119"/>
            <a:ext cx="5775425" cy="3184924"/>
          </a:xfrm>
          <a:prstGeom prst="rect">
            <a:avLst/>
          </a:prstGeom>
        </p:spPr>
      </p:pic>
    </p:spTree>
    <p:extLst>
      <p:ext uri="{BB962C8B-B14F-4D97-AF65-F5344CB8AC3E}">
        <p14:creationId xmlns:p14="http://schemas.microsoft.com/office/powerpoint/2010/main" val="125210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7639" y="1345307"/>
            <a:ext cx="11816722" cy="5512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320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45585" y="4617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882" y="688844"/>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423926" y="702622"/>
            <a:ext cx="60885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الهلوجرام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195073" y="1470517"/>
            <a:ext cx="11641737" cy="2266711"/>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وبالانتقال إلى الهولوجرام، وهي تقنية تصوير ثلاثي الأبعاد، تُمكِّن المستخدم من عرض صورة مجسمة في الهواء الطلق أو على سطح خاص، مما يوفر تجربة بصرية غنية وواقعية، وقد أصبح لها دور مهم في مجال الاتصال التنظيمي، خاصة في الشركات والمؤسسات التي تسعى لتحسين التواصل مع الموظفين والعملاء بطرق مبتكرة وفعّالة، فهذه التقنية تمثل خطوة نحو المستقبل للاستفادة من تكنولوجيا المعلومات والاتصال لتحقيق تواصل أكثر فاعلية وابتكارًا، ويُمكن أن تسهم في تحسين الأداء التنظيمي والتفاعل مع الجمهور المستهدف بطرق جديدة وإبداعية.</a:t>
            </a:r>
          </a:p>
          <a:p>
            <a:pPr indent="511175" algn="just" rtl="1">
              <a:lnSpc>
                <a:spcPct val="150000"/>
              </a:lnSpc>
            </a:pPr>
            <a:endParaRPr lang="ar-EG" sz="1600"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525BA47D-F904-F58D-5B66-04BF013024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149" y="3727655"/>
            <a:ext cx="1991574" cy="298559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2" name="Text 0"/>
          <p:cNvSpPr/>
          <p:nvPr/>
        </p:nvSpPr>
        <p:spPr>
          <a:xfrm>
            <a:off x="7784464" y="3759390"/>
            <a:ext cx="4053855" cy="38553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مزايا الهولوجرام</a:t>
            </a:r>
            <a:endParaRPr kumimoji="0" lang="ar-SA" b="1" i="0" u="none" strike="noStrike" kern="0" cap="none" spc="0" normalizeH="0" baseline="0" noProof="0" dirty="0">
              <a:ln>
                <a:noFill/>
              </a:ln>
              <a:solidFill>
                <a:prstClr val="black"/>
              </a:solidFill>
              <a:effectLst/>
              <a:uLnTx/>
              <a:uFillTx/>
            </a:endParaRPr>
          </a:p>
        </p:txBody>
      </p:sp>
      <p:grpSp>
        <p:nvGrpSpPr>
          <p:cNvPr id="15" name="Group 14">
            <a:extLst>
              <a:ext uri="{FF2B5EF4-FFF2-40B4-BE49-F238E27FC236}">
                <a16:creationId xmlns:a16="http://schemas.microsoft.com/office/drawing/2014/main" id="{195093F7-542F-D5F1-B7CF-EE2B7A1FE7B2}"/>
              </a:ext>
            </a:extLst>
          </p:cNvPr>
          <p:cNvGrpSpPr/>
          <p:nvPr/>
        </p:nvGrpSpPr>
        <p:grpSpPr>
          <a:xfrm>
            <a:off x="3423926" y="4106560"/>
            <a:ext cx="8330774" cy="1899910"/>
            <a:chOff x="4615675" y="1593800"/>
            <a:chExt cx="4010180" cy="2067093"/>
          </a:xfrm>
        </p:grpSpPr>
        <p:pic>
          <p:nvPicPr>
            <p:cNvPr id="13"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02005" y="1593800"/>
              <a:ext cx="323850" cy="323850"/>
            </a:xfrm>
            <a:prstGeom prst="rect">
              <a:avLst/>
            </a:prstGeom>
          </p:spPr>
        </p:pic>
        <p:sp>
          <p:nvSpPr>
            <p:cNvPr id="14" name="Text 1"/>
            <p:cNvSpPr/>
            <p:nvPr/>
          </p:nvSpPr>
          <p:spPr>
            <a:xfrm>
              <a:off x="7204666" y="1638796"/>
              <a:ext cx="1034359" cy="28966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إلغاء حواجز السفر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2"/>
            <p:cNvSpPr/>
            <p:nvPr/>
          </p:nvSpPr>
          <p:spPr>
            <a:xfrm>
              <a:off x="4652962" y="2088546"/>
              <a:ext cx="3972892" cy="50262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حضور فعاليات عالمية وإلقاء خطب في مؤتمرات دولية دون تكاليف السفر والإقامة.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02005" y="2643784"/>
              <a:ext cx="323850" cy="323850"/>
            </a:xfrm>
            <a:prstGeom prst="rect">
              <a:avLst/>
            </a:prstGeom>
          </p:spPr>
        </p:pic>
        <p:sp>
          <p:nvSpPr>
            <p:cNvPr id="18" name="Text 5"/>
            <p:cNvSpPr/>
            <p:nvPr/>
          </p:nvSpPr>
          <p:spPr>
            <a:xfrm>
              <a:off x="7037444" y="2751259"/>
              <a:ext cx="1201581" cy="22108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الشمولية والوصول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6"/>
            <p:cNvSpPr/>
            <p:nvPr/>
          </p:nvSpPr>
          <p:spPr>
            <a:xfrm>
              <a:off x="4615675" y="3246406"/>
              <a:ext cx="3972892" cy="4144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تمكين الأفراد ذوي الإعاقات أو القيود الجغرافية من المشاركة الكاملة في الفعاليات.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76361CEA-AFB8-FD60-E038-E08C943B89D7}"/>
              </a:ext>
            </a:extLst>
          </p:cNvPr>
          <p:cNvGrpSpPr/>
          <p:nvPr/>
        </p:nvGrpSpPr>
        <p:grpSpPr>
          <a:xfrm>
            <a:off x="814039" y="6114053"/>
            <a:ext cx="10700112" cy="795784"/>
            <a:chOff x="116124" y="1593800"/>
            <a:chExt cx="4374913" cy="795784"/>
          </a:xfrm>
        </p:grpSpPr>
        <p:pic>
          <p:nvPicPr>
            <p:cNvPr id="21" name="Image 1"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67187" y="1593800"/>
              <a:ext cx="323850" cy="323850"/>
            </a:xfrm>
            <a:prstGeom prst="rect">
              <a:avLst/>
            </a:prstGeom>
          </p:spPr>
        </p:pic>
        <p:sp>
          <p:nvSpPr>
            <p:cNvPr id="22" name="Text 3"/>
            <p:cNvSpPr/>
            <p:nvPr/>
          </p:nvSpPr>
          <p:spPr>
            <a:xfrm>
              <a:off x="116124" y="1634207"/>
              <a:ext cx="3972892"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تجربة غامرة لا مثيل لها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4"/>
            <p:cNvSpPr/>
            <p:nvPr/>
          </p:nvSpPr>
          <p:spPr>
            <a:xfrm>
              <a:off x="518145" y="1975098"/>
              <a:ext cx="3972892"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مستوى من التفاعل والحضور يتجاوز بكثير ما تستطيع مكالمة الفيديو تقديمه.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62013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2233" y="1685495"/>
            <a:ext cx="11568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448743" y="816139"/>
            <a:ext cx="607131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الهولوجرام </a:t>
            </a:r>
            <a:r>
              <a:rPr lang="ar-EG" sz="2400" b="1" dirty="0">
                <a:solidFill>
                  <a:schemeClr val="bg1"/>
                </a:solidFill>
                <a:latin typeface="Times New Roman" panose="02020603050405020304" pitchFamily="18" charset="0"/>
                <a:cs typeface="Alexandria"/>
              </a:rPr>
              <a:t>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412596" y="2067283"/>
            <a:ext cx="11154936" cy="4205703"/>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استخدامات تقنية الهولوجرام في الاتصال التنظيمي: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العروض التقديمية: يُمكن استخدام الهولوجرام لتصميم عروض تقديمية تفاعلية ثلاثية الأبعاد، تعزز الانخراط والتفاعل في الاجتماعات الداخلية والمؤتمرات الدولية.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التدريب والتعليم: يُمكن للهولوجرام أن تكون أداة فعالة في برامج التدريب، تسهم في تعلم مهارات جديدة من خلال محاكاة واقعية للظروف الفعلية للعمل.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التسويق والإعلان: يمكن للشركات عرض منتجاتها بطريقة مبتكرة وجذابة تجذب انتباه العملاء وتزيد من تفاعلهم وتنفيذ حملات تسويقية عبر الهولوجرام.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الاتصال الداخلي: يُمكن للهولوجرام تقديم معلومات معقدة أو تعليمات بطريقة مفهومة وجذابة، مما يعزز الفهم والتعاون بين الموظفين، مما يؤدي إلى تحسين الاتصال الداخلي في الشركات.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الفعاليات الافتراضية: يمكن للهولوجرام توفير تجربة أكثر تفاعلية وقربًا للمشاركين، محاكية الحضور الفعلي بطريقة مبهرة.</a:t>
            </a:r>
          </a:p>
          <a:p>
            <a:pPr indent="511175" algn="just"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21990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35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5958503" y="2223106"/>
            <a:ext cx="4944776"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الهولوجرام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455732" y="3749325"/>
            <a:ext cx="4375688" cy="646331"/>
          </a:xfrm>
          <a:prstGeom prst="rect">
            <a:avLst/>
          </a:prstGeom>
          <a:noFill/>
        </p:spPr>
        <p:txBody>
          <a:bodyPr wrap="square" rtlCol="0">
            <a:spAutoFit/>
          </a:bodyPr>
          <a:lstStyle/>
          <a:p>
            <a:pPr algn="ctr"/>
            <a:r>
              <a:rPr lang="en-US" dirty="0">
                <a:hlinkClick r:id="rId6"/>
              </a:rPr>
              <a:t>https://www.youtube.com/shorts/Kp5f6RuYp8Y</a:t>
            </a:r>
            <a:r>
              <a:rPr lang="ar-EG" dirty="0"/>
              <a:t> </a:t>
            </a:r>
            <a:endParaRPr lang="en-US" dirty="0"/>
          </a:p>
        </p:txBody>
      </p:sp>
      <p:pic>
        <p:nvPicPr>
          <p:cNvPr id="8" name="Online Media 7" title="3D holographic business commentary.3pcs 3D hologram fan video wall solution.#3dhologramfan">
            <a:hlinkClick r:id="" action="ppaction://media"/>
            <a:extLst>
              <a:ext uri="{FF2B5EF4-FFF2-40B4-BE49-F238E27FC236}">
                <a16:creationId xmlns:a16="http://schemas.microsoft.com/office/drawing/2014/main" id="{07843B4B-E9B4-CCDA-A08C-A9E698D977B4}"/>
              </a:ext>
            </a:extLst>
          </p:cNvPr>
          <p:cNvPicPr>
            <a:picLocks noRot="1" noChangeAspect="1"/>
          </p:cNvPicPr>
          <p:nvPr>
            <a:videoFile r:link="rId1"/>
          </p:nvPr>
        </p:nvPicPr>
        <p:blipFill>
          <a:blip r:embed="rId7"/>
          <a:stretch>
            <a:fillRect/>
          </a:stretch>
        </p:blipFill>
        <p:spPr>
          <a:xfrm>
            <a:off x="2398812" y="770480"/>
            <a:ext cx="2960610" cy="5239589"/>
          </a:xfrm>
          <a:prstGeom prst="rect">
            <a:avLst/>
          </a:prstGeom>
        </p:spPr>
      </p:pic>
      <p:pic>
        <p:nvPicPr>
          <p:cNvPr id="4" name="Recorded Sound">
            <a:hlinkClick r:id="" action="ppaction://media"/>
            <a:extLst>
              <a:ext uri="{FF2B5EF4-FFF2-40B4-BE49-F238E27FC236}">
                <a16:creationId xmlns:a16="http://schemas.microsoft.com/office/drawing/2014/main" id="{4BA59540-3CAE-1567-419B-A7D40CB508D5}"/>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26364" y="6090685"/>
            <a:ext cx="406400" cy="406400"/>
          </a:xfrm>
          <a:prstGeom prst="rect">
            <a:avLst/>
          </a:prstGeom>
        </p:spPr>
      </p:pic>
    </p:spTree>
    <p:extLst>
      <p:ext uri="{BB962C8B-B14F-4D97-AF65-F5344CB8AC3E}">
        <p14:creationId xmlns:p14="http://schemas.microsoft.com/office/powerpoint/2010/main" val="1358029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par>
                          <p:cTn id="7" fill="hold">
                            <p:stCondLst>
                              <p:cond delay="1"/>
                            </p:stCondLst>
                            <p:childTnLst>
                              <p:par>
                                <p:cTn id="8" presetID="1" presetClass="mediacall" presetSubtype="0" fill="hold" nodeType="afterEffect">
                                  <p:stCondLst>
                                    <p:cond delay="0"/>
                                  </p:stCondLst>
                                  <p:childTnLst>
                                    <p:cmd type="call" cmd="playFrom(0.0)">
                                      <p:cBhvr>
                                        <p:cTn id="9" dur="589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8"/>
                </p:tgtEl>
              </p:cMediaNode>
            </p:video>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8"/>
                                        </p:tgtEl>
                                      </p:cBhvr>
                                    </p:cmd>
                                  </p:childTnLst>
                                </p:cTn>
                              </p:par>
                            </p:childTnLst>
                          </p:cTn>
                        </p:par>
                      </p:childTnLst>
                    </p:cTn>
                  </p:par>
                </p:childTnLst>
              </p:cTn>
              <p:nextCondLst>
                <p:cond evt="onClick" delay="0">
                  <p:tgtEl>
                    <p:spTgt spid="8"/>
                  </p:tgtEl>
                </p:cond>
              </p:nextCondLst>
            </p:seq>
            <p:audio>
              <p:cMediaNode vol="80000">
                <p:cTn id="16"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2557607" y="802093"/>
            <a:ext cx="695488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الواقع </a:t>
            </a:r>
            <a:r>
              <a:rPr lang="ar-EG" sz="2400" b="1" dirty="0">
                <a:solidFill>
                  <a:schemeClr val="bg1"/>
                </a:solidFill>
                <a:latin typeface="Times New Roman" panose="02020603050405020304" pitchFamily="18" charset="0"/>
                <a:cs typeface="Alexandria"/>
              </a:rPr>
              <a:t>الافتراضي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62001" y="2261491"/>
            <a:ext cx="10458772" cy="3005375"/>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الواقع الافتراضي </a:t>
            </a:r>
            <a:r>
              <a:rPr lang="en-US" sz="1600" dirty="0">
                <a:latin typeface="Alexandria" pitchFamily="2" charset="-78"/>
                <a:cs typeface="Alexandria" pitchFamily="2" charset="-78"/>
              </a:rPr>
              <a:t>VR) </a:t>
            </a:r>
            <a:r>
              <a:rPr lang="ar-EG" sz="1600" dirty="0">
                <a:latin typeface="Alexandria" pitchFamily="2" charset="-78"/>
                <a:cs typeface="Alexandria" pitchFamily="2" charset="-78"/>
              </a:rPr>
              <a:t>) هو تقنية تستخدم الحوسبة لإنشاء بيئة محاكاة تفاعلية يمكن للمستخدمين التفاعل معها كما لو كانوا جزءًا من تلك البيئة الافتراضية. يستخدم هذا عادةً في التدريب، التعليم، الترفيه، والاتصالات التنظيمية .</a:t>
            </a:r>
          </a:p>
          <a:p>
            <a:pPr indent="511175" algn="just" rtl="1">
              <a:lnSpc>
                <a:spcPct val="150000"/>
              </a:lnSpc>
            </a:pPr>
            <a:endParaRPr lang="ar-EG" sz="1600" dirty="0">
              <a:latin typeface="Alexandria" pitchFamily="2" charset="-78"/>
              <a:cs typeface="Alexandria" pitchFamily="2" charset="-78"/>
            </a:endParaRPr>
          </a:p>
          <a:p>
            <a:pPr indent="511175" algn="just" rtl="1">
              <a:lnSpc>
                <a:spcPct val="150000"/>
              </a:lnSpc>
            </a:pPr>
            <a:r>
              <a:rPr lang="ar-EG" sz="1600" dirty="0">
                <a:latin typeface="Alexandria" pitchFamily="2" charset="-78"/>
                <a:cs typeface="Alexandria" pitchFamily="2" charset="-78"/>
              </a:rPr>
              <a:t>وفي سياق الاتصالات التنظيمية، يمكن استخدام الواقع الافتراضي لتعزيز الاتصال الفعّال والتدريب على المهارات الأساسية. مثلاً، يستخدم </a:t>
            </a:r>
            <a:r>
              <a:rPr lang="en-US" sz="1600" dirty="0">
                <a:latin typeface="Alexandria" pitchFamily="2" charset="-78"/>
                <a:cs typeface="Alexandria" pitchFamily="2" charset="-78"/>
              </a:rPr>
              <a:t>Vantage </a:t>
            </a:r>
            <a:r>
              <a:rPr lang="en-US" sz="1600">
                <a:latin typeface="Alexandria" pitchFamily="2" charset="-78"/>
                <a:cs typeface="Alexandria" pitchFamily="2" charset="-78"/>
              </a:rPr>
              <a:t>Point </a:t>
            </a:r>
            <a:r>
              <a:rPr lang="ar-EG" sz="1600">
                <a:latin typeface="Alexandria" pitchFamily="2" charset="-78"/>
                <a:cs typeface="Alexandria" pitchFamily="2" charset="-78"/>
              </a:rPr>
              <a:t> الواقع </a:t>
            </a:r>
            <a:r>
              <a:rPr lang="ar-EG" sz="1600" dirty="0">
                <a:latin typeface="Alexandria" pitchFamily="2" charset="-78"/>
                <a:cs typeface="Alexandria" pitchFamily="2" charset="-78"/>
              </a:rPr>
              <a:t>الافتراضي لإنشاء سيناريوهات واقعية للتدريب على التواصل الفعّال، إدارة التوتر، والتعامل مع الضغوط. هذه البيئة الافتراضية تسمح بإجراء محاكاة دقيقة وتفاعلية تعزز تعلم الموظفين وتطور مهاراتهم بطريقة آمنة ومراقبة</a:t>
            </a:r>
          </a:p>
        </p:txBody>
      </p:sp>
    </p:spTree>
    <p:extLst>
      <p:ext uri="{BB962C8B-B14F-4D97-AF65-F5344CB8AC3E}">
        <p14:creationId xmlns:p14="http://schemas.microsoft.com/office/powerpoint/2010/main" val="334462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2784870" y="702622"/>
            <a:ext cx="66890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الواقع </a:t>
            </a:r>
            <a:r>
              <a:rPr lang="ar-EG" sz="2400" b="1" dirty="0">
                <a:solidFill>
                  <a:schemeClr val="bg1"/>
                </a:solidFill>
                <a:latin typeface="Times New Roman" panose="02020603050405020304" pitchFamily="18" charset="0"/>
                <a:cs typeface="Alexandria"/>
              </a:rPr>
              <a:t>الافتراضي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94254" y="1886213"/>
            <a:ext cx="10458772" cy="4113370"/>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أساليب توظيف الواقع الافتراضي في الاتصالات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التدريب والمحاكاة: يتيح الواقع الافتراضي إنشاء سيناريوهات تدريبية تحاكي الواقع لمساعدة الموظفين على تعلم مهارات جديدة ومواجهة مواقف صعبة في بيئة آمنة ومراقبة، مثل التدريب على التواصل الفعّال وإدارة الضغوط.</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اجتماعات ومؤتمرات افتراضية: الواقع الافتراضي يٌمكن الشركات من عقد اجتماعات ومؤتمرات بطريقة أكثر تفاعلية، حيث يٌمكن للمشاركين التفاعل كما لو كانوا في نفس الغرفة، مما يعزز التواصل والتعاون عبر الأقسام والمواقع الجغرافية المختلفة.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التواصل الداخلي: من خلال استخدام بيئات محاكاة الواقع الافتراضي، تستطيع الشركات تحسين التواصل الداخلي بتوفير تجربة أكثر جذبًا وتفاعلية للموظفين، مما يساهم في تعزيز الثقافة التنظيمية والانتماء.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المهارات الإدارية والقيادية: تطبيقات الواقع الافتراضي توفر أدوات لتدريب القادة </a:t>
            </a:r>
            <a:r>
              <a:rPr lang="ar-EG" sz="1600">
                <a:latin typeface="Alexandria" pitchFamily="2" charset="-78"/>
                <a:cs typeface="Alexandria" pitchFamily="2" charset="-78"/>
              </a:rPr>
              <a:t>على مهارات، مثل: </a:t>
            </a:r>
            <a:r>
              <a:rPr lang="ar-EG" sz="1600" dirty="0">
                <a:latin typeface="Alexandria" pitchFamily="2" charset="-78"/>
                <a:cs typeface="Alexandria" pitchFamily="2" charset="-78"/>
              </a:rPr>
              <a:t>إدارة الفرق واتخاذ القرارات تحت الضغط، مما يساهم في تطوير قدراتهم الإدارية بطرق مبتكرة وفعالة.</a:t>
            </a:r>
          </a:p>
          <a:p>
            <a:pPr indent="511175"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52372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hlinkClick r:id="rId3"/>
          </p:cNvPr>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الافتراضي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5145437" y="5505573"/>
            <a:ext cx="5427288" cy="369332"/>
          </a:xfrm>
          <a:prstGeom prst="rect">
            <a:avLst/>
          </a:prstGeom>
          <a:noFill/>
        </p:spPr>
        <p:txBody>
          <a:bodyPr wrap="square" rtlCol="0">
            <a:spAutoFit/>
          </a:bodyPr>
          <a:lstStyle/>
          <a:p>
            <a:pPr algn="ctr"/>
            <a:r>
              <a:rPr lang="en-US">
                <a:hlinkClick r:id="rId3"/>
              </a:rPr>
              <a:t>https://www.youtube.com/watch?v=QGgUPMsQ1e4</a:t>
            </a:r>
            <a:r>
              <a:rPr lang="ar-EG"/>
              <a:t> </a:t>
            </a:r>
            <a:endParaRPr lang="en-US" dirty="0"/>
          </a:p>
        </p:txBody>
      </p:sp>
      <p:pic>
        <p:nvPicPr>
          <p:cNvPr id="4" name="Online Media 3" title="Working in VR with Meta Workrooms">
            <a:hlinkClick r:id="" action="ppaction://media"/>
            <a:extLst>
              <a:ext uri="{FF2B5EF4-FFF2-40B4-BE49-F238E27FC236}">
                <a16:creationId xmlns:a16="http://schemas.microsoft.com/office/drawing/2014/main" id="{8C45AE19-98D8-60AF-043D-59801F04DCD6}"/>
              </a:ext>
            </a:extLst>
          </p:cNvPr>
          <p:cNvPicPr>
            <a:picLocks noRot="1" noChangeAspect="1"/>
          </p:cNvPicPr>
          <p:nvPr>
            <a:videoFile r:link="rId1"/>
          </p:nvPr>
        </p:nvPicPr>
        <p:blipFill>
          <a:blip r:embed="rId5"/>
          <a:stretch>
            <a:fillRect/>
          </a:stretch>
        </p:blipFill>
        <p:spPr>
          <a:xfrm>
            <a:off x="368301" y="2357211"/>
            <a:ext cx="5427288" cy="3066418"/>
          </a:xfrm>
          <a:prstGeom prst="rect">
            <a:avLst/>
          </a:prstGeom>
        </p:spPr>
      </p:pic>
    </p:spTree>
    <p:extLst>
      <p:ext uri="{BB962C8B-B14F-4D97-AF65-F5344CB8AC3E}">
        <p14:creationId xmlns:p14="http://schemas.microsoft.com/office/powerpoint/2010/main" val="2460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الافتراضي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694991" y="5505573"/>
            <a:ext cx="3877733" cy="646331"/>
          </a:xfrm>
          <a:prstGeom prst="rect">
            <a:avLst/>
          </a:prstGeom>
          <a:noFill/>
        </p:spPr>
        <p:txBody>
          <a:bodyPr wrap="square" rtlCol="0">
            <a:spAutoFit/>
          </a:bodyPr>
          <a:lstStyle/>
          <a:p>
            <a:pPr algn="ctr"/>
            <a:r>
              <a:rPr lang="en-US" dirty="0">
                <a:hlinkClick r:id="rId4"/>
              </a:rPr>
              <a:t>https://www.youtube.com/watch?v=_T_XA0buNPE</a:t>
            </a:r>
            <a:r>
              <a:rPr lang="ar-EG" dirty="0"/>
              <a:t> </a:t>
            </a:r>
            <a:endParaRPr lang="en-US" dirty="0"/>
          </a:p>
        </p:txBody>
      </p:sp>
      <p:pic>
        <p:nvPicPr>
          <p:cNvPr id="8" name="Online Media 7" title="Creating VR training simulations in real time | ENGAGE">
            <a:hlinkClick r:id="" action="ppaction://media"/>
            <a:extLst>
              <a:ext uri="{FF2B5EF4-FFF2-40B4-BE49-F238E27FC236}">
                <a16:creationId xmlns:a16="http://schemas.microsoft.com/office/drawing/2014/main" id="{55812536-78E4-8EA2-5066-0C343B10E47D}"/>
              </a:ext>
            </a:extLst>
          </p:cNvPr>
          <p:cNvPicPr>
            <a:picLocks noRot="1" noChangeAspect="1"/>
          </p:cNvPicPr>
          <p:nvPr>
            <a:videoFile r:link="rId1"/>
          </p:nvPr>
        </p:nvPicPr>
        <p:blipFill>
          <a:blip r:embed="rId5"/>
          <a:stretch>
            <a:fillRect/>
          </a:stretch>
        </p:blipFill>
        <p:spPr>
          <a:xfrm>
            <a:off x="305957" y="2312484"/>
            <a:ext cx="6248179" cy="3530229"/>
          </a:xfrm>
          <a:prstGeom prst="rect">
            <a:avLst/>
          </a:prstGeom>
        </p:spPr>
      </p:pic>
    </p:spTree>
    <p:extLst>
      <p:ext uri="{BB962C8B-B14F-4D97-AF65-F5344CB8AC3E}">
        <p14:creationId xmlns:p14="http://schemas.microsoft.com/office/powerpoint/2010/main" val="311293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486132"/>
            <a:ext cx="11638302" cy="5051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3201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45585" y="40662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03929" y="654485"/>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3318515" y="757602"/>
            <a:ext cx="61939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a:solidFill>
                  <a:schemeClr val="bg1"/>
                </a:solidFill>
                <a:latin typeface="Times New Roman" panose="02020603050405020304" pitchFamily="18" charset="0"/>
                <a:cs typeface="Alexandria"/>
              </a:rPr>
              <a:t>الواقع </a:t>
            </a:r>
            <a:r>
              <a:rPr lang="ar-EG" sz="2400" b="1" dirty="0">
                <a:solidFill>
                  <a:schemeClr val="bg1"/>
                </a:solidFill>
                <a:latin typeface="Times New Roman" panose="02020603050405020304" pitchFamily="18" charset="0"/>
                <a:cs typeface="Alexandria"/>
              </a:rPr>
              <a:t>المعزز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624468" y="1544669"/>
            <a:ext cx="11221843" cy="4852034"/>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الواقع المعزز </a:t>
            </a:r>
            <a:r>
              <a:rPr lang="en-US" sz="1600" dirty="0">
                <a:latin typeface="Alexandria" pitchFamily="2" charset="-78"/>
                <a:cs typeface="Alexandria" pitchFamily="2" charset="-78"/>
              </a:rPr>
              <a:t>Augmented Reality, AR) </a:t>
            </a:r>
            <a:r>
              <a:rPr lang="ar-EG" sz="1600" dirty="0">
                <a:latin typeface="Alexandria" pitchFamily="2" charset="-78"/>
                <a:cs typeface="Alexandria" pitchFamily="2" charset="-78"/>
              </a:rPr>
              <a:t>) هو تكنولوجيا تمزج بين البيئات الحقيقية والعناصر الرقمية مثل الصور، الأصوات، أو البيانات الأخرى، لخلق تجربة تفاعلية في الزمان الحقيقي. يتم تقديم هذه المحتويات عبر الأجهزة مثل النظارات الذكية أو الشاشات الذكية لتعزيز الواقع الذي يراه المستخدم بمعلومات رقمية مفيدة وتفاعلية.</a:t>
            </a:r>
          </a:p>
          <a:p>
            <a:pPr indent="61913" algn="just" rtl="1">
              <a:lnSpc>
                <a:spcPct val="150000"/>
              </a:lnSpc>
            </a:pPr>
            <a:r>
              <a:rPr lang="ar-EG" sz="1600" u="sng" dirty="0">
                <a:latin typeface="Alexandria" pitchFamily="2" charset="-78"/>
                <a:cs typeface="Alexandria" pitchFamily="2" charset="-78"/>
              </a:rPr>
              <a:t>استخدامات الواقع المعزز في الاتصالات التنظيمية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تدريب الموظفين: الواقع المعزز يمكن استخدامه لتوفير تدريبات تفاعلية للموظفين، مما يسمح بتعلم عملي أكثر فاعلية. يمكن للموظفين رؤية الإرشادات والبيانات الرقمية المتداخلة مع الأجهزة أو الآلات الحقيقية التي يعملون عليها، مما يسهل فهم العمليات وتقليل معدل الأخطاء.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الاجتماعات والعروض التقديمية: يمكن استخدام الواقع المعزز لإثراء العروض التقديمية والاجتماعات بمرئيات تفاعلية، مما يساعد على تقديم البيانات والمعلومات بطرق أكثر تأثيراً وفهماً. كما يمكن للمشاركين التفاعل مع البيانات الرقمية بشكل مباشر خلال الاجتماعات، مما يعزز التواصل والفهم المشترك.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التعاون عن بعد: يمكن للواقع المعزز أن يتيح تعاوناً أفضل بين الفرق العاملة عن بُعد عبر تمكين المشاركين من رؤية النماذج الثلاثية الأبعاد أو البيانات بشكل تفاعلي ومشترك، وكأنهم يعملون جنبًا إلى جنب، مما يعزز الكفاءة والإنتاجية.</a:t>
            </a:r>
          </a:p>
          <a:p>
            <a:pPr indent="511175"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75619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المعزز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694991" y="5505573"/>
            <a:ext cx="3877733" cy="646331"/>
          </a:xfrm>
          <a:prstGeom prst="rect">
            <a:avLst/>
          </a:prstGeom>
          <a:noFill/>
        </p:spPr>
        <p:txBody>
          <a:bodyPr wrap="square" rtlCol="0">
            <a:spAutoFit/>
          </a:bodyPr>
          <a:lstStyle/>
          <a:p>
            <a:pPr algn="ctr"/>
            <a:r>
              <a:rPr lang="en-US" dirty="0">
                <a:hlinkClick r:id="rId4"/>
              </a:rPr>
              <a:t>https://www.youtube.com/watch?v=_EfKA2RdSbY</a:t>
            </a:r>
            <a:r>
              <a:rPr lang="ar-EG" dirty="0"/>
              <a:t> </a:t>
            </a:r>
            <a:endParaRPr lang="en-US" dirty="0"/>
          </a:p>
        </p:txBody>
      </p:sp>
      <p:pic>
        <p:nvPicPr>
          <p:cNvPr id="11" name="Online Media 10" title="Augmented Reality Training for Advanced Manufacturing">
            <a:hlinkClick r:id="" action="ppaction://media"/>
            <a:extLst>
              <a:ext uri="{FF2B5EF4-FFF2-40B4-BE49-F238E27FC236}">
                <a16:creationId xmlns:a16="http://schemas.microsoft.com/office/drawing/2014/main" id="{2CF77069-F8A3-4CFC-47B9-CACDEE4DCC98}"/>
              </a:ext>
            </a:extLst>
          </p:cNvPr>
          <p:cNvPicPr>
            <a:picLocks noRot="1" noChangeAspect="1"/>
          </p:cNvPicPr>
          <p:nvPr>
            <a:videoFile r:link="rId1"/>
          </p:nvPr>
        </p:nvPicPr>
        <p:blipFill>
          <a:blip r:embed="rId5"/>
          <a:stretch>
            <a:fillRect/>
          </a:stretch>
        </p:blipFill>
        <p:spPr>
          <a:xfrm>
            <a:off x="445443" y="2302614"/>
            <a:ext cx="5963480" cy="3369374"/>
          </a:xfrm>
          <a:prstGeom prst="rect">
            <a:avLst/>
          </a:prstGeom>
        </p:spPr>
      </p:pic>
    </p:spTree>
    <p:extLst>
      <p:ext uri="{BB962C8B-B14F-4D97-AF65-F5344CB8AC3E}">
        <p14:creationId xmlns:p14="http://schemas.microsoft.com/office/powerpoint/2010/main" val="367271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80264" y="320294"/>
            <a:ext cx="4968082" cy="963597"/>
          </a:xfrm>
          <a:prstGeom prst="rect">
            <a:avLst/>
          </a:prstGeom>
          <a:noFill/>
        </p:spPr>
        <p:txBody>
          <a:bodyPr wrap="square" rtlCol="0">
            <a:spAutoFit/>
          </a:bodyPr>
          <a:lstStyle/>
          <a:p>
            <a:pPr algn="ctr">
              <a:lnSpc>
                <a:spcPct val="150000"/>
              </a:lnSpc>
            </a:pPr>
            <a:r>
              <a:rPr lang="ar-EG" sz="2000" b="1" dirty="0">
                <a:latin typeface="Alexandria" pitchFamily="2" charset="-78"/>
                <a:cs typeface="Alexandria" pitchFamily="2" charset="-78"/>
              </a:rPr>
              <a:t>الفرق بين الواقع الافتراضي والواقع المعزز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024D44B0-ED92-63EE-A9CF-B55E6B162CE6}"/>
              </a:ext>
            </a:extLst>
          </p:cNvPr>
          <p:cNvGraphicFramePr>
            <a:graphicFrameLocks noGrp="1"/>
          </p:cNvGraphicFramePr>
          <p:nvPr>
            <p:extLst>
              <p:ext uri="{D42A27DB-BD31-4B8C-83A1-F6EECF244321}">
                <p14:modId xmlns:p14="http://schemas.microsoft.com/office/powerpoint/2010/main" val="4241420915"/>
              </p:ext>
            </p:extLst>
          </p:nvPr>
        </p:nvGraphicFramePr>
        <p:xfrm>
          <a:off x="860283" y="2141975"/>
          <a:ext cx="10469356" cy="3442514"/>
        </p:xfrm>
        <a:graphic>
          <a:graphicData uri="http://schemas.openxmlformats.org/drawingml/2006/table">
            <a:tbl>
              <a:tblPr rtl="1" firstRow="1" firstCol="1" bandRow="1">
                <a:tableStyleId>{7DF18680-E054-41AD-8BC1-D1AEF772440D}</a:tableStyleId>
              </a:tblPr>
              <a:tblGrid>
                <a:gridCol w="1252652">
                  <a:extLst>
                    <a:ext uri="{9D8B030D-6E8A-4147-A177-3AD203B41FA5}">
                      <a16:colId xmlns:a16="http://schemas.microsoft.com/office/drawing/2014/main" val="3725192353"/>
                    </a:ext>
                  </a:extLst>
                </a:gridCol>
                <a:gridCol w="2095579">
                  <a:extLst>
                    <a:ext uri="{9D8B030D-6E8A-4147-A177-3AD203B41FA5}">
                      <a16:colId xmlns:a16="http://schemas.microsoft.com/office/drawing/2014/main" val="3447558214"/>
                    </a:ext>
                  </a:extLst>
                </a:gridCol>
                <a:gridCol w="2215082">
                  <a:extLst>
                    <a:ext uri="{9D8B030D-6E8A-4147-A177-3AD203B41FA5}">
                      <a16:colId xmlns:a16="http://schemas.microsoft.com/office/drawing/2014/main" val="4047899452"/>
                    </a:ext>
                  </a:extLst>
                </a:gridCol>
                <a:gridCol w="2040094">
                  <a:extLst>
                    <a:ext uri="{9D8B030D-6E8A-4147-A177-3AD203B41FA5}">
                      <a16:colId xmlns:a16="http://schemas.microsoft.com/office/drawing/2014/main" val="664775751"/>
                    </a:ext>
                  </a:extLst>
                </a:gridCol>
                <a:gridCol w="2865949">
                  <a:extLst>
                    <a:ext uri="{9D8B030D-6E8A-4147-A177-3AD203B41FA5}">
                      <a16:colId xmlns:a16="http://schemas.microsoft.com/office/drawing/2014/main" val="2167893546"/>
                    </a:ext>
                  </a:extLst>
                </a:gridCol>
              </a:tblGrid>
              <a:tr h="240392">
                <a:tc>
                  <a:txBody>
                    <a:bodyPr/>
                    <a:lstStyle/>
                    <a:p>
                      <a:pPr algn="r" rtl="0">
                        <a:lnSpc>
                          <a:spcPct val="107000"/>
                        </a:lnSpc>
                        <a:spcAft>
                          <a:spcPts val="800"/>
                        </a:spcAft>
                      </a:pPr>
                      <a:r>
                        <a:rPr lang="ar-SA" sz="1400" b="1" kern="0" dirty="0">
                          <a:solidFill>
                            <a:srgbClr val="0D0D0D"/>
                          </a:solidFill>
                          <a:effectLst/>
                        </a:rPr>
                        <a:t>الميزة</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400" b="1" kern="0" dirty="0">
                          <a:solidFill>
                            <a:srgbClr val="0D0D0D"/>
                          </a:solidFill>
                          <a:effectLst/>
                        </a:rPr>
                        <a:t>الواقع الافتراضي</a:t>
                      </a:r>
                      <a:r>
                        <a:rPr lang="en-US" sz="1400" b="1" kern="0" dirty="0">
                          <a:solidFill>
                            <a:srgbClr val="0D0D0D"/>
                          </a:solidFill>
                          <a:effectLst/>
                        </a:rPr>
                        <a:t> (VR)</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400" b="1" kern="0" dirty="0">
                          <a:solidFill>
                            <a:srgbClr val="0D0D0D"/>
                          </a:solidFill>
                          <a:effectLst/>
                        </a:rPr>
                        <a:t>الواقع المعزز</a:t>
                      </a:r>
                      <a:r>
                        <a:rPr lang="en-US" sz="1400" b="1" kern="0" dirty="0">
                          <a:solidFill>
                            <a:srgbClr val="0D0D0D"/>
                          </a:solidFill>
                          <a:effectLst/>
                        </a:rPr>
                        <a:t> (AR)</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400" b="1" kern="0" dirty="0" err="1">
                          <a:solidFill>
                            <a:srgbClr val="0D0D0D"/>
                          </a:solidFill>
                          <a:effectLst/>
                        </a:rPr>
                        <a:t>الميتافيرس</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400" b="1" kern="0" dirty="0">
                          <a:solidFill>
                            <a:srgbClr val="0D0D0D"/>
                          </a:solidFill>
                          <a:effectLst/>
                        </a:rPr>
                        <a:t>الهولوجرام</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extLst>
                  <a:ext uri="{0D108BD9-81ED-4DB2-BD59-A6C34878D82A}">
                    <a16:rowId xmlns:a16="http://schemas.microsoft.com/office/drawing/2014/main" val="3614291693"/>
                  </a:ext>
                </a:extLst>
              </a:tr>
              <a:tr h="963640">
                <a:tc>
                  <a:txBody>
                    <a:bodyPr/>
                    <a:lstStyle/>
                    <a:p>
                      <a:pPr algn="r" rtl="0">
                        <a:lnSpc>
                          <a:spcPct val="107000"/>
                        </a:lnSpc>
                        <a:spcAft>
                          <a:spcPts val="800"/>
                        </a:spcAft>
                      </a:pPr>
                      <a:r>
                        <a:rPr lang="ar-SA" sz="1400" b="1" kern="0" dirty="0">
                          <a:solidFill>
                            <a:srgbClr val="0D0D0D"/>
                          </a:solidFill>
                          <a:effectLst/>
                        </a:rPr>
                        <a:t>التعريف</a:t>
                      </a:r>
                      <a:endParaRPr lang="en-US" sz="14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ea typeface="+mn-ea"/>
                          <a:cs typeface="Alexandria" pitchFamily="2" charset="-78"/>
                        </a:rPr>
                        <a:t>يستبدل العالم الحقيقي ببيئة افتراضية يتفاعل معها المستخدم</a:t>
                      </a:r>
                      <a:r>
                        <a:rPr lang="ar-EG" sz="1400" kern="1200" dirty="0">
                          <a:solidFill>
                            <a:schemeClr val="tx1"/>
                          </a:solidFill>
                          <a:ea typeface="+mn-ea"/>
                          <a:cs typeface="Alexandria" pitchFamily="2" charset="-78"/>
                        </a:rPr>
                        <a:t>.</a:t>
                      </a:r>
                      <a:endParaRPr lang="en-US" sz="14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يضيف عناصر رقمية إلى العالم الحقيقي ويتيح التفاعل معها</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عالم افتراضي مترابط يجمع بين عدة بيئات وتجارب</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يعرض صورًا ثلاثية الأبعاد تظهر كما لو كانت حقيقية ومرئية بدون نظارات خاصة</a:t>
                      </a:r>
                      <a:r>
                        <a:rPr lang="en-US" sz="14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1826079208"/>
                  </a:ext>
                </a:extLst>
              </a:tr>
              <a:tr h="637421">
                <a:tc>
                  <a:txBody>
                    <a:bodyPr/>
                    <a:lstStyle/>
                    <a:p>
                      <a:pPr algn="r" rtl="0">
                        <a:lnSpc>
                          <a:spcPct val="107000"/>
                        </a:lnSpc>
                        <a:spcAft>
                          <a:spcPts val="800"/>
                        </a:spcAft>
                      </a:pPr>
                      <a:r>
                        <a:rPr lang="ar-SA" sz="1400" b="1" kern="0">
                          <a:solidFill>
                            <a:srgbClr val="0D0D0D"/>
                          </a:solidFill>
                          <a:effectLst/>
                        </a:rPr>
                        <a:t>الاستخدام</a:t>
                      </a:r>
                      <a:endParaRPr lang="en-US" sz="14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ea typeface="+mn-ea"/>
                          <a:cs typeface="Alexandria" pitchFamily="2" charset="-78"/>
                        </a:rPr>
                        <a:t>تدريب، تعليم، ترفيه</a:t>
                      </a:r>
                      <a:endParaRPr lang="en-US" sz="14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التعليم، التسويق، صيانة الآلات</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ألعاب، اجتماعات افتراضية، تجارة إلكترونية</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عروض تقديمية، إعلانات، التعليم</a:t>
                      </a:r>
                      <a:r>
                        <a:rPr lang="en-US" sz="14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3238838432"/>
                  </a:ext>
                </a:extLst>
              </a:tr>
              <a:tr h="637421">
                <a:tc>
                  <a:txBody>
                    <a:bodyPr/>
                    <a:lstStyle/>
                    <a:p>
                      <a:pPr algn="r" rtl="0">
                        <a:lnSpc>
                          <a:spcPct val="107000"/>
                        </a:lnSpc>
                        <a:spcAft>
                          <a:spcPts val="800"/>
                        </a:spcAft>
                      </a:pPr>
                      <a:r>
                        <a:rPr lang="ar-SA" sz="1400" b="1" kern="0">
                          <a:solidFill>
                            <a:srgbClr val="0D0D0D"/>
                          </a:solidFill>
                          <a:effectLst/>
                        </a:rPr>
                        <a:t>أجهزة</a:t>
                      </a:r>
                      <a:endParaRPr lang="en-US" sz="14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ea typeface="+mn-ea"/>
                          <a:cs typeface="Alexandria" pitchFamily="2" charset="-78"/>
                        </a:rPr>
                        <a:t>نظارات</a:t>
                      </a:r>
                      <a:r>
                        <a:rPr lang="en-US" sz="1400" kern="1200" dirty="0">
                          <a:solidFill>
                            <a:schemeClr val="tx1"/>
                          </a:solidFill>
                          <a:ea typeface="+mn-ea"/>
                          <a:cs typeface="Alexandria" pitchFamily="2" charset="-78"/>
                        </a:rPr>
                        <a:t>  VR</a:t>
                      </a:r>
                      <a:r>
                        <a:rPr lang="ar-EG" sz="1400" kern="1200" dirty="0">
                          <a:solidFill>
                            <a:schemeClr val="tx1"/>
                          </a:solidFill>
                          <a:ea typeface="+mn-ea"/>
                          <a:cs typeface="Alexandria" pitchFamily="2" charset="-78"/>
                        </a:rPr>
                        <a:t> ، وأجهزة</a:t>
                      </a:r>
                      <a:r>
                        <a:rPr lang="ar-SA" sz="1400" kern="1200" dirty="0">
                          <a:solidFill>
                            <a:schemeClr val="tx1"/>
                          </a:solidFill>
                          <a:ea typeface="+mn-ea"/>
                          <a:cs typeface="Alexandria" pitchFamily="2" charset="-78"/>
                        </a:rPr>
                        <a:t> خاصة</a:t>
                      </a:r>
                      <a:r>
                        <a:rPr lang="en-US" sz="1400" kern="1200" dirty="0">
                          <a:solidFill>
                            <a:schemeClr val="tx1"/>
                          </a:solidFill>
                          <a:ea typeface="+mn-ea"/>
                          <a:cs typeface="Alexandria" pitchFamily="2" charset="-78"/>
                        </a:rPr>
                        <a:t>.</a:t>
                      </a:r>
                      <a:endParaRPr lang="en-US" sz="14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الهواتف الذكية، نظارات</a:t>
                      </a:r>
                      <a:r>
                        <a:rPr lang="en-US" sz="1400" kern="1200" dirty="0">
                          <a:solidFill>
                            <a:schemeClr val="tx1"/>
                          </a:solidFill>
                          <a:latin typeface="+mn-lt"/>
                          <a:ea typeface="+mn-ea"/>
                          <a:cs typeface="Alexandria" pitchFamily="2" charset="-78"/>
                        </a:rPr>
                        <a:t> AR.</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أجهزة الحاسوب، الهواتف، نظارات</a:t>
                      </a:r>
                      <a:r>
                        <a:rPr lang="en-US" sz="1400" kern="1200" dirty="0">
                          <a:solidFill>
                            <a:schemeClr val="tx1"/>
                          </a:solidFill>
                          <a:latin typeface="+mn-lt"/>
                          <a:ea typeface="+mn-ea"/>
                          <a:cs typeface="Alexandria" pitchFamily="2" charset="-78"/>
                        </a:rPr>
                        <a:t> VR/AR.</a:t>
                      </a: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معدات الإسقاط الضوئي، أجهزة خاصة لإنتاج الهولوجرام</a:t>
                      </a:r>
                      <a:r>
                        <a:rPr lang="en-US" sz="14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2296813354"/>
                  </a:ext>
                </a:extLst>
              </a:tr>
              <a:tr h="963640">
                <a:tc>
                  <a:txBody>
                    <a:bodyPr/>
                    <a:lstStyle/>
                    <a:p>
                      <a:pPr algn="r" rtl="0">
                        <a:lnSpc>
                          <a:spcPct val="107000"/>
                        </a:lnSpc>
                        <a:spcAft>
                          <a:spcPts val="800"/>
                        </a:spcAft>
                      </a:pPr>
                      <a:r>
                        <a:rPr lang="ar-SA" sz="1400" b="1" kern="0">
                          <a:solidFill>
                            <a:srgbClr val="0D0D0D"/>
                          </a:solidFill>
                          <a:effectLst/>
                        </a:rPr>
                        <a:t>تفاعل</a:t>
                      </a:r>
                      <a:endParaRPr lang="en-US" sz="14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107950" algn="just" defTabSz="914400" rtl="1" eaLnBrk="1" latinLnBrk="0" hangingPunct="1">
                        <a:lnSpc>
                          <a:spcPct val="150000"/>
                        </a:lnSpc>
                        <a:spcAft>
                          <a:spcPts val="800"/>
                        </a:spcAft>
                      </a:pPr>
                      <a:r>
                        <a:rPr lang="ar-SA" sz="1400" kern="1200" dirty="0">
                          <a:solidFill>
                            <a:schemeClr val="tx1"/>
                          </a:solidFill>
                          <a:ea typeface="+mn-ea"/>
                          <a:cs typeface="Alexandria" pitchFamily="2" charset="-78"/>
                        </a:rPr>
                        <a:t>غامر كليًا مع بيئة افتراضية</a:t>
                      </a:r>
                      <a:r>
                        <a:rPr lang="en-US" sz="1400" kern="1200" dirty="0">
                          <a:solidFill>
                            <a:schemeClr val="tx1"/>
                          </a:solidFill>
                          <a:ea typeface="+mn-ea"/>
                          <a:cs typeface="Alexandria" pitchFamily="2" charset="-78"/>
                        </a:rPr>
                        <a:t>.</a:t>
                      </a:r>
                      <a:endParaRPr lang="en-US" sz="14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تفاعل مع عناصر رقمية في بيئة حقيقية</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تفاعل اجتماعي واقتصادي في بيئة افتراضية</a:t>
                      </a:r>
                      <a:r>
                        <a:rPr lang="en-US" sz="14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400" kern="1200" dirty="0">
                          <a:solidFill>
                            <a:schemeClr val="tx1"/>
                          </a:solidFill>
                          <a:latin typeface="+mn-lt"/>
                          <a:ea typeface="+mn-ea"/>
                          <a:cs typeface="Alexandria" pitchFamily="2" charset="-78"/>
                        </a:rPr>
                        <a:t>تفاعل محدود، الصورة تبدو واقعية لكن لا يمكن لمسها</a:t>
                      </a:r>
                      <a:r>
                        <a:rPr lang="en-US" sz="14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2502782436"/>
                  </a:ext>
                </a:extLst>
              </a:tr>
            </a:tbl>
          </a:graphicData>
        </a:graphic>
      </p:graphicFrame>
    </p:spTree>
    <p:extLst>
      <p:ext uri="{BB962C8B-B14F-4D97-AF65-F5344CB8AC3E}">
        <p14:creationId xmlns:p14="http://schemas.microsoft.com/office/powerpoint/2010/main" val="124482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84870" y="395035"/>
            <a:ext cx="672762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471465"/>
            <a:ext cx="10541000" cy="1668405"/>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أحد تحديات الاستفادة من الذكاء الاصطناعي والميتافيرس وتقنية الهولوجرام في الاتصال التنظيمي هو عدم ضبط الأسواق نظرًا للطبيعة اللامركزية للبيئة الافتراضية، وعدم وجود حدود أو حواجز عندما يتعلق الأمر بشراء السلع والخدمات أو بيعها، وفي الوقت الذي تتوفر فيه فرص رائعة للشركات للوصول إلى أسواق جديدة، إلا أن الفوضى والعشوائية ما زالت تسطير عليها، وتحتاج إلى ضبطها مستقبلًا.</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45045" y="1854369"/>
            <a:ext cx="490464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	أ- عدم ضبط السوق:</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57606" y="335231"/>
            <a:ext cx="684826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471465"/>
            <a:ext cx="10541000" cy="3507948"/>
          </a:xfrm>
          <a:prstGeom prst="rect">
            <a:avLst/>
          </a:prstGeom>
          <a:noFill/>
        </p:spPr>
        <p:txBody>
          <a:bodyPr wrap="square" rtlCol="0">
            <a:spAutoFit/>
          </a:bodyPr>
          <a:lstStyle/>
          <a:p>
            <a:pPr marL="0" marR="0" lvl="0" indent="341313"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البيئة الافتراضية، ما يحصل عليه المشتري هو الحق في عرض الأصل الرقمي، ومع ذلك فلا يوجد حتى الآن قول قانوني فصل بشأن ما إذا كانت الرموز غير القابلة للاستبدال ترقى دليلًا على ملكية نسخة رقمية من الأصل الحقيقي أم لا؛ ذلك أن الدخل في البيئة الافتراضية يكون عبر استخدام العملة المشفرة أو ما يسمى بـ إن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إف</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تي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NFT</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أي الرموز المميزة غير القابلة للاستبدال، وهي أصول رقمية فريدة، وقد تكون أي عمل فني أو موسيقى أو مرئي رقمي أو أي نوع آخر من الأصول الإبداعية الرقمية، فهي هي عبارة عن خط من الرموز على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البلوكتشين</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ينسب ملكية أحد الأصول إلى شخص ما، فهي بالأساس إيصالات افتراضية موجودة على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البلوكتشين</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وتمثل دليل الملكية.</a:t>
            </a:r>
          </a:p>
          <a:p>
            <a:pPr marL="0" marR="0" lvl="0" indent="341313"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وحتى الآن لا تتضح كيفية تطبيق القوانين الحالية على الأصول الرقمية، أي إذا ما كانت ستعامل على أنها أوراق مالية أو سلع أو ما شابه، وهذا سيجعل من الصعب على المستثمرين توضيح حقوقهم والتزاماتهم، مما يمكن أن يؤدي بدوره في كثير من الحالات إلى ألغاز قانونية.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501161" y="1854369"/>
            <a:ext cx="47485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	ب- الملكية الافتراضية: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3142169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1873" y="1685494"/>
            <a:ext cx="11772118" cy="4994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05748" y="366804"/>
            <a:ext cx="682674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1026105" y="6086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75402" y="70803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17173" y="93331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390293" y="2131277"/>
            <a:ext cx="11459362" cy="4451924"/>
          </a:xfrm>
          <a:prstGeom prst="rect">
            <a:avLst/>
          </a:prstGeom>
          <a:noFill/>
        </p:spPr>
        <p:txBody>
          <a:bodyPr wrap="square" rtlCol="0">
            <a:spAutoFit/>
          </a:bodyPr>
          <a:lstStyle/>
          <a:p>
            <a:pPr marL="0" marR="0" lvl="0" indent="403225"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عقود الميتافيرس هي مجموعة من القواعد تتحكم في استخدام الرموز غير القابلة للاستبدال، تستخدم لتسهيل عمليات بيع وشراء الممتلكات الافتراضية، وتُبنى العقود في عالم الميتافيرس على أساس القواعد المشفرة، فيما يسمى بـ"العقود الذكية"، وهي أكواد رقمية مبرمجة تعمل على البلوكتشين، وتنجز العمليات ميكانيكيًا وتضمن إتمام التجارة والمعاملات وفقًا لقواعد محددة مسبقًا، ومع ذلك، فإن هذه العقود ليست مرنة أو قابلة للتعديل.</a:t>
            </a:r>
          </a:p>
          <a:p>
            <a:pPr marL="0" marR="0" lvl="0" indent="403225"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ونظرًا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لحداثة الأعمال في البيئة الافتراضية، فكثير من المستخدمين غير ملمين بإطار عمل العقود الذكية، مما جعل كثير من المحتالين يستغلون الموقف بإنشاء روابط مزيفة، وبمجرد تنشيط هذه الروابط، يتمكن المحتال من الوصول إلى المحفظة الافتراضية للمستهلك، ويمكنه كذلك من خلال العقد الذكي نقل محتويات المحافظ، ولسوء الحظ فإنه يكاد يكون من المستحيل تعديل هذه التحويلات، مما يعني أنه من المستحيل استرداد العملة المشفرة المسروقة،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وقد بلغت اجمالي الخسائر الناتجة عن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الجريمة القائمة على العملات المشفرة 14 مليار دولار أمريكي في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عام 2021.</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969511" y="1715375"/>
            <a:ext cx="472622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	جـ- عقود الميتافيرس:</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3800435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1873" y="1685494"/>
            <a:ext cx="11772118" cy="5060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65746" y="436202"/>
            <a:ext cx="67351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73054" y="392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7871" y="53288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157871" y="75817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208009" y="2137113"/>
            <a:ext cx="11572402" cy="4451924"/>
          </a:xfrm>
          <a:prstGeom prst="rect">
            <a:avLst/>
          </a:prstGeom>
          <a:noFill/>
        </p:spPr>
        <p:txBody>
          <a:bodyPr wrap="square" rtlCol="0">
            <a:spAutoFit/>
          </a:bodyPr>
          <a:lstStyle/>
          <a:p>
            <a:pPr marL="0" marR="0" lvl="0" indent="403225"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أحد تحديات البيئة الافتراضية يتمثل في حماية خصوصية البيانات، وهو يُمثِّل أيضًا بُعدًا قانونيًا، ولكي تتحقق الاستفادة من انتشار الميتافيرس لا بُدَّ من إيجاد حل لهذه المشكلة، فمع ازدهار الفضاء الرقمي الجديد، ستكشف للجميع أنواع جديدة من بياناتنا الشخصية، مثل تعابير الوجه، والإيماءات واللفتات الحركية، وكثير من ردود الفعل للهوية الرمزية، فمثلًا بينما اعتاد المستخدمون على مشاركة بعض المعلومات الشخصية عند إنشاء حساباتهم عبر الفضاء الإلكتروني، فسيتطلب الميتافيرس مجموعة أكثر خصوصية من البيانات الشخصية، مثل بعض البيانات العاطفية والفسيولوجية</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a:t>
            </a:r>
          </a:p>
          <a:p>
            <a:pPr marL="0" marR="0" lvl="0" indent="403225"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كذلك يتطلب فضاء الميتافيرس الكشف عن كثير من البيانات الخاصة، فعند استخدام بيئة ميتافيرس بواسطة كيانات متعددة، يستلزم ذلك معايير توافق التشغيل البيني، ونتيجة لذلك فستكون بيانات المستخدم عرضة لخطر الاستغلال بسبب وجود بعض نقاط الضعف التي لا يمكن تجنبها عند نقل البيانات والمعلومات من تطبيق لآخر، لذلك سيحتاج مسؤولو المنصات إلى اتفاقيات واسعة النطاق لضبط عمليات نقل البيانات، والمعايير الأمنية للمعلومات، والمسؤولية عن الامتثال.</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221451" y="1681503"/>
            <a:ext cx="45589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	د- حماية الخصوصية: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397346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9571" y="1685495"/>
            <a:ext cx="11794419"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943665" y="110116"/>
            <a:ext cx="657639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68331" y="6048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3064" y="71569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25737" y="93103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391839" y="2353218"/>
            <a:ext cx="11375788" cy="3744038"/>
          </a:xfrm>
          <a:prstGeom prst="rect">
            <a:avLst/>
          </a:prstGeom>
          <a:noFill/>
        </p:spPr>
        <p:txBody>
          <a:bodyPr wrap="square" rtlCol="0">
            <a:spAutoFit/>
          </a:bodyPr>
          <a:lstStyle/>
          <a:p>
            <a:pPr marL="0" marR="0" lvl="0" indent="40322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ظل ما توفر البيئة الافتراضية وتقنية الميتافيرس من فرص كثيرة في شتى المجالات؛ إلا أنها تتسبب في الوقت نفسه في ظهور مجموعة جديدة من القضايا القانونية لم تكن موجودة من قبل، ولا بُدَّ من العمل على إيجاد حل لها.</a:t>
            </a:r>
          </a:p>
          <a:p>
            <a:pPr marL="0" marR="0" lvl="0" indent="40322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وللتغلب على التحديات القانونية يُمكن استمداد قوانين ولوائح الفضاء الرقمي الجديد من القوانين المعمول بها بالفعل في الدول التي تحوي منصات ميتافيرس، وفي الغالب ستكون هذه القوانين واللوائح على غرار التنظيمات واللوائح التي تعمل بها منصات التواصل الاجتماعي ومحركات البحث حاليًا، غير أن منصات الإنترنت السائدة اليوم محدودة المدى والمجال مقارنة بما تهدف الميتافيرس للوصول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إليه.</a:t>
            </a:r>
          </a:p>
          <a:p>
            <a:pPr marL="0" marR="0" lvl="0" indent="403225"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وبهدف توفير إطار تنظيمي للميتافيرس، أنشأت دبي، كأول جهة تنظيمية في العالم، هيئة لتنظيم الأصول الافتراضية، رغبةً في تقديم مخطط للكيانات المالية التي تبحث عن العمل في فضاء الميتافيرس، وعلى الرغم من هذا الإسهام المحمود من جهة دبي، فإنه من أجل التحكم في المسائل القانونية الخاصة بالميتافيرس بشكل شامل، فإن السيناريو المثالي هو وجود هيئة رسمية واحدة تحكم عالم الميتافيرس تتعامل مع طبيعته العابرة للحدود، وتحترم الخصوصية الإقليمية.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262878" y="1754773"/>
            <a:ext cx="45143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	هـ القواعد التنظيمية: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113420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2595" y="1685495"/>
            <a:ext cx="11262732" cy="4793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818561" y="219709"/>
            <a:ext cx="6554878"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230639"/>
            <a:ext cx="10541000" cy="4073487"/>
          </a:xfrm>
          <a:prstGeom prst="rect">
            <a:avLst/>
          </a:prstGeom>
          <a:noFill/>
        </p:spPr>
        <p:txBody>
          <a:bodyPr wrap="square" rtlCol="0">
            <a:spAutoFit/>
          </a:bodyPr>
          <a:lstStyle/>
          <a:p>
            <a:pPr marL="0" marR="0" lvl="0" indent="403225"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تعمل المنظمات التي تتبنى العمل الافتراضي على تدريب العناصر البشرية على الطرق الجديدة للعمل، ومع ذلك فإن العمل الافتراضي ليس مريحًا ومقبولًا لكثير من الأفراد، ولنجاح المنظمات الافتراضية يجب مراعاة كثير من الأمور، من حيث المجالات والنواحي الإنسانية، منها ما يلي:</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إعادة تنظيم المهام بما يوافق قدرات الأفراد، مع مراعاة المكونات الافتراضية والمالية.</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تنمية وتطوير مهارات الأفراد على استخدام الإنترنت والحاسوب باستمرار، مع التدريب على غزارة المعلومات والمعرفة بما يسهم في توصيل المعلومات بين مختلف الأطراف.</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تدريب المديرين على أسلوب الإدارة عن بعد بدلا من أسلوب الإدارة التقليدية والاهتمام بالنتائج والمخرجات وليس الاهتمام بالمدخلات فقط. </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207620" y="1854369"/>
            <a:ext cx="60420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وـ  التحديات الوظيفية (البشرية):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2624330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293" y="1693802"/>
            <a:ext cx="111306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671794" y="204188"/>
            <a:ext cx="684826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8693" y="2444404"/>
            <a:ext cx="10541000" cy="3374706"/>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تنمية مهارات التفاعل من خلال تطوير ثقة واحترام الأفراد لبعضهم، واحترام معلومات الآخرين وإسهاماتهم، والتشجيع المستمر على طرح الأفكار والمقترحات الابتكارية ودعم الجيد منها من خلال تشجيع الأسئلة والمناقشات.</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تحفيز الأفراد ومكافأتهم من خلال التعرف على أدوارهم وأهميتها في تحقيق أهداف المنظمات والفرق. </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التوجه إلى ثقافة تكافئ مشاركة المعرفة، والبعد عن العمليات البيروقراطية، مما ينمي الثقة والالتزام بين الأفراد، ويدعم عمليات التعلم المستمر للأفراد وللمنظمة، بما يمكن من مواكبة الجيد والمبادرة نحو ما يفوق توقعات العملاء. </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الربط بين الموظفين بوسائل اتصال مختلفة؛ وذلك بهدف توجيه إنجازاتهم والتنسيق بينها لتصب في مواقعها دون الحاجة لوجودهم الجسماني أو المكاني، وتختلف الإدارة المكانية عن الإدارة الافتراضية التي يفرضها علينا العالم الافتراضي.</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151863" y="1854369"/>
            <a:ext cx="609783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وـ  التحديات الوظيفية (البشرية):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128628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162" y="17974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943664" y="417489"/>
            <a:ext cx="687990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91118" y="2495308"/>
            <a:ext cx="10541000" cy="2974597"/>
          </a:xfrm>
          <a:prstGeom prst="rect">
            <a:avLst/>
          </a:prstGeom>
          <a:noFill/>
        </p:spPr>
        <p:txBody>
          <a:bodyPr wrap="square" rtlCol="0">
            <a:spAutoFit/>
          </a:body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يُحسِّن الذكاء الاصطناعي والهولوجرام كفاءة العمل، ومع ذلك فإن الاعتماد المفرط على التكنولوجيا قد يؤدي إلى نقص في التفاعل الإنساني، ويقلل الاتصال الشخصي الذي يُعدُّ عنصرًا حيويًا في بناء العلاقات داخل الشركة ومع العملاء.</a:t>
            </a: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910147" y="1854369"/>
            <a:ext cx="533954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حـ ـ  غياب التواصل الشخصي: </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
        <p:nvSpPr>
          <p:cNvPr id="2" name="Rectangle: Rounded Corners 1">
            <a:extLst>
              <a:ext uri="{FF2B5EF4-FFF2-40B4-BE49-F238E27FC236}">
                <a16:creationId xmlns:a16="http://schemas.microsoft.com/office/drawing/2014/main" id="{3B402509-C01B-5D56-16AE-DEFEBC2A4CD8}"/>
              </a:ext>
            </a:extLst>
          </p:cNvPr>
          <p:cNvSpPr/>
          <p:nvPr/>
        </p:nvSpPr>
        <p:spPr>
          <a:xfrm>
            <a:off x="6910167" y="3982606"/>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ط ـ  مشكلات التحيز : </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1644389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93326" y="427844"/>
            <a:ext cx="7085524"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91118" y="2495308"/>
            <a:ext cx="10541000" cy="1989712"/>
          </a:xfrm>
          <a:prstGeom prst="rect">
            <a:avLst/>
          </a:prstGeom>
          <a:noFill/>
        </p:spPr>
        <p:txBody>
          <a:bodyPr wrap="square" rtlCol="0">
            <a:spAutoFit/>
          </a:body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قد تؤثر المشكلات التقنية والأعطال في تجربة المستخدم وتعطل العمليات التنظيمية التي تعتمد على تقنيات مثل الهولوجرام والميتافيرس، لذلك، فإن التحدي في تبني هذه التقنيات هو إيجاد التوازن المناسب بين الاستفادة من إمكانياتها الهائلة والتعامل مع المشكلات المحتملة بطريقة فعّالة تضمن الاستدامة والكفاءة في الاتصال التنظيمي.</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927741" y="1854369"/>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ي ـ  التحديات التقنية: </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3065736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2234" y="1685495"/>
            <a:ext cx="11574966" cy="4704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a:t>
            </a:r>
            <a:r>
              <a:rPr lang="ar-EG" sz="5400" b="1">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6C6AAE6B-BEFF-22AF-DE75-EB7BD9E147A3}"/>
              </a:ext>
            </a:extLst>
          </p:cNvPr>
          <p:cNvGrpSpPr/>
          <p:nvPr/>
        </p:nvGrpSpPr>
        <p:grpSpPr>
          <a:xfrm>
            <a:off x="479503" y="2075758"/>
            <a:ext cx="11173522" cy="4068565"/>
            <a:chOff x="481831" y="1701774"/>
            <a:chExt cx="8144024" cy="2384525"/>
          </a:xfrm>
        </p:grpSpPr>
        <p:sp>
          <p:nvSpPr>
            <p:cNvPr id="8" name="Text 1">
              <a:extLst>
                <a:ext uri="{FF2B5EF4-FFF2-40B4-BE49-F238E27FC236}">
                  <a16:creationId xmlns:a16="http://schemas.microsoft.com/office/drawing/2014/main" id="{958D5ABB-ECDB-9DF9-2DD1-A9AC2062BBC3}"/>
                </a:ext>
              </a:extLst>
            </p:cNvPr>
            <p:cNvSpPr/>
            <p:nvPr/>
          </p:nvSpPr>
          <p:spPr>
            <a:xfrm>
              <a:off x="1131031" y="1701774"/>
              <a:ext cx="7494824" cy="22591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قطعنا في هذه المحاضرة رحلةً فكرية شاملة عبر ثلاثة محاور متكاملة تُشكّل مستقبل الاتصال المؤسسي: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2">
              <a:extLst>
                <a:ext uri="{FF2B5EF4-FFF2-40B4-BE49-F238E27FC236}">
                  <a16:creationId xmlns:a16="http://schemas.microsoft.com/office/drawing/2014/main" id="{ADBCB3D5-18F5-22DB-4864-ED92141E13A8}"/>
                </a:ext>
              </a:extLst>
            </p:cNvPr>
            <p:cNvSpPr/>
            <p:nvPr/>
          </p:nvSpPr>
          <p:spPr>
            <a:xfrm>
              <a:off x="6009605" y="2054721"/>
              <a:ext cx="2616250" cy="1367879"/>
            </a:xfrm>
            <a:prstGeom prst="roundRect">
              <a:avLst>
                <a:gd name="adj" fmla="val 397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3">
              <a:extLst>
                <a:ext uri="{FF2B5EF4-FFF2-40B4-BE49-F238E27FC236}">
                  <a16:creationId xmlns:a16="http://schemas.microsoft.com/office/drawing/2014/main" id="{BEDE2403-240C-1146-A965-37027C8182D8}"/>
                </a:ext>
              </a:extLst>
            </p:cNvPr>
            <p:cNvSpPr/>
            <p:nvPr/>
          </p:nvSpPr>
          <p:spPr>
            <a:xfrm>
              <a:off x="6143848" y="2188964"/>
              <a:ext cx="2347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الرقمي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4">
              <a:extLst>
                <a:ext uri="{FF2B5EF4-FFF2-40B4-BE49-F238E27FC236}">
                  <a16:creationId xmlns:a16="http://schemas.microsoft.com/office/drawing/2014/main" id="{65E22355-BFB9-9E05-DF9E-9DE28204FC00}"/>
                </a:ext>
              </a:extLst>
            </p:cNvPr>
            <p:cNvSpPr/>
            <p:nvPr/>
          </p:nvSpPr>
          <p:spPr>
            <a:xfrm>
              <a:off x="6143848" y="2459385"/>
              <a:ext cx="2347764" cy="82897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من أدوات العمل الداخلي إلى آداب التواصل المهني — الاتصال الرقمي ليس بديلًا للتقليدي، بل تطور نوعي شامل يتطلب مهارات ووعيًا جديدين.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5">
              <a:extLst>
                <a:ext uri="{FF2B5EF4-FFF2-40B4-BE49-F238E27FC236}">
                  <a16:creationId xmlns:a16="http://schemas.microsoft.com/office/drawing/2014/main" id="{34B85DAF-B384-DC97-5917-BFF5AFB86EAD}"/>
                </a:ext>
              </a:extLst>
            </p:cNvPr>
            <p:cNvSpPr/>
            <p:nvPr/>
          </p:nvSpPr>
          <p:spPr>
            <a:xfrm>
              <a:off x="3263875" y="2054721"/>
              <a:ext cx="2616250" cy="1367879"/>
            </a:xfrm>
            <a:prstGeom prst="roundRect">
              <a:avLst>
                <a:gd name="adj" fmla="val 397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6">
              <a:extLst>
                <a:ext uri="{FF2B5EF4-FFF2-40B4-BE49-F238E27FC236}">
                  <a16:creationId xmlns:a16="http://schemas.microsoft.com/office/drawing/2014/main" id="{44777ACC-DAF8-24EB-DBC3-8B1E76E2F659}"/>
                </a:ext>
              </a:extLst>
            </p:cNvPr>
            <p:cNvSpPr/>
            <p:nvPr/>
          </p:nvSpPr>
          <p:spPr>
            <a:xfrm>
              <a:off x="3398118" y="2188964"/>
              <a:ext cx="2347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7">
              <a:extLst>
                <a:ext uri="{FF2B5EF4-FFF2-40B4-BE49-F238E27FC236}">
                  <a16:creationId xmlns:a16="http://schemas.microsoft.com/office/drawing/2014/main" id="{3732A5C7-04F5-B20B-4972-12378D9457D6}"/>
                </a:ext>
              </a:extLst>
            </p:cNvPr>
            <p:cNvSpPr/>
            <p:nvPr/>
          </p:nvSpPr>
          <p:spPr>
            <a:xfrm>
              <a:off x="3398118" y="2459385"/>
              <a:ext cx="2347764" cy="82897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أداة قوية تُضاعف الأثر الاتصالي وتُحسّن الاستهداف، لكنها تستلزم مسؤولية أخلاقية ونقدًا مهنيًا دائمًا لا مجال للإهمال فيه.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8">
              <a:extLst>
                <a:ext uri="{FF2B5EF4-FFF2-40B4-BE49-F238E27FC236}">
                  <a16:creationId xmlns:a16="http://schemas.microsoft.com/office/drawing/2014/main" id="{E21EB5BA-2496-D3BE-2A0F-3389D47CC541}"/>
                </a:ext>
              </a:extLst>
            </p:cNvPr>
            <p:cNvSpPr/>
            <p:nvPr/>
          </p:nvSpPr>
          <p:spPr>
            <a:xfrm>
              <a:off x="518145" y="2054721"/>
              <a:ext cx="2616250" cy="1367879"/>
            </a:xfrm>
            <a:prstGeom prst="roundRect">
              <a:avLst>
                <a:gd name="adj" fmla="val 397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9">
              <a:extLst>
                <a:ext uri="{FF2B5EF4-FFF2-40B4-BE49-F238E27FC236}">
                  <a16:creationId xmlns:a16="http://schemas.microsoft.com/office/drawing/2014/main" id="{C09F6641-9D85-A6A9-0581-19595B0583FF}"/>
                </a:ext>
              </a:extLst>
            </p:cNvPr>
            <p:cNvSpPr/>
            <p:nvPr/>
          </p:nvSpPr>
          <p:spPr>
            <a:xfrm>
              <a:off x="652388" y="2188964"/>
              <a:ext cx="2347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الميتافيرس والهولوجرام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0">
              <a:extLst>
                <a:ext uri="{FF2B5EF4-FFF2-40B4-BE49-F238E27FC236}">
                  <a16:creationId xmlns:a16="http://schemas.microsoft.com/office/drawing/2014/main" id="{DD8551B0-0DE1-DE8B-84E4-57E7CDC690A2}"/>
                </a:ext>
              </a:extLst>
            </p:cNvPr>
            <p:cNvSpPr/>
            <p:nvPr/>
          </p:nvSpPr>
          <p:spPr>
            <a:xfrm>
              <a:off x="652388" y="2459385"/>
              <a:ext cx="2347764" cy="62172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ليست أفكارًا مستقبلية بعيدة، بل واقع يتشكّل الآن ويُحدث ثورةً في اتصالنا المؤسسي، التعليمي، والإعلامي.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1">
              <a:extLst>
                <a:ext uri="{FF2B5EF4-FFF2-40B4-BE49-F238E27FC236}">
                  <a16:creationId xmlns:a16="http://schemas.microsoft.com/office/drawing/2014/main" id="{3FDD377E-4722-7937-0B5D-DA7662B7314E}"/>
                </a:ext>
              </a:extLst>
            </p:cNvPr>
            <p:cNvSpPr/>
            <p:nvPr/>
          </p:nvSpPr>
          <p:spPr>
            <a:xfrm>
              <a:off x="518145" y="3568303"/>
              <a:ext cx="8107710" cy="517996"/>
            </a:xfrm>
            <a:prstGeom prst="roundRect">
              <a:avLst>
                <a:gd name="adj" fmla="val 10504"/>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0" name="Image 0" descr="preencoded.png">
              <a:extLst>
                <a:ext uri="{FF2B5EF4-FFF2-40B4-BE49-F238E27FC236}">
                  <a16:creationId xmlns:a16="http://schemas.microsoft.com/office/drawing/2014/main" id="{A458E79D-BDF5-7D2E-EED8-56C8993853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7626" y="3754934"/>
              <a:ext cx="161925" cy="129480"/>
            </a:xfrm>
            <a:prstGeom prst="rect">
              <a:avLst/>
            </a:prstGeom>
          </p:spPr>
        </p:pic>
        <p:sp>
          <p:nvSpPr>
            <p:cNvPr id="21" name="Text 12">
              <a:extLst>
                <a:ext uri="{FF2B5EF4-FFF2-40B4-BE49-F238E27FC236}">
                  <a16:creationId xmlns:a16="http://schemas.microsoft.com/office/drawing/2014/main" id="{7FCE075B-08BF-72E3-6D58-23A5F84DD008}"/>
                </a:ext>
              </a:extLst>
            </p:cNvPr>
            <p:cNvSpPr/>
            <p:nvPr/>
          </p:nvSpPr>
          <p:spPr>
            <a:xfrm>
              <a:off x="481831" y="3730154"/>
              <a:ext cx="8014543"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المتخصص الناجح في الاتصال هو من يُتقن التوازن: يوظّف التقنية بذكاء دون أن يفقد بوصلته الإنسانية.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721244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2234" y="1148576"/>
            <a:ext cx="11574966" cy="5440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62533" y="365662"/>
            <a:ext cx="3902032" cy="400110"/>
          </a:xfrm>
          <a:prstGeom prst="rect">
            <a:avLst/>
          </a:prstGeom>
          <a:noFill/>
        </p:spPr>
        <p:txBody>
          <a:bodyPr wrap="square" rtlCol="0">
            <a:spAutoFit/>
          </a:bodyPr>
          <a:lstStyle/>
          <a:p>
            <a:pPr algn="ctr"/>
            <a:r>
              <a:rPr lang="ar-EG" sz="2000" b="1">
                <a:latin typeface="Alexandria" pitchFamily="2" charset="-78"/>
                <a:cs typeface="Alexandria" pitchFamily="2" charset="-78"/>
              </a:rPr>
              <a:t>المراجع العربية</a:t>
            </a:r>
            <a:endParaRPr lang="ar-EG"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2" name="TextBox 21">
            <a:extLst>
              <a:ext uri="{FF2B5EF4-FFF2-40B4-BE49-F238E27FC236}">
                <a16:creationId xmlns:a16="http://schemas.microsoft.com/office/drawing/2014/main" id="{F3071085-F334-9727-8925-49510381BAD0}"/>
              </a:ext>
            </a:extLst>
          </p:cNvPr>
          <p:cNvSpPr txBox="1"/>
          <p:nvPr/>
        </p:nvSpPr>
        <p:spPr>
          <a:xfrm>
            <a:off x="529326" y="1345306"/>
            <a:ext cx="11117504" cy="5016758"/>
          </a:xfrm>
          <a:prstGeom prst="rect">
            <a:avLst/>
          </a:prstGeom>
          <a:noFill/>
        </p:spPr>
        <p:txBody>
          <a:bodyPr wrap="square" rtlCol="0">
            <a:spAutoFit/>
          </a:bodyPr>
          <a:lstStyle/>
          <a:p>
            <a:pPr marL="285750" indent="-285750" algn="just" rtl="1">
              <a:buFont typeface="Arial" panose="020B0604020202020204" pitchFamily="34" charset="0"/>
              <a:buChar char="•"/>
            </a:pPr>
            <a:r>
              <a:rPr lang="en-US" sz="1600">
                <a:latin typeface="Alexandria" pitchFamily="2" charset="-78"/>
                <a:cs typeface="Alexandria" pitchFamily="2" charset="-78"/>
              </a:rPr>
              <a:t>مخرمش، محمد الصافي، وسالمي، مراد. (2023). </a:t>
            </a:r>
            <a:r>
              <a:rPr lang="en-US" sz="1600" i="1">
                <a:latin typeface="Alexandria" pitchFamily="2" charset="-78"/>
                <a:cs typeface="Alexandria" pitchFamily="2" charset="-78"/>
              </a:rPr>
              <a:t>التحول الرقمي وأثره في تعزيز كفاءة الاتصال التنظيمي: دراسة ميدانية في الشركة الوطنية لتوزيع الكهرباء والغاز–سونلغاز–بورقلة</a:t>
            </a:r>
            <a:r>
              <a:rPr lang="en-US" sz="1600">
                <a:latin typeface="Alexandria" pitchFamily="2" charset="-78"/>
                <a:cs typeface="Alexandria" pitchFamily="2" charset="-78"/>
              </a:rPr>
              <a:t> [رسالة ماجستير، جامعة قاصدي مرباح ورقلة]. مستودع جامعة قاصدي مرباح ورقلة.</a:t>
            </a:r>
            <a:r>
              <a:rPr lang="ar-EG" sz="1600">
                <a:latin typeface="Alexandria" pitchFamily="2" charset="-78"/>
                <a:cs typeface="Alexandria" pitchFamily="2" charset="-78"/>
              </a:rPr>
              <a:t> </a:t>
            </a: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3"/>
              </a:rPr>
              <a:t>https://dspace.univ-ouargla.dz/jspui/bitstream/123456789/34044/1/mkarmach-salmi.pdf</a:t>
            </a:r>
            <a:br>
              <a:rPr lang="en-US" sz="1600">
                <a:latin typeface="Alexandria" pitchFamily="2" charset="-78"/>
                <a:cs typeface="Alexandria" pitchFamily="2" charset="-78"/>
              </a:rPr>
            </a:br>
            <a:r>
              <a:rPr lang="en-US" sz="1600">
                <a:latin typeface="Alexandria" pitchFamily="2" charset="-78"/>
                <a:cs typeface="Alexandria" pitchFamily="2" charset="-78"/>
              </a:rPr>
              <a:t>عمارية، عبد الحكيم، وسبتي، رشيدة. (2020). مستقبل الاتصال التنظيمي في ظل البيئة الرقمية: آفاق وتحديات. </a:t>
            </a:r>
            <a:r>
              <a:rPr lang="en-US" sz="1600" i="1">
                <a:latin typeface="Alexandria" pitchFamily="2" charset="-78"/>
                <a:cs typeface="Alexandria" pitchFamily="2" charset="-78"/>
              </a:rPr>
              <a:t>المجلة الجزائرية للعلوم الاجتماعية والإنسانية، 8</a:t>
            </a:r>
            <a:r>
              <a:rPr lang="en-US" sz="1600">
                <a:latin typeface="Alexandria" pitchFamily="2" charset="-78"/>
                <a:cs typeface="Alexandria" pitchFamily="2" charset="-78"/>
              </a:rPr>
              <a:t>(1)، 386–401. </a:t>
            </a:r>
            <a:r>
              <a:rPr lang="en-US" sz="1600">
                <a:latin typeface="Alexandria" pitchFamily="2" charset="-78"/>
                <a:cs typeface="Alexandria" pitchFamily="2" charset="-78"/>
                <a:hlinkClick r:id="rId4"/>
              </a:rPr>
              <a:t>https://doi.org/10.52125/2237-008-001-019</a:t>
            </a:r>
            <a:r>
              <a:rPr lang="ar-EG" sz="1600">
                <a:latin typeface="Alexandria" pitchFamily="2" charset="-78"/>
                <a:cs typeface="Alexandria" pitchFamily="2" charset="-78"/>
              </a:rPr>
              <a:t>. </a:t>
            </a:r>
            <a:r>
              <a:rPr lang="en-US" sz="1600">
                <a:latin typeface="Alexandria" pitchFamily="2" charset="-78"/>
                <a:cs typeface="Alexandria" pitchFamily="2" charset="-78"/>
              </a:rPr>
              <a:t>الرابط: </a:t>
            </a:r>
            <a:r>
              <a:rPr lang="en-US" sz="1600">
                <a:latin typeface="Alexandria" pitchFamily="2" charset="-78"/>
                <a:cs typeface="Alexandria" pitchFamily="2" charset="-78"/>
                <a:hlinkClick r:id="rId5"/>
              </a:rPr>
              <a:t>https://asjp.cerist.dz/en/article/118499</a:t>
            </a:r>
            <a:endParaRPr lang="ar-EG" sz="1600">
              <a:latin typeface="Alexandria" pitchFamily="2" charset="-78"/>
              <a:cs typeface="Alexandria" pitchFamily="2" charset="-78"/>
            </a:endParaRPr>
          </a:p>
          <a:p>
            <a:pPr marL="285750" indent="-285750" algn="just" rtl="1">
              <a:buFont typeface="Arial" panose="020B0604020202020204" pitchFamily="34" charset="0"/>
              <a:buChar char="•"/>
            </a:pPr>
            <a:r>
              <a:rPr lang="en-US" sz="1600">
                <a:latin typeface="Alexandria" pitchFamily="2" charset="-78"/>
                <a:cs typeface="Alexandria" pitchFamily="2" charset="-78"/>
              </a:rPr>
              <a:t>عبد الكريم، إيمان. (2023). </a:t>
            </a:r>
            <a:r>
              <a:rPr lang="en-US" sz="1600" i="1">
                <a:latin typeface="Alexandria" pitchFamily="2" charset="-78"/>
                <a:cs typeface="Alexandria" pitchFamily="2" charset="-78"/>
              </a:rPr>
              <a:t>دور الميتافيرس في إعادة صياغة عالم الأعمال</a:t>
            </a:r>
            <a:r>
              <a:rPr lang="en-US" sz="1600">
                <a:latin typeface="Alexandria" pitchFamily="2" charset="-78"/>
                <a:cs typeface="Alexandria" pitchFamily="2" charset="-78"/>
              </a:rPr>
              <a:t> [مذكرة ماستر، المركز الجامعي عبد الحفيظ بوالصوف–ميلة]. المستودع الرقمي للمركز الجامعي عبد الحفيظ بوالصوف.الرابط: </a:t>
            </a:r>
            <a:r>
              <a:rPr lang="en-US" sz="1600">
                <a:latin typeface="Alexandria" pitchFamily="2" charset="-78"/>
                <a:cs typeface="Alexandria" pitchFamily="2" charset="-78"/>
                <a:hlinkClick r:id="rId6"/>
              </a:rPr>
              <a:t>https://dspace.univ-mila.dz/jspui/bitstream/123456789/3263/1/%D8%AF%D9%88%D8%B1%20%20%D8%A7%D9%84%D9%85%D9%8A%D8%AA%D8%A7%D9%81%D9%8A%D8%B1%D8%B3%20%D9%81%D9%8A%20%D8%A5%D8%B9%D8%A7%D8%AF%D8%A9%20%D8%B5%D9%8A%D8%A7%D8%BA%D8%A9%20%D8%B9%D8%A7%D9%84%D9%85%20%D8%A7%D9%84%D8%A7%D8%B9%D9%85%D8%A7%D9%84.pdf</a:t>
            </a:r>
            <a:endParaRPr lang="ar-EG" sz="1600">
              <a:latin typeface="Alexandria" pitchFamily="2" charset="-78"/>
              <a:cs typeface="Alexandria" pitchFamily="2" charset="-78"/>
            </a:endParaRPr>
          </a:p>
          <a:p>
            <a:pPr marL="285750" indent="-285750" algn="just" rtl="1">
              <a:buFont typeface="Arial" panose="020B0604020202020204" pitchFamily="34" charset="0"/>
              <a:buChar char="•"/>
            </a:pPr>
            <a:r>
              <a:rPr lang="en-US" sz="1600">
                <a:latin typeface="Alexandria" pitchFamily="2" charset="-78"/>
                <a:cs typeface="Alexandria" pitchFamily="2" charset="-78"/>
              </a:rPr>
              <a:t>لجنة الأمم المتحدة الاقتصادية والاجتماعية لغربي آسيا. (2022). </a:t>
            </a:r>
            <a:r>
              <a:rPr lang="en-US" sz="1600" i="1">
                <a:latin typeface="Alexandria" pitchFamily="2" charset="-78"/>
                <a:cs typeface="Alexandria" pitchFamily="2" charset="-78"/>
              </a:rPr>
              <a:t>الميتافيرس: التحديات والفرص في المنطقة العربية</a:t>
            </a:r>
            <a:r>
              <a:rPr lang="en-US" sz="1600">
                <a:latin typeface="Alexandria" pitchFamily="2" charset="-78"/>
                <a:cs typeface="Alexandria" pitchFamily="2" charset="-78"/>
              </a:rPr>
              <a:t>. الأمم المتحدة–الإسكوا.الرابط: </a:t>
            </a:r>
            <a:r>
              <a:rPr lang="en-US" sz="1600">
                <a:latin typeface="Alexandria" pitchFamily="2" charset="-78"/>
                <a:cs typeface="Alexandria" pitchFamily="2" charset="-78"/>
                <a:hlinkClick r:id="rId7"/>
              </a:rPr>
              <a:t>https://www.unescwa.org/sites/default/files/event/materials/2200872%20%D8%A7%D9%84%D9%85%D9%8A%D8%AA%D8%A7%D9%81%D9%8A%D8%B1%D8%B3%20%D8%A7%D9%84%D8%AA%D8%AD%D8%AF%D9%91%D9%8A%D8%A7%D8%AA%20%D9%88%D8%A7%D9%84%D9%81%D8%B1%D8%B5%20%D9%81%D9%8A%20%D8%A7%D9%84%D9%85%D9%86%D8%B7%D9%82%D8%A9%20%D8%A7%D9%84%D8%B9%D8%B1%D8%A8%D9%8A%D8%A9_0.pdf</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339286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2234" y="1148576"/>
            <a:ext cx="11574966" cy="5440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62533" y="365662"/>
            <a:ext cx="3902032" cy="400110"/>
          </a:xfrm>
          <a:prstGeom prst="rect">
            <a:avLst/>
          </a:prstGeom>
          <a:noFill/>
        </p:spPr>
        <p:txBody>
          <a:bodyPr wrap="square" rtlCol="0">
            <a:spAutoFit/>
          </a:bodyPr>
          <a:lstStyle/>
          <a:p>
            <a:pPr algn="ctr"/>
            <a:r>
              <a:rPr lang="ar-EG" sz="2000" b="1">
                <a:latin typeface="Alexandria" pitchFamily="2" charset="-78"/>
                <a:cs typeface="Alexandria" pitchFamily="2" charset="-78"/>
              </a:rPr>
              <a:t>المراجع الأجنبية</a:t>
            </a:r>
            <a:endParaRPr lang="ar-EG"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2" name="TextBox 21">
            <a:extLst>
              <a:ext uri="{FF2B5EF4-FFF2-40B4-BE49-F238E27FC236}">
                <a16:creationId xmlns:a16="http://schemas.microsoft.com/office/drawing/2014/main" id="{F3071085-F334-9727-8925-49510381BAD0}"/>
              </a:ext>
            </a:extLst>
          </p:cNvPr>
          <p:cNvSpPr txBox="1"/>
          <p:nvPr/>
        </p:nvSpPr>
        <p:spPr>
          <a:xfrm>
            <a:off x="529326" y="1345306"/>
            <a:ext cx="11117504"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600">
                <a:latin typeface="Alexandria" pitchFamily="2" charset="-78"/>
                <a:cs typeface="Alexandria" pitchFamily="2" charset="-78"/>
              </a:rPr>
              <a:t>Florea, N. V., &amp; Croitoru, G. (2025). The impact of artificial intelligence on communication dynamics and performance in organizational leadership. Administrative Sciences, 15(2), Article 33. </a:t>
            </a:r>
            <a:r>
              <a:rPr lang="en-US" sz="1600">
                <a:latin typeface="Alexandria" pitchFamily="2" charset="-78"/>
                <a:cs typeface="Alexandria" pitchFamily="2" charset="-78"/>
                <a:hlinkClick r:id="rId3"/>
              </a:rPr>
              <a:t>https://doi.org/10.3390/admsci15020033</a:t>
            </a:r>
            <a:endParaRPr lang="ar-EG" sz="1600">
              <a:latin typeface="Alexandria" pitchFamily="2" charset="-78"/>
              <a:cs typeface="Alexandria" pitchFamily="2" charset="-78"/>
            </a:endParaRPr>
          </a:p>
          <a:p>
            <a:pPr marL="285750" indent="-285750" algn="just">
              <a:buFont typeface="Arial" panose="020B0604020202020204" pitchFamily="34" charset="0"/>
              <a:buChar char="•"/>
            </a:pPr>
            <a:r>
              <a:rPr lang="en-US" sz="1600">
                <a:latin typeface="Alexandria" pitchFamily="2" charset="-78"/>
                <a:cs typeface="Alexandria" pitchFamily="2" charset="-78"/>
              </a:rPr>
              <a:t>Van Quaquebeke, N., &amp; Gerpott, F. H. (2024). Artificial intelligence (AI) and workplace communication: Promises, perils, and recommended policy. Journal of Leadership &amp; Organizational Studies, 31(4), 375–381. </a:t>
            </a:r>
            <a:r>
              <a:rPr lang="en-US" sz="1600">
                <a:latin typeface="Alexandria" pitchFamily="2" charset="-78"/>
                <a:cs typeface="Alexandria" pitchFamily="2" charset="-78"/>
                <a:hlinkClick r:id="rId4"/>
              </a:rPr>
              <a:t>https://doi.org/10.1177/15480518241289644</a:t>
            </a:r>
            <a:r>
              <a:rPr lang="ar-EG" sz="1600">
                <a:latin typeface="Alexandria" pitchFamily="2" charset="-78"/>
                <a:cs typeface="Alexandria" pitchFamily="2" charset="-78"/>
              </a:rPr>
              <a:t> </a:t>
            </a:r>
          </a:p>
          <a:p>
            <a:pPr marL="285750" indent="-285750" algn="just">
              <a:buFont typeface="Arial" panose="020B0604020202020204" pitchFamily="34" charset="0"/>
              <a:buChar char="•"/>
            </a:pPr>
            <a:r>
              <a:rPr lang="en-US" sz="1600">
                <a:latin typeface="Alexandria" pitchFamily="2" charset="-78"/>
                <a:cs typeface="Alexandria" pitchFamily="2" charset="-78"/>
              </a:rPr>
              <a:t>Sánchez Rodríguez, I., Bailo, L., Panizza, F., van Es, V. A. A., Alessi, M., Betta, M., &amp; Ricciardi, E. (2025). Assessing the impact of virtual workplaces on collaboration and learning. Frontiers in Psychology, 16, Article 1581029. </a:t>
            </a:r>
            <a:r>
              <a:rPr lang="en-US" sz="1600">
                <a:latin typeface="Alexandria" pitchFamily="2" charset="-78"/>
                <a:cs typeface="Alexandria" pitchFamily="2" charset="-78"/>
                <a:hlinkClick r:id="rId5"/>
              </a:rPr>
              <a:t>https://doi.org/10.3389/fpsyg.2025.1581029</a:t>
            </a:r>
            <a:r>
              <a:rPr lang="ar-EG" sz="1600">
                <a:latin typeface="Alexandria" pitchFamily="2" charset="-78"/>
                <a:cs typeface="Alexandria" pitchFamily="2" charset="-78"/>
              </a:rPr>
              <a:t> </a:t>
            </a:r>
          </a:p>
          <a:p>
            <a:pPr marL="285750" indent="-285750" algn="just">
              <a:buFont typeface="Arial" panose="020B0604020202020204" pitchFamily="34" charset="0"/>
              <a:buChar char="•"/>
            </a:pPr>
            <a:r>
              <a:rPr lang="en-US" sz="1600">
                <a:latin typeface="Alexandria" pitchFamily="2" charset="-78"/>
                <a:cs typeface="Alexandria" pitchFamily="2" charset="-78"/>
              </a:rPr>
              <a:t>Torro, O., Jalo, H., &amp; Pirkkalainen, H. (2021). Six reasons why virtual reality is a game-changing computing and communication platform for organizations. Communications of the ACM, 64(10), 48–55. </a:t>
            </a:r>
            <a:r>
              <a:rPr lang="en-US" sz="1600">
                <a:latin typeface="Alexandria" pitchFamily="2" charset="-78"/>
                <a:cs typeface="Alexandria" pitchFamily="2" charset="-78"/>
                <a:hlinkClick r:id="rId6"/>
              </a:rPr>
              <a:t>https://doi.org/10.1145/3440868</a:t>
            </a:r>
            <a:r>
              <a:rPr lang="ar-EG" sz="1600">
                <a:latin typeface="Alexandria" pitchFamily="2" charset="-78"/>
                <a:cs typeface="Alexandria" pitchFamily="2" charset="-78"/>
              </a:rPr>
              <a:t> </a:t>
            </a:r>
          </a:p>
          <a:p>
            <a:pPr marL="285750" indent="-285750" algn="just">
              <a:buFont typeface="Arial" panose="020B0604020202020204" pitchFamily="34" charset="0"/>
              <a:buChar char="•"/>
            </a:pPr>
            <a:r>
              <a:rPr lang="en-US" sz="1600">
                <a:latin typeface="Alexandria" pitchFamily="2" charset="-78"/>
                <a:cs typeface="Alexandria" pitchFamily="2" charset="-78"/>
              </a:rPr>
              <a:t>Aydın, Ö., Karaarslan, E., &amp; Gökçe Narin, N. (2025). Artificial intelligence, VR, AR and metaverse technologies for human resources management. International Journal of Management Information Systems and Computer Science, 9(2), 77–94. </a:t>
            </a:r>
            <a:r>
              <a:rPr lang="en-US" sz="1600">
                <a:latin typeface="Alexandria" pitchFamily="2" charset="-78"/>
                <a:cs typeface="Alexandria" pitchFamily="2" charset="-78"/>
                <a:hlinkClick r:id="rId7"/>
              </a:rPr>
              <a:t>https://doi.org/10.33461/uybisbbd.1681947</a:t>
            </a:r>
            <a:r>
              <a:rPr lang="en-US" sz="1600">
                <a:latin typeface="Alexandria" pitchFamily="2" charset="-78"/>
                <a:cs typeface="Alexandria" pitchFamily="2" charset="-78"/>
              </a:rPr>
              <a:t>.</a:t>
            </a:r>
            <a:endParaRPr lang="ar-EG" sz="1600">
              <a:latin typeface="Alexandria" pitchFamily="2" charset="-78"/>
              <a:cs typeface="Alexandria" pitchFamily="2" charset="-78"/>
            </a:endParaRPr>
          </a:p>
          <a:p>
            <a:pPr marL="285750" indent="-285750" algn="just">
              <a:buFont typeface="Arial" panose="020B0604020202020204" pitchFamily="34" charset="0"/>
              <a:buChar char="•"/>
            </a:pPr>
            <a:r>
              <a:rPr lang="en-US" sz="1600">
                <a:latin typeface="Alexandria" pitchFamily="2" charset="-78"/>
                <a:cs typeface="Alexandria" pitchFamily="2" charset="-78"/>
              </a:rPr>
              <a:t>Huynh-The, T., Pham, Q.-V., Pham, X.-Q., Nguyen, T. T., Han, Z., &amp; Kim, D.-S. (2023). Artificial intelligence for the metaverse: A survey. Engineering Applications of Artificial Intelligence, 117, Article 105581. </a:t>
            </a:r>
            <a:r>
              <a:rPr lang="en-US" sz="1600">
                <a:latin typeface="Alexandria" pitchFamily="2" charset="-78"/>
                <a:cs typeface="Alexandria" pitchFamily="2" charset="-78"/>
                <a:hlinkClick r:id="rId8"/>
              </a:rPr>
              <a:t>https://doi.org/10.1016/j.engappai.2022.105581</a:t>
            </a:r>
            <a:r>
              <a:rPr lang="ar-EG" sz="1600">
                <a:latin typeface="Alexandria" pitchFamily="2" charset="-78"/>
                <a:cs typeface="Alexandria" pitchFamily="2" charset="-78"/>
              </a:rPr>
              <a:t> </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239660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18740"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65E492-E987-44C1-B61A-5503113906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AAF900-2773-4844-A81C-90A059949F8D}">
  <ds:schemaRefs>
    <ds:schemaRef ds:uri="http://schemas.microsoft.com/sharepoint/v3/contenttype/forms"/>
  </ds:schemaRefs>
</ds:datastoreItem>
</file>

<file path=customXml/itemProps3.xml><?xml version="1.0" encoding="utf-8"?>
<ds:datastoreItem xmlns:ds="http://schemas.openxmlformats.org/officeDocument/2006/customXml" ds:itemID="{1DCEB813-4626-48AB-9356-E65FC377148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1863</TotalTime>
  <Words>5738</Words>
  <Application>Microsoft Office PowerPoint</Application>
  <PresentationFormat>Widescreen</PresentationFormat>
  <Paragraphs>417</Paragraphs>
  <Slides>48</Slides>
  <Notes>2</Notes>
  <HiddenSlides>0</HiddenSlides>
  <MMClips>9</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Aldhabi</vt:lpstr>
      <vt:lpstr>Alexandria</vt:lpstr>
      <vt:lpstr>Alexandria Bold</vt:lpstr>
      <vt:lpstr>Alexandria Medium</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57</cp:revision>
  <dcterms:created xsi:type="dcterms:W3CDTF">2023-04-29T09:08:00Z</dcterms:created>
  <dcterms:modified xsi:type="dcterms:W3CDTF">2026-07-15T23:29:35Z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