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590027-C12B-7481-1D9A-EDC13F4619DF}" v="148" dt="2026-08-22T02:37:05.0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1"/>
  <c:style val="2"/>
  <c:chart>
    <c:title>
      <c:tx>
        <c:rich>
          <a:bodyPr/>
          <a:lstStyle/>
          <a:p>
            <a:pPr>
              <a:defRPr sz="1300" b="0" i="0" u="none" strike="noStrike">
                <a:solidFill>
                  <a:srgbClr val="1E2761"/>
                </a:solidFill>
                <a:latin typeface="Arial"/>
              </a:defRPr>
            </a:pPr>
            <a:r>
              <a:rPr lang="ar-SA" sz="1300" b="0" i="0" u="none" strike="noStrike">
                <a:solidFill>
                  <a:srgbClr val="1E2761"/>
                </a:solidFill>
                <a:latin typeface="Arial"/>
              </a:rPr>
              <a:t>الجنس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الجنس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065A82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D65F-48AF-9A46-BDC9A4952F69}"/>
              </c:ext>
            </c:extLst>
          </c:dPt>
          <c:dPt>
            <c:idx val="1"/>
            <c:bubble3D val="0"/>
            <c:spPr>
              <a:solidFill>
                <a:srgbClr val="C9A15A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D65F-48AF-9A46-BDC9A4952F69}"/>
              </c:ext>
            </c:extLst>
          </c:dPt>
          <c:dLbls>
            <c:dLbl>
              <c:idx val="0"/>
              <c:numFmt formatCode="0%" sourceLinked="0"/>
              <c:spPr/>
              <c:txPr>
                <a:bodyPr/>
                <a:lstStyle/>
                <a:p>
                  <a:pPr>
                    <a:defRPr sz="11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ar-SA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65F-48AF-9A46-BDC9A4952F69}"/>
                </c:ext>
              </c:extLst>
            </c:dLbl>
            <c:dLbl>
              <c:idx val="1"/>
              <c:numFmt formatCode="0%" sourceLinked="0"/>
              <c:spPr/>
              <c:txPr>
                <a:bodyPr/>
                <a:lstStyle/>
                <a:p>
                  <a:pPr>
                    <a:defRPr sz="11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ar-SA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65F-48AF-9A46-BDC9A4952F69}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ar-SA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إناث 71.3%</c:v>
                </c:pt>
                <c:pt idx="1">
                  <c:v>ذكور 28.7%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72</c:v>
                </c:pt>
                <c:pt idx="1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65F-48AF-9A46-BDC9A4952F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1000"/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1"/>
  <c:style val="2"/>
  <c:chart>
    <c:title>
      <c:tx>
        <c:rich>
          <a:bodyPr/>
          <a:lstStyle/>
          <a:p>
            <a:pPr>
              <a:defRPr sz="1300" b="0" i="0" u="none" strike="noStrike">
                <a:solidFill>
                  <a:srgbClr val="1E2761"/>
                </a:solidFill>
                <a:latin typeface="Arial"/>
              </a:defRPr>
            </a:pPr>
            <a:r>
              <a:rPr lang="ar-SA" sz="1300" b="0" i="0" u="none" strike="noStrike">
                <a:solidFill>
                  <a:srgbClr val="1E2761"/>
                </a:solidFill>
                <a:latin typeface="Arial"/>
              </a:rPr>
              <a:t>الفئة العمرية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الفئة العمرية</c:v>
                </c:pt>
              </c:strCache>
            </c:strRef>
          </c:tx>
          <c:spPr>
            <a:solidFill>
              <a:srgbClr val="1C7293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ar-S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18-20</c:v>
                </c:pt>
                <c:pt idx="1">
                  <c:v>21-30</c:v>
                </c:pt>
                <c:pt idx="2">
                  <c:v>31-40</c:v>
                </c:pt>
                <c:pt idx="3">
                  <c:v>41-50</c:v>
                </c:pt>
                <c:pt idx="4">
                  <c:v>51-60</c:v>
                </c:pt>
                <c:pt idx="5">
                  <c:v>60+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</c:v>
                </c:pt>
                <c:pt idx="1">
                  <c:v>42</c:v>
                </c:pt>
                <c:pt idx="2">
                  <c:v>42</c:v>
                </c:pt>
                <c:pt idx="3">
                  <c:v>7</c:v>
                </c:pt>
                <c:pt idx="4">
                  <c:v>5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34-4E84-900E-2CFAA3562E0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1"/>
  <c:style val="2"/>
  <c:chart>
    <c:title>
      <c:tx>
        <c:rich>
          <a:bodyPr/>
          <a:lstStyle/>
          <a:p>
            <a:pPr>
              <a:defRPr sz="1300" b="0" i="0" u="none" strike="noStrike">
                <a:solidFill>
                  <a:srgbClr val="1E2761"/>
                </a:solidFill>
                <a:latin typeface="Arial"/>
              </a:defRPr>
            </a:pPr>
            <a:r>
              <a:rPr lang="ar-SA" sz="1300" b="0" i="0" u="none" strike="noStrike">
                <a:solidFill>
                  <a:srgbClr val="1E2761"/>
                </a:solidFill>
                <a:latin typeface="Arial"/>
              </a:rPr>
              <a:t>الدخل الشهري (لاير)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الدخل الشهري</c:v>
                </c:pt>
              </c:strCache>
            </c:strRef>
          </c:tx>
          <c:spPr>
            <a:solidFill>
              <a:srgbClr val="21295C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ar-S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&lt;5000</c:v>
                </c:pt>
                <c:pt idx="1">
                  <c:v>5-10k</c:v>
                </c:pt>
                <c:pt idx="2">
                  <c:v>10-15k</c:v>
                </c:pt>
                <c:pt idx="3">
                  <c:v>&gt;15k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13</c:v>
                </c:pt>
                <c:pt idx="1">
                  <c:v>45</c:v>
                </c:pt>
                <c:pt idx="2">
                  <c:v>26</c:v>
                </c:pt>
                <c:pt idx="3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6F-4325-B43F-CD88967E1A8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ألفا كرونباخ</c:v>
                </c:pt>
              </c:strCache>
            </c:strRef>
          </c:tx>
          <c:spPr>
            <a:solidFill>
              <a:srgbClr val="1C7293"/>
            </a:solidFill>
            <a:effectLst/>
          </c:spPr>
          <c:invertIfNegative val="0"/>
          <c:dLbls>
            <c:numFmt formatCode="0.0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ar-S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جودة المراجعات</c:v>
                </c:pt>
                <c:pt idx="1">
                  <c:v>مصداقية المراجعات</c:v>
                </c:pt>
                <c:pt idx="2">
                  <c:v>نية الشراء</c:v>
                </c:pt>
                <c:pt idx="3">
                  <c:v>األداة ككل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0.91100000000000003</c:v>
                </c:pt>
                <c:pt idx="1">
                  <c:v>0.94099999999999995</c:v>
                </c:pt>
                <c:pt idx="2">
                  <c:v>0.95499999999999996</c:v>
                </c:pt>
                <c:pt idx="3">
                  <c:v>0.97099999999999997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D3-40B5-83A7-C1CCC16DBF2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1.1000000000000001"/>
        </c:scaling>
        <c:delete val="1"/>
        <c:axPos val="b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المتوسط الحسابي</c:v>
                </c:pt>
              </c:strCache>
            </c:strRef>
          </c:tx>
          <c:spPr>
            <a:solidFill>
              <a:srgbClr val="C9A15A"/>
            </a:solidFill>
            <a:effectLst/>
          </c:spPr>
          <c:invertIfNegative val="0"/>
          <c:dLbls>
            <c:numFmt formatCode="0.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ar-S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جودة المراجعات</c:v>
                </c:pt>
                <c:pt idx="1">
                  <c:v>نية الشراء</c:v>
                </c:pt>
                <c:pt idx="2">
                  <c:v>مصداقية المراجعات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4.32</c:v>
                </c:pt>
                <c:pt idx="1">
                  <c:v>4.45</c:v>
                </c:pt>
                <c:pt idx="2">
                  <c:v>4.47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60-455E-999E-8BF9B17FD7D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5"/>
          <c:min val="0"/>
        </c:scaling>
        <c:delete val="1"/>
        <c:axPos val="b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F9AAFA54-7040-4234-A63B-C49780AB4B81}" type="datetimeFigureOut">
              <a:t>08/03/1448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B69E1894-6591-4C67-B583-043B9CD9EA31}" type="slidenum"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82919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1E2761"/>
          </a:solidFill>
          <a:ln/>
        </p:spPr>
      </p:sp>
      <p:sp>
        <p:nvSpPr>
          <p:cNvPr id="3" name="Shape 1"/>
          <p:cNvSpPr/>
          <p:nvPr/>
        </p:nvSpPr>
        <p:spPr>
          <a:xfrm>
            <a:off x="9692640" y="-1280160"/>
            <a:ext cx="4114800" cy="4114800"/>
          </a:xfrm>
          <a:prstGeom prst="ellipse">
            <a:avLst/>
          </a:prstGeom>
          <a:solidFill>
            <a:srgbClr val="263875"/>
          </a:solidFill>
          <a:ln/>
        </p:spPr>
      </p:sp>
      <p:sp>
        <p:nvSpPr>
          <p:cNvPr id="4" name="Shape 2"/>
          <p:cNvSpPr/>
          <p:nvPr/>
        </p:nvSpPr>
        <p:spPr>
          <a:xfrm>
            <a:off x="-1463040" y="4846320"/>
            <a:ext cx="3291840" cy="3291840"/>
          </a:xfrm>
          <a:prstGeom prst="ellipse">
            <a:avLst/>
          </a:prstGeom>
          <a:solidFill>
            <a:srgbClr val="263875"/>
          </a:solidFill>
          <a:ln/>
        </p:spPr>
      </p:sp>
      <p:sp>
        <p:nvSpPr>
          <p:cNvPr id="5" name="Text 3"/>
          <p:cNvSpPr/>
          <p:nvPr/>
        </p:nvSpPr>
        <p:spPr>
          <a:xfrm>
            <a:off x="914400" y="1371600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500" dirty="0" err="1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دراسة</a:t>
            </a:r>
            <a:r>
              <a:rPr lang="en-US" sz="1500" dirty="0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500" dirty="0" err="1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ميدانية</a:t>
            </a:r>
            <a:r>
              <a:rPr lang="en-US" sz="1500" dirty="0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 — </a:t>
            </a:r>
            <a:r>
              <a:rPr lang="en-US" sz="1500" dirty="0" err="1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جامعة</a:t>
            </a:r>
            <a:r>
              <a:rPr lang="en-US" sz="1500" dirty="0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500" dirty="0" err="1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ميدأوشن</a:t>
            </a:r>
            <a:r>
              <a:rPr lang="en-US" sz="1500" dirty="0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، </a:t>
            </a:r>
            <a:r>
              <a:rPr lang="en-US" sz="1500" dirty="0" err="1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كلية</a:t>
            </a:r>
            <a:r>
              <a:rPr lang="en-US" sz="1500" dirty="0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500" dirty="0" err="1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الاعلام</a:t>
            </a:r>
            <a:r>
              <a:rPr lang="en-US" sz="1500" dirty="0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500" dirty="0" err="1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والتسويق</a:t>
            </a:r>
            <a:endParaRPr lang="en-US" sz="1500" dirty="0" err="1">
              <a:latin typeface="Calibri"/>
              <a:ea typeface="Calibri"/>
              <a:cs typeface="Calibri"/>
            </a:endParaRPr>
          </a:p>
        </p:txBody>
      </p:sp>
      <p:sp>
        <p:nvSpPr>
          <p:cNvPr id="6" name="Text 4"/>
          <p:cNvSpPr/>
          <p:nvPr/>
        </p:nvSpPr>
        <p:spPr>
          <a:xfrm>
            <a:off x="914400" y="2377440"/>
            <a:ext cx="10332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3400" b="1" dirty="0" err="1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العلاقة</a:t>
            </a:r>
            <a:r>
              <a:rPr lang="en-US" sz="3400" b="1" dirty="0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400" b="1" dirty="0" err="1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بين</a:t>
            </a:r>
            <a:r>
              <a:rPr lang="en-US" sz="3400" b="1" dirty="0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400" b="1" dirty="0" err="1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جودة</a:t>
            </a:r>
            <a:r>
              <a:rPr lang="en-US" sz="3400" b="1" dirty="0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400" b="1" dirty="0" err="1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ومصداقية</a:t>
            </a:r>
            <a:r>
              <a:rPr lang="en-US" sz="3400" b="1" dirty="0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400" b="1" dirty="0" err="1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مراجعات</a:t>
            </a:r>
            <a:r>
              <a:rPr lang="en-US" sz="3400" b="1" dirty="0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400" b="1" dirty="0" err="1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العملاء</a:t>
            </a:r>
            <a:r>
              <a:rPr lang="en-US" sz="3400" b="1" dirty="0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400" b="1" dirty="0" err="1">
                <a:solidFill>
                  <a:srgbClr val="FFFFFF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الالكترونية</a:t>
            </a:r>
            <a:endParaRPr lang="en-US" sz="3400">
              <a:latin typeface="Bahnschrift"/>
            </a:endParaRPr>
          </a:p>
        </p:txBody>
      </p:sp>
      <p:sp>
        <p:nvSpPr>
          <p:cNvPr id="7" name="Text 5"/>
          <p:cNvSpPr/>
          <p:nvPr/>
        </p:nvSpPr>
        <p:spPr>
          <a:xfrm>
            <a:off x="914400" y="3108960"/>
            <a:ext cx="10332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3600" b="1" dirty="0" err="1">
                <a:solidFill>
                  <a:schemeClr val="bg1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ونية</a:t>
            </a:r>
            <a:r>
              <a:rPr lang="en-US" sz="3600" b="1" dirty="0">
                <a:solidFill>
                  <a:schemeClr val="bg1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الشراء</a:t>
            </a:r>
            <a:r>
              <a:rPr lang="en-US" sz="3600" b="1" dirty="0">
                <a:solidFill>
                  <a:schemeClr val="bg1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لدى</a:t>
            </a:r>
            <a:r>
              <a:rPr lang="en-US" sz="3600" b="1" dirty="0">
                <a:solidFill>
                  <a:schemeClr val="bg1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المستهلك</a:t>
            </a:r>
            <a:r>
              <a:rPr lang="en-US" sz="3600" b="1" dirty="0">
                <a:solidFill>
                  <a:schemeClr val="bg1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Bahnschrift"/>
                <a:ea typeface="Bookman Old Style" pitchFamily="34" charset="-122"/>
                <a:cs typeface="Bookman Old Style" pitchFamily="34" charset="-120"/>
              </a:rPr>
              <a:t>السعودي</a:t>
            </a:r>
            <a:endParaRPr lang="en-US" sz="3600">
              <a:solidFill>
                <a:schemeClr val="bg1"/>
              </a:solidFill>
              <a:latin typeface="Bahnschrift"/>
            </a:endParaRPr>
          </a:p>
        </p:txBody>
      </p:sp>
      <p:sp>
        <p:nvSpPr>
          <p:cNvPr id="8" name="Shape 6"/>
          <p:cNvSpPr/>
          <p:nvPr/>
        </p:nvSpPr>
        <p:spPr>
          <a:xfrm>
            <a:off x="4718304" y="3977640"/>
            <a:ext cx="2743200" cy="0"/>
          </a:xfrm>
          <a:prstGeom prst="line">
            <a:avLst/>
          </a:prstGeom>
          <a:noFill/>
          <a:ln w="12700">
            <a:solidFill>
              <a:srgbClr val="CADCFC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14400" y="4160520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4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إعداد: نور الحميدي ابالوكل   |   إشراف: د. محمد عويس   |   1448هـ / 2026م</a:t>
            </a:r>
            <a:endParaRPr lang="en-US" sz="1400" dirty="0"/>
          </a:p>
        </p:txBody>
      </p:sp>
      <p:pic>
        <p:nvPicPr>
          <p:cNvPr id="10" name="صورة 9" descr="Midocean 02-03">
            <a:extLst>
              <a:ext uri="{FF2B5EF4-FFF2-40B4-BE49-F238E27FC236}">
                <a16:creationId xmlns:a16="http://schemas.microsoft.com/office/drawing/2014/main" id="{569A7F36-2642-29AA-CFBB-DA09E23CE37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-348"/>
          <a:stretch>
            <a:fillRect/>
          </a:stretch>
        </p:blipFill>
        <p:spPr>
          <a:xfrm>
            <a:off x="9974889" y="-524540"/>
            <a:ext cx="2919081" cy="190871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endParaRPr lang="en-US" sz="1300" b="1" kern="0" spc="100" dirty="0">
              <a:solidFill>
                <a:srgbClr val="C9A15A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7315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3000" b="1" dirty="0">
                <a:solidFill>
                  <a:srgbClr val="1E2761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مشكلة الدراسة وأهدافها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508760"/>
            <a:ext cx="5669280" cy="4480560"/>
          </a:xfrm>
          <a:prstGeom prst="rect">
            <a:avLst/>
          </a:prstGeom>
          <a:solidFill>
            <a:srgbClr val="F4F6F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691640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7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مشكلة الدراسة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822960" y="2103120"/>
            <a:ext cx="5120640" cy="3749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lnSpc>
                <a:spcPct val="125000"/>
              </a:lnSpc>
              <a:buNone/>
            </a:pP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ما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أثر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جودة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ومصداقية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مراجعات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العملاء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الالكترونية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على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نية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الشراء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لدى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المستهلك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في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المملكة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العربية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السعودية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؟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توجد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فجوة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في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فهم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كيفية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تفاعل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المستهلك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مع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أبعاد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المراجعات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الجودة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مقابل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المصداقية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وأثر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ذلك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على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حسم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قرار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الشراء</a:t>
            </a:r>
            <a:r>
              <a:rPr lang="en-US" sz="14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.</a:t>
            </a:r>
            <a:endParaRPr lang="en-US" sz="1400" dirty="0">
              <a:latin typeface="Calibri"/>
              <a:ea typeface="Calibri"/>
              <a:cs typeface="Calibri"/>
            </a:endParaRPr>
          </a:p>
        </p:txBody>
      </p:sp>
      <p:sp>
        <p:nvSpPr>
          <p:cNvPr id="7" name="Text 5"/>
          <p:cNvSpPr/>
          <p:nvPr/>
        </p:nvSpPr>
        <p:spPr>
          <a:xfrm>
            <a:off x="6492240" y="1691640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7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أهداف الدراسة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11109960" y="2203704"/>
            <a:ext cx="274320" cy="274320"/>
          </a:xfrm>
          <a:prstGeom prst="ellipse">
            <a:avLst/>
          </a:prstGeom>
          <a:solidFill>
            <a:srgbClr val="C9A15A"/>
          </a:solidFill>
          <a:ln/>
        </p:spPr>
      </p:sp>
      <p:sp>
        <p:nvSpPr>
          <p:cNvPr id="9" name="Text 7"/>
          <p:cNvSpPr/>
          <p:nvPr/>
        </p:nvSpPr>
        <p:spPr>
          <a:xfrm>
            <a:off x="11109960" y="2203704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492240" y="2148840"/>
            <a:ext cx="45720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قياس اعتماد المستهلك على جودة ومصداقية المراجعات</a:t>
            </a:r>
            <a:endParaRPr lang="en-US" sz="1350" dirty="0"/>
          </a:p>
        </p:txBody>
      </p:sp>
      <p:sp>
        <p:nvSpPr>
          <p:cNvPr id="11" name="Shape 9"/>
          <p:cNvSpPr/>
          <p:nvPr/>
        </p:nvSpPr>
        <p:spPr>
          <a:xfrm>
            <a:off x="11109960" y="2953512"/>
            <a:ext cx="274320" cy="274320"/>
          </a:xfrm>
          <a:prstGeom prst="ellipse">
            <a:avLst/>
          </a:prstGeom>
          <a:solidFill>
            <a:srgbClr val="C9A15A"/>
          </a:solidFill>
          <a:ln/>
        </p:spPr>
      </p:sp>
      <p:sp>
        <p:nvSpPr>
          <p:cNvPr id="12" name="Text 10"/>
          <p:cNvSpPr/>
          <p:nvPr/>
        </p:nvSpPr>
        <p:spPr>
          <a:xfrm>
            <a:off x="11109960" y="2953512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6492240" y="2898648"/>
            <a:ext cx="45720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الكشف عن أثر جودة المراجعات في نية الشراء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11109960" y="3703320"/>
            <a:ext cx="274320" cy="274320"/>
          </a:xfrm>
          <a:prstGeom prst="ellipse">
            <a:avLst/>
          </a:prstGeom>
          <a:solidFill>
            <a:srgbClr val="C9A15A"/>
          </a:solidFill>
          <a:ln/>
        </p:spPr>
      </p:sp>
      <p:sp>
        <p:nvSpPr>
          <p:cNvPr id="15" name="Text 13"/>
          <p:cNvSpPr/>
          <p:nvPr/>
        </p:nvSpPr>
        <p:spPr>
          <a:xfrm>
            <a:off x="11109960" y="370332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492240" y="3648456"/>
            <a:ext cx="45720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تحديد أثر مصداقية المراجعات في نية الشراء</a:t>
            </a:r>
            <a:endParaRPr lang="en-US" sz="1350" dirty="0"/>
          </a:p>
        </p:txBody>
      </p:sp>
      <p:sp>
        <p:nvSpPr>
          <p:cNvPr id="17" name="Shape 15"/>
          <p:cNvSpPr/>
          <p:nvPr/>
        </p:nvSpPr>
        <p:spPr>
          <a:xfrm>
            <a:off x="11109960" y="4453128"/>
            <a:ext cx="274320" cy="274320"/>
          </a:xfrm>
          <a:prstGeom prst="ellipse">
            <a:avLst/>
          </a:prstGeom>
          <a:solidFill>
            <a:srgbClr val="C9A15A"/>
          </a:solidFill>
          <a:ln/>
        </p:spPr>
      </p:sp>
      <p:sp>
        <p:nvSpPr>
          <p:cNvPr id="18" name="Text 16"/>
          <p:cNvSpPr/>
          <p:nvPr/>
        </p:nvSpPr>
        <p:spPr>
          <a:xfrm>
            <a:off x="11109960" y="4453128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6492240" y="4398264"/>
            <a:ext cx="45720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فحص الفروق تبعاً للمتغيرات الديموغرافية والسلوكية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11109960" y="5202936"/>
            <a:ext cx="274320" cy="274320"/>
          </a:xfrm>
          <a:prstGeom prst="ellipse">
            <a:avLst/>
          </a:prstGeom>
          <a:solidFill>
            <a:srgbClr val="C9A15A"/>
          </a:solidFill>
          <a:ln/>
        </p:spPr>
      </p:sp>
      <p:sp>
        <p:nvSpPr>
          <p:cNvPr id="21" name="Text 19"/>
          <p:cNvSpPr/>
          <p:nvPr/>
        </p:nvSpPr>
        <p:spPr>
          <a:xfrm>
            <a:off x="11109960" y="5202936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6492240" y="5148072"/>
            <a:ext cx="45720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تقديم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توصيات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لصناع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القرار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في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المتاجر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الالكترونية</a:t>
            </a:r>
            <a:endParaRPr lang="en-US" sz="1350" dirty="0" err="1"/>
          </a:p>
        </p:txBody>
      </p:sp>
      <p:sp>
        <p:nvSpPr>
          <p:cNvPr id="23" name="Text 21"/>
          <p:cNvSpPr/>
          <p:nvPr/>
        </p:nvSpPr>
        <p:spPr>
          <a:xfrm>
            <a:off x="11430000" y="644652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  <p:pic>
        <p:nvPicPr>
          <p:cNvPr id="25" name="صورة 24">
            <a:extLst>
              <a:ext uri="{FF2B5EF4-FFF2-40B4-BE49-F238E27FC236}">
                <a16:creationId xmlns:a16="http://schemas.microsoft.com/office/drawing/2014/main" id="{9424ADD0-54FA-50F3-DE5E-DD8DC72D07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0" y="-55563"/>
            <a:ext cx="2971800" cy="13811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48640" y="777240"/>
            <a:ext cx="7315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3000" b="1" dirty="0">
                <a:solidFill>
                  <a:srgbClr val="1E2761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نموذج الدراسة المقترح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371600"/>
            <a:ext cx="11064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يستند إلى الدمج بين نموذج تبنّي المعلومات (IAM) ونظرية السلوك المخطط (TPB)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8138160" y="2103120"/>
            <a:ext cx="3291840" cy="1554480"/>
          </a:xfrm>
          <a:prstGeom prst="roundRect">
            <a:avLst>
              <a:gd name="adj" fmla="val 5882"/>
            </a:avLst>
          </a:prstGeom>
          <a:solidFill>
            <a:srgbClr val="1C7293"/>
          </a:solidFill>
          <a:ln/>
          <a:effectLst>
            <a:outerShdw blurRad="76200" dist="25400" dir="5400000" algn="bl" rotWithShape="0">
              <a:srgbClr val="888888">
                <a:alpha val="25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8138160" y="224028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جودة المراجعات (Ax1)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275320" y="2697480"/>
            <a:ext cx="3017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شمولية المعلومات ووضوحها وحجمها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8138160" y="3931920"/>
            <a:ext cx="3291840" cy="1554480"/>
          </a:xfrm>
          <a:prstGeom prst="roundRect">
            <a:avLst>
              <a:gd name="adj" fmla="val 5882"/>
            </a:avLst>
          </a:prstGeom>
          <a:solidFill>
            <a:srgbClr val="065A82"/>
          </a:solidFill>
          <a:ln/>
          <a:effectLst>
            <a:outerShdw blurRad="76200" dist="25400" dir="5400000" algn="bl" rotWithShape="0">
              <a:srgbClr val="888888">
                <a:alpha val="25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8138160" y="406908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مصداقية المراجعات (Ax2)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8275320" y="4526280"/>
            <a:ext cx="3017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موثوقية المصدر وخلوها من التحيز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914400" y="2971800"/>
            <a:ext cx="6035040" cy="1645920"/>
          </a:xfrm>
          <a:prstGeom prst="roundRect">
            <a:avLst>
              <a:gd name="adj" fmla="val 5556"/>
            </a:avLst>
          </a:prstGeom>
          <a:solidFill>
            <a:srgbClr val="1E2761"/>
          </a:solidFill>
          <a:ln/>
          <a:effectLst>
            <a:outerShdw blurRad="76200" dist="25400" dir="5400000" algn="bl" rotWithShape="0">
              <a:srgbClr val="888888">
                <a:alpha val="2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914400" y="3108960"/>
            <a:ext cx="6035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نية الشراء لدى المستهلك السعودي (Ax3)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051560" y="3566160"/>
            <a:ext cx="57607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خفض التردد • تفضيل البدائل • التخطيط للشراء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6949440" y="2880360"/>
            <a:ext cx="1188720" cy="0"/>
          </a:xfrm>
          <a:prstGeom prst="line">
            <a:avLst/>
          </a:prstGeom>
          <a:noFill/>
          <a:ln w="31750">
            <a:solidFill>
              <a:srgbClr val="C9A15A"/>
            </a:solidFill>
            <a:prstDash val="solid"/>
            <a:headEnd type="triangle"/>
          </a:ln>
        </p:spPr>
      </p:sp>
      <p:sp>
        <p:nvSpPr>
          <p:cNvPr id="15" name="Shape 13"/>
          <p:cNvSpPr/>
          <p:nvPr/>
        </p:nvSpPr>
        <p:spPr>
          <a:xfrm>
            <a:off x="6949440" y="4709160"/>
            <a:ext cx="1188720" cy="0"/>
          </a:xfrm>
          <a:prstGeom prst="line">
            <a:avLst/>
          </a:prstGeom>
          <a:noFill/>
          <a:ln w="31750">
            <a:solidFill>
              <a:srgbClr val="C9A15A"/>
            </a:solidFill>
            <a:prstDash val="solid"/>
            <a:headEnd type="triangle"/>
          </a:ln>
        </p:spPr>
      </p:sp>
      <p:sp>
        <p:nvSpPr>
          <p:cNvPr id="16" name="Text 14"/>
          <p:cNvSpPr/>
          <p:nvPr/>
        </p:nvSpPr>
        <p:spPr>
          <a:xfrm>
            <a:off x="914400" y="580644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المتغيرات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الديموغرافية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والسلوكية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: </a:t>
            </a: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الجنس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 — </a:t>
            </a: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الفئة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العمرية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 — </a:t>
            </a: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مستوى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الدخل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 — </a:t>
            </a: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معدل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i="1" dirty="0" err="1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الشراء</a:t>
            </a:r>
            <a:r>
              <a:rPr lang="en-US" sz="1250" i="1" dirty="0">
                <a:solidFill>
                  <a:srgbClr val="6B7280"/>
                </a:solidFill>
                <a:latin typeface="Calibri"/>
                <a:ea typeface="Calibri"/>
                <a:cs typeface="Calibri"/>
              </a:rPr>
              <a:t> الالكتروني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11430000" y="644652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  <p:pic>
        <p:nvPicPr>
          <p:cNvPr id="18" name="صورة 17">
            <a:extLst>
              <a:ext uri="{FF2B5EF4-FFF2-40B4-BE49-F238E27FC236}">
                <a16:creationId xmlns:a16="http://schemas.microsoft.com/office/drawing/2014/main" id="{C81CE18C-B031-5428-F177-889A8C72C8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0" y="-55563"/>
            <a:ext cx="2971800" cy="13811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48640" y="777240"/>
            <a:ext cx="7315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3000" b="1" dirty="0">
                <a:solidFill>
                  <a:srgbClr val="1E2761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منهجية الدراسة وأداتها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3566160" cy="1463040"/>
          </a:xfrm>
          <a:prstGeom prst="roundRect">
            <a:avLst>
              <a:gd name="adj" fmla="val 5000"/>
            </a:avLst>
          </a:prstGeom>
          <a:solidFill>
            <a:srgbClr val="F4F6FB"/>
          </a:solidFill>
          <a:ln/>
        </p:spPr>
      </p:sp>
      <p:sp>
        <p:nvSpPr>
          <p:cNvPr id="5" name="Text 3"/>
          <p:cNvSpPr/>
          <p:nvPr/>
        </p:nvSpPr>
        <p:spPr>
          <a:xfrm>
            <a:off x="3200400" y="173736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📋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731520" y="178308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المنهج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731520" y="2240280"/>
            <a:ext cx="3200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وصفي تحليلي ارتباطي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4343400" y="1600200"/>
            <a:ext cx="3566160" cy="1463040"/>
          </a:xfrm>
          <a:prstGeom prst="roundRect">
            <a:avLst>
              <a:gd name="adj" fmla="val 5000"/>
            </a:avLst>
          </a:prstGeom>
          <a:solidFill>
            <a:srgbClr val="F4F6FB"/>
          </a:solidFill>
          <a:ln/>
        </p:spPr>
      </p:sp>
      <p:sp>
        <p:nvSpPr>
          <p:cNvPr id="9" name="Text 7"/>
          <p:cNvSpPr/>
          <p:nvPr/>
        </p:nvSpPr>
        <p:spPr>
          <a:xfrm>
            <a:off x="6995160" y="173736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👥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4526280" y="178308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حجم العينة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4526280" y="2240280"/>
            <a:ext cx="3200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101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مستجيب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عينة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ميسرة</a:t>
            </a:r>
          </a:p>
        </p:txBody>
      </p:sp>
      <p:sp>
        <p:nvSpPr>
          <p:cNvPr id="12" name="Shape 10"/>
          <p:cNvSpPr/>
          <p:nvPr/>
        </p:nvSpPr>
        <p:spPr>
          <a:xfrm>
            <a:off x="8138160" y="1600200"/>
            <a:ext cx="3566160" cy="1463040"/>
          </a:xfrm>
          <a:prstGeom prst="roundRect">
            <a:avLst>
              <a:gd name="adj" fmla="val 5000"/>
            </a:avLst>
          </a:prstGeom>
          <a:solidFill>
            <a:srgbClr val="F4F6FB"/>
          </a:solidFill>
          <a:ln/>
        </p:spPr>
      </p:sp>
      <p:sp>
        <p:nvSpPr>
          <p:cNvPr id="13" name="Text 11"/>
          <p:cNvSpPr/>
          <p:nvPr/>
        </p:nvSpPr>
        <p:spPr>
          <a:xfrm>
            <a:off x="10789920" y="173736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📝</a:t>
            </a:r>
            <a:endParaRPr lang="en-US" sz="2600" dirty="0"/>
          </a:p>
        </p:txBody>
      </p:sp>
      <p:sp>
        <p:nvSpPr>
          <p:cNvPr id="14" name="Text 12"/>
          <p:cNvSpPr/>
          <p:nvPr/>
        </p:nvSpPr>
        <p:spPr>
          <a:xfrm>
            <a:off x="8321040" y="178308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أداة الجمع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8321040" y="2240280"/>
            <a:ext cx="3200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استبيان إلكتروني محكّم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548640" y="3291840"/>
            <a:ext cx="3566160" cy="1463040"/>
          </a:xfrm>
          <a:prstGeom prst="roundRect">
            <a:avLst>
              <a:gd name="adj" fmla="val 5000"/>
            </a:avLst>
          </a:prstGeom>
          <a:solidFill>
            <a:srgbClr val="F4F6FB"/>
          </a:solidFill>
          <a:ln/>
        </p:spPr>
      </p:sp>
      <p:sp>
        <p:nvSpPr>
          <p:cNvPr id="17" name="Text 15"/>
          <p:cNvSpPr/>
          <p:nvPr/>
        </p:nvSpPr>
        <p:spPr>
          <a:xfrm>
            <a:off x="3200400" y="342900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⭐</a:t>
            </a:r>
            <a:endParaRPr lang="en-US" sz="2600" dirty="0"/>
          </a:p>
        </p:txBody>
      </p:sp>
      <p:sp>
        <p:nvSpPr>
          <p:cNvPr id="18" name="Text 16"/>
          <p:cNvSpPr/>
          <p:nvPr/>
        </p:nvSpPr>
        <p:spPr>
          <a:xfrm>
            <a:off x="731520" y="347472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المقياس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731520" y="3931920"/>
            <a:ext cx="3200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ليكرت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خماسي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24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عبارة</a:t>
            </a:r>
          </a:p>
        </p:txBody>
      </p:sp>
      <p:sp>
        <p:nvSpPr>
          <p:cNvPr id="20" name="Shape 18"/>
          <p:cNvSpPr/>
          <p:nvPr/>
        </p:nvSpPr>
        <p:spPr>
          <a:xfrm>
            <a:off x="4343400" y="3291840"/>
            <a:ext cx="3566160" cy="1463040"/>
          </a:xfrm>
          <a:prstGeom prst="roundRect">
            <a:avLst>
              <a:gd name="adj" fmla="val 5000"/>
            </a:avLst>
          </a:prstGeom>
          <a:solidFill>
            <a:srgbClr val="F4F6FB"/>
          </a:solidFill>
          <a:ln/>
        </p:spPr>
      </p:sp>
      <p:sp>
        <p:nvSpPr>
          <p:cNvPr id="21" name="Text 19"/>
          <p:cNvSpPr/>
          <p:nvPr/>
        </p:nvSpPr>
        <p:spPr>
          <a:xfrm>
            <a:off x="6995160" y="342900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📊</a:t>
            </a:r>
            <a:endParaRPr lang="en-US" sz="2600" dirty="0"/>
          </a:p>
        </p:txBody>
      </p:sp>
      <p:sp>
        <p:nvSpPr>
          <p:cNvPr id="22" name="Text 20"/>
          <p:cNvSpPr/>
          <p:nvPr/>
        </p:nvSpPr>
        <p:spPr>
          <a:xfrm>
            <a:off x="4526280" y="347472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برنامج التحليل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4526280" y="3931920"/>
            <a:ext cx="3200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Jamovi</a:t>
            </a:r>
            <a:endParaRPr lang="en-US" sz="1300" dirty="0"/>
          </a:p>
        </p:txBody>
      </p:sp>
      <p:sp>
        <p:nvSpPr>
          <p:cNvPr id="24" name="Shape 22"/>
          <p:cNvSpPr/>
          <p:nvPr/>
        </p:nvSpPr>
        <p:spPr>
          <a:xfrm>
            <a:off x="8138160" y="3291840"/>
            <a:ext cx="3566160" cy="1463040"/>
          </a:xfrm>
          <a:prstGeom prst="roundRect">
            <a:avLst>
              <a:gd name="adj" fmla="val 5000"/>
            </a:avLst>
          </a:prstGeom>
          <a:solidFill>
            <a:srgbClr val="F4F6FB"/>
          </a:solidFill>
          <a:ln/>
        </p:spPr>
      </p:sp>
      <p:sp>
        <p:nvSpPr>
          <p:cNvPr id="25" name="Text 23"/>
          <p:cNvSpPr/>
          <p:nvPr/>
        </p:nvSpPr>
        <p:spPr>
          <a:xfrm>
            <a:off x="10789920" y="342900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🎯</a:t>
            </a:r>
            <a:endParaRPr lang="en-US" sz="2600" dirty="0"/>
          </a:p>
        </p:txBody>
      </p:sp>
      <p:sp>
        <p:nvSpPr>
          <p:cNvPr id="26" name="Text 24"/>
          <p:cNvSpPr/>
          <p:nvPr/>
        </p:nvSpPr>
        <p:spPr>
          <a:xfrm>
            <a:off x="8321040" y="347472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المحاور الثالثة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8321040" y="3931920"/>
            <a:ext cx="3200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الجودة — المصداقية — نية الشراء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11430000" y="644652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32911206-15CF-63DC-56DA-55E23A255F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3825" y="-4762"/>
            <a:ext cx="2971800" cy="13811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endParaRPr lang="en-US" sz="1300" b="1" kern="0" spc="100" dirty="0">
              <a:solidFill>
                <a:srgbClr val="C9A15A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rtl="1"/>
            <a:r>
              <a:rPr lang="en-US" sz="3000" b="1" dirty="0" err="1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خصائص</a:t>
            </a:r>
            <a:r>
              <a:rPr lang="en-US" sz="3000" b="1" dirty="0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000" b="1" dirty="0" err="1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عينة</a:t>
            </a:r>
            <a:r>
              <a:rPr lang="en-US" sz="3000" b="1" dirty="0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000" b="1" dirty="0" err="1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الدراسة</a:t>
            </a:r>
            <a:r>
              <a:rPr lang="en-US" sz="3000" b="1" dirty="0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 101</a:t>
            </a:r>
            <a:endParaRPr lang="en-US" sz="3000" dirty="0">
              <a:latin typeface="Bookman Old Style"/>
            </a:endParaRPr>
          </a:p>
        </p:txBody>
      </p:sp>
      <p:graphicFrame>
        <p:nvGraphicFramePr>
          <p:cNvPr id="4" name="Chart 0"/>
          <p:cNvGraphicFramePr/>
          <p:nvPr/>
        </p:nvGraphicFramePr>
        <p:xfrm>
          <a:off x="548640" y="1554480"/>
          <a:ext cx="3566160" cy="301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1"/>
          <p:cNvGraphicFramePr/>
          <p:nvPr/>
        </p:nvGraphicFramePr>
        <p:xfrm>
          <a:off x="4297680" y="1554480"/>
          <a:ext cx="3566160" cy="301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Chart 2"/>
          <p:cNvGraphicFramePr/>
          <p:nvPr>
            <p:extLst>
              <p:ext uri="{D42A27DB-BD31-4B8C-83A1-F6EECF244321}">
                <p14:modId xmlns:p14="http://schemas.microsoft.com/office/powerpoint/2010/main" val="2332688561"/>
              </p:ext>
            </p:extLst>
          </p:nvPr>
        </p:nvGraphicFramePr>
        <p:xfrm>
          <a:off x="8046720" y="1554480"/>
          <a:ext cx="3566160" cy="301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Text 2"/>
          <p:cNvSpPr/>
          <p:nvPr/>
        </p:nvSpPr>
        <p:spPr>
          <a:xfrm>
            <a:off x="548640" y="4754880"/>
            <a:ext cx="11064240" cy="731520"/>
          </a:xfrm>
          <a:prstGeom prst="rect">
            <a:avLst/>
          </a:prstGeom>
          <a:solidFill>
            <a:srgbClr val="F4F6FB"/>
          </a:solidFill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معدل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الشراء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الالكتروني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: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الفئة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الاعلى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«2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إلى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4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مرات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شهرياً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»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بنسبة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37.6%،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تلتها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«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عدة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مرات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في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الشهر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»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بنسبة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18.8%،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مما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يعكس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خبرة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شرائية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رقمية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متراكمة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لدى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العينة</a:t>
            </a:r>
            <a:r>
              <a:rPr lang="en-US" sz="13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.</a:t>
            </a:r>
            <a:endParaRPr lang="en-US" sz="1350" dirty="0">
              <a:latin typeface="Calibri"/>
              <a:ea typeface="Calibri"/>
              <a:cs typeface="Calibri"/>
            </a:endParaRPr>
          </a:p>
        </p:txBody>
      </p:sp>
      <p:sp>
        <p:nvSpPr>
          <p:cNvPr id="8" name="Text 3"/>
          <p:cNvSpPr/>
          <p:nvPr/>
        </p:nvSpPr>
        <p:spPr>
          <a:xfrm>
            <a:off x="11430000" y="644652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2B205201-07FF-A621-FA17-0FFDF40103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" y="-61912"/>
            <a:ext cx="2971800" cy="13811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48640" y="77724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3000" b="1" err="1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الثبات</a:t>
            </a:r>
            <a:r>
              <a:rPr lang="en-US" sz="3000" b="1" dirty="0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000" b="1" err="1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والصدق</a:t>
            </a:r>
            <a:r>
              <a:rPr lang="en-US" sz="3000" b="1" dirty="0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000" b="1" err="1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البنائي</a:t>
            </a:r>
            <a:r>
              <a:rPr lang="en-US" sz="3000" b="1" dirty="0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000" b="1" err="1">
                <a:solidFill>
                  <a:srgbClr val="1E2761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للاداة</a:t>
            </a:r>
            <a:endParaRPr lang="en-US" sz="3000" dirty="0" err="1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3566160" cy="1554480"/>
          </a:xfrm>
          <a:prstGeom prst="roundRect">
            <a:avLst>
              <a:gd name="adj" fmla="val 5882"/>
            </a:avLst>
          </a:prstGeom>
          <a:solidFill>
            <a:srgbClr val="1E2761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691640"/>
            <a:ext cx="3566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C9A15A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0.971</a:t>
            </a:r>
            <a:endParaRPr lang="en-US" sz="3400" dirty="0"/>
          </a:p>
        </p:txBody>
      </p:sp>
      <p:sp>
        <p:nvSpPr>
          <p:cNvPr id="6" name="Text 4"/>
          <p:cNvSpPr/>
          <p:nvPr/>
        </p:nvSpPr>
        <p:spPr>
          <a:xfrm>
            <a:off x="731520" y="2468880"/>
            <a:ext cx="3200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25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ألفا</a:t>
            </a:r>
            <a:r>
              <a:rPr lang="en-US" sz="125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كرونباخ</a:t>
            </a:r>
            <a:r>
              <a:rPr lang="en-US" sz="125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للأداة </a:t>
            </a:r>
            <a:r>
              <a:rPr lang="en-US" sz="125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ككل</a:t>
            </a:r>
            <a:endParaRPr lang="en-US" sz="1250" dirty="0" err="1">
              <a:latin typeface="Calibri"/>
              <a:ea typeface="Calibri"/>
              <a:cs typeface="Calibri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343400" y="1600200"/>
            <a:ext cx="3566160" cy="1554480"/>
          </a:xfrm>
          <a:prstGeom prst="roundRect">
            <a:avLst>
              <a:gd name="adj" fmla="val 5882"/>
            </a:avLst>
          </a:prstGeom>
          <a:solidFill>
            <a:srgbClr val="1E2761"/>
          </a:solidFill>
          <a:ln/>
        </p:spPr>
      </p:sp>
      <p:sp>
        <p:nvSpPr>
          <p:cNvPr id="8" name="Text 6"/>
          <p:cNvSpPr/>
          <p:nvPr/>
        </p:nvSpPr>
        <p:spPr>
          <a:xfrm>
            <a:off x="4343400" y="1691640"/>
            <a:ext cx="3566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C9A15A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0.921</a:t>
            </a:r>
            <a:endParaRPr lang="en-US" sz="3400" dirty="0"/>
          </a:p>
        </p:txBody>
      </p:sp>
      <p:sp>
        <p:nvSpPr>
          <p:cNvPr id="9" name="Text 7"/>
          <p:cNvSpPr/>
          <p:nvPr/>
        </p:nvSpPr>
        <p:spPr>
          <a:xfrm>
            <a:off x="4526280" y="2468880"/>
            <a:ext cx="3200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مؤشر كفاية العينة KMO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8138160" y="1600200"/>
            <a:ext cx="3566160" cy="1554480"/>
          </a:xfrm>
          <a:prstGeom prst="roundRect">
            <a:avLst>
              <a:gd name="adj" fmla="val 5882"/>
            </a:avLst>
          </a:prstGeom>
          <a:solidFill>
            <a:srgbClr val="1E2761"/>
          </a:solidFill>
          <a:ln/>
        </p:spPr>
      </p:sp>
      <p:sp>
        <p:nvSpPr>
          <p:cNvPr id="11" name="Text 9"/>
          <p:cNvSpPr/>
          <p:nvPr/>
        </p:nvSpPr>
        <p:spPr>
          <a:xfrm>
            <a:off x="8138160" y="1691640"/>
            <a:ext cx="3566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C9A15A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60.87%</a:t>
            </a:r>
            <a:endParaRPr lang="en-US" sz="3400" dirty="0"/>
          </a:p>
        </p:txBody>
      </p:sp>
      <p:sp>
        <p:nvSpPr>
          <p:cNvPr id="12" name="Text 10"/>
          <p:cNvSpPr/>
          <p:nvPr/>
        </p:nvSpPr>
        <p:spPr>
          <a:xfrm>
            <a:off x="8321040" y="2468880"/>
            <a:ext cx="3200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25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نسبة</a:t>
            </a:r>
            <a:r>
              <a:rPr lang="en-US" sz="125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التباين</a:t>
            </a:r>
            <a:r>
              <a:rPr lang="en-US" sz="125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المفسَّر</a:t>
            </a:r>
            <a:r>
              <a:rPr lang="en-US" sz="125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3 </a:t>
            </a:r>
            <a:r>
              <a:rPr lang="en-US" sz="125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عوامل</a:t>
            </a:r>
          </a:p>
        </p:txBody>
      </p:sp>
      <p:sp>
        <p:nvSpPr>
          <p:cNvPr id="13" name="Text 11"/>
          <p:cNvSpPr/>
          <p:nvPr/>
        </p:nvSpPr>
        <p:spPr>
          <a:xfrm>
            <a:off x="548640" y="34290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معامالت ألفا كرونباخ لكل محور</a:t>
            </a:r>
            <a:endParaRPr lang="en-US" sz="1500" dirty="0"/>
          </a:p>
        </p:txBody>
      </p:sp>
      <p:graphicFrame>
        <p:nvGraphicFramePr>
          <p:cNvPr id="14" name="Chart 0"/>
          <p:cNvGraphicFramePr/>
          <p:nvPr>
            <p:extLst>
              <p:ext uri="{D42A27DB-BD31-4B8C-83A1-F6EECF244321}">
                <p14:modId xmlns:p14="http://schemas.microsoft.com/office/powerpoint/2010/main" val="2575645125"/>
              </p:ext>
            </p:extLst>
          </p:nvPr>
        </p:nvGraphicFramePr>
        <p:xfrm>
          <a:off x="734709" y="3805039"/>
          <a:ext cx="10878171" cy="2412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 12"/>
          <p:cNvSpPr/>
          <p:nvPr/>
        </p:nvSpPr>
        <p:spPr>
          <a:xfrm>
            <a:off x="11430000" y="644652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  <p:pic>
        <p:nvPicPr>
          <p:cNvPr id="16" name="صورة 15">
            <a:extLst>
              <a:ext uri="{FF2B5EF4-FFF2-40B4-BE49-F238E27FC236}">
                <a16:creationId xmlns:a16="http://schemas.microsoft.com/office/drawing/2014/main" id="{07A98CB7-FD29-6317-F933-A7C6C4A1A5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1912"/>
            <a:ext cx="2971800" cy="13811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48640" y="77724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3000" b="1" dirty="0">
                <a:solidFill>
                  <a:srgbClr val="1E2761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تقييم المستهلك لمحاور الدراسة الثالثة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37160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جميع المحاور جاءت بدرجة موافقة «مرتفعة جداً» — المتوسط العام 4.42 من 5</a:t>
            </a:r>
            <a:endParaRPr lang="en-US" sz="1400" dirty="0"/>
          </a:p>
        </p:txBody>
      </p:sp>
      <p:graphicFrame>
        <p:nvGraphicFramePr>
          <p:cNvPr id="5" name="Chart 0"/>
          <p:cNvGraphicFramePr/>
          <p:nvPr/>
        </p:nvGraphicFramePr>
        <p:xfrm>
          <a:off x="548640" y="1920240"/>
          <a:ext cx="7498080" cy="4023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Shape 3"/>
          <p:cNvSpPr/>
          <p:nvPr/>
        </p:nvSpPr>
        <p:spPr>
          <a:xfrm>
            <a:off x="8321040" y="1920240"/>
            <a:ext cx="3291840" cy="4023360"/>
          </a:xfrm>
          <a:prstGeom prst="roundRect">
            <a:avLst>
              <a:gd name="adj" fmla="val 2778"/>
            </a:avLst>
          </a:prstGeom>
          <a:solidFill>
            <a:srgbClr val="F4F6FB"/>
          </a:solidFill>
          <a:ln/>
        </p:spPr>
      </p:sp>
      <p:sp>
        <p:nvSpPr>
          <p:cNvPr id="7" name="Text 4"/>
          <p:cNvSpPr/>
          <p:nvPr/>
        </p:nvSpPr>
        <p:spPr>
          <a:xfrm>
            <a:off x="8549640" y="210312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أبرز المالحظات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8549640" y="2560320"/>
            <a:ext cx="2834640" cy="320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lnSpc>
                <a:spcPct val="135000"/>
              </a:lnSpc>
              <a:buNone/>
            </a:pPr>
            <a:r>
              <a:rPr lang="en-US" sz="12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المصداقية تتصدّر الترتيب (4.47)</a:t>
            </a:r>
            <a:endParaRPr lang="en-US" sz="1250" dirty="0"/>
          </a:p>
          <a:p>
            <a:pPr marL="0" indent="0" algn="r" rtl="1">
              <a:lnSpc>
                <a:spcPct val="135000"/>
              </a:lnSpc>
              <a:buNone/>
            </a:pPr>
            <a:r>
              <a:rPr lang="en-US" sz="12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أعلى عبارة: التكرار المبالغ فيه بالمدح يقلل المصداقية (4.52)</a:t>
            </a:r>
            <a:endParaRPr lang="en-US" sz="1250" dirty="0"/>
          </a:p>
          <a:p>
            <a:pPr marL="0" indent="0" algn="r" rtl="1">
              <a:lnSpc>
                <a:spcPct val="135000"/>
              </a:lnSpc>
              <a:buNone/>
            </a:pPr>
            <a:r>
              <a:rPr lang="en-US" sz="12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أدنى عبارة: شمولية المراجعة لعيوب المنتج (3.99)</a:t>
            </a:r>
            <a:endParaRPr lang="en-US" sz="1250" dirty="0"/>
          </a:p>
          <a:p>
            <a:pPr marL="0" indent="0" algn="r" rtl="1">
              <a:lnSpc>
                <a:spcPct val="135000"/>
              </a:lnSpc>
              <a:buNone/>
            </a:pPr>
            <a:r>
              <a:rPr lang="en-US" sz="12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المستهلك يثق بصدق المراجعة أكثر من تقييم شمولها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11430000" y="644652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27EE4E08-21DE-546F-9ADC-1540EBE006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4762"/>
            <a:ext cx="2971800" cy="13811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48640" y="777240"/>
            <a:ext cx="9144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3000" b="1" dirty="0" err="1">
                <a:solidFill>
                  <a:srgbClr val="FFFFFF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نتائج</a:t>
            </a:r>
            <a:r>
              <a:rPr lang="en-US" sz="3000" b="1" dirty="0">
                <a:solidFill>
                  <a:srgbClr val="FFFFFF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تحليل</a:t>
            </a:r>
            <a:r>
              <a:rPr lang="en-US" sz="3000" b="1" dirty="0">
                <a:solidFill>
                  <a:srgbClr val="FFFFFF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الانحدار</a:t>
            </a:r>
            <a:r>
              <a:rPr lang="en-US" sz="3000" b="1" dirty="0">
                <a:solidFill>
                  <a:srgbClr val="FFFFFF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الخطي</a:t>
            </a:r>
            <a:r>
              <a:rPr lang="en-US" sz="3000" b="1" dirty="0">
                <a:solidFill>
                  <a:srgbClr val="FFFFFF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latin typeface="Bookman Old Style"/>
                <a:ea typeface="Bookman Old Style" pitchFamily="34" charset="-122"/>
                <a:cs typeface="Bookman Old Style" pitchFamily="34" charset="-120"/>
              </a:rPr>
              <a:t>المتعدد</a:t>
            </a:r>
            <a:endParaRPr lang="en-US" sz="3000" dirty="0" err="1">
              <a:latin typeface="Bookman Old Style"/>
            </a:endParaRPr>
          </a:p>
        </p:txBody>
      </p:sp>
      <p:sp>
        <p:nvSpPr>
          <p:cNvPr id="4" name="Shape 2"/>
          <p:cNvSpPr/>
          <p:nvPr/>
        </p:nvSpPr>
        <p:spPr>
          <a:xfrm>
            <a:off x="548640" y="1554480"/>
            <a:ext cx="3291840" cy="1828800"/>
          </a:xfrm>
          <a:prstGeom prst="roundRect">
            <a:avLst>
              <a:gd name="adj" fmla="val 5000"/>
            </a:avLst>
          </a:prstGeom>
          <a:solidFill>
            <a:srgbClr val="263875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691640"/>
            <a:ext cx="32918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800" b="1" dirty="0">
                <a:solidFill>
                  <a:srgbClr val="C9A15A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71.7%</a:t>
            </a:r>
            <a:endParaRPr lang="en-US" sz="3800" dirty="0"/>
          </a:p>
        </p:txBody>
      </p:sp>
      <p:sp>
        <p:nvSpPr>
          <p:cNvPr id="6" name="Text 4"/>
          <p:cNvSpPr/>
          <p:nvPr/>
        </p:nvSpPr>
        <p:spPr>
          <a:xfrm>
            <a:off x="731520" y="2606040"/>
            <a:ext cx="2926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من التباين في نية الشراء مُفسَّر بالجودة والمصداقية معاً (R²=0.717, p&lt;0.001)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4114800" y="192024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b="1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مصداقية</a:t>
            </a:r>
            <a:r>
              <a:rPr lang="en-US" sz="1400" b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المراجعات</a:t>
            </a:r>
            <a:r>
              <a:rPr lang="en-US" sz="1400" b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المرتبة</a:t>
            </a:r>
            <a:r>
              <a:rPr lang="en-US" sz="1400" b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1</a:t>
            </a:r>
            <a:endParaRPr lang="en-US" sz="1400" dirty="0">
              <a:latin typeface="Calibri"/>
              <a:ea typeface="Calibri"/>
              <a:cs typeface="Calibri"/>
            </a:endParaRPr>
          </a:p>
        </p:txBody>
      </p:sp>
      <p:sp>
        <p:nvSpPr>
          <p:cNvPr id="8" name="Shape 6"/>
          <p:cNvSpPr/>
          <p:nvPr/>
        </p:nvSpPr>
        <p:spPr>
          <a:xfrm>
            <a:off x="7315200" y="1965960"/>
            <a:ext cx="3931920" cy="320040"/>
          </a:xfrm>
          <a:prstGeom prst="rect">
            <a:avLst/>
          </a:prstGeom>
          <a:solidFill>
            <a:srgbClr val="263875"/>
          </a:solidFill>
          <a:ln/>
        </p:spPr>
      </p:sp>
      <p:sp>
        <p:nvSpPr>
          <p:cNvPr id="9" name="Shape 7"/>
          <p:cNvSpPr/>
          <p:nvPr/>
        </p:nvSpPr>
        <p:spPr>
          <a:xfrm>
            <a:off x="7315200" y="1965960"/>
            <a:ext cx="2150760" cy="320040"/>
          </a:xfrm>
          <a:prstGeom prst="rect">
            <a:avLst/>
          </a:prstGeom>
          <a:solidFill>
            <a:srgbClr val="C9A15A"/>
          </a:solidFill>
          <a:ln/>
        </p:spPr>
      </p:sp>
      <p:sp>
        <p:nvSpPr>
          <p:cNvPr id="10" name="Text 8"/>
          <p:cNvSpPr/>
          <p:nvPr/>
        </p:nvSpPr>
        <p:spPr>
          <a:xfrm>
            <a:off x="7315200" y="1536192"/>
            <a:ext cx="3931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C9A1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β = 0.547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4114800" y="274320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00" b="1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جودة</a:t>
            </a:r>
            <a:r>
              <a:rPr lang="en-US" sz="1400" b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المراجعات</a:t>
            </a:r>
            <a:r>
              <a:rPr lang="en-US" sz="1400" b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المرتبة</a:t>
            </a:r>
            <a:r>
              <a:rPr lang="en-US" sz="1400" b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2</a:t>
            </a:r>
            <a:endParaRPr lang="en-US" sz="1400" dirty="0">
              <a:latin typeface="Calibri"/>
              <a:ea typeface="Calibri"/>
              <a:cs typeface="Calibri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7315200" y="2788920"/>
            <a:ext cx="3931920" cy="320040"/>
          </a:xfrm>
          <a:prstGeom prst="rect">
            <a:avLst/>
          </a:prstGeom>
          <a:solidFill>
            <a:srgbClr val="263875"/>
          </a:solidFill>
          <a:ln/>
        </p:spPr>
      </p:sp>
      <p:sp>
        <p:nvSpPr>
          <p:cNvPr id="13" name="Shape 11"/>
          <p:cNvSpPr/>
          <p:nvPr/>
        </p:nvSpPr>
        <p:spPr>
          <a:xfrm>
            <a:off x="7315200" y="2788920"/>
            <a:ext cx="1352580" cy="320040"/>
          </a:xfrm>
          <a:prstGeom prst="rect">
            <a:avLst/>
          </a:prstGeom>
          <a:solidFill>
            <a:srgbClr val="97BC62"/>
          </a:solidFill>
          <a:ln/>
        </p:spPr>
      </p:sp>
      <p:sp>
        <p:nvSpPr>
          <p:cNvPr id="14" name="Text 12"/>
          <p:cNvSpPr/>
          <p:nvPr/>
        </p:nvSpPr>
        <p:spPr>
          <a:xfrm>
            <a:off x="7315200" y="2359152"/>
            <a:ext cx="3931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C9A1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β = 0.344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4114800" y="3429000"/>
            <a:ext cx="7132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25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كلا المتغيرين دالّ إحصائياً عند p &lt; 0.001، دون مشكلة تعدد خطي (VIF = 2.76)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548640" y="3977640"/>
            <a:ext cx="11064240" cy="0"/>
          </a:xfrm>
          <a:prstGeom prst="line">
            <a:avLst/>
          </a:prstGeom>
          <a:noFill/>
          <a:ln w="12700">
            <a:solidFill>
              <a:srgbClr val="3A4A8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48640" y="4206240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4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تفوّق مصداقية المراجعات على جودتها يعني أن المستهلك السعودي يقدّم سؤال «هل هذه المراجعة صادقة؟» على سؤال «هل هي مفيدة؟» عند بناء نيته الشرائية.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11430000" y="644652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  <p:pic>
        <p:nvPicPr>
          <p:cNvPr id="22" name="صورة 21" descr="Midocean 02-03">
            <a:extLst>
              <a:ext uri="{FF2B5EF4-FFF2-40B4-BE49-F238E27FC236}">
                <a16:creationId xmlns:a16="http://schemas.microsoft.com/office/drawing/2014/main" id="{4EA608E3-896C-8340-9B9F-1517E00933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-348"/>
          <a:stretch>
            <a:fillRect/>
          </a:stretch>
        </p:blipFill>
        <p:spPr>
          <a:xfrm>
            <a:off x="259389" y="-210215"/>
            <a:ext cx="2919081" cy="190871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48640" y="777240"/>
            <a:ext cx="10058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2800" b="1" dirty="0">
                <a:solidFill>
                  <a:srgbClr val="1E2761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الفروق تبعاً للمتغيرات الديموغرافية والسلوكية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64240" cy="777240"/>
          </a:xfrm>
          <a:prstGeom prst="roundRect">
            <a:avLst>
              <a:gd name="adj" fmla="val 7059"/>
            </a:avLst>
          </a:prstGeom>
          <a:solidFill>
            <a:srgbClr val="F4F6FB"/>
          </a:solidFill>
          <a:ln/>
        </p:spPr>
      </p:sp>
      <p:sp>
        <p:nvSpPr>
          <p:cNvPr id="5" name="Text 3"/>
          <p:cNvSpPr/>
          <p:nvPr/>
        </p:nvSpPr>
        <p:spPr>
          <a:xfrm>
            <a:off x="731520" y="1645920"/>
            <a:ext cx="1554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23A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غير دال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2377440" y="1645920"/>
            <a:ext cx="1828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 = 0.575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297680" y="164592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اختبار ويلش (Welch's t)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7589520" y="1645920"/>
            <a:ext cx="3840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الجنس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548640" y="2560320"/>
            <a:ext cx="11064240" cy="777240"/>
          </a:xfrm>
          <a:prstGeom prst="roundRect">
            <a:avLst>
              <a:gd name="adj" fmla="val 7059"/>
            </a:avLst>
          </a:prstGeom>
          <a:solidFill>
            <a:srgbClr val="F4F6FB"/>
          </a:solidFill>
          <a:ln/>
        </p:spPr>
      </p:sp>
      <p:sp>
        <p:nvSpPr>
          <p:cNvPr id="10" name="Text 8"/>
          <p:cNvSpPr/>
          <p:nvPr/>
        </p:nvSpPr>
        <p:spPr>
          <a:xfrm>
            <a:off x="731520" y="2560320"/>
            <a:ext cx="1554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23A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غير دال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2377440" y="2560320"/>
            <a:ext cx="1828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 = 0.770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4297680" y="256032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كروسكال واليس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7589520" y="2560320"/>
            <a:ext cx="3840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الفئة العمرية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548640" y="3474720"/>
            <a:ext cx="11064240" cy="777240"/>
          </a:xfrm>
          <a:prstGeom prst="roundRect">
            <a:avLst>
              <a:gd name="adj" fmla="val 7059"/>
            </a:avLst>
          </a:prstGeom>
          <a:solidFill>
            <a:srgbClr val="F4F6FB"/>
          </a:solidFill>
          <a:ln/>
        </p:spPr>
      </p:sp>
      <p:sp>
        <p:nvSpPr>
          <p:cNvPr id="15" name="Text 13"/>
          <p:cNvSpPr/>
          <p:nvPr/>
        </p:nvSpPr>
        <p:spPr>
          <a:xfrm>
            <a:off x="731520" y="3474720"/>
            <a:ext cx="1554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23A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غير دال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2377440" y="3474720"/>
            <a:ext cx="1828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 = 0.806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4297680" y="347472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كروسكال واليس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7589520" y="3474720"/>
            <a:ext cx="3840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مستوى الدخل الشهري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548640" y="4389120"/>
            <a:ext cx="11064240" cy="777240"/>
          </a:xfrm>
          <a:prstGeom prst="roundRect">
            <a:avLst>
              <a:gd name="adj" fmla="val 7059"/>
            </a:avLst>
          </a:prstGeom>
          <a:solidFill>
            <a:srgbClr val="F4F6FB"/>
          </a:solidFill>
          <a:ln/>
        </p:spPr>
      </p:sp>
      <p:sp>
        <p:nvSpPr>
          <p:cNvPr id="20" name="Text 18"/>
          <p:cNvSpPr/>
          <p:nvPr/>
        </p:nvSpPr>
        <p:spPr>
          <a:xfrm>
            <a:off x="731520" y="4389120"/>
            <a:ext cx="1554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23A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✕ غير دال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2377440" y="4389120"/>
            <a:ext cx="1828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 = 0.223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4297680" y="438912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كروسكال واليس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7589520" y="4389120"/>
            <a:ext cx="3840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معدل الشراء اإللكتروني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548640" y="5394960"/>
            <a:ext cx="110642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لم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تكشف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الدراسة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عن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فروق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دالة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إحصائياً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في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نية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الشراء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تُعزى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للجنس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أو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العمر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أو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الدخل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أو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معدل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الشراء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(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عند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p&lt;0.05)،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مع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التنبيه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إلى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محدودية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حجم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العينة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وعدم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توازنها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كتفسير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منهجي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محتمل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—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وليس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هذا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دليالً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قاطعاً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على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انتفاء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30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الفروق</a:t>
            </a:r>
            <a:r>
              <a:rPr lang="en-US" sz="130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.</a:t>
            </a:r>
            <a:endParaRPr lang="en-US" sz="1300" dirty="0">
              <a:latin typeface="Calibri"/>
              <a:ea typeface="Calibri"/>
              <a:cs typeface="Calibri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11430000" y="644652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/>
          </a:p>
        </p:txBody>
      </p:sp>
      <p:pic>
        <p:nvPicPr>
          <p:cNvPr id="26" name="صورة 25">
            <a:extLst>
              <a:ext uri="{FF2B5EF4-FFF2-40B4-BE49-F238E27FC236}">
                <a16:creationId xmlns:a16="http://schemas.microsoft.com/office/drawing/2014/main" id="{9498E78A-B31E-25C5-302C-9DE33F1ED0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875" y="-61912"/>
            <a:ext cx="2971800" cy="13811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48640" y="77724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3000" b="1" dirty="0">
                <a:solidFill>
                  <a:srgbClr val="1E2761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أبرز التوصيات التطبيقية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5394960" cy="2103120"/>
          </a:xfrm>
          <a:prstGeom prst="roundRect">
            <a:avLst>
              <a:gd name="adj" fmla="val 4348"/>
            </a:avLst>
          </a:prstGeom>
          <a:solidFill>
            <a:srgbClr val="F4F6FB"/>
          </a:solidFill>
          <a:ln/>
        </p:spPr>
      </p:sp>
      <p:sp>
        <p:nvSpPr>
          <p:cNvPr id="5" name="Text 3"/>
          <p:cNvSpPr/>
          <p:nvPr/>
        </p:nvSpPr>
        <p:spPr>
          <a:xfrm>
            <a:off x="5029200" y="182880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✅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777240" y="1874520"/>
            <a:ext cx="4297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تفعيل شارات التوثيق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777240" y="2423160"/>
            <a:ext cx="4937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lnSpc>
                <a:spcPct val="125000"/>
              </a:lnSpc>
              <a:buNone/>
            </a:pP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اعتماد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ميزة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«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مشترٍ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مؤكد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»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لتعزيز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المصداقية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،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العامل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الاقوى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في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نية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الشراء</a:t>
            </a:r>
            <a:endParaRPr lang="en-US" sz="1250" dirty="0" err="1">
              <a:latin typeface="Calibri"/>
              <a:ea typeface="Calibri"/>
              <a:cs typeface="Calibri"/>
            </a:endParaRPr>
          </a:p>
        </p:txBody>
      </p:sp>
      <p:sp>
        <p:nvSpPr>
          <p:cNvPr id="8" name="Shape 6"/>
          <p:cNvSpPr/>
          <p:nvPr/>
        </p:nvSpPr>
        <p:spPr>
          <a:xfrm>
            <a:off x="6217920" y="1645920"/>
            <a:ext cx="5394960" cy="2103120"/>
          </a:xfrm>
          <a:prstGeom prst="roundRect">
            <a:avLst>
              <a:gd name="adj" fmla="val 4348"/>
            </a:avLst>
          </a:prstGeom>
          <a:solidFill>
            <a:srgbClr val="F4F6FB"/>
          </a:solidFill>
          <a:ln/>
        </p:spPr>
      </p:sp>
      <p:sp>
        <p:nvSpPr>
          <p:cNvPr id="9" name="Text 7"/>
          <p:cNvSpPr/>
          <p:nvPr/>
        </p:nvSpPr>
        <p:spPr>
          <a:xfrm>
            <a:off x="10698480" y="182880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🗣️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6446520" y="1874520"/>
            <a:ext cx="4297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الشفافية في العرض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6446520" y="2423160"/>
            <a:ext cx="4937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lnSpc>
                <a:spcPct val="125000"/>
              </a:lnSpc>
              <a:buNone/>
            </a:pPr>
            <a:r>
              <a:rPr lang="en-US" sz="12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عدم حذف المراجعات السلبية والرد عليها باحترافية لخفض المخاطر المدركة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548640" y="4023360"/>
            <a:ext cx="5394960" cy="2103120"/>
          </a:xfrm>
          <a:prstGeom prst="roundRect">
            <a:avLst>
              <a:gd name="adj" fmla="val 4348"/>
            </a:avLst>
          </a:prstGeom>
          <a:solidFill>
            <a:srgbClr val="F4F6FB"/>
          </a:solidFill>
          <a:ln/>
        </p:spPr>
      </p:sp>
      <p:sp>
        <p:nvSpPr>
          <p:cNvPr id="13" name="Text 11"/>
          <p:cNvSpPr/>
          <p:nvPr/>
        </p:nvSpPr>
        <p:spPr>
          <a:xfrm>
            <a:off x="5029200" y="420624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🎥</a:t>
            </a:r>
            <a:endParaRPr lang="en-US" sz="2600" dirty="0"/>
          </a:p>
        </p:txBody>
      </p:sp>
      <p:sp>
        <p:nvSpPr>
          <p:cNvPr id="14" name="Text 12"/>
          <p:cNvSpPr/>
          <p:nvPr/>
        </p:nvSpPr>
        <p:spPr>
          <a:xfrm>
            <a:off x="777240" y="4251960"/>
            <a:ext cx="4297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دعم المحتوى بالوسائط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777240" y="4800600"/>
            <a:ext cx="4937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lnSpc>
                <a:spcPct val="125000"/>
              </a:lnSpc>
              <a:buNone/>
            </a:pPr>
            <a:r>
              <a:rPr lang="en-US" sz="1250" dirty="0">
                <a:solidFill>
                  <a:srgbClr val="22283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إتاحة إرفاق الصور والفيديوهات لتعزيز جودة المراجعات المعروضة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6217920" y="4023360"/>
            <a:ext cx="5394960" cy="2103120"/>
          </a:xfrm>
          <a:prstGeom prst="roundRect">
            <a:avLst>
              <a:gd name="adj" fmla="val 4348"/>
            </a:avLst>
          </a:prstGeom>
          <a:solidFill>
            <a:srgbClr val="F4F6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698480" y="4206240"/>
            <a:ext cx="731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🎯</a:t>
            </a:r>
            <a:endParaRPr lang="en-US" sz="2600" dirty="0"/>
          </a:p>
        </p:txBody>
      </p:sp>
      <p:sp>
        <p:nvSpPr>
          <p:cNvPr id="18" name="Text 16"/>
          <p:cNvSpPr/>
          <p:nvPr/>
        </p:nvSpPr>
        <p:spPr>
          <a:xfrm>
            <a:off x="6446520" y="4251960"/>
            <a:ext cx="4297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استهداف تسويقي شامل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6446520" y="4800600"/>
            <a:ext cx="4937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lnSpc>
                <a:spcPct val="125000"/>
              </a:lnSpc>
              <a:buNone/>
            </a:pP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عدم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تمييز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حسب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الجنس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أو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العمر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أو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الدخل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لعدم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وجود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فروق</a:t>
            </a:r>
            <a:r>
              <a:rPr lang="en-US" sz="1250" dirty="0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 dirty="0" err="1">
                <a:solidFill>
                  <a:srgbClr val="222831"/>
                </a:solidFill>
                <a:latin typeface="Calibri"/>
                <a:ea typeface="Calibri"/>
                <a:cs typeface="Calibri"/>
              </a:rPr>
              <a:t>دالة</a:t>
            </a:r>
            <a:endParaRPr lang="en-US" sz="1250" dirty="0" err="1">
              <a:latin typeface="Calibri"/>
              <a:ea typeface="Calibri"/>
              <a:cs typeface="Calibri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11430000" y="644652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  <p:pic>
        <p:nvPicPr>
          <p:cNvPr id="21" name="صورة 20">
            <a:extLst>
              <a:ext uri="{FF2B5EF4-FFF2-40B4-BE49-F238E27FC236}">
                <a16:creationId xmlns:a16="http://schemas.microsoft.com/office/drawing/2014/main" id="{8509809D-4BA5-ABBD-E180-22E43A921C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488"/>
            <a:ext cx="2971800" cy="13811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10</Slides>
  <Notes>10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86</cp:revision>
  <dcterms:created xsi:type="dcterms:W3CDTF">2026-08-22T02:15:49Z</dcterms:created>
  <dcterms:modified xsi:type="dcterms:W3CDTF">2026-08-22T02:37:45Z</dcterms:modified>
</cp:coreProperties>
</file>