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313" r:id="rId7"/>
    <p:sldId id="743" r:id="rId8"/>
    <p:sldId id="276" r:id="rId9"/>
    <p:sldId id="511" r:id="rId10"/>
    <p:sldId id="760" r:id="rId11"/>
    <p:sldId id="761" r:id="rId12"/>
    <p:sldId id="762" r:id="rId13"/>
    <p:sldId id="763" r:id="rId14"/>
    <p:sldId id="764" r:id="rId15"/>
    <p:sldId id="765" r:id="rId16"/>
    <p:sldId id="766" r:id="rId17"/>
    <p:sldId id="767" r:id="rId18"/>
    <p:sldId id="768" r:id="rId19"/>
    <p:sldId id="769" r:id="rId20"/>
    <p:sldId id="770" r:id="rId21"/>
    <p:sldId id="771" r:id="rId22"/>
    <p:sldId id="772" r:id="rId23"/>
    <p:sldId id="773" r:id="rId24"/>
    <p:sldId id="545" r:id="rId25"/>
    <p:sldId id="600" r:id="rId26"/>
    <p:sldId id="774" r:id="rId27"/>
    <p:sldId id="775" r:id="rId28"/>
    <p:sldId id="776" r:id="rId29"/>
    <p:sldId id="777" r:id="rId30"/>
    <p:sldId id="778" r:id="rId31"/>
    <p:sldId id="779" r:id="rId32"/>
    <p:sldId id="745" r:id="rId33"/>
    <p:sldId id="652" r:id="rId34"/>
    <p:sldId id="780" r:id="rId35"/>
    <p:sldId id="781" r:id="rId36"/>
    <p:sldId id="788" r:id="rId37"/>
    <p:sldId id="782" r:id="rId38"/>
    <p:sldId id="783" r:id="rId39"/>
    <p:sldId id="784" r:id="rId40"/>
    <p:sldId id="785" r:id="rId41"/>
    <p:sldId id="786" r:id="rId42"/>
    <p:sldId id="787" r:id="rId43"/>
    <p:sldId id="789" r:id="rId44"/>
    <p:sldId id="790" r:id="rId45"/>
    <p:sldId id="634" r:id="rId46"/>
    <p:sldId id="759" r:id="rId47"/>
    <p:sldId id="791" r:id="rId48"/>
    <p:sldId id="793" r:id="rId49"/>
    <p:sldId id="792" r:id="rId50"/>
    <p:sldId id="794" r:id="rId51"/>
    <p:sldId id="795" r:id="rId52"/>
    <p:sldId id="796" r:id="rId53"/>
    <p:sldId id="798" r:id="rId54"/>
    <p:sldId id="797" r:id="rId55"/>
    <p:sldId id="800" r:id="rId56"/>
    <p:sldId id="801" r:id="rId57"/>
    <p:sldId id="802" r:id="rId58"/>
    <p:sldId id="803" r:id="rId59"/>
    <p:sldId id="804" r:id="rId60"/>
    <p:sldId id="805" r:id="rId61"/>
    <p:sldId id="757" r:id="rId62"/>
    <p:sldId id="758"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511"/>
            <p14:sldId id="760"/>
            <p14:sldId id="761"/>
            <p14:sldId id="762"/>
            <p14:sldId id="763"/>
            <p14:sldId id="764"/>
            <p14:sldId id="765"/>
            <p14:sldId id="766"/>
            <p14:sldId id="767"/>
            <p14:sldId id="768"/>
            <p14:sldId id="769"/>
            <p14:sldId id="770"/>
            <p14:sldId id="771"/>
            <p14:sldId id="772"/>
            <p14:sldId id="773"/>
            <p14:sldId id="545"/>
            <p14:sldId id="600"/>
            <p14:sldId id="774"/>
            <p14:sldId id="775"/>
            <p14:sldId id="776"/>
            <p14:sldId id="777"/>
            <p14:sldId id="778"/>
            <p14:sldId id="779"/>
            <p14:sldId id="745"/>
            <p14:sldId id="652"/>
            <p14:sldId id="780"/>
            <p14:sldId id="781"/>
            <p14:sldId id="788"/>
            <p14:sldId id="782"/>
            <p14:sldId id="783"/>
            <p14:sldId id="784"/>
            <p14:sldId id="785"/>
            <p14:sldId id="786"/>
            <p14:sldId id="787"/>
            <p14:sldId id="789"/>
            <p14:sldId id="790"/>
            <p14:sldId id="634"/>
            <p14:sldId id="759"/>
            <p14:sldId id="791"/>
            <p14:sldId id="793"/>
            <p14:sldId id="792"/>
            <p14:sldId id="794"/>
            <p14:sldId id="795"/>
            <p14:sldId id="796"/>
            <p14:sldId id="798"/>
            <p14:sldId id="797"/>
            <p14:sldId id="800"/>
            <p14:sldId id="801"/>
            <p14:sldId id="802"/>
            <p14:sldId id="803"/>
            <p14:sldId id="804"/>
            <p14:sldId id="805"/>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06" autoAdjust="0"/>
    <p:restoredTop sz="93759" autoAdjust="0"/>
  </p:normalViewPr>
  <p:slideViewPr>
    <p:cSldViewPr snapToGrid="0">
      <p:cViewPr varScale="1">
        <p:scale>
          <a:sx n="112" d="100"/>
          <a:sy n="112" d="100"/>
        </p:scale>
        <p:origin x="82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22125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53622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22248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31400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2599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47498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55516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21211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51811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7651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7147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09161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761107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14802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28640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490884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157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99047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451777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029980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884655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77201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233711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3355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56335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79460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624668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544356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156921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17558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91362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68569754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105997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199080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2734087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6625503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6300980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272490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2767913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2934718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3699971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2042430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5595402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78874127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94556833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الثامنة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3559372"/>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الثامنة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السابعة موضوع مشاركة أصحاب المصلحة وبناء العلاقات، من تحديد وتحليل أصحاب المصلحة، واستراتيجيات مشاركة أصحاب المصلحة وبناء العلاقات القوية، إلى دور التكنولوجيا في إدارة العلاقات مع أصحاب المصلحة ، وأمثلة تطبيقية ودراسات حالة.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الثامنة موضوع التقييم والقياس في العلاقات العامة، بدءًا من أهمية التقييم والقياس في العلاقات العامة،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وطرق تقييم فعالية العلاقات العامة، إلى استخدام البيانات والتحليلات لتوجيه استراتيجيات العلاقات العامة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650603" y="1396107"/>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التقييم والقياس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أهمية التقييم والقياس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51032" y="3108186"/>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 لحملات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4664" y="3905147"/>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طرق تقييم فعالية العلاقات العامة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4709761"/>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استخدام البيانات والتحليلات لتوجيه استراتيجيات العلاقات العامة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117813"/>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أهمية التقييم والقياس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1361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7725" y="1872383"/>
            <a:ext cx="9316550" cy="3864969"/>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التوافق مع الأهداف الاستراتيجية</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يتمثل أحد أهم أدوار التقييم في التأكد من أن جميع أنشطة العلاقات العامة تدعم الأهداف الاستراتيجية للمؤسسة. يُعد هذا التوافق ضروريًا لضمان أن الجهود المبذولة تسهم بشكل مباشر في تحقيق رؤية ورسالة المؤسسة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التركيز على الأولويات</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يساعد التقييم في توجيه الأنشطة نحو الأولويات الاستراتيجية الأكثر أهمية، مما يعزز من فعالية الأنشطة ويسهم في تحقيق النتائج المطلوبة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40721"/>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التقييم المستمر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يتطلب النجاح في تحقيق الأهداف الاستراتيجية مراقبة مستمرة وتقييم دوري لمدى التقدم المحرز. من خلال التقييم المستمر، يمكن للمؤسسة متابعة الأداء بشكل منتظم وتحديد أي انحرافات عن المسار المخطط له</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فعالية الاستراتيجيات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قياس التقدم للمؤسسة تحليل فعالية الاستراتيجيات المتبعة. إذا أظهرت التقييمات أن التقدم نحو الأهداف بطيء أو غير موجود، يمكن إجراء تعديلات سريعة على الاستراتيجيات لتحسين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توجيه الجهود</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حال اكتشاف أي مشكلات أو عوائق تؤثر على تحقيق الأهداف، يمكن استخدام نتائج التقييم لإعادة توجيه الجهود والموارد نحو الأساليب الأكثر فعالية والأكثر ملاءمة لتحقيق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057199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536138"/>
            <a:ext cx="9316550" cy="3755323"/>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أمثلة تطبيقية</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شركة عالمية تعمل في مجال التكنولوجيا، قد تكون إحدى الأهداف الاستراتيجية هي زيادة الوعي بالعلامة التجارية في الأسواق الجديدة. من خلال التقييم المستمر للأنشطة الإعلامية وحملات العلاقات العامة، يمكن قياس مدى تحقيق هذا الهدف من خلال مؤشرات مثل التغطية الإعلامية، التفاعل على وسائل التواصل الاجتماعي، والاستطلاعات التي تقيس وعي الجمهور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التحسين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 التقييم أن الوعي لم يزد بالقدر المطلوب، يمكن تعديل الاستراتيجية من خلال استهداف قنوات إعلامية مختلفة أو تحسين الرسائل التسويقية لجذب اهتمام أكبر من الجمهور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1533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49501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القوة والضعف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في إجراء تحليل دقيق لأداء الحملات والأنشطة الحالية. من خلال جمع البيانات حول كيفية استجابة الجمهور المستهدف للحملات، يمكن تحديد العناصر التي تحقق نجاحًا وتلك التي تحتاج إلى تحسين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التركيز على النجاحات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نقاط القوة في الحملة، يمكن تعزيز هذه العناصر واستخدامها كأصول رئيسية في الحملات المستقبلية. على سبيل المثال، إذا كانت الرسائل المرئية تجذب اهتمام الجمهور بشكل كبير، يمكن زيادة التركيز عليها في الاستراتيجيات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معالجة الضعف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أيضًا في كشف نقاط الضعف، مثل انخفاض مستوى التفاعل أو ردود الفعل السلبية. هذه المعلومات تسمح بإجراء تعديلات سريعة للتغلب على التحديات وضمان 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524532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الكفاءة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تخصيص الموارد بذكاء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يسمح التقييم بتحديد الأنشطة والاستراتيجيات الأكثر فعالية من حيث التكلفة والنتائج، مما يمكن المؤسسة من تخصيص مواردها بشكل أكثر كفاءة. هذا يمكن أن يشمل تقليل الإنفاق على القنوات أو الأنشطة ذات الأداء الضعيف وزيادة الاستثمار في تلك التي تحقق أفضل النتائج</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زيادة العائد على الاستثمار</a:t>
            </a:r>
            <a:r>
              <a:rPr lang="en-GB" sz="1800" b="1" kern="100" dirty="0">
                <a:effectLst/>
                <a:latin typeface="Alexandria" pitchFamily="2" charset="-78"/>
                <a:ea typeface="Calibri" panose="020F0502020204030204" pitchFamily="34" charset="0"/>
                <a:cs typeface="Arial" panose="020B0604020202020204" pitchFamily="34" charset="0"/>
              </a:rPr>
              <a:t> (ROI):</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تحسين الكفاءة، يمكن تحقيق نتائج أفضل بموارد أقل، مما يزيد من العائد على الاستثمار ويعزز من فعالية الحملات بشكل عام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للتقييم المستمر أن يكشف عن طرق لتبسيط العمليات وتحسين الأداء التشغيلي، مثل تقليل وقت إعداد الحملات أو تحسين التنسيق بين الفرق المختلفة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06830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0622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التغيرات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التقييم المستمر للمؤسسة الاستجابة بسرعة للتغيرات في البيئة الخارجية، مثل التحولات في سلوك الجمهور أو التغيرات في المنافسة. يمكن تعديل الاستراتيجيات فورًا بناءً على نتائج التقييم لضمان بقاء الحملات ذات صلة وفعالة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التقييمات أن بعض الرسائل لا تحقق الأثر المطلوب، يمكن تعديلها لتكون أكثر تأثيرًا وجاذبية للجمهور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استهداف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كانت الحملة لا تحقق النتائج المرجوة مع فئة معينة من الجمهور، يمكن استخدام بيانات التقييم لإعادة استهداف الجمهور أو توسيع نطاق الحملة لتشمل فئات جديدة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620341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9713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1176" y="1689593"/>
            <a:ext cx="9316550" cy="343677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حملة للترويج لمنتج جديد، يمكن استخدام التقييم لتحديد أن الجمهور يتفاعل بشكل إيجابي مع الفيديوهات الترويجية أكثر من المقالات المكتوبة. بناءً على هذه النتيجة، يمكن تعديل الاستراتيجية للتركيز بشكل أكبر على إنتاج ومشاركة المزيد من المحتوى المرئي، مع تحسين جودة المقالات المكتوبة لجذب الجمهور الأقل تفاعلًا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ما تحقق نتائج ضعيفة في منطقة جغرافية معينة، يمكن تعديل الرسائل لتكون أكثر توافقًا مع الثقافة المحلية أو استخدام قنوات توزيع مختلفة تصل إلى الجمهور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779598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81356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استناد القرارات إلى بيانات موثوقة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البيانات الكمية والنوعية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التقييم والقياس في العلاقات العامة يوفران بيانات دقيقة يمكن استخدامها لاتخاذ قرارات مستنيرة. البيانات الكمية، مثل نسب التفاعل والتحويلات، تقدم صورة واضحة عن الأداء الرقمي للحملات. البيانات النوعية، مثل ردود فعل الجمهور من خلال المقابلات أو الاستطلاعات، تساعد في فهم المشاعر والسلوكيات وراء الأرقام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أدوات التحليل المتقدمة، يمكن استخراج رؤى مهمة من البيانات المجمعة. على سبيل المثال، يمكن تحديد الأنماط والتوجهات التي تشير إلى فعالية حملات معينة أو جوانب من الرسائل تحتاج إلى تعديل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مستنيرة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استنادًا إلى البيانات، يمكن اتخاذ قرارات دقيقة حول تعديل الاستراتيجيات، تخصيص الموارد، أو تغيير الجمهور المستهدف. على سبيل المثال، إذا أظهرت البيانات أن الجمهور المستهدف يتفاعل بشكل أكبر مع محتوى معين، يمكن زيادة التركيز على هذا النوع من المحتوى في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987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49501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إدارة المخاطر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المخاطر المحتملة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الفهم الدقيق لأداء الحملات، يمكن التعرف على المخاطر المحتملة مثل انخفاض التفاعل أو التغطية الإعلامية السلبية. هذا يساعد في وضع استراتيجيات استباقية للتعامل مع هذه المخاطر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الحد من المخاطر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القرارات غير المستندة إلى بيانات قد تؤدي إلى نتائج غير متوقعة أو غير مرغوبة. باستخدام البيانات الموثوقة، يمكن تقليل هذه المخاطر وضمان أن الاستراتيجيات المتبعة ستؤدي إلى النتائج المرجوة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الظروف المتغيرة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المستمرة تتيح للمؤسسات الاستجابة بسرعة لأي تغييرات غير متوقعة في السوق أو في استجابة الجمهور. على سبيل المثال، إذا تبين أن حملة ما تفقد فعاليتها بمرور الوقت، يمكن تعديل الاستراتيجية بسرعة لتجنب التأثير السلبي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64344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07374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767903"/>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تحسين التخطيط المستقبلي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 السابق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المستخلصة من الحملات السابقة توفر رؤية قيمة حول ما نجح وما لم ينجح. هذا يمكن أن يشمل فهم أفضل للوقت الأمثل لإطلاق الحملات، والقنوات الأكثر فاعلية، والرسائل التي تثير أكبر قدر من الاستجابة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وضع خطط قائمة على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البيانات، يمكن وضع خطط مستقبلية قائمة على المعرفة المكتسبة من الأداء السابق. هذا يتضمن تحديد أهداف واقعية، وتخصيص الميزانيات بناءً على تقديرات الأداء، وتصميم استراتيجيات تواصل مخصصة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وضع معايير وأهداف واضحة باستخدام البيانات، يمكن قياس التقدم بمرور الوقت وتعديل الخطط حسب الحاجة لضمان تحقيق الأهداف بأعلى كفاءة ممكنة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7059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8891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بيانات حملة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معينة حققت نتائج جيدة في قناة تسويقية معينة (مثل وسائل التواصل الاجتماعي)، يمكن التخطيط لزيادة الاستثمار في هذه القناة في المستقبل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تجنب القرارات العشوائية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بدلاً من الاعتماد على الحدس أو التخمين، يمكن للمؤسسة استخدام البيانات لتجنب القرارات غير المستندة إلى دليل، مما يقلل من المخاطر المالية والاستراتيجية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الاستراتيجيات المستقبلية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تحليل الأداء السابق، يمكن تصميم حملات جديدة تستفيد من النجاحات السابقة وتتجنب الأخطاء، مما يضمن تحسين مستمر في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9205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616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073872"/>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تقييم قيمة الحملات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التكاليف مقابل النتائج</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قياس العائد على الاستثمار</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تحديد ما إذا كانت الحملات التي تقوم بها العلاقات العامة تحقق العوائد المطلوبة مقابل التكاليف المستثمرة فيها. يتم ذلك من خلال مقارنة تكاليف الحملات (مثل التكاليف الإعلانية، تكاليف الإنتاج، والموارد البشرية) مع العوائد المالية أو القيمة المحققة من هذه الحملات (مثل زيادة المبيعات، تحسين السمعة، أو زيادة الوعي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العائد غير المالي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كثير من الأحيان، قد لا تكون نتائج العلاقات العامة مالية بشكل مباشر، ولكن يمكن قياس العائد من خلال تحسين العلاقات مع أصحاب المصلحة، تعزيز السمعة، أو تحسين صورة العلامة التجارية. يمكن استخدام مقاييس مثل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أو التغطية الإعلامية لحساب العوائد غير المباشرة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22894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050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375532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الميزانية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تبرير الاستثمار في العلاقات العامة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إظهار العائد الإيجابي على الاستثمار، يمكن للمؤسسات تقديم حجة قوية لزيادة ميزانية العلاقات العامة. يعزز ذلك الثقة من الإدارة العليا وأصحاب المصلحة في فعالية العلاقات العامة كجزء من الاستراتيجية الشاملة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توجيه الموارد بكفاءة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فهم العائد على الاستثمار، يمكن توجيه الموارد نحو الأنشطة والقنوات الأكثر فعالية، مما يساهم في تحسين الأداء العام للحملات وتقليل الهدر في الميزانية. على سبيل المثال، إذا أظهر التحليل أن قناة معينة تحقق</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أعلى من غيرها، يمكن زيادة الاستثمار في تلك القناة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66840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تحقيق المزيد من الاستدامة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مستدامة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فهم العائد على الاستثمار في اتخاذ قرارات تدعم الاستدامة المالية والاستراتيجية للمؤسسة. يساهم ذلك في تقليل المخاطر المالية وضمان أن العلاقات العامة تساهم في النمو طويل الأجل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القدرة على التكيف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كأداة لتقييم الأداء المستمر وتحسين الاستراتيجيات. هذا يمكن أن يشمل تعديل أو إيقاف الحملات التي لا تحقق العوائد المتوقعة والتركيز على الاستراتيجيات الأكثر نجاحًا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التخطيط يساعد المؤسسات في تحديد الأولويات ووضع استراتيجيات تعزز من قدرتها على مواجهة التحديات المستقبلية وتحقيق الأهداف بكفاءة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60663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أهمية التقييم والقياس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حملة توعية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قامت مؤسسة بحملة توعية لتحسين صورتها العامة وكانت التكاليف الإجمالية للحملة 50,000 دولار، بينما قُدّرت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بـ 200,000 دولار، فإن العائد على الاستثمار يظهر أن الحملة كانت ناجحة وذات قيمة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الاستثمار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أثبتت العلاقات العامة من خلال البيانات أن حملة معينة ساهمت بشكل كبير في زيادة المبيعات أو جذب استثمارات جديدة، يمكن استخدامها كدليل لدعم طلب زيادة الميزانية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تحقيق استدامة أكبر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الحملات أو الأنشطة التي تحقق عائدًا أعلى، يمكن للمؤسسة الاستثمار بشكل أكبر في تلك المجالات، مما يدعم الاستدامة والنمو المستقبلي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86753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714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تحديد مؤشرات الأداء الرئيسية</a:t>
            </a:r>
            <a:r>
              <a:rPr lang="en-GB" sz="2800" b="1" dirty="0">
                <a:latin typeface="Alexandria" charset="0"/>
                <a:cs typeface="Alexandria" charset="0"/>
              </a:rPr>
              <a:t>KPIs </a:t>
            </a:r>
            <a:r>
              <a:rPr lang="ar-EG" sz="2800" b="1" dirty="0">
                <a:latin typeface="Alexandria" charset="0"/>
                <a:cs typeface="Alexandria" charset="0"/>
              </a:rPr>
              <a:t> لحملات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793975"/>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42950" y="1382905"/>
            <a:ext cx="10652760" cy="4967450"/>
          </a:xfrm>
          <a:prstGeom prst="rect">
            <a:avLst/>
          </a:prstGeom>
          <a:noFill/>
        </p:spPr>
        <p:txBody>
          <a:bodyPr wrap="square" rtlCol="0">
            <a:spAutoFit/>
          </a:bodyPr>
          <a:lstStyle/>
          <a:p>
            <a:pPr marL="342900" lvl="0" indent="-342900" algn="r" rtl="1">
              <a:lnSpc>
                <a:spcPct val="115000"/>
              </a:lnSpc>
              <a:spcAft>
                <a:spcPts val="800"/>
              </a:spcAft>
              <a:buFont typeface="+mj-lt"/>
              <a:buAutoNum type="arabicPeriod"/>
            </a:pPr>
            <a:r>
              <a:rPr lang="ar-SA" sz="2000" b="1" kern="100" dirty="0">
                <a:solidFill>
                  <a:srgbClr val="00AEEF"/>
                </a:solidFill>
                <a:effectLst/>
                <a:latin typeface="Calibri" panose="020F0502020204030204" pitchFamily="34" charset="0"/>
                <a:ea typeface="Calibri" panose="020F0502020204030204" pitchFamily="34" charset="0"/>
                <a:cs typeface="Alexandria" pitchFamily="2" charset="-78"/>
              </a:rPr>
              <a:t>تعريف مؤشرات الأداء الرئيسية </a:t>
            </a:r>
            <a:r>
              <a:rPr lang="en-GB" sz="2000" b="1" kern="100" dirty="0">
                <a:solidFill>
                  <a:srgbClr val="00AEEF"/>
                </a:solidFill>
                <a:effectLst/>
                <a:latin typeface="Alexandria" pitchFamily="2" charset="-78"/>
                <a:ea typeface="Calibri" panose="020F0502020204030204" pitchFamily="34" charset="0"/>
                <a:cs typeface="Arial" panose="020B0604020202020204" pitchFamily="34" charset="0"/>
              </a:rPr>
              <a:t>(KPIs)</a:t>
            </a:r>
            <a:endParaRPr lang="en-GB" sz="2000" b="1" kern="100" dirty="0">
              <a:solidFill>
                <a:srgbClr val="00AEEF"/>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ما هي </a:t>
            </a:r>
            <a:r>
              <a:rPr lang="en-GB" sz="1800" b="1" kern="0" dirty="0">
                <a:effectLst/>
                <a:latin typeface="Alexandria" pitchFamily="2" charset="-78"/>
                <a:ea typeface="Times New Roman" panose="02020603050405020304" pitchFamily="18" charset="0"/>
                <a:cs typeface="Arial" panose="020B0604020202020204" pitchFamily="34" charset="0"/>
              </a:rPr>
              <a:t>KPIs</a:t>
            </a:r>
            <a:r>
              <a:rPr lang="ar-SA" sz="1800" b="1" kern="0" dirty="0">
                <a:effectLst/>
                <a:latin typeface="Calibri" panose="020F0502020204030204" pitchFamily="34" charset="0"/>
                <a:ea typeface="Times New Roman" panose="02020603050405020304" pitchFamily="18" charset="0"/>
                <a:cs typeface="Alexandria" pitchFamily="2" charset="-78"/>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15000"/>
              </a:lnSpc>
              <a:spcAft>
                <a:spcPts val="8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التعريف</a:t>
            </a:r>
            <a:r>
              <a:rPr lang="en-GB" sz="1800" b="1" kern="0" dirty="0">
                <a:effectLst/>
                <a:latin typeface="Alexandria" pitchFamily="2" charset="-78"/>
                <a:ea typeface="Times New Roman" panose="02020603050405020304" pitchFamily="18" charset="0"/>
                <a:cs typeface="Arial" panose="020B0604020202020204" pitchFamily="34" charset="0"/>
              </a:rPr>
              <a:t>:</a:t>
            </a:r>
            <a:br>
              <a:rPr lang="en-GB" sz="1800" kern="0" dirty="0">
                <a:effectLst/>
                <a:latin typeface="Alexandria" pitchFamily="2" charset="-78"/>
                <a:ea typeface="Times New Roman" panose="02020603050405020304" pitchFamily="18" charset="0"/>
                <a:cs typeface="Arial" panose="020B0604020202020204" pitchFamily="34" charset="0"/>
              </a:rPr>
            </a:br>
            <a:r>
              <a:rPr lang="ar-SA" kern="0" dirty="0">
                <a:effectLst/>
                <a:latin typeface="Calibri" panose="020F0502020204030204" pitchFamily="34" charset="0"/>
                <a:ea typeface="Times New Roman" panose="02020603050405020304" pitchFamily="18" charset="0"/>
                <a:cs typeface="Alexandria" pitchFamily="2" charset="-78"/>
              </a:rPr>
              <a:t>مؤشرات الأداء الرئيسية</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هي مقاييس محددة تُستخدم لتقييم مدى نجاح حملة العلاقات العامة في تحقيق أهدافها. تُعتبر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أدوات قياس تعكس أداء الحملة وتوفر بيانات كمية ونوعية حول نتائج الأنشطة المختلفة، مما يساعد في تقييم فعالية الاستراتيجيات المستخدمة وتحديد المجالات التي تحتاج إلى تحسين</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لماذا تعد</a:t>
            </a:r>
            <a:r>
              <a:rPr lang="en-GB" sz="1800" b="1" kern="0" dirty="0">
                <a:effectLst/>
                <a:latin typeface="Alexandria" pitchFamily="2" charset="-78"/>
                <a:ea typeface="Times New Roman" panose="02020603050405020304" pitchFamily="18" charset="0"/>
                <a:cs typeface="Arial" panose="020B0604020202020204" pitchFamily="34" charset="0"/>
              </a:rPr>
              <a:t> KPIs </a:t>
            </a:r>
            <a:r>
              <a:rPr lang="ar-SA" sz="1800" b="1" kern="0" dirty="0">
                <a:effectLst/>
                <a:latin typeface="Calibri" panose="020F0502020204030204" pitchFamily="34" charset="0"/>
                <a:ea typeface="Times New Roman" panose="02020603050405020304" pitchFamily="18" charset="0"/>
                <a:cs typeface="Alexandria" pitchFamily="2" charset="-78"/>
              </a:rPr>
              <a:t>مهمة؟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قياس النجاح</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تساعد</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في قياس مدى التقدم نحو تحقيق الأهداف الاستراتيجية للحملة. من خلال تحليل هذه المؤشرات، يمكن للمؤسسات تحديد ما إذا كانت الحملة تسير في الاتجاه الصحيح أم تحتاج إلى تعديل مسارها</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تحسين الأداء</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توفر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بيانات قيّمة تساعد في تحسين الاستراتيجيات الحالية وضبطها لضمان تحقيق نتائج أفضل. كما تسهم في تحديد نقاط القوة والضعف في الحملات، مما يمكن الفرق من تحسين الكفاءة وزيادة التأثير</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150203"/>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5428" y="1952506"/>
            <a:ext cx="9407703" cy="3864969"/>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الأهداف الاستراتيجية</a:t>
            </a:r>
            <a:r>
              <a:rPr lang="en-GB" sz="2000" b="1" kern="100" dirty="0">
                <a:effectLst/>
                <a:latin typeface="Alexandria" pitchFamily="2" charset="-78"/>
                <a:ea typeface="Calibri" panose="020F0502020204030204" pitchFamily="34"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مواءمة</a:t>
            </a:r>
            <a:r>
              <a:rPr lang="en-GB" b="1" kern="100" dirty="0">
                <a:effectLst/>
                <a:latin typeface="Alexandria" pitchFamily="2" charset="-78"/>
                <a:ea typeface="Calibri" panose="020F0502020204030204" pitchFamily="34" charset="0"/>
                <a:cs typeface="Arial" panose="020B0604020202020204" pitchFamily="34" charset="0"/>
              </a:rPr>
              <a:t> KPIs </a:t>
            </a:r>
            <a:r>
              <a:rPr lang="ar-SA" b="1" kern="100" dirty="0">
                <a:effectLst/>
                <a:latin typeface="Calibri" panose="020F0502020204030204" pitchFamily="34" charset="0"/>
                <a:ea typeface="Calibri" panose="020F0502020204030204" pitchFamily="34" charset="0"/>
                <a:cs typeface="Alexandria" pitchFamily="2" charset="-78"/>
              </a:rPr>
              <a:t>مع أهداف الحملة العامة</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100" dirty="0">
                <a:effectLst/>
                <a:latin typeface="Calibri" panose="020F0502020204030204" pitchFamily="34" charset="0"/>
                <a:ea typeface="Calibri" panose="020F0502020204030204" pitchFamily="34" charset="0"/>
                <a:cs typeface="Alexandria" pitchFamily="2" charset="-78"/>
              </a:rPr>
              <a:t>لتكون مؤشرات الأداء الرئيسية فعّالة، يجب أن تكون مرتبطة بشكل وثيق بالأهداف الاستراتيجية للحملة. على سبيل المثال، إذا كان الهدف من الحملة هو زيادة الوعي بالعلامة التجارية، فيجب أن تتضمن</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نسبة الوصول والظهور الإعلامي. إذا كان الهدف تحسين سمعة المؤسسة، يمكن أن تشمل</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التفاعل الإيجابي عبر وسائل التواصل الاجتماعي أو نتائج استطلاعات 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446324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4" y="854836"/>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1469" y="1489794"/>
            <a:ext cx="10149059" cy="4475136"/>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الكمية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التغطيات الإعلامية: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المقالات، التقارير، أو المقابلات الإعلامية التي تناولت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نسبة الوصول:</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الأشخاص الذين تم الوصول إليهم من خلال وسائل الإعلام المختلفة، سواء كانت تقليدية أو رقمية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الزوار للموقع:</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الزوار الذين تم جذبهم إلى الموقع الإلكتروني للمؤسسة أو الحملة من خلال جهود العلاقات العامة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805501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547216" cy="3899722"/>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النوعية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الصورة العامة: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التغيير في تصورات الجمهور تجاه العلامة التجارية أو المؤسسة، والذي يمكن قياسه من خلال استطلاعات الرأي أو تحليل المشاعر في وسائل الإعلام الاجتماعية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رضا العملاء:</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قياس مدى رضا العملاء عن المؤسسة أو منتجاتها، والذي يمكن تحقيقه من خلال استطلاعات الرضا أو مراجعات العملاء</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49238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3040" y="1680973"/>
            <a:ext cx="9521190" cy="3704797"/>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التغطية الإعلامية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المقالات أو التقارير الإخبارية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هذا المؤشر يقيس كمية التغطية الإعلامية التي تلقتها الحملة. يمكن استخدامه لتقييم مدى انتشار الرسالة الإعلامية وتأثيرها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جودة التغطية (إيجابية، سلبية، محايدة)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نوعية التغطية الإعلامية، حيث يمكن تحليل محتوى المقالات أو التقارير لتحديد ما إذا كانت التغطية قد نقلت الرسائل بشكل إيجابي، سلبي، أو محايد. يساعد هذا في فهم تأثير الحملة على صورة المؤسسة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42537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3040" y="1759214"/>
            <a:ext cx="9441180" cy="3704797"/>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التفاعل عبر وسائل التواصل الاجتماعي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a:t>
            </a:r>
            <a:r>
              <a:rPr lang="ar-SA" sz="1600" b="1" kern="100" dirty="0" err="1">
                <a:effectLst/>
                <a:latin typeface="Calibri" panose="020F0502020204030204" pitchFamily="34" charset="0"/>
                <a:ea typeface="Calibri" panose="020F0502020204030204" pitchFamily="34" charset="0"/>
                <a:cs typeface="Alexandria" pitchFamily="2" charset="-78"/>
              </a:rPr>
              <a:t>الإعجابات</a:t>
            </a:r>
            <a:r>
              <a:rPr lang="ar-SA" sz="1600" b="1" kern="100" dirty="0">
                <a:effectLst/>
                <a:latin typeface="Calibri" panose="020F0502020204030204" pitchFamily="34" charset="0"/>
                <a:ea typeface="Calibri" panose="020F0502020204030204" pitchFamily="34" charset="0"/>
                <a:cs typeface="Alexandria" pitchFamily="2" charset="-78"/>
              </a:rPr>
              <a:t>، المشاركات، والتعليقات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قياس مستوى التفاعل الذي تولده الحملة عبر وسائل التواصل الاجتماعي. يمكن أن تشير الأرقام المرتفعة إلى نجاح الحملة في جذب انتباه الجمهور المستهدف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التفاعل والنقاش</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تحليل نوعية التفاعل عبر وسائل التواصل الاجتماعي، مثل عمق النقاشات وجودة التفاعل مع المحتوى. يمكن أن يشير هذا المؤشر إلى مدى تأثير الحملة على الجمهور ومدى تفاعلهم مع الرسائل المقدمة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30155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218064"/>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48711" y="2136075"/>
            <a:ext cx="9152678" cy="276184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endParaRPr lang="ar-EG" sz="2200" b="1" kern="100" dirty="0">
              <a:solidFill>
                <a:srgbClr val="00AEEF"/>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 والاتجاهات لدى الجمهور المستهدف</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استطلاعات الرأي لقياس مدى معرفة الجمهور بالحملة وتأثيرها على آرائهم وتوجهاتهم. يمكن أن تساعد هذه الاستطلاعات في تقييم نجاح الحملة في تغيير الوعي أو الاتجاهات تجاه موضوع معين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089034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طرق تقييم فعالية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755057"/>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627778"/>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049236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1040084"/>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82522" y="1955257"/>
            <a:ext cx="9053515" cy="3654398"/>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أدوات التحليل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sz="1600" b="1" kern="0" dirty="0">
                <a:effectLst/>
                <a:latin typeface="Alexandria" pitchFamily="2" charset="-78"/>
                <a:ea typeface="Times New Roman" panose="02020603050405020304" pitchFamily="18" charset="0"/>
                <a:cs typeface="Arial" panose="020B0604020202020204" pitchFamily="34" charset="0"/>
              </a:rPr>
              <a:t>Google Analytics:</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حركة المرور على الموقع</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عدد الزوار، مصادر الزيارات (مثل محركات البحث، الإعلانات، الروابط الواردة)، مدة الإقامة على الصفحات، ومعدلات التحويل (مثل التسجيلات أو عمليات الشراء)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فعالية الحملات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التأثير المباشر للحملات الإعلانية على حركة المرور والتفاعل عبر الإنترنت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0555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53362"/>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53000" y="1599956"/>
            <a:ext cx="8970006" cy="4228850"/>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أدوات مراقبة وسائل التواصل الاجتماعي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Hootsuite</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Sprout Social</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Buffer:</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التفاعل</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بيانات التفاعل، مثل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والتعليقات. تقييم فعالية الحملات الدعائية والتسويقية على هذه المنصات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Social Mention</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err="1">
                <a:effectLst/>
                <a:latin typeface="Alexandria" pitchFamily="2" charset="-78"/>
                <a:ea typeface="Times New Roman" panose="02020603050405020304" pitchFamily="18" charset="0"/>
                <a:cs typeface="Times New Roman" panose="02020603050405020304" pitchFamily="18" charset="0"/>
              </a:rPr>
              <a:t>Brandwatch</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المشاعر والاتجاهات</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المشاعر المرتبطة بالعلامة التجارية وتحليل الاتجاهات والموضوعات التي يثيرها الجمهور حول الحملة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العلامة التجارية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العلامة التجارية وتقييم تأثير الحملات على سمعتها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93862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1573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5914" y="1507947"/>
            <a:ext cx="9714826" cy="4615687"/>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نقاط إضافية لتحليل كمي فعّال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مؤشرات الأداء الرئيسية</a:t>
            </a:r>
            <a:r>
              <a:rPr lang="en-GB" sz="1600" b="1" kern="0" dirty="0">
                <a:effectLst/>
                <a:latin typeface="Alexandria" pitchFamily="2" charset="-78"/>
                <a:ea typeface="Times New Roman" panose="02020603050405020304" pitchFamily="18" charset="0"/>
                <a:cs typeface="Arial" panose="020B0604020202020204" pitchFamily="34" charset="0"/>
              </a:rPr>
              <a:t> (KPIs):</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واضحة ومحددة تتعلق بعدد التغطيات الإعلامية، نسبة الوصول،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والمشاركات، وغيرها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الحملات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نتائج الحملة الحالية مع الحملات السابقة لتحديد التحسن أو التراجع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معايير الصناعة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الأداء بمعايير الصناعة أو المنافسين لتحديد موقع الحملة في السوق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تفسير النتائج</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الأنماط والاتجاهات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تفسير البيانات للعثور على الأنماط والاتجاهات التي تشير إلى نجاح الحملة أو الحاجة إلى تحسينات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فعالية الاستراتيجيات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التحليل لتحديد استراتيجيات فعالة أو تحتاج إلى تعديل لضمان تحقيق أهداف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79563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2672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26081" y="1281888"/>
            <a:ext cx="8987252" cy="486498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تقييم جودة التغطية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مضمون التغطيات الإعلامية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محتوى التغطية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تحليل النصوص والمحتوى الذي تم نشره أو بثه حول الحملة. من المهم تقييم الرسائل الرئيسية وسرد الحملة ونبرة التغطية (إيجابية، سلبية، محايدة). هذا يساعد في فهم كيف تمت معالجة الحملة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مصداقية المصادر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مصداقية وسائل الإعلام التي قامت بنشر أو بث التغطية. يتم التحقق من مدى موثوقية هذه المصادر وتأثيرها على الجمهور المستهدف. المصادر الموثوقة تعزز من مصداقية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الرسائل الرئيسية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تقييم مدى تطابق التغطية الإعلامية مع الرسائل الرئيسية للحملة وأهدافها. من الضروري فهم كيفية تقديم الرسائل ومدى وضوحها في التغطية الإعلامية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670147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1033555"/>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4092" y="1951458"/>
            <a:ext cx="9036795" cy="355180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تأثير الحملة على صورة المنظمة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المشاعر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المشاعر التي أثارتها التغطية الإعلامية حول الحملة. يتم تحديد ما إذا كانت التغطية قد حسنت أو ساءت صورة المنظمة. يتم استخدام أدوات تحليل المشاعر لقياس ردود الفعل العاطفية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تأثير على السمعة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قياس كيف أثرت الحملة على سمعة المنظمة بين الجمهور ووسائل الإعلام. يتم تحديد ما إذا كانت الحملة قد ساهمت في تحسين تصورات الجمهور حول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60628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393254"/>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79545" y="32561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5370" y="756305"/>
            <a:ext cx="10081260" cy="5438605"/>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 والمقابلات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استطلاعات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استخدام الاستطلاعات لقياس مدى وعي الجمهور بالحملة ومدى انتشار الرسائل الرئيسية. يمكن أن تشمل الأسئلة تقييم الوعي العام ودرجة التعرف على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التأثير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تقييم كيف تلقى الجمهور الرسائل وكيف أثرت الحملة على تصوراتهم ومواقفهم. يمكن استخدام أسئلة مفتوحة للحصول على تعليقات تفصيلية حول تجربة الجمهور مع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مقابلات فردية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إجراء مقابلات مع مجموعة من الأفراد الرئيسيين مثل العملاء، وسائل الإعلام، والشركاء. الهدف هو فهم كيفية تلقيهم للرسائل ومدى تأثيرها عليهم. قد توفر هذه المقابلات رؤى عميقة حول تجربة الفرد</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مجموعات بؤرية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تنظيم مجموعات بؤرية لجمع معلومات نوعية حول كيفية استجابة مختلف فئات الجمهور للحملة. يمكن أن تساعد هذه الجلسات في فهم التوجهات والاتجاهات بشكل أعمق</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1"/>
            <a:ext cx="2305141" cy="674372"/>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656328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67936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9314"/>
            <a:ext cx="10628877" cy="4803687"/>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للتحليل النوعي 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تعليقات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جمع وتحليل التعليقات والآراء التي يقدمها الجمهور عبر استطلاعات الرأي، وسائل التواصل الاجتماعي، والمقابلات. يمكن أن توفر هذه التعليقات رؤى قيمة حول كيفية تحسين الحملة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يتضمن استخدام البيانات النوعية لتحديد المجالات التي يمكن تحسينها في الحملات المستقبلية. يتم تحليل ملاحظات الجمهور لتحسين الاستراتيجيات وتطوير حملات أكثر فعالية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تطوير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تعديل الرسائل والاستراتيجيات بناءً على ردود الفعل والنصائح المستخلصة من التحليل النوعي. هذا يساعد في تحسين فعالية الحملات المستقبلية وضمان تحقيق أهداف الحملة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207568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8008" y="606306"/>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309" y="1018739"/>
            <a:ext cx="10111382" cy="5542030"/>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a:t>
            </a:r>
            <a:r>
              <a:rPr lang="en-GB" sz="1600" b="1" kern="100" dirty="0">
                <a:effectLst/>
                <a:latin typeface="Alexandria" pitchFamily="2" charset="-78"/>
                <a:ea typeface="Calibri" panose="020F0502020204030204" pitchFamily="34" charset="0"/>
                <a:cs typeface="Arial" panose="020B0604020202020204" pitchFamily="34" charset="0"/>
              </a:rPr>
              <a:t>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مقارنة التكاليف الإجمالية للحملة بالعائدات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التكاليف</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جمع كل التكاليف المرتبطة بالحملة، بما في ذلك تكاليف الإعلانات، الإنتاج، التوزيع، والموارد البشرية. يجب تحديد التكاليف بدقة للحصول على صورة واضحة عن الاستثمارات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العائدات</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قياس العائدات التي تحققها الحملة، مثل زيادة المبيعات، تحسين صورة العلامة التجارية، أو زيادة الوعي بالعلامة التجارية. يتم تقدير العائدات بناءً على البيانات المتاحة مثل الزيادة في الطلب أو تحسين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صيغة حساب</a:t>
            </a:r>
            <a:r>
              <a:rPr lang="en-GB" sz="1600" b="1" kern="100" dirty="0">
                <a:effectLst/>
                <a:latin typeface="Alexandria" pitchFamily="2" charset="-78"/>
                <a:ea typeface="Calibri" panose="020F0502020204030204" pitchFamily="34" charset="0"/>
                <a:cs typeface="Times New Roman" panose="02020603050405020304" pitchFamily="18" charset="0"/>
              </a:rPr>
              <a:t> ROI: </a:t>
            </a:r>
            <a:r>
              <a:rPr lang="ar-SA" sz="1600" kern="100" dirty="0">
                <a:effectLst/>
                <a:latin typeface="Calibri" panose="020F0502020204030204" pitchFamily="34" charset="0"/>
                <a:ea typeface="Calibri" panose="020F0502020204030204" pitchFamily="34" charset="0"/>
                <a:cs typeface="Alexandria" pitchFamily="2" charset="-78"/>
              </a:rPr>
              <a:t>يتم حساب العائد على الاستثمار باستخدام الصيغة التالية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lvl="1" algn="just" rtl="1">
              <a:lnSpc>
                <a:spcPct val="150000"/>
              </a:lnSpc>
              <a:spcAft>
                <a:spcPts val="800"/>
              </a:spcAft>
              <a:buSzPts val="1000"/>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حيث</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الفوائد أو الأرباح الناتجة عن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التكاليف الإجمالية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النفقات المرتبطة بتنفيذ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6097D04B-F841-6CC0-23E6-D6C9BA1F642C}"/>
              </a:ext>
            </a:extLst>
          </p:cNvPr>
          <p:cNvPicPr>
            <a:picLocks noChangeAspect="1"/>
          </p:cNvPicPr>
          <p:nvPr/>
        </p:nvPicPr>
        <p:blipFill>
          <a:blip r:embed="rId4"/>
          <a:stretch>
            <a:fillRect/>
          </a:stretch>
        </p:blipFill>
        <p:spPr>
          <a:xfrm>
            <a:off x="1594361" y="4698764"/>
            <a:ext cx="1695235" cy="639279"/>
          </a:xfrm>
          <a:prstGeom prst="rect">
            <a:avLst/>
          </a:prstGeom>
        </p:spPr>
      </p:pic>
    </p:spTree>
    <p:extLst>
      <p:ext uri="{BB962C8B-B14F-4D97-AF65-F5344CB8AC3E}">
        <p14:creationId xmlns:p14="http://schemas.microsoft.com/office/powerpoint/2010/main" val="24715492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23521" y="39268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89819" y="42206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0938" y="899704"/>
            <a:ext cx="10232695" cy="5103128"/>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أمثلة على قياس</a:t>
            </a:r>
            <a:r>
              <a:rPr lang="en-GB" sz="1600" b="1" kern="100" dirty="0">
                <a:effectLst/>
                <a:latin typeface="Alexandria" pitchFamily="2" charset="-78"/>
                <a:ea typeface="Calibri" panose="020F0502020204030204" pitchFamily="34" charset="0"/>
                <a:cs typeface="Arial" panose="020B0604020202020204" pitchFamily="34" charset="0"/>
              </a:rPr>
              <a:t> 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زيادة المبيعات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المبيعات قبل وبعد الحملة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أرقام المبيعات قبل تنفيذ الحملة وبعدها لتحديد تأثير الحملة على زيادة المبيعات. يشمل ذلك تحديد نسبة الزيادة في المبيعات ونسبة التغيير في الإيرادات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العوامل المؤثرة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تقييم كيف ساهمت الحملة في تحقيق هذه الزيادة، مقارنة مع العوامل الأخرى التي قد تؤثر على المبيعات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التغطية الإعلامية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مدى تحسين صورة العلامة التجارية من خلال تحليل التغطية الإعلامية وتقييم مشاعر الجمهور والنتائج النوعية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تحسين تصورات الجمهور حول العلامة التجارية بعد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زيادة الوعي بالعلامة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بيانات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الزيادة في الوعي بالعلامة التجارية من خلال تحليل التفاعل عبر وسائل التواصل الاجتماعي، والبحث على الإنترنت، وحركة المرور على الموقع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الوعي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الوعي بالعلامة التجارية قبل وبعد الحملة، وتحديد أي زيادة في التعرف على العلامة التجارية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6"/>
            <a:ext cx="2305141" cy="81351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129744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90073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9757" y="1525149"/>
            <a:ext cx="10253876" cy="3972691"/>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لقياس</a:t>
            </a:r>
            <a:r>
              <a:rPr lang="en-GB" sz="1800" b="1" kern="100" dirty="0">
                <a:effectLst/>
                <a:latin typeface="Alexandria" pitchFamily="2" charset="-78"/>
                <a:ea typeface="Calibri" panose="020F0502020204030204" pitchFamily="34" charset="0"/>
                <a:cs typeface="Arial" panose="020B0604020202020204" pitchFamily="34" charset="0"/>
              </a:rPr>
              <a:t> ROI </a:t>
            </a:r>
            <a:r>
              <a:rPr lang="ar-SA" sz="1800" b="1" kern="100" dirty="0">
                <a:effectLst/>
                <a:latin typeface="Calibri" panose="020F0502020204030204" pitchFamily="34" charset="0"/>
                <a:ea typeface="Calibri" panose="020F0502020204030204" pitchFamily="34" charset="0"/>
                <a:cs typeface="Alexandria" pitchFamily="2" charset="-78"/>
              </a:rPr>
              <a:t>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تقدير الفوائد غير المالية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بعض الحالات، قد تكون الفوائد غير المالية مثل تحسين العلاقات العامة أو تعزيز الثقة ذات قيمة كبيرة، وقد تحتاج إلى تقدير إضافي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الاتجاهات على المدى الطويل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أن تكون بعض فوائد الحملات واضحة فقط على المدى الطويل، لذا من المهم متابعة نتائج الحملة وتقييم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على مدى فترة أطول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التعديل والتخطيط المستقبلي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استخدم نتائج قياس</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لتحديد ما إذا كانت هناك حاجة لتعديلات في استراتيجيات الحملات المستقبلية، وللتخطيط بشكل أفضل لتحقيق نتائج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535336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استخدام البيانات والتحليلات لتوجيه استراتيجيات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680" y="1644939"/>
            <a:ext cx="9860889" cy="4485652"/>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أدوات التحليل الإلكتروني</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b="1" kern="100" dirty="0">
                <a:effectLst/>
                <a:latin typeface="Alexandria" pitchFamily="2" charset="-78"/>
                <a:ea typeface="Calibri" panose="020F0502020204030204" pitchFamily="34" charset="0"/>
                <a:cs typeface="Times New Roman" panose="02020603050405020304" pitchFamily="18" charset="0"/>
              </a:rPr>
              <a:t>Google Analytics: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يوفر بيانات شاملة حول حركة المرور على الموقع الإلكتروني، سلوك الزوار، مصادر الزيارات، وتحليل 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أدوات مراقبة وسائل التواصل الاجتماعي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Hootsuite</a:t>
            </a:r>
            <a:r>
              <a:rPr lang="ar-SA" kern="100" dirty="0">
                <a:effectLst/>
                <a:latin typeface="Calibri" panose="020F0502020204030204" pitchFamily="34" charset="0"/>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Times New Roman" panose="02020603050405020304" pitchFamily="18" charset="0"/>
              </a:rPr>
              <a:t>Sprout Social</a:t>
            </a:r>
            <a:r>
              <a:rPr lang="ar-SA" kern="100" dirty="0">
                <a:effectLst/>
                <a:latin typeface="Calibri" panose="020F0502020204030204" pitchFamily="34" charset="0"/>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Times New Roman" panose="02020603050405020304" pitchFamily="18" charset="0"/>
              </a:rPr>
              <a:t>Buffer</a:t>
            </a:r>
            <a:r>
              <a:rPr lang="ar-SA" kern="100" dirty="0">
                <a:effectLst/>
                <a:latin typeface="Calibri" panose="020F0502020204030204" pitchFamily="34" charset="0"/>
                <a:ea typeface="Calibri" panose="020F0502020204030204" pitchFamily="34" charset="0"/>
                <a:cs typeface="Alexandria" pitchFamily="2" charset="-78"/>
              </a:rPr>
              <a:t>، التي تساعد في جمع بيانات التفاعل على منصات التواصل الاجتماعي وتحليل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أنظمة إدارة علاقات العملاء</a:t>
            </a:r>
            <a:r>
              <a:rPr lang="en-GB" b="1" kern="100" dirty="0">
                <a:effectLst/>
                <a:latin typeface="Alexandria" pitchFamily="2" charset="-78"/>
                <a:ea typeface="Calibri" panose="020F0502020204030204" pitchFamily="34" charset="0"/>
                <a:cs typeface="Times New Roman" panose="02020603050405020304" pitchFamily="18" charset="0"/>
              </a:rPr>
              <a:t> (CRM):</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Salesforce </a:t>
            </a:r>
            <a:r>
              <a:rPr lang="ar-SA" kern="100" dirty="0">
                <a:effectLst/>
                <a:latin typeface="Calibri" panose="020F0502020204030204" pitchFamily="34" charset="0"/>
                <a:ea typeface="Calibri" panose="020F0502020204030204" pitchFamily="34" charset="0"/>
                <a:cs typeface="Alexandria" pitchFamily="2" charset="-78"/>
              </a:rPr>
              <a:t>أو</a:t>
            </a:r>
            <a:r>
              <a:rPr lang="en-GB" kern="100" dirty="0">
                <a:effectLst/>
                <a:latin typeface="Alexandria" pitchFamily="2" charset="-78"/>
                <a:ea typeface="Calibri" panose="020F0502020204030204" pitchFamily="34" charset="0"/>
                <a:cs typeface="Times New Roman" panose="02020603050405020304" pitchFamily="18" charset="0"/>
              </a:rPr>
              <a:t> HubSpot</a:t>
            </a:r>
            <a:r>
              <a:rPr lang="ar-SA" kern="100" dirty="0">
                <a:effectLst/>
                <a:latin typeface="Calibri" panose="020F0502020204030204" pitchFamily="34" charset="0"/>
                <a:ea typeface="Calibri" panose="020F0502020204030204" pitchFamily="34" charset="0"/>
                <a:cs typeface="Alexandria" pitchFamily="2" charset="-78"/>
              </a:rPr>
              <a:t>، التي تجمع بيانات العملاء وتوفر رؤى حول التفاعل مع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511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1" y="1298377"/>
            <a:ext cx="10208812" cy="5106334"/>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قواعد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وسائل الإعلام</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تتبع التغطية الإعلامية وتحليل المقالات والتقارير حول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الاستطلاعات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تخزين بيانات الاستطلاعات والنتائج من الاستبيانات التي تقيس الوعي، التصورات، ورضا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الاستطلاعات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الرأي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جمع معلومات حول كيفية تلقي الجمهور للرسائل، تأثير الحملة على التصورات، وتحديد مجالات التحسين</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الرضا</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قياس مدى رضا العملاء والمتابعين عن الحملات والأداء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6712406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7880" y="8038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8709" y="1327059"/>
            <a:ext cx="9492681" cy="4947316"/>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استخراج الرؤى من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الاتجاهات والأنماط</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البيانات لاكتشاف الاتجاهات الشائعة والأنماط في تفاعل الجمهور، أداء الحملات، والتغطية الإعلامية. على سبيل المثال، يمكن أن تكشف بيانات التفاعل عن زيادة في الاهتمام أو مشكلات معينة تحتاج إلى معالجة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نتائج الحملات مع الأهداف المحددة لتقييم مدى تحقيق الأهداف وتحديد نقاط القوة والضعف. يشمل ذلك مراجعة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وتقييم فعالية الاستراتيجيات المستخدمة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استخلاص الدروس من البيانات لتحديد المجالات التي يمكن تحسينها في الحملات المستقبلية. يشمل ذلك تحليل الفجوات بين الأداء الفعلي والأهداف المحددة وتعديل الاستراتيجيات بناءً على النتائج</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13538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2053959"/>
            <a:ext cx="9492681" cy="3552063"/>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التحليل</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تفسير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تحليلية توضح النتائج الرئيسية والتوصيات لتحسين الأداء. يتضمن ذلك تقديم بيانات واضحة ورؤى قيمة لصانعي القرار</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عرض الرؤى</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الرسوم البيانية والتقارير التوضيحية لتقديم النتائج بشكل بصري يسهل فهمه وتفسيره</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497414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1860353"/>
            <a:ext cx="9492681" cy="3967561"/>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لتحليل البيانات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التأكد من دقة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ضمان أن البيانات المجمعة دقيقة وشاملة لتقديم رؤى موثوقة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البيانات بشكل دوري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تحليلات دورية لقياس التقدم المستمر والتأكد من التعديلات السريعة حسب الحاجة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التحليل على استراتيجيات جديدة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النتائج المستخلصة من التحليل لتطوير استراتيجيات جديدة وتحسين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687246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7278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31034" y="1622183"/>
            <a:ext cx="9588032" cy="448026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الرؤى لتعديل الحملات الحالية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البيانات والتحليل، يمكن تحديد جوانب الحملات التي لا تحقق الأهداف المتوقعة أو تحتاج إلى تعزيز. على سبيل المثال، إذا كانت الحملة تحقق تفاعلًا محدودًا على وسائل التواصل الاجتماعي، قد تكون هناك حاجة لتعديل الرسائل أو تحسين التفاعل مع الجمهور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استراتيجيات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الأساليب والتكتيكات المستخدمة للتفاعل مع الجمهور. يشمل ذلك تغيير نوعية المحتوى، استخدام قنوات تواصل جديدة، أو تحسين توقيت الحملات. يمكن استخدام الرؤى لتطوير استراتيجيات أكثر فعالية للوصول إلى الجمهور المستهدف وزيادة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115461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695966"/>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lexandria" pitchFamily="2" charset="-78"/>
              </a:rPr>
              <a:t>تعديل الرسائل والاستراتيجيات</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تطوير رسائل مخصصة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التحليلات لفهم تفضيلات واهتمامات الجمهور وتعديل الرسائل لتكون أكثر جاذبية وملاءمة لاحتياجاتهم. على سبيل المثال، إذا أظهرت التحليلات أن الجمهور يستجيب بشكل إيجابي لمحتوى مرئي، يمكن زيادة استخدام الصور والفيديوهات في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تحديد القنوات الأكثر فعالية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بيانات الأداء لتحديد القنوات التي تحقق أفضل نتائج وتخصيص الموارد بشكل أكثر فعالية. إذا أظهرت البيانات أن بعض القنوات أكثر نجاحًا في تحقيق أهداف الحملة، يمكن التركيز على تلك القنوات في الاستراتيجيات المستقبلية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7739166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904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622487"/>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التحليلات للتخطيط للحملات المستقبلية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الاستفادة من الرؤى المستخلصة من تحليل الأداء لتصميم استراتيجيات جديدة تتماشى مع الاتجاهات والأنماط التي تم تحديدها. يشمل ذلك ابتكار حملات تتعامل مع نقاط القوة والضعف المكتشفة في الحملات السابقة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التخطيط بناءً على نتائج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إعداد خطط حملات مستقبلية تعتمد على نتائج الأداء الحالية. يتضمن ذلك تحديد أهداف واضحة، وضع استراتيجيات محددة لتحقيق تلك الأهداف، وتحديد مؤشرات الأداء الرئيسية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المناسبة لقياس 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86065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3475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تحديث استراتيجيات التفاعل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للتغيرات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استراتيجيات التفاعل بناءً على التغيرات في اهتمامات الجمهور وتفضيلاتهم. إذا أظهرت التحليلات تغييرات في كيفية استجابة الجمهور، يجب تحديث الاستراتيجيات لضمان استمرارية التفاعل والنجاح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الابتكار والتحسين المستمر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دمج الابتكارات والطرق الجديدة التي أثبتت فعاليتها في الحملات السابقة. استخدام التجارب السابقة كقاعدة لتحسين الأداء وتقديم حملات أكثر فعالية في المستقبل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776284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9043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586743"/>
            <a:ext cx="9492681" cy="392139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لتطبيق الرؤى بشكل 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مراجعة دورية للاستراتيجيات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مراجعات دورية للاستراتيجيات بناءً على التحليلات المستمرة لضمان التكيف مع التغيرات في البيئة الإعلامية والجمهور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تدريب الفريق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تدريب فريق العلاقات العامة على استخدام البيانات والرؤى بشكل فعال لتحسين الأداء واتخاذ قرارات مستنيرة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تأثير التعديلات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متابعة تأثير التعديلات على الأداء باستخدام</a:t>
            </a:r>
            <a:r>
              <a:rPr lang="en-GB" sz="1800" kern="100" dirty="0">
                <a:effectLst/>
                <a:latin typeface="Alexandria" pitchFamily="2" charset="-78"/>
                <a:ea typeface="Calibri" panose="020F0502020204030204" pitchFamily="34" charset="0"/>
                <a:cs typeface="Arial" panose="020B0604020202020204" pitchFamily="34" charset="0"/>
              </a:rPr>
              <a:t> KPIs </a:t>
            </a:r>
            <a:r>
              <a:rPr lang="ar-SA" sz="1800" kern="100" dirty="0">
                <a:effectLst/>
                <a:latin typeface="Calibri" panose="020F0502020204030204" pitchFamily="34" charset="0"/>
                <a:ea typeface="Calibri" panose="020F0502020204030204" pitchFamily="34" charset="0"/>
                <a:cs typeface="Alexandria" pitchFamily="2" charset="-78"/>
              </a:rPr>
              <a:t>وتحليل النتائج لضمان تحقيق الأهداف وتحسين فعالية الحملات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557629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526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297665"/>
            <a:ext cx="11004885" cy="4901150"/>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مفصلة عن نتائج الحملات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تلخيص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شاملة تتضمن ملخصًا للنتائج الرئيسية من الحملات، مع التركيز على تحقيق الأهداف المرسومة وتقييم الأداء بناءً على مؤشرات الأداء الرئيسية</a:t>
            </a:r>
            <a:r>
              <a:rPr lang="en-GB" kern="100" dirty="0">
                <a:effectLst/>
                <a:latin typeface="Alexandria" pitchFamily="2" charset="-78"/>
                <a:ea typeface="Calibri" panose="020F0502020204030204" pitchFamily="34" charset="0"/>
                <a:cs typeface="Times New Roman" panose="02020603050405020304" pitchFamily="18" charset="0"/>
              </a:rPr>
              <a:t> (KPIs).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تفصيل</a:t>
            </a:r>
            <a:r>
              <a:rPr lang="en-GB" b="1" kern="100" dirty="0">
                <a:effectLst/>
                <a:latin typeface="Alexandria" pitchFamily="2" charset="-78"/>
                <a:ea typeface="Calibri" panose="020F0502020204030204" pitchFamily="34" charset="0"/>
                <a:cs typeface="Times New Roman" panose="02020603050405020304" pitchFamily="18" charset="0"/>
              </a:rPr>
              <a:t> KPIs: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عرض الأداء وفقًا لمؤشرات الأداء الرئيسية، مثل عدد التغطيات الإعلامية، نسبة التفاعل عبر وسائل التواصل الاجتماعي، ونتائج استطلاعات الرأي. يجب أن تتضمن التقارير بيانات كمية ونوعية مع الرسوم البيانية والمخططات لتوضيح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تحليل العائد على الاستثمار</a:t>
            </a:r>
            <a:r>
              <a:rPr lang="en-GB" b="1" kern="100" dirty="0">
                <a:effectLst/>
                <a:latin typeface="Alexandria" pitchFamily="2" charset="-78"/>
                <a:ea typeface="Calibri" panose="020F0502020204030204" pitchFamily="34" charset="0"/>
                <a:cs typeface="Times New Roman" panose="02020603050405020304" pitchFamily="18" charset="0"/>
              </a:rPr>
              <a:t> (ROI):</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توضيح كيفية قياس العائد على الاستثمار، مقارنة التكاليف الإجمالية للحملة بالعائدات المحققة، مثل زيادة المبيعات أو تحسين الصورة العامة للعلامة التجارية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8672293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9379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6605" y="1674932"/>
            <a:ext cx="9318788" cy="3967561"/>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مشاركة التحليلات والرؤى</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الرسوم البيانية والمرئيات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تقديم المعلومات بطريقة بصرية تسهم في تسهيل فهم النتائج. الرسوم البيانية والمخططات تساعد في عرض البيانات بشكل واضح وفعّال</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توضيح تأثير الحملات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شرح كيف أثرت الحملات على الجمهور المستهدف وصورة المنظمة، مع تقديم أدلة واضحة على تأثير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6589523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9379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26425" y="1911878"/>
            <a:ext cx="9139145" cy="3279937"/>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مراجعة الأداء</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النتائج</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مراجعة شاملة لنتائج الأداء مقارنة بالأهداف الموضوعة. تقييم مدى تحقيق الأهداف الاستراتيجية للحملة والوقوف على نقاط القوة والضعف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الفجوات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الفجوات بين الأداء الفعلي والأهداف المرجوة. فهم الأسباب التي أدت إلى تحقيق نتائج دون المستوى المطلوب</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3085188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00088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3261" y="1739301"/>
            <a:ext cx="9705473" cy="412119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توصيات لتحسين الاستراتيجيات المستقبلية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نتائج الأداء، تقديم توصيات لتحسين استراتيجيات الحملات. يشمل ذلك تحسين الرسائل، تعديل قنوات التوزيع، أو تغيير تكتيكات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اقتراح استراتيجيات جديدة مبنية على البيانات والرؤى المستخلصة لتحسين الأداء في الحملات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تنفيذ التغييرات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وضع خطة عمل لتنفيذ التعديلات والتوصيات المستخلصة من مراجعة الأداء. يتضمن ذلك تحديث استراتيجيات التفاعل والتواصل، وتحسين عملية جمع وتحليل البيانات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722358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00088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استخدام البيانات والتحليلات لتوجيه استراتيجيات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94793" y="1935097"/>
            <a:ext cx="9440776" cy="303397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لتقديم التقارير والمراجعة بشكل فعّال</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التواصل مع المعنيين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التأكد من أن التقارير والمراجعات يتم مشاركتها مع جميع المعنيين في المؤسسة لضمان شفافية الأداء وإشراك الجميع في عملية 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تحديث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نتائج المراجعة لتحديث وتطوير العمليات الخاصة بتقييم الحملات وتحليل الأداء لضمان الاستمرارية في تحسين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80158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التقييم والقياس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598422" y="2400464"/>
            <a:ext cx="2206943" cy="1015663"/>
          </a:xfrm>
          <a:prstGeom prst="rect">
            <a:avLst/>
          </a:prstGeom>
          <a:noFill/>
        </p:spPr>
        <p:txBody>
          <a:bodyPr wrap="square" rtlCol="0">
            <a:spAutoFit/>
          </a:bodyPr>
          <a:lstStyle/>
          <a:p>
            <a:pPr algn="ctr" rtl="1"/>
            <a:r>
              <a:rPr lang="ar-EG" sz="2000" b="1" dirty="0">
                <a:latin typeface="Alexandria" charset="0"/>
                <a:cs typeface="Alexandria" charset="0"/>
              </a:rPr>
              <a:t>أهمية التقييم والقياس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707886"/>
          </a:xfrm>
          <a:prstGeom prst="rect">
            <a:avLst/>
          </a:prstGeom>
          <a:noFill/>
        </p:spPr>
        <p:txBody>
          <a:bodyPr wrap="square" rtlCol="0">
            <a:spAutoFit/>
          </a:bodyPr>
          <a:lstStyle/>
          <a:p>
            <a:pPr algn="ctr" rtl="1"/>
            <a:r>
              <a:rPr lang="ar-EG" sz="2000" b="1" dirty="0">
                <a:latin typeface="Alexandria" charset="0"/>
                <a:cs typeface="Alexandria" charset="0"/>
              </a:rPr>
              <a:t>طرق تقييم فعالية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631216"/>
          </a:xfrm>
          <a:prstGeom prst="rect">
            <a:avLst/>
          </a:prstGeom>
          <a:noFill/>
        </p:spPr>
        <p:txBody>
          <a:bodyPr wrap="square" rtlCol="0">
            <a:spAutoFit/>
          </a:bodyPr>
          <a:lstStyle/>
          <a:p>
            <a:pPr algn="ctr" rtl="1"/>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لحملات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477107" cy="1323439"/>
          </a:xfrm>
          <a:prstGeom prst="rect">
            <a:avLst/>
          </a:prstGeom>
          <a:noFill/>
        </p:spPr>
        <p:txBody>
          <a:bodyPr wrap="square" rtlCol="0">
            <a:spAutoFit/>
          </a:bodyPr>
          <a:lstStyle/>
          <a:p>
            <a:pPr algn="ctr" rtl="1"/>
            <a:r>
              <a:rPr lang="ar-EG" sz="2000" b="1" dirty="0">
                <a:latin typeface="Alexandria" charset="0"/>
                <a:cs typeface="Alexandria" charset="0"/>
              </a:rPr>
              <a:t>استخدام البيانات والتحليلات لتوجيه استراتيجيات العلاقات العامة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0318CEA-12D8-4EA9-857F-B5B0A70505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8926</TotalTime>
  <Words>5369</Words>
  <Application>Microsoft Macintosh PowerPoint</Application>
  <PresentationFormat>Widescreen</PresentationFormat>
  <Paragraphs>418</Paragraphs>
  <Slides>59</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820</cp:revision>
  <dcterms:created xsi:type="dcterms:W3CDTF">2023-04-29T09:08:00Z</dcterms:created>
  <dcterms:modified xsi:type="dcterms:W3CDTF">2026-03-24T07:27:37Z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