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271" r:id="rId6"/>
    <p:sldId id="507" r:id="rId7"/>
    <p:sldId id="313" r:id="rId8"/>
    <p:sldId id="547" r:id="rId9"/>
    <p:sldId id="548" r:id="rId10"/>
    <p:sldId id="276" r:id="rId11"/>
    <p:sldId id="508" r:id="rId12"/>
    <p:sldId id="509" r:id="rId13"/>
    <p:sldId id="510" r:id="rId14"/>
    <p:sldId id="546" r:id="rId15"/>
    <p:sldId id="511" r:id="rId16"/>
    <p:sldId id="512" r:id="rId17"/>
    <p:sldId id="513" r:id="rId18"/>
    <p:sldId id="515" r:id="rId19"/>
    <p:sldId id="516" r:id="rId20"/>
    <p:sldId id="517" r:id="rId21"/>
    <p:sldId id="518" r:id="rId22"/>
    <p:sldId id="519" r:id="rId23"/>
    <p:sldId id="520" r:id="rId24"/>
    <p:sldId id="521" r:id="rId25"/>
    <p:sldId id="523" r:id="rId26"/>
    <p:sldId id="526" r:id="rId27"/>
    <p:sldId id="527" r:id="rId28"/>
    <p:sldId id="528" r:id="rId29"/>
    <p:sldId id="529" r:id="rId30"/>
    <p:sldId id="530" r:id="rId31"/>
    <p:sldId id="531" r:id="rId32"/>
    <p:sldId id="532" r:id="rId33"/>
    <p:sldId id="533" r:id="rId34"/>
    <p:sldId id="534" r:id="rId35"/>
    <p:sldId id="535" r:id="rId36"/>
    <p:sldId id="536" r:id="rId37"/>
    <p:sldId id="537" r:id="rId38"/>
    <p:sldId id="538" r:id="rId39"/>
    <p:sldId id="539" r:id="rId40"/>
    <p:sldId id="540" r:id="rId41"/>
    <p:sldId id="541" r:id="rId42"/>
    <p:sldId id="542" r:id="rId43"/>
    <p:sldId id="543" r:id="rId44"/>
    <p:sldId id="544" r:id="rId45"/>
    <p:sldId id="545" r:id="rId46"/>
    <p:sldId id="50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547"/>
            <p14:sldId id="548"/>
            <p14:sldId id="276"/>
            <p14:sldId id="508"/>
            <p14:sldId id="509"/>
            <p14:sldId id="510"/>
            <p14:sldId id="546"/>
            <p14:sldId id="511"/>
            <p14:sldId id="512"/>
            <p14:sldId id="513"/>
            <p14:sldId id="515"/>
            <p14:sldId id="516"/>
            <p14:sldId id="517"/>
            <p14:sldId id="518"/>
            <p14:sldId id="519"/>
            <p14:sldId id="520"/>
            <p14:sldId id="521"/>
            <p14:sldId id="523"/>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9D62E-C62E-42BA-814C-D9C699337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94288B-202F-2759-98F0-10F9C22EB6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2C36D-3876-4BF4-A250-6F487ABEAC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C3F8D1-0378-D7DD-3DC1-ABD911F6BBB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89837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1FE00-CEA8-44EC-E78F-DA846BA63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EA3DD5-6A87-616F-DD3F-C8A52061F9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6F1717-D01C-3CEE-8619-6CC9A669ACC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2CB6515-9C91-C0BC-77AB-12070EE0186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14819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54.png"/><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57.png"/></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jpeg"/><Relationship Id="rId1" Type="http://schemas.openxmlformats.org/officeDocument/2006/relationships/slideLayout" Target="../slideLayouts/slideLayout16.xml"/><Relationship Id="rId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5001768" y="2790643"/>
            <a:ext cx="6291072"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Digital Media Infrastructures</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2</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131"/>
    </mc:Choice>
    <mc:Fallback xmlns="">
      <p:transition spd="slow" advTm="371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65466" y="1856508"/>
            <a:ext cx="10463040" cy="4732834"/>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Mediatization</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is the increasing presence of media in all aspects of life .</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Computer networks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have become “the key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infrastructure</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for  all aspects of life in the digital environment.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are “the means that they carry information represented by a numeric code and then transform it into human language”.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C00000"/>
                </a:solidFill>
                <a:effectLst/>
                <a:uLnTx/>
                <a:uFillTx/>
                <a:latin typeface="Tajawal Medium" panose="00000600000000000000" pitchFamily="2" charset="-78"/>
                <a:ea typeface="+mn-ea"/>
                <a:cs typeface="Tajawal Medium" panose="000006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is sometime called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multimedia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Digital media can carry information very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efficiently</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than old media.</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introduction of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new media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has not caused the disappearance of the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old 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 practice, content, or format can be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re‐mediated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by a new technology .</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41" name="TextBox 40"/>
          <p:cNvSpPr txBox="1"/>
          <p:nvPr/>
        </p:nvSpPr>
        <p:spPr>
          <a:xfrm>
            <a:off x="2051254" y="1053687"/>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4F9BBA30-D533-FFFC-843F-E058D8A9451E}"/>
              </a:ext>
            </a:extLst>
          </p:cNvPr>
          <p:cNvPicPr>
            <a:picLocks noChangeAspect="1"/>
          </p:cNvPicPr>
          <p:nvPr/>
        </p:nvPicPr>
        <p:blipFill>
          <a:blip r:embed="rId3"/>
          <a:stretch>
            <a:fillRect/>
          </a:stretch>
        </p:blipFill>
        <p:spPr>
          <a:xfrm>
            <a:off x="8671482" y="648252"/>
            <a:ext cx="2938527" cy="1176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1305"/>
    </mc:Choice>
    <mc:Fallback xmlns="">
      <p:transition spd="slow" advTm="29130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539353" y="2324630"/>
            <a:ext cx="7248144" cy="295574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 </a:t>
            </a: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Digital Media Characteristics.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Infrastructures and Platforms.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The Web Generations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IV. 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mc:AlternateContent xmlns:mc="http://schemas.openxmlformats.org/markup-compatibility/2006" xmlns:p14="http://schemas.microsoft.com/office/powerpoint/2010/main">
    <mc:Choice Requires="p14">
      <p:transition spd="slow" p14:dur="2000" advTm="42169"/>
    </mc:Choice>
    <mc:Fallback xmlns="">
      <p:transition spd="slow" advTm="421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92024" y="1158782"/>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303753" y="481870"/>
            <a:ext cx="6383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Media Characteristics</a:t>
            </a:r>
          </a:p>
        </p:txBody>
      </p:sp>
      <p:sp>
        <p:nvSpPr>
          <p:cNvPr id="31" name="TextBox 30"/>
          <p:cNvSpPr txBox="1"/>
          <p:nvPr/>
        </p:nvSpPr>
        <p:spPr>
          <a:xfrm>
            <a:off x="327344" y="1410164"/>
            <a:ext cx="8460042" cy="280076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certain common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characteristics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distinguish them from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old media</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R="0" lvl="0" algn="just" defTabSz="914400" rtl="0"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3" name="Picture 2">
            <a:extLst>
              <a:ext uri="{FF2B5EF4-FFF2-40B4-BE49-F238E27FC236}">
                <a16:creationId xmlns:a16="http://schemas.microsoft.com/office/drawing/2014/main" id="{4AF7D650-5D4C-4E3D-02F9-362FF6219526}"/>
              </a:ext>
            </a:extLst>
          </p:cNvPr>
          <p:cNvPicPr>
            <a:picLocks noChangeAspect="1"/>
          </p:cNvPicPr>
          <p:nvPr/>
        </p:nvPicPr>
        <p:blipFill>
          <a:blip r:embed="rId4"/>
          <a:stretch>
            <a:fillRect/>
          </a:stretch>
        </p:blipFill>
        <p:spPr>
          <a:xfrm>
            <a:off x="3404615" y="3441627"/>
            <a:ext cx="4755292" cy="304216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795"/>
    </mc:Choice>
    <mc:Fallback xmlns="">
      <p:transition spd="slow" advTm="507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91C5C-0E43-FB10-D49D-A9E789CCBB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C6AACB-4085-6440-2F80-ED73DAFC33BB}"/>
              </a:ext>
            </a:extLst>
          </p:cNvPr>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CE46158-21F2-B2D7-C458-4BE9B2FF421A}"/>
              </a:ext>
            </a:extLst>
          </p:cNvPr>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3813DCCE-608E-494C-3091-DC2B94546B2A}"/>
              </a:ext>
            </a:extLst>
          </p:cNvPr>
          <p:cNvSpPr txBox="1"/>
          <p:nvPr/>
        </p:nvSpPr>
        <p:spPr>
          <a:xfrm>
            <a:off x="327344" y="1410164"/>
            <a:ext cx="8460042" cy="86177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D4456E2-3132-B4C8-9876-654491F7BD86}"/>
              </a:ext>
            </a:extLst>
          </p:cNvPr>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D70182B-AB0F-2133-5585-68C0569467DA}"/>
              </a:ext>
            </a:extLst>
          </p:cNvPr>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algn="ctr"/>
            <a:endParaRPr lang="en-US"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51D0FDC-9804-46AE-9537-B84293042A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9" name="Picture 8">
            <a:extLst>
              <a:ext uri="{FF2B5EF4-FFF2-40B4-BE49-F238E27FC236}">
                <a16:creationId xmlns:a16="http://schemas.microsoft.com/office/drawing/2014/main" id="{3DE8D193-A8DE-A9C1-15E1-B626F8805F01}"/>
              </a:ext>
            </a:extLst>
          </p:cNvPr>
          <p:cNvPicPr>
            <a:picLocks noChangeAspect="1"/>
          </p:cNvPicPr>
          <p:nvPr/>
        </p:nvPicPr>
        <p:blipFill>
          <a:blip r:embed="rId4"/>
          <a:stretch>
            <a:fillRect/>
          </a:stretch>
        </p:blipFill>
        <p:spPr>
          <a:xfrm>
            <a:off x="3109065" y="178308"/>
            <a:ext cx="5851246" cy="6501384"/>
          </a:xfrm>
          <a:prstGeom prst="rect">
            <a:avLst/>
          </a:prstGeom>
        </p:spPr>
      </p:pic>
      <p:pic>
        <p:nvPicPr>
          <p:cNvPr id="14" name="Picture 13">
            <a:extLst>
              <a:ext uri="{FF2B5EF4-FFF2-40B4-BE49-F238E27FC236}">
                <a16:creationId xmlns:a16="http://schemas.microsoft.com/office/drawing/2014/main" id="{C0D2D4BF-2E3F-72A1-96A2-E1AD3B9AF890}"/>
              </a:ext>
            </a:extLst>
          </p:cNvPr>
          <p:cNvPicPr>
            <a:picLocks noChangeAspect="1"/>
          </p:cNvPicPr>
          <p:nvPr/>
        </p:nvPicPr>
        <p:blipFill>
          <a:blip r:embed="rId5"/>
          <a:stretch>
            <a:fillRect/>
          </a:stretch>
        </p:blipFill>
        <p:spPr>
          <a:xfrm>
            <a:off x="2667000" y="667510"/>
            <a:ext cx="6190489" cy="6190489"/>
          </a:xfrm>
          <a:prstGeom prst="rect">
            <a:avLst/>
          </a:prstGeom>
        </p:spPr>
      </p:pic>
    </p:spTree>
    <p:extLst>
      <p:ext uri="{BB962C8B-B14F-4D97-AF65-F5344CB8AC3E}">
        <p14:creationId xmlns:p14="http://schemas.microsoft.com/office/powerpoint/2010/main" val="51369013"/>
      </p:ext>
    </p:extLst>
  </p:cSld>
  <p:clrMapOvr>
    <a:masterClrMapping/>
  </p:clrMapOvr>
  <mc:AlternateContent xmlns:mc="http://schemas.openxmlformats.org/markup-compatibility/2006">
    <mc:Choice xmlns:p14="http://schemas.microsoft.com/office/powerpoint/2010/main" Requires="p14">
      <p:transition spd="slow" p14:dur="2000" advTm="50795"/>
    </mc:Choice>
    <mc:Fallback>
      <p:transition spd="slow" advTm="507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577E9-A141-8EB8-5588-7E8C5B3974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C4B1D8A-CDCC-C2A7-3638-CDF745AFED0A}"/>
              </a:ext>
            </a:extLst>
          </p:cNvPr>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AD0526-1AB7-1CA8-6D2F-185FC7D21FAA}"/>
              </a:ext>
            </a:extLst>
          </p:cNvPr>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7B48CCD-33FE-BD05-C4EE-3B43434C1E3B}"/>
              </a:ext>
            </a:extLst>
          </p:cNvPr>
          <p:cNvSpPr txBox="1"/>
          <p:nvPr/>
        </p:nvSpPr>
        <p:spPr>
          <a:xfrm>
            <a:off x="2303753" y="481870"/>
            <a:ext cx="6383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Media Characteristics</a:t>
            </a:r>
          </a:p>
        </p:txBody>
      </p:sp>
      <p:sp>
        <p:nvSpPr>
          <p:cNvPr id="31" name="TextBox 30">
            <a:extLst>
              <a:ext uri="{FF2B5EF4-FFF2-40B4-BE49-F238E27FC236}">
                <a16:creationId xmlns:a16="http://schemas.microsoft.com/office/drawing/2014/main" id="{742D63F8-30D2-D2BC-FC53-4247E663FC4D}"/>
              </a:ext>
            </a:extLst>
          </p:cNvPr>
          <p:cNvSpPr txBox="1"/>
          <p:nvPr/>
        </p:nvSpPr>
        <p:spPr>
          <a:xfrm>
            <a:off x="327344" y="1410164"/>
            <a:ext cx="8460042" cy="86177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99CED369-6756-7304-85DC-95F74A613570}"/>
              </a:ext>
            </a:extLst>
          </p:cNvPr>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CB00405E-45DB-76D4-6EAA-7293F0205250}"/>
              </a:ext>
            </a:extLst>
          </p:cNvPr>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algn="ctr"/>
            <a:endParaRPr lang="en-US"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F1BD7A9-C7E0-9091-4A3F-5CCC167AF2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5" name="Picture 4">
            <a:extLst>
              <a:ext uri="{FF2B5EF4-FFF2-40B4-BE49-F238E27FC236}">
                <a16:creationId xmlns:a16="http://schemas.microsoft.com/office/drawing/2014/main" id="{D35BF005-080F-7927-2F38-4F6CB2ADB47E}"/>
              </a:ext>
            </a:extLst>
          </p:cNvPr>
          <p:cNvPicPr>
            <a:picLocks noChangeAspect="1"/>
          </p:cNvPicPr>
          <p:nvPr/>
        </p:nvPicPr>
        <p:blipFill>
          <a:blip r:embed="rId4"/>
          <a:srcRect t="2771" b="2771"/>
          <a:stretch>
            <a:fillRect/>
          </a:stretch>
        </p:blipFill>
        <p:spPr>
          <a:xfrm>
            <a:off x="2343833" y="190033"/>
            <a:ext cx="7504334" cy="6477934"/>
          </a:xfrm>
          <a:prstGeom prst="rect">
            <a:avLst/>
          </a:prstGeom>
        </p:spPr>
      </p:pic>
    </p:spTree>
    <p:extLst>
      <p:ext uri="{BB962C8B-B14F-4D97-AF65-F5344CB8AC3E}">
        <p14:creationId xmlns:p14="http://schemas.microsoft.com/office/powerpoint/2010/main" val="1085775398"/>
      </p:ext>
    </p:extLst>
  </p:cSld>
  <p:clrMapOvr>
    <a:masterClrMapping/>
  </p:clrMapOvr>
  <mc:AlternateContent xmlns:mc="http://schemas.openxmlformats.org/markup-compatibility/2006">
    <mc:Choice xmlns:p14="http://schemas.microsoft.com/office/powerpoint/2010/main" Requires="p14">
      <p:transition spd="slow" p14:dur="2000" advTm="50795"/>
    </mc:Choice>
    <mc:Fallback>
      <p:transition spd="slow" advTm="507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06318" y="27526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Media Characteristics</a:t>
            </a:r>
          </a:p>
        </p:txBody>
      </p:sp>
      <p:sp>
        <p:nvSpPr>
          <p:cNvPr id="5" name="Rectangle 4"/>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695048" y="268963"/>
            <a:ext cx="157394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6" name="Picture 5">
            <a:extLst>
              <a:ext uri="{FF2B5EF4-FFF2-40B4-BE49-F238E27FC236}">
                <a16:creationId xmlns:a16="http://schemas.microsoft.com/office/drawing/2014/main" id="{40CF235D-F7E0-69A9-94FF-790FD780F3F5}"/>
              </a:ext>
            </a:extLst>
          </p:cNvPr>
          <p:cNvPicPr>
            <a:picLocks noChangeAspect="1"/>
          </p:cNvPicPr>
          <p:nvPr/>
        </p:nvPicPr>
        <p:blipFill>
          <a:blip r:embed="rId3"/>
          <a:stretch>
            <a:fillRect/>
          </a:stretch>
        </p:blipFill>
        <p:spPr>
          <a:xfrm>
            <a:off x="2190076" y="1096194"/>
            <a:ext cx="7297544" cy="547468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0474"/>
    </mc:Choice>
    <mc:Fallback xmlns="">
      <p:transition advTm="4047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56671-E237-705B-6D60-1EBF186AE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ABE89-4164-2FDF-2C5C-4A04AC7FE01B}"/>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5E96F9-7D9A-1A6F-E0A1-A9680127E47E}"/>
              </a:ext>
            </a:extLst>
          </p:cNvPr>
          <p:cNvSpPr txBox="1"/>
          <p:nvPr/>
        </p:nvSpPr>
        <p:spPr>
          <a:xfrm>
            <a:off x="4753219" y="140272"/>
            <a:ext cx="319291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1. Convergent</a:t>
            </a:r>
          </a:p>
        </p:txBody>
      </p:sp>
      <p:sp>
        <p:nvSpPr>
          <p:cNvPr id="5" name="Rectangle 4">
            <a:extLst>
              <a:ext uri="{FF2B5EF4-FFF2-40B4-BE49-F238E27FC236}">
                <a16:creationId xmlns:a16="http://schemas.microsoft.com/office/drawing/2014/main" id="{4BCCB4FE-D95C-545D-EE00-B15E21E1306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7275BA3-F20F-9340-51F1-3A625867E07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DCD9FB44-AB47-81FF-5C13-8B290941A3CB}"/>
              </a:ext>
            </a:extLst>
          </p:cNvPr>
          <p:cNvSpPr txBox="1"/>
          <p:nvPr/>
        </p:nvSpPr>
        <p:spPr>
          <a:xfrm>
            <a:off x="617281" y="1022801"/>
            <a:ext cx="10567417"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digital media, different types of content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written, audio, visual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converge onto a single technical platform.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personal computer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is at the same time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typewriter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countless other machines.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digitization of  information, computers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universal machines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mimic other machines.</a:t>
            </a:r>
          </a:p>
        </p:txBody>
      </p:sp>
      <p:pic>
        <p:nvPicPr>
          <p:cNvPr id="7" name="Graphic 21">
            <a:extLst>
              <a:ext uri="{FF2B5EF4-FFF2-40B4-BE49-F238E27FC236}">
                <a16:creationId xmlns:a16="http://schemas.microsoft.com/office/drawing/2014/main" id="{5D6B7C12-7BB2-0F8B-5273-074540F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B793B39-4DE5-0EA8-CAED-415DE62C6A9F}"/>
              </a:ext>
            </a:extLst>
          </p:cNvPr>
          <p:cNvPicPr>
            <a:picLocks noChangeAspect="1"/>
          </p:cNvPicPr>
          <p:nvPr/>
        </p:nvPicPr>
        <p:blipFill>
          <a:blip r:embed="rId3"/>
          <a:stretch>
            <a:fillRect/>
          </a:stretch>
        </p:blipFill>
        <p:spPr>
          <a:xfrm>
            <a:off x="3920631" y="4638901"/>
            <a:ext cx="3954498" cy="1678390"/>
          </a:xfrm>
          <a:prstGeom prst="rect">
            <a:avLst/>
          </a:prstGeom>
        </p:spPr>
      </p:pic>
    </p:spTree>
    <p:extLst>
      <p:ext uri="{BB962C8B-B14F-4D97-AF65-F5344CB8AC3E}">
        <p14:creationId xmlns:p14="http://schemas.microsoft.com/office/powerpoint/2010/main" val="3415576572"/>
      </p:ext>
    </p:extLst>
  </p:cSld>
  <p:clrMapOvr>
    <a:masterClrMapping/>
  </p:clrMapOvr>
  <mc:AlternateContent xmlns:mc="http://schemas.openxmlformats.org/markup-compatibility/2006" xmlns:p14="http://schemas.microsoft.com/office/powerpoint/2010/main">
    <mc:Choice Requires="p14">
      <p:transition p14:dur="10" advTm="78550"/>
    </mc:Choice>
    <mc:Fallback xmlns="">
      <p:transition advTm="7855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0D15F-2AF7-A95E-192E-A6683E227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1DBAA-8238-BFCA-AF61-38CAA1F48B0F}"/>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2EB845-10B4-2D35-1487-0475FE7D4589}"/>
              </a:ext>
            </a:extLst>
          </p:cNvPr>
          <p:cNvSpPr txBox="1"/>
          <p:nvPr/>
        </p:nvSpPr>
        <p:spPr>
          <a:xfrm>
            <a:off x="4737803" y="111822"/>
            <a:ext cx="28820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1. Convergent</a:t>
            </a:r>
          </a:p>
        </p:txBody>
      </p:sp>
      <p:sp>
        <p:nvSpPr>
          <p:cNvPr id="5" name="Rectangle 4">
            <a:extLst>
              <a:ext uri="{FF2B5EF4-FFF2-40B4-BE49-F238E27FC236}">
                <a16:creationId xmlns:a16="http://schemas.microsoft.com/office/drawing/2014/main" id="{FB43B225-8BA4-9BDC-524B-BA6DFD4817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956B38-0490-8D80-75A5-7A23DDC8187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C8A2DDC0-5808-9C98-7A0C-B050F88E8E5C}"/>
              </a:ext>
            </a:extLst>
          </p:cNvPr>
          <p:cNvSpPr txBox="1"/>
          <p:nvPr/>
        </p:nvSpPr>
        <p:spPr>
          <a:xfrm>
            <a:off x="259080" y="940701"/>
            <a:ext cx="8435118"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the production and consumption of different kinds of media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film, text, music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no longer presupposes different kinds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hardware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projectors, books, stereos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use different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technological supports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celluloid, paper, vinyl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can happen on a set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computers or smartphones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all these different kinds of content are represented by means of the same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binary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goes beyond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technical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level and implies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cultural</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convergence</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between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producers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consumers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media content.</a:t>
            </a:r>
          </a:p>
        </p:txBody>
      </p:sp>
      <p:pic>
        <p:nvPicPr>
          <p:cNvPr id="7" name="Graphic 21">
            <a:extLst>
              <a:ext uri="{FF2B5EF4-FFF2-40B4-BE49-F238E27FC236}">
                <a16:creationId xmlns:a16="http://schemas.microsoft.com/office/drawing/2014/main" id="{AEA83519-ADD4-CE32-161D-1AD578FC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E6F3A2CE-2B84-16A5-D2B8-E06480AF9915}"/>
              </a:ext>
            </a:extLst>
          </p:cNvPr>
          <p:cNvPicPr>
            <a:picLocks noChangeAspect="1"/>
          </p:cNvPicPr>
          <p:nvPr/>
        </p:nvPicPr>
        <p:blipFill>
          <a:blip r:embed="rId3"/>
          <a:stretch>
            <a:fillRect/>
          </a:stretch>
        </p:blipFill>
        <p:spPr>
          <a:xfrm>
            <a:off x="8856260" y="2044181"/>
            <a:ext cx="2993101" cy="1904232"/>
          </a:xfrm>
          <a:prstGeom prst="rect">
            <a:avLst/>
          </a:prstGeom>
        </p:spPr>
      </p:pic>
    </p:spTree>
    <p:extLst>
      <p:ext uri="{BB962C8B-B14F-4D97-AF65-F5344CB8AC3E}">
        <p14:creationId xmlns:p14="http://schemas.microsoft.com/office/powerpoint/2010/main" val="1452067002"/>
      </p:ext>
    </p:extLst>
  </p:cSld>
  <p:clrMapOvr>
    <a:masterClrMapping/>
  </p:clrMapOvr>
  <mc:AlternateContent xmlns:mc="http://schemas.openxmlformats.org/markup-compatibility/2006" xmlns:p14="http://schemas.microsoft.com/office/powerpoint/2010/main">
    <mc:Choice Requires="p14">
      <p:transition p14:dur="10" advTm="114907"/>
    </mc:Choice>
    <mc:Fallback xmlns="">
      <p:transition advTm="11490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871001"/>
            <a:ext cx="11752343" cy="587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3948547" y="297532"/>
            <a:ext cx="3558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2. Hypertextual</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9AD840B5-AFCF-263D-1FB0-AE2CA49675D9}"/>
              </a:ext>
            </a:extLst>
          </p:cNvPr>
          <p:cNvSpPr txBox="1"/>
          <p:nvPr/>
        </p:nvSpPr>
        <p:spPr>
          <a:xfrm>
            <a:off x="329605" y="946901"/>
            <a:ext cx="7847776" cy="625049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hypertext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text that embodies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references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other texts or other forms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World Wide Web,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hypertexts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 fundamental feature that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link one webpage to another</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way,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 users to enjoy content in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fashion.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webpage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do not have to read contents in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linear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way, as you would with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you can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customize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your reading experience, jumping from one text to another, to a video, to a Wikipedia entry, and then back to another webpage or app .</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A8E367C-ACD6-3F61-3A63-8DB884098F71}"/>
              </a:ext>
            </a:extLst>
          </p:cNvPr>
          <p:cNvPicPr>
            <a:picLocks noChangeAspect="1"/>
          </p:cNvPicPr>
          <p:nvPr/>
        </p:nvPicPr>
        <p:blipFill>
          <a:blip r:embed="rId3"/>
          <a:stretch>
            <a:fillRect/>
          </a:stretch>
        </p:blipFill>
        <p:spPr>
          <a:xfrm>
            <a:off x="8475437" y="1016721"/>
            <a:ext cx="3535986" cy="3968840"/>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advTm="117033"/>
    </mc:Choice>
    <mc:Fallback xmlns="">
      <p:transition advTm="1170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F16DF-CEDF-6FEC-4DA0-B0829DB478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B447254-B63A-0005-EA0C-53C19262694D}"/>
              </a:ext>
            </a:extLst>
          </p:cNvPr>
          <p:cNvSpPr txBox="1"/>
          <p:nvPr/>
        </p:nvSpPr>
        <p:spPr>
          <a:xfrm>
            <a:off x="3985123" y="13414"/>
            <a:ext cx="3558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2. Hypertextual</a:t>
            </a:r>
          </a:p>
        </p:txBody>
      </p:sp>
      <p:sp>
        <p:nvSpPr>
          <p:cNvPr id="5" name="Rectangle 4">
            <a:extLst>
              <a:ext uri="{FF2B5EF4-FFF2-40B4-BE49-F238E27FC236}">
                <a16:creationId xmlns:a16="http://schemas.microsoft.com/office/drawing/2014/main" id="{BC5F044A-BFF1-36EA-0D52-9DAC85C964D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4F8006B-2AE6-7025-FBCC-82BAE30ECA5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DCF8C83C-8114-6888-2186-F4A979B74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4659" y="19851"/>
            <a:ext cx="1106764" cy="516783"/>
          </a:xfrm>
          <a:prstGeom prst="rect">
            <a:avLst/>
          </a:prstGeom>
        </p:spPr>
      </p:pic>
      <p:pic>
        <p:nvPicPr>
          <p:cNvPr id="4" name="Picture 3">
            <a:extLst>
              <a:ext uri="{FF2B5EF4-FFF2-40B4-BE49-F238E27FC236}">
                <a16:creationId xmlns:a16="http://schemas.microsoft.com/office/drawing/2014/main" id="{81B8EFDC-4664-08F5-790A-DB8E20029B16}"/>
              </a:ext>
            </a:extLst>
          </p:cNvPr>
          <p:cNvPicPr>
            <a:picLocks noChangeAspect="1"/>
          </p:cNvPicPr>
          <p:nvPr/>
        </p:nvPicPr>
        <p:blipFill>
          <a:blip r:embed="rId3"/>
          <a:srcRect l="6859" t="2828" r="10463" b="21343"/>
          <a:stretch/>
        </p:blipFill>
        <p:spPr>
          <a:xfrm>
            <a:off x="5248655" y="536634"/>
            <a:ext cx="5112245" cy="62517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5559312D-31D8-A780-C624-6073879BA587}"/>
              </a:ext>
            </a:extLst>
          </p:cNvPr>
          <p:cNvPicPr>
            <a:picLocks noChangeAspect="1"/>
          </p:cNvPicPr>
          <p:nvPr/>
        </p:nvPicPr>
        <p:blipFill>
          <a:blip r:embed="rId4"/>
          <a:srcRect t="4338" b="15556"/>
          <a:stretch/>
        </p:blipFill>
        <p:spPr>
          <a:xfrm>
            <a:off x="1226272" y="724309"/>
            <a:ext cx="3390617" cy="5876394"/>
          </a:xfrm>
          <a:prstGeom prst="rect">
            <a:avLst/>
          </a:prstGeom>
        </p:spPr>
      </p:pic>
    </p:spTree>
    <p:extLst>
      <p:ext uri="{BB962C8B-B14F-4D97-AF65-F5344CB8AC3E}">
        <p14:creationId xmlns:p14="http://schemas.microsoft.com/office/powerpoint/2010/main" val="3568797649"/>
      </p:ext>
    </p:extLst>
  </p:cSld>
  <p:clrMapOvr>
    <a:masterClrMapping/>
  </p:clrMapOvr>
  <mc:AlternateContent xmlns:mc="http://schemas.openxmlformats.org/markup-compatibility/2006" xmlns:p14="http://schemas.microsoft.com/office/powerpoint/2010/main">
    <mc:Choice Requires="p14">
      <p:transition p14:dur="10" advTm="134660"/>
    </mc:Choice>
    <mc:Fallback xmlns="">
      <p:transition advTm="13466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4158859" y="115433"/>
            <a:ext cx="33910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3.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Distributed</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E80AA3F-7473-A12C-DBEB-4E8750ED239E}"/>
              </a:ext>
            </a:extLst>
          </p:cNvPr>
          <p:cNvSpPr txBox="1"/>
          <p:nvPr/>
        </p:nvSpPr>
        <p:spPr>
          <a:xfrm>
            <a:off x="266940" y="1055483"/>
            <a:ext cx="6892812"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 mass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unidirectional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is transmitted from a central facility, such as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newsroom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large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readers.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instead characterized by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distributed model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composed by thousands of  interconnected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than a few core hubs .</a:t>
            </a: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130E160-39FE-08E9-CEFF-344A29082D5A}"/>
              </a:ext>
            </a:extLst>
          </p:cNvPr>
          <p:cNvPicPr>
            <a:picLocks noChangeAspect="1"/>
          </p:cNvPicPr>
          <p:nvPr/>
        </p:nvPicPr>
        <p:blipFill>
          <a:blip r:embed="rId3"/>
          <a:stretch>
            <a:fillRect/>
          </a:stretch>
        </p:blipFill>
        <p:spPr>
          <a:xfrm>
            <a:off x="7352689" y="2026401"/>
            <a:ext cx="4730906" cy="2121592"/>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advTm="158454"/>
    </mc:Choice>
    <mc:Fallback xmlns="">
      <p:transition advTm="15845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3921115" y="170052"/>
            <a:ext cx="37964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3.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Distributed</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91491F6F-6AFD-2908-8337-70CD87CEA9B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41DB13B-BB9C-CF0E-25B5-ED66D94B76B5}"/>
              </a:ext>
            </a:extLst>
          </p:cNvPr>
          <p:cNvSpPr txBox="1"/>
          <p:nvPr/>
        </p:nvSpPr>
        <p:spPr>
          <a:xfrm>
            <a:off x="493520" y="1222831"/>
            <a:ext cx="6998356" cy="513095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spread of cheap computers, tablets, and smartphones, along with widespread internet connectivity and software that foster the production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 (UGC)</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allowed users to take a greater role in the creation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resources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information production and distribution are at least partially in the hands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communicate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horizontally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media platforms .</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184DD77-A9A1-292B-139C-4F8F1CAA19B9}"/>
              </a:ext>
            </a:extLst>
          </p:cNvPr>
          <p:cNvPicPr>
            <a:picLocks noChangeAspect="1"/>
          </p:cNvPicPr>
          <p:nvPr/>
        </p:nvPicPr>
        <p:blipFill>
          <a:blip r:embed="rId3"/>
          <a:stretch>
            <a:fillRect/>
          </a:stretch>
        </p:blipFill>
        <p:spPr>
          <a:xfrm>
            <a:off x="7718455" y="1500823"/>
            <a:ext cx="4206605" cy="2639797"/>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advTm="97327"/>
    </mc:Choice>
    <mc:Fallback xmlns="">
      <p:transition advTm="973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4331685" y="208002"/>
            <a:ext cx="26268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C9ED754-ED19-3483-7379-5CFC3C985CD3}"/>
              </a:ext>
            </a:extLst>
          </p:cNvPr>
          <p:cNvSpPr txBox="1"/>
          <p:nvPr/>
        </p:nvSpPr>
        <p:spPr>
          <a:xfrm>
            <a:off x="280942" y="1366693"/>
            <a:ext cx="777492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phones, smartphones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give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pervasive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even ubiquitous scope to digital media.</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they allow people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post information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from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track and surveil user behavior at an unprecedented scale.</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036C607D-DF19-E82E-A859-9F199FE060BF}"/>
              </a:ext>
            </a:extLst>
          </p:cNvPr>
          <p:cNvPicPr>
            <a:picLocks noChangeAspect="1"/>
          </p:cNvPicPr>
          <p:nvPr/>
        </p:nvPicPr>
        <p:blipFill>
          <a:blip r:embed="rId3"/>
          <a:stretch>
            <a:fillRect/>
          </a:stretch>
        </p:blipFill>
        <p:spPr>
          <a:xfrm>
            <a:off x="8698865" y="1283054"/>
            <a:ext cx="2914141" cy="3542083"/>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advTm="76056"/>
    </mc:Choice>
    <mc:Fallback xmlns="">
      <p:transition advTm="760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5FDCC-FD9E-90D3-4119-3E2FA02F4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3C3D7-F97D-4A75-E96F-C59F7A481FF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6C8EBF-4D6E-F48D-83FF-866AD29E92E1}"/>
              </a:ext>
            </a:extLst>
          </p:cNvPr>
          <p:cNvSpPr txBox="1"/>
          <p:nvPr/>
        </p:nvSpPr>
        <p:spPr>
          <a:xfrm>
            <a:off x="4584040" y="208002"/>
            <a:ext cx="656264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32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5C39A6AA-2CCA-5697-C9B0-095EB3F0F31D}"/>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596D3E-B329-487A-239B-8F60071664B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6BAA2C0D-B913-DC0A-7D35-C8AB64DAC235}"/>
              </a:ext>
            </a:extLst>
          </p:cNvPr>
          <p:cNvSpPr txBox="1"/>
          <p:nvPr/>
        </p:nvSpPr>
        <p:spPr>
          <a:xfrm>
            <a:off x="266940" y="1160590"/>
            <a:ext cx="8892248"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makes it possible to produce and exchange information specifically related to 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place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time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use: to upload information on a shared map, for example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 Maps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to communicate and interact with those who are attending an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event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 particular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location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9A8630-B3C7-64ED-B6A3-46CEA6994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D84CC3F8-F269-C1FA-8E7A-5E47FFA0E0F8}"/>
              </a:ext>
            </a:extLst>
          </p:cNvPr>
          <p:cNvPicPr>
            <a:picLocks noChangeAspect="1"/>
          </p:cNvPicPr>
          <p:nvPr/>
        </p:nvPicPr>
        <p:blipFill>
          <a:blip r:embed="rId3"/>
          <a:stretch>
            <a:fillRect/>
          </a:stretch>
        </p:blipFill>
        <p:spPr>
          <a:xfrm>
            <a:off x="9791780" y="1872463"/>
            <a:ext cx="1729485" cy="1556536"/>
          </a:xfrm>
          <a:prstGeom prst="rect">
            <a:avLst/>
          </a:prstGeom>
        </p:spPr>
      </p:pic>
    </p:spTree>
    <p:extLst>
      <p:ext uri="{BB962C8B-B14F-4D97-AF65-F5344CB8AC3E}">
        <p14:creationId xmlns:p14="http://schemas.microsoft.com/office/powerpoint/2010/main" val="4107542872"/>
      </p:ext>
    </p:extLst>
  </p:cSld>
  <p:clrMapOvr>
    <a:masterClrMapping/>
  </p:clrMapOvr>
  <mc:AlternateContent xmlns:mc="http://schemas.openxmlformats.org/markup-compatibility/2006" xmlns:p14="http://schemas.microsoft.com/office/powerpoint/2010/main">
    <mc:Choice Requires="p14">
      <p:transition p14:dur="10" advTm="48328"/>
    </mc:Choice>
    <mc:Fallback xmlns="">
      <p:transition advTm="4832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3655939" y="183610"/>
            <a:ext cx="33910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32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164E33A6-1C9E-9107-336A-67D2A08A1041}"/>
              </a:ext>
            </a:extLst>
          </p:cNvPr>
          <p:cNvSpPr txBox="1"/>
          <p:nvPr/>
        </p:nvSpPr>
        <p:spPr>
          <a:xfrm>
            <a:off x="472283" y="1514381"/>
            <a:ext cx="7920930"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have the ability to modify and extend our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a:t>
            </a:r>
            <a:r>
              <a:rPr kumimoji="0" lang="en-US" sz="2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they are not only a means for creating abstract communities, but also a tool to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strengthen social ties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connected to specific physical locations or territories.</a:t>
            </a: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A54A987-3C7A-10AE-F966-42A0C0151785}"/>
              </a:ext>
            </a:extLst>
          </p:cNvPr>
          <p:cNvPicPr>
            <a:picLocks noChangeAspect="1"/>
          </p:cNvPicPr>
          <p:nvPr/>
        </p:nvPicPr>
        <p:blipFill>
          <a:blip r:embed="rId3"/>
          <a:stretch>
            <a:fillRect/>
          </a:stretch>
        </p:blipFill>
        <p:spPr>
          <a:xfrm>
            <a:off x="8868582" y="1634953"/>
            <a:ext cx="3056478" cy="3020399"/>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advTm="69261"/>
    </mc:Choice>
    <mc:Fallback xmlns="">
      <p:transition advTm="692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4387028" y="17670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00DF0C3B-7432-1791-FE9C-26C170DFA777}"/>
              </a:ext>
            </a:extLst>
          </p:cNvPr>
          <p:cNvSpPr txBox="1"/>
          <p:nvPr/>
        </p:nvSpPr>
        <p:spPr>
          <a:xfrm>
            <a:off x="514874" y="1366693"/>
            <a:ext cx="7418989" cy="45368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digital media services and technologies are underpinned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programs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follow procedural logics in order to generate specific outputs.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made possible by the fact that digital technologies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behaviors and interactions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transform them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analyzed and then used to make choices.</a:t>
            </a: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0DC264B-193C-52D6-B895-590F89A487EF}"/>
              </a:ext>
            </a:extLst>
          </p:cNvPr>
          <p:cNvPicPr>
            <a:picLocks noChangeAspect="1"/>
          </p:cNvPicPr>
          <p:nvPr/>
        </p:nvPicPr>
        <p:blipFill>
          <a:blip r:embed="rId3"/>
          <a:stretch>
            <a:fillRect/>
          </a:stretch>
        </p:blipFill>
        <p:spPr>
          <a:xfrm>
            <a:off x="8181796" y="1020485"/>
            <a:ext cx="3694496" cy="2767824"/>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advTm="89162"/>
    </mc:Choice>
    <mc:Fallback xmlns="">
      <p:transition advTm="891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4497187" y="17005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6858A35B-CA85-77CE-AB3E-CC4C94FC6A78}"/>
              </a:ext>
            </a:extLst>
          </p:cNvPr>
          <p:cNvSpPr txBox="1"/>
          <p:nvPr/>
        </p:nvSpPr>
        <p:spPr>
          <a:xfrm>
            <a:off x="865475" y="851289"/>
            <a:ext cx="10345069" cy="374314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bring with them 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promise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objectivity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supposed to be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accurate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free from bias or external influence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yet the study of their logics and effects has found that, like any human technology, they are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Algocracy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situations in which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exercised by algorithms that affect action by making some kinds of interaction or organization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possible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blocking</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others .</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881985C-8C90-E0A3-BD72-2690B9A4F62F}"/>
              </a:ext>
            </a:extLst>
          </p:cNvPr>
          <p:cNvPicPr>
            <a:picLocks noChangeAspect="1"/>
          </p:cNvPicPr>
          <p:nvPr/>
        </p:nvPicPr>
        <p:blipFill>
          <a:blip r:embed="rId3"/>
          <a:stretch>
            <a:fillRect/>
          </a:stretch>
        </p:blipFill>
        <p:spPr>
          <a:xfrm>
            <a:off x="2458075" y="4718978"/>
            <a:ext cx="3075670" cy="1905689"/>
          </a:xfrm>
          <a:prstGeom prst="rect">
            <a:avLst/>
          </a:prstGeom>
        </p:spPr>
      </p:pic>
      <p:pic>
        <p:nvPicPr>
          <p:cNvPr id="6" name="Picture 5">
            <a:extLst>
              <a:ext uri="{FF2B5EF4-FFF2-40B4-BE49-F238E27FC236}">
                <a16:creationId xmlns:a16="http://schemas.microsoft.com/office/drawing/2014/main" id="{117066D0-B2EE-398A-41DE-B80AB8541933}"/>
              </a:ext>
            </a:extLst>
          </p:cNvPr>
          <p:cNvPicPr>
            <a:picLocks noChangeAspect="1"/>
          </p:cNvPicPr>
          <p:nvPr/>
        </p:nvPicPr>
        <p:blipFill>
          <a:blip r:embed="rId4"/>
          <a:stretch>
            <a:fillRect/>
          </a:stretch>
        </p:blipFill>
        <p:spPr>
          <a:xfrm>
            <a:off x="6096000" y="4862690"/>
            <a:ext cx="3097018" cy="1734330"/>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advTm="136173"/>
    </mc:Choice>
    <mc:Fallback xmlns="">
      <p:transition advTm="1361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4117552" y="192093"/>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3AC2E09-6E04-5CEA-FC82-320B4325EE3A}"/>
              </a:ext>
            </a:extLst>
          </p:cNvPr>
          <p:cNvSpPr txBox="1"/>
          <p:nvPr/>
        </p:nvSpPr>
        <p:spPr>
          <a:xfrm>
            <a:off x="275772" y="983573"/>
            <a:ext cx="7578612"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Facebook’s algorithms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 the activities of users and estimate which content is more likely to generate interactions if shown on their timeline.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sum, structures all activities mediated by digital technologies.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algorithms are based on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 learning technologies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while using a certain service,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contribute to training algorithms.</a:t>
            </a: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F4C6E6C-AB5E-8548-9700-E35A423563E9}"/>
              </a:ext>
            </a:extLst>
          </p:cNvPr>
          <p:cNvPicPr>
            <a:picLocks noChangeAspect="1"/>
          </p:cNvPicPr>
          <p:nvPr/>
        </p:nvPicPr>
        <p:blipFill>
          <a:blip r:embed="rId3"/>
          <a:stretch>
            <a:fillRect/>
          </a:stretch>
        </p:blipFill>
        <p:spPr>
          <a:xfrm>
            <a:off x="8037765" y="1634953"/>
            <a:ext cx="3798137" cy="2651990"/>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advTm="84680"/>
    </mc:Choice>
    <mc:Fallback xmlns="">
      <p:transition advTm="846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4584040" y="17005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6. Asymmetric</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5D220759-A50B-732D-191E-268B2A49589C}"/>
              </a:ext>
            </a:extLst>
          </p:cNvPr>
          <p:cNvSpPr txBox="1"/>
          <p:nvPr/>
        </p:nvSpPr>
        <p:spPr>
          <a:xfrm>
            <a:off x="266940" y="1092900"/>
            <a:ext cx="8242575"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are highly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commodified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biggest services are owned by a handful of gigantic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landscape,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unevenly distributed, as individual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have access to the information these corporations collect about their interactions and behaviors, although such information shapes the way users interact with a certain platform or service .</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2">
            <a:extLst>
              <a:ext uri="{FF2B5EF4-FFF2-40B4-BE49-F238E27FC236}">
                <a16:creationId xmlns:a16="http://schemas.microsoft.com/office/drawing/2014/main" id="{DC6CA460-EE0B-6A93-5AA7-83A5F78AA6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824" y="1271881"/>
            <a:ext cx="3046236" cy="2281737"/>
          </a:xfrm>
          <a:prstGeom prst="rect">
            <a:avLst/>
          </a:prstGeom>
          <a:noFill/>
          <a:ln w="9525">
            <a:solidFill>
              <a:sysClr val="windowText" lastClr="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advTm="98532"/>
    </mc:Choice>
    <mc:Fallback xmlns="">
      <p:transition advTm="985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66940" y="722990"/>
            <a:ext cx="11752343" cy="599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4341739" y="15617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6. Asymmetric</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 </a:t>
            </a:r>
          </a:p>
        </p:txBody>
      </p:sp>
      <p:sp>
        <p:nvSpPr>
          <p:cNvPr id="48" name="TextBox 47">
            <a:extLst>
              <a:ext uri="{FF2B5EF4-FFF2-40B4-BE49-F238E27FC236}">
                <a16:creationId xmlns:a16="http://schemas.microsoft.com/office/drawing/2014/main" id="{DEC96409-E56A-DE26-2EB3-C6D10A399E75}"/>
              </a:ext>
            </a:extLst>
          </p:cNvPr>
          <p:cNvSpPr txBox="1"/>
          <p:nvPr/>
        </p:nvSpPr>
        <p:spPr>
          <a:xfrm>
            <a:off x="739661" y="727432"/>
            <a:ext cx="10093212"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know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the functioning of social media and need to guess how to influence the way the platform decides to which other users one’s profile will be suggested as a possible match.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digital media tend to be perceived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black boxes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obscure the underlying operations that structure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 experience</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2">
            <a:extLst>
              <a:ext uri="{FF2B5EF4-FFF2-40B4-BE49-F238E27FC236}">
                <a16:creationId xmlns:a16="http://schemas.microsoft.com/office/drawing/2014/main" id="{98FD4705-CCD1-EB9E-F7FC-FEB1EA21E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1417" y="4203004"/>
            <a:ext cx="4669701" cy="2478759"/>
          </a:xfrm>
          <a:prstGeom prst="rect">
            <a:avLst/>
          </a:prstGeom>
          <a:noFill/>
          <a:ln w="9525">
            <a:solidFill>
              <a:sysClr val="windowText" lastClr="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advTm="79719"/>
    </mc:Choice>
    <mc:Fallback xmlns="">
      <p:transition advTm="7971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D53C-6D64-0F52-6020-DE1933725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73400-6D1A-48DA-6745-A9A88FC388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53999E-ADFF-DA8D-1624-4AAE132A3EE6}"/>
              </a:ext>
            </a:extLst>
          </p:cNvPr>
          <p:cNvSpPr txBox="1"/>
          <p:nvPr/>
        </p:nvSpPr>
        <p:spPr>
          <a:xfrm>
            <a:off x="4296019" y="158900"/>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3B7B1E57-DA6B-F226-AE32-F3CBC853B41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0F9F1A-5922-AE7E-9D9F-C632840EF5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30AC11D5-97CF-B008-452A-66EB83091BCC}"/>
              </a:ext>
            </a:extLst>
          </p:cNvPr>
          <p:cNvSpPr txBox="1"/>
          <p:nvPr/>
        </p:nvSpPr>
        <p:spPr>
          <a:xfrm>
            <a:off x="483462" y="1414831"/>
            <a:ext cx="8039838"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 media have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duration</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persistence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paper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stored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centuries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Inscriptions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stone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last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millennia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case of the information produced and transmitted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its duration in time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depends on several factors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95B3B0B-8654-CF78-40EA-2A9B6CA9A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687C7A6-6AC7-126C-8143-906CEE03A6F7}"/>
              </a:ext>
            </a:extLst>
          </p:cNvPr>
          <p:cNvPicPr>
            <a:picLocks noChangeAspect="1"/>
          </p:cNvPicPr>
          <p:nvPr/>
        </p:nvPicPr>
        <p:blipFill>
          <a:blip r:embed="rId3"/>
          <a:stretch>
            <a:fillRect/>
          </a:stretch>
        </p:blipFill>
        <p:spPr>
          <a:xfrm>
            <a:off x="9503576" y="799640"/>
            <a:ext cx="2017951" cy="2017951"/>
          </a:xfrm>
          <a:prstGeom prst="rect">
            <a:avLst/>
          </a:prstGeom>
        </p:spPr>
      </p:pic>
      <p:pic>
        <p:nvPicPr>
          <p:cNvPr id="6" name="Picture 5">
            <a:extLst>
              <a:ext uri="{FF2B5EF4-FFF2-40B4-BE49-F238E27FC236}">
                <a16:creationId xmlns:a16="http://schemas.microsoft.com/office/drawing/2014/main" id="{1C5A3750-0DE7-8C4C-3B67-05D2C6C8EEED}"/>
              </a:ext>
            </a:extLst>
          </p:cNvPr>
          <p:cNvPicPr>
            <a:picLocks noChangeAspect="1"/>
          </p:cNvPicPr>
          <p:nvPr/>
        </p:nvPicPr>
        <p:blipFill>
          <a:blip r:embed="rId4"/>
          <a:stretch>
            <a:fillRect/>
          </a:stretch>
        </p:blipFill>
        <p:spPr>
          <a:xfrm>
            <a:off x="9021056" y="2885695"/>
            <a:ext cx="2743438" cy="1883827"/>
          </a:xfrm>
          <a:prstGeom prst="rect">
            <a:avLst/>
          </a:prstGeom>
        </p:spPr>
      </p:pic>
    </p:spTree>
    <p:extLst>
      <p:ext uri="{BB962C8B-B14F-4D97-AF65-F5344CB8AC3E}">
        <p14:creationId xmlns:p14="http://schemas.microsoft.com/office/powerpoint/2010/main" val="3137150668"/>
      </p:ext>
    </p:extLst>
  </p:cSld>
  <p:clrMapOvr>
    <a:masterClrMapping/>
  </p:clrMapOvr>
  <mc:AlternateContent xmlns:mc="http://schemas.openxmlformats.org/markup-compatibility/2006" xmlns:p14="http://schemas.microsoft.com/office/powerpoint/2010/main">
    <mc:Choice Requires="p14">
      <p:transition p14:dur="10" advTm="37938"/>
    </mc:Choice>
    <mc:Fallback xmlns="">
      <p:transition advTm="3793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9E873-7143-D06A-8439-408EDC789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BF27-63A7-2C11-717A-F8555197CF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E8A668-5103-C830-FF62-98BE4AD4A9E8}"/>
              </a:ext>
            </a:extLst>
          </p:cNvPr>
          <p:cNvSpPr txBox="1"/>
          <p:nvPr/>
        </p:nvSpPr>
        <p:spPr>
          <a:xfrm>
            <a:off x="3603759" y="199240"/>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F303A821-80E4-E325-6FA8-5477EF35EE5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A10C3-664C-E1BF-F02B-FC39EFBBEB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E09C710E-6754-C3E5-9AFD-7B689BC35C50}"/>
              </a:ext>
            </a:extLst>
          </p:cNvPr>
          <p:cNvSpPr txBox="1"/>
          <p:nvPr/>
        </p:nvSpPr>
        <p:spPr>
          <a:xfrm>
            <a:off x="441712" y="1477221"/>
            <a:ext cx="7431272"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hard disks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used to store data in digital form tend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to last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than one or two decades.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softwares</a:t>
            </a:r>
            <a:r>
              <a:rPr kumimoji="0" lang="en-US" sz="2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transform human language into binary code are quickly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replaced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by new programs.</a:t>
            </a:r>
          </a:p>
        </p:txBody>
      </p:sp>
      <p:pic>
        <p:nvPicPr>
          <p:cNvPr id="7" name="Graphic 21">
            <a:extLst>
              <a:ext uri="{FF2B5EF4-FFF2-40B4-BE49-F238E27FC236}">
                <a16:creationId xmlns:a16="http://schemas.microsoft.com/office/drawing/2014/main" id="{C7E63459-189F-768D-CA75-882D0460F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E84C7530-AC16-B34C-1842-351F79BA7D99}"/>
              </a:ext>
            </a:extLst>
          </p:cNvPr>
          <p:cNvPicPr>
            <a:picLocks noChangeAspect="1"/>
          </p:cNvPicPr>
          <p:nvPr/>
        </p:nvPicPr>
        <p:blipFill>
          <a:blip r:embed="rId3"/>
          <a:stretch>
            <a:fillRect/>
          </a:stretch>
        </p:blipFill>
        <p:spPr>
          <a:xfrm>
            <a:off x="8464677" y="953435"/>
            <a:ext cx="2962913" cy="2030144"/>
          </a:xfrm>
          <a:prstGeom prst="rect">
            <a:avLst/>
          </a:prstGeom>
        </p:spPr>
      </p:pic>
      <p:pic>
        <p:nvPicPr>
          <p:cNvPr id="8" name="Picture 7">
            <a:extLst>
              <a:ext uri="{FF2B5EF4-FFF2-40B4-BE49-F238E27FC236}">
                <a16:creationId xmlns:a16="http://schemas.microsoft.com/office/drawing/2014/main" id="{8469AAAC-07C0-6EAA-E4E6-46B91F948F33}"/>
              </a:ext>
            </a:extLst>
          </p:cNvPr>
          <p:cNvPicPr>
            <a:picLocks noChangeAspect="1"/>
          </p:cNvPicPr>
          <p:nvPr/>
        </p:nvPicPr>
        <p:blipFill>
          <a:blip r:embed="rId4"/>
          <a:stretch>
            <a:fillRect/>
          </a:stretch>
        </p:blipFill>
        <p:spPr>
          <a:xfrm>
            <a:off x="8208295" y="3137374"/>
            <a:ext cx="3682303" cy="2048434"/>
          </a:xfrm>
          <a:prstGeom prst="rect">
            <a:avLst/>
          </a:prstGeom>
        </p:spPr>
      </p:pic>
    </p:spTree>
    <p:extLst>
      <p:ext uri="{BB962C8B-B14F-4D97-AF65-F5344CB8AC3E}">
        <p14:creationId xmlns:p14="http://schemas.microsoft.com/office/powerpoint/2010/main" val="3362838325"/>
      </p:ext>
    </p:extLst>
  </p:cSld>
  <p:clrMapOvr>
    <a:masterClrMapping/>
  </p:clrMapOvr>
  <mc:AlternateContent xmlns:mc="http://schemas.openxmlformats.org/markup-compatibility/2006" xmlns:p14="http://schemas.microsoft.com/office/powerpoint/2010/main">
    <mc:Choice Requires="p14">
      <p:transition p14:dur="10" advTm="85885"/>
    </mc:Choice>
    <mc:Fallback xmlns="">
      <p:transition advTm="8588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3719298" y="19412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31CBC6FF-BC3D-90CF-5305-9D29AD725A34}"/>
              </a:ext>
            </a:extLst>
          </p:cNvPr>
          <p:cNvSpPr txBox="1"/>
          <p:nvPr/>
        </p:nvSpPr>
        <p:spPr>
          <a:xfrm>
            <a:off x="266940" y="1437231"/>
            <a:ext cx="800838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stage of human history in which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knowledge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archived and stored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problems assume a central importance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institutions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like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libraries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archives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whose mandate includes the preservation of documents for future generations.</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15CF09E-A7A8-B1C8-9BA7-B10D8A3EB46A}"/>
              </a:ext>
            </a:extLst>
          </p:cNvPr>
          <p:cNvPicPr>
            <a:picLocks noChangeAspect="1"/>
          </p:cNvPicPr>
          <p:nvPr/>
        </p:nvPicPr>
        <p:blipFill>
          <a:blip r:embed="rId3"/>
          <a:stretch>
            <a:fillRect/>
          </a:stretch>
        </p:blipFill>
        <p:spPr>
          <a:xfrm>
            <a:off x="8546963" y="1881406"/>
            <a:ext cx="3200677" cy="2469094"/>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advTm="132319"/>
    </mc:Choice>
    <mc:Fallback xmlns="">
      <p:transition advTm="13231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3491347" y="15617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E02ED565-C160-4C6A-2191-68618B7DC6C6}"/>
              </a:ext>
            </a:extLst>
          </p:cNvPr>
          <p:cNvSpPr txBox="1"/>
          <p:nvPr/>
        </p:nvSpPr>
        <p:spPr>
          <a:xfrm>
            <a:off x="266940" y="1459180"/>
            <a:ext cx="8029890"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different level,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communications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messages, chats, or pictures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perceived as being highly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ephemeral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copies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traces of these communications can be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duplicated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stored</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years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without the author’s knowledge, by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manage digital communication services, by government agencies, or by other individuals.</a:t>
            </a: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EC71CB6-6DCF-C4A8-0B4B-3C7BB0CF2B6F}"/>
              </a:ext>
            </a:extLst>
          </p:cNvPr>
          <p:cNvPicPr>
            <a:picLocks noChangeAspect="1"/>
          </p:cNvPicPr>
          <p:nvPr/>
        </p:nvPicPr>
        <p:blipFill>
          <a:blip r:embed="rId3"/>
          <a:stretch>
            <a:fillRect/>
          </a:stretch>
        </p:blipFill>
        <p:spPr>
          <a:xfrm>
            <a:off x="8553302" y="1459180"/>
            <a:ext cx="3255546" cy="3255546"/>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advTm="96891"/>
    </mc:Choice>
    <mc:Fallback xmlns="">
      <p:transition advTm="968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B35C8848-4423-ECC8-C5D0-3D32BD0F4040}"/>
              </a:ext>
            </a:extLst>
          </p:cNvPr>
          <p:cNvSpPr txBox="1"/>
          <p:nvPr/>
        </p:nvSpPr>
        <p:spPr>
          <a:xfrm>
            <a:off x="617280" y="1338931"/>
            <a:ext cx="7347143"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technical characteristics that underpin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reach global significance through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infrastructures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compose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“plumbing”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crucial for the study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populate them.</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9" name="Picture 8">
            <a:extLst>
              <a:ext uri="{FF2B5EF4-FFF2-40B4-BE49-F238E27FC236}">
                <a16:creationId xmlns:a16="http://schemas.microsoft.com/office/drawing/2014/main" id="{9E1453CC-E47A-9454-6163-82CB32F83878}"/>
              </a:ext>
            </a:extLst>
          </p:cNvPr>
          <p:cNvPicPr>
            <a:picLocks noChangeAspect="1"/>
          </p:cNvPicPr>
          <p:nvPr/>
        </p:nvPicPr>
        <p:blipFill>
          <a:blip r:embed="rId3"/>
          <a:stretch>
            <a:fillRect/>
          </a:stretch>
        </p:blipFill>
        <p:spPr>
          <a:xfrm>
            <a:off x="8314763" y="1477221"/>
            <a:ext cx="3639627" cy="2731245"/>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advTm="38293"/>
    </mc:Choice>
    <mc:Fallback xmlns="">
      <p:transition advTm="382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18BDC3E8-16C4-9362-8D36-40A467973C20}"/>
              </a:ext>
            </a:extLst>
          </p:cNvPr>
          <p:cNvSpPr txBox="1"/>
          <p:nvPr/>
        </p:nvSpPr>
        <p:spPr>
          <a:xfrm>
            <a:off x="893480" y="937930"/>
            <a:ext cx="8003632"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the American law scholar Lawrence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Lessig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(2002),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 is law</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this formula,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Lessig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suggested that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different layers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lang="en-US" sz="2400" dirty="0">
                <a:solidFill>
                  <a:srgbClr val="0A1F61"/>
                </a:solidFill>
                <a:cs typeface="Tajawal ExtraBold" panose="00000800000000000000" pitchFamily="2" charset="-78"/>
              </a:rPr>
              <a:t>but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has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shape the behaviors of their users.</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804A1C3-CE60-2659-8557-0A9989E54E29}"/>
              </a:ext>
            </a:extLst>
          </p:cNvPr>
          <p:cNvPicPr>
            <a:picLocks noChangeAspect="1"/>
          </p:cNvPicPr>
          <p:nvPr/>
        </p:nvPicPr>
        <p:blipFill>
          <a:blip r:embed="rId3"/>
          <a:stretch>
            <a:fillRect/>
          </a:stretch>
        </p:blipFill>
        <p:spPr>
          <a:xfrm>
            <a:off x="9472870" y="1231362"/>
            <a:ext cx="2304488" cy="2304488"/>
          </a:xfrm>
          <a:prstGeom prst="rect">
            <a:avLst/>
          </a:prstGeom>
        </p:spPr>
      </p:pic>
      <p:pic>
        <p:nvPicPr>
          <p:cNvPr id="6" name="Picture 5">
            <a:extLst>
              <a:ext uri="{FF2B5EF4-FFF2-40B4-BE49-F238E27FC236}">
                <a16:creationId xmlns:a16="http://schemas.microsoft.com/office/drawing/2014/main" id="{F4B8B5EE-5DD0-03FF-BF14-E96E52B22354}"/>
              </a:ext>
            </a:extLst>
          </p:cNvPr>
          <p:cNvPicPr>
            <a:picLocks noChangeAspect="1"/>
          </p:cNvPicPr>
          <p:nvPr/>
        </p:nvPicPr>
        <p:blipFill>
          <a:blip r:embed="rId4"/>
          <a:stretch>
            <a:fillRect/>
          </a:stretch>
        </p:blipFill>
        <p:spPr>
          <a:xfrm>
            <a:off x="4937636" y="4128846"/>
            <a:ext cx="3310252" cy="2381681"/>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advTm="64990"/>
    </mc:Choice>
    <mc:Fallback xmlns="">
      <p:transition advTm="649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2CB31-827C-3996-A3D8-CFCBAB2007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01750-E68C-3CB3-CB45-643AD5CD128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3061D8-1F30-10B7-BE53-F0407824331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81ABD108-BE36-1A65-E65C-C2E3C1DCDCF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3888064-D475-2AE2-5C75-80F300E79AA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85CD636-8D27-35A0-F395-54B557F7EADD}"/>
              </a:ext>
            </a:extLst>
          </p:cNvPr>
          <p:cNvSpPr txBox="1"/>
          <p:nvPr/>
        </p:nvSpPr>
        <p:spPr>
          <a:xfrm>
            <a:off x="415227" y="818326"/>
            <a:ext cx="10853391"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Unlike broadcast media, such as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station or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newspaper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communication system that is not based on a </a:t>
            </a:r>
            <a:r>
              <a:rPr kumimoji="0" lang="en-US" sz="24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single central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hub</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Instead, it is composed by a series of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interconnected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distributed structure shaped as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means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physically located on thousands of computers 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servers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which other computers connect to request the information they want, such as that making up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website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F3C4D2E-3B4F-CF6D-7CB7-41D1CFD30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792" y="-14043"/>
            <a:ext cx="1729485" cy="807551"/>
          </a:xfrm>
          <a:prstGeom prst="rect">
            <a:avLst/>
          </a:prstGeom>
        </p:spPr>
      </p:pic>
      <p:pic>
        <p:nvPicPr>
          <p:cNvPr id="4" name="Picture 3">
            <a:extLst>
              <a:ext uri="{FF2B5EF4-FFF2-40B4-BE49-F238E27FC236}">
                <a16:creationId xmlns:a16="http://schemas.microsoft.com/office/drawing/2014/main" id="{12252C4D-DC24-C4F5-A48C-4E8839A06985}"/>
              </a:ext>
            </a:extLst>
          </p:cNvPr>
          <p:cNvPicPr>
            <a:picLocks noChangeAspect="1"/>
          </p:cNvPicPr>
          <p:nvPr/>
        </p:nvPicPr>
        <p:blipFill>
          <a:blip r:embed="rId3"/>
          <a:stretch>
            <a:fillRect/>
          </a:stretch>
        </p:blipFill>
        <p:spPr>
          <a:xfrm>
            <a:off x="1703952" y="4757001"/>
            <a:ext cx="4137971" cy="1926787"/>
          </a:xfrm>
          <a:prstGeom prst="rect">
            <a:avLst/>
          </a:prstGeom>
        </p:spPr>
      </p:pic>
      <p:pic>
        <p:nvPicPr>
          <p:cNvPr id="8" name="Picture 7">
            <a:extLst>
              <a:ext uri="{FF2B5EF4-FFF2-40B4-BE49-F238E27FC236}">
                <a16:creationId xmlns:a16="http://schemas.microsoft.com/office/drawing/2014/main" id="{D6260AA6-73DC-303A-FAA1-FBD75096B203}"/>
              </a:ext>
            </a:extLst>
          </p:cNvPr>
          <p:cNvPicPr>
            <a:picLocks noChangeAspect="1"/>
          </p:cNvPicPr>
          <p:nvPr/>
        </p:nvPicPr>
        <p:blipFill>
          <a:blip r:embed="rId4"/>
          <a:stretch>
            <a:fillRect/>
          </a:stretch>
        </p:blipFill>
        <p:spPr>
          <a:xfrm>
            <a:off x="5756003" y="4830677"/>
            <a:ext cx="2885077" cy="1733050"/>
          </a:xfrm>
          <a:prstGeom prst="rect">
            <a:avLst/>
          </a:prstGeom>
        </p:spPr>
      </p:pic>
    </p:spTree>
    <p:extLst>
      <p:ext uri="{BB962C8B-B14F-4D97-AF65-F5344CB8AC3E}">
        <p14:creationId xmlns:p14="http://schemas.microsoft.com/office/powerpoint/2010/main" val="3626297988"/>
      </p:ext>
    </p:extLst>
  </p:cSld>
  <p:clrMapOvr>
    <a:masterClrMapping/>
  </p:clrMapOvr>
  <mc:AlternateContent xmlns:mc="http://schemas.openxmlformats.org/markup-compatibility/2006" xmlns:p14="http://schemas.microsoft.com/office/powerpoint/2010/main">
    <mc:Choice Requires="p14">
      <p:transition p14:dur="10" advTm="46494"/>
    </mc:Choice>
    <mc:Fallback xmlns="">
      <p:transition advTm="4649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FAF97D82-BA55-4F08-6E64-305231F1A68A}"/>
              </a:ext>
            </a:extLst>
          </p:cNvPr>
          <p:cNvSpPr txBox="1"/>
          <p:nvPr/>
        </p:nvSpPr>
        <p:spPr>
          <a:xfrm>
            <a:off x="400532" y="937930"/>
            <a:ext cx="7784176"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system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anyone with access to a telephone or broadband line can access it, either with a personal computer or another device.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infrastructural features are based upon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governance system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World Wide Web Consortium (W3C)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an international organization that deals with web standards, with the task of keeping them open.</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DDDFA88-8009-A5C9-C960-D88733984A42}"/>
              </a:ext>
            </a:extLst>
          </p:cNvPr>
          <p:cNvPicPr>
            <a:picLocks noChangeAspect="1"/>
          </p:cNvPicPr>
          <p:nvPr/>
        </p:nvPicPr>
        <p:blipFill>
          <a:blip r:embed="rId3"/>
          <a:stretch>
            <a:fillRect/>
          </a:stretch>
        </p:blipFill>
        <p:spPr>
          <a:xfrm>
            <a:off x="8466418" y="861484"/>
            <a:ext cx="3340898" cy="2505673"/>
          </a:xfrm>
          <a:prstGeom prst="rect">
            <a:avLst/>
          </a:prstGeom>
        </p:spPr>
      </p:pic>
      <p:pic>
        <p:nvPicPr>
          <p:cNvPr id="6" name="Picture 5">
            <a:extLst>
              <a:ext uri="{FF2B5EF4-FFF2-40B4-BE49-F238E27FC236}">
                <a16:creationId xmlns:a16="http://schemas.microsoft.com/office/drawing/2014/main" id="{EF9A850C-A945-D6A8-D58B-7A9528ACBFD6}"/>
              </a:ext>
            </a:extLst>
          </p:cNvPr>
          <p:cNvPicPr>
            <a:picLocks noChangeAspect="1"/>
          </p:cNvPicPr>
          <p:nvPr/>
        </p:nvPicPr>
        <p:blipFill>
          <a:blip r:embed="rId4"/>
          <a:stretch>
            <a:fillRect/>
          </a:stretch>
        </p:blipFill>
        <p:spPr>
          <a:xfrm>
            <a:off x="8614537" y="3429000"/>
            <a:ext cx="3334801" cy="1908213"/>
          </a:xfrm>
          <a:prstGeom prst="rect">
            <a:avLst/>
          </a:prstGeom>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advTm="60990"/>
    </mc:Choice>
    <mc:Fallback xmlns="">
      <p:transition advTm="609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D91EAA0-6FA7-7936-15BE-D17B978C51F7}"/>
              </a:ext>
            </a:extLst>
          </p:cNvPr>
          <p:cNvSpPr txBox="1"/>
          <p:nvPr/>
        </p:nvSpPr>
        <p:spPr>
          <a:xfrm>
            <a:off x="438982" y="875540"/>
            <a:ext cx="8113359"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website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address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it can be reached, that is, an alphanumeric code that identifies the site and allows users to get to the server on which the information that constitutes it is stored.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codes are called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domains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are managed and awarded by an international organization,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Internet Corporation for Assigned Names and Numbers (</a:t>
            </a:r>
            <a:r>
              <a:rPr kumimoji="0" lang="en-US" sz="22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Icann</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national domains</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.ca, or .se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others that define the type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carried out by the site, such as </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commercial activities or </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org</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associations and nonprofit organizations.</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D28B7AA-CA0F-78D6-0501-4637BBD95773}"/>
              </a:ext>
            </a:extLst>
          </p:cNvPr>
          <p:cNvPicPr>
            <a:picLocks noChangeAspect="1"/>
          </p:cNvPicPr>
          <p:nvPr/>
        </p:nvPicPr>
        <p:blipFill>
          <a:blip r:embed="rId3"/>
          <a:stretch>
            <a:fillRect/>
          </a:stretch>
        </p:blipFill>
        <p:spPr>
          <a:xfrm>
            <a:off x="9029209" y="862030"/>
            <a:ext cx="2895851" cy="2194750"/>
          </a:xfrm>
          <a:prstGeom prst="rect">
            <a:avLst/>
          </a:prstGeom>
        </p:spPr>
      </p:pic>
      <p:pic>
        <p:nvPicPr>
          <p:cNvPr id="8" name="Picture 7">
            <a:extLst>
              <a:ext uri="{FF2B5EF4-FFF2-40B4-BE49-F238E27FC236}">
                <a16:creationId xmlns:a16="http://schemas.microsoft.com/office/drawing/2014/main" id="{A4B6EAFA-270A-0392-EE6A-A933B8C7D53A}"/>
              </a:ext>
            </a:extLst>
          </p:cNvPr>
          <p:cNvPicPr>
            <a:picLocks noChangeAspect="1"/>
          </p:cNvPicPr>
          <p:nvPr/>
        </p:nvPicPr>
        <p:blipFill>
          <a:blip r:embed="rId4"/>
          <a:stretch>
            <a:fillRect/>
          </a:stretch>
        </p:blipFill>
        <p:spPr>
          <a:xfrm>
            <a:off x="8876796" y="2980007"/>
            <a:ext cx="3048264" cy="1713124"/>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advTm="85006"/>
    </mc:Choice>
    <mc:Fallback xmlns="">
      <p:transition advTm="850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87C8377-F300-F4E6-1923-E56EC864A93F}"/>
              </a:ext>
            </a:extLst>
          </p:cNvPr>
          <p:cNvSpPr txBox="1"/>
          <p:nvPr/>
        </p:nvSpPr>
        <p:spPr>
          <a:xfrm>
            <a:off x="527720" y="799640"/>
            <a:ext cx="8739883"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understand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important to differentiate the levels that compose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argued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Yochai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Benkler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digital media and network technologies are composed of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layers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are related to one another but have their own peculiarities, problems, and challenges.</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E84F067-2D8A-3C42-329B-1803DA972D72}"/>
              </a:ext>
            </a:extLst>
          </p:cNvPr>
          <p:cNvPicPr>
            <a:picLocks noChangeAspect="1"/>
          </p:cNvPicPr>
          <p:nvPr/>
        </p:nvPicPr>
        <p:blipFill>
          <a:blip r:embed="rId3"/>
          <a:stretch>
            <a:fillRect/>
          </a:stretch>
        </p:blipFill>
        <p:spPr>
          <a:xfrm>
            <a:off x="9463947" y="992000"/>
            <a:ext cx="2133785" cy="2145978"/>
          </a:xfrm>
          <a:prstGeom prst="rect">
            <a:avLst/>
          </a:prstGeom>
        </p:spPr>
      </p:pic>
      <p:pic>
        <p:nvPicPr>
          <p:cNvPr id="6" name="Picture 5">
            <a:extLst>
              <a:ext uri="{FF2B5EF4-FFF2-40B4-BE49-F238E27FC236}">
                <a16:creationId xmlns:a16="http://schemas.microsoft.com/office/drawing/2014/main" id="{755ABBFD-46E8-FA7A-EA73-4C8ADF8BD815}"/>
              </a:ext>
            </a:extLst>
          </p:cNvPr>
          <p:cNvPicPr>
            <a:picLocks noChangeAspect="1"/>
          </p:cNvPicPr>
          <p:nvPr/>
        </p:nvPicPr>
        <p:blipFill>
          <a:blip r:embed="rId4"/>
          <a:stretch>
            <a:fillRect/>
          </a:stretch>
        </p:blipFill>
        <p:spPr>
          <a:xfrm>
            <a:off x="4765877" y="3760547"/>
            <a:ext cx="3584759" cy="2609314"/>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advTm="27174"/>
    </mc:Choice>
    <mc:Fallback xmlns="">
      <p:transition advTm="271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FCA8BA1-3877-CEBF-B894-CF0FA2B95525}"/>
              </a:ext>
            </a:extLst>
          </p:cNvPr>
          <p:cNvSpPr txBox="1"/>
          <p:nvPr/>
        </p:nvSpPr>
        <p:spPr>
          <a:xfrm>
            <a:off x="527721" y="1160590"/>
            <a:ext cx="6632032" cy="45368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first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physical layer</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composed of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material</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components such as the frequencies that are used for radio broadcasts, and the cables, computers and servers, satellites, and telephone lines that make up the internet.</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03839A7F-5C9B-7631-302C-31265640D421}"/>
              </a:ext>
            </a:extLst>
          </p:cNvPr>
          <p:cNvPicPr>
            <a:picLocks noChangeAspect="1"/>
          </p:cNvPicPr>
          <p:nvPr/>
        </p:nvPicPr>
        <p:blipFill>
          <a:blip r:embed="rId3"/>
          <a:stretch>
            <a:fillRect/>
          </a:stretch>
        </p:blipFill>
        <p:spPr>
          <a:xfrm>
            <a:off x="7582547" y="1218294"/>
            <a:ext cx="4204234" cy="2805065"/>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advTm="24454"/>
    </mc:Choice>
    <mc:Fallback xmlns="">
      <p:transition advTm="244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5AE17FA-BDDC-A700-8E32-16E5890B601B}"/>
              </a:ext>
            </a:extLst>
          </p:cNvPr>
          <p:cNvSpPr txBox="1"/>
          <p:nvPr/>
        </p:nvSpPr>
        <p:spPr>
          <a:xfrm>
            <a:off x="580315" y="1338931"/>
            <a:ext cx="7000061"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second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logical layer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composed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software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standards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protocols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digital networks: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the TCP/IP protocols that allow for the transfer of information on the internet, or the software that manages an online platform, social network, or database.</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9D96924-BBFA-2627-FB61-22F20A22E81E}"/>
              </a:ext>
            </a:extLst>
          </p:cNvPr>
          <p:cNvPicPr>
            <a:picLocks noChangeAspect="1"/>
          </p:cNvPicPr>
          <p:nvPr/>
        </p:nvPicPr>
        <p:blipFill>
          <a:blip r:embed="rId3"/>
          <a:stretch>
            <a:fillRect/>
          </a:stretch>
        </p:blipFill>
        <p:spPr>
          <a:xfrm>
            <a:off x="8029378" y="1589934"/>
            <a:ext cx="3895682" cy="2597121"/>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advTm="32994"/>
    </mc:Choice>
    <mc:Fallback xmlns="">
      <p:transition advTm="3299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76663-0F52-43DE-53F9-5EDD64D4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A8C1F-5604-5F74-16B8-87C809E033DF}"/>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BF3131-EFBD-61C9-C453-C57C89BDF28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63FD4A1E-70E8-DA3B-93C8-D5590DDA82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37FB3F-FA4B-A5F5-AC7E-7F84598946F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6D3F503-35F3-80D0-3823-1B9524E0F888}"/>
              </a:ext>
            </a:extLst>
          </p:cNvPr>
          <p:cNvSpPr txBox="1"/>
          <p:nvPr/>
        </p:nvSpPr>
        <p:spPr>
          <a:xfrm>
            <a:off x="696434" y="976089"/>
            <a:ext cx="10450246"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third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content layer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the humanly intelligible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produced and exchanged within the network:</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an article in an online newspaper,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an email, or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picture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posted on a social media.</a:t>
            </a:r>
          </a:p>
        </p:txBody>
      </p:sp>
      <p:pic>
        <p:nvPicPr>
          <p:cNvPr id="7" name="Graphic 21">
            <a:extLst>
              <a:ext uri="{FF2B5EF4-FFF2-40B4-BE49-F238E27FC236}">
                <a16:creationId xmlns:a16="http://schemas.microsoft.com/office/drawing/2014/main" id="{EEB3F92D-4746-BD38-9609-0520641B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FF38B76-326F-2FA6-688A-0EDF53AB8081}"/>
              </a:ext>
            </a:extLst>
          </p:cNvPr>
          <p:cNvPicPr>
            <a:picLocks noChangeAspect="1"/>
          </p:cNvPicPr>
          <p:nvPr/>
        </p:nvPicPr>
        <p:blipFill>
          <a:blip r:embed="rId3"/>
          <a:stretch>
            <a:fillRect/>
          </a:stretch>
        </p:blipFill>
        <p:spPr>
          <a:xfrm>
            <a:off x="4346870" y="4159825"/>
            <a:ext cx="3968840" cy="2523963"/>
          </a:xfrm>
          <a:prstGeom prst="rect">
            <a:avLst/>
          </a:prstGeom>
        </p:spPr>
      </p:pic>
    </p:spTree>
    <p:extLst>
      <p:ext uri="{BB962C8B-B14F-4D97-AF65-F5344CB8AC3E}">
        <p14:creationId xmlns:p14="http://schemas.microsoft.com/office/powerpoint/2010/main" val="1806885070"/>
      </p:ext>
    </p:extLst>
  </p:cSld>
  <p:clrMapOvr>
    <a:masterClrMapping/>
  </p:clrMapOvr>
  <mc:AlternateContent xmlns:mc="http://schemas.openxmlformats.org/markup-compatibility/2006" xmlns:p14="http://schemas.microsoft.com/office/powerpoint/2010/main">
    <mc:Choice Requires="p14">
      <p:transition p14:dur="10" advTm="30259"/>
    </mc:Choice>
    <mc:Fallback xmlns="">
      <p:transition advTm="3025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E140B4B-CD9D-C185-3109-C6DD0AE87E48}"/>
              </a:ext>
            </a:extLst>
          </p:cNvPr>
          <p:cNvSpPr txBox="1"/>
          <p:nvPr/>
        </p:nvSpPr>
        <p:spPr>
          <a:xfrm>
            <a:off x="401171" y="1060031"/>
            <a:ext cx="11047117" cy="259782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there is also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legal layer</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set of national and international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laws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policies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governing the functioning of digital networks and the behavior of their users.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This level is related to the other three. </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78AE4C8-F11C-95D9-4619-813D016F3EF3}"/>
              </a:ext>
            </a:extLst>
          </p:cNvPr>
          <p:cNvPicPr>
            <a:picLocks noChangeAspect="1"/>
          </p:cNvPicPr>
          <p:nvPr/>
        </p:nvPicPr>
        <p:blipFill>
          <a:blip r:embed="rId3"/>
          <a:stretch>
            <a:fillRect/>
          </a:stretch>
        </p:blipFill>
        <p:spPr>
          <a:xfrm>
            <a:off x="4365108" y="4165026"/>
            <a:ext cx="3461783" cy="2276309"/>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advTm="104952"/>
    </mc:Choice>
    <mc:Fallback xmlns="">
      <p:transition advTm="1049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9B7A528-B5F7-30DA-C8DF-98DC05675796}"/>
              </a:ext>
            </a:extLst>
          </p:cNvPr>
          <p:cNvSpPr txBox="1"/>
          <p:nvPr/>
        </p:nvSpPr>
        <p:spPr>
          <a:xfrm>
            <a:off x="375383" y="873051"/>
            <a:ext cx="7571956"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Another important focus of studies of digital media is represented by one component of digital media infrastructures: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a technical viewpoint, a digital platform is nothing else than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environment</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which a set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programs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executed.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both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browser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Firefox</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operating system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Android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seen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environments for other applications – think of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Netflix</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movie watched on Firefox, or an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downloaded onto an Android phone.</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C91648E-1F2C-52C9-A3ED-0FECBE67DC9A}"/>
              </a:ext>
            </a:extLst>
          </p:cNvPr>
          <p:cNvPicPr>
            <a:picLocks noChangeAspect="1"/>
          </p:cNvPicPr>
          <p:nvPr/>
        </p:nvPicPr>
        <p:blipFill>
          <a:blip r:embed="rId3"/>
          <a:stretch>
            <a:fillRect/>
          </a:stretch>
        </p:blipFill>
        <p:spPr>
          <a:xfrm>
            <a:off x="8669942" y="937930"/>
            <a:ext cx="3145809" cy="1774090"/>
          </a:xfrm>
          <a:prstGeom prst="rect">
            <a:avLst/>
          </a:prstGeom>
        </p:spPr>
      </p:pic>
      <p:pic>
        <p:nvPicPr>
          <p:cNvPr id="6" name="Picture 5">
            <a:extLst>
              <a:ext uri="{FF2B5EF4-FFF2-40B4-BE49-F238E27FC236}">
                <a16:creationId xmlns:a16="http://schemas.microsoft.com/office/drawing/2014/main" id="{712287F9-1C91-B8F3-33C1-6BE71B84B3D2}"/>
              </a:ext>
            </a:extLst>
          </p:cNvPr>
          <p:cNvPicPr>
            <a:picLocks noChangeAspect="1"/>
          </p:cNvPicPr>
          <p:nvPr/>
        </p:nvPicPr>
        <p:blipFill>
          <a:blip r:embed="rId4"/>
          <a:stretch>
            <a:fillRect/>
          </a:stretch>
        </p:blipFill>
        <p:spPr>
          <a:xfrm>
            <a:off x="8865030" y="2894292"/>
            <a:ext cx="2755631" cy="1225402"/>
          </a:xfrm>
          <a:prstGeom prst="rect">
            <a:avLst/>
          </a:prstGeom>
        </p:spPr>
      </p:pic>
      <p:pic>
        <p:nvPicPr>
          <p:cNvPr id="8" name="Picture 7">
            <a:extLst>
              <a:ext uri="{FF2B5EF4-FFF2-40B4-BE49-F238E27FC236}">
                <a16:creationId xmlns:a16="http://schemas.microsoft.com/office/drawing/2014/main" id="{3023F344-972C-268B-E84A-236084DC3230}"/>
              </a:ext>
            </a:extLst>
          </p:cNvPr>
          <p:cNvPicPr>
            <a:picLocks noChangeAspect="1"/>
          </p:cNvPicPr>
          <p:nvPr/>
        </p:nvPicPr>
        <p:blipFill>
          <a:blip r:embed="rId5"/>
          <a:stretch>
            <a:fillRect/>
          </a:stretch>
        </p:blipFill>
        <p:spPr>
          <a:xfrm>
            <a:off x="9701710" y="4161803"/>
            <a:ext cx="1694835" cy="1475360"/>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advTm="43723"/>
    </mc:Choice>
    <mc:Fallback xmlns="">
      <p:transition advTm="4372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180577" y="76197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F994C3D-BEAD-FEC8-C6A7-4C33C414EF11}"/>
              </a:ext>
            </a:extLst>
          </p:cNvPr>
          <p:cNvSpPr txBox="1"/>
          <p:nvPr/>
        </p:nvSpPr>
        <p:spPr>
          <a:xfrm>
            <a:off x="617281" y="1538586"/>
            <a:ext cx="7801293"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scholars researching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platforms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analyzed the way these services use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organize and mediate the interactions that are carried out through their interfaces.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Instagram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uses the same principles to mediate the circulation and exchange of images.</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8BA5D22-6C05-8BC9-C612-5FD78C2A6106}"/>
              </a:ext>
            </a:extLst>
          </p:cNvPr>
          <p:cNvPicPr>
            <a:picLocks noChangeAspect="1"/>
          </p:cNvPicPr>
          <p:nvPr/>
        </p:nvPicPr>
        <p:blipFill>
          <a:blip r:embed="rId3"/>
          <a:stretch>
            <a:fillRect/>
          </a:stretch>
        </p:blipFill>
        <p:spPr>
          <a:xfrm>
            <a:off x="8621644" y="1774766"/>
            <a:ext cx="3060457" cy="1999661"/>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advTm="40060"/>
    </mc:Choice>
    <mc:Fallback xmlns="">
      <p:transition advTm="4006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FC933D6-1D57-7D3B-A649-83F4DBF8E6BC}"/>
              </a:ext>
            </a:extLst>
          </p:cNvPr>
          <p:cNvSpPr txBox="1"/>
          <p:nvPr/>
        </p:nvSpPr>
        <p:spPr>
          <a:xfrm>
            <a:off x="984368" y="875540"/>
            <a:ext cx="7501263" cy="259782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stages that allow users to perform specific activities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Gillespie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2010) while shaping how such activities can be carried out.</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39EE9ABD-5DF0-907F-5169-A1C58C995203}"/>
              </a:ext>
            </a:extLst>
          </p:cNvPr>
          <p:cNvPicPr>
            <a:picLocks noChangeAspect="1"/>
          </p:cNvPicPr>
          <p:nvPr/>
        </p:nvPicPr>
        <p:blipFill>
          <a:blip r:embed="rId3"/>
          <a:stretch>
            <a:fillRect/>
          </a:stretch>
        </p:blipFill>
        <p:spPr>
          <a:xfrm>
            <a:off x="3986346" y="3713865"/>
            <a:ext cx="2954109" cy="2857954"/>
          </a:xfrm>
          <a:prstGeom prst="rect">
            <a:avLst/>
          </a:prstGeom>
        </p:spPr>
      </p:pic>
      <p:pic>
        <p:nvPicPr>
          <p:cNvPr id="8" name="Picture 7">
            <a:extLst>
              <a:ext uri="{FF2B5EF4-FFF2-40B4-BE49-F238E27FC236}">
                <a16:creationId xmlns:a16="http://schemas.microsoft.com/office/drawing/2014/main" id="{ACFF2CC3-3D09-4E7B-019B-42AC58BEED08}"/>
              </a:ext>
            </a:extLst>
          </p:cNvPr>
          <p:cNvPicPr>
            <a:picLocks noChangeAspect="1"/>
          </p:cNvPicPr>
          <p:nvPr/>
        </p:nvPicPr>
        <p:blipFill>
          <a:blip r:embed="rId4"/>
          <a:stretch>
            <a:fillRect/>
          </a:stretch>
        </p:blipFill>
        <p:spPr>
          <a:xfrm>
            <a:off x="9619488" y="929610"/>
            <a:ext cx="1807532" cy="2298391"/>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advTm="19644"/>
    </mc:Choice>
    <mc:Fallback xmlns="">
      <p:transition advTm="196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79480-F602-0B1D-E4B6-F4EB33AE5BC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A047F59-D6B4-3EA6-E4FC-700E0D3333D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2A449B43-E3BE-476A-3A3C-AE27A482D9F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733984-72DE-9672-35CA-95725DBADF1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09302320-4179-5EE1-A9B3-E5D00D16E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0165CEA-9A0C-9038-8C05-E853236C6772}"/>
              </a:ext>
            </a:extLst>
          </p:cNvPr>
          <p:cNvPicPr>
            <a:picLocks noChangeAspect="1"/>
          </p:cNvPicPr>
          <p:nvPr/>
        </p:nvPicPr>
        <p:blipFill>
          <a:blip r:embed="rId3"/>
          <a:stretch>
            <a:fillRect/>
          </a:stretch>
        </p:blipFill>
        <p:spPr>
          <a:xfrm>
            <a:off x="3087415" y="869286"/>
            <a:ext cx="5261057" cy="5814502"/>
          </a:xfrm>
          <a:prstGeom prst="rect">
            <a:avLst/>
          </a:prstGeom>
        </p:spPr>
      </p:pic>
    </p:spTree>
    <p:extLst>
      <p:ext uri="{BB962C8B-B14F-4D97-AF65-F5344CB8AC3E}">
        <p14:creationId xmlns:p14="http://schemas.microsoft.com/office/powerpoint/2010/main" val="3914095116"/>
      </p:ext>
    </p:extLst>
  </p:cSld>
  <p:clrMapOvr>
    <a:masterClrMapping/>
  </p:clrMapOvr>
  <mc:AlternateContent xmlns:mc="http://schemas.openxmlformats.org/markup-compatibility/2006" xmlns:p14="http://schemas.microsoft.com/office/powerpoint/2010/main">
    <mc:Choice Requires="p14">
      <p:transition p14:dur="10" advTm="76967"/>
    </mc:Choice>
    <mc:Fallback xmlns="">
      <p:transition advTm="769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A66FD-C920-19C6-CA00-1C4A5A0423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14145-A7A5-3A35-EE96-61D8B28703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03298-207A-2E7A-3F72-7FD1C8EBE53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E3B6E601-BF2D-B811-6308-1BC0329C9B3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1F1EF4-21DF-3441-7707-DBE25C6E0F1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A9389AA-EDE2-FBCF-DE7B-105E540E88C9}"/>
              </a:ext>
            </a:extLst>
          </p:cNvPr>
          <p:cNvSpPr txBox="1"/>
          <p:nvPr/>
        </p:nvSpPr>
        <p:spPr>
          <a:xfrm>
            <a:off x="754462" y="942894"/>
            <a:ext cx="10126898" cy="3076548"/>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1.0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the first generation of the web which could be considered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read-only web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also as a system of cognition.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1.0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began as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place for businesses to broadcast their information to people.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early web provided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limited user interactions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contributions and only allowed to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search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information and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read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a:t>
            </a:r>
          </a:p>
        </p:txBody>
      </p:sp>
      <p:pic>
        <p:nvPicPr>
          <p:cNvPr id="7" name="Graphic 21">
            <a:extLst>
              <a:ext uri="{FF2B5EF4-FFF2-40B4-BE49-F238E27FC236}">
                <a16:creationId xmlns:a16="http://schemas.microsoft.com/office/drawing/2014/main" id="{9FAE8206-B4B2-4CA3-2EFB-172520132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BFCC727-F7CC-F6B6-D3A3-18F84AB4D026}"/>
              </a:ext>
            </a:extLst>
          </p:cNvPr>
          <p:cNvPicPr>
            <a:picLocks noChangeAspect="1"/>
          </p:cNvPicPr>
          <p:nvPr/>
        </p:nvPicPr>
        <p:blipFill>
          <a:blip r:embed="rId3"/>
          <a:stretch>
            <a:fillRect/>
          </a:stretch>
        </p:blipFill>
        <p:spPr>
          <a:xfrm>
            <a:off x="3053853" y="4259940"/>
            <a:ext cx="5864860" cy="2219136"/>
          </a:xfrm>
          <a:prstGeom prst="rect">
            <a:avLst/>
          </a:prstGeom>
        </p:spPr>
      </p:pic>
    </p:spTree>
    <p:extLst>
      <p:ext uri="{BB962C8B-B14F-4D97-AF65-F5344CB8AC3E}">
        <p14:creationId xmlns:p14="http://schemas.microsoft.com/office/powerpoint/2010/main" val="3416946899"/>
      </p:ext>
    </p:extLst>
  </p:cSld>
  <p:clrMapOvr>
    <a:masterClrMapping/>
  </p:clrMapOvr>
  <mc:AlternateContent xmlns:mc="http://schemas.openxmlformats.org/markup-compatibility/2006" xmlns:p14="http://schemas.microsoft.com/office/powerpoint/2010/main">
    <mc:Choice Requires="p14">
      <p:transition p14:dur="10" advTm="60820"/>
    </mc:Choice>
    <mc:Fallback xmlns="">
      <p:transition advTm="6082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9F44D-82C3-F738-5DBB-DB56C2FDD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7CE59C-58C8-CE14-DF58-D3E0360D50A8}"/>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253B60-305D-45C4-CC72-74817AB552E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26569269-67F0-9B43-812D-38E1527CB53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BB4CC6-304F-5A2D-A21D-8AB63D67E7A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B900A3F8-AFA8-B1F4-DA9F-D069DABA2DB0}"/>
              </a:ext>
            </a:extLst>
          </p:cNvPr>
          <p:cNvSpPr txBox="1"/>
          <p:nvPr/>
        </p:nvSpPr>
        <p:spPr>
          <a:xfrm>
            <a:off x="789940" y="1088141"/>
            <a:ext cx="6223508"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defined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read-write web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technologies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more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usability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end-users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website allows users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interact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collaborate with each other through social media dialogue as creators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virtual community.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also known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participatory web</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web</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828697-4188-B381-88A0-5EA257281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B64D7A26-8500-7AFB-4BCD-D1A72FEE6154}"/>
              </a:ext>
            </a:extLst>
          </p:cNvPr>
          <p:cNvPicPr>
            <a:picLocks noChangeAspect="1"/>
          </p:cNvPicPr>
          <p:nvPr/>
        </p:nvPicPr>
        <p:blipFill>
          <a:blip r:embed="rId3"/>
          <a:stretch>
            <a:fillRect/>
          </a:stretch>
        </p:blipFill>
        <p:spPr>
          <a:xfrm>
            <a:off x="7777662" y="1477221"/>
            <a:ext cx="3761558" cy="3981033"/>
          </a:xfrm>
          <a:prstGeom prst="rect">
            <a:avLst/>
          </a:prstGeom>
        </p:spPr>
      </p:pic>
    </p:spTree>
    <p:extLst>
      <p:ext uri="{BB962C8B-B14F-4D97-AF65-F5344CB8AC3E}">
        <p14:creationId xmlns:p14="http://schemas.microsoft.com/office/powerpoint/2010/main" val="2642637172"/>
      </p:ext>
    </p:extLst>
  </p:cSld>
  <p:clrMapOvr>
    <a:masterClrMapping/>
  </p:clrMapOvr>
  <mc:AlternateContent xmlns:mc="http://schemas.openxmlformats.org/markup-compatibility/2006" xmlns:p14="http://schemas.microsoft.com/office/powerpoint/2010/main">
    <mc:Choice Requires="p14">
      <p:transition p14:dur="10" advTm="53449"/>
    </mc:Choice>
    <mc:Fallback xmlns="">
      <p:transition advTm="5344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8731F-1300-DC4B-3E3F-DA854848C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C20CC4-043E-25C5-84C8-E391DAC1DE11}"/>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2AB06-5969-7FB9-F843-066777D88FB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1C5991CE-4286-3266-6AED-6015A301405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A2E24A-589E-7185-0652-4E5A8ECE977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7902AD3-EF4D-90CF-633A-87DD262C9FEE}"/>
              </a:ext>
            </a:extLst>
          </p:cNvPr>
          <p:cNvSpPr txBox="1"/>
          <p:nvPr/>
        </p:nvSpPr>
        <p:spPr>
          <a:xfrm>
            <a:off x="922834" y="1245659"/>
            <a:ext cx="10126898" cy="168584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3.0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more focused on the use of technologies like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 learning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AI</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Artificial intelligence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provide relevant content for each user instead of just the content other end users have provided. </a:t>
            </a:r>
          </a:p>
        </p:txBody>
      </p:sp>
      <p:pic>
        <p:nvPicPr>
          <p:cNvPr id="7" name="Graphic 21">
            <a:extLst>
              <a:ext uri="{FF2B5EF4-FFF2-40B4-BE49-F238E27FC236}">
                <a16:creationId xmlns:a16="http://schemas.microsoft.com/office/drawing/2014/main" id="{D2435918-E9B5-8CAF-3412-B9483165D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4A76B07-E023-B803-77BD-035DA945FF5C}"/>
              </a:ext>
            </a:extLst>
          </p:cNvPr>
          <p:cNvPicPr>
            <a:picLocks noChangeAspect="1"/>
          </p:cNvPicPr>
          <p:nvPr/>
        </p:nvPicPr>
        <p:blipFill>
          <a:blip r:embed="rId3"/>
          <a:stretch>
            <a:fillRect/>
          </a:stretch>
        </p:blipFill>
        <p:spPr>
          <a:xfrm>
            <a:off x="1549377" y="3635394"/>
            <a:ext cx="9187468" cy="2627604"/>
          </a:xfrm>
          <a:prstGeom prst="rect">
            <a:avLst/>
          </a:prstGeom>
        </p:spPr>
      </p:pic>
    </p:spTree>
    <p:extLst>
      <p:ext uri="{BB962C8B-B14F-4D97-AF65-F5344CB8AC3E}">
        <p14:creationId xmlns:p14="http://schemas.microsoft.com/office/powerpoint/2010/main" val="2702357894"/>
      </p:ext>
    </p:extLst>
  </p:cSld>
  <p:clrMapOvr>
    <a:masterClrMapping/>
  </p:clrMapOvr>
  <mc:AlternateContent xmlns:mc="http://schemas.openxmlformats.org/markup-compatibility/2006" xmlns:p14="http://schemas.microsoft.com/office/powerpoint/2010/main">
    <mc:Choice Requires="p14">
      <p:transition p14:dur="10" advTm="119108"/>
    </mc:Choice>
    <mc:Fallback xmlns="">
      <p:transition advTm="1191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302769" y="978640"/>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302769" y="1660439"/>
            <a:ext cx="9152854" cy="4651979"/>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common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characteristics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distinguish them from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old media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(Convergent, Hypertextual, Distributed, Pervasive, Algorithmic, Asymmetric, Ephemeral &amp; Permanent)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but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has the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shape the behaviors of their users.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system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upon a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governance system</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network technologies are composed of different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layers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physical, logical, content &amp; Legal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generations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web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1.0 - Web 2.0 - Web 3.0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1" name="TextBox 40">
            <a:extLst>
              <a:ext uri="{FF2B5EF4-FFF2-40B4-BE49-F238E27FC236}">
                <a16:creationId xmlns:a16="http://schemas.microsoft.com/office/drawing/2014/main" id="{34C9B6A6-5353-FFB6-5393-BC54064B3D41}"/>
              </a:ext>
            </a:extLst>
          </p:cNvPr>
          <p:cNvSpPr txBox="1"/>
          <p:nvPr/>
        </p:nvSpPr>
        <p:spPr>
          <a:xfrm>
            <a:off x="2115215" y="996375"/>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302769" y="996374"/>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a:p>
            <a:pPr algn="ctr"/>
            <a:endParaRPr lang="en-US"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9621392" y="129375"/>
            <a:ext cx="2305141" cy="1535277"/>
          </a:xfrm>
          <a:prstGeom prst="rect">
            <a:avLst/>
          </a:prstGeom>
        </p:spPr>
      </p:pic>
    </p:spTree>
    <p:extLst>
      <p:ext uri="{BB962C8B-B14F-4D97-AF65-F5344CB8AC3E}">
        <p14:creationId xmlns:p14="http://schemas.microsoft.com/office/powerpoint/2010/main" val="342994450"/>
      </p:ext>
    </p:extLst>
  </p:cSld>
  <p:clrMapOvr>
    <a:masterClrMapping/>
  </p:clrMapOvr>
  <mc:AlternateContent xmlns:mc="http://schemas.openxmlformats.org/markup-compatibility/2006" xmlns:p14="http://schemas.microsoft.com/office/powerpoint/2010/main">
    <mc:Choice Requires="p14">
      <p:transition spd="slow" p14:dur="2000" advTm="538952"/>
    </mc:Choice>
    <mc:Fallback xmlns="">
      <p:transition spd="slow" advTm="53895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811"/>
    </mc:Choice>
    <mc:Fallback xmlns="">
      <p:transition spd="slow" advTm="318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terms/"/>
    <ds:schemaRef ds:uri="http://www.w3.org/XML/1998/namespace"/>
    <ds:schemaRef ds:uri="http://schemas.microsoft.com/office/infopath/2007/PartnerControls"/>
    <ds:schemaRef ds:uri="http://schemas.microsoft.com/office/2006/documentManagement/types"/>
    <ds:schemaRef ds:uri="688354b5-287c-4cda-825e-1d7935aea40e"/>
    <ds:schemaRef ds:uri="http://schemas.microsoft.com/office/2006/metadata/properties"/>
    <ds:schemaRef ds:uri="http://schemas.openxmlformats.org/package/2006/metadata/core-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809</TotalTime>
  <Words>2533</Words>
  <Application>Microsoft Office PowerPoint</Application>
  <PresentationFormat>Widescreen</PresentationFormat>
  <Paragraphs>193</Paragraphs>
  <Slides>44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200</cp:revision>
  <dcterms:created xsi:type="dcterms:W3CDTF">2023-04-29T09:08:00Z</dcterms:created>
  <dcterms:modified xsi:type="dcterms:W3CDTF">2026-09-20T07:52:43Z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