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257" r:id="rId4"/>
    <p:sldId id="259" r:id="rId5"/>
    <p:sldId id="260" r:id="rId6"/>
    <p:sldId id="283" r:id="rId7"/>
    <p:sldId id="284" r:id="rId8"/>
    <p:sldId id="285" r:id="rId9"/>
    <p:sldId id="286" r:id="rId10"/>
    <p:sldId id="263" r:id="rId11"/>
    <p:sldId id="264"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300" r:id="rId25"/>
    <p:sldId id="301" r:id="rId26"/>
    <p:sldId id="299" r:id="rId27"/>
    <p:sldId id="304" r:id="rId28"/>
    <p:sldId id="280"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smtClean="0"/>
            <a:t>Overview of key concepts </a:t>
          </a:r>
          <a:endParaRPr lang="en-US" dirty="0"/>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smtClean="0"/>
            <a:t>Developing the skills in the workplace</a:t>
          </a:r>
          <a:endParaRPr lang="en-US" dirty="0"/>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smtClean="0"/>
            <a:t>Developing strategies of communications</a:t>
          </a:r>
          <a:endParaRPr lang="en-US" dirty="0"/>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smtClean="0"/>
            <a:t>Enhancing interpersonal competency</a:t>
          </a:r>
          <a:endParaRPr lang="en-US" dirty="0"/>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smtClean="0"/>
            <a:t>Leadership and balancing between work and life through communication</a:t>
          </a:r>
          <a:endParaRPr lang="en-US" dirty="0"/>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t>
        <a:bodyPr/>
        <a:lstStyle/>
        <a:p>
          <a:endParaRPr lang="en-US"/>
        </a:p>
      </dgm:t>
    </dgm:pt>
    <dgm:pt modelId="{30C3E32E-027F-4A4D-9170-101812009A13}" type="pres">
      <dgm:prSet presAssocID="{79A5D0AE-57D6-4E83-9402-E02CD699275B}" presName="node" presStyleLbl="node1" presStyleIdx="0" presStyleCnt="5">
        <dgm:presLayoutVars>
          <dgm:bulletEnabled val="1"/>
        </dgm:presLayoutVars>
      </dgm:prSet>
      <dgm:spPr/>
      <dgm:t>
        <a:bodyPr/>
        <a:lstStyle/>
        <a:p>
          <a:endParaRPr lang="en-US"/>
        </a:p>
      </dgm:t>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t>
        <a:bodyPr/>
        <a:lstStyle/>
        <a:p>
          <a:endParaRPr lang="en-US"/>
        </a:p>
      </dgm:t>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t>
        <a:bodyPr/>
        <a:lstStyle/>
        <a:p>
          <a:endParaRPr lang="en-US"/>
        </a:p>
      </dgm:t>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t>
        <a:bodyPr/>
        <a:lstStyle/>
        <a:p>
          <a:endParaRPr lang="en-US"/>
        </a:p>
      </dgm:t>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t>
        <a:bodyPr/>
        <a:lstStyle/>
        <a:p>
          <a:endParaRPr lang="en-US"/>
        </a:p>
      </dgm:t>
    </dgm:pt>
  </dgm:ptLst>
  <dgm:cxnLs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0B8384B-9688-4845-94E8-6E7ED1413A7F}" srcId="{F904505C-B096-4A13-B459-0845207BAC04}" destId="{77D7B388-AE02-4CDD-9C07-055119351735}" srcOrd="4" destOrd="0" parTransId="{D3E68083-A63E-4CDD-8908-C6F1C96CA376}" sibTransId="{4D034968-AB36-4A47-ACC1-C0A90606FF32}"/>
    <dgm:cxn modelId="{8D6A1EB5-45BE-40FC-89B4-FB4E762DF94B}" type="presOf" srcId="{55741075-16CC-46F9-A797-68CAF1A95A6E}" destId="{6849EEEF-B423-4DEA-A128-910087EC4DD4}" srcOrd="0" destOrd="0" presId="urn:microsoft.com/office/officeart/2005/8/layout/default"/>
    <dgm:cxn modelId="{15283BBF-0E7A-4DFB-B926-FEC2BC1A0780}" type="presOf" srcId="{A8907912-5965-456D-92A1-BF7A6AF2832B}" destId="{88598FC7-3D25-4138-B057-52CE3CABE227}" srcOrd="0" destOrd="0" presId="urn:microsoft.com/office/officeart/2005/8/layout/default"/>
    <dgm:cxn modelId="{CAA61E06-6426-4467-B6E3-E3041328EF06}" type="presOf" srcId="{77D7B388-AE02-4CDD-9C07-055119351735}" destId="{85F0CDAD-7751-446E-815E-CA8DEB91A041}" srcOrd="0" destOrd="0" presId="urn:microsoft.com/office/officeart/2005/8/layout/default"/>
    <dgm:cxn modelId="{0E1EC46E-0FC8-4093-B7C0-6F8EFBF222BD}" srcId="{F904505C-B096-4A13-B459-0845207BAC04}" destId="{79A5D0AE-57D6-4E83-9402-E02CD699275B}" srcOrd="0" destOrd="0" parTransId="{76A1FC1E-0B93-427E-A3F1-B34E3AF0FD11}" sibTransId="{71B86E09-9BE0-4735-B643-C3F2D5C2C00F}"/>
    <dgm:cxn modelId="{44D2F232-A57E-4F58-9F13-C667626BA50C}" srcId="{F904505C-B096-4A13-B459-0845207BAC04}" destId="{55741075-16CC-46F9-A797-68CAF1A95A6E}" srcOrd="1" destOrd="0" parTransId="{171FF828-398A-4E09-9458-2EFB0669E941}" sibTransId="{3D25A5B5-BF85-4F0E-9DCC-7D7A32A03CAA}"/>
    <dgm:cxn modelId="{0C4B4CA1-D92C-4D78-9565-81FD716DD64A}" type="presOf" srcId="{F904505C-B096-4A13-B459-0845207BAC04}" destId="{7A8799B9-4B0E-4E0C-B2EC-48CE9196F98A}"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09619"/>
          <a:ext cx="2922637" cy="1753582"/>
        </a:xfrm>
        <a:prstGeom prst="rect">
          <a:avLst/>
        </a:prstGeom>
        <a:solidFill>
          <a:schemeClr val="lt1"/>
        </a:solidFill>
        <a:ln w="1905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Overview of key concepts </a:t>
          </a:r>
          <a:endParaRPr lang="en-US" sz="2300" kern="1200" dirty="0"/>
        </a:p>
      </dsp:txBody>
      <dsp:txXfrm>
        <a:off x="0" y="809619"/>
        <a:ext cx="2922637" cy="1753582"/>
      </dsp:txXfrm>
    </dsp:sp>
    <dsp:sp modelId="{6849EEEF-B423-4DEA-A128-910087EC4DD4}">
      <dsp:nvSpPr>
        <dsp:cNvPr id="0" name=""/>
        <dsp:cNvSpPr/>
      </dsp:nvSpPr>
      <dsp:spPr>
        <a:xfrm>
          <a:off x="3225071" y="819790"/>
          <a:ext cx="2922637" cy="1753582"/>
        </a:xfrm>
        <a:prstGeom prst="rect">
          <a:avLst/>
        </a:prstGeom>
        <a:solidFill>
          <a:schemeClr val="accent2">
            <a:hueOff val="553230"/>
            <a:satOff val="2550"/>
            <a:lumOff val="39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Developing the skills in the workplace</a:t>
          </a:r>
          <a:endParaRPr lang="en-US" sz="2300" kern="1200" dirty="0"/>
        </a:p>
      </dsp:txBody>
      <dsp:txXfrm>
        <a:off x="3225071" y="819790"/>
        <a:ext cx="2922637" cy="1753582"/>
      </dsp:txXfrm>
    </dsp:sp>
    <dsp:sp modelId="{88598FC7-3D25-4138-B057-52CE3CABE227}">
      <dsp:nvSpPr>
        <dsp:cNvPr id="0" name=""/>
        <dsp:cNvSpPr/>
      </dsp:nvSpPr>
      <dsp:spPr>
        <a:xfrm>
          <a:off x="6429801" y="809619"/>
          <a:ext cx="2922637" cy="1753582"/>
        </a:xfrm>
        <a:prstGeom prst="rect">
          <a:avLst/>
        </a:prstGeom>
        <a:solidFill>
          <a:schemeClr val="accent2">
            <a:hueOff val="1106460"/>
            <a:satOff val="5101"/>
            <a:lumOff val="78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Developing strategies of communications</a:t>
          </a:r>
          <a:endParaRPr lang="en-US" sz="2300" kern="1200" dirty="0"/>
        </a:p>
      </dsp:txBody>
      <dsp:txXfrm>
        <a:off x="6429801" y="809619"/>
        <a:ext cx="2922637" cy="1753582"/>
      </dsp:txXfrm>
    </dsp:sp>
    <dsp:sp modelId="{0EBBCB97-6DC3-43DF-A1DD-06AFC5889AAC}">
      <dsp:nvSpPr>
        <dsp:cNvPr id="0" name=""/>
        <dsp:cNvSpPr/>
      </dsp:nvSpPr>
      <dsp:spPr>
        <a:xfrm>
          <a:off x="1607450" y="2855465"/>
          <a:ext cx="2922637" cy="1753582"/>
        </a:xfrm>
        <a:prstGeom prst="rect">
          <a:avLst/>
        </a:prstGeom>
        <a:solidFill>
          <a:schemeClr val="accent2">
            <a:hueOff val="1659690"/>
            <a:satOff val="7651"/>
            <a:lumOff val="117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Enhancing interpersonal competency</a:t>
          </a:r>
          <a:endParaRPr lang="en-US" sz="2300" kern="1200" dirty="0"/>
        </a:p>
      </dsp:txBody>
      <dsp:txXfrm>
        <a:off x="1607450" y="2855465"/>
        <a:ext cx="2922637" cy="1753582"/>
      </dsp:txXfrm>
    </dsp:sp>
    <dsp:sp modelId="{85F0CDAD-7751-446E-815E-CA8DEB91A041}">
      <dsp:nvSpPr>
        <dsp:cNvPr id="0" name=""/>
        <dsp:cNvSpPr/>
      </dsp:nvSpPr>
      <dsp:spPr>
        <a:xfrm>
          <a:off x="4822351" y="2855465"/>
          <a:ext cx="2922637" cy="1753582"/>
        </a:xfrm>
        <a:prstGeom prst="rect">
          <a:avLst/>
        </a:prstGeom>
        <a:solidFill>
          <a:schemeClr val="accent2">
            <a:hueOff val="2212920"/>
            <a:satOff val="10201"/>
            <a:lumOff val="156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Leadership and balancing between work and life through communication</a:t>
          </a:r>
          <a:endParaRPr lang="en-US" sz="2300" kern="1200" dirty="0"/>
        </a:p>
      </dsp:txBody>
      <dsp:txXfrm>
        <a:off x="4822351" y="2855465"/>
        <a:ext cx="2922637" cy="17535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30-Sep-22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30-Sep-22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30-Sep-22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30-Sep-22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30-Sep-22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30-Sep-22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30-Sep-22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30-Sep-22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30-Sep-22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30-Sep-22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30-Sep-22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30-Sep-22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9.gif"/></Relationships>
</file>

<file path=ppt/slides/_rels/slide1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2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5606343"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 skills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951" y="1131216"/>
            <a:ext cx="8493551" cy="5514680"/>
          </a:xfrm>
          <a:prstGeom prst="rect">
            <a:avLst/>
          </a:prstGeom>
        </p:spPr>
      </p:pic>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4587153"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40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832427"/>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Developing communication skills can help many aspects of your life, from your professional career, to social gatherings, to your family life</a:t>
            </a:r>
            <a:r>
              <a:rPr lang="en-US" sz="2000" dirty="0" smtClean="0">
                <a:solidFill>
                  <a:schemeClr val="bg1"/>
                </a:solidFill>
              </a:rPr>
              <a:t>. </a:t>
            </a:r>
            <a:r>
              <a:rPr lang="en-US" sz="2000" dirty="0">
                <a:solidFill>
                  <a:schemeClr val="bg1"/>
                </a:solidFill>
              </a:rPr>
              <a:t>In today's hectic world, we rely heavily on sharing information, resulting in greater emphasis being placed on having good communication skills. Good verbal and written communication skills are essential in order to deliver and understand information quickly and accurately. Being able to communicate effectively is a vital life skill and should not be overlooked.</a:t>
            </a:r>
          </a:p>
          <a:p>
            <a:endParaRPr lang="en-US" sz="2000" dirty="0">
              <a:solidFill>
                <a:schemeClr val="bg1"/>
              </a:solidFill>
            </a:endParaRPr>
          </a:p>
        </p:txBody>
      </p:sp>
      <p:sp>
        <p:nvSpPr>
          <p:cNvPr id="4" name="Rectangle 3"/>
          <p:cNvSpPr/>
          <p:nvPr/>
        </p:nvSpPr>
        <p:spPr>
          <a:xfrm>
            <a:off x="0" y="4212251"/>
            <a:ext cx="626002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contrast, poor communication skills can have a negative impact - a poorly delivered message may result in misunderstanding, frustration and in some cases disaster.</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9393" y="0"/>
            <a:ext cx="4795242" cy="685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220781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385103" y="5052578"/>
            <a:ext cx="4895478" cy="1631216"/>
          </a:xfrm>
          <a:prstGeom prst="rect">
            <a:avLst/>
          </a:prstGeom>
          <a:ln>
            <a:solidFill>
              <a:schemeClr val="bg2"/>
            </a:solidFill>
          </a:ln>
        </p:spPr>
        <p:txBody>
          <a:bodyPr wrap="square">
            <a:spAutoFit/>
          </a:bodyPr>
          <a:lstStyle/>
          <a:p>
            <a:r>
              <a:rPr lang="en-US" sz="2000" dirty="0">
                <a:solidFill>
                  <a:schemeClr val="bg1"/>
                </a:solidFill>
              </a:rPr>
              <a:t>Accessible coverage of new communication technology and social media prepares students to communicate effectively in real world settings. </a:t>
            </a:r>
          </a:p>
        </p:txBody>
      </p:sp>
      <p:sp>
        <p:nvSpPr>
          <p:cNvPr id="13" name="Rectangle 12"/>
          <p:cNvSpPr/>
          <p:nvPr/>
        </p:nvSpPr>
        <p:spPr>
          <a:xfrm>
            <a:off x="6727772" y="1330693"/>
            <a:ext cx="4895478" cy="1631216"/>
          </a:xfrm>
          <a:prstGeom prst="rect">
            <a:avLst/>
          </a:prstGeom>
          <a:ln>
            <a:solidFill>
              <a:schemeClr val="bg2"/>
            </a:solidFill>
          </a:ln>
        </p:spPr>
        <p:txBody>
          <a:bodyPr wrap="square">
            <a:spAutoFit/>
          </a:bodyPr>
          <a:lstStyle/>
          <a:p>
            <a:r>
              <a:rPr lang="en-US" sz="2000" dirty="0">
                <a:solidFill>
                  <a:schemeClr val="bg1"/>
                </a:solidFill>
              </a:rPr>
              <a:t>Provide Business and Professional Communication students with the knowledge and skills they need to move from interview candidate, to team member, to leader. </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76845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3" name="Rectangle 12"/>
          <p:cNvSpPr/>
          <p:nvPr/>
        </p:nvSpPr>
        <p:spPr>
          <a:xfrm>
            <a:off x="6727772" y="1330693"/>
            <a:ext cx="4895478" cy="2554545"/>
          </a:xfrm>
          <a:prstGeom prst="rect">
            <a:avLst/>
          </a:prstGeom>
          <a:ln>
            <a:solidFill>
              <a:schemeClr val="bg2"/>
            </a:solidFill>
          </a:ln>
        </p:spPr>
        <p:txBody>
          <a:bodyPr wrap="square">
            <a:spAutoFit/>
          </a:bodyPr>
          <a:lstStyle/>
          <a:p>
            <a:r>
              <a:rPr lang="en-US" sz="2000" dirty="0">
                <a:solidFill>
                  <a:schemeClr val="bg1"/>
                </a:solidFill>
              </a:rPr>
              <a:t>With an emphasis on building skills for business writing and professional presentations, this text empowers students to successfully handle important work-related activities, including job interviewing, working in team, strategically utilizing visual aids, and providing feedback to supervisors.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1520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938992"/>
          </a:xfrm>
          <a:prstGeom prst="rect">
            <a:avLst/>
          </a:prstGeom>
          <a:noFill/>
          <a:ln>
            <a:solidFill>
              <a:schemeClr val="tx1"/>
            </a:solidFill>
          </a:ln>
        </p:spPr>
        <p:txBody>
          <a:bodyPr wrap="square">
            <a:spAutoFit/>
          </a:bodyPr>
          <a:lstStyle/>
          <a:p>
            <a:r>
              <a:rPr lang="en-US" sz="2000" dirty="0">
                <a:solidFill>
                  <a:schemeClr val="bg1"/>
                </a:solidFill>
              </a:rPr>
              <a:t>Understand the communication process and recall how networks and channels influence the communication process in organizations</a:t>
            </a:r>
            <a:endParaRPr lang="en-US" sz="2800" dirty="0">
              <a:solidFill>
                <a:schemeClr val="bg1"/>
              </a:solidFill>
            </a:endParaRPr>
          </a:p>
        </p:txBody>
      </p:sp>
      <p:sp>
        <p:nvSpPr>
          <p:cNvPr id="6" name="Rectangle 5"/>
          <p:cNvSpPr/>
          <p:nvPr/>
        </p:nvSpPr>
        <p:spPr>
          <a:xfrm>
            <a:off x="7810107" y="904973"/>
            <a:ext cx="3805287" cy="1938992"/>
          </a:xfrm>
          <a:prstGeom prst="rect">
            <a:avLst/>
          </a:prstGeom>
          <a:noFill/>
          <a:ln>
            <a:solidFill>
              <a:schemeClr val="tx1"/>
            </a:solidFill>
          </a:ln>
        </p:spPr>
        <p:txBody>
          <a:bodyPr wrap="square">
            <a:spAutoFit/>
          </a:bodyPr>
          <a:lstStyle/>
          <a:p>
            <a:r>
              <a:rPr lang="en-US" sz="2000" dirty="0">
                <a:solidFill>
                  <a:schemeClr val="bg1"/>
                </a:solidFill>
              </a:rPr>
              <a:t>Recognize cultural differences that impact members of an organization and enact appropriate communication strategies to help attain cultural diversity</a:t>
            </a:r>
            <a:endParaRPr lang="en-US" sz="28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Send and interpret verbal and nonverbal messages with accuracy and effectiveness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Tree>
    <p:extLst>
      <p:ext uri="{BB962C8B-B14F-4D97-AF65-F5344CB8AC3E}">
        <p14:creationId xmlns:p14="http://schemas.microsoft.com/office/powerpoint/2010/main" val="220082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015663"/>
          </a:xfrm>
          <a:prstGeom prst="rect">
            <a:avLst/>
          </a:prstGeom>
          <a:noFill/>
          <a:ln>
            <a:solidFill>
              <a:schemeClr val="tx1"/>
            </a:solidFill>
          </a:ln>
        </p:spPr>
        <p:txBody>
          <a:bodyPr wrap="square">
            <a:spAutoFit/>
          </a:bodyPr>
          <a:lstStyle/>
          <a:p>
            <a:r>
              <a:rPr lang="en-US" sz="2000" dirty="0">
                <a:solidFill>
                  <a:schemeClr val="bg1"/>
                </a:solidFill>
              </a:rPr>
              <a:t>Evaluate listening habits and practice effective listening skills</a:t>
            </a:r>
            <a:endParaRPr lang="en-US" sz="3200" dirty="0">
              <a:solidFill>
                <a:schemeClr val="bg1"/>
              </a:solidFill>
            </a:endParaRPr>
          </a:p>
        </p:txBody>
      </p:sp>
      <p:sp>
        <p:nvSpPr>
          <p:cNvPr id="6" name="Rectangle 5"/>
          <p:cNvSpPr/>
          <p:nvPr/>
        </p:nvSpPr>
        <p:spPr>
          <a:xfrm>
            <a:off x="5907462" y="1039133"/>
            <a:ext cx="3805287" cy="707886"/>
          </a:xfrm>
          <a:prstGeom prst="rect">
            <a:avLst/>
          </a:prstGeom>
          <a:noFill/>
          <a:ln>
            <a:solidFill>
              <a:schemeClr val="tx1"/>
            </a:solidFill>
          </a:ln>
        </p:spPr>
        <p:txBody>
          <a:bodyPr wrap="square">
            <a:spAutoFit/>
          </a:bodyPr>
          <a:lstStyle/>
          <a:p>
            <a:r>
              <a:rPr lang="en-US" sz="2000" dirty="0">
                <a:solidFill>
                  <a:schemeClr val="bg1"/>
                </a:solidFill>
              </a:rPr>
              <a:t>Build positive interpersonal relationships in the workplace</a:t>
            </a:r>
            <a:endParaRPr lang="en-US" sz="32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Plan and conduct an interview in both interviewee and interviewer roles.</a:t>
            </a:r>
            <a:endParaRPr lang="en-US" sz="2400" dirty="0">
              <a:solidFill>
                <a:schemeClr val="bg1"/>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171153"/>
            <a:ext cx="3805287" cy="707886"/>
          </a:xfrm>
          <a:prstGeom prst="rect">
            <a:avLst/>
          </a:prstGeom>
          <a:noFill/>
          <a:ln>
            <a:solidFill>
              <a:schemeClr val="tx1"/>
            </a:solidFill>
          </a:ln>
        </p:spPr>
        <p:txBody>
          <a:bodyPr wrap="square">
            <a:spAutoFit/>
          </a:bodyPr>
          <a:lstStyle/>
          <a:p>
            <a:r>
              <a:rPr lang="en-US" sz="2000" dirty="0">
                <a:solidFill>
                  <a:schemeClr val="bg1"/>
                </a:solidFill>
              </a:rPr>
              <a:t>Learn about all the interviewing stages.</a:t>
            </a:r>
            <a:endParaRPr lang="en-US" sz="2800" dirty="0">
              <a:solidFill>
                <a:schemeClr val="bg1"/>
              </a:solidFill>
            </a:endParaRPr>
          </a:p>
        </p:txBody>
      </p:sp>
    </p:spTree>
    <p:extLst>
      <p:ext uri="{BB962C8B-B14F-4D97-AF65-F5344CB8AC3E}">
        <p14:creationId xmlns:p14="http://schemas.microsoft.com/office/powerpoint/2010/main" val="300635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631216"/>
          </a:xfrm>
          <a:prstGeom prst="rect">
            <a:avLst/>
          </a:prstGeom>
          <a:noFill/>
          <a:ln>
            <a:solidFill>
              <a:schemeClr val="tx1"/>
            </a:solidFill>
          </a:ln>
        </p:spPr>
        <p:txBody>
          <a:bodyPr wrap="square">
            <a:spAutoFit/>
          </a:bodyPr>
          <a:lstStyle/>
          <a:p>
            <a:r>
              <a:rPr lang="en-US" sz="2000" dirty="0">
                <a:solidFill>
                  <a:schemeClr val="bg1"/>
                </a:solidFill>
              </a:rPr>
              <a:t>Distinguish groups and teams and recall communication factors that influence the effective development of teams</a:t>
            </a:r>
            <a:endParaRPr lang="en-US" sz="3600" dirty="0">
              <a:solidFill>
                <a:schemeClr val="bg1"/>
              </a:solidFill>
            </a:endParaRPr>
          </a:p>
        </p:txBody>
      </p:sp>
      <p:sp>
        <p:nvSpPr>
          <p:cNvPr id="6" name="Rectangle 5"/>
          <p:cNvSpPr/>
          <p:nvPr/>
        </p:nvSpPr>
        <p:spPr>
          <a:xfrm>
            <a:off x="5651368" y="1065297"/>
            <a:ext cx="3805287" cy="1015663"/>
          </a:xfrm>
          <a:prstGeom prst="rect">
            <a:avLst/>
          </a:prstGeom>
          <a:noFill/>
          <a:ln>
            <a:solidFill>
              <a:schemeClr val="tx1"/>
            </a:solidFill>
          </a:ln>
        </p:spPr>
        <p:txBody>
          <a:bodyPr wrap="square">
            <a:spAutoFit/>
          </a:bodyPr>
          <a:lstStyle/>
          <a:p>
            <a:r>
              <a:rPr lang="en-US" sz="2000" dirty="0">
                <a:solidFill>
                  <a:schemeClr val="bg1"/>
                </a:solidFill>
              </a:rPr>
              <a:t>Identify and overcome common obstacles in group meetings</a:t>
            </a:r>
            <a:endParaRPr lang="en-US" sz="36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Create and deliver a business presentation, reports and meetings.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425235"/>
            <a:ext cx="3805287" cy="707886"/>
          </a:xfrm>
          <a:prstGeom prst="rect">
            <a:avLst/>
          </a:prstGeom>
          <a:noFill/>
          <a:ln>
            <a:solidFill>
              <a:schemeClr val="tx1"/>
            </a:solidFill>
          </a:ln>
        </p:spPr>
        <p:txBody>
          <a:bodyPr wrap="square">
            <a:spAutoFit/>
          </a:bodyPr>
          <a:lstStyle/>
          <a:p>
            <a:r>
              <a:rPr lang="en-US" sz="2000" dirty="0">
                <a:solidFill>
                  <a:schemeClr val="bg1"/>
                </a:solidFill>
              </a:rPr>
              <a:t>Demonstrate competence in making a decision as a leader.</a:t>
            </a:r>
            <a:endParaRPr lang="en-US" sz="3200" dirty="0">
              <a:solidFill>
                <a:schemeClr val="bg1"/>
              </a:solidFill>
            </a:endParaRPr>
          </a:p>
        </p:txBody>
      </p:sp>
    </p:spTree>
    <p:extLst>
      <p:ext uri="{BB962C8B-B14F-4D97-AF65-F5344CB8AC3E}">
        <p14:creationId xmlns:p14="http://schemas.microsoft.com/office/powerpoint/2010/main" val="188931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Outline of the Book</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ext uri="{D42A27DB-BD31-4B8C-83A1-F6EECF244321}">
                <p14:modId xmlns:p14="http://schemas.microsoft.com/office/powerpoint/2010/main" val="667519588"/>
              </p:ext>
            </p:extLst>
          </p:nvPr>
        </p:nvGraphicFramePr>
        <p:xfrm>
          <a:off x="0" y="1005700"/>
          <a:ext cx="935243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092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What Communication is?</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History of communication</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Principles of communication</a:t>
            </a:r>
          </a:p>
        </p:txBody>
      </p:sp>
      <p:sp>
        <p:nvSpPr>
          <p:cNvPr id="9" name="Rectangle 8"/>
          <p:cNvSpPr/>
          <p:nvPr/>
        </p:nvSpPr>
        <p:spPr>
          <a:xfrm>
            <a:off x="1199069" y="4720458"/>
            <a:ext cx="5164023"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process and elements </a:t>
            </a:r>
          </a:p>
        </p:txBody>
      </p:sp>
    </p:spTree>
    <p:extLst>
      <p:ext uri="{BB962C8B-B14F-4D97-AF65-F5344CB8AC3E}">
        <p14:creationId xmlns:p14="http://schemas.microsoft.com/office/powerpoint/2010/main" val="2212924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models </a:t>
            </a: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barriers </a:t>
            </a:r>
            <a:endParaRPr lang="en-US" sz="32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Communication ethics</a:t>
            </a:r>
          </a:p>
        </p:txBody>
      </p:sp>
      <p:sp>
        <p:nvSpPr>
          <p:cNvPr id="9" name="Rectangle 8"/>
          <p:cNvSpPr/>
          <p:nvPr/>
        </p:nvSpPr>
        <p:spPr>
          <a:xfrm>
            <a:off x="1199069" y="4720458"/>
            <a:ext cx="6021863"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KEYS for Excellence in the Workplace</a:t>
            </a:r>
            <a:endParaRPr lang="en-US" sz="3200" b="1" dirty="0">
              <a:solidFill>
                <a:schemeClr val="bg1"/>
              </a:solidFill>
            </a:endParaRPr>
          </a:p>
        </p:txBody>
      </p:sp>
    </p:spTree>
    <p:extLst>
      <p:ext uri="{BB962C8B-B14F-4D97-AF65-F5344CB8AC3E}">
        <p14:creationId xmlns:p14="http://schemas.microsoft.com/office/powerpoint/2010/main" val="28251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7490" y="0"/>
            <a:ext cx="4288738" cy="523220"/>
          </a:xfrm>
          <a:prstGeom prst="rect">
            <a:avLst/>
          </a:prstGeom>
          <a:solidFill>
            <a:srgbClr val="FF0000"/>
          </a:solidFill>
          <a:ln>
            <a:solidFill>
              <a:schemeClr val="tx1"/>
            </a:solidFill>
          </a:ln>
          <a:effectLst>
            <a:outerShdw blurRad="50800" dist="38100" dir="5400000" algn="t" rotWithShape="0">
              <a:prstClr val="black">
                <a:alpha val="40000"/>
              </a:prstClr>
            </a:outerShdw>
          </a:effectLst>
        </p:spPr>
        <p:txBody>
          <a:bodyPr wrap="none">
            <a:spAutoFit/>
          </a:bodyPr>
          <a:lstStyle/>
          <a:p>
            <a:r>
              <a:rPr lang="en-US" sz="2800" b="1" dirty="0">
                <a:latin typeface="Calibri" panose="020F0502020204030204" pitchFamily="34" charset="0"/>
                <a:ea typeface="Calibri" panose="020F0502020204030204" pitchFamily="34" charset="0"/>
                <a:cs typeface="Arial" panose="020B0604020202020204" pitchFamily="34" charset="0"/>
              </a:rPr>
              <a:t>The KEYS organizing theme </a:t>
            </a:r>
            <a:endParaRPr lang="en-US" sz="2800"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53" y="2318993"/>
            <a:ext cx="2597576" cy="2905813"/>
          </a:xfrm>
          <a:prstGeom prst="rect">
            <a:avLst/>
          </a:prstGeom>
        </p:spPr>
      </p:pic>
      <p:sp>
        <p:nvSpPr>
          <p:cNvPr id="4" name="Rectangle 3"/>
          <p:cNvSpPr/>
          <p:nvPr/>
        </p:nvSpPr>
        <p:spPr>
          <a:xfrm>
            <a:off x="160350" y="1029035"/>
            <a:ext cx="2384627" cy="523220"/>
          </a:xfrm>
          <a:prstGeom prst="rect">
            <a:avLst/>
          </a:prstGeom>
          <a:solidFill>
            <a:schemeClr val="accent2">
              <a:lumMod val="60000"/>
              <a:lumOff val="40000"/>
            </a:schemeClr>
          </a:solidFill>
          <a:ln>
            <a:solidFill>
              <a:schemeClr val="bg2"/>
            </a:solidFill>
          </a:ln>
        </p:spPr>
        <p:txBody>
          <a:bodyPr wrap="none">
            <a:spAutoFit/>
          </a:bodyPr>
          <a:lstStyle/>
          <a:p>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Know Yourself </a:t>
            </a:r>
            <a:endParaRPr lang="en-US" sz="2800" b="1" dirty="0">
              <a:solidFill>
                <a:schemeClr val="bg1"/>
              </a:solidFill>
              <a:effectLst>
                <a:outerShdw blurRad="38100" dist="38100" dir="2700000" algn="tl">
                  <a:srgbClr val="000000">
                    <a:alpha val="43137"/>
                  </a:srgbClr>
                </a:outerShdw>
              </a:effectLst>
            </a:endParaRPr>
          </a:p>
        </p:txBody>
      </p:sp>
      <p:cxnSp>
        <p:nvCxnSpPr>
          <p:cNvPr id="6" name="Straight Arrow Connector 5"/>
          <p:cNvCxnSpPr/>
          <p:nvPr/>
        </p:nvCxnSpPr>
        <p:spPr>
          <a:xfrm flipH="1" flipV="1">
            <a:off x="659876" y="1602557"/>
            <a:ext cx="18854" cy="1168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6359" y="2125744"/>
            <a:ext cx="3099847" cy="3292310"/>
          </a:xfrm>
          <a:prstGeom prst="rect">
            <a:avLst/>
          </a:prstGeom>
        </p:spPr>
      </p:pic>
      <p:cxnSp>
        <p:nvCxnSpPr>
          <p:cNvPr id="9" name="Straight Arrow Connector 8"/>
          <p:cNvCxnSpPr/>
          <p:nvPr/>
        </p:nvCxnSpPr>
        <p:spPr>
          <a:xfrm flipH="1">
            <a:off x="2544977" y="4899581"/>
            <a:ext cx="471305" cy="70693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Rectangle 9"/>
          <p:cNvSpPr/>
          <p:nvPr/>
        </p:nvSpPr>
        <p:spPr>
          <a:xfrm>
            <a:off x="100324" y="5710409"/>
            <a:ext cx="4529125" cy="461665"/>
          </a:xfrm>
          <a:prstGeom prst="rect">
            <a:avLst/>
          </a:prstGeom>
          <a:solidFill>
            <a:schemeClr val="accent5">
              <a:lumMod val="40000"/>
              <a:lumOff val="60000"/>
            </a:schemeClr>
          </a:solidFill>
          <a:ln>
            <a:solidFill>
              <a:schemeClr val="bg2"/>
            </a:solidFill>
          </a:ln>
        </p:spPr>
        <p:txBody>
          <a:bodyPr wrap="none">
            <a:spAutoFit/>
          </a:bodyPr>
          <a:lstStyle/>
          <a:p>
            <a:r>
              <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rPr>
              <a:t>Evaluate the Professional Context </a:t>
            </a:r>
            <a:endParaRPr lang="en-US" sz="2400" b="1" dirty="0">
              <a:solidFill>
                <a:schemeClr val="bg1"/>
              </a:solidFill>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7490" y="2357437"/>
            <a:ext cx="2105712" cy="2867369"/>
          </a:xfrm>
          <a:prstGeom prst="rect">
            <a:avLst/>
          </a:prstGeom>
        </p:spPr>
      </p:pic>
      <p:sp>
        <p:nvSpPr>
          <p:cNvPr id="13" name="Rectangle 12"/>
          <p:cNvSpPr/>
          <p:nvPr/>
        </p:nvSpPr>
        <p:spPr>
          <a:xfrm>
            <a:off x="2925590" y="1090590"/>
            <a:ext cx="5234125" cy="461665"/>
          </a:xfrm>
          <a:prstGeom prst="rect">
            <a:avLst/>
          </a:prstGeom>
          <a:solidFill>
            <a:schemeClr val="accent2">
              <a:lumMod val="20000"/>
              <a:lumOff val="80000"/>
            </a:schemeClr>
          </a:solidFill>
          <a:ln>
            <a:solidFill>
              <a:schemeClr val="bg2"/>
            </a:solidFill>
          </a:ln>
        </p:spPr>
        <p:txBody>
          <a:bodyPr wrap="none">
            <a:spAutoFit/>
          </a:bodyPr>
          <a:lstStyle/>
          <a:p>
            <a:r>
              <a:rPr lang="en-US" sz="2400" b="1" dirty="0">
                <a:solidFill>
                  <a:schemeClr val="bg1"/>
                </a:solidFill>
              </a:rPr>
              <a:t>Your Communication Interaction </a:t>
            </a:r>
            <a:endParaRPr lang="en-US" sz="3600" b="1" dirty="0">
              <a:solidFill>
                <a:schemeClr val="bg1"/>
              </a:solidFill>
              <a:effectLst>
                <a:outerShdw blurRad="38100" dist="38100" dir="2700000" algn="tl">
                  <a:srgbClr val="000000">
                    <a:alpha val="43137"/>
                  </a:srgbClr>
                </a:outerShdw>
              </a:effectLst>
            </a:endParaRPr>
          </a:p>
        </p:txBody>
      </p:sp>
      <p:cxnSp>
        <p:nvCxnSpPr>
          <p:cNvPr id="14" name="Straight Arrow Connector 13"/>
          <p:cNvCxnSpPr/>
          <p:nvPr/>
        </p:nvCxnSpPr>
        <p:spPr>
          <a:xfrm flipH="1" flipV="1">
            <a:off x="4563461" y="1708489"/>
            <a:ext cx="18854" cy="1168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53835" y="1363591"/>
            <a:ext cx="3494660" cy="4572000"/>
          </a:xfrm>
          <a:prstGeom prst="rect">
            <a:avLst/>
          </a:prstGeom>
        </p:spPr>
      </p:pic>
      <p:cxnSp>
        <p:nvCxnSpPr>
          <p:cNvPr id="17" name="Straight Arrow Connector 16"/>
          <p:cNvCxnSpPr/>
          <p:nvPr/>
        </p:nvCxnSpPr>
        <p:spPr>
          <a:xfrm flipH="1">
            <a:off x="6160318" y="4638568"/>
            <a:ext cx="236136" cy="55040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4548372" y="5249637"/>
            <a:ext cx="2969659" cy="400110"/>
          </a:xfrm>
          <a:prstGeom prst="rect">
            <a:avLst/>
          </a:prstGeom>
          <a:solidFill>
            <a:schemeClr val="accent6">
              <a:lumMod val="60000"/>
              <a:lumOff val="40000"/>
            </a:schemeClr>
          </a:solidFill>
          <a:ln>
            <a:solidFill>
              <a:schemeClr val="bg2"/>
            </a:solidFill>
          </a:ln>
        </p:spPr>
        <p:txBody>
          <a:bodyPr wrap="none">
            <a:spAutoFit/>
          </a:bodyPr>
          <a:lstStyle/>
          <a:p>
            <a:r>
              <a:rPr lang="en-US" sz="2000" b="1" dirty="0">
                <a:solidFill>
                  <a:schemeClr val="bg1"/>
                </a:solidFill>
              </a:rPr>
              <a:t>Step Back and Reflect </a:t>
            </a:r>
            <a:endParaRPr lang="en-US" sz="2800" b="1" dirty="0">
              <a:solidFill>
                <a:schemeClr val="bg1"/>
              </a:solidFill>
            </a:endParaRPr>
          </a:p>
        </p:txBody>
      </p:sp>
    </p:spTree>
    <p:extLst>
      <p:ext uri="{BB962C8B-B14F-4D97-AF65-F5344CB8AC3E}">
        <p14:creationId xmlns:p14="http://schemas.microsoft.com/office/powerpoint/2010/main" val="97048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ppt_x"/>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randombar(horizontal)">
                                      <p:cBhvr>
                                        <p:cTn id="55" dur="500"/>
                                        <p:tgtEl>
                                          <p:spTgt spid="16"/>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randombar(horizontal)">
                                      <p:cBhvr>
                                        <p:cTn id="58" dur="500"/>
                                        <p:tgtEl>
                                          <p:spTgt spid="18"/>
                                        </p:tgtEl>
                                      </p:cBhvr>
                                    </p:animEffect>
                                  </p:childTnLst>
                                </p:cTn>
                              </p:par>
                              <p:par>
                                <p:cTn id="59" presetID="14" presetClass="entr" presetSubtype="1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randombar(horizontal)">
                                      <p:cBhvr>
                                        <p:cTn id="6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3"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Verbal communications </a:t>
            </a:r>
          </a:p>
        </p:txBody>
      </p:sp>
      <p:sp>
        <p:nvSpPr>
          <p:cNvPr id="7" name="Rectangle 6"/>
          <p:cNvSpPr/>
          <p:nvPr/>
        </p:nvSpPr>
        <p:spPr>
          <a:xfrm>
            <a:off x="3342522" y="2500579"/>
            <a:ext cx="4286904"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Non-verbal communications</a:t>
            </a:r>
          </a:p>
        </p:txBody>
      </p:sp>
      <p:sp>
        <p:nvSpPr>
          <p:cNvPr id="8" name="Rectangle 7"/>
          <p:cNvSpPr/>
          <p:nvPr/>
        </p:nvSpPr>
        <p:spPr>
          <a:xfrm>
            <a:off x="1287902" y="3812165"/>
            <a:ext cx="5075189"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Forming relationships with Verbal and nonverbal communications.</a:t>
            </a:r>
          </a:p>
        </p:txBody>
      </p:sp>
      <p:sp>
        <p:nvSpPr>
          <p:cNvPr id="9" name="Rectangle 8"/>
          <p:cNvSpPr/>
          <p:nvPr/>
        </p:nvSpPr>
        <p:spPr>
          <a:xfrm>
            <a:off x="1287902" y="5334428"/>
            <a:ext cx="6021863"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Verbal and Nonverbal</a:t>
            </a:r>
          </a:p>
          <a:p>
            <a:r>
              <a:rPr lang="en-US" sz="2400" b="1" dirty="0">
                <a:solidFill>
                  <a:schemeClr val="bg1"/>
                </a:solidFill>
              </a:rPr>
              <a:t>Communication and Their Impact on Professions.</a:t>
            </a:r>
          </a:p>
        </p:txBody>
      </p:sp>
    </p:spTree>
    <p:extLst>
      <p:ext uri="{BB962C8B-B14F-4D97-AF65-F5344CB8AC3E}">
        <p14:creationId xmlns:p14="http://schemas.microsoft.com/office/powerpoint/2010/main" val="91219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Hearing and Listening</a:t>
            </a:r>
          </a:p>
        </p:txBody>
      </p:sp>
      <p:sp>
        <p:nvSpPr>
          <p:cNvPr id="7" name="Rectangle 6"/>
          <p:cNvSpPr/>
          <p:nvPr/>
        </p:nvSpPr>
        <p:spPr>
          <a:xfrm>
            <a:off x="3342522" y="2500579"/>
            <a:ext cx="4286904"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Listening barriers and styles</a:t>
            </a:r>
            <a:endParaRPr lang="en-US" sz="24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Improving Your Listening</a:t>
            </a:r>
          </a:p>
        </p:txBody>
      </p:sp>
      <p:sp>
        <p:nvSpPr>
          <p:cNvPr id="9" name="Rectangle 8"/>
          <p:cNvSpPr/>
          <p:nvPr/>
        </p:nvSpPr>
        <p:spPr>
          <a:xfrm>
            <a:off x="1023952" y="4677123"/>
            <a:ext cx="6021863"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KEYS for Listening Excellence</a:t>
            </a:r>
            <a:endParaRPr lang="en-US" sz="3200" b="1" dirty="0">
              <a:solidFill>
                <a:schemeClr val="bg1"/>
              </a:solidFill>
            </a:endParaRPr>
          </a:p>
        </p:txBody>
      </p:sp>
    </p:spTree>
    <p:extLst>
      <p:ext uri="{BB962C8B-B14F-4D97-AF65-F5344CB8AC3E}">
        <p14:creationId xmlns:p14="http://schemas.microsoft.com/office/powerpoint/2010/main" val="98797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5</a:t>
            </a:r>
            <a:r>
              <a:rPr lang="en-US" sz="4000" b="1" dirty="0" smtClean="0">
                <a:latin typeface="Calibri" panose="020F0502020204030204" pitchFamily="34" charset="0"/>
                <a:ea typeface="Calibri" panose="020F0502020204030204" pitchFamily="34" charset="0"/>
                <a:cs typeface="Arial" panose="020B0604020202020204" pitchFamily="34" charset="0"/>
              </a:rPr>
              <a:t>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Researching</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Applying Résumés</a:t>
            </a:r>
            <a:endParaRPr lang="en-US" sz="3200" b="1" dirty="0">
              <a:solidFill>
                <a:schemeClr val="bg1"/>
              </a:solidFill>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Exploring</a:t>
            </a:r>
          </a:p>
        </p:txBody>
      </p:sp>
    </p:spTree>
    <p:extLst>
      <p:ext uri="{BB962C8B-B14F-4D97-AF65-F5344CB8AC3E}">
        <p14:creationId xmlns:p14="http://schemas.microsoft.com/office/powerpoint/2010/main" val="2281894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Following up</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Negotiating</a:t>
            </a:r>
            <a:endParaRPr lang="en-US" sz="40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effectLst>
                  <a:outerShdw blurRad="38100" dist="38100" dir="2700000" algn="tl">
                    <a:srgbClr val="000000">
                      <a:alpha val="43137"/>
                    </a:srgbClr>
                  </a:outerShdw>
                </a:effectLst>
              </a:rPr>
              <a:t>Interviewing</a:t>
            </a:r>
          </a:p>
        </p:txBody>
      </p:sp>
    </p:spTree>
    <p:extLst>
      <p:ext uri="{BB962C8B-B14F-4D97-AF65-F5344CB8AC3E}">
        <p14:creationId xmlns:p14="http://schemas.microsoft.com/office/powerpoint/2010/main" val="1899219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7" name="Rectangle 6"/>
          <p:cNvSpPr/>
          <p:nvPr/>
        </p:nvSpPr>
        <p:spPr>
          <a:xfrm>
            <a:off x="3342522" y="3051463"/>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Diversity in Your Workplace: Some Important Concepts</a:t>
            </a:r>
          </a:p>
        </p:txBody>
      </p:sp>
      <p:sp>
        <p:nvSpPr>
          <p:cNvPr id="8" name="Rectangle 7"/>
          <p:cNvSpPr/>
          <p:nvPr/>
        </p:nvSpPr>
        <p:spPr>
          <a:xfrm>
            <a:off x="703440" y="4741610"/>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Examples of Diversity in Professional Contexts</a:t>
            </a:r>
            <a:endParaRPr lang="en-US" sz="4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97827"/>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Learning Your Workplace Culture </a:t>
            </a:r>
          </a:p>
        </p:txBody>
      </p:sp>
    </p:spTree>
    <p:extLst>
      <p:ext uri="{BB962C8B-B14F-4D97-AF65-F5344CB8AC3E}">
        <p14:creationId xmlns:p14="http://schemas.microsoft.com/office/powerpoint/2010/main" val="42361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7" name="Rectangle 6"/>
          <p:cNvSpPr/>
          <p:nvPr/>
        </p:nvSpPr>
        <p:spPr>
          <a:xfrm>
            <a:off x="3259888" y="2896627"/>
            <a:ext cx="4286904"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Exploring Relationship Types at Work</a:t>
            </a: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The Line between Professional and Personal</a:t>
            </a:r>
            <a:endParaRPr lang="en-US" sz="4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Interpersonal Communication at Work</a:t>
            </a:r>
          </a:p>
        </p:txBody>
      </p:sp>
    </p:spTree>
    <p:extLst>
      <p:ext uri="{BB962C8B-B14F-4D97-AF65-F5344CB8AC3E}">
        <p14:creationId xmlns:p14="http://schemas.microsoft.com/office/powerpoint/2010/main" val="391885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Conducting meetings</a:t>
            </a:r>
          </a:p>
        </p:txBody>
      </p:sp>
      <p:sp>
        <p:nvSpPr>
          <p:cNvPr id="8" name="Rectangle 7"/>
          <p:cNvSpPr/>
          <p:nvPr/>
        </p:nvSpPr>
        <p:spPr>
          <a:xfrm>
            <a:off x="722294" y="442613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Conflict in Team Meetings</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Groups vs teams </a:t>
            </a:r>
          </a:p>
        </p:txBody>
      </p:sp>
      <p:sp>
        <p:nvSpPr>
          <p:cNvPr id="9" name="Rectangle 8"/>
          <p:cNvSpPr/>
          <p:nvPr/>
        </p:nvSpPr>
        <p:spPr>
          <a:xfrm>
            <a:off x="722294" y="5443398"/>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Handling Conflict</a:t>
            </a:r>
          </a:p>
        </p:txBody>
      </p:sp>
    </p:spTree>
    <p:extLst>
      <p:ext uri="{BB962C8B-B14F-4D97-AF65-F5344CB8AC3E}">
        <p14:creationId xmlns:p14="http://schemas.microsoft.com/office/powerpoint/2010/main" val="152488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10 </a:t>
            </a:r>
            <a:endParaRPr lang="en-US" sz="4000" dirty="0"/>
          </a:p>
        </p:txBody>
      </p:sp>
      <p:sp>
        <p:nvSpPr>
          <p:cNvPr id="7" name="Rectangle 6"/>
          <p:cNvSpPr/>
          <p:nvPr/>
        </p:nvSpPr>
        <p:spPr>
          <a:xfrm>
            <a:off x="3259888" y="2896627"/>
            <a:ext cx="4286904" cy="1200329"/>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Written communication excellence strategies &amp; Skills</a:t>
            </a:r>
            <a:endParaRPr lang="en-US" sz="3200" b="1" dirty="0">
              <a:solidFill>
                <a:schemeClr val="bg1"/>
              </a:solidFill>
            </a:endParaRP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KEYS to enhance written communication</a:t>
            </a:r>
            <a:endParaRPr lang="en-US" sz="2400" b="1" dirty="0">
              <a:solidFill>
                <a:schemeClr val="bg1"/>
              </a:solidFill>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Written Communication Types </a:t>
            </a:r>
          </a:p>
        </p:txBody>
      </p:sp>
    </p:spTree>
    <p:extLst>
      <p:ext uri="{BB962C8B-B14F-4D97-AF65-F5344CB8AC3E}">
        <p14:creationId xmlns:p14="http://schemas.microsoft.com/office/powerpoint/2010/main" val="86719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11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The 6 Types of Power</a:t>
            </a:r>
          </a:p>
        </p:txBody>
      </p:sp>
      <p:sp>
        <p:nvSpPr>
          <p:cNvPr id="8" name="Rectangle 7"/>
          <p:cNvSpPr/>
          <p:nvPr/>
        </p:nvSpPr>
        <p:spPr>
          <a:xfrm>
            <a:off x="722294" y="4426135"/>
            <a:ext cx="5075189"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Leadership theories </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Definition of Leadership </a:t>
            </a:r>
          </a:p>
        </p:txBody>
      </p:sp>
      <p:sp>
        <p:nvSpPr>
          <p:cNvPr id="9" name="Rectangle 8"/>
          <p:cNvSpPr/>
          <p:nvPr/>
        </p:nvSpPr>
        <p:spPr>
          <a:xfrm>
            <a:off x="722294" y="5218231"/>
            <a:ext cx="5075189" cy="830997"/>
          </a:xfrm>
          <a:prstGeom prst="rect">
            <a:avLst/>
          </a:prstGeom>
          <a:ln>
            <a:solidFill>
              <a:schemeClr val="bg1">
                <a:lumMod val="75000"/>
                <a:lumOff val="25000"/>
              </a:schemeClr>
            </a:solidFill>
          </a:ln>
        </p:spPr>
        <p:txBody>
          <a:bodyPr wrap="square">
            <a:spAutoFit/>
          </a:bodyPr>
          <a:lstStyle/>
          <a:p>
            <a:pPr lvl="0"/>
            <a:r>
              <a:rPr lang="en-US" sz="2400" b="1" dirty="0">
                <a:solidFill>
                  <a:schemeClr val="bg1"/>
                </a:solidFill>
              </a:rPr>
              <a:t>Leadership communication strategies </a:t>
            </a:r>
          </a:p>
        </p:txBody>
      </p:sp>
    </p:spTree>
    <p:extLst>
      <p:ext uri="{BB962C8B-B14F-4D97-AF65-F5344CB8AC3E}">
        <p14:creationId xmlns:p14="http://schemas.microsoft.com/office/powerpoint/2010/main" val="53859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spTree>
    <p:extLst>
      <p:ext uri="{BB962C8B-B14F-4D97-AF65-F5344CB8AC3E}">
        <p14:creationId xmlns:p14="http://schemas.microsoft.com/office/powerpoint/2010/main" val="317227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spTree>
    <p:extLst>
      <p:ext uri="{BB962C8B-B14F-4D97-AF65-F5344CB8AC3E}">
        <p14:creationId xmlns:p14="http://schemas.microsoft.com/office/powerpoint/2010/main" val="63103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spTree>
    <p:extLst>
      <p:ext uri="{BB962C8B-B14F-4D97-AF65-F5344CB8AC3E}">
        <p14:creationId xmlns:p14="http://schemas.microsoft.com/office/powerpoint/2010/main" val="416974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spTree>
    <p:extLst>
      <p:ext uri="{BB962C8B-B14F-4D97-AF65-F5344CB8AC3E}">
        <p14:creationId xmlns:p14="http://schemas.microsoft.com/office/powerpoint/2010/main" val="595111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466</TotalTime>
  <Words>640</Words>
  <Application>Microsoft Office PowerPoint</Application>
  <PresentationFormat>Widescreen</PresentationFormat>
  <Paragraphs>103</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Bookman Old Style</vt:lpstr>
      <vt:lpstr>Calibri</vt:lpstr>
      <vt:lpstr>Rockwell</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28</cp:revision>
  <dcterms:created xsi:type="dcterms:W3CDTF">2022-09-25T19:21:25Z</dcterms:created>
  <dcterms:modified xsi:type="dcterms:W3CDTF">2022-09-30T18:39:30Z</dcterms:modified>
</cp:coreProperties>
</file>