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9"/>
  </p:notesMasterIdLst>
  <p:sldIdLst>
    <p:sldId id="480" r:id="rId5"/>
    <p:sldId id="856" r:id="rId6"/>
    <p:sldId id="887" r:id="rId7"/>
    <p:sldId id="886" r:id="rId8"/>
    <p:sldId id="885" r:id="rId9"/>
    <p:sldId id="884" r:id="rId10"/>
    <p:sldId id="883" r:id="rId11"/>
    <p:sldId id="882" r:id="rId12"/>
    <p:sldId id="881" r:id="rId13"/>
    <p:sldId id="880" r:id="rId14"/>
    <p:sldId id="879" r:id="rId15"/>
    <p:sldId id="878" r:id="rId16"/>
    <p:sldId id="877" r:id="rId17"/>
    <p:sldId id="876" r:id="rId18"/>
    <p:sldId id="875" r:id="rId19"/>
    <p:sldId id="874" r:id="rId20"/>
    <p:sldId id="873" r:id="rId21"/>
    <p:sldId id="872" r:id="rId22"/>
    <p:sldId id="871" r:id="rId23"/>
    <p:sldId id="870" r:id="rId24"/>
    <p:sldId id="869" r:id="rId25"/>
    <p:sldId id="868" r:id="rId26"/>
    <p:sldId id="867" r:id="rId27"/>
    <p:sldId id="866" r:id="rId28"/>
    <p:sldId id="865" r:id="rId29"/>
    <p:sldId id="864" r:id="rId30"/>
    <p:sldId id="863" r:id="rId31"/>
    <p:sldId id="862" r:id="rId32"/>
    <p:sldId id="861" r:id="rId33"/>
    <p:sldId id="860" r:id="rId34"/>
    <p:sldId id="859" r:id="rId35"/>
    <p:sldId id="858" r:id="rId36"/>
    <p:sldId id="857"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56"/>
            <p14:sldId id="887"/>
            <p14:sldId id="886"/>
            <p14:sldId id="885"/>
            <p14:sldId id="884"/>
            <p14:sldId id="883"/>
            <p14:sldId id="882"/>
            <p14:sldId id="881"/>
            <p14:sldId id="880"/>
            <p14:sldId id="879"/>
            <p14:sldId id="878"/>
            <p14:sldId id="877"/>
            <p14:sldId id="876"/>
            <p14:sldId id="875"/>
            <p14:sldId id="874"/>
            <p14:sldId id="873"/>
            <p14:sldId id="872"/>
            <p14:sldId id="871"/>
            <p14:sldId id="870"/>
            <p14:sldId id="869"/>
            <p14:sldId id="868"/>
            <p14:sldId id="867"/>
            <p14:sldId id="866"/>
            <p14:sldId id="865"/>
            <p14:sldId id="864"/>
            <p14:sldId id="863"/>
            <p14:sldId id="862"/>
            <p14:sldId id="861"/>
            <p14:sldId id="860"/>
            <p14:sldId id="859"/>
            <p14:sldId id="858"/>
            <p14:sldId id="8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AEEF"/>
    <a:srgbClr val="FAC748"/>
    <a:srgbClr val="000000"/>
    <a:srgbClr val="FFD2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05" autoAdjust="0"/>
    <p:restoredTop sz="94660"/>
  </p:normalViewPr>
  <p:slideViewPr>
    <p:cSldViewPr snapToGrid="0">
      <p:cViewPr varScale="1">
        <p:scale>
          <a:sx n="59" d="100"/>
          <a:sy n="59" d="100"/>
        </p:scale>
        <p:origin x="908" y="52"/>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40197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900260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jpeg"/><Relationship Id="rId1" Type="http://schemas.openxmlformats.org/officeDocument/2006/relationships/slideLayout" Target="../slideLayouts/slideLayout14.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40839" y="-720725"/>
            <a:ext cx="749594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30438" y="4302449"/>
            <a:ext cx="5216525" cy="707886"/>
          </a:xfrm>
          <a:prstGeom prst="rect">
            <a:avLst/>
          </a:prstGeom>
          <a:noFill/>
        </p:spPr>
        <p:txBody>
          <a:bodyPr wrap="square" rtlCol="0">
            <a:spAutoFit/>
          </a:bodyPr>
          <a:lstStyle/>
          <a:p>
            <a:r>
              <a:rPr lang="en-US" sz="2000" b="1" dirty="0">
                <a:latin typeface="Alexandria" charset="0"/>
                <a:cs typeface="Alexandria" charset="0"/>
              </a:rPr>
              <a:t>Prepared by DR. AMER ALANAZI</a:t>
            </a:r>
          </a:p>
          <a:p>
            <a:endParaRPr lang="en-US" sz="2000" dirty="0">
              <a:latin typeface="Alexandria" charset="0"/>
              <a:cs typeface="Alexandria" charset="0"/>
            </a:endParaRPr>
          </a:p>
        </p:txBody>
      </p:sp>
      <p:sp>
        <p:nvSpPr>
          <p:cNvPr id="31" name="TextBox 30"/>
          <p:cNvSpPr txBox="1"/>
          <p:nvPr/>
        </p:nvSpPr>
        <p:spPr>
          <a:xfrm>
            <a:off x="0" y="1898890"/>
            <a:ext cx="6409065" cy="1938992"/>
          </a:xfrm>
          <a:prstGeom prst="rect">
            <a:avLst/>
          </a:prstGeom>
          <a:noFill/>
        </p:spPr>
        <p:txBody>
          <a:bodyPr wrap="square" rtlCol="0">
            <a:spAutoFit/>
          </a:bodyPr>
          <a:lstStyle/>
          <a:p>
            <a:pPr algn="ctr"/>
            <a:r>
              <a:rPr lang="en-US" sz="3500" b="1" dirty="0">
                <a:solidFill>
                  <a:srgbClr val="00B0F0"/>
                </a:solidFill>
                <a:latin typeface="Alexandria" charset="0"/>
                <a:cs typeface="Alexandria" charset="0"/>
              </a:rPr>
              <a:t>Project teams and stakeholder management</a:t>
            </a:r>
          </a:p>
          <a:p>
            <a:pPr algn="ctr"/>
            <a:r>
              <a:rPr lang="en-US" sz="2500" b="1" dirty="0">
                <a:solidFill>
                  <a:srgbClr val="F58221"/>
                </a:solidFill>
                <a:latin typeface="Alexandria" charset="0"/>
                <a:cs typeface="Alexandria" charset="0"/>
              </a:rPr>
              <a:t>Determining the Direction and Initial Specifications of a Project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930063" cy="677108"/>
          </a:xfrm>
          <a:prstGeom prst="rect">
            <a:avLst/>
          </a:prstGeom>
          <a:noFill/>
        </p:spPr>
        <p:txBody>
          <a:bodyPr wrap="none" rtlCol="0">
            <a:spAutoFit/>
          </a:bodyPr>
          <a:lstStyle/>
          <a:p>
            <a:r>
              <a:rPr lang="en-US" sz="2000" dirty="0">
                <a:latin typeface="Alexandria" charset="0"/>
                <a:cs typeface="Alexandria" charset="0"/>
              </a:rPr>
              <a:t>PMG 341</a:t>
            </a:r>
          </a:p>
          <a:p>
            <a:r>
              <a:rPr lang="en-US" sz="2000" b="1" dirty="0"/>
              <a:t>1st Lecture</a:t>
            </a:r>
            <a:endParaRPr lang="en-US" sz="2000" dirty="0">
              <a:latin typeface="Alexandria" charset="0"/>
              <a:cs typeface="Alexandria" charset="0"/>
            </a:endParaRPr>
          </a:p>
        </p:txBody>
      </p:sp>
      <p:sp>
        <p:nvSpPr>
          <p:cNvPr id="14" name="Oval 13"/>
          <p:cNvSpPr/>
          <p:nvPr/>
        </p:nvSpPr>
        <p:spPr>
          <a:xfrm>
            <a:off x="6728591" y="-320675"/>
            <a:ext cx="6882202"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47" y="54701"/>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832"/>
    </mc:Choice>
    <mc:Fallback xmlns="">
      <p:transition spd="slow" advTm="948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186773"/>
            <a:ext cx="10591801" cy="754694"/>
          </a:xfrm>
          <a:prstGeom prst="rect">
            <a:avLst/>
          </a:prstGeom>
          <a:noFill/>
        </p:spPr>
        <p:txBody>
          <a:bodyPr wrap="square" rtlCol="0">
            <a:spAutoFit/>
          </a:bodyPr>
          <a:lstStyle/>
          <a:p>
            <a:pPr marL="0" indent="0" algn="just">
              <a:lnSpc>
                <a:spcPct val="130000"/>
              </a:lnSpc>
              <a:spcBef>
                <a:spcPts val="600"/>
              </a:spcBef>
              <a:spcAft>
                <a:spcPts val="0"/>
              </a:spcAft>
              <a:buNone/>
            </a:pPr>
            <a:r>
              <a:rPr lang="en-US" sz="1600" b="1" dirty="0">
                <a:solidFill>
                  <a:srgbClr val="00B050"/>
                </a:solidFill>
                <a:latin typeface="Alexandria"/>
                <a:cs typeface="Alexandria"/>
              </a:rPr>
              <a:t>Lecture 1: Determining the Direction and Initial Specifications of a Project.</a:t>
            </a:r>
          </a:p>
          <a:p>
            <a:pPr marL="0" indent="0" algn="just">
              <a:lnSpc>
                <a:spcPct val="130000"/>
              </a:lnSpc>
              <a:spcBef>
                <a:spcPts val="600"/>
              </a:spcBef>
              <a:spcAft>
                <a:spcPts val="0"/>
              </a:spcAft>
              <a:buNone/>
            </a:pPr>
            <a:r>
              <a:rPr lang="en-US" sz="1600" b="1" dirty="0">
                <a:latin typeface="Alexandria"/>
                <a:cs typeface="Alexandria"/>
              </a:rPr>
              <a:t>Lecture 2: the search for the high-performing team.</a:t>
            </a:r>
          </a:p>
          <a:p>
            <a:pPr marL="0" indent="0" algn="just">
              <a:lnSpc>
                <a:spcPct val="130000"/>
              </a:lnSpc>
              <a:spcBef>
                <a:spcPts val="600"/>
              </a:spcBef>
              <a:spcAft>
                <a:spcPts val="0"/>
              </a:spcAft>
              <a:buNone/>
            </a:pPr>
            <a:r>
              <a:rPr lang="en-US" sz="1600" b="1" dirty="0">
                <a:latin typeface="Alexandria"/>
                <a:cs typeface="Alexandria"/>
              </a:rPr>
              <a:t>Lecture 3: Context: Laying the Foundation for Team Success.</a:t>
            </a:r>
          </a:p>
          <a:p>
            <a:pPr marL="0" indent="0" algn="just">
              <a:lnSpc>
                <a:spcPct val="130000"/>
              </a:lnSpc>
              <a:spcBef>
                <a:spcPts val="600"/>
              </a:spcBef>
              <a:spcAft>
                <a:spcPts val="0"/>
              </a:spcAft>
              <a:buNone/>
            </a:pPr>
            <a:r>
              <a:rPr lang="en-US" sz="1600" b="1" dirty="0">
                <a:latin typeface="Alexandria"/>
                <a:cs typeface="Alexandria"/>
              </a:rPr>
              <a:t>Lecture 4: Composition: Getting the Right People on the Bus.</a:t>
            </a:r>
          </a:p>
          <a:p>
            <a:pPr marL="0" indent="0" algn="just">
              <a:lnSpc>
                <a:spcPct val="130000"/>
              </a:lnSpc>
              <a:spcBef>
                <a:spcPts val="600"/>
              </a:spcBef>
              <a:spcAft>
                <a:spcPts val="0"/>
              </a:spcAft>
              <a:buNone/>
            </a:pPr>
            <a:r>
              <a:rPr lang="en-US" sz="1600" b="1" dirty="0">
                <a:latin typeface="Alexandria"/>
                <a:cs typeface="Alexandria"/>
              </a:rPr>
              <a:t>Lecture 5: competencies: Developing Team Skills for High Performance.</a:t>
            </a:r>
          </a:p>
          <a:p>
            <a:pPr marL="0" indent="0" algn="just">
              <a:lnSpc>
                <a:spcPct val="130000"/>
              </a:lnSpc>
              <a:spcBef>
                <a:spcPts val="600"/>
              </a:spcBef>
              <a:spcAft>
                <a:spcPts val="0"/>
              </a:spcAft>
              <a:buNone/>
            </a:pPr>
            <a:r>
              <a:rPr lang="en-US" sz="1600" b="1" dirty="0">
                <a:latin typeface="Alexandria"/>
                <a:cs typeface="Alexandria"/>
              </a:rPr>
              <a:t>Lecture 6: Change: Devising More Effective Ways of Working Together.</a:t>
            </a:r>
          </a:p>
          <a:p>
            <a:pPr marL="0" indent="0" algn="just">
              <a:lnSpc>
                <a:spcPct val="130000"/>
              </a:lnSpc>
              <a:spcBef>
                <a:spcPts val="600"/>
              </a:spcBef>
              <a:spcAft>
                <a:spcPts val="0"/>
              </a:spcAft>
              <a:buNone/>
            </a:pPr>
            <a:r>
              <a:rPr lang="en-US" sz="1600" b="1" dirty="0">
                <a:latin typeface="Alexandria"/>
                <a:cs typeface="Alexandria"/>
              </a:rPr>
              <a:t>Lecture 7: The Project Team’s Environment (Stakeholders, Developing and Using Project Networks).</a:t>
            </a:r>
          </a:p>
          <a:p>
            <a:pPr marL="0" indent="0" algn="just">
              <a:lnSpc>
                <a:spcPct val="130000"/>
              </a:lnSpc>
              <a:spcBef>
                <a:spcPts val="600"/>
              </a:spcBef>
              <a:spcAft>
                <a:spcPts val="0"/>
              </a:spcAft>
              <a:buNone/>
            </a:pPr>
            <a:r>
              <a:rPr lang="en-US" sz="1600" b="1" dirty="0">
                <a:latin typeface="Alexandria"/>
                <a:cs typeface="Alexandria"/>
              </a:rPr>
              <a:t>Lecture 8: Leading Project Teams.</a:t>
            </a:r>
          </a:p>
          <a:p>
            <a:pPr marL="0" indent="0" algn="just">
              <a:lnSpc>
                <a:spcPct val="130000"/>
              </a:lnSpc>
              <a:spcBef>
                <a:spcPts val="600"/>
              </a:spcBef>
              <a:spcAft>
                <a:spcPts val="0"/>
              </a:spcAft>
              <a:buNone/>
            </a:pPr>
            <a:r>
              <a:rPr lang="en-US" sz="1600" b="1" dirty="0">
                <a:latin typeface="Alexandria"/>
                <a:cs typeface="Alexandria"/>
              </a:rPr>
              <a:t>Lecture 9: Managing Conflict in the Team.</a:t>
            </a:r>
          </a:p>
          <a:p>
            <a:pPr marL="0" indent="0" algn="just">
              <a:lnSpc>
                <a:spcPct val="130000"/>
              </a:lnSpc>
              <a:spcBef>
                <a:spcPts val="600"/>
              </a:spcBef>
              <a:spcAft>
                <a:spcPts val="0"/>
              </a:spcAft>
              <a:buNone/>
            </a:pPr>
            <a:r>
              <a:rPr lang="en-US" sz="1600" b="1" dirty="0">
                <a:latin typeface="Alexandria"/>
                <a:cs typeface="Alexandria"/>
              </a:rPr>
              <a:t>Lecture 10: Writing Project Reports.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27871"/>
    </mc:Choice>
    <mc:Fallback xmlns="">
      <p:transition advTm="12787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263219"/>
            <a:ext cx="10591801" cy="3555845"/>
          </a:xfrm>
          <a:prstGeom prst="rect">
            <a:avLst/>
          </a:prstGeom>
          <a:noFill/>
        </p:spPr>
        <p:txBody>
          <a:bodyPr wrap="square" rtlCol="0">
            <a:spAutoFit/>
          </a:bodyPr>
          <a:lstStyle/>
          <a:p>
            <a:pPr marL="0" indent="0" algn="just">
              <a:lnSpc>
                <a:spcPct val="130000"/>
              </a:lnSpc>
              <a:spcBef>
                <a:spcPts val="600"/>
              </a:spcBef>
              <a:spcAft>
                <a:spcPts val="0"/>
              </a:spcAft>
              <a:buNone/>
            </a:pPr>
            <a:r>
              <a:rPr lang="en-US" sz="2600" b="1" dirty="0">
                <a:latin typeface="Alexandria"/>
                <a:cs typeface="Alexandria"/>
              </a:rPr>
              <a:t>1. The Project’s Mission Statement.</a:t>
            </a:r>
          </a:p>
          <a:p>
            <a:pPr marL="0" indent="0" algn="just">
              <a:lnSpc>
                <a:spcPct val="130000"/>
              </a:lnSpc>
              <a:spcBef>
                <a:spcPts val="600"/>
              </a:spcBef>
              <a:spcAft>
                <a:spcPts val="0"/>
              </a:spcAft>
              <a:buNone/>
            </a:pPr>
            <a:r>
              <a:rPr lang="en-US" sz="2600" b="1" dirty="0">
                <a:latin typeface="Alexandria"/>
                <a:cs typeface="Alexandria"/>
              </a:rPr>
              <a:t>2. What is a Project Mission Statement and What Role Does it Play?</a:t>
            </a:r>
          </a:p>
          <a:p>
            <a:pPr marL="0" indent="0" algn="just">
              <a:lnSpc>
                <a:spcPct val="130000"/>
              </a:lnSpc>
              <a:spcBef>
                <a:spcPts val="600"/>
              </a:spcBef>
              <a:spcAft>
                <a:spcPts val="0"/>
              </a:spcAft>
              <a:buNone/>
            </a:pPr>
            <a:r>
              <a:rPr lang="en-US" sz="2600" b="1" dirty="0">
                <a:latin typeface="Alexandria"/>
                <a:cs typeface="Alexandria"/>
              </a:rPr>
              <a:t>3. Stakeholders in the Project’s Mission.</a:t>
            </a:r>
          </a:p>
          <a:p>
            <a:pPr marL="0" indent="0" algn="just">
              <a:lnSpc>
                <a:spcPct val="130000"/>
              </a:lnSpc>
              <a:spcBef>
                <a:spcPts val="600"/>
              </a:spcBef>
              <a:spcAft>
                <a:spcPts val="0"/>
              </a:spcAft>
              <a:buNone/>
            </a:pPr>
            <a:r>
              <a:rPr lang="en-US" sz="2600" b="1" dirty="0">
                <a:latin typeface="Alexandria"/>
                <a:cs typeface="Alexandria"/>
              </a:rPr>
              <a:t>4. Project Parameters: Project Scope, Costs, and Timeline.</a:t>
            </a:r>
          </a:p>
          <a:p>
            <a:pPr marL="0" indent="0" algn="just">
              <a:lnSpc>
                <a:spcPct val="130000"/>
              </a:lnSpc>
              <a:spcBef>
                <a:spcPts val="600"/>
              </a:spcBef>
              <a:spcAft>
                <a:spcPts val="0"/>
              </a:spcAft>
              <a:buNone/>
            </a:pPr>
            <a:r>
              <a:rPr lang="en-US" sz="2600" b="1" dirty="0">
                <a:latin typeface="Alexandria"/>
                <a:cs typeface="Alexandria"/>
              </a:rPr>
              <a:t>5. The Project Charter.</a:t>
            </a:r>
          </a:p>
          <a:p>
            <a:pPr marL="0" indent="0" algn="just">
              <a:lnSpc>
                <a:spcPct val="130000"/>
              </a:lnSpc>
              <a:spcBef>
                <a:spcPts val="600"/>
              </a:spcBef>
              <a:spcAft>
                <a:spcPts val="0"/>
              </a:spcAft>
              <a:buNone/>
            </a:pPr>
            <a:r>
              <a:rPr lang="en-US" sz="2600" b="1" dirty="0">
                <a:latin typeface="Alexandria"/>
                <a:cs typeface="Alexandria"/>
              </a:rPr>
              <a:t>6. The Project Plan.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79476"/>
    </mc:Choice>
    <mc:Fallback xmlns="">
      <p:transition advTm="7947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07151"/>
            <a:ext cx="10591801" cy="3768211"/>
          </a:xfrm>
          <a:prstGeom prst="rect">
            <a:avLst/>
          </a:prstGeom>
          <a:noFill/>
        </p:spPr>
        <p:txBody>
          <a:bodyPr wrap="square" rtlCol="0">
            <a:spAutoFit/>
          </a:bodyPr>
          <a:lstStyle/>
          <a:p>
            <a:pPr marL="0" indent="0" algn="just">
              <a:lnSpc>
                <a:spcPct val="130000"/>
              </a:lnSpc>
              <a:spcBef>
                <a:spcPts val="600"/>
              </a:spcBef>
              <a:spcAft>
                <a:spcPts val="0"/>
              </a:spcAft>
              <a:buNone/>
            </a:pPr>
            <a:r>
              <a:rPr lang="en-US" sz="2600" b="1" dirty="0">
                <a:solidFill>
                  <a:srgbClr val="00B0F0"/>
                </a:solidFill>
                <a:latin typeface="Alexandria"/>
                <a:cs typeface="Alexandria"/>
              </a:rPr>
              <a:t>1. The Project’s Mission Statement:</a:t>
            </a:r>
          </a:p>
          <a:p>
            <a:pPr marL="0" indent="0" algn="just">
              <a:lnSpc>
                <a:spcPct val="130000"/>
              </a:lnSpc>
              <a:spcBef>
                <a:spcPts val="600"/>
              </a:spcBef>
              <a:spcAft>
                <a:spcPts val="0"/>
              </a:spcAft>
              <a:buNone/>
            </a:pPr>
            <a:r>
              <a:rPr lang="en-US" sz="2600" dirty="0">
                <a:latin typeface="Alexandria"/>
                <a:cs typeface="Alexandria"/>
              </a:rPr>
              <a:t>All projects have a mission. That mission is to help address some need, solve some problem, or seize some opportunity for a client. Constructing a formal mission statement helps leaders to understand and clarify the broader aims of a project, and mission statements themselves play a number of useful roles in it. Writing a mission statement is the first step project leaders need to take.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257849"/>
    </mc:Choice>
    <mc:Fallback xmlns="">
      <p:transition advTm="25784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489192"/>
            <a:ext cx="10591801" cy="754694"/>
          </a:xfrm>
          <a:prstGeom prst="rect">
            <a:avLst/>
          </a:prstGeom>
          <a:noFill/>
        </p:spPr>
        <p:txBody>
          <a:bodyPr wrap="square" rtlCol="0">
            <a:spAutoFit/>
          </a:bodyPr>
          <a:lstStyle/>
          <a:p>
            <a:pPr marL="0" indent="0" algn="just">
              <a:lnSpc>
                <a:spcPct val="130000"/>
              </a:lnSpc>
              <a:spcBef>
                <a:spcPts val="600"/>
              </a:spcBef>
              <a:spcAft>
                <a:spcPts val="0"/>
              </a:spcAft>
              <a:buNone/>
            </a:pPr>
            <a:r>
              <a:rPr lang="en-US" sz="2800" dirty="0">
                <a:latin typeface="Alexandria"/>
                <a:cs typeface="Alexandria"/>
              </a:rPr>
              <a:t>As a project leader begins to organize the project around its mission, it is important as well to identify the important stakeholders of the project. </a:t>
            </a:r>
            <a:r>
              <a:rPr lang="en-US" sz="2800" b="1" dirty="0">
                <a:latin typeface="Alexandria"/>
                <a:cs typeface="Alexandria"/>
              </a:rPr>
              <a:t>Who those stakeholders are</a:t>
            </a:r>
            <a:r>
              <a:rPr lang="en-US" sz="2800" dirty="0">
                <a:latin typeface="Alexandria"/>
                <a:cs typeface="Alexandria"/>
              </a:rPr>
              <a:t>, and </a:t>
            </a:r>
            <a:r>
              <a:rPr lang="en-US" sz="2800" b="1" dirty="0">
                <a:latin typeface="Alexandria"/>
                <a:cs typeface="Alexandria"/>
              </a:rPr>
              <a:t>what interests they have in the project</a:t>
            </a:r>
            <a:r>
              <a:rPr lang="en-US" sz="2800" dirty="0">
                <a:latin typeface="Alexandria"/>
                <a:cs typeface="Alexandria"/>
              </a:rPr>
              <a:t>, are important determinates of any project’s success or failure.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87337"/>
    </mc:Choice>
    <mc:Fallback xmlns="">
      <p:transition advTm="18733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09286"/>
            <a:ext cx="10591801" cy="3294620"/>
          </a:xfrm>
          <a:prstGeom prst="rect">
            <a:avLst/>
          </a:prstGeom>
          <a:noFill/>
        </p:spPr>
        <p:txBody>
          <a:bodyPr wrap="square" rtlCol="0">
            <a:spAutoFit/>
          </a:bodyPr>
          <a:lstStyle/>
          <a:p>
            <a:pPr marL="0" indent="0" algn="just">
              <a:lnSpc>
                <a:spcPct val="130000"/>
              </a:lnSpc>
              <a:spcBef>
                <a:spcPts val="600"/>
              </a:spcBef>
              <a:spcAft>
                <a:spcPts val="0"/>
              </a:spcAft>
              <a:buNone/>
            </a:pPr>
            <a:r>
              <a:rPr lang="en-US" sz="2600" b="1" dirty="0">
                <a:solidFill>
                  <a:srgbClr val="00B0F0"/>
                </a:solidFill>
                <a:latin typeface="Alexandria"/>
                <a:cs typeface="Alexandria"/>
              </a:rPr>
              <a:t>2. What Is A Project Mission Statement And What Role Does It Play?</a:t>
            </a:r>
          </a:p>
          <a:p>
            <a:pPr marL="0" indent="0" algn="just">
              <a:lnSpc>
                <a:spcPct val="130000"/>
              </a:lnSpc>
              <a:spcBef>
                <a:spcPts val="600"/>
              </a:spcBef>
              <a:spcAft>
                <a:spcPts val="0"/>
              </a:spcAft>
              <a:buNone/>
            </a:pPr>
            <a:r>
              <a:rPr lang="en-US" sz="2200" dirty="0">
                <a:latin typeface="Alexandria"/>
                <a:cs typeface="Alexandria"/>
              </a:rPr>
              <a:t>A </a:t>
            </a:r>
            <a:r>
              <a:rPr lang="en-US" sz="2200" b="1" dirty="0">
                <a:latin typeface="Alexandria"/>
                <a:cs typeface="Alexandria"/>
              </a:rPr>
              <a:t>mission statement </a:t>
            </a:r>
            <a:r>
              <a:rPr lang="en-US" sz="2200" dirty="0">
                <a:latin typeface="Alexandria"/>
                <a:cs typeface="Alexandria"/>
              </a:rPr>
              <a:t>states the purpose of a project—its general direction and aims. In a few sentences or paragraphs, it states what the project and its sponsoring clients are trying to achieve. Mission statements play a number of roles in a project, but two are very important. </a:t>
            </a:r>
            <a:r>
              <a:rPr lang="en-US" sz="2200" b="1" dirty="0">
                <a:solidFill>
                  <a:srgbClr val="FF0000"/>
                </a:solidFill>
                <a:latin typeface="Alexandria"/>
                <a:cs typeface="Alexandria"/>
              </a:rPr>
              <a:t>The first </a:t>
            </a:r>
            <a:r>
              <a:rPr lang="en-US" sz="2200" dirty="0">
                <a:latin typeface="Alexandria"/>
                <a:cs typeface="Alexandria"/>
              </a:rPr>
              <a:t>is that a mission statement helps establish and maintain the project’s overall direction. </a:t>
            </a:r>
            <a:r>
              <a:rPr lang="en-US" sz="2200" b="1" dirty="0">
                <a:solidFill>
                  <a:srgbClr val="FF0000"/>
                </a:solidFill>
                <a:latin typeface="Alexandria"/>
                <a:cs typeface="Alexandria"/>
              </a:rPr>
              <a:t>The second </a:t>
            </a:r>
            <a:r>
              <a:rPr lang="en-US" sz="2200" dirty="0">
                <a:latin typeface="Alexandria"/>
                <a:cs typeface="Alexandria"/>
              </a:rPr>
              <a:t>is that it can help establish “common ground” among a project’s stakeholders.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92870"/>
    </mc:Choice>
    <mc:Fallback xmlns="">
      <p:transition advTm="19287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07151"/>
            <a:ext cx="10591801" cy="3352969"/>
          </a:xfrm>
          <a:prstGeom prst="rect">
            <a:avLst/>
          </a:prstGeom>
          <a:noFill/>
        </p:spPr>
        <p:txBody>
          <a:bodyPr wrap="square" rtlCol="0">
            <a:spAutoFit/>
          </a:bodyPr>
          <a:lstStyle/>
          <a:p>
            <a:pPr marL="0" indent="0" algn="just">
              <a:lnSpc>
                <a:spcPct val="130000"/>
              </a:lnSpc>
              <a:spcBef>
                <a:spcPts val="600"/>
              </a:spcBef>
              <a:spcAft>
                <a:spcPts val="0"/>
              </a:spcAft>
              <a:buNone/>
            </a:pPr>
            <a:r>
              <a:rPr lang="en-US" sz="2300" dirty="0">
                <a:solidFill>
                  <a:srgbClr val="00B050"/>
                </a:solidFill>
                <a:latin typeface="Alexandria"/>
                <a:cs typeface="Alexandria"/>
              </a:rPr>
              <a:t>FIRST: Provides Project Direction</a:t>
            </a:r>
          </a:p>
          <a:p>
            <a:pPr marL="0" indent="0" algn="just">
              <a:lnSpc>
                <a:spcPct val="130000"/>
              </a:lnSpc>
              <a:spcBef>
                <a:spcPts val="600"/>
              </a:spcBef>
              <a:spcAft>
                <a:spcPts val="0"/>
              </a:spcAft>
              <a:buNone/>
            </a:pPr>
            <a:r>
              <a:rPr lang="en-US" sz="2300" dirty="0">
                <a:latin typeface="Alexandria"/>
                <a:cs typeface="Alexandria"/>
              </a:rPr>
              <a:t>Many people play different roles in a project and make a variety of contributions to it. All those roles and contributions are supposed to fit together in some way to produce what the project is expected to deliver. Mission statements help tie all these contributions together. In managerial terms, a mission statement helps provide unity of purpose and unity of effort in the project. It does so by clarifying the project’s goals and requirements.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53853"/>
    </mc:Choice>
    <mc:Fallback xmlns="">
      <p:transition advTm="15385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75802"/>
            <a:ext cx="10591801" cy="754694"/>
          </a:xfrm>
          <a:prstGeom prst="rect">
            <a:avLst/>
          </a:prstGeom>
          <a:noFill/>
        </p:spPr>
        <p:txBody>
          <a:bodyPr wrap="square" rtlCol="0">
            <a:spAutoFit/>
          </a:bodyPr>
          <a:lstStyle/>
          <a:p>
            <a:pPr marL="0" indent="0" algn="just">
              <a:lnSpc>
                <a:spcPct val="130000"/>
              </a:lnSpc>
              <a:spcBef>
                <a:spcPts val="600"/>
              </a:spcBef>
              <a:spcAft>
                <a:spcPts val="0"/>
              </a:spcAft>
              <a:buNone/>
            </a:pPr>
            <a:r>
              <a:rPr lang="en-US" sz="2600" dirty="0">
                <a:latin typeface="Alexandria"/>
                <a:cs typeface="Alexandria"/>
              </a:rPr>
              <a:t>When a project team is first assembled, </a:t>
            </a:r>
            <a:r>
              <a:rPr lang="en-US" sz="2600" dirty="0">
                <a:solidFill>
                  <a:srgbClr val="FF0000"/>
                </a:solidFill>
                <a:latin typeface="Alexandria"/>
                <a:cs typeface="Alexandria"/>
              </a:rPr>
              <a:t>for example</a:t>
            </a:r>
            <a:r>
              <a:rPr lang="en-US" sz="2600" dirty="0">
                <a:latin typeface="Alexandria"/>
                <a:cs typeface="Alexandria"/>
              </a:rPr>
              <a:t>, the mission statement provides a common orientation to the project and its direction. As work is broken down and assigned, members can see how their efforts contribute to the project’s mission as a whole. As a project moves forward, project members quite often work at different locations and narrow their project focus to their own particular jobs.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38751"/>
    </mc:Choice>
    <mc:Fallback xmlns="">
      <p:transition advTm="3875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a:t>
            </a:r>
          </a:p>
          <a:p>
            <a:pPr algn="ctr"/>
            <a:r>
              <a:rPr lang="en-US" sz="2400" b="1" dirty="0">
                <a:solidFill>
                  <a:srgbClr val="F58221"/>
                </a:solidFill>
                <a:latin typeface="Alexandria" charset="0"/>
                <a:cs typeface="Alexandria" charset="0"/>
              </a:rPr>
              <a:t> 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20171"/>
            <a:ext cx="10591801" cy="754694"/>
          </a:xfrm>
          <a:prstGeom prst="rect">
            <a:avLst/>
          </a:prstGeom>
          <a:noFill/>
        </p:spPr>
        <p:txBody>
          <a:bodyPr wrap="square" rtlCol="0">
            <a:spAutoFit/>
          </a:bodyPr>
          <a:lstStyle/>
          <a:p>
            <a:pPr marL="0" indent="0" algn="just">
              <a:lnSpc>
                <a:spcPct val="130000"/>
              </a:lnSpc>
              <a:spcBef>
                <a:spcPts val="600"/>
              </a:spcBef>
              <a:spcAft>
                <a:spcPts val="0"/>
              </a:spcAft>
              <a:buNone/>
            </a:pPr>
            <a:r>
              <a:rPr lang="en-US" sz="2600" dirty="0">
                <a:latin typeface="Alexandria"/>
                <a:cs typeface="Alexandria"/>
              </a:rPr>
              <a:t>The project’s mission statement can help team members make sure their individual efforts will contribute to the team’s goals for the entire project.</a:t>
            </a:r>
          </a:p>
          <a:p>
            <a:pPr marL="0" indent="0" algn="just">
              <a:lnSpc>
                <a:spcPct val="130000"/>
              </a:lnSpc>
              <a:spcBef>
                <a:spcPts val="600"/>
              </a:spcBef>
              <a:spcAft>
                <a:spcPts val="0"/>
              </a:spcAft>
              <a:buNone/>
            </a:pPr>
            <a:r>
              <a:rPr lang="en-US" sz="2600" dirty="0">
                <a:latin typeface="Alexandria"/>
                <a:cs typeface="Alexandria"/>
              </a:rPr>
              <a:t>In a similar manner, those outside the project team can also assess their contributions in terms of the project’s mission. Mission statements provide suppliers, consultants, regulators, and other external contributors with a common idea of the aims of a project and their role in it.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37798"/>
    </mc:Choice>
    <mc:Fallback xmlns="">
      <p:transition advTm="3779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263219"/>
            <a:ext cx="10591801" cy="3248069"/>
          </a:xfrm>
          <a:prstGeom prst="rect">
            <a:avLst/>
          </a:prstGeom>
          <a:noFill/>
        </p:spPr>
        <p:txBody>
          <a:bodyPr wrap="square" rtlCol="0">
            <a:spAutoFit/>
          </a:bodyPr>
          <a:lstStyle/>
          <a:p>
            <a:pPr marL="0" indent="0" algn="just">
              <a:lnSpc>
                <a:spcPct val="130000"/>
              </a:lnSpc>
              <a:spcBef>
                <a:spcPts val="600"/>
              </a:spcBef>
              <a:spcAft>
                <a:spcPts val="0"/>
              </a:spcAft>
              <a:buNone/>
            </a:pPr>
            <a:r>
              <a:rPr lang="en-US" sz="2600" dirty="0">
                <a:solidFill>
                  <a:srgbClr val="00B050"/>
                </a:solidFill>
                <a:latin typeface="Alexandria"/>
                <a:cs typeface="Alexandria"/>
              </a:rPr>
              <a:t>SECOND : Establishes Common Ground</a:t>
            </a:r>
          </a:p>
          <a:p>
            <a:pPr marL="0" indent="0" algn="just">
              <a:lnSpc>
                <a:spcPct val="130000"/>
              </a:lnSpc>
              <a:spcBef>
                <a:spcPts val="600"/>
              </a:spcBef>
              <a:spcAft>
                <a:spcPts val="0"/>
              </a:spcAft>
              <a:buNone/>
            </a:pPr>
            <a:r>
              <a:rPr lang="en-US" sz="2600" dirty="0">
                <a:latin typeface="Alexandria"/>
                <a:cs typeface="Alexandria"/>
              </a:rPr>
              <a:t>Mission statements that are designed with the principal </a:t>
            </a:r>
            <a:r>
              <a:rPr lang="en-US" sz="2600" b="1" dirty="0">
                <a:latin typeface="Alexandria"/>
                <a:cs typeface="Alexandria"/>
              </a:rPr>
              <a:t>stakeholders’</a:t>
            </a:r>
            <a:r>
              <a:rPr lang="en-US" sz="2600" dirty="0">
                <a:latin typeface="Alexandria"/>
                <a:cs typeface="Alexandria"/>
              </a:rPr>
              <a:t> advice and consent become a declaration of the stakeholders’ common aim. As such, </a:t>
            </a:r>
            <a:r>
              <a:rPr lang="en-US" sz="2600" b="1" dirty="0">
                <a:latin typeface="Alexandria"/>
                <a:cs typeface="Alexandria"/>
              </a:rPr>
              <a:t>they provide common ground for those stakeholders’ interests. </a:t>
            </a:r>
            <a:r>
              <a:rPr lang="en-US" sz="2600" dirty="0">
                <a:latin typeface="Alexandria"/>
                <a:cs typeface="Alexandria"/>
              </a:rPr>
              <a:t>That common ground can be used throughout the project to keep stakeholder ties strong, especially when unforeseen events arise and call for project changes.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207645"/>
    </mc:Choice>
    <mc:Fallback xmlns="">
      <p:transition advTm="20764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50217"/>
            <a:ext cx="10591801" cy="754694"/>
          </a:xfrm>
          <a:prstGeom prst="rect">
            <a:avLst/>
          </a:prstGeom>
          <a:noFill/>
        </p:spPr>
        <p:txBody>
          <a:bodyPr wrap="square" rtlCol="0">
            <a:spAutoFit/>
          </a:bodyPr>
          <a:lstStyle/>
          <a:p>
            <a:pPr marL="0" indent="0" algn="just">
              <a:lnSpc>
                <a:spcPct val="130000"/>
              </a:lnSpc>
              <a:spcBef>
                <a:spcPts val="600"/>
              </a:spcBef>
              <a:spcAft>
                <a:spcPts val="0"/>
              </a:spcAft>
              <a:buNone/>
            </a:pPr>
            <a:r>
              <a:rPr lang="en-US" sz="2800" b="1" dirty="0">
                <a:latin typeface="Alexandria"/>
                <a:cs typeface="Alexandria"/>
              </a:rPr>
              <a:t>In these cases, </a:t>
            </a:r>
            <a:r>
              <a:rPr lang="en-US" sz="2800" dirty="0">
                <a:latin typeface="Alexandria"/>
                <a:cs typeface="Alexandria"/>
              </a:rPr>
              <a:t>the interests of different stakeholders may come into conflict, but mission statements help the principal stakeholders to keep their “eyes on the prize”—the project’s ultimate purpose. During such times, the broader aims of a mission statement can provide a common “venue” where stakeholders can negotiate in good faith.</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71454"/>
    </mc:Choice>
    <mc:Fallback xmlns="">
      <p:transition advTm="7145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a:t>
            </a:r>
          </a:p>
          <a:p>
            <a:pPr algn="ctr"/>
            <a:r>
              <a:rPr lang="en-US" sz="2400" b="1" dirty="0">
                <a:solidFill>
                  <a:srgbClr val="F58221"/>
                </a:solidFill>
                <a:latin typeface="Alexandria" charset="0"/>
                <a:cs typeface="Alexandria" charset="0"/>
              </a:rPr>
              <a:t> 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195896"/>
            <a:ext cx="10591801" cy="3176191"/>
          </a:xfrm>
          <a:prstGeom prst="rect">
            <a:avLst/>
          </a:prstGeom>
          <a:noFill/>
        </p:spPr>
        <p:txBody>
          <a:bodyPr wrap="square" rtlCol="0">
            <a:spAutoFit/>
          </a:bodyPr>
          <a:lstStyle/>
          <a:p>
            <a:pPr algn="just">
              <a:lnSpc>
                <a:spcPct val="130000"/>
              </a:lnSpc>
              <a:spcBef>
                <a:spcPts val="600"/>
              </a:spcBef>
            </a:pPr>
            <a:r>
              <a:rPr lang="en-US" sz="2600" b="1" dirty="0">
                <a:solidFill>
                  <a:srgbClr val="00B0F0"/>
                </a:solidFill>
                <a:latin typeface="Alexandria"/>
              </a:rPr>
              <a:t>3. Stakeholders In The Project’s Mission:</a:t>
            </a:r>
          </a:p>
          <a:p>
            <a:pPr marL="0" indent="0" algn="just">
              <a:lnSpc>
                <a:spcPct val="130000"/>
              </a:lnSpc>
              <a:spcBef>
                <a:spcPts val="600"/>
              </a:spcBef>
              <a:spcAft>
                <a:spcPts val="0"/>
              </a:spcAft>
              <a:buNone/>
            </a:pPr>
            <a:r>
              <a:rPr lang="en-US" sz="2100" dirty="0">
                <a:latin typeface="Alexandria"/>
                <a:cs typeface="Alexandria"/>
              </a:rPr>
              <a:t>Any project will have a number of </a:t>
            </a:r>
            <a:r>
              <a:rPr lang="en-US" sz="2100" b="1" dirty="0">
                <a:latin typeface="Alexandria"/>
                <a:cs typeface="Alexandria"/>
              </a:rPr>
              <a:t>stakeholders</a:t>
            </a:r>
            <a:r>
              <a:rPr lang="en-US" sz="2100" dirty="0">
                <a:latin typeface="Alexandria"/>
                <a:cs typeface="Alexandria"/>
              </a:rPr>
              <a:t>—those who have an interest in the mission of a project or how it will be achieved and who can deeply affect it in some way. Success or failure of a project often turns on how well project leaders identify and work with these critical project stakeholders. Important stakeholders in any project include the </a:t>
            </a:r>
            <a:r>
              <a:rPr lang="en-US" sz="2100" b="1" dirty="0">
                <a:latin typeface="Alexandria"/>
                <a:cs typeface="Alexandria"/>
              </a:rPr>
              <a:t>clients</a:t>
            </a:r>
            <a:r>
              <a:rPr lang="en-US" sz="2100" dirty="0">
                <a:latin typeface="Alexandria"/>
                <a:cs typeface="Alexandria"/>
              </a:rPr>
              <a:t> of the project and the </a:t>
            </a:r>
            <a:r>
              <a:rPr lang="en-US" sz="2100" b="1" dirty="0">
                <a:latin typeface="Alexandria"/>
                <a:cs typeface="Alexandria"/>
              </a:rPr>
              <a:t>host or performing organization </a:t>
            </a:r>
            <a:r>
              <a:rPr lang="en-US" sz="2100" dirty="0">
                <a:latin typeface="Alexandria"/>
                <a:cs typeface="Alexandria"/>
              </a:rPr>
              <a:t>in which the project is being done. The </a:t>
            </a:r>
            <a:r>
              <a:rPr lang="en-US" sz="2100" b="1" dirty="0">
                <a:latin typeface="Alexandria"/>
                <a:cs typeface="Alexandria"/>
              </a:rPr>
              <a:t>project team </a:t>
            </a:r>
            <a:r>
              <a:rPr lang="en-US" sz="2100" dirty="0">
                <a:latin typeface="Alexandria"/>
                <a:cs typeface="Alexandria"/>
              </a:rPr>
              <a:t>is an important stakeholder, as are the </a:t>
            </a:r>
            <a:r>
              <a:rPr lang="en-US" sz="2100" b="1" dirty="0">
                <a:latin typeface="Alexandria"/>
                <a:cs typeface="Alexandria"/>
              </a:rPr>
              <a:t>end users </a:t>
            </a:r>
            <a:r>
              <a:rPr lang="en-US" sz="2100" dirty="0">
                <a:latin typeface="Alexandria"/>
                <a:cs typeface="Alexandria"/>
              </a:rPr>
              <a:t>and various resource </a:t>
            </a:r>
            <a:r>
              <a:rPr lang="en-US" sz="2100" b="1" dirty="0">
                <a:latin typeface="Alexandria"/>
                <a:cs typeface="Alexandria"/>
              </a:rPr>
              <a:t>suppliers</a:t>
            </a:r>
            <a:r>
              <a:rPr lang="en-US" sz="2100" dirty="0">
                <a:latin typeface="Alexandria"/>
                <a:cs typeface="Alexandria"/>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65877"/>
    </mc:Choice>
    <mc:Fallback xmlns="">
      <p:transition advTm="16587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186773"/>
            <a:ext cx="10591801" cy="3352969"/>
          </a:xfrm>
          <a:prstGeom prst="rect">
            <a:avLst/>
          </a:prstGeom>
          <a:noFill/>
        </p:spPr>
        <p:txBody>
          <a:bodyPr wrap="square" rtlCol="0">
            <a:spAutoFit/>
          </a:bodyPr>
          <a:lstStyle/>
          <a:p>
            <a:pPr marL="0" indent="0" algn="just">
              <a:lnSpc>
                <a:spcPct val="130000"/>
              </a:lnSpc>
              <a:spcBef>
                <a:spcPts val="600"/>
              </a:spcBef>
              <a:spcAft>
                <a:spcPts val="0"/>
              </a:spcAft>
              <a:buNone/>
            </a:pPr>
            <a:r>
              <a:rPr lang="en-US" sz="2300" dirty="0">
                <a:solidFill>
                  <a:srgbClr val="00B050"/>
                </a:solidFill>
                <a:latin typeface="Alexandria"/>
                <a:cs typeface="Alexandria"/>
              </a:rPr>
              <a:t>1. The Client</a:t>
            </a:r>
          </a:p>
          <a:p>
            <a:pPr marL="0" indent="0" algn="just">
              <a:lnSpc>
                <a:spcPct val="130000"/>
              </a:lnSpc>
              <a:spcBef>
                <a:spcPts val="600"/>
              </a:spcBef>
              <a:spcAft>
                <a:spcPts val="0"/>
              </a:spcAft>
              <a:buNone/>
            </a:pPr>
            <a:r>
              <a:rPr lang="en-US" sz="2300" dirty="0">
                <a:latin typeface="Alexandria"/>
                <a:cs typeface="Alexandria"/>
              </a:rPr>
              <a:t>The project’s client or customer is the reason a project exists. It is the person or organization for whom the project is being conducted and who is paying for it. Every project is designed to address some need brought by a client, and the client is the ultimate source of funding and resources for the project. </a:t>
            </a:r>
            <a:r>
              <a:rPr lang="en-US" sz="2300" dirty="0">
                <a:solidFill>
                  <a:srgbClr val="FF0000"/>
                </a:solidFill>
                <a:latin typeface="Alexandria"/>
                <a:cs typeface="Alexandria"/>
              </a:rPr>
              <a:t>Clients’ interests </a:t>
            </a:r>
            <a:r>
              <a:rPr lang="en-US" sz="2300" dirty="0">
                <a:latin typeface="Alexandria"/>
                <a:cs typeface="Alexandria"/>
              </a:rPr>
              <a:t>lie in having their needs met as much as possible, as quickly as possible, and, generally, for as low a price as possible.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235458"/>
    </mc:Choice>
    <mc:Fallback xmlns="">
      <p:transition advTm="23545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245873"/>
            <a:ext cx="10591801" cy="2924775"/>
          </a:xfrm>
          <a:prstGeom prst="rect">
            <a:avLst/>
          </a:prstGeom>
          <a:noFill/>
        </p:spPr>
        <p:txBody>
          <a:bodyPr wrap="square" rtlCol="0">
            <a:spAutoFit/>
          </a:bodyPr>
          <a:lstStyle/>
          <a:p>
            <a:pPr marL="0" indent="0" algn="just">
              <a:lnSpc>
                <a:spcPct val="130000"/>
              </a:lnSpc>
              <a:spcBef>
                <a:spcPts val="600"/>
              </a:spcBef>
              <a:spcAft>
                <a:spcPts val="0"/>
              </a:spcAft>
              <a:buNone/>
            </a:pPr>
            <a:r>
              <a:rPr lang="en-US" sz="2800" dirty="0">
                <a:solidFill>
                  <a:srgbClr val="00B050"/>
                </a:solidFill>
                <a:latin typeface="Alexandria"/>
                <a:cs typeface="Alexandria"/>
              </a:rPr>
              <a:t>2. The Host Organization</a:t>
            </a:r>
          </a:p>
          <a:p>
            <a:pPr marL="0" indent="0" algn="just">
              <a:lnSpc>
                <a:spcPct val="130000"/>
              </a:lnSpc>
              <a:spcBef>
                <a:spcPts val="600"/>
              </a:spcBef>
              <a:spcAft>
                <a:spcPts val="0"/>
              </a:spcAft>
              <a:buNone/>
            </a:pPr>
            <a:r>
              <a:rPr lang="en-US" sz="2800" dirty="0">
                <a:latin typeface="Alexandria"/>
                <a:cs typeface="Alexandria"/>
              </a:rPr>
              <a:t>The performing or host organization  is the organization in which the project is conducted. The traditional model is that clients come to an organization to serve their needs. The organization, in turn, assembles project teams to do so.</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09408"/>
    </mc:Choice>
    <mc:Fallback xmlns="">
      <p:transition advTm="1094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39707"/>
            <a:ext cx="10591801" cy="2924775"/>
          </a:xfrm>
          <a:prstGeom prst="rect">
            <a:avLst/>
          </a:prstGeom>
          <a:noFill/>
        </p:spPr>
        <p:txBody>
          <a:bodyPr wrap="square" rtlCol="0">
            <a:spAutoFit/>
          </a:bodyPr>
          <a:lstStyle/>
          <a:p>
            <a:pPr marL="0" indent="0" algn="just">
              <a:lnSpc>
                <a:spcPct val="130000"/>
              </a:lnSpc>
              <a:spcBef>
                <a:spcPts val="600"/>
              </a:spcBef>
              <a:spcAft>
                <a:spcPts val="0"/>
              </a:spcAft>
              <a:buNone/>
            </a:pPr>
            <a:r>
              <a:rPr lang="en-US" sz="2800" dirty="0">
                <a:solidFill>
                  <a:srgbClr val="00B050"/>
                </a:solidFill>
                <a:latin typeface="Alexandria"/>
                <a:cs typeface="Alexandria"/>
              </a:rPr>
              <a:t>3. The Project Team</a:t>
            </a:r>
          </a:p>
          <a:p>
            <a:pPr marL="0" indent="0" algn="just">
              <a:lnSpc>
                <a:spcPct val="130000"/>
              </a:lnSpc>
              <a:spcBef>
                <a:spcPts val="600"/>
              </a:spcBef>
              <a:spcAft>
                <a:spcPts val="0"/>
              </a:spcAft>
              <a:buNone/>
            </a:pPr>
            <a:r>
              <a:rPr lang="en-US" sz="2800" dirty="0">
                <a:latin typeface="Alexandria"/>
                <a:cs typeface="Alexandria"/>
              </a:rPr>
              <a:t>The project team—the group of people who actually carry out project activities —is a critical stakeholder of any project, and the project leader will do well to look out for its interests even before it is assembled.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16654"/>
    </mc:Choice>
    <mc:Fallback xmlns="">
      <p:transition advTm="11665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a:t>
            </a:r>
          </a:p>
          <a:p>
            <a:pPr algn="ctr"/>
            <a:r>
              <a:rPr lang="en-US" sz="2400" b="1" dirty="0">
                <a:solidFill>
                  <a:srgbClr val="F58221"/>
                </a:solidFill>
                <a:latin typeface="Alexandria" charset="0"/>
                <a:cs typeface="Alexandria" charset="0"/>
              </a:rPr>
              <a:t> 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232464"/>
            <a:ext cx="10591801" cy="3810210"/>
          </a:xfrm>
          <a:prstGeom prst="rect">
            <a:avLst/>
          </a:prstGeom>
          <a:noFill/>
        </p:spPr>
        <p:txBody>
          <a:bodyPr wrap="square" rtlCol="0">
            <a:spAutoFit/>
          </a:bodyPr>
          <a:lstStyle/>
          <a:p>
            <a:pPr marL="0" indent="0" algn="just">
              <a:lnSpc>
                <a:spcPct val="130000"/>
              </a:lnSpc>
              <a:spcBef>
                <a:spcPts val="600"/>
              </a:spcBef>
              <a:spcAft>
                <a:spcPts val="0"/>
              </a:spcAft>
              <a:buNone/>
            </a:pPr>
            <a:r>
              <a:rPr lang="en-US" sz="2500" dirty="0">
                <a:solidFill>
                  <a:srgbClr val="00B050"/>
                </a:solidFill>
                <a:latin typeface="Alexandria"/>
                <a:cs typeface="Alexandria"/>
              </a:rPr>
              <a:t>4. End Users</a:t>
            </a:r>
          </a:p>
          <a:p>
            <a:pPr marL="0" indent="0" algn="just">
              <a:lnSpc>
                <a:spcPct val="130000"/>
              </a:lnSpc>
              <a:spcBef>
                <a:spcPts val="600"/>
              </a:spcBef>
              <a:spcAft>
                <a:spcPts val="0"/>
              </a:spcAft>
              <a:buNone/>
            </a:pPr>
            <a:r>
              <a:rPr lang="en-US" sz="2100" dirty="0">
                <a:latin typeface="Alexandria"/>
                <a:cs typeface="Alexandria"/>
              </a:rPr>
              <a:t>End users are those ultimately intended to use or benefit from a project. Their interests focus on the utility of what is produced for them. </a:t>
            </a:r>
          </a:p>
          <a:p>
            <a:pPr marL="0" indent="0" algn="just">
              <a:lnSpc>
                <a:spcPct val="130000"/>
              </a:lnSpc>
              <a:spcBef>
                <a:spcPts val="600"/>
              </a:spcBef>
              <a:spcAft>
                <a:spcPts val="0"/>
              </a:spcAft>
              <a:buNone/>
            </a:pPr>
            <a:r>
              <a:rPr lang="en-US" sz="2500" dirty="0">
                <a:solidFill>
                  <a:srgbClr val="00B050"/>
                </a:solidFill>
                <a:latin typeface="Alexandria"/>
                <a:cs typeface="Alexandria"/>
              </a:rPr>
              <a:t>5. Suppliers</a:t>
            </a:r>
          </a:p>
          <a:p>
            <a:pPr marL="0" indent="0" algn="just">
              <a:lnSpc>
                <a:spcPct val="130000"/>
              </a:lnSpc>
              <a:spcBef>
                <a:spcPts val="600"/>
              </a:spcBef>
              <a:spcAft>
                <a:spcPts val="0"/>
              </a:spcAft>
              <a:buNone/>
            </a:pPr>
            <a:r>
              <a:rPr lang="en-US" sz="2100" dirty="0">
                <a:latin typeface="Alexandria"/>
                <a:cs typeface="Alexandria"/>
              </a:rPr>
              <a:t>Projects often need suppliers to deliver the products and services that the team itself cannot supply. Many of these are provided by suppliers outside the host organization also called vendors, sellers, and subcontractors. The primary interest of outside suppliers is to increase their revenues by servicing the project.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76616"/>
    </mc:Choice>
    <mc:Fallback xmlns="">
      <p:transition advTm="7661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451094"/>
            <a:ext cx="10591801" cy="2924775"/>
          </a:xfrm>
          <a:prstGeom prst="rect">
            <a:avLst/>
          </a:prstGeom>
          <a:noFill/>
        </p:spPr>
        <p:txBody>
          <a:bodyPr wrap="square" rtlCol="0">
            <a:spAutoFit/>
          </a:bodyPr>
          <a:lstStyle/>
          <a:p>
            <a:pPr marL="0" indent="0" algn="just">
              <a:lnSpc>
                <a:spcPct val="130000"/>
              </a:lnSpc>
              <a:spcBef>
                <a:spcPts val="600"/>
              </a:spcBef>
              <a:spcAft>
                <a:spcPts val="0"/>
              </a:spcAft>
              <a:buNone/>
            </a:pPr>
            <a:r>
              <a:rPr lang="en-US" sz="2800" dirty="0">
                <a:solidFill>
                  <a:srgbClr val="00B050"/>
                </a:solidFill>
                <a:latin typeface="Alexandria"/>
                <a:cs typeface="Alexandria"/>
              </a:rPr>
              <a:t>6. Dealing With Stakeholders</a:t>
            </a:r>
          </a:p>
          <a:p>
            <a:pPr marL="0" indent="0" algn="just">
              <a:lnSpc>
                <a:spcPct val="130000"/>
              </a:lnSpc>
              <a:spcBef>
                <a:spcPts val="600"/>
              </a:spcBef>
              <a:spcAft>
                <a:spcPts val="0"/>
              </a:spcAft>
              <a:buNone/>
            </a:pPr>
            <a:r>
              <a:rPr lang="en-US" sz="2800" dirty="0">
                <a:latin typeface="Alexandria"/>
                <a:cs typeface="Alexandria"/>
              </a:rPr>
              <a:t>Key stakeholders are those who have the power and authority to make important decisions about the conduct and outcomes of the project. Although all stakeholders should command attention and respect, key stakeholders require extra time and attention.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72853"/>
    </mc:Choice>
    <mc:Fallback xmlns="">
      <p:transition advTm="7285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04665"/>
            <a:ext cx="10591801" cy="2854499"/>
          </a:xfrm>
          <a:prstGeom prst="rect">
            <a:avLst/>
          </a:prstGeom>
          <a:noFill/>
        </p:spPr>
        <p:txBody>
          <a:bodyPr wrap="square" rtlCol="0">
            <a:spAutoFit/>
          </a:bodyPr>
          <a:lstStyle/>
          <a:p>
            <a:pPr indent="0" algn="just">
              <a:lnSpc>
                <a:spcPct val="130000"/>
              </a:lnSpc>
              <a:spcBef>
                <a:spcPts val="600"/>
              </a:spcBef>
              <a:spcAft>
                <a:spcPts val="0"/>
              </a:spcAft>
              <a:buNone/>
            </a:pPr>
            <a:r>
              <a:rPr lang="en-US" sz="2600" b="1" dirty="0">
                <a:solidFill>
                  <a:srgbClr val="00B0F0"/>
                </a:solidFill>
                <a:latin typeface="Alexandria"/>
              </a:rPr>
              <a:t>4. Project Parameters: Project Scope, Costs, And Timeline:</a:t>
            </a:r>
          </a:p>
          <a:p>
            <a:pPr marL="0" indent="0" algn="just">
              <a:lnSpc>
                <a:spcPct val="130000"/>
              </a:lnSpc>
              <a:spcBef>
                <a:spcPts val="600"/>
              </a:spcBef>
              <a:spcAft>
                <a:spcPts val="0"/>
              </a:spcAft>
              <a:buNone/>
            </a:pPr>
            <a:r>
              <a:rPr lang="en-US" sz="2200" dirty="0">
                <a:latin typeface="Alexandria"/>
                <a:cs typeface="Alexandria"/>
              </a:rPr>
              <a:t>The project’s mission statement and objectives address what the project is trying to achieve. The deliverables address the products and services that will be produced to achieve them. Three other basic elements now require attention: the </a:t>
            </a:r>
            <a:r>
              <a:rPr lang="en-US" sz="2200" b="1" dirty="0">
                <a:latin typeface="Alexandria"/>
                <a:cs typeface="Alexandria"/>
              </a:rPr>
              <a:t>project’s scope </a:t>
            </a:r>
            <a:r>
              <a:rPr lang="en-US" sz="2200" dirty="0">
                <a:latin typeface="Alexandria"/>
                <a:cs typeface="Alexandria"/>
              </a:rPr>
              <a:t>and the </a:t>
            </a:r>
            <a:r>
              <a:rPr lang="en-US" sz="2200" b="1" dirty="0">
                <a:latin typeface="Alexandria"/>
                <a:cs typeface="Alexandria"/>
              </a:rPr>
              <a:t>resources</a:t>
            </a:r>
            <a:r>
              <a:rPr lang="en-US" sz="2200" dirty="0">
                <a:latin typeface="Alexandria"/>
                <a:cs typeface="Alexandria"/>
              </a:rPr>
              <a:t> it will take to produce those deliverables, what they will cost, and </a:t>
            </a:r>
            <a:r>
              <a:rPr lang="en-US" sz="2200" b="1" dirty="0">
                <a:latin typeface="Alexandria"/>
                <a:cs typeface="Alexandria"/>
              </a:rPr>
              <a:t>how long it will take.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06112"/>
    </mc:Choice>
    <mc:Fallback xmlns="">
      <p:transition advTm="10611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a:t>
            </a:r>
          </a:p>
          <a:p>
            <a:pPr algn="ctr"/>
            <a:r>
              <a:rPr lang="en-US" sz="2400" b="1" dirty="0">
                <a:solidFill>
                  <a:srgbClr val="F58221"/>
                </a:solidFill>
                <a:latin typeface="Alexandria" charset="0"/>
                <a:cs typeface="Alexandria" charset="0"/>
              </a:rPr>
              <a:t> 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75802"/>
            <a:ext cx="10591801" cy="3248069"/>
          </a:xfrm>
          <a:prstGeom prst="rect">
            <a:avLst/>
          </a:prstGeom>
          <a:noFill/>
        </p:spPr>
        <p:txBody>
          <a:bodyPr wrap="square" rtlCol="0">
            <a:spAutoFit/>
          </a:bodyPr>
          <a:lstStyle/>
          <a:p>
            <a:pPr marL="0" indent="0" algn="just">
              <a:lnSpc>
                <a:spcPct val="130000"/>
              </a:lnSpc>
              <a:spcBef>
                <a:spcPts val="600"/>
              </a:spcBef>
              <a:spcAft>
                <a:spcPts val="0"/>
              </a:spcAft>
              <a:buNone/>
            </a:pPr>
            <a:r>
              <a:rPr lang="en-US" sz="2600" dirty="0">
                <a:solidFill>
                  <a:srgbClr val="00B050"/>
                </a:solidFill>
                <a:latin typeface="Alexandria"/>
                <a:cs typeface="Alexandria"/>
              </a:rPr>
              <a:t>1. Project Scope</a:t>
            </a:r>
          </a:p>
          <a:p>
            <a:pPr marL="0" indent="0" algn="just">
              <a:lnSpc>
                <a:spcPct val="130000"/>
              </a:lnSpc>
              <a:spcBef>
                <a:spcPts val="600"/>
              </a:spcBef>
              <a:spcAft>
                <a:spcPts val="0"/>
              </a:spcAft>
              <a:buNone/>
            </a:pPr>
            <a:r>
              <a:rPr lang="en-US" sz="2600" dirty="0">
                <a:latin typeface="Alexandria"/>
                <a:cs typeface="Alexandria"/>
              </a:rPr>
              <a:t>The project scope includes all those tasks necessary to produce the deliverables required. A final project plan will detail those tasks in the form of a work breakdown structure (addressed in the next chapter). At this stage, however, some basic estimates can be made about the work that will be required and, importantly, the resources needed to support that 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94371"/>
    </mc:Choice>
    <mc:Fallback xmlns="">
      <p:transition advTm="9437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a:t>
            </a:r>
          </a:p>
          <a:p>
            <a:pPr algn="ctr"/>
            <a:r>
              <a:rPr lang="en-US" sz="2400" b="1" dirty="0">
                <a:solidFill>
                  <a:srgbClr val="F58221"/>
                </a:solidFill>
                <a:latin typeface="Alexandria" charset="0"/>
                <a:cs typeface="Alexandria" charset="0"/>
              </a:rPr>
              <a:t> 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096801"/>
            <a:ext cx="10591801" cy="3352969"/>
          </a:xfrm>
          <a:prstGeom prst="rect">
            <a:avLst/>
          </a:prstGeom>
          <a:noFill/>
        </p:spPr>
        <p:txBody>
          <a:bodyPr wrap="square" rtlCol="0">
            <a:spAutoFit/>
          </a:bodyPr>
          <a:lstStyle/>
          <a:p>
            <a:pPr marL="0" indent="0" algn="just">
              <a:lnSpc>
                <a:spcPct val="130000"/>
              </a:lnSpc>
              <a:spcBef>
                <a:spcPts val="600"/>
              </a:spcBef>
              <a:spcAft>
                <a:spcPts val="0"/>
              </a:spcAft>
              <a:buNone/>
            </a:pPr>
            <a:r>
              <a:rPr lang="en-US" sz="2300" dirty="0">
                <a:solidFill>
                  <a:srgbClr val="00B050"/>
                </a:solidFill>
                <a:latin typeface="Alexandria"/>
                <a:cs typeface="Alexandria"/>
              </a:rPr>
              <a:t>2. Costs</a:t>
            </a:r>
          </a:p>
          <a:p>
            <a:pPr marL="0" indent="0" algn="just">
              <a:lnSpc>
                <a:spcPct val="130000"/>
              </a:lnSpc>
              <a:spcBef>
                <a:spcPts val="600"/>
              </a:spcBef>
              <a:spcAft>
                <a:spcPts val="0"/>
              </a:spcAft>
              <a:buNone/>
            </a:pPr>
            <a:r>
              <a:rPr lang="en-US" sz="2300" dirty="0">
                <a:latin typeface="Alexandria"/>
                <a:cs typeface="Alexandria"/>
              </a:rPr>
              <a:t>Project costs are all the costs related to doing project work and acquiring its resource needs. For different reasons, project costs are always of concern to clients, the host organization, and project teams. Although ballpark figures tend to get discussed early on in projects, it is important to understand that early ballpark figures often determine stakeholders’ expectations. Those expectations need to be handled carefully right from the beginning.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27600"/>
    </mc:Choice>
    <mc:Fallback xmlns="">
      <p:transition advTm="276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37704"/>
            <a:ext cx="10591801" cy="2924775"/>
          </a:xfrm>
          <a:prstGeom prst="rect">
            <a:avLst/>
          </a:prstGeom>
          <a:noFill/>
        </p:spPr>
        <p:txBody>
          <a:bodyPr wrap="square" rtlCol="0">
            <a:spAutoFit/>
          </a:bodyPr>
          <a:lstStyle/>
          <a:p>
            <a:pPr marL="0" indent="0" algn="just">
              <a:lnSpc>
                <a:spcPct val="130000"/>
              </a:lnSpc>
              <a:spcBef>
                <a:spcPts val="600"/>
              </a:spcBef>
              <a:spcAft>
                <a:spcPts val="0"/>
              </a:spcAft>
              <a:buNone/>
            </a:pPr>
            <a:r>
              <a:rPr lang="en-US" sz="2800" dirty="0">
                <a:solidFill>
                  <a:srgbClr val="00B050"/>
                </a:solidFill>
                <a:latin typeface="Alexandria"/>
                <a:cs typeface="Alexandria"/>
              </a:rPr>
              <a:t>3. Timeline</a:t>
            </a:r>
          </a:p>
          <a:p>
            <a:pPr marL="0" indent="0" algn="just">
              <a:lnSpc>
                <a:spcPct val="130000"/>
              </a:lnSpc>
              <a:spcBef>
                <a:spcPts val="600"/>
              </a:spcBef>
              <a:spcAft>
                <a:spcPts val="0"/>
              </a:spcAft>
              <a:buNone/>
            </a:pPr>
            <a:r>
              <a:rPr lang="en-US" sz="2800" dirty="0">
                <a:latin typeface="Alexandria"/>
                <a:cs typeface="Alexandria"/>
              </a:rPr>
              <a:t>Like costs, the project timeline—the time allocated to get a project done— largely determines what can be done. Generally speaking, clients and host organizations want projects done as quickly as possible. Project teams, ever pressed for time, generally want more of it.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50757"/>
    </mc:Choice>
    <mc:Fallback xmlns="">
      <p:transition advTm="15075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243725"/>
            <a:ext cx="10591801" cy="3596306"/>
          </a:xfrm>
          <a:prstGeom prst="rect">
            <a:avLst/>
          </a:prstGeom>
          <a:noFill/>
        </p:spPr>
        <p:txBody>
          <a:bodyPr wrap="square" rtlCol="0">
            <a:spAutoFit/>
          </a:bodyPr>
          <a:lstStyle/>
          <a:p>
            <a:pPr algn="just">
              <a:lnSpc>
                <a:spcPct val="130000"/>
              </a:lnSpc>
              <a:spcBef>
                <a:spcPts val="600"/>
              </a:spcBef>
            </a:pPr>
            <a:r>
              <a:rPr lang="en-US" sz="2600" b="1" dirty="0">
                <a:solidFill>
                  <a:srgbClr val="00B0F0"/>
                </a:solidFill>
                <a:latin typeface="Alexandria"/>
              </a:rPr>
              <a:t>5. The Project Charter:</a:t>
            </a:r>
          </a:p>
          <a:p>
            <a:pPr marL="0" indent="0" algn="just">
              <a:lnSpc>
                <a:spcPct val="130000"/>
              </a:lnSpc>
              <a:spcBef>
                <a:spcPts val="600"/>
              </a:spcBef>
              <a:spcAft>
                <a:spcPts val="0"/>
              </a:spcAft>
              <a:buNone/>
            </a:pPr>
            <a:r>
              <a:rPr lang="en-US" sz="2100" dirty="0">
                <a:latin typeface="Alexandria"/>
                <a:cs typeface="Alexandria"/>
              </a:rPr>
              <a:t>Host organizations that routinely perform outside projects for their business often kick off a project with a project charter. </a:t>
            </a:r>
            <a:r>
              <a:rPr lang="en-US" sz="2100" b="1" dirty="0">
                <a:solidFill>
                  <a:srgbClr val="FF0000"/>
                </a:solidFill>
                <a:latin typeface="Alexandria"/>
                <a:cs typeface="Alexandria"/>
              </a:rPr>
              <a:t>A project charter </a:t>
            </a:r>
            <a:r>
              <a:rPr lang="en-US" sz="2100" dirty="0">
                <a:latin typeface="Alexandria"/>
                <a:cs typeface="Alexandria"/>
              </a:rPr>
              <a:t>is a thorough description of a project, and it formally authorizes the project to proceed. The idea of developing and using a project charter is a good one for all project leaders whether or not their organizations require one. A project charter can be as formal as those used in project organizations or as informal as a memo or email that has been approved by the </a:t>
            </a:r>
            <a:r>
              <a:rPr lang="en-US" sz="2100" b="1" dirty="0">
                <a:solidFill>
                  <a:srgbClr val="FF0000"/>
                </a:solidFill>
                <a:latin typeface="Alexandria"/>
                <a:cs typeface="Alexandria"/>
              </a:rPr>
              <a:t>project</a:t>
            </a:r>
            <a:r>
              <a:rPr lang="en-US" sz="2100" dirty="0">
                <a:latin typeface="Alexandria"/>
                <a:cs typeface="Alexandria"/>
              </a:rPr>
              <a:t> </a:t>
            </a:r>
            <a:r>
              <a:rPr lang="en-US" sz="2100" b="1" dirty="0">
                <a:solidFill>
                  <a:srgbClr val="FF0000"/>
                </a:solidFill>
                <a:latin typeface="Alexandria"/>
                <a:cs typeface="Alexandria"/>
              </a:rPr>
              <a:t>sponsor</a:t>
            </a:r>
            <a:r>
              <a:rPr lang="en-US" sz="2100" dirty="0">
                <a:latin typeface="Alexandria"/>
                <a:cs typeface="Alexandria"/>
              </a:rPr>
              <a:t>—the manager with the authority to approve a project and commit organizational resources to it.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71928"/>
    </mc:Choice>
    <mc:Fallback xmlns="">
      <p:transition advTm="7192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31057"/>
            <a:ext cx="10591801" cy="2847831"/>
          </a:xfrm>
          <a:prstGeom prst="rect">
            <a:avLst/>
          </a:prstGeom>
          <a:noFill/>
        </p:spPr>
        <p:txBody>
          <a:bodyPr wrap="square" rtlCol="0">
            <a:spAutoFit/>
          </a:bodyPr>
          <a:lstStyle/>
          <a:p>
            <a:pPr marL="0" indent="0" algn="just">
              <a:lnSpc>
                <a:spcPct val="130000"/>
              </a:lnSpc>
              <a:spcBef>
                <a:spcPts val="600"/>
              </a:spcBef>
              <a:spcAft>
                <a:spcPts val="0"/>
              </a:spcAft>
              <a:buNone/>
            </a:pPr>
            <a:r>
              <a:rPr lang="en-US" sz="2800" dirty="0">
                <a:latin typeface="Alexandria"/>
                <a:cs typeface="Alexandria"/>
              </a:rPr>
              <a:t>A </a:t>
            </a:r>
            <a:r>
              <a:rPr lang="en-US" sz="2800" dirty="0">
                <a:solidFill>
                  <a:srgbClr val="7030A0"/>
                </a:solidFill>
                <a:latin typeface="Alexandria"/>
                <a:cs typeface="Alexandria"/>
              </a:rPr>
              <a:t>project charter </a:t>
            </a:r>
            <a:r>
              <a:rPr lang="en-US" sz="2800" dirty="0">
                <a:latin typeface="Alexandria"/>
                <a:cs typeface="Alexandria"/>
              </a:rPr>
              <a:t>describes the project in enough detail that a </a:t>
            </a:r>
            <a:r>
              <a:rPr lang="en-US" sz="2800" dirty="0">
                <a:solidFill>
                  <a:srgbClr val="7030A0"/>
                </a:solidFill>
                <a:latin typeface="Alexandria"/>
                <a:cs typeface="Alexandria"/>
              </a:rPr>
              <a:t>sponsor</a:t>
            </a:r>
            <a:r>
              <a:rPr lang="en-US" sz="2800" dirty="0">
                <a:latin typeface="Alexandria"/>
                <a:cs typeface="Alexandria"/>
              </a:rPr>
              <a:t> can make an informed decision about whether it is worthwhile to commit resources to it. It describes the mission of a project and ties that mission to the broader organizational purpose(s) of the mission—why the project is worthwhile to the host organization.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49393"/>
    </mc:Choice>
    <mc:Fallback xmlns="">
      <p:transition advTm="493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a:t>
            </a:r>
          </a:p>
          <a:p>
            <a:pPr algn="ctr"/>
            <a:r>
              <a:rPr lang="en-US" sz="2400" b="1" dirty="0">
                <a:solidFill>
                  <a:srgbClr val="F58221"/>
                </a:solidFill>
                <a:latin typeface="Alexandria" charset="0"/>
                <a:cs typeface="Alexandria" charset="0"/>
              </a:rPr>
              <a:t> 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60758"/>
            <a:ext cx="10591801" cy="754694"/>
          </a:xfrm>
          <a:prstGeom prst="rect">
            <a:avLst/>
          </a:prstGeom>
          <a:noFill/>
        </p:spPr>
        <p:txBody>
          <a:bodyPr wrap="square" rtlCol="0">
            <a:spAutoFit/>
          </a:bodyPr>
          <a:lstStyle/>
          <a:p>
            <a:pPr marL="0" indent="0" algn="just">
              <a:lnSpc>
                <a:spcPct val="130000"/>
              </a:lnSpc>
              <a:spcBef>
                <a:spcPts val="600"/>
              </a:spcBef>
              <a:spcAft>
                <a:spcPts val="0"/>
              </a:spcAft>
              <a:buNone/>
            </a:pPr>
            <a:r>
              <a:rPr lang="en-US" sz="2800" dirty="0">
                <a:latin typeface="Alexandria"/>
                <a:cs typeface="Alexandria"/>
              </a:rPr>
              <a:t>The project charter also lays out what will be needed for the project by first tying the project mission to the project’s main objectives and deliverables. It then goes on to lay out expected timelines and enough cost information that all stakeholders can make an informed decision to move ahead.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48197"/>
    </mc:Choice>
    <mc:Fallback xmlns="">
      <p:transition advTm="4819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a:t>
            </a:r>
          </a:p>
          <a:p>
            <a:pPr algn="ctr"/>
            <a:r>
              <a:rPr lang="en-US" sz="2400" b="1" dirty="0">
                <a:solidFill>
                  <a:srgbClr val="F58221"/>
                </a:solidFill>
                <a:latin typeface="Alexandria" charset="0"/>
                <a:cs typeface="Alexandria" charset="0"/>
              </a:rPr>
              <a:t> 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60758"/>
            <a:ext cx="10591801" cy="754694"/>
          </a:xfrm>
          <a:prstGeom prst="rect">
            <a:avLst/>
          </a:prstGeom>
          <a:noFill/>
        </p:spPr>
        <p:txBody>
          <a:bodyPr wrap="square" rtlCol="0">
            <a:spAutoFit/>
          </a:bodyPr>
          <a:lstStyle/>
          <a:p>
            <a:pPr marL="0" indent="0" algn="just">
              <a:lnSpc>
                <a:spcPct val="130000"/>
              </a:lnSpc>
              <a:spcBef>
                <a:spcPts val="600"/>
              </a:spcBef>
              <a:spcAft>
                <a:spcPts val="0"/>
              </a:spcAft>
              <a:buNone/>
            </a:pPr>
            <a:r>
              <a:rPr lang="en-US" sz="2700" dirty="0">
                <a:latin typeface="Alexandria"/>
                <a:cs typeface="Alexandria"/>
              </a:rPr>
              <a:t>A project charter should also address what will be needed to make the project successful. Time and budget needs are based on time and cost estimates. Human and other resources needed are described. What levels of authority are needed to conduct project activities should be considered, as well as any other assumptions critical to project success (e.g., the availability of key personnel).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34093"/>
    </mc:Choice>
    <mc:Fallback xmlns="">
      <p:transition advTm="3409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236827"/>
            <a:ext cx="10591801" cy="3768211"/>
          </a:xfrm>
          <a:prstGeom prst="rect">
            <a:avLst/>
          </a:prstGeom>
          <a:noFill/>
        </p:spPr>
        <p:txBody>
          <a:bodyPr wrap="square" rtlCol="0">
            <a:spAutoFit/>
          </a:bodyPr>
          <a:lstStyle/>
          <a:p>
            <a:pPr indent="0" algn="just">
              <a:lnSpc>
                <a:spcPct val="130000"/>
              </a:lnSpc>
              <a:spcBef>
                <a:spcPts val="600"/>
              </a:spcBef>
              <a:spcAft>
                <a:spcPts val="0"/>
              </a:spcAft>
              <a:buNone/>
            </a:pPr>
            <a:r>
              <a:rPr lang="en-US" sz="2600" b="1" dirty="0">
                <a:solidFill>
                  <a:srgbClr val="00B0F0"/>
                </a:solidFill>
                <a:latin typeface="Alexandria"/>
              </a:rPr>
              <a:t>6. The Project Plan:</a:t>
            </a:r>
          </a:p>
          <a:p>
            <a:pPr marL="0" indent="0" algn="just">
              <a:lnSpc>
                <a:spcPct val="130000"/>
              </a:lnSpc>
              <a:spcBef>
                <a:spcPts val="600"/>
              </a:spcBef>
              <a:spcAft>
                <a:spcPts val="0"/>
              </a:spcAft>
              <a:buNone/>
            </a:pPr>
            <a:r>
              <a:rPr lang="en-US" sz="2600" dirty="0">
                <a:latin typeface="Alexandria"/>
                <a:cs typeface="Alexandria"/>
              </a:rPr>
              <a:t>Before they begin actual construction, contractors need blueprints of the building they are to construct. So, too, do project leaders need their own blueprints of the project—the project plan. Project plans will vary in content, complexity, and detail depending on the projects they address. </a:t>
            </a:r>
            <a:r>
              <a:rPr lang="en-US" sz="2600" b="1" u="sng" dirty="0">
                <a:solidFill>
                  <a:srgbClr val="7030A0"/>
                </a:solidFill>
                <a:latin typeface="Alexandria"/>
                <a:cs typeface="Alexandria"/>
              </a:rPr>
              <a:t>At the very least, however, a project plan should include a number of common elements.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29250"/>
    </mc:Choice>
    <mc:Fallback xmlns="">
      <p:transition advTm="12925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674915" y="2489192"/>
            <a:ext cx="10716986" cy="2287678"/>
          </a:xfrm>
          <a:prstGeom prst="rect">
            <a:avLst/>
          </a:prstGeom>
          <a:noFill/>
        </p:spPr>
        <p:txBody>
          <a:bodyPr wrap="square" rtlCol="0">
            <a:spAutoFit/>
          </a:bodyPr>
          <a:lstStyle/>
          <a:p>
            <a:pPr marL="457200" indent="-457200" algn="just">
              <a:lnSpc>
                <a:spcPct val="130000"/>
              </a:lnSpc>
              <a:spcBef>
                <a:spcPts val="600"/>
              </a:spcBef>
              <a:spcAft>
                <a:spcPts val="0"/>
              </a:spcAft>
              <a:buFont typeface="Courier New" panose="02070309020205020404" pitchFamily="49" charset="0"/>
              <a:buChar char="o"/>
            </a:pPr>
            <a:r>
              <a:rPr lang="en-US" sz="2800" b="1" dirty="0">
                <a:solidFill>
                  <a:srgbClr val="00B050"/>
                </a:solidFill>
                <a:latin typeface="Alexandria"/>
                <a:cs typeface="Alexandria"/>
              </a:rPr>
              <a:t>The project’s mission statement:</a:t>
            </a:r>
            <a:r>
              <a:rPr lang="en-US" sz="2800" b="1" dirty="0">
                <a:solidFill>
                  <a:srgbClr val="FF0000"/>
                </a:solidFill>
                <a:latin typeface="Alexandria"/>
                <a:cs typeface="Alexandria"/>
              </a:rPr>
              <a:t> </a:t>
            </a:r>
            <a:r>
              <a:rPr lang="en-US" sz="2800" dirty="0">
                <a:latin typeface="Alexandria"/>
                <a:cs typeface="Alexandria"/>
              </a:rPr>
              <a:t>The mission statement lays out the general purpose of the project. The general purpose of the project needs to be tied to the broader objectives and mission of the host organization.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74099"/>
    </mc:Choice>
    <mc:Fallback xmlns="">
      <p:transition advTm="7409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674306"/>
            <a:ext cx="10591801" cy="1727524"/>
          </a:xfrm>
          <a:prstGeom prst="rect">
            <a:avLst/>
          </a:prstGeom>
          <a:noFill/>
        </p:spPr>
        <p:txBody>
          <a:bodyPr wrap="square" rtlCol="0">
            <a:spAutoFit/>
          </a:bodyPr>
          <a:lstStyle/>
          <a:p>
            <a:pPr marL="457200" indent="-457200" algn="just">
              <a:lnSpc>
                <a:spcPct val="130000"/>
              </a:lnSpc>
              <a:spcBef>
                <a:spcPts val="600"/>
              </a:spcBef>
              <a:spcAft>
                <a:spcPts val="0"/>
              </a:spcAft>
              <a:buFont typeface="Courier New" panose="02070309020205020404" pitchFamily="49" charset="0"/>
              <a:buChar char="o"/>
            </a:pPr>
            <a:r>
              <a:rPr lang="en-US" sz="2800" b="1" dirty="0">
                <a:solidFill>
                  <a:srgbClr val="00B050"/>
                </a:solidFill>
                <a:latin typeface="Alexandria"/>
                <a:cs typeface="Alexandria"/>
              </a:rPr>
              <a:t>The project’s objectives: </a:t>
            </a:r>
            <a:r>
              <a:rPr lang="en-US" sz="2800" dirty="0">
                <a:latin typeface="Alexandria"/>
                <a:cs typeface="Alexandria"/>
              </a:rPr>
              <a:t>What the project is trying to achieve in specific terms. These are made relevant to the project’s mission statement.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33846"/>
    </mc:Choice>
    <mc:Fallback xmlns="">
      <p:transition advTm="3384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474148"/>
            <a:ext cx="10591801" cy="2287678"/>
          </a:xfrm>
          <a:prstGeom prst="rect">
            <a:avLst/>
          </a:prstGeom>
          <a:noFill/>
        </p:spPr>
        <p:txBody>
          <a:bodyPr wrap="square" rtlCol="0">
            <a:spAutoFit/>
          </a:bodyPr>
          <a:lstStyle/>
          <a:p>
            <a:pPr marL="457200" indent="-457200" algn="just">
              <a:lnSpc>
                <a:spcPct val="130000"/>
              </a:lnSpc>
              <a:spcBef>
                <a:spcPts val="600"/>
              </a:spcBef>
              <a:spcAft>
                <a:spcPts val="0"/>
              </a:spcAft>
              <a:buFont typeface="Courier New" panose="02070309020205020404" pitchFamily="49" charset="0"/>
              <a:buChar char="o"/>
            </a:pPr>
            <a:r>
              <a:rPr lang="en-US" sz="2800" b="1" dirty="0">
                <a:solidFill>
                  <a:srgbClr val="00B050"/>
                </a:solidFill>
                <a:latin typeface="Alexandria"/>
                <a:cs typeface="Alexandria"/>
              </a:rPr>
              <a:t>All deliverables and quality criteria: </a:t>
            </a:r>
            <a:r>
              <a:rPr lang="en-US" sz="2800" dirty="0">
                <a:latin typeface="Alexandria"/>
                <a:cs typeface="Alexandria"/>
              </a:rPr>
              <a:t>Deliverables include both the final set of deliverables to be given to the client and all interim deliverables. If required, any quality criteria or other specifications for those deliverables should be included.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77507"/>
    </mc:Choice>
    <mc:Fallback xmlns="">
      <p:transition advTm="7750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07151"/>
            <a:ext cx="10591801" cy="3429913"/>
          </a:xfrm>
          <a:prstGeom prst="rect">
            <a:avLst/>
          </a:prstGeom>
          <a:noFill/>
        </p:spPr>
        <p:txBody>
          <a:bodyPr wrap="square" rtlCol="0">
            <a:spAutoFit/>
          </a:bodyPr>
          <a:lstStyle/>
          <a:p>
            <a:pPr marL="342900" indent="-342900" algn="just">
              <a:lnSpc>
                <a:spcPct val="130000"/>
              </a:lnSpc>
              <a:spcBef>
                <a:spcPts val="600"/>
              </a:spcBef>
              <a:spcAft>
                <a:spcPts val="0"/>
              </a:spcAft>
              <a:buFont typeface="Courier New" panose="02070309020205020404" pitchFamily="49" charset="0"/>
              <a:buChar char="o"/>
            </a:pPr>
            <a:r>
              <a:rPr lang="en-US" sz="2300" b="1" dirty="0">
                <a:solidFill>
                  <a:srgbClr val="00B050"/>
                </a:solidFill>
                <a:latin typeface="Alexandria"/>
                <a:cs typeface="Alexandria"/>
              </a:rPr>
              <a:t>A complete work breakdown structure: </a:t>
            </a:r>
            <a:r>
              <a:rPr lang="en-US" sz="2300" dirty="0">
                <a:latin typeface="Alexandria"/>
                <a:cs typeface="Alexandria"/>
              </a:rPr>
              <a:t>This is a complete specification of all project work that needs to be done—the project’s scope. </a:t>
            </a:r>
          </a:p>
          <a:p>
            <a:pPr marL="342900" indent="-342900" algn="just">
              <a:lnSpc>
                <a:spcPct val="130000"/>
              </a:lnSpc>
              <a:spcBef>
                <a:spcPts val="600"/>
              </a:spcBef>
              <a:spcAft>
                <a:spcPts val="0"/>
              </a:spcAft>
              <a:buFont typeface="Courier New" panose="02070309020205020404" pitchFamily="49" charset="0"/>
              <a:buChar char="o"/>
            </a:pPr>
            <a:r>
              <a:rPr lang="en-US" sz="2300" b="1" dirty="0">
                <a:solidFill>
                  <a:srgbClr val="00B050"/>
                </a:solidFill>
                <a:latin typeface="Alexandria"/>
                <a:cs typeface="Alexandria"/>
              </a:rPr>
              <a:t>The project schedule: </a:t>
            </a:r>
            <a:r>
              <a:rPr lang="en-US" sz="2300" dirty="0">
                <a:latin typeface="Alexandria"/>
                <a:cs typeface="Alexandria"/>
              </a:rPr>
              <a:t>This is a schedule showing which tasks are to be done by what dates in the project. Typically, the schedule specifies the start and end or completion dates for all project tasks. </a:t>
            </a:r>
          </a:p>
          <a:p>
            <a:pPr marL="342900" indent="-342900" algn="just">
              <a:lnSpc>
                <a:spcPct val="130000"/>
              </a:lnSpc>
              <a:spcBef>
                <a:spcPts val="600"/>
              </a:spcBef>
              <a:spcAft>
                <a:spcPts val="0"/>
              </a:spcAft>
              <a:buFont typeface="Courier New" panose="02070309020205020404" pitchFamily="49" charset="0"/>
              <a:buChar char="o"/>
            </a:pPr>
            <a:r>
              <a:rPr lang="en-US" sz="2300" b="1" dirty="0">
                <a:solidFill>
                  <a:srgbClr val="00B050"/>
                </a:solidFill>
                <a:latin typeface="Alexandria"/>
                <a:cs typeface="Alexandria"/>
              </a:rPr>
              <a:t>All resources needed for the project: </a:t>
            </a:r>
            <a:r>
              <a:rPr lang="en-US" sz="2300" dirty="0">
                <a:latin typeface="Alexandria"/>
                <a:cs typeface="Alexandria"/>
              </a:rPr>
              <a:t>These include human resources, materials, equipment, facilities, and the like.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58397"/>
    </mc:Choice>
    <mc:Fallback xmlns="">
      <p:transition advTm="15839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50217"/>
            <a:ext cx="10591801" cy="3768211"/>
          </a:xfrm>
          <a:prstGeom prst="rect">
            <a:avLst/>
          </a:prstGeom>
          <a:noFill/>
        </p:spPr>
        <p:txBody>
          <a:bodyPr wrap="square" rtlCol="0">
            <a:spAutoFit/>
          </a:bodyPr>
          <a:lstStyle/>
          <a:p>
            <a:pPr marL="457200" indent="-457200" algn="just">
              <a:lnSpc>
                <a:spcPct val="130000"/>
              </a:lnSpc>
              <a:spcBef>
                <a:spcPts val="600"/>
              </a:spcBef>
              <a:spcAft>
                <a:spcPts val="0"/>
              </a:spcAft>
              <a:buFont typeface="Courier New" panose="02070309020205020404" pitchFamily="49" charset="0"/>
              <a:buChar char="o"/>
            </a:pPr>
            <a:r>
              <a:rPr lang="en-US" sz="2600" b="1" dirty="0">
                <a:solidFill>
                  <a:srgbClr val="00B050"/>
                </a:solidFill>
                <a:latin typeface="Alexandria"/>
                <a:cs typeface="Alexandria"/>
              </a:rPr>
              <a:t>The project’s budget: </a:t>
            </a:r>
            <a:r>
              <a:rPr lang="en-US" sz="2600" dirty="0">
                <a:latin typeface="Alexandria"/>
                <a:cs typeface="Alexandria"/>
              </a:rPr>
              <a:t>The budget should be laid out by project task so it can be used to control costs throughout the project as those tasks are performed.</a:t>
            </a:r>
          </a:p>
          <a:p>
            <a:pPr marL="457200" indent="-457200" algn="just">
              <a:lnSpc>
                <a:spcPct val="130000"/>
              </a:lnSpc>
              <a:spcBef>
                <a:spcPts val="600"/>
              </a:spcBef>
              <a:spcAft>
                <a:spcPts val="0"/>
              </a:spcAft>
              <a:buFont typeface="Courier New" panose="02070309020205020404" pitchFamily="49" charset="0"/>
              <a:buChar char="o"/>
            </a:pPr>
            <a:r>
              <a:rPr lang="en-US" sz="2600" b="1" dirty="0">
                <a:solidFill>
                  <a:srgbClr val="00B050"/>
                </a:solidFill>
                <a:latin typeface="Alexandria"/>
                <a:cs typeface="Alexandria"/>
              </a:rPr>
              <a:t>Risk assessments: </a:t>
            </a:r>
            <a:r>
              <a:rPr lang="en-US" sz="2600" dirty="0">
                <a:latin typeface="Alexandria"/>
                <a:cs typeface="Alexandria"/>
              </a:rPr>
              <a:t>Project risks include those that threaten the attainment of project objectives, push back project dates, increase project costs, or detrimentally affect project deliverables. These are addressed in a project risk plan.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112800"/>
    </mc:Choice>
    <mc:Fallback xmlns="">
      <p:transition advTm="1128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830997"/>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a:t>
            </a:r>
          </a:p>
          <a:p>
            <a:pPr algn="ctr"/>
            <a:r>
              <a:rPr lang="en-US" sz="2400" b="1" dirty="0">
                <a:solidFill>
                  <a:srgbClr val="F58221"/>
                </a:solidFill>
                <a:latin typeface="Alexandria" charset="0"/>
                <a:cs typeface="Alexandria" charset="0"/>
              </a:rPr>
              <a:t>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00099" y="2350217"/>
            <a:ext cx="10591801" cy="3276025"/>
          </a:xfrm>
          <a:prstGeom prst="rect">
            <a:avLst/>
          </a:prstGeom>
          <a:noFill/>
        </p:spPr>
        <p:txBody>
          <a:bodyPr wrap="square" rtlCol="0">
            <a:spAutoFit/>
          </a:bodyPr>
          <a:lstStyle/>
          <a:p>
            <a:pPr marL="0" indent="0" algn="just">
              <a:lnSpc>
                <a:spcPct val="130000"/>
              </a:lnSpc>
              <a:spcBef>
                <a:spcPts val="600"/>
              </a:spcBef>
              <a:spcAft>
                <a:spcPts val="0"/>
              </a:spcAft>
              <a:buNone/>
            </a:pPr>
            <a:r>
              <a:rPr lang="en-US" sz="2300" b="1" dirty="0">
                <a:solidFill>
                  <a:srgbClr val="00B050"/>
                </a:solidFill>
                <a:latin typeface="Alexandria"/>
                <a:cs typeface="Alexandria"/>
              </a:rPr>
              <a:t>The project plan, </a:t>
            </a:r>
            <a:r>
              <a:rPr lang="en-US" sz="2300" dirty="0">
                <a:latin typeface="Alexandria"/>
                <a:cs typeface="Alexandria"/>
              </a:rPr>
              <a:t>then, is really a series of project documents. Whether they are kept in three-ring binders or on a computer, project leaders will continuously refer to them as the project moves forward. They will also keep updating the plan as changes are required. They will add other documents to the plan as well —authorization for changes, sign-offs for work done, and the like. Keeping track of all these documents is an important administrative task for project leaders. They always seem to come in handy down the road and are often required by one or more key stakeholders.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82480"/>
    </mc:Choice>
    <mc:Fallback xmlns="">
      <p:transition advTm="8248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9725" y="1685495"/>
            <a:ext cx="11362543" cy="4790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eaLnBrk="0" fontAlgn="base" hangingPunct="0">
              <a:spcBef>
                <a:spcPct val="0"/>
              </a:spcBef>
              <a:spcAft>
                <a:spcPct val="0"/>
              </a:spcAft>
            </a:pPr>
            <a:endParaRPr lang="en-US" altLang="en-US" dirty="0">
              <a:solidFill>
                <a:schemeClr val="tx1"/>
              </a:solidFill>
              <a:latin typeface="Arial" panose="020B0604020202020204" pitchFamily="34" charset="0"/>
            </a:endParaRPr>
          </a:p>
        </p:txBody>
      </p:sp>
      <p:sp>
        <p:nvSpPr>
          <p:cNvPr id="3" name="TextBox 2"/>
          <p:cNvSpPr txBox="1"/>
          <p:nvPr/>
        </p:nvSpPr>
        <p:spPr>
          <a:xfrm>
            <a:off x="2500000" y="560000"/>
            <a:ext cx="7000000" cy="646331"/>
          </a:xfrm>
          <a:prstGeom prst="rect">
            <a:avLst/>
          </a:prstGeom>
          <a:noFill/>
        </p:spPr>
        <p:txBody>
          <a:bodyPr wrap="square" rtlCol="0">
            <a:spAutoFit/>
          </a:bodyPr>
          <a:lstStyle/>
          <a:p>
            <a:pPr algn="ctr"/>
            <a:r>
              <a:rPr lang="en-US" sz="2400" b="1" dirty="0">
                <a:solidFill>
                  <a:srgbClr val="F58221"/>
                </a:solidFill>
                <a:latin typeface="Alexandria" charset="0"/>
                <a:cs typeface="Alexandria" charset="0"/>
              </a:rPr>
              <a:t>Determining the Direction and Initial Specifications of a Project</a:t>
            </a:r>
          </a:p>
        </p:txBody>
      </p:sp>
      <p:sp>
        <p:nvSpPr>
          <p:cNvPr id="5" name="Rectangle 4"/>
          <p:cNvSpPr/>
          <p:nvPr/>
        </p:nvSpPr>
        <p:spPr>
          <a:xfrm>
            <a:off x="995064" y="8440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3756" y="875097"/>
            <a:ext cx="1177484"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8" y="112828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0" name="Book Cover" descr="Leading Project Teams book cover"/>
          <p:cNvPicPr>
            <a:picLocks noChangeAspect="1"/>
          </p:cNvPicPr>
          <p:nvPr/>
        </p:nvPicPr>
        <p:blipFill>
          <a:blip r:embed="rId3"/>
          <a:stretch>
            <a:fillRect/>
          </a:stretch>
        </p:blipFill>
        <p:spPr>
          <a:xfrm>
            <a:off x="611240" y="2085896"/>
            <a:ext cx="3380000" cy="4192969"/>
          </a:xfrm>
          <a:prstGeom prst="rect">
            <a:avLst/>
          </a:prstGeom>
        </p:spPr>
      </p:pic>
      <p:sp>
        <p:nvSpPr>
          <p:cNvPr id="4" name="TextBox 3">
            <a:extLst>
              <a:ext uri="{FF2B5EF4-FFF2-40B4-BE49-F238E27FC236}">
                <a16:creationId xmlns:a16="http://schemas.microsoft.com/office/drawing/2014/main" id="{D290DB41-CD06-4932-094B-55500CA95986}"/>
              </a:ext>
            </a:extLst>
          </p:cNvPr>
          <p:cNvSpPr txBox="1"/>
          <p:nvPr/>
        </p:nvSpPr>
        <p:spPr>
          <a:xfrm>
            <a:off x="4416086" y="2582070"/>
            <a:ext cx="7250000" cy="3200620"/>
          </a:xfrm>
          <a:prstGeom prst="rect">
            <a:avLst/>
          </a:prstGeom>
          <a:noFill/>
        </p:spPr>
        <p:txBody>
          <a:bodyPr wrap="square" rtlCol="0">
            <a:spAutoFit/>
          </a:bodyPr>
          <a:lstStyle/>
          <a:p>
            <a:pPr marL="0" indent="0" algn="just">
              <a:lnSpc>
                <a:spcPct val="130000"/>
              </a:lnSpc>
              <a:spcBef>
                <a:spcPts val="600"/>
              </a:spcBef>
              <a:spcAft>
                <a:spcPts val="0"/>
              </a:spcAft>
              <a:buNone/>
            </a:pPr>
            <a:r>
              <a:rPr lang="en-US" sz="2300" b="1" dirty="0">
                <a:solidFill>
                  <a:srgbClr val="FFC000"/>
                </a:solidFill>
                <a:latin typeface="Alexandria"/>
                <a:cs typeface="Alexandria"/>
              </a:rPr>
              <a:t>References: </a:t>
            </a:r>
          </a:p>
          <a:p>
            <a:pPr marL="0" indent="0" algn="just">
              <a:lnSpc>
                <a:spcPct val="130000"/>
              </a:lnSpc>
              <a:spcBef>
                <a:spcPts val="600"/>
              </a:spcBef>
              <a:spcAft>
                <a:spcPts val="0"/>
              </a:spcAft>
              <a:buNone/>
            </a:pPr>
            <a:r>
              <a:rPr lang="en-US" sz="2300" dirty="0">
                <a:latin typeface="Alexandria"/>
                <a:cs typeface="Alexandria"/>
              </a:rPr>
              <a:t>Leading project teams.</a:t>
            </a:r>
          </a:p>
          <a:p>
            <a:pPr marL="0" indent="0" algn="just">
              <a:lnSpc>
                <a:spcPct val="130000"/>
              </a:lnSpc>
              <a:spcBef>
                <a:spcPts val="600"/>
              </a:spcBef>
              <a:spcAft>
                <a:spcPts val="0"/>
              </a:spcAft>
              <a:buNone/>
            </a:pPr>
            <a:r>
              <a:rPr lang="en-US" sz="2300" dirty="0">
                <a:latin typeface="Alexandria"/>
                <a:cs typeface="Alexandria"/>
              </a:rPr>
              <a:t>The Basics of Project Management and Team Leadership.</a:t>
            </a:r>
          </a:p>
          <a:p>
            <a:pPr marL="0" indent="0" algn="just">
              <a:lnSpc>
                <a:spcPct val="130000"/>
              </a:lnSpc>
              <a:spcBef>
                <a:spcPts val="600"/>
              </a:spcBef>
              <a:spcAft>
                <a:spcPts val="0"/>
              </a:spcAft>
              <a:buNone/>
            </a:pPr>
            <a:r>
              <a:rPr lang="en-US" sz="2300" dirty="0">
                <a:latin typeface="Alexandria"/>
                <a:cs typeface="Alexandria"/>
              </a:rPr>
              <a:t>By: Anthony T. Cobb</a:t>
            </a:r>
          </a:p>
          <a:p>
            <a:pPr marL="0" indent="0" algn="just">
              <a:lnSpc>
                <a:spcPct val="130000"/>
              </a:lnSpc>
              <a:spcBef>
                <a:spcPts val="600"/>
              </a:spcBef>
              <a:spcAft>
                <a:spcPts val="0"/>
              </a:spcAft>
              <a:buNone/>
            </a:pPr>
            <a:r>
              <a:rPr lang="en-US" sz="2300" i="1" dirty="0">
                <a:latin typeface="Alexandria"/>
                <a:cs typeface="Alexandria"/>
              </a:rPr>
              <a:t>Virginia Tech</a:t>
            </a:r>
          </a:p>
          <a:p>
            <a:pPr marL="0" indent="0" algn="just">
              <a:lnSpc>
                <a:spcPct val="130000"/>
              </a:lnSpc>
              <a:spcBef>
                <a:spcPts val="600"/>
              </a:spcBef>
              <a:spcAft>
                <a:spcPts val="0"/>
              </a:spcAft>
              <a:buNone/>
            </a:pPr>
            <a:endParaRPr lang="en-US" sz="2300" i="1" dirty="0">
              <a:latin typeface="Alexandria"/>
              <a:cs typeface="Alexandria"/>
            </a:endParaRPr>
          </a:p>
        </p:txBody>
      </p:sp>
    </p:spTree>
    <p:extLst>
      <p:ext uri="{BB962C8B-B14F-4D97-AF65-F5344CB8AC3E}">
        <p14:creationId xmlns:p14="http://schemas.microsoft.com/office/powerpoint/2010/main" val="3425456808"/>
      </p:ext>
    </p:extLst>
  </p:cSld>
  <p:clrMapOvr>
    <a:masterClrMapping/>
  </p:clrMapOvr>
  <mc:AlternateContent xmlns:mc="http://schemas.openxmlformats.org/markup-compatibility/2006" xmlns:p14="http://schemas.microsoft.com/office/powerpoint/2010/main">
    <mc:Choice Requires="p14">
      <p:transition p14:dur="10" advTm="26638"/>
    </mc:Choice>
    <mc:Fallback xmlns="">
      <p:transition advTm="2663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920"/>
    </mc:Choice>
    <mc:Fallback xmlns="">
      <p:transition spd="slow" advTm="209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376CB07-C805-45A6-B34C-A92DE298C651}"/>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metadata/properties"/>
    <ds:schemaRef ds:uri="http://schemas.microsoft.com/office/2006/documentManagement/types"/>
    <ds:schemaRef ds:uri="http://purl.org/dc/terms/"/>
    <ds:schemaRef ds:uri="http://purl.org/dc/elements/1.1/"/>
    <ds:schemaRef ds:uri="http://schemas.openxmlformats.org/package/2006/metadata/core-properties"/>
    <ds:schemaRef ds:uri="http://purl.org/dc/dcmitype/"/>
    <ds:schemaRef ds:uri="49100919-8a76-4266-be0c-7dc583902cb4"/>
    <ds:schemaRef ds:uri="d13aca44-ef33-4cf4-9980-7f0b00e6eeb9"/>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4867</TotalTime>
  <Words>2639</Words>
  <Application>Microsoft Office PowerPoint</Application>
  <PresentationFormat>Widescreen</PresentationFormat>
  <Paragraphs>209</Paragraphs>
  <Slides>34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Alexandria</vt:lpstr>
      <vt:lpstr>Arial</vt:lpstr>
      <vt:lpstr>Calibri</vt:lpstr>
      <vt:lpstr>Calibri Light</vt:lpstr>
      <vt:lpstr>Courier New</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Part Time Tutor 145 - FBS</cp:lastModifiedBy>
  <cp:revision>744</cp:revision>
  <dcterms:created xsi:type="dcterms:W3CDTF">2023-04-29T09:08:00Z</dcterms:created>
  <dcterms:modified xsi:type="dcterms:W3CDTF">2026-10-05T13:19:28Z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