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2"/>
  </p:notesMasterIdLst>
  <p:sldIdLst>
    <p:sldId id="480" r:id="rId3"/>
    <p:sldId id="276" r:id="rId4"/>
    <p:sldId id="850" r:id="rId5"/>
    <p:sldId id="851" r:id="rId6"/>
    <p:sldId id="852" r:id="rId7"/>
    <p:sldId id="853" r:id="rId8"/>
    <p:sldId id="854" r:id="rId9"/>
    <p:sldId id="855" r:id="rId10"/>
    <p:sldId id="856" r:id="rId11"/>
    <p:sldId id="857" r:id="rId12"/>
    <p:sldId id="858" r:id="rId13"/>
    <p:sldId id="859" r:id="rId14"/>
    <p:sldId id="860" r:id="rId15"/>
    <p:sldId id="861" r:id="rId16"/>
    <p:sldId id="862" r:id="rId17"/>
    <p:sldId id="863" r:id="rId18"/>
    <p:sldId id="864" r:id="rId19"/>
    <p:sldId id="865" r:id="rId20"/>
    <p:sldId id="866" r:id="rId21"/>
    <p:sldId id="867" r:id="rId22"/>
    <p:sldId id="868" r:id="rId23"/>
    <p:sldId id="869" r:id="rId24"/>
    <p:sldId id="870" r:id="rId25"/>
    <p:sldId id="871" r:id="rId26"/>
    <p:sldId id="872" r:id="rId27"/>
    <p:sldId id="873" r:id="rId28"/>
    <p:sldId id="874" r:id="rId29"/>
    <p:sldId id="875" r:id="rId30"/>
    <p:sldId id="876" r:id="rId31"/>
    <p:sldId id="877" r:id="rId32"/>
    <p:sldId id="878" r:id="rId33"/>
    <p:sldId id="879" r:id="rId34"/>
    <p:sldId id="880" r:id="rId35"/>
    <p:sldId id="881" r:id="rId36"/>
    <p:sldId id="882" r:id="rId37"/>
    <p:sldId id="883" r:id="rId38"/>
    <p:sldId id="884" r:id="rId39"/>
    <p:sldId id="885" r:id="rId40"/>
    <p:sldId id="886" r:id="rId41"/>
    <p:sldId id="887" r:id="rId42"/>
    <p:sldId id="888" r:id="rId43"/>
    <p:sldId id="889" r:id="rId44"/>
    <p:sldId id="890" r:id="rId45"/>
    <p:sldId id="891" r:id="rId46"/>
    <p:sldId id="892" r:id="rId47"/>
    <p:sldId id="893" r:id="rId48"/>
    <p:sldId id="894" r:id="rId49"/>
    <p:sldId id="89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891"/>
            <p14:sldId id="892"/>
            <p14:sldId id="893"/>
            <p14:sldId id="894"/>
            <p14:sldId id="89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5258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600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205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71555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394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6698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4323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8034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828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153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562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127671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8090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000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763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3795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3669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335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6356906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7 Conclusion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2118618" y="2137014"/>
            <a:ext cx="8267449" cy="338492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D315548-9CF8-794B-D925-6A0F99A82070}"/>
              </a:ext>
            </a:extLst>
          </p:cNvPr>
          <p:cNvSpPr txBox="1"/>
          <p:nvPr/>
        </p:nvSpPr>
        <p:spPr>
          <a:xfrm>
            <a:off x="1013791" y="3088544"/>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84642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A378864D-D0E5-73E3-1C3C-C402821B570C}"/>
              </a:ext>
            </a:extLst>
          </p:cNvPr>
          <p:cNvSpPr txBox="1"/>
          <p:nvPr/>
        </p:nvSpPr>
        <p:spPr>
          <a:xfrm>
            <a:off x="1152390" y="3103422"/>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3199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D3359C8A-69AF-7A50-BBFB-6C3C3107817D}"/>
              </a:ext>
            </a:extLst>
          </p:cNvPr>
          <p:cNvSpPr txBox="1"/>
          <p:nvPr/>
        </p:nvSpPr>
        <p:spPr>
          <a:xfrm>
            <a:off x="942308" y="2930160"/>
            <a:ext cx="9973278"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334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08A78F5-30C0-B87A-4C3E-AE2C38FC9F23}"/>
              </a:ext>
            </a:extLst>
          </p:cNvPr>
          <p:cNvSpPr txBox="1"/>
          <p:nvPr/>
        </p:nvSpPr>
        <p:spPr>
          <a:xfrm>
            <a:off x="865170" y="2969134"/>
            <a:ext cx="1046166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5639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2DBEDCBD-0E0D-3C94-9C6A-16E58098E8F7}"/>
              </a:ext>
            </a:extLst>
          </p:cNvPr>
          <p:cNvSpPr txBox="1"/>
          <p:nvPr/>
        </p:nvSpPr>
        <p:spPr>
          <a:xfrm>
            <a:off x="1152390" y="2810272"/>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39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5456DC0A-E7C4-7187-A094-2CF0657546C0}"/>
              </a:ext>
            </a:extLst>
          </p:cNvPr>
          <p:cNvSpPr txBox="1"/>
          <p:nvPr/>
        </p:nvSpPr>
        <p:spPr>
          <a:xfrm>
            <a:off x="1013791" y="3242432"/>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53743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11" name="TextBox 10">
            <a:extLst>
              <a:ext uri="{FF2B5EF4-FFF2-40B4-BE49-F238E27FC236}">
                <a16:creationId xmlns:a16="http://schemas.microsoft.com/office/drawing/2014/main" id="{0E3C6506-0EB5-7563-0F87-4E88C1D0A31A}"/>
              </a:ext>
            </a:extLst>
          </p:cNvPr>
          <p:cNvSpPr txBox="1"/>
          <p:nvPr/>
        </p:nvSpPr>
        <p:spPr>
          <a:xfrm>
            <a:off x="802190" y="2764865"/>
            <a:ext cx="10587619"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323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8F6A0A3-A2E8-3BEC-F2AB-48667153BBE5}"/>
              </a:ext>
            </a:extLst>
          </p:cNvPr>
          <p:cNvSpPr txBox="1"/>
          <p:nvPr/>
        </p:nvSpPr>
        <p:spPr>
          <a:xfrm>
            <a:off x="802190" y="2711927"/>
            <a:ext cx="10587619"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2369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DC3F9EB-496F-3304-FF3D-5BD5D7DBF7CC}"/>
              </a:ext>
            </a:extLst>
          </p:cNvPr>
          <p:cNvSpPr txBox="1"/>
          <p:nvPr/>
        </p:nvSpPr>
        <p:spPr>
          <a:xfrm>
            <a:off x="1094593" y="2828478"/>
            <a:ext cx="10002814"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000" b="1" u="sng" kern="0" dirty="0">
                <a:solidFill>
                  <a:prstClr val="black"/>
                </a:solidFill>
                <a:latin typeface="Times New Roman" panose="02020603050405020304" pitchFamily="18" charset="0"/>
                <a:cs typeface="Times New Roman" panose="02020603050405020304" pitchFamily="18" charset="0"/>
              </a:rPr>
              <a:t>the third and broader operational issue of business continuity.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srgbClr val="FF0000"/>
                </a:solidFill>
                <a:latin typeface="Times New Roman" panose="02020603050405020304" pitchFamily="18" charset="0"/>
                <a:cs typeface="Times New Roman" panose="02020603050405020304" pitchFamily="18" charset="0"/>
              </a:rPr>
              <a:t>An example </a:t>
            </a:r>
            <a:r>
              <a:rPr lang="en-US" sz="2000" kern="0" dirty="0">
                <a:solidFill>
                  <a:prstClr val="black"/>
                </a:solidFill>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5151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819561A-7D63-F49A-3556-FCEEE09B6C3C}"/>
              </a:ext>
            </a:extLst>
          </p:cNvPr>
          <p:cNvSpPr txBox="1"/>
          <p:nvPr/>
        </p:nvSpPr>
        <p:spPr>
          <a:xfrm>
            <a:off x="942308" y="2930160"/>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34512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2794E1C-4B5F-46A4-B448-242C19C6384E}"/>
              </a:ext>
            </a:extLst>
          </p:cNvPr>
          <p:cNvSpPr txBox="1"/>
          <p:nvPr/>
        </p:nvSpPr>
        <p:spPr>
          <a:xfrm>
            <a:off x="942308" y="2835038"/>
            <a:ext cx="10419735" cy="2862322"/>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25756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2F02F47C-C21F-475E-74EC-068098A04FB2}"/>
              </a:ext>
            </a:extLst>
          </p:cNvPr>
          <p:cNvSpPr txBox="1"/>
          <p:nvPr/>
        </p:nvSpPr>
        <p:spPr>
          <a:xfrm>
            <a:off x="942308" y="3206677"/>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9171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9" name="Picture 8">
            <a:extLst>
              <a:ext uri="{FF2B5EF4-FFF2-40B4-BE49-F238E27FC236}">
                <a16:creationId xmlns:a16="http://schemas.microsoft.com/office/drawing/2014/main" id="{D993560C-CE0B-B764-DDC5-8B440BF42E76}"/>
              </a:ext>
            </a:extLst>
          </p:cNvPr>
          <p:cNvPicPr>
            <a:picLocks noChangeAspect="1"/>
          </p:cNvPicPr>
          <p:nvPr/>
        </p:nvPicPr>
        <p:blipFill>
          <a:blip r:embed="rId3"/>
          <a:stretch>
            <a:fillRect/>
          </a:stretch>
        </p:blipFill>
        <p:spPr>
          <a:xfrm>
            <a:off x="2932651" y="2778386"/>
            <a:ext cx="6331974" cy="3089105"/>
          </a:xfrm>
          <a:prstGeom prst="rect">
            <a:avLst/>
          </a:prstGeom>
        </p:spPr>
      </p:pic>
    </p:spTree>
    <p:extLst>
      <p:ext uri="{BB962C8B-B14F-4D97-AF65-F5344CB8AC3E}">
        <p14:creationId xmlns:p14="http://schemas.microsoft.com/office/powerpoint/2010/main" val="4009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8" name="Picture 7">
            <a:extLst>
              <a:ext uri="{FF2B5EF4-FFF2-40B4-BE49-F238E27FC236}">
                <a16:creationId xmlns:a16="http://schemas.microsoft.com/office/drawing/2014/main" id="{13B480E3-2BBD-5D4F-AA1C-601856FEECF3}"/>
              </a:ext>
            </a:extLst>
          </p:cNvPr>
          <p:cNvPicPr>
            <a:picLocks noChangeAspect="1"/>
          </p:cNvPicPr>
          <p:nvPr/>
        </p:nvPicPr>
        <p:blipFill>
          <a:blip r:embed="rId3"/>
          <a:stretch>
            <a:fillRect/>
          </a:stretch>
        </p:blipFill>
        <p:spPr>
          <a:xfrm>
            <a:off x="2513150" y="2674480"/>
            <a:ext cx="7288257" cy="3213915"/>
          </a:xfrm>
          <a:prstGeom prst="rect">
            <a:avLst/>
          </a:prstGeom>
        </p:spPr>
      </p:pic>
    </p:spTree>
    <p:extLst>
      <p:ext uri="{BB962C8B-B14F-4D97-AF65-F5344CB8AC3E}">
        <p14:creationId xmlns:p14="http://schemas.microsoft.com/office/powerpoint/2010/main" val="2994999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2C2F2EB0-C2E9-6860-F9BC-58C30F604C84}"/>
              </a:ext>
            </a:extLst>
          </p:cNvPr>
          <p:cNvSpPr txBox="1"/>
          <p:nvPr/>
        </p:nvSpPr>
        <p:spPr>
          <a:xfrm>
            <a:off x="1142491" y="3103422"/>
            <a:ext cx="9907018" cy="2246769"/>
          </a:xfrm>
          <a:prstGeom prst="rect">
            <a:avLst/>
          </a:prstGeom>
          <a:noFill/>
        </p:spPr>
        <p:txBody>
          <a:bodyPr wrap="square">
            <a:spAutoFit/>
          </a:bodyPr>
          <a:lstStyle/>
          <a:p>
            <a:pPr>
              <a:defRPr/>
            </a:pPr>
            <a:r>
              <a:rPr lang="en-US" sz="2000" b="1" u="sng" kern="0" dirty="0">
                <a:solidFill>
                  <a:srgbClr val="000000"/>
                </a:solidFill>
                <a:latin typeface="Times New Roman" panose="02020603050405020304" pitchFamily="18" charset="0"/>
                <a:cs typeface="Times New Roman" panose="02020603050405020304" pitchFamily="18" charset="0"/>
              </a:rPr>
              <a:t>Model of Business continuity:</a:t>
            </a:r>
          </a:p>
          <a:p>
            <a:pPr>
              <a:defRPr/>
            </a:pPr>
            <a:endParaRPr lang="en-US" sz="2000" b="1" u="sng" kern="0" dirty="0">
              <a:solidFill>
                <a:srgbClr val="000000"/>
              </a:solidFill>
              <a:latin typeface="Times New Roman" panose="02020603050405020304" pitchFamily="18" charset="0"/>
              <a:cs typeface="Times New Roman" panose="02020603050405020304" pitchFamily="18" charset="0"/>
            </a:endParaRPr>
          </a:p>
          <a:p>
            <a:pPr>
              <a:defRPr/>
            </a:pPr>
            <a:r>
              <a:rPr lang="en-US" sz="2000" b="1" u="sng" kern="0" dirty="0">
                <a:solidFill>
                  <a:srgbClr val="000000"/>
                </a:solidFill>
                <a:latin typeface="Times New Roman" panose="02020603050405020304" pitchFamily="18" charset="0"/>
                <a:cs typeface="Times New Roman" panose="02020603050405020304" pitchFamily="18" charset="0"/>
              </a:rPr>
              <a:t>1- Understanding your business: </a:t>
            </a:r>
          </a:p>
          <a:p>
            <a:pPr algn="just">
              <a:defRPr/>
            </a:pPr>
            <a:endParaRPr lang="en-US" sz="2000" b="1" kern="0" dirty="0">
              <a:solidFill>
                <a:srgbClr val="000000"/>
              </a:solidFill>
              <a:latin typeface="Times New Roman" panose="02020603050405020304" pitchFamily="18" charset="0"/>
              <a:cs typeface="Times New Roman" panose="02020603050405020304" pitchFamily="18" charset="0"/>
            </a:endParaRPr>
          </a:p>
          <a:p>
            <a:pPr algn="just">
              <a:defRPr/>
            </a:pPr>
            <a:r>
              <a:rPr lang="en-US" sz="2000" b="1" kern="0" dirty="0">
                <a:solidFill>
                  <a:srgbClr val="000000"/>
                </a:solidFill>
                <a:latin typeface="Times New Roman" panose="02020603050405020304" pitchFamily="18" charset="0"/>
                <a:cs typeface="Times New Roman" panose="02020603050405020304" pitchFamily="18" charset="0"/>
              </a:rPr>
              <a:t>B</a:t>
            </a:r>
            <a:r>
              <a:rPr lang="en-US" sz="2000" kern="0" dirty="0">
                <a:solidFill>
                  <a:srgbClr val="000000"/>
                </a:solidFill>
                <a:latin typeface="Times New Roman" panose="02020603050405020304" pitchFamily="18" charset="0"/>
                <a:cs typeface="Times New Roman" panose="02020603050405020304" pitchFamily="18" charset="0"/>
              </a:rPr>
              <a:t>usiness impact analysis and risk assessment tools are used </a:t>
            </a:r>
            <a:r>
              <a:rPr lang="en-US" sz="2000" b="1" u="sng" kern="0" dirty="0">
                <a:solidFill>
                  <a:srgbClr val="000000"/>
                </a:solidFill>
                <a:latin typeface="Times New Roman" panose="02020603050405020304" pitchFamily="18" charset="0"/>
                <a:cs typeface="Times New Roman" panose="02020603050405020304" pitchFamily="18" charset="0"/>
              </a:rPr>
              <a:t>to identify the critical tasks in your business, evaluating recovery priorities </a:t>
            </a:r>
            <a:r>
              <a:rPr lang="en-US" sz="2000" kern="0" dirty="0">
                <a:solidFill>
                  <a:srgbClr val="000000"/>
                </a:solidFill>
                <a:latin typeface="Times New Roman" panose="02020603050405020304" pitchFamily="18" charset="0"/>
                <a:cs typeface="Times New Roman" panose="02020603050405020304" pitchFamily="18" charset="0"/>
              </a:rPr>
              <a:t>and assessing the risks which could lead to business interruption and/or damage to your organization’s reputation</a:t>
            </a: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2822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4D132AC1-1A9F-9FB0-2B8F-A41791CB95EA}"/>
              </a:ext>
            </a:extLst>
          </p:cNvPr>
          <p:cNvSpPr txBox="1"/>
          <p:nvPr/>
        </p:nvSpPr>
        <p:spPr>
          <a:xfrm>
            <a:off x="1152390" y="2733177"/>
            <a:ext cx="9591261"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2- BCM strategies: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Determining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selection of alternative strategies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available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mitigate loss, assessing the relative merits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these against the business environment and their likely effectiveness in maintaining the organization’s critical functions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93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FF7082F-AB0B-0708-224B-57194107F42C}"/>
              </a:ext>
            </a:extLst>
          </p:cNvPr>
          <p:cNvSpPr txBox="1"/>
          <p:nvPr/>
        </p:nvSpPr>
        <p:spPr>
          <a:xfrm>
            <a:off x="1240159" y="2819040"/>
            <a:ext cx="9591261"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3- Developing the response: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improving the risk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profile through improvements to operational procedures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practices, implementing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alternative business strategies, using risk financing measures (including insurance) and building BCP</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286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E7D48155-A0AE-E51E-5701-ABEED89DC5D8}"/>
              </a:ext>
            </a:extLst>
          </p:cNvPr>
          <p:cNvSpPr txBox="1"/>
          <p:nvPr/>
        </p:nvSpPr>
        <p:spPr>
          <a:xfrm>
            <a:off x="802190" y="2644859"/>
            <a:ext cx="10587619"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4- Establishing the continuity culture: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introduction of the BCM process by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education and awareness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all stakeholders, including employees, customers, suppliers and shareholders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5- Exercising and plan maintenance:</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plan testing, audit and change management of the BCP and its processes</a:t>
            </a:r>
          </a:p>
        </p:txBody>
      </p:sp>
    </p:spTree>
    <p:extLst>
      <p:ext uri="{BB962C8B-B14F-4D97-AF65-F5344CB8AC3E}">
        <p14:creationId xmlns:p14="http://schemas.microsoft.com/office/powerpoint/2010/main" val="991463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97229F23-7214-D211-59E2-CEECAA5EE9C7}"/>
              </a:ext>
            </a:extLst>
          </p:cNvPr>
          <p:cNvSpPr txBox="1"/>
          <p:nvPr/>
        </p:nvSpPr>
        <p:spPr>
          <a:xfrm>
            <a:off x="802191" y="2792846"/>
            <a:ext cx="10587618"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ISO 22301 puts a much greater emphasis on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setting objectives, monitoring performance and metrics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 aligning business continuity to executive management strategic thinking.</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overriding principles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appropriate to successful BCP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that the plan should be: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comprehensive;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cost-effective;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practical;</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maintained;</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practiced.</a:t>
            </a: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45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85262057-0E01-096C-8E54-ED68023CE6E3}"/>
              </a:ext>
            </a:extLst>
          </p:cNvPr>
          <p:cNvSpPr txBox="1"/>
          <p:nvPr/>
        </p:nvSpPr>
        <p:spPr>
          <a:xfrm>
            <a:off x="1144885" y="2801393"/>
            <a:ext cx="9902229"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The first stage </a:t>
            </a:r>
            <a:r>
              <a:rPr lang="en-US" sz="2000" dirty="0">
                <a:solidFill>
                  <a:srgbClr val="000000"/>
                </a:solidFill>
                <a:latin typeface="Times New Roman" panose="02020603050405020304" pitchFamily="18" charset="0"/>
                <a:cs typeface="Times New Roman" panose="02020603050405020304" pitchFamily="18" charset="0"/>
              </a:rPr>
              <a:t>in successful BCP, and crisis management is</a:t>
            </a:r>
            <a:r>
              <a:rPr lang="en-US" sz="2000" b="1" u="sng" dirty="0">
                <a:solidFill>
                  <a:srgbClr val="000000"/>
                </a:solidFill>
                <a:latin typeface="Times New Roman" panose="02020603050405020304" pitchFamily="18" charset="0"/>
                <a:cs typeface="Times New Roman" panose="02020603050405020304" pitchFamily="18" charset="0"/>
              </a:rPr>
              <a:t> to gain a thorough understanding of the organization and its interactions, both internal and external.</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Part of gaining this understanding will be </a:t>
            </a:r>
            <a:r>
              <a:rPr lang="en-US" sz="2000" b="1" u="sng" dirty="0">
                <a:solidFill>
                  <a:srgbClr val="000000"/>
                </a:solidFill>
                <a:latin typeface="Times New Roman" panose="02020603050405020304" pitchFamily="18" charset="0"/>
                <a:cs typeface="Times New Roman" panose="02020603050405020304" pitchFamily="18" charset="0"/>
              </a:rPr>
              <a:t>to identify the objectives of the organization and its key dependencies.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It is important to understand </a:t>
            </a:r>
            <a:r>
              <a:rPr lang="en-US" sz="2000" b="1" u="sng" dirty="0">
                <a:solidFill>
                  <a:srgbClr val="000000"/>
                </a:solidFill>
                <a:latin typeface="Times New Roman" panose="02020603050405020304" pitchFamily="18" charset="0"/>
                <a:cs typeface="Times New Roman" panose="02020603050405020304" pitchFamily="18" charset="0"/>
              </a:rPr>
              <a:t>the critical functions </a:t>
            </a:r>
            <a:r>
              <a:rPr lang="en-US" sz="2000" dirty="0">
                <a:solidFill>
                  <a:srgbClr val="000000"/>
                </a:solidFill>
                <a:latin typeface="Times New Roman" panose="02020603050405020304" pitchFamily="18" charset="0"/>
                <a:cs typeface="Times New Roman" panose="02020603050405020304" pitchFamily="18" charset="0"/>
              </a:rPr>
              <a:t>within the organization and i</a:t>
            </a:r>
            <a:r>
              <a:rPr lang="en-US" sz="2000" b="1" u="sng" dirty="0">
                <a:solidFill>
                  <a:srgbClr val="000000"/>
                </a:solidFill>
                <a:latin typeface="Times New Roman" panose="02020603050405020304" pitchFamily="18" charset="0"/>
                <a:cs typeface="Times New Roman" panose="02020603050405020304" pitchFamily="18" charset="0"/>
              </a:rPr>
              <a:t>dentify key resources.</a:t>
            </a:r>
          </a:p>
        </p:txBody>
      </p:sp>
    </p:spTree>
    <p:extLst>
      <p:ext uri="{BB962C8B-B14F-4D97-AF65-F5344CB8AC3E}">
        <p14:creationId xmlns:p14="http://schemas.microsoft.com/office/powerpoint/2010/main" val="2093995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C61BFBE0-53B0-36FC-2402-3BB1B777A607}"/>
              </a:ext>
            </a:extLst>
          </p:cNvPr>
          <p:cNvSpPr txBox="1"/>
          <p:nvPr/>
        </p:nvSpPr>
        <p:spPr>
          <a:xfrm>
            <a:off x="1025740" y="3081703"/>
            <a:ext cx="9805680"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srgbClr val="000000"/>
                </a:solidFill>
                <a:latin typeface="Times New Roman" panose="02020603050405020304" pitchFamily="18" charset="0"/>
                <a:cs typeface="Times New Roman" panose="02020603050405020304" pitchFamily="18" charset="0"/>
              </a:rPr>
              <a:t>Determining BCP strategy </a:t>
            </a:r>
            <a:r>
              <a:rPr lang="en-US" sz="2000" kern="0" dirty="0">
                <a:solidFill>
                  <a:srgbClr val="000000"/>
                </a:solidFill>
                <a:latin typeface="Times New Roman" panose="02020603050405020304" pitchFamily="18" charset="0"/>
                <a:cs typeface="Times New Roman" panose="02020603050405020304" pitchFamily="18" charset="0"/>
              </a:rPr>
              <a:t>will </a:t>
            </a:r>
            <a:r>
              <a:rPr lang="en-US" sz="2000" b="1" u="sng" kern="0" dirty="0">
                <a:solidFill>
                  <a:srgbClr val="000000"/>
                </a:solidFill>
                <a:latin typeface="Times New Roman" panose="02020603050405020304" pitchFamily="18" charset="0"/>
                <a:cs typeface="Times New Roman" panose="02020603050405020304" pitchFamily="18" charset="0"/>
              </a:rPr>
              <a:t>require the identification of risks </a:t>
            </a:r>
            <a:r>
              <a:rPr lang="en-US" sz="2000" kern="0" dirty="0">
                <a:solidFill>
                  <a:srgbClr val="000000"/>
                </a:solidFill>
                <a:latin typeface="Times New Roman" panose="02020603050405020304" pitchFamily="18" charset="0"/>
                <a:cs typeface="Times New Roman" panose="02020603050405020304" pitchFamily="18" charset="0"/>
              </a:rPr>
              <a:t>to the business and decisions about how likely it is that the risks will materialize.</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It is also necessary to </a:t>
            </a:r>
            <a:r>
              <a:rPr lang="en-US" sz="2000" b="1" u="sng" kern="0" dirty="0">
                <a:solidFill>
                  <a:srgbClr val="000000"/>
                </a:solidFill>
                <a:latin typeface="Times New Roman" panose="02020603050405020304" pitchFamily="18" charset="0"/>
                <a:cs typeface="Times New Roman" panose="02020603050405020304" pitchFamily="18" charset="0"/>
              </a:rPr>
              <a:t>understand the impact of risks </a:t>
            </a:r>
            <a:r>
              <a:rPr lang="en-US" sz="2000" kern="0" dirty="0">
                <a:solidFill>
                  <a:srgbClr val="000000"/>
                </a:solidFill>
                <a:latin typeface="Times New Roman" panose="02020603050405020304" pitchFamily="18" charset="0"/>
                <a:cs typeface="Times New Roman" panose="02020603050405020304" pitchFamily="18" charset="0"/>
              </a:rPr>
              <a:t>on the business.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These assessments should then be used to </a:t>
            </a:r>
            <a:r>
              <a:rPr lang="en-US" sz="2000" b="1" u="sng" kern="0" dirty="0">
                <a:solidFill>
                  <a:srgbClr val="000000"/>
                </a:solidFill>
                <a:latin typeface="Times New Roman" panose="02020603050405020304" pitchFamily="18" charset="0"/>
                <a:cs typeface="Times New Roman" panose="02020603050405020304" pitchFamily="18" charset="0"/>
              </a:rPr>
              <a:t>prioritize treatment of the risks and to agree the likelihood and impact of the risks materializing</a:t>
            </a:r>
            <a:endParaRPr lang="en-US" sz="2000" b="1" u="sng"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8126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88E71474-17D1-B6C0-B32D-C74D266AC250}"/>
              </a:ext>
            </a:extLst>
          </p:cNvPr>
          <p:cNvSpPr txBox="1"/>
          <p:nvPr/>
        </p:nvSpPr>
        <p:spPr>
          <a:xfrm>
            <a:off x="1049226" y="2886769"/>
            <a:ext cx="10093548" cy="2554545"/>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Pandemic contingency plans for an organization should aim to ensure continuity of essential operations during an extended period of high illness rates in the workforce, suppliers and customers. It should ensure that employees are not exposed to a high risk of infection in their workplace and aim to resume operations rapidly and competitively as soon as the pandemic cycle is over.</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Critical business processes can be protected by allocating additional back-up personnel, diversifying activities across multiple locations and maximizing home-based working.</a:t>
            </a:r>
          </a:p>
        </p:txBody>
      </p:sp>
    </p:spTree>
    <p:extLst>
      <p:ext uri="{BB962C8B-B14F-4D97-AF65-F5344CB8AC3E}">
        <p14:creationId xmlns:p14="http://schemas.microsoft.com/office/powerpoint/2010/main" val="98287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67099552-F911-0E35-7E08-B1D6955C1E19}"/>
              </a:ext>
            </a:extLst>
          </p:cNvPr>
          <p:cNvSpPr txBox="1"/>
          <p:nvPr/>
        </p:nvSpPr>
        <p:spPr>
          <a:xfrm>
            <a:off x="942308" y="2930160"/>
            <a:ext cx="10439400" cy="2246769"/>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Additional investments in spare workplace capacity might be needed, training more personnel to take over essential roles, and improving IT capability.</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Plans should anticipate that suppliers, equipment providers and support companies will be unable to function for some time, and stockpiles of essential supplies should be established. </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Telecommunications infrastructure may be unable to cope with the greatly increased demand.</a:t>
            </a:r>
          </a:p>
        </p:txBody>
      </p:sp>
    </p:spTree>
    <p:extLst>
      <p:ext uri="{BB962C8B-B14F-4D97-AF65-F5344CB8AC3E}">
        <p14:creationId xmlns:p14="http://schemas.microsoft.com/office/powerpoint/2010/main" val="917355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387A10BD-4399-7658-E9B1-C8AE556D13E4}"/>
              </a:ext>
            </a:extLst>
          </p:cNvPr>
          <p:cNvSpPr txBox="1"/>
          <p:nvPr/>
        </p:nvSpPr>
        <p:spPr>
          <a:xfrm>
            <a:off x="952500" y="2836554"/>
            <a:ext cx="10287000" cy="2862322"/>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During a pandemic, employees are likely to become infected from their families, their children or contacts outside the workplace.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Social contacts in the workplace then spread infection through the workforce.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Lower-contact work environment practices that minimize the risk of infection spread include a well-informed workforce, fewer face-to-face meetings,  rigorous hygiene and frequent biological cleaning of common area surfaces. Ultimately it may be necessary to close offices to prevent the spread of a virulent virus.</a:t>
            </a:r>
          </a:p>
        </p:txBody>
      </p:sp>
    </p:spTree>
    <p:extLst>
      <p:ext uri="{BB962C8B-B14F-4D97-AF65-F5344CB8AC3E}">
        <p14:creationId xmlns:p14="http://schemas.microsoft.com/office/powerpoint/2010/main" val="520639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C322BE69-518E-4328-DD64-245D5950A578}"/>
              </a:ext>
            </a:extLst>
          </p:cNvPr>
          <p:cNvSpPr txBox="1"/>
          <p:nvPr/>
        </p:nvSpPr>
        <p:spPr>
          <a:xfrm>
            <a:off x="1049226" y="3088544"/>
            <a:ext cx="10093548" cy="1938992"/>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Staff who recover from a case of pandemic influenza are unlikely to catch it again and are no longer infectious to others.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Recovered and vaccinated staff can return to work. As the pandemic subsides, resuming operations rapidly and efficiently could become a competitive issue.</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85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C5D7A744-A4BC-1CD8-0118-1E588428365C}"/>
              </a:ext>
            </a:extLst>
          </p:cNvPr>
          <p:cNvSpPr txBox="1"/>
          <p:nvPr/>
        </p:nvSpPr>
        <p:spPr>
          <a:xfrm>
            <a:off x="942308" y="2949534"/>
            <a:ext cx="10007118"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 </a:t>
            </a:r>
            <a:r>
              <a:rPr lang="en-US" sz="2000" b="1" u="sng" kern="0" dirty="0">
                <a:solidFill>
                  <a:prstClr val="black"/>
                </a:solidFill>
                <a:latin typeface="Times New Roman" panose="02020603050405020304" pitchFamily="18" charset="0"/>
                <a:cs typeface="Times New Roman" panose="02020603050405020304" pitchFamily="18" charset="0"/>
              </a:rPr>
              <a:t>critical part of ensuring</a:t>
            </a:r>
            <a:r>
              <a:rPr lang="en-US" sz="2000" kern="0" dirty="0">
                <a:solidFill>
                  <a:prstClr val="black"/>
                </a:solidFill>
                <a:latin typeface="Times New Roman" panose="02020603050405020304" pitchFamily="18" charset="0"/>
                <a:cs typeface="Times New Roman" panose="02020603050405020304" pitchFamily="18" charset="0"/>
              </a:rPr>
              <a:t> that adequate </a:t>
            </a:r>
            <a:r>
              <a:rPr lang="en-US" sz="2000" b="1" u="sng" kern="0" dirty="0">
                <a:solidFill>
                  <a:prstClr val="black"/>
                </a:solidFill>
                <a:latin typeface="Times New Roman" panose="02020603050405020304" pitchFamily="18" charset="0"/>
                <a:cs typeface="Times New Roman" panose="02020603050405020304" pitchFamily="18" charset="0"/>
              </a:rPr>
              <a:t>business continuity plans and disaster recovery plans </a:t>
            </a:r>
            <a:r>
              <a:rPr lang="en-US" sz="2000" kern="0" dirty="0">
                <a:solidFill>
                  <a:prstClr val="black"/>
                </a:solidFill>
                <a:latin typeface="Times New Roman" panose="02020603050405020304" pitchFamily="18" charset="0"/>
                <a:cs typeface="Times New Roman" panose="02020603050405020304" pitchFamily="18" charset="0"/>
              </a:rPr>
              <a:t>are in place is completion of </a:t>
            </a:r>
            <a:r>
              <a:rPr lang="en-US" sz="2000" b="1" u="sng" kern="0" dirty="0">
                <a:solidFill>
                  <a:prstClr val="black"/>
                </a:solidFill>
                <a:latin typeface="Times New Roman" panose="02020603050405020304" pitchFamily="18" charset="0"/>
                <a:cs typeface="Times New Roman" panose="02020603050405020304" pitchFamily="18" charset="0"/>
              </a:rPr>
              <a:t>a business impact analysis (BIA).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a:t>
            </a:r>
            <a:r>
              <a:rPr lang="en-US" sz="2000" b="1" u="sng" kern="0" dirty="0">
                <a:solidFill>
                  <a:prstClr val="black"/>
                </a:solidFill>
                <a:latin typeface="Times New Roman" panose="02020603050405020304" pitchFamily="18" charset="0"/>
                <a:cs typeface="Times New Roman" panose="02020603050405020304" pitchFamily="18" charset="0"/>
              </a:rPr>
              <a:t>BIA</a:t>
            </a:r>
            <a:r>
              <a:rPr lang="en-US" sz="2000" kern="0" dirty="0">
                <a:solidFill>
                  <a:prstClr val="black"/>
                </a:solidFill>
                <a:latin typeface="Times New Roman" panose="02020603050405020304" pitchFamily="18" charset="0"/>
                <a:cs typeface="Times New Roman" panose="02020603050405020304" pitchFamily="18" charset="0"/>
              </a:rPr>
              <a:t> will identify the </a:t>
            </a:r>
            <a:r>
              <a:rPr lang="en-US" sz="2000" b="1" u="sng" kern="0" dirty="0">
                <a:solidFill>
                  <a:prstClr val="black"/>
                </a:solidFill>
                <a:latin typeface="Times New Roman" panose="02020603050405020304" pitchFamily="18" charset="0"/>
                <a:cs typeface="Times New Roman" panose="02020603050405020304" pitchFamily="18" charset="0"/>
              </a:rPr>
              <a:t>critical nature of each business function </a:t>
            </a:r>
            <a:r>
              <a:rPr lang="en-US" sz="2000" kern="0" dirty="0">
                <a:solidFill>
                  <a:prstClr val="black"/>
                </a:solidFill>
                <a:latin typeface="Times New Roman" panose="02020603050405020304" pitchFamily="18" charset="0"/>
                <a:cs typeface="Times New Roman" panose="02020603050405020304" pitchFamily="18" charset="0"/>
              </a:rPr>
              <a:t>by assessment of </a:t>
            </a:r>
            <a:r>
              <a:rPr lang="en-US" sz="2000" b="1" u="sng" kern="0" dirty="0">
                <a:solidFill>
                  <a:prstClr val="black"/>
                </a:solidFill>
                <a:latin typeface="Times New Roman" panose="02020603050405020304" pitchFamily="18" charset="0"/>
                <a:cs typeface="Times New Roman" panose="02020603050405020304" pitchFamily="18" charset="0"/>
              </a:rPr>
              <a:t>the impact of interruption </a:t>
            </a:r>
            <a:r>
              <a:rPr lang="en-US" sz="2000" kern="0" dirty="0">
                <a:solidFill>
                  <a:prstClr val="black"/>
                </a:solidFill>
                <a:latin typeface="Times New Roman" panose="02020603050405020304" pitchFamily="18" charset="0"/>
                <a:cs typeface="Times New Roman" panose="02020603050405020304" pitchFamily="18" charset="0"/>
              </a:rPr>
              <a:t>to that activity.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information will be required in order to identify appropriate </a:t>
            </a:r>
            <a:r>
              <a:rPr lang="en-US" sz="2000" b="1" u="sng" kern="0" dirty="0">
                <a:solidFill>
                  <a:prstClr val="black"/>
                </a:solidFill>
                <a:latin typeface="Times New Roman" panose="02020603050405020304" pitchFamily="18" charset="0"/>
                <a:cs typeface="Times New Roman" panose="02020603050405020304" pitchFamily="18" charset="0"/>
              </a:rPr>
              <a:t>continuity strategies for each function.</a:t>
            </a:r>
          </a:p>
        </p:txBody>
      </p:sp>
    </p:spTree>
    <p:extLst>
      <p:ext uri="{BB962C8B-B14F-4D97-AF65-F5344CB8AC3E}">
        <p14:creationId xmlns:p14="http://schemas.microsoft.com/office/powerpoint/2010/main" val="1963558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54C3B149-321E-0101-185A-698D2C4512AF}"/>
              </a:ext>
            </a:extLst>
          </p:cNvPr>
          <p:cNvSpPr txBox="1"/>
          <p:nvPr/>
        </p:nvSpPr>
        <p:spPr>
          <a:xfrm>
            <a:off x="1092441" y="2930160"/>
            <a:ext cx="10007118" cy="1938992"/>
          </a:xfrm>
          <a:prstGeom prst="rect">
            <a:avLst/>
          </a:prstGeom>
          <a:noFill/>
        </p:spPr>
        <p:txBody>
          <a:bodyPr wrap="square">
            <a:spAutoFit/>
          </a:bodyPr>
          <a:lstStyle/>
          <a:p>
            <a:pPr marL="285750" indent="-28575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BIA is similar to the risk assessment </a:t>
            </a:r>
            <a:r>
              <a:rPr lang="en-US" sz="2000" kern="0" dirty="0">
                <a:solidFill>
                  <a:prstClr val="black"/>
                </a:solidFill>
                <a:latin typeface="Times New Roman" panose="02020603050405020304" pitchFamily="18" charset="0"/>
                <a:cs typeface="Times New Roman" panose="02020603050405020304" pitchFamily="18" charset="0"/>
              </a:rPr>
              <a:t>that is undertaken as part of the overall risk management process.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a:t>
            </a:r>
            <a:r>
              <a:rPr lang="en-US" sz="2000" b="1" u="sng" kern="0" dirty="0">
                <a:solidFill>
                  <a:prstClr val="black"/>
                </a:solidFill>
                <a:latin typeface="Times New Roman" panose="02020603050405020304" pitchFamily="18" charset="0"/>
                <a:cs typeface="Times New Roman" panose="02020603050405020304" pitchFamily="18" charset="0"/>
              </a:rPr>
              <a:t>the critical difference from BCP </a:t>
            </a:r>
            <a:r>
              <a:rPr lang="en-US" sz="2000" kern="0" dirty="0">
                <a:solidFill>
                  <a:prstClr val="black"/>
                </a:solidFill>
                <a:latin typeface="Times New Roman" panose="02020603050405020304" pitchFamily="18" charset="0"/>
                <a:cs typeface="Times New Roman" panose="02020603050405020304" pitchFamily="18" charset="0"/>
              </a:rPr>
              <a:t>is that the emphasis of </a:t>
            </a:r>
            <a:r>
              <a:rPr lang="en-US" sz="2000" b="1" u="sng" kern="0" dirty="0">
                <a:solidFill>
                  <a:prstClr val="black"/>
                </a:solidFill>
                <a:latin typeface="Times New Roman" panose="02020603050405020304" pitchFamily="18" charset="0"/>
                <a:cs typeface="Times New Roman" panose="02020603050405020304" pitchFamily="18" charset="0"/>
              </a:rPr>
              <a:t>a BIA is the identification of the relative importance and criticality of each function</a:t>
            </a:r>
            <a:r>
              <a:rPr lang="en-US" sz="2000" kern="0" dirty="0">
                <a:solidFill>
                  <a:prstClr val="black"/>
                </a:solidFill>
                <a:latin typeface="Times New Roman" panose="02020603050405020304" pitchFamily="18" charset="0"/>
                <a:cs typeface="Times New Roman" panose="02020603050405020304" pitchFamily="18" charset="0"/>
              </a:rPr>
              <a:t>, rather than identifying the events that could undermine that particular function.</a:t>
            </a:r>
          </a:p>
        </p:txBody>
      </p:sp>
    </p:spTree>
    <p:extLst>
      <p:ext uri="{BB962C8B-B14F-4D97-AF65-F5344CB8AC3E}">
        <p14:creationId xmlns:p14="http://schemas.microsoft.com/office/powerpoint/2010/main" val="220003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02270241-C35B-296D-D524-4305E6C6096C}"/>
              </a:ext>
            </a:extLst>
          </p:cNvPr>
          <p:cNvSpPr txBox="1"/>
          <p:nvPr/>
        </p:nvSpPr>
        <p:spPr>
          <a:xfrm>
            <a:off x="802190" y="2964104"/>
            <a:ext cx="10587619"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Therefore, the risk assessment and the BIA are related and could well be undertaken together.</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 risk assessment will </a:t>
            </a:r>
            <a:r>
              <a:rPr lang="en-US" sz="2000" b="1" u="sng" kern="0" dirty="0">
                <a:solidFill>
                  <a:prstClr val="black"/>
                </a:solidFill>
                <a:latin typeface="Times New Roman" panose="02020603050405020304" pitchFamily="18" charset="0"/>
                <a:cs typeface="Times New Roman" panose="02020603050405020304" pitchFamily="18" charset="0"/>
              </a:rPr>
              <a:t>help in identifying the risks that might threaten </a:t>
            </a:r>
            <a:r>
              <a:rPr lang="en-US" sz="2000" kern="0" dirty="0">
                <a:solidFill>
                  <a:prstClr val="black"/>
                </a:solidFill>
                <a:latin typeface="Times New Roman" panose="02020603050405020304" pitchFamily="18" charset="0"/>
                <a:cs typeface="Times New Roman" panose="02020603050405020304" pitchFamily="18" charset="0"/>
              </a:rPr>
              <a:t>the achievement of the </a:t>
            </a:r>
            <a:r>
              <a:rPr lang="en-US" sz="2000" b="1" u="sng" kern="0" dirty="0">
                <a:solidFill>
                  <a:prstClr val="black"/>
                </a:solidFill>
                <a:latin typeface="Times New Roman" panose="02020603050405020304" pitchFamily="18" charset="0"/>
                <a:cs typeface="Times New Roman" panose="02020603050405020304" pitchFamily="18" charset="0"/>
              </a:rPr>
              <a:t>business continuity objectives.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a television company, broadcasting continuity in excess of 99.9 per cent is likely to be the target and may even be a requirement imposed by the licensing authority. Both risk assessment and BIA require a structured and systematic approach.</a:t>
            </a:r>
          </a:p>
        </p:txBody>
      </p:sp>
    </p:spTree>
    <p:extLst>
      <p:ext uri="{BB962C8B-B14F-4D97-AF65-F5344CB8AC3E}">
        <p14:creationId xmlns:p14="http://schemas.microsoft.com/office/powerpoint/2010/main" val="208045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1CA0FB02-F1C5-0A29-455B-DAE9C0F41242}"/>
              </a:ext>
            </a:extLst>
          </p:cNvPr>
          <p:cNvSpPr txBox="1"/>
          <p:nvPr/>
        </p:nvSpPr>
        <p:spPr>
          <a:xfrm>
            <a:off x="942308" y="3156451"/>
            <a:ext cx="10007118" cy="224676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514350" indent="-514350" algn="just">
              <a:buFontTx/>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Identify mission-critical activities </a:t>
            </a:r>
            <a:r>
              <a:rPr lang="en-US" sz="2000" kern="0" dirty="0">
                <a:solidFill>
                  <a:prstClr val="black"/>
                </a:solidFill>
                <a:latin typeface="Times New Roman" panose="02020603050405020304" pitchFamily="18" charset="0"/>
                <a:cs typeface="Times New Roman" panose="02020603050405020304" pitchFamily="18" charset="0"/>
              </a:rPr>
              <a:t>and the required recovery time in the event of disruption.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This identification activity will establish the timeframe within which the critical functions must be resumed after the disruptive event.</a:t>
            </a:r>
          </a:p>
        </p:txBody>
      </p:sp>
    </p:spTree>
    <p:extLst>
      <p:ext uri="{BB962C8B-B14F-4D97-AF65-F5344CB8AC3E}">
        <p14:creationId xmlns:p14="http://schemas.microsoft.com/office/powerpoint/2010/main" val="288142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6B47EE62-A925-566F-1D7E-92B982DAC3CA}"/>
              </a:ext>
            </a:extLst>
          </p:cNvPr>
          <p:cNvSpPr txBox="1"/>
          <p:nvPr/>
        </p:nvSpPr>
        <p:spPr>
          <a:xfrm>
            <a:off x="1152390" y="3088544"/>
            <a:ext cx="10007118" cy="1938992"/>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2. </a:t>
            </a:r>
            <a:r>
              <a:rPr lang="en-US" sz="2000" b="1" u="sng" kern="0" dirty="0">
                <a:solidFill>
                  <a:prstClr val="black"/>
                </a:solidFill>
                <a:latin typeface="Times New Roman" panose="02020603050405020304" pitchFamily="18" charset="0"/>
                <a:cs typeface="Times New Roman" panose="02020603050405020304" pitchFamily="18" charset="0"/>
              </a:rPr>
              <a:t>Establish the impact potential and the resource requirements </a:t>
            </a:r>
            <a:r>
              <a:rPr lang="en-US" sz="2000" kern="0" dirty="0">
                <a:solidFill>
                  <a:prstClr val="black"/>
                </a:solidFill>
                <a:latin typeface="Times New Roman" panose="02020603050405020304" pitchFamily="18" charset="0"/>
                <a:cs typeface="Times New Roman" panose="02020603050405020304" pitchFamily="18" charset="0"/>
              </a:rPr>
              <a:t>for recovery within the agreed timescale. </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The business requirements for recovery of the critical function must be established.</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44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416974A7-DA61-BF40-F86A-6BA4C4CAD3B7}"/>
              </a:ext>
            </a:extLst>
          </p:cNvPr>
          <p:cNvSpPr txBox="1"/>
          <p:nvPr/>
        </p:nvSpPr>
        <p:spPr>
          <a:xfrm>
            <a:off x="1152390" y="3114826"/>
            <a:ext cx="10007118" cy="1631216"/>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3. </a:t>
            </a:r>
            <a:r>
              <a:rPr lang="en-US" sz="2000" b="1" u="sng" kern="0" dirty="0">
                <a:solidFill>
                  <a:prstClr val="black"/>
                </a:solidFill>
                <a:latin typeface="Times New Roman" panose="02020603050405020304" pitchFamily="18" charset="0"/>
                <a:cs typeface="Times New Roman" panose="02020603050405020304" pitchFamily="18" charset="0"/>
              </a:rPr>
              <a:t>Determine whether the likely impact is within the risk appetite </a:t>
            </a:r>
            <a:r>
              <a:rPr lang="en-US" sz="2000" kern="0" dirty="0">
                <a:solidFill>
                  <a:prstClr val="black"/>
                </a:solidFill>
                <a:latin typeface="Times New Roman" panose="02020603050405020304" pitchFamily="18" charset="0"/>
                <a:cs typeface="Times New Roman" panose="02020603050405020304" pitchFamily="18" charset="0"/>
              </a:rPr>
              <a:t>of the organization as the basis for business continuity strategy.</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The technical requirements for recovery of the critical function also need to be established.</a:t>
            </a:r>
          </a:p>
        </p:txBody>
      </p:sp>
    </p:spTree>
    <p:extLst>
      <p:ext uri="{BB962C8B-B14F-4D97-AF65-F5344CB8AC3E}">
        <p14:creationId xmlns:p14="http://schemas.microsoft.com/office/powerpoint/2010/main" val="167332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8" name="TextBox 7">
            <a:extLst>
              <a:ext uri="{FF2B5EF4-FFF2-40B4-BE49-F238E27FC236}">
                <a16:creationId xmlns:a16="http://schemas.microsoft.com/office/drawing/2014/main" id="{DC5BFA7C-7A71-EBB4-A0D0-AC8FAB0B393C}"/>
              </a:ext>
            </a:extLst>
          </p:cNvPr>
          <p:cNvSpPr txBox="1"/>
          <p:nvPr/>
        </p:nvSpPr>
        <p:spPr>
          <a:xfrm>
            <a:off x="1225285" y="2961573"/>
            <a:ext cx="10152747" cy="2554545"/>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There is an obvious link between BCP and enterprise risk management (ERM).</a:t>
            </a:r>
          </a:p>
          <a:p>
            <a:pPr algn="just">
              <a:defRPr/>
            </a:pPr>
            <a:endParaRPr lang="en-US" sz="2000" b="1" u="sng"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ERM</a:t>
            </a:r>
            <a:r>
              <a:rPr lang="en-US" sz="2000" kern="0" dirty="0">
                <a:solidFill>
                  <a:prstClr val="black"/>
                </a:solidFill>
                <a:latin typeface="Times New Roman" panose="02020603050405020304" pitchFamily="18" charset="0"/>
                <a:cs typeface="Times New Roman" panose="02020603050405020304" pitchFamily="18" charset="0"/>
              </a:rPr>
              <a:t> is </a:t>
            </a:r>
            <a:r>
              <a:rPr lang="en-US" sz="2000" b="1" u="sng" kern="0" dirty="0">
                <a:solidFill>
                  <a:prstClr val="black"/>
                </a:solidFill>
                <a:latin typeface="Times New Roman" panose="02020603050405020304" pitchFamily="18" charset="0"/>
                <a:cs typeface="Times New Roman" panose="02020603050405020304" pitchFamily="18" charset="0"/>
              </a:rPr>
              <a:t>concerned with the risks facing the whole organization </a:t>
            </a:r>
            <a:r>
              <a:rPr lang="en-US" sz="2000" kern="0" dirty="0">
                <a:solidFill>
                  <a:prstClr val="black"/>
                </a:solidFill>
                <a:latin typeface="Times New Roman" panose="02020603050405020304" pitchFamily="18" charset="0"/>
                <a:cs typeface="Times New Roman" panose="02020603050405020304" pitchFamily="18" charset="0"/>
              </a:rPr>
              <a:t>and </a:t>
            </a:r>
            <a:r>
              <a:rPr lang="en-US" sz="2000" b="1" u="sng" kern="0" dirty="0">
                <a:solidFill>
                  <a:prstClr val="black"/>
                </a:solidFill>
                <a:latin typeface="Times New Roman" panose="02020603050405020304" pitchFamily="18" charset="0"/>
                <a:cs typeface="Times New Roman" panose="02020603050405020304" pitchFamily="18" charset="0"/>
              </a:rPr>
              <a:t>BCP</a:t>
            </a:r>
            <a:r>
              <a:rPr lang="en-US" sz="2000" kern="0" dirty="0">
                <a:solidFill>
                  <a:prstClr val="black"/>
                </a:solidFill>
                <a:latin typeface="Times New Roman" panose="02020603050405020304" pitchFamily="18" charset="0"/>
                <a:cs typeface="Times New Roman" panose="02020603050405020304" pitchFamily="18" charset="0"/>
              </a:rPr>
              <a:t> takes an approach that business continuity arrangements should be in place.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BCP approach </a:t>
            </a:r>
            <a:r>
              <a:rPr lang="en-US" sz="2000" kern="0" dirty="0">
                <a:solidFill>
                  <a:srgbClr val="000000"/>
                </a:solidFill>
                <a:latin typeface="Times New Roman" panose="02020603050405020304" pitchFamily="18" charset="0"/>
                <a:cs typeface="Times New Roman" panose="02020603050405020304" pitchFamily="18" charset="0"/>
              </a:rPr>
              <a:t>is to look at the continuity of operations across the whole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7950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9" name="TextBox 8">
            <a:extLst>
              <a:ext uri="{FF2B5EF4-FFF2-40B4-BE49-F238E27FC236}">
                <a16:creationId xmlns:a16="http://schemas.microsoft.com/office/drawing/2014/main" id="{6448EA36-AFAA-4F07-D824-165910D55B90}"/>
              </a:ext>
            </a:extLst>
          </p:cNvPr>
          <p:cNvSpPr txBox="1"/>
          <p:nvPr/>
        </p:nvSpPr>
        <p:spPr>
          <a:xfrm>
            <a:off x="1152390" y="2608706"/>
            <a:ext cx="10245602"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an obvious link between BCP and enterprise risk management (ERM).</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Ensuring continuity is obviously part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an ERM approach. It should therefore be considered that BCP is part of ERM, but it is not the whole of ERM activity.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Nevertheless, there is a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strong similarity in approach and the business continuity and disaster recovery activities should take place within the context of a broader ERM initiative, as appropriate.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Both approaches seek to achieve continuity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effective and efficient core business processes</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6583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8" name="TextBox 7">
            <a:extLst>
              <a:ext uri="{FF2B5EF4-FFF2-40B4-BE49-F238E27FC236}">
                <a16:creationId xmlns:a16="http://schemas.microsoft.com/office/drawing/2014/main" id="{96522413-8803-E0DC-21A4-800FAAA21564}"/>
              </a:ext>
            </a:extLst>
          </p:cNvPr>
          <p:cNvSpPr txBox="1"/>
          <p:nvPr/>
        </p:nvSpPr>
        <p:spPr>
          <a:xfrm>
            <a:off x="878374" y="2795646"/>
            <a:ext cx="10553206" cy="286232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Reasonable worst-case scenarios: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Event standards can be established to set a level of resilience against an extreme event that the network or system should be able to continue to operate without widespread loss or disruption to the essential services.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Describing reasonable worst-case scenarios for hazards will enable infrastructure owners and operators to identify and assess their resilience, and consider any gaps in resilience of an asset or network between the event and the actual or current design and service standards.</a:t>
            </a:r>
          </a:p>
        </p:txBody>
      </p:sp>
    </p:spTree>
    <p:extLst>
      <p:ext uri="{BB962C8B-B14F-4D97-AF65-F5344CB8AC3E}">
        <p14:creationId xmlns:p14="http://schemas.microsoft.com/office/powerpoint/2010/main" val="221740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9" name="TextBox 8">
            <a:extLst>
              <a:ext uri="{FF2B5EF4-FFF2-40B4-BE49-F238E27FC236}">
                <a16:creationId xmlns:a16="http://schemas.microsoft.com/office/drawing/2014/main" id="{2C83B49C-81AE-F88C-B575-6FC0D72E136A}"/>
              </a:ext>
            </a:extLst>
          </p:cNvPr>
          <p:cNvSpPr txBox="1"/>
          <p:nvPr/>
        </p:nvSpPr>
        <p:spPr>
          <a:xfrm>
            <a:off x="1032547" y="2844441"/>
            <a:ext cx="10333383"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Reasonable worst-case scenarios: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ability and capability to manage and respond to events greater than these reasonable worst-case scenarios is dependent upon their generic organizational resilience.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Alongside this, infrastructure owners should consider, in their business continuity plans, the speed with which they expect to be able to restore services in the event of supply being disrupted for whatever reason, including events that are not specifically itemized or which are more serious or extreme than those covered in the reasonable worst-case scenarios. </a:t>
            </a:r>
          </a:p>
        </p:txBody>
      </p:sp>
    </p:spTree>
    <p:extLst>
      <p:ext uri="{BB962C8B-B14F-4D97-AF65-F5344CB8AC3E}">
        <p14:creationId xmlns:p14="http://schemas.microsoft.com/office/powerpoint/2010/main" val="1581181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8" name="TextBox 7">
            <a:extLst>
              <a:ext uri="{FF2B5EF4-FFF2-40B4-BE49-F238E27FC236}">
                <a16:creationId xmlns:a16="http://schemas.microsoft.com/office/drawing/2014/main" id="{72CBB944-ABEF-6FA5-2099-97C7563F56BF}"/>
              </a:ext>
            </a:extLst>
          </p:cNvPr>
          <p:cNvSpPr txBox="1"/>
          <p:nvPr/>
        </p:nvSpPr>
        <p:spPr>
          <a:xfrm>
            <a:off x="999789" y="2744900"/>
            <a:ext cx="10399332"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In many countries, there is an obligation placed on local government to ensure the continuity of local businesses in the event of a major civil emergency.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emergency may be triggered by a natural disaster such as flooding or an earthquake.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Alternatively, it could be caused by terrorism, civil unrest or by an epidemic/pandemic. The ISO 22300 series of standards relate to societal resilience and the increasing importance of this series of standards is also considered.</a:t>
            </a:r>
          </a:p>
        </p:txBody>
      </p:sp>
    </p:spTree>
    <p:extLst>
      <p:ext uri="{BB962C8B-B14F-4D97-AF65-F5344CB8AC3E}">
        <p14:creationId xmlns:p14="http://schemas.microsoft.com/office/powerpoint/2010/main" val="65762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9" name="TextBox 8">
            <a:extLst>
              <a:ext uri="{FF2B5EF4-FFF2-40B4-BE49-F238E27FC236}">
                <a16:creationId xmlns:a16="http://schemas.microsoft.com/office/drawing/2014/main" id="{F0F64828-539F-4C4E-0390-D07752CB43B9}"/>
              </a:ext>
            </a:extLst>
          </p:cNvPr>
          <p:cNvSpPr txBox="1"/>
          <p:nvPr/>
        </p:nvSpPr>
        <p:spPr>
          <a:xfrm>
            <a:off x="1058818" y="3238087"/>
            <a:ext cx="10074363" cy="1631216"/>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Many civil authorities publish guidance for businesses to assist them with their BCP.</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a:t>
            </a:r>
            <a:r>
              <a:rPr lang="en-US" sz="2000" kern="0" dirty="0">
                <a:solidFill>
                  <a:srgbClr val="FF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the US government provides valuable information on its website. Also, several trade associations and small business associations offer practical guidance on BCP, including appropriate actions in the case of civil emergency.</a:t>
            </a:r>
          </a:p>
        </p:txBody>
      </p:sp>
    </p:spTree>
    <p:extLst>
      <p:ext uri="{BB962C8B-B14F-4D97-AF65-F5344CB8AC3E}">
        <p14:creationId xmlns:p14="http://schemas.microsoft.com/office/powerpoint/2010/main" val="3432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8" name="TextBox 7">
            <a:extLst>
              <a:ext uri="{FF2B5EF4-FFF2-40B4-BE49-F238E27FC236}">
                <a16:creationId xmlns:a16="http://schemas.microsoft.com/office/drawing/2014/main" id="{FB9F528F-986A-7C6E-CDFC-F363A12B8728}"/>
              </a:ext>
            </a:extLst>
          </p:cNvPr>
          <p:cNvSpPr txBox="1"/>
          <p:nvPr/>
        </p:nvSpPr>
        <p:spPr>
          <a:xfrm>
            <a:off x="1091826" y="2823130"/>
            <a:ext cx="10214825" cy="2862322"/>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secure your business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Thoroughly assessing the disasters that could threaten your firm will give you a clear idea of the business areas that are most important to secure. Usually, these will be the areas on which your business relies the most, and which are exposed to the greatest degree of risk. This is the most important part of your plan.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Clearly, your premises are fundamental to your business – so much so that you probably take them for granted. But you should consider the long-term impact that damage to or destruction of your premises would have on your business. The same applies to business critical machinery, plant and equipment</a:t>
            </a:r>
          </a:p>
        </p:txBody>
      </p:sp>
    </p:spTree>
    <p:extLst>
      <p:ext uri="{BB962C8B-B14F-4D97-AF65-F5344CB8AC3E}">
        <p14:creationId xmlns:p14="http://schemas.microsoft.com/office/powerpoint/2010/main" val="361375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4DEC3F74-57A2-16D7-9E9E-36AF05FAD317}"/>
              </a:ext>
            </a:extLst>
          </p:cNvPr>
          <p:cNvSpPr txBox="1"/>
          <p:nvPr/>
        </p:nvSpPr>
        <p:spPr>
          <a:xfrm>
            <a:off x="1017839" y="2795646"/>
            <a:ext cx="10362800"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Organizations will often establish business objectives and strategic objectives as separate documents.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When seeking to ensure that risk management makes a full contribution to the organization, it is important to view both of these sets of objectives and explore the relationship between them. </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Business objectives will often relate to the annual budget that has been produced by the organization. This budget will contain details of the anticipated sales as income and the cost of sales as expenditure.</a:t>
            </a:r>
            <a:r>
              <a:rPr lang="en-US" sz="2000" kern="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439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02944857-1130-2F8B-53B1-5379594EA646}"/>
              </a:ext>
            </a:extLst>
          </p:cNvPr>
          <p:cNvSpPr txBox="1"/>
          <p:nvPr/>
        </p:nvSpPr>
        <p:spPr>
          <a:xfrm>
            <a:off x="1152390" y="3053220"/>
            <a:ext cx="9902228" cy="1938992"/>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Underpinning the business objectives of the organization will be the business delivery model (or business model for short) that the organization has developed.</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For example, a membership organization will seek sponsorship from organizations that deliver services to the membership. This source of sponsorship income will be a fundamental part of the business model and the annual business objectives.</a:t>
            </a:r>
          </a:p>
        </p:txBody>
      </p:sp>
    </p:spTree>
    <p:extLst>
      <p:ext uri="{BB962C8B-B14F-4D97-AF65-F5344CB8AC3E}">
        <p14:creationId xmlns:p14="http://schemas.microsoft.com/office/powerpoint/2010/main" val="1179139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BACDF09A-1158-5C5D-B1E4-8566DB61CFC6}"/>
              </a:ext>
            </a:extLst>
          </p:cNvPr>
          <p:cNvSpPr txBox="1"/>
          <p:nvPr/>
        </p:nvSpPr>
        <p:spPr>
          <a:xfrm>
            <a:off x="942308" y="2976609"/>
            <a:ext cx="9902228"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risks that are attached to business objectives are associated with the robustness of the business model and the efficiency of the business model.</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840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7C40195E-364E-3020-6D38-F82E9912B953}"/>
              </a:ext>
            </a:extLst>
          </p:cNvPr>
          <p:cNvSpPr txBox="1"/>
          <p:nvPr/>
        </p:nvSpPr>
        <p:spPr>
          <a:xfrm>
            <a:off x="1248125" y="3154414"/>
            <a:ext cx="9902228" cy="193899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undertaking a risk assessment of the annual budget, the events that could undermine sponsorship and membership income, together with the events that could disrupt the delivery of services and benefits, should be considered.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3187652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C694D11D-1A49-FDBD-2D14-E77ACAAD73EA}"/>
              </a:ext>
            </a:extLst>
          </p:cNvPr>
          <p:cNvSpPr txBox="1"/>
          <p:nvPr/>
        </p:nvSpPr>
        <p:spPr>
          <a:xfrm>
            <a:off x="952500" y="2631194"/>
            <a:ext cx="10287000" cy="4093428"/>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Whenever a business is established, it either explicitly or implicitly employs a particular business delivery model that describes the architecture of the value creation, delivery, and capture mechanisms employed by the business enterprise. The essence of a business delivery model is that it defines the manner by which the business delivers value to customers, entices customers to pay for value, and converts those payments to profit: it thus reflects the belief of the organization about what customers want, how they want it, and how the enterprise can organize to best meet those needs, get paid for doing so, and make a profit.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delivery model is used to describe and classify businesses, but is also used by management inside companies to explore possibilities for future development. Future enhancement of the business delivery model is achieved by implementation of a business development plan. In fact, a well-established business delivery model will act as the basis for creative organizations to develop future strategy</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961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3824C15E-1B5E-F6FB-D660-8044B430C97B}"/>
              </a:ext>
            </a:extLst>
          </p:cNvPr>
          <p:cNvSpPr txBox="1"/>
          <p:nvPr/>
        </p:nvSpPr>
        <p:spPr>
          <a:xfrm>
            <a:off x="1106578" y="2840310"/>
            <a:ext cx="10499021"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organizations recognize that the existing business model will not continue to be 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If business objectives are to be delivered year after year, then 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developments could include exploring greater sponsorship opportunities, delivering new services and products that will generate new income, and increasing efficiency in the delivery of the existing business model.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336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B23FFC1C-16E7-559B-3552-1F9357771B5D}"/>
              </a:ext>
            </a:extLst>
          </p:cNvPr>
          <p:cNvSpPr txBox="1"/>
          <p:nvPr/>
        </p:nvSpPr>
        <p:spPr>
          <a:xfrm>
            <a:off x="1037302" y="2828177"/>
            <a:ext cx="10323874"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Once the overall strategy is established, the tactics that will deliver it need to be identified. If the strategy requires changes to core processes or the introduction of new core processes, then projects or programs of work will be required.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tactics introduced by the organization should ensure that effective and efficient core processes to deliver the desired outcomes in the most cost-effective manner are in place. In relation to operations, the desired state of the organization is the continuity of normal efficient operations with no unplanned disruption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7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pic>
        <p:nvPicPr>
          <p:cNvPr id="8" name="Picture 7">
            <a:extLst>
              <a:ext uri="{FF2B5EF4-FFF2-40B4-BE49-F238E27FC236}">
                <a16:creationId xmlns:a16="http://schemas.microsoft.com/office/drawing/2014/main" id="{42783B44-FB5A-4227-B4B3-88B50FFC15C8}"/>
              </a:ext>
            </a:extLst>
          </p:cNvPr>
          <p:cNvPicPr>
            <a:picLocks noChangeAspect="1"/>
          </p:cNvPicPr>
          <p:nvPr/>
        </p:nvPicPr>
        <p:blipFill>
          <a:blip r:embed="rId3"/>
          <a:stretch>
            <a:fillRect/>
          </a:stretch>
        </p:blipFill>
        <p:spPr>
          <a:xfrm>
            <a:off x="3362631" y="2676457"/>
            <a:ext cx="6949881" cy="3061808"/>
          </a:xfrm>
          <a:prstGeom prst="rect">
            <a:avLst/>
          </a:prstGeom>
        </p:spPr>
      </p:pic>
    </p:spTree>
    <p:extLst>
      <p:ext uri="{BB962C8B-B14F-4D97-AF65-F5344CB8AC3E}">
        <p14:creationId xmlns:p14="http://schemas.microsoft.com/office/powerpoint/2010/main" val="3282013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D81394-05EB-4737-A2A3-D503D11CF963}"/>
</file>

<file path=customXml/itemProps2.xml><?xml version="1.0" encoding="utf-8"?>
<ds:datastoreItem xmlns:ds="http://schemas.openxmlformats.org/officeDocument/2006/customXml" ds:itemID="{1C2FCD4D-CF87-4442-AC99-67FD63E178E9}"/>
</file>

<file path=customXml/itemProps3.xml><?xml version="1.0" encoding="utf-8"?>
<ds:datastoreItem xmlns:ds="http://schemas.openxmlformats.org/officeDocument/2006/customXml" ds:itemID="{CF7F7FD5-E806-493F-96D8-B9C7A39EE867}"/>
</file>

<file path=docProps/app.xml><?xml version="1.0" encoding="utf-8"?>
<Properties xmlns="http://schemas.openxmlformats.org/officeDocument/2006/extended-properties" xmlns:vt="http://schemas.openxmlformats.org/officeDocument/2006/docPropsVTypes">
  <TotalTime>593</TotalTime>
  <Words>3477</Words>
  <Application>Microsoft Office PowerPoint</Application>
  <PresentationFormat>Widescreen</PresentationFormat>
  <Paragraphs>399</Paragraphs>
  <Slides>49</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49</vt:i4>
      </vt:variant>
    </vt:vector>
  </HeadingPairs>
  <TitlesOfParts>
    <vt:vector size="58"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126</cp:revision>
  <dcterms:created xsi:type="dcterms:W3CDTF">2023-04-29T09:08:00Z</dcterms:created>
  <dcterms:modified xsi:type="dcterms:W3CDTF">2026-05-24T08:56:37Z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