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6.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7.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8.xml" ContentType="application/vnd.openxmlformats-officedocument.presentationml.tags+xml"/>
  <Override PartName="/ppt/notesSlides/notesSlide1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7"/>
  </p:notesMasterIdLst>
  <p:sldIdLst>
    <p:sldId id="480" r:id="rId5"/>
    <p:sldId id="303" r:id="rId6"/>
    <p:sldId id="271" r:id="rId7"/>
    <p:sldId id="313" r:id="rId8"/>
    <p:sldId id="258" r:id="rId9"/>
    <p:sldId id="259" r:id="rId10"/>
    <p:sldId id="260" r:id="rId11"/>
    <p:sldId id="1143" r:id="rId12"/>
    <p:sldId id="261" r:id="rId13"/>
    <p:sldId id="262" r:id="rId14"/>
    <p:sldId id="263" r:id="rId15"/>
    <p:sldId id="264" r:id="rId16"/>
    <p:sldId id="265" r:id="rId17"/>
    <p:sldId id="266" r:id="rId18"/>
    <p:sldId id="267" r:id="rId19"/>
    <p:sldId id="1179" r:id="rId20"/>
    <p:sldId id="268" r:id="rId21"/>
    <p:sldId id="269" r:id="rId22"/>
    <p:sldId id="270" r:id="rId23"/>
    <p:sldId id="1177" r:id="rId24"/>
    <p:sldId id="1180" r:id="rId25"/>
    <p:sldId id="272" r:id="rId26"/>
    <p:sldId id="273" r:id="rId27"/>
    <p:sldId id="274" r:id="rId28"/>
    <p:sldId id="275" r:id="rId29"/>
    <p:sldId id="276" r:id="rId30"/>
    <p:sldId id="1181" r:id="rId31"/>
    <p:sldId id="277" r:id="rId32"/>
    <p:sldId id="278" r:id="rId33"/>
    <p:sldId id="279" r:id="rId34"/>
    <p:sldId id="280" r:id="rId35"/>
    <p:sldId id="281" r:id="rId36"/>
    <p:sldId id="282" r:id="rId37"/>
    <p:sldId id="283" r:id="rId38"/>
    <p:sldId id="284" r:id="rId39"/>
    <p:sldId id="285" r:id="rId40"/>
    <p:sldId id="1182" r:id="rId41"/>
    <p:sldId id="286" r:id="rId42"/>
    <p:sldId id="287" r:id="rId43"/>
    <p:sldId id="288" r:id="rId44"/>
    <p:sldId id="289" r:id="rId45"/>
    <p:sldId id="1183" r:id="rId46"/>
    <p:sldId id="290" r:id="rId47"/>
    <p:sldId id="291" r:id="rId48"/>
    <p:sldId id="292" r:id="rId49"/>
    <p:sldId id="293" r:id="rId50"/>
    <p:sldId id="294" r:id="rId51"/>
    <p:sldId id="295" r:id="rId52"/>
    <p:sldId id="296" r:id="rId53"/>
    <p:sldId id="297" r:id="rId54"/>
    <p:sldId id="298" r:id="rId55"/>
    <p:sldId id="299" r:id="rId56"/>
    <p:sldId id="300" r:id="rId57"/>
    <p:sldId id="1184" r:id="rId58"/>
    <p:sldId id="301" r:id="rId59"/>
    <p:sldId id="302" r:id="rId60"/>
    <p:sldId id="1185" r:id="rId61"/>
    <p:sldId id="1178" r:id="rId62"/>
    <p:sldId id="1186" r:id="rId63"/>
    <p:sldId id="1187" r:id="rId64"/>
    <p:sldId id="1188" r:id="rId65"/>
    <p:sldId id="349"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58"/>
            <p14:sldId id="259"/>
            <p14:sldId id="260"/>
            <p14:sldId id="1143"/>
            <p14:sldId id="261"/>
            <p14:sldId id="262"/>
            <p14:sldId id="263"/>
            <p14:sldId id="264"/>
            <p14:sldId id="265"/>
            <p14:sldId id="266"/>
            <p14:sldId id="267"/>
            <p14:sldId id="1179"/>
            <p14:sldId id="268"/>
            <p14:sldId id="269"/>
            <p14:sldId id="270"/>
            <p14:sldId id="1177"/>
            <p14:sldId id="1180"/>
            <p14:sldId id="272"/>
            <p14:sldId id="273"/>
            <p14:sldId id="274"/>
            <p14:sldId id="275"/>
            <p14:sldId id="276"/>
            <p14:sldId id="1181"/>
            <p14:sldId id="277"/>
            <p14:sldId id="278"/>
            <p14:sldId id="279"/>
            <p14:sldId id="280"/>
            <p14:sldId id="281"/>
            <p14:sldId id="282"/>
            <p14:sldId id="283"/>
            <p14:sldId id="284"/>
            <p14:sldId id="285"/>
            <p14:sldId id="1182"/>
            <p14:sldId id="286"/>
            <p14:sldId id="287"/>
            <p14:sldId id="288"/>
            <p14:sldId id="289"/>
            <p14:sldId id="1183"/>
            <p14:sldId id="290"/>
            <p14:sldId id="291"/>
            <p14:sldId id="292"/>
            <p14:sldId id="293"/>
            <p14:sldId id="294"/>
            <p14:sldId id="295"/>
            <p14:sldId id="296"/>
            <p14:sldId id="297"/>
            <p14:sldId id="298"/>
            <p14:sldId id="299"/>
            <p14:sldId id="300"/>
            <p14:sldId id="1184"/>
            <p14:sldId id="301"/>
            <p14:sldId id="302"/>
            <p14:sldId id="1185"/>
            <p14:sldId id="1178"/>
            <p14:sldId id="1186"/>
            <p14:sldId id="1187"/>
            <p14:sldId id="1188"/>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90"/>
    <p:restoredTop sz="93767" autoAdjust="0"/>
  </p:normalViewPr>
  <p:slideViewPr>
    <p:cSldViewPr snapToGrid="0">
      <p:cViewPr varScale="1">
        <p:scale>
          <a:sx n="114" d="100"/>
          <a:sy n="114" d="100"/>
        </p:scale>
        <p:origin x="960"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50F553-1852-4EDA-BE9C-BFF91490C4FA}"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pPr rtl="1"/>
          <a:endParaRPr lang="ar-EG"/>
        </a:p>
      </dgm:t>
    </dgm:pt>
    <dgm:pt modelId="{F5B55443-B8D1-4FB9-A090-E42FC96DC66D}">
      <dgm:prSet custT="1"/>
      <dgm:spPr/>
      <dgm:t>
        <a:bodyPr/>
        <a:lstStyle/>
        <a:p>
          <a:pPr rtl="0"/>
          <a:r>
            <a:rPr lang="en-US" sz="2000" b="1" i="0" dirty="0"/>
            <a:t>Attribute</a:t>
          </a:r>
        </a:p>
        <a:p>
          <a:pPr rtl="0"/>
          <a:r>
            <a:rPr lang="en-US" sz="1400" i="0" dirty="0"/>
            <a:t>Is a quality characteristic that is either present or absent, conforming or not conforming, within tolerance or out of tolerance, complete or incomplete</a:t>
          </a:r>
        </a:p>
        <a:p>
          <a:pPr rtl="0"/>
          <a:r>
            <a:rPr lang="en-US" sz="1400" i="0" dirty="0"/>
            <a:t>(invoices percent, number of lost complaints, mistakes per week)</a:t>
          </a:r>
          <a:endParaRPr lang="ar-EG" sz="1600" i="0" dirty="0"/>
        </a:p>
      </dgm:t>
    </dgm:pt>
    <dgm:pt modelId="{AE810815-1CCD-43F7-B527-7FAD0376E00E}" type="parTrans" cxnId="{B8C907B1-CE89-4FE3-A21F-BB45B5B10295}">
      <dgm:prSet/>
      <dgm:spPr/>
      <dgm:t>
        <a:bodyPr/>
        <a:lstStyle/>
        <a:p>
          <a:pPr rtl="1"/>
          <a:endParaRPr lang="ar-EG"/>
        </a:p>
      </dgm:t>
    </dgm:pt>
    <dgm:pt modelId="{4E107E46-491C-475F-B76C-026C69C78EFD}" type="sibTrans" cxnId="{B8C907B1-CE89-4FE3-A21F-BB45B5B10295}">
      <dgm:prSet/>
      <dgm:spPr/>
      <dgm:t>
        <a:bodyPr/>
        <a:lstStyle/>
        <a:p>
          <a:pPr rtl="1"/>
          <a:endParaRPr lang="ar-EG"/>
        </a:p>
      </dgm:t>
    </dgm:pt>
    <dgm:pt modelId="{9223C1F0-4DA3-4757-ABAC-9FA22197D1A5}">
      <dgm:prSet custT="1"/>
      <dgm:spPr/>
      <dgm:t>
        <a:bodyPr/>
        <a:lstStyle/>
        <a:p>
          <a:pPr rtl="0"/>
          <a:r>
            <a:rPr lang="en-US" sz="2400" dirty="0"/>
            <a:t>Attributes data are collected by </a:t>
          </a:r>
          <a:r>
            <a:rPr lang="en-US" sz="2400" i="1" dirty="0">
              <a:solidFill>
                <a:schemeClr val="accent1">
                  <a:lumMod val="50000"/>
                </a:schemeClr>
              </a:solidFill>
            </a:rPr>
            <a:t>counting</a:t>
          </a:r>
          <a:endParaRPr lang="en-US" sz="2400" dirty="0">
            <a:solidFill>
              <a:schemeClr val="accent1">
                <a:lumMod val="50000"/>
              </a:schemeClr>
            </a:solidFill>
          </a:endParaRPr>
        </a:p>
      </dgm:t>
    </dgm:pt>
    <dgm:pt modelId="{43D5EABC-C878-48E7-9E37-AF7733002FC8}" type="parTrans" cxnId="{A2FEB05C-F251-4222-8539-8049E36E7B1E}">
      <dgm:prSet/>
      <dgm:spPr/>
      <dgm:t>
        <a:bodyPr/>
        <a:lstStyle/>
        <a:p>
          <a:pPr rtl="1"/>
          <a:endParaRPr lang="ar-EG"/>
        </a:p>
      </dgm:t>
    </dgm:pt>
    <dgm:pt modelId="{EE61586E-2D6C-42FE-A9DA-6581D06ABC44}" type="sibTrans" cxnId="{A2FEB05C-F251-4222-8539-8049E36E7B1E}">
      <dgm:prSet/>
      <dgm:spPr/>
      <dgm:t>
        <a:bodyPr/>
        <a:lstStyle/>
        <a:p>
          <a:pPr rtl="1"/>
          <a:endParaRPr lang="ar-EG"/>
        </a:p>
      </dgm:t>
    </dgm:pt>
    <dgm:pt modelId="{AA4F7024-0A82-48BE-B42B-9AC720AD7498}">
      <dgm:prSet custT="1"/>
      <dgm:spPr/>
      <dgm:t>
        <a:bodyPr/>
        <a:lstStyle/>
        <a:p>
          <a:pPr rtl="0"/>
          <a:r>
            <a:rPr lang="en-US" sz="2000" b="1" dirty="0"/>
            <a:t>Variable</a:t>
          </a:r>
        </a:p>
        <a:p>
          <a:pPr rtl="0"/>
          <a:r>
            <a:rPr lang="en-US" sz="1400" i="0" dirty="0"/>
            <a:t>Is evaluated in terms of measurable values on a continuous scale</a:t>
          </a:r>
        </a:p>
        <a:p>
          <a:pPr rtl="0"/>
          <a:r>
            <a:rPr lang="en-US" sz="1400" i="0" dirty="0"/>
            <a:t>(time waiting for service, number of hours per week correcting documents, days from ordering to delivering) </a:t>
          </a:r>
          <a:endParaRPr lang="ar-EG" sz="1400" i="0" dirty="0"/>
        </a:p>
      </dgm:t>
    </dgm:pt>
    <dgm:pt modelId="{CA8DB3B1-E873-47E8-B95F-D02B097B6584}" type="parTrans" cxnId="{1B95D2D4-F4F7-47EA-83EF-48C79E5D12C4}">
      <dgm:prSet/>
      <dgm:spPr/>
      <dgm:t>
        <a:bodyPr/>
        <a:lstStyle/>
        <a:p>
          <a:pPr rtl="1"/>
          <a:endParaRPr lang="ar-EG"/>
        </a:p>
      </dgm:t>
    </dgm:pt>
    <dgm:pt modelId="{F8318F2F-0934-46A7-92AC-CA918D99275E}" type="sibTrans" cxnId="{1B95D2D4-F4F7-47EA-83EF-48C79E5D12C4}">
      <dgm:prSet/>
      <dgm:spPr/>
      <dgm:t>
        <a:bodyPr/>
        <a:lstStyle/>
        <a:p>
          <a:pPr rtl="1"/>
          <a:endParaRPr lang="ar-EG"/>
        </a:p>
      </dgm:t>
    </dgm:pt>
    <dgm:pt modelId="{2992F146-82F3-4B36-9749-6EB40AA8CD52}">
      <dgm:prSet custT="1"/>
      <dgm:spPr/>
      <dgm:t>
        <a:bodyPr/>
        <a:lstStyle/>
        <a:p>
          <a:pPr rtl="0"/>
          <a:r>
            <a:rPr lang="en-US" sz="2400" dirty="0"/>
            <a:t>Variables data are collected through </a:t>
          </a:r>
          <a:r>
            <a:rPr lang="en-US" sz="2400" i="1" dirty="0">
              <a:solidFill>
                <a:schemeClr val="accent1">
                  <a:lumMod val="50000"/>
                </a:schemeClr>
              </a:solidFill>
            </a:rPr>
            <a:t>measurement</a:t>
          </a:r>
          <a:endParaRPr lang="ar-EG" sz="2400" dirty="0">
            <a:solidFill>
              <a:schemeClr val="accent1">
                <a:lumMod val="50000"/>
              </a:schemeClr>
            </a:solidFill>
          </a:endParaRPr>
        </a:p>
      </dgm:t>
    </dgm:pt>
    <dgm:pt modelId="{A129FE97-1240-470B-A479-D05D97E6C033}" type="parTrans" cxnId="{2CEDB32A-E514-4A5A-B9FC-C88784D7ECF1}">
      <dgm:prSet/>
      <dgm:spPr/>
      <dgm:t>
        <a:bodyPr/>
        <a:lstStyle/>
        <a:p>
          <a:pPr rtl="1"/>
          <a:endParaRPr lang="ar-EG"/>
        </a:p>
      </dgm:t>
    </dgm:pt>
    <dgm:pt modelId="{06DE1C1D-A682-41DF-A012-CA2BA36FD7E4}" type="sibTrans" cxnId="{2CEDB32A-E514-4A5A-B9FC-C88784D7ECF1}">
      <dgm:prSet/>
      <dgm:spPr/>
      <dgm:t>
        <a:bodyPr/>
        <a:lstStyle/>
        <a:p>
          <a:pPr rtl="1"/>
          <a:endParaRPr lang="ar-EG"/>
        </a:p>
      </dgm:t>
    </dgm:pt>
    <dgm:pt modelId="{5B90BBD6-3F5E-4F48-B320-530E95B4F60D}" type="pres">
      <dgm:prSet presAssocID="{BB50F553-1852-4EDA-BE9C-BFF91490C4FA}" presName="diagram" presStyleCnt="0">
        <dgm:presLayoutVars>
          <dgm:chPref val="1"/>
          <dgm:dir/>
          <dgm:animOne val="branch"/>
          <dgm:animLvl val="lvl"/>
          <dgm:resizeHandles/>
        </dgm:presLayoutVars>
      </dgm:prSet>
      <dgm:spPr/>
    </dgm:pt>
    <dgm:pt modelId="{DB45BAB8-FF0B-4E0C-8BFD-E8ECD7FDEEFA}" type="pres">
      <dgm:prSet presAssocID="{F5B55443-B8D1-4FB9-A090-E42FC96DC66D}" presName="root" presStyleCnt="0"/>
      <dgm:spPr/>
    </dgm:pt>
    <dgm:pt modelId="{D367B1F7-8843-4A21-B618-08CE6448F125}" type="pres">
      <dgm:prSet presAssocID="{F5B55443-B8D1-4FB9-A090-E42FC96DC66D}" presName="rootComposite" presStyleCnt="0"/>
      <dgm:spPr/>
    </dgm:pt>
    <dgm:pt modelId="{F7A0E30D-6D9A-4712-8BB6-A51DD3301351}" type="pres">
      <dgm:prSet presAssocID="{F5B55443-B8D1-4FB9-A090-E42FC96DC66D}" presName="rootText" presStyleLbl="node1" presStyleIdx="0" presStyleCnt="2" custScaleY="127217"/>
      <dgm:spPr/>
    </dgm:pt>
    <dgm:pt modelId="{E458FFE3-90E3-4D30-B983-AD75E3EB19F9}" type="pres">
      <dgm:prSet presAssocID="{F5B55443-B8D1-4FB9-A090-E42FC96DC66D}" presName="rootConnector" presStyleLbl="node1" presStyleIdx="0" presStyleCnt="2"/>
      <dgm:spPr/>
    </dgm:pt>
    <dgm:pt modelId="{CD7DD11B-2486-4A2D-B984-6FFFF51F313F}" type="pres">
      <dgm:prSet presAssocID="{F5B55443-B8D1-4FB9-A090-E42FC96DC66D}" presName="childShape" presStyleCnt="0"/>
      <dgm:spPr/>
    </dgm:pt>
    <dgm:pt modelId="{38C23392-1142-4681-890A-119A00D08EB1}" type="pres">
      <dgm:prSet presAssocID="{43D5EABC-C878-48E7-9E37-AF7733002FC8}" presName="Name13" presStyleLbl="parChTrans1D2" presStyleIdx="0" presStyleCnt="2"/>
      <dgm:spPr/>
    </dgm:pt>
    <dgm:pt modelId="{51C4EBF4-7EBD-43C6-9801-AD5DC23BBBF1}" type="pres">
      <dgm:prSet presAssocID="{9223C1F0-4DA3-4757-ABAC-9FA22197D1A5}" presName="childText" presStyleLbl="bgAcc1" presStyleIdx="0" presStyleCnt="2" custLinFactNeighborY="-10710">
        <dgm:presLayoutVars>
          <dgm:bulletEnabled val="1"/>
        </dgm:presLayoutVars>
      </dgm:prSet>
      <dgm:spPr/>
    </dgm:pt>
    <dgm:pt modelId="{1F7D0A9D-A4FB-44E3-91B5-4B7EB659A997}" type="pres">
      <dgm:prSet presAssocID="{AA4F7024-0A82-48BE-B42B-9AC720AD7498}" presName="root" presStyleCnt="0"/>
      <dgm:spPr/>
    </dgm:pt>
    <dgm:pt modelId="{C8EE373C-9645-421F-BAC5-6B1373ECCAE9}" type="pres">
      <dgm:prSet presAssocID="{AA4F7024-0A82-48BE-B42B-9AC720AD7498}" presName="rootComposite" presStyleCnt="0"/>
      <dgm:spPr/>
    </dgm:pt>
    <dgm:pt modelId="{D1AF5B4B-017B-423E-97F7-2964B885EA8A}" type="pres">
      <dgm:prSet presAssocID="{AA4F7024-0A82-48BE-B42B-9AC720AD7498}" presName="rootText" presStyleLbl="node1" presStyleIdx="1" presStyleCnt="2" custScaleY="131040"/>
      <dgm:spPr/>
    </dgm:pt>
    <dgm:pt modelId="{29305CEB-8118-43B0-B6AB-FFDCF1FB8C93}" type="pres">
      <dgm:prSet presAssocID="{AA4F7024-0A82-48BE-B42B-9AC720AD7498}" presName="rootConnector" presStyleLbl="node1" presStyleIdx="1" presStyleCnt="2"/>
      <dgm:spPr/>
    </dgm:pt>
    <dgm:pt modelId="{6BF4527A-BEA8-434B-97B0-CE216F009D22}" type="pres">
      <dgm:prSet presAssocID="{AA4F7024-0A82-48BE-B42B-9AC720AD7498}" presName="childShape" presStyleCnt="0"/>
      <dgm:spPr/>
    </dgm:pt>
    <dgm:pt modelId="{232C52B7-3F24-4359-83A1-1BD563167935}" type="pres">
      <dgm:prSet presAssocID="{A129FE97-1240-470B-A479-D05D97E6C033}" presName="Name13" presStyleLbl="parChTrans1D2" presStyleIdx="1" presStyleCnt="2"/>
      <dgm:spPr/>
    </dgm:pt>
    <dgm:pt modelId="{44830B5D-4D68-43AE-812E-1DFF4670ED74}" type="pres">
      <dgm:prSet presAssocID="{2992F146-82F3-4B36-9749-6EB40AA8CD52}" presName="childText" presStyleLbl="bgAcc1" presStyleIdx="1" presStyleCnt="2" custLinFactNeighborY="-10710">
        <dgm:presLayoutVars>
          <dgm:bulletEnabled val="1"/>
        </dgm:presLayoutVars>
      </dgm:prSet>
      <dgm:spPr/>
    </dgm:pt>
  </dgm:ptLst>
  <dgm:cxnLst>
    <dgm:cxn modelId="{1A58D826-084B-486B-8365-7CB02CC13B37}" type="presOf" srcId="{F5B55443-B8D1-4FB9-A090-E42FC96DC66D}" destId="{E458FFE3-90E3-4D30-B983-AD75E3EB19F9}" srcOrd="1" destOrd="0" presId="urn:microsoft.com/office/officeart/2005/8/layout/hierarchy3"/>
    <dgm:cxn modelId="{2CEDB32A-E514-4A5A-B9FC-C88784D7ECF1}" srcId="{AA4F7024-0A82-48BE-B42B-9AC720AD7498}" destId="{2992F146-82F3-4B36-9749-6EB40AA8CD52}" srcOrd="0" destOrd="0" parTransId="{A129FE97-1240-470B-A479-D05D97E6C033}" sibTransId="{06DE1C1D-A682-41DF-A012-CA2BA36FD7E4}"/>
    <dgm:cxn modelId="{A7A9D62C-8E82-41A4-9140-C38A23572BE8}" type="presOf" srcId="{BB50F553-1852-4EDA-BE9C-BFF91490C4FA}" destId="{5B90BBD6-3F5E-4F48-B320-530E95B4F60D}" srcOrd="0" destOrd="0" presId="urn:microsoft.com/office/officeart/2005/8/layout/hierarchy3"/>
    <dgm:cxn modelId="{CBBEEB2D-ECBE-482E-8D68-EB653FF87A71}" type="presOf" srcId="{F5B55443-B8D1-4FB9-A090-E42FC96DC66D}" destId="{F7A0E30D-6D9A-4712-8BB6-A51DD3301351}" srcOrd="0" destOrd="0" presId="urn:microsoft.com/office/officeart/2005/8/layout/hierarchy3"/>
    <dgm:cxn modelId="{1A186140-CE06-4DA1-9A4A-3786706318E3}" type="presOf" srcId="{43D5EABC-C878-48E7-9E37-AF7733002FC8}" destId="{38C23392-1142-4681-890A-119A00D08EB1}" srcOrd="0" destOrd="0" presId="urn:microsoft.com/office/officeart/2005/8/layout/hierarchy3"/>
    <dgm:cxn modelId="{05714542-ADAB-4370-A35C-D9CF854B08C7}" type="presOf" srcId="{2992F146-82F3-4B36-9749-6EB40AA8CD52}" destId="{44830B5D-4D68-43AE-812E-1DFF4670ED74}" srcOrd="0" destOrd="0" presId="urn:microsoft.com/office/officeart/2005/8/layout/hierarchy3"/>
    <dgm:cxn modelId="{15B61744-B438-4319-8396-302AF366D24D}" type="presOf" srcId="{9223C1F0-4DA3-4757-ABAC-9FA22197D1A5}" destId="{51C4EBF4-7EBD-43C6-9801-AD5DC23BBBF1}" srcOrd="0" destOrd="0" presId="urn:microsoft.com/office/officeart/2005/8/layout/hierarchy3"/>
    <dgm:cxn modelId="{A2FEB05C-F251-4222-8539-8049E36E7B1E}" srcId="{F5B55443-B8D1-4FB9-A090-E42FC96DC66D}" destId="{9223C1F0-4DA3-4757-ABAC-9FA22197D1A5}" srcOrd="0" destOrd="0" parTransId="{43D5EABC-C878-48E7-9E37-AF7733002FC8}" sibTransId="{EE61586E-2D6C-42FE-A9DA-6581D06ABC44}"/>
    <dgm:cxn modelId="{79EDFDAE-0ED6-49EA-AD41-D795EDE97C80}" type="presOf" srcId="{AA4F7024-0A82-48BE-B42B-9AC720AD7498}" destId="{D1AF5B4B-017B-423E-97F7-2964B885EA8A}" srcOrd="0" destOrd="0" presId="urn:microsoft.com/office/officeart/2005/8/layout/hierarchy3"/>
    <dgm:cxn modelId="{B8C907B1-CE89-4FE3-A21F-BB45B5B10295}" srcId="{BB50F553-1852-4EDA-BE9C-BFF91490C4FA}" destId="{F5B55443-B8D1-4FB9-A090-E42FC96DC66D}" srcOrd="0" destOrd="0" parTransId="{AE810815-1CCD-43F7-B527-7FAD0376E00E}" sibTransId="{4E107E46-491C-475F-B76C-026C69C78EFD}"/>
    <dgm:cxn modelId="{1B95D2D4-F4F7-47EA-83EF-48C79E5D12C4}" srcId="{BB50F553-1852-4EDA-BE9C-BFF91490C4FA}" destId="{AA4F7024-0A82-48BE-B42B-9AC720AD7498}" srcOrd="1" destOrd="0" parTransId="{CA8DB3B1-E873-47E8-B95F-D02B097B6584}" sibTransId="{F8318F2F-0934-46A7-92AC-CA918D99275E}"/>
    <dgm:cxn modelId="{C43B96EE-C341-4582-9071-37947050F509}" type="presOf" srcId="{A129FE97-1240-470B-A479-D05D97E6C033}" destId="{232C52B7-3F24-4359-83A1-1BD563167935}" srcOrd="0" destOrd="0" presId="urn:microsoft.com/office/officeart/2005/8/layout/hierarchy3"/>
    <dgm:cxn modelId="{4ED610FA-0E94-4449-81CB-FFC1BD06DACA}" type="presOf" srcId="{AA4F7024-0A82-48BE-B42B-9AC720AD7498}" destId="{29305CEB-8118-43B0-B6AB-FFDCF1FB8C93}" srcOrd="1" destOrd="0" presId="urn:microsoft.com/office/officeart/2005/8/layout/hierarchy3"/>
    <dgm:cxn modelId="{BD7490C6-7B81-4F8A-9B65-6582171031AF}" type="presParOf" srcId="{5B90BBD6-3F5E-4F48-B320-530E95B4F60D}" destId="{DB45BAB8-FF0B-4E0C-8BFD-E8ECD7FDEEFA}" srcOrd="0" destOrd="0" presId="urn:microsoft.com/office/officeart/2005/8/layout/hierarchy3"/>
    <dgm:cxn modelId="{ECDF370A-713E-45F2-9D20-6B1CB13257C3}" type="presParOf" srcId="{DB45BAB8-FF0B-4E0C-8BFD-E8ECD7FDEEFA}" destId="{D367B1F7-8843-4A21-B618-08CE6448F125}" srcOrd="0" destOrd="0" presId="urn:microsoft.com/office/officeart/2005/8/layout/hierarchy3"/>
    <dgm:cxn modelId="{E29799AA-FCBC-4E8F-A87B-A3740204A0BC}" type="presParOf" srcId="{D367B1F7-8843-4A21-B618-08CE6448F125}" destId="{F7A0E30D-6D9A-4712-8BB6-A51DD3301351}" srcOrd="0" destOrd="0" presId="urn:microsoft.com/office/officeart/2005/8/layout/hierarchy3"/>
    <dgm:cxn modelId="{949F5275-5F2C-44BA-AF01-FCFEAEB1C1C6}" type="presParOf" srcId="{D367B1F7-8843-4A21-B618-08CE6448F125}" destId="{E458FFE3-90E3-4D30-B983-AD75E3EB19F9}" srcOrd="1" destOrd="0" presId="urn:microsoft.com/office/officeart/2005/8/layout/hierarchy3"/>
    <dgm:cxn modelId="{FF7F7B23-2102-4E61-A276-86E52E8F52F4}" type="presParOf" srcId="{DB45BAB8-FF0B-4E0C-8BFD-E8ECD7FDEEFA}" destId="{CD7DD11B-2486-4A2D-B984-6FFFF51F313F}" srcOrd="1" destOrd="0" presId="urn:microsoft.com/office/officeart/2005/8/layout/hierarchy3"/>
    <dgm:cxn modelId="{9547A8E9-768E-47F0-9141-5BE330572799}" type="presParOf" srcId="{CD7DD11B-2486-4A2D-B984-6FFFF51F313F}" destId="{38C23392-1142-4681-890A-119A00D08EB1}" srcOrd="0" destOrd="0" presId="urn:microsoft.com/office/officeart/2005/8/layout/hierarchy3"/>
    <dgm:cxn modelId="{743D9004-1C4F-4EAA-86C4-F62F476CB98B}" type="presParOf" srcId="{CD7DD11B-2486-4A2D-B984-6FFFF51F313F}" destId="{51C4EBF4-7EBD-43C6-9801-AD5DC23BBBF1}" srcOrd="1" destOrd="0" presId="urn:microsoft.com/office/officeart/2005/8/layout/hierarchy3"/>
    <dgm:cxn modelId="{FBE5CE15-4E15-49DE-8155-2E3CB3822E8C}" type="presParOf" srcId="{5B90BBD6-3F5E-4F48-B320-530E95B4F60D}" destId="{1F7D0A9D-A4FB-44E3-91B5-4B7EB659A997}" srcOrd="1" destOrd="0" presId="urn:microsoft.com/office/officeart/2005/8/layout/hierarchy3"/>
    <dgm:cxn modelId="{55CCCECD-04A2-4C38-9256-0F17563CEF77}" type="presParOf" srcId="{1F7D0A9D-A4FB-44E3-91B5-4B7EB659A997}" destId="{C8EE373C-9645-421F-BAC5-6B1373ECCAE9}" srcOrd="0" destOrd="0" presId="urn:microsoft.com/office/officeart/2005/8/layout/hierarchy3"/>
    <dgm:cxn modelId="{D4B527D1-6FBB-48D3-8C5A-994A5A0F8732}" type="presParOf" srcId="{C8EE373C-9645-421F-BAC5-6B1373ECCAE9}" destId="{D1AF5B4B-017B-423E-97F7-2964B885EA8A}" srcOrd="0" destOrd="0" presId="urn:microsoft.com/office/officeart/2005/8/layout/hierarchy3"/>
    <dgm:cxn modelId="{E196D90A-C9AB-4AF3-88F0-0E60AFD17DA2}" type="presParOf" srcId="{C8EE373C-9645-421F-BAC5-6B1373ECCAE9}" destId="{29305CEB-8118-43B0-B6AB-FFDCF1FB8C93}" srcOrd="1" destOrd="0" presId="urn:microsoft.com/office/officeart/2005/8/layout/hierarchy3"/>
    <dgm:cxn modelId="{74EDB6DC-E1B2-4C38-83A6-3822FD7AE501}" type="presParOf" srcId="{1F7D0A9D-A4FB-44E3-91B5-4B7EB659A997}" destId="{6BF4527A-BEA8-434B-97B0-CE216F009D22}" srcOrd="1" destOrd="0" presId="urn:microsoft.com/office/officeart/2005/8/layout/hierarchy3"/>
    <dgm:cxn modelId="{96A73A71-BF1A-48BC-9668-2589F230DDA1}" type="presParOf" srcId="{6BF4527A-BEA8-434B-97B0-CE216F009D22}" destId="{232C52B7-3F24-4359-83A1-1BD563167935}" srcOrd="0" destOrd="0" presId="urn:microsoft.com/office/officeart/2005/8/layout/hierarchy3"/>
    <dgm:cxn modelId="{DB2698CF-8494-4B56-8854-96A137309B42}" type="presParOf" srcId="{6BF4527A-BEA8-434B-97B0-CE216F009D22}" destId="{44830B5D-4D68-43AE-812E-1DFF4670ED74}" srcOrd="1"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8926F3E-1AD0-8146-A06D-70D9403451EB}" type="doc">
      <dgm:prSet loTypeId="urn:microsoft.com/office/officeart/2008/layout/HalfCircleOrganizationChart" loCatId="" qsTypeId="urn:microsoft.com/office/officeart/2005/8/quickstyle/simple1" qsCatId="simple" csTypeId="urn:microsoft.com/office/officeart/2005/8/colors/accent1_2" csCatId="accent1" phldr="1"/>
      <dgm:spPr/>
      <dgm:t>
        <a:bodyPr/>
        <a:lstStyle/>
        <a:p>
          <a:endParaRPr lang="en-US"/>
        </a:p>
      </dgm:t>
    </dgm:pt>
    <dgm:pt modelId="{BB92878E-DFB3-6647-AA06-F502AFCBE8C3}">
      <dgm:prSet phldrT="[Text]"/>
      <dgm:spPr/>
      <dgm:t>
        <a:bodyPr/>
        <a:lstStyle/>
        <a:p>
          <a:pPr rtl="0"/>
          <a:r>
            <a:rPr lang="en-US" dirty="0"/>
            <a:t>FLOW CHART</a:t>
          </a:r>
        </a:p>
      </dgm:t>
    </dgm:pt>
    <dgm:pt modelId="{6162FFFE-718E-E045-951B-C0081761A455}" type="parTrans" cxnId="{04864CC1-9AC1-0244-A12D-4EB24465C392}">
      <dgm:prSet/>
      <dgm:spPr/>
      <dgm:t>
        <a:bodyPr/>
        <a:lstStyle/>
        <a:p>
          <a:endParaRPr lang="en-US"/>
        </a:p>
      </dgm:t>
    </dgm:pt>
    <dgm:pt modelId="{9031D63E-FDAF-DE46-A9CC-0D54DBF2954A}" type="sibTrans" cxnId="{04864CC1-9AC1-0244-A12D-4EB24465C392}">
      <dgm:prSet/>
      <dgm:spPr/>
      <dgm:t>
        <a:bodyPr/>
        <a:lstStyle/>
        <a:p>
          <a:endParaRPr lang="en-US"/>
        </a:p>
      </dgm:t>
    </dgm:pt>
    <dgm:pt modelId="{4BED2F74-E7B3-5F40-AAA5-EEC9BC94C9A5}" type="asst">
      <dgm:prSet phldrT="[Text]"/>
      <dgm:spPr/>
      <dgm:t>
        <a:bodyPr/>
        <a:lstStyle/>
        <a:p>
          <a:pPr rtl="0"/>
          <a:r>
            <a:rPr lang="en-US" dirty="0"/>
            <a:t>SIMPLE</a:t>
          </a:r>
        </a:p>
      </dgm:t>
    </dgm:pt>
    <dgm:pt modelId="{F7771461-63C9-4D47-8F7D-DA51AC64157B}" type="parTrans" cxnId="{5F85AE36-1482-3C49-9BFB-DCBA384609A4}">
      <dgm:prSet/>
      <dgm:spPr/>
      <dgm:t>
        <a:bodyPr/>
        <a:lstStyle/>
        <a:p>
          <a:endParaRPr lang="en-US"/>
        </a:p>
      </dgm:t>
    </dgm:pt>
    <dgm:pt modelId="{18784738-5CAA-AF4C-8819-7E0A8FDC6487}" type="sibTrans" cxnId="{5F85AE36-1482-3C49-9BFB-DCBA384609A4}">
      <dgm:prSet/>
      <dgm:spPr/>
      <dgm:t>
        <a:bodyPr/>
        <a:lstStyle/>
        <a:p>
          <a:endParaRPr lang="en-US"/>
        </a:p>
      </dgm:t>
    </dgm:pt>
    <dgm:pt modelId="{73ABB9B6-C13A-9B43-BF3C-20C0BABFD558}" type="asst">
      <dgm:prSet/>
      <dgm:spPr/>
      <dgm:t>
        <a:bodyPr/>
        <a:lstStyle/>
        <a:p>
          <a:pPr rtl="0"/>
          <a:r>
            <a:rPr lang="en-US" dirty="0"/>
            <a:t>CROSS-FUNCTIONAL</a:t>
          </a:r>
        </a:p>
      </dgm:t>
    </dgm:pt>
    <dgm:pt modelId="{F8F3B95E-2008-4946-BD4A-3A6CBF06647B}" type="parTrans" cxnId="{5253D41A-FA6A-844C-8E38-17433CCBA4D1}">
      <dgm:prSet/>
      <dgm:spPr/>
      <dgm:t>
        <a:bodyPr/>
        <a:lstStyle/>
        <a:p>
          <a:endParaRPr lang="en-US"/>
        </a:p>
      </dgm:t>
    </dgm:pt>
    <dgm:pt modelId="{93EF2B67-47AE-E444-9691-8B7BB48B3762}" type="sibTrans" cxnId="{5253D41A-FA6A-844C-8E38-17433CCBA4D1}">
      <dgm:prSet/>
      <dgm:spPr/>
      <dgm:t>
        <a:bodyPr/>
        <a:lstStyle/>
        <a:p>
          <a:endParaRPr lang="en-US"/>
        </a:p>
      </dgm:t>
    </dgm:pt>
    <dgm:pt modelId="{AE9AF4F5-32AD-A244-87E5-23E8A0FAD9CA}" type="asst">
      <dgm:prSet/>
      <dgm:spPr/>
      <dgm:t>
        <a:bodyPr/>
        <a:lstStyle/>
        <a:p>
          <a:r>
            <a:rPr lang="en-US" dirty="0"/>
            <a:t>HORIZONTAL</a:t>
          </a:r>
        </a:p>
      </dgm:t>
    </dgm:pt>
    <dgm:pt modelId="{6D19FF05-6CA1-FB4C-B101-16BB45FA554B}" type="parTrans" cxnId="{05D1276E-6782-C641-B54F-380D7B6FEC11}">
      <dgm:prSet/>
      <dgm:spPr/>
      <dgm:t>
        <a:bodyPr/>
        <a:lstStyle/>
        <a:p>
          <a:endParaRPr lang="en-US"/>
        </a:p>
      </dgm:t>
    </dgm:pt>
    <dgm:pt modelId="{C96328E1-BDCC-A048-8350-7C3AEC0D94DD}" type="sibTrans" cxnId="{05D1276E-6782-C641-B54F-380D7B6FEC11}">
      <dgm:prSet/>
      <dgm:spPr/>
      <dgm:t>
        <a:bodyPr/>
        <a:lstStyle/>
        <a:p>
          <a:endParaRPr lang="en-US"/>
        </a:p>
      </dgm:t>
    </dgm:pt>
    <dgm:pt modelId="{7F85E991-D808-FF48-9F08-EFE5F0C1CB2E}" type="asst">
      <dgm:prSet/>
      <dgm:spPr/>
      <dgm:t>
        <a:bodyPr/>
        <a:lstStyle/>
        <a:p>
          <a:r>
            <a:rPr lang="en-US" dirty="0"/>
            <a:t>VERTICAL</a:t>
          </a:r>
        </a:p>
      </dgm:t>
    </dgm:pt>
    <dgm:pt modelId="{7D819CD9-0A9C-5343-8D69-234E8B4756C1}" type="parTrans" cxnId="{91066046-DEB2-F64B-BCA9-B3F147B31D4B}">
      <dgm:prSet/>
      <dgm:spPr/>
      <dgm:t>
        <a:bodyPr/>
        <a:lstStyle/>
        <a:p>
          <a:endParaRPr lang="en-US"/>
        </a:p>
      </dgm:t>
    </dgm:pt>
    <dgm:pt modelId="{540BE477-6F04-954E-AB98-3468B7FC2A92}" type="sibTrans" cxnId="{91066046-DEB2-F64B-BCA9-B3F147B31D4B}">
      <dgm:prSet/>
      <dgm:spPr/>
      <dgm:t>
        <a:bodyPr/>
        <a:lstStyle/>
        <a:p>
          <a:endParaRPr lang="en-US"/>
        </a:p>
      </dgm:t>
    </dgm:pt>
    <dgm:pt modelId="{D88510A1-44C1-4647-8CE6-3E455C00FD88}" type="pres">
      <dgm:prSet presAssocID="{F8926F3E-1AD0-8146-A06D-70D9403451EB}" presName="Name0" presStyleCnt="0">
        <dgm:presLayoutVars>
          <dgm:orgChart val="1"/>
          <dgm:chPref val="1"/>
          <dgm:dir/>
          <dgm:animOne val="branch"/>
          <dgm:animLvl val="lvl"/>
          <dgm:resizeHandles/>
        </dgm:presLayoutVars>
      </dgm:prSet>
      <dgm:spPr/>
    </dgm:pt>
    <dgm:pt modelId="{D7D0A930-C2DF-684E-B14E-F0B882134345}" type="pres">
      <dgm:prSet presAssocID="{BB92878E-DFB3-6647-AA06-F502AFCBE8C3}" presName="hierRoot1" presStyleCnt="0">
        <dgm:presLayoutVars>
          <dgm:hierBranch val="init"/>
        </dgm:presLayoutVars>
      </dgm:prSet>
      <dgm:spPr/>
    </dgm:pt>
    <dgm:pt modelId="{1D0DA3A0-0298-7A45-834A-76BC3B1330BE}" type="pres">
      <dgm:prSet presAssocID="{BB92878E-DFB3-6647-AA06-F502AFCBE8C3}" presName="rootComposite1" presStyleCnt="0"/>
      <dgm:spPr/>
    </dgm:pt>
    <dgm:pt modelId="{198DC021-AA31-7340-9BC5-0B01058AC661}" type="pres">
      <dgm:prSet presAssocID="{BB92878E-DFB3-6647-AA06-F502AFCBE8C3}" presName="rootText1" presStyleLbl="alignAcc1" presStyleIdx="0" presStyleCnt="0">
        <dgm:presLayoutVars>
          <dgm:chPref val="3"/>
        </dgm:presLayoutVars>
      </dgm:prSet>
      <dgm:spPr/>
    </dgm:pt>
    <dgm:pt modelId="{CE47D189-A771-8B4A-A73C-701EF03E4314}" type="pres">
      <dgm:prSet presAssocID="{BB92878E-DFB3-6647-AA06-F502AFCBE8C3}" presName="topArc1" presStyleLbl="parChTrans1D1" presStyleIdx="0" presStyleCnt="10"/>
      <dgm:spPr/>
    </dgm:pt>
    <dgm:pt modelId="{1441B32C-796A-8242-92ED-E9BB6D628D5A}" type="pres">
      <dgm:prSet presAssocID="{BB92878E-DFB3-6647-AA06-F502AFCBE8C3}" presName="bottomArc1" presStyleLbl="parChTrans1D1" presStyleIdx="1" presStyleCnt="10"/>
      <dgm:spPr/>
    </dgm:pt>
    <dgm:pt modelId="{109E6044-CFA8-1347-BF91-65F6F795F9F8}" type="pres">
      <dgm:prSet presAssocID="{BB92878E-DFB3-6647-AA06-F502AFCBE8C3}" presName="topConnNode1" presStyleLbl="node1" presStyleIdx="0" presStyleCnt="0"/>
      <dgm:spPr/>
    </dgm:pt>
    <dgm:pt modelId="{667F1985-0519-0649-AAAA-C3CD9F7A7DD7}" type="pres">
      <dgm:prSet presAssocID="{BB92878E-DFB3-6647-AA06-F502AFCBE8C3}" presName="hierChild2" presStyleCnt="0"/>
      <dgm:spPr/>
    </dgm:pt>
    <dgm:pt modelId="{5A3D4A0A-7F2C-E247-9FC3-3FB3B083F7C7}" type="pres">
      <dgm:prSet presAssocID="{BB92878E-DFB3-6647-AA06-F502AFCBE8C3}" presName="hierChild3" presStyleCnt="0"/>
      <dgm:spPr/>
    </dgm:pt>
    <dgm:pt modelId="{79327F07-D6AC-AD46-BC7D-8588399AA352}" type="pres">
      <dgm:prSet presAssocID="{F7771461-63C9-4D47-8F7D-DA51AC64157B}" presName="Name101" presStyleLbl="parChTrans1D2" presStyleIdx="0" presStyleCnt="2"/>
      <dgm:spPr/>
    </dgm:pt>
    <dgm:pt modelId="{786E0C70-4753-E64E-A463-C25D997FA570}" type="pres">
      <dgm:prSet presAssocID="{4BED2F74-E7B3-5F40-AAA5-EEC9BC94C9A5}" presName="hierRoot3" presStyleCnt="0">
        <dgm:presLayoutVars>
          <dgm:hierBranch val="init"/>
        </dgm:presLayoutVars>
      </dgm:prSet>
      <dgm:spPr/>
    </dgm:pt>
    <dgm:pt modelId="{E384ECDC-756C-604F-BC4C-B6501E9A8CBF}" type="pres">
      <dgm:prSet presAssocID="{4BED2F74-E7B3-5F40-AAA5-EEC9BC94C9A5}" presName="rootComposite3" presStyleCnt="0"/>
      <dgm:spPr/>
    </dgm:pt>
    <dgm:pt modelId="{303C50C2-B017-5847-BF88-667385CB9FD9}" type="pres">
      <dgm:prSet presAssocID="{4BED2F74-E7B3-5F40-AAA5-EEC9BC94C9A5}" presName="rootText3" presStyleLbl="alignAcc1" presStyleIdx="0" presStyleCnt="0">
        <dgm:presLayoutVars>
          <dgm:chPref val="3"/>
        </dgm:presLayoutVars>
      </dgm:prSet>
      <dgm:spPr/>
    </dgm:pt>
    <dgm:pt modelId="{2F2D604C-5CFF-A249-97C3-B9E77317485C}" type="pres">
      <dgm:prSet presAssocID="{4BED2F74-E7B3-5F40-AAA5-EEC9BC94C9A5}" presName="topArc3" presStyleLbl="parChTrans1D1" presStyleIdx="2" presStyleCnt="10"/>
      <dgm:spPr/>
    </dgm:pt>
    <dgm:pt modelId="{29D434C6-8C30-BA45-B3B6-96924703FA01}" type="pres">
      <dgm:prSet presAssocID="{4BED2F74-E7B3-5F40-AAA5-EEC9BC94C9A5}" presName="bottomArc3" presStyleLbl="parChTrans1D1" presStyleIdx="3" presStyleCnt="10"/>
      <dgm:spPr/>
    </dgm:pt>
    <dgm:pt modelId="{928F0570-BD60-9F49-8635-9E4A2E221551}" type="pres">
      <dgm:prSet presAssocID="{4BED2F74-E7B3-5F40-AAA5-EEC9BC94C9A5}" presName="topConnNode3" presStyleLbl="asst1" presStyleIdx="0" presStyleCnt="0"/>
      <dgm:spPr/>
    </dgm:pt>
    <dgm:pt modelId="{2883F7CA-7B22-6E4B-AE10-2A21A9A9F0D4}" type="pres">
      <dgm:prSet presAssocID="{4BED2F74-E7B3-5F40-AAA5-EEC9BC94C9A5}" presName="hierChild6" presStyleCnt="0"/>
      <dgm:spPr/>
    </dgm:pt>
    <dgm:pt modelId="{707B28FE-1333-294A-A2B1-501A2D03F4DB}" type="pres">
      <dgm:prSet presAssocID="{4BED2F74-E7B3-5F40-AAA5-EEC9BC94C9A5}" presName="hierChild7" presStyleCnt="0"/>
      <dgm:spPr/>
    </dgm:pt>
    <dgm:pt modelId="{FB459BD5-6653-5246-9440-B0261C29E04E}" type="pres">
      <dgm:prSet presAssocID="{F8F3B95E-2008-4946-BD4A-3A6CBF06647B}" presName="Name101" presStyleLbl="parChTrans1D2" presStyleIdx="1" presStyleCnt="2"/>
      <dgm:spPr/>
    </dgm:pt>
    <dgm:pt modelId="{49BAB606-20AD-8049-B8D0-63AF839DB11B}" type="pres">
      <dgm:prSet presAssocID="{73ABB9B6-C13A-9B43-BF3C-20C0BABFD558}" presName="hierRoot3" presStyleCnt="0">
        <dgm:presLayoutVars>
          <dgm:hierBranch val="init"/>
        </dgm:presLayoutVars>
      </dgm:prSet>
      <dgm:spPr/>
    </dgm:pt>
    <dgm:pt modelId="{41726C4F-4606-774B-9160-B6FE44221D8D}" type="pres">
      <dgm:prSet presAssocID="{73ABB9B6-C13A-9B43-BF3C-20C0BABFD558}" presName="rootComposite3" presStyleCnt="0"/>
      <dgm:spPr/>
    </dgm:pt>
    <dgm:pt modelId="{0EC35473-E937-7048-828C-C5D8BDFAABB8}" type="pres">
      <dgm:prSet presAssocID="{73ABB9B6-C13A-9B43-BF3C-20C0BABFD558}" presName="rootText3" presStyleLbl="alignAcc1" presStyleIdx="0" presStyleCnt="0">
        <dgm:presLayoutVars>
          <dgm:chPref val="3"/>
        </dgm:presLayoutVars>
      </dgm:prSet>
      <dgm:spPr/>
    </dgm:pt>
    <dgm:pt modelId="{074B39C5-00F0-D741-A677-10DADC363898}" type="pres">
      <dgm:prSet presAssocID="{73ABB9B6-C13A-9B43-BF3C-20C0BABFD558}" presName="topArc3" presStyleLbl="parChTrans1D1" presStyleIdx="4" presStyleCnt="10"/>
      <dgm:spPr/>
    </dgm:pt>
    <dgm:pt modelId="{5EC9FB12-B888-9A4F-8E36-F71F38320605}" type="pres">
      <dgm:prSet presAssocID="{73ABB9B6-C13A-9B43-BF3C-20C0BABFD558}" presName="bottomArc3" presStyleLbl="parChTrans1D1" presStyleIdx="5" presStyleCnt="10"/>
      <dgm:spPr/>
    </dgm:pt>
    <dgm:pt modelId="{75C4A2AC-3338-284F-B8CE-7DE4199F2AC2}" type="pres">
      <dgm:prSet presAssocID="{73ABB9B6-C13A-9B43-BF3C-20C0BABFD558}" presName="topConnNode3" presStyleLbl="asst1" presStyleIdx="0" presStyleCnt="0"/>
      <dgm:spPr/>
    </dgm:pt>
    <dgm:pt modelId="{061A0BE1-C694-C740-9C7D-68578FF7FEBD}" type="pres">
      <dgm:prSet presAssocID="{73ABB9B6-C13A-9B43-BF3C-20C0BABFD558}" presName="hierChild6" presStyleCnt="0"/>
      <dgm:spPr/>
    </dgm:pt>
    <dgm:pt modelId="{CBAC1C54-5529-474F-AA31-5B8E5EB39929}" type="pres">
      <dgm:prSet presAssocID="{73ABB9B6-C13A-9B43-BF3C-20C0BABFD558}" presName="hierChild7" presStyleCnt="0"/>
      <dgm:spPr/>
    </dgm:pt>
    <dgm:pt modelId="{C56B9603-1556-DF4B-9E2D-569582F691C7}" type="pres">
      <dgm:prSet presAssocID="{6D19FF05-6CA1-FB4C-B101-16BB45FA554B}" presName="Name101" presStyleLbl="parChTrans1D3" presStyleIdx="0" presStyleCnt="2"/>
      <dgm:spPr/>
    </dgm:pt>
    <dgm:pt modelId="{FBEF7414-29DA-184F-B9B5-EC9EEBF21010}" type="pres">
      <dgm:prSet presAssocID="{AE9AF4F5-32AD-A244-87E5-23E8A0FAD9CA}" presName="hierRoot3" presStyleCnt="0">
        <dgm:presLayoutVars>
          <dgm:hierBranch val="init"/>
        </dgm:presLayoutVars>
      </dgm:prSet>
      <dgm:spPr/>
    </dgm:pt>
    <dgm:pt modelId="{6ED26AD6-9612-8B46-A316-CF76729DF9EA}" type="pres">
      <dgm:prSet presAssocID="{AE9AF4F5-32AD-A244-87E5-23E8A0FAD9CA}" presName="rootComposite3" presStyleCnt="0"/>
      <dgm:spPr/>
    </dgm:pt>
    <dgm:pt modelId="{7F238CE7-8F80-EB40-A68A-6947FE3CB869}" type="pres">
      <dgm:prSet presAssocID="{AE9AF4F5-32AD-A244-87E5-23E8A0FAD9CA}" presName="rootText3" presStyleLbl="alignAcc1" presStyleIdx="0" presStyleCnt="0">
        <dgm:presLayoutVars>
          <dgm:chPref val="3"/>
        </dgm:presLayoutVars>
      </dgm:prSet>
      <dgm:spPr/>
    </dgm:pt>
    <dgm:pt modelId="{123B5310-09A4-0648-97CC-84DADE1A249B}" type="pres">
      <dgm:prSet presAssocID="{AE9AF4F5-32AD-A244-87E5-23E8A0FAD9CA}" presName="topArc3" presStyleLbl="parChTrans1D1" presStyleIdx="6" presStyleCnt="10"/>
      <dgm:spPr/>
    </dgm:pt>
    <dgm:pt modelId="{767B3414-4AC4-A24E-8E5E-5A158EAE401C}" type="pres">
      <dgm:prSet presAssocID="{AE9AF4F5-32AD-A244-87E5-23E8A0FAD9CA}" presName="bottomArc3" presStyleLbl="parChTrans1D1" presStyleIdx="7" presStyleCnt="10"/>
      <dgm:spPr/>
    </dgm:pt>
    <dgm:pt modelId="{AF7C1D65-E788-C34A-B7A2-9C0D6C82CFF6}" type="pres">
      <dgm:prSet presAssocID="{AE9AF4F5-32AD-A244-87E5-23E8A0FAD9CA}" presName="topConnNode3" presStyleLbl="asst1" presStyleIdx="0" presStyleCnt="0"/>
      <dgm:spPr/>
    </dgm:pt>
    <dgm:pt modelId="{59BB9F77-269A-C641-A1C4-522BC729838A}" type="pres">
      <dgm:prSet presAssocID="{AE9AF4F5-32AD-A244-87E5-23E8A0FAD9CA}" presName="hierChild6" presStyleCnt="0"/>
      <dgm:spPr/>
    </dgm:pt>
    <dgm:pt modelId="{2735E6F5-C9EF-B447-8000-78AFD3D3C30C}" type="pres">
      <dgm:prSet presAssocID="{AE9AF4F5-32AD-A244-87E5-23E8A0FAD9CA}" presName="hierChild7" presStyleCnt="0"/>
      <dgm:spPr/>
    </dgm:pt>
    <dgm:pt modelId="{302857DD-071A-984C-826E-4B8C73E608E2}" type="pres">
      <dgm:prSet presAssocID="{7D819CD9-0A9C-5343-8D69-234E8B4756C1}" presName="Name101" presStyleLbl="parChTrans1D3" presStyleIdx="1" presStyleCnt="2"/>
      <dgm:spPr/>
    </dgm:pt>
    <dgm:pt modelId="{C0D6238C-A887-7840-9D6A-C61D83C0F524}" type="pres">
      <dgm:prSet presAssocID="{7F85E991-D808-FF48-9F08-EFE5F0C1CB2E}" presName="hierRoot3" presStyleCnt="0">
        <dgm:presLayoutVars>
          <dgm:hierBranch val="init"/>
        </dgm:presLayoutVars>
      </dgm:prSet>
      <dgm:spPr/>
    </dgm:pt>
    <dgm:pt modelId="{938DF81C-16A5-FD47-AB14-07E85D184CB1}" type="pres">
      <dgm:prSet presAssocID="{7F85E991-D808-FF48-9F08-EFE5F0C1CB2E}" presName="rootComposite3" presStyleCnt="0"/>
      <dgm:spPr/>
    </dgm:pt>
    <dgm:pt modelId="{E2286A7C-6489-E649-833E-C4792834C063}" type="pres">
      <dgm:prSet presAssocID="{7F85E991-D808-FF48-9F08-EFE5F0C1CB2E}" presName="rootText3" presStyleLbl="alignAcc1" presStyleIdx="0" presStyleCnt="0">
        <dgm:presLayoutVars>
          <dgm:chPref val="3"/>
        </dgm:presLayoutVars>
      </dgm:prSet>
      <dgm:spPr/>
    </dgm:pt>
    <dgm:pt modelId="{6E36EAB0-DC2E-2447-9E5F-04A7F55CE71E}" type="pres">
      <dgm:prSet presAssocID="{7F85E991-D808-FF48-9F08-EFE5F0C1CB2E}" presName="topArc3" presStyleLbl="parChTrans1D1" presStyleIdx="8" presStyleCnt="10"/>
      <dgm:spPr/>
    </dgm:pt>
    <dgm:pt modelId="{DAFFF2F0-2725-0442-9A48-BE1CC846C864}" type="pres">
      <dgm:prSet presAssocID="{7F85E991-D808-FF48-9F08-EFE5F0C1CB2E}" presName="bottomArc3" presStyleLbl="parChTrans1D1" presStyleIdx="9" presStyleCnt="10"/>
      <dgm:spPr/>
    </dgm:pt>
    <dgm:pt modelId="{25874134-6836-AB4F-B5FD-4B594BFF545D}" type="pres">
      <dgm:prSet presAssocID="{7F85E991-D808-FF48-9F08-EFE5F0C1CB2E}" presName="topConnNode3" presStyleLbl="asst1" presStyleIdx="0" presStyleCnt="0"/>
      <dgm:spPr/>
    </dgm:pt>
    <dgm:pt modelId="{7164899F-F7FC-E446-8B25-220B7E409F7D}" type="pres">
      <dgm:prSet presAssocID="{7F85E991-D808-FF48-9F08-EFE5F0C1CB2E}" presName="hierChild6" presStyleCnt="0"/>
      <dgm:spPr/>
    </dgm:pt>
    <dgm:pt modelId="{254ED07A-BB48-8642-ACAF-C6CA9CC8BC7F}" type="pres">
      <dgm:prSet presAssocID="{7F85E991-D808-FF48-9F08-EFE5F0C1CB2E}" presName="hierChild7" presStyleCnt="0"/>
      <dgm:spPr/>
    </dgm:pt>
  </dgm:ptLst>
  <dgm:cxnLst>
    <dgm:cxn modelId="{B3E7AB06-1763-F44F-B7B9-9DA73D3ABAF4}" type="presOf" srcId="{F7771461-63C9-4D47-8F7D-DA51AC64157B}" destId="{79327F07-D6AC-AD46-BC7D-8588399AA352}" srcOrd="0" destOrd="0" presId="urn:microsoft.com/office/officeart/2008/layout/HalfCircleOrganizationChart"/>
    <dgm:cxn modelId="{A8AD4919-5ACB-6349-8F13-8573E0B06FE6}" type="presOf" srcId="{BB92878E-DFB3-6647-AA06-F502AFCBE8C3}" destId="{109E6044-CFA8-1347-BF91-65F6F795F9F8}" srcOrd="1" destOrd="0" presId="urn:microsoft.com/office/officeart/2008/layout/HalfCircleOrganizationChart"/>
    <dgm:cxn modelId="{5253D41A-FA6A-844C-8E38-17433CCBA4D1}" srcId="{BB92878E-DFB3-6647-AA06-F502AFCBE8C3}" destId="{73ABB9B6-C13A-9B43-BF3C-20C0BABFD558}" srcOrd="1" destOrd="0" parTransId="{F8F3B95E-2008-4946-BD4A-3A6CBF06647B}" sibTransId="{93EF2B67-47AE-E444-9691-8B7BB48B3762}"/>
    <dgm:cxn modelId="{6C07892B-0862-FA42-B06A-F85698B266F8}" type="presOf" srcId="{4BED2F74-E7B3-5F40-AAA5-EEC9BC94C9A5}" destId="{303C50C2-B017-5847-BF88-667385CB9FD9}" srcOrd="0" destOrd="0" presId="urn:microsoft.com/office/officeart/2008/layout/HalfCircleOrganizationChart"/>
    <dgm:cxn modelId="{5F85AE36-1482-3C49-9BFB-DCBA384609A4}" srcId="{BB92878E-DFB3-6647-AA06-F502AFCBE8C3}" destId="{4BED2F74-E7B3-5F40-AAA5-EEC9BC94C9A5}" srcOrd="0" destOrd="0" parTransId="{F7771461-63C9-4D47-8F7D-DA51AC64157B}" sibTransId="{18784738-5CAA-AF4C-8819-7E0A8FDC6487}"/>
    <dgm:cxn modelId="{91066046-DEB2-F64B-BCA9-B3F147B31D4B}" srcId="{73ABB9B6-C13A-9B43-BF3C-20C0BABFD558}" destId="{7F85E991-D808-FF48-9F08-EFE5F0C1CB2E}" srcOrd="1" destOrd="0" parTransId="{7D819CD9-0A9C-5343-8D69-234E8B4756C1}" sibTransId="{540BE477-6F04-954E-AB98-3468B7FC2A92}"/>
    <dgm:cxn modelId="{0DF8B65D-672D-C542-9EFF-8A0D8CC445F4}" type="presOf" srcId="{7D819CD9-0A9C-5343-8D69-234E8B4756C1}" destId="{302857DD-071A-984C-826E-4B8C73E608E2}" srcOrd="0" destOrd="0" presId="urn:microsoft.com/office/officeart/2008/layout/HalfCircleOrganizationChart"/>
    <dgm:cxn modelId="{C93FCC6D-7C0C-6C43-99AA-AC9A17185D3A}" type="presOf" srcId="{7F85E991-D808-FF48-9F08-EFE5F0C1CB2E}" destId="{25874134-6836-AB4F-B5FD-4B594BFF545D}" srcOrd="1" destOrd="0" presId="urn:microsoft.com/office/officeart/2008/layout/HalfCircleOrganizationChart"/>
    <dgm:cxn modelId="{05D1276E-6782-C641-B54F-380D7B6FEC11}" srcId="{73ABB9B6-C13A-9B43-BF3C-20C0BABFD558}" destId="{AE9AF4F5-32AD-A244-87E5-23E8A0FAD9CA}" srcOrd="0" destOrd="0" parTransId="{6D19FF05-6CA1-FB4C-B101-16BB45FA554B}" sibTransId="{C96328E1-BDCC-A048-8350-7C3AEC0D94DD}"/>
    <dgm:cxn modelId="{33E0C675-E15C-AD4A-A14C-969663F08413}" type="presOf" srcId="{73ABB9B6-C13A-9B43-BF3C-20C0BABFD558}" destId="{75C4A2AC-3338-284F-B8CE-7DE4199F2AC2}" srcOrd="1" destOrd="0" presId="urn:microsoft.com/office/officeart/2008/layout/HalfCircleOrganizationChart"/>
    <dgm:cxn modelId="{B34B2F84-AB8B-3445-9026-C08849176B33}" type="presOf" srcId="{6D19FF05-6CA1-FB4C-B101-16BB45FA554B}" destId="{C56B9603-1556-DF4B-9E2D-569582F691C7}" srcOrd="0" destOrd="0" presId="urn:microsoft.com/office/officeart/2008/layout/HalfCircleOrganizationChart"/>
    <dgm:cxn modelId="{5CC57092-77F3-3C42-81FF-058DA092ECC6}" type="presOf" srcId="{7F85E991-D808-FF48-9F08-EFE5F0C1CB2E}" destId="{E2286A7C-6489-E649-833E-C4792834C063}" srcOrd="0" destOrd="0" presId="urn:microsoft.com/office/officeart/2008/layout/HalfCircleOrganizationChart"/>
    <dgm:cxn modelId="{F73256B9-D414-2C49-B447-410E04E7D9D4}" type="presOf" srcId="{AE9AF4F5-32AD-A244-87E5-23E8A0FAD9CA}" destId="{7F238CE7-8F80-EB40-A68A-6947FE3CB869}" srcOrd="0" destOrd="0" presId="urn:microsoft.com/office/officeart/2008/layout/HalfCircleOrganizationChart"/>
    <dgm:cxn modelId="{04864CC1-9AC1-0244-A12D-4EB24465C392}" srcId="{F8926F3E-1AD0-8146-A06D-70D9403451EB}" destId="{BB92878E-DFB3-6647-AA06-F502AFCBE8C3}" srcOrd="0" destOrd="0" parTransId="{6162FFFE-718E-E045-951B-C0081761A455}" sibTransId="{9031D63E-FDAF-DE46-A9CC-0D54DBF2954A}"/>
    <dgm:cxn modelId="{45A725CF-4803-0340-9801-BCA986EA0F47}" type="presOf" srcId="{F8F3B95E-2008-4946-BD4A-3A6CBF06647B}" destId="{FB459BD5-6653-5246-9440-B0261C29E04E}" srcOrd="0" destOrd="0" presId="urn:microsoft.com/office/officeart/2008/layout/HalfCircleOrganizationChart"/>
    <dgm:cxn modelId="{DDFBBAD7-5639-0C4C-A3BA-2E20D074585F}" type="presOf" srcId="{73ABB9B6-C13A-9B43-BF3C-20C0BABFD558}" destId="{0EC35473-E937-7048-828C-C5D8BDFAABB8}" srcOrd="0" destOrd="0" presId="urn:microsoft.com/office/officeart/2008/layout/HalfCircleOrganizationChart"/>
    <dgm:cxn modelId="{E992C6DF-417B-6143-BA9F-FA2E87C0FFED}" type="presOf" srcId="{4BED2F74-E7B3-5F40-AAA5-EEC9BC94C9A5}" destId="{928F0570-BD60-9F49-8635-9E4A2E221551}" srcOrd="1" destOrd="0" presId="urn:microsoft.com/office/officeart/2008/layout/HalfCircleOrganizationChart"/>
    <dgm:cxn modelId="{CF4B43EA-26AA-2447-8D0D-CE24979A1285}" type="presOf" srcId="{F8926F3E-1AD0-8146-A06D-70D9403451EB}" destId="{D88510A1-44C1-4647-8CE6-3E455C00FD88}" srcOrd="0" destOrd="0" presId="urn:microsoft.com/office/officeart/2008/layout/HalfCircleOrganizationChart"/>
    <dgm:cxn modelId="{152F87F9-5B60-3E4E-8CAD-795C4577E3F0}" type="presOf" srcId="{BB92878E-DFB3-6647-AA06-F502AFCBE8C3}" destId="{198DC021-AA31-7340-9BC5-0B01058AC661}" srcOrd="0" destOrd="0" presId="urn:microsoft.com/office/officeart/2008/layout/HalfCircleOrganizationChart"/>
    <dgm:cxn modelId="{506B13FB-DBB3-F149-AA90-5E2AE1E8EF5B}" type="presOf" srcId="{AE9AF4F5-32AD-A244-87E5-23E8A0FAD9CA}" destId="{AF7C1D65-E788-C34A-B7A2-9C0D6C82CFF6}" srcOrd="1" destOrd="0" presId="urn:microsoft.com/office/officeart/2008/layout/HalfCircleOrganizationChart"/>
    <dgm:cxn modelId="{C5530622-6F76-4D45-B870-5F34057EBD25}" type="presParOf" srcId="{D88510A1-44C1-4647-8CE6-3E455C00FD88}" destId="{D7D0A930-C2DF-684E-B14E-F0B882134345}" srcOrd="0" destOrd="0" presId="urn:microsoft.com/office/officeart/2008/layout/HalfCircleOrganizationChart"/>
    <dgm:cxn modelId="{F0E0FA85-40B7-5D48-A7C9-F9DBDE7F2CA4}" type="presParOf" srcId="{D7D0A930-C2DF-684E-B14E-F0B882134345}" destId="{1D0DA3A0-0298-7A45-834A-76BC3B1330BE}" srcOrd="0" destOrd="0" presId="urn:microsoft.com/office/officeart/2008/layout/HalfCircleOrganizationChart"/>
    <dgm:cxn modelId="{AF059EB1-6BC1-F64F-82CD-E79BAF21D3DF}" type="presParOf" srcId="{1D0DA3A0-0298-7A45-834A-76BC3B1330BE}" destId="{198DC021-AA31-7340-9BC5-0B01058AC661}" srcOrd="0" destOrd="0" presId="urn:microsoft.com/office/officeart/2008/layout/HalfCircleOrganizationChart"/>
    <dgm:cxn modelId="{89A36819-7201-0C47-A06D-9FC6E2054A8C}" type="presParOf" srcId="{1D0DA3A0-0298-7A45-834A-76BC3B1330BE}" destId="{CE47D189-A771-8B4A-A73C-701EF03E4314}" srcOrd="1" destOrd="0" presId="urn:microsoft.com/office/officeart/2008/layout/HalfCircleOrganizationChart"/>
    <dgm:cxn modelId="{D1F8CFC0-1411-ED43-BD75-473518B0C50A}" type="presParOf" srcId="{1D0DA3A0-0298-7A45-834A-76BC3B1330BE}" destId="{1441B32C-796A-8242-92ED-E9BB6D628D5A}" srcOrd="2" destOrd="0" presId="urn:microsoft.com/office/officeart/2008/layout/HalfCircleOrganizationChart"/>
    <dgm:cxn modelId="{C79D5D6D-08E1-A24C-BD27-219A5649DE67}" type="presParOf" srcId="{1D0DA3A0-0298-7A45-834A-76BC3B1330BE}" destId="{109E6044-CFA8-1347-BF91-65F6F795F9F8}" srcOrd="3" destOrd="0" presId="urn:microsoft.com/office/officeart/2008/layout/HalfCircleOrganizationChart"/>
    <dgm:cxn modelId="{8BEF41B0-1F47-1449-9BEA-7EB391DF3BC4}" type="presParOf" srcId="{D7D0A930-C2DF-684E-B14E-F0B882134345}" destId="{667F1985-0519-0649-AAAA-C3CD9F7A7DD7}" srcOrd="1" destOrd="0" presId="urn:microsoft.com/office/officeart/2008/layout/HalfCircleOrganizationChart"/>
    <dgm:cxn modelId="{8BACA9E4-0E3F-3D44-BCCA-C3D8055DC919}" type="presParOf" srcId="{D7D0A930-C2DF-684E-B14E-F0B882134345}" destId="{5A3D4A0A-7F2C-E247-9FC3-3FB3B083F7C7}" srcOrd="2" destOrd="0" presId="urn:microsoft.com/office/officeart/2008/layout/HalfCircleOrganizationChart"/>
    <dgm:cxn modelId="{991622DD-E2E6-D440-9C9A-F5B1AFDA8404}" type="presParOf" srcId="{5A3D4A0A-7F2C-E247-9FC3-3FB3B083F7C7}" destId="{79327F07-D6AC-AD46-BC7D-8588399AA352}" srcOrd="0" destOrd="0" presId="urn:microsoft.com/office/officeart/2008/layout/HalfCircleOrganizationChart"/>
    <dgm:cxn modelId="{81541B45-B68E-4047-8E48-5D58CB94289B}" type="presParOf" srcId="{5A3D4A0A-7F2C-E247-9FC3-3FB3B083F7C7}" destId="{786E0C70-4753-E64E-A463-C25D997FA570}" srcOrd="1" destOrd="0" presId="urn:microsoft.com/office/officeart/2008/layout/HalfCircleOrganizationChart"/>
    <dgm:cxn modelId="{8F1CFB4F-DA36-0349-88B8-1522451CD580}" type="presParOf" srcId="{786E0C70-4753-E64E-A463-C25D997FA570}" destId="{E384ECDC-756C-604F-BC4C-B6501E9A8CBF}" srcOrd="0" destOrd="0" presId="urn:microsoft.com/office/officeart/2008/layout/HalfCircleOrganizationChart"/>
    <dgm:cxn modelId="{8D734C14-AE28-2A4C-B21F-498EAD399634}" type="presParOf" srcId="{E384ECDC-756C-604F-BC4C-B6501E9A8CBF}" destId="{303C50C2-B017-5847-BF88-667385CB9FD9}" srcOrd="0" destOrd="0" presId="urn:microsoft.com/office/officeart/2008/layout/HalfCircleOrganizationChart"/>
    <dgm:cxn modelId="{A4E43D86-B88A-F44C-AB63-80B09C3F775A}" type="presParOf" srcId="{E384ECDC-756C-604F-BC4C-B6501E9A8CBF}" destId="{2F2D604C-5CFF-A249-97C3-B9E77317485C}" srcOrd="1" destOrd="0" presId="urn:microsoft.com/office/officeart/2008/layout/HalfCircleOrganizationChart"/>
    <dgm:cxn modelId="{095255C6-8BE2-7B44-90EB-96A2D1E69EFC}" type="presParOf" srcId="{E384ECDC-756C-604F-BC4C-B6501E9A8CBF}" destId="{29D434C6-8C30-BA45-B3B6-96924703FA01}" srcOrd="2" destOrd="0" presId="urn:microsoft.com/office/officeart/2008/layout/HalfCircleOrganizationChart"/>
    <dgm:cxn modelId="{21B66760-6A19-404C-BC7A-AD1D0705F2CE}" type="presParOf" srcId="{E384ECDC-756C-604F-BC4C-B6501E9A8CBF}" destId="{928F0570-BD60-9F49-8635-9E4A2E221551}" srcOrd="3" destOrd="0" presId="urn:microsoft.com/office/officeart/2008/layout/HalfCircleOrganizationChart"/>
    <dgm:cxn modelId="{5BF85B8A-E360-BF40-9448-4A3B235A00AE}" type="presParOf" srcId="{786E0C70-4753-E64E-A463-C25D997FA570}" destId="{2883F7CA-7B22-6E4B-AE10-2A21A9A9F0D4}" srcOrd="1" destOrd="0" presId="urn:microsoft.com/office/officeart/2008/layout/HalfCircleOrganizationChart"/>
    <dgm:cxn modelId="{42BE8AE5-5BE4-1F49-B6A0-F3B31811FA5B}" type="presParOf" srcId="{786E0C70-4753-E64E-A463-C25D997FA570}" destId="{707B28FE-1333-294A-A2B1-501A2D03F4DB}" srcOrd="2" destOrd="0" presId="urn:microsoft.com/office/officeart/2008/layout/HalfCircleOrganizationChart"/>
    <dgm:cxn modelId="{95BBE183-5043-6640-90A4-7A8966ABB794}" type="presParOf" srcId="{5A3D4A0A-7F2C-E247-9FC3-3FB3B083F7C7}" destId="{FB459BD5-6653-5246-9440-B0261C29E04E}" srcOrd="2" destOrd="0" presId="urn:microsoft.com/office/officeart/2008/layout/HalfCircleOrganizationChart"/>
    <dgm:cxn modelId="{5946A232-B272-A046-94A8-43B7AA2273B5}" type="presParOf" srcId="{5A3D4A0A-7F2C-E247-9FC3-3FB3B083F7C7}" destId="{49BAB606-20AD-8049-B8D0-63AF839DB11B}" srcOrd="3" destOrd="0" presId="urn:microsoft.com/office/officeart/2008/layout/HalfCircleOrganizationChart"/>
    <dgm:cxn modelId="{D407B7C8-078F-CD4D-9561-F9FF2BAF5BB1}" type="presParOf" srcId="{49BAB606-20AD-8049-B8D0-63AF839DB11B}" destId="{41726C4F-4606-774B-9160-B6FE44221D8D}" srcOrd="0" destOrd="0" presId="urn:microsoft.com/office/officeart/2008/layout/HalfCircleOrganizationChart"/>
    <dgm:cxn modelId="{E17DB882-695C-424D-9664-1D1B8654D4A7}" type="presParOf" srcId="{41726C4F-4606-774B-9160-B6FE44221D8D}" destId="{0EC35473-E937-7048-828C-C5D8BDFAABB8}" srcOrd="0" destOrd="0" presId="urn:microsoft.com/office/officeart/2008/layout/HalfCircleOrganizationChart"/>
    <dgm:cxn modelId="{3990D2EB-88EC-3B40-8A95-EDF9BE7D3ED7}" type="presParOf" srcId="{41726C4F-4606-774B-9160-B6FE44221D8D}" destId="{074B39C5-00F0-D741-A677-10DADC363898}" srcOrd="1" destOrd="0" presId="urn:microsoft.com/office/officeart/2008/layout/HalfCircleOrganizationChart"/>
    <dgm:cxn modelId="{4721C437-5AD1-DC4D-923C-049CB588F1C3}" type="presParOf" srcId="{41726C4F-4606-774B-9160-B6FE44221D8D}" destId="{5EC9FB12-B888-9A4F-8E36-F71F38320605}" srcOrd="2" destOrd="0" presId="urn:microsoft.com/office/officeart/2008/layout/HalfCircleOrganizationChart"/>
    <dgm:cxn modelId="{58662D5E-4DFC-5F40-A8FE-8C049D13AF59}" type="presParOf" srcId="{41726C4F-4606-774B-9160-B6FE44221D8D}" destId="{75C4A2AC-3338-284F-B8CE-7DE4199F2AC2}" srcOrd="3" destOrd="0" presId="urn:microsoft.com/office/officeart/2008/layout/HalfCircleOrganizationChart"/>
    <dgm:cxn modelId="{408A23D3-AA50-F84D-9F13-C7B7A54E974E}" type="presParOf" srcId="{49BAB606-20AD-8049-B8D0-63AF839DB11B}" destId="{061A0BE1-C694-C740-9C7D-68578FF7FEBD}" srcOrd="1" destOrd="0" presId="urn:microsoft.com/office/officeart/2008/layout/HalfCircleOrganizationChart"/>
    <dgm:cxn modelId="{5129B69A-FA37-7648-8C30-EA4EA4FB9E94}" type="presParOf" srcId="{49BAB606-20AD-8049-B8D0-63AF839DB11B}" destId="{CBAC1C54-5529-474F-AA31-5B8E5EB39929}" srcOrd="2" destOrd="0" presId="urn:microsoft.com/office/officeart/2008/layout/HalfCircleOrganizationChart"/>
    <dgm:cxn modelId="{FE4C8B2F-D0AB-CD49-827A-94B47AA73424}" type="presParOf" srcId="{CBAC1C54-5529-474F-AA31-5B8E5EB39929}" destId="{C56B9603-1556-DF4B-9E2D-569582F691C7}" srcOrd="0" destOrd="0" presId="urn:microsoft.com/office/officeart/2008/layout/HalfCircleOrganizationChart"/>
    <dgm:cxn modelId="{F0A6367E-0853-D44E-8FC6-74A34B71F941}" type="presParOf" srcId="{CBAC1C54-5529-474F-AA31-5B8E5EB39929}" destId="{FBEF7414-29DA-184F-B9B5-EC9EEBF21010}" srcOrd="1" destOrd="0" presId="urn:microsoft.com/office/officeart/2008/layout/HalfCircleOrganizationChart"/>
    <dgm:cxn modelId="{FE21E5B0-76FB-EC41-9BE1-5F39A07EED37}" type="presParOf" srcId="{FBEF7414-29DA-184F-B9B5-EC9EEBF21010}" destId="{6ED26AD6-9612-8B46-A316-CF76729DF9EA}" srcOrd="0" destOrd="0" presId="urn:microsoft.com/office/officeart/2008/layout/HalfCircleOrganizationChart"/>
    <dgm:cxn modelId="{DEDBC36F-E8E4-234E-89EB-47351E2B88B7}" type="presParOf" srcId="{6ED26AD6-9612-8B46-A316-CF76729DF9EA}" destId="{7F238CE7-8F80-EB40-A68A-6947FE3CB869}" srcOrd="0" destOrd="0" presId="urn:microsoft.com/office/officeart/2008/layout/HalfCircleOrganizationChart"/>
    <dgm:cxn modelId="{18F13713-03B1-D443-B404-0388F6FEB730}" type="presParOf" srcId="{6ED26AD6-9612-8B46-A316-CF76729DF9EA}" destId="{123B5310-09A4-0648-97CC-84DADE1A249B}" srcOrd="1" destOrd="0" presId="urn:microsoft.com/office/officeart/2008/layout/HalfCircleOrganizationChart"/>
    <dgm:cxn modelId="{F2C1059B-94C6-494C-9E04-04BB0FCB9125}" type="presParOf" srcId="{6ED26AD6-9612-8B46-A316-CF76729DF9EA}" destId="{767B3414-4AC4-A24E-8E5E-5A158EAE401C}" srcOrd="2" destOrd="0" presId="urn:microsoft.com/office/officeart/2008/layout/HalfCircleOrganizationChart"/>
    <dgm:cxn modelId="{8B222759-87B0-8E46-9498-86577BA478DD}" type="presParOf" srcId="{6ED26AD6-9612-8B46-A316-CF76729DF9EA}" destId="{AF7C1D65-E788-C34A-B7A2-9C0D6C82CFF6}" srcOrd="3" destOrd="0" presId="urn:microsoft.com/office/officeart/2008/layout/HalfCircleOrganizationChart"/>
    <dgm:cxn modelId="{68609645-FE89-6944-BE12-BD30B789FDE0}" type="presParOf" srcId="{FBEF7414-29DA-184F-B9B5-EC9EEBF21010}" destId="{59BB9F77-269A-C641-A1C4-522BC729838A}" srcOrd="1" destOrd="0" presId="urn:microsoft.com/office/officeart/2008/layout/HalfCircleOrganizationChart"/>
    <dgm:cxn modelId="{BA7767D5-8D00-2747-9043-ED420ADF43BB}" type="presParOf" srcId="{FBEF7414-29DA-184F-B9B5-EC9EEBF21010}" destId="{2735E6F5-C9EF-B447-8000-78AFD3D3C30C}" srcOrd="2" destOrd="0" presId="urn:microsoft.com/office/officeart/2008/layout/HalfCircleOrganizationChart"/>
    <dgm:cxn modelId="{1724BB37-4238-2B4A-AE5F-430DBBF461E6}" type="presParOf" srcId="{CBAC1C54-5529-474F-AA31-5B8E5EB39929}" destId="{302857DD-071A-984C-826E-4B8C73E608E2}" srcOrd="2" destOrd="0" presId="urn:microsoft.com/office/officeart/2008/layout/HalfCircleOrganizationChart"/>
    <dgm:cxn modelId="{DE831692-7684-3045-AD05-AB11DE9AE185}" type="presParOf" srcId="{CBAC1C54-5529-474F-AA31-5B8E5EB39929}" destId="{C0D6238C-A887-7840-9D6A-C61D83C0F524}" srcOrd="3" destOrd="0" presId="urn:microsoft.com/office/officeart/2008/layout/HalfCircleOrganizationChart"/>
    <dgm:cxn modelId="{BC4C0F54-3A8C-AD45-8A14-E3AE37D879FC}" type="presParOf" srcId="{C0D6238C-A887-7840-9D6A-C61D83C0F524}" destId="{938DF81C-16A5-FD47-AB14-07E85D184CB1}" srcOrd="0" destOrd="0" presId="urn:microsoft.com/office/officeart/2008/layout/HalfCircleOrganizationChart"/>
    <dgm:cxn modelId="{3D8D2A78-9C7E-0C40-A3C9-30FA62411677}" type="presParOf" srcId="{938DF81C-16A5-FD47-AB14-07E85D184CB1}" destId="{E2286A7C-6489-E649-833E-C4792834C063}" srcOrd="0" destOrd="0" presId="urn:microsoft.com/office/officeart/2008/layout/HalfCircleOrganizationChart"/>
    <dgm:cxn modelId="{988CB4F0-52EC-3F41-A3F4-DEC9431F33C1}" type="presParOf" srcId="{938DF81C-16A5-FD47-AB14-07E85D184CB1}" destId="{6E36EAB0-DC2E-2447-9E5F-04A7F55CE71E}" srcOrd="1" destOrd="0" presId="urn:microsoft.com/office/officeart/2008/layout/HalfCircleOrganizationChart"/>
    <dgm:cxn modelId="{E464CFE6-FC49-7442-937C-4948C5C24FDC}" type="presParOf" srcId="{938DF81C-16A5-FD47-AB14-07E85D184CB1}" destId="{DAFFF2F0-2725-0442-9A48-BE1CC846C864}" srcOrd="2" destOrd="0" presId="urn:microsoft.com/office/officeart/2008/layout/HalfCircleOrganizationChart"/>
    <dgm:cxn modelId="{7FBED954-696C-424B-AB81-9177F30988A6}" type="presParOf" srcId="{938DF81C-16A5-FD47-AB14-07E85D184CB1}" destId="{25874134-6836-AB4F-B5FD-4B594BFF545D}" srcOrd="3" destOrd="0" presId="urn:microsoft.com/office/officeart/2008/layout/HalfCircleOrganizationChart"/>
    <dgm:cxn modelId="{6F86CA4D-0DB7-6F43-AABC-EBD28A29BDB1}" type="presParOf" srcId="{C0D6238C-A887-7840-9D6A-C61D83C0F524}" destId="{7164899F-F7FC-E446-8B25-220B7E409F7D}" srcOrd="1" destOrd="0" presId="urn:microsoft.com/office/officeart/2008/layout/HalfCircleOrganizationChart"/>
    <dgm:cxn modelId="{5C8F74BE-649A-E946-8ADC-13F4DC9F963E}" type="presParOf" srcId="{C0D6238C-A887-7840-9D6A-C61D83C0F524}" destId="{254ED07A-BB48-8642-ACAF-C6CA9CC8BC7F}" srcOrd="2" destOrd="0" presId="urn:microsoft.com/office/officeart/2008/layout/HalfCircle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A0E30D-6D9A-4712-8BB6-A51DD3301351}">
      <dsp:nvSpPr>
        <dsp:cNvPr id="0" name=""/>
        <dsp:cNvSpPr/>
      </dsp:nvSpPr>
      <dsp:spPr>
        <a:xfrm>
          <a:off x="478213" y="1180"/>
          <a:ext cx="3287333" cy="20910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0">
            <a:lnSpc>
              <a:spcPct val="90000"/>
            </a:lnSpc>
            <a:spcBef>
              <a:spcPct val="0"/>
            </a:spcBef>
            <a:spcAft>
              <a:spcPct val="35000"/>
            </a:spcAft>
            <a:buNone/>
          </a:pPr>
          <a:r>
            <a:rPr lang="en-US" sz="2000" b="1" i="0" kern="1200" dirty="0"/>
            <a:t>Attribute</a:t>
          </a:r>
        </a:p>
        <a:p>
          <a:pPr marL="0" lvl="0" indent="0" algn="ctr" defTabSz="889000" rtl="0">
            <a:lnSpc>
              <a:spcPct val="90000"/>
            </a:lnSpc>
            <a:spcBef>
              <a:spcPct val="0"/>
            </a:spcBef>
            <a:spcAft>
              <a:spcPct val="35000"/>
            </a:spcAft>
            <a:buNone/>
          </a:pPr>
          <a:r>
            <a:rPr lang="en-US" sz="1400" i="0" kern="1200" dirty="0"/>
            <a:t>Is a quality characteristic that is either present or absent, conforming or not conforming, within tolerance or out of tolerance, complete or incomplete</a:t>
          </a:r>
        </a:p>
        <a:p>
          <a:pPr marL="0" lvl="0" indent="0" algn="ctr" defTabSz="889000" rtl="0">
            <a:lnSpc>
              <a:spcPct val="90000"/>
            </a:lnSpc>
            <a:spcBef>
              <a:spcPct val="0"/>
            </a:spcBef>
            <a:spcAft>
              <a:spcPct val="35000"/>
            </a:spcAft>
            <a:buNone/>
          </a:pPr>
          <a:r>
            <a:rPr lang="en-US" sz="1400" i="0" kern="1200" dirty="0"/>
            <a:t>(invoices percent, number of lost complaints, mistakes per week)</a:t>
          </a:r>
          <a:endParaRPr lang="ar-EG" sz="1600" i="0" kern="1200" dirty="0"/>
        </a:p>
      </dsp:txBody>
      <dsp:txXfrm>
        <a:off x="539457" y="62424"/>
        <a:ext cx="3164845" cy="1968535"/>
      </dsp:txXfrm>
    </dsp:sp>
    <dsp:sp modelId="{38C23392-1142-4681-890A-119A00D08EB1}">
      <dsp:nvSpPr>
        <dsp:cNvPr id="0" name=""/>
        <dsp:cNvSpPr/>
      </dsp:nvSpPr>
      <dsp:spPr>
        <a:xfrm>
          <a:off x="806946" y="2092203"/>
          <a:ext cx="328733" cy="1056713"/>
        </a:xfrm>
        <a:custGeom>
          <a:avLst/>
          <a:gdLst/>
          <a:ahLst/>
          <a:cxnLst/>
          <a:rect l="0" t="0" r="0" b="0"/>
          <a:pathLst>
            <a:path>
              <a:moveTo>
                <a:pt x="0" y="0"/>
              </a:moveTo>
              <a:lnTo>
                <a:pt x="0" y="1056713"/>
              </a:lnTo>
              <a:lnTo>
                <a:pt x="328733" y="105671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C4EBF4-7EBD-43C6-9801-AD5DC23BBBF1}">
      <dsp:nvSpPr>
        <dsp:cNvPr id="0" name=""/>
        <dsp:cNvSpPr/>
      </dsp:nvSpPr>
      <dsp:spPr>
        <a:xfrm>
          <a:off x="1135680" y="2327083"/>
          <a:ext cx="2629867" cy="164366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rtl="0">
            <a:lnSpc>
              <a:spcPct val="90000"/>
            </a:lnSpc>
            <a:spcBef>
              <a:spcPct val="0"/>
            </a:spcBef>
            <a:spcAft>
              <a:spcPct val="35000"/>
            </a:spcAft>
            <a:buNone/>
          </a:pPr>
          <a:r>
            <a:rPr lang="en-US" sz="2400" kern="1200" dirty="0"/>
            <a:t>Attributes data are collected by </a:t>
          </a:r>
          <a:r>
            <a:rPr lang="en-US" sz="2400" i="1" kern="1200" dirty="0">
              <a:solidFill>
                <a:schemeClr val="accent1">
                  <a:lumMod val="50000"/>
                </a:schemeClr>
              </a:solidFill>
            </a:rPr>
            <a:t>counting</a:t>
          </a:r>
          <a:endParaRPr lang="en-US" sz="2400" kern="1200" dirty="0">
            <a:solidFill>
              <a:schemeClr val="accent1">
                <a:lumMod val="50000"/>
              </a:schemeClr>
            </a:solidFill>
          </a:endParaRPr>
        </a:p>
      </dsp:txBody>
      <dsp:txXfrm>
        <a:off x="1183821" y="2375224"/>
        <a:ext cx="2533585" cy="1547384"/>
      </dsp:txXfrm>
    </dsp:sp>
    <dsp:sp modelId="{D1AF5B4B-017B-423E-97F7-2964B885EA8A}">
      <dsp:nvSpPr>
        <dsp:cNvPr id="0" name=""/>
        <dsp:cNvSpPr/>
      </dsp:nvSpPr>
      <dsp:spPr>
        <a:xfrm>
          <a:off x="4587380" y="1180"/>
          <a:ext cx="3287333" cy="21538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rtl="0">
            <a:lnSpc>
              <a:spcPct val="90000"/>
            </a:lnSpc>
            <a:spcBef>
              <a:spcPct val="0"/>
            </a:spcBef>
            <a:spcAft>
              <a:spcPct val="35000"/>
            </a:spcAft>
            <a:buNone/>
          </a:pPr>
          <a:r>
            <a:rPr lang="en-US" sz="2000" b="1" kern="1200" dirty="0"/>
            <a:t>Variable</a:t>
          </a:r>
        </a:p>
        <a:p>
          <a:pPr marL="0" lvl="0" indent="0" algn="ctr" defTabSz="889000" rtl="0">
            <a:lnSpc>
              <a:spcPct val="90000"/>
            </a:lnSpc>
            <a:spcBef>
              <a:spcPct val="0"/>
            </a:spcBef>
            <a:spcAft>
              <a:spcPct val="35000"/>
            </a:spcAft>
            <a:buNone/>
          </a:pPr>
          <a:r>
            <a:rPr lang="en-US" sz="1400" i="0" kern="1200" dirty="0"/>
            <a:t>Is evaluated in terms of measurable values on a continuous scale</a:t>
          </a:r>
        </a:p>
        <a:p>
          <a:pPr marL="0" lvl="0" indent="0" algn="ctr" defTabSz="889000" rtl="0">
            <a:lnSpc>
              <a:spcPct val="90000"/>
            </a:lnSpc>
            <a:spcBef>
              <a:spcPct val="0"/>
            </a:spcBef>
            <a:spcAft>
              <a:spcPct val="35000"/>
            </a:spcAft>
            <a:buNone/>
          </a:pPr>
          <a:r>
            <a:rPr lang="en-US" sz="1400" i="0" kern="1200" dirty="0"/>
            <a:t>(time waiting for service, number of hours per week correcting documents, days from ordering to delivering) </a:t>
          </a:r>
          <a:endParaRPr lang="ar-EG" sz="1400" i="0" kern="1200" dirty="0"/>
        </a:p>
      </dsp:txBody>
      <dsp:txXfrm>
        <a:off x="4650464" y="64264"/>
        <a:ext cx="3161165" cy="2027693"/>
      </dsp:txXfrm>
    </dsp:sp>
    <dsp:sp modelId="{232C52B7-3F24-4359-83A1-1BD563167935}">
      <dsp:nvSpPr>
        <dsp:cNvPr id="0" name=""/>
        <dsp:cNvSpPr/>
      </dsp:nvSpPr>
      <dsp:spPr>
        <a:xfrm>
          <a:off x="4916114" y="2155041"/>
          <a:ext cx="328733" cy="1056713"/>
        </a:xfrm>
        <a:custGeom>
          <a:avLst/>
          <a:gdLst/>
          <a:ahLst/>
          <a:cxnLst/>
          <a:rect l="0" t="0" r="0" b="0"/>
          <a:pathLst>
            <a:path>
              <a:moveTo>
                <a:pt x="0" y="0"/>
              </a:moveTo>
              <a:lnTo>
                <a:pt x="0" y="1056713"/>
              </a:lnTo>
              <a:lnTo>
                <a:pt x="328733" y="105671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4830B5D-4D68-43AE-812E-1DFF4670ED74}">
      <dsp:nvSpPr>
        <dsp:cNvPr id="0" name=""/>
        <dsp:cNvSpPr/>
      </dsp:nvSpPr>
      <dsp:spPr>
        <a:xfrm>
          <a:off x="5244847" y="2389921"/>
          <a:ext cx="2629867" cy="164366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rtl="0">
            <a:lnSpc>
              <a:spcPct val="90000"/>
            </a:lnSpc>
            <a:spcBef>
              <a:spcPct val="0"/>
            </a:spcBef>
            <a:spcAft>
              <a:spcPct val="35000"/>
            </a:spcAft>
            <a:buNone/>
          </a:pPr>
          <a:r>
            <a:rPr lang="en-US" sz="2400" kern="1200" dirty="0"/>
            <a:t>Variables data are collected through </a:t>
          </a:r>
          <a:r>
            <a:rPr lang="en-US" sz="2400" i="1" kern="1200" dirty="0">
              <a:solidFill>
                <a:schemeClr val="accent1">
                  <a:lumMod val="50000"/>
                </a:schemeClr>
              </a:solidFill>
            </a:rPr>
            <a:t>measurement</a:t>
          </a:r>
          <a:endParaRPr lang="ar-EG" sz="2400" kern="1200" dirty="0">
            <a:solidFill>
              <a:schemeClr val="accent1">
                <a:lumMod val="50000"/>
              </a:schemeClr>
            </a:solidFill>
          </a:endParaRPr>
        </a:p>
      </dsp:txBody>
      <dsp:txXfrm>
        <a:off x="5292988" y="2438062"/>
        <a:ext cx="2533585" cy="15473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2857DD-071A-984C-826E-4B8C73E608E2}">
      <dsp:nvSpPr>
        <dsp:cNvPr id="0" name=""/>
        <dsp:cNvSpPr/>
      </dsp:nvSpPr>
      <dsp:spPr>
        <a:xfrm>
          <a:off x="4994946" y="2870138"/>
          <a:ext cx="895333" cy="647229"/>
        </a:xfrm>
        <a:custGeom>
          <a:avLst/>
          <a:gdLst/>
          <a:ahLst/>
          <a:cxnLst/>
          <a:rect l="0" t="0" r="0" b="0"/>
          <a:pathLst>
            <a:path>
              <a:moveTo>
                <a:pt x="0" y="0"/>
              </a:moveTo>
              <a:lnTo>
                <a:pt x="0" y="647229"/>
              </a:lnTo>
              <a:lnTo>
                <a:pt x="895333" y="64722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56B9603-1556-DF4B-9E2D-569582F691C7}">
      <dsp:nvSpPr>
        <dsp:cNvPr id="0" name=""/>
        <dsp:cNvSpPr/>
      </dsp:nvSpPr>
      <dsp:spPr>
        <a:xfrm>
          <a:off x="4099612" y="2870138"/>
          <a:ext cx="895333" cy="647229"/>
        </a:xfrm>
        <a:custGeom>
          <a:avLst/>
          <a:gdLst/>
          <a:ahLst/>
          <a:cxnLst/>
          <a:rect l="0" t="0" r="0" b="0"/>
          <a:pathLst>
            <a:path>
              <a:moveTo>
                <a:pt x="895333" y="0"/>
              </a:moveTo>
              <a:lnTo>
                <a:pt x="895333" y="647229"/>
              </a:lnTo>
              <a:lnTo>
                <a:pt x="0" y="64722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B459BD5-6653-5246-9440-B0261C29E04E}">
      <dsp:nvSpPr>
        <dsp:cNvPr id="0" name=""/>
        <dsp:cNvSpPr/>
      </dsp:nvSpPr>
      <dsp:spPr>
        <a:xfrm>
          <a:off x="2384455" y="1338362"/>
          <a:ext cx="2200578" cy="647229"/>
        </a:xfrm>
        <a:custGeom>
          <a:avLst/>
          <a:gdLst/>
          <a:ahLst/>
          <a:cxnLst/>
          <a:rect l="0" t="0" r="0" b="0"/>
          <a:pathLst>
            <a:path>
              <a:moveTo>
                <a:pt x="0" y="0"/>
              </a:moveTo>
              <a:lnTo>
                <a:pt x="0" y="647229"/>
              </a:lnTo>
              <a:lnTo>
                <a:pt x="2200578" y="64722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9327F07-D6AC-AD46-BC7D-8588399AA352}">
      <dsp:nvSpPr>
        <dsp:cNvPr id="0" name=""/>
        <dsp:cNvSpPr/>
      </dsp:nvSpPr>
      <dsp:spPr>
        <a:xfrm>
          <a:off x="1489122" y="1338362"/>
          <a:ext cx="895333" cy="647229"/>
        </a:xfrm>
        <a:custGeom>
          <a:avLst/>
          <a:gdLst/>
          <a:ahLst/>
          <a:cxnLst/>
          <a:rect l="0" t="0" r="0" b="0"/>
          <a:pathLst>
            <a:path>
              <a:moveTo>
                <a:pt x="895333" y="0"/>
              </a:moveTo>
              <a:lnTo>
                <a:pt x="895333" y="647229"/>
              </a:lnTo>
              <a:lnTo>
                <a:pt x="0" y="64722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E47D189-A771-8B4A-A73C-701EF03E4314}">
      <dsp:nvSpPr>
        <dsp:cNvPr id="0" name=""/>
        <dsp:cNvSpPr/>
      </dsp:nvSpPr>
      <dsp:spPr>
        <a:xfrm>
          <a:off x="1845098" y="259647"/>
          <a:ext cx="1078715" cy="1078715"/>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441B32C-796A-8242-92ED-E9BB6D628D5A}">
      <dsp:nvSpPr>
        <dsp:cNvPr id="0" name=""/>
        <dsp:cNvSpPr/>
      </dsp:nvSpPr>
      <dsp:spPr>
        <a:xfrm>
          <a:off x="1845098" y="259647"/>
          <a:ext cx="1078715" cy="1078715"/>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98DC021-AA31-7340-9BC5-0B01058AC661}">
      <dsp:nvSpPr>
        <dsp:cNvPr id="0" name=""/>
        <dsp:cNvSpPr/>
      </dsp:nvSpPr>
      <dsp:spPr>
        <a:xfrm>
          <a:off x="1305740" y="453816"/>
          <a:ext cx="2157430" cy="69037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4605" tIns="14605" rIns="14605" bIns="14605" numCol="1" spcCol="1270" anchor="ctr" anchorCtr="0">
          <a:noAutofit/>
        </a:bodyPr>
        <a:lstStyle/>
        <a:p>
          <a:pPr marL="0" lvl="0" indent="0" algn="ctr" defTabSz="1022350" rtl="0">
            <a:lnSpc>
              <a:spcPct val="90000"/>
            </a:lnSpc>
            <a:spcBef>
              <a:spcPct val="0"/>
            </a:spcBef>
            <a:spcAft>
              <a:spcPct val="35000"/>
            </a:spcAft>
            <a:buNone/>
          </a:pPr>
          <a:r>
            <a:rPr lang="en-US" sz="2300" kern="1200" dirty="0"/>
            <a:t>FLOW CHART</a:t>
          </a:r>
        </a:p>
      </dsp:txBody>
      <dsp:txXfrm>
        <a:off x="1305740" y="453816"/>
        <a:ext cx="2157430" cy="690377"/>
      </dsp:txXfrm>
    </dsp:sp>
    <dsp:sp modelId="{2F2D604C-5CFF-A249-97C3-B9E77317485C}">
      <dsp:nvSpPr>
        <dsp:cNvPr id="0" name=""/>
        <dsp:cNvSpPr/>
      </dsp:nvSpPr>
      <dsp:spPr>
        <a:xfrm>
          <a:off x="539852" y="1791422"/>
          <a:ext cx="1078715" cy="1078715"/>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9D434C6-8C30-BA45-B3B6-96924703FA01}">
      <dsp:nvSpPr>
        <dsp:cNvPr id="0" name=""/>
        <dsp:cNvSpPr/>
      </dsp:nvSpPr>
      <dsp:spPr>
        <a:xfrm>
          <a:off x="539852" y="1791422"/>
          <a:ext cx="1078715" cy="1078715"/>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03C50C2-B017-5847-BF88-667385CB9FD9}">
      <dsp:nvSpPr>
        <dsp:cNvPr id="0" name=""/>
        <dsp:cNvSpPr/>
      </dsp:nvSpPr>
      <dsp:spPr>
        <a:xfrm>
          <a:off x="495" y="1985591"/>
          <a:ext cx="2157430" cy="69037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4605" tIns="14605" rIns="14605" bIns="14605" numCol="1" spcCol="1270" anchor="ctr" anchorCtr="0">
          <a:noAutofit/>
        </a:bodyPr>
        <a:lstStyle/>
        <a:p>
          <a:pPr marL="0" lvl="0" indent="0" algn="ctr" defTabSz="1022350" rtl="0">
            <a:lnSpc>
              <a:spcPct val="90000"/>
            </a:lnSpc>
            <a:spcBef>
              <a:spcPct val="0"/>
            </a:spcBef>
            <a:spcAft>
              <a:spcPct val="35000"/>
            </a:spcAft>
            <a:buNone/>
          </a:pPr>
          <a:r>
            <a:rPr lang="en-US" sz="2300" kern="1200" dirty="0"/>
            <a:t>SIMPLE</a:t>
          </a:r>
        </a:p>
      </dsp:txBody>
      <dsp:txXfrm>
        <a:off x="495" y="1985591"/>
        <a:ext cx="2157430" cy="690377"/>
      </dsp:txXfrm>
    </dsp:sp>
    <dsp:sp modelId="{074B39C5-00F0-D741-A677-10DADC363898}">
      <dsp:nvSpPr>
        <dsp:cNvPr id="0" name=""/>
        <dsp:cNvSpPr/>
      </dsp:nvSpPr>
      <dsp:spPr>
        <a:xfrm>
          <a:off x="4455588" y="1791422"/>
          <a:ext cx="1078715" cy="1078715"/>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C9FB12-B888-9A4F-8E36-F71F38320605}">
      <dsp:nvSpPr>
        <dsp:cNvPr id="0" name=""/>
        <dsp:cNvSpPr/>
      </dsp:nvSpPr>
      <dsp:spPr>
        <a:xfrm>
          <a:off x="4455588" y="1791422"/>
          <a:ext cx="1078715" cy="1078715"/>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EC35473-E937-7048-828C-C5D8BDFAABB8}">
      <dsp:nvSpPr>
        <dsp:cNvPr id="0" name=""/>
        <dsp:cNvSpPr/>
      </dsp:nvSpPr>
      <dsp:spPr>
        <a:xfrm>
          <a:off x="3916231" y="1985591"/>
          <a:ext cx="2157430" cy="69037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4605" tIns="14605" rIns="14605" bIns="14605" numCol="1" spcCol="1270" anchor="ctr" anchorCtr="0">
          <a:noAutofit/>
        </a:bodyPr>
        <a:lstStyle/>
        <a:p>
          <a:pPr marL="0" lvl="0" indent="0" algn="ctr" defTabSz="1022350" rtl="0">
            <a:lnSpc>
              <a:spcPct val="90000"/>
            </a:lnSpc>
            <a:spcBef>
              <a:spcPct val="0"/>
            </a:spcBef>
            <a:spcAft>
              <a:spcPct val="35000"/>
            </a:spcAft>
            <a:buNone/>
          </a:pPr>
          <a:r>
            <a:rPr lang="en-US" sz="2300" kern="1200" dirty="0"/>
            <a:t>CROSS-FUNCTIONAL</a:t>
          </a:r>
        </a:p>
      </dsp:txBody>
      <dsp:txXfrm>
        <a:off x="3916231" y="1985591"/>
        <a:ext cx="2157430" cy="690377"/>
      </dsp:txXfrm>
    </dsp:sp>
    <dsp:sp modelId="{123B5310-09A4-0648-97CC-84DADE1A249B}">
      <dsp:nvSpPr>
        <dsp:cNvPr id="0" name=""/>
        <dsp:cNvSpPr/>
      </dsp:nvSpPr>
      <dsp:spPr>
        <a:xfrm>
          <a:off x="3150343" y="3323198"/>
          <a:ext cx="1078715" cy="1078715"/>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67B3414-4AC4-A24E-8E5E-5A158EAE401C}">
      <dsp:nvSpPr>
        <dsp:cNvPr id="0" name=""/>
        <dsp:cNvSpPr/>
      </dsp:nvSpPr>
      <dsp:spPr>
        <a:xfrm>
          <a:off x="3150343" y="3323198"/>
          <a:ext cx="1078715" cy="1078715"/>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F238CE7-8F80-EB40-A68A-6947FE3CB869}">
      <dsp:nvSpPr>
        <dsp:cNvPr id="0" name=""/>
        <dsp:cNvSpPr/>
      </dsp:nvSpPr>
      <dsp:spPr>
        <a:xfrm>
          <a:off x="2610985" y="3517367"/>
          <a:ext cx="2157430" cy="69037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US" sz="2300" kern="1200" dirty="0"/>
            <a:t>HORIZONTAL</a:t>
          </a:r>
        </a:p>
      </dsp:txBody>
      <dsp:txXfrm>
        <a:off x="2610985" y="3517367"/>
        <a:ext cx="2157430" cy="690377"/>
      </dsp:txXfrm>
    </dsp:sp>
    <dsp:sp modelId="{6E36EAB0-DC2E-2447-9E5F-04A7F55CE71E}">
      <dsp:nvSpPr>
        <dsp:cNvPr id="0" name=""/>
        <dsp:cNvSpPr/>
      </dsp:nvSpPr>
      <dsp:spPr>
        <a:xfrm>
          <a:off x="5760833" y="3323198"/>
          <a:ext cx="1078715" cy="1078715"/>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FFF2F0-2725-0442-9A48-BE1CC846C864}">
      <dsp:nvSpPr>
        <dsp:cNvPr id="0" name=""/>
        <dsp:cNvSpPr/>
      </dsp:nvSpPr>
      <dsp:spPr>
        <a:xfrm>
          <a:off x="5760833" y="3323198"/>
          <a:ext cx="1078715" cy="1078715"/>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286A7C-6489-E649-833E-C4792834C063}">
      <dsp:nvSpPr>
        <dsp:cNvPr id="0" name=""/>
        <dsp:cNvSpPr/>
      </dsp:nvSpPr>
      <dsp:spPr>
        <a:xfrm>
          <a:off x="5221476" y="3517367"/>
          <a:ext cx="2157430" cy="69037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US" sz="2300" kern="1200" dirty="0"/>
            <a:t>VERTICAL</a:t>
          </a:r>
        </a:p>
      </dsp:txBody>
      <dsp:txXfrm>
        <a:off x="5221476" y="3517367"/>
        <a:ext cx="2157430" cy="69037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5/12/26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pPr lvl="1" algn="l" rtl="0" eaLnBrk="1" hangingPunct="1">
              <a:spcBef>
                <a:spcPct val="0"/>
              </a:spcBef>
            </a:pPr>
            <a:endParaRPr lang="ar-EG" dirty="0"/>
          </a:p>
        </p:txBody>
      </p:sp>
      <p:sp>
        <p:nvSpPr>
          <p:cNvPr id="849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32F2AB-7630-4984-9FE6-7ED0E875A328}" type="slidenum">
              <a:rPr lang="ar-EG" smtClean="0"/>
              <a:pPr fontAlgn="base">
                <a:spcBef>
                  <a:spcPct val="0"/>
                </a:spcBef>
                <a:spcAft>
                  <a:spcPct val="0"/>
                </a:spcAft>
                <a:defRPr/>
              </a:pPr>
              <a:t>5</a:t>
            </a:fld>
            <a:endParaRPr lang="ar-EG"/>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rtlCol="1">
            <a:normAutofit/>
          </a:bodyPr>
          <a:lstStyle/>
          <a:p>
            <a:pPr>
              <a:defRPr/>
            </a:pPr>
            <a:endParaRPr lang="en-US" dirty="0"/>
          </a:p>
        </p:txBody>
      </p:sp>
      <p:sp>
        <p:nvSpPr>
          <p:cNvPr id="8602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BB75F10-88D9-4607-8DDC-4C32B8A54416}" type="slidenum">
              <a:rPr lang="ar-EG" smtClean="0"/>
              <a:pPr fontAlgn="base">
                <a:spcBef>
                  <a:spcPct val="0"/>
                </a:spcBef>
                <a:spcAft>
                  <a:spcPct val="0"/>
                </a:spcAft>
                <a:defRPr/>
              </a:pPr>
              <a:t>7</a:t>
            </a:fld>
            <a:endParaRPr lang="ar-EG"/>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F07D214-4D7A-4677-9BF6-4667309A8D6F}" type="slidenum">
              <a:rPr lang="en-US" smtClean="0">
                <a:cs typeface="Arial" pitchFamily="34" charset="0"/>
              </a:rPr>
              <a:pPr fontAlgn="base">
                <a:spcBef>
                  <a:spcPct val="0"/>
                </a:spcBef>
                <a:spcAft>
                  <a:spcPct val="0"/>
                </a:spcAft>
                <a:defRPr/>
              </a:pPr>
              <a:t>12</a:t>
            </a:fld>
            <a:endParaRPr lang="en-US">
              <a:cs typeface="Arial" pitchFamily="34" charset="0"/>
            </a:endParaRPr>
          </a:p>
        </p:txBody>
      </p:sp>
      <p:sp>
        <p:nvSpPr>
          <p:cNvPr id="7168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1684" name="Rectangle 3"/>
          <p:cNvSpPr>
            <a:spLocks noGrp="1" noChangeArrowheads="1"/>
          </p:cNvSpPr>
          <p:nvPr>
            <p:ph type="body" idx="1"/>
          </p:nvPr>
        </p:nvSpPr>
        <p:spPr bwMode="auto">
          <a:noFill/>
        </p:spPr>
        <p:txBody>
          <a:bodyPr/>
          <a:lstStyle/>
          <a:p>
            <a:pPr eaLnBrk="1" hangingPunct="1">
              <a:spcBef>
                <a:spcPct val="0"/>
              </a:spcBef>
            </a:pPr>
            <a:endParaRPr lang="en-US" dirty="0">
              <a:cs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F64DFF1-9C9E-4C25-B387-DFD60FB66BD4}" type="slidenum">
              <a:rPr lang="en-US" smtClean="0">
                <a:cs typeface="Arial" pitchFamily="34" charset="0"/>
              </a:rPr>
              <a:pPr fontAlgn="base">
                <a:spcBef>
                  <a:spcPct val="0"/>
                </a:spcBef>
                <a:spcAft>
                  <a:spcPct val="0"/>
                </a:spcAft>
                <a:defRPr/>
              </a:pPr>
              <a:t>13</a:t>
            </a:fld>
            <a:endParaRPr lang="en-US">
              <a:cs typeface="Arial" pitchFamily="34" charset="0"/>
            </a:endParaRPr>
          </a:p>
        </p:txBody>
      </p:sp>
      <p:sp>
        <p:nvSpPr>
          <p:cNvPr id="7270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2708" name="Rectangle 3"/>
          <p:cNvSpPr>
            <a:spLocks noGrp="1" noChangeArrowheads="1"/>
          </p:cNvSpPr>
          <p:nvPr>
            <p:ph type="body" idx="1"/>
          </p:nvPr>
        </p:nvSpPr>
        <p:spPr bwMode="auto">
          <a:noFill/>
        </p:spPr>
        <p:txBody>
          <a:bodyPr/>
          <a:lstStyle/>
          <a:p>
            <a:pPr algn="l" rtl="0" eaLnBrk="1" hangingPunct="1">
              <a:spcBef>
                <a:spcPct val="0"/>
              </a:spcBef>
            </a:pPr>
            <a:endParaRPr lang="en-US" dirty="0">
              <a:cs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AF54B16-70E4-446C-8818-C3D19AD6BE57}" type="slidenum">
              <a:rPr lang="en-US" smtClean="0">
                <a:cs typeface="Arial" pitchFamily="34" charset="0"/>
              </a:rPr>
              <a:pPr fontAlgn="base">
                <a:spcBef>
                  <a:spcPct val="0"/>
                </a:spcBef>
                <a:spcAft>
                  <a:spcPct val="0"/>
                </a:spcAft>
                <a:defRPr/>
              </a:pPr>
              <a:t>24</a:t>
            </a:fld>
            <a:endParaRPr lang="en-US">
              <a:cs typeface="Arial" pitchFamily="34" charset="0"/>
            </a:endParaRPr>
          </a:p>
        </p:txBody>
      </p:sp>
      <p:sp>
        <p:nvSpPr>
          <p:cNvPr id="747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4756" name="Rectangle 3"/>
          <p:cNvSpPr>
            <a:spLocks noGrp="1" noChangeArrowheads="1"/>
          </p:cNvSpPr>
          <p:nvPr>
            <p:ph type="body" idx="1"/>
          </p:nvPr>
        </p:nvSpPr>
        <p:spPr bwMode="auto">
          <a:noFill/>
        </p:spPr>
        <p:txBody>
          <a:bodyPr/>
          <a:lstStyle/>
          <a:p>
            <a:pPr algn="l" rtl="0" eaLnBrk="1" hangingPunct="1">
              <a:spcBef>
                <a:spcPct val="0"/>
              </a:spcBef>
            </a:pPr>
            <a:endParaRPr lang="en-US" dirty="0">
              <a:cs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725BEF2-5F7C-4403-8406-C0B648844BFE}" type="slidenum">
              <a:rPr lang="en-US" smtClean="0">
                <a:cs typeface="Arial" pitchFamily="34" charset="0"/>
              </a:rPr>
              <a:pPr fontAlgn="base">
                <a:spcBef>
                  <a:spcPct val="0"/>
                </a:spcBef>
                <a:spcAft>
                  <a:spcPct val="0"/>
                </a:spcAft>
                <a:defRPr/>
              </a:pPr>
              <a:t>25</a:t>
            </a:fld>
            <a:endParaRPr lang="en-US">
              <a:cs typeface="Arial" pitchFamily="34" charset="0"/>
            </a:endParaRPr>
          </a:p>
        </p:txBody>
      </p:sp>
      <p:sp>
        <p:nvSpPr>
          <p:cNvPr id="7577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5780" name="Rectangle 3"/>
          <p:cNvSpPr>
            <a:spLocks noGrp="1" noChangeArrowheads="1"/>
          </p:cNvSpPr>
          <p:nvPr>
            <p:ph type="body" idx="1"/>
          </p:nvPr>
        </p:nvSpPr>
        <p:spPr bwMode="auto">
          <a:noFill/>
        </p:spPr>
        <p:txBody>
          <a:bodyPr/>
          <a:lstStyle/>
          <a:p>
            <a:pPr algn="l" rtl="0" eaLnBrk="1" hangingPunct="1">
              <a:spcBef>
                <a:spcPct val="0"/>
              </a:spcBef>
            </a:pPr>
            <a:endParaRPr lang="en-US">
              <a:cs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C2831F8-81E9-427A-8FA0-358635B8DB79}" type="slidenum">
              <a:rPr lang="en-US" smtClean="0">
                <a:cs typeface="Arial" pitchFamily="34" charset="0"/>
              </a:rPr>
              <a:pPr fontAlgn="base">
                <a:spcBef>
                  <a:spcPct val="0"/>
                </a:spcBef>
                <a:spcAft>
                  <a:spcPct val="0"/>
                </a:spcAft>
                <a:defRPr/>
              </a:pPr>
              <a:t>26</a:t>
            </a:fld>
            <a:endParaRPr lang="en-US">
              <a:cs typeface="Arial" pitchFamily="34" charset="0"/>
            </a:endParaRPr>
          </a:p>
        </p:txBody>
      </p:sp>
      <p:sp>
        <p:nvSpPr>
          <p:cNvPr id="7680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6804" name="Rectangle 3"/>
          <p:cNvSpPr>
            <a:spLocks noGrp="1" noChangeArrowheads="1"/>
          </p:cNvSpPr>
          <p:nvPr>
            <p:ph type="body" idx="1"/>
          </p:nvPr>
        </p:nvSpPr>
        <p:spPr bwMode="auto">
          <a:noFill/>
        </p:spPr>
        <p:txBody>
          <a:bodyPr/>
          <a:lstStyle/>
          <a:p>
            <a:pPr algn="l" rtl="0" eaLnBrk="1" hangingPunct="1">
              <a:spcBef>
                <a:spcPct val="0"/>
              </a:spcBef>
            </a:pPr>
            <a:endParaRPr lang="en-US">
              <a:cs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p:spPr>
      </p:sp>
      <p:sp>
        <p:nvSpPr>
          <p:cNvPr id="77827" name="Notes Placeholder 2"/>
          <p:cNvSpPr>
            <a:spLocks noGrp="1"/>
          </p:cNvSpPr>
          <p:nvPr>
            <p:ph type="body" idx="1"/>
          </p:nvPr>
        </p:nvSpPr>
        <p:spPr bwMode="auto">
          <a:noFill/>
        </p:spPr>
        <p:txBody>
          <a:bodyPr/>
          <a:lstStyle/>
          <a:p>
            <a:pPr algn="l" rtl="0" eaLnBrk="1" hangingPunct="1">
              <a:spcBef>
                <a:spcPct val="0"/>
              </a:spcBef>
            </a:pPr>
            <a:endParaRPr lang="ar-EG"/>
          </a:p>
        </p:txBody>
      </p:sp>
      <p:sp>
        <p:nvSpPr>
          <p:cNvPr id="9421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F1B2DF5-C374-47E4-B864-C0F5B36068C3}" type="slidenum">
              <a:rPr lang="ar-EG" smtClean="0"/>
              <a:pPr fontAlgn="base">
                <a:spcBef>
                  <a:spcPct val="0"/>
                </a:spcBef>
                <a:spcAft>
                  <a:spcPct val="0"/>
                </a:spcAft>
                <a:defRPr/>
              </a:pPr>
              <a:t>30</a:t>
            </a:fld>
            <a:endParaRPr lang="ar-EG"/>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p:spPr>
      </p:sp>
      <p:sp>
        <p:nvSpPr>
          <p:cNvPr id="78851" name="Notes Placeholder 2"/>
          <p:cNvSpPr>
            <a:spLocks noGrp="1"/>
          </p:cNvSpPr>
          <p:nvPr>
            <p:ph type="body" idx="1"/>
          </p:nvPr>
        </p:nvSpPr>
        <p:spPr bwMode="auto">
          <a:noFill/>
        </p:spPr>
        <p:txBody>
          <a:bodyPr/>
          <a:lstStyle/>
          <a:p>
            <a:pPr algn="l" rtl="0" eaLnBrk="1" hangingPunct="1">
              <a:spcBef>
                <a:spcPct val="0"/>
              </a:spcBef>
            </a:pPr>
            <a:endParaRPr lang="ar-EG"/>
          </a:p>
        </p:txBody>
      </p:sp>
      <p:sp>
        <p:nvSpPr>
          <p:cNvPr id="9523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8E20A70-5D6F-406E-859F-7C455EE961F3}" type="slidenum">
              <a:rPr lang="ar-EG" smtClean="0"/>
              <a:pPr fontAlgn="base">
                <a:spcBef>
                  <a:spcPct val="0"/>
                </a:spcBef>
                <a:spcAft>
                  <a:spcPct val="0"/>
                </a:spcAft>
                <a:defRPr/>
              </a:pPr>
              <a:t>31</a:t>
            </a:fld>
            <a:endParaRPr lang="ar-EG"/>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p:spPr>
      </p:sp>
      <p:sp>
        <p:nvSpPr>
          <p:cNvPr id="79875" name="Notes Placeholder 2"/>
          <p:cNvSpPr>
            <a:spLocks noGrp="1"/>
          </p:cNvSpPr>
          <p:nvPr>
            <p:ph type="body" idx="1"/>
          </p:nvPr>
        </p:nvSpPr>
        <p:spPr bwMode="auto">
          <a:noFill/>
        </p:spPr>
        <p:txBody>
          <a:bodyPr/>
          <a:lstStyle/>
          <a:p>
            <a:pPr algn="l" rtl="0" eaLnBrk="1" hangingPunct="1">
              <a:spcBef>
                <a:spcPct val="0"/>
              </a:spcBef>
            </a:pPr>
            <a:endParaRPr lang="ar-EG"/>
          </a:p>
        </p:txBody>
      </p:sp>
      <p:sp>
        <p:nvSpPr>
          <p:cNvPr id="9626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26088AC-6CF4-4336-83C2-46CAB68E8474}" type="slidenum">
              <a:rPr lang="ar-EG" smtClean="0"/>
              <a:pPr fontAlgn="base">
                <a:spcBef>
                  <a:spcPct val="0"/>
                </a:spcBef>
                <a:spcAft>
                  <a:spcPct val="0"/>
                </a:spcAft>
                <a:defRPr/>
              </a:pPr>
              <a:t>32</a:t>
            </a:fld>
            <a:endParaRPr lang="ar-EG"/>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D736244-F0DD-4598-A24D-093A73D2F7AE}" type="slidenum">
              <a:rPr lang="en-US" smtClean="0">
                <a:cs typeface="Arial" pitchFamily="34" charset="0"/>
              </a:rPr>
              <a:pPr fontAlgn="base">
                <a:spcBef>
                  <a:spcPct val="0"/>
                </a:spcBef>
                <a:spcAft>
                  <a:spcPct val="0"/>
                </a:spcAft>
                <a:defRPr/>
              </a:pPr>
              <a:t>40</a:t>
            </a:fld>
            <a:endParaRPr lang="en-US">
              <a:cs typeface="Arial" pitchFamily="34" charset="0"/>
            </a:endParaRPr>
          </a:p>
        </p:txBody>
      </p:sp>
      <p:sp>
        <p:nvSpPr>
          <p:cNvPr id="8192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1924" name="Rectangle 3"/>
          <p:cNvSpPr>
            <a:spLocks noGrp="1" noChangeArrowheads="1"/>
          </p:cNvSpPr>
          <p:nvPr>
            <p:ph type="body" idx="1"/>
          </p:nvPr>
        </p:nvSpPr>
        <p:spPr bwMode="auto">
          <a:noFill/>
        </p:spPr>
        <p:txBody>
          <a:bodyPr/>
          <a:lstStyle/>
          <a:p>
            <a:pPr algn="l" rtl="0" eaLnBrk="1" hangingPunct="1">
              <a:spcBef>
                <a:spcPct val="0"/>
              </a:spcBef>
            </a:pPr>
            <a:endParaRPr lang="en-US" dirty="0">
              <a:cs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9005C82-916C-48CB-BB8F-DB5EBCC14F4E}" type="slidenum">
              <a:rPr lang="en-US" smtClean="0">
                <a:cs typeface="Arial" pitchFamily="34" charset="0"/>
              </a:rPr>
              <a:pPr fontAlgn="base">
                <a:spcBef>
                  <a:spcPct val="0"/>
                </a:spcBef>
                <a:spcAft>
                  <a:spcPct val="0"/>
                </a:spcAft>
                <a:defRPr/>
              </a:pPr>
              <a:t>41</a:t>
            </a:fld>
            <a:endParaRPr lang="en-US">
              <a:cs typeface="Arial" pitchFamily="34" charset="0"/>
            </a:endParaRPr>
          </a:p>
        </p:txBody>
      </p:sp>
      <p:sp>
        <p:nvSpPr>
          <p:cNvPr id="8294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2948" name="Rectangle 3"/>
          <p:cNvSpPr>
            <a:spLocks noGrp="1" noChangeArrowheads="1"/>
          </p:cNvSpPr>
          <p:nvPr>
            <p:ph type="body" idx="1"/>
          </p:nvPr>
        </p:nvSpPr>
        <p:spPr bwMode="auto">
          <a:noFill/>
        </p:spPr>
        <p:txBody>
          <a:bodyPr/>
          <a:lstStyle/>
          <a:p>
            <a:pPr algn="l" rtl="0" eaLnBrk="1" hangingPunct="1">
              <a:spcBef>
                <a:spcPct val="0"/>
              </a:spcBef>
            </a:pPr>
            <a:endParaRPr lang="en-US" dirty="0">
              <a:cs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AF053CA-AA1E-4E31-A8C8-B30F51869008}" type="slidenum">
              <a:rPr lang="en-US" smtClean="0">
                <a:cs typeface="Arial" pitchFamily="34" charset="0"/>
              </a:rPr>
              <a:pPr fontAlgn="base">
                <a:spcBef>
                  <a:spcPct val="0"/>
                </a:spcBef>
                <a:spcAft>
                  <a:spcPct val="0"/>
                </a:spcAft>
                <a:defRPr/>
              </a:pPr>
              <a:t>51</a:t>
            </a:fld>
            <a:endParaRPr lang="en-US">
              <a:cs typeface="Arial" pitchFamily="34" charset="0"/>
            </a:endParaRPr>
          </a:p>
        </p:txBody>
      </p:sp>
      <p:sp>
        <p:nvSpPr>
          <p:cNvPr id="839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3972" name="Rectangle 3"/>
          <p:cNvSpPr>
            <a:spLocks noGrp="1" noChangeArrowheads="1"/>
          </p:cNvSpPr>
          <p:nvPr>
            <p:ph type="body" idx="1"/>
          </p:nvPr>
        </p:nvSpPr>
        <p:spPr bwMode="auto">
          <a:noFill/>
        </p:spPr>
        <p:txBody>
          <a:bodyPr/>
          <a:lstStyle/>
          <a:p>
            <a:pPr algn="l" rtl="0" eaLnBrk="1" hangingPunct="1">
              <a:spcBef>
                <a:spcPct val="0"/>
              </a:spcBef>
            </a:pPr>
            <a:endParaRPr lang="en-US">
              <a:cs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F95EE3B-5961-4CA0-B644-93FB6451BE9F}" type="slidenum">
              <a:rPr lang="en-US" smtClean="0">
                <a:cs typeface="Arial" pitchFamily="34" charset="0"/>
              </a:rPr>
              <a:pPr fontAlgn="base">
                <a:spcBef>
                  <a:spcPct val="0"/>
                </a:spcBef>
                <a:spcAft>
                  <a:spcPct val="0"/>
                </a:spcAft>
                <a:defRPr/>
              </a:pPr>
              <a:t>52</a:t>
            </a:fld>
            <a:endParaRPr lang="en-US">
              <a:cs typeface="Arial" pitchFamily="34" charset="0"/>
            </a:endParaRPr>
          </a:p>
        </p:txBody>
      </p:sp>
      <p:sp>
        <p:nvSpPr>
          <p:cNvPr id="8499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4996" name="Rectangle 3"/>
          <p:cNvSpPr>
            <a:spLocks noGrp="1" noChangeArrowheads="1"/>
          </p:cNvSpPr>
          <p:nvPr>
            <p:ph type="body" idx="1"/>
          </p:nvPr>
        </p:nvSpPr>
        <p:spPr bwMode="auto">
          <a:noFill/>
        </p:spPr>
        <p:txBody>
          <a:bodyPr/>
          <a:lstStyle/>
          <a:p>
            <a:pPr eaLnBrk="1" hangingPunct="1">
              <a:spcBef>
                <a:spcPct val="0"/>
              </a:spcBef>
            </a:pPr>
            <a:endParaRPr lang="en-US">
              <a:cs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83DE4D0-ED9E-4381-812D-57F021FD9879}" type="slidenum">
              <a:rPr lang="en-US" smtClean="0">
                <a:cs typeface="Arial" pitchFamily="34" charset="0"/>
              </a:rPr>
              <a:pPr fontAlgn="base">
                <a:spcBef>
                  <a:spcPct val="0"/>
                </a:spcBef>
                <a:spcAft>
                  <a:spcPct val="0"/>
                </a:spcAft>
                <a:defRPr/>
              </a:pPr>
              <a:t>53</a:t>
            </a:fld>
            <a:endParaRPr lang="en-US">
              <a:cs typeface="Arial" pitchFamily="34" charset="0"/>
            </a:endParaRPr>
          </a:p>
        </p:txBody>
      </p:sp>
      <p:sp>
        <p:nvSpPr>
          <p:cNvPr id="8601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6020" name="Rectangle 3"/>
          <p:cNvSpPr>
            <a:spLocks noGrp="1" noChangeArrowheads="1"/>
          </p:cNvSpPr>
          <p:nvPr>
            <p:ph type="body" idx="1"/>
          </p:nvPr>
        </p:nvSpPr>
        <p:spPr bwMode="auto">
          <a:noFill/>
        </p:spPr>
        <p:txBody>
          <a:bodyPr/>
          <a:lstStyle/>
          <a:p>
            <a:pPr algn="l" rtl="0" eaLnBrk="1" hangingPunct="1">
              <a:spcBef>
                <a:spcPct val="0"/>
              </a:spcBef>
            </a:pPr>
            <a:endParaRPr lang="en-US">
              <a:cs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bwMode="auto">
          <a:noFill/>
          <a:ln>
            <a:solidFill>
              <a:srgbClr val="000000"/>
            </a:solidFill>
            <a:miter lim="800000"/>
            <a:headEnd/>
            <a:tailEnd/>
          </a:ln>
        </p:spPr>
      </p:sp>
      <p:sp>
        <p:nvSpPr>
          <p:cNvPr id="87043" name="Notes Placeholder 2"/>
          <p:cNvSpPr>
            <a:spLocks noGrp="1"/>
          </p:cNvSpPr>
          <p:nvPr>
            <p:ph type="body" idx="1"/>
          </p:nvPr>
        </p:nvSpPr>
        <p:spPr bwMode="auto">
          <a:noFill/>
        </p:spPr>
        <p:txBody>
          <a:bodyPr/>
          <a:lstStyle/>
          <a:p>
            <a:pPr algn="justLow" rtl="0" eaLnBrk="1" hangingPunct="1">
              <a:spcBef>
                <a:spcPct val="0"/>
              </a:spcBef>
            </a:pPr>
            <a:endParaRPr lang="en-US" dirty="0">
              <a:cs typeface="Arial" pitchFamily="34" charset="0"/>
            </a:endParaRPr>
          </a:p>
        </p:txBody>
      </p:sp>
      <p:sp>
        <p:nvSpPr>
          <p:cNvPr id="10342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AF3011B-763A-4D4B-973A-9A538EC19B9C}" type="slidenum">
              <a:rPr lang="ar-EG" smtClean="0"/>
              <a:pPr fontAlgn="base">
                <a:spcBef>
                  <a:spcPct val="0"/>
                </a:spcBef>
                <a:spcAft>
                  <a:spcPct val="0"/>
                </a:spcAft>
                <a:defRPr/>
              </a:pPr>
              <a:t>55</a:t>
            </a:fld>
            <a:endParaRPr lang="ar-EG"/>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775D3BD-8F6C-404A-9BA7-E0EBB8345CA0}" type="slidenum">
              <a:rPr lang="en-US" smtClean="0">
                <a:cs typeface="Arial" pitchFamily="34" charset="0"/>
              </a:rPr>
              <a:pPr fontAlgn="base">
                <a:spcBef>
                  <a:spcPct val="0"/>
                </a:spcBef>
                <a:spcAft>
                  <a:spcPct val="0"/>
                </a:spcAft>
                <a:defRPr/>
              </a:pPr>
              <a:t>58</a:t>
            </a:fld>
            <a:endParaRPr lang="en-US">
              <a:cs typeface="Arial" pitchFamily="34" charset="0"/>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a:lstStyle/>
          <a:p>
            <a:pPr algn="l" rtl="0" eaLnBrk="1" hangingPunct="1">
              <a:spcBef>
                <a:spcPct val="0"/>
              </a:spcBef>
            </a:pPr>
            <a:endParaRPr lang="en-US">
              <a:cs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775D3BD-8F6C-404A-9BA7-E0EBB8345CA0}" type="slidenum">
              <a:rPr lang="en-US" smtClean="0">
                <a:cs typeface="Arial" pitchFamily="34" charset="0"/>
              </a:rPr>
              <a:pPr fontAlgn="base">
                <a:spcBef>
                  <a:spcPct val="0"/>
                </a:spcBef>
                <a:spcAft>
                  <a:spcPct val="0"/>
                </a:spcAft>
                <a:defRPr/>
              </a:pPr>
              <a:t>59</a:t>
            </a:fld>
            <a:endParaRPr lang="en-US">
              <a:cs typeface="Arial" pitchFamily="34" charset="0"/>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a:lstStyle/>
          <a:p>
            <a:pPr algn="l" rtl="0" eaLnBrk="1" hangingPunct="1">
              <a:spcBef>
                <a:spcPct val="0"/>
              </a:spcBef>
            </a:pPr>
            <a:endParaRPr lang="en-US">
              <a:cs typeface="Arial" pitchFamily="34" charset="0"/>
            </a:endParaRPr>
          </a:p>
        </p:txBody>
      </p:sp>
    </p:spTree>
    <p:extLst>
      <p:ext uri="{BB962C8B-B14F-4D97-AF65-F5344CB8AC3E}">
        <p14:creationId xmlns:p14="http://schemas.microsoft.com/office/powerpoint/2010/main" val="38176194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775D3BD-8F6C-404A-9BA7-E0EBB8345CA0}" type="slidenum">
              <a:rPr lang="en-US" smtClean="0">
                <a:cs typeface="Arial" pitchFamily="34" charset="0"/>
              </a:rPr>
              <a:pPr fontAlgn="base">
                <a:spcBef>
                  <a:spcPct val="0"/>
                </a:spcBef>
                <a:spcAft>
                  <a:spcPct val="0"/>
                </a:spcAft>
                <a:defRPr/>
              </a:pPr>
              <a:t>60</a:t>
            </a:fld>
            <a:endParaRPr lang="en-US">
              <a:cs typeface="Arial" pitchFamily="34" charset="0"/>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a:lstStyle/>
          <a:p>
            <a:pPr algn="l" rtl="0" eaLnBrk="1" hangingPunct="1">
              <a:spcBef>
                <a:spcPct val="0"/>
              </a:spcBef>
            </a:pPr>
            <a:endParaRPr lang="en-US">
              <a:cs typeface="Arial" pitchFamily="34" charset="0"/>
            </a:endParaRPr>
          </a:p>
        </p:txBody>
      </p:sp>
    </p:spTree>
    <p:extLst>
      <p:ext uri="{BB962C8B-B14F-4D97-AF65-F5344CB8AC3E}">
        <p14:creationId xmlns:p14="http://schemas.microsoft.com/office/powerpoint/2010/main" val="42262611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775D3BD-8F6C-404A-9BA7-E0EBB8345CA0}" type="slidenum">
              <a:rPr lang="en-US" smtClean="0">
                <a:cs typeface="Arial" pitchFamily="34" charset="0"/>
              </a:rPr>
              <a:pPr fontAlgn="base">
                <a:spcBef>
                  <a:spcPct val="0"/>
                </a:spcBef>
                <a:spcAft>
                  <a:spcPct val="0"/>
                </a:spcAft>
                <a:defRPr/>
              </a:pPr>
              <a:t>61</a:t>
            </a:fld>
            <a:endParaRPr lang="en-US">
              <a:cs typeface="Arial" pitchFamily="34" charset="0"/>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a:lstStyle/>
          <a:p>
            <a:pPr algn="l" rtl="0" eaLnBrk="1" hangingPunct="1">
              <a:spcBef>
                <a:spcPct val="0"/>
              </a:spcBef>
            </a:pPr>
            <a:endParaRPr lang="en-US">
              <a:cs typeface="Arial" pitchFamily="34" charset="0"/>
            </a:endParaRPr>
          </a:p>
        </p:txBody>
      </p:sp>
    </p:spTree>
    <p:extLst>
      <p:ext uri="{BB962C8B-B14F-4D97-AF65-F5344CB8AC3E}">
        <p14:creationId xmlns:p14="http://schemas.microsoft.com/office/powerpoint/2010/main" val="24918120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5/12/26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5/12/26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5/12/26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5/12/26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5/12/26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17600" y="76200"/>
            <a:ext cx="10363200" cy="1066800"/>
          </a:xfrm>
        </p:spPr>
        <p:txBody>
          <a:bodyPr/>
          <a:lstStyle/>
          <a:p>
            <a:r>
              <a:rPr lang="en-US"/>
              <a:t>Click to edit Master title style</a:t>
            </a:r>
            <a:endParaRPr lang="ar-EG"/>
          </a:p>
        </p:txBody>
      </p:sp>
      <p:sp>
        <p:nvSpPr>
          <p:cNvPr id="3" name="Text Placeholder 2"/>
          <p:cNvSpPr>
            <a:spLocks noGrp="1"/>
          </p:cNvSpPr>
          <p:nvPr>
            <p:ph type="body" sz="half" idx="1"/>
          </p:nvPr>
        </p:nvSpPr>
        <p:spPr>
          <a:xfrm>
            <a:off x="1117600" y="1600200"/>
            <a:ext cx="52832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p:cNvSpPr>
            <a:spLocks noGrp="1"/>
          </p:cNvSpPr>
          <p:nvPr>
            <p:ph sz="half" idx="2"/>
          </p:nvPr>
        </p:nvSpPr>
        <p:spPr>
          <a:xfrm>
            <a:off x="6604000" y="1600200"/>
            <a:ext cx="52832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Footer Placeholder 4"/>
          <p:cNvSpPr>
            <a:spLocks noGrp="1"/>
          </p:cNvSpPr>
          <p:nvPr>
            <p:ph type="ftr" sz="quarter" idx="10"/>
          </p:nvPr>
        </p:nvSpPr>
        <p:spPr>
          <a:xfrm>
            <a:off x="3352800" y="6324600"/>
            <a:ext cx="5283200" cy="457200"/>
          </a:xfrm>
        </p:spPr>
        <p:txBody>
          <a:bodyPr/>
          <a:lstStyle>
            <a:lvl1pPr>
              <a:defRPr/>
            </a:lvl1pPr>
          </a:lstStyle>
          <a:p>
            <a:pPr>
              <a:defRPr/>
            </a:pPr>
            <a:r>
              <a:rPr lang="en-US" altLang="ko-KR"/>
              <a:t>Quality Improvement Tools</a:t>
            </a:r>
          </a:p>
        </p:txBody>
      </p:sp>
    </p:spTree>
    <p:extLst>
      <p:ext uri="{BB962C8B-B14F-4D97-AF65-F5344CB8AC3E}">
        <p14:creationId xmlns:p14="http://schemas.microsoft.com/office/powerpoint/2010/main" val="3987189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5/12/26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13.jpeg"/></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4.emf"/><Relationship Id="rId4" Type="http://schemas.openxmlformats.org/officeDocument/2006/relationships/oleObject" Target="../embeddings/oleObject1.bin"/></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19.jpeg"/></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20.png"/></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7.emf"/><Relationship Id="rId4" Type="http://schemas.openxmlformats.org/officeDocument/2006/relationships/oleObject" Target="../embeddings/oleObject2.bin"/></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28.jpeg"/></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hyperlink" Target="http://www.edrawsoft.com/images/flowchart/Vertical%20Cross%20Functional%20Flowchart.png" TargetMode="External"/><Relationship Id="rId5" Type="http://schemas.openxmlformats.org/officeDocument/2006/relationships/image" Target="../media/image30.png"/><Relationship Id="rId4" Type="http://schemas.openxmlformats.org/officeDocument/2006/relationships/hyperlink" Target="http://www.edrawsoft.com/images/flowchart/swimlane%20flowchart.png"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32.emf"/><Relationship Id="rId4" Type="http://schemas.openxmlformats.org/officeDocument/2006/relationships/oleObject" Target="../embeddings/oleObject3.bin"/></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6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6.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673669" y="2424037"/>
            <a:ext cx="3675558"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Quality</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33">
            <a:extLst>
              <a:ext uri="{FF2B5EF4-FFF2-40B4-BE49-F238E27FC236}">
                <a16:creationId xmlns:a16="http://schemas.microsoft.com/office/drawing/2014/main" id="{E5AAB5FF-FE40-3C52-1AFA-7E06876A6069}"/>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03</a:t>
            </a:r>
          </a:p>
        </p:txBody>
      </p:sp>
      <p:sp>
        <p:nvSpPr>
          <p:cNvPr id="3" name="TextBox 2">
            <a:extLst>
              <a:ext uri="{FF2B5EF4-FFF2-40B4-BE49-F238E27FC236}">
                <a16:creationId xmlns:a16="http://schemas.microsoft.com/office/drawing/2014/main" id="{8AA74B66-442C-088B-F08B-4A977D68A891}"/>
              </a:ext>
            </a:extLst>
          </p:cNvPr>
          <p:cNvSpPr txBox="1"/>
          <p:nvPr/>
        </p:nvSpPr>
        <p:spPr>
          <a:xfrm>
            <a:off x="329269" y="5104240"/>
            <a:ext cx="2260875" cy="707886"/>
          </a:xfrm>
          <a:prstGeom prst="rect">
            <a:avLst/>
          </a:prstGeom>
          <a:noFill/>
        </p:spPr>
        <p:txBody>
          <a:bodyPr wrap="none" rtlCol="0">
            <a:spAutoFit/>
          </a:bodyPr>
          <a:lstStyle/>
          <a:p>
            <a:r>
              <a:rPr lang="en-US" sz="2000" dirty="0">
                <a:latin typeface="Alexandria" charset="0"/>
                <a:cs typeface="Alexandria" charset="0"/>
              </a:rPr>
              <a:t>PMG 354</a:t>
            </a:r>
          </a:p>
          <a:p>
            <a:r>
              <a:rPr lang="en-US" sz="2000" dirty="0">
                <a:latin typeface="Alexandria" charset="0"/>
                <a:cs typeface="Alexandria" charset="0"/>
              </a:rPr>
              <a:t>Ishikawa Basic Tools</a:t>
            </a:r>
          </a:p>
        </p:txBody>
      </p:sp>
    </p:spTree>
  </p:cSld>
  <p:clrMapOvr>
    <a:masterClrMapping/>
  </p:clrMapOvr>
  <mc:AlternateContent xmlns:mc="http://schemas.openxmlformats.org/markup-compatibility/2006" xmlns:p14="http://schemas.microsoft.com/office/powerpoint/2010/main">
    <mc:Choice Requires="p14">
      <p:transition spd="slow" p14:dur="2000" advTm="8684"/>
    </mc:Choice>
    <mc:Fallback xmlns="">
      <p:transition spd="slow" advTm="868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78" y="283135"/>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675558"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Quality</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370224" y="4802552"/>
            <a:ext cx="2260875" cy="707886"/>
          </a:xfrm>
          <a:prstGeom prst="rect">
            <a:avLst/>
          </a:prstGeom>
          <a:noFill/>
        </p:spPr>
        <p:txBody>
          <a:bodyPr wrap="none" rtlCol="0">
            <a:spAutoFit/>
          </a:bodyPr>
          <a:lstStyle/>
          <a:p>
            <a:r>
              <a:rPr lang="en-US" sz="2000" dirty="0">
                <a:latin typeface="Alexandria" charset="0"/>
              </a:rPr>
              <a:t>PMG354</a:t>
            </a:r>
            <a:r>
              <a:rPr lang="en-EG" sz="2000" dirty="0">
                <a:latin typeface="Alexandria" charset="0"/>
              </a:rPr>
              <a:t> </a:t>
            </a:r>
          </a:p>
          <a:p>
            <a:r>
              <a:rPr lang="en-US" sz="2000" dirty="0">
                <a:latin typeface="Alexandria" charset="0"/>
                <a:cs typeface="Alexandria" charset="0"/>
              </a:rPr>
              <a:t>Ishikawa Basic Tools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185"/>
    </mc:Choice>
    <mc:Fallback xmlns="">
      <p:transition spd="slow" advTm="2318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109214"/>
          </a:xfrm>
          <a:prstGeom prst="rect">
            <a:avLst/>
          </a:prstGeom>
          <a:noFill/>
        </p:spPr>
        <p:txBody>
          <a:bodyPr wrap="square">
            <a:spAutoFit/>
          </a:bodyPr>
          <a:lstStyle/>
          <a:p>
            <a:pPr>
              <a:lnSpc>
                <a:spcPct val="120000"/>
              </a:lnSpc>
            </a:pPr>
            <a:r>
              <a:rPr lang="en-US" sz="1400" dirty="0">
                <a:latin typeface="Alexandria" charset="0"/>
                <a:cs typeface="Alexandria" charset="0"/>
              </a:rPr>
              <a:t>At the end of this lecture, we expect to acquire a knowledge about Ishikawa basic seven tools that are used to monitor the quality level in achieving projects.</a:t>
            </a: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b="1" dirty="0">
                <a:solidFill>
                  <a:schemeClr val="bg1"/>
                </a:solidFill>
                <a:latin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760"/>
    </mc:Choice>
    <mc:Fallback xmlns="">
      <p:transition spd="slow" advTm="267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22045"/>
          </a:xfrm>
          <a:prstGeom prst="rect">
            <a:avLst/>
          </a:prstGeom>
          <a:noFill/>
        </p:spPr>
        <p:txBody>
          <a:bodyPr wrap="square" rtlCol="0">
            <a:spAutoFit/>
          </a:bodyPr>
          <a:lstStyle/>
          <a:p>
            <a:pPr marL="228600" indent="-228600" algn="l" defTabSz="914400" rtl="0" eaLnBrk="1" latinLnBrk="0" hangingPunct="1">
              <a:lnSpc>
                <a:spcPct val="90000"/>
              </a:lnSpc>
              <a:spcBef>
                <a:spcPts val="1000"/>
              </a:spcBef>
              <a:buFont typeface="Arial" panose="020B0604020202020204" pitchFamily="34" charset="0"/>
              <a:buChar char="•"/>
            </a:pPr>
            <a:r>
              <a:rPr lang="fr-CA" altLang="zh-TW" sz="2400" b="1" dirty="0"/>
              <a:t>Types of Data</a:t>
            </a:r>
          </a:p>
          <a:p>
            <a:pPr marL="228600" indent="-228600" algn="l" defTabSz="914400" rtl="0" eaLnBrk="1" latinLnBrk="0" hangingPunct="1">
              <a:lnSpc>
                <a:spcPct val="90000"/>
              </a:lnSpc>
              <a:spcBef>
                <a:spcPts val="1000"/>
              </a:spcBef>
              <a:buFont typeface="Arial" panose="020B0604020202020204" pitchFamily="34" charset="0"/>
              <a:buChar char="•"/>
            </a:pPr>
            <a:r>
              <a:rPr lang="en-US" altLang="zh-TW" sz="2400" b="1" dirty="0"/>
              <a:t>Basic Tools of Quality</a:t>
            </a:r>
            <a:endParaRPr lang="fr-CA" altLang="zh-TW" sz="1600" b="1" dirty="0"/>
          </a:p>
          <a:p>
            <a:pPr marL="742950" lvl="1" indent="-285750">
              <a:spcBef>
                <a:spcPts val="1000"/>
              </a:spcBef>
              <a:buFont typeface="Wingdings" pitchFamily="2" charset="2"/>
              <a:buChar char="Ø"/>
            </a:pPr>
            <a:r>
              <a:rPr lang="en-US" dirty="0">
                <a:ln w="0"/>
              </a:rPr>
              <a:t>Cause and effect diagram</a:t>
            </a:r>
            <a:endParaRPr lang="fr-CA" dirty="0">
              <a:ln w="0"/>
            </a:endParaRPr>
          </a:p>
          <a:p>
            <a:pPr marL="742950" lvl="1" indent="-285750">
              <a:spcBef>
                <a:spcPts val="1000"/>
              </a:spcBef>
              <a:buFont typeface="Wingdings" pitchFamily="2" charset="2"/>
              <a:buChar char="Ø"/>
            </a:pPr>
            <a:r>
              <a:rPr lang="en-US" dirty="0">
                <a:ln w="0"/>
              </a:rPr>
              <a:t>Check Sheets</a:t>
            </a:r>
          </a:p>
          <a:p>
            <a:pPr marL="742950" lvl="1" indent="-285750">
              <a:spcBef>
                <a:spcPts val="1000"/>
              </a:spcBef>
              <a:buFont typeface="Wingdings" pitchFamily="2" charset="2"/>
              <a:buChar char="Ø"/>
            </a:pPr>
            <a:r>
              <a:rPr lang="en-US" dirty="0">
                <a:ln w="0"/>
              </a:rPr>
              <a:t>Histogram</a:t>
            </a:r>
          </a:p>
          <a:p>
            <a:pPr marL="742950" lvl="1" indent="-285750">
              <a:spcBef>
                <a:spcPts val="1000"/>
              </a:spcBef>
              <a:buFont typeface="Wingdings" pitchFamily="2" charset="2"/>
              <a:buChar char="Ø"/>
            </a:pPr>
            <a:r>
              <a:rPr lang="en-US" dirty="0">
                <a:ln w="0"/>
              </a:rPr>
              <a:t>Pareto Diagram</a:t>
            </a:r>
          </a:p>
          <a:p>
            <a:pPr marL="742950" lvl="1" indent="-285750">
              <a:spcBef>
                <a:spcPts val="1000"/>
              </a:spcBef>
              <a:buFont typeface="Wingdings" pitchFamily="2" charset="2"/>
              <a:buChar char="Ø"/>
            </a:pPr>
            <a:r>
              <a:rPr lang="en-US" dirty="0">
                <a:ln w="0"/>
              </a:rPr>
              <a:t>Process Control Chart</a:t>
            </a:r>
          </a:p>
          <a:p>
            <a:pPr marL="742950" lvl="1" indent="-285750">
              <a:spcBef>
                <a:spcPts val="1000"/>
              </a:spcBef>
              <a:buFont typeface="Wingdings" pitchFamily="2" charset="2"/>
              <a:buChar char="Ø"/>
            </a:pPr>
            <a:r>
              <a:rPr lang="en-US" dirty="0">
                <a:ln w="0"/>
              </a:rPr>
              <a:t>Scatter Diagram</a:t>
            </a:r>
          </a:p>
          <a:p>
            <a:pPr marL="742950" lvl="1" indent="-285750">
              <a:spcBef>
                <a:spcPts val="1000"/>
              </a:spcBef>
              <a:buFont typeface="Wingdings" pitchFamily="2" charset="2"/>
              <a:buChar char="Ø"/>
            </a:pPr>
            <a:r>
              <a:rPr lang="en-US" dirty="0">
                <a:ln w="0"/>
              </a:rPr>
              <a:t>Flowchart</a:t>
            </a:r>
            <a:endParaRPr lang="en-US" altLang="en-US" dirty="0">
              <a:ln w="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b="1" dirty="0">
                <a:solidFill>
                  <a:schemeClr val="bg1"/>
                </a:solidFill>
                <a:latin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9206"/>
    </mc:Choice>
    <mc:Fallback xmlns="">
      <p:transition spd="slow" advTm="3920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123" y="855341"/>
            <a:ext cx="8153400" cy="778173"/>
          </a:xfrm>
        </p:spPr>
        <p:txBody>
          <a:bodyPr>
            <a:normAutofit/>
          </a:bodyPr>
          <a:lstStyle/>
          <a:p>
            <a:pPr algn="ctr">
              <a:defRPr/>
            </a:pPr>
            <a:r>
              <a:rPr lang="fr-CA" altLang="zh-TW" sz="4000" b="1" dirty="0"/>
              <a:t>Types of Data</a:t>
            </a:r>
            <a:endParaRPr lang="ar-EG" altLang="zh-TW" sz="4000" b="1" dirty="0"/>
          </a:p>
        </p:txBody>
      </p:sp>
      <p:sp>
        <p:nvSpPr>
          <p:cNvPr id="7" name="Rectangle: Rounded Corners 24">
            <a:extLst>
              <a:ext uri="{FF2B5EF4-FFF2-40B4-BE49-F238E27FC236}">
                <a16:creationId xmlns:a16="http://schemas.microsoft.com/office/drawing/2014/main" id="{69CC34D2-D6B0-4A22-AC77-82B33F5C6B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8E60107-B697-9450-29A0-0823D2FC88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BA51278-B8D0-6059-AFD1-809DE02A61E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1" name="TextBox 10">
            <a:extLst>
              <a:ext uri="{FF2B5EF4-FFF2-40B4-BE49-F238E27FC236}">
                <a16:creationId xmlns:a16="http://schemas.microsoft.com/office/drawing/2014/main" id="{BCBE7A88-66BC-1AEE-F174-D512E187AE9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12" name="Graphic 21">
            <a:extLst>
              <a:ext uri="{FF2B5EF4-FFF2-40B4-BE49-F238E27FC236}">
                <a16:creationId xmlns:a16="http://schemas.microsoft.com/office/drawing/2014/main" id="{5FDAD3A8-6C74-4CE1-F8F5-2EF24BCD18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5" name="Content Placeholder 4"/>
          <p:cNvGraphicFramePr>
            <a:graphicFrameLocks noGrp="1"/>
          </p:cNvGraphicFramePr>
          <p:nvPr>
            <p:ph idx="1"/>
            <p:extLst>
              <p:ext uri="{D42A27DB-BD31-4B8C-83A1-F6EECF244321}">
                <p14:modId xmlns:p14="http://schemas.microsoft.com/office/powerpoint/2010/main" val="2155956375"/>
              </p:ext>
            </p:extLst>
          </p:nvPr>
        </p:nvGraphicFramePr>
        <p:xfrm>
          <a:off x="2180407" y="1881483"/>
          <a:ext cx="8352928" cy="421080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577224383"/>
      </p:ext>
    </p:extLst>
  </p:cSld>
  <p:clrMapOvr>
    <a:masterClrMapping/>
  </p:clrMapOvr>
  <mc:AlternateContent xmlns:mc="http://schemas.openxmlformats.org/markup-compatibility/2006" xmlns:p14="http://schemas.microsoft.com/office/powerpoint/2010/main">
    <mc:Choice Requires="p14">
      <p:transition spd="slow" p14:dur="2000" advTm="113359"/>
    </mc:Choice>
    <mc:Fallback xmlns="">
      <p:transition spd="slow" advTm="11335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a:xfrm>
            <a:off x="617280" y="748599"/>
            <a:ext cx="8153400" cy="990600"/>
          </a:xfrm>
        </p:spPr>
        <p:txBody>
          <a:bodyPr>
            <a:normAutofit/>
          </a:bodyPr>
          <a:lstStyle/>
          <a:p>
            <a:pPr algn="ctr">
              <a:defRPr/>
            </a:pPr>
            <a:r>
              <a:rPr lang="en-US" altLang="zh-TW" sz="4000" b="1" dirty="0"/>
              <a:t>Basic Tools of Quality</a:t>
            </a:r>
          </a:p>
        </p:txBody>
      </p:sp>
      <p:grpSp>
        <p:nvGrpSpPr>
          <p:cNvPr id="11" name="Group 10">
            <a:extLst>
              <a:ext uri="{FF2B5EF4-FFF2-40B4-BE49-F238E27FC236}">
                <a16:creationId xmlns:a16="http://schemas.microsoft.com/office/drawing/2014/main" id="{50593628-577F-60A7-EB96-0F3F5A5377EA}"/>
              </a:ext>
            </a:extLst>
          </p:cNvPr>
          <p:cNvGrpSpPr/>
          <p:nvPr/>
        </p:nvGrpSpPr>
        <p:grpSpPr>
          <a:xfrm>
            <a:off x="617280" y="935396"/>
            <a:ext cx="10812720" cy="5120511"/>
            <a:chOff x="617280" y="935396"/>
            <a:chExt cx="10812720" cy="5120511"/>
          </a:xfrm>
        </p:grpSpPr>
        <p:sp>
          <p:nvSpPr>
            <p:cNvPr id="5" name="Rectangle: Rounded Corners 24">
              <a:extLst>
                <a:ext uri="{FF2B5EF4-FFF2-40B4-BE49-F238E27FC236}">
                  <a16:creationId xmlns:a16="http://schemas.microsoft.com/office/drawing/2014/main" id="{A3A15FB5-1588-CC02-8E69-8CF11F0E47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C158127C-14A4-47D5-D531-F3AC97BC0C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2318B6A-BF46-0974-8A61-ED81D5F477A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C3EEF4D6-8389-861D-03B9-56A04A91BD6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pic>
        <p:nvPicPr>
          <p:cNvPr id="10" name="Graphic 21">
            <a:extLst>
              <a:ext uri="{FF2B5EF4-FFF2-40B4-BE49-F238E27FC236}">
                <a16:creationId xmlns:a16="http://schemas.microsoft.com/office/drawing/2014/main" id="{10437D20-4D40-9406-B310-DD2842A6D8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387" name="Rectangle 3"/>
          <p:cNvSpPr>
            <a:spLocks noGrp="1" noChangeArrowheads="1"/>
          </p:cNvSpPr>
          <p:nvPr>
            <p:ph idx="1"/>
          </p:nvPr>
        </p:nvSpPr>
        <p:spPr>
          <a:xfrm>
            <a:off x="2135560" y="1600201"/>
            <a:ext cx="7920881" cy="4924425"/>
          </a:xfrm>
        </p:spPr>
        <p:txBody>
          <a:bodyPr/>
          <a:lstStyle/>
          <a:p>
            <a:pPr algn="ctr" eaLnBrk="1" hangingPunct="1">
              <a:lnSpc>
                <a:spcPct val="150000"/>
              </a:lnSpc>
              <a:buFontTx/>
              <a:buNone/>
            </a:pPr>
            <a:endParaRPr lang="en-US" altLang="zh-TW" sz="1000" b="1" dirty="0">
              <a:solidFill>
                <a:srgbClr val="D7800B"/>
              </a:solidFill>
              <a:cs typeface="Arial" pitchFamily="34" charset="0"/>
            </a:endParaRPr>
          </a:p>
          <a:p>
            <a:pPr algn="ctr" eaLnBrk="1" hangingPunct="1">
              <a:lnSpc>
                <a:spcPct val="150000"/>
              </a:lnSpc>
              <a:buFontTx/>
              <a:buNone/>
            </a:pPr>
            <a:r>
              <a:rPr lang="en-US" altLang="zh-TW" b="1" dirty="0">
                <a:cs typeface="Arial" pitchFamily="34" charset="0"/>
              </a:rPr>
              <a:t>Ishikawa adapted and invented seven basic chart/diagram tools of quality, so that the normal person could analyze and interpret data to identify a problem in the process</a:t>
            </a:r>
          </a:p>
        </p:txBody>
      </p:sp>
    </p:spTree>
    <p:extLst>
      <p:ext uri="{BB962C8B-B14F-4D97-AF65-F5344CB8AC3E}">
        <p14:creationId xmlns:p14="http://schemas.microsoft.com/office/powerpoint/2010/main" val="219436297"/>
      </p:ext>
    </p:extLst>
  </p:cSld>
  <p:clrMapOvr>
    <a:masterClrMapping/>
  </p:clrMapOvr>
  <mc:AlternateContent xmlns:mc="http://schemas.openxmlformats.org/markup-compatibility/2006" xmlns:p14="http://schemas.microsoft.com/office/powerpoint/2010/main">
    <mc:Choice Requires="p14">
      <p:transition spd="slow" p14:dur="2000" advTm="45592"/>
    </mc:Choice>
    <mc:Fallback xmlns="">
      <p:transition spd="slow" advTm="4559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479" y="822000"/>
            <a:ext cx="6934200" cy="762238"/>
          </a:xfrm>
        </p:spPr>
        <p:txBody>
          <a:bodyPr>
            <a:normAutofit/>
          </a:bodyPr>
          <a:lstStyle/>
          <a:p>
            <a:pPr algn="ctr">
              <a:defRPr/>
            </a:pPr>
            <a:r>
              <a:rPr lang="en-GB" altLang="zh-TW" sz="4000" b="1" dirty="0"/>
              <a:t>The Seven Tools</a:t>
            </a:r>
            <a:endParaRPr lang="ar-EG" altLang="zh-TW" sz="4000" b="1" dirty="0"/>
          </a:p>
        </p:txBody>
      </p:sp>
      <p:grpSp>
        <p:nvGrpSpPr>
          <p:cNvPr id="7" name="Group 6">
            <a:extLst>
              <a:ext uri="{FF2B5EF4-FFF2-40B4-BE49-F238E27FC236}">
                <a16:creationId xmlns:a16="http://schemas.microsoft.com/office/drawing/2014/main" id="{E1348E94-7025-105A-F7B0-99C901A84F68}"/>
              </a:ext>
            </a:extLst>
          </p:cNvPr>
          <p:cNvGrpSpPr/>
          <p:nvPr/>
        </p:nvGrpSpPr>
        <p:grpSpPr>
          <a:xfrm>
            <a:off x="617280" y="935396"/>
            <a:ext cx="10812720" cy="5120511"/>
            <a:chOff x="617280" y="935396"/>
            <a:chExt cx="10812720" cy="5120511"/>
          </a:xfrm>
        </p:grpSpPr>
        <p:sp>
          <p:nvSpPr>
            <p:cNvPr id="9" name="Rectangle: Rounded Corners 24">
              <a:extLst>
                <a:ext uri="{FF2B5EF4-FFF2-40B4-BE49-F238E27FC236}">
                  <a16:creationId xmlns:a16="http://schemas.microsoft.com/office/drawing/2014/main" id="{76519CDC-7F33-5EA9-546A-6DDB5E1C906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FF740002-3A37-9628-C1B7-6DF0C9BB84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93C8F8E5-0A9B-B02C-F4E2-0776C7A9AF1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30AF7E20-8311-7382-5C6D-F9F43C81CBF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3" name="Content Placeholder 2"/>
          <p:cNvSpPr>
            <a:spLocks noGrp="1"/>
          </p:cNvSpPr>
          <p:nvPr>
            <p:ph idx="1"/>
          </p:nvPr>
        </p:nvSpPr>
        <p:spPr>
          <a:xfrm>
            <a:off x="761999" y="2107856"/>
            <a:ext cx="10474751" cy="4127844"/>
          </a:xfrm>
        </p:spPr>
        <p:txBody>
          <a:bodyPr>
            <a:normAutofit/>
          </a:bodyPr>
          <a:lstStyle/>
          <a:p>
            <a:pPr marL="594360" indent="-457200">
              <a:buFont typeface="+mj-lt"/>
              <a:buAutoNum type="arabicPeriod"/>
              <a:defRPr/>
            </a:pPr>
            <a:r>
              <a:rPr lang="en-US" sz="2000" dirty="0"/>
              <a:t>Cause and effect (Ishikawa / </a:t>
            </a:r>
            <a:r>
              <a:rPr lang="fr-CA" sz="2000" dirty="0"/>
              <a:t>Fish Bone) </a:t>
            </a:r>
            <a:r>
              <a:rPr lang="en-US" sz="2000" dirty="0"/>
              <a:t>diagram </a:t>
            </a:r>
            <a:r>
              <a:rPr lang="fr-CA" sz="2000" dirty="0"/>
              <a:t>- </a:t>
            </a:r>
            <a:r>
              <a:rPr lang="en-US" sz="2000" dirty="0">
                <a:solidFill>
                  <a:srgbClr val="C00000"/>
                </a:solidFill>
              </a:rPr>
              <a:t>what causes the problems?</a:t>
            </a:r>
          </a:p>
          <a:p>
            <a:pPr marL="594360" indent="-457200">
              <a:buFont typeface="+mj-lt"/>
              <a:buAutoNum type="arabicPeriod"/>
              <a:defRPr/>
            </a:pPr>
            <a:r>
              <a:rPr lang="en-US" sz="2000" dirty="0"/>
              <a:t>Check sheets - </a:t>
            </a:r>
            <a:r>
              <a:rPr lang="en-US" sz="2000" dirty="0">
                <a:solidFill>
                  <a:srgbClr val="C00000"/>
                </a:solidFill>
              </a:rPr>
              <a:t>how often it occurs or is done?</a:t>
            </a:r>
          </a:p>
          <a:p>
            <a:pPr marL="594360" indent="-457200">
              <a:buFont typeface="+mj-lt"/>
              <a:buAutoNum type="arabicPeriod"/>
              <a:defRPr/>
            </a:pPr>
            <a:r>
              <a:rPr lang="en-US" sz="2000" dirty="0"/>
              <a:t>Histograms - </a:t>
            </a:r>
            <a:r>
              <a:rPr lang="en-US" sz="2000" dirty="0">
                <a:solidFill>
                  <a:srgbClr val="C00000"/>
                </a:solidFill>
              </a:rPr>
              <a:t>what do overall variations look like?</a:t>
            </a:r>
          </a:p>
          <a:p>
            <a:pPr marL="594360" indent="-457200">
              <a:buFont typeface="+mj-lt"/>
              <a:buAutoNum type="arabicPeriod"/>
              <a:defRPr/>
            </a:pPr>
            <a:r>
              <a:rPr lang="en-US" sz="2000" dirty="0"/>
              <a:t>Pareto diagram - </a:t>
            </a:r>
            <a:r>
              <a:rPr lang="en-US" sz="2000" dirty="0">
                <a:solidFill>
                  <a:srgbClr val="C00000"/>
                </a:solidFill>
              </a:rPr>
              <a:t>which are the big problems?</a:t>
            </a:r>
          </a:p>
          <a:p>
            <a:pPr marL="594360" indent="-457200">
              <a:buFont typeface="+mj-lt"/>
              <a:buAutoNum type="arabicPeriod"/>
              <a:defRPr/>
            </a:pPr>
            <a:r>
              <a:rPr lang="en-US" sz="2000" dirty="0"/>
              <a:t>Process control charts - </a:t>
            </a:r>
            <a:r>
              <a:rPr lang="en-US" sz="2000" dirty="0">
                <a:solidFill>
                  <a:srgbClr val="C00000"/>
                </a:solidFill>
              </a:rPr>
              <a:t>which variations to control and how?</a:t>
            </a:r>
          </a:p>
          <a:p>
            <a:pPr marL="594360" indent="-457200">
              <a:buFont typeface="+mj-lt"/>
              <a:buAutoNum type="arabicPeriod"/>
              <a:defRPr/>
            </a:pPr>
            <a:r>
              <a:rPr lang="en-US" sz="2000" dirty="0"/>
              <a:t>Scatter diagram - </a:t>
            </a:r>
            <a:r>
              <a:rPr lang="en-US" sz="2000" dirty="0">
                <a:solidFill>
                  <a:srgbClr val="C00000"/>
                </a:solidFill>
              </a:rPr>
              <a:t>what are the relationships between factors?</a:t>
            </a:r>
          </a:p>
          <a:p>
            <a:pPr marL="594360" indent="-457200">
              <a:buFont typeface="+mj-lt"/>
              <a:buAutoNum type="arabicPeriod"/>
              <a:defRPr/>
            </a:pPr>
            <a:r>
              <a:rPr lang="en-US" sz="2000" dirty="0"/>
              <a:t>Flow Charts - </a:t>
            </a:r>
            <a:r>
              <a:rPr lang="en-US" altLang="en-US" sz="2000" dirty="0">
                <a:solidFill>
                  <a:srgbClr val="C00000"/>
                </a:solidFill>
              </a:rPr>
              <a:t>identify problem areas and opportunities for process improvement</a:t>
            </a:r>
            <a:r>
              <a:rPr lang="en-US" sz="2000" dirty="0"/>
              <a:t>.</a:t>
            </a:r>
          </a:p>
        </p:txBody>
      </p:sp>
      <p:pic>
        <p:nvPicPr>
          <p:cNvPr id="13" name="Graphic 21">
            <a:extLst>
              <a:ext uri="{FF2B5EF4-FFF2-40B4-BE49-F238E27FC236}">
                <a16:creationId xmlns:a16="http://schemas.microsoft.com/office/drawing/2014/main" id="{9D01B4CB-0C7A-C7DF-D3DB-B772205A20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13149826"/>
      </p:ext>
    </p:extLst>
  </p:cSld>
  <p:clrMapOvr>
    <a:masterClrMapping/>
  </p:clrMapOvr>
  <mc:AlternateContent xmlns:mc="http://schemas.openxmlformats.org/markup-compatibility/2006" xmlns:p14="http://schemas.microsoft.com/office/powerpoint/2010/main">
    <mc:Choice Requires="p14">
      <p:transition spd="slow" p14:dur="2000" advTm="232083"/>
    </mc:Choice>
    <mc:Fallback xmlns="">
      <p:transition spd="slow" advTm="23208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a:extLst>
              <a:ext uri="{FF2B5EF4-FFF2-40B4-BE49-F238E27FC236}">
                <a16:creationId xmlns:a16="http://schemas.microsoft.com/office/drawing/2014/main" id="{65BFBD01-377A-3AC2-3043-E33483D11D85}"/>
              </a:ext>
            </a:extLst>
          </p:cNvPr>
          <p:cNvSpPr txBox="1">
            <a:spLocks/>
          </p:cNvSpPr>
          <p:nvPr/>
        </p:nvSpPr>
        <p:spPr>
          <a:xfrm>
            <a:off x="411626" y="900136"/>
            <a:ext cx="10247158" cy="646331"/>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Bef>
                <a:spcPts val="0"/>
              </a:spcBef>
              <a:defRPr/>
            </a:pPr>
            <a:r>
              <a:rPr lang="en-US" dirty="0">
                <a:ln w="0"/>
                <a:latin typeface="+mn-lt"/>
                <a:ea typeface="+mn-ea"/>
                <a:cs typeface="+mn-cs"/>
              </a:rPr>
              <a:t>1. Cause and Effect Diagram</a:t>
            </a:r>
            <a:endParaRPr lang="en-US" sz="2800" dirty="0">
              <a:ln w="0"/>
              <a:latin typeface="+mn-lt"/>
            </a:endParaRPr>
          </a:p>
        </p:txBody>
      </p:sp>
      <p:sp>
        <p:nvSpPr>
          <p:cNvPr id="4" name="AutoShape 2" descr="What is a Cause and Effect Diagram - Six Sigma Daily">
            <a:extLst>
              <a:ext uri="{FF2B5EF4-FFF2-40B4-BE49-F238E27FC236}">
                <a16:creationId xmlns:a16="http://schemas.microsoft.com/office/drawing/2014/main" id="{0D6D3B54-9074-53FA-62B6-BD3ED899C06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EG"/>
          </a:p>
        </p:txBody>
      </p:sp>
      <p:pic>
        <p:nvPicPr>
          <p:cNvPr id="6" name="Graphic 21">
            <a:extLst>
              <a:ext uri="{FF2B5EF4-FFF2-40B4-BE49-F238E27FC236}">
                <a16:creationId xmlns:a16="http://schemas.microsoft.com/office/drawing/2014/main" id="{93742CD6-0ED3-4971-6DF0-BADFC174B1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BB959966-3517-21AC-4144-624AB30E8A6A}"/>
              </a:ext>
            </a:extLst>
          </p:cNvPr>
          <p:cNvGrpSpPr/>
          <p:nvPr/>
        </p:nvGrpSpPr>
        <p:grpSpPr>
          <a:xfrm>
            <a:off x="617280" y="935396"/>
            <a:ext cx="10812720" cy="5120511"/>
            <a:chOff x="617280" y="935396"/>
            <a:chExt cx="10812720" cy="5120511"/>
          </a:xfrm>
        </p:grpSpPr>
        <p:sp>
          <p:nvSpPr>
            <p:cNvPr id="9" name="Rectangle: Rounded Corners 24">
              <a:extLst>
                <a:ext uri="{FF2B5EF4-FFF2-40B4-BE49-F238E27FC236}">
                  <a16:creationId xmlns:a16="http://schemas.microsoft.com/office/drawing/2014/main" id="{969ABC4E-31A5-9AC2-5792-84F3A1274FF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0795FF72-9D0D-DE18-31BC-F1B0443E5F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DE1B014C-F752-CC77-59F7-C43A66FCC70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E4EFAF0E-B8F9-C3D8-2BD4-AA72FF3BF62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pic>
        <p:nvPicPr>
          <p:cNvPr id="1028" name="Picture 4" descr="What is a Cause and Effect Diagram - Six Sigma Daily">
            <a:extLst>
              <a:ext uri="{FF2B5EF4-FFF2-40B4-BE49-F238E27FC236}">
                <a16:creationId xmlns:a16="http://schemas.microsoft.com/office/drawing/2014/main" id="{3159707B-CF9B-18CA-E3B2-8695777809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71793" y="2053770"/>
            <a:ext cx="7986991" cy="35433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54730143"/>
      </p:ext>
    </p:extLst>
  </p:cSld>
  <p:clrMapOvr>
    <a:masterClrMapping/>
  </p:clrMapOvr>
  <mc:AlternateContent xmlns:mc="http://schemas.openxmlformats.org/markup-compatibility/2006" xmlns:p14="http://schemas.microsoft.com/office/powerpoint/2010/main">
    <mc:Choice Requires="p14">
      <p:transition spd="slow" p14:dur="2000" advTm="9659"/>
    </mc:Choice>
    <mc:Fallback xmlns="">
      <p:transition spd="slow" advTm="96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C2334277-F250-4CC7-BB92-62B06CEE6B5F}"/>
              </a:ext>
            </a:extLst>
          </p:cNvPr>
          <p:cNvGrpSpPr/>
          <p:nvPr/>
        </p:nvGrpSpPr>
        <p:grpSpPr>
          <a:xfrm>
            <a:off x="411626" y="155846"/>
            <a:ext cx="11572365" cy="5786944"/>
            <a:chOff x="411626" y="268963"/>
            <a:chExt cx="11572365" cy="5786944"/>
          </a:xfrm>
        </p:grpSpPr>
        <p:pic>
          <p:nvPicPr>
            <p:cNvPr id="15" name="Graphic 21">
              <a:extLst>
                <a:ext uri="{FF2B5EF4-FFF2-40B4-BE49-F238E27FC236}">
                  <a16:creationId xmlns:a16="http://schemas.microsoft.com/office/drawing/2014/main" id="{2B0E3BD2-E352-41B6-1E6E-7D6DDF1BA4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6" name="Group 15">
              <a:extLst>
                <a:ext uri="{FF2B5EF4-FFF2-40B4-BE49-F238E27FC236}">
                  <a16:creationId xmlns:a16="http://schemas.microsoft.com/office/drawing/2014/main" id="{7A75A2C4-5B78-53A8-765C-F2F42956C46D}"/>
                </a:ext>
              </a:extLst>
            </p:cNvPr>
            <p:cNvGrpSpPr/>
            <p:nvPr/>
          </p:nvGrpSpPr>
          <p:grpSpPr>
            <a:xfrm>
              <a:off x="617280" y="935396"/>
              <a:ext cx="10812720" cy="5120511"/>
              <a:chOff x="617280" y="935396"/>
              <a:chExt cx="10812720" cy="5120511"/>
            </a:xfrm>
          </p:grpSpPr>
          <p:sp>
            <p:nvSpPr>
              <p:cNvPr id="17" name="Rectangle: Rounded Corners 24">
                <a:extLst>
                  <a:ext uri="{FF2B5EF4-FFF2-40B4-BE49-F238E27FC236}">
                    <a16:creationId xmlns:a16="http://schemas.microsoft.com/office/drawing/2014/main" id="{20BEFD68-629A-097D-01FB-A5778DB3BE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9C288197-D1A9-E243-7974-63EEB13EA3D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9" name="TextBox 18">
                <a:extLst>
                  <a:ext uri="{FF2B5EF4-FFF2-40B4-BE49-F238E27FC236}">
                    <a16:creationId xmlns:a16="http://schemas.microsoft.com/office/drawing/2014/main" id="{DBEF8023-9E88-3DA8-A83F-AD36BF33A50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0" name="TextBox 19">
                <a:extLst>
                  <a:ext uri="{FF2B5EF4-FFF2-40B4-BE49-F238E27FC236}">
                    <a16:creationId xmlns:a16="http://schemas.microsoft.com/office/drawing/2014/main" id="{EF3FCAE9-EE5B-572E-1791-A47447B2820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21" name="Title 3">
              <a:extLst>
                <a:ext uri="{FF2B5EF4-FFF2-40B4-BE49-F238E27FC236}">
                  <a16:creationId xmlns:a16="http://schemas.microsoft.com/office/drawing/2014/main" id="{902BBAEC-F6FF-2EF6-1419-C0F0DE64E847}"/>
                </a:ext>
              </a:extLst>
            </p:cNvPr>
            <p:cNvSpPr txBox="1">
              <a:spLocks/>
            </p:cNvSpPr>
            <p:nvPr/>
          </p:nvSpPr>
          <p:spPr>
            <a:xfrm>
              <a:off x="411626" y="900136"/>
              <a:ext cx="10247158" cy="646331"/>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Bef>
                  <a:spcPts val="0"/>
                </a:spcBef>
                <a:defRPr/>
              </a:pPr>
              <a:r>
                <a:rPr lang="en-US" dirty="0">
                  <a:ln w="0"/>
                  <a:latin typeface="+mn-lt"/>
                  <a:ea typeface="+mn-ea"/>
                  <a:cs typeface="+mn-cs"/>
                </a:rPr>
                <a:t>1. Cause and Effect Diagram</a:t>
              </a:r>
              <a:endParaRPr lang="en-US" sz="2800" dirty="0">
                <a:ln w="0"/>
                <a:latin typeface="+mn-lt"/>
              </a:endParaRPr>
            </a:p>
          </p:txBody>
        </p:sp>
      </p:grpSp>
      <p:sp>
        <p:nvSpPr>
          <p:cNvPr id="18435" name="Rectangle 3"/>
          <p:cNvSpPr>
            <a:spLocks noGrp="1" noChangeArrowheads="1"/>
          </p:cNvSpPr>
          <p:nvPr>
            <p:ph type="body" sz="half" idx="1"/>
          </p:nvPr>
        </p:nvSpPr>
        <p:spPr>
          <a:xfrm>
            <a:off x="942308" y="2127307"/>
            <a:ext cx="10341577" cy="2877054"/>
          </a:xfrm>
        </p:spPr>
        <p:txBody>
          <a:bodyPr>
            <a:normAutofit/>
          </a:bodyPr>
          <a:lstStyle/>
          <a:p>
            <a:pPr algn="justLow" eaLnBrk="1" hangingPunct="1"/>
            <a:r>
              <a:rPr lang="en-US" sz="1800" dirty="0">
                <a:cs typeface="Arial" pitchFamily="34" charset="0"/>
              </a:rPr>
              <a:t>Also called: Ishikawa diagram, Fishbone diagram. </a:t>
            </a:r>
          </a:p>
          <a:p>
            <a:pPr eaLnBrk="1" hangingPunct="1"/>
            <a:r>
              <a:rPr lang="en-US" sz="1800" dirty="0">
                <a:cs typeface="Arial" pitchFamily="34" charset="0"/>
              </a:rPr>
              <a:t>It is an excellent tool for organizing and documenting potential causes of problems in all areas and at all levels in the organization.</a:t>
            </a:r>
          </a:p>
          <a:p>
            <a:pPr algn="justLow" eaLnBrk="1" hangingPunct="1"/>
            <a:r>
              <a:rPr lang="en-US" sz="1800" dirty="0">
                <a:cs typeface="Arial" pitchFamily="34" charset="0"/>
              </a:rPr>
              <a:t>It identifies many possible causes for an effect or problem so that further data collection and analysis can be carried </a:t>
            </a:r>
            <a:r>
              <a:rPr lang="fr-CA" sz="1800" dirty="0">
                <a:cs typeface="Arial" pitchFamily="34" charset="0"/>
              </a:rPr>
              <a:t>out</a:t>
            </a:r>
            <a:r>
              <a:rPr lang="en-US" sz="1800" dirty="0">
                <a:cs typeface="Arial" pitchFamily="34" charset="0"/>
              </a:rPr>
              <a:t>.</a:t>
            </a:r>
          </a:p>
          <a:p>
            <a:pPr eaLnBrk="1" hangingPunct="1"/>
            <a:r>
              <a:rPr lang="en-US" sz="1800" dirty="0">
                <a:cs typeface="Arial" pitchFamily="34" charset="0"/>
              </a:rPr>
              <a:t>No statistics involved.</a:t>
            </a:r>
          </a:p>
        </p:txBody>
      </p:sp>
    </p:spTree>
    <p:extLst>
      <p:ext uri="{BB962C8B-B14F-4D97-AF65-F5344CB8AC3E}">
        <p14:creationId xmlns:p14="http://schemas.microsoft.com/office/powerpoint/2010/main" val="155501146"/>
      </p:ext>
    </p:extLst>
  </p:cSld>
  <p:clrMapOvr>
    <a:masterClrMapping/>
  </p:clrMapOvr>
  <mc:AlternateContent xmlns:mc="http://schemas.openxmlformats.org/markup-compatibility/2006" xmlns:p14="http://schemas.microsoft.com/office/powerpoint/2010/main">
    <mc:Choice Requires="p14">
      <p:transition spd="slow" p14:dur="2000" advTm="75302"/>
    </mc:Choice>
    <mc:Fallback xmlns="">
      <p:transition spd="slow" advTm="7530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D6D0306D-9C24-BA08-27C4-E6CDFFB9AC46}"/>
              </a:ext>
            </a:extLst>
          </p:cNvPr>
          <p:cNvGrpSpPr/>
          <p:nvPr/>
        </p:nvGrpSpPr>
        <p:grpSpPr>
          <a:xfrm>
            <a:off x="411626" y="155846"/>
            <a:ext cx="11572365" cy="5786944"/>
            <a:chOff x="411626" y="268963"/>
            <a:chExt cx="11572365" cy="5786944"/>
          </a:xfrm>
        </p:grpSpPr>
        <p:pic>
          <p:nvPicPr>
            <p:cNvPr id="17" name="Graphic 21">
              <a:extLst>
                <a:ext uri="{FF2B5EF4-FFF2-40B4-BE49-F238E27FC236}">
                  <a16:creationId xmlns:a16="http://schemas.microsoft.com/office/drawing/2014/main" id="{89BD75BB-F476-D540-1492-81535B279A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roup 17">
              <a:extLst>
                <a:ext uri="{FF2B5EF4-FFF2-40B4-BE49-F238E27FC236}">
                  <a16:creationId xmlns:a16="http://schemas.microsoft.com/office/drawing/2014/main" id="{7C7EBFFA-1916-71B0-A2F9-44A71ACE5660}"/>
                </a:ext>
              </a:extLst>
            </p:cNvPr>
            <p:cNvGrpSpPr/>
            <p:nvPr/>
          </p:nvGrpSpPr>
          <p:grpSpPr>
            <a:xfrm>
              <a:off x="617280" y="935396"/>
              <a:ext cx="10812720" cy="5120511"/>
              <a:chOff x="617280" y="935396"/>
              <a:chExt cx="10812720" cy="5120511"/>
            </a:xfrm>
          </p:grpSpPr>
          <p:sp>
            <p:nvSpPr>
              <p:cNvPr id="20" name="Rectangle: Rounded Corners 24">
                <a:extLst>
                  <a:ext uri="{FF2B5EF4-FFF2-40B4-BE49-F238E27FC236}">
                    <a16:creationId xmlns:a16="http://schemas.microsoft.com/office/drawing/2014/main" id="{9C0D55A9-CE8D-89F6-F72C-9C42805467F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26AE2713-0673-A067-1908-26666EC96F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2" name="TextBox 21">
                <a:extLst>
                  <a:ext uri="{FF2B5EF4-FFF2-40B4-BE49-F238E27FC236}">
                    <a16:creationId xmlns:a16="http://schemas.microsoft.com/office/drawing/2014/main" id="{DA18C620-954C-D782-944B-EE59A419D81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3" name="TextBox 22">
                <a:extLst>
                  <a:ext uri="{FF2B5EF4-FFF2-40B4-BE49-F238E27FC236}">
                    <a16:creationId xmlns:a16="http://schemas.microsoft.com/office/drawing/2014/main" id="{39F50954-20B4-FEF1-6135-A2D43D3C838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9" name="Title 3">
              <a:extLst>
                <a:ext uri="{FF2B5EF4-FFF2-40B4-BE49-F238E27FC236}">
                  <a16:creationId xmlns:a16="http://schemas.microsoft.com/office/drawing/2014/main" id="{0494CAF2-EB1B-A5BA-0471-DA954D034CB0}"/>
                </a:ext>
              </a:extLst>
            </p:cNvPr>
            <p:cNvSpPr txBox="1">
              <a:spLocks/>
            </p:cNvSpPr>
            <p:nvPr/>
          </p:nvSpPr>
          <p:spPr>
            <a:xfrm>
              <a:off x="411626" y="900136"/>
              <a:ext cx="10247158" cy="646331"/>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Bef>
                  <a:spcPts val="0"/>
                </a:spcBef>
                <a:defRPr/>
              </a:pPr>
              <a:r>
                <a:rPr lang="en-US" dirty="0">
                  <a:ln w="0"/>
                  <a:latin typeface="+mn-lt"/>
                  <a:ea typeface="+mn-ea"/>
                  <a:cs typeface="+mn-cs"/>
                </a:rPr>
                <a:t>1. Cause and Effect Diagram</a:t>
              </a:r>
              <a:endParaRPr lang="en-US" sz="2800" dirty="0">
                <a:ln w="0"/>
                <a:latin typeface="+mn-lt"/>
              </a:endParaRPr>
            </a:p>
          </p:txBody>
        </p:sp>
      </p:grpSp>
      <p:grpSp>
        <p:nvGrpSpPr>
          <p:cNvPr id="10" name="Group 9">
            <a:extLst>
              <a:ext uri="{FF2B5EF4-FFF2-40B4-BE49-F238E27FC236}">
                <a16:creationId xmlns:a16="http://schemas.microsoft.com/office/drawing/2014/main" id="{DCE524BE-0D04-B737-A488-1182CB052206}"/>
              </a:ext>
            </a:extLst>
          </p:cNvPr>
          <p:cNvGrpSpPr/>
          <p:nvPr/>
        </p:nvGrpSpPr>
        <p:grpSpPr>
          <a:xfrm>
            <a:off x="2502682" y="1582281"/>
            <a:ext cx="8424863" cy="4256922"/>
            <a:chOff x="2063751" y="1557338"/>
            <a:chExt cx="8424863" cy="4838999"/>
          </a:xfrm>
        </p:grpSpPr>
        <p:grpSp>
          <p:nvGrpSpPr>
            <p:cNvPr id="48" name="Group 47"/>
            <p:cNvGrpSpPr/>
            <p:nvPr/>
          </p:nvGrpSpPr>
          <p:grpSpPr>
            <a:xfrm>
              <a:off x="2423592" y="3368488"/>
              <a:ext cx="7468766" cy="3027849"/>
              <a:chOff x="1619672" y="1955588"/>
              <a:chExt cx="7468766" cy="3468318"/>
            </a:xfrm>
          </p:grpSpPr>
          <p:sp>
            <p:nvSpPr>
              <p:cNvPr id="6" name="Oval 4"/>
              <p:cNvSpPr>
                <a:spLocks noChangeArrowheads="1"/>
              </p:cNvSpPr>
              <p:nvPr/>
            </p:nvSpPr>
            <p:spPr bwMode="auto">
              <a:xfrm>
                <a:off x="7639050" y="3047834"/>
                <a:ext cx="1449388" cy="1306512"/>
              </a:xfrm>
              <a:prstGeom prst="ellipse">
                <a:avLst/>
              </a:prstGeom>
              <a:solidFill>
                <a:schemeClr val="hlink"/>
              </a:solidFill>
              <a:ln w="19050">
                <a:solidFill>
                  <a:srgbClr val="CC6600"/>
                </a:solidFill>
                <a:round/>
                <a:headEnd/>
                <a:tailEnd/>
              </a:ln>
              <a:effectLst/>
            </p:spPr>
            <p:txBody>
              <a:bodyPr wrap="none" lIns="90488" tIns="44450" rIns="90488" bIns="44450" anchor="ctr"/>
              <a:lstStyle/>
              <a:p>
                <a:pPr algn="ctr" eaLnBrk="0" hangingPunct="0">
                  <a:defRPr/>
                </a:pPr>
                <a:r>
                  <a:rPr lang="en-US" sz="2800" b="1" dirty="0">
                    <a:solidFill>
                      <a:schemeClr val="bg1"/>
                    </a:solidFill>
                    <a:latin typeface="+mj-lt"/>
                  </a:rPr>
                  <a:t>Effect</a:t>
                </a:r>
              </a:p>
            </p:txBody>
          </p:sp>
          <p:sp>
            <p:nvSpPr>
              <p:cNvPr id="19460" name="Line 5"/>
              <p:cNvSpPr>
                <a:spLocks noChangeShapeType="1"/>
              </p:cNvSpPr>
              <p:nvPr/>
            </p:nvSpPr>
            <p:spPr bwMode="auto">
              <a:xfrm flipH="1">
                <a:off x="3602672" y="3703638"/>
                <a:ext cx="4023360" cy="0"/>
              </a:xfrm>
              <a:prstGeom prst="line">
                <a:avLst/>
              </a:prstGeom>
              <a:noFill/>
              <a:ln w="19050">
                <a:solidFill>
                  <a:srgbClr val="CC6600"/>
                </a:solidFill>
                <a:round/>
                <a:headEnd/>
                <a:tailEnd/>
              </a:ln>
            </p:spPr>
            <p:txBody>
              <a:bodyPr wrap="none" anchor="ctr"/>
              <a:lstStyle/>
              <a:p>
                <a:endParaRPr lang="en-US"/>
              </a:p>
            </p:txBody>
          </p:sp>
          <p:sp>
            <p:nvSpPr>
              <p:cNvPr id="19461" name="Line 6"/>
              <p:cNvSpPr>
                <a:spLocks noChangeShapeType="1"/>
              </p:cNvSpPr>
              <p:nvPr/>
            </p:nvSpPr>
            <p:spPr bwMode="auto">
              <a:xfrm flipH="1" flipV="1">
                <a:off x="5270053" y="2455863"/>
                <a:ext cx="1344613" cy="1235075"/>
              </a:xfrm>
              <a:prstGeom prst="line">
                <a:avLst/>
              </a:prstGeom>
              <a:noFill/>
              <a:ln w="19050">
                <a:solidFill>
                  <a:srgbClr val="CC6600"/>
                </a:solidFill>
                <a:round/>
                <a:headEnd/>
                <a:tailEnd/>
              </a:ln>
            </p:spPr>
            <p:txBody>
              <a:bodyPr wrap="none" anchor="ctr"/>
              <a:lstStyle/>
              <a:p>
                <a:endParaRPr lang="en-US"/>
              </a:p>
            </p:txBody>
          </p:sp>
          <p:sp>
            <p:nvSpPr>
              <p:cNvPr id="19463" name="Line 8"/>
              <p:cNvSpPr>
                <a:spLocks noChangeShapeType="1"/>
              </p:cNvSpPr>
              <p:nvPr/>
            </p:nvSpPr>
            <p:spPr bwMode="auto">
              <a:xfrm flipV="1">
                <a:off x="5333553" y="3695700"/>
                <a:ext cx="1293813" cy="1235075"/>
              </a:xfrm>
              <a:prstGeom prst="line">
                <a:avLst/>
              </a:prstGeom>
              <a:noFill/>
              <a:ln w="19050">
                <a:solidFill>
                  <a:srgbClr val="CC6600"/>
                </a:solidFill>
                <a:round/>
                <a:headEnd/>
                <a:tailEnd/>
              </a:ln>
            </p:spPr>
            <p:txBody>
              <a:bodyPr wrap="none" anchor="ctr"/>
              <a:lstStyle/>
              <a:p>
                <a:endParaRPr lang="en-US"/>
              </a:p>
            </p:txBody>
          </p:sp>
          <p:sp>
            <p:nvSpPr>
              <p:cNvPr id="12" name="Rectangle 10"/>
              <p:cNvSpPr>
                <a:spLocks noChangeArrowheads="1"/>
              </p:cNvSpPr>
              <p:nvPr/>
            </p:nvSpPr>
            <p:spPr bwMode="auto">
              <a:xfrm>
                <a:off x="4377681" y="4898020"/>
                <a:ext cx="1773594" cy="525886"/>
              </a:xfrm>
              <a:prstGeom prst="rect">
                <a:avLst/>
              </a:prstGeom>
              <a:solidFill>
                <a:schemeClr val="hlink"/>
              </a:solidFill>
              <a:ln w="19050">
                <a:solidFill>
                  <a:srgbClr val="CC6600"/>
                </a:solidFill>
                <a:miter lim="800000"/>
                <a:headEnd/>
                <a:tailEnd/>
              </a:ln>
              <a:effectLst/>
            </p:spPr>
            <p:txBody>
              <a:bodyPr wrap="square" lIns="90488" tIns="44450" rIns="90488" bIns="44450" anchor="ctr">
                <a:spAutoFit/>
              </a:bodyPr>
              <a:lstStyle/>
              <a:p>
                <a:pPr algn="ctr" eaLnBrk="0" hangingPunct="0">
                  <a:defRPr/>
                </a:pPr>
                <a:r>
                  <a:rPr lang="en-US" sz="2400" b="1" dirty="0">
                    <a:solidFill>
                      <a:schemeClr val="bg1"/>
                    </a:solidFill>
                    <a:latin typeface="+mj-lt"/>
                  </a:rPr>
                  <a:t>Materials</a:t>
                </a:r>
              </a:p>
            </p:txBody>
          </p:sp>
          <p:sp>
            <p:nvSpPr>
              <p:cNvPr id="13" name="Rectangle 11"/>
              <p:cNvSpPr>
                <a:spLocks noChangeArrowheads="1"/>
              </p:cNvSpPr>
              <p:nvPr/>
            </p:nvSpPr>
            <p:spPr bwMode="auto">
              <a:xfrm>
                <a:off x="1619672" y="1955588"/>
                <a:ext cx="1753663" cy="525886"/>
              </a:xfrm>
              <a:prstGeom prst="rect">
                <a:avLst/>
              </a:prstGeom>
              <a:solidFill>
                <a:schemeClr val="hlink"/>
              </a:solidFill>
              <a:ln w="19050">
                <a:solidFill>
                  <a:srgbClr val="CC6600"/>
                </a:solidFill>
                <a:miter lim="800000"/>
                <a:headEnd/>
                <a:tailEnd/>
              </a:ln>
              <a:effectLst/>
            </p:spPr>
            <p:txBody>
              <a:bodyPr wrap="square" lIns="90488" tIns="44450" rIns="90488" bIns="44450" anchor="ctr">
                <a:spAutoFit/>
              </a:bodyPr>
              <a:lstStyle/>
              <a:p>
                <a:pPr algn="ctr" eaLnBrk="0" hangingPunct="0">
                  <a:defRPr/>
                </a:pPr>
                <a:r>
                  <a:rPr lang="en-US" sz="2400" b="1" dirty="0">
                    <a:solidFill>
                      <a:schemeClr val="bg1"/>
                    </a:solidFill>
                    <a:latin typeface="+mj-lt"/>
                  </a:rPr>
                  <a:t>Methods</a:t>
                </a:r>
              </a:p>
            </p:txBody>
          </p:sp>
          <p:sp>
            <p:nvSpPr>
              <p:cNvPr id="14" name="Rectangle 12"/>
              <p:cNvSpPr>
                <a:spLocks noChangeArrowheads="1"/>
              </p:cNvSpPr>
              <p:nvPr/>
            </p:nvSpPr>
            <p:spPr bwMode="auto">
              <a:xfrm>
                <a:off x="1708048" y="4898020"/>
                <a:ext cx="1856312" cy="525886"/>
              </a:xfrm>
              <a:prstGeom prst="rect">
                <a:avLst/>
              </a:prstGeom>
              <a:solidFill>
                <a:schemeClr val="hlink"/>
              </a:solidFill>
              <a:ln w="19050">
                <a:solidFill>
                  <a:srgbClr val="CC6600"/>
                </a:solidFill>
                <a:miter lim="800000"/>
                <a:headEnd/>
                <a:tailEnd/>
              </a:ln>
              <a:effectLst/>
            </p:spPr>
            <p:txBody>
              <a:bodyPr wrap="square" lIns="90488" tIns="44450" rIns="90488" bIns="44450" anchor="ctr">
                <a:spAutoFit/>
              </a:bodyPr>
              <a:lstStyle/>
              <a:p>
                <a:pPr algn="ctr" eaLnBrk="0" hangingPunct="0">
                  <a:defRPr/>
                </a:pPr>
                <a:r>
                  <a:rPr lang="en-US" sz="2400" b="1" dirty="0">
                    <a:solidFill>
                      <a:schemeClr val="bg1"/>
                    </a:solidFill>
                    <a:latin typeface="+mj-lt"/>
                  </a:rPr>
                  <a:t>Machine</a:t>
                </a:r>
              </a:p>
            </p:txBody>
          </p:sp>
          <p:sp>
            <p:nvSpPr>
              <p:cNvPr id="15" name="Rectangle 13"/>
              <p:cNvSpPr>
                <a:spLocks noChangeArrowheads="1"/>
              </p:cNvSpPr>
              <p:nvPr/>
            </p:nvSpPr>
            <p:spPr bwMode="auto">
              <a:xfrm>
                <a:off x="4377680" y="1965113"/>
                <a:ext cx="2534884" cy="525886"/>
              </a:xfrm>
              <a:prstGeom prst="rect">
                <a:avLst/>
              </a:prstGeom>
              <a:solidFill>
                <a:schemeClr val="hlink"/>
              </a:solidFill>
              <a:ln w="19050">
                <a:solidFill>
                  <a:srgbClr val="CC6600"/>
                </a:solidFill>
                <a:miter lim="800000"/>
                <a:headEnd/>
                <a:tailEnd/>
              </a:ln>
              <a:effectLst/>
            </p:spPr>
            <p:txBody>
              <a:bodyPr wrap="square" lIns="90488" tIns="44450" rIns="90488" bIns="44450" anchor="ctr">
                <a:spAutoFit/>
              </a:bodyPr>
              <a:lstStyle/>
              <a:p>
                <a:pPr algn="ctr" eaLnBrk="0" hangingPunct="0">
                  <a:defRPr/>
                </a:pPr>
                <a:r>
                  <a:rPr lang="en-US" sz="2400" b="1" dirty="0">
                    <a:solidFill>
                      <a:schemeClr val="bg1"/>
                    </a:solidFill>
                    <a:latin typeface="+mj-lt"/>
                  </a:rPr>
                  <a:t>Man-Power</a:t>
                </a:r>
              </a:p>
            </p:txBody>
          </p:sp>
          <p:sp>
            <p:nvSpPr>
              <p:cNvPr id="19469" name="Line 16"/>
              <p:cNvSpPr>
                <a:spLocks noChangeShapeType="1"/>
              </p:cNvSpPr>
              <p:nvPr/>
            </p:nvSpPr>
            <p:spPr bwMode="auto">
              <a:xfrm>
                <a:off x="4892228" y="4464050"/>
                <a:ext cx="914400" cy="0"/>
              </a:xfrm>
              <a:prstGeom prst="line">
                <a:avLst/>
              </a:prstGeom>
              <a:noFill/>
              <a:ln w="19050">
                <a:solidFill>
                  <a:srgbClr val="CC6600"/>
                </a:solidFill>
                <a:round/>
                <a:headEnd/>
                <a:tailEnd/>
              </a:ln>
            </p:spPr>
            <p:txBody>
              <a:bodyPr wrap="none" anchor="ctr"/>
              <a:lstStyle/>
              <a:p>
                <a:endParaRPr lang="en-US"/>
              </a:p>
            </p:txBody>
          </p:sp>
          <p:sp>
            <p:nvSpPr>
              <p:cNvPr id="19471" name="Line 22"/>
              <p:cNvSpPr>
                <a:spLocks noChangeShapeType="1"/>
              </p:cNvSpPr>
              <p:nvPr/>
            </p:nvSpPr>
            <p:spPr bwMode="auto">
              <a:xfrm>
                <a:off x="6054278" y="4248150"/>
                <a:ext cx="914400" cy="0"/>
              </a:xfrm>
              <a:prstGeom prst="line">
                <a:avLst/>
              </a:prstGeom>
              <a:noFill/>
              <a:ln w="19050">
                <a:solidFill>
                  <a:srgbClr val="CC6600"/>
                </a:solidFill>
                <a:round/>
                <a:headEnd/>
                <a:tailEnd/>
              </a:ln>
            </p:spPr>
            <p:txBody>
              <a:bodyPr wrap="none" anchor="ctr"/>
              <a:lstStyle/>
              <a:p>
                <a:endParaRPr lang="en-US"/>
              </a:p>
            </p:txBody>
          </p:sp>
          <p:sp>
            <p:nvSpPr>
              <p:cNvPr id="19472" name="Line 25"/>
              <p:cNvSpPr>
                <a:spLocks noChangeShapeType="1"/>
              </p:cNvSpPr>
              <p:nvPr/>
            </p:nvSpPr>
            <p:spPr bwMode="auto">
              <a:xfrm>
                <a:off x="5414516" y="3959225"/>
                <a:ext cx="914400" cy="0"/>
              </a:xfrm>
              <a:prstGeom prst="line">
                <a:avLst/>
              </a:prstGeom>
              <a:noFill/>
              <a:ln w="19050">
                <a:solidFill>
                  <a:srgbClr val="CC6600"/>
                </a:solidFill>
                <a:round/>
                <a:headEnd/>
                <a:tailEnd/>
              </a:ln>
            </p:spPr>
            <p:txBody>
              <a:bodyPr wrap="none" anchor="ctr"/>
              <a:lstStyle/>
              <a:p>
                <a:endParaRPr lang="en-US"/>
              </a:p>
            </p:txBody>
          </p:sp>
          <p:sp>
            <p:nvSpPr>
              <p:cNvPr id="19474" name="Line 31"/>
              <p:cNvSpPr>
                <a:spLocks noChangeShapeType="1"/>
              </p:cNvSpPr>
              <p:nvPr/>
            </p:nvSpPr>
            <p:spPr bwMode="auto">
              <a:xfrm>
                <a:off x="4982716" y="3046413"/>
                <a:ext cx="914400" cy="0"/>
              </a:xfrm>
              <a:prstGeom prst="line">
                <a:avLst/>
              </a:prstGeom>
              <a:noFill/>
              <a:ln w="19050">
                <a:solidFill>
                  <a:srgbClr val="CC6600"/>
                </a:solidFill>
                <a:round/>
                <a:headEnd/>
                <a:tailEnd/>
              </a:ln>
            </p:spPr>
            <p:txBody>
              <a:bodyPr wrap="none" anchor="ctr"/>
              <a:lstStyle/>
              <a:p>
                <a:endParaRPr lang="en-US"/>
              </a:p>
            </p:txBody>
          </p:sp>
          <p:sp>
            <p:nvSpPr>
              <p:cNvPr id="19477" name="Line 40"/>
              <p:cNvSpPr>
                <a:spLocks noChangeShapeType="1"/>
              </p:cNvSpPr>
              <p:nvPr/>
            </p:nvSpPr>
            <p:spPr bwMode="auto">
              <a:xfrm>
                <a:off x="5468491" y="2633663"/>
                <a:ext cx="914400" cy="0"/>
              </a:xfrm>
              <a:prstGeom prst="line">
                <a:avLst/>
              </a:prstGeom>
              <a:noFill/>
              <a:ln w="19050">
                <a:solidFill>
                  <a:srgbClr val="CC6600"/>
                </a:solidFill>
                <a:round/>
                <a:headEnd/>
                <a:tailEnd/>
              </a:ln>
            </p:spPr>
            <p:txBody>
              <a:bodyPr wrap="none" anchor="ctr"/>
              <a:lstStyle/>
              <a:p>
                <a:endParaRPr lang="en-US"/>
              </a:p>
            </p:txBody>
          </p:sp>
          <p:sp>
            <p:nvSpPr>
              <p:cNvPr id="19480" name="Line 49"/>
              <p:cNvSpPr>
                <a:spLocks noChangeShapeType="1"/>
              </p:cNvSpPr>
              <p:nvPr/>
            </p:nvSpPr>
            <p:spPr bwMode="auto">
              <a:xfrm>
                <a:off x="6093966" y="3222625"/>
                <a:ext cx="698500" cy="0"/>
              </a:xfrm>
              <a:prstGeom prst="line">
                <a:avLst/>
              </a:prstGeom>
              <a:noFill/>
              <a:ln w="19050">
                <a:solidFill>
                  <a:srgbClr val="CC6600"/>
                </a:solidFill>
                <a:round/>
                <a:headEnd/>
                <a:tailEnd/>
              </a:ln>
            </p:spPr>
            <p:txBody>
              <a:bodyPr wrap="none" anchor="ctr"/>
              <a:lstStyle/>
              <a:p>
                <a:endParaRPr lang="en-US"/>
              </a:p>
            </p:txBody>
          </p:sp>
          <p:grpSp>
            <p:nvGrpSpPr>
              <p:cNvPr id="19481" name="Group 33"/>
              <p:cNvGrpSpPr>
                <a:grpSpLocks/>
              </p:cNvGrpSpPr>
              <p:nvPr/>
            </p:nvGrpSpPr>
            <p:grpSpPr bwMode="auto">
              <a:xfrm>
                <a:off x="4096920" y="2413811"/>
                <a:ext cx="3707988" cy="1002422"/>
                <a:chOff x="3807667" y="2525918"/>
                <a:chExt cx="3710009" cy="1002979"/>
              </a:xfrm>
            </p:grpSpPr>
            <p:sp>
              <p:nvSpPr>
                <p:cNvPr id="19501" name="TextBox 28"/>
                <p:cNvSpPr txBox="1">
                  <a:spLocks noChangeArrowheads="1"/>
                </p:cNvSpPr>
                <p:nvPr/>
              </p:nvSpPr>
              <p:spPr bwMode="auto">
                <a:xfrm>
                  <a:off x="6084786" y="2525918"/>
                  <a:ext cx="1080119" cy="423295"/>
                </a:xfrm>
                <a:prstGeom prst="rect">
                  <a:avLst/>
                </a:prstGeom>
                <a:noFill/>
                <a:ln w="9525">
                  <a:noFill/>
                  <a:miter lim="800000"/>
                  <a:headEnd/>
                  <a:tailEnd/>
                </a:ln>
              </p:spPr>
              <p:txBody>
                <a:bodyPr anchor="ctr">
                  <a:spAutoFit/>
                </a:bodyPr>
                <a:lstStyle/>
                <a:p>
                  <a:pPr algn="l" rtl="0"/>
                  <a:r>
                    <a:rPr lang="en-US" dirty="0">
                      <a:solidFill>
                        <a:srgbClr val="6C554C"/>
                      </a:solidFill>
                      <a:latin typeface="Tw Cen MT" pitchFamily="34" charset="0"/>
                    </a:rPr>
                    <a:t>Cause 1</a:t>
                  </a:r>
                  <a:endParaRPr lang="ar-EG" dirty="0">
                    <a:solidFill>
                      <a:srgbClr val="6C554C"/>
                    </a:solidFill>
                    <a:latin typeface="Tw Cen MT" pitchFamily="34" charset="0"/>
                  </a:endParaRPr>
                </a:p>
              </p:txBody>
            </p:sp>
            <p:sp>
              <p:nvSpPr>
                <p:cNvPr id="19502" name="TextBox 29"/>
                <p:cNvSpPr txBox="1">
                  <a:spLocks noChangeArrowheads="1"/>
                </p:cNvSpPr>
                <p:nvPr/>
              </p:nvSpPr>
              <p:spPr bwMode="auto">
                <a:xfrm>
                  <a:off x="3807667" y="2938306"/>
                  <a:ext cx="1080118" cy="423295"/>
                </a:xfrm>
                <a:prstGeom prst="rect">
                  <a:avLst/>
                </a:prstGeom>
                <a:noFill/>
                <a:ln w="9525">
                  <a:noFill/>
                  <a:miter lim="800000"/>
                  <a:headEnd/>
                  <a:tailEnd/>
                </a:ln>
              </p:spPr>
              <p:txBody>
                <a:bodyPr anchor="ctr">
                  <a:spAutoFit/>
                </a:bodyPr>
                <a:lstStyle/>
                <a:p>
                  <a:pPr algn="l" rtl="0"/>
                  <a:r>
                    <a:rPr lang="en-US" dirty="0">
                      <a:solidFill>
                        <a:srgbClr val="6C554C"/>
                      </a:solidFill>
                      <a:latin typeface="Tw Cen MT" pitchFamily="34" charset="0"/>
                    </a:rPr>
                    <a:t>Cause 2</a:t>
                  </a:r>
                  <a:endParaRPr lang="ar-EG" dirty="0">
                    <a:solidFill>
                      <a:srgbClr val="6C554C"/>
                    </a:solidFill>
                    <a:latin typeface="Tw Cen MT" pitchFamily="34" charset="0"/>
                  </a:endParaRPr>
                </a:p>
              </p:txBody>
            </p:sp>
            <p:sp>
              <p:nvSpPr>
                <p:cNvPr id="19503" name="TextBox 30"/>
                <p:cNvSpPr txBox="1">
                  <a:spLocks noChangeArrowheads="1"/>
                </p:cNvSpPr>
                <p:nvPr/>
              </p:nvSpPr>
              <p:spPr bwMode="auto">
                <a:xfrm>
                  <a:off x="6437557" y="3105602"/>
                  <a:ext cx="1080119" cy="423295"/>
                </a:xfrm>
                <a:prstGeom prst="rect">
                  <a:avLst/>
                </a:prstGeom>
                <a:noFill/>
                <a:ln w="9525">
                  <a:noFill/>
                  <a:miter lim="800000"/>
                  <a:headEnd/>
                  <a:tailEnd/>
                </a:ln>
              </p:spPr>
              <p:txBody>
                <a:bodyPr anchor="ctr">
                  <a:spAutoFit/>
                </a:bodyPr>
                <a:lstStyle/>
                <a:p>
                  <a:pPr algn="l" rtl="0"/>
                  <a:r>
                    <a:rPr lang="en-US" dirty="0">
                      <a:solidFill>
                        <a:srgbClr val="6C554C"/>
                      </a:solidFill>
                      <a:latin typeface="Tw Cen MT" pitchFamily="34" charset="0"/>
                    </a:rPr>
                    <a:t>Cause 3</a:t>
                  </a:r>
                  <a:endParaRPr lang="ar-EG" dirty="0">
                    <a:solidFill>
                      <a:srgbClr val="6C554C"/>
                    </a:solidFill>
                    <a:latin typeface="Tw Cen MT" pitchFamily="34" charset="0"/>
                  </a:endParaRPr>
                </a:p>
              </p:txBody>
            </p:sp>
          </p:grpSp>
          <p:sp>
            <p:nvSpPr>
              <p:cNvPr id="19491" name="Line 7"/>
              <p:cNvSpPr>
                <a:spLocks noChangeShapeType="1"/>
              </p:cNvSpPr>
              <p:nvPr/>
            </p:nvSpPr>
            <p:spPr bwMode="auto">
              <a:xfrm flipH="1" flipV="1">
                <a:off x="2278485" y="2460625"/>
                <a:ext cx="1344612" cy="1235075"/>
              </a:xfrm>
              <a:prstGeom prst="line">
                <a:avLst/>
              </a:prstGeom>
              <a:noFill/>
              <a:ln w="19050">
                <a:solidFill>
                  <a:srgbClr val="CC6600"/>
                </a:solidFill>
                <a:round/>
                <a:headEnd/>
                <a:tailEnd/>
              </a:ln>
            </p:spPr>
            <p:txBody>
              <a:bodyPr wrap="none" anchor="ctr"/>
              <a:lstStyle/>
              <a:p>
                <a:endParaRPr lang="en-US"/>
              </a:p>
            </p:txBody>
          </p:sp>
          <p:sp>
            <p:nvSpPr>
              <p:cNvPr id="19492" name="Line 9"/>
              <p:cNvSpPr>
                <a:spLocks noChangeShapeType="1"/>
              </p:cNvSpPr>
              <p:nvPr/>
            </p:nvSpPr>
            <p:spPr bwMode="auto">
              <a:xfrm flipV="1">
                <a:off x="2317648" y="3695700"/>
                <a:ext cx="1293813" cy="1235075"/>
              </a:xfrm>
              <a:prstGeom prst="line">
                <a:avLst/>
              </a:prstGeom>
              <a:noFill/>
              <a:ln w="19050">
                <a:solidFill>
                  <a:srgbClr val="CC6600"/>
                </a:solidFill>
                <a:round/>
                <a:headEnd/>
                <a:tailEnd/>
              </a:ln>
            </p:spPr>
            <p:txBody>
              <a:bodyPr wrap="none" anchor="ctr"/>
              <a:lstStyle/>
              <a:p>
                <a:endParaRPr lang="en-US"/>
              </a:p>
            </p:txBody>
          </p:sp>
          <p:sp>
            <p:nvSpPr>
              <p:cNvPr id="19495" name="Line 19"/>
              <p:cNvSpPr>
                <a:spLocks noChangeShapeType="1"/>
              </p:cNvSpPr>
              <p:nvPr/>
            </p:nvSpPr>
            <p:spPr bwMode="auto">
              <a:xfrm>
                <a:off x="2794422" y="2935288"/>
                <a:ext cx="769938" cy="0"/>
              </a:xfrm>
              <a:prstGeom prst="line">
                <a:avLst/>
              </a:prstGeom>
              <a:noFill/>
              <a:ln w="19050">
                <a:solidFill>
                  <a:srgbClr val="CC6600"/>
                </a:solidFill>
                <a:round/>
                <a:headEnd/>
                <a:tailEnd/>
              </a:ln>
            </p:spPr>
            <p:txBody>
              <a:bodyPr wrap="none" anchor="ctr"/>
              <a:lstStyle/>
              <a:p>
                <a:endParaRPr lang="en-US"/>
              </a:p>
            </p:txBody>
          </p:sp>
          <p:sp>
            <p:nvSpPr>
              <p:cNvPr id="19496" name="Line 28"/>
              <p:cNvSpPr>
                <a:spLocks noChangeShapeType="1"/>
              </p:cNvSpPr>
              <p:nvPr/>
            </p:nvSpPr>
            <p:spPr bwMode="auto">
              <a:xfrm>
                <a:off x="2987573" y="4303713"/>
                <a:ext cx="771525" cy="0"/>
              </a:xfrm>
              <a:prstGeom prst="line">
                <a:avLst/>
              </a:prstGeom>
              <a:noFill/>
              <a:ln w="19050">
                <a:solidFill>
                  <a:srgbClr val="CC6600"/>
                </a:solidFill>
                <a:round/>
                <a:headEnd/>
                <a:tailEnd/>
              </a:ln>
            </p:spPr>
            <p:txBody>
              <a:bodyPr wrap="none" anchor="ctr"/>
              <a:lstStyle/>
              <a:p>
                <a:endParaRPr lang="en-US"/>
              </a:p>
            </p:txBody>
          </p:sp>
          <p:sp>
            <p:nvSpPr>
              <p:cNvPr id="19497" name="Line 34"/>
              <p:cNvSpPr>
                <a:spLocks noChangeShapeType="1"/>
              </p:cNvSpPr>
              <p:nvPr/>
            </p:nvSpPr>
            <p:spPr bwMode="auto">
              <a:xfrm>
                <a:off x="2349922" y="3363913"/>
                <a:ext cx="914400" cy="0"/>
              </a:xfrm>
              <a:prstGeom prst="line">
                <a:avLst/>
              </a:prstGeom>
              <a:noFill/>
              <a:ln w="19050">
                <a:solidFill>
                  <a:srgbClr val="CC6600"/>
                </a:solidFill>
                <a:round/>
                <a:headEnd/>
                <a:tailEnd/>
              </a:ln>
            </p:spPr>
            <p:txBody>
              <a:bodyPr wrap="none" anchor="ctr"/>
              <a:lstStyle/>
              <a:p>
                <a:endParaRPr lang="en-US"/>
              </a:p>
            </p:txBody>
          </p:sp>
          <p:sp>
            <p:nvSpPr>
              <p:cNvPr id="19498" name="Line 37"/>
              <p:cNvSpPr>
                <a:spLocks noChangeShapeType="1"/>
              </p:cNvSpPr>
              <p:nvPr/>
            </p:nvSpPr>
            <p:spPr bwMode="auto">
              <a:xfrm>
                <a:off x="2389086" y="3992563"/>
                <a:ext cx="914400" cy="0"/>
              </a:xfrm>
              <a:prstGeom prst="line">
                <a:avLst/>
              </a:prstGeom>
              <a:noFill/>
              <a:ln w="19050">
                <a:solidFill>
                  <a:srgbClr val="CC6600"/>
                </a:solidFill>
                <a:round/>
                <a:headEnd/>
                <a:tailEnd/>
              </a:ln>
            </p:spPr>
            <p:txBody>
              <a:bodyPr wrap="none" anchor="ctr"/>
              <a:lstStyle/>
              <a:p>
                <a:endParaRPr lang="en-US"/>
              </a:p>
            </p:txBody>
          </p:sp>
          <p:sp>
            <p:nvSpPr>
              <p:cNvPr id="19499" name="Line 43"/>
              <p:cNvSpPr>
                <a:spLocks noChangeShapeType="1"/>
              </p:cNvSpPr>
              <p:nvPr/>
            </p:nvSpPr>
            <p:spPr bwMode="auto">
              <a:xfrm>
                <a:off x="1619672" y="2687638"/>
                <a:ext cx="914400" cy="0"/>
              </a:xfrm>
              <a:prstGeom prst="line">
                <a:avLst/>
              </a:prstGeom>
              <a:noFill/>
              <a:ln w="19050">
                <a:solidFill>
                  <a:srgbClr val="CC6600"/>
                </a:solidFill>
                <a:round/>
                <a:headEnd/>
                <a:tailEnd/>
              </a:ln>
            </p:spPr>
            <p:txBody>
              <a:bodyPr wrap="none" anchor="ctr"/>
              <a:lstStyle/>
              <a:p>
                <a:endParaRPr lang="en-US"/>
              </a:p>
            </p:txBody>
          </p:sp>
          <p:sp>
            <p:nvSpPr>
              <p:cNvPr id="19500" name="Line 46"/>
              <p:cNvSpPr>
                <a:spLocks noChangeShapeType="1"/>
              </p:cNvSpPr>
              <p:nvPr/>
            </p:nvSpPr>
            <p:spPr bwMode="auto">
              <a:xfrm>
                <a:off x="1708048" y="4640263"/>
                <a:ext cx="914400" cy="0"/>
              </a:xfrm>
              <a:prstGeom prst="line">
                <a:avLst/>
              </a:prstGeom>
              <a:noFill/>
              <a:ln w="19050">
                <a:solidFill>
                  <a:srgbClr val="CC6600"/>
                </a:solidFill>
                <a:round/>
                <a:headEnd/>
                <a:tailEnd/>
              </a:ln>
            </p:spPr>
            <p:txBody>
              <a:bodyPr wrap="none" anchor="ctr"/>
              <a:lstStyle/>
              <a:p>
                <a:endParaRPr lang="en-US"/>
              </a:p>
            </p:txBody>
          </p:sp>
        </p:grpSp>
        <p:sp>
          <p:nvSpPr>
            <p:cNvPr id="49" name="Rectangle 3"/>
            <p:cNvSpPr txBox="1">
              <a:spLocks noChangeArrowheads="1"/>
            </p:cNvSpPr>
            <p:nvPr/>
          </p:nvSpPr>
          <p:spPr bwMode="auto">
            <a:xfrm>
              <a:off x="2063751" y="1557338"/>
              <a:ext cx="8424863" cy="16556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p>
              <a:pPr marL="319088" indent="-319088" algn="justLow" fontAlgn="base">
                <a:spcBef>
                  <a:spcPts val="700"/>
                </a:spcBef>
                <a:spcAft>
                  <a:spcPct val="0"/>
                </a:spcAft>
                <a:buClr>
                  <a:schemeClr val="accent2"/>
                </a:buClr>
                <a:buSzPct val="60000"/>
                <a:buFont typeface="Wingdings" pitchFamily="2" charset="2"/>
                <a:buChar char=""/>
                <a:defRPr/>
              </a:pPr>
              <a:r>
                <a:rPr lang="en-US" sz="2000" dirty="0">
                  <a:cs typeface="Arial" pitchFamily="34" charset="0"/>
                </a:rPr>
                <a:t>It looks like a “Fish Skeleton”.</a:t>
              </a:r>
            </a:p>
            <a:p>
              <a:pPr marL="319088" indent="-319088" algn="justLow" fontAlgn="base">
                <a:spcBef>
                  <a:spcPts val="700"/>
                </a:spcBef>
                <a:spcAft>
                  <a:spcPct val="0"/>
                </a:spcAft>
                <a:buClr>
                  <a:schemeClr val="accent2"/>
                </a:buClr>
                <a:buSzPct val="60000"/>
                <a:buFont typeface="Wingdings" pitchFamily="2" charset="2"/>
                <a:buChar char=""/>
                <a:defRPr/>
              </a:pPr>
              <a:r>
                <a:rPr lang="en-US" sz="2000" dirty="0">
                  <a:cs typeface="Arial" pitchFamily="34" charset="0"/>
                </a:rPr>
                <a:t>It can be used through a brainstorming session.</a:t>
              </a:r>
            </a:p>
            <a:p>
              <a:pPr marL="319088" indent="-319088" algn="justLow" fontAlgn="base">
                <a:spcBef>
                  <a:spcPts val="700"/>
                </a:spcBef>
                <a:spcAft>
                  <a:spcPct val="0"/>
                </a:spcAft>
                <a:buClr>
                  <a:schemeClr val="accent2"/>
                </a:buClr>
                <a:buSzPct val="60000"/>
                <a:buFont typeface="Wingdings" pitchFamily="2" charset="2"/>
                <a:buChar char=""/>
                <a:defRPr/>
              </a:pPr>
              <a:r>
                <a:rPr lang="en-US" sz="2000" dirty="0">
                  <a:cs typeface="Arial" pitchFamily="34" charset="0"/>
                </a:rPr>
                <a:t>It easily </a:t>
              </a:r>
              <a:r>
                <a:rPr lang="en-US" sz="2000" b="1" dirty="0">
                  <a:cs typeface="Arial" pitchFamily="34" charset="0"/>
                </a:rPr>
                <a:t>sorts</a:t>
              </a:r>
              <a:r>
                <a:rPr lang="en-US" sz="2000" dirty="0">
                  <a:cs typeface="Arial" pitchFamily="34" charset="0"/>
                </a:rPr>
                <a:t> ideas into useful/helpful categories which makes improvement easier.</a:t>
              </a:r>
            </a:p>
          </p:txBody>
        </p:sp>
      </p:grpSp>
    </p:spTree>
    <p:extLst>
      <p:ext uri="{BB962C8B-B14F-4D97-AF65-F5344CB8AC3E}">
        <p14:creationId xmlns:p14="http://schemas.microsoft.com/office/powerpoint/2010/main" val="4247528612"/>
      </p:ext>
    </p:extLst>
  </p:cSld>
  <p:clrMapOvr>
    <a:masterClrMapping/>
  </p:clrMapOvr>
  <p:transition spd="med" advTm="67976"/>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2C974AEF-E0C6-8350-93ED-E64034250634}"/>
              </a:ext>
            </a:extLst>
          </p:cNvPr>
          <p:cNvGrpSpPr/>
          <p:nvPr/>
        </p:nvGrpSpPr>
        <p:grpSpPr>
          <a:xfrm>
            <a:off x="411626" y="155846"/>
            <a:ext cx="11572365" cy="5786944"/>
            <a:chOff x="411626" y="268963"/>
            <a:chExt cx="11572365" cy="5786944"/>
          </a:xfrm>
        </p:grpSpPr>
        <p:pic>
          <p:nvPicPr>
            <p:cNvPr id="11" name="Graphic 21">
              <a:extLst>
                <a:ext uri="{FF2B5EF4-FFF2-40B4-BE49-F238E27FC236}">
                  <a16:creationId xmlns:a16="http://schemas.microsoft.com/office/drawing/2014/main" id="{0E337BCC-8195-EF90-4E30-255CE0EBBF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96B72566-3971-285F-DCC1-A49B042BA4A2}"/>
                </a:ext>
              </a:extLst>
            </p:cNvPr>
            <p:cNvGrpSpPr/>
            <p:nvPr/>
          </p:nvGrpSpPr>
          <p:grpSpPr>
            <a:xfrm>
              <a:off x="617280" y="935396"/>
              <a:ext cx="10812720" cy="5120511"/>
              <a:chOff x="617280" y="935396"/>
              <a:chExt cx="10812720" cy="5120511"/>
            </a:xfrm>
          </p:grpSpPr>
          <p:sp>
            <p:nvSpPr>
              <p:cNvPr id="14" name="Rectangle: Rounded Corners 24">
                <a:extLst>
                  <a:ext uri="{FF2B5EF4-FFF2-40B4-BE49-F238E27FC236}">
                    <a16:creationId xmlns:a16="http://schemas.microsoft.com/office/drawing/2014/main" id="{4A852386-6CAE-D5BA-F400-9835D34C22B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A545281-CAF6-BD41-86AD-AE048BA6453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1E6A16CF-0A0E-B648-5DD7-556987BAB4C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F57B164C-5B6A-3C15-4D7A-E37116B3A08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3" name="Title 3">
              <a:extLst>
                <a:ext uri="{FF2B5EF4-FFF2-40B4-BE49-F238E27FC236}">
                  <a16:creationId xmlns:a16="http://schemas.microsoft.com/office/drawing/2014/main" id="{4F03C4CE-DFBE-6FED-07A8-0AD27D9F356F}"/>
                </a:ext>
              </a:extLst>
            </p:cNvPr>
            <p:cNvSpPr txBox="1">
              <a:spLocks/>
            </p:cNvSpPr>
            <p:nvPr/>
          </p:nvSpPr>
          <p:spPr>
            <a:xfrm>
              <a:off x="411626" y="900136"/>
              <a:ext cx="10247158" cy="646331"/>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Bef>
                  <a:spcPts val="0"/>
                </a:spcBef>
                <a:defRPr/>
              </a:pPr>
              <a:r>
                <a:rPr lang="en-US" dirty="0">
                  <a:ln w="0"/>
                  <a:latin typeface="+mn-lt"/>
                  <a:ea typeface="+mn-ea"/>
                  <a:cs typeface="+mn-cs"/>
                </a:rPr>
                <a:t>1. Cause and Effect Diagram</a:t>
              </a:r>
              <a:endParaRPr lang="en-US" sz="2800" dirty="0">
                <a:ln w="0"/>
                <a:latin typeface="+mn-lt"/>
              </a:endParaRPr>
            </a:p>
          </p:txBody>
        </p:sp>
      </p:grpSp>
      <p:graphicFrame>
        <p:nvGraphicFramePr>
          <p:cNvPr id="4" name="Content Placeholder 3"/>
          <p:cNvGraphicFramePr>
            <a:graphicFrameLocks noGrp="1"/>
          </p:cNvGraphicFramePr>
          <p:nvPr>
            <p:ph idx="1"/>
            <p:extLst>
              <p:ext uri="{D42A27DB-BD31-4B8C-83A1-F6EECF244321}">
                <p14:modId xmlns:p14="http://schemas.microsoft.com/office/powerpoint/2010/main" val="996504913"/>
              </p:ext>
            </p:extLst>
          </p:nvPr>
        </p:nvGraphicFramePr>
        <p:xfrm>
          <a:off x="2409505" y="1624236"/>
          <a:ext cx="8207695" cy="4205064"/>
        </p:xfrm>
        <a:graphic>
          <a:graphicData uri="http://schemas.openxmlformats.org/drawingml/2006/table">
            <a:tbl>
              <a:tblPr rtl="1" firstRow="1" bandRow="1">
                <a:tableStyleId>{5C22544A-7EE6-4342-B048-85BDC9FD1C3A}</a:tableStyleId>
              </a:tblPr>
              <a:tblGrid>
                <a:gridCol w="2515710">
                  <a:extLst>
                    <a:ext uri="{9D8B030D-6E8A-4147-A177-3AD203B41FA5}">
                      <a16:colId xmlns:a16="http://schemas.microsoft.com/office/drawing/2014/main" val="20000"/>
                    </a:ext>
                  </a:extLst>
                </a:gridCol>
                <a:gridCol w="2881382">
                  <a:extLst>
                    <a:ext uri="{9D8B030D-6E8A-4147-A177-3AD203B41FA5}">
                      <a16:colId xmlns:a16="http://schemas.microsoft.com/office/drawing/2014/main" val="20001"/>
                    </a:ext>
                  </a:extLst>
                </a:gridCol>
                <a:gridCol w="2810603">
                  <a:extLst>
                    <a:ext uri="{9D8B030D-6E8A-4147-A177-3AD203B41FA5}">
                      <a16:colId xmlns:a16="http://schemas.microsoft.com/office/drawing/2014/main" val="20002"/>
                    </a:ext>
                  </a:extLst>
                </a:gridCol>
              </a:tblGrid>
              <a:tr h="8635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dirty="0">
                          <a:solidFill>
                            <a:srgbClr val="FFF0C1"/>
                          </a:solidFill>
                        </a:rPr>
                        <a:t>The 4 Ss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dirty="0">
                          <a:solidFill>
                            <a:srgbClr val="FFF0C1"/>
                          </a:solidFill>
                        </a:rPr>
                        <a:t>(used in service industry)</a:t>
                      </a:r>
                    </a:p>
                  </a:txBody>
                  <a:tcPr/>
                </a:tc>
                <a:tc>
                  <a:txBody>
                    <a:bodyPr/>
                    <a:lstStyle/>
                    <a:p>
                      <a:pPr algn="l" rtl="0"/>
                      <a:r>
                        <a:rPr lang="en-US" altLang="zh-TW" dirty="0">
                          <a:solidFill>
                            <a:srgbClr val="FFF0C1"/>
                          </a:solidFill>
                        </a:rPr>
                        <a:t>The 8 Ps</a:t>
                      </a:r>
                    </a:p>
                    <a:p>
                      <a:pPr algn="l" rtl="0"/>
                      <a:r>
                        <a:rPr lang="en-US" altLang="zh-TW" dirty="0">
                          <a:solidFill>
                            <a:srgbClr val="FFF0C1"/>
                          </a:solidFill>
                        </a:rPr>
                        <a:t>(used in service industry)</a:t>
                      </a:r>
                      <a:endParaRPr lang="ar-EG" dirty="0">
                        <a:solidFill>
                          <a:srgbClr val="FFF0C1"/>
                        </a:solidFill>
                      </a:endParaRPr>
                    </a:p>
                  </a:txBody>
                  <a:tcPr/>
                </a:tc>
                <a:tc>
                  <a:txBody>
                    <a:bodyPr/>
                    <a:lstStyle/>
                    <a:p>
                      <a:pPr algn="l" rtl="0"/>
                      <a:r>
                        <a:rPr lang="en-US" altLang="zh-TW" dirty="0">
                          <a:solidFill>
                            <a:srgbClr val="FFF0C1"/>
                          </a:solidFill>
                        </a:rPr>
                        <a:t>The 8 Ms</a:t>
                      </a:r>
                    </a:p>
                    <a:p>
                      <a:pPr algn="l" rtl="0"/>
                      <a:r>
                        <a:rPr lang="en-US" altLang="zh-TW" dirty="0">
                          <a:solidFill>
                            <a:srgbClr val="FFF0C1"/>
                          </a:solidFill>
                        </a:rPr>
                        <a:t>(used in manufacturing)</a:t>
                      </a:r>
                      <a:endParaRPr lang="ar-EG" dirty="0">
                        <a:solidFill>
                          <a:srgbClr val="FFF0C1"/>
                        </a:solidFill>
                      </a:endParaRPr>
                    </a:p>
                  </a:txBody>
                  <a:tcPr/>
                </a:tc>
                <a:extLst>
                  <a:ext uri="{0D108BD9-81ED-4DB2-BD59-A6C34878D82A}">
                    <a16:rowId xmlns:a16="http://schemas.microsoft.com/office/drawing/2014/main" val="10000"/>
                  </a:ext>
                </a:extLst>
              </a:tr>
              <a:tr h="3341538">
                <a:tc>
                  <a:txBody>
                    <a:bodyPr/>
                    <a:lstStyle/>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Surroundings</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Suppliers</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Systems</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Skills</a:t>
                      </a:r>
                    </a:p>
                  </a:txBody>
                  <a:tcPr/>
                </a:tc>
                <a:tc>
                  <a:txBody>
                    <a:bodyPr/>
                    <a:lstStyle/>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Product = Service</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Price</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Place</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Promotion</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People</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Process</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Physical Evidence</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Productivity &amp; Quality</a:t>
                      </a:r>
                      <a:endParaRPr kumimoji="0" lang="ar-EG" sz="2000" kern="1200" dirty="0">
                        <a:solidFill>
                          <a:srgbClr val="6C554C"/>
                        </a:solidFill>
                        <a:latin typeface="+mn-lt"/>
                        <a:ea typeface="+mn-ea"/>
                        <a:cs typeface="+mn-cs"/>
                      </a:endParaRPr>
                    </a:p>
                  </a:txBody>
                  <a:tcPr/>
                </a:tc>
                <a:tc>
                  <a:txBody>
                    <a:bodyPr/>
                    <a:lstStyle/>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Machine</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Method</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Material</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Man-Power</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Measurement</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Mother Nature</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Management</a:t>
                      </a:r>
                    </a:p>
                    <a:p>
                      <a:pPr marL="342900" lvl="0" indent="-342900" algn="l" rtl="0">
                        <a:spcBef>
                          <a:spcPts val="600"/>
                        </a:spcBef>
                        <a:buFont typeface="Arial" panose="020B0604020202020204" pitchFamily="34" charset="0"/>
                        <a:buChar char="•"/>
                      </a:pPr>
                      <a:r>
                        <a:rPr kumimoji="0" lang="en-US" sz="2000" kern="1200" dirty="0">
                          <a:solidFill>
                            <a:srgbClr val="6C554C"/>
                          </a:solidFill>
                          <a:latin typeface="+mn-lt"/>
                          <a:ea typeface="+mn-ea"/>
                          <a:cs typeface="+mn-cs"/>
                        </a:rPr>
                        <a:t>Maintenance</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957998556"/>
      </p:ext>
    </p:extLst>
  </p:cSld>
  <p:clrMapOvr>
    <a:masterClrMapping/>
  </p:clrMapOvr>
  <mc:AlternateContent xmlns:mc="http://schemas.openxmlformats.org/markup-compatibility/2006" xmlns:p14="http://schemas.microsoft.com/office/powerpoint/2010/main">
    <mc:Choice Requires="p14">
      <p:transition spd="slow" p14:dur="2000" advTm="287126"/>
    </mc:Choice>
    <mc:Fallback xmlns="">
      <p:transition spd="slow" advTm="28712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0B9D1ECF-ABB7-FA34-9CA1-0E1E173045F3}"/>
              </a:ext>
            </a:extLst>
          </p:cNvPr>
          <p:cNvGrpSpPr/>
          <p:nvPr/>
        </p:nvGrpSpPr>
        <p:grpSpPr>
          <a:xfrm>
            <a:off x="411626" y="155846"/>
            <a:ext cx="11572365" cy="5786944"/>
            <a:chOff x="411626" y="268963"/>
            <a:chExt cx="11572365" cy="5786944"/>
          </a:xfrm>
        </p:grpSpPr>
        <p:pic>
          <p:nvPicPr>
            <p:cNvPr id="7" name="Graphic 21">
              <a:extLst>
                <a:ext uri="{FF2B5EF4-FFF2-40B4-BE49-F238E27FC236}">
                  <a16:creationId xmlns:a16="http://schemas.microsoft.com/office/drawing/2014/main" id="{C32015C8-F337-CEB3-FEA0-9318A9CAC6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3E641083-29C6-1336-4479-B4B822FD5281}"/>
                </a:ext>
              </a:extLst>
            </p:cNvPr>
            <p:cNvGrpSpPr/>
            <p:nvPr/>
          </p:nvGrpSpPr>
          <p:grpSpPr>
            <a:xfrm>
              <a:off x="617280" y="935396"/>
              <a:ext cx="10812720" cy="5120511"/>
              <a:chOff x="617280" y="935396"/>
              <a:chExt cx="10812720" cy="5120511"/>
            </a:xfrm>
          </p:grpSpPr>
          <p:sp>
            <p:nvSpPr>
              <p:cNvPr id="10" name="Rectangle: Rounded Corners 24">
                <a:extLst>
                  <a:ext uri="{FF2B5EF4-FFF2-40B4-BE49-F238E27FC236}">
                    <a16:creationId xmlns:a16="http://schemas.microsoft.com/office/drawing/2014/main" id="{DBD66CFA-64C5-CB23-D159-57CFDCA5C46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11613C8A-D091-204D-61B3-374E2A7DA6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64FA8C12-C922-D72C-A181-985DC112530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07687DF9-8365-D305-913F-0450D4A8607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9" name="Title 3">
              <a:extLst>
                <a:ext uri="{FF2B5EF4-FFF2-40B4-BE49-F238E27FC236}">
                  <a16:creationId xmlns:a16="http://schemas.microsoft.com/office/drawing/2014/main" id="{F5FBE06D-1357-A572-DE64-238C958D58C0}"/>
                </a:ext>
              </a:extLst>
            </p:cNvPr>
            <p:cNvSpPr txBox="1">
              <a:spLocks/>
            </p:cNvSpPr>
            <p:nvPr/>
          </p:nvSpPr>
          <p:spPr>
            <a:xfrm>
              <a:off x="411626" y="900136"/>
              <a:ext cx="10247158" cy="646331"/>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Bef>
                  <a:spcPts val="0"/>
                </a:spcBef>
                <a:defRPr/>
              </a:pPr>
              <a:r>
                <a:rPr lang="en-US" dirty="0">
                  <a:ln w="0"/>
                  <a:latin typeface="+mn-lt"/>
                  <a:ea typeface="+mn-ea"/>
                  <a:cs typeface="+mn-cs"/>
                </a:rPr>
                <a:t>1. Cause and Effect Diagram</a:t>
              </a:r>
              <a:endParaRPr lang="en-US" sz="2800" dirty="0">
                <a:ln w="0"/>
                <a:latin typeface="+mn-lt"/>
              </a:endParaRPr>
            </a:p>
          </p:txBody>
        </p:sp>
      </p:grpSp>
      <p:sp>
        <p:nvSpPr>
          <p:cNvPr id="43010" name="Rectangle 2"/>
          <p:cNvSpPr>
            <a:spLocks noGrp="1" noChangeArrowheads="1"/>
          </p:cNvSpPr>
          <p:nvPr>
            <p:ph type="title"/>
          </p:nvPr>
        </p:nvSpPr>
        <p:spPr>
          <a:xfrm>
            <a:off x="-304987" y="1853136"/>
            <a:ext cx="8153400" cy="751663"/>
          </a:xfrm>
        </p:spPr>
        <p:txBody>
          <a:bodyPr>
            <a:normAutofit/>
          </a:bodyPr>
          <a:lstStyle/>
          <a:p>
            <a:pPr algn="ctr">
              <a:defRPr/>
            </a:pPr>
            <a:r>
              <a:rPr lang="en-US" sz="2800" b="1" dirty="0"/>
              <a:t>Constructing Cause and Effect Diagram</a:t>
            </a:r>
          </a:p>
        </p:txBody>
      </p:sp>
      <p:sp>
        <p:nvSpPr>
          <p:cNvPr id="25603" name="Rectangle 3"/>
          <p:cNvSpPr>
            <a:spLocks noGrp="1" noChangeArrowheads="1"/>
          </p:cNvSpPr>
          <p:nvPr>
            <p:ph idx="1"/>
          </p:nvPr>
        </p:nvSpPr>
        <p:spPr>
          <a:xfrm>
            <a:off x="762000" y="2560580"/>
            <a:ext cx="11642513" cy="1262837"/>
          </a:xfrm>
        </p:spPr>
        <p:txBody>
          <a:bodyPr>
            <a:normAutofit/>
          </a:bodyPr>
          <a:lstStyle/>
          <a:p>
            <a:pPr eaLnBrk="1" hangingPunct="1"/>
            <a:r>
              <a:rPr lang="en-US" sz="1800" dirty="0">
                <a:cs typeface="Arial" pitchFamily="34" charset="0"/>
              </a:rPr>
              <a:t>Step 1 -  Identify the Problem</a:t>
            </a:r>
          </a:p>
          <a:p>
            <a:pPr eaLnBrk="1" hangingPunct="1"/>
            <a:r>
              <a:rPr lang="en-US" sz="1800" dirty="0">
                <a:cs typeface="Arial" pitchFamily="34" charset="0"/>
              </a:rPr>
              <a:t>Step 2 -  Draw “spine” and “bones”</a:t>
            </a:r>
          </a:p>
          <a:p>
            <a:pPr eaLnBrk="1" hangingPunct="1"/>
            <a:r>
              <a:rPr lang="en-US" sz="1800" dirty="0">
                <a:cs typeface="Arial" pitchFamily="34" charset="0"/>
              </a:rPr>
              <a:t>Step 3 – Identify different areas where problems may arise from (may be there are sub-problems).</a:t>
            </a:r>
          </a:p>
          <a:p>
            <a:pPr eaLnBrk="1" hangingPunct="1">
              <a:buFontTx/>
              <a:buNone/>
            </a:pPr>
            <a:endParaRPr lang="en-US" sz="2000" dirty="0">
              <a:cs typeface="Arial" pitchFamily="34" charset="0"/>
            </a:endParaRPr>
          </a:p>
        </p:txBody>
      </p:sp>
      <p:grpSp>
        <p:nvGrpSpPr>
          <p:cNvPr id="25604" name="Group 12"/>
          <p:cNvGrpSpPr>
            <a:grpSpLocks/>
          </p:cNvGrpSpPr>
          <p:nvPr/>
        </p:nvGrpSpPr>
        <p:grpSpPr bwMode="auto">
          <a:xfrm flipH="1">
            <a:off x="3723588" y="3704735"/>
            <a:ext cx="4949072" cy="2026384"/>
            <a:chOff x="1364641" y="2712050"/>
            <a:chExt cx="5670932" cy="2777630"/>
          </a:xfrm>
        </p:grpSpPr>
        <p:sp>
          <p:nvSpPr>
            <p:cNvPr id="25605" name="Text Box 4"/>
            <p:cNvSpPr txBox="1">
              <a:spLocks noChangeArrowheads="1"/>
            </p:cNvSpPr>
            <p:nvPr/>
          </p:nvSpPr>
          <p:spPr bwMode="auto">
            <a:xfrm>
              <a:off x="1364641" y="3365996"/>
              <a:ext cx="1905000" cy="1314662"/>
            </a:xfrm>
            <a:prstGeom prst="rect">
              <a:avLst/>
            </a:prstGeom>
            <a:noFill/>
            <a:ln w="9525">
              <a:solidFill>
                <a:schemeClr val="tx1"/>
              </a:solidFill>
              <a:miter lim="800000"/>
              <a:headEnd/>
              <a:tailEnd/>
            </a:ln>
          </p:spPr>
          <p:txBody>
            <a:bodyPr anchor="ctr">
              <a:spAutoFit/>
            </a:bodyPr>
            <a:lstStyle/>
            <a:p>
              <a:pPr algn="ctr" rtl="0">
                <a:spcBef>
                  <a:spcPct val="50000"/>
                </a:spcBef>
              </a:pPr>
              <a:r>
                <a:rPr lang="en-US" sz="2000" b="1" dirty="0">
                  <a:latin typeface="Tw Cen MT" pitchFamily="34" charset="0"/>
                </a:rPr>
                <a:t>Inventory</a:t>
              </a:r>
              <a:r>
                <a:rPr lang="en-US" sz="2800" b="1" dirty="0">
                  <a:latin typeface="Tw Cen MT" pitchFamily="34" charset="0"/>
                </a:rPr>
                <a:t> </a:t>
              </a:r>
              <a:r>
                <a:rPr lang="en-US" sz="2000" b="1" dirty="0">
                  <a:latin typeface="Tw Cen MT" pitchFamily="34" charset="0"/>
                </a:rPr>
                <a:t>Decline</a:t>
              </a:r>
              <a:endParaRPr lang="en-US" sz="2800" b="1" dirty="0">
                <a:latin typeface="Tw Cen MT" pitchFamily="34" charset="0"/>
              </a:endParaRPr>
            </a:p>
          </p:txBody>
        </p:sp>
        <p:sp>
          <p:nvSpPr>
            <p:cNvPr id="43014" name="Line 6"/>
            <p:cNvSpPr>
              <a:spLocks noChangeShapeType="1"/>
            </p:cNvSpPr>
            <p:nvPr/>
          </p:nvSpPr>
          <p:spPr bwMode="auto">
            <a:xfrm>
              <a:off x="3286683" y="4005268"/>
              <a:ext cx="2377440" cy="0"/>
            </a:xfrm>
            <a:prstGeom prst="line">
              <a:avLst/>
            </a:prstGeom>
            <a:noFill/>
            <a:ln w="9525">
              <a:solidFill>
                <a:schemeClr val="tx1"/>
              </a:solidFill>
              <a:round/>
              <a:headEnd/>
              <a:tailEnd/>
            </a:ln>
            <a:effectLst/>
          </p:spPr>
          <p:txBody>
            <a:bodyPr wrap="none"/>
            <a:lstStyle/>
            <a:p>
              <a:pPr>
                <a:defRPr/>
              </a:pPr>
              <a:endParaRPr lang="ar-EG">
                <a:solidFill>
                  <a:srgbClr val="EA8B0C"/>
                </a:solidFill>
              </a:endParaRPr>
            </a:p>
          </p:txBody>
        </p:sp>
        <p:sp>
          <p:nvSpPr>
            <p:cNvPr id="43016" name="Line 8"/>
            <p:cNvSpPr>
              <a:spLocks noChangeShapeType="1"/>
            </p:cNvSpPr>
            <p:nvPr/>
          </p:nvSpPr>
          <p:spPr bwMode="auto">
            <a:xfrm flipV="1">
              <a:off x="4342656" y="3292000"/>
              <a:ext cx="1425749" cy="713270"/>
            </a:xfrm>
            <a:prstGeom prst="line">
              <a:avLst/>
            </a:prstGeom>
            <a:noFill/>
            <a:ln w="9525">
              <a:solidFill>
                <a:schemeClr val="tx1"/>
              </a:solidFill>
              <a:round/>
              <a:headEnd/>
              <a:tailEnd/>
            </a:ln>
            <a:effectLst/>
          </p:spPr>
          <p:txBody>
            <a:bodyPr wrap="none"/>
            <a:lstStyle/>
            <a:p>
              <a:pPr>
                <a:defRPr/>
              </a:pPr>
              <a:endParaRPr lang="ar-EG">
                <a:solidFill>
                  <a:srgbClr val="EA8B0C"/>
                </a:solidFill>
              </a:endParaRPr>
            </a:p>
          </p:txBody>
        </p:sp>
        <p:sp>
          <p:nvSpPr>
            <p:cNvPr id="25610" name="Text Box 11"/>
            <p:cNvSpPr txBox="1">
              <a:spLocks noChangeArrowheads="1"/>
            </p:cNvSpPr>
            <p:nvPr/>
          </p:nvSpPr>
          <p:spPr bwMode="auto">
            <a:xfrm>
              <a:off x="4806104" y="2712050"/>
              <a:ext cx="1905000" cy="632986"/>
            </a:xfrm>
            <a:prstGeom prst="rect">
              <a:avLst/>
            </a:prstGeom>
            <a:noFill/>
            <a:ln w="9525">
              <a:solidFill>
                <a:schemeClr val="tx1"/>
              </a:solidFill>
              <a:miter lim="800000"/>
              <a:headEnd/>
              <a:tailEnd/>
            </a:ln>
          </p:spPr>
          <p:txBody>
            <a:bodyPr anchor="ctr">
              <a:spAutoFit/>
            </a:bodyPr>
            <a:lstStyle/>
            <a:p>
              <a:pPr algn="ctr" rtl="0">
                <a:spcBef>
                  <a:spcPct val="50000"/>
                </a:spcBef>
              </a:pPr>
              <a:r>
                <a:rPr lang="en-US" sz="2000" dirty="0">
                  <a:latin typeface="Tw Cen MT" pitchFamily="34" charset="0"/>
                </a:rPr>
                <a:t>Employees </a:t>
              </a:r>
            </a:p>
          </p:txBody>
        </p:sp>
        <p:sp>
          <p:nvSpPr>
            <p:cNvPr id="43022" name="Line 14"/>
            <p:cNvSpPr>
              <a:spLocks noChangeShapeType="1"/>
            </p:cNvSpPr>
            <p:nvPr/>
          </p:nvSpPr>
          <p:spPr bwMode="auto">
            <a:xfrm>
              <a:off x="4342656" y="4005271"/>
              <a:ext cx="1353741" cy="803551"/>
            </a:xfrm>
            <a:prstGeom prst="line">
              <a:avLst/>
            </a:prstGeom>
            <a:noFill/>
            <a:ln w="9525">
              <a:solidFill>
                <a:schemeClr val="tx1"/>
              </a:solidFill>
              <a:round/>
              <a:headEnd/>
              <a:tailEnd/>
            </a:ln>
            <a:effectLst/>
          </p:spPr>
          <p:txBody>
            <a:bodyPr wrap="none"/>
            <a:lstStyle/>
            <a:p>
              <a:pPr>
                <a:defRPr/>
              </a:pPr>
              <a:endParaRPr lang="ar-EG">
                <a:solidFill>
                  <a:srgbClr val="EA8B0C"/>
                </a:solidFill>
              </a:endParaRPr>
            </a:p>
          </p:txBody>
        </p:sp>
        <p:sp>
          <p:nvSpPr>
            <p:cNvPr id="25613" name="Text Box 15"/>
            <p:cNvSpPr txBox="1">
              <a:spLocks noChangeArrowheads="1"/>
            </p:cNvSpPr>
            <p:nvPr/>
          </p:nvSpPr>
          <p:spPr bwMode="auto">
            <a:xfrm>
              <a:off x="4299269" y="4686276"/>
              <a:ext cx="2736304" cy="803404"/>
            </a:xfrm>
            <a:prstGeom prst="rect">
              <a:avLst/>
            </a:prstGeom>
            <a:noFill/>
            <a:ln w="9525">
              <a:solidFill>
                <a:schemeClr val="tx1"/>
              </a:solidFill>
              <a:miter lim="800000"/>
              <a:headEnd/>
              <a:tailEnd/>
            </a:ln>
          </p:spPr>
          <p:txBody>
            <a:bodyPr anchor="ctr">
              <a:spAutoFit/>
            </a:bodyPr>
            <a:lstStyle/>
            <a:p>
              <a:pPr algn="ctr" rtl="0">
                <a:spcBef>
                  <a:spcPct val="50000"/>
                </a:spcBef>
              </a:pPr>
              <a:r>
                <a:rPr lang="en-US" sz="2000" dirty="0">
                  <a:latin typeface="Tw Cen MT" pitchFamily="34" charset="0"/>
                </a:rPr>
                <a:t>System</a:t>
              </a:r>
              <a:r>
                <a:rPr lang="en-US" sz="2700" dirty="0">
                  <a:latin typeface="Tw Cen MT" pitchFamily="34" charset="0"/>
                </a:rPr>
                <a:t> </a:t>
              </a:r>
            </a:p>
          </p:txBody>
        </p:sp>
      </p:grpSp>
    </p:spTree>
    <p:extLst>
      <p:ext uri="{BB962C8B-B14F-4D97-AF65-F5344CB8AC3E}">
        <p14:creationId xmlns:p14="http://schemas.microsoft.com/office/powerpoint/2010/main" val="1517728467"/>
      </p:ext>
    </p:extLst>
  </p:cSld>
  <p:clrMapOvr>
    <a:masterClrMapping/>
  </p:clrMapOvr>
  <mc:AlternateContent xmlns:mc="http://schemas.openxmlformats.org/markup-compatibility/2006" xmlns:p14="http://schemas.microsoft.com/office/powerpoint/2010/main">
    <mc:Choice Requires="p14">
      <p:transition spd="slow" p14:dur="2000" advTm="121103"/>
    </mc:Choice>
    <mc:Fallback xmlns="">
      <p:transition spd="slow" advTm="12110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861D987B-7E9F-E211-E31A-8F466F5B9CE4}"/>
              </a:ext>
            </a:extLst>
          </p:cNvPr>
          <p:cNvGrpSpPr/>
          <p:nvPr/>
        </p:nvGrpSpPr>
        <p:grpSpPr>
          <a:xfrm>
            <a:off x="411626" y="155846"/>
            <a:ext cx="11572365" cy="5786944"/>
            <a:chOff x="411626" y="268963"/>
            <a:chExt cx="11572365" cy="5786944"/>
          </a:xfrm>
        </p:grpSpPr>
        <p:pic>
          <p:nvPicPr>
            <p:cNvPr id="16" name="Graphic 21">
              <a:extLst>
                <a:ext uri="{FF2B5EF4-FFF2-40B4-BE49-F238E27FC236}">
                  <a16:creationId xmlns:a16="http://schemas.microsoft.com/office/drawing/2014/main" id="{29FD9068-BBB6-DCE3-624E-06CC25D0DE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7" name="Group 16">
              <a:extLst>
                <a:ext uri="{FF2B5EF4-FFF2-40B4-BE49-F238E27FC236}">
                  <a16:creationId xmlns:a16="http://schemas.microsoft.com/office/drawing/2014/main" id="{528F5161-C1D4-8746-8B9F-DE1FB01394FC}"/>
                </a:ext>
              </a:extLst>
            </p:cNvPr>
            <p:cNvGrpSpPr/>
            <p:nvPr/>
          </p:nvGrpSpPr>
          <p:grpSpPr>
            <a:xfrm>
              <a:off x="617280" y="935396"/>
              <a:ext cx="10812720" cy="5120511"/>
              <a:chOff x="617280" y="935396"/>
              <a:chExt cx="10812720" cy="5120511"/>
            </a:xfrm>
          </p:grpSpPr>
          <p:sp>
            <p:nvSpPr>
              <p:cNvPr id="19" name="Rectangle: Rounded Corners 24">
                <a:extLst>
                  <a:ext uri="{FF2B5EF4-FFF2-40B4-BE49-F238E27FC236}">
                    <a16:creationId xmlns:a16="http://schemas.microsoft.com/office/drawing/2014/main" id="{3EF12117-9F7D-4BB5-877E-027C6D79D8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8EA8217-D8F9-C207-7E20-455621F3EC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1" name="TextBox 20">
                <a:extLst>
                  <a:ext uri="{FF2B5EF4-FFF2-40B4-BE49-F238E27FC236}">
                    <a16:creationId xmlns:a16="http://schemas.microsoft.com/office/drawing/2014/main" id="{B29DAA12-12E0-FEB4-BF2B-F5F8FEF9EF5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2" name="TextBox 21">
                <a:extLst>
                  <a:ext uri="{FF2B5EF4-FFF2-40B4-BE49-F238E27FC236}">
                    <a16:creationId xmlns:a16="http://schemas.microsoft.com/office/drawing/2014/main" id="{7C6908E6-F2FF-1C83-B084-5FFA3FA48FE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8" name="Title 3">
              <a:extLst>
                <a:ext uri="{FF2B5EF4-FFF2-40B4-BE49-F238E27FC236}">
                  <a16:creationId xmlns:a16="http://schemas.microsoft.com/office/drawing/2014/main" id="{42C752E2-9C52-837B-8271-CF62FF378036}"/>
                </a:ext>
              </a:extLst>
            </p:cNvPr>
            <p:cNvSpPr txBox="1">
              <a:spLocks/>
            </p:cNvSpPr>
            <p:nvPr/>
          </p:nvSpPr>
          <p:spPr>
            <a:xfrm>
              <a:off x="411626" y="900136"/>
              <a:ext cx="10247158" cy="646331"/>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Bef>
                  <a:spcPts val="0"/>
                </a:spcBef>
                <a:defRPr/>
              </a:pPr>
              <a:r>
                <a:rPr lang="en-US" dirty="0">
                  <a:ln w="0"/>
                  <a:latin typeface="+mn-lt"/>
                  <a:ea typeface="+mn-ea"/>
                  <a:cs typeface="+mn-cs"/>
                </a:rPr>
                <a:t>1. Cause and Effect Diagram</a:t>
              </a:r>
              <a:endParaRPr lang="en-US" sz="2800" dirty="0">
                <a:ln w="0"/>
                <a:latin typeface="+mn-lt"/>
              </a:endParaRPr>
            </a:p>
          </p:txBody>
        </p:sp>
      </p:grpSp>
      <p:sp>
        <p:nvSpPr>
          <p:cNvPr id="26627" name="Rectangle 3"/>
          <p:cNvSpPr>
            <a:spLocks noGrp="1" noChangeArrowheads="1"/>
          </p:cNvSpPr>
          <p:nvPr>
            <p:ph idx="1"/>
          </p:nvPr>
        </p:nvSpPr>
        <p:spPr>
          <a:xfrm>
            <a:off x="2505384" y="1693444"/>
            <a:ext cx="8153400" cy="355500"/>
          </a:xfrm>
        </p:spPr>
        <p:txBody>
          <a:bodyPr>
            <a:normAutofit lnSpcReduction="10000"/>
          </a:bodyPr>
          <a:lstStyle/>
          <a:p>
            <a:pPr eaLnBrk="1" hangingPunct="1"/>
            <a:r>
              <a:rPr lang="en-US" sz="2000" dirty="0">
                <a:cs typeface="Arial" pitchFamily="34" charset="0"/>
              </a:rPr>
              <a:t>Step 4</a:t>
            </a:r>
            <a:r>
              <a:rPr lang="en-US" sz="1800" dirty="0">
                <a:cs typeface="Arial" pitchFamily="34" charset="0"/>
              </a:rPr>
              <a:t> –</a:t>
            </a:r>
            <a:r>
              <a:rPr lang="en-US" sz="2000" dirty="0">
                <a:cs typeface="Arial" pitchFamily="34" charset="0"/>
              </a:rPr>
              <a:t> Identify what these specific causes could be.</a:t>
            </a:r>
          </a:p>
          <a:p>
            <a:pPr eaLnBrk="1" hangingPunct="1">
              <a:buFontTx/>
              <a:buNone/>
            </a:pPr>
            <a:endParaRPr lang="en-US" sz="2000" dirty="0">
              <a:cs typeface="Arial" pitchFamily="34" charset="0"/>
            </a:endParaRPr>
          </a:p>
        </p:txBody>
      </p:sp>
      <p:grpSp>
        <p:nvGrpSpPr>
          <p:cNvPr id="26628" name="Group 28"/>
          <p:cNvGrpSpPr>
            <a:grpSpLocks/>
          </p:cNvGrpSpPr>
          <p:nvPr/>
        </p:nvGrpSpPr>
        <p:grpSpPr bwMode="auto">
          <a:xfrm flipH="1">
            <a:off x="1423447" y="2205258"/>
            <a:ext cx="9063484" cy="3624042"/>
            <a:chOff x="536344" y="2275052"/>
            <a:chExt cx="7485921" cy="3903331"/>
          </a:xfrm>
        </p:grpSpPr>
        <p:sp>
          <p:nvSpPr>
            <p:cNvPr id="26629" name="Text Box 4"/>
            <p:cNvSpPr txBox="1">
              <a:spLocks noChangeArrowheads="1"/>
            </p:cNvSpPr>
            <p:nvPr/>
          </p:nvSpPr>
          <p:spPr bwMode="auto">
            <a:xfrm>
              <a:off x="683568" y="3743979"/>
              <a:ext cx="1905000" cy="954070"/>
            </a:xfrm>
            <a:prstGeom prst="rect">
              <a:avLst/>
            </a:prstGeom>
            <a:noFill/>
            <a:ln w="9525">
              <a:solidFill>
                <a:schemeClr val="tx1"/>
              </a:solidFill>
              <a:miter lim="800000"/>
              <a:headEnd/>
              <a:tailEnd/>
            </a:ln>
          </p:spPr>
          <p:txBody>
            <a:bodyPr>
              <a:spAutoFit/>
            </a:bodyPr>
            <a:lstStyle/>
            <a:p>
              <a:pPr algn="ctr" rtl="0">
                <a:spcBef>
                  <a:spcPct val="50000"/>
                </a:spcBef>
              </a:pPr>
              <a:r>
                <a:rPr lang="en-US" sz="2800" b="1" dirty="0">
                  <a:latin typeface="Tw Cen MT" pitchFamily="34" charset="0"/>
                </a:rPr>
                <a:t>Inventory Decline</a:t>
              </a:r>
            </a:p>
          </p:txBody>
        </p:sp>
        <p:sp>
          <p:nvSpPr>
            <p:cNvPr id="45062" name="Line 6"/>
            <p:cNvSpPr>
              <a:spLocks noChangeShapeType="1"/>
            </p:cNvSpPr>
            <p:nvPr/>
          </p:nvSpPr>
          <p:spPr bwMode="auto">
            <a:xfrm>
              <a:off x="2583704" y="4212827"/>
              <a:ext cx="4725538" cy="0"/>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26633" name="Text Box 8"/>
            <p:cNvSpPr txBox="1">
              <a:spLocks noChangeArrowheads="1"/>
            </p:cNvSpPr>
            <p:nvPr/>
          </p:nvSpPr>
          <p:spPr bwMode="auto">
            <a:xfrm>
              <a:off x="4881609" y="5670552"/>
              <a:ext cx="1981200" cy="507831"/>
            </a:xfrm>
            <a:prstGeom prst="rect">
              <a:avLst/>
            </a:prstGeom>
            <a:noFill/>
            <a:ln w="9525">
              <a:solidFill>
                <a:schemeClr val="tx1"/>
              </a:solidFill>
              <a:miter lim="800000"/>
              <a:headEnd/>
              <a:tailEnd/>
            </a:ln>
          </p:spPr>
          <p:txBody>
            <a:bodyPr anchor="ctr">
              <a:spAutoFit/>
            </a:bodyPr>
            <a:lstStyle/>
            <a:p>
              <a:pPr algn="ctr" rtl="0">
                <a:spcBef>
                  <a:spcPct val="50000"/>
                </a:spcBef>
              </a:pPr>
              <a:r>
                <a:rPr lang="en-US" sz="2700" dirty="0">
                  <a:latin typeface="Tw Cen MT" pitchFamily="34" charset="0"/>
                </a:rPr>
                <a:t>System</a:t>
              </a:r>
              <a:r>
                <a:rPr lang="en-US" sz="2700" dirty="0">
                  <a:solidFill>
                    <a:srgbClr val="EA8B0C"/>
                  </a:solidFill>
                  <a:latin typeface="Tw Cen MT" pitchFamily="34" charset="0"/>
                </a:rPr>
                <a:t> </a:t>
              </a:r>
            </a:p>
          </p:txBody>
        </p:sp>
        <p:sp>
          <p:nvSpPr>
            <p:cNvPr id="45065" name="Line 9"/>
            <p:cNvSpPr>
              <a:spLocks noChangeShapeType="1"/>
            </p:cNvSpPr>
            <p:nvPr/>
          </p:nvSpPr>
          <p:spPr bwMode="auto">
            <a:xfrm>
              <a:off x="3037441" y="4222988"/>
              <a:ext cx="2838580" cy="1440104"/>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26635" name="Text Box 10"/>
            <p:cNvSpPr txBox="1">
              <a:spLocks noChangeArrowheads="1"/>
            </p:cNvSpPr>
            <p:nvPr/>
          </p:nvSpPr>
          <p:spPr bwMode="auto">
            <a:xfrm>
              <a:off x="3627693" y="4506623"/>
              <a:ext cx="3657600" cy="338554"/>
            </a:xfrm>
            <a:prstGeom prst="rect">
              <a:avLst/>
            </a:prstGeom>
            <a:noFill/>
            <a:ln w="9525">
              <a:noFill/>
              <a:miter lim="800000"/>
              <a:headEnd/>
              <a:tailEnd/>
            </a:ln>
          </p:spPr>
          <p:txBody>
            <a:bodyPr>
              <a:spAutoFit/>
            </a:bodyPr>
            <a:lstStyle/>
            <a:p>
              <a:pPr algn="l" rtl="0">
                <a:spcBef>
                  <a:spcPct val="50000"/>
                </a:spcBef>
              </a:pPr>
              <a:r>
                <a:rPr lang="en-US" sz="1600" dirty="0">
                  <a:solidFill>
                    <a:srgbClr val="6C554C"/>
                  </a:solidFill>
                  <a:latin typeface="Tw Cen MT" pitchFamily="34" charset="0"/>
                </a:rPr>
                <a:t>Anti-theft tags poorly designed     </a:t>
              </a:r>
            </a:p>
          </p:txBody>
        </p:sp>
        <p:sp>
          <p:nvSpPr>
            <p:cNvPr id="26636" name="Text Box 11"/>
            <p:cNvSpPr txBox="1">
              <a:spLocks noChangeArrowheads="1"/>
            </p:cNvSpPr>
            <p:nvPr/>
          </p:nvSpPr>
          <p:spPr bwMode="auto">
            <a:xfrm>
              <a:off x="536344" y="4676491"/>
              <a:ext cx="3401135" cy="338541"/>
            </a:xfrm>
            <a:prstGeom prst="rect">
              <a:avLst/>
            </a:prstGeom>
            <a:noFill/>
            <a:ln w="9525">
              <a:noFill/>
              <a:miter lim="800000"/>
              <a:headEnd/>
              <a:tailEnd/>
            </a:ln>
          </p:spPr>
          <p:txBody>
            <a:bodyPr wrap="square">
              <a:spAutoFit/>
            </a:bodyPr>
            <a:lstStyle/>
            <a:p>
              <a:pPr algn="l" rtl="0">
                <a:spcBef>
                  <a:spcPct val="50000"/>
                </a:spcBef>
              </a:pPr>
              <a:r>
                <a:rPr lang="en-US" sz="1600" dirty="0">
                  <a:solidFill>
                    <a:srgbClr val="6C554C"/>
                  </a:solidFill>
                  <a:latin typeface="Tw Cen MT" pitchFamily="34" charset="0"/>
                </a:rPr>
                <a:t>Expensive products out in the open area</a:t>
              </a:r>
            </a:p>
          </p:txBody>
        </p:sp>
        <p:sp>
          <p:nvSpPr>
            <p:cNvPr id="45068" name="Line 12"/>
            <p:cNvSpPr>
              <a:spLocks noChangeShapeType="1"/>
            </p:cNvSpPr>
            <p:nvPr/>
          </p:nvSpPr>
          <p:spPr bwMode="auto">
            <a:xfrm flipH="1">
              <a:off x="1463941" y="4981177"/>
              <a:ext cx="3048094" cy="0"/>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45069" name="Line 13"/>
            <p:cNvSpPr>
              <a:spLocks noChangeShapeType="1"/>
            </p:cNvSpPr>
            <p:nvPr/>
          </p:nvSpPr>
          <p:spPr bwMode="auto">
            <a:xfrm flipH="1">
              <a:off x="3707751" y="4564593"/>
              <a:ext cx="2742827" cy="0"/>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26639" name="Text Box 14"/>
            <p:cNvSpPr txBox="1">
              <a:spLocks noChangeArrowheads="1"/>
            </p:cNvSpPr>
            <p:nvPr/>
          </p:nvSpPr>
          <p:spPr bwMode="auto">
            <a:xfrm>
              <a:off x="1947220" y="5087051"/>
              <a:ext cx="2895600" cy="338541"/>
            </a:xfrm>
            <a:prstGeom prst="rect">
              <a:avLst/>
            </a:prstGeom>
            <a:noFill/>
            <a:ln w="9525">
              <a:noFill/>
              <a:miter lim="800000"/>
              <a:headEnd/>
              <a:tailEnd/>
            </a:ln>
          </p:spPr>
          <p:txBody>
            <a:bodyPr wrap="square">
              <a:spAutoFit/>
            </a:bodyPr>
            <a:lstStyle/>
            <a:p>
              <a:pPr algn="l" rtl="0">
                <a:spcBef>
                  <a:spcPct val="50000"/>
                </a:spcBef>
              </a:pPr>
              <a:r>
                <a:rPr lang="en-US" sz="1600" dirty="0">
                  <a:solidFill>
                    <a:srgbClr val="6C554C"/>
                  </a:solidFill>
                  <a:latin typeface="Tw Cen MT" pitchFamily="34" charset="0"/>
                </a:rPr>
                <a:t>No security / supervision</a:t>
              </a:r>
            </a:p>
          </p:txBody>
        </p:sp>
        <p:sp>
          <p:nvSpPr>
            <p:cNvPr id="45071" name="Line 15"/>
            <p:cNvSpPr>
              <a:spLocks noChangeShapeType="1"/>
            </p:cNvSpPr>
            <p:nvPr/>
          </p:nvSpPr>
          <p:spPr bwMode="auto">
            <a:xfrm flipV="1">
              <a:off x="2274059" y="5384340"/>
              <a:ext cx="3048093" cy="0"/>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45072" name="Line 16"/>
            <p:cNvSpPr>
              <a:spLocks noChangeShapeType="1"/>
            </p:cNvSpPr>
            <p:nvPr/>
          </p:nvSpPr>
          <p:spPr bwMode="auto">
            <a:xfrm flipV="1">
              <a:off x="3037441" y="2782883"/>
              <a:ext cx="3046281" cy="1440104"/>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26643" name="Text Box 19"/>
            <p:cNvSpPr txBox="1">
              <a:spLocks noChangeArrowheads="1"/>
            </p:cNvSpPr>
            <p:nvPr/>
          </p:nvSpPr>
          <p:spPr bwMode="auto">
            <a:xfrm>
              <a:off x="5071794" y="2275052"/>
              <a:ext cx="1981200" cy="507831"/>
            </a:xfrm>
            <a:prstGeom prst="rect">
              <a:avLst/>
            </a:prstGeom>
            <a:noFill/>
            <a:ln w="9525">
              <a:solidFill>
                <a:schemeClr val="tx1"/>
              </a:solidFill>
              <a:miter lim="800000"/>
              <a:headEnd/>
              <a:tailEnd/>
            </a:ln>
          </p:spPr>
          <p:txBody>
            <a:bodyPr anchor="ctr">
              <a:spAutoFit/>
            </a:bodyPr>
            <a:lstStyle/>
            <a:p>
              <a:pPr algn="ctr" rtl="0">
                <a:spcBef>
                  <a:spcPct val="50000"/>
                </a:spcBef>
              </a:pPr>
              <a:r>
                <a:rPr lang="en-US" sz="2700" dirty="0">
                  <a:latin typeface="Tw Cen MT" pitchFamily="34" charset="0"/>
                </a:rPr>
                <a:t>Employees </a:t>
              </a:r>
            </a:p>
          </p:txBody>
        </p:sp>
        <p:sp>
          <p:nvSpPr>
            <p:cNvPr id="26644" name="Text Box 20"/>
            <p:cNvSpPr txBox="1">
              <a:spLocks noChangeArrowheads="1"/>
            </p:cNvSpPr>
            <p:nvPr/>
          </p:nvSpPr>
          <p:spPr bwMode="auto">
            <a:xfrm>
              <a:off x="3246021" y="2770292"/>
              <a:ext cx="1219200" cy="336550"/>
            </a:xfrm>
            <a:prstGeom prst="rect">
              <a:avLst/>
            </a:prstGeom>
            <a:noFill/>
            <a:ln w="9525">
              <a:noFill/>
              <a:miter lim="800000"/>
              <a:headEnd/>
              <a:tailEnd/>
            </a:ln>
          </p:spPr>
          <p:txBody>
            <a:bodyPr>
              <a:spAutoFit/>
            </a:bodyPr>
            <a:lstStyle/>
            <a:p>
              <a:pPr algn="l" rtl="0">
                <a:spcBef>
                  <a:spcPct val="50000"/>
                </a:spcBef>
              </a:pPr>
              <a:r>
                <a:rPr lang="en-US" sz="1600" dirty="0">
                  <a:solidFill>
                    <a:srgbClr val="6C554C"/>
                  </a:solidFill>
                  <a:latin typeface="Tw Cen MT" pitchFamily="34" charset="0"/>
                </a:rPr>
                <a:t>Attitude </a:t>
              </a:r>
            </a:p>
          </p:txBody>
        </p:sp>
        <p:sp>
          <p:nvSpPr>
            <p:cNvPr id="26645" name="Text Box 21"/>
            <p:cNvSpPr txBox="1">
              <a:spLocks noChangeArrowheads="1"/>
            </p:cNvSpPr>
            <p:nvPr/>
          </p:nvSpPr>
          <p:spPr bwMode="auto">
            <a:xfrm>
              <a:off x="2681923" y="3171884"/>
              <a:ext cx="1333128" cy="338554"/>
            </a:xfrm>
            <a:prstGeom prst="rect">
              <a:avLst/>
            </a:prstGeom>
            <a:noFill/>
            <a:ln w="9525">
              <a:noFill/>
              <a:miter lim="800000"/>
              <a:headEnd/>
              <a:tailEnd/>
            </a:ln>
          </p:spPr>
          <p:txBody>
            <a:bodyPr>
              <a:spAutoFit/>
            </a:bodyPr>
            <a:lstStyle/>
            <a:p>
              <a:pPr algn="l" rtl="0">
                <a:spcBef>
                  <a:spcPct val="50000"/>
                </a:spcBef>
              </a:pPr>
              <a:r>
                <a:rPr lang="en-US" sz="1600" dirty="0">
                  <a:solidFill>
                    <a:srgbClr val="6C554C"/>
                  </a:solidFill>
                  <a:latin typeface="Tw Cen MT" pitchFamily="34" charset="0"/>
                </a:rPr>
                <a:t>New  trainee </a:t>
              </a:r>
            </a:p>
          </p:txBody>
        </p:sp>
        <p:sp>
          <p:nvSpPr>
            <p:cNvPr id="26646" name="Text Box 22"/>
            <p:cNvSpPr txBox="1">
              <a:spLocks noChangeArrowheads="1"/>
            </p:cNvSpPr>
            <p:nvPr/>
          </p:nvSpPr>
          <p:spPr bwMode="auto">
            <a:xfrm>
              <a:off x="5953776" y="2995104"/>
              <a:ext cx="1219200" cy="336550"/>
            </a:xfrm>
            <a:prstGeom prst="rect">
              <a:avLst/>
            </a:prstGeom>
            <a:noFill/>
            <a:ln w="9525">
              <a:noFill/>
              <a:miter lim="800000"/>
              <a:headEnd/>
              <a:tailEnd/>
            </a:ln>
          </p:spPr>
          <p:txBody>
            <a:bodyPr>
              <a:spAutoFit/>
            </a:bodyPr>
            <a:lstStyle/>
            <a:p>
              <a:pPr algn="l" rtl="0">
                <a:spcBef>
                  <a:spcPct val="50000"/>
                </a:spcBef>
              </a:pPr>
              <a:r>
                <a:rPr lang="en-US" sz="1600" dirty="0">
                  <a:solidFill>
                    <a:srgbClr val="6C554C"/>
                  </a:solidFill>
                  <a:latin typeface="Tw Cen MT" pitchFamily="34" charset="0"/>
                </a:rPr>
                <a:t>Training </a:t>
              </a:r>
            </a:p>
          </p:txBody>
        </p:sp>
        <p:sp>
          <p:nvSpPr>
            <p:cNvPr id="45081" name="Line 25"/>
            <p:cNvSpPr>
              <a:spLocks noChangeShapeType="1"/>
            </p:cNvSpPr>
            <p:nvPr/>
          </p:nvSpPr>
          <p:spPr bwMode="auto">
            <a:xfrm>
              <a:off x="3118538" y="3060448"/>
              <a:ext cx="2362769" cy="0"/>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45082" name="Line 26"/>
            <p:cNvSpPr>
              <a:spLocks noChangeShapeType="1"/>
            </p:cNvSpPr>
            <p:nvPr/>
          </p:nvSpPr>
          <p:spPr bwMode="auto">
            <a:xfrm>
              <a:off x="2610428" y="3484856"/>
              <a:ext cx="1981185" cy="0"/>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45084" name="Line 28"/>
            <p:cNvSpPr>
              <a:spLocks noChangeShapeType="1"/>
            </p:cNvSpPr>
            <p:nvPr/>
          </p:nvSpPr>
          <p:spPr bwMode="auto">
            <a:xfrm flipH="1">
              <a:off x="4953484" y="3317007"/>
              <a:ext cx="3048094" cy="0"/>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45085" name="Line 29"/>
            <p:cNvSpPr>
              <a:spLocks noChangeShapeType="1"/>
            </p:cNvSpPr>
            <p:nvPr/>
          </p:nvSpPr>
          <p:spPr bwMode="auto">
            <a:xfrm>
              <a:off x="5355755" y="3317007"/>
              <a:ext cx="990593" cy="761971"/>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45086" name="Line 30"/>
            <p:cNvSpPr>
              <a:spLocks noChangeShapeType="1"/>
            </p:cNvSpPr>
            <p:nvPr/>
          </p:nvSpPr>
          <p:spPr bwMode="auto">
            <a:xfrm>
              <a:off x="7107989" y="3317007"/>
              <a:ext cx="914276" cy="761971"/>
            </a:xfrm>
            <a:prstGeom prst="line">
              <a:avLst/>
            </a:prstGeom>
            <a:noFill/>
            <a:ln w="9525">
              <a:solidFill>
                <a:schemeClr val="accent4">
                  <a:lumMod val="50000"/>
                </a:schemeClr>
              </a:solidFill>
              <a:round/>
              <a:headEnd/>
              <a:tailEnd/>
            </a:ln>
            <a:effectLst/>
          </p:spPr>
          <p:txBody>
            <a:bodyPr wrap="none"/>
            <a:lstStyle/>
            <a:p>
              <a:pPr>
                <a:defRPr/>
              </a:pPr>
              <a:endParaRPr lang="ar-EG">
                <a:solidFill>
                  <a:srgbClr val="6C554C"/>
                </a:solidFill>
              </a:endParaRPr>
            </a:p>
          </p:txBody>
        </p:sp>
        <p:sp>
          <p:nvSpPr>
            <p:cNvPr id="26652" name="Text Box 31"/>
            <p:cNvSpPr txBox="1">
              <a:spLocks noChangeArrowheads="1"/>
            </p:cNvSpPr>
            <p:nvPr/>
          </p:nvSpPr>
          <p:spPr bwMode="auto">
            <a:xfrm>
              <a:off x="4708052" y="3697992"/>
              <a:ext cx="1143000" cy="336550"/>
            </a:xfrm>
            <a:prstGeom prst="rect">
              <a:avLst/>
            </a:prstGeom>
            <a:noFill/>
            <a:ln w="9525">
              <a:noFill/>
              <a:miter lim="800000"/>
              <a:headEnd/>
              <a:tailEnd/>
            </a:ln>
          </p:spPr>
          <p:txBody>
            <a:bodyPr>
              <a:spAutoFit/>
            </a:bodyPr>
            <a:lstStyle/>
            <a:p>
              <a:pPr algn="l" rtl="0">
                <a:spcBef>
                  <a:spcPct val="50000"/>
                </a:spcBef>
              </a:pPr>
              <a:r>
                <a:rPr lang="en-US" sz="1600" dirty="0">
                  <a:solidFill>
                    <a:srgbClr val="6C554C"/>
                  </a:solidFill>
                  <a:latin typeface="Tw Cen MT" pitchFamily="34" charset="0"/>
                </a:rPr>
                <a:t>Benefits        </a:t>
              </a:r>
            </a:p>
          </p:txBody>
        </p:sp>
        <p:sp>
          <p:nvSpPr>
            <p:cNvPr id="26653" name="Text Box 32"/>
            <p:cNvSpPr txBox="1">
              <a:spLocks noChangeArrowheads="1"/>
            </p:cNvSpPr>
            <p:nvPr/>
          </p:nvSpPr>
          <p:spPr bwMode="auto">
            <a:xfrm>
              <a:off x="6601476" y="3742427"/>
              <a:ext cx="1143000" cy="336550"/>
            </a:xfrm>
            <a:prstGeom prst="rect">
              <a:avLst/>
            </a:prstGeom>
            <a:noFill/>
            <a:ln w="9525">
              <a:noFill/>
              <a:miter lim="800000"/>
              <a:headEnd/>
              <a:tailEnd/>
            </a:ln>
          </p:spPr>
          <p:txBody>
            <a:bodyPr>
              <a:spAutoFit/>
            </a:bodyPr>
            <a:lstStyle/>
            <a:p>
              <a:pPr algn="l" rtl="0">
                <a:spcBef>
                  <a:spcPct val="50000"/>
                </a:spcBef>
              </a:pPr>
              <a:r>
                <a:rPr lang="en-US" sz="1600" dirty="0">
                  <a:solidFill>
                    <a:srgbClr val="6C554C"/>
                  </a:solidFill>
                  <a:latin typeface="Tw Cen MT" pitchFamily="34" charset="0"/>
                </a:rPr>
                <a:t>Practices </a:t>
              </a:r>
            </a:p>
          </p:txBody>
        </p:sp>
      </p:grpSp>
    </p:spTree>
    <p:extLst>
      <p:ext uri="{BB962C8B-B14F-4D97-AF65-F5344CB8AC3E}">
        <p14:creationId xmlns:p14="http://schemas.microsoft.com/office/powerpoint/2010/main" val="1850207512"/>
      </p:ext>
    </p:extLst>
  </p:cSld>
  <p:clrMapOvr>
    <a:masterClrMapping/>
  </p:clrMapOvr>
  <mc:AlternateContent xmlns:mc="http://schemas.openxmlformats.org/markup-compatibility/2006" xmlns:p14="http://schemas.microsoft.com/office/powerpoint/2010/main">
    <mc:Choice Requires="p14">
      <p:transition spd="slow" p14:dur="2000" advTm="222505"/>
    </mc:Choice>
    <mc:Fallback xmlns="">
      <p:transition spd="slow" advTm="22250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09DACC2-E81E-1059-EA22-3C1693250E3B}"/>
              </a:ext>
            </a:extLst>
          </p:cNvPr>
          <p:cNvGrpSpPr/>
          <p:nvPr/>
        </p:nvGrpSpPr>
        <p:grpSpPr>
          <a:xfrm>
            <a:off x="411626" y="155846"/>
            <a:ext cx="11572365" cy="5786944"/>
            <a:chOff x="411626" y="268963"/>
            <a:chExt cx="11572365" cy="5786944"/>
          </a:xfrm>
        </p:grpSpPr>
        <p:pic>
          <p:nvPicPr>
            <p:cNvPr id="8" name="Graphic 21">
              <a:extLst>
                <a:ext uri="{FF2B5EF4-FFF2-40B4-BE49-F238E27FC236}">
                  <a16:creationId xmlns:a16="http://schemas.microsoft.com/office/drawing/2014/main" id="{5B3CF5C7-8B33-51F3-6498-CDB403EC9A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Group 8">
              <a:extLst>
                <a:ext uri="{FF2B5EF4-FFF2-40B4-BE49-F238E27FC236}">
                  <a16:creationId xmlns:a16="http://schemas.microsoft.com/office/drawing/2014/main" id="{292B4D1B-5331-5A39-8F10-F983A031FA90}"/>
                </a:ext>
              </a:extLst>
            </p:cNvPr>
            <p:cNvGrpSpPr/>
            <p:nvPr/>
          </p:nvGrpSpPr>
          <p:grpSpPr>
            <a:xfrm>
              <a:off x="617280" y="935396"/>
              <a:ext cx="10812720" cy="5120511"/>
              <a:chOff x="617280" y="935396"/>
              <a:chExt cx="10812720" cy="5120511"/>
            </a:xfrm>
          </p:grpSpPr>
          <p:sp>
            <p:nvSpPr>
              <p:cNvPr id="11" name="Rectangle: Rounded Corners 24">
                <a:extLst>
                  <a:ext uri="{FF2B5EF4-FFF2-40B4-BE49-F238E27FC236}">
                    <a16:creationId xmlns:a16="http://schemas.microsoft.com/office/drawing/2014/main" id="{B599EFE9-F7FA-5670-59B0-5EBCD7A718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CF78B4B5-B80D-32F3-63F3-C5706B7251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080884CF-242E-0E8F-58E1-BECF73493F0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3A37F380-3971-4A44-32EC-650EFA90873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0" name="Title 3">
              <a:extLst>
                <a:ext uri="{FF2B5EF4-FFF2-40B4-BE49-F238E27FC236}">
                  <a16:creationId xmlns:a16="http://schemas.microsoft.com/office/drawing/2014/main" id="{7492670B-86A1-5940-3F59-C603366F8DDB}"/>
                </a:ext>
              </a:extLst>
            </p:cNvPr>
            <p:cNvSpPr txBox="1">
              <a:spLocks/>
            </p:cNvSpPr>
            <p:nvPr/>
          </p:nvSpPr>
          <p:spPr>
            <a:xfrm>
              <a:off x="411626" y="900136"/>
              <a:ext cx="10247158" cy="646331"/>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Bef>
                  <a:spcPts val="0"/>
                </a:spcBef>
                <a:defRPr/>
              </a:pPr>
              <a:r>
                <a:rPr lang="en-US" dirty="0">
                  <a:ln w="0"/>
                  <a:latin typeface="+mn-lt"/>
                  <a:ea typeface="+mn-ea"/>
                  <a:cs typeface="+mn-cs"/>
                </a:rPr>
                <a:t>1. Cause and Effect Diagram</a:t>
              </a:r>
              <a:endParaRPr lang="en-US" sz="2800" dirty="0">
                <a:ln w="0"/>
                <a:latin typeface="+mn-lt"/>
              </a:endParaRPr>
            </a:p>
          </p:txBody>
        </p:sp>
      </p:grpSp>
      <p:sp>
        <p:nvSpPr>
          <p:cNvPr id="2" name="Title 1"/>
          <p:cNvSpPr>
            <a:spLocks noGrp="1"/>
          </p:cNvSpPr>
          <p:nvPr>
            <p:ph type="title"/>
          </p:nvPr>
        </p:nvSpPr>
        <p:spPr>
          <a:xfrm>
            <a:off x="2346765" y="1630930"/>
            <a:ext cx="8153400" cy="512183"/>
          </a:xfrm>
        </p:spPr>
        <p:txBody>
          <a:bodyPr>
            <a:normAutofit/>
          </a:bodyPr>
          <a:lstStyle/>
          <a:p>
            <a:pPr>
              <a:defRPr/>
            </a:pPr>
            <a:r>
              <a:rPr lang="en-US" altLang="zh-TW" sz="2000" b="1" dirty="0"/>
              <a:t>Cause and Effect Diagrams - Example</a:t>
            </a:r>
            <a:endParaRPr lang="ar-EG" sz="2000" b="1" dirty="0"/>
          </a:p>
        </p:txBody>
      </p:sp>
      <p:pic>
        <p:nvPicPr>
          <p:cNvPr id="28675" name="Picture 2" descr="http://syque.com/quality_tools/toolbook/cause-effect/Image140.gif"/>
          <p:cNvPicPr>
            <a:picLocks noChangeAspect="1" noChangeArrowheads="1"/>
          </p:cNvPicPr>
          <p:nvPr/>
        </p:nvPicPr>
        <p:blipFill>
          <a:blip r:embed="rId3" cstate="print"/>
          <a:srcRect/>
          <a:stretch>
            <a:fillRect/>
          </a:stretch>
        </p:blipFill>
        <p:spPr bwMode="auto">
          <a:xfrm>
            <a:off x="2498843" y="2071822"/>
            <a:ext cx="7248472" cy="3835412"/>
          </a:xfrm>
          <a:prstGeom prst="rect">
            <a:avLst/>
          </a:prstGeom>
          <a:noFill/>
          <a:ln w="9525">
            <a:noFill/>
            <a:miter lim="800000"/>
            <a:headEnd/>
            <a:tailEnd/>
          </a:ln>
        </p:spPr>
      </p:pic>
    </p:spTree>
    <p:extLst>
      <p:ext uri="{BB962C8B-B14F-4D97-AF65-F5344CB8AC3E}">
        <p14:creationId xmlns:p14="http://schemas.microsoft.com/office/powerpoint/2010/main" val="611937529"/>
      </p:ext>
    </p:extLst>
  </p:cSld>
  <p:clrMapOvr>
    <a:masterClrMapping/>
  </p:clrMapOvr>
  <mc:AlternateContent xmlns:mc="http://schemas.openxmlformats.org/markup-compatibility/2006" xmlns:p14="http://schemas.microsoft.com/office/powerpoint/2010/main">
    <mc:Choice Requires="p14">
      <p:transition spd="slow" p14:dur="2000" advTm="180419"/>
    </mc:Choice>
    <mc:Fallback xmlns="">
      <p:transition spd="slow" advTm="18041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BACDB19-24F1-864C-8CF7-6D978DB66F33}"/>
              </a:ext>
            </a:extLst>
          </p:cNvPr>
          <p:cNvGrpSpPr/>
          <p:nvPr/>
        </p:nvGrpSpPr>
        <p:grpSpPr>
          <a:xfrm>
            <a:off x="411626" y="155846"/>
            <a:ext cx="11572365" cy="5786944"/>
            <a:chOff x="411626" y="268963"/>
            <a:chExt cx="11572365" cy="5786944"/>
          </a:xfrm>
        </p:grpSpPr>
        <p:pic>
          <p:nvPicPr>
            <p:cNvPr id="7" name="Graphic 21">
              <a:extLst>
                <a:ext uri="{FF2B5EF4-FFF2-40B4-BE49-F238E27FC236}">
                  <a16:creationId xmlns:a16="http://schemas.microsoft.com/office/drawing/2014/main" id="{069481CD-6261-E838-5CCD-2BB39379FB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77F2E76E-4E9A-04C4-DA9D-D0671022F533}"/>
                </a:ext>
              </a:extLst>
            </p:cNvPr>
            <p:cNvGrpSpPr/>
            <p:nvPr/>
          </p:nvGrpSpPr>
          <p:grpSpPr>
            <a:xfrm>
              <a:off x="617280" y="935396"/>
              <a:ext cx="10812720" cy="5120511"/>
              <a:chOff x="617280" y="935396"/>
              <a:chExt cx="10812720" cy="5120511"/>
            </a:xfrm>
          </p:grpSpPr>
          <p:sp>
            <p:nvSpPr>
              <p:cNvPr id="10" name="Rectangle: Rounded Corners 24">
                <a:extLst>
                  <a:ext uri="{FF2B5EF4-FFF2-40B4-BE49-F238E27FC236}">
                    <a16:creationId xmlns:a16="http://schemas.microsoft.com/office/drawing/2014/main" id="{25ADD66A-5E98-4F25-AE1F-933344A0A4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0356D6B5-5E0C-1637-3763-104BDFCACB6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83834DC7-D5A6-A072-887A-BF42524FA6D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17EBB760-4B17-3D43-2F1A-74416CB4E54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9" name="Title 3">
              <a:extLst>
                <a:ext uri="{FF2B5EF4-FFF2-40B4-BE49-F238E27FC236}">
                  <a16:creationId xmlns:a16="http://schemas.microsoft.com/office/drawing/2014/main" id="{96DB3062-35FE-D5C9-44E3-7446779751C7}"/>
                </a:ext>
              </a:extLst>
            </p:cNvPr>
            <p:cNvSpPr txBox="1">
              <a:spLocks/>
            </p:cNvSpPr>
            <p:nvPr/>
          </p:nvSpPr>
          <p:spPr>
            <a:xfrm>
              <a:off x="411626" y="900136"/>
              <a:ext cx="10247158" cy="646331"/>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Bef>
                  <a:spcPts val="0"/>
                </a:spcBef>
                <a:defRPr/>
              </a:pPr>
              <a:r>
                <a:rPr lang="en-US" dirty="0">
                  <a:ln w="0"/>
                  <a:latin typeface="+mn-lt"/>
                  <a:ea typeface="+mn-ea"/>
                  <a:cs typeface="+mn-cs"/>
                </a:rPr>
                <a:t>1. Cause and Effect Diagram</a:t>
              </a:r>
              <a:endParaRPr lang="en-US" sz="2800" dirty="0">
                <a:ln w="0"/>
                <a:latin typeface="+mn-lt"/>
              </a:endParaRPr>
            </a:p>
          </p:txBody>
        </p:sp>
      </p:grpSp>
      <p:pic>
        <p:nvPicPr>
          <p:cNvPr id="29699" name="Picture 2"/>
          <p:cNvPicPr>
            <a:picLocks noChangeAspect="1" noChangeArrowheads="1"/>
          </p:cNvPicPr>
          <p:nvPr/>
        </p:nvPicPr>
        <p:blipFill>
          <a:blip r:embed="rId3" cstate="print"/>
          <a:srcRect l="8182" t="13889" r="2727" b="6416"/>
          <a:stretch>
            <a:fillRect/>
          </a:stretch>
        </p:blipFill>
        <p:spPr bwMode="auto">
          <a:xfrm>
            <a:off x="3424288" y="2122122"/>
            <a:ext cx="6427595" cy="3762565"/>
          </a:xfrm>
          <a:prstGeom prst="rect">
            <a:avLst/>
          </a:prstGeom>
          <a:noFill/>
          <a:ln w="9525">
            <a:noFill/>
            <a:miter lim="800000"/>
            <a:headEnd/>
            <a:tailEnd/>
          </a:ln>
        </p:spPr>
      </p:pic>
      <p:sp>
        <p:nvSpPr>
          <p:cNvPr id="29700" name="Rectangle 5"/>
          <p:cNvSpPr>
            <a:spLocks noChangeArrowheads="1"/>
          </p:cNvSpPr>
          <p:nvPr/>
        </p:nvSpPr>
        <p:spPr bwMode="auto">
          <a:xfrm>
            <a:off x="2449360" y="1712226"/>
            <a:ext cx="8281987" cy="479604"/>
          </a:xfrm>
          <a:prstGeom prst="rect">
            <a:avLst/>
          </a:prstGeom>
          <a:noFill/>
          <a:ln w="9525">
            <a:noFill/>
            <a:miter lim="800000"/>
            <a:headEnd/>
            <a:tailEnd/>
          </a:ln>
        </p:spPr>
        <p:txBody>
          <a:bodyPr wrap="square">
            <a:noAutofit/>
          </a:bodyPr>
          <a:lstStyle/>
          <a:p>
            <a:pPr algn="justLow" rtl="0">
              <a:lnSpc>
                <a:spcPct val="90000"/>
              </a:lnSpc>
            </a:pPr>
            <a:r>
              <a:rPr lang="en-US" sz="2000" dirty="0">
                <a:latin typeface="Tw Cen MT" pitchFamily="34" charset="0"/>
              </a:rPr>
              <a:t>Cause-and-Effect Diagram to identify the factors affecting quality.</a:t>
            </a:r>
          </a:p>
        </p:txBody>
      </p:sp>
    </p:spTree>
    <p:extLst>
      <p:ext uri="{BB962C8B-B14F-4D97-AF65-F5344CB8AC3E}">
        <p14:creationId xmlns:p14="http://schemas.microsoft.com/office/powerpoint/2010/main" val="3791363796"/>
      </p:ext>
    </p:extLst>
  </p:cSld>
  <p:clrMapOvr>
    <a:masterClrMapping/>
  </p:clrMapOvr>
  <mc:AlternateContent xmlns:mc="http://schemas.openxmlformats.org/markup-compatibility/2006" xmlns:p14="http://schemas.microsoft.com/office/powerpoint/2010/main">
    <mc:Choice Requires="p14">
      <p:transition spd="slow" p14:dur="2000" advTm="110236"/>
    </mc:Choice>
    <mc:Fallback xmlns="">
      <p:transition spd="slow" advTm="11023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a:extLst>
              <a:ext uri="{FF2B5EF4-FFF2-40B4-BE49-F238E27FC236}">
                <a16:creationId xmlns:a16="http://schemas.microsoft.com/office/drawing/2014/main" id="{65BFBD01-377A-3AC2-3043-E33483D11D85}"/>
              </a:ext>
            </a:extLst>
          </p:cNvPr>
          <p:cNvSpPr txBox="1">
            <a:spLocks/>
          </p:cNvSpPr>
          <p:nvPr/>
        </p:nvSpPr>
        <p:spPr>
          <a:xfrm>
            <a:off x="856860" y="0"/>
            <a:ext cx="10247158" cy="646331"/>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spcBef>
                <a:spcPts val="0"/>
              </a:spcBef>
              <a:defRPr/>
            </a:pPr>
            <a:endParaRPr lang="en-US" sz="2800" dirty="0">
              <a:ln w="0"/>
              <a:latin typeface="+mn-lt"/>
            </a:endParaRPr>
          </a:p>
        </p:txBody>
      </p:sp>
      <p:grpSp>
        <p:nvGrpSpPr>
          <p:cNvPr id="4" name="Group 3">
            <a:extLst>
              <a:ext uri="{FF2B5EF4-FFF2-40B4-BE49-F238E27FC236}">
                <a16:creationId xmlns:a16="http://schemas.microsoft.com/office/drawing/2014/main" id="{DABC244F-11E2-A305-2C4D-5E8A64FA847E}"/>
              </a:ext>
            </a:extLst>
          </p:cNvPr>
          <p:cNvGrpSpPr/>
          <p:nvPr/>
        </p:nvGrpSpPr>
        <p:grpSpPr>
          <a:xfrm>
            <a:off x="617280" y="155846"/>
            <a:ext cx="11976643" cy="5786944"/>
            <a:chOff x="617280" y="268963"/>
            <a:chExt cx="11976643" cy="5786944"/>
          </a:xfrm>
        </p:grpSpPr>
        <p:pic>
          <p:nvPicPr>
            <p:cNvPr id="7" name="Graphic 21">
              <a:extLst>
                <a:ext uri="{FF2B5EF4-FFF2-40B4-BE49-F238E27FC236}">
                  <a16:creationId xmlns:a16="http://schemas.microsoft.com/office/drawing/2014/main" id="{A9DB656E-5FA1-250D-0D17-669AFF0F0F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A06CFEFB-FD7D-0B3F-F83F-A98C92EDF77F}"/>
                </a:ext>
              </a:extLst>
            </p:cNvPr>
            <p:cNvGrpSpPr/>
            <p:nvPr/>
          </p:nvGrpSpPr>
          <p:grpSpPr>
            <a:xfrm>
              <a:off x="617280" y="935396"/>
              <a:ext cx="10812720" cy="5120511"/>
              <a:chOff x="617280" y="935396"/>
              <a:chExt cx="10812720" cy="5120511"/>
            </a:xfrm>
          </p:grpSpPr>
          <p:sp>
            <p:nvSpPr>
              <p:cNvPr id="10" name="Rectangle: Rounded Corners 24">
                <a:extLst>
                  <a:ext uri="{FF2B5EF4-FFF2-40B4-BE49-F238E27FC236}">
                    <a16:creationId xmlns:a16="http://schemas.microsoft.com/office/drawing/2014/main" id="{7454C70D-730E-2B03-6732-D63895023C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F27C11F7-14D3-D459-2C5A-0146B93376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23E004D2-5919-FDA1-F9AA-2390EF5B869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BBB4256E-B481-4ED0-C2CE-5E3D20869FF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9" name="Title 3">
              <a:extLst>
                <a:ext uri="{FF2B5EF4-FFF2-40B4-BE49-F238E27FC236}">
                  <a16:creationId xmlns:a16="http://schemas.microsoft.com/office/drawing/2014/main" id="{8009E86C-6475-E5A4-CD6A-5111ABA04028}"/>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2. Check Sheets</a:t>
              </a:r>
              <a:endParaRPr lang="en-US" sz="8000" b="1" dirty="0">
                <a:ln w="0"/>
              </a:endParaRPr>
            </a:p>
          </p:txBody>
        </p:sp>
      </p:grpSp>
      <p:pic>
        <p:nvPicPr>
          <p:cNvPr id="2052" name="Picture 4" descr="Check Sheets – Continuous Improvement Toolkit">
            <a:extLst>
              <a:ext uri="{FF2B5EF4-FFF2-40B4-BE49-F238E27FC236}">
                <a16:creationId xmlns:a16="http://schemas.microsoft.com/office/drawing/2014/main" id="{B5F35DA6-C565-00EB-B4EA-67DC73D380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89118" y="1726272"/>
            <a:ext cx="6989732" cy="406262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29855545"/>
      </p:ext>
    </p:extLst>
  </p:cSld>
  <p:clrMapOvr>
    <a:masterClrMapping/>
  </p:clrMapOvr>
  <mc:AlternateContent xmlns:mc="http://schemas.openxmlformats.org/markup-compatibility/2006" xmlns:p14="http://schemas.microsoft.com/office/powerpoint/2010/main">
    <mc:Choice Requires="p14">
      <p:transition spd="slow" p14:dur="2000" advTm="28351"/>
    </mc:Choice>
    <mc:Fallback xmlns="">
      <p:transition spd="slow" advTm="283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BBEA19A3-633E-9F3C-5854-AE53CE7A4D3C}"/>
              </a:ext>
            </a:extLst>
          </p:cNvPr>
          <p:cNvGrpSpPr/>
          <p:nvPr/>
        </p:nvGrpSpPr>
        <p:grpSpPr>
          <a:xfrm>
            <a:off x="617280" y="155846"/>
            <a:ext cx="11976643" cy="5786944"/>
            <a:chOff x="617280" y="268963"/>
            <a:chExt cx="11976643" cy="5786944"/>
          </a:xfrm>
        </p:grpSpPr>
        <p:pic>
          <p:nvPicPr>
            <p:cNvPr id="11" name="Graphic 21">
              <a:extLst>
                <a:ext uri="{FF2B5EF4-FFF2-40B4-BE49-F238E27FC236}">
                  <a16:creationId xmlns:a16="http://schemas.microsoft.com/office/drawing/2014/main" id="{D804C608-4065-3F24-C37F-F0305C6E04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E6B671E4-C63E-F38B-218D-780AEF349E39}"/>
                </a:ext>
              </a:extLst>
            </p:cNvPr>
            <p:cNvGrpSpPr/>
            <p:nvPr/>
          </p:nvGrpSpPr>
          <p:grpSpPr>
            <a:xfrm>
              <a:off x="617280" y="935396"/>
              <a:ext cx="10812720" cy="5120511"/>
              <a:chOff x="617280" y="935396"/>
              <a:chExt cx="10812720" cy="5120511"/>
            </a:xfrm>
          </p:grpSpPr>
          <p:sp>
            <p:nvSpPr>
              <p:cNvPr id="14" name="Rectangle: Rounded Corners 24">
                <a:extLst>
                  <a:ext uri="{FF2B5EF4-FFF2-40B4-BE49-F238E27FC236}">
                    <a16:creationId xmlns:a16="http://schemas.microsoft.com/office/drawing/2014/main" id="{EA23E5D0-A6BB-02E0-371A-07D7620738A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35609189-141D-7B14-7E51-FC5785656B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4948E159-A6C1-BDB5-70A1-038607ADC73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7A694F53-A377-B970-7C47-C6BCA6EB900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3" name="Title 3">
              <a:extLst>
                <a:ext uri="{FF2B5EF4-FFF2-40B4-BE49-F238E27FC236}">
                  <a16:creationId xmlns:a16="http://schemas.microsoft.com/office/drawing/2014/main" id="{83553EDC-B494-240A-3140-B8AA3F700C1C}"/>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2. Check Sheets</a:t>
              </a:r>
              <a:endParaRPr lang="en-US" sz="8000" b="1" dirty="0">
                <a:ln w="0"/>
              </a:endParaRPr>
            </a:p>
          </p:txBody>
        </p:sp>
      </p:grpSp>
      <p:sp>
        <p:nvSpPr>
          <p:cNvPr id="3" name="Content Placeholder 2"/>
          <p:cNvSpPr>
            <a:spLocks noGrp="1"/>
          </p:cNvSpPr>
          <p:nvPr>
            <p:ph idx="1"/>
          </p:nvPr>
        </p:nvSpPr>
        <p:spPr>
          <a:xfrm>
            <a:off x="994502" y="1914179"/>
            <a:ext cx="10255190" cy="4493096"/>
          </a:xfrm>
        </p:spPr>
        <p:txBody>
          <a:bodyPr>
            <a:normAutofit/>
          </a:bodyPr>
          <a:lstStyle/>
          <a:p>
            <a:pPr marL="320040" indent="-320040">
              <a:lnSpc>
                <a:spcPct val="130000"/>
              </a:lnSpc>
              <a:buFont typeface="Wingdings"/>
              <a:buChar char=""/>
              <a:defRPr/>
            </a:pPr>
            <a:r>
              <a:rPr lang="en-US" sz="2000" dirty="0"/>
              <a:t>Also called: defect concentration diagram</a:t>
            </a:r>
          </a:p>
          <a:p>
            <a:pPr marL="320040" indent="-320040">
              <a:lnSpc>
                <a:spcPct val="130000"/>
              </a:lnSpc>
              <a:buFont typeface="Wingdings"/>
              <a:buChar char=""/>
              <a:defRPr/>
            </a:pPr>
            <a:r>
              <a:rPr lang="en-US" sz="2000" dirty="0"/>
              <a:t>A check sheet is a structured, prepared form for </a:t>
            </a:r>
            <a:r>
              <a:rPr lang="en-US" sz="2000" i="1" dirty="0">
                <a:solidFill>
                  <a:srgbClr val="CC6600"/>
                </a:solidFill>
              </a:rPr>
              <a:t>collecting and analyzing data</a:t>
            </a:r>
            <a:r>
              <a:rPr lang="en-US" sz="2000" dirty="0"/>
              <a:t>. </a:t>
            </a:r>
          </a:p>
          <a:p>
            <a:pPr marL="320040" indent="-320040">
              <a:lnSpc>
                <a:spcPct val="130000"/>
              </a:lnSpc>
              <a:buFont typeface="Wingdings"/>
              <a:buChar char=""/>
              <a:defRPr/>
            </a:pPr>
            <a:r>
              <a:rPr lang="en-US" sz="2000" dirty="0"/>
              <a:t>Check sheet used when:</a:t>
            </a:r>
          </a:p>
          <a:p>
            <a:pPr marL="640080" lvl="1" indent="-274320">
              <a:lnSpc>
                <a:spcPct val="130000"/>
              </a:lnSpc>
              <a:buFont typeface="Wingdings 2"/>
              <a:buChar char=""/>
              <a:defRPr/>
            </a:pPr>
            <a:r>
              <a:rPr lang="en-US" sz="1800" dirty="0"/>
              <a:t>Data can be observed and collected time after time by the same person or at the same location, </a:t>
            </a:r>
          </a:p>
          <a:p>
            <a:pPr marL="640080" lvl="1" indent="-274320">
              <a:lnSpc>
                <a:spcPct val="130000"/>
              </a:lnSpc>
              <a:buFont typeface="Wingdings 2"/>
              <a:buChar char=""/>
              <a:defRPr/>
            </a:pPr>
            <a:r>
              <a:rPr lang="en-US" sz="1800" dirty="0"/>
              <a:t>Collecting data on the frequency or patterns of events, problems, defects, defect location, defect causes, etc.</a:t>
            </a:r>
          </a:p>
          <a:p>
            <a:pPr marL="640080" lvl="1" indent="-274320">
              <a:lnSpc>
                <a:spcPct val="130000"/>
              </a:lnSpc>
              <a:buFont typeface="Wingdings 2"/>
              <a:buChar char=""/>
              <a:defRPr/>
            </a:pPr>
            <a:r>
              <a:rPr lang="en-US" sz="1800" dirty="0"/>
              <a:t>Collecting data from a production process.</a:t>
            </a:r>
          </a:p>
        </p:txBody>
      </p:sp>
    </p:spTree>
    <p:extLst>
      <p:ext uri="{BB962C8B-B14F-4D97-AF65-F5344CB8AC3E}">
        <p14:creationId xmlns:p14="http://schemas.microsoft.com/office/powerpoint/2010/main" val="1258667078"/>
      </p:ext>
    </p:extLst>
  </p:cSld>
  <p:clrMapOvr>
    <a:masterClrMapping/>
  </p:clrMapOvr>
  <mc:AlternateContent xmlns:mc="http://schemas.openxmlformats.org/markup-compatibility/2006" xmlns:p14="http://schemas.microsoft.com/office/powerpoint/2010/main">
    <mc:Choice Requires="p14">
      <p:transition spd="slow" p14:dur="2000" advTm="124133"/>
    </mc:Choice>
    <mc:Fallback xmlns="">
      <p:transition spd="slow" advTm="12413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3AE1AB18-C8F7-E864-794A-ECE8FE75F46F}"/>
              </a:ext>
            </a:extLst>
          </p:cNvPr>
          <p:cNvGrpSpPr/>
          <p:nvPr/>
        </p:nvGrpSpPr>
        <p:grpSpPr>
          <a:xfrm>
            <a:off x="617280" y="155846"/>
            <a:ext cx="11976643" cy="5786944"/>
            <a:chOff x="617280" y="268963"/>
            <a:chExt cx="11976643" cy="5786944"/>
          </a:xfrm>
        </p:grpSpPr>
        <p:pic>
          <p:nvPicPr>
            <p:cNvPr id="9" name="Graphic 21">
              <a:extLst>
                <a:ext uri="{FF2B5EF4-FFF2-40B4-BE49-F238E27FC236}">
                  <a16:creationId xmlns:a16="http://schemas.microsoft.com/office/drawing/2014/main" id="{FC9F0C9D-A657-4463-A7AE-F5B7342379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Group 9">
              <a:extLst>
                <a:ext uri="{FF2B5EF4-FFF2-40B4-BE49-F238E27FC236}">
                  <a16:creationId xmlns:a16="http://schemas.microsoft.com/office/drawing/2014/main" id="{C4C11BCB-86D7-33D7-4955-03DC05E4FE65}"/>
                </a:ext>
              </a:extLst>
            </p:cNvPr>
            <p:cNvGrpSpPr/>
            <p:nvPr/>
          </p:nvGrpSpPr>
          <p:grpSpPr>
            <a:xfrm>
              <a:off x="617280" y="935396"/>
              <a:ext cx="10812720" cy="5120511"/>
              <a:chOff x="617280" y="935396"/>
              <a:chExt cx="10812720" cy="5120511"/>
            </a:xfrm>
          </p:grpSpPr>
          <p:sp>
            <p:nvSpPr>
              <p:cNvPr id="12" name="Rectangle: Rounded Corners 24">
                <a:extLst>
                  <a:ext uri="{FF2B5EF4-FFF2-40B4-BE49-F238E27FC236}">
                    <a16:creationId xmlns:a16="http://schemas.microsoft.com/office/drawing/2014/main" id="{7D6316C0-0EDA-DD4A-A7AC-D20E8C53D1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CCF26835-3B5B-FEEE-4288-CFF7FC1D72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72D66786-9029-4084-FB7D-BE1A5AFA482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8D5BB263-7B9A-FD8F-058C-CB550E517C3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1" name="Title 3">
              <a:extLst>
                <a:ext uri="{FF2B5EF4-FFF2-40B4-BE49-F238E27FC236}">
                  <a16:creationId xmlns:a16="http://schemas.microsoft.com/office/drawing/2014/main" id="{92FDE5F1-BF34-C06D-0503-EFE1E907FE46}"/>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2. Check Sheets</a:t>
              </a:r>
              <a:endParaRPr lang="en-US" sz="8000" b="1" dirty="0">
                <a:ln w="0"/>
              </a:endParaRPr>
            </a:p>
          </p:txBody>
        </p:sp>
      </p:grpSp>
      <p:sp>
        <p:nvSpPr>
          <p:cNvPr id="2" name="Title 1"/>
          <p:cNvSpPr>
            <a:spLocks noGrp="1"/>
          </p:cNvSpPr>
          <p:nvPr>
            <p:ph type="title"/>
          </p:nvPr>
        </p:nvSpPr>
        <p:spPr>
          <a:xfrm>
            <a:off x="844915" y="1895187"/>
            <a:ext cx="8153400" cy="495300"/>
          </a:xfrm>
        </p:spPr>
        <p:txBody>
          <a:bodyPr>
            <a:normAutofit/>
          </a:bodyPr>
          <a:lstStyle/>
          <a:p>
            <a:pPr>
              <a:defRPr/>
            </a:pPr>
            <a:r>
              <a:rPr lang="en-US" sz="2400" dirty="0"/>
              <a:t>Constructing Check Sheets</a:t>
            </a:r>
            <a:endParaRPr lang="ar-EG" sz="2400" dirty="0"/>
          </a:p>
        </p:txBody>
      </p:sp>
      <p:sp>
        <p:nvSpPr>
          <p:cNvPr id="3" name="Content Placeholder 2"/>
          <p:cNvSpPr>
            <a:spLocks noGrp="1"/>
          </p:cNvSpPr>
          <p:nvPr>
            <p:ph idx="1"/>
          </p:nvPr>
        </p:nvSpPr>
        <p:spPr>
          <a:xfrm>
            <a:off x="1111584" y="2311088"/>
            <a:ext cx="10235501" cy="4680520"/>
          </a:xfrm>
        </p:spPr>
        <p:txBody>
          <a:bodyPr>
            <a:normAutofit/>
          </a:bodyPr>
          <a:lstStyle/>
          <a:p>
            <a:pPr marL="514350" indent="-514350">
              <a:lnSpc>
                <a:spcPct val="110000"/>
              </a:lnSpc>
              <a:buSzPct val="100000"/>
              <a:buFont typeface="+mj-lt"/>
              <a:buAutoNum type="arabicPeriod"/>
              <a:defRPr/>
            </a:pPr>
            <a:r>
              <a:rPr lang="en-GB" sz="1800" dirty="0"/>
              <a:t>Decide what event or problem will be observed.</a:t>
            </a:r>
          </a:p>
          <a:p>
            <a:pPr marL="514350" indent="-514350">
              <a:lnSpc>
                <a:spcPct val="110000"/>
              </a:lnSpc>
              <a:buSzPct val="100000"/>
              <a:buFont typeface="+mj-lt"/>
              <a:buAutoNum type="arabicPeriod"/>
              <a:defRPr/>
            </a:pPr>
            <a:r>
              <a:rPr lang="en-GB" sz="1800" dirty="0"/>
              <a:t>Decide when data will be collected and for how long.</a:t>
            </a:r>
          </a:p>
          <a:p>
            <a:pPr marL="514350" indent="-514350">
              <a:lnSpc>
                <a:spcPct val="110000"/>
              </a:lnSpc>
              <a:buSzPct val="100000"/>
              <a:buFont typeface="+mj-lt"/>
              <a:buAutoNum type="arabicPeriod"/>
              <a:defRPr/>
            </a:pPr>
            <a:r>
              <a:rPr lang="en-GB" sz="1800" dirty="0"/>
              <a:t>Design the form. Set it up so that data can be recorded simply by making check marks or similar symbols and so that data do not have to be recopied for analysis.</a:t>
            </a:r>
          </a:p>
          <a:p>
            <a:pPr marL="514350" indent="-514350">
              <a:lnSpc>
                <a:spcPct val="110000"/>
              </a:lnSpc>
              <a:buSzPct val="100000"/>
              <a:buFont typeface="+mj-lt"/>
              <a:buAutoNum type="arabicPeriod"/>
              <a:defRPr/>
            </a:pPr>
            <a:r>
              <a:rPr lang="en-GB" sz="1800" dirty="0"/>
              <a:t>Label all spaces on the form.</a:t>
            </a:r>
          </a:p>
          <a:p>
            <a:pPr marL="514350" indent="-514350">
              <a:lnSpc>
                <a:spcPct val="110000"/>
              </a:lnSpc>
              <a:buSzPct val="100000"/>
              <a:buFont typeface="+mj-lt"/>
              <a:buAutoNum type="arabicPeriod"/>
              <a:defRPr/>
            </a:pPr>
            <a:r>
              <a:rPr lang="en-GB" sz="1800" dirty="0"/>
              <a:t>Test the check sheet for a short trial period to be sure it collects the appropriate data and is easy to use.</a:t>
            </a:r>
          </a:p>
          <a:p>
            <a:pPr marL="514350" indent="-514350">
              <a:lnSpc>
                <a:spcPct val="110000"/>
              </a:lnSpc>
              <a:buSzPct val="100000"/>
              <a:buFont typeface="+mj-lt"/>
              <a:buAutoNum type="arabicPeriod"/>
              <a:defRPr/>
            </a:pPr>
            <a:r>
              <a:rPr lang="en-GB" sz="1800" dirty="0"/>
              <a:t>Each time the targeted event or problem occurs, record data on the check sheet.</a:t>
            </a:r>
          </a:p>
        </p:txBody>
      </p:sp>
    </p:spTree>
    <p:extLst>
      <p:ext uri="{BB962C8B-B14F-4D97-AF65-F5344CB8AC3E}">
        <p14:creationId xmlns:p14="http://schemas.microsoft.com/office/powerpoint/2010/main" val="2170598921"/>
      </p:ext>
    </p:extLst>
  </p:cSld>
  <p:clrMapOvr>
    <a:masterClrMapping/>
  </p:clrMapOvr>
  <mc:AlternateContent xmlns:mc="http://schemas.openxmlformats.org/markup-compatibility/2006" xmlns:p14="http://schemas.microsoft.com/office/powerpoint/2010/main">
    <mc:Choice Requires="p14">
      <p:transition spd="slow" p14:dur="2000" advTm="120163"/>
    </mc:Choice>
    <mc:Fallback xmlns="">
      <p:transition spd="slow" advTm="12016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5D156B9B-1B71-E366-B088-F7A7184BE6D2}"/>
              </a:ext>
            </a:extLst>
          </p:cNvPr>
          <p:cNvGrpSpPr/>
          <p:nvPr/>
        </p:nvGrpSpPr>
        <p:grpSpPr>
          <a:xfrm>
            <a:off x="617280" y="155846"/>
            <a:ext cx="11976643" cy="5786944"/>
            <a:chOff x="617280" y="268963"/>
            <a:chExt cx="11976643" cy="5786944"/>
          </a:xfrm>
        </p:grpSpPr>
        <p:pic>
          <p:nvPicPr>
            <p:cNvPr id="7" name="Graphic 21">
              <a:extLst>
                <a:ext uri="{FF2B5EF4-FFF2-40B4-BE49-F238E27FC236}">
                  <a16:creationId xmlns:a16="http://schemas.microsoft.com/office/drawing/2014/main" id="{78889A50-C724-8CF8-E50B-22CAED2A85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8354792C-449C-601E-B341-FDA40CDC5C3D}"/>
                </a:ext>
              </a:extLst>
            </p:cNvPr>
            <p:cNvGrpSpPr/>
            <p:nvPr/>
          </p:nvGrpSpPr>
          <p:grpSpPr>
            <a:xfrm>
              <a:off x="617280" y="935396"/>
              <a:ext cx="10812720" cy="5120511"/>
              <a:chOff x="617280" y="935396"/>
              <a:chExt cx="10812720" cy="5120511"/>
            </a:xfrm>
          </p:grpSpPr>
          <p:sp>
            <p:nvSpPr>
              <p:cNvPr id="10" name="Rectangle: Rounded Corners 24">
                <a:extLst>
                  <a:ext uri="{FF2B5EF4-FFF2-40B4-BE49-F238E27FC236}">
                    <a16:creationId xmlns:a16="http://schemas.microsoft.com/office/drawing/2014/main" id="{1EEC50A4-C353-B0D9-9E93-7518BE571F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A9A0F947-438E-830A-1EC5-1C9A7DD979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546023CD-6532-E8CB-AFB0-5AB7ADB422B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7C6F0FEF-84CC-D5BF-91BF-833EDB45417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9" name="Title 3">
              <a:extLst>
                <a:ext uri="{FF2B5EF4-FFF2-40B4-BE49-F238E27FC236}">
                  <a16:creationId xmlns:a16="http://schemas.microsoft.com/office/drawing/2014/main" id="{D0E22F5F-47F6-4F42-660A-8E472A6159B6}"/>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2. Check Sheets</a:t>
              </a:r>
              <a:endParaRPr lang="en-US" sz="8000" b="1" dirty="0">
                <a:ln w="0"/>
              </a:endParaRPr>
            </a:p>
          </p:txBody>
        </p:sp>
      </p:grpSp>
      <p:sp>
        <p:nvSpPr>
          <p:cNvPr id="231426" name="Rectangle 2"/>
          <p:cNvSpPr>
            <a:spLocks noGrp="1" noChangeArrowheads="1"/>
          </p:cNvSpPr>
          <p:nvPr>
            <p:ph type="title"/>
          </p:nvPr>
        </p:nvSpPr>
        <p:spPr>
          <a:xfrm>
            <a:off x="1111584" y="1780123"/>
            <a:ext cx="7772400" cy="638060"/>
          </a:xfrm>
        </p:spPr>
        <p:txBody>
          <a:bodyPr>
            <a:normAutofit/>
          </a:bodyPr>
          <a:lstStyle/>
          <a:p>
            <a:pPr>
              <a:defRPr/>
            </a:pPr>
            <a:r>
              <a:rPr lang="en-US" sz="2400" dirty="0">
                <a:solidFill>
                  <a:schemeClr val="bg2">
                    <a:lumMod val="25000"/>
                  </a:schemeClr>
                </a:solidFill>
              </a:rPr>
              <a:t>Check Sheets – Example: </a:t>
            </a:r>
            <a:r>
              <a:rPr lang="en-US" sz="2400" dirty="0">
                <a:solidFill>
                  <a:srgbClr val="6C554C"/>
                </a:solidFill>
                <a:cs typeface="Arial" pitchFamily="34" charset="0"/>
              </a:rPr>
              <a:t>Copier Problem Check Sheet</a:t>
            </a:r>
            <a:r>
              <a:rPr lang="ar-EG" sz="2400" dirty="0">
                <a:solidFill>
                  <a:srgbClr val="6C554C"/>
                </a:solidFill>
              </a:rPr>
              <a:t> </a:t>
            </a:r>
            <a:endParaRPr lang="en-US" sz="2400" dirty="0">
              <a:solidFill>
                <a:schemeClr val="bg2">
                  <a:lumMod val="25000"/>
                </a:schemeClr>
              </a:solidFill>
            </a:endParaRPr>
          </a:p>
        </p:txBody>
      </p:sp>
      <p:graphicFrame>
        <p:nvGraphicFramePr>
          <p:cNvPr id="231491" name="Group 67"/>
          <p:cNvGraphicFramePr>
            <a:graphicFrameLocks noGrp="1"/>
          </p:cNvGraphicFramePr>
          <p:nvPr>
            <p:ph sz="half" idx="2"/>
            <p:extLst>
              <p:ext uri="{D42A27DB-BD31-4B8C-83A1-F6EECF244321}">
                <p14:modId xmlns:p14="http://schemas.microsoft.com/office/powerpoint/2010/main" val="2665234250"/>
              </p:ext>
            </p:extLst>
          </p:nvPr>
        </p:nvGraphicFramePr>
        <p:xfrm>
          <a:off x="2130460" y="2289216"/>
          <a:ext cx="7552047" cy="3575760"/>
        </p:xfrm>
        <a:graphic>
          <a:graphicData uri="http://schemas.openxmlformats.org/drawingml/2006/table">
            <a:tbl>
              <a:tblPr rtl="1"/>
              <a:tblGrid>
                <a:gridCol w="606820">
                  <a:extLst>
                    <a:ext uri="{9D8B030D-6E8A-4147-A177-3AD203B41FA5}">
                      <a16:colId xmlns:a16="http://schemas.microsoft.com/office/drawing/2014/main" val="20000"/>
                    </a:ext>
                  </a:extLst>
                </a:gridCol>
                <a:gridCol w="504632">
                  <a:extLst>
                    <a:ext uri="{9D8B030D-6E8A-4147-A177-3AD203B41FA5}">
                      <a16:colId xmlns:a16="http://schemas.microsoft.com/office/drawing/2014/main" val="20001"/>
                    </a:ext>
                  </a:extLst>
                </a:gridCol>
                <a:gridCol w="565434">
                  <a:extLst>
                    <a:ext uri="{9D8B030D-6E8A-4147-A177-3AD203B41FA5}">
                      <a16:colId xmlns:a16="http://schemas.microsoft.com/office/drawing/2014/main" val="20002"/>
                    </a:ext>
                  </a:extLst>
                </a:gridCol>
                <a:gridCol w="778107">
                  <a:extLst>
                    <a:ext uri="{9D8B030D-6E8A-4147-A177-3AD203B41FA5}">
                      <a16:colId xmlns:a16="http://schemas.microsoft.com/office/drawing/2014/main" val="20003"/>
                    </a:ext>
                  </a:extLst>
                </a:gridCol>
                <a:gridCol w="547218">
                  <a:extLst>
                    <a:ext uri="{9D8B030D-6E8A-4147-A177-3AD203B41FA5}">
                      <a16:colId xmlns:a16="http://schemas.microsoft.com/office/drawing/2014/main" val="20004"/>
                    </a:ext>
                  </a:extLst>
                </a:gridCol>
                <a:gridCol w="583647">
                  <a:extLst>
                    <a:ext uri="{9D8B030D-6E8A-4147-A177-3AD203B41FA5}">
                      <a16:colId xmlns:a16="http://schemas.microsoft.com/office/drawing/2014/main" val="20005"/>
                    </a:ext>
                  </a:extLst>
                </a:gridCol>
                <a:gridCol w="3966189">
                  <a:extLst>
                    <a:ext uri="{9D8B030D-6E8A-4147-A177-3AD203B41FA5}">
                      <a16:colId xmlns:a16="http://schemas.microsoft.com/office/drawing/2014/main" val="20006"/>
                    </a:ext>
                  </a:extLst>
                </a:gridCol>
              </a:tblGrid>
              <a:tr h="4668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Total</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Fri.</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Thurs.</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Wednes.</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a:ln>
                            <a:noFill/>
                          </a:ln>
                          <a:solidFill>
                            <a:schemeClr val="accent1">
                              <a:lumMod val="50000"/>
                            </a:schemeClr>
                          </a:solidFill>
                          <a:effectLst/>
                          <a:latin typeface="Century Gothic" pitchFamily="34" charset="0"/>
                          <a:ea typeface="Gulim" pitchFamily="34" charset="-127"/>
                        </a:rPr>
                        <a:t>Tues.</a:t>
                      </a:r>
                      <a:endParaRPr kumimoji="1" lang="en-US" sz="1200" b="1" i="0" u="none" strike="noStrike" cap="none" normalizeH="0" baseline="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Mon.</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1" i="0" u="none" strike="noStrike" cap="none" normalizeH="0" baseline="0" dirty="0">
                          <a:ln>
                            <a:noFill/>
                          </a:ln>
                          <a:solidFill>
                            <a:srgbClr val="D7800B"/>
                          </a:solidFill>
                          <a:effectLst/>
                          <a:latin typeface="Century Gothic" pitchFamily="34" charset="0"/>
                          <a:ea typeface="Gulim" pitchFamily="34" charset="-127"/>
                        </a:rPr>
                        <a:t>Problem Type</a:t>
                      </a:r>
                      <a:endParaRPr kumimoji="1" lang="en-US" sz="1800" b="1" i="0" u="none" strike="noStrike" cap="none" normalizeH="0" baseline="0" dirty="0">
                        <a:ln>
                          <a:noFill/>
                        </a:ln>
                        <a:solidFill>
                          <a:srgbClr val="D7800B"/>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45022">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Setup routines not standardized</a:t>
                      </a:r>
                      <a:endParaRPr kumimoji="1" lang="en-US" sz="1800" b="0"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45022">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Missing equipment for setup</a:t>
                      </a:r>
                      <a:endParaRPr kumimoji="1" lang="en-US" sz="1800" b="0"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23031">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Failure to separate internal and </a:t>
                      </a:r>
                    </a:p>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external tasks</a:t>
                      </a:r>
                      <a:endParaRPr kumimoji="1" lang="en-US" sz="1800" b="0"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23031">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Extensive machine resetting and </a:t>
                      </a:r>
                    </a:p>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paper  change</a:t>
                      </a:r>
                      <a:endParaRPr kumimoji="1" lang="en-US" sz="1800" b="0"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45022">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Other </a:t>
                      </a:r>
                      <a:endParaRPr kumimoji="1" lang="en-US" sz="1800" b="0"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45022">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1" i="0" u="none" strike="noStrike" kern="1200" cap="none" normalizeH="0" baseline="0" dirty="0">
                          <a:ln>
                            <a:noFill/>
                          </a:ln>
                          <a:solidFill>
                            <a:srgbClr val="EA8B0C"/>
                          </a:solidFill>
                          <a:effectLst/>
                          <a:latin typeface="Century Gothic" pitchFamily="34" charset="0"/>
                          <a:ea typeface="Gulim" pitchFamily="34" charset="-127"/>
                          <a:cs typeface="+mn-cs"/>
                        </a:rPr>
                        <a:t>Total</a:t>
                      </a:r>
                      <a:r>
                        <a:rPr kumimoji="1" lang="en-US" sz="1800" b="1" i="0" u="none" strike="noStrike" cap="none" normalizeH="0" baseline="0" dirty="0">
                          <a:ln>
                            <a:noFill/>
                          </a:ln>
                          <a:solidFill>
                            <a:srgbClr val="EA8B0C"/>
                          </a:solidFill>
                          <a:effectLst/>
                          <a:latin typeface="Gulim" pitchFamily="34" charset="-127"/>
                          <a:ea typeface="Gulim" pitchFamily="34" charset="-127"/>
                        </a:rPr>
                        <a:t> </a:t>
                      </a: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097335457"/>
      </p:ext>
    </p:extLst>
  </p:cSld>
  <p:clrMapOvr>
    <a:masterClrMapping/>
  </p:clrMapOvr>
  <mc:AlternateContent xmlns:mc="http://schemas.openxmlformats.org/markup-compatibility/2006" xmlns:p14="http://schemas.microsoft.com/office/powerpoint/2010/main">
    <mc:Choice Requires="p14">
      <p:transition spd="slow" p14:dur="2000" advTm="109180"/>
    </mc:Choice>
    <mc:Fallback xmlns="">
      <p:transition spd="slow" advTm="10918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E305CD92-7729-96B7-0EDF-A8E57BC91810}"/>
              </a:ext>
            </a:extLst>
          </p:cNvPr>
          <p:cNvGrpSpPr/>
          <p:nvPr/>
        </p:nvGrpSpPr>
        <p:grpSpPr>
          <a:xfrm>
            <a:off x="617280" y="155846"/>
            <a:ext cx="11976643" cy="5786944"/>
            <a:chOff x="617280" y="268963"/>
            <a:chExt cx="11976643" cy="5786944"/>
          </a:xfrm>
        </p:grpSpPr>
        <p:pic>
          <p:nvPicPr>
            <p:cNvPr id="11" name="Graphic 21">
              <a:extLst>
                <a:ext uri="{FF2B5EF4-FFF2-40B4-BE49-F238E27FC236}">
                  <a16:creationId xmlns:a16="http://schemas.microsoft.com/office/drawing/2014/main" id="{93B2F3B8-B1DB-77BE-0B83-915B9D4967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58FC8BC6-053E-772E-A559-7DBE2CD67345}"/>
                </a:ext>
              </a:extLst>
            </p:cNvPr>
            <p:cNvGrpSpPr/>
            <p:nvPr/>
          </p:nvGrpSpPr>
          <p:grpSpPr>
            <a:xfrm>
              <a:off x="617280" y="935396"/>
              <a:ext cx="10812720" cy="5120511"/>
              <a:chOff x="617280" y="935396"/>
              <a:chExt cx="10812720" cy="5120511"/>
            </a:xfrm>
          </p:grpSpPr>
          <p:sp>
            <p:nvSpPr>
              <p:cNvPr id="14" name="Rectangle: Rounded Corners 24">
                <a:extLst>
                  <a:ext uri="{FF2B5EF4-FFF2-40B4-BE49-F238E27FC236}">
                    <a16:creationId xmlns:a16="http://schemas.microsoft.com/office/drawing/2014/main" id="{474B0F50-4FCE-15B9-8B4A-5AC6087708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4F0C01E7-8094-9AB4-E46F-D47EF10B67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23C75C97-A9A1-9106-36FB-A05744E71F3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0F970D10-ACDC-0DF2-FE0F-4AA3C09E0E0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3" name="Title 3">
              <a:extLst>
                <a:ext uri="{FF2B5EF4-FFF2-40B4-BE49-F238E27FC236}">
                  <a16:creationId xmlns:a16="http://schemas.microsoft.com/office/drawing/2014/main" id="{2A75FCDC-5F7F-4A8B-74C0-9FFF83DFAE3A}"/>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2. Check Sheets</a:t>
              </a:r>
              <a:endParaRPr lang="en-US" sz="8000" b="1" dirty="0">
                <a:ln w="0"/>
              </a:endParaRPr>
            </a:p>
          </p:txBody>
        </p:sp>
      </p:grpSp>
      <p:graphicFrame>
        <p:nvGraphicFramePr>
          <p:cNvPr id="5" name="Group 67"/>
          <p:cNvGraphicFramePr>
            <a:graphicFrameLocks noGrp="1"/>
          </p:cNvGraphicFramePr>
          <p:nvPr>
            <p:ph sz="half" idx="2"/>
            <p:extLst>
              <p:ext uri="{D42A27DB-BD31-4B8C-83A1-F6EECF244321}">
                <p14:modId xmlns:p14="http://schemas.microsoft.com/office/powerpoint/2010/main" val="975936616"/>
              </p:ext>
            </p:extLst>
          </p:nvPr>
        </p:nvGraphicFramePr>
        <p:xfrm>
          <a:off x="2161686" y="2163869"/>
          <a:ext cx="8153400" cy="2370138"/>
        </p:xfrm>
        <a:graphic>
          <a:graphicData uri="http://schemas.openxmlformats.org/drawingml/2006/table">
            <a:tbl>
              <a:tblPr rtl="1"/>
              <a:tblGrid>
                <a:gridCol w="589498">
                  <a:extLst>
                    <a:ext uri="{9D8B030D-6E8A-4147-A177-3AD203B41FA5}">
                      <a16:colId xmlns:a16="http://schemas.microsoft.com/office/drawing/2014/main" val="20000"/>
                    </a:ext>
                  </a:extLst>
                </a:gridCol>
                <a:gridCol w="741744">
                  <a:extLst>
                    <a:ext uri="{9D8B030D-6E8A-4147-A177-3AD203B41FA5}">
                      <a16:colId xmlns:a16="http://schemas.microsoft.com/office/drawing/2014/main" val="20001"/>
                    </a:ext>
                  </a:extLst>
                </a:gridCol>
                <a:gridCol w="649786">
                  <a:extLst>
                    <a:ext uri="{9D8B030D-6E8A-4147-A177-3AD203B41FA5}">
                      <a16:colId xmlns:a16="http://schemas.microsoft.com/office/drawing/2014/main" val="20002"/>
                    </a:ext>
                  </a:extLst>
                </a:gridCol>
                <a:gridCol w="853366">
                  <a:extLst>
                    <a:ext uri="{9D8B030D-6E8A-4147-A177-3AD203B41FA5}">
                      <a16:colId xmlns:a16="http://schemas.microsoft.com/office/drawing/2014/main" val="20003"/>
                    </a:ext>
                  </a:extLst>
                </a:gridCol>
                <a:gridCol w="820402">
                  <a:extLst>
                    <a:ext uri="{9D8B030D-6E8A-4147-A177-3AD203B41FA5}">
                      <a16:colId xmlns:a16="http://schemas.microsoft.com/office/drawing/2014/main" val="20004"/>
                    </a:ext>
                  </a:extLst>
                </a:gridCol>
                <a:gridCol w="800738">
                  <a:extLst>
                    <a:ext uri="{9D8B030D-6E8A-4147-A177-3AD203B41FA5}">
                      <a16:colId xmlns:a16="http://schemas.microsoft.com/office/drawing/2014/main" val="20005"/>
                    </a:ext>
                  </a:extLst>
                </a:gridCol>
                <a:gridCol w="3697866">
                  <a:extLst>
                    <a:ext uri="{9D8B030D-6E8A-4147-A177-3AD203B41FA5}">
                      <a16:colId xmlns:a16="http://schemas.microsoft.com/office/drawing/2014/main" val="20006"/>
                    </a:ext>
                  </a:extLst>
                </a:gridCol>
              </a:tblGrid>
              <a:tr h="582613">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Total</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Fri.</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Thurs.</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Wednes.</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a:ln>
                            <a:noFill/>
                          </a:ln>
                          <a:solidFill>
                            <a:schemeClr val="accent1">
                              <a:lumMod val="50000"/>
                            </a:schemeClr>
                          </a:solidFill>
                          <a:effectLst/>
                          <a:latin typeface="Century Gothic" pitchFamily="34" charset="0"/>
                          <a:ea typeface="Gulim" pitchFamily="34" charset="-127"/>
                        </a:rPr>
                        <a:t>Tues.</a:t>
                      </a:r>
                      <a:endParaRPr kumimoji="1" lang="en-US" sz="1200" b="1" i="0" u="none" strike="noStrike" cap="none" normalizeH="0" baseline="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200" b="1" i="0" u="none" strike="noStrike" cap="none" normalizeH="0" baseline="0" dirty="0">
                          <a:ln>
                            <a:noFill/>
                          </a:ln>
                          <a:solidFill>
                            <a:schemeClr val="accent1">
                              <a:lumMod val="50000"/>
                            </a:schemeClr>
                          </a:solidFill>
                          <a:effectLst/>
                          <a:latin typeface="Century Gothic" pitchFamily="34" charset="0"/>
                          <a:ea typeface="Gulim" pitchFamily="34" charset="-127"/>
                        </a:rPr>
                        <a:t>Mon.</a:t>
                      </a:r>
                      <a:endParaRPr kumimoji="1" lang="en-US" sz="1200" b="1"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1" i="0" u="none" strike="noStrike" cap="none" normalizeH="0" baseline="0" dirty="0">
                          <a:ln>
                            <a:noFill/>
                          </a:ln>
                          <a:solidFill>
                            <a:srgbClr val="D7800B"/>
                          </a:solidFill>
                          <a:effectLst/>
                          <a:latin typeface="Century Gothic" pitchFamily="34" charset="0"/>
                          <a:ea typeface="Gulim" pitchFamily="34" charset="-127"/>
                        </a:rPr>
                        <a:t>Problem Type/Reason</a:t>
                      </a:r>
                      <a:endParaRPr kumimoji="1" lang="en-US" sz="1800" b="1" i="0" u="none" strike="noStrike" cap="none" normalizeH="0" baseline="0" dirty="0">
                        <a:ln>
                          <a:noFill/>
                        </a:ln>
                        <a:solidFill>
                          <a:srgbClr val="D7800B"/>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17500">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600" b="1" i="0" u="none" strike="noStrike" kern="1200" cap="none" normalizeH="0" baseline="0" dirty="0">
                          <a:ln>
                            <a:noFill/>
                          </a:ln>
                          <a:solidFill>
                            <a:srgbClr val="CC6600"/>
                          </a:solidFill>
                          <a:effectLst/>
                          <a:latin typeface="Century Gothic" pitchFamily="34" charset="0"/>
                          <a:ea typeface="Gulim" pitchFamily="34" charset="-127"/>
                          <a:cs typeface="+mn-cs"/>
                        </a:rPr>
                        <a:t>20</a:t>
                      </a: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Wrong number</a:t>
                      </a:r>
                      <a:endParaRPr kumimoji="1" lang="en-US" sz="1800" b="0"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15913">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600" b="1" i="0" u="none" strike="noStrike" kern="1200" cap="none" normalizeH="0" baseline="0" dirty="0">
                          <a:ln>
                            <a:noFill/>
                          </a:ln>
                          <a:solidFill>
                            <a:srgbClr val="CC6600"/>
                          </a:solidFill>
                          <a:effectLst/>
                          <a:latin typeface="Century Gothic" pitchFamily="34" charset="0"/>
                          <a:ea typeface="Gulim" pitchFamily="34" charset="-127"/>
                          <a:cs typeface="+mn-cs"/>
                        </a:rPr>
                        <a:t>10</a:t>
                      </a: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Information request</a:t>
                      </a:r>
                      <a:endParaRPr kumimoji="1" lang="en-US" sz="1800" b="0"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15925">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600" b="1" i="0" u="none" strike="noStrike" kern="1200" cap="none" normalizeH="0" baseline="0" dirty="0">
                          <a:ln>
                            <a:noFill/>
                          </a:ln>
                          <a:solidFill>
                            <a:srgbClr val="CC6600"/>
                          </a:solidFill>
                          <a:effectLst/>
                          <a:latin typeface="Century Gothic" pitchFamily="34" charset="0"/>
                          <a:ea typeface="Gulim" pitchFamily="34" charset="-127"/>
                          <a:cs typeface="+mn-cs"/>
                        </a:rPr>
                        <a:t>19</a:t>
                      </a: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en-US" sz="2400" b="0" i="0" u="none" strike="noStrike" cap="none" normalizeH="0" baseline="0" dirty="0">
                        <a:ln>
                          <a:noFill/>
                        </a:ln>
                        <a:solidFill>
                          <a:schemeClr val="tx1"/>
                        </a:solidFill>
                        <a:effectLst/>
                        <a:latin typeface="Gulim" pitchFamily="34" charset="-127"/>
                        <a:ea typeface="Gulim" pitchFamily="34" charset="-127"/>
                      </a:endParaRP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0" i="0" u="none" strike="noStrike" cap="none" normalizeH="0" baseline="0" dirty="0">
                          <a:ln>
                            <a:noFill/>
                          </a:ln>
                          <a:solidFill>
                            <a:schemeClr val="accent1">
                              <a:lumMod val="50000"/>
                            </a:schemeClr>
                          </a:solidFill>
                          <a:effectLst/>
                          <a:latin typeface="Century Gothic" pitchFamily="34" charset="0"/>
                          <a:ea typeface="Gulim" pitchFamily="34" charset="-127"/>
                        </a:rPr>
                        <a:t>Other </a:t>
                      </a:r>
                      <a:endParaRPr kumimoji="1" lang="en-US" sz="1800" b="0" i="0" u="none" strike="noStrike" cap="none" normalizeH="0" baseline="0" dirty="0">
                        <a:ln>
                          <a:noFill/>
                        </a:ln>
                        <a:solidFill>
                          <a:schemeClr val="accent1">
                            <a:lumMod val="50000"/>
                          </a:schemeClr>
                        </a:solidFill>
                        <a:effectLst/>
                        <a:latin typeface="Gulim" pitchFamily="34" charset="-127"/>
                        <a:ea typeface="Gulim" pitchFamily="34" charset="-127"/>
                      </a:endParaRP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15925">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600" b="1" i="0" u="none" strike="noStrike" kern="1200" cap="none" normalizeH="0" baseline="0" dirty="0">
                          <a:ln>
                            <a:noFill/>
                          </a:ln>
                          <a:solidFill>
                            <a:srgbClr val="CC6600"/>
                          </a:solidFill>
                          <a:effectLst/>
                          <a:latin typeface="Century Gothic" pitchFamily="34" charset="0"/>
                          <a:ea typeface="Gulim" pitchFamily="34" charset="-127"/>
                          <a:cs typeface="+mn-cs"/>
                        </a:rPr>
                        <a:t>49</a:t>
                      </a: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600" b="1" i="0" u="none" strike="noStrike" kern="1200" cap="none" normalizeH="0" baseline="0" dirty="0">
                          <a:ln>
                            <a:noFill/>
                          </a:ln>
                          <a:solidFill>
                            <a:srgbClr val="CC6600"/>
                          </a:solidFill>
                          <a:effectLst/>
                          <a:latin typeface="Century Gothic" pitchFamily="34" charset="0"/>
                          <a:ea typeface="Gulim" pitchFamily="34" charset="-127"/>
                          <a:cs typeface="+mn-cs"/>
                        </a:rPr>
                        <a:t>13</a:t>
                      </a: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600" b="1" i="0" u="none" strike="noStrike" kern="1200" cap="none" normalizeH="0" baseline="0" dirty="0">
                          <a:ln>
                            <a:noFill/>
                          </a:ln>
                          <a:solidFill>
                            <a:srgbClr val="CC6600"/>
                          </a:solidFill>
                          <a:effectLst/>
                          <a:latin typeface="Century Gothic" pitchFamily="34" charset="0"/>
                          <a:ea typeface="Gulim" pitchFamily="34" charset="-127"/>
                          <a:cs typeface="+mn-cs"/>
                        </a:rPr>
                        <a:t>8</a:t>
                      </a: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600" b="1" i="0" u="none" strike="noStrike" kern="1200" cap="none" normalizeH="0" baseline="0" dirty="0">
                          <a:ln>
                            <a:noFill/>
                          </a:ln>
                          <a:solidFill>
                            <a:srgbClr val="CC6600"/>
                          </a:solidFill>
                          <a:effectLst/>
                          <a:latin typeface="Century Gothic" pitchFamily="34" charset="0"/>
                          <a:ea typeface="Gulim" pitchFamily="34" charset="-127"/>
                          <a:cs typeface="+mn-cs"/>
                        </a:rPr>
                        <a:t>10</a:t>
                      </a: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600" b="1" i="0" u="none" strike="noStrike" kern="1200" cap="none" normalizeH="0" baseline="0" dirty="0">
                          <a:ln>
                            <a:noFill/>
                          </a:ln>
                          <a:solidFill>
                            <a:srgbClr val="CC6600"/>
                          </a:solidFill>
                          <a:effectLst/>
                          <a:latin typeface="Century Gothic" pitchFamily="34" charset="0"/>
                          <a:ea typeface="Gulim" pitchFamily="34" charset="-127"/>
                          <a:cs typeface="+mn-cs"/>
                        </a:rPr>
                        <a:t>6</a:t>
                      </a: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1" hangingPunct="1">
                        <a:lnSpc>
                          <a:spcPct val="100000"/>
                        </a:lnSpc>
                        <a:spcBef>
                          <a:spcPct val="0"/>
                        </a:spcBef>
                        <a:spcAft>
                          <a:spcPct val="0"/>
                        </a:spcAft>
                        <a:buClrTx/>
                        <a:buSzTx/>
                        <a:buFontTx/>
                        <a:buNone/>
                        <a:tabLst/>
                      </a:pPr>
                      <a:r>
                        <a:rPr kumimoji="1" lang="en-US" sz="1600" b="1" i="0" u="none" strike="noStrike" kern="1200" cap="none" normalizeH="0" baseline="0" dirty="0">
                          <a:ln>
                            <a:noFill/>
                          </a:ln>
                          <a:solidFill>
                            <a:srgbClr val="CC6600"/>
                          </a:solidFill>
                          <a:effectLst/>
                          <a:latin typeface="Century Gothic" pitchFamily="34" charset="0"/>
                          <a:ea typeface="Gulim" pitchFamily="34" charset="-127"/>
                          <a:cs typeface="+mn-cs"/>
                        </a:rPr>
                        <a:t>12</a:t>
                      </a:r>
                    </a:p>
                  </a:txBody>
                  <a:tcP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en-US" sz="1800" b="1" i="0" u="none" strike="noStrike" kern="1200" cap="none" normalizeH="0" baseline="0" dirty="0">
                          <a:ln>
                            <a:noFill/>
                          </a:ln>
                          <a:solidFill>
                            <a:srgbClr val="EA8B0C"/>
                          </a:solidFill>
                          <a:effectLst/>
                          <a:latin typeface="Century Gothic" pitchFamily="34" charset="0"/>
                          <a:ea typeface="Gulim" pitchFamily="34" charset="-127"/>
                          <a:cs typeface="+mn-cs"/>
                        </a:rPr>
                        <a:t>Total</a:t>
                      </a:r>
                      <a:r>
                        <a:rPr kumimoji="1" lang="en-US" sz="1800" b="1" i="0" u="none" strike="noStrike" cap="none" normalizeH="0" baseline="0" dirty="0">
                          <a:ln>
                            <a:noFill/>
                          </a:ln>
                          <a:solidFill>
                            <a:srgbClr val="EA8B0C"/>
                          </a:solidFill>
                          <a:effectLst/>
                          <a:latin typeface="Gulim" pitchFamily="34" charset="-127"/>
                          <a:ea typeface="Gulim" pitchFamily="34" charset="-127"/>
                        </a:rPr>
                        <a:t> </a:t>
                      </a:r>
                    </a:p>
                  </a:txBody>
                  <a:tcPr anchor="ctr" horzOverflow="overflow">
                    <a:lnL w="38100" cap="flat" cmpd="sng" algn="ctr">
                      <a:solidFill>
                        <a:schemeClr val="bg2"/>
                      </a:solidFill>
                      <a:prstDash val="solid"/>
                      <a:round/>
                      <a:headEnd type="none" w="med" len="med"/>
                      <a:tailEnd type="none" w="med" len="med"/>
                    </a:lnL>
                    <a:lnR w="38100" cap="flat" cmpd="sng" algn="ctr">
                      <a:solidFill>
                        <a:schemeClr val="bg2"/>
                      </a:solidFill>
                      <a:prstDash val="solid"/>
                      <a:round/>
                      <a:headEnd type="none" w="med" len="med"/>
                      <a:tailEnd type="none" w="med" len="med"/>
                    </a:lnR>
                    <a:lnT w="38100" cap="flat" cmpd="sng" algn="ctr">
                      <a:solidFill>
                        <a:schemeClr val="bg2"/>
                      </a:solidFill>
                      <a:prstDash val="solid"/>
                      <a:round/>
                      <a:headEnd type="none" w="med" len="med"/>
                      <a:tailEnd type="none" w="med" len="med"/>
                    </a:lnT>
                    <a:lnB w="38100" cap="flat" cmpd="sng" algn="ctr">
                      <a:solidFill>
                        <a:schemeClr val="bg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33864" name="Rectangle 120"/>
          <p:cNvSpPr>
            <a:spLocks noChangeArrowheads="1"/>
          </p:cNvSpPr>
          <p:nvPr/>
        </p:nvSpPr>
        <p:spPr bwMode="auto">
          <a:xfrm>
            <a:off x="2346765" y="1635217"/>
            <a:ext cx="8353425" cy="424732"/>
          </a:xfrm>
          <a:prstGeom prst="rect">
            <a:avLst/>
          </a:prstGeom>
          <a:noFill/>
          <a:ln w="9525">
            <a:noFill/>
            <a:miter lim="800000"/>
            <a:headEnd/>
            <a:tailEnd/>
          </a:ln>
        </p:spPr>
        <p:txBody>
          <a:bodyPr>
            <a:spAutoFit/>
          </a:bodyPr>
          <a:lstStyle/>
          <a:p>
            <a:pPr>
              <a:lnSpc>
                <a:spcPct val="90000"/>
              </a:lnSpc>
              <a:spcBef>
                <a:spcPct val="0"/>
              </a:spcBef>
              <a:defRPr/>
            </a:pPr>
            <a:r>
              <a:rPr lang="en-US" sz="2400" dirty="0">
                <a:solidFill>
                  <a:schemeClr val="bg2">
                    <a:lumMod val="25000"/>
                  </a:schemeClr>
                </a:solidFill>
                <a:latin typeface="+mj-lt"/>
                <a:ea typeface="+mj-ea"/>
                <a:cs typeface="+mj-cs"/>
              </a:rPr>
              <a:t>Check Sheets – Example: Telephone interruptions Check Sheet </a:t>
            </a:r>
          </a:p>
        </p:txBody>
      </p:sp>
      <p:grpSp>
        <p:nvGrpSpPr>
          <p:cNvPr id="33845" name="Group 12"/>
          <p:cNvGrpSpPr>
            <a:grpSpLocks/>
          </p:cNvGrpSpPr>
          <p:nvPr/>
        </p:nvGrpSpPr>
        <p:grpSpPr bwMode="auto">
          <a:xfrm>
            <a:off x="6052842" y="2790400"/>
            <a:ext cx="490537" cy="374650"/>
            <a:chOff x="2288" y="2222"/>
            <a:chExt cx="309" cy="236"/>
          </a:xfrm>
        </p:grpSpPr>
        <p:sp>
          <p:nvSpPr>
            <p:cNvPr id="33905" name="Line 13"/>
            <p:cNvSpPr>
              <a:spLocks noChangeShapeType="1"/>
            </p:cNvSpPr>
            <p:nvPr/>
          </p:nvSpPr>
          <p:spPr bwMode="auto">
            <a:xfrm>
              <a:off x="2320" y="2222"/>
              <a:ext cx="0" cy="146"/>
            </a:xfrm>
            <a:prstGeom prst="line">
              <a:avLst/>
            </a:prstGeom>
            <a:noFill/>
            <a:ln w="12700">
              <a:solidFill>
                <a:srgbClr val="701A5C"/>
              </a:solidFill>
              <a:round/>
              <a:headEnd/>
              <a:tailEnd/>
            </a:ln>
          </p:spPr>
          <p:txBody>
            <a:bodyPr wrap="none" anchor="ctr"/>
            <a:lstStyle/>
            <a:p>
              <a:endParaRPr lang="en-US"/>
            </a:p>
          </p:txBody>
        </p:sp>
        <p:sp>
          <p:nvSpPr>
            <p:cNvPr id="33906" name="Line 14"/>
            <p:cNvSpPr>
              <a:spLocks noChangeShapeType="1"/>
            </p:cNvSpPr>
            <p:nvPr/>
          </p:nvSpPr>
          <p:spPr bwMode="auto">
            <a:xfrm>
              <a:off x="2401" y="2249"/>
              <a:ext cx="0" cy="146"/>
            </a:xfrm>
            <a:prstGeom prst="line">
              <a:avLst/>
            </a:prstGeom>
            <a:noFill/>
            <a:ln w="12700">
              <a:solidFill>
                <a:srgbClr val="701A5C"/>
              </a:solidFill>
              <a:round/>
              <a:headEnd/>
              <a:tailEnd/>
            </a:ln>
          </p:spPr>
          <p:txBody>
            <a:bodyPr wrap="none" anchor="ctr"/>
            <a:lstStyle/>
            <a:p>
              <a:endParaRPr lang="en-US"/>
            </a:p>
          </p:txBody>
        </p:sp>
        <p:sp>
          <p:nvSpPr>
            <p:cNvPr id="33907" name="Line 15"/>
            <p:cNvSpPr>
              <a:spLocks noChangeShapeType="1"/>
            </p:cNvSpPr>
            <p:nvPr/>
          </p:nvSpPr>
          <p:spPr bwMode="auto">
            <a:xfrm>
              <a:off x="2483" y="2286"/>
              <a:ext cx="0" cy="146"/>
            </a:xfrm>
            <a:prstGeom prst="line">
              <a:avLst/>
            </a:prstGeom>
            <a:noFill/>
            <a:ln w="12700">
              <a:solidFill>
                <a:srgbClr val="701A5C"/>
              </a:solidFill>
              <a:round/>
              <a:headEnd/>
              <a:tailEnd/>
            </a:ln>
          </p:spPr>
          <p:txBody>
            <a:bodyPr wrap="none" anchor="ctr"/>
            <a:lstStyle/>
            <a:p>
              <a:endParaRPr lang="en-US"/>
            </a:p>
          </p:txBody>
        </p:sp>
        <p:sp>
          <p:nvSpPr>
            <p:cNvPr id="33908" name="Line 16"/>
            <p:cNvSpPr>
              <a:spLocks noChangeShapeType="1"/>
            </p:cNvSpPr>
            <p:nvPr/>
          </p:nvSpPr>
          <p:spPr bwMode="auto">
            <a:xfrm>
              <a:off x="2551" y="2312"/>
              <a:ext cx="0" cy="146"/>
            </a:xfrm>
            <a:prstGeom prst="line">
              <a:avLst/>
            </a:prstGeom>
            <a:noFill/>
            <a:ln w="12700">
              <a:solidFill>
                <a:srgbClr val="701A5C"/>
              </a:solidFill>
              <a:round/>
              <a:headEnd/>
              <a:tailEnd/>
            </a:ln>
          </p:spPr>
          <p:txBody>
            <a:bodyPr wrap="none" anchor="ctr"/>
            <a:lstStyle/>
            <a:p>
              <a:endParaRPr lang="en-US"/>
            </a:p>
          </p:txBody>
        </p:sp>
        <p:sp>
          <p:nvSpPr>
            <p:cNvPr id="33909" name="Line 17"/>
            <p:cNvSpPr>
              <a:spLocks noChangeShapeType="1"/>
            </p:cNvSpPr>
            <p:nvPr/>
          </p:nvSpPr>
          <p:spPr bwMode="auto">
            <a:xfrm>
              <a:off x="2288" y="2267"/>
              <a:ext cx="309" cy="187"/>
            </a:xfrm>
            <a:prstGeom prst="line">
              <a:avLst/>
            </a:prstGeom>
            <a:noFill/>
            <a:ln w="12700">
              <a:solidFill>
                <a:srgbClr val="701A5C"/>
              </a:solidFill>
              <a:round/>
              <a:headEnd/>
              <a:tailEnd/>
            </a:ln>
          </p:spPr>
          <p:txBody>
            <a:bodyPr wrap="none" anchor="ctr"/>
            <a:lstStyle/>
            <a:p>
              <a:endParaRPr lang="en-US"/>
            </a:p>
          </p:txBody>
        </p:sp>
      </p:grpSp>
      <p:grpSp>
        <p:nvGrpSpPr>
          <p:cNvPr id="33846" name="Group 104"/>
          <p:cNvGrpSpPr>
            <a:grpSpLocks/>
          </p:cNvGrpSpPr>
          <p:nvPr/>
        </p:nvGrpSpPr>
        <p:grpSpPr bwMode="auto">
          <a:xfrm>
            <a:off x="6195716" y="3309514"/>
            <a:ext cx="119062" cy="231775"/>
            <a:chOff x="5173325" y="3573016"/>
            <a:chExt cx="118755" cy="231775"/>
          </a:xfrm>
        </p:grpSpPr>
        <p:sp>
          <p:nvSpPr>
            <p:cNvPr id="33903" name="Line 27"/>
            <p:cNvSpPr>
              <a:spLocks noChangeShapeType="1"/>
            </p:cNvSpPr>
            <p:nvPr/>
          </p:nvSpPr>
          <p:spPr bwMode="auto">
            <a:xfrm>
              <a:off x="5173325" y="3573016"/>
              <a:ext cx="0" cy="231775"/>
            </a:xfrm>
            <a:prstGeom prst="line">
              <a:avLst/>
            </a:prstGeom>
            <a:noFill/>
            <a:ln w="12700">
              <a:solidFill>
                <a:srgbClr val="701A5C"/>
              </a:solidFill>
              <a:round/>
              <a:headEnd/>
              <a:tailEnd/>
            </a:ln>
          </p:spPr>
          <p:txBody>
            <a:bodyPr wrap="none" anchor="ctr"/>
            <a:lstStyle/>
            <a:p>
              <a:endParaRPr lang="en-US"/>
            </a:p>
          </p:txBody>
        </p:sp>
        <p:sp>
          <p:nvSpPr>
            <p:cNvPr id="33904" name="Line 28"/>
            <p:cNvSpPr>
              <a:spLocks noChangeShapeType="1"/>
            </p:cNvSpPr>
            <p:nvPr/>
          </p:nvSpPr>
          <p:spPr bwMode="auto">
            <a:xfrm>
              <a:off x="5292080" y="3573016"/>
              <a:ext cx="0" cy="231775"/>
            </a:xfrm>
            <a:prstGeom prst="line">
              <a:avLst/>
            </a:prstGeom>
            <a:noFill/>
            <a:ln w="12700">
              <a:solidFill>
                <a:srgbClr val="701A5C"/>
              </a:solidFill>
              <a:round/>
              <a:headEnd/>
              <a:tailEnd/>
            </a:ln>
          </p:spPr>
          <p:txBody>
            <a:bodyPr wrap="none" anchor="ctr"/>
            <a:lstStyle/>
            <a:p>
              <a:endParaRPr lang="en-US"/>
            </a:p>
          </p:txBody>
        </p:sp>
      </p:grpSp>
      <p:grpSp>
        <p:nvGrpSpPr>
          <p:cNvPr id="33847" name="Group 12"/>
          <p:cNvGrpSpPr>
            <a:grpSpLocks/>
          </p:cNvGrpSpPr>
          <p:nvPr/>
        </p:nvGrpSpPr>
        <p:grpSpPr bwMode="auto">
          <a:xfrm>
            <a:off x="6052842" y="3674638"/>
            <a:ext cx="490537" cy="374650"/>
            <a:chOff x="2288" y="2222"/>
            <a:chExt cx="309" cy="236"/>
          </a:xfrm>
        </p:grpSpPr>
        <p:sp>
          <p:nvSpPr>
            <p:cNvPr id="33898" name="Line 13"/>
            <p:cNvSpPr>
              <a:spLocks noChangeShapeType="1"/>
            </p:cNvSpPr>
            <p:nvPr/>
          </p:nvSpPr>
          <p:spPr bwMode="auto">
            <a:xfrm>
              <a:off x="2320" y="2222"/>
              <a:ext cx="0" cy="146"/>
            </a:xfrm>
            <a:prstGeom prst="line">
              <a:avLst/>
            </a:prstGeom>
            <a:noFill/>
            <a:ln w="12700">
              <a:solidFill>
                <a:srgbClr val="701A5C"/>
              </a:solidFill>
              <a:round/>
              <a:headEnd/>
              <a:tailEnd/>
            </a:ln>
          </p:spPr>
          <p:txBody>
            <a:bodyPr wrap="none" anchor="ctr"/>
            <a:lstStyle/>
            <a:p>
              <a:endParaRPr lang="en-US"/>
            </a:p>
          </p:txBody>
        </p:sp>
        <p:sp>
          <p:nvSpPr>
            <p:cNvPr id="33899" name="Line 14"/>
            <p:cNvSpPr>
              <a:spLocks noChangeShapeType="1"/>
            </p:cNvSpPr>
            <p:nvPr/>
          </p:nvSpPr>
          <p:spPr bwMode="auto">
            <a:xfrm>
              <a:off x="2401" y="2249"/>
              <a:ext cx="0" cy="146"/>
            </a:xfrm>
            <a:prstGeom prst="line">
              <a:avLst/>
            </a:prstGeom>
            <a:noFill/>
            <a:ln w="12700">
              <a:solidFill>
                <a:srgbClr val="701A5C"/>
              </a:solidFill>
              <a:round/>
              <a:headEnd/>
              <a:tailEnd/>
            </a:ln>
          </p:spPr>
          <p:txBody>
            <a:bodyPr wrap="none" anchor="ctr"/>
            <a:lstStyle/>
            <a:p>
              <a:endParaRPr lang="en-US"/>
            </a:p>
          </p:txBody>
        </p:sp>
        <p:sp>
          <p:nvSpPr>
            <p:cNvPr id="33900" name="Line 15"/>
            <p:cNvSpPr>
              <a:spLocks noChangeShapeType="1"/>
            </p:cNvSpPr>
            <p:nvPr/>
          </p:nvSpPr>
          <p:spPr bwMode="auto">
            <a:xfrm>
              <a:off x="2483" y="2286"/>
              <a:ext cx="0" cy="146"/>
            </a:xfrm>
            <a:prstGeom prst="line">
              <a:avLst/>
            </a:prstGeom>
            <a:noFill/>
            <a:ln w="12700">
              <a:solidFill>
                <a:srgbClr val="701A5C"/>
              </a:solidFill>
              <a:round/>
              <a:headEnd/>
              <a:tailEnd/>
            </a:ln>
          </p:spPr>
          <p:txBody>
            <a:bodyPr wrap="none" anchor="ctr"/>
            <a:lstStyle/>
            <a:p>
              <a:endParaRPr lang="en-US"/>
            </a:p>
          </p:txBody>
        </p:sp>
        <p:sp>
          <p:nvSpPr>
            <p:cNvPr id="33901" name="Line 16"/>
            <p:cNvSpPr>
              <a:spLocks noChangeShapeType="1"/>
            </p:cNvSpPr>
            <p:nvPr/>
          </p:nvSpPr>
          <p:spPr bwMode="auto">
            <a:xfrm>
              <a:off x="2551" y="2312"/>
              <a:ext cx="0" cy="146"/>
            </a:xfrm>
            <a:prstGeom prst="line">
              <a:avLst/>
            </a:prstGeom>
            <a:noFill/>
            <a:ln w="12700">
              <a:solidFill>
                <a:srgbClr val="701A5C"/>
              </a:solidFill>
              <a:round/>
              <a:headEnd/>
              <a:tailEnd/>
            </a:ln>
          </p:spPr>
          <p:txBody>
            <a:bodyPr wrap="none" anchor="ctr"/>
            <a:lstStyle/>
            <a:p>
              <a:endParaRPr lang="en-US"/>
            </a:p>
          </p:txBody>
        </p:sp>
        <p:sp>
          <p:nvSpPr>
            <p:cNvPr id="33902" name="Line 17"/>
            <p:cNvSpPr>
              <a:spLocks noChangeShapeType="1"/>
            </p:cNvSpPr>
            <p:nvPr/>
          </p:nvSpPr>
          <p:spPr bwMode="auto">
            <a:xfrm>
              <a:off x="2288" y="2267"/>
              <a:ext cx="309" cy="187"/>
            </a:xfrm>
            <a:prstGeom prst="line">
              <a:avLst/>
            </a:prstGeom>
            <a:noFill/>
            <a:ln w="12700">
              <a:solidFill>
                <a:srgbClr val="701A5C"/>
              </a:solidFill>
              <a:round/>
              <a:headEnd/>
              <a:tailEnd/>
            </a:ln>
          </p:spPr>
          <p:txBody>
            <a:bodyPr wrap="none" anchor="ctr"/>
            <a:lstStyle/>
            <a:p>
              <a:endParaRPr lang="en-US"/>
            </a:p>
          </p:txBody>
        </p:sp>
      </p:grpSp>
      <p:grpSp>
        <p:nvGrpSpPr>
          <p:cNvPr id="33848" name="Group 105"/>
          <p:cNvGrpSpPr>
            <a:grpSpLocks/>
          </p:cNvGrpSpPr>
          <p:nvPr/>
        </p:nvGrpSpPr>
        <p:grpSpPr bwMode="auto">
          <a:xfrm>
            <a:off x="7060903" y="2804689"/>
            <a:ext cx="128588" cy="231775"/>
            <a:chOff x="5739557" y="3068960"/>
            <a:chExt cx="128587" cy="231775"/>
          </a:xfrm>
        </p:grpSpPr>
        <p:sp>
          <p:nvSpPr>
            <p:cNvPr id="33896" name="Line 27"/>
            <p:cNvSpPr>
              <a:spLocks noChangeShapeType="1"/>
            </p:cNvSpPr>
            <p:nvPr/>
          </p:nvSpPr>
          <p:spPr bwMode="auto">
            <a:xfrm>
              <a:off x="5739557" y="3068960"/>
              <a:ext cx="0" cy="231775"/>
            </a:xfrm>
            <a:prstGeom prst="line">
              <a:avLst/>
            </a:prstGeom>
            <a:noFill/>
            <a:ln w="12700">
              <a:solidFill>
                <a:srgbClr val="701A5C"/>
              </a:solidFill>
              <a:round/>
              <a:headEnd/>
              <a:tailEnd/>
            </a:ln>
          </p:spPr>
          <p:txBody>
            <a:bodyPr wrap="none" anchor="ctr"/>
            <a:lstStyle/>
            <a:p>
              <a:endParaRPr lang="en-US"/>
            </a:p>
          </p:txBody>
        </p:sp>
        <p:sp>
          <p:nvSpPr>
            <p:cNvPr id="33897" name="Line 28"/>
            <p:cNvSpPr>
              <a:spLocks noChangeShapeType="1"/>
            </p:cNvSpPr>
            <p:nvPr/>
          </p:nvSpPr>
          <p:spPr bwMode="auto">
            <a:xfrm>
              <a:off x="5868144" y="3068960"/>
              <a:ext cx="0" cy="231775"/>
            </a:xfrm>
            <a:prstGeom prst="line">
              <a:avLst/>
            </a:prstGeom>
            <a:noFill/>
            <a:ln w="12700">
              <a:solidFill>
                <a:srgbClr val="701A5C"/>
              </a:solidFill>
              <a:round/>
              <a:headEnd/>
              <a:tailEnd/>
            </a:ln>
          </p:spPr>
          <p:txBody>
            <a:bodyPr wrap="none" anchor="ctr"/>
            <a:lstStyle/>
            <a:p>
              <a:endParaRPr lang="en-US"/>
            </a:p>
          </p:txBody>
        </p:sp>
      </p:grpSp>
      <p:grpSp>
        <p:nvGrpSpPr>
          <p:cNvPr id="33849" name="Group 106"/>
          <p:cNvGrpSpPr>
            <a:grpSpLocks/>
          </p:cNvGrpSpPr>
          <p:nvPr/>
        </p:nvGrpSpPr>
        <p:grpSpPr bwMode="auto">
          <a:xfrm>
            <a:off x="7060903" y="3309514"/>
            <a:ext cx="128588" cy="231775"/>
            <a:chOff x="5739557" y="3573016"/>
            <a:chExt cx="128587" cy="231775"/>
          </a:xfrm>
        </p:grpSpPr>
        <p:sp>
          <p:nvSpPr>
            <p:cNvPr id="33894" name="Line 27"/>
            <p:cNvSpPr>
              <a:spLocks noChangeShapeType="1"/>
            </p:cNvSpPr>
            <p:nvPr/>
          </p:nvSpPr>
          <p:spPr bwMode="auto">
            <a:xfrm>
              <a:off x="5739557" y="3573016"/>
              <a:ext cx="0" cy="231775"/>
            </a:xfrm>
            <a:prstGeom prst="line">
              <a:avLst/>
            </a:prstGeom>
            <a:noFill/>
            <a:ln w="12700">
              <a:solidFill>
                <a:srgbClr val="701A5C"/>
              </a:solidFill>
              <a:round/>
              <a:headEnd/>
              <a:tailEnd/>
            </a:ln>
          </p:spPr>
          <p:txBody>
            <a:bodyPr wrap="none" anchor="ctr"/>
            <a:lstStyle/>
            <a:p>
              <a:endParaRPr lang="en-US"/>
            </a:p>
          </p:txBody>
        </p:sp>
        <p:sp>
          <p:nvSpPr>
            <p:cNvPr id="33895" name="Line 28"/>
            <p:cNvSpPr>
              <a:spLocks noChangeShapeType="1"/>
            </p:cNvSpPr>
            <p:nvPr/>
          </p:nvSpPr>
          <p:spPr bwMode="auto">
            <a:xfrm>
              <a:off x="5868144" y="3573016"/>
              <a:ext cx="0" cy="231775"/>
            </a:xfrm>
            <a:prstGeom prst="line">
              <a:avLst/>
            </a:prstGeom>
            <a:noFill/>
            <a:ln w="12700">
              <a:solidFill>
                <a:srgbClr val="701A5C"/>
              </a:solidFill>
              <a:round/>
              <a:headEnd/>
              <a:tailEnd/>
            </a:ln>
          </p:spPr>
          <p:txBody>
            <a:bodyPr wrap="none" anchor="ctr"/>
            <a:lstStyle/>
            <a:p>
              <a:endParaRPr lang="en-US"/>
            </a:p>
          </p:txBody>
        </p:sp>
      </p:grpSp>
      <p:grpSp>
        <p:nvGrpSpPr>
          <p:cNvPr id="33850" name="Group 107"/>
          <p:cNvGrpSpPr>
            <a:grpSpLocks/>
          </p:cNvGrpSpPr>
          <p:nvPr/>
        </p:nvGrpSpPr>
        <p:grpSpPr bwMode="auto">
          <a:xfrm>
            <a:off x="7060903" y="3741314"/>
            <a:ext cx="128588" cy="231775"/>
            <a:chOff x="5739557" y="4005064"/>
            <a:chExt cx="128587" cy="231775"/>
          </a:xfrm>
        </p:grpSpPr>
        <p:sp>
          <p:nvSpPr>
            <p:cNvPr id="33892" name="Line 27"/>
            <p:cNvSpPr>
              <a:spLocks noChangeShapeType="1"/>
            </p:cNvSpPr>
            <p:nvPr/>
          </p:nvSpPr>
          <p:spPr bwMode="auto">
            <a:xfrm>
              <a:off x="5739557" y="4005064"/>
              <a:ext cx="0" cy="231775"/>
            </a:xfrm>
            <a:prstGeom prst="line">
              <a:avLst/>
            </a:prstGeom>
            <a:noFill/>
            <a:ln w="12700">
              <a:solidFill>
                <a:srgbClr val="701A5C"/>
              </a:solidFill>
              <a:round/>
              <a:headEnd/>
              <a:tailEnd/>
            </a:ln>
          </p:spPr>
          <p:txBody>
            <a:bodyPr wrap="none" anchor="ctr"/>
            <a:lstStyle/>
            <a:p>
              <a:endParaRPr lang="en-US"/>
            </a:p>
          </p:txBody>
        </p:sp>
        <p:sp>
          <p:nvSpPr>
            <p:cNvPr id="33893" name="Line 28"/>
            <p:cNvSpPr>
              <a:spLocks noChangeShapeType="1"/>
            </p:cNvSpPr>
            <p:nvPr/>
          </p:nvSpPr>
          <p:spPr bwMode="auto">
            <a:xfrm>
              <a:off x="5868144" y="4005064"/>
              <a:ext cx="0" cy="231775"/>
            </a:xfrm>
            <a:prstGeom prst="line">
              <a:avLst/>
            </a:prstGeom>
            <a:noFill/>
            <a:ln w="12700">
              <a:solidFill>
                <a:srgbClr val="701A5C"/>
              </a:solidFill>
              <a:round/>
              <a:headEnd/>
              <a:tailEnd/>
            </a:ln>
          </p:spPr>
          <p:txBody>
            <a:bodyPr wrap="none" anchor="ctr"/>
            <a:lstStyle/>
            <a:p>
              <a:endParaRPr lang="en-US"/>
            </a:p>
          </p:txBody>
        </p:sp>
      </p:grpSp>
      <p:grpSp>
        <p:nvGrpSpPr>
          <p:cNvPr id="33851" name="Group 108"/>
          <p:cNvGrpSpPr>
            <a:grpSpLocks/>
          </p:cNvGrpSpPr>
          <p:nvPr/>
        </p:nvGrpSpPr>
        <p:grpSpPr bwMode="auto">
          <a:xfrm>
            <a:off x="7853067" y="3309514"/>
            <a:ext cx="128587" cy="231775"/>
            <a:chOff x="6387629" y="3573016"/>
            <a:chExt cx="128587" cy="231775"/>
          </a:xfrm>
        </p:grpSpPr>
        <p:sp>
          <p:nvSpPr>
            <p:cNvPr id="33890" name="Line 27"/>
            <p:cNvSpPr>
              <a:spLocks noChangeShapeType="1"/>
            </p:cNvSpPr>
            <p:nvPr/>
          </p:nvSpPr>
          <p:spPr bwMode="auto">
            <a:xfrm>
              <a:off x="6387629" y="3573016"/>
              <a:ext cx="0" cy="231775"/>
            </a:xfrm>
            <a:prstGeom prst="line">
              <a:avLst/>
            </a:prstGeom>
            <a:noFill/>
            <a:ln w="12700">
              <a:solidFill>
                <a:srgbClr val="701A5C"/>
              </a:solidFill>
              <a:round/>
              <a:headEnd/>
              <a:tailEnd/>
            </a:ln>
          </p:spPr>
          <p:txBody>
            <a:bodyPr wrap="none" anchor="ctr"/>
            <a:lstStyle/>
            <a:p>
              <a:endParaRPr lang="en-US"/>
            </a:p>
          </p:txBody>
        </p:sp>
        <p:sp>
          <p:nvSpPr>
            <p:cNvPr id="33891" name="Line 28"/>
            <p:cNvSpPr>
              <a:spLocks noChangeShapeType="1"/>
            </p:cNvSpPr>
            <p:nvPr/>
          </p:nvSpPr>
          <p:spPr bwMode="auto">
            <a:xfrm>
              <a:off x="6516216" y="3573016"/>
              <a:ext cx="0" cy="231775"/>
            </a:xfrm>
            <a:prstGeom prst="line">
              <a:avLst/>
            </a:prstGeom>
            <a:noFill/>
            <a:ln w="12700">
              <a:solidFill>
                <a:srgbClr val="701A5C"/>
              </a:solidFill>
              <a:round/>
              <a:headEnd/>
              <a:tailEnd/>
            </a:ln>
          </p:spPr>
          <p:txBody>
            <a:bodyPr wrap="none" anchor="ctr"/>
            <a:lstStyle/>
            <a:p>
              <a:endParaRPr lang="en-US"/>
            </a:p>
          </p:txBody>
        </p:sp>
      </p:grpSp>
      <p:sp>
        <p:nvSpPr>
          <p:cNvPr id="33852" name="Line 27"/>
          <p:cNvSpPr>
            <a:spLocks noChangeShapeType="1"/>
          </p:cNvSpPr>
          <p:nvPr/>
        </p:nvSpPr>
        <p:spPr bwMode="auto">
          <a:xfrm>
            <a:off x="7924503" y="2877714"/>
            <a:ext cx="0" cy="231775"/>
          </a:xfrm>
          <a:prstGeom prst="line">
            <a:avLst/>
          </a:prstGeom>
          <a:noFill/>
          <a:ln w="12700">
            <a:solidFill>
              <a:srgbClr val="701A5C"/>
            </a:solidFill>
            <a:round/>
            <a:headEnd/>
            <a:tailEnd/>
          </a:ln>
        </p:spPr>
        <p:txBody>
          <a:bodyPr wrap="none" anchor="ctr"/>
          <a:lstStyle/>
          <a:p>
            <a:endParaRPr lang="en-US"/>
          </a:p>
        </p:txBody>
      </p:sp>
      <p:grpSp>
        <p:nvGrpSpPr>
          <p:cNvPr id="33853" name="Group 12"/>
          <p:cNvGrpSpPr>
            <a:grpSpLocks/>
          </p:cNvGrpSpPr>
          <p:nvPr/>
        </p:nvGrpSpPr>
        <p:grpSpPr bwMode="auto">
          <a:xfrm>
            <a:off x="7564142" y="3688925"/>
            <a:ext cx="490537" cy="374650"/>
            <a:chOff x="2288" y="2222"/>
            <a:chExt cx="309" cy="236"/>
          </a:xfrm>
        </p:grpSpPr>
        <p:sp>
          <p:nvSpPr>
            <p:cNvPr id="33885" name="Line 13"/>
            <p:cNvSpPr>
              <a:spLocks noChangeShapeType="1"/>
            </p:cNvSpPr>
            <p:nvPr/>
          </p:nvSpPr>
          <p:spPr bwMode="auto">
            <a:xfrm>
              <a:off x="2320" y="2222"/>
              <a:ext cx="0" cy="146"/>
            </a:xfrm>
            <a:prstGeom prst="line">
              <a:avLst/>
            </a:prstGeom>
            <a:noFill/>
            <a:ln w="12700">
              <a:solidFill>
                <a:srgbClr val="701A5C"/>
              </a:solidFill>
              <a:round/>
              <a:headEnd/>
              <a:tailEnd/>
            </a:ln>
          </p:spPr>
          <p:txBody>
            <a:bodyPr wrap="none" anchor="ctr"/>
            <a:lstStyle/>
            <a:p>
              <a:endParaRPr lang="en-US"/>
            </a:p>
          </p:txBody>
        </p:sp>
        <p:sp>
          <p:nvSpPr>
            <p:cNvPr id="33886" name="Line 14"/>
            <p:cNvSpPr>
              <a:spLocks noChangeShapeType="1"/>
            </p:cNvSpPr>
            <p:nvPr/>
          </p:nvSpPr>
          <p:spPr bwMode="auto">
            <a:xfrm>
              <a:off x="2401" y="2249"/>
              <a:ext cx="0" cy="146"/>
            </a:xfrm>
            <a:prstGeom prst="line">
              <a:avLst/>
            </a:prstGeom>
            <a:noFill/>
            <a:ln w="12700">
              <a:solidFill>
                <a:srgbClr val="701A5C"/>
              </a:solidFill>
              <a:round/>
              <a:headEnd/>
              <a:tailEnd/>
            </a:ln>
          </p:spPr>
          <p:txBody>
            <a:bodyPr wrap="none" anchor="ctr"/>
            <a:lstStyle/>
            <a:p>
              <a:endParaRPr lang="en-US"/>
            </a:p>
          </p:txBody>
        </p:sp>
        <p:sp>
          <p:nvSpPr>
            <p:cNvPr id="33887" name="Line 15"/>
            <p:cNvSpPr>
              <a:spLocks noChangeShapeType="1"/>
            </p:cNvSpPr>
            <p:nvPr/>
          </p:nvSpPr>
          <p:spPr bwMode="auto">
            <a:xfrm>
              <a:off x="2483" y="2286"/>
              <a:ext cx="0" cy="146"/>
            </a:xfrm>
            <a:prstGeom prst="line">
              <a:avLst/>
            </a:prstGeom>
            <a:noFill/>
            <a:ln w="12700">
              <a:solidFill>
                <a:srgbClr val="701A5C"/>
              </a:solidFill>
              <a:round/>
              <a:headEnd/>
              <a:tailEnd/>
            </a:ln>
          </p:spPr>
          <p:txBody>
            <a:bodyPr wrap="none" anchor="ctr"/>
            <a:lstStyle/>
            <a:p>
              <a:endParaRPr lang="en-US"/>
            </a:p>
          </p:txBody>
        </p:sp>
        <p:sp>
          <p:nvSpPr>
            <p:cNvPr id="33888" name="Line 16"/>
            <p:cNvSpPr>
              <a:spLocks noChangeShapeType="1"/>
            </p:cNvSpPr>
            <p:nvPr/>
          </p:nvSpPr>
          <p:spPr bwMode="auto">
            <a:xfrm>
              <a:off x="2551" y="2312"/>
              <a:ext cx="0" cy="146"/>
            </a:xfrm>
            <a:prstGeom prst="line">
              <a:avLst/>
            </a:prstGeom>
            <a:noFill/>
            <a:ln w="12700">
              <a:solidFill>
                <a:srgbClr val="701A5C"/>
              </a:solidFill>
              <a:round/>
              <a:headEnd/>
              <a:tailEnd/>
            </a:ln>
          </p:spPr>
          <p:txBody>
            <a:bodyPr wrap="none" anchor="ctr"/>
            <a:lstStyle/>
            <a:p>
              <a:endParaRPr lang="en-US"/>
            </a:p>
          </p:txBody>
        </p:sp>
        <p:sp>
          <p:nvSpPr>
            <p:cNvPr id="33889" name="Line 17"/>
            <p:cNvSpPr>
              <a:spLocks noChangeShapeType="1"/>
            </p:cNvSpPr>
            <p:nvPr/>
          </p:nvSpPr>
          <p:spPr bwMode="auto">
            <a:xfrm>
              <a:off x="2288" y="2267"/>
              <a:ext cx="309" cy="187"/>
            </a:xfrm>
            <a:prstGeom prst="line">
              <a:avLst/>
            </a:prstGeom>
            <a:noFill/>
            <a:ln w="12700">
              <a:solidFill>
                <a:srgbClr val="701A5C"/>
              </a:solidFill>
              <a:round/>
              <a:headEnd/>
              <a:tailEnd/>
            </a:ln>
          </p:spPr>
          <p:txBody>
            <a:bodyPr wrap="none" anchor="ctr"/>
            <a:lstStyle/>
            <a:p>
              <a:endParaRPr lang="en-US"/>
            </a:p>
          </p:txBody>
        </p:sp>
      </p:grpSp>
      <p:grpSp>
        <p:nvGrpSpPr>
          <p:cNvPr id="33854" name="Group 110"/>
          <p:cNvGrpSpPr>
            <a:grpSpLocks/>
          </p:cNvGrpSpPr>
          <p:nvPr/>
        </p:nvGrpSpPr>
        <p:grpSpPr bwMode="auto">
          <a:xfrm>
            <a:off x="8121353" y="3793701"/>
            <a:ext cx="128588" cy="231775"/>
            <a:chOff x="6747669" y="4057408"/>
            <a:chExt cx="128587" cy="231775"/>
          </a:xfrm>
        </p:grpSpPr>
        <p:sp>
          <p:nvSpPr>
            <p:cNvPr id="33883" name="Line 27"/>
            <p:cNvSpPr>
              <a:spLocks noChangeShapeType="1"/>
            </p:cNvSpPr>
            <p:nvPr/>
          </p:nvSpPr>
          <p:spPr bwMode="auto">
            <a:xfrm>
              <a:off x="6747669" y="4057408"/>
              <a:ext cx="0" cy="231775"/>
            </a:xfrm>
            <a:prstGeom prst="line">
              <a:avLst/>
            </a:prstGeom>
            <a:noFill/>
            <a:ln w="12700">
              <a:solidFill>
                <a:srgbClr val="701A5C"/>
              </a:solidFill>
              <a:round/>
              <a:headEnd/>
              <a:tailEnd/>
            </a:ln>
          </p:spPr>
          <p:txBody>
            <a:bodyPr wrap="none" anchor="ctr"/>
            <a:lstStyle/>
            <a:p>
              <a:endParaRPr lang="en-US"/>
            </a:p>
          </p:txBody>
        </p:sp>
        <p:sp>
          <p:nvSpPr>
            <p:cNvPr id="33884" name="Line 28"/>
            <p:cNvSpPr>
              <a:spLocks noChangeShapeType="1"/>
            </p:cNvSpPr>
            <p:nvPr/>
          </p:nvSpPr>
          <p:spPr bwMode="auto">
            <a:xfrm>
              <a:off x="6876256" y="4057408"/>
              <a:ext cx="0" cy="231775"/>
            </a:xfrm>
            <a:prstGeom prst="line">
              <a:avLst/>
            </a:prstGeom>
            <a:noFill/>
            <a:ln w="12700">
              <a:solidFill>
                <a:srgbClr val="701A5C"/>
              </a:solidFill>
              <a:round/>
              <a:headEnd/>
              <a:tailEnd/>
            </a:ln>
          </p:spPr>
          <p:txBody>
            <a:bodyPr wrap="none" anchor="ctr"/>
            <a:lstStyle/>
            <a:p>
              <a:endParaRPr lang="en-US"/>
            </a:p>
          </p:txBody>
        </p:sp>
      </p:grpSp>
      <p:grpSp>
        <p:nvGrpSpPr>
          <p:cNvPr id="33855" name="Group 12"/>
          <p:cNvGrpSpPr>
            <a:grpSpLocks/>
          </p:cNvGrpSpPr>
          <p:nvPr/>
        </p:nvGrpSpPr>
        <p:grpSpPr bwMode="auto">
          <a:xfrm>
            <a:off x="8411867" y="2782463"/>
            <a:ext cx="490537" cy="374650"/>
            <a:chOff x="2288" y="2222"/>
            <a:chExt cx="309" cy="236"/>
          </a:xfrm>
        </p:grpSpPr>
        <p:sp>
          <p:nvSpPr>
            <p:cNvPr id="33878" name="Line 13"/>
            <p:cNvSpPr>
              <a:spLocks noChangeShapeType="1"/>
            </p:cNvSpPr>
            <p:nvPr/>
          </p:nvSpPr>
          <p:spPr bwMode="auto">
            <a:xfrm>
              <a:off x="2320" y="2222"/>
              <a:ext cx="0" cy="146"/>
            </a:xfrm>
            <a:prstGeom prst="line">
              <a:avLst/>
            </a:prstGeom>
            <a:noFill/>
            <a:ln w="12700">
              <a:solidFill>
                <a:srgbClr val="701A5C"/>
              </a:solidFill>
              <a:round/>
              <a:headEnd/>
              <a:tailEnd/>
            </a:ln>
          </p:spPr>
          <p:txBody>
            <a:bodyPr wrap="none" anchor="ctr"/>
            <a:lstStyle/>
            <a:p>
              <a:endParaRPr lang="en-US"/>
            </a:p>
          </p:txBody>
        </p:sp>
        <p:sp>
          <p:nvSpPr>
            <p:cNvPr id="33879" name="Line 14"/>
            <p:cNvSpPr>
              <a:spLocks noChangeShapeType="1"/>
            </p:cNvSpPr>
            <p:nvPr/>
          </p:nvSpPr>
          <p:spPr bwMode="auto">
            <a:xfrm>
              <a:off x="2401" y="2249"/>
              <a:ext cx="0" cy="146"/>
            </a:xfrm>
            <a:prstGeom prst="line">
              <a:avLst/>
            </a:prstGeom>
            <a:noFill/>
            <a:ln w="12700">
              <a:solidFill>
                <a:srgbClr val="701A5C"/>
              </a:solidFill>
              <a:round/>
              <a:headEnd/>
              <a:tailEnd/>
            </a:ln>
          </p:spPr>
          <p:txBody>
            <a:bodyPr wrap="none" anchor="ctr"/>
            <a:lstStyle/>
            <a:p>
              <a:endParaRPr lang="en-US"/>
            </a:p>
          </p:txBody>
        </p:sp>
        <p:sp>
          <p:nvSpPr>
            <p:cNvPr id="33880" name="Line 15"/>
            <p:cNvSpPr>
              <a:spLocks noChangeShapeType="1"/>
            </p:cNvSpPr>
            <p:nvPr/>
          </p:nvSpPr>
          <p:spPr bwMode="auto">
            <a:xfrm>
              <a:off x="2483" y="2286"/>
              <a:ext cx="0" cy="146"/>
            </a:xfrm>
            <a:prstGeom prst="line">
              <a:avLst/>
            </a:prstGeom>
            <a:noFill/>
            <a:ln w="12700">
              <a:solidFill>
                <a:srgbClr val="701A5C"/>
              </a:solidFill>
              <a:round/>
              <a:headEnd/>
              <a:tailEnd/>
            </a:ln>
          </p:spPr>
          <p:txBody>
            <a:bodyPr wrap="none" anchor="ctr"/>
            <a:lstStyle/>
            <a:p>
              <a:endParaRPr lang="en-US"/>
            </a:p>
          </p:txBody>
        </p:sp>
        <p:sp>
          <p:nvSpPr>
            <p:cNvPr id="33881" name="Line 16"/>
            <p:cNvSpPr>
              <a:spLocks noChangeShapeType="1"/>
            </p:cNvSpPr>
            <p:nvPr/>
          </p:nvSpPr>
          <p:spPr bwMode="auto">
            <a:xfrm>
              <a:off x="2551" y="2312"/>
              <a:ext cx="0" cy="146"/>
            </a:xfrm>
            <a:prstGeom prst="line">
              <a:avLst/>
            </a:prstGeom>
            <a:noFill/>
            <a:ln w="12700">
              <a:solidFill>
                <a:srgbClr val="701A5C"/>
              </a:solidFill>
              <a:round/>
              <a:headEnd/>
              <a:tailEnd/>
            </a:ln>
          </p:spPr>
          <p:txBody>
            <a:bodyPr wrap="none" anchor="ctr"/>
            <a:lstStyle/>
            <a:p>
              <a:endParaRPr lang="en-US"/>
            </a:p>
          </p:txBody>
        </p:sp>
        <p:sp>
          <p:nvSpPr>
            <p:cNvPr id="33882" name="Line 17"/>
            <p:cNvSpPr>
              <a:spLocks noChangeShapeType="1"/>
            </p:cNvSpPr>
            <p:nvPr/>
          </p:nvSpPr>
          <p:spPr bwMode="auto">
            <a:xfrm>
              <a:off x="2288" y="2267"/>
              <a:ext cx="309" cy="187"/>
            </a:xfrm>
            <a:prstGeom prst="line">
              <a:avLst/>
            </a:prstGeom>
            <a:noFill/>
            <a:ln w="12700">
              <a:solidFill>
                <a:srgbClr val="701A5C"/>
              </a:solidFill>
              <a:round/>
              <a:headEnd/>
              <a:tailEnd/>
            </a:ln>
          </p:spPr>
          <p:txBody>
            <a:bodyPr wrap="none" anchor="ctr"/>
            <a:lstStyle/>
            <a:p>
              <a:endParaRPr lang="en-US"/>
            </a:p>
          </p:txBody>
        </p:sp>
      </p:grpSp>
      <p:grpSp>
        <p:nvGrpSpPr>
          <p:cNvPr id="33856" name="Group 109"/>
          <p:cNvGrpSpPr>
            <a:grpSpLocks/>
          </p:cNvGrpSpPr>
          <p:nvPr/>
        </p:nvGrpSpPr>
        <p:grpSpPr bwMode="auto">
          <a:xfrm>
            <a:off x="8645228" y="3309514"/>
            <a:ext cx="128588" cy="231775"/>
            <a:chOff x="7179717" y="3573016"/>
            <a:chExt cx="128587" cy="231775"/>
          </a:xfrm>
        </p:grpSpPr>
        <p:sp>
          <p:nvSpPr>
            <p:cNvPr id="33876" name="Line 27"/>
            <p:cNvSpPr>
              <a:spLocks noChangeShapeType="1"/>
            </p:cNvSpPr>
            <p:nvPr/>
          </p:nvSpPr>
          <p:spPr bwMode="auto">
            <a:xfrm>
              <a:off x="7179717" y="3573016"/>
              <a:ext cx="0" cy="231775"/>
            </a:xfrm>
            <a:prstGeom prst="line">
              <a:avLst/>
            </a:prstGeom>
            <a:noFill/>
            <a:ln w="12700">
              <a:solidFill>
                <a:srgbClr val="701A5C"/>
              </a:solidFill>
              <a:round/>
              <a:headEnd/>
              <a:tailEnd/>
            </a:ln>
          </p:spPr>
          <p:txBody>
            <a:bodyPr wrap="none" anchor="ctr"/>
            <a:lstStyle/>
            <a:p>
              <a:endParaRPr lang="en-US"/>
            </a:p>
          </p:txBody>
        </p:sp>
        <p:sp>
          <p:nvSpPr>
            <p:cNvPr id="33877" name="Line 28"/>
            <p:cNvSpPr>
              <a:spLocks noChangeShapeType="1"/>
            </p:cNvSpPr>
            <p:nvPr/>
          </p:nvSpPr>
          <p:spPr bwMode="auto">
            <a:xfrm>
              <a:off x="7308304" y="3573016"/>
              <a:ext cx="0" cy="231775"/>
            </a:xfrm>
            <a:prstGeom prst="line">
              <a:avLst/>
            </a:prstGeom>
            <a:noFill/>
            <a:ln w="12700">
              <a:solidFill>
                <a:srgbClr val="701A5C"/>
              </a:solidFill>
              <a:round/>
              <a:headEnd/>
              <a:tailEnd/>
            </a:ln>
          </p:spPr>
          <p:txBody>
            <a:bodyPr wrap="none" anchor="ctr"/>
            <a:lstStyle/>
            <a:p>
              <a:endParaRPr lang="en-US"/>
            </a:p>
          </p:txBody>
        </p:sp>
      </p:grpSp>
      <p:sp>
        <p:nvSpPr>
          <p:cNvPr id="33857" name="Line 27"/>
          <p:cNvSpPr>
            <a:spLocks noChangeShapeType="1"/>
          </p:cNvSpPr>
          <p:nvPr/>
        </p:nvSpPr>
        <p:spPr bwMode="auto">
          <a:xfrm>
            <a:off x="8788103" y="3741314"/>
            <a:ext cx="0" cy="231775"/>
          </a:xfrm>
          <a:prstGeom prst="line">
            <a:avLst/>
          </a:prstGeom>
          <a:noFill/>
          <a:ln w="12700">
            <a:solidFill>
              <a:srgbClr val="701A5C"/>
            </a:solidFill>
            <a:round/>
            <a:headEnd/>
            <a:tailEnd/>
          </a:ln>
        </p:spPr>
        <p:txBody>
          <a:bodyPr wrap="none" anchor="ctr"/>
          <a:lstStyle/>
          <a:p>
            <a:endParaRPr lang="en-US"/>
          </a:p>
        </p:txBody>
      </p:sp>
      <p:sp>
        <p:nvSpPr>
          <p:cNvPr id="33858" name="Line 27"/>
          <p:cNvSpPr>
            <a:spLocks noChangeShapeType="1"/>
          </p:cNvSpPr>
          <p:nvPr/>
        </p:nvSpPr>
        <p:spPr bwMode="auto">
          <a:xfrm>
            <a:off x="9577091" y="2877714"/>
            <a:ext cx="0" cy="231775"/>
          </a:xfrm>
          <a:prstGeom prst="line">
            <a:avLst/>
          </a:prstGeom>
          <a:noFill/>
          <a:ln w="12700">
            <a:solidFill>
              <a:srgbClr val="701A5C"/>
            </a:solidFill>
            <a:round/>
            <a:headEnd/>
            <a:tailEnd/>
          </a:ln>
        </p:spPr>
        <p:txBody>
          <a:bodyPr wrap="none" anchor="ctr"/>
          <a:lstStyle/>
          <a:p>
            <a:endParaRPr lang="en-US"/>
          </a:p>
        </p:txBody>
      </p:sp>
      <p:sp>
        <p:nvSpPr>
          <p:cNvPr id="33859" name="Line 28"/>
          <p:cNvSpPr>
            <a:spLocks noChangeShapeType="1"/>
          </p:cNvSpPr>
          <p:nvPr/>
        </p:nvSpPr>
        <p:spPr bwMode="auto">
          <a:xfrm>
            <a:off x="9653291" y="2877714"/>
            <a:ext cx="0" cy="231775"/>
          </a:xfrm>
          <a:prstGeom prst="line">
            <a:avLst/>
          </a:prstGeom>
          <a:noFill/>
          <a:ln w="12700">
            <a:solidFill>
              <a:srgbClr val="701A5C"/>
            </a:solidFill>
            <a:round/>
            <a:headEnd/>
            <a:tailEnd/>
          </a:ln>
        </p:spPr>
        <p:txBody>
          <a:bodyPr wrap="none" anchor="ctr"/>
          <a:lstStyle/>
          <a:p>
            <a:endParaRPr lang="en-US"/>
          </a:p>
        </p:txBody>
      </p:sp>
      <p:grpSp>
        <p:nvGrpSpPr>
          <p:cNvPr id="33860" name="Group 12"/>
          <p:cNvGrpSpPr>
            <a:grpSpLocks/>
          </p:cNvGrpSpPr>
          <p:nvPr/>
        </p:nvGrpSpPr>
        <p:grpSpPr bwMode="auto">
          <a:xfrm>
            <a:off x="9037342" y="2761825"/>
            <a:ext cx="490537" cy="374650"/>
            <a:chOff x="2288" y="2222"/>
            <a:chExt cx="309" cy="236"/>
          </a:xfrm>
        </p:grpSpPr>
        <p:sp>
          <p:nvSpPr>
            <p:cNvPr id="33871" name="Line 13"/>
            <p:cNvSpPr>
              <a:spLocks noChangeShapeType="1"/>
            </p:cNvSpPr>
            <p:nvPr/>
          </p:nvSpPr>
          <p:spPr bwMode="auto">
            <a:xfrm>
              <a:off x="2320" y="2222"/>
              <a:ext cx="0" cy="146"/>
            </a:xfrm>
            <a:prstGeom prst="line">
              <a:avLst/>
            </a:prstGeom>
            <a:noFill/>
            <a:ln w="12700">
              <a:solidFill>
                <a:srgbClr val="701A5C"/>
              </a:solidFill>
              <a:round/>
              <a:headEnd/>
              <a:tailEnd/>
            </a:ln>
          </p:spPr>
          <p:txBody>
            <a:bodyPr wrap="none" anchor="ctr"/>
            <a:lstStyle/>
            <a:p>
              <a:endParaRPr lang="en-US"/>
            </a:p>
          </p:txBody>
        </p:sp>
        <p:sp>
          <p:nvSpPr>
            <p:cNvPr id="33872" name="Line 14"/>
            <p:cNvSpPr>
              <a:spLocks noChangeShapeType="1"/>
            </p:cNvSpPr>
            <p:nvPr/>
          </p:nvSpPr>
          <p:spPr bwMode="auto">
            <a:xfrm>
              <a:off x="2401" y="2249"/>
              <a:ext cx="0" cy="146"/>
            </a:xfrm>
            <a:prstGeom prst="line">
              <a:avLst/>
            </a:prstGeom>
            <a:noFill/>
            <a:ln w="12700">
              <a:solidFill>
                <a:srgbClr val="701A5C"/>
              </a:solidFill>
              <a:round/>
              <a:headEnd/>
              <a:tailEnd/>
            </a:ln>
          </p:spPr>
          <p:txBody>
            <a:bodyPr wrap="none" anchor="ctr"/>
            <a:lstStyle/>
            <a:p>
              <a:endParaRPr lang="en-US"/>
            </a:p>
          </p:txBody>
        </p:sp>
        <p:sp>
          <p:nvSpPr>
            <p:cNvPr id="33873" name="Line 15"/>
            <p:cNvSpPr>
              <a:spLocks noChangeShapeType="1"/>
            </p:cNvSpPr>
            <p:nvPr/>
          </p:nvSpPr>
          <p:spPr bwMode="auto">
            <a:xfrm>
              <a:off x="2483" y="2286"/>
              <a:ext cx="0" cy="146"/>
            </a:xfrm>
            <a:prstGeom prst="line">
              <a:avLst/>
            </a:prstGeom>
            <a:noFill/>
            <a:ln w="12700">
              <a:solidFill>
                <a:srgbClr val="701A5C"/>
              </a:solidFill>
              <a:round/>
              <a:headEnd/>
              <a:tailEnd/>
            </a:ln>
          </p:spPr>
          <p:txBody>
            <a:bodyPr wrap="none" anchor="ctr"/>
            <a:lstStyle/>
            <a:p>
              <a:endParaRPr lang="en-US"/>
            </a:p>
          </p:txBody>
        </p:sp>
        <p:sp>
          <p:nvSpPr>
            <p:cNvPr id="33874" name="Line 16"/>
            <p:cNvSpPr>
              <a:spLocks noChangeShapeType="1"/>
            </p:cNvSpPr>
            <p:nvPr/>
          </p:nvSpPr>
          <p:spPr bwMode="auto">
            <a:xfrm>
              <a:off x="2551" y="2312"/>
              <a:ext cx="0" cy="146"/>
            </a:xfrm>
            <a:prstGeom prst="line">
              <a:avLst/>
            </a:prstGeom>
            <a:noFill/>
            <a:ln w="12700">
              <a:solidFill>
                <a:srgbClr val="701A5C"/>
              </a:solidFill>
              <a:round/>
              <a:headEnd/>
              <a:tailEnd/>
            </a:ln>
          </p:spPr>
          <p:txBody>
            <a:bodyPr wrap="none" anchor="ctr"/>
            <a:lstStyle/>
            <a:p>
              <a:endParaRPr lang="en-US"/>
            </a:p>
          </p:txBody>
        </p:sp>
        <p:sp>
          <p:nvSpPr>
            <p:cNvPr id="33875" name="Line 17"/>
            <p:cNvSpPr>
              <a:spLocks noChangeShapeType="1"/>
            </p:cNvSpPr>
            <p:nvPr/>
          </p:nvSpPr>
          <p:spPr bwMode="auto">
            <a:xfrm>
              <a:off x="2288" y="2267"/>
              <a:ext cx="309" cy="187"/>
            </a:xfrm>
            <a:prstGeom prst="line">
              <a:avLst/>
            </a:prstGeom>
            <a:noFill/>
            <a:ln w="12700">
              <a:solidFill>
                <a:srgbClr val="701A5C"/>
              </a:solidFill>
              <a:round/>
              <a:headEnd/>
              <a:tailEnd/>
            </a:ln>
          </p:spPr>
          <p:txBody>
            <a:bodyPr wrap="none" anchor="ctr"/>
            <a:lstStyle/>
            <a:p>
              <a:endParaRPr lang="en-US"/>
            </a:p>
          </p:txBody>
        </p:sp>
      </p:grpSp>
      <p:grpSp>
        <p:nvGrpSpPr>
          <p:cNvPr id="33861" name="Group 111"/>
          <p:cNvGrpSpPr>
            <a:grpSpLocks/>
          </p:cNvGrpSpPr>
          <p:nvPr/>
        </p:nvGrpSpPr>
        <p:grpSpPr bwMode="auto">
          <a:xfrm>
            <a:off x="9219903" y="3309514"/>
            <a:ext cx="128588" cy="231775"/>
            <a:chOff x="7179717" y="3573016"/>
            <a:chExt cx="128587" cy="231775"/>
          </a:xfrm>
        </p:grpSpPr>
        <p:sp>
          <p:nvSpPr>
            <p:cNvPr id="33869" name="Line 27"/>
            <p:cNvSpPr>
              <a:spLocks noChangeShapeType="1"/>
            </p:cNvSpPr>
            <p:nvPr/>
          </p:nvSpPr>
          <p:spPr bwMode="auto">
            <a:xfrm>
              <a:off x="7179717" y="3573016"/>
              <a:ext cx="0" cy="231775"/>
            </a:xfrm>
            <a:prstGeom prst="line">
              <a:avLst/>
            </a:prstGeom>
            <a:noFill/>
            <a:ln w="12700">
              <a:solidFill>
                <a:srgbClr val="701A5C"/>
              </a:solidFill>
              <a:round/>
              <a:headEnd/>
              <a:tailEnd/>
            </a:ln>
          </p:spPr>
          <p:txBody>
            <a:bodyPr wrap="none" anchor="ctr"/>
            <a:lstStyle/>
            <a:p>
              <a:endParaRPr lang="en-US"/>
            </a:p>
          </p:txBody>
        </p:sp>
        <p:sp>
          <p:nvSpPr>
            <p:cNvPr id="33870" name="Line 28"/>
            <p:cNvSpPr>
              <a:spLocks noChangeShapeType="1"/>
            </p:cNvSpPr>
            <p:nvPr/>
          </p:nvSpPr>
          <p:spPr bwMode="auto">
            <a:xfrm>
              <a:off x="7308304" y="3573016"/>
              <a:ext cx="0" cy="231775"/>
            </a:xfrm>
            <a:prstGeom prst="line">
              <a:avLst/>
            </a:prstGeom>
            <a:noFill/>
            <a:ln w="12700">
              <a:solidFill>
                <a:srgbClr val="701A5C"/>
              </a:solidFill>
              <a:round/>
              <a:headEnd/>
              <a:tailEnd/>
            </a:ln>
          </p:spPr>
          <p:txBody>
            <a:bodyPr wrap="none" anchor="ctr"/>
            <a:lstStyle/>
            <a:p>
              <a:endParaRPr lang="en-US"/>
            </a:p>
          </p:txBody>
        </p:sp>
      </p:grpSp>
      <p:grpSp>
        <p:nvGrpSpPr>
          <p:cNvPr id="33862" name="Group 114"/>
          <p:cNvGrpSpPr>
            <a:grpSpLocks/>
          </p:cNvGrpSpPr>
          <p:nvPr/>
        </p:nvGrpSpPr>
        <p:grpSpPr bwMode="auto">
          <a:xfrm>
            <a:off x="9164342" y="3741314"/>
            <a:ext cx="128587" cy="231775"/>
            <a:chOff x="7179717" y="3573016"/>
            <a:chExt cx="128587" cy="231775"/>
          </a:xfrm>
        </p:grpSpPr>
        <p:sp>
          <p:nvSpPr>
            <p:cNvPr id="33867" name="Line 27"/>
            <p:cNvSpPr>
              <a:spLocks noChangeShapeType="1"/>
            </p:cNvSpPr>
            <p:nvPr/>
          </p:nvSpPr>
          <p:spPr bwMode="auto">
            <a:xfrm>
              <a:off x="7179717" y="3573016"/>
              <a:ext cx="0" cy="231775"/>
            </a:xfrm>
            <a:prstGeom prst="line">
              <a:avLst/>
            </a:prstGeom>
            <a:noFill/>
            <a:ln w="12700">
              <a:solidFill>
                <a:srgbClr val="701A5C"/>
              </a:solidFill>
              <a:round/>
              <a:headEnd/>
              <a:tailEnd/>
            </a:ln>
          </p:spPr>
          <p:txBody>
            <a:bodyPr wrap="none" anchor="ctr"/>
            <a:lstStyle/>
            <a:p>
              <a:endParaRPr lang="en-US"/>
            </a:p>
          </p:txBody>
        </p:sp>
        <p:sp>
          <p:nvSpPr>
            <p:cNvPr id="33868" name="Line 28"/>
            <p:cNvSpPr>
              <a:spLocks noChangeShapeType="1"/>
            </p:cNvSpPr>
            <p:nvPr/>
          </p:nvSpPr>
          <p:spPr bwMode="auto">
            <a:xfrm>
              <a:off x="7308304" y="3573016"/>
              <a:ext cx="0" cy="231775"/>
            </a:xfrm>
            <a:prstGeom prst="line">
              <a:avLst/>
            </a:prstGeom>
            <a:noFill/>
            <a:ln w="12700">
              <a:solidFill>
                <a:srgbClr val="701A5C"/>
              </a:solidFill>
              <a:round/>
              <a:headEnd/>
              <a:tailEnd/>
            </a:ln>
          </p:spPr>
          <p:txBody>
            <a:bodyPr wrap="none" anchor="ctr"/>
            <a:lstStyle/>
            <a:p>
              <a:endParaRPr lang="en-US"/>
            </a:p>
          </p:txBody>
        </p:sp>
      </p:grpSp>
      <p:grpSp>
        <p:nvGrpSpPr>
          <p:cNvPr id="33863" name="Group 117"/>
          <p:cNvGrpSpPr>
            <a:grpSpLocks/>
          </p:cNvGrpSpPr>
          <p:nvPr/>
        </p:nvGrpSpPr>
        <p:grpSpPr bwMode="auto">
          <a:xfrm>
            <a:off x="9399292" y="3741314"/>
            <a:ext cx="128587" cy="231775"/>
            <a:chOff x="7179717" y="3573016"/>
            <a:chExt cx="128587" cy="231775"/>
          </a:xfrm>
        </p:grpSpPr>
        <p:sp>
          <p:nvSpPr>
            <p:cNvPr id="33865" name="Line 27"/>
            <p:cNvSpPr>
              <a:spLocks noChangeShapeType="1"/>
            </p:cNvSpPr>
            <p:nvPr/>
          </p:nvSpPr>
          <p:spPr bwMode="auto">
            <a:xfrm>
              <a:off x="7179717" y="3573016"/>
              <a:ext cx="0" cy="231775"/>
            </a:xfrm>
            <a:prstGeom prst="line">
              <a:avLst/>
            </a:prstGeom>
            <a:noFill/>
            <a:ln w="12700">
              <a:solidFill>
                <a:srgbClr val="701A5C"/>
              </a:solidFill>
              <a:round/>
              <a:headEnd/>
              <a:tailEnd/>
            </a:ln>
          </p:spPr>
          <p:txBody>
            <a:bodyPr wrap="none" anchor="ctr"/>
            <a:lstStyle/>
            <a:p>
              <a:endParaRPr lang="en-US"/>
            </a:p>
          </p:txBody>
        </p:sp>
        <p:sp>
          <p:nvSpPr>
            <p:cNvPr id="33866" name="Line 28"/>
            <p:cNvSpPr>
              <a:spLocks noChangeShapeType="1"/>
            </p:cNvSpPr>
            <p:nvPr/>
          </p:nvSpPr>
          <p:spPr bwMode="auto">
            <a:xfrm>
              <a:off x="7308304" y="3573016"/>
              <a:ext cx="0" cy="231775"/>
            </a:xfrm>
            <a:prstGeom prst="line">
              <a:avLst/>
            </a:prstGeom>
            <a:noFill/>
            <a:ln w="12700">
              <a:solidFill>
                <a:srgbClr val="701A5C"/>
              </a:solidFill>
              <a:round/>
              <a:headEnd/>
              <a:tailEnd/>
            </a:ln>
          </p:spPr>
          <p:txBody>
            <a:bodyPr wrap="none" anchor="ctr"/>
            <a:lstStyle/>
            <a:p>
              <a:endParaRPr lang="en-US"/>
            </a:p>
          </p:txBody>
        </p:sp>
      </p:grpSp>
    </p:spTree>
    <p:extLst>
      <p:ext uri="{BB962C8B-B14F-4D97-AF65-F5344CB8AC3E}">
        <p14:creationId xmlns:p14="http://schemas.microsoft.com/office/powerpoint/2010/main" val="403670876"/>
      </p:ext>
    </p:extLst>
  </p:cSld>
  <p:clrMapOvr>
    <a:masterClrMapping/>
  </p:clrMapOvr>
  <mc:AlternateContent xmlns:mc="http://schemas.openxmlformats.org/markup-compatibility/2006" xmlns:p14="http://schemas.microsoft.com/office/powerpoint/2010/main">
    <mc:Choice Requires="p14">
      <p:transition spd="slow" p14:dur="2000" advTm="189265"/>
    </mc:Choice>
    <mc:Fallback xmlns="">
      <p:transition spd="slow" advTm="18926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738CF2B0-2DA8-B673-DDDA-A3E5792F84D7}"/>
              </a:ext>
            </a:extLst>
          </p:cNvPr>
          <p:cNvGrpSpPr/>
          <p:nvPr/>
        </p:nvGrpSpPr>
        <p:grpSpPr>
          <a:xfrm>
            <a:off x="617280" y="155846"/>
            <a:ext cx="11976643" cy="5786944"/>
            <a:chOff x="617280" y="268963"/>
            <a:chExt cx="11976643" cy="5786944"/>
          </a:xfrm>
        </p:grpSpPr>
        <p:pic>
          <p:nvPicPr>
            <p:cNvPr id="7" name="Graphic 21">
              <a:extLst>
                <a:ext uri="{FF2B5EF4-FFF2-40B4-BE49-F238E27FC236}">
                  <a16:creationId xmlns:a16="http://schemas.microsoft.com/office/drawing/2014/main" id="{164B4044-4B12-CC9B-CCEC-F269B2DAF6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51A53FD8-6784-89AD-B931-8CAE3D6A01CE}"/>
                </a:ext>
              </a:extLst>
            </p:cNvPr>
            <p:cNvGrpSpPr/>
            <p:nvPr/>
          </p:nvGrpSpPr>
          <p:grpSpPr>
            <a:xfrm>
              <a:off x="617280" y="935396"/>
              <a:ext cx="10812720" cy="5120511"/>
              <a:chOff x="617280" y="935396"/>
              <a:chExt cx="10812720" cy="5120511"/>
            </a:xfrm>
          </p:grpSpPr>
          <p:sp>
            <p:nvSpPr>
              <p:cNvPr id="10" name="Rectangle: Rounded Corners 24">
                <a:extLst>
                  <a:ext uri="{FF2B5EF4-FFF2-40B4-BE49-F238E27FC236}">
                    <a16:creationId xmlns:a16="http://schemas.microsoft.com/office/drawing/2014/main" id="{1A122FE8-BD4C-94B0-DE61-21291300BF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325C306A-5FF8-3A23-3947-52C1860FC8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4BB118B-8AE2-2706-864D-FCDA7A201BD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0E3CF922-6DBE-5ADB-0948-53BFB5FBBFB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9" name="Title 3">
              <a:extLst>
                <a:ext uri="{FF2B5EF4-FFF2-40B4-BE49-F238E27FC236}">
                  <a16:creationId xmlns:a16="http://schemas.microsoft.com/office/drawing/2014/main" id="{7484F4C0-9F1F-621F-2978-0C247AAA4541}"/>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3. Histogram</a:t>
              </a:r>
              <a:endParaRPr lang="en-US" sz="8000" b="1" dirty="0">
                <a:ln w="0"/>
              </a:endParaRPr>
            </a:p>
          </p:txBody>
        </p:sp>
      </p:grpSp>
      <p:pic>
        <p:nvPicPr>
          <p:cNvPr id="3074" name="Picture 2" descr="Histograms">
            <a:extLst>
              <a:ext uri="{FF2B5EF4-FFF2-40B4-BE49-F238E27FC236}">
                <a16:creationId xmlns:a16="http://schemas.microsoft.com/office/drawing/2014/main" id="{EFF25991-0F72-741E-0978-53057FB1BD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17194" y="1981890"/>
            <a:ext cx="6789099" cy="386978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22008824"/>
      </p:ext>
    </p:extLst>
  </p:cSld>
  <p:clrMapOvr>
    <a:masterClrMapping/>
  </p:clrMapOvr>
  <mc:AlternateContent xmlns:mc="http://schemas.openxmlformats.org/markup-compatibility/2006" xmlns:p14="http://schemas.microsoft.com/office/powerpoint/2010/main">
    <mc:Choice Requires="p14">
      <p:transition spd="slow" p14:dur="2000" advTm="39322"/>
    </mc:Choice>
    <mc:Fallback xmlns="">
      <p:transition spd="slow" advTm="3932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4A83D7E8-10E6-8206-72FA-DB9DDF7CBC91}"/>
              </a:ext>
            </a:extLst>
          </p:cNvPr>
          <p:cNvGrpSpPr/>
          <p:nvPr/>
        </p:nvGrpSpPr>
        <p:grpSpPr>
          <a:xfrm>
            <a:off x="617280" y="155846"/>
            <a:ext cx="11976643" cy="5786944"/>
            <a:chOff x="617280" y="268963"/>
            <a:chExt cx="11976643" cy="5786944"/>
          </a:xfrm>
        </p:grpSpPr>
        <p:pic>
          <p:nvPicPr>
            <p:cNvPr id="10" name="Graphic 21">
              <a:extLst>
                <a:ext uri="{FF2B5EF4-FFF2-40B4-BE49-F238E27FC236}">
                  <a16:creationId xmlns:a16="http://schemas.microsoft.com/office/drawing/2014/main" id="{06F0C8FD-9094-5E14-2FD4-04C884FB43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2EE76DBB-173C-E456-E672-626FEFA0FEBE}"/>
                </a:ext>
              </a:extLst>
            </p:cNvPr>
            <p:cNvGrpSpPr/>
            <p:nvPr/>
          </p:nvGrpSpPr>
          <p:grpSpPr>
            <a:xfrm>
              <a:off x="617280" y="935396"/>
              <a:ext cx="10812720" cy="5120511"/>
              <a:chOff x="617280" y="935396"/>
              <a:chExt cx="10812720" cy="5120511"/>
            </a:xfrm>
          </p:grpSpPr>
          <p:sp>
            <p:nvSpPr>
              <p:cNvPr id="13" name="Rectangle: Rounded Corners 24">
                <a:extLst>
                  <a:ext uri="{FF2B5EF4-FFF2-40B4-BE49-F238E27FC236}">
                    <a16:creationId xmlns:a16="http://schemas.microsoft.com/office/drawing/2014/main" id="{12E665B6-ADDE-DC13-DE2D-A4FCDD8239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6C51E13-2C7C-69CA-11EE-3059630A8B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73B7DF34-C05C-E88F-351D-3D6A846B187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6" name="TextBox 15">
                <a:extLst>
                  <a:ext uri="{FF2B5EF4-FFF2-40B4-BE49-F238E27FC236}">
                    <a16:creationId xmlns:a16="http://schemas.microsoft.com/office/drawing/2014/main" id="{6C46C104-2D63-866C-DE14-810078537C0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2" name="Title 3">
              <a:extLst>
                <a:ext uri="{FF2B5EF4-FFF2-40B4-BE49-F238E27FC236}">
                  <a16:creationId xmlns:a16="http://schemas.microsoft.com/office/drawing/2014/main" id="{17A54452-9C97-7337-468A-C1409AFA4497}"/>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3. Histogram</a:t>
              </a:r>
              <a:endParaRPr lang="en-US" sz="8000" b="1" dirty="0">
                <a:ln w="0"/>
              </a:endParaRPr>
            </a:p>
          </p:txBody>
        </p:sp>
      </p:grpSp>
      <p:sp>
        <p:nvSpPr>
          <p:cNvPr id="34819" name="Content Placeholder 2"/>
          <p:cNvSpPr>
            <a:spLocks noGrp="1"/>
          </p:cNvSpPr>
          <p:nvPr>
            <p:ph idx="1"/>
          </p:nvPr>
        </p:nvSpPr>
        <p:spPr>
          <a:xfrm>
            <a:off x="942308" y="2142837"/>
            <a:ext cx="10332150" cy="4825007"/>
          </a:xfrm>
        </p:spPr>
        <p:txBody>
          <a:bodyPr>
            <a:normAutofit/>
          </a:bodyPr>
          <a:lstStyle/>
          <a:p>
            <a:pPr algn="just" eaLnBrk="1" hangingPunct="1"/>
            <a:r>
              <a:rPr lang="en-GB" sz="2400" dirty="0">
                <a:cs typeface="Arial" pitchFamily="34" charset="0"/>
              </a:rPr>
              <a:t>Also called: Bar chart</a:t>
            </a:r>
          </a:p>
          <a:p>
            <a:pPr eaLnBrk="1" hangingPunct="1"/>
            <a:r>
              <a:rPr lang="en-GB" sz="2000" dirty="0">
                <a:cs typeface="Arial" pitchFamily="34" charset="0"/>
              </a:rPr>
              <a:t>Histogram is a graphical representation of the variation in a set of data to show </a:t>
            </a:r>
            <a:r>
              <a:rPr lang="en-GB" sz="2000" dirty="0">
                <a:solidFill>
                  <a:srgbClr val="CC6600"/>
                </a:solidFill>
                <a:cs typeface="Arial" pitchFamily="34" charset="0"/>
              </a:rPr>
              <a:t>frequency distributions</a:t>
            </a:r>
            <a:r>
              <a:rPr lang="en-GB" sz="2000" dirty="0">
                <a:cs typeface="Arial" pitchFamily="34" charset="0"/>
              </a:rPr>
              <a:t>. </a:t>
            </a:r>
          </a:p>
          <a:p>
            <a:pPr eaLnBrk="1" hangingPunct="1"/>
            <a:r>
              <a:rPr lang="en-GB" sz="2000" dirty="0">
                <a:cs typeface="Arial" pitchFamily="34" charset="0"/>
              </a:rPr>
              <a:t>Patterns can be seen that would be difficult to see in an ordinary table of numbers.</a:t>
            </a:r>
          </a:p>
          <a:p>
            <a:pPr eaLnBrk="1" hangingPunct="1"/>
            <a:r>
              <a:rPr lang="en-GB" sz="2000" dirty="0">
                <a:cs typeface="Arial" pitchFamily="34" charset="0"/>
              </a:rPr>
              <a:t>Histogram used when the data are </a:t>
            </a:r>
            <a:r>
              <a:rPr lang="en-GB" sz="2000" b="1" dirty="0">
                <a:solidFill>
                  <a:srgbClr val="C00000"/>
                </a:solidFill>
                <a:cs typeface="Arial" pitchFamily="34" charset="0"/>
              </a:rPr>
              <a:t>numerical</a:t>
            </a:r>
            <a:r>
              <a:rPr lang="en-GB" sz="2000" dirty="0">
                <a:cs typeface="Arial" pitchFamily="34" charset="0"/>
              </a:rPr>
              <a:t>, and when you want to see the </a:t>
            </a:r>
            <a:r>
              <a:rPr lang="en-GB" sz="2000" dirty="0">
                <a:solidFill>
                  <a:srgbClr val="C00000"/>
                </a:solidFill>
                <a:cs typeface="Arial" pitchFamily="34" charset="0"/>
              </a:rPr>
              <a:t>shape of the data distribution</a:t>
            </a:r>
            <a:r>
              <a:rPr lang="en-GB" sz="2000" dirty="0">
                <a:cs typeface="Arial" pitchFamily="34" charset="0"/>
              </a:rPr>
              <a:t>, especially when determining whether the output of a process is distributed approximately </a:t>
            </a:r>
            <a:r>
              <a:rPr lang="en-GB" sz="2000" dirty="0">
                <a:solidFill>
                  <a:srgbClr val="CC6600"/>
                </a:solidFill>
                <a:cs typeface="Arial" pitchFamily="34" charset="0"/>
              </a:rPr>
              <a:t>normally</a:t>
            </a:r>
            <a:r>
              <a:rPr lang="en-GB" sz="2000" dirty="0">
                <a:cs typeface="Arial" pitchFamily="34" charset="0"/>
              </a:rPr>
              <a:t>.</a:t>
            </a:r>
          </a:p>
        </p:txBody>
      </p:sp>
    </p:spTree>
    <p:extLst>
      <p:ext uri="{BB962C8B-B14F-4D97-AF65-F5344CB8AC3E}">
        <p14:creationId xmlns:p14="http://schemas.microsoft.com/office/powerpoint/2010/main" val="1181454138"/>
      </p:ext>
    </p:extLst>
  </p:cSld>
  <p:clrMapOvr>
    <a:masterClrMapping/>
  </p:clrMapOvr>
  <mc:AlternateContent xmlns:mc="http://schemas.openxmlformats.org/markup-compatibility/2006" xmlns:p14="http://schemas.microsoft.com/office/powerpoint/2010/main">
    <mc:Choice Requires="p14">
      <p:transition spd="slow" p14:dur="2000" advTm="63587"/>
    </mc:Choice>
    <mc:Fallback xmlns="">
      <p:transition spd="slow" advTm="6358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C4EC239D-DB43-0F0E-98C5-1CCC7AE97FD6}"/>
              </a:ext>
            </a:extLst>
          </p:cNvPr>
          <p:cNvGrpSpPr/>
          <p:nvPr/>
        </p:nvGrpSpPr>
        <p:grpSpPr>
          <a:xfrm>
            <a:off x="617280" y="155846"/>
            <a:ext cx="11976643" cy="5786944"/>
            <a:chOff x="617280" y="268963"/>
            <a:chExt cx="11976643" cy="5786944"/>
          </a:xfrm>
        </p:grpSpPr>
        <p:pic>
          <p:nvPicPr>
            <p:cNvPr id="7" name="Graphic 21">
              <a:extLst>
                <a:ext uri="{FF2B5EF4-FFF2-40B4-BE49-F238E27FC236}">
                  <a16:creationId xmlns:a16="http://schemas.microsoft.com/office/drawing/2014/main" id="{088DDCDB-45E8-8D93-C32B-02AE6FA67B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D0CCFB7B-C93A-974E-02A1-ABD176810243}"/>
                </a:ext>
              </a:extLst>
            </p:cNvPr>
            <p:cNvGrpSpPr/>
            <p:nvPr/>
          </p:nvGrpSpPr>
          <p:grpSpPr>
            <a:xfrm>
              <a:off x="617280" y="935396"/>
              <a:ext cx="10812720" cy="5120511"/>
              <a:chOff x="617280" y="935396"/>
              <a:chExt cx="10812720" cy="5120511"/>
            </a:xfrm>
          </p:grpSpPr>
          <p:sp>
            <p:nvSpPr>
              <p:cNvPr id="10" name="Rectangle: Rounded Corners 24">
                <a:extLst>
                  <a:ext uri="{FF2B5EF4-FFF2-40B4-BE49-F238E27FC236}">
                    <a16:creationId xmlns:a16="http://schemas.microsoft.com/office/drawing/2014/main" id="{EFCC4D8B-F120-CEFD-B35B-002278EDB3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CC165BE5-98D1-9AD9-160E-3FE8D658B1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D6B94755-FED0-3A53-4A7C-9ABF13ACDAD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5EC99580-58B2-644F-2D13-8DFA483D35D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9" name="Title 3">
              <a:extLst>
                <a:ext uri="{FF2B5EF4-FFF2-40B4-BE49-F238E27FC236}">
                  <a16:creationId xmlns:a16="http://schemas.microsoft.com/office/drawing/2014/main" id="{73784E1F-819F-DA67-AEC8-C7228547AD94}"/>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3. Histogram</a:t>
              </a:r>
              <a:endParaRPr lang="en-US" sz="8000" b="1" dirty="0">
                <a:ln w="0"/>
              </a:endParaRPr>
            </a:p>
          </p:txBody>
        </p:sp>
      </p:grpSp>
      <p:sp>
        <p:nvSpPr>
          <p:cNvPr id="57346" name="Rectangle 2"/>
          <p:cNvSpPr>
            <a:spLocks noGrp="1" noChangeArrowheads="1"/>
          </p:cNvSpPr>
          <p:nvPr>
            <p:ph type="title"/>
          </p:nvPr>
        </p:nvSpPr>
        <p:spPr>
          <a:xfrm>
            <a:off x="830329" y="1809554"/>
            <a:ext cx="7772400" cy="762000"/>
          </a:xfrm>
        </p:spPr>
        <p:txBody>
          <a:bodyPr>
            <a:normAutofit/>
          </a:bodyPr>
          <a:lstStyle/>
          <a:p>
            <a:pPr>
              <a:defRPr/>
            </a:pPr>
            <a:r>
              <a:rPr lang="en-US" sz="3200" dirty="0"/>
              <a:t>Constructing a Histogram</a:t>
            </a:r>
          </a:p>
        </p:txBody>
      </p:sp>
      <p:sp>
        <p:nvSpPr>
          <p:cNvPr id="35843" name="Rectangle 3"/>
          <p:cNvSpPr>
            <a:spLocks noGrp="1" noChangeArrowheads="1"/>
          </p:cNvSpPr>
          <p:nvPr>
            <p:ph idx="1"/>
          </p:nvPr>
        </p:nvSpPr>
        <p:spPr>
          <a:xfrm>
            <a:off x="2173966" y="2683803"/>
            <a:ext cx="8989333" cy="3773016"/>
          </a:xfrm>
        </p:spPr>
        <p:txBody>
          <a:bodyPr>
            <a:normAutofit/>
          </a:bodyPr>
          <a:lstStyle/>
          <a:p>
            <a:pPr marL="514350" indent="-514350">
              <a:buFont typeface="Tw Cen MT" pitchFamily="34" charset="0"/>
              <a:buAutoNum type="arabicPeriod"/>
            </a:pPr>
            <a:r>
              <a:rPr lang="en-US" sz="2000" dirty="0">
                <a:cs typeface="Arial" pitchFamily="34" charset="0"/>
              </a:rPr>
              <a:t>Collect data (preferably 50 or more observations of an item). </a:t>
            </a:r>
          </a:p>
          <a:p>
            <a:pPr marL="514350" indent="-514350">
              <a:buFont typeface="Tw Cen MT" pitchFamily="34" charset="0"/>
              <a:buAutoNum type="arabicPeriod"/>
            </a:pPr>
            <a:r>
              <a:rPr lang="en-US" sz="2000" dirty="0">
                <a:cs typeface="Arial" pitchFamily="34" charset="0"/>
              </a:rPr>
              <a:t>Arrange all values in an ascending order. </a:t>
            </a:r>
          </a:p>
          <a:p>
            <a:pPr marL="514350" indent="-514350">
              <a:buFont typeface="Tw Cen MT" pitchFamily="34" charset="0"/>
              <a:buAutoNum type="arabicPeriod"/>
            </a:pPr>
            <a:r>
              <a:rPr lang="en-US" sz="2000" dirty="0">
                <a:cs typeface="Arial" pitchFamily="34" charset="0"/>
              </a:rPr>
              <a:t>Compute: Sum, Mean and Range of data</a:t>
            </a:r>
          </a:p>
          <a:p>
            <a:pPr marL="514350" indent="-514350">
              <a:buFont typeface="Tw Cen MT" pitchFamily="34" charset="0"/>
              <a:buAutoNum type="arabicPeriod"/>
            </a:pPr>
            <a:r>
              <a:rPr lang="en-US" sz="2000" dirty="0">
                <a:cs typeface="Arial" pitchFamily="34" charset="0"/>
              </a:rPr>
              <a:t>Use range to estimate beginning and end of the Histogram. </a:t>
            </a:r>
            <a:endParaRPr lang="en-US" sz="2400" dirty="0">
              <a:cs typeface="Arial" pitchFamily="34" charset="0"/>
            </a:endParaRPr>
          </a:p>
        </p:txBody>
      </p:sp>
    </p:spTree>
    <p:extLst>
      <p:ext uri="{BB962C8B-B14F-4D97-AF65-F5344CB8AC3E}">
        <p14:creationId xmlns:p14="http://schemas.microsoft.com/office/powerpoint/2010/main" val="2955371555"/>
      </p:ext>
    </p:extLst>
  </p:cSld>
  <p:clrMapOvr>
    <a:masterClrMapping/>
  </p:clrMapOvr>
  <mc:AlternateContent xmlns:mc="http://schemas.openxmlformats.org/markup-compatibility/2006" xmlns:p14="http://schemas.microsoft.com/office/powerpoint/2010/main">
    <mc:Choice Requires="p14">
      <p:transition spd="slow" p14:dur="2000" advTm="83824"/>
    </mc:Choice>
    <mc:Fallback xmlns="">
      <p:transition spd="slow" advTm="8382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A89BBBA3-6C04-EA82-461D-077C67796A3A}"/>
              </a:ext>
            </a:extLst>
          </p:cNvPr>
          <p:cNvGrpSpPr/>
          <p:nvPr/>
        </p:nvGrpSpPr>
        <p:grpSpPr>
          <a:xfrm>
            <a:off x="617280" y="155846"/>
            <a:ext cx="11976643" cy="5786944"/>
            <a:chOff x="617280" y="268963"/>
            <a:chExt cx="11976643" cy="5786944"/>
          </a:xfrm>
        </p:grpSpPr>
        <p:pic>
          <p:nvPicPr>
            <p:cNvPr id="7" name="Graphic 21">
              <a:extLst>
                <a:ext uri="{FF2B5EF4-FFF2-40B4-BE49-F238E27FC236}">
                  <a16:creationId xmlns:a16="http://schemas.microsoft.com/office/drawing/2014/main" id="{DA7C8037-7E38-727C-FD0D-48E3B8ECAE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E8F9CD7E-A94A-ACCD-A36F-E78A6B22BCED}"/>
                </a:ext>
              </a:extLst>
            </p:cNvPr>
            <p:cNvGrpSpPr/>
            <p:nvPr/>
          </p:nvGrpSpPr>
          <p:grpSpPr>
            <a:xfrm>
              <a:off x="617280" y="935396"/>
              <a:ext cx="10812720" cy="5120511"/>
              <a:chOff x="617280" y="935396"/>
              <a:chExt cx="10812720" cy="5120511"/>
            </a:xfrm>
          </p:grpSpPr>
          <p:sp>
            <p:nvSpPr>
              <p:cNvPr id="10" name="Rectangle: Rounded Corners 24">
                <a:extLst>
                  <a:ext uri="{FF2B5EF4-FFF2-40B4-BE49-F238E27FC236}">
                    <a16:creationId xmlns:a16="http://schemas.microsoft.com/office/drawing/2014/main" id="{83B12A9A-2257-FB9E-9917-9B6BC59097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FDD81401-86DB-3612-776E-06DD0F326D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80694A30-6617-BC3D-094D-321AE2551F9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6091ABA1-A015-DE11-F53D-6849581F4F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9" name="Title 3">
              <a:extLst>
                <a:ext uri="{FF2B5EF4-FFF2-40B4-BE49-F238E27FC236}">
                  <a16:creationId xmlns:a16="http://schemas.microsoft.com/office/drawing/2014/main" id="{B6C34DDF-F264-D5AD-B87C-B37C9297F676}"/>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3. Histogram</a:t>
              </a:r>
              <a:endParaRPr lang="en-US" sz="8000" b="1" dirty="0">
                <a:ln w="0"/>
              </a:endParaRPr>
            </a:p>
          </p:txBody>
        </p:sp>
      </p:grpSp>
      <p:sp>
        <p:nvSpPr>
          <p:cNvPr id="59394" name="Rectangle 2"/>
          <p:cNvSpPr>
            <a:spLocks noGrp="1" noChangeArrowheads="1"/>
          </p:cNvSpPr>
          <p:nvPr>
            <p:ph type="title"/>
          </p:nvPr>
        </p:nvSpPr>
        <p:spPr>
          <a:xfrm>
            <a:off x="2305200" y="1524982"/>
            <a:ext cx="7772400" cy="762000"/>
          </a:xfrm>
        </p:spPr>
        <p:txBody>
          <a:bodyPr>
            <a:normAutofit/>
          </a:bodyPr>
          <a:lstStyle/>
          <a:p>
            <a:pPr>
              <a:defRPr/>
            </a:pPr>
            <a:r>
              <a:rPr lang="en-US" sz="3600" dirty="0"/>
              <a:t>Histograms - Example </a:t>
            </a:r>
          </a:p>
        </p:txBody>
      </p:sp>
      <p:sp>
        <p:nvSpPr>
          <p:cNvPr id="36867" name="Rectangle 3"/>
          <p:cNvSpPr>
            <a:spLocks noGrp="1" noChangeArrowheads="1"/>
          </p:cNvSpPr>
          <p:nvPr>
            <p:ph idx="1"/>
          </p:nvPr>
        </p:nvSpPr>
        <p:spPr>
          <a:xfrm>
            <a:off x="952800" y="2187107"/>
            <a:ext cx="10210500" cy="3441424"/>
          </a:xfrm>
        </p:spPr>
        <p:txBody>
          <a:bodyPr>
            <a:normAutofit/>
          </a:bodyPr>
          <a:lstStyle/>
          <a:p>
            <a:pPr eaLnBrk="1" hangingPunct="1"/>
            <a:r>
              <a:rPr lang="en-US" sz="2000" dirty="0">
                <a:cs typeface="Arial" pitchFamily="34" charset="0"/>
              </a:rPr>
              <a:t>Let’s say the owner of </a:t>
            </a:r>
            <a:r>
              <a:rPr lang="en-US" sz="2000" i="1" dirty="0">
                <a:cs typeface="Arial" pitchFamily="34" charset="0"/>
              </a:rPr>
              <a:t>a factory </a:t>
            </a:r>
            <a:r>
              <a:rPr lang="en-US" sz="2000" dirty="0">
                <a:cs typeface="Arial" pitchFamily="34" charset="0"/>
              </a:rPr>
              <a:t>wants a distribution of Thursday Night Sales.</a:t>
            </a:r>
          </a:p>
          <a:p>
            <a:pPr eaLnBrk="1" hangingPunct="1"/>
            <a:r>
              <a:rPr lang="en-US" sz="2000" dirty="0">
                <a:cs typeface="Arial" pitchFamily="34" charset="0"/>
              </a:rPr>
              <a:t>These numbers represent the customers order at the order window at the store.</a:t>
            </a:r>
          </a:p>
          <a:p>
            <a:pPr eaLnBrk="1" hangingPunct="1"/>
            <a:r>
              <a:rPr lang="en-US" sz="2000" dirty="0">
                <a:cs typeface="Arial" pitchFamily="34" charset="0"/>
              </a:rPr>
              <a:t>Data Set from last Thursday</a:t>
            </a:r>
          </a:p>
          <a:p>
            <a:pPr eaLnBrk="1" hangingPunct="1">
              <a:buFontTx/>
              <a:buNone/>
            </a:pPr>
            <a:r>
              <a:rPr lang="en-US" sz="1400" dirty="0">
                <a:cs typeface="Arial" pitchFamily="34" charset="0"/>
              </a:rPr>
              <a:t>     2 </a:t>
            </a:r>
            <a:r>
              <a:rPr lang="en-US" sz="1800" dirty="0">
                <a:solidFill>
                  <a:srgbClr val="CC6600"/>
                </a:solidFill>
                <a:cs typeface="Arial" pitchFamily="34" charset="0"/>
              </a:rPr>
              <a:t>1</a:t>
            </a:r>
            <a:r>
              <a:rPr lang="en-US" sz="1400" dirty="0">
                <a:cs typeface="Arial" pitchFamily="34" charset="0"/>
              </a:rPr>
              <a:t> 2 2 4 1 3 1 2 1 2 4 3 4 1 4 3 2 2 3 2 1 2 2 1 2 2 1 4 2 2 1 2 1 2 2 1 2 1 2 1 2 1 2 1 2 1 2 2 2 1 2 1 2 1 1 2 2 2 3 1 4 2 2 3 2 2 2 1 2 3 2 2 4 2 2 4 4 1 2 2 2 3 2 2 1 2 2 4 2 1 4 2 1 </a:t>
            </a:r>
            <a:r>
              <a:rPr lang="en-US" sz="1800" dirty="0">
                <a:solidFill>
                  <a:srgbClr val="CC6600"/>
                </a:solidFill>
                <a:cs typeface="Arial" pitchFamily="34" charset="0"/>
              </a:rPr>
              <a:t>7</a:t>
            </a:r>
            <a:r>
              <a:rPr lang="en-US" sz="1400" dirty="0">
                <a:cs typeface="Arial" pitchFamily="34" charset="0"/>
              </a:rPr>
              <a:t> 2 1 2 2 1 2 1 1 2 1 2 2 2 1 2 2 1 2 2 2 2 4 2 4</a:t>
            </a:r>
          </a:p>
        </p:txBody>
      </p:sp>
    </p:spTree>
    <p:extLst>
      <p:ext uri="{BB962C8B-B14F-4D97-AF65-F5344CB8AC3E}">
        <p14:creationId xmlns:p14="http://schemas.microsoft.com/office/powerpoint/2010/main" val="2220508754"/>
      </p:ext>
    </p:extLst>
  </p:cSld>
  <p:clrMapOvr>
    <a:masterClrMapping/>
  </p:clrMapOvr>
  <mc:AlternateContent xmlns:mc="http://schemas.openxmlformats.org/markup-compatibility/2006" xmlns:p14="http://schemas.microsoft.com/office/powerpoint/2010/main">
    <mc:Choice Requires="p14">
      <p:transition spd="slow" p14:dur="2000" advTm="141966"/>
    </mc:Choice>
    <mc:Fallback xmlns="">
      <p:transition spd="slow" advTm="14196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78DBABE1-A88E-655E-63D6-8813AE34793B}"/>
              </a:ext>
            </a:extLst>
          </p:cNvPr>
          <p:cNvGrpSpPr/>
          <p:nvPr/>
        </p:nvGrpSpPr>
        <p:grpSpPr>
          <a:xfrm>
            <a:off x="617280" y="155846"/>
            <a:ext cx="11976643" cy="5786944"/>
            <a:chOff x="617280" y="268963"/>
            <a:chExt cx="11976643" cy="5786944"/>
          </a:xfrm>
        </p:grpSpPr>
        <p:pic>
          <p:nvPicPr>
            <p:cNvPr id="7" name="Graphic 21">
              <a:extLst>
                <a:ext uri="{FF2B5EF4-FFF2-40B4-BE49-F238E27FC236}">
                  <a16:creationId xmlns:a16="http://schemas.microsoft.com/office/drawing/2014/main" id="{6DB99CB4-3C92-C222-E463-D5D7713DCA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BF6EBBF7-BB05-A3F8-AD00-2DEB10CE7DDC}"/>
                </a:ext>
              </a:extLst>
            </p:cNvPr>
            <p:cNvGrpSpPr/>
            <p:nvPr/>
          </p:nvGrpSpPr>
          <p:grpSpPr>
            <a:xfrm>
              <a:off x="617280" y="935396"/>
              <a:ext cx="10812720" cy="5120511"/>
              <a:chOff x="617280" y="935396"/>
              <a:chExt cx="10812720" cy="5120511"/>
            </a:xfrm>
          </p:grpSpPr>
          <p:sp>
            <p:nvSpPr>
              <p:cNvPr id="11" name="Rectangle: Rounded Corners 24">
                <a:extLst>
                  <a:ext uri="{FF2B5EF4-FFF2-40B4-BE49-F238E27FC236}">
                    <a16:creationId xmlns:a16="http://schemas.microsoft.com/office/drawing/2014/main" id="{6CFCA7E7-D954-9C30-E9BD-D4D6EC57BB6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CA1C131A-9124-6300-024F-F07BA3D91E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9D1ACC16-F6E1-6F21-4557-3E987638F26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5C683B2E-D712-E5FF-84A2-A4E385C8155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9" name="Title 3">
              <a:extLst>
                <a:ext uri="{FF2B5EF4-FFF2-40B4-BE49-F238E27FC236}">
                  <a16:creationId xmlns:a16="http://schemas.microsoft.com/office/drawing/2014/main" id="{31F924B6-91A4-4600-896A-7010221341CE}"/>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3. Histogram</a:t>
              </a:r>
              <a:endParaRPr lang="en-US" sz="8000" b="1" dirty="0">
                <a:ln w="0"/>
              </a:endParaRPr>
            </a:p>
          </p:txBody>
        </p:sp>
      </p:grpSp>
      <p:sp>
        <p:nvSpPr>
          <p:cNvPr id="68610" name="Rectangle 2"/>
          <p:cNvSpPr>
            <a:spLocks noGrp="1" noChangeArrowheads="1"/>
          </p:cNvSpPr>
          <p:nvPr>
            <p:ph type="title"/>
          </p:nvPr>
        </p:nvSpPr>
        <p:spPr>
          <a:xfrm>
            <a:off x="2335179" y="1502352"/>
            <a:ext cx="7772400" cy="762000"/>
          </a:xfrm>
        </p:spPr>
        <p:txBody>
          <a:bodyPr>
            <a:normAutofit/>
          </a:bodyPr>
          <a:lstStyle/>
          <a:p>
            <a:pPr>
              <a:defRPr/>
            </a:pPr>
            <a:r>
              <a:rPr lang="en-US" sz="3200" dirty="0"/>
              <a:t>Histograms - Example</a:t>
            </a:r>
          </a:p>
        </p:txBody>
      </p:sp>
      <p:grpSp>
        <p:nvGrpSpPr>
          <p:cNvPr id="1028" name="Group 10"/>
          <p:cNvGrpSpPr>
            <a:grpSpLocks/>
          </p:cNvGrpSpPr>
          <p:nvPr/>
        </p:nvGrpSpPr>
        <p:grpSpPr bwMode="auto">
          <a:xfrm>
            <a:off x="1262476" y="2712827"/>
            <a:ext cx="5176030" cy="3125304"/>
            <a:chOff x="633295" y="1700808"/>
            <a:chExt cx="6113508" cy="4323184"/>
          </a:xfrm>
        </p:grpSpPr>
        <p:graphicFrame>
          <p:nvGraphicFramePr>
            <p:cNvPr id="1026" name="Object 2"/>
            <p:cNvGraphicFramePr>
              <a:graphicFrameLocks noChangeAspect="1"/>
            </p:cNvGraphicFramePr>
            <p:nvPr/>
          </p:nvGraphicFramePr>
          <p:xfrm>
            <a:off x="957190" y="1700808"/>
            <a:ext cx="5789613" cy="4114800"/>
          </p:xfrm>
          <a:graphic>
            <a:graphicData uri="http://schemas.openxmlformats.org/presentationml/2006/ole">
              <mc:AlternateContent xmlns:mc="http://schemas.openxmlformats.org/markup-compatibility/2006">
                <mc:Choice xmlns:v="urn:schemas-microsoft-com:vml" Requires="v">
                  <p:oleObj name="Chart" r:id="rId4" imgW="3379320" imgH="2407320" progId="Excel.Sheet.8">
                    <p:embed/>
                  </p:oleObj>
                </mc:Choice>
                <mc:Fallback>
                  <p:oleObj name="Chart" r:id="rId4" imgW="3379320" imgH="2407320" progId="Excel.Sheet.8">
                    <p:embed/>
                    <p:pic>
                      <p:nvPicPr>
                        <p:cNvPr id="1026"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7190" y="1700808"/>
                          <a:ext cx="5789613" cy="4114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60" name="Text Box 5"/>
            <p:cNvSpPr txBox="1">
              <a:spLocks noChangeArrowheads="1"/>
            </p:cNvSpPr>
            <p:nvPr/>
          </p:nvSpPr>
          <p:spPr bwMode="auto">
            <a:xfrm>
              <a:off x="1677270" y="5661248"/>
              <a:ext cx="4038600" cy="341655"/>
            </a:xfrm>
            <a:prstGeom prst="rect">
              <a:avLst/>
            </a:prstGeom>
            <a:noFill/>
            <a:ln w="9525">
              <a:noFill/>
              <a:miter lim="800000"/>
              <a:headEnd/>
              <a:tailEnd/>
            </a:ln>
          </p:spPr>
          <p:txBody>
            <a:bodyPr>
              <a:spAutoFit/>
            </a:bodyPr>
            <a:lstStyle/>
            <a:p>
              <a:pPr algn="ctr" rtl="0">
                <a:spcBef>
                  <a:spcPct val="50000"/>
                </a:spcBef>
              </a:pPr>
              <a:r>
                <a:rPr lang="en-US" dirty="0">
                  <a:solidFill>
                    <a:srgbClr val="CC6600"/>
                  </a:solidFill>
                  <a:latin typeface="Tw Cen MT" pitchFamily="34" charset="0"/>
                </a:rPr>
                <a:t>Units of product</a:t>
              </a:r>
            </a:p>
          </p:txBody>
        </p:sp>
        <p:sp>
          <p:nvSpPr>
            <p:cNvPr id="1061" name="Text Box 6"/>
            <p:cNvSpPr txBox="1">
              <a:spLocks noChangeArrowheads="1"/>
            </p:cNvSpPr>
            <p:nvPr/>
          </p:nvSpPr>
          <p:spPr bwMode="auto">
            <a:xfrm rot="-5364964">
              <a:off x="-1315639" y="3705726"/>
              <a:ext cx="4267200" cy="369332"/>
            </a:xfrm>
            <a:prstGeom prst="rect">
              <a:avLst/>
            </a:prstGeom>
            <a:noFill/>
            <a:ln w="9525">
              <a:noFill/>
              <a:miter lim="800000"/>
              <a:headEnd/>
              <a:tailEnd/>
            </a:ln>
          </p:spPr>
          <p:txBody>
            <a:bodyPr>
              <a:spAutoFit/>
            </a:bodyPr>
            <a:lstStyle/>
            <a:p>
              <a:pPr algn="ctr" rtl="0">
                <a:spcBef>
                  <a:spcPct val="50000"/>
                </a:spcBef>
              </a:pPr>
              <a:r>
                <a:rPr lang="en-US" dirty="0">
                  <a:solidFill>
                    <a:srgbClr val="CC6600"/>
                  </a:solidFill>
                  <a:latin typeface="Tw Cen MT" pitchFamily="34" charset="0"/>
                </a:rPr>
                <a:t># times ordered</a:t>
              </a:r>
            </a:p>
          </p:txBody>
        </p:sp>
      </p:grpSp>
      <p:sp>
        <p:nvSpPr>
          <p:cNvPr id="1029" name="Rectangle 3"/>
          <p:cNvSpPr txBox="1">
            <a:spLocks noChangeArrowheads="1"/>
          </p:cNvSpPr>
          <p:nvPr/>
        </p:nvSpPr>
        <p:spPr bwMode="auto">
          <a:xfrm>
            <a:off x="1370426" y="2264352"/>
            <a:ext cx="8351838" cy="676275"/>
          </a:xfrm>
          <a:prstGeom prst="rect">
            <a:avLst/>
          </a:prstGeom>
          <a:noFill/>
          <a:ln w="9525">
            <a:noFill/>
            <a:miter lim="800000"/>
            <a:headEnd/>
            <a:tailEnd/>
          </a:ln>
        </p:spPr>
        <p:txBody>
          <a:bodyPr/>
          <a:lstStyle/>
          <a:p>
            <a:pPr marL="319088" indent="-319088" algn="justLow">
              <a:spcBef>
                <a:spcPts val="700"/>
              </a:spcBef>
              <a:buClr>
                <a:schemeClr val="accent2"/>
              </a:buClr>
              <a:buSzPct val="60000"/>
            </a:pPr>
            <a:r>
              <a:rPr lang="en-US" sz="2400" dirty="0">
                <a:solidFill>
                  <a:srgbClr val="6C554C"/>
                </a:solidFill>
                <a:latin typeface="Tw Cen MT" pitchFamily="34" charset="0"/>
              </a:rPr>
              <a:t>Mean = 2.032258, Max = 7 , Min = 1 , Range = 6</a:t>
            </a:r>
          </a:p>
          <a:p>
            <a:pPr marL="319088" indent="-319088" algn="justLow">
              <a:spcBef>
                <a:spcPts val="700"/>
              </a:spcBef>
              <a:buClr>
                <a:schemeClr val="accent2"/>
              </a:buClr>
              <a:buSzPct val="60000"/>
            </a:pPr>
            <a:endParaRPr lang="en-US" sz="2800" dirty="0">
              <a:solidFill>
                <a:srgbClr val="6C554C"/>
              </a:solidFill>
              <a:latin typeface="Tw Cen MT" pitchFamily="34" charset="0"/>
            </a:endParaRPr>
          </a:p>
          <a:p>
            <a:pPr marL="319088" indent="-319088" algn="justLow">
              <a:spcBef>
                <a:spcPts val="700"/>
              </a:spcBef>
              <a:buClr>
                <a:schemeClr val="accent2"/>
              </a:buClr>
              <a:buSzPct val="60000"/>
            </a:pPr>
            <a:endParaRPr lang="en-US" sz="2800" i="1" u="sng" dirty="0">
              <a:solidFill>
                <a:srgbClr val="6C554C"/>
              </a:solidFill>
              <a:latin typeface="Tw Cen MT" pitchFamily="34"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1025553146"/>
              </p:ext>
            </p:extLst>
          </p:nvPr>
        </p:nvGraphicFramePr>
        <p:xfrm>
          <a:off x="6728445" y="2751786"/>
          <a:ext cx="2052736" cy="2926080"/>
        </p:xfrm>
        <a:graphic>
          <a:graphicData uri="http://schemas.openxmlformats.org/drawingml/2006/table">
            <a:tbl>
              <a:tblPr rtl="1" firstRow="1" bandRow="1">
                <a:tableStyleId>{5C22544A-7EE6-4342-B048-85BDC9FD1C3A}</a:tableStyleId>
              </a:tblPr>
              <a:tblGrid>
                <a:gridCol w="1180807">
                  <a:extLst>
                    <a:ext uri="{9D8B030D-6E8A-4147-A177-3AD203B41FA5}">
                      <a16:colId xmlns:a16="http://schemas.microsoft.com/office/drawing/2014/main" val="20000"/>
                    </a:ext>
                  </a:extLst>
                </a:gridCol>
                <a:gridCol w="871929">
                  <a:extLst>
                    <a:ext uri="{9D8B030D-6E8A-4147-A177-3AD203B41FA5}">
                      <a16:colId xmlns:a16="http://schemas.microsoft.com/office/drawing/2014/main" val="20001"/>
                    </a:ext>
                  </a:extLst>
                </a:gridCol>
              </a:tblGrid>
              <a:tr h="317755">
                <a:tc>
                  <a:txBody>
                    <a:bodyPr/>
                    <a:lstStyle/>
                    <a:p>
                      <a:pPr algn="ctr" rtl="0"/>
                      <a:r>
                        <a:rPr lang="en-US" sz="1800" dirty="0">
                          <a:solidFill>
                            <a:srgbClr val="3D302B"/>
                          </a:solidFill>
                        </a:rPr>
                        <a:t>Frequency </a:t>
                      </a:r>
                      <a:endParaRPr lang="ar-EG" sz="1800" dirty="0">
                        <a:solidFill>
                          <a:srgbClr val="3D302B"/>
                        </a:solidFill>
                      </a:endParaRPr>
                    </a:p>
                  </a:txBody>
                  <a:tcPr/>
                </a:tc>
                <a:tc>
                  <a:txBody>
                    <a:bodyPr/>
                    <a:lstStyle/>
                    <a:p>
                      <a:pPr algn="ctr" rtl="0"/>
                      <a:r>
                        <a:rPr lang="en-US" sz="1800" dirty="0">
                          <a:solidFill>
                            <a:srgbClr val="3D302B"/>
                          </a:solidFill>
                        </a:rPr>
                        <a:t>Orders </a:t>
                      </a:r>
                      <a:endParaRPr lang="ar-EG" sz="1800" dirty="0">
                        <a:solidFill>
                          <a:srgbClr val="3D302B"/>
                        </a:solidFill>
                      </a:endParaRPr>
                    </a:p>
                  </a:txBody>
                  <a:tcPr/>
                </a:tc>
                <a:extLst>
                  <a:ext uri="{0D108BD9-81ED-4DB2-BD59-A6C34878D82A}">
                    <a16:rowId xmlns:a16="http://schemas.microsoft.com/office/drawing/2014/main" val="10000"/>
                  </a:ext>
                </a:extLst>
              </a:tr>
              <a:tr h="317755">
                <a:tc>
                  <a:txBody>
                    <a:bodyPr/>
                    <a:lstStyle/>
                    <a:p>
                      <a:pPr algn="ctr" rtl="0"/>
                      <a:r>
                        <a:rPr lang="en-US" sz="1800" dirty="0">
                          <a:solidFill>
                            <a:srgbClr val="3D302B"/>
                          </a:solidFill>
                        </a:rPr>
                        <a:t>33</a:t>
                      </a:r>
                      <a:endParaRPr lang="ar-EG" sz="1800" dirty="0">
                        <a:solidFill>
                          <a:srgbClr val="3D302B"/>
                        </a:solidFill>
                      </a:endParaRPr>
                    </a:p>
                  </a:txBody>
                  <a:tcPr/>
                </a:tc>
                <a:tc>
                  <a:txBody>
                    <a:bodyPr/>
                    <a:lstStyle/>
                    <a:p>
                      <a:pPr algn="ctr" rtl="0"/>
                      <a:r>
                        <a:rPr lang="en-US" sz="1800" dirty="0">
                          <a:solidFill>
                            <a:srgbClr val="3D302B"/>
                          </a:solidFill>
                        </a:rPr>
                        <a:t>1</a:t>
                      </a:r>
                      <a:endParaRPr lang="ar-EG" sz="1800" dirty="0">
                        <a:solidFill>
                          <a:srgbClr val="3D302B"/>
                        </a:solidFill>
                      </a:endParaRPr>
                    </a:p>
                  </a:txBody>
                  <a:tcPr/>
                </a:tc>
                <a:extLst>
                  <a:ext uri="{0D108BD9-81ED-4DB2-BD59-A6C34878D82A}">
                    <a16:rowId xmlns:a16="http://schemas.microsoft.com/office/drawing/2014/main" val="10001"/>
                  </a:ext>
                </a:extLst>
              </a:tr>
              <a:tr h="317755">
                <a:tc>
                  <a:txBody>
                    <a:bodyPr/>
                    <a:lstStyle/>
                    <a:p>
                      <a:pPr algn="ctr" rtl="0"/>
                      <a:r>
                        <a:rPr lang="en-US" sz="1800" dirty="0">
                          <a:solidFill>
                            <a:srgbClr val="3D302B"/>
                          </a:solidFill>
                        </a:rPr>
                        <a:t>65</a:t>
                      </a:r>
                      <a:endParaRPr lang="ar-EG" sz="1800" dirty="0">
                        <a:solidFill>
                          <a:srgbClr val="3D302B"/>
                        </a:solidFill>
                      </a:endParaRPr>
                    </a:p>
                  </a:txBody>
                  <a:tcPr/>
                </a:tc>
                <a:tc>
                  <a:txBody>
                    <a:bodyPr/>
                    <a:lstStyle/>
                    <a:p>
                      <a:pPr algn="ctr" rtl="0"/>
                      <a:r>
                        <a:rPr lang="en-US" sz="1800" dirty="0">
                          <a:solidFill>
                            <a:srgbClr val="3D302B"/>
                          </a:solidFill>
                        </a:rPr>
                        <a:t>2</a:t>
                      </a:r>
                      <a:endParaRPr lang="ar-EG" sz="1800" dirty="0">
                        <a:solidFill>
                          <a:srgbClr val="3D302B"/>
                        </a:solidFill>
                      </a:endParaRPr>
                    </a:p>
                  </a:txBody>
                  <a:tcPr/>
                </a:tc>
                <a:extLst>
                  <a:ext uri="{0D108BD9-81ED-4DB2-BD59-A6C34878D82A}">
                    <a16:rowId xmlns:a16="http://schemas.microsoft.com/office/drawing/2014/main" val="10002"/>
                  </a:ext>
                </a:extLst>
              </a:tr>
              <a:tr h="317755">
                <a:tc>
                  <a:txBody>
                    <a:bodyPr/>
                    <a:lstStyle/>
                    <a:p>
                      <a:pPr algn="ctr" rtl="0"/>
                      <a:r>
                        <a:rPr lang="en-US" sz="1800" dirty="0">
                          <a:solidFill>
                            <a:srgbClr val="3D302B"/>
                          </a:solidFill>
                        </a:rPr>
                        <a:t>8</a:t>
                      </a:r>
                      <a:endParaRPr lang="ar-EG" sz="1800" dirty="0">
                        <a:solidFill>
                          <a:srgbClr val="3D302B"/>
                        </a:solidFill>
                      </a:endParaRPr>
                    </a:p>
                  </a:txBody>
                  <a:tcPr/>
                </a:tc>
                <a:tc>
                  <a:txBody>
                    <a:bodyPr/>
                    <a:lstStyle/>
                    <a:p>
                      <a:pPr algn="ctr" rtl="0"/>
                      <a:r>
                        <a:rPr lang="en-US" sz="1800" dirty="0">
                          <a:solidFill>
                            <a:srgbClr val="3D302B"/>
                          </a:solidFill>
                        </a:rPr>
                        <a:t>3</a:t>
                      </a:r>
                      <a:endParaRPr lang="ar-EG" sz="1800" dirty="0">
                        <a:solidFill>
                          <a:srgbClr val="3D302B"/>
                        </a:solidFill>
                      </a:endParaRPr>
                    </a:p>
                  </a:txBody>
                  <a:tcPr/>
                </a:tc>
                <a:extLst>
                  <a:ext uri="{0D108BD9-81ED-4DB2-BD59-A6C34878D82A}">
                    <a16:rowId xmlns:a16="http://schemas.microsoft.com/office/drawing/2014/main" val="10003"/>
                  </a:ext>
                </a:extLst>
              </a:tr>
              <a:tr h="317755">
                <a:tc>
                  <a:txBody>
                    <a:bodyPr/>
                    <a:lstStyle/>
                    <a:p>
                      <a:pPr algn="ctr" rtl="0"/>
                      <a:r>
                        <a:rPr lang="en-US" sz="1800" dirty="0">
                          <a:solidFill>
                            <a:srgbClr val="3D302B"/>
                          </a:solidFill>
                        </a:rPr>
                        <a:t>12</a:t>
                      </a:r>
                      <a:endParaRPr lang="ar-EG" sz="1800" dirty="0">
                        <a:solidFill>
                          <a:srgbClr val="3D302B"/>
                        </a:solidFill>
                      </a:endParaRPr>
                    </a:p>
                  </a:txBody>
                  <a:tcPr/>
                </a:tc>
                <a:tc>
                  <a:txBody>
                    <a:bodyPr/>
                    <a:lstStyle/>
                    <a:p>
                      <a:pPr algn="ctr" rtl="0"/>
                      <a:r>
                        <a:rPr lang="en-US" sz="1800" dirty="0">
                          <a:solidFill>
                            <a:srgbClr val="3D302B"/>
                          </a:solidFill>
                        </a:rPr>
                        <a:t>4</a:t>
                      </a:r>
                      <a:endParaRPr lang="ar-EG" sz="1800" dirty="0">
                        <a:solidFill>
                          <a:srgbClr val="3D302B"/>
                        </a:solidFill>
                      </a:endParaRPr>
                    </a:p>
                  </a:txBody>
                  <a:tcPr/>
                </a:tc>
                <a:extLst>
                  <a:ext uri="{0D108BD9-81ED-4DB2-BD59-A6C34878D82A}">
                    <a16:rowId xmlns:a16="http://schemas.microsoft.com/office/drawing/2014/main" val="10004"/>
                  </a:ext>
                </a:extLst>
              </a:tr>
              <a:tr h="317755">
                <a:tc>
                  <a:txBody>
                    <a:bodyPr/>
                    <a:lstStyle/>
                    <a:p>
                      <a:pPr algn="ctr" rtl="0"/>
                      <a:r>
                        <a:rPr lang="ar-EG" sz="1800" dirty="0">
                          <a:solidFill>
                            <a:srgbClr val="3D302B"/>
                          </a:solidFill>
                        </a:rPr>
                        <a:t>0</a:t>
                      </a:r>
                    </a:p>
                  </a:txBody>
                  <a:tcPr/>
                </a:tc>
                <a:tc>
                  <a:txBody>
                    <a:bodyPr/>
                    <a:lstStyle/>
                    <a:p>
                      <a:pPr algn="ctr" rtl="0"/>
                      <a:r>
                        <a:rPr lang="en-US" sz="1800" dirty="0">
                          <a:solidFill>
                            <a:srgbClr val="3D302B"/>
                          </a:solidFill>
                        </a:rPr>
                        <a:t>5</a:t>
                      </a:r>
                      <a:endParaRPr lang="ar-EG" sz="1800" dirty="0">
                        <a:solidFill>
                          <a:srgbClr val="3D302B"/>
                        </a:solidFill>
                      </a:endParaRPr>
                    </a:p>
                  </a:txBody>
                  <a:tcPr/>
                </a:tc>
                <a:extLst>
                  <a:ext uri="{0D108BD9-81ED-4DB2-BD59-A6C34878D82A}">
                    <a16:rowId xmlns:a16="http://schemas.microsoft.com/office/drawing/2014/main" val="10005"/>
                  </a:ext>
                </a:extLst>
              </a:tr>
              <a:tr h="317755">
                <a:tc>
                  <a:txBody>
                    <a:bodyPr/>
                    <a:lstStyle/>
                    <a:p>
                      <a:pPr algn="ctr" rtl="0"/>
                      <a:r>
                        <a:rPr kumimoji="0" lang="ar-EG" sz="1800" kern="1200" dirty="0">
                          <a:solidFill>
                            <a:srgbClr val="3D302B"/>
                          </a:solidFill>
                          <a:latin typeface="+mn-lt"/>
                          <a:ea typeface="+mn-ea"/>
                          <a:cs typeface="+mn-cs"/>
                        </a:rPr>
                        <a:t>0</a:t>
                      </a:r>
                    </a:p>
                  </a:txBody>
                  <a:tcPr/>
                </a:tc>
                <a:tc>
                  <a:txBody>
                    <a:bodyPr/>
                    <a:lstStyle/>
                    <a:p>
                      <a:pPr algn="ctr" rtl="0"/>
                      <a:r>
                        <a:rPr lang="ar-EG" sz="1800" dirty="0">
                          <a:solidFill>
                            <a:srgbClr val="3D302B"/>
                          </a:solidFill>
                        </a:rPr>
                        <a:t>6</a:t>
                      </a:r>
                    </a:p>
                  </a:txBody>
                  <a:tcPr/>
                </a:tc>
                <a:extLst>
                  <a:ext uri="{0D108BD9-81ED-4DB2-BD59-A6C34878D82A}">
                    <a16:rowId xmlns:a16="http://schemas.microsoft.com/office/drawing/2014/main" val="10006"/>
                  </a:ext>
                </a:extLst>
              </a:tr>
              <a:tr h="31775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en-US" sz="1800" kern="1200" dirty="0">
                          <a:solidFill>
                            <a:srgbClr val="3D302B"/>
                          </a:solidFill>
                          <a:latin typeface="+mn-lt"/>
                          <a:ea typeface="+mn-ea"/>
                          <a:cs typeface="+mn-cs"/>
                        </a:rPr>
                        <a:t>1</a:t>
                      </a:r>
                      <a:endParaRPr kumimoji="0" lang="ar-EG" sz="1800" kern="1200" dirty="0">
                        <a:solidFill>
                          <a:srgbClr val="3D302B"/>
                        </a:solidFill>
                        <a:latin typeface="+mn-lt"/>
                        <a:ea typeface="+mn-ea"/>
                        <a:cs typeface="+mn-cs"/>
                      </a:endParaRPr>
                    </a:p>
                  </a:txBody>
                  <a:tcPr/>
                </a:tc>
                <a:tc>
                  <a:txBody>
                    <a:bodyPr/>
                    <a:lstStyle/>
                    <a:p>
                      <a:pPr algn="ctr" rtl="0"/>
                      <a:r>
                        <a:rPr lang="ar-EG" sz="1800" dirty="0">
                          <a:solidFill>
                            <a:srgbClr val="3D302B"/>
                          </a:solidFill>
                        </a:rPr>
                        <a:t>7</a:t>
                      </a:r>
                    </a:p>
                  </a:txBody>
                  <a:tcPr/>
                </a:tc>
                <a:extLst>
                  <a:ext uri="{0D108BD9-81ED-4DB2-BD59-A6C34878D82A}">
                    <a16:rowId xmlns:a16="http://schemas.microsoft.com/office/drawing/2014/main" val="10007"/>
                  </a:ext>
                </a:extLst>
              </a:tr>
            </a:tbl>
          </a:graphicData>
        </a:graphic>
      </p:graphicFrame>
      <p:cxnSp>
        <p:nvCxnSpPr>
          <p:cNvPr id="14" name="Straight Connector 13"/>
          <p:cNvCxnSpPr>
            <a:cxnSpLocks/>
          </p:cNvCxnSpPr>
          <p:nvPr/>
        </p:nvCxnSpPr>
        <p:spPr>
          <a:xfrm>
            <a:off x="2994998" y="2828615"/>
            <a:ext cx="0" cy="2458934"/>
          </a:xfrm>
          <a:prstGeom prst="line">
            <a:avLst/>
          </a:prstGeom>
          <a:ln w="19050">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4041347"/>
      </p:ext>
    </p:extLst>
  </p:cSld>
  <p:clrMapOvr>
    <a:masterClrMapping/>
  </p:clrMapOvr>
  <mc:AlternateContent xmlns:mc="http://schemas.openxmlformats.org/markup-compatibility/2006" xmlns:p14="http://schemas.microsoft.com/office/powerpoint/2010/main">
    <mc:Choice Requires="p14">
      <p:transition spd="slow" p14:dur="2000" advTm="129660"/>
    </mc:Choice>
    <mc:Fallback xmlns="">
      <p:transition spd="slow" advTm="129660"/>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968DF6A4-F218-8EDB-AD31-1430505783A8}"/>
              </a:ext>
            </a:extLst>
          </p:cNvPr>
          <p:cNvGrpSpPr/>
          <p:nvPr/>
        </p:nvGrpSpPr>
        <p:grpSpPr>
          <a:xfrm>
            <a:off x="617280" y="136992"/>
            <a:ext cx="11976643" cy="5786944"/>
            <a:chOff x="617280" y="268963"/>
            <a:chExt cx="11976643" cy="5786944"/>
          </a:xfrm>
        </p:grpSpPr>
        <p:pic>
          <p:nvPicPr>
            <p:cNvPr id="15" name="Graphic 21">
              <a:extLst>
                <a:ext uri="{FF2B5EF4-FFF2-40B4-BE49-F238E27FC236}">
                  <a16:creationId xmlns:a16="http://schemas.microsoft.com/office/drawing/2014/main" id="{3DED7EF1-94AB-0869-B146-DE9A80C44F3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6" name="Group 15">
              <a:extLst>
                <a:ext uri="{FF2B5EF4-FFF2-40B4-BE49-F238E27FC236}">
                  <a16:creationId xmlns:a16="http://schemas.microsoft.com/office/drawing/2014/main" id="{8B7F8DFC-5451-804E-05A5-B6E478DD29B2}"/>
                </a:ext>
              </a:extLst>
            </p:cNvPr>
            <p:cNvGrpSpPr/>
            <p:nvPr/>
          </p:nvGrpSpPr>
          <p:grpSpPr>
            <a:xfrm>
              <a:off x="617280" y="935396"/>
              <a:ext cx="10812720" cy="5120511"/>
              <a:chOff x="617280" y="935396"/>
              <a:chExt cx="10812720" cy="5120511"/>
            </a:xfrm>
          </p:grpSpPr>
          <p:sp>
            <p:nvSpPr>
              <p:cNvPr id="18" name="Rectangle: Rounded Corners 24">
                <a:extLst>
                  <a:ext uri="{FF2B5EF4-FFF2-40B4-BE49-F238E27FC236}">
                    <a16:creationId xmlns:a16="http://schemas.microsoft.com/office/drawing/2014/main" id="{DE821EE4-66FF-FE69-BAB3-A6645491A5B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E1033164-936A-6C19-748A-185A804994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C66751A8-1AED-DB2D-1F82-347E4FDBBBA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69EB1E6D-F559-B655-AE24-6BA6C6C6715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7" name="Title 3">
              <a:extLst>
                <a:ext uri="{FF2B5EF4-FFF2-40B4-BE49-F238E27FC236}">
                  <a16:creationId xmlns:a16="http://schemas.microsoft.com/office/drawing/2014/main" id="{784BF9BF-8AD1-CFF5-DD5D-B1FDD9D3F76E}"/>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3. Histogram</a:t>
              </a:r>
              <a:endParaRPr lang="en-US" sz="8000" b="1" dirty="0">
                <a:ln w="0"/>
              </a:endParaRPr>
            </a:p>
          </p:txBody>
        </p:sp>
      </p:grpSp>
      <p:sp>
        <p:nvSpPr>
          <p:cNvPr id="69634" name="Rectangle 2"/>
          <p:cNvSpPr>
            <a:spLocks noGrp="1" noChangeArrowheads="1"/>
          </p:cNvSpPr>
          <p:nvPr>
            <p:ph type="title"/>
          </p:nvPr>
        </p:nvSpPr>
        <p:spPr>
          <a:xfrm>
            <a:off x="2346765" y="1545611"/>
            <a:ext cx="7772400" cy="701675"/>
          </a:xfrm>
        </p:spPr>
        <p:txBody>
          <a:bodyPr>
            <a:noAutofit/>
          </a:bodyPr>
          <a:lstStyle/>
          <a:p>
            <a:pPr>
              <a:defRPr/>
            </a:pPr>
            <a:r>
              <a:rPr lang="en-US" sz="3200" dirty="0"/>
              <a:t>Histograms - Example </a:t>
            </a:r>
          </a:p>
        </p:txBody>
      </p:sp>
      <p:sp>
        <p:nvSpPr>
          <p:cNvPr id="69635" name="Rectangle 3"/>
          <p:cNvSpPr>
            <a:spLocks noGrp="1" noChangeArrowheads="1"/>
          </p:cNvSpPr>
          <p:nvPr>
            <p:ph idx="1"/>
          </p:nvPr>
        </p:nvSpPr>
        <p:spPr>
          <a:xfrm>
            <a:off x="942308" y="2260897"/>
            <a:ext cx="10313296" cy="3081799"/>
          </a:xfrm>
        </p:spPr>
        <p:txBody>
          <a:bodyPr>
            <a:normAutofit fontScale="92500" lnSpcReduction="20000"/>
          </a:bodyPr>
          <a:lstStyle/>
          <a:p>
            <a:pPr eaLnBrk="1" hangingPunct="1">
              <a:lnSpc>
                <a:spcPct val="110000"/>
              </a:lnSpc>
            </a:pPr>
            <a:r>
              <a:rPr lang="en-US" sz="2000" dirty="0">
                <a:cs typeface="Arial" pitchFamily="34" charset="0"/>
              </a:rPr>
              <a:t>This was helpful to </a:t>
            </a:r>
            <a:r>
              <a:rPr lang="en-US" sz="2000" i="1" dirty="0">
                <a:cs typeface="Arial" pitchFamily="34" charset="0"/>
              </a:rPr>
              <a:t>factory </a:t>
            </a:r>
            <a:r>
              <a:rPr lang="en-US" sz="2000" dirty="0">
                <a:cs typeface="Arial" pitchFamily="34" charset="0"/>
              </a:rPr>
              <a:t>in showing orders frequencies, variation, and forecasting next Thursday’s demand.</a:t>
            </a:r>
          </a:p>
          <a:p>
            <a:pPr eaLnBrk="1" hangingPunct="1">
              <a:lnSpc>
                <a:spcPct val="110000"/>
              </a:lnSpc>
            </a:pPr>
            <a:r>
              <a:rPr lang="en-US" sz="2000" dirty="0">
                <a:cs typeface="Arial" pitchFamily="34" charset="0"/>
              </a:rPr>
              <a:t>Knowing that the average customer will order </a:t>
            </a:r>
            <a:r>
              <a:rPr lang="en-US" sz="2000" i="1" dirty="0">
                <a:cs typeface="Arial" pitchFamily="34" charset="0"/>
              </a:rPr>
              <a:t>2 units of products </a:t>
            </a:r>
            <a:r>
              <a:rPr lang="en-US" sz="2000" dirty="0">
                <a:cs typeface="Arial" pitchFamily="34" charset="0"/>
              </a:rPr>
              <a:t>can be implemented into </a:t>
            </a:r>
            <a:r>
              <a:rPr lang="en-US" sz="2000" i="1" dirty="0">
                <a:cs typeface="Arial" pitchFamily="34" charset="0"/>
              </a:rPr>
              <a:t>factory’s </a:t>
            </a:r>
            <a:r>
              <a:rPr lang="en-US" sz="2000" dirty="0">
                <a:cs typeface="Arial" pitchFamily="34" charset="0"/>
              </a:rPr>
              <a:t>strategic plan. </a:t>
            </a:r>
          </a:p>
          <a:p>
            <a:pPr eaLnBrk="1" hangingPunct="1">
              <a:lnSpc>
                <a:spcPct val="110000"/>
              </a:lnSpc>
            </a:pPr>
            <a:r>
              <a:rPr lang="en-US" sz="2000" dirty="0">
                <a:cs typeface="Arial" pitchFamily="34" charset="0"/>
              </a:rPr>
              <a:t>By taking at least 2 units will be ready at peak hours, this can improve </a:t>
            </a:r>
            <a:r>
              <a:rPr lang="en-US" sz="2000" i="1" dirty="0">
                <a:cs typeface="Arial" pitchFamily="34" charset="0"/>
              </a:rPr>
              <a:t>factory’s </a:t>
            </a:r>
            <a:r>
              <a:rPr lang="en-US" sz="2000" dirty="0">
                <a:cs typeface="Arial" pitchFamily="34" charset="0"/>
              </a:rPr>
              <a:t>customer service and speed.  It makes the line move much faster making the perceived quality higher for the customer.</a:t>
            </a:r>
          </a:p>
          <a:p>
            <a:pPr marL="0" indent="0" eaLnBrk="1" hangingPunct="1">
              <a:lnSpc>
                <a:spcPct val="110000"/>
              </a:lnSpc>
              <a:buNone/>
            </a:pPr>
            <a:r>
              <a:rPr lang="en-US" sz="2000" dirty="0">
                <a:solidFill>
                  <a:schemeClr val="accent2">
                    <a:lumMod val="75000"/>
                  </a:schemeClr>
                </a:solidFill>
                <a:cs typeface="Arial" pitchFamily="34" charset="0"/>
              </a:rPr>
              <a:t>First value= 33X1+65X2+8X3+12X4+5X0+6X0+1X7=242</a:t>
            </a:r>
          </a:p>
          <a:p>
            <a:pPr marL="0" indent="0" eaLnBrk="1" hangingPunct="1">
              <a:lnSpc>
                <a:spcPct val="110000"/>
              </a:lnSpc>
              <a:buNone/>
            </a:pPr>
            <a:r>
              <a:rPr lang="en-US" sz="2000" dirty="0">
                <a:solidFill>
                  <a:schemeClr val="accent2">
                    <a:lumMod val="75000"/>
                  </a:schemeClr>
                </a:solidFill>
                <a:cs typeface="Arial" pitchFamily="34" charset="0"/>
              </a:rPr>
              <a:t>Second value= 33+65+8+12+0+0+1=119</a:t>
            </a:r>
          </a:p>
          <a:p>
            <a:pPr marL="0" indent="0" eaLnBrk="1" hangingPunct="1">
              <a:lnSpc>
                <a:spcPct val="110000"/>
              </a:lnSpc>
              <a:buNone/>
            </a:pPr>
            <a:r>
              <a:rPr lang="en-US" sz="2000" dirty="0">
                <a:solidFill>
                  <a:schemeClr val="accent2">
                    <a:lumMod val="75000"/>
                  </a:schemeClr>
                </a:solidFill>
                <a:cs typeface="Arial" pitchFamily="34" charset="0"/>
              </a:rPr>
              <a:t>Mean=242/119=2.032</a:t>
            </a:r>
          </a:p>
        </p:txBody>
      </p:sp>
    </p:spTree>
    <p:custDataLst>
      <p:tags r:id="rId1"/>
    </p:custDataLst>
    <p:extLst>
      <p:ext uri="{BB962C8B-B14F-4D97-AF65-F5344CB8AC3E}">
        <p14:creationId xmlns:p14="http://schemas.microsoft.com/office/powerpoint/2010/main" val="141815250"/>
      </p:ext>
    </p:extLst>
  </p:cSld>
  <p:clrMapOvr>
    <a:masterClrMapping/>
  </p:clrMapOvr>
  <mc:AlternateContent xmlns:mc="http://schemas.openxmlformats.org/markup-compatibility/2006" xmlns:p14="http://schemas.microsoft.com/office/powerpoint/2010/main">
    <mc:Choice Requires="p14">
      <p:transition spd="slow" p14:dur="2000" advTm="164292"/>
    </mc:Choice>
    <mc:Fallback xmlns="">
      <p:transition spd="slow" advTm="1642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9635">
                                            <p:txEl>
                                              <p:pRg st="0" end="0"/>
                                            </p:txEl>
                                          </p:spTgt>
                                        </p:tgtEl>
                                        <p:attrNameLst>
                                          <p:attrName>style.visibility</p:attrName>
                                        </p:attrNameLst>
                                      </p:cBhvr>
                                      <p:to>
                                        <p:strVal val="visible"/>
                                      </p:to>
                                    </p:set>
                                    <p:animEffect transition="in" filter="wipe(left)">
                                      <p:cBhvr>
                                        <p:cTn id="7" dur="500"/>
                                        <p:tgtEl>
                                          <p:spTgt spid="6963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9635">
                                            <p:txEl>
                                              <p:pRg st="1" end="1"/>
                                            </p:txEl>
                                          </p:spTgt>
                                        </p:tgtEl>
                                        <p:attrNameLst>
                                          <p:attrName>style.visibility</p:attrName>
                                        </p:attrNameLst>
                                      </p:cBhvr>
                                      <p:to>
                                        <p:strVal val="visible"/>
                                      </p:to>
                                    </p:set>
                                    <p:animEffect transition="in" filter="wipe(left)">
                                      <p:cBhvr>
                                        <p:cTn id="12" dur="500"/>
                                        <p:tgtEl>
                                          <p:spTgt spid="6963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9635">
                                            <p:txEl>
                                              <p:pRg st="2" end="2"/>
                                            </p:txEl>
                                          </p:spTgt>
                                        </p:tgtEl>
                                        <p:attrNameLst>
                                          <p:attrName>style.visibility</p:attrName>
                                        </p:attrNameLst>
                                      </p:cBhvr>
                                      <p:to>
                                        <p:strVal val="visible"/>
                                      </p:to>
                                    </p:set>
                                    <p:animEffect transition="in" filter="wipe(left)">
                                      <p:cBhvr>
                                        <p:cTn id="17" dur="500"/>
                                        <p:tgtEl>
                                          <p:spTgt spid="6963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9635">
                                            <p:txEl>
                                              <p:pRg st="3" end="3"/>
                                            </p:txEl>
                                          </p:spTgt>
                                        </p:tgtEl>
                                        <p:attrNameLst>
                                          <p:attrName>style.visibility</p:attrName>
                                        </p:attrNameLst>
                                      </p:cBhvr>
                                      <p:to>
                                        <p:strVal val="visible"/>
                                      </p:to>
                                    </p:set>
                                    <p:animEffect transition="in" filter="wipe(left)">
                                      <p:cBhvr>
                                        <p:cTn id="22" dur="500"/>
                                        <p:tgtEl>
                                          <p:spTgt spid="6963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69635">
                                            <p:txEl>
                                              <p:pRg st="4" end="4"/>
                                            </p:txEl>
                                          </p:spTgt>
                                        </p:tgtEl>
                                        <p:attrNameLst>
                                          <p:attrName>style.visibility</p:attrName>
                                        </p:attrNameLst>
                                      </p:cBhvr>
                                      <p:to>
                                        <p:strVal val="visible"/>
                                      </p:to>
                                    </p:set>
                                    <p:animEffect transition="in" filter="wipe(left)">
                                      <p:cBhvr>
                                        <p:cTn id="27" dur="500"/>
                                        <p:tgtEl>
                                          <p:spTgt spid="6963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69635">
                                            <p:txEl>
                                              <p:pRg st="5" end="5"/>
                                            </p:txEl>
                                          </p:spTgt>
                                        </p:tgtEl>
                                        <p:attrNameLst>
                                          <p:attrName>style.visibility</p:attrName>
                                        </p:attrNameLst>
                                      </p:cBhvr>
                                      <p:to>
                                        <p:strVal val="visible"/>
                                      </p:to>
                                    </p:set>
                                    <p:animEffect transition="in" filter="wipe(left)">
                                      <p:cBhvr>
                                        <p:cTn id="32" dur="500"/>
                                        <p:tgtEl>
                                          <p:spTgt spid="6963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3F12E33A-6182-F4EF-58C2-4924C7E5045E}"/>
              </a:ext>
            </a:extLst>
          </p:cNvPr>
          <p:cNvGrpSpPr/>
          <p:nvPr/>
        </p:nvGrpSpPr>
        <p:grpSpPr>
          <a:xfrm>
            <a:off x="617280" y="136992"/>
            <a:ext cx="11976643" cy="5786944"/>
            <a:chOff x="617280" y="268963"/>
            <a:chExt cx="11976643" cy="5786944"/>
          </a:xfrm>
        </p:grpSpPr>
        <p:pic>
          <p:nvPicPr>
            <p:cNvPr id="7" name="Graphic 21">
              <a:extLst>
                <a:ext uri="{FF2B5EF4-FFF2-40B4-BE49-F238E27FC236}">
                  <a16:creationId xmlns:a16="http://schemas.microsoft.com/office/drawing/2014/main" id="{C9A09AB6-958A-5D72-A75E-7E6B95BA06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AD30200E-BAC8-BA7F-EC40-D3829664B3A5}"/>
                </a:ext>
              </a:extLst>
            </p:cNvPr>
            <p:cNvGrpSpPr/>
            <p:nvPr/>
          </p:nvGrpSpPr>
          <p:grpSpPr>
            <a:xfrm>
              <a:off x="617280" y="935396"/>
              <a:ext cx="10812720" cy="5120511"/>
              <a:chOff x="617280" y="935396"/>
              <a:chExt cx="10812720" cy="5120511"/>
            </a:xfrm>
          </p:grpSpPr>
          <p:sp>
            <p:nvSpPr>
              <p:cNvPr id="10" name="Rectangle: Rounded Corners 24">
                <a:extLst>
                  <a:ext uri="{FF2B5EF4-FFF2-40B4-BE49-F238E27FC236}">
                    <a16:creationId xmlns:a16="http://schemas.microsoft.com/office/drawing/2014/main" id="{807AF1A7-0ED0-85AE-2E82-1E7B27FF7E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C8F61508-FFD8-6780-3385-529466CFE4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60700D7-17CC-0CB6-99C6-DFB1ACE66DB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AC0E874B-BB81-0534-8F76-6983D1AF923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9" name="Title 3">
              <a:extLst>
                <a:ext uri="{FF2B5EF4-FFF2-40B4-BE49-F238E27FC236}">
                  <a16:creationId xmlns:a16="http://schemas.microsoft.com/office/drawing/2014/main" id="{4820A9B5-7571-DD79-9AE1-95B86AC72508}"/>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4. Pareto Diagram</a:t>
              </a:r>
              <a:endParaRPr lang="en-US" sz="8000" b="1" dirty="0">
                <a:ln w="0"/>
              </a:endParaRPr>
            </a:p>
          </p:txBody>
        </p:sp>
      </p:grpSp>
      <p:pic>
        <p:nvPicPr>
          <p:cNvPr id="4100" name="Picture 4" descr="Create a Pareto chart - Microsoft Support">
            <a:extLst>
              <a:ext uri="{FF2B5EF4-FFF2-40B4-BE49-F238E27FC236}">
                <a16:creationId xmlns:a16="http://schemas.microsoft.com/office/drawing/2014/main" id="{DD6AB2E2-24F9-A817-BEE3-46DB2C2251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9360" y="1611998"/>
            <a:ext cx="7152122" cy="425346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207194571"/>
      </p:ext>
    </p:extLst>
  </p:cSld>
  <p:clrMapOvr>
    <a:masterClrMapping/>
  </p:clrMapOvr>
  <mc:AlternateContent xmlns:mc="http://schemas.openxmlformats.org/markup-compatibility/2006" xmlns:p14="http://schemas.microsoft.com/office/powerpoint/2010/main">
    <mc:Choice Requires="p14">
      <p:transition spd="slow" p14:dur="2000" advTm="28734"/>
    </mc:Choice>
    <mc:Fallback xmlns="">
      <p:transition spd="slow" advTm="2873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7" name="TextBox 4"/>
          <p:cNvSpPr txBox="1">
            <a:spLocks noChangeArrowheads="1"/>
          </p:cNvSpPr>
          <p:nvPr/>
        </p:nvSpPr>
        <p:spPr bwMode="auto">
          <a:xfrm>
            <a:off x="9015414" y="2905370"/>
            <a:ext cx="1584325" cy="368300"/>
          </a:xfrm>
          <a:prstGeom prst="rect">
            <a:avLst/>
          </a:prstGeom>
          <a:noFill/>
          <a:ln w="9525">
            <a:noFill/>
            <a:miter lim="800000"/>
            <a:headEnd/>
            <a:tailEnd/>
          </a:ln>
        </p:spPr>
        <p:txBody>
          <a:bodyPr>
            <a:spAutoFit/>
          </a:bodyPr>
          <a:lstStyle/>
          <a:p>
            <a:r>
              <a:rPr lang="ar-EG" dirty="0">
                <a:solidFill>
                  <a:srgbClr val="6C554C"/>
                </a:solidFill>
                <a:latin typeface="Tw Cen MT" pitchFamily="34" charset="0"/>
              </a:rPr>
              <a:t>ا</a:t>
            </a:r>
          </a:p>
        </p:txBody>
      </p:sp>
      <p:grpSp>
        <p:nvGrpSpPr>
          <p:cNvPr id="8" name="Group 7">
            <a:extLst>
              <a:ext uri="{FF2B5EF4-FFF2-40B4-BE49-F238E27FC236}">
                <a16:creationId xmlns:a16="http://schemas.microsoft.com/office/drawing/2014/main" id="{1736A859-0614-802A-A0F4-E7558B80750D}"/>
              </a:ext>
            </a:extLst>
          </p:cNvPr>
          <p:cNvGrpSpPr/>
          <p:nvPr/>
        </p:nvGrpSpPr>
        <p:grpSpPr>
          <a:xfrm>
            <a:off x="617280" y="136992"/>
            <a:ext cx="11976643" cy="5786944"/>
            <a:chOff x="617280" y="268963"/>
            <a:chExt cx="11976643" cy="5786944"/>
          </a:xfrm>
        </p:grpSpPr>
        <p:pic>
          <p:nvPicPr>
            <p:cNvPr id="9" name="Graphic 21">
              <a:extLst>
                <a:ext uri="{FF2B5EF4-FFF2-40B4-BE49-F238E27FC236}">
                  <a16:creationId xmlns:a16="http://schemas.microsoft.com/office/drawing/2014/main" id="{4824A42A-0BD7-0DDB-5AFC-5B7FFF0C10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Group 9">
              <a:extLst>
                <a:ext uri="{FF2B5EF4-FFF2-40B4-BE49-F238E27FC236}">
                  <a16:creationId xmlns:a16="http://schemas.microsoft.com/office/drawing/2014/main" id="{C19D8B37-DFFC-8D9B-BF68-2A64B4CB315C}"/>
                </a:ext>
              </a:extLst>
            </p:cNvPr>
            <p:cNvGrpSpPr/>
            <p:nvPr/>
          </p:nvGrpSpPr>
          <p:grpSpPr>
            <a:xfrm>
              <a:off x="617280" y="935396"/>
              <a:ext cx="10812720" cy="5120511"/>
              <a:chOff x="617280" y="935396"/>
              <a:chExt cx="10812720" cy="5120511"/>
            </a:xfrm>
          </p:grpSpPr>
          <p:sp>
            <p:nvSpPr>
              <p:cNvPr id="12" name="Rectangle: Rounded Corners 24">
                <a:extLst>
                  <a:ext uri="{FF2B5EF4-FFF2-40B4-BE49-F238E27FC236}">
                    <a16:creationId xmlns:a16="http://schemas.microsoft.com/office/drawing/2014/main" id="{C2EA69F4-167F-2817-EA7D-5A7956F0A9B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76D513F-CEA3-B97B-F013-D9DCB43B24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93D395B5-D9C9-E566-904E-8482991E647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CE6EDBC7-8D10-E911-4725-8C049CB1CF4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1" name="Title 3">
              <a:extLst>
                <a:ext uri="{FF2B5EF4-FFF2-40B4-BE49-F238E27FC236}">
                  <a16:creationId xmlns:a16="http://schemas.microsoft.com/office/drawing/2014/main" id="{F03A70A8-D422-3A7A-C024-9FD9C42F265B}"/>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4. Pareto Diagram</a:t>
              </a:r>
              <a:endParaRPr lang="en-US" sz="8000" b="1" dirty="0">
                <a:ln w="0"/>
              </a:endParaRPr>
            </a:p>
          </p:txBody>
        </p:sp>
      </p:grpSp>
      <p:sp>
        <p:nvSpPr>
          <p:cNvPr id="38915" name="Rectangle 3"/>
          <p:cNvSpPr>
            <a:spLocks noGrp="1" noChangeArrowheads="1"/>
          </p:cNvSpPr>
          <p:nvPr>
            <p:ph idx="1"/>
          </p:nvPr>
        </p:nvSpPr>
        <p:spPr>
          <a:xfrm>
            <a:off x="870523" y="2057399"/>
            <a:ext cx="10394507" cy="4820245"/>
          </a:xfrm>
        </p:spPr>
        <p:txBody>
          <a:bodyPr>
            <a:normAutofit/>
          </a:bodyPr>
          <a:lstStyle/>
          <a:p>
            <a:pPr>
              <a:spcBef>
                <a:spcPts val="600"/>
              </a:spcBef>
            </a:pPr>
            <a:r>
              <a:rPr lang="en-US" sz="2000" dirty="0">
                <a:cs typeface="Arial" pitchFamily="34" charset="0"/>
              </a:rPr>
              <a:t>Also called: Pareto chart, Pareto analysis.</a:t>
            </a:r>
          </a:p>
          <a:p>
            <a:pPr>
              <a:spcBef>
                <a:spcPts val="600"/>
              </a:spcBef>
            </a:pPr>
            <a:r>
              <a:rPr lang="en-US" sz="2000" dirty="0">
                <a:cs typeface="Arial" pitchFamily="34" charset="0"/>
              </a:rPr>
              <a:t>Pareto diagram is very similar to Histograms, but it shows percentages, and prepared to show </a:t>
            </a:r>
            <a:r>
              <a:rPr lang="en-US" sz="2000" b="1" dirty="0">
                <a:solidFill>
                  <a:srgbClr val="C00000"/>
                </a:solidFill>
                <a:cs typeface="Arial" pitchFamily="34" charset="0"/>
              </a:rPr>
              <a:t>frequency of occurrences</a:t>
            </a:r>
            <a:r>
              <a:rPr lang="en-US" sz="2000" dirty="0">
                <a:cs typeface="Arial" pitchFamily="34" charset="0"/>
              </a:rPr>
              <a:t>.</a:t>
            </a:r>
          </a:p>
          <a:p>
            <a:pPr eaLnBrk="1" hangingPunct="1"/>
            <a:r>
              <a:rPr lang="en-US" sz="2000" dirty="0">
                <a:cs typeface="Arial" pitchFamily="34" charset="0"/>
              </a:rPr>
              <a:t>Pareto analysis separates the </a:t>
            </a:r>
            <a:r>
              <a:rPr lang="en-US" sz="2000" dirty="0">
                <a:solidFill>
                  <a:srgbClr val="CC6600"/>
                </a:solidFill>
                <a:cs typeface="Arial" pitchFamily="34" charset="0"/>
              </a:rPr>
              <a:t>vital few </a:t>
            </a:r>
            <a:r>
              <a:rPr lang="en-US" sz="2000" dirty="0">
                <a:cs typeface="Arial" pitchFamily="34" charset="0"/>
              </a:rPr>
              <a:t>from the </a:t>
            </a:r>
            <a:r>
              <a:rPr lang="en-US" sz="2000" dirty="0">
                <a:solidFill>
                  <a:srgbClr val="CC6600"/>
                </a:solidFill>
                <a:cs typeface="Arial" pitchFamily="34" charset="0"/>
              </a:rPr>
              <a:t>trivial many </a:t>
            </a:r>
            <a:r>
              <a:rPr lang="en-US" sz="2000" dirty="0">
                <a:cs typeface="Arial" pitchFamily="34" charset="0"/>
              </a:rPr>
              <a:t>and provides direction for selecting projects for improvement.</a:t>
            </a:r>
          </a:p>
          <a:p>
            <a:pPr>
              <a:spcBef>
                <a:spcPts val="600"/>
              </a:spcBef>
            </a:pPr>
            <a:r>
              <a:rPr lang="en-US" sz="2000" dirty="0">
                <a:cs typeface="Arial" pitchFamily="34" charset="0"/>
              </a:rPr>
              <a:t>A Pareto diagram is a bar graph. </a:t>
            </a:r>
          </a:p>
          <a:p>
            <a:pPr lvl="1">
              <a:spcBef>
                <a:spcPts val="600"/>
              </a:spcBef>
            </a:pPr>
            <a:r>
              <a:rPr lang="en-US" sz="1800" dirty="0">
                <a:cs typeface="Arial" pitchFamily="34" charset="0"/>
              </a:rPr>
              <a:t>The lengths of the bars represent frequency, cost, time, money; and are arranged with longest bars on the left and the shortest to the right. </a:t>
            </a:r>
          </a:p>
          <a:p>
            <a:pPr lvl="1">
              <a:spcBef>
                <a:spcPts val="600"/>
              </a:spcBef>
            </a:pPr>
            <a:r>
              <a:rPr lang="en-US" sz="1800" dirty="0">
                <a:cs typeface="Arial" pitchFamily="34" charset="0"/>
              </a:rPr>
              <a:t>In this way the chart shows which situations are more significant.</a:t>
            </a:r>
          </a:p>
        </p:txBody>
      </p:sp>
    </p:spTree>
    <p:extLst>
      <p:ext uri="{BB962C8B-B14F-4D97-AF65-F5344CB8AC3E}">
        <p14:creationId xmlns:p14="http://schemas.microsoft.com/office/powerpoint/2010/main" val="4244970214"/>
      </p:ext>
    </p:extLst>
  </p:cSld>
  <p:clrMapOvr>
    <a:masterClrMapping/>
  </p:clrMapOvr>
  <mc:AlternateContent xmlns:mc="http://schemas.openxmlformats.org/markup-compatibility/2006" xmlns:p14="http://schemas.microsoft.com/office/powerpoint/2010/main">
    <mc:Choice Requires="p14">
      <p:transition spd="slow" p14:dur="2000" advTm="98975"/>
    </mc:Choice>
    <mc:Fallback xmlns="">
      <p:transition spd="slow" advTm="9897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42AD5980-286C-3D09-26D2-64D65DD3F656}"/>
              </a:ext>
            </a:extLst>
          </p:cNvPr>
          <p:cNvGrpSpPr/>
          <p:nvPr/>
        </p:nvGrpSpPr>
        <p:grpSpPr>
          <a:xfrm>
            <a:off x="617280" y="136992"/>
            <a:ext cx="11976643" cy="5786944"/>
            <a:chOff x="617280" y="268963"/>
            <a:chExt cx="11976643" cy="5786944"/>
          </a:xfrm>
        </p:grpSpPr>
        <p:pic>
          <p:nvPicPr>
            <p:cNvPr id="9" name="Graphic 21">
              <a:extLst>
                <a:ext uri="{FF2B5EF4-FFF2-40B4-BE49-F238E27FC236}">
                  <a16:creationId xmlns:a16="http://schemas.microsoft.com/office/drawing/2014/main" id="{2029C134-4DD4-511B-7EB8-667119797D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Group 9">
              <a:extLst>
                <a:ext uri="{FF2B5EF4-FFF2-40B4-BE49-F238E27FC236}">
                  <a16:creationId xmlns:a16="http://schemas.microsoft.com/office/drawing/2014/main" id="{90E2A1CD-AC5D-297B-4364-3CF2FEAFD023}"/>
                </a:ext>
              </a:extLst>
            </p:cNvPr>
            <p:cNvGrpSpPr/>
            <p:nvPr/>
          </p:nvGrpSpPr>
          <p:grpSpPr>
            <a:xfrm>
              <a:off x="617280" y="935396"/>
              <a:ext cx="10812720" cy="5120511"/>
              <a:chOff x="617280" y="935396"/>
              <a:chExt cx="10812720" cy="5120511"/>
            </a:xfrm>
          </p:grpSpPr>
          <p:sp>
            <p:nvSpPr>
              <p:cNvPr id="12" name="Rectangle: Rounded Corners 24">
                <a:extLst>
                  <a:ext uri="{FF2B5EF4-FFF2-40B4-BE49-F238E27FC236}">
                    <a16:creationId xmlns:a16="http://schemas.microsoft.com/office/drawing/2014/main" id="{07B0B268-E01D-F727-1C4E-7E84E39A971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76FB45BA-9C18-DDC8-D078-ED36583F19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C9D5F202-391F-4021-BF8F-A7F35B7A875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78C254E3-E1BE-D2EC-574F-D6449E586D0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1" name="Title 3">
              <a:extLst>
                <a:ext uri="{FF2B5EF4-FFF2-40B4-BE49-F238E27FC236}">
                  <a16:creationId xmlns:a16="http://schemas.microsoft.com/office/drawing/2014/main" id="{A72A9CC6-87F4-19AD-285F-49FE94E1288E}"/>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4. Pareto Diagram</a:t>
              </a:r>
              <a:endParaRPr lang="en-US" sz="8000" b="1" dirty="0">
                <a:ln w="0"/>
              </a:endParaRPr>
            </a:p>
          </p:txBody>
        </p:sp>
      </p:grpSp>
      <p:sp>
        <p:nvSpPr>
          <p:cNvPr id="39939" name="Rectangle 3"/>
          <p:cNvSpPr>
            <a:spLocks noGrp="1" noChangeArrowheads="1"/>
          </p:cNvSpPr>
          <p:nvPr>
            <p:ph idx="1"/>
          </p:nvPr>
        </p:nvSpPr>
        <p:spPr>
          <a:xfrm>
            <a:off x="942308" y="1985219"/>
            <a:ext cx="10360430" cy="4204493"/>
          </a:xfrm>
        </p:spPr>
        <p:txBody>
          <a:bodyPr>
            <a:normAutofit/>
          </a:bodyPr>
          <a:lstStyle/>
          <a:p>
            <a:pPr>
              <a:spcBef>
                <a:spcPts val="600"/>
              </a:spcBef>
            </a:pPr>
            <a:r>
              <a:rPr lang="en-US" sz="2000" dirty="0">
                <a:cs typeface="Arial" pitchFamily="34" charset="0"/>
              </a:rPr>
              <a:t>Pareto diagram used to analyze data about the </a:t>
            </a:r>
            <a:r>
              <a:rPr lang="en-US" sz="2000" dirty="0">
                <a:solidFill>
                  <a:srgbClr val="CC6600"/>
                </a:solidFill>
                <a:cs typeface="Arial" pitchFamily="34" charset="0"/>
              </a:rPr>
              <a:t>frequency of problems </a:t>
            </a:r>
            <a:r>
              <a:rPr lang="en-US" sz="2000" dirty="0">
                <a:cs typeface="Arial" pitchFamily="34" charset="0"/>
              </a:rPr>
              <a:t>or </a:t>
            </a:r>
            <a:r>
              <a:rPr lang="en-US" sz="2000" dirty="0">
                <a:solidFill>
                  <a:srgbClr val="CC6600"/>
                </a:solidFill>
                <a:cs typeface="Arial" pitchFamily="34" charset="0"/>
              </a:rPr>
              <a:t>causes in a process</a:t>
            </a:r>
            <a:r>
              <a:rPr lang="en-US" sz="2000" dirty="0">
                <a:cs typeface="Arial" pitchFamily="34" charset="0"/>
              </a:rPr>
              <a:t>, and when there are many problems or causes and you want to </a:t>
            </a:r>
            <a:r>
              <a:rPr lang="en-US" sz="2000" b="1" u="sng" dirty="0">
                <a:solidFill>
                  <a:srgbClr val="C00000"/>
                </a:solidFill>
                <a:cs typeface="Arial" pitchFamily="34" charset="0"/>
              </a:rPr>
              <a:t>focus</a:t>
            </a:r>
            <a:r>
              <a:rPr lang="en-US" sz="2000" dirty="0">
                <a:cs typeface="Arial" pitchFamily="34" charset="0"/>
              </a:rPr>
              <a:t> on the most significant. </a:t>
            </a:r>
          </a:p>
          <a:p>
            <a:pPr>
              <a:spcBef>
                <a:spcPts val="600"/>
              </a:spcBef>
            </a:pPr>
            <a:r>
              <a:rPr lang="en-US" sz="2000" dirty="0">
                <a:cs typeface="Arial" pitchFamily="34" charset="0"/>
              </a:rPr>
              <a:t>Sometimes it is used after doing a cause-and-effect analysis, to count the frequency of different causal factors, and to identify problems.</a:t>
            </a:r>
          </a:p>
          <a:p>
            <a:pPr>
              <a:spcBef>
                <a:spcPts val="600"/>
              </a:spcBef>
            </a:pPr>
            <a:r>
              <a:rPr lang="en-US" sz="2000" dirty="0">
                <a:cs typeface="Arial" pitchFamily="34" charset="0"/>
              </a:rPr>
              <a:t>So, it is used to </a:t>
            </a:r>
            <a:r>
              <a:rPr lang="en-US" sz="2000" dirty="0">
                <a:solidFill>
                  <a:srgbClr val="CC6600"/>
                </a:solidFill>
                <a:cs typeface="Arial" pitchFamily="34" charset="0"/>
              </a:rPr>
              <a:t>identify and prioritize problems </a:t>
            </a:r>
            <a:r>
              <a:rPr lang="en-US" sz="2000" dirty="0">
                <a:cs typeface="Arial" pitchFamily="34" charset="0"/>
              </a:rPr>
              <a:t>to be solved. </a:t>
            </a:r>
            <a:endParaRPr lang="en-US" sz="2000" b="1" dirty="0">
              <a:cs typeface="Arial" pitchFamily="34" charset="0"/>
            </a:endParaRPr>
          </a:p>
        </p:txBody>
      </p:sp>
    </p:spTree>
    <p:extLst>
      <p:ext uri="{BB962C8B-B14F-4D97-AF65-F5344CB8AC3E}">
        <p14:creationId xmlns:p14="http://schemas.microsoft.com/office/powerpoint/2010/main" val="1135890235"/>
      </p:ext>
    </p:extLst>
  </p:cSld>
  <p:clrMapOvr>
    <a:masterClrMapping/>
  </p:clrMapOvr>
  <mc:AlternateContent xmlns:mc="http://schemas.openxmlformats.org/markup-compatibility/2006" xmlns:p14="http://schemas.microsoft.com/office/powerpoint/2010/main">
    <mc:Choice Requires="p14">
      <p:transition spd="slow" p14:dur="2000" advTm="55391"/>
    </mc:Choice>
    <mc:Fallback xmlns="">
      <p:transition spd="slow" advTm="5539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2E426E98-D1E9-D73C-9221-FB627271AEA3}"/>
              </a:ext>
            </a:extLst>
          </p:cNvPr>
          <p:cNvGrpSpPr/>
          <p:nvPr/>
        </p:nvGrpSpPr>
        <p:grpSpPr>
          <a:xfrm>
            <a:off x="617280" y="136992"/>
            <a:ext cx="11976643" cy="5786944"/>
            <a:chOff x="617280" y="268963"/>
            <a:chExt cx="11976643" cy="5786944"/>
          </a:xfrm>
        </p:grpSpPr>
        <p:pic>
          <p:nvPicPr>
            <p:cNvPr id="8" name="Graphic 21">
              <a:extLst>
                <a:ext uri="{FF2B5EF4-FFF2-40B4-BE49-F238E27FC236}">
                  <a16:creationId xmlns:a16="http://schemas.microsoft.com/office/drawing/2014/main" id="{4E8490A0-375F-9683-DD76-410624F40C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Group 8">
              <a:extLst>
                <a:ext uri="{FF2B5EF4-FFF2-40B4-BE49-F238E27FC236}">
                  <a16:creationId xmlns:a16="http://schemas.microsoft.com/office/drawing/2014/main" id="{D41682A5-C0CB-CF55-EAAF-25C491EA63C8}"/>
                </a:ext>
              </a:extLst>
            </p:cNvPr>
            <p:cNvGrpSpPr/>
            <p:nvPr/>
          </p:nvGrpSpPr>
          <p:grpSpPr>
            <a:xfrm>
              <a:off x="617280" y="935396"/>
              <a:ext cx="10812720" cy="5120511"/>
              <a:chOff x="617280" y="935396"/>
              <a:chExt cx="10812720" cy="5120511"/>
            </a:xfrm>
          </p:grpSpPr>
          <p:sp>
            <p:nvSpPr>
              <p:cNvPr id="11" name="Rectangle: Rounded Corners 24">
                <a:extLst>
                  <a:ext uri="{FF2B5EF4-FFF2-40B4-BE49-F238E27FC236}">
                    <a16:creationId xmlns:a16="http://schemas.microsoft.com/office/drawing/2014/main" id="{B0D78217-44A1-4A3F-EE4A-9802582F9E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83701699-0474-56BD-812C-C9DBCDBEAD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3AA1B853-39DB-6594-8A42-10D4901336B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36AF3628-B7DF-8345-8D3E-B1AF75C23D2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0" name="Title 3">
              <a:extLst>
                <a:ext uri="{FF2B5EF4-FFF2-40B4-BE49-F238E27FC236}">
                  <a16:creationId xmlns:a16="http://schemas.microsoft.com/office/drawing/2014/main" id="{095298F3-0BC3-9CF7-7E4A-2ADDDBDD3EDE}"/>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4. Pareto Diagram</a:t>
              </a:r>
              <a:endParaRPr lang="en-US" sz="8000" b="1" dirty="0">
                <a:ln w="0"/>
              </a:endParaRPr>
            </a:p>
          </p:txBody>
        </p:sp>
      </p:grpSp>
      <p:sp>
        <p:nvSpPr>
          <p:cNvPr id="2" name="Title 1"/>
          <p:cNvSpPr>
            <a:spLocks noGrp="1"/>
          </p:cNvSpPr>
          <p:nvPr>
            <p:ph type="title"/>
          </p:nvPr>
        </p:nvSpPr>
        <p:spPr>
          <a:xfrm>
            <a:off x="762433" y="1682815"/>
            <a:ext cx="8153400" cy="990600"/>
          </a:xfrm>
        </p:spPr>
        <p:txBody>
          <a:bodyPr>
            <a:normAutofit/>
          </a:bodyPr>
          <a:lstStyle/>
          <a:p>
            <a:pPr>
              <a:defRPr/>
            </a:pPr>
            <a:r>
              <a:rPr lang="en-US" sz="2800" dirty="0"/>
              <a:t>Constructing Pareto Chart</a:t>
            </a:r>
            <a:endParaRPr lang="ar-EG" sz="2800" dirty="0"/>
          </a:p>
        </p:txBody>
      </p:sp>
      <p:sp>
        <p:nvSpPr>
          <p:cNvPr id="40963" name="Content Placeholder 2"/>
          <p:cNvSpPr>
            <a:spLocks noGrp="1"/>
          </p:cNvSpPr>
          <p:nvPr>
            <p:ph idx="1"/>
          </p:nvPr>
        </p:nvSpPr>
        <p:spPr>
          <a:xfrm>
            <a:off x="1383518" y="2469720"/>
            <a:ext cx="9872086" cy="4760937"/>
          </a:xfrm>
        </p:spPr>
        <p:txBody>
          <a:bodyPr>
            <a:normAutofit/>
          </a:bodyPr>
          <a:lstStyle/>
          <a:p>
            <a:pPr marL="514350" indent="-514350">
              <a:spcBef>
                <a:spcPts val="0"/>
              </a:spcBef>
              <a:buSzPct val="100000"/>
              <a:buFont typeface="Tw Cen MT" pitchFamily="34" charset="0"/>
              <a:buAutoNum type="arabicPeriod"/>
            </a:pPr>
            <a:r>
              <a:rPr lang="en-US" sz="1800" dirty="0">
                <a:cs typeface="Arial" pitchFamily="34" charset="0"/>
              </a:rPr>
              <a:t>Determine the categories of problems or causes to be compared. </a:t>
            </a:r>
          </a:p>
          <a:p>
            <a:pPr marL="514350" indent="-514350">
              <a:spcBef>
                <a:spcPts val="0"/>
              </a:spcBef>
              <a:buSzPct val="100000"/>
              <a:buFont typeface="Tw Cen MT" pitchFamily="34" charset="0"/>
              <a:buAutoNum type="arabicPeriod"/>
            </a:pPr>
            <a:r>
              <a:rPr lang="en-US" sz="1800" dirty="0">
                <a:cs typeface="Arial" pitchFamily="34" charset="0"/>
              </a:rPr>
              <a:t>Collect and Summarize the Data. Create a four-column table with the headings of “</a:t>
            </a:r>
            <a:r>
              <a:rPr lang="en-US" sz="1800" dirty="0">
                <a:solidFill>
                  <a:srgbClr val="C00000"/>
                </a:solidFill>
                <a:cs typeface="Arial" pitchFamily="34" charset="0"/>
              </a:rPr>
              <a:t>problem category</a:t>
            </a:r>
            <a:r>
              <a:rPr lang="en-US" sz="1800" dirty="0">
                <a:cs typeface="Arial" pitchFamily="34" charset="0"/>
              </a:rPr>
              <a:t>”, “</a:t>
            </a:r>
            <a:r>
              <a:rPr lang="en-US" sz="1800" dirty="0">
                <a:solidFill>
                  <a:srgbClr val="C00000"/>
                </a:solidFill>
                <a:cs typeface="Arial" pitchFamily="34" charset="0"/>
              </a:rPr>
              <a:t>frequency</a:t>
            </a:r>
            <a:r>
              <a:rPr lang="en-US" sz="1800" dirty="0">
                <a:cs typeface="Arial" pitchFamily="34" charset="0"/>
              </a:rPr>
              <a:t>”. </a:t>
            </a:r>
          </a:p>
          <a:p>
            <a:pPr marL="833438" lvl="1" indent="-514350">
              <a:spcBef>
                <a:spcPts val="0"/>
              </a:spcBef>
            </a:pPr>
            <a:r>
              <a:rPr lang="en-US" sz="1600" dirty="0">
                <a:cs typeface="Arial" pitchFamily="34" charset="0"/>
              </a:rPr>
              <a:t>Problem category: list the categories of problems or causes. </a:t>
            </a:r>
          </a:p>
          <a:p>
            <a:pPr marL="833438" lvl="1" indent="-514350">
              <a:spcBef>
                <a:spcPts val="0"/>
              </a:spcBef>
            </a:pPr>
            <a:r>
              <a:rPr lang="en-US" sz="1600" dirty="0">
                <a:cs typeface="Arial" pitchFamily="34" charset="0"/>
              </a:rPr>
              <a:t>Frequency: write the total for each of the categories over the selected period. </a:t>
            </a:r>
          </a:p>
        </p:txBody>
      </p:sp>
    </p:spTree>
    <p:extLst>
      <p:ext uri="{BB962C8B-B14F-4D97-AF65-F5344CB8AC3E}">
        <p14:creationId xmlns:p14="http://schemas.microsoft.com/office/powerpoint/2010/main" val="851733850"/>
      </p:ext>
    </p:extLst>
  </p:cSld>
  <p:clrMapOvr>
    <a:masterClrMapping/>
  </p:clrMapOvr>
  <mc:AlternateContent xmlns:mc="http://schemas.openxmlformats.org/markup-compatibility/2006" xmlns:p14="http://schemas.microsoft.com/office/powerpoint/2010/main">
    <mc:Choice Requires="p14">
      <p:transition spd="slow" p14:dur="2000" advTm="82767"/>
    </mc:Choice>
    <mc:Fallback xmlns="">
      <p:transition spd="slow" advTm="8276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649DC13-9C9F-BD0F-C408-48F28AD9714A}"/>
              </a:ext>
            </a:extLst>
          </p:cNvPr>
          <p:cNvGrpSpPr/>
          <p:nvPr/>
        </p:nvGrpSpPr>
        <p:grpSpPr>
          <a:xfrm>
            <a:off x="617280" y="136992"/>
            <a:ext cx="11976643" cy="5786944"/>
            <a:chOff x="617280" y="268963"/>
            <a:chExt cx="11976643" cy="5786944"/>
          </a:xfrm>
        </p:grpSpPr>
        <p:pic>
          <p:nvPicPr>
            <p:cNvPr id="10" name="Graphic 21">
              <a:extLst>
                <a:ext uri="{FF2B5EF4-FFF2-40B4-BE49-F238E27FC236}">
                  <a16:creationId xmlns:a16="http://schemas.microsoft.com/office/drawing/2014/main" id="{3B42D21E-7B4C-7B03-9A02-5641D528AC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8250B50D-9A01-69BA-0659-A63D8453F490}"/>
                </a:ext>
              </a:extLst>
            </p:cNvPr>
            <p:cNvGrpSpPr/>
            <p:nvPr/>
          </p:nvGrpSpPr>
          <p:grpSpPr>
            <a:xfrm>
              <a:off x="617280" y="935396"/>
              <a:ext cx="10812720" cy="5120511"/>
              <a:chOff x="617280" y="935396"/>
              <a:chExt cx="10812720" cy="5120511"/>
            </a:xfrm>
          </p:grpSpPr>
          <p:sp>
            <p:nvSpPr>
              <p:cNvPr id="13" name="Rectangle: Rounded Corners 24">
                <a:extLst>
                  <a:ext uri="{FF2B5EF4-FFF2-40B4-BE49-F238E27FC236}">
                    <a16:creationId xmlns:a16="http://schemas.microsoft.com/office/drawing/2014/main" id="{B5298F31-EA61-42BA-2C66-FD3E23490D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713CFCA-A578-6956-0113-B5D66BCBC7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2DC137A8-EFD1-C681-0E49-94BB853623A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6" name="TextBox 15">
                <a:extLst>
                  <a:ext uri="{FF2B5EF4-FFF2-40B4-BE49-F238E27FC236}">
                    <a16:creationId xmlns:a16="http://schemas.microsoft.com/office/drawing/2014/main" id="{436EDA15-40BB-007E-7AE1-F620EED17EF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2" name="Title 3">
              <a:extLst>
                <a:ext uri="{FF2B5EF4-FFF2-40B4-BE49-F238E27FC236}">
                  <a16:creationId xmlns:a16="http://schemas.microsoft.com/office/drawing/2014/main" id="{9E2EEC75-715E-CB9A-3583-A95328A9D28E}"/>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4. Pareto Diagram</a:t>
              </a:r>
              <a:endParaRPr lang="en-US" sz="8000" b="1" dirty="0">
                <a:ln w="0"/>
              </a:endParaRPr>
            </a:p>
          </p:txBody>
        </p:sp>
      </p:grpSp>
      <p:sp>
        <p:nvSpPr>
          <p:cNvPr id="41987" name="Content Placeholder 2"/>
          <p:cNvSpPr>
            <a:spLocks noGrp="1"/>
          </p:cNvSpPr>
          <p:nvPr>
            <p:ph idx="1"/>
          </p:nvPr>
        </p:nvSpPr>
        <p:spPr>
          <a:xfrm>
            <a:off x="1007516" y="2010003"/>
            <a:ext cx="10155783" cy="4463950"/>
          </a:xfrm>
        </p:spPr>
        <p:txBody>
          <a:bodyPr>
            <a:normAutofit/>
          </a:bodyPr>
          <a:lstStyle/>
          <a:p>
            <a:pPr marL="319088" indent="-319088">
              <a:spcBef>
                <a:spcPts val="600"/>
              </a:spcBef>
              <a:buSzPct val="100000"/>
              <a:buFont typeface="Tw Cen MT" pitchFamily="34" charset="0"/>
              <a:buAutoNum type="arabicPeriod" startAt="3"/>
            </a:pPr>
            <a:r>
              <a:rPr lang="en-US" sz="2000" dirty="0">
                <a:cs typeface="Arial" pitchFamily="34" charset="0"/>
              </a:rPr>
              <a:t>Label the left-hand vertical axis. </a:t>
            </a:r>
          </a:p>
          <a:p>
            <a:pPr marL="630238" lvl="1" indent="-227013">
              <a:spcBef>
                <a:spcPts val="0"/>
              </a:spcBef>
            </a:pPr>
            <a:r>
              <a:rPr lang="en-US" sz="1800" dirty="0">
                <a:cs typeface="Arial" pitchFamily="34" charset="0"/>
              </a:rPr>
              <a:t>Make sure the labels are spaced in equal intervals from 0 to a round number equal to or just larger than the total of all counts. </a:t>
            </a:r>
          </a:p>
          <a:p>
            <a:pPr marL="630238" lvl="1" indent="-227013">
              <a:spcBef>
                <a:spcPts val="0"/>
              </a:spcBef>
            </a:pPr>
            <a:r>
              <a:rPr lang="en-US" sz="1800" dirty="0">
                <a:cs typeface="Arial" pitchFamily="34" charset="0"/>
              </a:rPr>
              <a:t>Provide a caption to describe the unit of measurement being used (frequency, quantity, cost and time).</a:t>
            </a:r>
          </a:p>
          <a:p>
            <a:pPr marL="319088" indent="-319088">
              <a:spcBef>
                <a:spcPts val="600"/>
              </a:spcBef>
              <a:buSzPct val="100000"/>
              <a:buFont typeface="Tw Cen MT" pitchFamily="34" charset="0"/>
              <a:buAutoNum type="arabicPeriod" startAt="3"/>
            </a:pPr>
            <a:r>
              <a:rPr lang="en-US" sz="2000" dirty="0">
                <a:cs typeface="Arial" pitchFamily="34" charset="0"/>
              </a:rPr>
              <a:t>Label the horizontal axis. </a:t>
            </a:r>
          </a:p>
          <a:p>
            <a:pPr marL="630238" lvl="1" indent="-311150">
              <a:spcBef>
                <a:spcPts val="0"/>
              </a:spcBef>
            </a:pPr>
            <a:r>
              <a:rPr lang="en-US" sz="1800" dirty="0">
                <a:cs typeface="Arial" pitchFamily="34" charset="0"/>
              </a:rPr>
              <a:t>Label the categories from largest to smallest. </a:t>
            </a:r>
          </a:p>
          <a:p>
            <a:pPr marL="319088" indent="-319088">
              <a:spcBef>
                <a:spcPts val="600"/>
              </a:spcBef>
              <a:buSzPct val="100000"/>
              <a:buFont typeface="Tw Cen MT" pitchFamily="34" charset="0"/>
              <a:buAutoNum type="arabicPeriod" startAt="3"/>
            </a:pPr>
            <a:r>
              <a:rPr lang="en-US" sz="2000" dirty="0">
                <a:cs typeface="Arial" pitchFamily="34" charset="0"/>
              </a:rPr>
              <a:t>Plot a bar for each category. </a:t>
            </a:r>
          </a:p>
          <a:p>
            <a:pPr marL="630238" lvl="1" indent="-311150">
              <a:spcBef>
                <a:spcPts val="0"/>
              </a:spcBef>
            </a:pPr>
            <a:r>
              <a:rPr lang="en-US" sz="1800" dirty="0">
                <a:cs typeface="Arial" pitchFamily="34" charset="0"/>
              </a:rPr>
              <a:t>The height of each bar should equal the count for that category. </a:t>
            </a:r>
          </a:p>
        </p:txBody>
      </p:sp>
    </p:spTree>
    <p:extLst>
      <p:ext uri="{BB962C8B-B14F-4D97-AF65-F5344CB8AC3E}">
        <p14:creationId xmlns:p14="http://schemas.microsoft.com/office/powerpoint/2010/main" val="718396898"/>
      </p:ext>
    </p:extLst>
  </p:cSld>
  <p:clrMapOvr>
    <a:masterClrMapping/>
  </p:clrMapOvr>
  <mc:AlternateContent xmlns:mc="http://schemas.openxmlformats.org/markup-compatibility/2006" xmlns:p14="http://schemas.microsoft.com/office/powerpoint/2010/main">
    <mc:Choice Requires="p14">
      <p:transition spd="slow" p14:dur="2000" advTm="73804"/>
    </mc:Choice>
    <mc:Fallback xmlns="">
      <p:transition spd="slow" advTm="7380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38450EAD-4B2E-1230-14BB-9B99E63A10BC}"/>
              </a:ext>
            </a:extLst>
          </p:cNvPr>
          <p:cNvGrpSpPr/>
          <p:nvPr/>
        </p:nvGrpSpPr>
        <p:grpSpPr>
          <a:xfrm>
            <a:off x="617280" y="136992"/>
            <a:ext cx="11976643" cy="5786944"/>
            <a:chOff x="617280" y="268963"/>
            <a:chExt cx="11976643" cy="5786944"/>
          </a:xfrm>
        </p:grpSpPr>
        <p:pic>
          <p:nvPicPr>
            <p:cNvPr id="10" name="Graphic 21">
              <a:extLst>
                <a:ext uri="{FF2B5EF4-FFF2-40B4-BE49-F238E27FC236}">
                  <a16:creationId xmlns:a16="http://schemas.microsoft.com/office/drawing/2014/main" id="{47521DA2-B49A-9399-8664-ABCCEE92EB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78558ECD-6CDC-A5B1-400F-FC758244EEF9}"/>
                </a:ext>
              </a:extLst>
            </p:cNvPr>
            <p:cNvGrpSpPr/>
            <p:nvPr/>
          </p:nvGrpSpPr>
          <p:grpSpPr>
            <a:xfrm>
              <a:off x="617280" y="935396"/>
              <a:ext cx="10812720" cy="5120511"/>
              <a:chOff x="617280" y="935396"/>
              <a:chExt cx="10812720" cy="5120511"/>
            </a:xfrm>
          </p:grpSpPr>
          <p:sp>
            <p:nvSpPr>
              <p:cNvPr id="13" name="Rectangle: Rounded Corners 24">
                <a:extLst>
                  <a:ext uri="{FF2B5EF4-FFF2-40B4-BE49-F238E27FC236}">
                    <a16:creationId xmlns:a16="http://schemas.microsoft.com/office/drawing/2014/main" id="{A4A3C1A1-DF78-3E4D-D0A2-654693770D6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072EC8B4-F089-B62C-9106-4C9D396CE0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55F8A381-62E6-1291-A8B2-C242783D3AA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6" name="TextBox 15">
                <a:extLst>
                  <a:ext uri="{FF2B5EF4-FFF2-40B4-BE49-F238E27FC236}">
                    <a16:creationId xmlns:a16="http://schemas.microsoft.com/office/drawing/2014/main" id="{F60F5172-B580-3791-E986-24FECC9CC19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2" name="Title 3">
              <a:extLst>
                <a:ext uri="{FF2B5EF4-FFF2-40B4-BE49-F238E27FC236}">
                  <a16:creationId xmlns:a16="http://schemas.microsoft.com/office/drawing/2014/main" id="{CD548AD9-E268-AE69-FB9A-F131656FE76F}"/>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4. Pareto Diagram</a:t>
              </a:r>
              <a:endParaRPr lang="en-US" sz="8000" b="1" dirty="0">
                <a:ln w="0"/>
              </a:endParaRPr>
            </a:p>
          </p:txBody>
        </p:sp>
      </p:grpSp>
      <p:sp>
        <p:nvSpPr>
          <p:cNvPr id="43011" name="Content Placeholder 2"/>
          <p:cNvSpPr>
            <a:spLocks noGrp="1"/>
          </p:cNvSpPr>
          <p:nvPr>
            <p:ph idx="1"/>
          </p:nvPr>
        </p:nvSpPr>
        <p:spPr>
          <a:xfrm>
            <a:off x="900426" y="1989404"/>
            <a:ext cx="10392885" cy="3779454"/>
          </a:xfrm>
        </p:spPr>
        <p:txBody>
          <a:bodyPr>
            <a:normAutofit/>
          </a:bodyPr>
          <a:lstStyle/>
          <a:p>
            <a:pPr marL="319088" indent="-319088">
              <a:buSzPct val="100000"/>
              <a:buFont typeface="+mj-lt"/>
              <a:buAutoNum type="arabicPeriod" startAt="6"/>
            </a:pPr>
            <a:r>
              <a:rPr lang="en-US" sz="2000" dirty="0">
                <a:cs typeface="Arial" pitchFamily="34" charset="0"/>
              </a:rPr>
              <a:t>Add a cumulative line. </a:t>
            </a:r>
          </a:p>
          <a:p>
            <a:pPr marL="582613" lvl="1" indent="-263525">
              <a:spcBef>
                <a:spcPts val="0"/>
              </a:spcBef>
            </a:pPr>
            <a:r>
              <a:rPr lang="en-US" sz="1800" dirty="0">
                <a:cs typeface="Arial" pitchFamily="34" charset="0"/>
              </a:rPr>
              <a:t>This is optional. </a:t>
            </a:r>
          </a:p>
          <a:p>
            <a:pPr marL="582613" lvl="1" indent="-263525">
              <a:spcBef>
                <a:spcPts val="0"/>
              </a:spcBef>
            </a:pPr>
            <a:r>
              <a:rPr lang="en-US" sz="1800" dirty="0">
                <a:cs typeface="Arial" pitchFamily="34" charset="0"/>
              </a:rPr>
              <a:t>Label the right axis from 0 to 100%, and line up the 100% with the grand total on the left axis. </a:t>
            </a:r>
          </a:p>
          <a:p>
            <a:pPr marL="319088" indent="-319088">
              <a:buSzPct val="100000"/>
              <a:buFont typeface="+mj-lt"/>
              <a:buAutoNum type="arabicPeriod" startAt="6"/>
            </a:pPr>
            <a:r>
              <a:rPr lang="en-US" sz="2000" dirty="0">
                <a:cs typeface="Arial" pitchFamily="34" charset="0"/>
              </a:rPr>
              <a:t>Continue the process for all the bars. </a:t>
            </a:r>
          </a:p>
          <a:p>
            <a:pPr marL="582613" lvl="1" indent="-263525">
              <a:spcBef>
                <a:spcPts val="0"/>
              </a:spcBef>
            </a:pPr>
            <a:r>
              <a:rPr lang="en-US" sz="1800" dirty="0">
                <a:cs typeface="Arial" pitchFamily="34" charset="0"/>
              </a:rPr>
              <a:t>Connect the dots, starting at the top of the first bar. </a:t>
            </a:r>
          </a:p>
          <a:p>
            <a:pPr marL="582613" lvl="1" indent="-263525">
              <a:spcBef>
                <a:spcPts val="0"/>
              </a:spcBef>
            </a:pPr>
            <a:r>
              <a:rPr lang="en-US" sz="1800" dirty="0">
                <a:cs typeface="Arial" pitchFamily="34" charset="0"/>
              </a:rPr>
              <a:t>The last dot should reach 100 percent on the right scale.</a:t>
            </a:r>
          </a:p>
          <a:p>
            <a:pPr marL="319088" indent="-319088">
              <a:buSzPct val="100000"/>
              <a:buFont typeface="+mj-lt"/>
              <a:buAutoNum type="arabicPeriod" startAt="6"/>
            </a:pPr>
            <a:r>
              <a:rPr lang="en-US" sz="2000" dirty="0">
                <a:cs typeface="Arial" pitchFamily="34" charset="0"/>
              </a:rPr>
              <a:t>Add title, legend, and date.</a:t>
            </a:r>
          </a:p>
          <a:p>
            <a:pPr marL="319088" indent="-319088">
              <a:buSzPct val="100000"/>
              <a:buFont typeface="+mj-lt"/>
              <a:buAutoNum type="arabicPeriod" startAt="6"/>
            </a:pPr>
            <a:r>
              <a:rPr lang="en-US" sz="2000" dirty="0">
                <a:cs typeface="Arial" pitchFamily="34" charset="0"/>
              </a:rPr>
              <a:t>Analyze the diagram. </a:t>
            </a:r>
          </a:p>
        </p:txBody>
      </p:sp>
    </p:spTree>
    <p:extLst>
      <p:ext uri="{BB962C8B-B14F-4D97-AF65-F5344CB8AC3E}">
        <p14:creationId xmlns:p14="http://schemas.microsoft.com/office/powerpoint/2010/main" val="659404130"/>
      </p:ext>
    </p:extLst>
  </p:cSld>
  <p:clrMapOvr>
    <a:masterClrMapping/>
  </p:clrMapOvr>
  <mc:AlternateContent xmlns:mc="http://schemas.openxmlformats.org/markup-compatibility/2006" xmlns:p14="http://schemas.microsoft.com/office/powerpoint/2010/main">
    <mc:Choice Requires="p14">
      <p:transition spd="slow" p14:dur="2000" advTm="48239"/>
    </mc:Choice>
    <mc:Fallback xmlns="">
      <p:transition spd="slow" advTm="4823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A535A3AC-0190-D9FA-506B-D52615B719B0}"/>
              </a:ext>
            </a:extLst>
          </p:cNvPr>
          <p:cNvGrpSpPr/>
          <p:nvPr/>
        </p:nvGrpSpPr>
        <p:grpSpPr>
          <a:xfrm>
            <a:off x="617280" y="136992"/>
            <a:ext cx="11976643" cy="5786944"/>
            <a:chOff x="617280" y="268963"/>
            <a:chExt cx="11976643" cy="5786944"/>
          </a:xfrm>
        </p:grpSpPr>
        <p:pic>
          <p:nvPicPr>
            <p:cNvPr id="17" name="Graphic 21">
              <a:extLst>
                <a:ext uri="{FF2B5EF4-FFF2-40B4-BE49-F238E27FC236}">
                  <a16:creationId xmlns:a16="http://schemas.microsoft.com/office/drawing/2014/main" id="{32569E26-6EEB-0017-939B-EB4AC8D307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roup 17">
              <a:extLst>
                <a:ext uri="{FF2B5EF4-FFF2-40B4-BE49-F238E27FC236}">
                  <a16:creationId xmlns:a16="http://schemas.microsoft.com/office/drawing/2014/main" id="{71D1E700-B9A4-4A65-9F40-DBC1D72BC2CB}"/>
                </a:ext>
              </a:extLst>
            </p:cNvPr>
            <p:cNvGrpSpPr/>
            <p:nvPr/>
          </p:nvGrpSpPr>
          <p:grpSpPr>
            <a:xfrm>
              <a:off x="617280" y="935396"/>
              <a:ext cx="10812720" cy="5120511"/>
              <a:chOff x="617280" y="935396"/>
              <a:chExt cx="10812720" cy="5120511"/>
            </a:xfrm>
          </p:grpSpPr>
          <p:sp>
            <p:nvSpPr>
              <p:cNvPr id="20" name="Rectangle: Rounded Corners 24">
                <a:extLst>
                  <a:ext uri="{FF2B5EF4-FFF2-40B4-BE49-F238E27FC236}">
                    <a16:creationId xmlns:a16="http://schemas.microsoft.com/office/drawing/2014/main" id="{82811A68-2EB2-62AC-025C-3C6BBAA466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45FD16E3-487B-1A53-1460-D188C93CC50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2" name="TextBox 21">
                <a:extLst>
                  <a:ext uri="{FF2B5EF4-FFF2-40B4-BE49-F238E27FC236}">
                    <a16:creationId xmlns:a16="http://schemas.microsoft.com/office/drawing/2014/main" id="{89EA504B-548E-9E15-D489-6E74387EB6A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3" name="TextBox 22">
                <a:extLst>
                  <a:ext uri="{FF2B5EF4-FFF2-40B4-BE49-F238E27FC236}">
                    <a16:creationId xmlns:a16="http://schemas.microsoft.com/office/drawing/2014/main" id="{65B5BD69-AD0E-2B28-90FA-24DF859BF09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9" name="Title 3">
              <a:extLst>
                <a:ext uri="{FF2B5EF4-FFF2-40B4-BE49-F238E27FC236}">
                  <a16:creationId xmlns:a16="http://schemas.microsoft.com/office/drawing/2014/main" id="{48DC08CF-C3AC-A7BC-E70D-A28C891F8F5C}"/>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4. Pareto Diagram</a:t>
              </a:r>
              <a:endParaRPr lang="en-US" sz="8000" b="1" dirty="0">
                <a:ln w="0"/>
              </a:endParaRPr>
            </a:p>
          </p:txBody>
        </p:sp>
      </p:grpSp>
      <p:sp>
        <p:nvSpPr>
          <p:cNvPr id="2" name="Title 1"/>
          <p:cNvSpPr>
            <a:spLocks noGrp="1"/>
          </p:cNvSpPr>
          <p:nvPr>
            <p:ph type="title"/>
          </p:nvPr>
        </p:nvSpPr>
        <p:spPr>
          <a:xfrm>
            <a:off x="2388330" y="1328227"/>
            <a:ext cx="8153400" cy="990600"/>
          </a:xfrm>
        </p:spPr>
        <p:txBody>
          <a:bodyPr>
            <a:normAutofit/>
          </a:bodyPr>
          <a:lstStyle/>
          <a:p>
            <a:pPr>
              <a:defRPr/>
            </a:pPr>
            <a:r>
              <a:rPr lang="en-US" sz="2800" dirty="0"/>
              <a:t>Pareto Chart – Hotel Example</a:t>
            </a:r>
            <a:endParaRPr lang="ar-EG" sz="2800" dirty="0"/>
          </a:p>
        </p:txBody>
      </p:sp>
      <p:grpSp>
        <p:nvGrpSpPr>
          <p:cNvPr id="15" name="Group 14">
            <a:extLst>
              <a:ext uri="{FF2B5EF4-FFF2-40B4-BE49-F238E27FC236}">
                <a16:creationId xmlns:a16="http://schemas.microsoft.com/office/drawing/2014/main" id="{DCBF0A9F-BB2C-6609-F165-E8F103E6D45C}"/>
              </a:ext>
            </a:extLst>
          </p:cNvPr>
          <p:cNvGrpSpPr/>
          <p:nvPr/>
        </p:nvGrpSpPr>
        <p:grpSpPr>
          <a:xfrm>
            <a:off x="2180407" y="1895562"/>
            <a:ext cx="8526220" cy="3968919"/>
            <a:chOff x="1631950" y="1412875"/>
            <a:chExt cx="8964614" cy="4743451"/>
          </a:xfrm>
        </p:grpSpPr>
        <p:grpSp>
          <p:nvGrpSpPr>
            <p:cNvPr id="7" name="Group 6">
              <a:extLst>
                <a:ext uri="{FF2B5EF4-FFF2-40B4-BE49-F238E27FC236}">
                  <a16:creationId xmlns:a16="http://schemas.microsoft.com/office/drawing/2014/main" id="{12CA2DE0-949B-6952-D792-283449250CEC}"/>
                </a:ext>
              </a:extLst>
            </p:cNvPr>
            <p:cNvGrpSpPr/>
            <p:nvPr/>
          </p:nvGrpSpPr>
          <p:grpSpPr>
            <a:xfrm>
              <a:off x="1631950" y="1412875"/>
              <a:ext cx="8856664" cy="4743451"/>
              <a:chOff x="1631950" y="1412875"/>
              <a:chExt cx="8856664" cy="4743451"/>
            </a:xfrm>
          </p:grpSpPr>
          <p:pic>
            <p:nvPicPr>
              <p:cNvPr id="44035" name="Picture 1"/>
              <p:cNvPicPr>
                <a:picLocks noChangeAspect="1" noChangeArrowheads="1"/>
              </p:cNvPicPr>
              <p:nvPr/>
            </p:nvPicPr>
            <p:blipFill>
              <a:blip r:embed="rId3" cstate="print"/>
              <a:srcRect/>
              <a:stretch>
                <a:fillRect/>
              </a:stretch>
            </p:blipFill>
            <p:spPr bwMode="auto">
              <a:xfrm>
                <a:off x="2424114" y="1989139"/>
                <a:ext cx="7272337" cy="4167187"/>
              </a:xfrm>
              <a:prstGeom prst="rect">
                <a:avLst/>
              </a:prstGeom>
              <a:noFill/>
              <a:ln w="9525">
                <a:noFill/>
                <a:miter lim="800000"/>
                <a:headEnd/>
                <a:tailEnd/>
              </a:ln>
            </p:spPr>
          </p:pic>
          <p:sp>
            <p:nvSpPr>
              <p:cNvPr id="44036" name="Rectangle 6"/>
              <p:cNvSpPr>
                <a:spLocks noChangeArrowheads="1"/>
              </p:cNvSpPr>
              <p:nvPr/>
            </p:nvSpPr>
            <p:spPr bwMode="auto">
              <a:xfrm>
                <a:off x="2135189" y="1557339"/>
                <a:ext cx="8281987" cy="492125"/>
              </a:xfrm>
              <a:prstGeom prst="rect">
                <a:avLst/>
              </a:prstGeom>
              <a:noFill/>
              <a:ln w="9525">
                <a:noFill/>
                <a:miter lim="800000"/>
                <a:headEnd/>
                <a:tailEnd/>
              </a:ln>
            </p:spPr>
            <p:txBody>
              <a:bodyPr>
                <a:spAutoFit/>
              </a:bodyPr>
              <a:lstStyle/>
              <a:p>
                <a:pPr algn="justLow" rtl="0">
                  <a:buClr>
                    <a:srgbClr val="EA8B0C"/>
                  </a:buClr>
                  <a:buSzPct val="49000"/>
                  <a:buFont typeface="Wingdings" pitchFamily="2" charset="2"/>
                  <a:buChar char="q"/>
                </a:pPr>
                <a:r>
                  <a:rPr lang="en-US" sz="2600" dirty="0">
                    <a:solidFill>
                      <a:srgbClr val="6C554C"/>
                    </a:solidFill>
                    <a:latin typeface="Tw Cen MT" pitchFamily="34" charset="0"/>
                  </a:rPr>
                  <a:t> Registered Complaints</a:t>
                </a:r>
                <a:endParaRPr lang="ar-EG" sz="2600" dirty="0">
                  <a:solidFill>
                    <a:srgbClr val="6C554C"/>
                  </a:solidFill>
                  <a:latin typeface="Tw Cen MT" pitchFamily="34" charset="0"/>
                </a:endParaRPr>
              </a:p>
            </p:txBody>
          </p:sp>
          <p:sp>
            <p:nvSpPr>
              <p:cNvPr id="6" name="Oval Callout 5"/>
              <p:cNvSpPr/>
              <p:nvPr/>
            </p:nvSpPr>
            <p:spPr>
              <a:xfrm>
                <a:off x="7535864" y="1412876"/>
                <a:ext cx="1512887" cy="720725"/>
              </a:xfrm>
              <a:prstGeom prst="wedgeEllipseCallout">
                <a:avLst>
                  <a:gd name="adj1" fmla="val -5715"/>
                  <a:gd name="adj2" fmla="val 14173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rgbClr val="CC6600"/>
                    </a:solidFill>
                  </a:rPr>
                  <a:t>962/2225</a:t>
                </a:r>
              </a:p>
              <a:p>
                <a:pPr algn="ctr">
                  <a:defRPr/>
                </a:pPr>
                <a:r>
                  <a:rPr lang="en-US" sz="1100" dirty="0">
                    <a:solidFill>
                      <a:srgbClr val="CC6600"/>
                    </a:solidFill>
                  </a:rPr>
                  <a:t>= 0.432*100</a:t>
                </a:r>
              </a:p>
              <a:p>
                <a:pPr algn="ctr">
                  <a:defRPr/>
                </a:pPr>
                <a:r>
                  <a:rPr lang="en-US" sz="1100" dirty="0">
                    <a:solidFill>
                      <a:srgbClr val="CC6600"/>
                    </a:solidFill>
                  </a:rPr>
                  <a:t>= 43.2</a:t>
                </a:r>
                <a:endParaRPr lang="ar-EG" sz="1100" dirty="0"/>
              </a:p>
            </p:txBody>
          </p:sp>
          <p:sp>
            <p:nvSpPr>
              <p:cNvPr id="9" name="Oval Callout 8"/>
              <p:cNvSpPr/>
              <p:nvPr/>
            </p:nvSpPr>
            <p:spPr>
              <a:xfrm>
                <a:off x="9120189" y="1412875"/>
                <a:ext cx="1368425" cy="647700"/>
              </a:xfrm>
              <a:prstGeom prst="wedgeEllipseCallout">
                <a:avLst>
                  <a:gd name="adj1" fmla="val -40421"/>
                  <a:gd name="adj2" fmla="val 202433"/>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rgbClr val="CC6600"/>
                    </a:solidFill>
                  </a:rPr>
                  <a:t>22.7+43.2</a:t>
                </a:r>
              </a:p>
              <a:p>
                <a:pPr algn="ctr">
                  <a:defRPr/>
                </a:pPr>
                <a:r>
                  <a:rPr lang="en-US" sz="1100" dirty="0">
                    <a:solidFill>
                      <a:srgbClr val="CC6600"/>
                    </a:solidFill>
                  </a:rPr>
                  <a:t>= 65.9</a:t>
                </a:r>
                <a:endParaRPr lang="ar-EG" sz="1200" dirty="0"/>
              </a:p>
            </p:txBody>
          </p:sp>
          <p:sp>
            <p:nvSpPr>
              <p:cNvPr id="10" name="TextBox 9"/>
              <p:cNvSpPr txBox="1"/>
              <p:nvPr/>
            </p:nvSpPr>
            <p:spPr>
              <a:xfrm>
                <a:off x="4583114" y="2171700"/>
                <a:ext cx="1368425" cy="400050"/>
              </a:xfrm>
              <a:prstGeom prst="rect">
                <a:avLst/>
              </a:prstGeom>
              <a:noFill/>
            </p:spPr>
            <p:txBody>
              <a:bodyPr rtlCol="1">
                <a:spAutoFit/>
              </a:bodyPr>
              <a:lstStyle/>
              <a:p>
                <a:pPr>
                  <a:defRPr/>
                </a:pPr>
                <a:r>
                  <a:rPr lang="en-US" sz="2000" dirty="0">
                    <a:solidFill>
                      <a:schemeClr val="tx1">
                        <a:lumMod val="75000"/>
                        <a:lumOff val="25000"/>
                      </a:schemeClr>
                    </a:solidFill>
                  </a:rPr>
                  <a:t>/Problems</a:t>
                </a:r>
                <a:endParaRPr lang="ar-EG" sz="2000" dirty="0">
                  <a:solidFill>
                    <a:schemeClr val="tx1">
                      <a:lumMod val="75000"/>
                      <a:lumOff val="25000"/>
                    </a:schemeClr>
                  </a:solidFill>
                </a:endParaRPr>
              </a:p>
            </p:txBody>
          </p:sp>
          <p:sp>
            <p:nvSpPr>
              <p:cNvPr id="11" name="TextBox 10"/>
              <p:cNvSpPr txBox="1"/>
              <p:nvPr/>
            </p:nvSpPr>
            <p:spPr>
              <a:xfrm>
                <a:off x="2855914" y="2176463"/>
                <a:ext cx="1152525" cy="400050"/>
              </a:xfrm>
              <a:prstGeom prst="rect">
                <a:avLst/>
              </a:prstGeom>
              <a:noFill/>
            </p:spPr>
            <p:txBody>
              <a:bodyPr rtlCol="1">
                <a:spAutoFit/>
              </a:bodyPr>
              <a:lstStyle/>
              <a:p>
                <a:pPr>
                  <a:defRPr/>
                </a:pPr>
                <a:r>
                  <a:rPr lang="en-US" sz="2000" dirty="0">
                    <a:solidFill>
                      <a:schemeClr val="tx1">
                        <a:lumMod val="75000"/>
                        <a:lumOff val="25000"/>
                      </a:schemeClr>
                    </a:solidFill>
                  </a:rPr>
                  <a:t>Causes/</a:t>
                </a:r>
                <a:endParaRPr lang="ar-EG" sz="2000" dirty="0">
                  <a:solidFill>
                    <a:schemeClr val="tx1">
                      <a:lumMod val="75000"/>
                      <a:lumOff val="25000"/>
                    </a:schemeClr>
                  </a:solidFill>
                </a:endParaRPr>
              </a:p>
            </p:txBody>
          </p:sp>
          <p:sp>
            <p:nvSpPr>
              <p:cNvPr id="12" name="Oval Callout 11"/>
              <p:cNvSpPr/>
              <p:nvPr/>
            </p:nvSpPr>
            <p:spPr>
              <a:xfrm>
                <a:off x="1631950" y="2636838"/>
                <a:ext cx="863600" cy="647700"/>
              </a:xfrm>
              <a:prstGeom prst="wedgeEllipseCallout">
                <a:avLst>
                  <a:gd name="adj1" fmla="val 83504"/>
                  <a:gd name="adj2" fmla="val -88157"/>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rgbClr val="CC6600"/>
                    </a:solidFill>
                  </a:rPr>
                  <a:t>X-</a:t>
                </a:r>
              </a:p>
              <a:p>
                <a:pPr algn="ctr">
                  <a:defRPr/>
                </a:pPr>
                <a:r>
                  <a:rPr lang="en-US" sz="1100" dirty="0">
                    <a:solidFill>
                      <a:srgbClr val="CC6600"/>
                    </a:solidFill>
                  </a:rPr>
                  <a:t>Axis</a:t>
                </a:r>
                <a:endParaRPr lang="ar-EG" sz="1200" dirty="0"/>
              </a:p>
            </p:txBody>
          </p:sp>
          <p:sp>
            <p:nvSpPr>
              <p:cNvPr id="13" name="Oval Callout 12"/>
              <p:cNvSpPr/>
              <p:nvPr/>
            </p:nvSpPr>
            <p:spPr>
              <a:xfrm>
                <a:off x="5880100" y="1484313"/>
                <a:ext cx="1042988" cy="576262"/>
              </a:xfrm>
              <a:prstGeom prst="wedgeEllipseCallout">
                <a:avLst>
                  <a:gd name="adj1" fmla="val -29839"/>
                  <a:gd name="adj2" fmla="val 81494"/>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rgbClr val="CC6600"/>
                    </a:solidFill>
                  </a:rPr>
                  <a:t>Left</a:t>
                </a:r>
              </a:p>
              <a:p>
                <a:pPr algn="ctr">
                  <a:defRPr/>
                </a:pPr>
                <a:r>
                  <a:rPr lang="en-US" sz="1100" dirty="0">
                    <a:solidFill>
                      <a:srgbClr val="CC6600"/>
                    </a:solidFill>
                  </a:rPr>
                  <a:t>Y-</a:t>
                </a:r>
              </a:p>
              <a:p>
                <a:pPr algn="ctr">
                  <a:defRPr/>
                </a:pPr>
                <a:r>
                  <a:rPr lang="en-US" sz="1100" dirty="0">
                    <a:solidFill>
                      <a:srgbClr val="CC6600"/>
                    </a:solidFill>
                  </a:rPr>
                  <a:t>Axis</a:t>
                </a:r>
                <a:endParaRPr lang="ar-EG" sz="1100" dirty="0"/>
              </a:p>
            </p:txBody>
          </p:sp>
        </p:grpSp>
        <p:sp>
          <p:nvSpPr>
            <p:cNvPr id="14" name="Oval Callout 13"/>
            <p:cNvSpPr/>
            <p:nvPr/>
          </p:nvSpPr>
          <p:spPr>
            <a:xfrm>
              <a:off x="9551989" y="2852738"/>
              <a:ext cx="1044575" cy="576262"/>
            </a:xfrm>
            <a:prstGeom prst="wedgeEllipseCallout">
              <a:avLst>
                <a:gd name="adj1" fmla="val -74691"/>
                <a:gd name="adj2" fmla="val -12070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900" dirty="0">
                  <a:solidFill>
                    <a:srgbClr val="CC6600"/>
                  </a:solidFill>
                </a:rPr>
                <a:t>Right </a:t>
              </a:r>
            </a:p>
            <a:p>
              <a:pPr algn="ctr">
                <a:defRPr/>
              </a:pPr>
              <a:r>
                <a:rPr lang="en-US" sz="900" dirty="0">
                  <a:solidFill>
                    <a:srgbClr val="CC6600"/>
                  </a:solidFill>
                </a:rPr>
                <a:t>Y-</a:t>
              </a:r>
            </a:p>
            <a:p>
              <a:pPr algn="ctr">
                <a:defRPr/>
              </a:pPr>
              <a:r>
                <a:rPr lang="en-US" sz="900" dirty="0">
                  <a:solidFill>
                    <a:srgbClr val="CC6600"/>
                  </a:solidFill>
                </a:rPr>
                <a:t>Axis</a:t>
              </a:r>
              <a:endParaRPr lang="ar-EG" sz="900" dirty="0"/>
            </a:p>
          </p:txBody>
        </p:sp>
      </p:grpSp>
    </p:spTree>
    <p:extLst>
      <p:ext uri="{BB962C8B-B14F-4D97-AF65-F5344CB8AC3E}">
        <p14:creationId xmlns:p14="http://schemas.microsoft.com/office/powerpoint/2010/main" val="1146033756"/>
      </p:ext>
    </p:extLst>
  </p:cSld>
  <p:clrMapOvr>
    <a:masterClrMapping/>
  </p:clrMapOvr>
  <mc:AlternateContent xmlns:mc="http://schemas.openxmlformats.org/markup-compatibility/2006" xmlns:p14="http://schemas.microsoft.com/office/powerpoint/2010/main">
    <mc:Choice Requires="p14">
      <p:transition spd="slow" p14:dur="2000" advTm="263279"/>
    </mc:Choice>
    <mc:Fallback xmlns="">
      <p:transition spd="slow" advTm="26327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AA20E993-B2D3-3C7F-53F5-7CDC6B25A755}"/>
              </a:ext>
            </a:extLst>
          </p:cNvPr>
          <p:cNvGrpSpPr/>
          <p:nvPr/>
        </p:nvGrpSpPr>
        <p:grpSpPr>
          <a:xfrm>
            <a:off x="617280" y="136992"/>
            <a:ext cx="11976643" cy="5786944"/>
            <a:chOff x="617280" y="268963"/>
            <a:chExt cx="11976643" cy="5786944"/>
          </a:xfrm>
        </p:grpSpPr>
        <p:pic>
          <p:nvPicPr>
            <p:cNvPr id="16" name="Graphic 21">
              <a:extLst>
                <a:ext uri="{FF2B5EF4-FFF2-40B4-BE49-F238E27FC236}">
                  <a16:creationId xmlns:a16="http://schemas.microsoft.com/office/drawing/2014/main" id="{4FA21E4F-3543-038B-0B1D-C0E1BF2E13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7" name="Group 16">
              <a:extLst>
                <a:ext uri="{FF2B5EF4-FFF2-40B4-BE49-F238E27FC236}">
                  <a16:creationId xmlns:a16="http://schemas.microsoft.com/office/drawing/2014/main" id="{215A0DEA-3491-F8B5-7600-B5C34B728DDE}"/>
                </a:ext>
              </a:extLst>
            </p:cNvPr>
            <p:cNvGrpSpPr/>
            <p:nvPr/>
          </p:nvGrpSpPr>
          <p:grpSpPr>
            <a:xfrm>
              <a:off x="617280" y="935396"/>
              <a:ext cx="10812720" cy="5120511"/>
              <a:chOff x="617280" y="935396"/>
              <a:chExt cx="10812720" cy="5120511"/>
            </a:xfrm>
          </p:grpSpPr>
          <p:sp>
            <p:nvSpPr>
              <p:cNvPr id="19" name="Rectangle: Rounded Corners 24">
                <a:extLst>
                  <a:ext uri="{FF2B5EF4-FFF2-40B4-BE49-F238E27FC236}">
                    <a16:creationId xmlns:a16="http://schemas.microsoft.com/office/drawing/2014/main" id="{C54DE6D5-8864-4202-D983-683FBB5FFCA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68BBF415-7BF4-7EF1-C3A8-E23FEBA5E4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1" name="TextBox 20">
                <a:extLst>
                  <a:ext uri="{FF2B5EF4-FFF2-40B4-BE49-F238E27FC236}">
                    <a16:creationId xmlns:a16="http://schemas.microsoft.com/office/drawing/2014/main" id="{8F805AC8-D288-8660-18C2-EAEC0C0284F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2" name="TextBox 21">
                <a:extLst>
                  <a:ext uri="{FF2B5EF4-FFF2-40B4-BE49-F238E27FC236}">
                    <a16:creationId xmlns:a16="http://schemas.microsoft.com/office/drawing/2014/main" id="{3DB4068F-DE9E-362E-6FEE-3C0966256EA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8" name="Title 3">
              <a:extLst>
                <a:ext uri="{FF2B5EF4-FFF2-40B4-BE49-F238E27FC236}">
                  <a16:creationId xmlns:a16="http://schemas.microsoft.com/office/drawing/2014/main" id="{D5703103-7BD7-CC36-BFD4-E307EEDD0DD7}"/>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4. Pareto Diagram</a:t>
              </a:r>
              <a:endParaRPr lang="en-US" sz="8000" b="1" dirty="0">
                <a:ln w="0"/>
              </a:endParaRPr>
            </a:p>
          </p:txBody>
        </p:sp>
      </p:grpSp>
      <p:sp>
        <p:nvSpPr>
          <p:cNvPr id="23" name="Title 1">
            <a:extLst>
              <a:ext uri="{FF2B5EF4-FFF2-40B4-BE49-F238E27FC236}">
                <a16:creationId xmlns:a16="http://schemas.microsoft.com/office/drawing/2014/main" id="{DE36978D-A82A-36B3-6133-520147236E0C}"/>
              </a:ext>
            </a:extLst>
          </p:cNvPr>
          <p:cNvSpPr>
            <a:spLocks noGrp="1"/>
          </p:cNvSpPr>
          <p:nvPr>
            <p:ph type="title"/>
          </p:nvPr>
        </p:nvSpPr>
        <p:spPr>
          <a:xfrm>
            <a:off x="2388330" y="1328227"/>
            <a:ext cx="8153400" cy="990600"/>
          </a:xfrm>
        </p:spPr>
        <p:txBody>
          <a:bodyPr>
            <a:normAutofit/>
          </a:bodyPr>
          <a:lstStyle/>
          <a:p>
            <a:pPr>
              <a:defRPr/>
            </a:pPr>
            <a:r>
              <a:rPr lang="en-US" sz="2800" dirty="0"/>
              <a:t>Pareto Chart – Hotel Example</a:t>
            </a:r>
            <a:endParaRPr lang="ar-EG" sz="2800" dirty="0"/>
          </a:p>
        </p:txBody>
      </p:sp>
      <p:grpSp>
        <p:nvGrpSpPr>
          <p:cNvPr id="14" name="Group 13">
            <a:extLst>
              <a:ext uri="{FF2B5EF4-FFF2-40B4-BE49-F238E27FC236}">
                <a16:creationId xmlns:a16="http://schemas.microsoft.com/office/drawing/2014/main" id="{3DA5D921-CA08-D310-4E6E-D529D387A2EE}"/>
              </a:ext>
            </a:extLst>
          </p:cNvPr>
          <p:cNvGrpSpPr/>
          <p:nvPr/>
        </p:nvGrpSpPr>
        <p:grpSpPr>
          <a:xfrm>
            <a:off x="2180407" y="2147777"/>
            <a:ext cx="8242324" cy="3681523"/>
            <a:chOff x="1992313" y="1916114"/>
            <a:chExt cx="8653462" cy="4033837"/>
          </a:xfrm>
        </p:grpSpPr>
        <p:pic>
          <p:nvPicPr>
            <p:cNvPr id="45059" name="Picture 2"/>
            <p:cNvPicPr>
              <a:picLocks noChangeAspect="1" noChangeArrowheads="1"/>
            </p:cNvPicPr>
            <p:nvPr/>
          </p:nvPicPr>
          <p:blipFill>
            <a:blip r:embed="rId3" cstate="print"/>
            <a:srcRect/>
            <a:stretch>
              <a:fillRect/>
            </a:stretch>
          </p:blipFill>
          <p:spPr bwMode="auto">
            <a:xfrm>
              <a:off x="2208214" y="1916114"/>
              <a:ext cx="7659687" cy="4033837"/>
            </a:xfrm>
            <a:prstGeom prst="rect">
              <a:avLst/>
            </a:prstGeom>
            <a:noFill/>
            <a:ln w="9525">
              <a:noFill/>
              <a:miter lim="800000"/>
              <a:headEnd/>
              <a:tailEnd/>
            </a:ln>
          </p:spPr>
        </p:pic>
        <p:sp>
          <p:nvSpPr>
            <p:cNvPr id="5" name="Rectangle 4"/>
            <p:cNvSpPr/>
            <p:nvPr/>
          </p:nvSpPr>
          <p:spPr>
            <a:xfrm>
              <a:off x="2208214" y="1916114"/>
              <a:ext cx="7704137" cy="4033837"/>
            </a:xfrm>
            <a:prstGeom prst="rect">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ar-EG"/>
            </a:p>
          </p:txBody>
        </p:sp>
        <p:sp>
          <p:nvSpPr>
            <p:cNvPr id="6" name="Oval Callout 5"/>
            <p:cNvSpPr/>
            <p:nvPr/>
          </p:nvSpPr>
          <p:spPr>
            <a:xfrm>
              <a:off x="1992313" y="5084763"/>
              <a:ext cx="1223962" cy="647700"/>
            </a:xfrm>
            <a:prstGeom prst="wedgeEllipseCallout">
              <a:avLst>
                <a:gd name="adj1" fmla="val 88247"/>
                <a:gd name="adj2" fmla="val -12511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200" dirty="0">
                  <a:solidFill>
                    <a:srgbClr val="CC6600"/>
                  </a:solidFill>
                </a:rPr>
                <a:t>Problems</a:t>
              </a:r>
              <a:endParaRPr lang="ar-EG" sz="1200" dirty="0">
                <a:solidFill>
                  <a:srgbClr val="CC6600"/>
                </a:solidFill>
              </a:endParaRPr>
            </a:p>
          </p:txBody>
        </p:sp>
        <p:sp>
          <p:nvSpPr>
            <p:cNvPr id="7" name="Oval Callout 6"/>
            <p:cNvSpPr/>
            <p:nvPr/>
          </p:nvSpPr>
          <p:spPr>
            <a:xfrm>
              <a:off x="9242425" y="2852738"/>
              <a:ext cx="1403350" cy="431800"/>
            </a:xfrm>
            <a:prstGeom prst="wedgeEllipseCallout">
              <a:avLst>
                <a:gd name="adj1" fmla="val -85180"/>
                <a:gd name="adj2" fmla="val -123221"/>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200" dirty="0">
                  <a:solidFill>
                    <a:srgbClr val="CC6600"/>
                  </a:solidFill>
                </a:rPr>
                <a:t>Cumulative </a:t>
              </a:r>
              <a:endParaRPr lang="ar-EG" sz="1200" dirty="0"/>
            </a:p>
          </p:txBody>
        </p:sp>
        <p:cxnSp>
          <p:nvCxnSpPr>
            <p:cNvPr id="8" name="Straight Connector 7"/>
            <p:cNvCxnSpPr/>
            <p:nvPr/>
          </p:nvCxnSpPr>
          <p:spPr>
            <a:xfrm>
              <a:off x="5375275" y="2830513"/>
              <a:ext cx="3384550" cy="0"/>
            </a:xfrm>
            <a:prstGeom prst="line">
              <a:avLst/>
            </a:prstGeom>
            <a:ln>
              <a:solidFill>
                <a:srgbClr val="CC6600"/>
              </a:solidFill>
              <a:prstDash val="sysDash"/>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6600826" y="2603501"/>
              <a:ext cx="790575" cy="288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rgbClr val="CC6600"/>
                  </a:solidFill>
                </a:rPr>
                <a:t>80% line</a:t>
              </a:r>
              <a:endParaRPr lang="ar-EG" sz="1100" dirty="0">
                <a:solidFill>
                  <a:srgbClr val="CC6600"/>
                </a:solidFill>
              </a:endParaRPr>
            </a:p>
          </p:txBody>
        </p:sp>
      </p:grpSp>
    </p:spTree>
    <p:extLst>
      <p:ext uri="{BB962C8B-B14F-4D97-AF65-F5344CB8AC3E}">
        <p14:creationId xmlns:p14="http://schemas.microsoft.com/office/powerpoint/2010/main" val="2891963344"/>
      </p:ext>
    </p:extLst>
  </p:cSld>
  <p:clrMapOvr>
    <a:masterClrMapping/>
  </p:clrMapOvr>
  <mc:AlternateContent xmlns:mc="http://schemas.openxmlformats.org/markup-compatibility/2006" xmlns:p14="http://schemas.microsoft.com/office/powerpoint/2010/main">
    <mc:Choice Requires="p14">
      <p:transition spd="slow" p14:dur="2000" advTm="109133"/>
    </mc:Choice>
    <mc:Fallback xmlns="">
      <p:transition spd="slow" advTm="10913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E6F95747-C027-90D4-B451-FA8FD4C7B08A}"/>
              </a:ext>
            </a:extLst>
          </p:cNvPr>
          <p:cNvGrpSpPr/>
          <p:nvPr/>
        </p:nvGrpSpPr>
        <p:grpSpPr>
          <a:xfrm>
            <a:off x="617280" y="136992"/>
            <a:ext cx="11976643" cy="5786944"/>
            <a:chOff x="617280" y="268963"/>
            <a:chExt cx="11976643" cy="5786944"/>
          </a:xfrm>
        </p:grpSpPr>
        <p:pic>
          <p:nvPicPr>
            <p:cNvPr id="12" name="Graphic 21">
              <a:extLst>
                <a:ext uri="{FF2B5EF4-FFF2-40B4-BE49-F238E27FC236}">
                  <a16:creationId xmlns:a16="http://schemas.microsoft.com/office/drawing/2014/main" id="{D2230E8B-809B-F009-D4EA-FA8A103D7F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ABDB4D57-92E2-5519-5349-70A53CE660C1}"/>
                </a:ext>
              </a:extLst>
            </p:cNvPr>
            <p:cNvGrpSpPr/>
            <p:nvPr/>
          </p:nvGrpSpPr>
          <p:grpSpPr>
            <a:xfrm>
              <a:off x="617280" y="935396"/>
              <a:ext cx="10812720" cy="5120511"/>
              <a:chOff x="617280" y="935396"/>
              <a:chExt cx="10812720" cy="5120511"/>
            </a:xfrm>
          </p:grpSpPr>
          <p:sp>
            <p:nvSpPr>
              <p:cNvPr id="15" name="Rectangle: Rounded Corners 24">
                <a:extLst>
                  <a:ext uri="{FF2B5EF4-FFF2-40B4-BE49-F238E27FC236}">
                    <a16:creationId xmlns:a16="http://schemas.microsoft.com/office/drawing/2014/main" id="{8A212E6C-DB00-1D93-8763-5D794720B8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30A8EC13-5A39-B184-C7F5-21F48729E5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id="{44D6E1FA-F3B4-0F06-65C3-8E8441CA2F8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8" name="TextBox 17">
                <a:extLst>
                  <a:ext uri="{FF2B5EF4-FFF2-40B4-BE49-F238E27FC236}">
                    <a16:creationId xmlns:a16="http://schemas.microsoft.com/office/drawing/2014/main" id="{A366F746-BF39-2AB9-BFDC-5ABED5B10D9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4" name="Title 3">
              <a:extLst>
                <a:ext uri="{FF2B5EF4-FFF2-40B4-BE49-F238E27FC236}">
                  <a16:creationId xmlns:a16="http://schemas.microsoft.com/office/drawing/2014/main" id="{C07663A9-B1D9-DCD5-BA52-B7D65C38F162}"/>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4. Pareto Diagram</a:t>
              </a:r>
              <a:endParaRPr lang="en-US" sz="8000" b="1" dirty="0">
                <a:ln w="0"/>
              </a:endParaRPr>
            </a:p>
          </p:txBody>
        </p:sp>
      </p:grpSp>
      <p:sp>
        <p:nvSpPr>
          <p:cNvPr id="19" name="Title 1">
            <a:extLst>
              <a:ext uri="{FF2B5EF4-FFF2-40B4-BE49-F238E27FC236}">
                <a16:creationId xmlns:a16="http://schemas.microsoft.com/office/drawing/2014/main" id="{373572CC-9E18-18DA-7C29-6ACAF8007B70}"/>
              </a:ext>
            </a:extLst>
          </p:cNvPr>
          <p:cNvSpPr txBox="1">
            <a:spLocks/>
          </p:cNvSpPr>
          <p:nvPr/>
        </p:nvSpPr>
        <p:spPr>
          <a:xfrm>
            <a:off x="2388330" y="1328227"/>
            <a:ext cx="8153400" cy="990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2800" dirty="0"/>
              <a:t>Pareto Chart – Customer Complaint Example</a:t>
            </a:r>
            <a:endParaRPr lang="ar-EG" sz="2800" dirty="0"/>
          </a:p>
        </p:txBody>
      </p:sp>
      <p:grpSp>
        <p:nvGrpSpPr>
          <p:cNvPr id="10" name="Group 9">
            <a:extLst>
              <a:ext uri="{FF2B5EF4-FFF2-40B4-BE49-F238E27FC236}">
                <a16:creationId xmlns:a16="http://schemas.microsoft.com/office/drawing/2014/main" id="{705DFCD4-9F20-49A5-9073-E64549BE5932}"/>
              </a:ext>
            </a:extLst>
          </p:cNvPr>
          <p:cNvGrpSpPr/>
          <p:nvPr/>
        </p:nvGrpSpPr>
        <p:grpSpPr>
          <a:xfrm>
            <a:off x="3075692" y="2030877"/>
            <a:ext cx="6480175" cy="3816350"/>
            <a:chOff x="2990851" y="2636838"/>
            <a:chExt cx="6480175" cy="3816350"/>
          </a:xfrm>
        </p:grpSpPr>
        <p:grpSp>
          <p:nvGrpSpPr>
            <p:cNvPr id="46084" name="Group 52"/>
            <p:cNvGrpSpPr>
              <a:grpSpLocks/>
            </p:cNvGrpSpPr>
            <p:nvPr/>
          </p:nvGrpSpPr>
          <p:grpSpPr bwMode="auto">
            <a:xfrm>
              <a:off x="3071813" y="2708276"/>
              <a:ext cx="6337300" cy="3675063"/>
              <a:chOff x="1547664" y="2708920"/>
              <a:chExt cx="6336704" cy="3675028"/>
            </a:xfrm>
          </p:grpSpPr>
          <p:sp>
            <p:nvSpPr>
              <p:cNvPr id="5" name="Rectangle 4"/>
              <p:cNvSpPr/>
              <p:nvPr/>
            </p:nvSpPr>
            <p:spPr>
              <a:xfrm>
                <a:off x="2987391" y="2708920"/>
                <a:ext cx="3168352" cy="6476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2000" dirty="0">
                    <a:solidFill>
                      <a:schemeClr val="tx1"/>
                    </a:solidFill>
                  </a:rPr>
                  <a:t>Types of customer complaints </a:t>
                </a:r>
                <a:endParaRPr lang="ar-EG" sz="2000" dirty="0">
                  <a:solidFill>
                    <a:schemeClr val="tx1"/>
                  </a:solidFill>
                </a:endParaRPr>
              </a:p>
            </p:txBody>
          </p:sp>
          <p:sp>
            <p:nvSpPr>
              <p:cNvPr id="46087" name="Rectangle 7"/>
              <p:cNvSpPr>
                <a:spLocks noChangeArrowheads="1"/>
              </p:cNvSpPr>
              <p:nvPr/>
            </p:nvSpPr>
            <p:spPr bwMode="auto">
              <a:xfrm>
                <a:off x="1789126" y="3018547"/>
                <a:ext cx="6095242" cy="2979711"/>
              </a:xfrm>
              <a:prstGeom prst="rect">
                <a:avLst/>
              </a:prstGeom>
              <a:noFill/>
              <a:ln w="9525">
                <a:noFill/>
                <a:miter lim="800000"/>
                <a:headEnd/>
                <a:tailEnd/>
              </a:ln>
            </p:spPr>
            <p:txBody>
              <a:bodyPr/>
              <a:lstStyle/>
              <a:p>
                <a:endParaRPr lang="ar-EG">
                  <a:latin typeface="Tw Cen MT" pitchFamily="34" charset="0"/>
                </a:endParaRPr>
              </a:p>
            </p:txBody>
          </p:sp>
          <p:sp>
            <p:nvSpPr>
              <p:cNvPr id="46088" name="Rectangle 8"/>
              <p:cNvSpPr>
                <a:spLocks noChangeArrowheads="1"/>
              </p:cNvSpPr>
              <p:nvPr/>
            </p:nvSpPr>
            <p:spPr bwMode="auto">
              <a:xfrm>
                <a:off x="1789126" y="3018547"/>
                <a:ext cx="6095242" cy="2979711"/>
              </a:xfrm>
              <a:prstGeom prst="rect">
                <a:avLst/>
              </a:prstGeom>
              <a:noFill/>
              <a:ln w="9525">
                <a:noFill/>
                <a:miter lim="800000"/>
                <a:headEnd/>
                <a:tailEnd/>
              </a:ln>
            </p:spPr>
            <p:txBody>
              <a:bodyPr/>
              <a:lstStyle/>
              <a:p>
                <a:endParaRPr lang="ar-EG">
                  <a:latin typeface="Tw Cen MT" pitchFamily="34" charset="0"/>
                </a:endParaRPr>
              </a:p>
            </p:txBody>
          </p:sp>
          <p:sp>
            <p:nvSpPr>
              <p:cNvPr id="46089" name="Rectangle 10"/>
              <p:cNvSpPr>
                <a:spLocks noChangeArrowheads="1"/>
              </p:cNvSpPr>
              <p:nvPr/>
            </p:nvSpPr>
            <p:spPr bwMode="auto">
              <a:xfrm>
                <a:off x="2123728" y="3429000"/>
                <a:ext cx="144016" cy="2571268"/>
              </a:xfrm>
              <a:prstGeom prst="rect">
                <a:avLst/>
              </a:prstGeom>
              <a:solidFill>
                <a:srgbClr val="99CCFF"/>
              </a:solidFill>
              <a:ln w="9525">
                <a:solidFill>
                  <a:srgbClr val="000000"/>
                </a:solidFill>
                <a:miter lim="800000"/>
                <a:headEnd/>
                <a:tailEnd/>
              </a:ln>
            </p:spPr>
            <p:txBody>
              <a:bodyPr/>
              <a:lstStyle/>
              <a:p>
                <a:endParaRPr lang="ar-EG">
                  <a:latin typeface="Tw Cen MT" pitchFamily="34" charset="0"/>
                </a:endParaRPr>
              </a:p>
            </p:txBody>
          </p:sp>
          <p:sp>
            <p:nvSpPr>
              <p:cNvPr id="46090" name="Rectangle 13"/>
              <p:cNvSpPr>
                <a:spLocks noChangeArrowheads="1"/>
              </p:cNvSpPr>
              <p:nvPr/>
            </p:nvSpPr>
            <p:spPr bwMode="auto">
              <a:xfrm>
                <a:off x="3275856" y="4930514"/>
                <a:ext cx="159933" cy="1069754"/>
              </a:xfrm>
              <a:prstGeom prst="rect">
                <a:avLst/>
              </a:prstGeom>
              <a:solidFill>
                <a:srgbClr val="99CCFF"/>
              </a:solidFill>
              <a:ln w="9525">
                <a:solidFill>
                  <a:srgbClr val="000000"/>
                </a:solidFill>
                <a:miter lim="800000"/>
                <a:headEnd/>
                <a:tailEnd/>
              </a:ln>
            </p:spPr>
            <p:txBody>
              <a:bodyPr/>
              <a:lstStyle/>
              <a:p>
                <a:endParaRPr lang="ar-EG">
                  <a:latin typeface="Tw Cen MT" pitchFamily="34" charset="0"/>
                </a:endParaRPr>
              </a:p>
            </p:txBody>
          </p:sp>
          <p:sp>
            <p:nvSpPr>
              <p:cNvPr id="46091" name="Rectangle 15"/>
              <p:cNvSpPr>
                <a:spLocks noChangeArrowheads="1"/>
              </p:cNvSpPr>
              <p:nvPr/>
            </p:nvSpPr>
            <p:spPr bwMode="auto">
              <a:xfrm>
                <a:off x="4763445" y="5356406"/>
                <a:ext cx="0" cy="641852"/>
              </a:xfrm>
              <a:prstGeom prst="rect">
                <a:avLst/>
              </a:prstGeom>
              <a:solidFill>
                <a:srgbClr val="4D6680"/>
              </a:solidFill>
              <a:ln w="9525">
                <a:solidFill>
                  <a:srgbClr val="000000"/>
                </a:solidFill>
                <a:miter lim="800000"/>
                <a:headEnd/>
                <a:tailEnd/>
              </a:ln>
            </p:spPr>
            <p:txBody>
              <a:bodyPr/>
              <a:lstStyle/>
              <a:p>
                <a:endParaRPr lang="ar-EG">
                  <a:latin typeface="Tw Cen MT" pitchFamily="34" charset="0"/>
                </a:endParaRPr>
              </a:p>
            </p:txBody>
          </p:sp>
          <p:sp>
            <p:nvSpPr>
              <p:cNvPr id="46092" name="Rectangle 16"/>
              <p:cNvSpPr>
                <a:spLocks noChangeArrowheads="1"/>
              </p:cNvSpPr>
              <p:nvPr/>
            </p:nvSpPr>
            <p:spPr bwMode="auto">
              <a:xfrm>
                <a:off x="4603511" y="5356406"/>
                <a:ext cx="159933" cy="641852"/>
              </a:xfrm>
              <a:prstGeom prst="rect">
                <a:avLst/>
              </a:prstGeom>
              <a:solidFill>
                <a:srgbClr val="99CCFF"/>
              </a:solidFill>
              <a:ln w="9525">
                <a:solidFill>
                  <a:srgbClr val="000000"/>
                </a:solidFill>
                <a:miter lim="800000"/>
                <a:headEnd/>
                <a:tailEnd/>
              </a:ln>
            </p:spPr>
            <p:txBody>
              <a:bodyPr/>
              <a:lstStyle/>
              <a:p>
                <a:endParaRPr lang="ar-EG">
                  <a:latin typeface="Tw Cen MT" pitchFamily="34" charset="0"/>
                </a:endParaRPr>
              </a:p>
            </p:txBody>
          </p:sp>
          <p:sp>
            <p:nvSpPr>
              <p:cNvPr id="46093" name="Freeform 17"/>
              <p:cNvSpPr>
                <a:spLocks/>
              </p:cNvSpPr>
              <p:nvPr/>
            </p:nvSpPr>
            <p:spPr bwMode="auto">
              <a:xfrm>
                <a:off x="4603511" y="5356406"/>
                <a:ext cx="159933" cy="2228"/>
              </a:xfrm>
              <a:custGeom>
                <a:avLst/>
                <a:gdLst>
                  <a:gd name="T0" fmla="*/ 2147483647 w 180"/>
                  <a:gd name="T1" fmla="*/ 0 h 2228"/>
                  <a:gd name="T2" fmla="*/ 2147483647 w 180"/>
                  <a:gd name="T3" fmla="*/ 0 h 2228"/>
                  <a:gd name="T4" fmla="*/ 2147483647 w 180"/>
                  <a:gd name="T5" fmla="*/ 0 h 2228"/>
                  <a:gd name="T6" fmla="*/ 0 w 180"/>
                  <a:gd name="T7" fmla="*/ 0 h 2228"/>
                  <a:gd name="T8" fmla="*/ 2147483647 w 180"/>
                  <a:gd name="T9" fmla="*/ 0 h 2228"/>
                  <a:gd name="T10" fmla="*/ 0 60000 65536"/>
                  <a:gd name="T11" fmla="*/ 0 60000 65536"/>
                  <a:gd name="T12" fmla="*/ 0 60000 65536"/>
                  <a:gd name="T13" fmla="*/ 0 60000 65536"/>
                  <a:gd name="T14" fmla="*/ 0 60000 65536"/>
                  <a:gd name="T15" fmla="*/ 0 w 180"/>
                  <a:gd name="T16" fmla="*/ 0 h 2228"/>
                  <a:gd name="T17" fmla="*/ 180 w 180"/>
                  <a:gd name="T18" fmla="*/ 2228 h 2228"/>
                </a:gdLst>
                <a:ahLst/>
                <a:cxnLst>
                  <a:cxn ang="T10">
                    <a:pos x="T0" y="T1"/>
                  </a:cxn>
                  <a:cxn ang="T11">
                    <a:pos x="T2" y="T3"/>
                  </a:cxn>
                  <a:cxn ang="T12">
                    <a:pos x="T4" y="T5"/>
                  </a:cxn>
                  <a:cxn ang="T13">
                    <a:pos x="T6" y="T7"/>
                  </a:cxn>
                  <a:cxn ang="T14">
                    <a:pos x="T8" y="T9"/>
                  </a:cxn>
                </a:cxnLst>
                <a:rect l="T15" t="T16" r="T17" b="T18"/>
                <a:pathLst>
                  <a:path w="180" h="2228">
                    <a:moveTo>
                      <a:pt x="180" y="0"/>
                    </a:moveTo>
                    <a:lnTo>
                      <a:pt x="180" y="0"/>
                    </a:lnTo>
                    <a:lnTo>
                      <a:pt x="15" y="0"/>
                    </a:lnTo>
                    <a:lnTo>
                      <a:pt x="0" y="0"/>
                    </a:lnTo>
                    <a:lnTo>
                      <a:pt x="180" y="0"/>
                    </a:lnTo>
                    <a:close/>
                  </a:path>
                </a:pathLst>
              </a:custGeom>
              <a:solidFill>
                <a:srgbClr val="7399BF"/>
              </a:solidFill>
              <a:ln w="9525">
                <a:solidFill>
                  <a:srgbClr val="000000"/>
                </a:solidFill>
                <a:prstDash val="solid"/>
                <a:round/>
                <a:headEnd/>
                <a:tailEnd/>
              </a:ln>
            </p:spPr>
            <p:txBody>
              <a:bodyPr/>
              <a:lstStyle/>
              <a:p>
                <a:endParaRPr lang="en-US"/>
              </a:p>
            </p:txBody>
          </p:sp>
          <p:sp>
            <p:nvSpPr>
              <p:cNvPr id="46094" name="Rectangle 19"/>
              <p:cNvSpPr>
                <a:spLocks noChangeArrowheads="1"/>
              </p:cNvSpPr>
              <p:nvPr/>
            </p:nvSpPr>
            <p:spPr bwMode="auto">
              <a:xfrm>
                <a:off x="5816340" y="5570357"/>
                <a:ext cx="159933" cy="427902"/>
              </a:xfrm>
              <a:prstGeom prst="rect">
                <a:avLst/>
              </a:prstGeom>
              <a:solidFill>
                <a:srgbClr val="99CCFF"/>
              </a:solidFill>
              <a:ln w="9525">
                <a:solidFill>
                  <a:srgbClr val="000000"/>
                </a:solidFill>
                <a:miter lim="800000"/>
                <a:headEnd/>
                <a:tailEnd/>
              </a:ln>
            </p:spPr>
            <p:txBody>
              <a:bodyPr/>
              <a:lstStyle/>
              <a:p>
                <a:endParaRPr lang="ar-EG">
                  <a:latin typeface="Tw Cen MT" pitchFamily="34" charset="0"/>
                </a:endParaRPr>
              </a:p>
            </p:txBody>
          </p:sp>
          <p:sp>
            <p:nvSpPr>
              <p:cNvPr id="46095" name="Rectangle 22"/>
              <p:cNvSpPr>
                <a:spLocks noChangeArrowheads="1"/>
              </p:cNvSpPr>
              <p:nvPr/>
            </p:nvSpPr>
            <p:spPr bwMode="auto">
              <a:xfrm>
                <a:off x="7004355" y="5786317"/>
                <a:ext cx="159933" cy="213951"/>
              </a:xfrm>
              <a:prstGeom prst="rect">
                <a:avLst/>
              </a:prstGeom>
              <a:solidFill>
                <a:srgbClr val="99CCFF"/>
              </a:solidFill>
              <a:ln w="9525">
                <a:solidFill>
                  <a:srgbClr val="000000"/>
                </a:solidFill>
                <a:miter lim="800000"/>
                <a:headEnd/>
                <a:tailEnd/>
              </a:ln>
            </p:spPr>
            <p:txBody>
              <a:bodyPr/>
              <a:lstStyle/>
              <a:p>
                <a:endParaRPr lang="ar-EG">
                  <a:latin typeface="Tw Cen MT" pitchFamily="34" charset="0"/>
                </a:endParaRPr>
              </a:p>
            </p:txBody>
          </p:sp>
          <p:sp>
            <p:nvSpPr>
              <p:cNvPr id="46096" name="Line 24"/>
              <p:cNvSpPr>
                <a:spLocks noChangeShapeType="1"/>
              </p:cNvSpPr>
              <p:nvPr/>
            </p:nvSpPr>
            <p:spPr bwMode="auto">
              <a:xfrm flipV="1">
                <a:off x="1789126" y="3018547"/>
                <a:ext cx="2222" cy="2979711"/>
              </a:xfrm>
              <a:prstGeom prst="line">
                <a:avLst/>
              </a:prstGeom>
              <a:noFill/>
              <a:ln w="9525">
                <a:solidFill>
                  <a:srgbClr val="000000"/>
                </a:solidFill>
                <a:round/>
                <a:headEnd/>
                <a:tailEnd/>
              </a:ln>
            </p:spPr>
            <p:txBody>
              <a:bodyPr/>
              <a:lstStyle/>
              <a:p>
                <a:endParaRPr lang="en-US"/>
              </a:p>
            </p:txBody>
          </p:sp>
          <p:sp>
            <p:nvSpPr>
              <p:cNvPr id="46097" name="Line 26"/>
              <p:cNvSpPr>
                <a:spLocks noChangeShapeType="1"/>
              </p:cNvSpPr>
              <p:nvPr/>
            </p:nvSpPr>
            <p:spPr bwMode="auto">
              <a:xfrm flipH="1">
                <a:off x="1735815" y="5583729"/>
                <a:ext cx="53311" cy="0"/>
              </a:xfrm>
              <a:prstGeom prst="line">
                <a:avLst/>
              </a:prstGeom>
              <a:noFill/>
              <a:ln w="9525">
                <a:solidFill>
                  <a:srgbClr val="000000"/>
                </a:solidFill>
                <a:round/>
                <a:headEnd/>
                <a:tailEnd/>
              </a:ln>
            </p:spPr>
            <p:txBody>
              <a:bodyPr/>
              <a:lstStyle/>
              <a:p>
                <a:endParaRPr lang="en-US"/>
              </a:p>
            </p:txBody>
          </p:sp>
          <p:sp>
            <p:nvSpPr>
              <p:cNvPr id="46098" name="Line 27"/>
              <p:cNvSpPr>
                <a:spLocks noChangeShapeType="1"/>
              </p:cNvSpPr>
              <p:nvPr/>
            </p:nvSpPr>
            <p:spPr bwMode="auto">
              <a:xfrm flipH="1">
                <a:off x="1735815" y="5155827"/>
                <a:ext cx="53311" cy="2228"/>
              </a:xfrm>
              <a:prstGeom prst="line">
                <a:avLst/>
              </a:prstGeom>
              <a:noFill/>
              <a:ln w="9525">
                <a:solidFill>
                  <a:srgbClr val="000000"/>
                </a:solidFill>
                <a:round/>
                <a:headEnd/>
                <a:tailEnd/>
              </a:ln>
            </p:spPr>
            <p:txBody>
              <a:bodyPr/>
              <a:lstStyle/>
              <a:p>
                <a:endParaRPr lang="en-US"/>
              </a:p>
            </p:txBody>
          </p:sp>
          <p:sp>
            <p:nvSpPr>
              <p:cNvPr id="46099" name="Line 28"/>
              <p:cNvSpPr>
                <a:spLocks noChangeShapeType="1"/>
              </p:cNvSpPr>
              <p:nvPr/>
            </p:nvSpPr>
            <p:spPr bwMode="auto">
              <a:xfrm flipH="1">
                <a:off x="1735815" y="4727926"/>
                <a:ext cx="53311" cy="2228"/>
              </a:xfrm>
              <a:prstGeom prst="line">
                <a:avLst/>
              </a:prstGeom>
              <a:noFill/>
              <a:ln w="9525">
                <a:solidFill>
                  <a:srgbClr val="000000"/>
                </a:solidFill>
                <a:round/>
                <a:headEnd/>
                <a:tailEnd/>
              </a:ln>
            </p:spPr>
            <p:txBody>
              <a:bodyPr/>
              <a:lstStyle/>
              <a:p>
                <a:endParaRPr lang="en-US"/>
              </a:p>
            </p:txBody>
          </p:sp>
          <p:sp>
            <p:nvSpPr>
              <p:cNvPr id="46100" name="Line 29"/>
              <p:cNvSpPr>
                <a:spLocks noChangeShapeType="1"/>
              </p:cNvSpPr>
              <p:nvPr/>
            </p:nvSpPr>
            <p:spPr bwMode="auto">
              <a:xfrm flipH="1">
                <a:off x="1735815" y="4302252"/>
                <a:ext cx="53311" cy="0"/>
              </a:xfrm>
              <a:prstGeom prst="line">
                <a:avLst/>
              </a:prstGeom>
              <a:noFill/>
              <a:ln w="9525">
                <a:solidFill>
                  <a:srgbClr val="000000"/>
                </a:solidFill>
                <a:round/>
                <a:headEnd/>
                <a:tailEnd/>
              </a:ln>
            </p:spPr>
            <p:txBody>
              <a:bodyPr/>
              <a:lstStyle/>
              <a:p>
                <a:endParaRPr lang="en-US"/>
              </a:p>
            </p:txBody>
          </p:sp>
          <p:sp>
            <p:nvSpPr>
              <p:cNvPr id="46101" name="Line 30"/>
              <p:cNvSpPr>
                <a:spLocks noChangeShapeType="1"/>
              </p:cNvSpPr>
              <p:nvPr/>
            </p:nvSpPr>
            <p:spPr bwMode="auto">
              <a:xfrm flipH="1">
                <a:off x="1735815" y="3874351"/>
                <a:ext cx="53311" cy="0"/>
              </a:xfrm>
              <a:prstGeom prst="line">
                <a:avLst/>
              </a:prstGeom>
              <a:noFill/>
              <a:ln w="9525">
                <a:solidFill>
                  <a:srgbClr val="000000"/>
                </a:solidFill>
                <a:round/>
                <a:headEnd/>
                <a:tailEnd/>
              </a:ln>
            </p:spPr>
            <p:txBody>
              <a:bodyPr/>
              <a:lstStyle/>
              <a:p>
                <a:endParaRPr lang="en-US"/>
              </a:p>
            </p:txBody>
          </p:sp>
          <p:sp>
            <p:nvSpPr>
              <p:cNvPr id="46102" name="Line 31"/>
              <p:cNvSpPr>
                <a:spLocks noChangeShapeType="1"/>
              </p:cNvSpPr>
              <p:nvPr/>
            </p:nvSpPr>
            <p:spPr bwMode="auto">
              <a:xfrm flipH="1">
                <a:off x="1735815" y="3446449"/>
                <a:ext cx="53311" cy="0"/>
              </a:xfrm>
              <a:prstGeom prst="line">
                <a:avLst/>
              </a:prstGeom>
              <a:noFill/>
              <a:ln w="9525">
                <a:solidFill>
                  <a:srgbClr val="000000"/>
                </a:solidFill>
                <a:round/>
                <a:headEnd/>
                <a:tailEnd/>
              </a:ln>
            </p:spPr>
            <p:txBody>
              <a:bodyPr/>
              <a:lstStyle/>
              <a:p>
                <a:endParaRPr lang="en-US"/>
              </a:p>
            </p:txBody>
          </p:sp>
          <p:sp>
            <p:nvSpPr>
              <p:cNvPr id="46103" name="Line 32"/>
              <p:cNvSpPr>
                <a:spLocks noChangeShapeType="1"/>
              </p:cNvSpPr>
              <p:nvPr/>
            </p:nvSpPr>
            <p:spPr bwMode="auto">
              <a:xfrm flipH="1">
                <a:off x="1735815" y="3018547"/>
                <a:ext cx="53311" cy="2229"/>
              </a:xfrm>
              <a:prstGeom prst="line">
                <a:avLst/>
              </a:prstGeom>
              <a:noFill/>
              <a:ln w="9525">
                <a:solidFill>
                  <a:srgbClr val="000000"/>
                </a:solidFill>
                <a:round/>
                <a:headEnd/>
                <a:tailEnd/>
              </a:ln>
            </p:spPr>
            <p:txBody>
              <a:bodyPr/>
              <a:lstStyle/>
              <a:p>
                <a:endParaRPr lang="en-US"/>
              </a:p>
            </p:txBody>
          </p:sp>
          <p:sp>
            <p:nvSpPr>
              <p:cNvPr id="46104" name="Rectangle 33"/>
              <p:cNvSpPr>
                <a:spLocks noChangeArrowheads="1"/>
              </p:cNvSpPr>
              <p:nvPr/>
            </p:nvSpPr>
            <p:spPr bwMode="auto">
              <a:xfrm>
                <a:off x="1629192" y="5904655"/>
                <a:ext cx="51291" cy="123110"/>
              </a:xfrm>
              <a:prstGeom prst="rect">
                <a:avLst/>
              </a:prstGeom>
              <a:noFill/>
              <a:ln w="9525">
                <a:noFill/>
                <a:miter lim="800000"/>
                <a:headEnd/>
                <a:tailEnd/>
              </a:ln>
            </p:spPr>
            <p:txBody>
              <a:bodyPr wrap="none" lIns="0" tIns="0" rIns="0" bIns="0">
                <a:spAutoFit/>
              </a:bodyPr>
              <a:lstStyle/>
              <a:p>
                <a:r>
                  <a:rPr lang="en-US" sz="800" b="1">
                    <a:solidFill>
                      <a:srgbClr val="000000"/>
                    </a:solidFill>
                  </a:rPr>
                  <a:t>0</a:t>
                </a:r>
                <a:endParaRPr lang="en-US" b="1">
                  <a:latin typeface="Tw Cen MT" pitchFamily="34" charset="0"/>
                </a:endParaRPr>
              </a:p>
            </p:txBody>
          </p:sp>
          <p:sp>
            <p:nvSpPr>
              <p:cNvPr id="46105" name="Rectangle 34"/>
              <p:cNvSpPr>
                <a:spLocks noChangeArrowheads="1"/>
              </p:cNvSpPr>
              <p:nvPr/>
            </p:nvSpPr>
            <p:spPr bwMode="auto">
              <a:xfrm>
                <a:off x="1547664" y="5490125"/>
                <a:ext cx="102582" cy="123110"/>
              </a:xfrm>
              <a:prstGeom prst="rect">
                <a:avLst/>
              </a:prstGeom>
              <a:noFill/>
              <a:ln w="9525">
                <a:noFill/>
                <a:miter lim="800000"/>
                <a:headEnd/>
                <a:tailEnd/>
              </a:ln>
            </p:spPr>
            <p:txBody>
              <a:bodyPr wrap="none" lIns="0" tIns="0" rIns="0" bIns="0">
                <a:spAutoFit/>
              </a:bodyPr>
              <a:lstStyle/>
              <a:p>
                <a:r>
                  <a:rPr lang="en-US" sz="800" b="1">
                    <a:solidFill>
                      <a:srgbClr val="000000"/>
                    </a:solidFill>
                  </a:rPr>
                  <a:t>10</a:t>
                </a:r>
                <a:endParaRPr lang="en-US" b="1">
                  <a:latin typeface="Tw Cen MT" pitchFamily="34" charset="0"/>
                </a:endParaRPr>
              </a:p>
            </p:txBody>
          </p:sp>
          <p:sp>
            <p:nvSpPr>
              <p:cNvPr id="46106" name="Rectangle 35"/>
              <p:cNvSpPr>
                <a:spLocks noChangeArrowheads="1"/>
              </p:cNvSpPr>
              <p:nvPr/>
            </p:nvSpPr>
            <p:spPr bwMode="auto">
              <a:xfrm>
                <a:off x="1547664" y="5062224"/>
                <a:ext cx="102582" cy="123110"/>
              </a:xfrm>
              <a:prstGeom prst="rect">
                <a:avLst/>
              </a:prstGeom>
              <a:noFill/>
              <a:ln w="9525">
                <a:noFill/>
                <a:miter lim="800000"/>
                <a:headEnd/>
                <a:tailEnd/>
              </a:ln>
            </p:spPr>
            <p:txBody>
              <a:bodyPr wrap="none" lIns="0" tIns="0" rIns="0" bIns="0">
                <a:spAutoFit/>
              </a:bodyPr>
              <a:lstStyle/>
              <a:p>
                <a:r>
                  <a:rPr lang="en-US" sz="800" b="1">
                    <a:solidFill>
                      <a:srgbClr val="000000"/>
                    </a:solidFill>
                  </a:rPr>
                  <a:t>20</a:t>
                </a:r>
                <a:endParaRPr lang="en-US" b="1">
                  <a:latin typeface="Tw Cen MT" pitchFamily="34" charset="0"/>
                </a:endParaRPr>
              </a:p>
            </p:txBody>
          </p:sp>
          <p:sp>
            <p:nvSpPr>
              <p:cNvPr id="46107" name="Rectangle 36"/>
              <p:cNvSpPr>
                <a:spLocks noChangeArrowheads="1"/>
              </p:cNvSpPr>
              <p:nvPr/>
            </p:nvSpPr>
            <p:spPr bwMode="auto">
              <a:xfrm>
                <a:off x="1547664" y="4636550"/>
                <a:ext cx="102582" cy="123110"/>
              </a:xfrm>
              <a:prstGeom prst="rect">
                <a:avLst/>
              </a:prstGeom>
              <a:noFill/>
              <a:ln w="9525">
                <a:noFill/>
                <a:miter lim="800000"/>
                <a:headEnd/>
                <a:tailEnd/>
              </a:ln>
            </p:spPr>
            <p:txBody>
              <a:bodyPr wrap="none" lIns="0" tIns="0" rIns="0" bIns="0">
                <a:spAutoFit/>
              </a:bodyPr>
              <a:lstStyle/>
              <a:p>
                <a:r>
                  <a:rPr lang="en-US" sz="800" b="1">
                    <a:solidFill>
                      <a:srgbClr val="000000"/>
                    </a:solidFill>
                  </a:rPr>
                  <a:t>30</a:t>
                </a:r>
                <a:endParaRPr lang="en-US" b="1">
                  <a:latin typeface="Tw Cen MT" pitchFamily="34" charset="0"/>
                </a:endParaRPr>
              </a:p>
            </p:txBody>
          </p:sp>
          <p:sp>
            <p:nvSpPr>
              <p:cNvPr id="46108" name="Rectangle 37"/>
              <p:cNvSpPr>
                <a:spLocks noChangeArrowheads="1"/>
              </p:cNvSpPr>
              <p:nvPr/>
            </p:nvSpPr>
            <p:spPr bwMode="auto">
              <a:xfrm>
                <a:off x="1547664" y="4208649"/>
                <a:ext cx="102582" cy="123110"/>
              </a:xfrm>
              <a:prstGeom prst="rect">
                <a:avLst/>
              </a:prstGeom>
              <a:noFill/>
              <a:ln w="9525">
                <a:noFill/>
                <a:miter lim="800000"/>
                <a:headEnd/>
                <a:tailEnd/>
              </a:ln>
            </p:spPr>
            <p:txBody>
              <a:bodyPr wrap="none" lIns="0" tIns="0" rIns="0" bIns="0">
                <a:spAutoFit/>
              </a:bodyPr>
              <a:lstStyle/>
              <a:p>
                <a:r>
                  <a:rPr lang="en-US" sz="800" b="1">
                    <a:solidFill>
                      <a:srgbClr val="000000"/>
                    </a:solidFill>
                  </a:rPr>
                  <a:t>40</a:t>
                </a:r>
                <a:endParaRPr lang="en-US" b="1">
                  <a:latin typeface="Tw Cen MT" pitchFamily="34" charset="0"/>
                </a:endParaRPr>
              </a:p>
            </p:txBody>
          </p:sp>
          <p:sp>
            <p:nvSpPr>
              <p:cNvPr id="46109" name="Rectangle 38"/>
              <p:cNvSpPr>
                <a:spLocks noChangeArrowheads="1"/>
              </p:cNvSpPr>
              <p:nvPr/>
            </p:nvSpPr>
            <p:spPr bwMode="auto">
              <a:xfrm>
                <a:off x="1547664" y="3780747"/>
                <a:ext cx="102582" cy="123110"/>
              </a:xfrm>
              <a:prstGeom prst="rect">
                <a:avLst/>
              </a:prstGeom>
              <a:noFill/>
              <a:ln w="9525">
                <a:noFill/>
                <a:miter lim="800000"/>
                <a:headEnd/>
                <a:tailEnd/>
              </a:ln>
            </p:spPr>
            <p:txBody>
              <a:bodyPr wrap="none" lIns="0" tIns="0" rIns="0" bIns="0">
                <a:spAutoFit/>
              </a:bodyPr>
              <a:lstStyle/>
              <a:p>
                <a:r>
                  <a:rPr lang="en-US" sz="800" b="1">
                    <a:solidFill>
                      <a:srgbClr val="000000"/>
                    </a:solidFill>
                  </a:rPr>
                  <a:t>50</a:t>
                </a:r>
                <a:endParaRPr lang="en-US" b="1">
                  <a:latin typeface="Tw Cen MT" pitchFamily="34" charset="0"/>
                </a:endParaRPr>
              </a:p>
            </p:txBody>
          </p:sp>
          <p:sp>
            <p:nvSpPr>
              <p:cNvPr id="46110" name="Rectangle 39"/>
              <p:cNvSpPr>
                <a:spLocks noChangeArrowheads="1"/>
              </p:cNvSpPr>
              <p:nvPr/>
            </p:nvSpPr>
            <p:spPr bwMode="auto">
              <a:xfrm>
                <a:off x="1547664" y="3352846"/>
                <a:ext cx="102582" cy="123110"/>
              </a:xfrm>
              <a:prstGeom prst="rect">
                <a:avLst/>
              </a:prstGeom>
              <a:noFill/>
              <a:ln w="9525">
                <a:noFill/>
                <a:miter lim="800000"/>
                <a:headEnd/>
                <a:tailEnd/>
              </a:ln>
            </p:spPr>
            <p:txBody>
              <a:bodyPr wrap="none" lIns="0" tIns="0" rIns="0" bIns="0">
                <a:spAutoFit/>
              </a:bodyPr>
              <a:lstStyle/>
              <a:p>
                <a:r>
                  <a:rPr lang="en-US" sz="800" b="1">
                    <a:solidFill>
                      <a:srgbClr val="000000"/>
                    </a:solidFill>
                  </a:rPr>
                  <a:t>60</a:t>
                </a:r>
                <a:endParaRPr lang="en-US" b="1">
                  <a:latin typeface="Tw Cen MT" pitchFamily="34" charset="0"/>
                </a:endParaRPr>
              </a:p>
            </p:txBody>
          </p:sp>
          <p:sp>
            <p:nvSpPr>
              <p:cNvPr id="46111" name="Rectangle 40"/>
              <p:cNvSpPr>
                <a:spLocks noChangeArrowheads="1"/>
              </p:cNvSpPr>
              <p:nvPr/>
            </p:nvSpPr>
            <p:spPr bwMode="auto">
              <a:xfrm>
                <a:off x="1547664" y="2924944"/>
                <a:ext cx="102582" cy="123110"/>
              </a:xfrm>
              <a:prstGeom prst="rect">
                <a:avLst/>
              </a:prstGeom>
              <a:noFill/>
              <a:ln w="9525">
                <a:noFill/>
                <a:miter lim="800000"/>
                <a:headEnd/>
                <a:tailEnd/>
              </a:ln>
            </p:spPr>
            <p:txBody>
              <a:bodyPr wrap="none" lIns="0" tIns="0" rIns="0" bIns="0">
                <a:spAutoFit/>
              </a:bodyPr>
              <a:lstStyle/>
              <a:p>
                <a:r>
                  <a:rPr lang="en-US" sz="800" b="1">
                    <a:solidFill>
                      <a:srgbClr val="000000"/>
                    </a:solidFill>
                  </a:rPr>
                  <a:t>70</a:t>
                </a:r>
                <a:endParaRPr lang="en-US" b="1">
                  <a:latin typeface="Tw Cen MT" pitchFamily="34" charset="0"/>
                </a:endParaRPr>
              </a:p>
            </p:txBody>
          </p:sp>
          <p:sp>
            <p:nvSpPr>
              <p:cNvPr id="46112" name="Line 41"/>
              <p:cNvSpPr>
                <a:spLocks noChangeShapeType="1"/>
              </p:cNvSpPr>
              <p:nvPr/>
            </p:nvSpPr>
            <p:spPr bwMode="auto">
              <a:xfrm>
                <a:off x="1789126" y="5998258"/>
                <a:ext cx="6095242" cy="0"/>
              </a:xfrm>
              <a:prstGeom prst="line">
                <a:avLst/>
              </a:prstGeom>
              <a:noFill/>
              <a:ln w="9525">
                <a:solidFill>
                  <a:srgbClr val="000000"/>
                </a:solidFill>
                <a:round/>
                <a:headEnd/>
                <a:tailEnd/>
              </a:ln>
            </p:spPr>
            <p:txBody>
              <a:bodyPr/>
              <a:lstStyle/>
              <a:p>
                <a:endParaRPr lang="en-US"/>
              </a:p>
            </p:txBody>
          </p:sp>
          <p:sp>
            <p:nvSpPr>
              <p:cNvPr id="48" name="Rectangle 47"/>
              <p:cNvSpPr/>
              <p:nvPr/>
            </p:nvSpPr>
            <p:spPr>
              <a:xfrm>
                <a:off x="1631793" y="5831503"/>
                <a:ext cx="1309565" cy="5064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chemeClr val="tx1"/>
                    </a:solidFill>
                  </a:rPr>
                  <a:t>Documents </a:t>
                </a:r>
                <a:endParaRPr lang="ar-EG" sz="1100" dirty="0">
                  <a:solidFill>
                    <a:schemeClr val="tx1"/>
                  </a:solidFill>
                </a:endParaRPr>
              </a:p>
            </p:txBody>
          </p:sp>
          <p:sp>
            <p:nvSpPr>
              <p:cNvPr id="49" name="Rectangle 48"/>
              <p:cNvSpPr/>
              <p:nvPr/>
            </p:nvSpPr>
            <p:spPr>
              <a:xfrm>
                <a:off x="2796909" y="5866428"/>
                <a:ext cx="1309565" cy="5064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chemeClr val="tx1"/>
                    </a:solidFill>
                  </a:rPr>
                  <a:t>Product quality</a:t>
                </a:r>
                <a:endParaRPr lang="ar-EG" sz="1100" dirty="0">
                  <a:solidFill>
                    <a:schemeClr val="tx1"/>
                  </a:solidFill>
                </a:endParaRPr>
              </a:p>
            </p:txBody>
          </p:sp>
          <p:sp>
            <p:nvSpPr>
              <p:cNvPr id="50" name="Rectangle 49"/>
              <p:cNvSpPr/>
              <p:nvPr/>
            </p:nvSpPr>
            <p:spPr>
              <a:xfrm>
                <a:off x="4093775" y="5863253"/>
                <a:ext cx="1309564" cy="5064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chemeClr val="tx1"/>
                    </a:solidFill>
                  </a:rPr>
                  <a:t>Packaging </a:t>
                </a:r>
                <a:endParaRPr lang="ar-EG" sz="1100" dirty="0">
                  <a:solidFill>
                    <a:schemeClr val="tx1"/>
                  </a:solidFill>
                </a:endParaRPr>
              </a:p>
            </p:txBody>
          </p:sp>
          <p:sp>
            <p:nvSpPr>
              <p:cNvPr id="51" name="Rectangle 50"/>
              <p:cNvSpPr/>
              <p:nvPr/>
            </p:nvSpPr>
            <p:spPr>
              <a:xfrm>
                <a:off x="5273176" y="5879128"/>
                <a:ext cx="1309565" cy="5048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chemeClr val="tx1"/>
                    </a:solidFill>
                  </a:rPr>
                  <a:t>Delivery </a:t>
                </a:r>
                <a:endParaRPr lang="ar-EG" sz="1100" dirty="0">
                  <a:solidFill>
                    <a:schemeClr val="tx1"/>
                  </a:solidFill>
                </a:endParaRPr>
              </a:p>
            </p:txBody>
          </p:sp>
          <p:sp>
            <p:nvSpPr>
              <p:cNvPr id="52" name="Rectangle 51"/>
              <p:cNvSpPr/>
              <p:nvPr/>
            </p:nvSpPr>
            <p:spPr>
              <a:xfrm>
                <a:off x="6582740" y="5920402"/>
                <a:ext cx="1109558" cy="4048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chemeClr val="tx1"/>
                    </a:solidFill>
                  </a:rPr>
                  <a:t>Other </a:t>
                </a:r>
                <a:endParaRPr lang="ar-EG" sz="1100" dirty="0">
                  <a:solidFill>
                    <a:schemeClr val="tx1"/>
                  </a:solidFill>
                </a:endParaRPr>
              </a:p>
            </p:txBody>
          </p:sp>
        </p:grpSp>
        <p:sp>
          <p:nvSpPr>
            <p:cNvPr id="54" name="Rectangle 53"/>
            <p:cNvSpPr/>
            <p:nvPr/>
          </p:nvSpPr>
          <p:spPr>
            <a:xfrm>
              <a:off x="2990851" y="2636838"/>
              <a:ext cx="6480175" cy="38163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ar-EG"/>
            </a:p>
          </p:txBody>
        </p:sp>
      </p:grpSp>
    </p:spTree>
    <p:extLst>
      <p:ext uri="{BB962C8B-B14F-4D97-AF65-F5344CB8AC3E}">
        <p14:creationId xmlns:p14="http://schemas.microsoft.com/office/powerpoint/2010/main" val="3721877817"/>
      </p:ext>
    </p:extLst>
  </p:cSld>
  <p:clrMapOvr>
    <a:masterClrMapping/>
  </p:clrMapOvr>
  <mc:AlternateContent xmlns:mc="http://schemas.openxmlformats.org/markup-compatibility/2006" xmlns:p14="http://schemas.microsoft.com/office/powerpoint/2010/main">
    <mc:Choice Requires="p14">
      <p:transition spd="slow" p14:dur="2000" advTm="28595"/>
    </mc:Choice>
    <mc:Fallback xmlns="">
      <p:transition spd="slow" advTm="2859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80285030-5A47-19D3-D736-BB91077903FA}"/>
              </a:ext>
            </a:extLst>
          </p:cNvPr>
          <p:cNvGrpSpPr/>
          <p:nvPr/>
        </p:nvGrpSpPr>
        <p:grpSpPr>
          <a:xfrm>
            <a:off x="617280" y="136992"/>
            <a:ext cx="11976643" cy="5786944"/>
            <a:chOff x="617280" y="268963"/>
            <a:chExt cx="11976643" cy="5786944"/>
          </a:xfrm>
        </p:grpSpPr>
        <p:pic>
          <p:nvPicPr>
            <p:cNvPr id="24" name="Graphic 21">
              <a:extLst>
                <a:ext uri="{FF2B5EF4-FFF2-40B4-BE49-F238E27FC236}">
                  <a16:creationId xmlns:a16="http://schemas.microsoft.com/office/drawing/2014/main" id="{9C91D77D-84E2-D0C4-2F11-A984B3F967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5" name="Group 24">
              <a:extLst>
                <a:ext uri="{FF2B5EF4-FFF2-40B4-BE49-F238E27FC236}">
                  <a16:creationId xmlns:a16="http://schemas.microsoft.com/office/drawing/2014/main" id="{F7B9E586-E4B2-4571-C90B-44083AC76941}"/>
                </a:ext>
              </a:extLst>
            </p:cNvPr>
            <p:cNvGrpSpPr/>
            <p:nvPr/>
          </p:nvGrpSpPr>
          <p:grpSpPr>
            <a:xfrm>
              <a:off x="617280" y="935396"/>
              <a:ext cx="10812720" cy="5120511"/>
              <a:chOff x="617280" y="935396"/>
              <a:chExt cx="10812720" cy="5120511"/>
            </a:xfrm>
          </p:grpSpPr>
          <p:sp>
            <p:nvSpPr>
              <p:cNvPr id="27" name="Rectangle: Rounded Corners 24">
                <a:extLst>
                  <a:ext uri="{FF2B5EF4-FFF2-40B4-BE49-F238E27FC236}">
                    <a16:creationId xmlns:a16="http://schemas.microsoft.com/office/drawing/2014/main" id="{71848F05-91CC-9479-F604-936862AE248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8DB7DC6A-F004-B408-D0A8-834596C29D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9" name="TextBox 28">
                <a:extLst>
                  <a:ext uri="{FF2B5EF4-FFF2-40B4-BE49-F238E27FC236}">
                    <a16:creationId xmlns:a16="http://schemas.microsoft.com/office/drawing/2014/main" id="{3C572173-EE28-64E2-2D00-08F5FE011C7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30" name="TextBox 29">
                <a:extLst>
                  <a:ext uri="{FF2B5EF4-FFF2-40B4-BE49-F238E27FC236}">
                    <a16:creationId xmlns:a16="http://schemas.microsoft.com/office/drawing/2014/main" id="{74367711-5C94-0841-3336-CCB8EE20170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26" name="Title 3">
              <a:extLst>
                <a:ext uri="{FF2B5EF4-FFF2-40B4-BE49-F238E27FC236}">
                  <a16:creationId xmlns:a16="http://schemas.microsoft.com/office/drawing/2014/main" id="{BFDCA18B-3CDB-32E1-14A3-2F2648379905}"/>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4. Pareto Diagram</a:t>
              </a:r>
              <a:endParaRPr lang="en-US" sz="8000" b="1" dirty="0">
                <a:ln w="0"/>
              </a:endParaRPr>
            </a:p>
          </p:txBody>
        </p:sp>
      </p:grpSp>
      <p:sp>
        <p:nvSpPr>
          <p:cNvPr id="47107" name="Content Placeholder 2"/>
          <p:cNvSpPr>
            <a:spLocks noGrp="1"/>
          </p:cNvSpPr>
          <p:nvPr>
            <p:ph idx="1"/>
          </p:nvPr>
        </p:nvSpPr>
        <p:spPr>
          <a:xfrm>
            <a:off x="969742" y="2000684"/>
            <a:ext cx="4094691" cy="1614340"/>
          </a:xfrm>
        </p:spPr>
        <p:txBody>
          <a:bodyPr>
            <a:normAutofit/>
          </a:bodyPr>
          <a:lstStyle/>
          <a:p>
            <a:pPr marL="0" indent="0" eaLnBrk="1" hangingPunct="1">
              <a:buNone/>
            </a:pPr>
            <a:r>
              <a:rPr lang="en-US" sz="1900" dirty="0">
                <a:cs typeface="Arial" pitchFamily="34" charset="0"/>
              </a:rPr>
              <a:t>Taking the </a:t>
            </a:r>
            <a:r>
              <a:rPr lang="en-US" sz="1900" i="1" dirty="0">
                <a:solidFill>
                  <a:srgbClr val="CC6600"/>
                </a:solidFill>
                <a:cs typeface="Arial" pitchFamily="34" charset="0"/>
              </a:rPr>
              <a:t>largest category</a:t>
            </a:r>
            <a:r>
              <a:rPr lang="en-US" sz="1900" dirty="0">
                <a:cs typeface="Arial" pitchFamily="34" charset="0"/>
              </a:rPr>
              <a:t>, “documents,” from Example1, breaks it down into </a:t>
            </a:r>
            <a:r>
              <a:rPr lang="en-US" sz="1900" u="sng" dirty="0">
                <a:cs typeface="Arial" pitchFamily="34" charset="0"/>
              </a:rPr>
              <a:t>six categories </a:t>
            </a:r>
            <a:r>
              <a:rPr lang="en-US" sz="1900" dirty="0">
                <a:cs typeface="Arial" pitchFamily="34" charset="0"/>
              </a:rPr>
              <a:t>of document related complaints, and shows </a:t>
            </a:r>
            <a:r>
              <a:rPr lang="en-US" sz="1900" i="1" dirty="0">
                <a:cs typeface="Arial" pitchFamily="34" charset="0"/>
              </a:rPr>
              <a:t>cumulative values</a:t>
            </a:r>
            <a:r>
              <a:rPr lang="en-US" sz="1900" dirty="0">
                <a:cs typeface="Arial" pitchFamily="34" charset="0"/>
              </a:rPr>
              <a:t>.</a:t>
            </a:r>
          </a:p>
          <a:p>
            <a:pPr eaLnBrk="1" hangingPunct="1">
              <a:buFont typeface="Wingdings" pitchFamily="2" charset="2"/>
              <a:buNone/>
            </a:pPr>
            <a:endParaRPr lang="ar-EG" dirty="0"/>
          </a:p>
        </p:txBody>
      </p:sp>
      <p:grpSp>
        <p:nvGrpSpPr>
          <p:cNvPr id="22" name="Group 21">
            <a:extLst>
              <a:ext uri="{FF2B5EF4-FFF2-40B4-BE49-F238E27FC236}">
                <a16:creationId xmlns:a16="http://schemas.microsoft.com/office/drawing/2014/main" id="{248E20A9-5AD9-4315-F87C-D1274163D164}"/>
              </a:ext>
            </a:extLst>
          </p:cNvPr>
          <p:cNvGrpSpPr/>
          <p:nvPr/>
        </p:nvGrpSpPr>
        <p:grpSpPr>
          <a:xfrm>
            <a:off x="4564976" y="1829760"/>
            <a:ext cx="6412845" cy="3817939"/>
            <a:chOff x="2566989" y="2924175"/>
            <a:chExt cx="6481762" cy="3817939"/>
          </a:xfrm>
        </p:grpSpPr>
        <p:pic>
          <p:nvPicPr>
            <p:cNvPr id="47108" name="Picture 4" descr="Pareto Figure 2"/>
            <p:cNvPicPr>
              <a:picLocks noChangeAspect="1" noChangeArrowheads="1"/>
            </p:cNvPicPr>
            <p:nvPr/>
          </p:nvPicPr>
          <p:blipFill>
            <a:blip r:embed="rId3" cstate="print"/>
            <a:srcRect/>
            <a:stretch>
              <a:fillRect/>
            </a:stretch>
          </p:blipFill>
          <p:spPr bwMode="auto">
            <a:xfrm>
              <a:off x="4130676" y="2940051"/>
              <a:ext cx="4918075" cy="3802063"/>
            </a:xfrm>
            <a:prstGeom prst="rect">
              <a:avLst/>
            </a:prstGeom>
            <a:noFill/>
            <a:ln w="9525">
              <a:noFill/>
              <a:miter lim="800000"/>
              <a:headEnd/>
              <a:tailEnd/>
            </a:ln>
          </p:spPr>
        </p:pic>
        <p:sp>
          <p:nvSpPr>
            <p:cNvPr id="8" name="Rectangle 7"/>
            <p:cNvSpPr/>
            <p:nvPr/>
          </p:nvSpPr>
          <p:spPr>
            <a:xfrm>
              <a:off x="5213351" y="6145213"/>
              <a:ext cx="822325" cy="544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ar-EG" sz="1000" dirty="0">
                  <a:solidFill>
                    <a:schemeClr val="tx1"/>
                  </a:solidFill>
                </a:rPr>
                <a:t> </a:t>
              </a:r>
              <a:r>
                <a:rPr lang="en-US" sz="1000" dirty="0">
                  <a:solidFill>
                    <a:schemeClr val="tx1"/>
                  </a:solidFill>
                </a:rPr>
                <a:t>Quality  certificate missing</a:t>
              </a:r>
              <a:endParaRPr lang="ar-EG" sz="1000" dirty="0">
                <a:solidFill>
                  <a:schemeClr val="tx1"/>
                </a:solidFill>
              </a:endParaRPr>
            </a:p>
          </p:txBody>
        </p:sp>
        <p:grpSp>
          <p:nvGrpSpPr>
            <p:cNvPr id="47110" name="Group 12"/>
            <p:cNvGrpSpPr>
              <a:grpSpLocks/>
            </p:cNvGrpSpPr>
            <p:nvPr/>
          </p:nvGrpSpPr>
          <p:grpSpPr bwMode="auto">
            <a:xfrm>
              <a:off x="4295776" y="2924175"/>
              <a:ext cx="4587875" cy="3735388"/>
              <a:chOff x="2771800" y="2924944"/>
              <a:chExt cx="4587264" cy="3734584"/>
            </a:xfrm>
          </p:grpSpPr>
          <p:sp>
            <p:nvSpPr>
              <p:cNvPr id="6" name="Rectangle 5"/>
              <p:cNvSpPr/>
              <p:nvPr/>
            </p:nvSpPr>
            <p:spPr>
              <a:xfrm>
                <a:off x="2771800" y="2924944"/>
                <a:ext cx="4587264" cy="4666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600" dirty="0">
                    <a:solidFill>
                      <a:schemeClr val="tx1"/>
                    </a:solidFill>
                  </a:rPr>
                  <a:t>Types of customer complaints - Documents</a:t>
                </a:r>
                <a:endParaRPr lang="ar-EG" sz="1600" dirty="0">
                  <a:solidFill>
                    <a:schemeClr val="tx1"/>
                  </a:solidFill>
                </a:endParaRPr>
              </a:p>
            </p:txBody>
          </p:sp>
          <p:sp>
            <p:nvSpPr>
              <p:cNvPr id="7" name="Rectangle 6"/>
              <p:cNvSpPr/>
              <p:nvPr/>
            </p:nvSpPr>
            <p:spPr>
              <a:xfrm>
                <a:off x="2974973" y="6154812"/>
                <a:ext cx="823803" cy="5047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000" dirty="0">
                    <a:solidFill>
                      <a:schemeClr val="tx1"/>
                    </a:solidFill>
                  </a:rPr>
                  <a:t>Quality certificate </a:t>
                </a:r>
              </a:p>
              <a:p>
                <a:pPr algn="ctr">
                  <a:defRPr/>
                </a:pPr>
                <a:r>
                  <a:rPr lang="en-US" sz="1000" dirty="0">
                    <a:solidFill>
                      <a:schemeClr val="tx1"/>
                    </a:solidFill>
                  </a:rPr>
                  <a:t>error</a:t>
                </a:r>
                <a:endParaRPr lang="ar-EG" sz="1000" dirty="0">
                  <a:solidFill>
                    <a:schemeClr val="tx1"/>
                  </a:solidFill>
                </a:endParaRPr>
              </a:p>
            </p:txBody>
          </p:sp>
          <p:sp>
            <p:nvSpPr>
              <p:cNvPr id="9" name="Rectangle 8"/>
              <p:cNvSpPr/>
              <p:nvPr/>
            </p:nvSpPr>
            <p:spPr>
              <a:xfrm>
                <a:off x="4363851" y="6154812"/>
                <a:ext cx="784121" cy="3602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chemeClr val="tx1"/>
                    </a:solidFill>
                  </a:rPr>
                  <a:t>Invoice</a:t>
                </a:r>
              </a:p>
              <a:p>
                <a:pPr algn="ctr">
                  <a:defRPr/>
                </a:pPr>
                <a:r>
                  <a:rPr lang="en-US" sz="1100" dirty="0">
                    <a:solidFill>
                      <a:schemeClr val="tx1"/>
                    </a:solidFill>
                  </a:rPr>
                  <a:t> error</a:t>
                </a:r>
                <a:endParaRPr lang="ar-EG" sz="1100" dirty="0">
                  <a:solidFill>
                    <a:schemeClr val="tx1"/>
                  </a:solidFill>
                </a:endParaRPr>
              </a:p>
            </p:txBody>
          </p:sp>
          <p:sp>
            <p:nvSpPr>
              <p:cNvPr id="10" name="Rectangle 9"/>
              <p:cNvSpPr/>
              <p:nvPr/>
            </p:nvSpPr>
            <p:spPr>
              <a:xfrm>
                <a:off x="4998766" y="6165921"/>
                <a:ext cx="639677" cy="3586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chemeClr val="tx1"/>
                    </a:solidFill>
                  </a:rPr>
                  <a:t>Packing</a:t>
                </a:r>
              </a:p>
              <a:p>
                <a:pPr algn="ctr">
                  <a:defRPr/>
                </a:pPr>
                <a:r>
                  <a:rPr lang="en-US" sz="1100" dirty="0">
                    <a:solidFill>
                      <a:schemeClr val="tx1"/>
                    </a:solidFill>
                  </a:rPr>
                  <a:t> error</a:t>
                </a:r>
                <a:endParaRPr lang="ar-EG" sz="1100" dirty="0">
                  <a:solidFill>
                    <a:schemeClr val="tx1"/>
                  </a:solidFill>
                </a:endParaRPr>
              </a:p>
            </p:txBody>
          </p:sp>
          <p:sp>
            <p:nvSpPr>
              <p:cNvPr id="11" name="Rectangle 10"/>
              <p:cNvSpPr/>
              <p:nvPr/>
            </p:nvSpPr>
            <p:spPr>
              <a:xfrm>
                <a:off x="6155899" y="6165921"/>
                <a:ext cx="792058" cy="2872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chemeClr val="tx1"/>
                    </a:solidFill>
                  </a:rPr>
                  <a:t>Other </a:t>
                </a:r>
                <a:endParaRPr lang="ar-EG" sz="1100" dirty="0">
                  <a:solidFill>
                    <a:schemeClr val="tx1"/>
                  </a:solidFill>
                </a:endParaRPr>
              </a:p>
            </p:txBody>
          </p:sp>
          <p:sp>
            <p:nvSpPr>
              <p:cNvPr id="12" name="Rectangle 11"/>
              <p:cNvSpPr/>
              <p:nvPr/>
            </p:nvSpPr>
            <p:spPr>
              <a:xfrm>
                <a:off x="5576539" y="6154812"/>
                <a:ext cx="733327" cy="3602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chemeClr val="tx1"/>
                    </a:solidFill>
                  </a:rPr>
                  <a:t>Wrong quality </a:t>
                </a:r>
                <a:endParaRPr lang="ar-EG" sz="1100" dirty="0">
                  <a:solidFill>
                    <a:schemeClr val="tx1"/>
                  </a:solidFill>
                </a:endParaRPr>
              </a:p>
            </p:txBody>
          </p:sp>
        </p:grpSp>
        <p:cxnSp>
          <p:nvCxnSpPr>
            <p:cNvPr id="15" name="Straight Connector 14"/>
            <p:cNvCxnSpPr/>
            <p:nvPr/>
          </p:nvCxnSpPr>
          <p:spPr>
            <a:xfrm>
              <a:off x="6240464" y="4005263"/>
              <a:ext cx="2232025" cy="0"/>
            </a:xfrm>
            <a:prstGeom prst="line">
              <a:avLst/>
            </a:prstGeom>
            <a:ln>
              <a:solidFill>
                <a:srgbClr val="CC6600"/>
              </a:solidFill>
              <a:prstDash val="sysDash"/>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5400000">
              <a:off x="5196682" y="5049044"/>
              <a:ext cx="2087562" cy="0"/>
            </a:xfrm>
            <a:prstGeom prst="line">
              <a:avLst/>
            </a:prstGeom>
            <a:ln>
              <a:solidFill>
                <a:srgbClr val="CC6600"/>
              </a:solidFill>
              <a:prstDash val="sysDash"/>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7464426" y="3789364"/>
              <a:ext cx="792163"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100" dirty="0">
                  <a:solidFill>
                    <a:srgbClr val="CC6600"/>
                  </a:solidFill>
                </a:rPr>
                <a:t>80% line</a:t>
              </a:r>
              <a:endParaRPr lang="ar-EG" sz="1100" dirty="0">
                <a:solidFill>
                  <a:srgbClr val="CC6600"/>
                </a:solidFill>
              </a:endParaRPr>
            </a:p>
          </p:txBody>
        </p:sp>
        <p:sp>
          <p:nvSpPr>
            <p:cNvPr id="19" name="Rectangle 18"/>
            <p:cNvSpPr/>
            <p:nvPr/>
          </p:nvSpPr>
          <p:spPr>
            <a:xfrm>
              <a:off x="5303838" y="4683125"/>
              <a:ext cx="863600" cy="2873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200" dirty="0">
                  <a:solidFill>
                    <a:srgbClr val="D7800B"/>
                  </a:solidFill>
                </a:rPr>
                <a:t>Significant few</a:t>
              </a:r>
              <a:endParaRPr lang="ar-EG" sz="1200" dirty="0">
                <a:solidFill>
                  <a:srgbClr val="D7800B"/>
                </a:solidFill>
              </a:endParaRPr>
            </a:p>
          </p:txBody>
        </p:sp>
        <p:sp>
          <p:nvSpPr>
            <p:cNvPr id="20" name="Rectangle 19"/>
            <p:cNvSpPr/>
            <p:nvPr/>
          </p:nvSpPr>
          <p:spPr>
            <a:xfrm>
              <a:off x="6600826" y="4652964"/>
              <a:ext cx="1223963" cy="2889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200" dirty="0">
                  <a:solidFill>
                    <a:srgbClr val="D7800B"/>
                  </a:solidFill>
                </a:rPr>
                <a:t>Insignificant</a:t>
              </a:r>
            </a:p>
            <a:p>
              <a:pPr algn="ctr">
                <a:defRPr/>
              </a:pPr>
              <a:r>
                <a:rPr lang="en-US" sz="1200" dirty="0">
                  <a:solidFill>
                    <a:srgbClr val="D7800B"/>
                  </a:solidFill>
                </a:rPr>
                <a:t>  many</a:t>
              </a:r>
              <a:endParaRPr lang="ar-EG" sz="1200" dirty="0">
                <a:solidFill>
                  <a:srgbClr val="D7800B"/>
                </a:solidFill>
              </a:endParaRPr>
            </a:p>
          </p:txBody>
        </p:sp>
        <p:sp>
          <p:nvSpPr>
            <p:cNvPr id="21" name="Rectangle 20"/>
            <p:cNvSpPr/>
            <p:nvPr/>
          </p:nvSpPr>
          <p:spPr>
            <a:xfrm>
              <a:off x="2566989" y="4221164"/>
              <a:ext cx="1512887" cy="13684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600" dirty="0">
                  <a:solidFill>
                    <a:srgbClr val="CC6600"/>
                  </a:solidFill>
                </a:rPr>
                <a:t>80% of problems caused by 20% of complaints</a:t>
              </a:r>
              <a:endParaRPr lang="ar-EG" sz="1600" dirty="0">
                <a:solidFill>
                  <a:srgbClr val="CC6600"/>
                </a:solidFill>
              </a:endParaRPr>
            </a:p>
          </p:txBody>
        </p:sp>
      </p:grpSp>
    </p:spTree>
    <p:extLst>
      <p:ext uri="{BB962C8B-B14F-4D97-AF65-F5344CB8AC3E}">
        <p14:creationId xmlns:p14="http://schemas.microsoft.com/office/powerpoint/2010/main" val="2781651499"/>
      </p:ext>
    </p:extLst>
  </p:cSld>
  <p:clrMapOvr>
    <a:masterClrMapping/>
  </p:clrMapOvr>
  <mc:AlternateContent xmlns:mc="http://schemas.openxmlformats.org/markup-compatibility/2006" xmlns:p14="http://schemas.microsoft.com/office/powerpoint/2010/main">
    <mc:Choice Requires="p14">
      <p:transition spd="slow" p14:dur="2000" advTm="39694"/>
    </mc:Choice>
    <mc:Fallback xmlns="">
      <p:transition spd="slow" advTm="3969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887807BC-63EF-66DA-D2B0-51B77A7489EB}"/>
              </a:ext>
            </a:extLst>
          </p:cNvPr>
          <p:cNvGrpSpPr/>
          <p:nvPr/>
        </p:nvGrpSpPr>
        <p:grpSpPr>
          <a:xfrm>
            <a:off x="617280" y="136992"/>
            <a:ext cx="11976643" cy="5786944"/>
            <a:chOff x="617280" y="268963"/>
            <a:chExt cx="11976643" cy="5786944"/>
          </a:xfrm>
        </p:grpSpPr>
        <p:pic>
          <p:nvPicPr>
            <p:cNvPr id="7" name="Graphic 21">
              <a:extLst>
                <a:ext uri="{FF2B5EF4-FFF2-40B4-BE49-F238E27FC236}">
                  <a16:creationId xmlns:a16="http://schemas.microsoft.com/office/drawing/2014/main" id="{9BACA59F-68BA-121F-89EF-09BCCC22FE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FC1FC464-BD1E-CD71-2796-474DAE8255D2}"/>
                </a:ext>
              </a:extLst>
            </p:cNvPr>
            <p:cNvGrpSpPr/>
            <p:nvPr/>
          </p:nvGrpSpPr>
          <p:grpSpPr>
            <a:xfrm>
              <a:off x="617280" y="935396"/>
              <a:ext cx="10812720" cy="5120511"/>
              <a:chOff x="617280" y="935396"/>
              <a:chExt cx="10812720" cy="5120511"/>
            </a:xfrm>
          </p:grpSpPr>
          <p:sp>
            <p:nvSpPr>
              <p:cNvPr id="10" name="Rectangle: Rounded Corners 24">
                <a:extLst>
                  <a:ext uri="{FF2B5EF4-FFF2-40B4-BE49-F238E27FC236}">
                    <a16:creationId xmlns:a16="http://schemas.microsoft.com/office/drawing/2014/main" id="{43C4D658-9DAB-ADD5-A99F-2879DA3161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FE478888-7983-3B75-D9BE-9042C9B035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96A7596E-615F-4F53-EFBE-C1E2DC587D9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CDA73FB3-3E12-89F4-E2A9-61CD69A3B16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9" name="Title 3">
              <a:extLst>
                <a:ext uri="{FF2B5EF4-FFF2-40B4-BE49-F238E27FC236}">
                  <a16:creationId xmlns:a16="http://schemas.microsoft.com/office/drawing/2014/main" id="{681ABFE8-F764-1A6E-A51E-1921BE902D9A}"/>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5. Process Control Chart</a:t>
              </a:r>
              <a:endParaRPr lang="en-US" sz="8000" b="1" dirty="0">
                <a:ln w="0"/>
              </a:endParaRPr>
            </a:p>
          </p:txBody>
        </p:sp>
      </p:grpSp>
      <p:pic>
        <p:nvPicPr>
          <p:cNvPr id="5122" name="Picture 2" descr="Control Charts | Types Of Control Charts and Features">
            <a:extLst>
              <a:ext uri="{FF2B5EF4-FFF2-40B4-BE49-F238E27FC236}">
                <a16:creationId xmlns:a16="http://schemas.microsoft.com/office/drawing/2014/main" id="{66939AF5-CCA9-7B29-3498-72341C9F5A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6765" y="1607338"/>
            <a:ext cx="8525565" cy="426278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27654399"/>
      </p:ext>
    </p:extLst>
  </p:cSld>
  <p:clrMapOvr>
    <a:masterClrMapping/>
  </p:clrMapOvr>
  <mc:AlternateContent xmlns:mc="http://schemas.openxmlformats.org/markup-compatibility/2006" xmlns:p14="http://schemas.microsoft.com/office/powerpoint/2010/main">
    <mc:Choice Requires="p14">
      <p:transition spd="slow" p14:dur="2000" advTm="10263"/>
    </mc:Choice>
    <mc:Fallback xmlns="">
      <p:transition spd="slow" advTm="1026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2DC3559A-4C3B-C384-D2B4-30DB3E094E72}"/>
              </a:ext>
            </a:extLst>
          </p:cNvPr>
          <p:cNvGrpSpPr/>
          <p:nvPr/>
        </p:nvGrpSpPr>
        <p:grpSpPr>
          <a:xfrm>
            <a:off x="617280" y="136992"/>
            <a:ext cx="11976643" cy="5786944"/>
            <a:chOff x="617280" y="268963"/>
            <a:chExt cx="11976643" cy="5786944"/>
          </a:xfrm>
        </p:grpSpPr>
        <p:pic>
          <p:nvPicPr>
            <p:cNvPr id="11" name="Graphic 21">
              <a:extLst>
                <a:ext uri="{FF2B5EF4-FFF2-40B4-BE49-F238E27FC236}">
                  <a16:creationId xmlns:a16="http://schemas.microsoft.com/office/drawing/2014/main" id="{71471477-9689-3EDC-59A9-4720698E8E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B5C148FF-D203-6F65-1FFB-3AF8F616693A}"/>
                </a:ext>
              </a:extLst>
            </p:cNvPr>
            <p:cNvGrpSpPr/>
            <p:nvPr/>
          </p:nvGrpSpPr>
          <p:grpSpPr>
            <a:xfrm>
              <a:off x="617280" y="935396"/>
              <a:ext cx="10812720" cy="5120511"/>
              <a:chOff x="617280" y="935396"/>
              <a:chExt cx="10812720" cy="5120511"/>
            </a:xfrm>
          </p:grpSpPr>
          <p:sp>
            <p:nvSpPr>
              <p:cNvPr id="14" name="Rectangle: Rounded Corners 24">
                <a:extLst>
                  <a:ext uri="{FF2B5EF4-FFF2-40B4-BE49-F238E27FC236}">
                    <a16:creationId xmlns:a16="http://schemas.microsoft.com/office/drawing/2014/main" id="{3074E3A6-4A3A-7BD6-A289-A674ADAF6C9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60AB442D-E8A8-5B24-D3CD-CBA9A5B7A1D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1DD3B81A-3A31-B259-AC44-DA566281982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E0772A6E-2F7C-15D2-FBA6-7EB0C0D1ABD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3" name="Title 3">
              <a:extLst>
                <a:ext uri="{FF2B5EF4-FFF2-40B4-BE49-F238E27FC236}">
                  <a16:creationId xmlns:a16="http://schemas.microsoft.com/office/drawing/2014/main" id="{53E68354-4C06-8864-0450-FDFB6FC60B5D}"/>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5. Process Control Chart</a:t>
              </a:r>
              <a:endParaRPr lang="en-US" sz="8000" b="1" dirty="0">
                <a:ln w="0"/>
              </a:endParaRPr>
            </a:p>
          </p:txBody>
        </p:sp>
      </p:grpSp>
      <p:sp>
        <p:nvSpPr>
          <p:cNvPr id="3" name="Content Placeholder 2"/>
          <p:cNvSpPr>
            <a:spLocks noGrp="1"/>
          </p:cNvSpPr>
          <p:nvPr>
            <p:ph idx="1"/>
          </p:nvPr>
        </p:nvSpPr>
        <p:spPr>
          <a:xfrm>
            <a:off x="866894" y="1985219"/>
            <a:ext cx="10426417" cy="4607965"/>
          </a:xfrm>
        </p:spPr>
        <p:txBody>
          <a:bodyPr>
            <a:normAutofit/>
          </a:bodyPr>
          <a:lstStyle/>
          <a:p>
            <a:pPr marL="320040" indent="-320040" algn="just">
              <a:buFont typeface="Wingdings"/>
              <a:buChar char=""/>
              <a:defRPr/>
            </a:pPr>
            <a:r>
              <a:rPr lang="en-GB" sz="1800" dirty="0"/>
              <a:t>Also called: statistical process control (SPC)</a:t>
            </a:r>
          </a:p>
          <a:p>
            <a:pPr marL="320040" indent="-320040">
              <a:buFont typeface="Wingdings"/>
              <a:buChar char=""/>
              <a:defRPr/>
            </a:pPr>
            <a:r>
              <a:rPr lang="en-GB" sz="1800" dirty="0"/>
              <a:t>The control chart is a graph used to study </a:t>
            </a:r>
            <a:r>
              <a:rPr lang="en-GB" sz="1800" b="1" i="1" dirty="0">
                <a:solidFill>
                  <a:srgbClr val="C00000"/>
                </a:solidFill>
              </a:rPr>
              <a:t>how a process changes over time</a:t>
            </a:r>
            <a:r>
              <a:rPr lang="en-GB" sz="1800" dirty="0">
                <a:solidFill>
                  <a:srgbClr val="CC6600"/>
                </a:solidFill>
              </a:rPr>
              <a:t> </a:t>
            </a:r>
            <a:r>
              <a:rPr lang="en-GB" sz="1800" dirty="0"/>
              <a:t>and data are </a:t>
            </a:r>
            <a:r>
              <a:rPr lang="en-GB" sz="1800" i="1" dirty="0"/>
              <a:t>plotted in time order</a:t>
            </a:r>
            <a:r>
              <a:rPr lang="en-GB" sz="1800" dirty="0"/>
              <a:t>. </a:t>
            </a:r>
          </a:p>
          <a:p>
            <a:pPr marL="320040" indent="-320040">
              <a:buFont typeface="Wingdings"/>
              <a:buChar char=""/>
              <a:defRPr/>
            </a:pPr>
            <a:r>
              <a:rPr lang="en-GB" sz="1800" dirty="0"/>
              <a:t>It help understand the </a:t>
            </a:r>
            <a:r>
              <a:rPr lang="en-GB" sz="1800" i="1" dirty="0">
                <a:solidFill>
                  <a:srgbClr val="CC6600"/>
                </a:solidFill>
              </a:rPr>
              <a:t>nature of variation </a:t>
            </a:r>
            <a:r>
              <a:rPr lang="en-GB" sz="1800" dirty="0"/>
              <a:t>in a process.</a:t>
            </a:r>
          </a:p>
          <a:p>
            <a:pPr marL="320040" indent="-320040">
              <a:buFont typeface="Wingdings"/>
              <a:buChar char=""/>
              <a:defRPr/>
            </a:pPr>
            <a:r>
              <a:rPr lang="en-GB" sz="1800" dirty="0"/>
              <a:t>It used to distinguish between </a:t>
            </a:r>
            <a:r>
              <a:rPr lang="en-GB" sz="1800" i="1" dirty="0">
                <a:solidFill>
                  <a:srgbClr val="CC6600"/>
                </a:solidFill>
              </a:rPr>
              <a:t>common causes and special causes</a:t>
            </a:r>
            <a:r>
              <a:rPr lang="en-GB" sz="1800" dirty="0"/>
              <a:t> in process variation to identify the effects of special causes.</a:t>
            </a:r>
          </a:p>
          <a:p>
            <a:pPr marL="320040" indent="-320040" algn="just">
              <a:buFont typeface="Wingdings"/>
              <a:buChar char=""/>
              <a:defRPr/>
            </a:pPr>
            <a:r>
              <a:rPr lang="en-GB" sz="1800" dirty="0"/>
              <a:t>A control chart always has a central line for the </a:t>
            </a:r>
            <a:r>
              <a:rPr lang="en-GB" sz="1800" i="1" dirty="0">
                <a:solidFill>
                  <a:srgbClr val="C00000"/>
                </a:solidFill>
              </a:rPr>
              <a:t>average</a:t>
            </a:r>
            <a:r>
              <a:rPr lang="en-GB" sz="1800" dirty="0"/>
              <a:t>, an upper line for the </a:t>
            </a:r>
            <a:r>
              <a:rPr lang="en-GB" sz="1800" i="1" dirty="0">
                <a:solidFill>
                  <a:srgbClr val="C00000"/>
                </a:solidFill>
              </a:rPr>
              <a:t>upper control limit</a:t>
            </a:r>
            <a:r>
              <a:rPr lang="en-GB" sz="1800" dirty="0"/>
              <a:t> and a lower line for the </a:t>
            </a:r>
            <a:r>
              <a:rPr lang="en-GB" sz="1800" i="1" dirty="0">
                <a:solidFill>
                  <a:srgbClr val="C00000"/>
                </a:solidFill>
              </a:rPr>
              <a:t>lower control limit</a:t>
            </a:r>
            <a:r>
              <a:rPr lang="en-GB" sz="1800" dirty="0"/>
              <a:t>. These lines are determined from historical data. </a:t>
            </a:r>
            <a:endParaRPr lang="en-GB" sz="18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42283499"/>
      </p:ext>
    </p:extLst>
  </p:cSld>
  <p:clrMapOvr>
    <a:masterClrMapping/>
  </p:clrMapOvr>
  <mc:AlternateContent xmlns:mc="http://schemas.openxmlformats.org/markup-compatibility/2006" xmlns:p14="http://schemas.microsoft.com/office/powerpoint/2010/main">
    <mc:Choice Requires="p14">
      <p:transition spd="slow" p14:dur="2000" advTm="116517"/>
    </mc:Choice>
    <mc:Fallback xmlns="">
      <p:transition spd="slow" advTm="11651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10CCF12E-904F-6349-B917-7570272942CA}"/>
              </a:ext>
            </a:extLst>
          </p:cNvPr>
          <p:cNvGrpSpPr/>
          <p:nvPr/>
        </p:nvGrpSpPr>
        <p:grpSpPr>
          <a:xfrm>
            <a:off x="617280" y="136992"/>
            <a:ext cx="11976643" cy="5786944"/>
            <a:chOff x="617280" y="268963"/>
            <a:chExt cx="11976643" cy="5786944"/>
          </a:xfrm>
        </p:grpSpPr>
        <p:pic>
          <p:nvPicPr>
            <p:cNvPr id="13" name="Graphic 21">
              <a:extLst>
                <a:ext uri="{FF2B5EF4-FFF2-40B4-BE49-F238E27FC236}">
                  <a16:creationId xmlns:a16="http://schemas.microsoft.com/office/drawing/2014/main" id="{0398AC46-9B04-DED1-EE96-9F24C0F48D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roup 13">
              <a:extLst>
                <a:ext uri="{FF2B5EF4-FFF2-40B4-BE49-F238E27FC236}">
                  <a16:creationId xmlns:a16="http://schemas.microsoft.com/office/drawing/2014/main" id="{4B6E5F29-04E4-CBE3-A89A-66AF84225307}"/>
                </a:ext>
              </a:extLst>
            </p:cNvPr>
            <p:cNvGrpSpPr/>
            <p:nvPr/>
          </p:nvGrpSpPr>
          <p:grpSpPr>
            <a:xfrm>
              <a:off x="617280" y="935396"/>
              <a:ext cx="10812720" cy="5120511"/>
              <a:chOff x="617280" y="935396"/>
              <a:chExt cx="10812720" cy="5120511"/>
            </a:xfrm>
          </p:grpSpPr>
          <p:sp>
            <p:nvSpPr>
              <p:cNvPr id="16" name="Rectangle: Rounded Corners 24">
                <a:extLst>
                  <a:ext uri="{FF2B5EF4-FFF2-40B4-BE49-F238E27FC236}">
                    <a16:creationId xmlns:a16="http://schemas.microsoft.com/office/drawing/2014/main" id="{4956DB67-7AF3-3312-42EB-C0A2EA7F2B8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6AA6E4A9-0CFB-19D4-1A39-5E7F9E03C17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8" name="TextBox 17">
                <a:extLst>
                  <a:ext uri="{FF2B5EF4-FFF2-40B4-BE49-F238E27FC236}">
                    <a16:creationId xmlns:a16="http://schemas.microsoft.com/office/drawing/2014/main" id="{499880F4-4E0E-46BD-32F4-C7C91715DCB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692B00DE-038D-3F0C-13C0-F707038C6F0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5" name="Title 3">
              <a:extLst>
                <a:ext uri="{FF2B5EF4-FFF2-40B4-BE49-F238E27FC236}">
                  <a16:creationId xmlns:a16="http://schemas.microsoft.com/office/drawing/2014/main" id="{C10F8D67-9A7F-EB55-AEC8-34B221AD6564}"/>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5. Process Control Chart</a:t>
              </a:r>
              <a:endParaRPr lang="en-US" sz="8000" b="1" dirty="0">
                <a:ln w="0"/>
              </a:endParaRPr>
            </a:p>
          </p:txBody>
        </p:sp>
      </p:grpSp>
      <p:sp>
        <p:nvSpPr>
          <p:cNvPr id="3" name="Content Placeholder 2"/>
          <p:cNvSpPr>
            <a:spLocks noGrp="1"/>
          </p:cNvSpPr>
          <p:nvPr>
            <p:ph idx="1"/>
          </p:nvPr>
        </p:nvSpPr>
        <p:spPr>
          <a:xfrm>
            <a:off x="893625" y="1956142"/>
            <a:ext cx="10356067" cy="4925144"/>
          </a:xfrm>
        </p:spPr>
        <p:txBody>
          <a:bodyPr>
            <a:normAutofit/>
          </a:bodyPr>
          <a:lstStyle/>
          <a:p>
            <a:pPr marL="320040" indent="-320040">
              <a:lnSpc>
                <a:spcPct val="120000"/>
              </a:lnSpc>
              <a:spcBef>
                <a:spcPts val="600"/>
              </a:spcBef>
              <a:buFont typeface="Wingdings"/>
              <a:buChar char=""/>
              <a:defRPr/>
            </a:pPr>
            <a:r>
              <a:rPr lang="en-US" sz="1800" dirty="0"/>
              <a:t>By comparing current data to these lines, you can draw conclusions about whether the process variation is consistent (in control) or is unpredictable (out of control, affected by special causes of variation).</a:t>
            </a:r>
          </a:p>
          <a:p>
            <a:pPr marL="320040" indent="-320040">
              <a:lnSpc>
                <a:spcPct val="120000"/>
              </a:lnSpc>
              <a:spcBef>
                <a:spcPts val="600"/>
              </a:spcBef>
              <a:buFont typeface="Wingdings"/>
              <a:buChar char=""/>
              <a:defRPr/>
            </a:pPr>
            <a:r>
              <a:rPr lang="en-US" sz="1800" dirty="0"/>
              <a:t>Control Chart used when:</a:t>
            </a:r>
          </a:p>
          <a:p>
            <a:pPr marL="466725" lvl="1">
              <a:lnSpc>
                <a:spcPct val="120000"/>
              </a:lnSpc>
              <a:spcBef>
                <a:spcPts val="600"/>
              </a:spcBef>
              <a:buFont typeface="Wingdings 2"/>
              <a:buChar char=""/>
              <a:defRPr/>
            </a:pPr>
            <a:r>
              <a:rPr lang="en-US" sz="1400" dirty="0"/>
              <a:t>Controlling ongoing processes by finding and correcting problems as they occur.</a:t>
            </a:r>
          </a:p>
          <a:p>
            <a:pPr marL="466725" lvl="1">
              <a:lnSpc>
                <a:spcPct val="120000"/>
              </a:lnSpc>
              <a:spcBef>
                <a:spcPts val="600"/>
              </a:spcBef>
              <a:buFont typeface="Wingdings 2"/>
              <a:buChar char=""/>
              <a:defRPr/>
            </a:pPr>
            <a:r>
              <a:rPr lang="en-US" sz="1400" dirty="0"/>
              <a:t>Want to make judgments of the process performance over a certain period of time.</a:t>
            </a:r>
          </a:p>
          <a:p>
            <a:pPr marL="466725" lvl="1">
              <a:lnSpc>
                <a:spcPct val="120000"/>
              </a:lnSpc>
              <a:spcBef>
                <a:spcPts val="600"/>
              </a:spcBef>
              <a:buFont typeface="Wingdings 2"/>
              <a:buChar char=""/>
              <a:defRPr/>
            </a:pPr>
            <a:r>
              <a:rPr lang="en-US" sz="1400" dirty="0"/>
              <a:t>Determining whether a process is stable (in statistical control).</a:t>
            </a:r>
          </a:p>
          <a:p>
            <a:pPr marL="466725" lvl="1">
              <a:lnSpc>
                <a:spcPct val="120000"/>
              </a:lnSpc>
              <a:spcBef>
                <a:spcPts val="600"/>
              </a:spcBef>
              <a:buFont typeface="Wingdings 2"/>
              <a:buChar char=""/>
              <a:defRPr/>
            </a:pPr>
            <a:r>
              <a:rPr lang="en-US" sz="1400" dirty="0"/>
              <a:t>Analyzing patterns of process variation from special causes (non-routine events) or common causes (built into the process).</a:t>
            </a:r>
          </a:p>
          <a:p>
            <a:pPr marL="466725" lvl="1">
              <a:lnSpc>
                <a:spcPct val="120000"/>
              </a:lnSpc>
              <a:spcBef>
                <a:spcPts val="600"/>
              </a:spcBef>
              <a:buFont typeface="Wingdings 2"/>
              <a:buChar char=""/>
              <a:defRPr/>
            </a:pPr>
            <a:r>
              <a:rPr lang="en-US" sz="1400" dirty="0"/>
              <a:t>Determining whether your quality improvement project should aim to prevent specific problems or to make fundamental changes to the process.</a:t>
            </a:r>
          </a:p>
        </p:txBody>
      </p:sp>
    </p:spTree>
    <p:extLst>
      <p:ext uri="{BB962C8B-B14F-4D97-AF65-F5344CB8AC3E}">
        <p14:creationId xmlns:p14="http://schemas.microsoft.com/office/powerpoint/2010/main" val="128976318"/>
      </p:ext>
    </p:extLst>
  </p:cSld>
  <p:clrMapOvr>
    <a:masterClrMapping/>
  </p:clrMapOvr>
  <mc:AlternateContent xmlns:mc="http://schemas.openxmlformats.org/markup-compatibility/2006" xmlns:p14="http://schemas.microsoft.com/office/powerpoint/2010/main">
    <mc:Choice Requires="p14">
      <p:transition spd="slow" p14:dur="2000" advTm="99497"/>
    </mc:Choice>
    <mc:Fallback xmlns="">
      <p:transition spd="slow" advTm="9949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CAD2CD6D-65D4-1E4E-FA6A-78A8699013CA}"/>
              </a:ext>
            </a:extLst>
          </p:cNvPr>
          <p:cNvGrpSpPr/>
          <p:nvPr/>
        </p:nvGrpSpPr>
        <p:grpSpPr>
          <a:xfrm>
            <a:off x="617280" y="136992"/>
            <a:ext cx="11976643" cy="5786944"/>
            <a:chOff x="617280" y="268963"/>
            <a:chExt cx="11976643" cy="5786944"/>
          </a:xfrm>
        </p:grpSpPr>
        <p:pic>
          <p:nvPicPr>
            <p:cNvPr id="6" name="Graphic 21">
              <a:extLst>
                <a:ext uri="{FF2B5EF4-FFF2-40B4-BE49-F238E27FC236}">
                  <a16:creationId xmlns:a16="http://schemas.microsoft.com/office/drawing/2014/main" id="{D374F1B8-B918-D8B9-AD97-6EF39C9938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7" name="Group 6">
              <a:extLst>
                <a:ext uri="{FF2B5EF4-FFF2-40B4-BE49-F238E27FC236}">
                  <a16:creationId xmlns:a16="http://schemas.microsoft.com/office/drawing/2014/main" id="{20199BB3-4486-7211-129F-07EF7BEC66C4}"/>
                </a:ext>
              </a:extLst>
            </p:cNvPr>
            <p:cNvGrpSpPr/>
            <p:nvPr/>
          </p:nvGrpSpPr>
          <p:grpSpPr>
            <a:xfrm>
              <a:off x="617280" y="935396"/>
              <a:ext cx="10812720" cy="5120511"/>
              <a:chOff x="617280" y="935396"/>
              <a:chExt cx="10812720" cy="5120511"/>
            </a:xfrm>
          </p:grpSpPr>
          <p:sp>
            <p:nvSpPr>
              <p:cNvPr id="9" name="Rectangle: Rounded Corners 24">
                <a:extLst>
                  <a:ext uri="{FF2B5EF4-FFF2-40B4-BE49-F238E27FC236}">
                    <a16:creationId xmlns:a16="http://schemas.microsoft.com/office/drawing/2014/main" id="{FCE34D79-7628-F10A-1204-9A4ACBBD3B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7CFAE04C-6243-0F46-936F-4E752A8DD4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8D9BB441-C893-A8B4-2725-A357E4DD3D3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E5867112-DF8F-2940-C4B4-DC7FC227411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8" name="Title 3">
              <a:extLst>
                <a:ext uri="{FF2B5EF4-FFF2-40B4-BE49-F238E27FC236}">
                  <a16:creationId xmlns:a16="http://schemas.microsoft.com/office/drawing/2014/main" id="{5F46B254-51FB-3738-CD4B-C7C06459173E}"/>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5. Process Control Chart</a:t>
              </a:r>
              <a:endParaRPr lang="en-US" sz="8000" b="1" dirty="0">
                <a:ln w="0"/>
              </a:endParaRPr>
            </a:p>
          </p:txBody>
        </p:sp>
      </p:grpSp>
      <p:sp>
        <p:nvSpPr>
          <p:cNvPr id="104450" name="Rectangle 2"/>
          <p:cNvSpPr>
            <a:spLocks noGrp="1" noChangeArrowheads="1"/>
          </p:cNvSpPr>
          <p:nvPr>
            <p:ph type="title"/>
          </p:nvPr>
        </p:nvSpPr>
        <p:spPr>
          <a:xfrm>
            <a:off x="852234" y="1765099"/>
            <a:ext cx="8496300" cy="914400"/>
          </a:xfrm>
        </p:spPr>
        <p:txBody>
          <a:bodyPr>
            <a:noAutofit/>
          </a:bodyPr>
          <a:lstStyle/>
          <a:p>
            <a:pPr>
              <a:defRPr/>
            </a:pPr>
            <a:r>
              <a:rPr lang="en-US" sz="2800" dirty="0"/>
              <a:t>Process Control Charts – Factory Example</a:t>
            </a:r>
          </a:p>
        </p:txBody>
      </p:sp>
      <p:sp>
        <p:nvSpPr>
          <p:cNvPr id="51203" name="Text Box 28"/>
          <p:cNvSpPr txBox="1">
            <a:spLocks noChangeArrowheads="1"/>
          </p:cNvSpPr>
          <p:nvPr/>
        </p:nvSpPr>
        <p:spPr bwMode="auto">
          <a:xfrm>
            <a:off x="1654422" y="2469074"/>
            <a:ext cx="9685344" cy="1797095"/>
          </a:xfrm>
          <a:prstGeom prst="rect">
            <a:avLst/>
          </a:prstGeom>
          <a:noFill/>
          <a:ln w="9525">
            <a:noFill/>
            <a:miter lim="800000"/>
            <a:headEnd/>
            <a:tailEnd/>
          </a:ln>
        </p:spPr>
        <p:txBody>
          <a:bodyPr wrap="square">
            <a:spAutoFit/>
          </a:bodyPr>
          <a:lstStyle/>
          <a:p>
            <a:pPr marL="319088" indent="-319088" algn="justLow">
              <a:spcBef>
                <a:spcPts val="700"/>
              </a:spcBef>
              <a:buClr>
                <a:schemeClr val="accent2"/>
              </a:buClr>
              <a:buSzPct val="60000"/>
              <a:buFont typeface="Wingdings" pitchFamily="2" charset="2"/>
              <a:buChar char=""/>
            </a:pPr>
            <a:r>
              <a:rPr lang="en-US" sz="2000" dirty="0">
                <a:solidFill>
                  <a:srgbClr val="6C554C"/>
                </a:solidFill>
                <a:latin typeface="Tw Cen MT" pitchFamily="34" charset="0"/>
              </a:rPr>
              <a:t>A quality control department wants to get in on the control chart action for die as follows:</a:t>
            </a:r>
          </a:p>
          <a:p>
            <a:pPr marL="639763" lvl="1" indent="-273050" algn="justLow">
              <a:lnSpc>
                <a:spcPct val="130000"/>
              </a:lnSpc>
              <a:spcBef>
                <a:spcPts val="550"/>
              </a:spcBef>
              <a:buClr>
                <a:schemeClr val="accent1"/>
              </a:buClr>
              <a:buSzPct val="70000"/>
              <a:buFont typeface="Wingdings 2" pitchFamily="18" charset="2"/>
              <a:buChar char=""/>
            </a:pPr>
            <a:r>
              <a:rPr lang="en-US" sz="2000" dirty="0">
                <a:solidFill>
                  <a:srgbClr val="6C554C"/>
                </a:solidFill>
                <a:latin typeface="Tw Cen MT" pitchFamily="34" charset="0"/>
              </a:rPr>
              <a:t>Upper Limit = 17 inches</a:t>
            </a:r>
          </a:p>
          <a:p>
            <a:pPr marL="639763" lvl="1" indent="-273050" algn="justLow">
              <a:lnSpc>
                <a:spcPct val="130000"/>
              </a:lnSpc>
              <a:spcBef>
                <a:spcPts val="550"/>
              </a:spcBef>
              <a:buClr>
                <a:schemeClr val="accent1"/>
              </a:buClr>
              <a:buSzPct val="70000"/>
              <a:buFont typeface="Wingdings 2" pitchFamily="18" charset="2"/>
              <a:buChar char=""/>
            </a:pPr>
            <a:r>
              <a:rPr lang="en-US" sz="2000" dirty="0">
                <a:solidFill>
                  <a:srgbClr val="6C554C"/>
                </a:solidFill>
                <a:latin typeface="Tw Cen MT" pitchFamily="34" charset="0"/>
              </a:rPr>
              <a:t>Average Diameter = 16 inches</a:t>
            </a:r>
          </a:p>
          <a:p>
            <a:pPr marL="639763" lvl="1" indent="-273050" algn="justLow">
              <a:lnSpc>
                <a:spcPct val="130000"/>
              </a:lnSpc>
              <a:spcBef>
                <a:spcPts val="550"/>
              </a:spcBef>
              <a:buClr>
                <a:schemeClr val="accent1"/>
              </a:buClr>
              <a:buSzPct val="70000"/>
              <a:buFont typeface="Wingdings 2" pitchFamily="18" charset="2"/>
              <a:buChar char=""/>
            </a:pPr>
            <a:r>
              <a:rPr lang="en-US" sz="2000" dirty="0">
                <a:solidFill>
                  <a:srgbClr val="6C554C"/>
                </a:solidFill>
                <a:latin typeface="Tw Cen MT" pitchFamily="34" charset="0"/>
              </a:rPr>
              <a:t>Lower Limit = 15 inches</a:t>
            </a:r>
          </a:p>
        </p:txBody>
      </p:sp>
    </p:spTree>
    <p:extLst>
      <p:ext uri="{BB962C8B-B14F-4D97-AF65-F5344CB8AC3E}">
        <p14:creationId xmlns:p14="http://schemas.microsoft.com/office/powerpoint/2010/main" val="3290450354"/>
      </p:ext>
    </p:extLst>
  </p:cSld>
  <p:clrMapOvr>
    <a:masterClrMapping/>
  </p:clrMapOvr>
  <mc:AlternateContent xmlns:mc="http://schemas.openxmlformats.org/markup-compatibility/2006" xmlns:p14="http://schemas.microsoft.com/office/powerpoint/2010/main">
    <mc:Choice Requires="p14">
      <p:transition spd="slow" p14:dur="2000" advTm="58746"/>
    </mc:Choice>
    <mc:Fallback xmlns="">
      <p:transition spd="slow" advTm="5874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70" name="Text Box 26"/>
          <p:cNvSpPr txBox="1">
            <a:spLocks noChangeArrowheads="1"/>
          </p:cNvSpPr>
          <p:nvPr/>
        </p:nvSpPr>
        <p:spPr bwMode="auto">
          <a:xfrm>
            <a:off x="4727575" y="5229650"/>
            <a:ext cx="1752600" cy="396875"/>
          </a:xfrm>
          <a:prstGeom prst="rect">
            <a:avLst/>
          </a:prstGeom>
          <a:noFill/>
          <a:ln w="9525">
            <a:noFill/>
            <a:miter lim="800000"/>
            <a:headEnd/>
            <a:tailEnd/>
          </a:ln>
          <a:effectLst/>
        </p:spPr>
        <p:txBody>
          <a:bodyPr>
            <a:spAutoFit/>
          </a:bodyPr>
          <a:lstStyle/>
          <a:p>
            <a:pPr>
              <a:spcBef>
                <a:spcPct val="50000"/>
              </a:spcBef>
              <a:defRPr/>
            </a:pPr>
            <a:r>
              <a:rPr lang="en-US" sz="2000" dirty="0">
                <a:solidFill>
                  <a:srgbClr val="3D302B"/>
                </a:solidFill>
                <a:latin typeface="+mj-lt"/>
              </a:rPr>
              <a:t>Small Die</a:t>
            </a:r>
          </a:p>
        </p:txBody>
      </p:sp>
      <p:grpSp>
        <p:nvGrpSpPr>
          <p:cNvPr id="8" name="Group 7">
            <a:extLst>
              <a:ext uri="{FF2B5EF4-FFF2-40B4-BE49-F238E27FC236}">
                <a16:creationId xmlns:a16="http://schemas.microsoft.com/office/drawing/2014/main" id="{40524A79-F073-0B87-A5E3-26115B5A9F57}"/>
              </a:ext>
            </a:extLst>
          </p:cNvPr>
          <p:cNvGrpSpPr/>
          <p:nvPr/>
        </p:nvGrpSpPr>
        <p:grpSpPr>
          <a:xfrm>
            <a:off x="611654" y="117782"/>
            <a:ext cx="11976643" cy="5786944"/>
            <a:chOff x="617280" y="268963"/>
            <a:chExt cx="11976643" cy="5786944"/>
          </a:xfrm>
        </p:grpSpPr>
        <p:pic>
          <p:nvPicPr>
            <p:cNvPr id="9" name="Graphic 21">
              <a:extLst>
                <a:ext uri="{FF2B5EF4-FFF2-40B4-BE49-F238E27FC236}">
                  <a16:creationId xmlns:a16="http://schemas.microsoft.com/office/drawing/2014/main" id="{AF1FE087-DA3B-8425-B17F-6BAA59B0E3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Group 9">
              <a:extLst>
                <a:ext uri="{FF2B5EF4-FFF2-40B4-BE49-F238E27FC236}">
                  <a16:creationId xmlns:a16="http://schemas.microsoft.com/office/drawing/2014/main" id="{B0E70A40-3001-928D-ADD3-431D6EB17C7C}"/>
                </a:ext>
              </a:extLst>
            </p:cNvPr>
            <p:cNvGrpSpPr/>
            <p:nvPr/>
          </p:nvGrpSpPr>
          <p:grpSpPr>
            <a:xfrm>
              <a:off x="617280" y="935396"/>
              <a:ext cx="10812720" cy="5120511"/>
              <a:chOff x="617280" y="935396"/>
              <a:chExt cx="10812720" cy="5120511"/>
            </a:xfrm>
          </p:grpSpPr>
          <p:sp>
            <p:nvSpPr>
              <p:cNvPr id="12" name="Rectangle: Rounded Corners 24">
                <a:extLst>
                  <a:ext uri="{FF2B5EF4-FFF2-40B4-BE49-F238E27FC236}">
                    <a16:creationId xmlns:a16="http://schemas.microsoft.com/office/drawing/2014/main" id="{AF515FAC-9621-A5DA-6819-84073017F50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7AE36018-FD59-1F0B-FD6B-3B24ACB681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61FFEEF7-FC1F-DA98-751F-AF4E80E46DF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21094D53-8B82-75EC-E561-304A1E5924D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1" name="Title 3">
              <a:extLst>
                <a:ext uri="{FF2B5EF4-FFF2-40B4-BE49-F238E27FC236}">
                  <a16:creationId xmlns:a16="http://schemas.microsoft.com/office/drawing/2014/main" id="{ABC69470-C5D4-D9FE-3246-80FF8305CB6E}"/>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5. Process Control Chart</a:t>
              </a:r>
              <a:endParaRPr lang="en-US" sz="8000" b="1" dirty="0">
                <a:ln w="0"/>
              </a:endParaRPr>
            </a:p>
          </p:txBody>
        </p:sp>
      </p:grpSp>
      <p:sp>
        <p:nvSpPr>
          <p:cNvPr id="16" name="Rectangle 2">
            <a:extLst>
              <a:ext uri="{FF2B5EF4-FFF2-40B4-BE49-F238E27FC236}">
                <a16:creationId xmlns:a16="http://schemas.microsoft.com/office/drawing/2014/main" id="{CF128752-1882-F6BA-7930-804A7F50522E}"/>
              </a:ext>
            </a:extLst>
          </p:cNvPr>
          <p:cNvSpPr>
            <a:spLocks noGrp="1" noChangeArrowheads="1"/>
          </p:cNvSpPr>
          <p:nvPr>
            <p:ph type="title"/>
          </p:nvPr>
        </p:nvSpPr>
        <p:spPr>
          <a:xfrm>
            <a:off x="822327" y="2535655"/>
            <a:ext cx="2989262" cy="914400"/>
          </a:xfrm>
        </p:spPr>
        <p:txBody>
          <a:bodyPr>
            <a:noAutofit/>
          </a:bodyPr>
          <a:lstStyle/>
          <a:p>
            <a:pPr>
              <a:defRPr/>
            </a:pPr>
            <a:r>
              <a:rPr lang="en-US" sz="2800" dirty="0"/>
              <a:t>Process Control Charts – Factory Example</a:t>
            </a:r>
          </a:p>
        </p:txBody>
      </p:sp>
      <p:sp>
        <p:nvSpPr>
          <p:cNvPr id="108547" name="Rectangle 3"/>
          <p:cNvSpPr>
            <a:spLocks noGrp="1" noChangeArrowheads="1"/>
          </p:cNvSpPr>
          <p:nvPr>
            <p:ph idx="1"/>
          </p:nvPr>
        </p:nvSpPr>
        <p:spPr>
          <a:xfrm>
            <a:off x="2523276" y="1505930"/>
            <a:ext cx="8153400" cy="4370412"/>
          </a:xfrm>
        </p:spPr>
        <p:txBody>
          <a:bodyPr>
            <a:normAutofit fontScale="92500" lnSpcReduction="10000"/>
          </a:bodyPr>
          <a:lstStyle/>
          <a:p>
            <a:pPr marL="320040" indent="-320040">
              <a:buNone/>
              <a:defRPr/>
            </a:pPr>
            <a:r>
              <a:rPr lang="en-US" sz="2000" dirty="0">
                <a:solidFill>
                  <a:srgbClr val="CC6600"/>
                </a:solidFill>
                <a:latin typeface="+mj-lt"/>
              </a:rPr>
              <a:t>Upper Limit</a:t>
            </a:r>
          </a:p>
          <a:p>
            <a:pPr marL="320040" indent="-320040">
              <a:buNone/>
              <a:defRPr/>
            </a:pPr>
            <a:r>
              <a:rPr lang="en-US" sz="2400" dirty="0">
                <a:solidFill>
                  <a:srgbClr val="3D302B"/>
                </a:solidFill>
                <a:latin typeface="+mj-lt"/>
              </a:rPr>
              <a:t>17 inches</a:t>
            </a:r>
          </a:p>
          <a:p>
            <a:pPr marL="320040" indent="-320040">
              <a:buNone/>
              <a:defRPr/>
            </a:pPr>
            <a:endParaRPr lang="en-US" dirty="0">
              <a:latin typeface="+mj-lt"/>
            </a:endParaRPr>
          </a:p>
          <a:p>
            <a:pPr marL="320040" indent="-320040">
              <a:buNone/>
              <a:defRPr/>
            </a:pPr>
            <a:endParaRPr lang="en-US" dirty="0">
              <a:latin typeface="+mj-lt"/>
            </a:endParaRPr>
          </a:p>
          <a:p>
            <a:pPr marL="320040" indent="-320040">
              <a:buNone/>
              <a:defRPr/>
            </a:pPr>
            <a:endParaRPr lang="en-US" dirty="0">
              <a:latin typeface="+mj-lt"/>
            </a:endParaRPr>
          </a:p>
          <a:p>
            <a:pPr marL="320040" indent="-320040">
              <a:buNone/>
              <a:defRPr/>
            </a:pPr>
            <a:endParaRPr lang="en-US" dirty="0">
              <a:latin typeface="+mj-lt"/>
            </a:endParaRPr>
          </a:p>
          <a:p>
            <a:pPr marL="320040" indent="-320040">
              <a:buNone/>
              <a:defRPr/>
            </a:pPr>
            <a:endParaRPr lang="en-US" sz="2000" dirty="0">
              <a:latin typeface="+mj-lt"/>
            </a:endParaRPr>
          </a:p>
          <a:p>
            <a:pPr marL="320040" indent="-320040">
              <a:buNone/>
              <a:defRPr/>
            </a:pPr>
            <a:endParaRPr lang="en-US" sz="2000" dirty="0">
              <a:solidFill>
                <a:srgbClr val="CC6600"/>
              </a:solidFill>
              <a:latin typeface="+mj-lt"/>
            </a:endParaRPr>
          </a:p>
          <a:p>
            <a:pPr marL="320040" indent="-320040">
              <a:buNone/>
              <a:defRPr/>
            </a:pPr>
            <a:endParaRPr lang="en-US" sz="2000" dirty="0">
              <a:solidFill>
                <a:srgbClr val="CC6600"/>
              </a:solidFill>
              <a:latin typeface="+mj-lt"/>
            </a:endParaRPr>
          </a:p>
          <a:p>
            <a:pPr marL="320040" indent="-320040">
              <a:buNone/>
              <a:defRPr/>
            </a:pPr>
            <a:r>
              <a:rPr lang="en-US" sz="2000" dirty="0">
                <a:solidFill>
                  <a:srgbClr val="CC6600"/>
                </a:solidFill>
                <a:latin typeface="+mj-lt"/>
              </a:rPr>
              <a:t>Lower Limit</a:t>
            </a:r>
          </a:p>
          <a:p>
            <a:pPr marL="320040" indent="-320040">
              <a:buNone/>
              <a:defRPr/>
            </a:pPr>
            <a:r>
              <a:rPr lang="en-US" sz="2000" dirty="0">
                <a:solidFill>
                  <a:srgbClr val="3D302B"/>
                </a:solidFill>
                <a:latin typeface="+mj-lt"/>
              </a:rPr>
              <a:t>15 Inches</a:t>
            </a:r>
          </a:p>
        </p:txBody>
      </p:sp>
      <p:sp>
        <p:nvSpPr>
          <p:cNvPr id="108548" name="Line 4"/>
          <p:cNvSpPr>
            <a:spLocks noChangeShapeType="1"/>
          </p:cNvSpPr>
          <p:nvPr/>
        </p:nvSpPr>
        <p:spPr bwMode="auto">
          <a:xfrm flipV="1">
            <a:off x="4649788" y="2133600"/>
            <a:ext cx="0" cy="3429000"/>
          </a:xfrm>
          <a:prstGeom prst="line">
            <a:avLst/>
          </a:prstGeom>
          <a:noFill/>
          <a:ln w="9525">
            <a:solidFill>
              <a:schemeClr val="accent4">
                <a:lumMod val="50000"/>
              </a:schemeClr>
            </a:solidFill>
            <a:round/>
            <a:headEnd/>
            <a:tailEnd/>
          </a:ln>
          <a:effectLst/>
        </p:spPr>
        <p:txBody>
          <a:bodyPr wrap="none"/>
          <a:lstStyle/>
          <a:p>
            <a:pPr>
              <a:defRPr/>
            </a:pPr>
            <a:endParaRPr lang="ar-EG">
              <a:latin typeface="+mj-lt"/>
            </a:endParaRPr>
          </a:p>
        </p:txBody>
      </p:sp>
      <p:sp>
        <p:nvSpPr>
          <p:cNvPr id="108549" name="Line 5"/>
          <p:cNvSpPr>
            <a:spLocks noChangeShapeType="1"/>
          </p:cNvSpPr>
          <p:nvPr/>
        </p:nvSpPr>
        <p:spPr bwMode="auto">
          <a:xfrm>
            <a:off x="4649788" y="2133600"/>
            <a:ext cx="5334000" cy="0"/>
          </a:xfrm>
          <a:prstGeom prst="line">
            <a:avLst/>
          </a:prstGeom>
          <a:noFill/>
          <a:ln w="19050">
            <a:solidFill>
              <a:srgbClr val="CC6600"/>
            </a:solidFill>
            <a:round/>
            <a:headEnd/>
            <a:tailEnd/>
          </a:ln>
          <a:effectLst/>
        </p:spPr>
        <p:txBody>
          <a:bodyPr wrap="none"/>
          <a:lstStyle/>
          <a:p>
            <a:pPr>
              <a:defRPr/>
            </a:pPr>
            <a:endParaRPr lang="ar-EG">
              <a:latin typeface="+mj-lt"/>
            </a:endParaRPr>
          </a:p>
        </p:txBody>
      </p:sp>
      <p:sp>
        <p:nvSpPr>
          <p:cNvPr id="108550" name="Line 6"/>
          <p:cNvSpPr>
            <a:spLocks noChangeShapeType="1"/>
          </p:cNvSpPr>
          <p:nvPr/>
        </p:nvSpPr>
        <p:spPr bwMode="auto">
          <a:xfrm>
            <a:off x="4649788" y="5638800"/>
            <a:ext cx="0" cy="152400"/>
          </a:xfrm>
          <a:prstGeom prst="line">
            <a:avLst/>
          </a:prstGeom>
          <a:noFill/>
          <a:ln w="9525">
            <a:solidFill>
              <a:schemeClr val="tx1"/>
            </a:solidFill>
            <a:round/>
            <a:headEnd/>
            <a:tailEnd/>
          </a:ln>
          <a:effectLst/>
        </p:spPr>
        <p:txBody>
          <a:bodyPr wrap="none"/>
          <a:lstStyle/>
          <a:p>
            <a:pPr>
              <a:defRPr/>
            </a:pPr>
            <a:endParaRPr lang="ar-EG">
              <a:latin typeface="+mj-lt"/>
            </a:endParaRPr>
          </a:p>
        </p:txBody>
      </p:sp>
      <p:sp>
        <p:nvSpPr>
          <p:cNvPr id="108551" name="Line 7"/>
          <p:cNvSpPr>
            <a:spLocks noChangeShapeType="1"/>
          </p:cNvSpPr>
          <p:nvPr/>
        </p:nvSpPr>
        <p:spPr bwMode="auto">
          <a:xfrm>
            <a:off x="4649788" y="5791200"/>
            <a:ext cx="5334000" cy="0"/>
          </a:xfrm>
          <a:prstGeom prst="line">
            <a:avLst/>
          </a:prstGeom>
          <a:noFill/>
          <a:ln w="19050">
            <a:solidFill>
              <a:srgbClr val="CC6600"/>
            </a:solidFill>
            <a:round/>
            <a:headEnd/>
            <a:tailEnd/>
          </a:ln>
          <a:effectLst/>
        </p:spPr>
        <p:txBody>
          <a:bodyPr wrap="none"/>
          <a:lstStyle/>
          <a:p>
            <a:pPr>
              <a:defRPr/>
            </a:pPr>
            <a:endParaRPr lang="ar-EG">
              <a:latin typeface="+mj-lt"/>
            </a:endParaRPr>
          </a:p>
        </p:txBody>
      </p:sp>
      <p:sp>
        <p:nvSpPr>
          <p:cNvPr id="108552" name="Line 8"/>
          <p:cNvSpPr>
            <a:spLocks noChangeShapeType="1"/>
          </p:cNvSpPr>
          <p:nvPr/>
        </p:nvSpPr>
        <p:spPr bwMode="auto">
          <a:xfrm>
            <a:off x="9983788" y="2133600"/>
            <a:ext cx="0" cy="3657600"/>
          </a:xfrm>
          <a:prstGeom prst="line">
            <a:avLst/>
          </a:prstGeom>
          <a:noFill/>
          <a:ln w="9525">
            <a:solidFill>
              <a:schemeClr val="accent4">
                <a:lumMod val="50000"/>
              </a:schemeClr>
            </a:solidFill>
            <a:round/>
            <a:headEnd/>
            <a:tailEnd/>
          </a:ln>
          <a:effectLst/>
        </p:spPr>
        <p:txBody>
          <a:bodyPr wrap="none"/>
          <a:lstStyle/>
          <a:p>
            <a:pPr>
              <a:defRPr/>
            </a:pPr>
            <a:endParaRPr lang="ar-EG">
              <a:latin typeface="+mj-lt"/>
            </a:endParaRPr>
          </a:p>
        </p:txBody>
      </p:sp>
      <p:sp>
        <p:nvSpPr>
          <p:cNvPr id="108553" name="Line 9"/>
          <p:cNvSpPr>
            <a:spLocks noChangeShapeType="1"/>
          </p:cNvSpPr>
          <p:nvPr/>
        </p:nvSpPr>
        <p:spPr bwMode="auto">
          <a:xfrm flipH="1">
            <a:off x="4649788" y="3962400"/>
            <a:ext cx="5334000" cy="0"/>
          </a:xfrm>
          <a:prstGeom prst="line">
            <a:avLst/>
          </a:prstGeom>
          <a:noFill/>
          <a:ln w="9525">
            <a:solidFill>
              <a:schemeClr val="accent4">
                <a:lumMod val="50000"/>
              </a:schemeClr>
            </a:solidFill>
            <a:round/>
            <a:headEnd/>
            <a:tailEnd/>
          </a:ln>
          <a:effectLst/>
        </p:spPr>
        <p:txBody>
          <a:bodyPr wrap="none"/>
          <a:lstStyle/>
          <a:p>
            <a:pPr>
              <a:defRPr/>
            </a:pPr>
            <a:endParaRPr lang="ar-EG">
              <a:latin typeface="+mj-lt"/>
            </a:endParaRPr>
          </a:p>
        </p:txBody>
      </p:sp>
      <p:sp>
        <p:nvSpPr>
          <p:cNvPr id="108554" name="Line 10"/>
          <p:cNvSpPr>
            <a:spLocks noChangeShapeType="1"/>
          </p:cNvSpPr>
          <p:nvPr/>
        </p:nvSpPr>
        <p:spPr bwMode="auto">
          <a:xfrm>
            <a:off x="4649788" y="5334000"/>
            <a:ext cx="0" cy="457200"/>
          </a:xfrm>
          <a:prstGeom prst="line">
            <a:avLst/>
          </a:prstGeom>
          <a:noFill/>
          <a:ln w="9525">
            <a:solidFill>
              <a:schemeClr val="tx1"/>
            </a:solidFill>
            <a:round/>
            <a:headEnd/>
            <a:tailEnd/>
          </a:ln>
          <a:effectLst/>
        </p:spPr>
        <p:txBody>
          <a:bodyPr wrap="none"/>
          <a:lstStyle/>
          <a:p>
            <a:pPr>
              <a:defRPr/>
            </a:pPr>
            <a:endParaRPr lang="ar-EG">
              <a:latin typeface="+mj-lt"/>
            </a:endParaRPr>
          </a:p>
        </p:txBody>
      </p:sp>
      <p:sp>
        <p:nvSpPr>
          <p:cNvPr id="108555" name="AutoShape 11"/>
          <p:cNvSpPr>
            <a:spLocks noChangeArrowheads="1"/>
          </p:cNvSpPr>
          <p:nvPr/>
        </p:nvSpPr>
        <p:spPr bwMode="auto">
          <a:xfrm>
            <a:off x="4725988" y="37338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lgn="ctr">
              <a:defRPr/>
            </a:pPr>
            <a:endParaRPr lang="ar-EG" sz="2800">
              <a:latin typeface="+mj-lt"/>
            </a:endParaRPr>
          </a:p>
        </p:txBody>
      </p:sp>
      <p:sp>
        <p:nvSpPr>
          <p:cNvPr id="108556" name="AutoShape 12"/>
          <p:cNvSpPr>
            <a:spLocks noChangeArrowheads="1"/>
          </p:cNvSpPr>
          <p:nvPr/>
        </p:nvSpPr>
        <p:spPr bwMode="auto">
          <a:xfrm>
            <a:off x="5106988" y="43434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57" name="AutoShape 13"/>
          <p:cNvSpPr>
            <a:spLocks noChangeArrowheads="1"/>
          </p:cNvSpPr>
          <p:nvPr/>
        </p:nvSpPr>
        <p:spPr bwMode="auto">
          <a:xfrm>
            <a:off x="5487988" y="38862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58" name="AutoShape 14"/>
          <p:cNvSpPr>
            <a:spLocks noChangeArrowheads="1"/>
          </p:cNvSpPr>
          <p:nvPr/>
        </p:nvSpPr>
        <p:spPr bwMode="auto">
          <a:xfrm>
            <a:off x="5868988" y="41910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59" name="AutoShape 15"/>
          <p:cNvSpPr>
            <a:spLocks noChangeArrowheads="1"/>
          </p:cNvSpPr>
          <p:nvPr/>
        </p:nvSpPr>
        <p:spPr bwMode="auto">
          <a:xfrm>
            <a:off x="6249988" y="40386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0" name="AutoShape 16"/>
          <p:cNvSpPr>
            <a:spLocks noChangeArrowheads="1"/>
          </p:cNvSpPr>
          <p:nvPr/>
        </p:nvSpPr>
        <p:spPr bwMode="auto">
          <a:xfrm>
            <a:off x="6630988" y="36576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1" name="AutoShape 17"/>
          <p:cNvSpPr>
            <a:spLocks noChangeArrowheads="1"/>
          </p:cNvSpPr>
          <p:nvPr/>
        </p:nvSpPr>
        <p:spPr bwMode="auto">
          <a:xfrm>
            <a:off x="7011988" y="41910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2" name="AutoShape 18"/>
          <p:cNvSpPr>
            <a:spLocks noChangeArrowheads="1"/>
          </p:cNvSpPr>
          <p:nvPr/>
        </p:nvSpPr>
        <p:spPr bwMode="auto">
          <a:xfrm>
            <a:off x="7392988" y="35052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3" name="AutoShape 19"/>
          <p:cNvSpPr>
            <a:spLocks noChangeArrowheads="1"/>
          </p:cNvSpPr>
          <p:nvPr/>
        </p:nvSpPr>
        <p:spPr bwMode="auto">
          <a:xfrm>
            <a:off x="7773988" y="37338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4" name="AutoShape 20"/>
          <p:cNvSpPr>
            <a:spLocks noChangeArrowheads="1"/>
          </p:cNvSpPr>
          <p:nvPr/>
        </p:nvSpPr>
        <p:spPr bwMode="auto">
          <a:xfrm>
            <a:off x="7318375" y="4870515"/>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5" name="AutoShape 21"/>
          <p:cNvSpPr>
            <a:spLocks noChangeArrowheads="1"/>
          </p:cNvSpPr>
          <p:nvPr/>
        </p:nvSpPr>
        <p:spPr bwMode="auto">
          <a:xfrm>
            <a:off x="8535988" y="37338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6" name="AutoShape 22"/>
          <p:cNvSpPr>
            <a:spLocks noChangeArrowheads="1"/>
          </p:cNvSpPr>
          <p:nvPr/>
        </p:nvSpPr>
        <p:spPr bwMode="auto">
          <a:xfrm>
            <a:off x="8916988" y="40386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7" name="AutoShape 23"/>
          <p:cNvSpPr>
            <a:spLocks noChangeArrowheads="1"/>
          </p:cNvSpPr>
          <p:nvPr/>
        </p:nvSpPr>
        <p:spPr bwMode="auto">
          <a:xfrm>
            <a:off x="9297988" y="37338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8" name="AutoShape 24"/>
          <p:cNvSpPr>
            <a:spLocks noChangeArrowheads="1"/>
          </p:cNvSpPr>
          <p:nvPr/>
        </p:nvSpPr>
        <p:spPr bwMode="auto">
          <a:xfrm>
            <a:off x="9678988" y="3962400"/>
            <a:ext cx="152400" cy="152400"/>
          </a:xfrm>
          <a:prstGeom prst="octagon">
            <a:avLst>
              <a:gd name="adj" fmla="val 29287"/>
            </a:avLst>
          </a:prstGeom>
          <a:solidFill>
            <a:schemeClr val="bg2"/>
          </a:solidFill>
          <a:ln w="9525">
            <a:solidFill>
              <a:schemeClr val="tx1"/>
            </a:solidFill>
            <a:miter lim="800000"/>
            <a:headEnd/>
            <a:tailEnd/>
          </a:ln>
          <a:effectLst/>
        </p:spPr>
        <p:txBody>
          <a:bodyPr wrap="none" anchor="ctr"/>
          <a:lstStyle/>
          <a:p>
            <a:pPr>
              <a:defRPr/>
            </a:pPr>
            <a:endParaRPr lang="ar-EG">
              <a:latin typeface="+mj-lt"/>
            </a:endParaRPr>
          </a:p>
        </p:txBody>
      </p:sp>
      <p:sp>
        <p:nvSpPr>
          <p:cNvPr id="108569" name="Line 25"/>
          <p:cNvSpPr>
            <a:spLocks noChangeShapeType="1"/>
          </p:cNvSpPr>
          <p:nvPr/>
        </p:nvSpPr>
        <p:spPr bwMode="auto">
          <a:xfrm flipV="1">
            <a:off x="5641974" y="5022915"/>
            <a:ext cx="1658075" cy="727434"/>
          </a:xfrm>
          <a:prstGeom prst="line">
            <a:avLst/>
          </a:prstGeom>
          <a:noFill/>
          <a:ln w="9525">
            <a:solidFill>
              <a:schemeClr val="tx1"/>
            </a:solidFill>
            <a:round/>
            <a:headEnd/>
            <a:tailEnd type="triangle" w="med" len="med"/>
          </a:ln>
          <a:effectLst/>
        </p:spPr>
        <p:txBody>
          <a:bodyPr wrap="none"/>
          <a:lstStyle/>
          <a:p>
            <a:pPr>
              <a:defRPr/>
            </a:pPr>
            <a:endParaRPr lang="ar-EG">
              <a:latin typeface="+mj-lt"/>
            </a:endParaRPr>
          </a:p>
        </p:txBody>
      </p:sp>
      <p:sp>
        <p:nvSpPr>
          <p:cNvPr id="108572" name="Line 28"/>
          <p:cNvSpPr>
            <a:spLocks noChangeShapeType="1"/>
          </p:cNvSpPr>
          <p:nvPr/>
        </p:nvSpPr>
        <p:spPr bwMode="auto">
          <a:xfrm>
            <a:off x="3902075" y="5427663"/>
            <a:ext cx="609600" cy="304800"/>
          </a:xfrm>
          <a:prstGeom prst="line">
            <a:avLst/>
          </a:prstGeom>
          <a:noFill/>
          <a:ln w="9525">
            <a:solidFill>
              <a:schemeClr val="tx1"/>
            </a:solidFill>
            <a:round/>
            <a:headEnd/>
            <a:tailEnd type="triangle" w="med" len="med"/>
          </a:ln>
          <a:effectLst/>
        </p:spPr>
        <p:txBody>
          <a:bodyPr wrap="none"/>
          <a:lstStyle/>
          <a:p>
            <a:pPr>
              <a:defRPr/>
            </a:pPr>
            <a:endParaRPr lang="ar-EG">
              <a:latin typeface="+mj-lt"/>
            </a:endParaRPr>
          </a:p>
        </p:txBody>
      </p:sp>
      <p:grpSp>
        <p:nvGrpSpPr>
          <p:cNvPr id="52252" name="Group 33"/>
          <p:cNvGrpSpPr>
            <a:grpSpLocks/>
          </p:cNvGrpSpPr>
          <p:nvPr/>
        </p:nvGrpSpPr>
        <p:grpSpPr bwMode="auto">
          <a:xfrm>
            <a:off x="2208214" y="3711576"/>
            <a:ext cx="2408237" cy="461963"/>
            <a:chOff x="683568" y="3711544"/>
            <a:chExt cx="2408488" cy="461665"/>
          </a:xfrm>
        </p:grpSpPr>
        <p:grpSp>
          <p:nvGrpSpPr>
            <p:cNvPr id="52256" name="Group 31"/>
            <p:cNvGrpSpPr>
              <a:grpSpLocks/>
            </p:cNvGrpSpPr>
            <p:nvPr/>
          </p:nvGrpSpPr>
          <p:grpSpPr bwMode="auto">
            <a:xfrm>
              <a:off x="683568" y="3717032"/>
              <a:ext cx="952872" cy="369332"/>
              <a:chOff x="683568" y="3601972"/>
              <a:chExt cx="952872" cy="369332"/>
            </a:xfrm>
          </p:grpSpPr>
          <p:sp>
            <p:nvSpPr>
              <p:cNvPr id="108573" name="Text Box 29"/>
              <p:cNvSpPr txBox="1">
                <a:spLocks noChangeArrowheads="1"/>
              </p:cNvSpPr>
              <p:nvPr/>
            </p:nvSpPr>
            <p:spPr bwMode="auto">
              <a:xfrm>
                <a:off x="683568" y="3601243"/>
                <a:ext cx="914495" cy="369649"/>
              </a:xfrm>
              <a:prstGeom prst="rect">
                <a:avLst/>
              </a:prstGeom>
              <a:noFill/>
              <a:ln w="9525">
                <a:noFill/>
                <a:miter lim="800000"/>
                <a:headEnd/>
                <a:tailEnd/>
              </a:ln>
              <a:effectLst/>
            </p:spPr>
            <p:txBody>
              <a:bodyPr>
                <a:spAutoFit/>
              </a:bodyPr>
              <a:lstStyle/>
              <a:p>
                <a:pPr>
                  <a:spcBef>
                    <a:spcPct val="50000"/>
                  </a:spcBef>
                  <a:defRPr/>
                </a:pPr>
                <a:r>
                  <a:rPr lang="en-US" dirty="0">
                    <a:solidFill>
                      <a:srgbClr val="3D302B"/>
                    </a:solidFill>
                    <a:latin typeface="+mj-lt"/>
                  </a:rPr>
                  <a:t>X</a:t>
                </a:r>
              </a:p>
            </p:txBody>
          </p:sp>
          <p:sp>
            <p:nvSpPr>
              <p:cNvPr id="108574" name="Line 30"/>
              <p:cNvSpPr>
                <a:spLocks noChangeShapeType="1"/>
              </p:cNvSpPr>
              <p:nvPr/>
            </p:nvSpPr>
            <p:spPr bwMode="auto">
              <a:xfrm>
                <a:off x="1331335" y="3672634"/>
                <a:ext cx="304832" cy="0"/>
              </a:xfrm>
              <a:prstGeom prst="line">
                <a:avLst/>
              </a:prstGeom>
              <a:noFill/>
              <a:ln w="9525">
                <a:solidFill>
                  <a:schemeClr val="tx1"/>
                </a:solidFill>
                <a:round/>
                <a:headEnd/>
                <a:tailEnd/>
              </a:ln>
              <a:effectLst/>
            </p:spPr>
            <p:txBody>
              <a:bodyPr wrap="none"/>
              <a:lstStyle/>
              <a:p>
                <a:pPr>
                  <a:defRPr/>
                </a:pPr>
                <a:endParaRPr lang="ar-EG">
                  <a:latin typeface="+mj-lt"/>
                </a:endParaRPr>
              </a:p>
            </p:txBody>
          </p:sp>
        </p:grpSp>
        <p:sp>
          <p:nvSpPr>
            <p:cNvPr id="108575" name="Text Box 31"/>
            <p:cNvSpPr txBox="1">
              <a:spLocks noChangeArrowheads="1"/>
            </p:cNvSpPr>
            <p:nvPr/>
          </p:nvSpPr>
          <p:spPr bwMode="auto">
            <a:xfrm>
              <a:off x="1420245" y="3711544"/>
              <a:ext cx="1671811" cy="461665"/>
            </a:xfrm>
            <a:prstGeom prst="rect">
              <a:avLst/>
            </a:prstGeom>
            <a:noFill/>
            <a:ln w="9525">
              <a:noFill/>
              <a:miter lim="800000"/>
              <a:headEnd/>
              <a:tailEnd/>
            </a:ln>
            <a:effectLst/>
          </p:spPr>
          <p:txBody>
            <a:bodyPr>
              <a:spAutoFit/>
            </a:bodyPr>
            <a:lstStyle/>
            <a:p>
              <a:pPr>
                <a:spcBef>
                  <a:spcPct val="50000"/>
                </a:spcBef>
                <a:defRPr/>
              </a:pPr>
              <a:r>
                <a:rPr lang="en-US" sz="2400" dirty="0">
                  <a:solidFill>
                    <a:srgbClr val="3D302B"/>
                  </a:solidFill>
                  <a:latin typeface="+mj-lt"/>
                </a:rPr>
                <a:t>=16 inches</a:t>
              </a:r>
            </a:p>
          </p:txBody>
        </p:sp>
      </p:grpSp>
      <p:cxnSp>
        <p:nvCxnSpPr>
          <p:cNvPr id="52253" name="Straight Arrow Connector 35"/>
          <p:cNvCxnSpPr>
            <a:cxnSpLocks noChangeShapeType="1"/>
          </p:cNvCxnSpPr>
          <p:nvPr/>
        </p:nvCxnSpPr>
        <p:spPr bwMode="auto">
          <a:xfrm>
            <a:off x="3432175" y="1844676"/>
            <a:ext cx="1150938" cy="288925"/>
          </a:xfrm>
          <a:prstGeom prst="straightConnector1">
            <a:avLst/>
          </a:prstGeom>
          <a:noFill/>
          <a:ln w="9525">
            <a:solidFill>
              <a:schemeClr val="tx1"/>
            </a:solidFill>
            <a:round/>
            <a:headEnd/>
            <a:tailEnd type="triangle" w="med" len="med"/>
          </a:ln>
        </p:spPr>
      </p:cxnSp>
      <p:sp>
        <p:nvSpPr>
          <p:cNvPr id="52254" name="Text Box 33"/>
          <p:cNvSpPr txBox="1">
            <a:spLocks noChangeArrowheads="1"/>
          </p:cNvSpPr>
          <p:nvPr/>
        </p:nvSpPr>
        <p:spPr bwMode="auto">
          <a:xfrm>
            <a:off x="7346525" y="4343400"/>
            <a:ext cx="2390415" cy="1477328"/>
          </a:xfrm>
          <a:prstGeom prst="rect">
            <a:avLst/>
          </a:prstGeom>
          <a:noFill/>
          <a:ln w="9525">
            <a:noFill/>
            <a:miter lim="800000"/>
            <a:headEnd/>
            <a:tailEnd/>
          </a:ln>
        </p:spPr>
        <p:txBody>
          <a:bodyPr wrap="square">
            <a:spAutoFit/>
          </a:bodyPr>
          <a:lstStyle/>
          <a:p>
            <a:pPr marL="319088" indent="-319088" algn="ctr">
              <a:spcBef>
                <a:spcPts val="700"/>
              </a:spcBef>
              <a:buClr>
                <a:schemeClr val="accent2"/>
              </a:buClr>
              <a:buSzPct val="60000"/>
            </a:pPr>
            <a:r>
              <a:rPr lang="en-US" i="1" dirty="0">
                <a:solidFill>
                  <a:srgbClr val="6C554C"/>
                </a:solidFill>
                <a:latin typeface="Tw Cen MT" pitchFamily="34" charset="0"/>
              </a:rPr>
              <a:t>One abnormally small die is “uncommon” and should be examined for quality control</a:t>
            </a:r>
          </a:p>
        </p:txBody>
      </p:sp>
      <p:sp>
        <p:nvSpPr>
          <p:cNvPr id="52255" name="Text Box 33"/>
          <p:cNvSpPr txBox="1">
            <a:spLocks noChangeArrowheads="1"/>
          </p:cNvSpPr>
          <p:nvPr/>
        </p:nvSpPr>
        <p:spPr bwMode="auto">
          <a:xfrm>
            <a:off x="1703388" y="4006851"/>
            <a:ext cx="2989262" cy="646113"/>
          </a:xfrm>
          <a:prstGeom prst="rect">
            <a:avLst/>
          </a:prstGeom>
          <a:noFill/>
          <a:ln w="9525">
            <a:noFill/>
            <a:miter lim="800000"/>
            <a:headEnd/>
            <a:tailEnd/>
          </a:ln>
        </p:spPr>
        <p:txBody>
          <a:bodyPr>
            <a:spAutoFit/>
          </a:bodyPr>
          <a:lstStyle/>
          <a:p>
            <a:pPr marL="319088" indent="-319088" algn="ctr">
              <a:spcBef>
                <a:spcPts val="700"/>
              </a:spcBef>
              <a:buClr>
                <a:schemeClr val="accent2"/>
              </a:buClr>
              <a:buSzPct val="60000"/>
            </a:pPr>
            <a:r>
              <a:rPr lang="en-US" i="1" dirty="0">
                <a:solidFill>
                  <a:srgbClr val="6C554C"/>
                </a:solidFill>
                <a:latin typeface="Tw Cen MT" pitchFamily="34" charset="0"/>
              </a:rPr>
              <a:t>Dies within specifications were acceptable</a:t>
            </a:r>
          </a:p>
        </p:txBody>
      </p:sp>
    </p:spTree>
    <p:extLst>
      <p:ext uri="{BB962C8B-B14F-4D97-AF65-F5344CB8AC3E}">
        <p14:creationId xmlns:p14="http://schemas.microsoft.com/office/powerpoint/2010/main" val="735769233"/>
      </p:ext>
    </p:extLst>
  </p:cSld>
  <p:clrMapOvr>
    <a:masterClrMapping/>
  </p:clrMapOvr>
  <mc:AlternateContent xmlns:mc="http://schemas.openxmlformats.org/markup-compatibility/2006" xmlns:p14="http://schemas.microsoft.com/office/powerpoint/2010/main">
    <mc:Choice Requires="p14">
      <p:transition spd="slow" p14:dur="2000" advTm="271592"/>
    </mc:Choice>
    <mc:Fallback xmlns="">
      <p:transition spd="slow" advTm="27159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4386F466-0654-73BE-494C-C0653DD833B6}"/>
              </a:ext>
            </a:extLst>
          </p:cNvPr>
          <p:cNvGrpSpPr/>
          <p:nvPr/>
        </p:nvGrpSpPr>
        <p:grpSpPr>
          <a:xfrm>
            <a:off x="611654" y="117782"/>
            <a:ext cx="11976643" cy="5786944"/>
            <a:chOff x="617280" y="268963"/>
            <a:chExt cx="11976643" cy="5786944"/>
          </a:xfrm>
        </p:grpSpPr>
        <p:pic>
          <p:nvPicPr>
            <p:cNvPr id="7" name="Graphic 21">
              <a:extLst>
                <a:ext uri="{FF2B5EF4-FFF2-40B4-BE49-F238E27FC236}">
                  <a16:creationId xmlns:a16="http://schemas.microsoft.com/office/drawing/2014/main" id="{E729DB27-17A0-C0F8-2C7A-1EAF64924A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4A5BFEAB-E464-E26E-1ADB-09FAEB919A74}"/>
                </a:ext>
              </a:extLst>
            </p:cNvPr>
            <p:cNvGrpSpPr/>
            <p:nvPr/>
          </p:nvGrpSpPr>
          <p:grpSpPr>
            <a:xfrm>
              <a:off x="617280" y="935396"/>
              <a:ext cx="10812720" cy="5120511"/>
              <a:chOff x="617280" y="935396"/>
              <a:chExt cx="10812720" cy="5120511"/>
            </a:xfrm>
          </p:grpSpPr>
          <p:sp>
            <p:nvSpPr>
              <p:cNvPr id="10" name="Rectangle: Rounded Corners 24">
                <a:extLst>
                  <a:ext uri="{FF2B5EF4-FFF2-40B4-BE49-F238E27FC236}">
                    <a16:creationId xmlns:a16="http://schemas.microsoft.com/office/drawing/2014/main" id="{E1C17A75-5719-EB5A-4B72-C421B0A0F2B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B9227F01-3096-5A1F-87F1-EF1007B224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295A8641-3A6A-1B31-85DB-0C9DCF53A91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41BCD831-56BA-8BBB-142A-C608BC68A6B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9" name="Title 3">
              <a:extLst>
                <a:ext uri="{FF2B5EF4-FFF2-40B4-BE49-F238E27FC236}">
                  <a16:creationId xmlns:a16="http://schemas.microsoft.com/office/drawing/2014/main" id="{BF6C3FB4-307A-44A6-E6D8-494F5F318922}"/>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6. Scatter Diagram</a:t>
              </a:r>
              <a:endParaRPr lang="en-US" sz="8000" b="1" dirty="0">
                <a:ln w="0"/>
              </a:endParaRPr>
            </a:p>
          </p:txBody>
        </p:sp>
      </p:grpSp>
      <p:pic>
        <p:nvPicPr>
          <p:cNvPr id="7172" name="Picture 4" descr="Mastering Scatter Plots: Visualize Data Correlations">
            <a:extLst>
              <a:ext uri="{FF2B5EF4-FFF2-40B4-BE49-F238E27FC236}">
                <a16:creationId xmlns:a16="http://schemas.microsoft.com/office/drawing/2014/main" id="{81E8AC67-17BE-50A4-2A5C-D28F1678A4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3010" y="1768193"/>
            <a:ext cx="6633179" cy="390265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64649140"/>
      </p:ext>
    </p:extLst>
  </p:cSld>
  <p:clrMapOvr>
    <a:masterClrMapping/>
  </p:clrMapOvr>
  <mc:AlternateContent xmlns:mc="http://schemas.openxmlformats.org/markup-compatibility/2006" xmlns:p14="http://schemas.microsoft.com/office/powerpoint/2010/main">
    <mc:Choice Requires="p14">
      <p:transition spd="slow" p14:dur="2000" advTm="44152"/>
    </mc:Choice>
    <mc:Fallback xmlns="">
      <p:transition spd="slow" advTm="4415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232AF78-788F-3EF5-B9C1-E79D76326258}"/>
              </a:ext>
            </a:extLst>
          </p:cNvPr>
          <p:cNvGrpSpPr/>
          <p:nvPr/>
        </p:nvGrpSpPr>
        <p:grpSpPr>
          <a:xfrm>
            <a:off x="611654" y="117782"/>
            <a:ext cx="11976643" cy="5786944"/>
            <a:chOff x="617280" y="268963"/>
            <a:chExt cx="11976643" cy="5786944"/>
          </a:xfrm>
        </p:grpSpPr>
        <p:pic>
          <p:nvPicPr>
            <p:cNvPr id="10" name="Graphic 21">
              <a:extLst>
                <a:ext uri="{FF2B5EF4-FFF2-40B4-BE49-F238E27FC236}">
                  <a16:creationId xmlns:a16="http://schemas.microsoft.com/office/drawing/2014/main" id="{DB236D15-5BEA-841A-AB7A-7A3438160E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0D23F357-FD53-A094-6D9B-3169460FA33B}"/>
                </a:ext>
              </a:extLst>
            </p:cNvPr>
            <p:cNvGrpSpPr/>
            <p:nvPr/>
          </p:nvGrpSpPr>
          <p:grpSpPr>
            <a:xfrm>
              <a:off x="617280" y="935396"/>
              <a:ext cx="10812720" cy="5120511"/>
              <a:chOff x="617280" y="935396"/>
              <a:chExt cx="10812720" cy="5120511"/>
            </a:xfrm>
          </p:grpSpPr>
          <p:sp>
            <p:nvSpPr>
              <p:cNvPr id="13" name="Rectangle: Rounded Corners 24">
                <a:extLst>
                  <a:ext uri="{FF2B5EF4-FFF2-40B4-BE49-F238E27FC236}">
                    <a16:creationId xmlns:a16="http://schemas.microsoft.com/office/drawing/2014/main" id="{091E35D2-2DB4-B7DE-1132-AA8905DF3B8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424B5DA-78C2-DBCB-8542-D2D4783D0A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8526A23D-89AC-F19F-9BD0-C20156396CC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6" name="TextBox 15">
                <a:extLst>
                  <a:ext uri="{FF2B5EF4-FFF2-40B4-BE49-F238E27FC236}">
                    <a16:creationId xmlns:a16="http://schemas.microsoft.com/office/drawing/2014/main" id="{C6C75BDE-DE08-FD11-78CE-F340FCA2840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2" name="Title 3">
              <a:extLst>
                <a:ext uri="{FF2B5EF4-FFF2-40B4-BE49-F238E27FC236}">
                  <a16:creationId xmlns:a16="http://schemas.microsoft.com/office/drawing/2014/main" id="{68617962-982F-D2B0-A7D1-EF3E0B65FE2F}"/>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6. Scatter Diagram</a:t>
              </a:r>
              <a:endParaRPr lang="en-US" sz="8000" b="1" dirty="0">
                <a:ln w="0"/>
              </a:endParaRPr>
            </a:p>
          </p:txBody>
        </p:sp>
      </p:grpSp>
      <p:sp>
        <p:nvSpPr>
          <p:cNvPr id="53251" name="Content Placeholder 2"/>
          <p:cNvSpPr>
            <a:spLocks noGrp="1"/>
          </p:cNvSpPr>
          <p:nvPr>
            <p:ph idx="1"/>
          </p:nvPr>
        </p:nvSpPr>
        <p:spPr>
          <a:xfrm>
            <a:off x="936682" y="1990793"/>
            <a:ext cx="10226618" cy="4967287"/>
          </a:xfrm>
        </p:spPr>
        <p:txBody>
          <a:bodyPr>
            <a:normAutofit/>
          </a:bodyPr>
          <a:lstStyle/>
          <a:p>
            <a:pPr>
              <a:spcAft>
                <a:spcPts val="600"/>
              </a:spcAft>
            </a:pPr>
            <a:r>
              <a:rPr lang="en-US" sz="2000" dirty="0">
                <a:cs typeface="Arial" pitchFamily="34" charset="0"/>
              </a:rPr>
              <a:t>Also called: Scatter plot, X–Y graph</a:t>
            </a:r>
          </a:p>
          <a:p>
            <a:pPr>
              <a:spcAft>
                <a:spcPts val="600"/>
              </a:spcAft>
            </a:pPr>
            <a:r>
              <a:rPr lang="en-US" sz="2000" dirty="0">
                <a:cs typeface="Arial" pitchFamily="34" charset="0"/>
              </a:rPr>
              <a:t>2-Dimensional X/Y plots, used to show relationship between independent (x) and dependent (y) variables.</a:t>
            </a:r>
          </a:p>
          <a:p>
            <a:pPr>
              <a:spcAft>
                <a:spcPts val="600"/>
              </a:spcAft>
            </a:pPr>
            <a:r>
              <a:rPr lang="en-US" sz="2000" dirty="0">
                <a:cs typeface="Arial" pitchFamily="34" charset="0"/>
              </a:rPr>
              <a:t>It graphs pairs of numerical data, </a:t>
            </a:r>
            <a:r>
              <a:rPr lang="en-US" sz="2000" i="1" dirty="0">
                <a:cs typeface="Arial" pitchFamily="34" charset="0"/>
              </a:rPr>
              <a:t>with one variable on</a:t>
            </a:r>
            <a:r>
              <a:rPr lang="en-US" sz="2000" dirty="0">
                <a:cs typeface="Arial" pitchFamily="34" charset="0"/>
              </a:rPr>
              <a:t> </a:t>
            </a:r>
            <a:r>
              <a:rPr lang="en-US" sz="2000" i="1" dirty="0">
                <a:cs typeface="Arial" pitchFamily="34" charset="0"/>
              </a:rPr>
              <a:t>each axis</a:t>
            </a:r>
            <a:r>
              <a:rPr lang="en-US" sz="2000" dirty="0">
                <a:cs typeface="Arial" pitchFamily="34" charset="0"/>
              </a:rPr>
              <a:t>, to look for/ </a:t>
            </a:r>
            <a:r>
              <a:rPr lang="en-US" sz="2000" i="1" dirty="0">
                <a:solidFill>
                  <a:srgbClr val="CC6600"/>
                </a:solidFill>
                <a:cs typeface="Arial" pitchFamily="34" charset="0"/>
              </a:rPr>
              <a:t>examine a relationship between them</a:t>
            </a:r>
            <a:r>
              <a:rPr lang="en-US" sz="2000" dirty="0">
                <a:cs typeface="Arial" pitchFamily="34" charset="0"/>
              </a:rPr>
              <a:t> (direct or indirect relationship). </a:t>
            </a:r>
          </a:p>
          <a:p>
            <a:pPr>
              <a:spcAft>
                <a:spcPts val="600"/>
              </a:spcAft>
            </a:pPr>
            <a:r>
              <a:rPr lang="en-US" sz="2000" dirty="0">
                <a:cs typeface="Arial" pitchFamily="34" charset="0"/>
              </a:rPr>
              <a:t>If the variables are correlated/connected, the points will fall along a line or curve. The better the correlating, the higher the points will hug the line.</a:t>
            </a:r>
          </a:p>
        </p:txBody>
      </p:sp>
    </p:spTree>
    <p:extLst>
      <p:ext uri="{BB962C8B-B14F-4D97-AF65-F5344CB8AC3E}">
        <p14:creationId xmlns:p14="http://schemas.microsoft.com/office/powerpoint/2010/main" val="4294662161"/>
      </p:ext>
    </p:extLst>
  </p:cSld>
  <p:clrMapOvr>
    <a:masterClrMapping/>
  </p:clrMapOvr>
  <mc:AlternateContent xmlns:mc="http://schemas.openxmlformats.org/markup-compatibility/2006" xmlns:p14="http://schemas.microsoft.com/office/powerpoint/2010/main">
    <mc:Choice Requires="p14">
      <p:transition spd="slow" p14:dur="2000" advTm="118514"/>
    </mc:Choice>
    <mc:Fallback xmlns="">
      <p:transition spd="slow" advTm="118514"/>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7E22FF0-E907-0869-8D9D-4E71876AD9E5}"/>
              </a:ext>
            </a:extLst>
          </p:cNvPr>
          <p:cNvGrpSpPr/>
          <p:nvPr/>
        </p:nvGrpSpPr>
        <p:grpSpPr>
          <a:xfrm>
            <a:off x="611654" y="117782"/>
            <a:ext cx="11976643" cy="5786944"/>
            <a:chOff x="617280" y="268963"/>
            <a:chExt cx="11976643" cy="5786944"/>
          </a:xfrm>
        </p:grpSpPr>
        <p:pic>
          <p:nvPicPr>
            <p:cNvPr id="9" name="Graphic 21">
              <a:extLst>
                <a:ext uri="{FF2B5EF4-FFF2-40B4-BE49-F238E27FC236}">
                  <a16:creationId xmlns:a16="http://schemas.microsoft.com/office/drawing/2014/main" id="{8DF04582-7DCC-160C-3978-2104D0D3EF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Group 9">
              <a:extLst>
                <a:ext uri="{FF2B5EF4-FFF2-40B4-BE49-F238E27FC236}">
                  <a16:creationId xmlns:a16="http://schemas.microsoft.com/office/drawing/2014/main" id="{63EC73DC-F93D-F097-13EA-5529ECEFD1A0}"/>
                </a:ext>
              </a:extLst>
            </p:cNvPr>
            <p:cNvGrpSpPr/>
            <p:nvPr/>
          </p:nvGrpSpPr>
          <p:grpSpPr>
            <a:xfrm>
              <a:off x="617280" y="935396"/>
              <a:ext cx="10812720" cy="5120511"/>
              <a:chOff x="617280" y="935396"/>
              <a:chExt cx="10812720" cy="5120511"/>
            </a:xfrm>
          </p:grpSpPr>
          <p:sp>
            <p:nvSpPr>
              <p:cNvPr id="12" name="Rectangle: Rounded Corners 24">
                <a:extLst>
                  <a:ext uri="{FF2B5EF4-FFF2-40B4-BE49-F238E27FC236}">
                    <a16:creationId xmlns:a16="http://schemas.microsoft.com/office/drawing/2014/main" id="{2B1E0392-E5EA-7D53-707F-8E1366E08DF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E9C3D2B4-B9E7-80E2-A9BA-8FAD7AD5E0A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7107A178-128E-9E32-908B-B41A9DF3407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34A4D015-8405-C413-70FB-C29ACC346E2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1" name="Title 3">
              <a:extLst>
                <a:ext uri="{FF2B5EF4-FFF2-40B4-BE49-F238E27FC236}">
                  <a16:creationId xmlns:a16="http://schemas.microsoft.com/office/drawing/2014/main" id="{B59BCD0C-A3CA-BF33-14B7-C36FB9E0B830}"/>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6. Scatter Diagram</a:t>
              </a:r>
              <a:endParaRPr lang="en-US" sz="8000" b="1" dirty="0">
                <a:ln w="0"/>
              </a:endParaRPr>
            </a:p>
          </p:txBody>
        </p:sp>
      </p:grpSp>
      <p:sp>
        <p:nvSpPr>
          <p:cNvPr id="2" name="Title 1"/>
          <p:cNvSpPr>
            <a:spLocks noGrp="1"/>
          </p:cNvSpPr>
          <p:nvPr>
            <p:ph type="title"/>
          </p:nvPr>
        </p:nvSpPr>
        <p:spPr>
          <a:xfrm>
            <a:off x="832419" y="1693847"/>
            <a:ext cx="8153400" cy="990600"/>
          </a:xfrm>
        </p:spPr>
        <p:txBody>
          <a:bodyPr>
            <a:normAutofit/>
          </a:bodyPr>
          <a:lstStyle/>
          <a:p>
            <a:pPr>
              <a:defRPr/>
            </a:pPr>
            <a:r>
              <a:rPr lang="en-US" sz="2400" dirty="0"/>
              <a:t>Constructing Scatter Diagram </a:t>
            </a:r>
            <a:endParaRPr lang="ar-EG" sz="2400" dirty="0"/>
          </a:p>
        </p:txBody>
      </p:sp>
      <p:sp>
        <p:nvSpPr>
          <p:cNvPr id="3" name="Content Placeholder 2"/>
          <p:cNvSpPr>
            <a:spLocks noGrp="1"/>
          </p:cNvSpPr>
          <p:nvPr>
            <p:ph idx="1"/>
          </p:nvPr>
        </p:nvSpPr>
        <p:spPr>
          <a:xfrm>
            <a:off x="1202807" y="2517592"/>
            <a:ext cx="10156774" cy="4968875"/>
          </a:xfrm>
        </p:spPr>
        <p:txBody>
          <a:bodyPr>
            <a:noAutofit/>
          </a:bodyPr>
          <a:lstStyle/>
          <a:p>
            <a:pPr marL="514350" indent="-514350">
              <a:buSzPct val="100000"/>
              <a:buFont typeface="+mj-lt"/>
              <a:buAutoNum type="arabicPeriod"/>
              <a:defRPr/>
            </a:pPr>
            <a:r>
              <a:rPr lang="en-US" sz="1800" dirty="0"/>
              <a:t>Collect pairs of data where a relationship is suspected.</a:t>
            </a:r>
          </a:p>
          <a:p>
            <a:pPr marL="514350" indent="-514350">
              <a:buSzPct val="100000"/>
              <a:buFont typeface="+mj-lt"/>
              <a:buAutoNum type="arabicPeriod"/>
              <a:defRPr/>
            </a:pPr>
            <a:r>
              <a:rPr lang="en-US" sz="1800" dirty="0"/>
              <a:t>Draw a graph with the independent variable on the horizontal axis and the dependent variable on the vertical axis. For each pair of data, put a dot or a symbol where the x-axis value intersects the y-axis value. (If two dots fall together, put them side by side, touching, so that you can see both).</a:t>
            </a:r>
          </a:p>
          <a:p>
            <a:pPr marL="514350" indent="-514350">
              <a:buSzPct val="100000"/>
              <a:buFont typeface="+mj-lt"/>
              <a:buAutoNum type="arabicPeriod"/>
              <a:defRPr/>
            </a:pPr>
            <a:r>
              <a:rPr lang="en-US" sz="1800" dirty="0"/>
              <a:t>Look at the pattern of points to see if a relationship is obvious. If the data clearly form a line or a curve, you may stop. The variables are </a:t>
            </a:r>
            <a:r>
              <a:rPr lang="en-US" sz="1800" i="1" dirty="0">
                <a:solidFill>
                  <a:srgbClr val="CC6600"/>
                </a:solidFill>
              </a:rPr>
              <a:t>correlated</a:t>
            </a:r>
            <a:r>
              <a:rPr lang="en-US" sz="1800" dirty="0"/>
              <a:t>. Otherwise, complete plotting points. Scatter diagrams will generally show one of six possible correlations between the variables:</a:t>
            </a:r>
          </a:p>
          <a:p>
            <a:pPr marL="320040" indent="-320040">
              <a:buFont typeface="Wingdings"/>
              <a:buChar char=""/>
              <a:defRPr/>
            </a:pPr>
            <a:endParaRPr lang="en-US" sz="1800" dirty="0"/>
          </a:p>
        </p:txBody>
      </p:sp>
    </p:spTree>
    <p:extLst>
      <p:ext uri="{BB962C8B-B14F-4D97-AF65-F5344CB8AC3E}">
        <p14:creationId xmlns:p14="http://schemas.microsoft.com/office/powerpoint/2010/main" val="1348323043"/>
      </p:ext>
    </p:extLst>
  </p:cSld>
  <p:clrMapOvr>
    <a:masterClrMapping/>
  </p:clrMapOvr>
  <mc:AlternateContent xmlns:mc="http://schemas.openxmlformats.org/markup-compatibility/2006" xmlns:p14="http://schemas.microsoft.com/office/powerpoint/2010/main">
    <mc:Choice Requires="p14">
      <p:transition spd="slow" p14:dur="2000" advTm="42794"/>
    </mc:Choice>
    <mc:Fallback xmlns="">
      <p:transition spd="slow" advTm="4279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F5C050A-6B83-29D2-8AFB-A01720018BC8}"/>
              </a:ext>
            </a:extLst>
          </p:cNvPr>
          <p:cNvGrpSpPr/>
          <p:nvPr/>
        </p:nvGrpSpPr>
        <p:grpSpPr>
          <a:xfrm>
            <a:off x="611654" y="117782"/>
            <a:ext cx="11976643" cy="5786944"/>
            <a:chOff x="617280" y="268963"/>
            <a:chExt cx="11976643" cy="5786944"/>
          </a:xfrm>
        </p:grpSpPr>
        <p:pic>
          <p:nvPicPr>
            <p:cNvPr id="8" name="Graphic 21">
              <a:extLst>
                <a:ext uri="{FF2B5EF4-FFF2-40B4-BE49-F238E27FC236}">
                  <a16:creationId xmlns:a16="http://schemas.microsoft.com/office/drawing/2014/main" id="{13EDD48C-36B5-1F96-B9AD-6969E8BF50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Group 8">
              <a:extLst>
                <a:ext uri="{FF2B5EF4-FFF2-40B4-BE49-F238E27FC236}">
                  <a16:creationId xmlns:a16="http://schemas.microsoft.com/office/drawing/2014/main" id="{DBF2C153-F4D8-CAFE-0E76-71EB2A2964B3}"/>
                </a:ext>
              </a:extLst>
            </p:cNvPr>
            <p:cNvGrpSpPr/>
            <p:nvPr/>
          </p:nvGrpSpPr>
          <p:grpSpPr>
            <a:xfrm>
              <a:off x="617280" y="935396"/>
              <a:ext cx="10812720" cy="5120511"/>
              <a:chOff x="617280" y="935396"/>
              <a:chExt cx="10812720" cy="5120511"/>
            </a:xfrm>
          </p:grpSpPr>
          <p:sp>
            <p:nvSpPr>
              <p:cNvPr id="11" name="Rectangle: Rounded Corners 24">
                <a:extLst>
                  <a:ext uri="{FF2B5EF4-FFF2-40B4-BE49-F238E27FC236}">
                    <a16:creationId xmlns:a16="http://schemas.microsoft.com/office/drawing/2014/main" id="{A14D57A8-D773-5BCB-56A0-290FAFAC6BB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3937DB72-C15E-C761-169E-562177FF96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7DEC7A32-E365-2328-9D4B-D2AD55D8BC3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19F28EED-B0C6-B59B-92D9-150C135491A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0" name="Title 3">
              <a:extLst>
                <a:ext uri="{FF2B5EF4-FFF2-40B4-BE49-F238E27FC236}">
                  <a16:creationId xmlns:a16="http://schemas.microsoft.com/office/drawing/2014/main" id="{761FA43F-C79B-7203-BEF0-E246E8B59A28}"/>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6. Scatter Diagram</a:t>
              </a:r>
              <a:endParaRPr lang="en-US" sz="8000" b="1" dirty="0">
                <a:ln w="0"/>
              </a:endParaRPr>
            </a:p>
          </p:txBody>
        </p:sp>
      </p:grpSp>
      <p:sp>
        <p:nvSpPr>
          <p:cNvPr id="2" name="Title 1"/>
          <p:cNvSpPr>
            <a:spLocks noGrp="1"/>
          </p:cNvSpPr>
          <p:nvPr>
            <p:ph type="title"/>
          </p:nvPr>
        </p:nvSpPr>
        <p:spPr>
          <a:xfrm>
            <a:off x="848412" y="1609473"/>
            <a:ext cx="8153400" cy="990600"/>
          </a:xfrm>
        </p:spPr>
        <p:txBody>
          <a:bodyPr>
            <a:normAutofit/>
          </a:bodyPr>
          <a:lstStyle/>
          <a:p>
            <a:pPr>
              <a:defRPr/>
            </a:pPr>
            <a:r>
              <a:rPr lang="en-US" sz="2400" i="1" dirty="0"/>
              <a:t>Strong Positive Correlation</a:t>
            </a:r>
            <a:endParaRPr lang="en-US" sz="2400" dirty="0"/>
          </a:p>
        </p:txBody>
      </p:sp>
      <p:pic>
        <p:nvPicPr>
          <p:cNvPr id="55299" name="Picture 2"/>
          <p:cNvPicPr>
            <a:picLocks noChangeAspect="1" noChangeArrowheads="1"/>
          </p:cNvPicPr>
          <p:nvPr/>
        </p:nvPicPr>
        <p:blipFill>
          <a:blip r:embed="rId3" cstate="print"/>
          <a:srcRect l="4854" r="8739" b="5417"/>
          <a:stretch>
            <a:fillRect/>
          </a:stretch>
        </p:blipFill>
        <p:spPr bwMode="auto">
          <a:xfrm>
            <a:off x="4717941" y="1609473"/>
            <a:ext cx="5943774" cy="4219682"/>
          </a:xfrm>
          <a:prstGeom prst="rect">
            <a:avLst/>
          </a:prstGeom>
          <a:noFill/>
          <a:ln w="9525">
            <a:noFill/>
            <a:miter lim="800000"/>
            <a:headEnd/>
            <a:tailEnd/>
          </a:ln>
        </p:spPr>
      </p:pic>
      <p:sp>
        <p:nvSpPr>
          <p:cNvPr id="55300" name="Rectangle 3"/>
          <p:cNvSpPr>
            <a:spLocks noChangeArrowheads="1"/>
          </p:cNvSpPr>
          <p:nvPr/>
        </p:nvSpPr>
        <p:spPr bwMode="auto">
          <a:xfrm>
            <a:off x="876151" y="2485621"/>
            <a:ext cx="3164825" cy="1015663"/>
          </a:xfrm>
          <a:prstGeom prst="rect">
            <a:avLst/>
          </a:prstGeom>
          <a:noFill/>
          <a:ln w="9525">
            <a:noFill/>
            <a:miter lim="800000"/>
            <a:headEnd/>
            <a:tailEnd/>
          </a:ln>
        </p:spPr>
        <p:txBody>
          <a:bodyPr wrap="square">
            <a:spAutoFit/>
          </a:bodyPr>
          <a:lstStyle/>
          <a:p>
            <a:pPr algn="l" rtl="0"/>
            <a:r>
              <a:rPr lang="en-US" sz="2000" dirty="0">
                <a:solidFill>
                  <a:srgbClr val="6C554C"/>
                </a:solidFill>
                <a:latin typeface="Tw Cen MT" pitchFamily="34" charset="0"/>
              </a:rPr>
              <a:t>The value of Y clearly increases as the value of X increases.</a:t>
            </a:r>
          </a:p>
        </p:txBody>
      </p:sp>
    </p:spTree>
    <p:extLst>
      <p:ext uri="{BB962C8B-B14F-4D97-AF65-F5344CB8AC3E}">
        <p14:creationId xmlns:p14="http://schemas.microsoft.com/office/powerpoint/2010/main" val="2512674014"/>
      </p:ext>
    </p:extLst>
  </p:cSld>
  <p:clrMapOvr>
    <a:masterClrMapping/>
  </p:clrMapOvr>
  <mc:AlternateContent xmlns:mc="http://schemas.openxmlformats.org/markup-compatibility/2006" xmlns:p14="http://schemas.microsoft.com/office/powerpoint/2010/main">
    <mc:Choice Requires="p14">
      <p:transition spd="slow" p14:dur="2000" advTm="43572"/>
    </mc:Choice>
    <mc:Fallback xmlns="">
      <p:transition spd="slow" advTm="4357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D1124F3-3D23-9098-6F55-1601A8AA8646}"/>
              </a:ext>
            </a:extLst>
          </p:cNvPr>
          <p:cNvGrpSpPr/>
          <p:nvPr/>
        </p:nvGrpSpPr>
        <p:grpSpPr>
          <a:xfrm>
            <a:off x="611654" y="117782"/>
            <a:ext cx="11976643" cy="5786944"/>
            <a:chOff x="617280" y="268963"/>
            <a:chExt cx="11976643" cy="5786944"/>
          </a:xfrm>
        </p:grpSpPr>
        <p:pic>
          <p:nvPicPr>
            <p:cNvPr id="7" name="Graphic 21">
              <a:extLst>
                <a:ext uri="{FF2B5EF4-FFF2-40B4-BE49-F238E27FC236}">
                  <a16:creationId xmlns:a16="http://schemas.microsoft.com/office/drawing/2014/main" id="{070B7120-F95F-2AAE-0042-E1DF362270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2AC25B75-A52D-D2A0-1858-ECC9DF19EDEB}"/>
                </a:ext>
              </a:extLst>
            </p:cNvPr>
            <p:cNvGrpSpPr/>
            <p:nvPr/>
          </p:nvGrpSpPr>
          <p:grpSpPr>
            <a:xfrm>
              <a:off x="617280" y="935396"/>
              <a:ext cx="10812720" cy="5120511"/>
              <a:chOff x="617280" y="935396"/>
              <a:chExt cx="10812720" cy="5120511"/>
            </a:xfrm>
          </p:grpSpPr>
          <p:sp>
            <p:nvSpPr>
              <p:cNvPr id="11" name="Rectangle: Rounded Corners 24">
                <a:extLst>
                  <a:ext uri="{FF2B5EF4-FFF2-40B4-BE49-F238E27FC236}">
                    <a16:creationId xmlns:a16="http://schemas.microsoft.com/office/drawing/2014/main" id="{5D2AE66F-A0F6-5F3F-541B-DA96B004DBE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7574F08-4C5A-2E0A-CA98-A58B89EB9D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FB5B1749-62FD-C8DD-ABED-CC01276CC52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569EE28E-B98D-3CA8-A364-DE4302B2F14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0" name="Title 3">
              <a:extLst>
                <a:ext uri="{FF2B5EF4-FFF2-40B4-BE49-F238E27FC236}">
                  <a16:creationId xmlns:a16="http://schemas.microsoft.com/office/drawing/2014/main" id="{7AD29AAE-C768-7D10-9704-846B2C78F6FA}"/>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6. Scatter Diagram</a:t>
              </a:r>
              <a:endParaRPr lang="en-US" sz="8000" b="1" dirty="0">
                <a:ln w="0"/>
              </a:endParaRPr>
            </a:p>
          </p:txBody>
        </p:sp>
      </p:grpSp>
      <p:sp>
        <p:nvSpPr>
          <p:cNvPr id="15" name="Title 1">
            <a:extLst>
              <a:ext uri="{FF2B5EF4-FFF2-40B4-BE49-F238E27FC236}">
                <a16:creationId xmlns:a16="http://schemas.microsoft.com/office/drawing/2014/main" id="{71EE92DB-68CC-7B6D-2BD9-0FBFDB0E48F1}"/>
              </a:ext>
            </a:extLst>
          </p:cNvPr>
          <p:cNvSpPr txBox="1">
            <a:spLocks/>
          </p:cNvSpPr>
          <p:nvPr/>
        </p:nvSpPr>
        <p:spPr>
          <a:xfrm>
            <a:off x="848412" y="1609473"/>
            <a:ext cx="8153400" cy="990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2400" i="1" dirty="0"/>
              <a:t>Strong Negative Correlation</a:t>
            </a:r>
            <a:endParaRPr lang="en-US" sz="2400" dirty="0"/>
          </a:p>
        </p:txBody>
      </p:sp>
      <p:sp>
        <p:nvSpPr>
          <p:cNvPr id="16" name="Rectangle 3">
            <a:extLst>
              <a:ext uri="{FF2B5EF4-FFF2-40B4-BE49-F238E27FC236}">
                <a16:creationId xmlns:a16="http://schemas.microsoft.com/office/drawing/2014/main" id="{1AA287BC-2AD2-E6B7-255C-C3EB1F6354C2}"/>
              </a:ext>
            </a:extLst>
          </p:cNvPr>
          <p:cNvSpPr>
            <a:spLocks noChangeArrowheads="1"/>
          </p:cNvSpPr>
          <p:nvPr/>
        </p:nvSpPr>
        <p:spPr bwMode="auto">
          <a:xfrm>
            <a:off x="876151" y="2485621"/>
            <a:ext cx="3164825" cy="1015663"/>
          </a:xfrm>
          <a:prstGeom prst="rect">
            <a:avLst/>
          </a:prstGeom>
          <a:noFill/>
          <a:ln w="9525">
            <a:noFill/>
            <a:miter lim="800000"/>
            <a:headEnd/>
            <a:tailEnd/>
          </a:ln>
        </p:spPr>
        <p:txBody>
          <a:bodyPr wrap="square">
            <a:spAutoFit/>
          </a:bodyPr>
          <a:lstStyle/>
          <a:p>
            <a:pPr algn="l" rtl="0"/>
            <a:r>
              <a:rPr lang="en-US" sz="2000" dirty="0">
                <a:solidFill>
                  <a:srgbClr val="6C554C"/>
                </a:solidFill>
                <a:latin typeface="Tw Cen MT" pitchFamily="34" charset="0"/>
              </a:rPr>
              <a:t>The value of Y clearly decreases as the value of X increases.</a:t>
            </a:r>
          </a:p>
        </p:txBody>
      </p:sp>
      <p:pic>
        <p:nvPicPr>
          <p:cNvPr id="56324" name="Picture 1"/>
          <p:cNvPicPr>
            <a:picLocks noChangeAspect="1" noChangeArrowheads="1"/>
          </p:cNvPicPr>
          <p:nvPr/>
        </p:nvPicPr>
        <p:blipFill>
          <a:blip r:embed="rId3" cstate="print"/>
          <a:srcRect/>
          <a:stretch>
            <a:fillRect/>
          </a:stretch>
        </p:blipFill>
        <p:spPr bwMode="auto">
          <a:xfrm>
            <a:off x="4568986" y="1689642"/>
            <a:ext cx="6663954" cy="4051684"/>
          </a:xfrm>
          <a:prstGeom prst="rect">
            <a:avLst/>
          </a:prstGeom>
          <a:noFill/>
          <a:ln w="9525">
            <a:noFill/>
            <a:miter lim="800000"/>
            <a:headEnd/>
            <a:tailEnd/>
          </a:ln>
        </p:spPr>
      </p:pic>
    </p:spTree>
    <p:extLst>
      <p:ext uri="{BB962C8B-B14F-4D97-AF65-F5344CB8AC3E}">
        <p14:creationId xmlns:p14="http://schemas.microsoft.com/office/powerpoint/2010/main" val="878795739"/>
      </p:ext>
    </p:extLst>
  </p:cSld>
  <p:clrMapOvr>
    <a:masterClrMapping/>
  </p:clrMapOvr>
  <mc:AlternateContent xmlns:mc="http://schemas.openxmlformats.org/markup-compatibility/2006" xmlns:p14="http://schemas.microsoft.com/office/powerpoint/2010/main">
    <mc:Choice Requires="p14">
      <p:transition spd="slow" p14:dur="2000" advTm="28135"/>
    </mc:Choice>
    <mc:Fallback xmlns="">
      <p:transition spd="slow" advTm="28135"/>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656A6E2-90B9-4AD6-E4CC-8BF13B8D862E}"/>
              </a:ext>
            </a:extLst>
          </p:cNvPr>
          <p:cNvGrpSpPr/>
          <p:nvPr/>
        </p:nvGrpSpPr>
        <p:grpSpPr>
          <a:xfrm>
            <a:off x="611654" y="117782"/>
            <a:ext cx="11976643" cy="5786944"/>
            <a:chOff x="617280" y="268963"/>
            <a:chExt cx="11976643" cy="5786944"/>
          </a:xfrm>
        </p:grpSpPr>
        <p:pic>
          <p:nvPicPr>
            <p:cNvPr id="10" name="Graphic 21">
              <a:extLst>
                <a:ext uri="{FF2B5EF4-FFF2-40B4-BE49-F238E27FC236}">
                  <a16:creationId xmlns:a16="http://schemas.microsoft.com/office/drawing/2014/main" id="{4F5D0968-C9E4-5182-095C-A080EB52AC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156C3832-5E02-29C5-D166-594C31A190FB}"/>
                </a:ext>
              </a:extLst>
            </p:cNvPr>
            <p:cNvGrpSpPr/>
            <p:nvPr/>
          </p:nvGrpSpPr>
          <p:grpSpPr>
            <a:xfrm>
              <a:off x="617280" y="935396"/>
              <a:ext cx="10812720" cy="5120511"/>
              <a:chOff x="617280" y="935396"/>
              <a:chExt cx="10812720" cy="5120511"/>
            </a:xfrm>
          </p:grpSpPr>
          <p:sp>
            <p:nvSpPr>
              <p:cNvPr id="13" name="Rectangle: Rounded Corners 24">
                <a:extLst>
                  <a:ext uri="{FF2B5EF4-FFF2-40B4-BE49-F238E27FC236}">
                    <a16:creationId xmlns:a16="http://schemas.microsoft.com/office/drawing/2014/main" id="{DF1C6F71-6F3A-E137-9DE0-E6C038C0C8A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B8410551-50E2-5329-8605-F8DBB330BC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11F8F66A-9520-3DA8-604A-C9A7F1AFC82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6" name="TextBox 15">
                <a:extLst>
                  <a:ext uri="{FF2B5EF4-FFF2-40B4-BE49-F238E27FC236}">
                    <a16:creationId xmlns:a16="http://schemas.microsoft.com/office/drawing/2014/main" id="{2A71D855-E7E2-E5E8-D45A-87CB11B8054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2" name="Title 3">
              <a:extLst>
                <a:ext uri="{FF2B5EF4-FFF2-40B4-BE49-F238E27FC236}">
                  <a16:creationId xmlns:a16="http://schemas.microsoft.com/office/drawing/2014/main" id="{86753DCB-A635-6393-6A69-1E42161CC9E2}"/>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6. Scatter Diagram</a:t>
              </a:r>
              <a:endParaRPr lang="en-US" sz="8000" b="1" dirty="0">
                <a:ln w="0"/>
              </a:endParaRPr>
            </a:p>
          </p:txBody>
        </p:sp>
      </p:grpSp>
      <p:sp>
        <p:nvSpPr>
          <p:cNvPr id="17" name="Title 1">
            <a:extLst>
              <a:ext uri="{FF2B5EF4-FFF2-40B4-BE49-F238E27FC236}">
                <a16:creationId xmlns:a16="http://schemas.microsoft.com/office/drawing/2014/main" id="{E67863DA-9F6F-E451-3C88-7BA341D4F791}"/>
              </a:ext>
            </a:extLst>
          </p:cNvPr>
          <p:cNvSpPr txBox="1">
            <a:spLocks/>
          </p:cNvSpPr>
          <p:nvPr/>
        </p:nvSpPr>
        <p:spPr>
          <a:xfrm>
            <a:off x="848412" y="1609473"/>
            <a:ext cx="8153400" cy="990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2400" i="1" dirty="0"/>
              <a:t>Weak Positive Correlation</a:t>
            </a:r>
            <a:endParaRPr lang="en-US" sz="2400" dirty="0"/>
          </a:p>
        </p:txBody>
      </p:sp>
      <p:sp>
        <p:nvSpPr>
          <p:cNvPr id="18" name="Rectangle 3">
            <a:extLst>
              <a:ext uri="{FF2B5EF4-FFF2-40B4-BE49-F238E27FC236}">
                <a16:creationId xmlns:a16="http://schemas.microsoft.com/office/drawing/2014/main" id="{094423D6-A042-347F-ABAF-15229B3EBD29}"/>
              </a:ext>
            </a:extLst>
          </p:cNvPr>
          <p:cNvSpPr>
            <a:spLocks noChangeArrowheads="1"/>
          </p:cNvSpPr>
          <p:nvPr/>
        </p:nvSpPr>
        <p:spPr bwMode="auto">
          <a:xfrm>
            <a:off x="876151" y="2485621"/>
            <a:ext cx="3164825" cy="1323439"/>
          </a:xfrm>
          <a:prstGeom prst="rect">
            <a:avLst/>
          </a:prstGeom>
          <a:noFill/>
          <a:ln w="9525">
            <a:noFill/>
            <a:miter lim="800000"/>
            <a:headEnd/>
            <a:tailEnd/>
          </a:ln>
        </p:spPr>
        <p:txBody>
          <a:bodyPr wrap="square">
            <a:spAutoFit/>
          </a:bodyPr>
          <a:lstStyle/>
          <a:p>
            <a:r>
              <a:rPr lang="en-US" sz="2000" dirty="0">
                <a:solidFill>
                  <a:srgbClr val="6C554C"/>
                </a:solidFill>
                <a:latin typeface="Tw Cen MT" pitchFamily="34" charset="0"/>
              </a:rPr>
              <a:t>The value of Y increases slightly as the value of X increases.</a:t>
            </a:r>
          </a:p>
          <a:p>
            <a:pPr algn="l" rtl="0"/>
            <a:endParaRPr lang="en-US" sz="2000" dirty="0">
              <a:solidFill>
                <a:srgbClr val="6C554C"/>
              </a:solidFill>
              <a:latin typeface="Tw Cen MT" pitchFamily="34" charset="0"/>
            </a:endParaRPr>
          </a:p>
        </p:txBody>
      </p:sp>
      <p:pic>
        <p:nvPicPr>
          <p:cNvPr id="57347" name="Picture 2"/>
          <p:cNvPicPr>
            <a:picLocks noChangeAspect="1" noChangeArrowheads="1"/>
          </p:cNvPicPr>
          <p:nvPr/>
        </p:nvPicPr>
        <p:blipFill>
          <a:blip r:embed="rId3" cstate="print"/>
          <a:srcRect l="4124" t="2719" r="5154"/>
          <a:stretch>
            <a:fillRect/>
          </a:stretch>
        </p:blipFill>
        <p:spPr bwMode="auto">
          <a:xfrm>
            <a:off x="4543883" y="1609473"/>
            <a:ext cx="6124253" cy="4217328"/>
          </a:xfrm>
          <a:prstGeom prst="rect">
            <a:avLst/>
          </a:prstGeom>
          <a:noFill/>
          <a:ln w="9525">
            <a:noFill/>
            <a:miter lim="800000"/>
            <a:headEnd/>
            <a:tailEnd/>
          </a:ln>
        </p:spPr>
      </p:pic>
    </p:spTree>
    <p:extLst>
      <p:ext uri="{BB962C8B-B14F-4D97-AF65-F5344CB8AC3E}">
        <p14:creationId xmlns:p14="http://schemas.microsoft.com/office/powerpoint/2010/main" val="3364289985"/>
      </p:ext>
    </p:extLst>
  </p:cSld>
  <p:clrMapOvr>
    <a:masterClrMapping/>
  </p:clrMapOvr>
  <mc:AlternateContent xmlns:mc="http://schemas.openxmlformats.org/markup-compatibility/2006" xmlns:p14="http://schemas.microsoft.com/office/powerpoint/2010/main">
    <mc:Choice Requires="p14">
      <p:transition spd="slow" p14:dur="2000" advTm="32380"/>
    </mc:Choice>
    <mc:Fallback xmlns="">
      <p:transition spd="slow" advTm="3238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25229ED9-A3BD-6B84-17E1-7B17DC7421AB}"/>
              </a:ext>
            </a:extLst>
          </p:cNvPr>
          <p:cNvGrpSpPr/>
          <p:nvPr/>
        </p:nvGrpSpPr>
        <p:grpSpPr>
          <a:xfrm>
            <a:off x="611654" y="117782"/>
            <a:ext cx="11976643" cy="5786944"/>
            <a:chOff x="617280" y="268963"/>
            <a:chExt cx="11976643" cy="5786944"/>
          </a:xfrm>
        </p:grpSpPr>
        <p:pic>
          <p:nvPicPr>
            <p:cNvPr id="12" name="Graphic 21">
              <a:extLst>
                <a:ext uri="{FF2B5EF4-FFF2-40B4-BE49-F238E27FC236}">
                  <a16:creationId xmlns:a16="http://schemas.microsoft.com/office/drawing/2014/main" id="{094704F2-96A5-F3CE-3E68-B636A33BF5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5E6C31F3-0620-BD4B-B726-E17DBE901272}"/>
                </a:ext>
              </a:extLst>
            </p:cNvPr>
            <p:cNvGrpSpPr/>
            <p:nvPr/>
          </p:nvGrpSpPr>
          <p:grpSpPr>
            <a:xfrm>
              <a:off x="617280" y="935396"/>
              <a:ext cx="10812720" cy="5120511"/>
              <a:chOff x="617280" y="935396"/>
              <a:chExt cx="10812720" cy="5120511"/>
            </a:xfrm>
          </p:grpSpPr>
          <p:sp>
            <p:nvSpPr>
              <p:cNvPr id="15" name="Rectangle: Rounded Corners 24">
                <a:extLst>
                  <a:ext uri="{FF2B5EF4-FFF2-40B4-BE49-F238E27FC236}">
                    <a16:creationId xmlns:a16="http://schemas.microsoft.com/office/drawing/2014/main" id="{A4FA5311-AE51-5AD7-FFC7-EFAE84BAEE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6DCDD86-D5FA-CE58-F9D7-414DB6E97A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id="{85BA83B4-4E50-9784-DD8B-810D3DD11DE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8" name="TextBox 17">
                <a:extLst>
                  <a:ext uri="{FF2B5EF4-FFF2-40B4-BE49-F238E27FC236}">
                    <a16:creationId xmlns:a16="http://schemas.microsoft.com/office/drawing/2014/main" id="{F8F996C2-16D2-CFD3-7E6E-B32C456DA17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4" name="Title 3">
              <a:extLst>
                <a:ext uri="{FF2B5EF4-FFF2-40B4-BE49-F238E27FC236}">
                  <a16:creationId xmlns:a16="http://schemas.microsoft.com/office/drawing/2014/main" id="{DF14E919-240A-606D-38CB-6A27AA3B41BD}"/>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6. Scatter Diagram</a:t>
              </a:r>
              <a:endParaRPr lang="en-US" sz="8000" b="1" dirty="0">
                <a:ln w="0"/>
              </a:endParaRPr>
            </a:p>
          </p:txBody>
        </p:sp>
      </p:grpSp>
      <p:sp>
        <p:nvSpPr>
          <p:cNvPr id="19" name="Title 1">
            <a:extLst>
              <a:ext uri="{FF2B5EF4-FFF2-40B4-BE49-F238E27FC236}">
                <a16:creationId xmlns:a16="http://schemas.microsoft.com/office/drawing/2014/main" id="{C1EA610E-120D-51D3-BC57-AAC5BCBAEAAD}"/>
              </a:ext>
            </a:extLst>
          </p:cNvPr>
          <p:cNvSpPr txBox="1">
            <a:spLocks/>
          </p:cNvSpPr>
          <p:nvPr/>
        </p:nvSpPr>
        <p:spPr>
          <a:xfrm>
            <a:off x="848412" y="1609473"/>
            <a:ext cx="8153400" cy="990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2400" i="1" dirty="0"/>
              <a:t>Weak Positive Correlation</a:t>
            </a:r>
            <a:endParaRPr lang="en-US" sz="2400" dirty="0"/>
          </a:p>
        </p:txBody>
      </p:sp>
      <p:sp>
        <p:nvSpPr>
          <p:cNvPr id="20" name="Rectangle 3">
            <a:extLst>
              <a:ext uri="{FF2B5EF4-FFF2-40B4-BE49-F238E27FC236}">
                <a16:creationId xmlns:a16="http://schemas.microsoft.com/office/drawing/2014/main" id="{82B9ADFD-5395-CD25-C734-ED8DBFB51F82}"/>
              </a:ext>
            </a:extLst>
          </p:cNvPr>
          <p:cNvSpPr>
            <a:spLocks noChangeArrowheads="1"/>
          </p:cNvSpPr>
          <p:nvPr/>
        </p:nvSpPr>
        <p:spPr bwMode="auto">
          <a:xfrm>
            <a:off x="876151" y="2485621"/>
            <a:ext cx="3164825" cy="1015663"/>
          </a:xfrm>
          <a:prstGeom prst="rect">
            <a:avLst/>
          </a:prstGeom>
          <a:noFill/>
          <a:ln w="9525">
            <a:noFill/>
            <a:miter lim="800000"/>
            <a:headEnd/>
            <a:tailEnd/>
          </a:ln>
        </p:spPr>
        <p:txBody>
          <a:bodyPr wrap="square">
            <a:spAutoFit/>
          </a:bodyPr>
          <a:lstStyle/>
          <a:p>
            <a:pPr algn="justLow"/>
            <a:r>
              <a:rPr lang="en-US" sz="2000" dirty="0">
                <a:solidFill>
                  <a:srgbClr val="6C554C"/>
                </a:solidFill>
                <a:latin typeface="Tw Cen MT" pitchFamily="34" charset="0"/>
              </a:rPr>
              <a:t>The value of Y decreases slightly as the value of X increases.</a:t>
            </a:r>
          </a:p>
        </p:txBody>
      </p:sp>
      <p:pic>
        <p:nvPicPr>
          <p:cNvPr id="58371" name="Picture 2"/>
          <p:cNvPicPr>
            <a:picLocks noChangeAspect="1" noChangeArrowheads="1"/>
          </p:cNvPicPr>
          <p:nvPr/>
        </p:nvPicPr>
        <p:blipFill>
          <a:blip r:embed="rId3" cstate="print"/>
          <a:srcRect l="7368" t="3180" r="6316" b="6184"/>
          <a:stretch>
            <a:fillRect/>
          </a:stretch>
        </p:blipFill>
        <p:spPr bwMode="auto">
          <a:xfrm>
            <a:off x="4583407" y="1609472"/>
            <a:ext cx="6072632" cy="4219827"/>
          </a:xfrm>
          <a:prstGeom prst="rect">
            <a:avLst/>
          </a:prstGeom>
          <a:noFill/>
          <a:ln w="9525">
            <a:noFill/>
            <a:miter lim="800000"/>
            <a:headEnd/>
            <a:tailEnd/>
          </a:ln>
        </p:spPr>
      </p:pic>
    </p:spTree>
    <p:extLst>
      <p:ext uri="{BB962C8B-B14F-4D97-AF65-F5344CB8AC3E}">
        <p14:creationId xmlns:p14="http://schemas.microsoft.com/office/powerpoint/2010/main" val="2194356796"/>
      </p:ext>
    </p:extLst>
  </p:cSld>
  <p:clrMapOvr>
    <a:masterClrMapping/>
  </p:clrMapOvr>
  <mc:AlternateContent xmlns:mc="http://schemas.openxmlformats.org/markup-compatibility/2006" xmlns:p14="http://schemas.microsoft.com/office/powerpoint/2010/main">
    <mc:Choice Requires="p14">
      <p:transition spd="slow" p14:dur="2000" advTm="19562"/>
    </mc:Choice>
    <mc:Fallback xmlns="">
      <p:transition spd="slow" advTm="19562"/>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B6A9B49-A4C4-C3D5-BB0E-95DB2830AC78}"/>
              </a:ext>
            </a:extLst>
          </p:cNvPr>
          <p:cNvGrpSpPr/>
          <p:nvPr/>
        </p:nvGrpSpPr>
        <p:grpSpPr>
          <a:xfrm>
            <a:off x="611654" y="117782"/>
            <a:ext cx="11976643" cy="5786944"/>
            <a:chOff x="617280" y="268963"/>
            <a:chExt cx="11976643" cy="5786944"/>
          </a:xfrm>
        </p:grpSpPr>
        <p:pic>
          <p:nvPicPr>
            <p:cNvPr id="10" name="Graphic 21">
              <a:extLst>
                <a:ext uri="{FF2B5EF4-FFF2-40B4-BE49-F238E27FC236}">
                  <a16:creationId xmlns:a16="http://schemas.microsoft.com/office/drawing/2014/main" id="{92742716-76C1-7DC9-9999-CEA505A0AB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FBD57488-AA91-66AE-1840-72986DF2E855}"/>
                </a:ext>
              </a:extLst>
            </p:cNvPr>
            <p:cNvGrpSpPr/>
            <p:nvPr/>
          </p:nvGrpSpPr>
          <p:grpSpPr>
            <a:xfrm>
              <a:off x="617280" y="935396"/>
              <a:ext cx="10812720" cy="5120511"/>
              <a:chOff x="617280" y="935396"/>
              <a:chExt cx="10812720" cy="5120511"/>
            </a:xfrm>
          </p:grpSpPr>
          <p:sp>
            <p:nvSpPr>
              <p:cNvPr id="13" name="Rectangle: Rounded Corners 24">
                <a:extLst>
                  <a:ext uri="{FF2B5EF4-FFF2-40B4-BE49-F238E27FC236}">
                    <a16:creationId xmlns:a16="http://schemas.microsoft.com/office/drawing/2014/main" id="{472C12FF-FAE3-F794-9109-91FB9D33083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CDF4CDA6-190A-A5FF-83BD-241DBF22AD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CA4C6ECF-D019-5263-CFA1-041DF439516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6" name="TextBox 15">
                <a:extLst>
                  <a:ext uri="{FF2B5EF4-FFF2-40B4-BE49-F238E27FC236}">
                    <a16:creationId xmlns:a16="http://schemas.microsoft.com/office/drawing/2014/main" id="{0C2028C6-E533-5E18-0549-D3A105F869A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2" name="Title 3">
              <a:extLst>
                <a:ext uri="{FF2B5EF4-FFF2-40B4-BE49-F238E27FC236}">
                  <a16:creationId xmlns:a16="http://schemas.microsoft.com/office/drawing/2014/main" id="{20ABCF7A-F7C8-D4ED-76E7-04CFD1034D22}"/>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6. Scatter Diagram</a:t>
              </a:r>
              <a:endParaRPr lang="en-US" sz="8000" b="1" dirty="0">
                <a:ln w="0"/>
              </a:endParaRPr>
            </a:p>
          </p:txBody>
        </p:sp>
      </p:grpSp>
      <p:sp>
        <p:nvSpPr>
          <p:cNvPr id="17" name="Title 1">
            <a:extLst>
              <a:ext uri="{FF2B5EF4-FFF2-40B4-BE49-F238E27FC236}">
                <a16:creationId xmlns:a16="http://schemas.microsoft.com/office/drawing/2014/main" id="{2941015A-D0DB-75BD-1BE8-7866999EEFFC}"/>
              </a:ext>
            </a:extLst>
          </p:cNvPr>
          <p:cNvSpPr txBox="1">
            <a:spLocks/>
          </p:cNvSpPr>
          <p:nvPr/>
        </p:nvSpPr>
        <p:spPr>
          <a:xfrm>
            <a:off x="848412" y="1666035"/>
            <a:ext cx="8153400" cy="990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2400" i="1" dirty="0"/>
              <a:t>Complex Correlation</a:t>
            </a:r>
            <a:endParaRPr lang="en-US" sz="2400" dirty="0"/>
          </a:p>
        </p:txBody>
      </p:sp>
      <p:sp>
        <p:nvSpPr>
          <p:cNvPr id="18" name="Rectangle 3">
            <a:extLst>
              <a:ext uri="{FF2B5EF4-FFF2-40B4-BE49-F238E27FC236}">
                <a16:creationId xmlns:a16="http://schemas.microsoft.com/office/drawing/2014/main" id="{238AEBA5-96C8-8114-FD35-0AE7D704B669}"/>
              </a:ext>
            </a:extLst>
          </p:cNvPr>
          <p:cNvSpPr>
            <a:spLocks noChangeArrowheads="1"/>
          </p:cNvSpPr>
          <p:nvPr/>
        </p:nvSpPr>
        <p:spPr bwMode="auto">
          <a:xfrm>
            <a:off x="876151" y="2485621"/>
            <a:ext cx="3164825" cy="1323439"/>
          </a:xfrm>
          <a:prstGeom prst="rect">
            <a:avLst/>
          </a:prstGeom>
          <a:noFill/>
          <a:ln w="9525">
            <a:noFill/>
            <a:miter lim="800000"/>
            <a:headEnd/>
            <a:tailEnd/>
          </a:ln>
        </p:spPr>
        <p:txBody>
          <a:bodyPr wrap="square">
            <a:spAutoFit/>
          </a:bodyPr>
          <a:lstStyle/>
          <a:p>
            <a:pPr algn="justLow"/>
            <a:r>
              <a:rPr lang="en-US" sz="2000" dirty="0">
                <a:solidFill>
                  <a:srgbClr val="6C554C"/>
                </a:solidFill>
                <a:latin typeface="Tw Cen MT" pitchFamily="34" charset="0"/>
              </a:rPr>
              <a:t>The value of Y seems to be related to the value of X, but the relationship is not easily determined</a:t>
            </a:r>
            <a:r>
              <a:rPr lang="en-US" sz="2000" dirty="0">
                <a:latin typeface="Tw Cen MT" pitchFamily="34" charset="0"/>
              </a:rPr>
              <a:t>.</a:t>
            </a:r>
          </a:p>
        </p:txBody>
      </p:sp>
      <p:pic>
        <p:nvPicPr>
          <p:cNvPr id="59395" name="Picture 2"/>
          <p:cNvPicPr>
            <a:picLocks noChangeAspect="1" noChangeArrowheads="1"/>
          </p:cNvPicPr>
          <p:nvPr/>
        </p:nvPicPr>
        <p:blipFill>
          <a:blip r:embed="rId3" cstate="print"/>
          <a:srcRect l="4210" t="5270" r="6316" b="5476"/>
          <a:stretch>
            <a:fillRect/>
          </a:stretch>
        </p:blipFill>
        <p:spPr bwMode="auto">
          <a:xfrm>
            <a:off x="4404018" y="1579562"/>
            <a:ext cx="6121400" cy="4249738"/>
          </a:xfrm>
          <a:prstGeom prst="rect">
            <a:avLst/>
          </a:prstGeom>
          <a:noFill/>
          <a:ln w="9525">
            <a:noFill/>
            <a:miter lim="800000"/>
            <a:headEnd/>
            <a:tailEnd/>
          </a:ln>
        </p:spPr>
      </p:pic>
    </p:spTree>
    <p:extLst>
      <p:ext uri="{BB962C8B-B14F-4D97-AF65-F5344CB8AC3E}">
        <p14:creationId xmlns:p14="http://schemas.microsoft.com/office/powerpoint/2010/main" val="1978097647"/>
      </p:ext>
    </p:extLst>
  </p:cSld>
  <p:clrMapOvr>
    <a:masterClrMapping/>
  </p:clrMapOvr>
  <mc:AlternateContent xmlns:mc="http://schemas.openxmlformats.org/markup-compatibility/2006" xmlns:p14="http://schemas.microsoft.com/office/powerpoint/2010/main">
    <mc:Choice Requires="p14">
      <p:transition spd="slow" p14:dur="2000" advTm="103746"/>
    </mc:Choice>
    <mc:Fallback xmlns="">
      <p:transition spd="slow" advTm="103746"/>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FBC3522-ABC1-52E9-D83D-9EA184396713}"/>
              </a:ext>
            </a:extLst>
          </p:cNvPr>
          <p:cNvGrpSpPr/>
          <p:nvPr/>
        </p:nvGrpSpPr>
        <p:grpSpPr>
          <a:xfrm>
            <a:off x="611654" y="117782"/>
            <a:ext cx="11976643" cy="5786944"/>
            <a:chOff x="617280" y="268963"/>
            <a:chExt cx="11976643" cy="5786944"/>
          </a:xfrm>
        </p:grpSpPr>
        <p:pic>
          <p:nvPicPr>
            <p:cNvPr id="10" name="Graphic 21">
              <a:extLst>
                <a:ext uri="{FF2B5EF4-FFF2-40B4-BE49-F238E27FC236}">
                  <a16:creationId xmlns:a16="http://schemas.microsoft.com/office/drawing/2014/main" id="{6F9FAF7B-A0E2-1978-6B2A-CE86B17383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322E4046-60B2-48EA-8B4C-A93DD9FF6CCE}"/>
                </a:ext>
              </a:extLst>
            </p:cNvPr>
            <p:cNvGrpSpPr/>
            <p:nvPr/>
          </p:nvGrpSpPr>
          <p:grpSpPr>
            <a:xfrm>
              <a:off x="617280" y="935396"/>
              <a:ext cx="10812720" cy="5120511"/>
              <a:chOff x="617280" y="935396"/>
              <a:chExt cx="10812720" cy="5120511"/>
            </a:xfrm>
          </p:grpSpPr>
          <p:sp>
            <p:nvSpPr>
              <p:cNvPr id="13" name="Rectangle: Rounded Corners 24">
                <a:extLst>
                  <a:ext uri="{FF2B5EF4-FFF2-40B4-BE49-F238E27FC236}">
                    <a16:creationId xmlns:a16="http://schemas.microsoft.com/office/drawing/2014/main" id="{66EB0725-6602-DA2F-D835-5ADBD37FD2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E472895F-BB48-9AC6-C7EB-D08FF1E23B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873EBD05-702C-F7CB-6E16-A2F7E4F8387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6" name="TextBox 15">
                <a:extLst>
                  <a:ext uri="{FF2B5EF4-FFF2-40B4-BE49-F238E27FC236}">
                    <a16:creationId xmlns:a16="http://schemas.microsoft.com/office/drawing/2014/main" id="{3692C84D-760C-33C6-8390-33BCCDDF338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2" name="Title 3">
              <a:extLst>
                <a:ext uri="{FF2B5EF4-FFF2-40B4-BE49-F238E27FC236}">
                  <a16:creationId xmlns:a16="http://schemas.microsoft.com/office/drawing/2014/main" id="{95C37527-47CA-FB84-3C34-2D86F784B793}"/>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6. Scatter Diagram</a:t>
              </a:r>
              <a:endParaRPr lang="en-US" sz="8000" b="1" dirty="0">
                <a:ln w="0"/>
              </a:endParaRPr>
            </a:p>
          </p:txBody>
        </p:sp>
      </p:grpSp>
      <p:sp>
        <p:nvSpPr>
          <p:cNvPr id="17" name="Title 1">
            <a:extLst>
              <a:ext uri="{FF2B5EF4-FFF2-40B4-BE49-F238E27FC236}">
                <a16:creationId xmlns:a16="http://schemas.microsoft.com/office/drawing/2014/main" id="{46EDF40D-3402-356D-4400-8CF6A01976BE}"/>
              </a:ext>
            </a:extLst>
          </p:cNvPr>
          <p:cNvSpPr txBox="1">
            <a:spLocks/>
          </p:cNvSpPr>
          <p:nvPr/>
        </p:nvSpPr>
        <p:spPr>
          <a:xfrm>
            <a:off x="848412" y="1666035"/>
            <a:ext cx="8153400" cy="990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2400" i="1" dirty="0"/>
              <a:t>No Correlation</a:t>
            </a:r>
            <a:endParaRPr lang="en-US" sz="2400" dirty="0"/>
          </a:p>
        </p:txBody>
      </p:sp>
      <p:sp>
        <p:nvSpPr>
          <p:cNvPr id="18" name="Rectangle 3">
            <a:extLst>
              <a:ext uri="{FF2B5EF4-FFF2-40B4-BE49-F238E27FC236}">
                <a16:creationId xmlns:a16="http://schemas.microsoft.com/office/drawing/2014/main" id="{772F548D-FC50-EE5D-3C3A-25210803E564}"/>
              </a:ext>
            </a:extLst>
          </p:cNvPr>
          <p:cNvSpPr>
            <a:spLocks noChangeArrowheads="1"/>
          </p:cNvSpPr>
          <p:nvPr/>
        </p:nvSpPr>
        <p:spPr bwMode="auto">
          <a:xfrm>
            <a:off x="876151" y="2485621"/>
            <a:ext cx="3164825" cy="1015663"/>
          </a:xfrm>
          <a:prstGeom prst="rect">
            <a:avLst/>
          </a:prstGeom>
          <a:noFill/>
          <a:ln w="9525">
            <a:noFill/>
            <a:miter lim="800000"/>
            <a:headEnd/>
            <a:tailEnd/>
          </a:ln>
        </p:spPr>
        <p:txBody>
          <a:bodyPr wrap="square">
            <a:spAutoFit/>
          </a:bodyPr>
          <a:lstStyle/>
          <a:p>
            <a:pPr marL="0" lvl="1" algn="justLow">
              <a:spcBef>
                <a:spcPts val="600"/>
              </a:spcBef>
              <a:spcAft>
                <a:spcPts val="600"/>
              </a:spcAft>
            </a:pPr>
            <a:r>
              <a:rPr lang="en-US" sz="2000" dirty="0">
                <a:solidFill>
                  <a:srgbClr val="6C554C"/>
                </a:solidFill>
                <a:latin typeface="Tw Cen MT" pitchFamily="34" charset="0"/>
              </a:rPr>
              <a:t>There is no demonstrated connection between the two variables.</a:t>
            </a:r>
          </a:p>
        </p:txBody>
      </p:sp>
      <p:pic>
        <p:nvPicPr>
          <p:cNvPr id="60419" name="Picture 2"/>
          <p:cNvPicPr>
            <a:picLocks noChangeAspect="1" noChangeArrowheads="1"/>
          </p:cNvPicPr>
          <p:nvPr/>
        </p:nvPicPr>
        <p:blipFill>
          <a:blip r:embed="rId3" cstate="print"/>
          <a:srcRect l="5232" t="3169" r="3720" b="4117"/>
          <a:stretch>
            <a:fillRect/>
          </a:stretch>
        </p:blipFill>
        <p:spPr bwMode="auto">
          <a:xfrm>
            <a:off x="4488554" y="1595588"/>
            <a:ext cx="6264275" cy="4249738"/>
          </a:xfrm>
          <a:prstGeom prst="rect">
            <a:avLst/>
          </a:prstGeom>
          <a:noFill/>
          <a:ln w="9525">
            <a:noFill/>
            <a:miter lim="800000"/>
            <a:headEnd/>
            <a:tailEnd/>
          </a:ln>
        </p:spPr>
      </p:pic>
    </p:spTree>
    <p:extLst>
      <p:ext uri="{BB962C8B-B14F-4D97-AF65-F5344CB8AC3E}">
        <p14:creationId xmlns:p14="http://schemas.microsoft.com/office/powerpoint/2010/main" val="2450243649"/>
      </p:ext>
    </p:extLst>
  </p:cSld>
  <p:clrMapOvr>
    <a:masterClrMapping/>
  </p:clrMapOvr>
  <mc:AlternateContent xmlns:mc="http://schemas.openxmlformats.org/markup-compatibility/2006" xmlns:p14="http://schemas.microsoft.com/office/powerpoint/2010/main">
    <mc:Choice Requires="p14">
      <p:transition spd="slow" p14:dur="2000" advTm="55878"/>
    </mc:Choice>
    <mc:Fallback xmlns="">
      <p:transition spd="slow" advTm="55878"/>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02A04638-7623-66E4-5F07-9A318E095FED}"/>
              </a:ext>
            </a:extLst>
          </p:cNvPr>
          <p:cNvGrpSpPr/>
          <p:nvPr/>
        </p:nvGrpSpPr>
        <p:grpSpPr>
          <a:xfrm>
            <a:off x="611654" y="117782"/>
            <a:ext cx="11976643" cy="5786944"/>
            <a:chOff x="617280" y="268963"/>
            <a:chExt cx="11976643" cy="5786944"/>
          </a:xfrm>
        </p:grpSpPr>
        <p:pic>
          <p:nvPicPr>
            <p:cNvPr id="6" name="Graphic 21">
              <a:extLst>
                <a:ext uri="{FF2B5EF4-FFF2-40B4-BE49-F238E27FC236}">
                  <a16:creationId xmlns:a16="http://schemas.microsoft.com/office/drawing/2014/main" id="{2F3B9F42-CE74-874D-DD62-0B44743D42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7" name="Group 6">
              <a:extLst>
                <a:ext uri="{FF2B5EF4-FFF2-40B4-BE49-F238E27FC236}">
                  <a16:creationId xmlns:a16="http://schemas.microsoft.com/office/drawing/2014/main" id="{4B0B0018-4E83-ABE7-205E-5206669A1244}"/>
                </a:ext>
              </a:extLst>
            </p:cNvPr>
            <p:cNvGrpSpPr/>
            <p:nvPr/>
          </p:nvGrpSpPr>
          <p:grpSpPr>
            <a:xfrm>
              <a:off x="617280" y="935396"/>
              <a:ext cx="10812720" cy="5120511"/>
              <a:chOff x="617280" y="935396"/>
              <a:chExt cx="10812720" cy="5120511"/>
            </a:xfrm>
          </p:grpSpPr>
          <p:sp>
            <p:nvSpPr>
              <p:cNvPr id="9" name="Rectangle: Rounded Corners 24">
                <a:extLst>
                  <a:ext uri="{FF2B5EF4-FFF2-40B4-BE49-F238E27FC236}">
                    <a16:creationId xmlns:a16="http://schemas.microsoft.com/office/drawing/2014/main" id="{36C40E7C-86D7-2E7F-A3ED-27BAF967A95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FF2350FE-4B91-F09F-EDEF-C4A7243CAB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22338B1A-04E7-62D1-61A5-FEB710B921F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8D303B2C-52EA-717F-81EB-B88CEE9E1BF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8" name="Title 3">
              <a:extLst>
                <a:ext uri="{FF2B5EF4-FFF2-40B4-BE49-F238E27FC236}">
                  <a16:creationId xmlns:a16="http://schemas.microsoft.com/office/drawing/2014/main" id="{8D80BCA8-A9D2-6459-429E-6C558A1D0A35}"/>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6. Scatter Diagram</a:t>
              </a:r>
              <a:endParaRPr lang="en-US" sz="8000" b="1" dirty="0">
                <a:ln w="0"/>
              </a:endParaRPr>
            </a:p>
          </p:txBody>
        </p:sp>
      </p:grpSp>
      <p:sp>
        <p:nvSpPr>
          <p:cNvPr id="90114" name="Rectangle 2"/>
          <p:cNvSpPr>
            <a:spLocks noGrp="1" noChangeArrowheads="1"/>
          </p:cNvSpPr>
          <p:nvPr>
            <p:ph type="title"/>
          </p:nvPr>
        </p:nvSpPr>
        <p:spPr>
          <a:xfrm>
            <a:off x="2299574" y="1312747"/>
            <a:ext cx="8153400" cy="990600"/>
          </a:xfrm>
        </p:spPr>
        <p:txBody>
          <a:bodyPr>
            <a:normAutofit/>
          </a:bodyPr>
          <a:lstStyle/>
          <a:p>
            <a:pPr>
              <a:defRPr/>
            </a:pPr>
            <a:r>
              <a:rPr lang="en-US" sz="2800" dirty="0"/>
              <a:t>Scatter Diagram – </a:t>
            </a:r>
            <a:r>
              <a:rPr lang="en-US" sz="2800" i="1" dirty="0"/>
              <a:t>Factory </a:t>
            </a:r>
            <a:r>
              <a:rPr lang="en-US" sz="2800" dirty="0"/>
              <a:t>Example</a:t>
            </a:r>
          </a:p>
        </p:txBody>
      </p:sp>
      <p:sp>
        <p:nvSpPr>
          <p:cNvPr id="90115" name="Rectangle 3"/>
          <p:cNvSpPr>
            <a:spLocks noGrp="1" noChangeArrowheads="1"/>
          </p:cNvSpPr>
          <p:nvPr>
            <p:ph idx="1"/>
          </p:nvPr>
        </p:nvSpPr>
        <p:spPr>
          <a:xfrm>
            <a:off x="1975738" y="2078663"/>
            <a:ext cx="7372644" cy="3954544"/>
          </a:xfrm>
        </p:spPr>
        <p:txBody>
          <a:bodyPr>
            <a:normAutofit lnSpcReduction="10000"/>
          </a:bodyPr>
          <a:lstStyle/>
          <a:p>
            <a:pPr marL="320040" indent="-320040">
              <a:buNone/>
              <a:defRPr/>
            </a:pPr>
            <a:r>
              <a:rPr lang="en-US" dirty="0">
                <a:solidFill>
                  <a:srgbClr val="CC6600"/>
                </a:solidFill>
              </a:rPr>
              <a:t>        </a:t>
            </a:r>
            <a:r>
              <a:rPr lang="en-US" sz="2000" dirty="0">
                <a:solidFill>
                  <a:srgbClr val="CC6600"/>
                </a:solidFill>
              </a:rPr>
              <a:t>Minutes 		            Defective products</a:t>
            </a:r>
            <a:endParaRPr lang="en-US" dirty="0">
              <a:solidFill>
                <a:srgbClr val="CC6600"/>
              </a:solidFill>
            </a:endParaRPr>
          </a:p>
          <a:p>
            <a:pPr marL="320040" indent="-320040">
              <a:buNone/>
              <a:defRPr/>
            </a:pPr>
            <a:r>
              <a:rPr lang="en-US" sz="2000" dirty="0"/>
              <a:t>		</a:t>
            </a:r>
            <a:r>
              <a:rPr lang="en-US" sz="2100" dirty="0"/>
              <a:t>10				 1</a:t>
            </a:r>
          </a:p>
          <a:p>
            <a:pPr marL="320040" indent="-320040">
              <a:buNone/>
              <a:defRPr/>
            </a:pPr>
            <a:r>
              <a:rPr lang="en-US" sz="2100" dirty="0"/>
              <a:t>		45				 8</a:t>
            </a:r>
          </a:p>
          <a:p>
            <a:pPr marL="320040" indent="-320040">
              <a:buNone/>
              <a:defRPr/>
            </a:pPr>
            <a:r>
              <a:rPr lang="en-US" sz="2100" dirty="0"/>
              <a:t>		30				 5</a:t>
            </a:r>
          </a:p>
          <a:p>
            <a:pPr marL="320040" indent="-320040">
              <a:buNone/>
              <a:defRPr/>
            </a:pPr>
            <a:r>
              <a:rPr lang="en-US" sz="2100" dirty="0"/>
              <a:t>		75			               20</a:t>
            </a:r>
          </a:p>
          <a:p>
            <a:pPr marL="320040" indent="-320040">
              <a:buNone/>
              <a:defRPr/>
            </a:pPr>
            <a:r>
              <a:rPr lang="en-US" sz="2100" dirty="0"/>
              <a:t>		60				14</a:t>
            </a:r>
          </a:p>
          <a:p>
            <a:pPr marL="320040" indent="-320040">
              <a:buNone/>
              <a:defRPr/>
            </a:pPr>
            <a:r>
              <a:rPr lang="en-US" sz="2100" dirty="0"/>
              <a:t>		20				 4</a:t>
            </a:r>
          </a:p>
          <a:p>
            <a:pPr marL="320040" indent="-320040">
              <a:buNone/>
              <a:defRPr/>
            </a:pPr>
            <a:r>
              <a:rPr lang="en-US" sz="2100" dirty="0"/>
              <a:t>		25				 6</a:t>
            </a:r>
          </a:p>
          <a:p>
            <a:pPr marL="320040" indent="-320040">
              <a:buFont typeface="Wingdings"/>
              <a:buChar char=""/>
              <a:tabLst>
                <a:tab pos="265113" algn="l"/>
              </a:tabLst>
              <a:defRPr/>
            </a:pPr>
            <a:r>
              <a:rPr lang="en-US" sz="1800" dirty="0"/>
              <a:t>In this simple example, you can find the existing relationship without much difficulty but… the Scatter Plot will make this easier </a:t>
            </a:r>
            <a:r>
              <a:rPr lang="en-US" sz="1600" dirty="0"/>
              <a:t>to see.</a:t>
            </a:r>
          </a:p>
        </p:txBody>
      </p:sp>
    </p:spTree>
    <p:extLst>
      <p:ext uri="{BB962C8B-B14F-4D97-AF65-F5344CB8AC3E}">
        <p14:creationId xmlns:p14="http://schemas.microsoft.com/office/powerpoint/2010/main" val="3648813417"/>
      </p:ext>
    </p:extLst>
  </p:cSld>
  <p:clrMapOvr>
    <a:masterClrMapping/>
  </p:clrMapOvr>
  <mc:AlternateContent xmlns:mc="http://schemas.openxmlformats.org/markup-compatibility/2006" xmlns:p14="http://schemas.microsoft.com/office/powerpoint/2010/main">
    <mc:Choice Requires="p14">
      <p:transition spd="slow" p14:dur="2000" advTm="70170"/>
    </mc:Choice>
    <mc:Fallback xmlns="">
      <p:transition spd="slow" advTm="7017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EC63534-CA5E-03F2-8195-FBC3B2C0AD57}"/>
              </a:ext>
            </a:extLst>
          </p:cNvPr>
          <p:cNvGrpSpPr/>
          <p:nvPr/>
        </p:nvGrpSpPr>
        <p:grpSpPr>
          <a:xfrm>
            <a:off x="611654" y="117782"/>
            <a:ext cx="11976643" cy="5786944"/>
            <a:chOff x="617280" y="268963"/>
            <a:chExt cx="11976643" cy="5786944"/>
          </a:xfrm>
        </p:grpSpPr>
        <p:pic>
          <p:nvPicPr>
            <p:cNvPr id="8" name="Graphic 21">
              <a:extLst>
                <a:ext uri="{FF2B5EF4-FFF2-40B4-BE49-F238E27FC236}">
                  <a16:creationId xmlns:a16="http://schemas.microsoft.com/office/drawing/2014/main" id="{6AB66AB5-C0E0-39D3-1FAD-3FD5174AE9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Group 8">
              <a:extLst>
                <a:ext uri="{FF2B5EF4-FFF2-40B4-BE49-F238E27FC236}">
                  <a16:creationId xmlns:a16="http://schemas.microsoft.com/office/drawing/2014/main" id="{E54294F8-0A12-8372-6DFA-7C119267A501}"/>
                </a:ext>
              </a:extLst>
            </p:cNvPr>
            <p:cNvGrpSpPr/>
            <p:nvPr/>
          </p:nvGrpSpPr>
          <p:grpSpPr>
            <a:xfrm>
              <a:off x="617280" y="935396"/>
              <a:ext cx="10812720" cy="5120511"/>
              <a:chOff x="617280" y="935396"/>
              <a:chExt cx="10812720" cy="5120511"/>
            </a:xfrm>
          </p:grpSpPr>
          <p:sp>
            <p:nvSpPr>
              <p:cNvPr id="12" name="Rectangle: Rounded Corners 24">
                <a:extLst>
                  <a:ext uri="{FF2B5EF4-FFF2-40B4-BE49-F238E27FC236}">
                    <a16:creationId xmlns:a16="http://schemas.microsoft.com/office/drawing/2014/main" id="{D0124501-D31E-8F14-909A-117D4CA11B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C7D436F9-ABF8-3F69-2E1C-F496C0C3E0A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C1C4CF14-0BBE-E438-D559-5A6F2F2E41B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B2F297CE-824A-3349-444E-80D2C7E1687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0" name="Title 3">
              <a:extLst>
                <a:ext uri="{FF2B5EF4-FFF2-40B4-BE49-F238E27FC236}">
                  <a16:creationId xmlns:a16="http://schemas.microsoft.com/office/drawing/2014/main" id="{FAF2DDA5-AB69-F900-7FD7-4BF77040470A}"/>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6. Scatter Diagram</a:t>
              </a:r>
              <a:endParaRPr lang="en-US" sz="8000" b="1" dirty="0">
                <a:ln w="0"/>
              </a:endParaRPr>
            </a:p>
          </p:txBody>
        </p:sp>
      </p:grpSp>
      <p:sp>
        <p:nvSpPr>
          <p:cNvPr id="92165" name="Text Box 5"/>
          <p:cNvSpPr txBox="1">
            <a:spLocks noChangeArrowheads="1"/>
          </p:cNvSpPr>
          <p:nvPr/>
        </p:nvSpPr>
        <p:spPr bwMode="auto">
          <a:xfrm>
            <a:off x="846683" y="2830415"/>
            <a:ext cx="4239142" cy="2536592"/>
          </a:xfrm>
          <a:prstGeom prst="rect">
            <a:avLst/>
          </a:prstGeom>
          <a:noFill/>
          <a:ln w="9525">
            <a:noFill/>
            <a:miter lim="800000"/>
            <a:headEnd/>
            <a:tailEnd/>
          </a:ln>
          <a:effectLst/>
        </p:spPr>
        <p:txBody>
          <a:bodyPr wrap="square">
            <a:spAutoFit/>
          </a:bodyPr>
          <a:lstStyle/>
          <a:p>
            <a:pPr marL="320040" indent="-320040" algn="justLow">
              <a:spcBef>
                <a:spcPts val="700"/>
              </a:spcBef>
              <a:buClr>
                <a:schemeClr val="accent2"/>
              </a:buClr>
              <a:buSzPct val="60000"/>
              <a:buFont typeface="Wingdings"/>
              <a:buChar char=""/>
              <a:defRPr/>
            </a:pPr>
            <a:r>
              <a:rPr lang="en-US" dirty="0">
                <a:solidFill>
                  <a:srgbClr val="6C554C"/>
                </a:solidFill>
              </a:rPr>
              <a:t>There is a </a:t>
            </a:r>
            <a:r>
              <a:rPr lang="en-US" i="1" dirty="0">
                <a:solidFill>
                  <a:srgbClr val="CC6600"/>
                </a:solidFill>
              </a:rPr>
              <a:t>direct relationship </a:t>
            </a:r>
            <a:r>
              <a:rPr lang="en-US" dirty="0">
                <a:solidFill>
                  <a:srgbClr val="6C554C"/>
                </a:solidFill>
              </a:rPr>
              <a:t>between time spent in production by employees and defects. As Time production increases, so does the number of defects.</a:t>
            </a:r>
          </a:p>
          <a:p>
            <a:pPr marL="320040" indent="-320040" algn="justLow">
              <a:spcBef>
                <a:spcPts val="700"/>
              </a:spcBef>
              <a:buClr>
                <a:schemeClr val="accent2"/>
              </a:buClr>
              <a:buSzPct val="60000"/>
              <a:buFont typeface="Wingdings"/>
              <a:buChar char=""/>
              <a:defRPr/>
            </a:pPr>
            <a:endParaRPr lang="en-US" sz="2700" dirty="0">
              <a:solidFill>
                <a:srgbClr val="6C554C"/>
              </a:solidFill>
            </a:endParaRPr>
          </a:p>
          <a:p>
            <a:pPr>
              <a:spcBef>
                <a:spcPct val="50000"/>
              </a:spcBef>
              <a:defRPr/>
            </a:pPr>
            <a:endParaRPr lang="en-US" sz="2400" dirty="0"/>
          </a:p>
        </p:txBody>
      </p:sp>
      <p:grpSp>
        <p:nvGrpSpPr>
          <p:cNvPr id="2053" name="Group 9"/>
          <p:cNvGrpSpPr>
            <a:grpSpLocks/>
          </p:cNvGrpSpPr>
          <p:nvPr/>
        </p:nvGrpSpPr>
        <p:grpSpPr bwMode="auto">
          <a:xfrm>
            <a:off x="5045428" y="1770218"/>
            <a:ext cx="6034693" cy="3872687"/>
            <a:chOff x="1295400" y="1246214"/>
            <a:chExt cx="5884234" cy="4035943"/>
          </a:xfrm>
        </p:grpSpPr>
        <p:sp>
          <p:nvSpPr>
            <p:cNvPr id="2054" name="Text Box 4"/>
            <p:cNvSpPr txBox="1">
              <a:spLocks noChangeArrowheads="1"/>
            </p:cNvSpPr>
            <p:nvPr/>
          </p:nvSpPr>
          <p:spPr bwMode="auto">
            <a:xfrm>
              <a:off x="1295400" y="2133600"/>
              <a:ext cx="2590800" cy="363164"/>
            </a:xfrm>
            <a:prstGeom prst="rect">
              <a:avLst/>
            </a:prstGeom>
            <a:noFill/>
            <a:ln w="9525">
              <a:noFill/>
              <a:miter lim="800000"/>
              <a:headEnd/>
              <a:tailEnd/>
            </a:ln>
          </p:spPr>
          <p:txBody>
            <a:bodyPr>
              <a:spAutoFit/>
            </a:bodyPr>
            <a:lstStyle/>
            <a:p>
              <a:pPr>
                <a:spcBef>
                  <a:spcPct val="50000"/>
                </a:spcBef>
              </a:pPr>
              <a:endParaRPr lang="ar-EG">
                <a:latin typeface="Tw Cen MT" pitchFamily="34" charset="0"/>
              </a:endParaRPr>
            </a:p>
          </p:txBody>
        </p:sp>
        <p:grpSp>
          <p:nvGrpSpPr>
            <p:cNvPr id="2055" name="Group 8"/>
            <p:cNvGrpSpPr>
              <a:grpSpLocks/>
            </p:cNvGrpSpPr>
            <p:nvPr/>
          </p:nvGrpSpPr>
          <p:grpSpPr bwMode="auto">
            <a:xfrm>
              <a:off x="1999622" y="1246214"/>
              <a:ext cx="5180012" cy="3681413"/>
              <a:chOff x="1999622" y="1246214"/>
              <a:chExt cx="5180012" cy="3681413"/>
            </a:xfrm>
          </p:grpSpPr>
          <p:graphicFrame>
            <p:nvGraphicFramePr>
              <p:cNvPr id="2050" name="Object 2"/>
              <p:cNvGraphicFramePr>
                <a:graphicFrameLocks noChangeAspect="1"/>
              </p:cNvGraphicFramePr>
              <p:nvPr>
                <p:extLst>
                  <p:ext uri="{D42A27DB-BD31-4B8C-83A1-F6EECF244321}">
                    <p14:modId xmlns:p14="http://schemas.microsoft.com/office/powerpoint/2010/main" val="964718764"/>
                  </p:ext>
                </p:extLst>
              </p:nvPr>
            </p:nvGraphicFramePr>
            <p:xfrm>
              <a:off x="1999622" y="1246214"/>
              <a:ext cx="5180012" cy="3681413"/>
            </p:xfrm>
            <a:graphic>
              <a:graphicData uri="http://schemas.openxmlformats.org/presentationml/2006/ole">
                <mc:AlternateContent xmlns:mc="http://schemas.openxmlformats.org/markup-compatibility/2006">
                  <mc:Choice xmlns:v="urn:schemas-microsoft-com:vml" Requires="v">
                    <p:oleObj name="Chart" r:id="rId4" imgW="3379320" imgH="2407320" progId="Excel.Sheet.8">
                      <p:embed/>
                    </p:oleObj>
                  </mc:Choice>
                  <mc:Fallback>
                    <p:oleObj name="Chart" r:id="rId4" imgW="3379320" imgH="2407320" progId="Excel.Sheet.8">
                      <p:embed/>
                      <p:pic>
                        <p:nvPicPr>
                          <p:cNvPr id="205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99622" y="1246214"/>
                            <a:ext cx="5180012" cy="36814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58" name="Line 6"/>
              <p:cNvSpPr>
                <a:spLocks noChangeShapeType="1"/>
              </p:cNvSpPr>
              <p:nvPr/>
            </p:nvSpPr>
            <p:spPr bwMode="auto">
              <a:xfrm flipV="1">
                <a:off x="3033749" y="1983172"/>
                <a:ext cx="3810000" cy="2286000"/>
              </a:xfrm>
              <a:prstGeom prst="line">
                <a:avLst/>
              </a:prstGeom>
              <a:noFill/>
              <a:ln w="12700">
                <a:solidFill>
                  <a:srgbClr val="EA8B0C"/>
                </a:solidFill>
                <a:round/>
                <a:headEnd/>
                <a:tailEnd/>
              </a:ln>
            </p:spPr>
            <p:txBody>
              <a:bodyPr wrap="none"/>
              <a:lstStyle/>
              <a:p>
                <a:endParaRPr lang="en-US"/>
              </a:p>
            </p:txBody>
          </p:sp>
        </p:grpSp>
        <p:sp>
          <p:nvSpPr>
            <p:cNvPr id="2056" name="Text Box 7"/>
            <p:cNvSpPr txBox="1">
              <a:spLocks noChangeArrowheads="1"/>
            </p:cNvSpPr>
            <p:nvPr/>
          </p:nvSpPr>
          <p:spPr bwMode="auto">
            <a:xfrm>
              <a:off x="2885721" y="4912825"/>
              <a:ext cx="3352800" cy="369332"/>
            </a:xfrm>
            <a:prstGeom prst="rect">
              <a:avLst/>
            </a:prstGeom>
            <a:noFill/>
            <a:ln w="9525">
              <a:noFill/>
              <a:miter lim="800000"/>
              <a:headEnd/>
              <a:tailEnd/>
            </a:ln>
          </p:spPr>
          <p:txBody>
            <a:bodyPr>
              <a:spAutoFit/>
            </a:bodyPr>
            <a:lstStyle/>
            <a:p>
              <a:pPr algn="ctr" rtl="0">
                <a:spcBef>
                  <a:spcPct val="50000"/>
                </a:spcBef>
              </a:pPr>
              <a:r>
                <a:rPr lang="en-US" dirty="0">
                  <a:solidFill>
                    <a:srgbClr val="CC6600"/>
                  </a:solidFill>
                  <a:latin typeface="Tw Cen MT" pitchFamily="34" charset="0"/>
                </a:rPr>
                <a:t>Production time (minutes)</a:t>
              </a:r>
            </a:p>
          </p:txBody>
        </p:sp>
        <p:sp>
          <p:nvSpPr>
            <p:cNvPr id="2057" name="Text Box 8"/>
            <p:cNvSpPr txBox="1">
              <a:spLocks noChangeArrowheads="1"/>
            </p:cNvSpPr>
            <p:nvPr/>
          </p:nvSpPr>
          <p:spPr bwMode="auto">
            <a:xfrm rot="16212403">
              <a:off x="77883" y="3051058"/>
              <a:ext cx="3352800" cy="369332"/>
            </a:xfrm>
            <a:prstGeom prst="rect">
              <a:avLst/>
            </a:prstGeom>
            <a:noFill/>
            <a:ln w="9525">
              <a:noFill/>
              <a:miter lim="800000"/>
              <a:headEnd/>
              <a:tailEnd/>
            </a:ln>
          </p:spPr>
          <p:txBody>
            <a:bodyPr>
              <a:spAutoFit/>
            </a:bodyPr>
            <a:lstStyle/>
            <a:p>
              <a:pPr algn="ctr" rtl="0">
                <a:spcBef>
                  <a:spcPct val="50000"/>
                </a:spcBef>
              </a:pPr>
              <a:r>
                <a:rPr lang="en-US" dirty="0">
                  <a:solidFill>
                    <a:srgbClr val="CC6600"/>
                  </a:solidFill>
                  <a:latin typeface="Tw Cen MT" pitchFamily="34" charset="0"/>
                </a:rPr>
                <a:t>Defective products</a:t>
              </a:r>
            </a:p>
          </p:txBody>
        </p:sp>
      </p:grpSp>
      <p:sp>
        <p:nvSpPr>
          <p:cNvPr id="16" name="Rectangle 2">
            <a:extLst>
              <a:ext uri="{FF2B5EF4-FFF2-40B4-BE49-F238E27FC236}">
                <a16:creationId xmlns:a16="http://schemas.microsoft.com/office/drawing/2014/main" id="{BF3461EC-99E6-0C79-5EA5-FDB3C68D9CAA}"/>
              </a:ext>
            </a:extLst>
          </p:cNvPr>
          <p:cNvSpPr>
            <a:spLocks noGrp="1" noChangeArrowheads="1"/>
          </p:cNvSpPr>
          <p:nvPr>
            <p:ph type="title"/>
          </p:nvPr>
        </p:nvSpPr>
        <p:spPr>
          <a:xfrm>
            <a:off x="846683" y="1900812"/>
            <a:ext cx="4920974" cy="990600"/>
          </a:xfrm>
        </p:spPr>
        <p:txBody>
          <a:bodyPr>
            <a:normAutofit/>
          </a:bodyPr>
          <a:lstStyle/>
          <a:p>
            <a:pPr>
              <a:defRPr/>
            </a:pPr>
            <a:r>
              <a:rPr lang="en-US" sz="2800" dirty="0"/>
              <a:t>Scatter Diagram – </a:t>
            </a:r>
            <a:r>
              <a:rPr lang="en-US" sz="2800" i="1" dirty="0"/>
              <a:t>Factory </a:t>
            </a:r>
            <a:r>
              <a:rPr lang="en-US" sz="2800" dirty="0"/>
              <a:t>Example</a:t>
            </a:r>
          </a:p>
        </p:txBody>
      </p:sp>
    </p:spTree>
    <p:extLst>
      <p:ext uri="{BB962C8B-B14F-4D97-AF65-F5344CB8AC3E}">
        <p14:creationId xmlns:p14="http://schemas.microsoft.com/office/powerpoint/2010/main" val="444573315"/>
      </p:ext>
    </p:extLst>
  </p:cSld>
  <p:clrMapOvr>
    <a:masterClrMapping/>
  </p:clrMapOvr>
  <mc:AlternateContent xmlns:mc="http://schemas.openxmlformats.org/markup-compatibility/2006" xmlns:p14="http://schemas.microsoft.com/office/powerpoint/2010/main">
    <mc:Choice Requires="p14">
      <p:transition spd="slow" p14:dur="2000" advTm="64841"/>
    </mc:Choice>
    <mc:Fallback xmlns="">
      <p:transition spd="slow" advTm="64841"/>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6EC9D2A-928A-1E5F-1142-D6EF2A79D301}"/>
              </a:ext>
            </a:extLst>
          </p:cNvPr>
          <p:cNvGrpSpPr/>
          <p:nvPr/>
        </p:nvGrpSpPr>
        <p:grpSpPr>
          <a:xfrm>
            <a:off x="611654" y="117782"/>
            <a:ext cx="11976643" cy="5786944"/>
            <a:chOff x="617280" y="268963"/>
            <a:chExt cx="11976643" cy="5786944"/>
          </a:xfrm>
        </p:grpSpPr>
        <p:pic>
          <p:nvPicPr>
            <p:cNvPr id="9" name="Graphic 21">
              <a:extLst>
                <a:ext uri="{FF2B5EF4-FFF2-40B4-BE49-F238E27FC236}">
                  <a16:creationId xmlns:a16="http://schemas.microsoft.com/office/drawing/2014/main" id="{26F46E69-CBFE-C56A-A04B-7F9D967EF9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Group 9">
              <a:extLst>
                <a:ext uri="{FF2B5EF4-FFF2-40B4-BE49-F238E27FC236}">
                  <a16:creationId xmlns:a16="http://schemas.microsoft.com/office/drawing/2014/main" id="{E1F6F25C-20D0-50AC-A11A-F8DB4FBB5988}"/>
                </a:ext>
              </a:extLst>
            </p:cNvPr>
            <p:cNvGrpSpPr/>
            <p:nvPr/>
          </p:nvGrpSpPr>
          <p:grpSpPr>
            <a:xfrm>
              <a:off x="617280" y="935396"/>
              <a:ext cx="10812720" cy="5120511"/>
              <a:chOff x="617280" y="935396"/>
              <a:chExt cx="10812720" cy="5120511"/>
            </a:xfrm>
          </p:grpSpPr>
          <p:sp>
            <p:nvSpPr>
              <p:cNvPr id="12" name="Rectangle: Rounded Corners 24">
                <a:extLst>
                  <a:ext uri="{FF2B5EF4-FFF2-40B4-BE49-F238E27FC236}">
                    <a16:creationId xmlns:a16="http://schemas.microsoft.com/office/drawing/2014/main" id="{6E3A1D8F-4F42-D76C-3E37-C519801FC2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0923298-04CF-8949-44F1-ABB10C3C9C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80B3DC31-C4FD-BE5D-1940-C63DCBBA98C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C84915DD-5CEE-7C9B-3803-C2979F10532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1" name="Title 3">
              <a:extLst>
                <a:ext uri="{FF2B5EF4-FFF2-40B4-BE49-F238E27FC236}">
                  <a16:creationId xmlns:a16="http://schemas.microsoft.com/office/drawing/2014/main" id="{5CA53192-9C1F-1CDE-27AC-E8089265B0F9}"/>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6. Scatter Diagram</a:t>
              </a:r>
              <a:endParaRPr lang="en-US" sz="8000" b="1" dirty="0">
                <a:ln w="0"/>
              </a:endParaRPr>
            </a:p>
          </p:txBody>
        </p:sp>
      </p:grpSp>
      <p:sp>
        <p:nvSpPr>
          <p:cNvPr id="16" name="Rectangle 2">
            <a:extLst>
              <a:ext uri="{FF2B5EF4-FFF2-40B4-BE49-F238E27FC236}">
                <a16:creationId xmlns:a16="http://schemas.microsoft.com/office/drawing/2014/main" id="{918C03A0-D9AA-420B-03C0-C73B06AF8C67}"/>
              </a:ext>
            </a:extLst>
          </p:cNvPr>
          <p:cNvSpPr>
            <a:spLocks noGrp="1" noChangeArrowheads="1"/>
          </p:cNvSpPr>
          <p:nvPr>
            <p:ph type="title"/>
          </p:nvPr>
        </p:nvSpPr>
        <p:spPr>
          <a:xfrm>
            <a:off x="846683" y="1900812"/>
            <a:ext cx="4920974" cy="990600"/>
          </a:xfrm>
        </p:spPr>
        <p:txBody>
          <a:bodyPr>
            <a:normAutofit/>
          </a:bodyPr>
          <a:lstStyle/>
          <a:p>
            <a:pPr>
              <a:defRPr/>
            </a:pPr>
            <a:r>
              <a:rPr lang="en-US" sz="2800" dirty="0"/>
              <a:t>Scatter Diagram – </a:t>
            </a:r>
            <a:r>
              <a:rPr lang="en-US" sz="2800" i="1" dirty="0"/>
              <a:t>Factory </a:t>
            </a:r>
            <a:r>
              <a:rPr lang="en-US" sz="2800" dirty="0"/>
              <a:t>Example</a:t>
            </a:r>
          </a:p>
        </p:txBody>
      </p:sp>
      <p:sp>
        <p:nvSpPr>
          <p:cNvPr id="62467" name="Rectangle 3"/>
          <p:cNvSpPr>
            <a:spLocks noGrp="1" noChangeArrowheads="1"/>
          </p:cNvSpPr>
          <p:nvPr>
            <p:ph idx="1"/>
          </p:nvPr>
        </p:nvSpPr>
        <p:spPr>
          <a:xfrm>
            <a:off x="889547" y="2841661"/>
            <a:ext cx="10455770" cy="4852988"/>
          </a:xfrm>
        </p:spPr>
        <p:txBody>
          <a:bodyPr/>
          <a:lstStyle/>
          <a:p>
            <a:pPr eaLnBrk="1" hangingPunct="1"/>
            <a:r>
              <a:rPr lang="en-US" sz="1800" dirty="0">
                <a:cs typeface="Arial" pitchFamily="34" charset="0"/>
              </a:rPr>
              <a:t>There is obviously some kind of process problem with the number of defective products being produced. </a:t>
            </a:r>
          </a:p>
          <a:p>
            <a:pPr eaLnBrk="1" hangingPunct="1"/>
            <a:r>
              <a:rPr lang="en-US" sz="1800" dirty="0">
                <a:cs typeface="Arial" pitchFamily="34" charset="0"/>
              </a:rPr>
              <a:t>Maybe the machine are not good from working too fast. </a:t>
            </a:r>
          </a:p>
          <a:p>
            <a:pPr eaLnBrk="1" hangingPunct="1"/>
            <a:r>
              <a:rPr lang="en-US" sz="1800" dirty="0">
                <a:cs typeface="Arial" pitchFamily="34" charset="0"/>
              </a:rPr>
              <a:t>Or maybe morale is low and there is just uninterested work being done. </a:t>
            </a:r>
          </a:p>
          <a:p>
            <a:pPr eaLnBrk="1" hangingPunct="1"/>
            <a:r>
              <a:rPr lang="en-US" sz="1800" dirty="0">
                <a:cs typeface="Arial" pitchFamily="34" charset="0"/>
              </a:rPr>
              <a:t>Whatever the case, if this was happening, quality improvements would have to be studied and implemented.</a:t>
            </a:r>
          </a:p>
          <a:p>
            <a:pPr eaLnBrk="1" hangingPunct="1"/>
            <a:endParaRPr lang="en-US" dirty="0">
              <a:cs typeface="Arial" pitchFamily="34" charset="0"/>
            </a:endParaRPr>
          </a:p>
        </p:txBody>
      </p:sp>
    </p:spTree>
    <p:extLst>
      <p:ext uri="{BB962C8B-B14F-4D97-AF65-F5344CB8AC3E}">
        <p14:creationId xmlns:p14="http://schemas.microsoft.com/office/powerpoint/2010/main" val="2291822003"/>
      </p:ext>
    </p:extLst>
  </p:cSld>
  <p:clrMapOvr>
    <a:masterClrMapping/>
  </p:clrMapOvr>
  <mc:AlternateContent xmlns:mc="http://schemas.openxmlformats.org/markup-compatibility/2006" xmlns:p14="http://schemas.microsoft.com/office/powerpoint/2010/main">
    <mc:Choice Requires="p14">
      <p:transition spd="slow" p14:dur="2000" advTm="77601"/>
    </mc:Choice>
    <mc:Fallback xmlns="">
      <p:transition spd="slow" advTm="77601"/>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3DBD57C9-6914-9481-C970-A537B89BC0BB}"/>
              </a:ext>
            </a:extLst>
          </p:cNvPr>
          <p:cNvGrpSpPr/>
          <p:nvPr/>
        </p:nvGrpSpPr>
        <p:grpSpPr>
          <a:xfrm>
            <a:off x="611654" y="117782"/>
            <a:ext cx="11976643" cy="5786944"/>
            <a:chOff x="617280" y="268963"/>
            <a:chExt cx="11976643" cy="5786944"/>
          </a:xfrm>
        </p:grpSpPr>
        <p:pic>
          <p:nvPicPr>
            <p:cNvPr id="6" name="Graphic 21">
              <a:extLst>
                <a:ext uri="{FF2B5EF4-FFF2-40B4-BE49-F238E27FC236}">
                  <a16:creationId xmlns:a16="http://schemas.microsoft.com/office/drawing/2014/main" id="{9E854099-2056-4CCE-FC9D-AD278C76BE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7" name="Group 6">
              <a:extLst>
                <a:ext uri="{FF2B5EF4-FFF2-40B4-BE49-F238E27FC236}">
                  <a16:creationId xmlns:a16="http://schemas.microsoft.com/office/drawing/2014/main" id="{D0400285-D801-9A81-0415-BEE161C0F515}"/>
                </a:ext>
              </a:extLst>
            </p:cNvPr>
            <p:cNvGrpSpPr/>
            <p:nvPr/>
          </p:nvGrpSpPr>
          <p:grpSpPr>
            <a:xfrm>
              <a:off x="617280" y="935396"/>
              <a:ext cx="10812720" cy="5120511"/>
              <a:chOff x="617280" y="935396"/>
              <a:chExt cx="10812720" cy="5120511"/>
            </a:xfrm>
          </p:grpSpPr>
          <p:sp>
            <p:nvSpPr>
              <p:cNvPr id="10" name="Rectangle: Rounded Corners 24">
                <a:extLst>
                  <a:ext uri="{FF2B5EF4-FFF2-40B4-BE49-F238E27FC236}">
                    <a16:creationId xmlns:a16="http://schemas.microsoft.com/office/drawing/2014/main" id="{F8A689D0-6CA5-1157-0111-D7F6C9F2CC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0ECCFA8D-2D6D-B044-48B2-DE95817D08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68A9B7DB-388C-52F0-AF5A-9868A84784B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F0CD79B5-C993-D6BC-2EE6-924CD7D5E35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9" name="Title 3">
              <a:extLst>
                <a:ext uri="{FF2B5EF4-FFF2-40B4-BE49-F238E27FC236}">
                  <a16:creationId xmlns:a16="http://schemas.microsoft.com/office/drawing/2014/main" id="{C950ADDC-85F5-EB92-3295-4C7DC1AA243A}"/>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7. Flowchart</a:t>
              </a:r>
              <a:endParaRPr lang="en-US" sz="8000" b="1" dirty="0">
                <a:ln w="0"/>
              </a:endParaRPr>
            </a:p>
          </p:txBody>
        </p:sp>
      </p:grpSp>
      <p:pic>
        <p:nvPicPr>
          <p:cNvPr id="8194" name="Picture 2" descr="Flowcharts: The Ultimate Tool for Visualizing Information | Quality Gurus">
            <a:extLst>
              <a:ext uri="{FF2B5EF4-FFF2-40B4-BE49-F238E27FC236}">
                <a16:creationId xmlns:a16="http://schemas.microsoft.com/office/drawing/2014/main" id="{5C556EAB-4037-BFCC-FDF8-A1E330DEA6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86970" y="1585196"/>
            <a:ext cx="6306203" cy="425478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582622"/>
      </p:ext>
    </p:extLst>
  </p:cSld>
  <p:clrMapOvr>
    <a:masterClrMapping/>
  </p:clrMapOvr>
  <mc:AlternateContent xmlns:mc="http://schemas.openxmlformats.org/markup-compatibility/2006" xmlns:p14="http://schemas.microsoft.com/office/powerpoint/2010/main">
    <mc:Choice Requires="p14">
      <p:transition spd="slow" p14:dur="2000" advTm="20280"/>
    </mc:Choice>
    <mc:Fallback xmlns="">
      <p:transition spd="slow" advTm="2028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28B36CE-E738-E4D5-84C1-44156DB739AE}"/>
              </a:ext>
            </a:extLst>
          </p:cNvPr>
          <p:cNvGrpSpPr/>
          <p:nvPr/>
        </p:nvGrpSpPr>
        <p:grpSpPr>
          <a:xfrm>
            <a:off x="611654" y="117782"/>
            <a:ext cx="11976643" cy="5786944"/>
            <a:chOff x="617280" y="268963"/>
            <a:chExt cx="11976643" cy="5786944"/>
          </a:xfrm>
        </p:grpSpPr>
        <p:pic>
          <p:nvPicPr>
            <p:cNvPr id="10" name="Graphic 21">
              <a:extLst>
                <a:ext uri="{FF2B5EF4-FFF2-40B4-BE49-F238E27FC236}">
                  <a16:creationId xmlns:a16="http://schemas.microsoft.com/office/drawing/2014/main" id="{A008FB2B-BBC2-E493-DE4A-3B41C3E60B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9518758B-C6C1-812A-80A0-60F0976945E9}"/>
                </a:ext>
              </a:extLst>
            </p:cNvPr>
            <p:cNvGrpSpPr/>
            <p:nvPr/>
          </p:nvGrpSpPr>
          <p:grpSpPr>
            <a:xfrm>
              <a:off x="617280" y="935396"/>
              <a:ext cx="10812720" cy="5120511"/>
              <a:chOff x="617280" y="935396"/>
              <a:chExt cx="10812720" cy="5120511"/>
            </a:xfrm>
          </p:grpSpPr>
          <p:sp>
            <p:nvSpPr>
              <p:cNvPr id="13" name="Rectangle: Rounded Corners 24">
                <a:extLst>
                  <a:ext uri="{FF2B5EF4-FFF2-40B4-BE49-F238E27FC236}">
                    <a16:creationId xmlns:a16="http://schemas.microsoft.com/office/drawing/2014/main" id="{2147E8C3-4BDA-22C0-8D2C-166B6CC8FBB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44B189EF-6BD3-EF11-39A5-77F0A58EAD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4B38B2CC-6A72-7FCC-6C6A-1C3E85766CB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9" name="TextBox 18">
                <a:extLst>
                  <a:ext uri="{FF2B5EF4-FFF2-40B4-BE49-F238E27FC236}">
                    <a16:creationId xmlns:a16="http://schemas.microsoft.com/office/drawing/2014/main" id="{F9F1DAD6-66AF-58B8-EBBD-1EA9CA2FC3A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2" name="Title 3">
              <a:extLst>
                <a:ext uri="{FF2B5EF4-FFF2-40B4-BE49-F238E27FC236}">
                  <a16:creationId xmlns:a16="http://schemas.microsoft.com/office/drawing/2014/main" id="{C8844AF7-20C7-10B9-8263-E4943ECE856E}"/>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7. Flowchart</a:t>
              </a:r>
              <a:endParaRPr lang="en-US" sz="8000" b="1" dirty="0">
                <a:ln w="0"/>
              </a:endParaRPr>
            </a:p>
          </p:txBody>
        </p:sp>
      </p:grpSp>
      <p:sp>
        <p:nvSpPr>
          <p:cNvPr id="63491" name="Content Placeholder 2"/>
          <p:cNvSpPr>
            <a:spLocks noGrp="1"/>
          </p:cNvSpPr>
          <p:nvPr>
            <p:ph idx="1"/>
          </p:nvPr>
        </p:nvSpPr>
        <p:spPr>
          <a:xfrm>
            <a:off x="636894" y="1950721"/>
            <a:ext cx="10703551" cy="4495800"/>
          </a:xfrm>
        </p:spPr>
        <p:txBody>
          <a:bodyPr/>
          <a:lstStyle/>
          <a:p>
            <a:pPr marL="319088" lvl="1" indent="-319088">
              <a:spcBef>
                <a:spcPts val="700"/>
              </a:spcBef>
              <a:buClr>
                <a:schemeClr val="accent2"/>
              </a:buClr>
              <a:buSzPct val="60000"/>
              <a:buFont typeface="Wingdings" pitchFamily="2" charset="2"/>
              <a:buChar char=""/>
            </a:pPr>
            <a:r>
              <a:rPr lang="en-US" altLang="en-US" sz="1800" dirty="0">
                <a:cs typeface="Arial" pitchFamily="34" charset="0"/>
              </a:rPr>
              <a:t>A flow chart is a symbolic representation showing all of the steps of a process in a </a:t>
            </a:r>
            <a:r>
              <a:rPr lang="en-US" altLang="en-US" sz="1800" i="1" dirty="0">
                <a:solidFill>
                  <a:srgbClr val="CC6600"/>
                </a:solidFill>
                <a:cs typeface="Arial" pitchFamily="34" charset="0"/>
              </a:rPr>
              <a:t>sequence</a:t>
            </a:r>
            <a:r>
              <a:rPr lang="en-US" altLang="en-US" sz="1800" dirty="0">
                <a:cs typeface="Arial" pitchFamily="34" charset="0"/>
              </a:rPr>
              <a:t> to show the nature and </a:t>
            </a:r>
            <a:r>
              <a:rPr lang="en-US" altLang="en-US" sz="1800" i="1" dirty="0">
                <a:solidFill>
                  <a:srgbClr val="CC6600"/>
                </a:solidFill>
                <a:cs typeface="Arial" pitchFamily="34" charset="0"/>
              </a:rPr>
              <a:t>flow</a:t>
            </a:r>
            <a:r>
              <a:rPr lang="en-US" altLang="en-US" sz="1800" dirty="0">
                <a:cs typeface="Arial" pitchFamily="34" charset="0"/>
              </a:rPr>
              <a:t> of the steps in a process.</a:t>
            </a:r>
          </a:p>
          <a:p>
            <a:pPr eaLnBrk="1" hangingPunct="1"/>
            <a:r>
              <a:rPr lang="en-US" altLang="en-US" sz="1800" dirty="0">
                <a:cs typeface="Arial" pitchFamily="34" charset="0"/>
              </a:rPr>
              <a:t>Flow charts can be used in </a:t>
            </a:r>
            <a:r>
              <a:rPr lang="en-US" altLang="en-US" sz="1800" i="1" dirty="0">
                <a:solidFill>
                  <a:srgbClr val="CC6600"/>
                </a:solidFill>
                <a:cs typeface="Arial" pitchFamily="34" charset="0"/>
              </a:rPr>
              <a:t>identify problem </a:t>
            </a:r>
            <a:r>
              <a:rPr lang="en-US" altLang="en-US" sz="1800" dirty="0">
                <a:cs typeface="Arial" pitchFamily="34" charset="0"/>
              </a:rPr>
              <a:t>areas and opportunities for process improvement.</a:t>
            </a:r>
          </a:p>
          <a:p>
            <a:pPr marL="319088" lvl="1" indent="-319088">
              <a:spcBef>
                <a:spcPts val="700"/>
              </a:spcBef>
              <a:buClr>
                <a:schemeClr val="accent2"/>
              </a:buClr>
              <a:buSzPct val="60000"/>
              <a:buFont typeface="Wingdings" pitchFamily="2" charset="2"/>
              <a:buChar char=""/>
            </a:pPr>
            <a:endParaRPr lang="en-US" altLang="en-US" dirty="0">
              <a:cs typeface="Arial" pitchFamily="34" charset="0"/>
            </a:endParaRPr>
          </a:p>
          <a:p>
            <a:pPr eaLnBrk="1" hangingPunct="1"/>
            <a:endParaRPr lang="ar-EG" sz="2400" dirty="0">
              <a:solidFill>
                <a:srgbClr val="CC6600"/>
              </a:solidFill>
            </a:endParaRPr>
          </a:p>
        </p:txBody>
      </p:sp>
      <p:grpSp>
        <p:nvGrpSpPr>
          <p:cNvPr id="22" name="Group 21">
            <a:extLst>
              <a:ext uri="{FF2B5EF4-FFF2-40B4-BE49-F238E27FC236}">
                <a16:creationId xmlns:a16="http://schemas.microsoft.com/office/drawing/2014/main" id="{D7DFDBC7-7E1B-A5CB-A72F-EDE601BEC6FA}"/>
              </a:ext>
            </a:extLst>
          </p:cNvPr>
          <p:cNvGrpSpPr/>
          <p:nvPr/>
        </p:nvGrpSpPr>
        <p:grpSpPr>
          <a:xfrm>
            <a:off x="1029534" y="3135932"/>
            <a:ext cx="9632876" cy="2447925"/>
            <a:chOff x="-179068" y="6488490"/>
            <a:chExt cx="9632876" cy="2447925"/>
          </a:xfrm>
        </p:grpSpPr>
        <p:sp>
          <p:nvSpPr>
            <p:cNvPr id="20" name="Rectangle 19"/>
            <p:cNvSpPr/>
            <p:nvPr/>
          </p:nvSpPr>
          <p:spPr>
            <a:xfrm>
              <a:off x="359022" y="6488490"/>
              <a:ext cx="8785225" cy="2447925"/>
            </a:xfrm>
            <a:prstGeom prst="rect">
              <a:avLst/>
            </a:prstGeom>
            <a:no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ar-EG"/>
            </a:p>
          </p:txBody>
        </p:sp>
        <p:grpSp>
          <p:nvGrpSpPr>
            <p:cNvPr id="21" name="Group 20">
              <a:extLst>
                <a:ext uri="{FF2B5EF4-FFF2-40B4-BE49-F238E27FC236}">
                  <a16:creationId xmlns:a16="http://schemas.microsoft.com/office/drawing/2014/main" id="{04F81F68-D9CA-3786-CC68-E46C21C93BB4}"/>
                </a:ext>
              </a:extLst>
            </p:cNvPr>
            <p:cNvGrpSpPr/>
            <p:nvPr/>
          </p:nvGrpSpPr>
          <p:grpSpPr>
            <a:xfrm>
              <a:off x="-179068" y="6488490"/>
              <a:ext cx="9632876" cy="2303463"/>
              <a:chOff x="-179068" y="6488490"/>
              <a:chExt cx="9632876" cy="2303463"/>
            </a:xfrm>
          </p:grpSpPr>
          <p:grpSp>
            <p:nvGrpSpPr>
              <p:cNvPr id="63493" name="Group 13"/>
              <p:cNvGrpSpPr>
                <a:grpSpLocks/>
              </p:cNvGrpSpPr>
              <p:nvPr/>
            </p:nvGrpSpPr>
            <p:grpSpPr bwMode="auto">
              <a:xfrm>
                <a:off x="-179068" y="6488490"/>
                <a:ext cx="9267752" cy="2303463"/>
                <a:chOff x="-388540" y="3933056"/>
                <a:chExt cx="9268443" cy="2304256"/>
              </a:xfrm>
            </p:grpSpPr>
            <p:sp>
              <p:nvSpPr>
                <p:cNvPr id="63495" name="Rectangle 4"/>
                <p:cNvSpPr>
                  <a:spLocks noChangeArrowheads="1"/>
                </p:cNvSpPr>
                <p:nvPr/>
              </p:nvSpPr>
              <p:spPr bwMode="auto">
                <a:xfrm>
                  <a:off x="2483768" y="5229199"/>
                  <a:ext cx="1584176" cy="720081"/>
                </a:xfrm>
                <a:prstGeom prst="rect">
                  <a:avLst/>
                </a:prstGeom>
                <a:noFill/>
                <a:ln w="19050">
                  <a:solidFill>
                    <a:srgbClr val="3D302B"/>
                  </a:solidFill>
                  <a:miter lim="800000"/>
                  <a:headEnd/>
                  <a:tailEnd/>
                </a:ln>
              </p:spPr>
              <p:txBody>
                <a:bodyPr wrap="none" anchor="ctr"/>
                <a:lstStyle/>
                <a:p>
                  <a:pPr algn="ctr" rtl="0"/>
                  <a:endParaRPr lang="ar-EG">
                    <a:solidFill>
                      <a:srgbClr val="3D302B"/>
                    </a:solidFill>
                    <a:latin typeface="Tw Cen MT" pitchFamily="34" charset="0"/>
                  </a:endParaRPr>
                </a:p>
              </p:txBody>
            </p:sp>
            <p:sp>
              <p:nvSpPr>
                <p:cNvPr id="63496" name="Text Box 5"/>
                <p:cNvSpPr txBox="1">
                  <a:spLocks noChangeArrowheads="1"/>
                </p:cNvSpPr>
                <p:nvPr/>
              </p:nvSpPr>
              <p:spPr bwMode="auto">
                <a:xfrm>
                  <a:off x="2051720" y="3933056"/>
                  <a:ext cx="2514600" cy="1200329"/>
                </a:xfrm>
                <a:prstGeom prst="rect">
                  <a:avLst/>
                </a:prstGeom>
                <a:noFill/>
                <a:ln w="9525">
                  <a:noFill/>
                  <a:miter lim="800000"/>
                  <a:headEnd/>
                  <a:tailEnd/>
                </a:ln>
              </p:spPr>
              <p:txBody>
                <a:bodyPr>
                  <a:spAutoFit/>
                </a:bodyPr>
                <a:lstStyle/>
                <a:p>
                  <a:pPr algn="ctr" rtl="0">
                    <a:spcBef>
                      <a:spcPct val="50000"/>
                    </a:spcBef>
                  </a:pPr>
                  <a:r>
                    <a:rPr lang="en-US" sz="2400" dirty="0">
                      <a:solidFill>
                        <a:srgbClr val="CC6600"/>
                      </a:solidFill>
                      <a:latin typeface="Tw Cen MT" pitchFamily="34" charset="0"/>
                    </a:rPr>
                    <a:t>Process/</a:t>
                  </a:r>
                </a:p>
                <a:p>
                  <a:pPr algn="ctr" rtl="0"/>
                  <a:r>
                    <a:rPr lang="en-US" sz="2400" dirty="0">
                      <a:solidFill>
                        <a:srgbClr val="CC6600"/>
                      </a:solidFill>
                      <a:latin typeface="Tw Cen MT" pitchFamily="34" charset="0"/>
                    </a:rPr>
                    <a:t>instructions or actions</a:t>
                  </a:r>
                </a:p>
              </p:txBody>
            </p:sp>
            <p:sp>
              <p:nvSpPr>
                <p:cNvPr id="63497" name="Text Box 10"/>
                <p:cNvSpPr txBox="1">
                  <a:spLocks noChangeArrowheads="1"/>
                </p:cNvSpPr>
                <p:nvPr/>
              </p:nvSpPr>
              <p:spPr bwMode="auto">
                <a:xfrm>
                  <a:off x="4427984" y="4509120"/>
                  <a:ext cx="1600200" cy="461824"/>
                </a:xfrm>
                <a:prstGeom prst="rect">
                  <a:avLst/>
                </a:prstGeom>
                <a:noFill/>
                <a:ln w="9525">
                  <a:noFill/>
                  <a:miter lim="800000"/>
                  <a:headEnd/>
                  <a:tailEnd/>
                </a:ln>
              </p:spPr>
              <p:txBody>
                <a:bodyPr>
                  <a:spAutoFit/>
                </a:bodyPr>
                <a:lstStyle/>
                <a:p>
                  <a:pPr algn="ctr" rtl="0">
                    <a:spcBef>
                      <a:spcPct val="50000"/>
                    </a:spcBef>
                  </a:pPr>
                  <a:r>
                    <a:rPr lang="en-US" sz="2400">
                      <a:solidFill>
                        <a:srgbClr val="CC6600"/>
                      </a:solidFill>
                      <a:latin typeface="Tw Cen MT" pitchFamily="34" charset="0"/>
                    </a:rPr>
                    <a:t>Decision</a:t>
                  </a:r>
                </a:p>
              </p:txBody>
            </p:sp>
            <p:sp>
              <p:nvSpPr>
                <p:cNvPr id="63498" name="Line 11"/>
                <p:cNvSpPr>
                  <a:spLocks noChangeShapeType="1"/>
                </p:cNvSpPr>
                <p:nvPr/>
              </p:nvSpPr>
              <p:spPr bwMode="auto">
                <a:xfrm flipV="1">
                  <a:off x="7536872" y="5779285"/>
                  <a:ext cx="1343031" cy="796"/>
                </a:xfrm>
                <a:prstGeom prst="line">
                  <a:avLst/>
                </a:prstGeom>
                <a:noFill/>
                <a:ln w="19050">
                  <a:solidFill>
                    <a:schemeClr val="tx1"/>
                  </a:solidFill>
                  <a:round/>
                  <a:headEnd/>
                  <a:tailEnd type="triangle" w="med" len="med"/>
                </a:ln>
              </p:spPr>
              <p:txBody>
                <a:bodyPr wrap="none"/>
                <a:lstStyle/>
                <a:p>
                  <a:endParaRPr lang="en-US"/>
                </a:p>
              </p:txBody>
            </p:sp>
            <p:sp>
              <p:nvSpPr>
                <p:cNvPr id="15" name="Oval 14"/>
                <p:cNvSpPr/>
                <p:nvPr/>
              </p:nvSpPr>
              <p:spPr>
                <a:xfrm>
                  <a:off x="467113" y="5301952"/>
                  <a:ext cx="1655886" cy="719386"/>
                </a:xfrm>
                <a:prstGeom prst="ellipse">
                  <a:avLst/>
                </a:prstGeom>
                <a:noFill/>
                <a:ln>
                  <a:solidFill>
                    <a:srgbClr val="3D302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3500" name="Text Box 5"/>
                <p:cNvSpPr txBox="1">
                  <a:spLocks noChangeArrowheads="1"/>
                </p:cNvSpPr>
                <p:nvPr/>
              </p:nvSpPr>
              <p:spPr bwMode="auto">
                <a:xfrm>
                  <a:off x="-388540" y="4189926"/>
                  <a:ext cx="3168352" cy="830997"/>
                </a:xfrm>
                <a:prstGeom prst="rect">
                  <a:avLst/>
                </a:prstGeom>
                <a:noFill/>
                <a:ln w="9525">
                  <a:noFill/>
                  <a:miter lim="800000"/>
                  <a:headEnd/>
                  <a:tailEnd/>
                </a:ln>
              </p:spPr>
              <p:txBody>
                <a:bodyPr>
                  <a:spAutoFit/>
                </a:bodyPr>
                <a:lstStyle/>
                <a:p>
                  <a:pPr marL="0" lvl="1" algn="ctr"/>
                  <a:r>
                    <a:rPr lang="en-US" sz="2400" dirty="0">
                      <a:solidFill>
                        <a:srgbClr val="CC6600"/>
                      </a:solidFill>
                      <a:latin typeface="Tw Cen MT" pitchFamily="34" charset="0"/>
                    </a:rPr>
                    <a:t>The start or end </a:t>
                  </a:r>
                </a:p>
                <a:p>
                  <a:pPr marL="0" lvl="1" algn="ctr"/>
                  <a:r>
                    <a:rPr lang="en-US" sz="2400" dirty="0">
                      <a:solidFill>
                        <a:srgbClr val="CC6600"/>
                      </a:solidFill>
                      <a:latin typeface="Tw Cen MT" pitchFamily="34" charset="0"/>
                    </a:rPr>
                    <a:t>of a process</a:t>
                  </a:r>
                  <a:endParaRPr lang="en-US" altLang="en-US" sz="2400" dirty="0">
                    <a:solidFill>
                      <a:srgbClr val="CC6600"/>
                    </a:solidFill>
                    <a:latin typeface="Tw Cen MT" pitchFamily="34" charset="0"/>
                  </a:endParaRPr>
                </a:p>
              </p:txBody>
            </p:sp>
            <p:sp>
              <p:nvSpPr>
                <p:cNvPr id="17" name="Flowchart: Data 16"/>
                <p:cNvSpPr/>
                <p:nvPr/>
              </p:nvSpPr>
              <p:spPr>
                <a:xfrm>
                  <a:off x="6155550" y="5012928"/>
                  <a:ext cx="1297085" cy="1224384"/>
                </a:xfrm>
                <a:prstGeom prst="flowChartInputOutput">
                  <a:avLst/>
                </a:prstGeom>
                <a:noFill/>
                <a:ln w="19050">
                  <a:solidFill>
                    <a:srgbClr val="3D302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Flowchart: Decision 17"/>
                <p:cNvSpPr/>
                <p:nvPr/>
              </p:nvSpPr>
              <p:spPr>
                <a:xfrm>
                  <a:off x="4572695" y="5085978"/>
                  <a:ext cx="1151023" cy="935360"/>
                </a:xfrm>
                <a:prstGeom prst="flowChartDecision">
                  <a:avLst/>
                </a:prstGeom>
                <a:noFill/>
                <a:ln w="19050">
                  <a:solidFill>
                    <a:srgbClr val="3D302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3503" name="Text Box 10"/>
                <p:cNvSpPr txBox="1">
                  <a:spLocks noChangeArrowheads="1"/>
                </p:cNvSpPr>
                <p:nvPr/>
              </p:nvSpPr>
              <p:spPr bwMode="auto">
                <a:xfrm>
                  <a:off x="6156176" y="4509120"/>
                  <a:ext cx="1600200" cy="461824"/>
                </a:xfrm>
                <a:prstGeom prst="rect">
                  <a:avLst/>
                </a:prstGeom>
                <a:noFill/>
                <a:ln w="9525">
                  <a:noFill/>
                  <a:miter lim="800000"/>
                  <a:headEnd/>
                  <a:tailEnd/>
                </a:ln>
              </p:spPr>
              <p:txBody>
                <a:bodyPr>
                  <a:spAutoFit/>
                </a:bodyPr>
                <a:lstStyle/>
                <a:p>
                  <a:pPr algn="ctr" rtl="0">
                    <a:spcBef>
                      <a:spcPct val="50000"/>
                    </a:spcBef>
                  </a:pPr>
                  <a:r>
                    <a:rPr lang="en-US" sz="2400">
                      <a:solidFill>
                        <a:srgbClr val="CC6600"/>
                      </a:solidFill>
                      <a:latin typeface="Tw Cen MT" pitchFamily="34" charset="0"/>
                    </a:rPr>
                    <a:t>Data </a:t>
                  </a:r>
                </a:p>
              </p:txBody>
            </p:sp>
          </p:grpSp>
          <p:sp>
            <p:nvSpPr>
              <p:cNvPr id="63492" name="Text Box 12"/>
              <p:cNvSpPr txBox="1">
                <a:spLocks noChangeArrowheads="1"/>
              </p:cNvSpPr>
              <p:nvPr/>
            </p:nvSpPr>
            <p:spPr bwMode="auto">
              <a:xfrm>
                <a:off x="7167808" y="7496552"/>
                <a:ext cx="2286000" cy="830262"/>
              </a:xfrm>
              <a:prstGeom prst="rect">
                <a:avLst/>
              </a:prstGeom>
              <a:noFill/>
              <a:ln w="9525">
                <a:noFill/>
                <a:miter lim="800000"/>
                <a:headEnd/>
                <a:tailEnd/>
              </a:ln>
            </p:spPr>
            <p:txBody>
              <a:bodyPr>
                <a:spAutoFit/>
              </a:bodyPr>
              <a:lstStyle/>
              <a:p>
                <a:pPr algn="ctr" rtl="0"/>
                <a:r>
                  <a:rPr lang="en-US" sz="2400" dirty="0">
                    <a:solidFill>
                      <a:srgbClr val="CC6600"/>
                    </a:solidFill>
                    <a:latin typeface="Tw Cen MT" pitchFamily="34" charset="0"/>
                  </a:rPr>
                  <a:t>Process</a:t>
                </a:r>
              </a:p>
              <a:p>
                <a:pPr algn="ctr" rtl="0"/>
                <a:r>
                  <a:rPr lang="en-US" sz="2400" dirty="0">
                    <a:solidFill>
                      <a:srgbClr val="CC6600"/>
                    </a:solidFill>
                    <a:latin typeface="Tw Cen MT" pitchFamily="34" charset="0"/>
                  </a:rPr>
                  <a:t> flow</a:t>
                </a:r>
              </a:p>
            </p:txBody>
          </p:sp>
        </p:grpSp>
      </p:grpSp>
    </p:spTree>
    <p:extLst>
      <p:ext uri="{BB962C8B-B14F-4D97-AF65-F5344CB8AC3E}">
        <p14:creationId xmlns:p14="http://schemas.microsoft.com/office/powerpoint/2010/main" val="3364809728"/>
      </p:ext>
    </p:extLst>
  </p:cSld>
  <p:clrMapOvr>
    <a:masterClrMapping/>
  </p:clrMapOvr>
  <mc:AlternateContent xmlns:mc="http://schemas.openxmlformats.org/markup-compatibility/2006" xmlns:p14="http://schemas.microsoft.com/office/powerpoint/2010/main">
    <mc:Choice Requires="p14">
      <p:transition spd="slow" p14:dur="2000" advTm="149095"/>
    </mc:Choice>
    <mc:Fallback xmlns="">
      <p:transition spd="slow" advTm="149095"/>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977BFE8-A63B-D1D8-1FA0-C26B907C7DA8}"/>
              </a:ext>
            </a:extLst>
          </p:cNvPr>
          <p:cNvGrpSpPr/>
          <p:nvPr/>
        </p:nvGrpSpPr>
        <p:grpSpPr>
          <a:xfrm>
            <a:off x="611654" y="117782"/>
            <a:ext cx="11976643" cy="5786944"/>
            <a:chOff x="617280" y="268963"/>
            <a:chExt cx="11976643" cy="5786944"/>
          </a:xfrm>
        </p:grpSpPr>
        <p:pic>
          <p:nvPicPr>
            <p:cNvPr id="10" name="Graphic 21">
              <a:extLst>
                <a:ext uri="{FF2B5EF4-FFF2-40B4-BE49-F238E27FC236}">
                  <a16:creationId xmlns:a16="http://schemas.microsoft.com/office/drawing/2014/main" id="{74B1B717-4458-5DFC-57A3-AD4B6CDA08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82963FEB-D5E2-C37E-926C-29408734F914}"/>
                </a:ext>
              </a:extLst>
            </p:cNvPr>
            <p:cNvGrpSpPr/>
            <p:nvPr/>
          </p:nvGrpSpPr>
          <p:grpSpPr>
            <a:xfrm>
              <a:off x="617280" y="935396"/>
              <a:ext cx="10812720" cy="5120511"/>
              <a:chOff x="617280" y="935396"/>
              <a:chExt cx="10812720" cy="5120511"/>
            </a:xfrm>
          </p:grpSpPr>
          <p:sp>
            <p:nvSpPr>
              <p:cNvPr id="13" name="Rectangle: Rounded Corners 24">
                <a:extLst>
                  <a:ext uri="{FF2B5EF4-FFF2-40B4-BE49-F238E27FC236}">
                    <a16:creationId xmlns:a16="http://schemas.microsoft.com/office/drawing/2014/main" id="{FA4BAF14-6291-8B22-6FBB-FC00E575A4D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17DB61A-8BB1-454E-D5B4-26A7F1BCA7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411AE6BB-29D3-562F-8467-D1714F0DC8D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6" name="TextBox 15">
                <a:extLst>
                  <a:ext uri="{FF2B5EF4-FFF2-40B4-BE49-F238E27FC236}">
                    <a16:creationId xmlns:a16="http://schemas.microsoft.com/office/drawing/2014/main" id="{94C36D84-12D0-6557-D1A8-AD27FCF6FAF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2" name="Title 3">
              <a:extLst>
                <a:ext uri="{FF2B5EF4-FFF2-40B4-BE49-F238E27FC236}">
                  <a16:creationId xmlns:a16="http://schemas.microsoft.com/office/drawing/2014/main" id="{D1FAF9B7-060C-120F-0F2A-3297AB6A75A2}"/>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7. Flowchart</a:t>
              </a:r>
              <a:endParaRPr lang="en-US" sz="8000" b="1" dirty="0">
                <a:ln w="0"/>
              </a:endParaRPr>
            </a:p>
          </p:txBody>
        </p:sp>
      </p:grpSp>
      <p:sp>
        <p:nvSpPr>
          <p:cNvPr id="64515" name="Content Placeholder 2"/>
          <p:cNvSpPr>
            <a:spLocks noGrp="1"/>
          </p:cNvSpPr>
          <p:nvPr>
            <p:ph idx="1"/>
          </p:nvPr>
        </p:nvSpPr>
        <p:spPr>
          <a:xfrm>
            <a:off x="936682" y="1936932"/>
            <a:ext cx="10318636" cy="4495800"/>
          </a:xfrm>
        </p:spPr>
        <p:txBody>
          <a:bodyPr/>
          <a:lstStyle/>
          <a:p>
            <a:pPr eaLnBrk="1" hangingPunct="1"/>
            <a:r>
              <a:rPr lang="en-US" altLang="en-US" sz="2000" dirty="0">
                <a:cs typeface="Arial" pitchFamily="34" charset="0"/>
              </a:rPr>
              <a:t>Flow chart help </a:t>
            </a:r>
            <a:r>
              <a:rPr lang="en-US" sz="2000" dirty="0">
                <a:cs typeface="Arial" pitchFamily="34" charset="0"/>
              </a:rPr>
              <a:t>facilitator guide the discussion by asking questions such as "</a:t>
            </a:r>
            <a:r>
              <a:rPr lang="en-US" sz="2000" i="1" dirty="0">
                <a:cs typeface="Arial" pitchFamily="34" charset="0"/>
              </a:rPr>
              <a:t>What happens next</a:t>
            </a:r>
            <a:r>
              <a:rPr lang="en-US" sz="2000" dirty="0">
                <a:cs typeface="Arial" pitchFamily="34" charset="0"/>
              </a:rPr>
              <a:t>?" "</a:t>
            </a:r>
            <a:r>
              <a:rPr lang="en-US" sz="2000" i="1" dirty="0">
                <a:cs typeface="Arial" pitchFamily="34" charset="0"/>
              </a:rPr>
              <a:t>Who makes the decision at this point</a:t>
            </a:r>
            <a:r>
              <a:rPr lang="en-US" sz="2000" dirty="0">
                <a:cs typeface="Arial" pitchFamily="34" charset="0"/>
              </a:rPr>
              <a:t>?" and "</a:t>
            </a:r>
            <a:r>
              <a:rPr lang="en-US" sz="2000" i="1" dirty="0">
                <a:cs typeface="Arial" pitchFamily="34" charset="0"/>
              </a:rPr>
              <a:t>What operation is performed here</a:t>
            </a:r>
            <a:r>
              <a:rPr lang="en-US" sz="2000" dirty="0">
                <a:cs typeface="Arial" pitchFamily="34" charset="0"/>
              </a:rPr>
              <a:t>?"</a:t>
            </a:r>
            <a:endParaRPr lang="en-US" altLang="en-US" sz="2000" dirty="0">
              <a:cs typeface="Arial" pitchFamily="34" charset="0"/>
            </a:endParaRPr>
          </a:p>
          <a:p>
            <a:pPr eaLnBrk="1" hangingPunct="1"/>
            <a:r>
              <a:rPr lang="en-US" altLang="en-US" sz="2000" dirty="0">
                <a:cs typeface="Arial" pitchFamily="34" charset="0"/>
              </a:rPr>
              <a:t>Flow chart can answer these questions:</a:t>
            </a:r>
            <a:endParaRPr lang="en-GB" sz="2000" dirty="0">
              <a:cs typeface="Arial" pitchFamily="34" charset="0"/>
            </a:endParaRPr>
          </a:p>
          <a:p>
            <a:pPr lvl="1" eaLnBrk="1" hangingPunct="1"/>
            <a:r>
              <a:rPr lang="en-GB" sz="1800" dirty="0">
                <a:cs typeface="Arial" pitchFamily="34" charset="0"/>
              </a:rPr>
              <a:t>How does this operation affect the customer?</a:t>
            </a:r>
          </a:p>
          <a:p>
            <a:pPr lvl="1" eaLnBrk="1" hangingPunct="1"/>
            <a:r>
              <a:rPr lang="en-GB" sz="1800" dirty="0">
                <a:cs typeface="Arial" pitchFamily="34" charset="0"/>
              </a:rPr>
              <a:t>Can we improve or eliminate this operation?</a:t>
            </a:r>
          </a:p>
          <a:p>
            <a:pPr lvl="1" eaLnBrk="1" hangingPunct="1"/>
            <a:r>
              <a:rPr lang="en-GB" sz="1800" dirty="0">
                <a:cs typeface="Arial" pitchFamily="34" charset="0"/>
              </a:rPr>
              <a:t>Should we control a critical quality characteristic at this point?</a:t>
            </a:r>
          </a:p>
          <a:p>
            <a:pPr eaLnBrk="1" hangingPunct="1"/>
            <a:endParaRPr lang="en-GB" dirty="0">
              <a:cs typeface="Arial" pitchFamily="34" charset="0"/>
            </a:endParaRPr>
          </a:p>
        </p:txBody>
      </p:sp>
    </p:spTree>
    <p:extLst>
      <p:ext uri="{BB962C8B-B14F-4D97-AF65-F5344CB8AC3E}">
        <p14:creationId xmlns:p14="http://schemas.microsoft.com/office/powerpoint/2010/main" val="83680738"/>
      </p:ext>
    </p:extLst>
  </p:cSld>
  <p:clrMapOvr>
    <a:masterClrMapping/>
  </p:clrMapOvr>
  <mc:AlternateContent xmlns:mc="http://schemas.openxmlformats.org/markup-compatibility/2006" xmlns:p14="http://schemas.microsoft.com/office/powerpoint/2010/main">
    <mc:Choice Requires="p14">
      <p:transition spd="slow" p14:dur="2000" advTm="60882"/>
    </mc:Choice>
    <mc:Fallback xmlns="">
      <p:transition spd="slow" advTm="60882"/>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10800B3D-5970-8621-0078-81D66D291D44}"/>
              </a:ext>
            </a:extLst>
          </p:cNvPr>
          <p:cNvGrpSpPr/>
          <p:nvPr/>
        </p:nvGrpSpPr>
        <p:grpSpPr>
          <a:xfrm>
            <a:off x="611654" y="117782"/>
            <a:ext cx="11976643" cy="5786944"/>
            <a:chOff x="617280" y="268963"/>
            <a:chExt cx="11976643" cy="5786944"/>
          </a:xfrm>
        </p:grpSpPr>
        <p:pic>
          <p:nvPicPr>
            <p:cNvPr id="11" name="Graphic 21">
              <a:extLst>
                <a:ext uri="{FF2B5EF4-FFF2-40B4-BE49-F238E27FC236}">
                  <a16:creationId xmlns:a16="http://schemas.microsoft.com/office/drawing/2014/main" id="{B6BB6315-0A23-AAFF-AA7B-4C640DBC1F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B0B50FA5-5C43-63AE-BAC8-6A399556F02E}"/>
                </a:ext>
              </a:extLst>
            </p:cNvPr>
            <p:cNvGrpSpPr/>
            <p:nvPr/>
          </p:nvGrpSpPr>
          <p:grpSpPr>
            <a:xfrm>
              <a:off x="617280" y="935396"/>
              <a:ext cx="10812720" cy="5120511"/>
              <a:chOff x="617280" y="935396"/>
              <a:chExt cx="10812720" cy="5120511"/>
            </a:xfrm>
          </p:grpSpPr>
          <p:sp>
            <p:nvSpPr>
              <p:cNvPr id="14" name="Rectangle: Rounded Corners 24">
                <a:extLst>
                  <a:ext uri="{FF2B5EF4-FFF2-40B4-BE49-F238E27FC236}">
                    <a16:creationId xmlns:a16="http://schemas.microsoft.com/office/drawing/2014/main" id="{A296CB3E-45DD-E936-7CAF-F81058E87AD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9E1C7AA1-8576-114B-FB01-1CDE8B4F99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a16="http://schemas.microsoft.com/office/drawing/2014/main" id="{8126CC69-BB0D-335E-0415-BFB814DC14F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7" name="TextBox 16">
                <a:extLst>
                  <a:ext uri="{FF2B5EF4-FFF2-40B4-BE49-F238E27FC236}">
                    <a16:creationId xmlns:a16="http://schemas.microsoft.com/office/drawing/2014/main" id="{36A3DF42-1956-6E3A-D8FF-E337E642CF6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3" name="Title 3">
              <a:extLst>
                <a:ext uri="{FF2B5EF4-FFF2-40B4-BE49-F238E27FC236}">
                  <a16:creationId xmlns:a16="http://schemas.microsoft.com/office/drawing/2014/main" id="{D646E98D-EE92-08C1-6866-36BD69D531B0}"/>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7. Flowchart</a:t>
              </a:r>
              <a:endParaRPr lang="en-US" sz="8000" b="1" dirty="0">
                <a:ln w="0"/>
              </a:endParaRPr>
            </a:p>
          </p:txBody>
        </p:sp>
      </p:grpSp>
      <p:graphicFrame>
        <p:nvGraphicFramePr>
          <p:cNvPr id="9" name="Diagram 8">
            <a:extLst>
              <a:ext uri="{FF2B5EF4-FFF2-40B4-BE49-F238E27FC236}">
                <a16:creationId xmlns:a16="http://schemas.microsoft.com/office/drawing/2014/main" id="{637D8905-DE4B-FBD6-5156-1C5DF0376455}"/>
              </a:ext>
            </a:extLst>
          </p:cNvPr>
          <p:cNvGraphicFramePr/>
          <p:nvPr>
            <p:extLst>
              <p:ext uri="{D42A27DB-BD31-4B8C-83A1-F6EECF244321}">
                <p14:modId xmlns:p14="http://schemas.microsoft.com/office/powerpoint/2010/main" val="3411878246"/>
              </p:ext>
            </p:extLst>
          </p:nvPr>
        </p:nvGraphicFramePr>
        <p:xfrm>
          <a:off x="2197776" y="1396430"/>
          <a:ext cx="7379402" cy="46615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89968440"/>
      </p:ext>
    </p:extLst>
  </p:cSld>
  <p:clrMapOvr>
    <a:masterClrMapping/>
  </p:clrMapOvr>
  <mc:AlternateContent xmlns:mc="http://schemas.openxmlformats.org/markup-compatibility/2006" xmlns:p14="http://schemas.microsoft.com/office/powerpoint/2010/main">
    <mc:Choice Requires="p14">
      <p:transition spd="slow" p14:dur="2000" advTm="40286"/>
    </mc:Choice>
    <mc:Fallback xmlns="">
      <p:transition spd="slow" advTm="40286"/>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99E0B350-95C8-65CF-82FD-67A3DB349183}"/>
              </a:ext>
            </a:extLst>
          </p:cNvPr>
          <p:cNvGrpSpPr/>
          <p:nvPr/>
        </p:nvGrpSpPr>
        <p:grpSpPr>
          <a:xfrm>
            <a:off x="611654" y="117782"/>
            <a:ext cx="11976643" cy="5786944"/>
            <a:chOff x="617280" y="268963"/>
            <a:chExt cx="11976643" cy="5786944"/>
          </a:xfrm>
        </p:grpSpPr>
        <p:pic>
          <p:nvPicPr>
            <p:cNvPr id="8" name="Graphic 21">
              <a:extLst>
                <a:ext uri="{FF2B5EF4-FFF2-40B4-BE49-F238E27FC236}">
                  <a16:creationId xmlns:a16="http://schemas.microsoft.com/office/drawing/2014/main" id="{0EEDCC9B-E9B2-22B0-D215-34EB9ABF73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9" name="Group 8">
              <a:extLst>
                <a:ext uri="{FF2B5EF4-FFF2-40B4-BE49-F238E27FC236}">
                  <a16:creationId xmlns:a16="http://schemas.microsoft.com/office/drawing/2014/main" id="{D9B6B0E9-FE30-52A1-DBA1-6CC54E0C0305}"/>
                </a:ext>
              </a:extLst>
            </p:cNvPr>
            <p:cNvGrpSpPr/>
            <p:nvPr/>
          </p:nvGrpSpPr>
          <p:grpSpPr>
            <a:xfrm>
              <a:off x="617280" y="935396"/>
              <a:ext cx="10812720" cy="5120511"/>
              <a:chOff x="617280" y="935396"/>
              <a:chExt cx="10812720" cy="5120511"/>
            </a:xfrm>
          </p:grpSpPr>
          <p:sp>
            <p:nvSpPr>
              <p:cNvPr id="11" name="Rectangle: Rounded Corners 24">
                <a:extLst>
                  <a:ext uri="{FF2B5EF4-FFF2-40B4-BE49-F238E27FC236}">
                    <a16:creationId xmlns:a16="http://schemas.microsoft.com/office/drawing/2014/main" id="{3F608098-A23C-A7E4-E06C-8FDD98F9454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DD15475F-7EB8-6B00-ED89-88BB13B93C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650E9C7E-B406-09B6-CBC8-82A2A6655B9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D37AB003-4CED-A602-3F0A-AA110823278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0" name="Title 3">
              <a:extLst>
                <a:ext uri="{FF2B5EF4-FFF2-40B4-BE49-F238E27FC236}">
                  <a16:creationId xmlns:a16="http://schemas.microsoft.com/office/drawing/2014/main" id="{ED4ACB58-8095-AAE1-9F62-3AC04247649B}"/>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7. Flowchart</a:t>
              </a:r>
              <a:endParaRPr lang="en-US" sz="8000" b="1" dirty="0">
                <a:ln w="0"/>
              </a:endParaRPr>
            </a:p>
          </p:txBody>
        </p:sp>
      </p:grpSp>
      <p:sp>
        <p:nvSpPr>
          <p:cNvPr id="80898" name="Rectangle 2"/>
          <p:cNvSpPr>
            <a:spLocks noGrp="1" noChangeArrowheads="1"/>
          </p:cNvSpPr>
          <p:nvPr>
            <p:ph type="title"/>
          </p:nvPr>
        </p:nvSpPr>
        <p:spPr>
          <a:xfrm>
            <a:off x="2382704" y="1446340"/>
            <a:ext cx="5218182" cy="646331"/>
          </a:xfrm>
        </p:spPr>
        <p:txBody>
          <a:bodyPr>
            <a:normAutofit/>
          </a:bodyPr>
          <a:lstStyle/>
          <a:p>
            <a:pPr>
              <a:defRPr/>
            </a:pPr>
            <a:r>
              <a:rPr lang="en-US" sz="2800" b="1" dirty="0"/>
              <a:t>Simple Flowchart Example</a:t>
            </a:r>
          </a:p>
        </p:txBody>
      </p:sp>
      <p:sp>
        <p:nvSpPr>
          <p:cNvPr id="7" name="TextBox 6">
            <a:extLst>
              <a:ext uri="{FF2B5EF4-FFF2-40B4-BE49-F238E27FC236}">
                <a16:creationId xmlns:a16="http://schemas.microsoft.com/office/drawing/2014/main" id="{1474FE4B-F9CD-4F8F-00E9-F1C210151D09}"/>
              </a:ext>
            </a:extLst>
          </p:cNvPr>
          <p:cNvSpPr txBox="1"/>
          <p:nvPr/>
        </p:nvSpPr>
        <p:spPr>
          <a:xfrm>
            <a:off x="858005" y="3222321"/>
            <a:ext cx="4133790" cy="830997"/>
          </a:xfrm>
          <a:prstGeom prst="rect">
            <a:avLst/>
          </a:prstGeom>
          <a:noFill/>
        </p:spPr>
        <p:txBody>
          <a:bodyPr wrap="square">
            <a:spAutoFit/>
          </a:bodyPr>
          <a:lstStyle/>
          <a:p>
            <a:pPr algn="ctr"/>
            <a:r>
              <a:rPr lang="en-US" sz="2400" dirty="0"/>
              <a:t>Make sure every </a:t>
            </a:r>
            <a:r>
              <a:rPr lang="en-US" sz="2400" dirty="0">
                <a:effectLst>
                  <a:outerShdw blurRad="38100" dist="38100" dir="2700000" algn="tl">
                    <a:srgbClr val="000000">
                      <a:alpha val="43137"/>
                    </a:srgbClr>
                  </a:outerShdw>
                </a:effectLst>
              </a:rPr>
              <a:t>feedback loop is closed</a:t>
            </a:r>
            <a:endParaRPr lang="en-EG" sz="2400" dirty="0"/>
          </a:p>
        </p:txBody>
      </p:sp>
      <p:pic>
        <p:nvPicPr>
          <p:cNvPr id="5" name="Picture 16" descr="D:\studentRegistrationColors2.png">
            <a:extLst>
              <a:ext uri="{FF2B5EF4-FFF2-40B4-BE49-F238E27FC236}">
                <a16:creationId xmlns:a16="http://schemas.microsoft.com/office/drawing/2014/main" id="{865CB7F7-3E48-36A0-9BAC-104C0FC206B0}"/>
              </a:ext>
            </a:extLst>
          </p:cNvPr>
          <p:cNvPicPr>
            <a:picLocks noChangeAspect="1" noChangeArrowheads="1"/>
          </p:cNvPicPr>
          <p:nvPr/>
        </p:nvPicPr>
        <p:blipFill>
          <a:blip r:embed="rId4" cstate="print"/>
          <a:srcRect l="2432" t="13583" r="3514" b="11233"/>
          <a:stretch>
            <a:fillRect/>
          </a:stretch>
        </p:blipFill>
        <p:spPr bwMode="auto">
          <a:xfrm>
            <a:off x="5316822" y="1951772"/>
            <a:ext cx="5294751" cy="389498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97293376"/>
      </p:ext>
    </p:extLst>
  </p:cSld>
  <p:clrMapOvr>
    <a:masterClrMapping/>
  </p:clrMapOvr>
  <mc:AlternateContent xmlns:mc="http://schemas.openxmlformats.org/markup-compatibility/2006" xmlns:p14="http://schemas.microsoft.com/office/powerpoint/2010/main">
    <mc:Choice Requires="p14">
      <p:transition spd="slow" p14:dur="2000" advTm="208747"/>
    </mc:Choice>
    <mc:Fallback xmlns="">
      <p:transition spd="slow" advTm="208747"/>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23162C7E-C2F1-95ED-0650-3E34E3672ED7}"/>
              </a:ext>
            </a:extLst>
          </p:cNvPr>
          <p:cNvGrpSpPr/>
          <p:nvPr/>
        </p:nvGrpSpPr>
        <p:grpSpPr>
          <a:xfrm>
            <a:off x="611654" y="117782"/>
            <a:ext cx="11976643" cy="5786944"/>
            <a:chOff x="617280" y="268963"/>
            <a:chExt cx="11976643" cy="5786944"/>
          </a:xfrm>
        </p:grpSpPr>
        <p:pic>
          <p:nvPicPr>
            <p:cNvPr id="12" name="Graphic 21">
              <a:extLst>
                <a:ext uri="{FF2B5EF4-FFF2-40B4-BE49-F238E27FC236}">
                  <a16:creationId xmlns:a16="http://schemas.microsoft.com/office/drawing/2014/main" id="{5D0C5E55-2C66-D54C-1D18-43CFA7BC94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D7A0B95C-6763-1C0A-168D-50D392ED4CE8}"/>
                </a:ext>
              </a:extLst>
            </p:cNvPr>
            <p:cNvGrpSpPr/>
            <p:nvPr/>
          </p:nvGrpSpPr>
          <p:grpSpPr>
            <a:xfrm>
              <a:off x="617280" y="935396"/>
              <a:ext cx="10812720" cy="5120511"/>
              <a:chOff x="617280" y="935396"/>
              <a:chExt cx="10812720" cy="5120511"/>
            </a:xfrm>
          </p:grpSpPr>
          <p:sp>
            <p:nvSpPr>
              <p:cNvPr id="15" name="Rectangle: Rounded Corners 24">
                <a:extLst>
                  <a:ext uri="{FF2B5EF4-FFF2-40B4-BE49-F238E27FC236}">
                    <a16:creationId xmlns:a16="http://schemas.microsoft.com/office/drawing/2014/main" id="{8AAA83C2-B3A6-743A-720C-A6CE9043755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60B42481-0A01-A41E-2D5F-86A3E13DE0D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id="{22BDE324-F6A8-69E1-0331-B5029FCAD72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8" name="TextBox 17">
                <a:extLst>
                  <a:ext uri="{FF2B5EF4-FFF2-40B4-BE49-F238E27FC236}">
                    <a16:creationId xmlns:a16="http://schemas.microsoft.com/office/drawing/2014/main" id="{2A7AF30A-5F22-784E-47B9-57B6527BFC3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14" name="Title 3">
              <a:extLst>
                <a:ext uri="{FF2B5EF4-FFF2-40B4-BE49-F238E27FC236}">
                  <a16:creationId xmlns:a16="http://schemas.microsoft.com/office/drawing/2014/main" id="{AA6DB8E5-AC1B-C7CE-AD2D-9F364C11EBFB}"/>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7. Flowchart</a:t>
              </a:r>
              <a:endParaRPr lang="en-US" sz="8000" b="1" dirty="0">
                <a:ln w="0"/>
              </a:endParaRPr>
            </a:p>
          </p:txBody>
        </p:sp>
      </p:grpSp>
      <p:sp>
        <p:nvSpPr>
          <p:cNvPr id="19" name="Rectangle 2">
            <a:extLst>
              <a:ext uri="{FF2B5EF4-FFF2-40B4-BE49-F238E27FC236}">
                <a16:creationId xmlns:a16="http://schemas.microsoft.com/office/drawing/2014/main" id="{0C23C0F3-7CF2-BB73-B21F-A76BF486A734}"/>
              </a:ext>
            </a:extLst>
          </p:cNvPr>
          <p:cNvSpPr>
            <a:spLocks noGrp="1" noChangeArrowheads="1"/>
          </p:cNvSpPr>
          <p:nvPr>
            <p:ph type="title"/>
          </p:nvPr>
        </p:nvSpPr>
        <p:spPr>
          <a:xfrm>
            <a:off x="2382704" y="1446340"/>
            <a:ext cx="5218182" cy="646331"/>
          </a:xfrm>
        </p:spPr>
        <p:txBody>
          <a:bodyPr>
            <a:normAutofit/>
          </a:bodyPr>
          <a:lstStyle/>
          <a:p>
            <a:pPr>
              <a:defRPr/>
            </a:pPr>
            <a:r>
              <a:rPr lang="en-US" sz="2800" b="1" dirty="0"/>
              <a:t>Cross-functional Flowchart</a:t>
            </a:r>
          </a:p>
        </p:txBody>
      </p:sp>
      <p:graphicFrame>
        <p:nvGraphicFramePr>
          <p:cNvPr id="5" name="Content Placeholder 3">
            <a:extLst>
              <a:ext uri="{FF2B5EF4-FFF2-40B4-BE49-F238E27FC236}">
                <a16:creationId xmlns:a16="http://schemas.microsoft.com/office/drawing/2014/main" id="{AA23FAAE-F78B-1E7C-8A5B-9332487E6E4E}"/>
              </a:ext>
            </a:extLst>
          </p:cNvPr>
          <p:cNvGraphicFramePr>
            <a:graphicFrameLocks noGrp="1"/>
          </p:cNvGraphicFramePr>
          <p:nvPr>
            <p:ph idx="1"/>
            <p:extLst>
              <p:ext uri="{D42A27DB-BD31-4B8C-83A1-F6EECF244321}">
                <p14:modId xmlns:p14="http://schemas.microsoft.com/office/powerpoint/2010/main" val="224579428"/>
              </p:ext>
            </p:extLst>
          </p:nvPr>
        </p:nvGraphicFramePr>
        <p:xfrm>
          <a:off x="2670680" y="1944224"/>
          <a:ext cx="7002544" cy="3742481"/>
        </p:xfrm>
        <a:graphic>
          <a:graphicData uri="http://schemas.openxmlformats.org/drawingml/2006/table">
            <a:tbl>
              <a:tblPr firstRow="1" bandRow="1">
                <a:tableStyleId>{93296810-A885-4BE3-A3E7-6D5BEEA58F35}</a:tableStyleId>
              </a:tblPr>
              <a:tblGrid>
                <a:gridCol w="1273190">
                  <a:extLst>
                    <a:ext uri="{9D8B030D-6E8A-4147-A177-3AD203B41FA5}">
                      <a16:colId xmlns:a16="http://schemas.microsoft.com/office/drawing/2014/main" val="20000"/>
                    </a:ext>
                  </a:extLst>
                </a:gridCol>
                <a:gridCol w="3112242">
                  <a:extLst>
                    <a:ext uri="{9D8B030D-6E8A-4147-A177-3AD203B41FA5}">
                      <a16:colId xmlns:a16="http://schemas.microsoft.com/office/drawing/2014/main" val="20001"/>
                    </a:ext>
                  </a:extLst>
                </a:gridCol>
                <a:gridCol w="2617112">
                  <a:extLst>
                    <a:ext uri="{9D8B030D-6E8A-4147-A177-3AD203B41FA5}">
                      <a16:colId xmlns:a16="http://schemas.microsoft.com/office/drawing/2014/main" val="20002"/>
                    </a:ext>
                  </a:extLst>
                </a:gridCol>
              </a:tblGrid>
              <a:tr h="321592">
                <a:tc>
                  <a:txBody>
                    <a:bodyPr/>
                    <a:lstStyle/>
                    <a:p>
                      <a:pPr algn="ctr" rtl="0"/>
                      <a:r>
                        <a:rPr lang="en-GB" dirty="0"/>
                        <a:t>Types</a:t>
                      </a:r>
                    </a:p>
                  </a:txBody>
                  <a:tcPr anchor="ctr">
                    <a:cell3D prstMaterial="dkEdge">
                      <a:bevel/>
                      <a:lightRig rig="flood" dir="t"/>
                    </a:cell3D>
                    <a:solidFill>
                      <a:srgbClr val="00B0F0"/>
                    </a:solidFill>
                  </a:tcPr>
                </a:tc>
                <a:tc>
                  <a:txBody>
                    <a:bodyPr/>
                    <a:lstStyle/>
                    <a:p>
                      <a:pPr algn="ctr" rtl="0"/>
                      <a:r>
                        <a:rPr lang="en-GB" dirty="0"/>
                        <a:t>Sample</a:t>
                      </a:r>
                    </a:p>
                  </a:txBody>
                  <a:tcPr anchor="ctr">
                    <a:cell3D prstMaterial="dkEdge">
                      <a:bevel/>
                      <a:lightRig rig="flood" dir="t"/>
                    </a:cell3D>
                    <a:solidFill>
                      <a:srgbClr val="00B0F0"/>
                    </a:solidFill>
                  </a:tcPr>
                </a:tc>
                <a:tc>
                  <a:txBody>
                    <a:bodyPr/>
                    <a:lstStyle/>
                    <a:p>
                      <a:pPr algn="ctr" rtl="0"/>
                      <a:r>
                        <a:rPr lang="en-GB" dirty="0"/>
                        <a:t>Description</a:t>
                      </a:r>
                    </a:p>
                  </a:txBody>
                  <a:tcPr anchor="ctr">
                    <a:cell3D prstMaterial="dkEdge">
                      <a:bevel/>
                      <a:lightRig rig="flood" dir="t"/>
                    </a:cell3D>
                    <a:solidFill>
                      <a:srgbClr val="00B0F0"/>
                    </a:solidFill>
                  </a:tcPr>
                </a:tc>
                <a:extLst>
                  <a:ext uri="{0D108BD9-81ED-4DB2-BD59-A6C34878D82A}">
                    <a16:rowId xmlns:a16="http://schemas.microsoft.com/office/drawing/2014/main" val="10000"/>
                  </a:ext>
                </a:extLst>
              </a:tr>
              <a:tr h="160796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b="1" baseline="0" dirty="0">
                          <a:solidFill>
                            <a:schemeClr val="tx1"/>
                          </a:solidFill>
                          <a:effectLst>
                            <a:outerShdw blurRad="38100" dist="38100" dir="2700000" algn="tl">
                              <a:srgbClr val="000000">
                                <a:alpha val="43137"/>
                              </a:srgbClr>
                            </a:outerShdw>
                          </a:effectLst>
                        </a:rPr>
                        <a:t>Horizontal</a:t>
                      </a:r>
                      <a:endParaRPr lang="en-GB" sz="1600" b="1" dirty="0">
                        <a:solidFill>
                          <a:schemeClr val="tx1"/>
                        </a:solidFill>
                        <a:effectLst>
                          <a:outerShdw blurRad="38100" dist="38100" dir="2700000" algn="tl">
                            <a:srgbClr val="000000">
                              <a:alpha val="43137"/>
                            </a:srgbClr>
                          </a:outerShdw>
                        </a:effectLst>
                      </a:endParaRPr>
                    </a:p>
                    <a:p>
                      <a:pPr algn="ctr" rtl="0"/>
                      <a:endParaRPr lang="en-GB" sz="1600" b="1" dirty="0">
                        <a:solidFill>
                          <a:srgbClr val="FFC000"/>
                        </a:solidFill>
                        <a:effectLst>
                          <a:outerShdw blurRad="38100" dist="38100" dir="2700000" algn="tl">
                            <a:srgbClr val="000000">
                              <a:alpha val="43137"/>
                            </a:srgbClr>
                          </a:outerShdw>
                        </a:effectLst>
                      </a:endParaRPr>
                    </a:p>
                  </a:txBody>
                  <a:tcPr anchor="ctr">
                    <a:cell3D prstMaterial="dkEdge">
                      <a:bevel/>
                      <a:lightRig rig="flood" dir="t"/>
                    </a:cell3D>
                    <a:solidFill>
                      <a:schemeClr val="accent1">
                        <a:lumMod val="40000"/>
                        <a:lumOff val="60000"/>
                      </a:schemeClr>
                    </a:solidFill>
                  </a:tcPr>
                </a:tc>
                <a:tc>
                  <a:txBody>
                    <a:bodyPr/>
                    <a:lstStyle/>
                    <a:p>
                      <a:pPr algn="l" rtl="0"/>
                      <a:endParaRPr lang="en-GB" dirty="0">
                        <a:solidFill>
                          <a:schemeClr val="accent6">
                            <a:lumMod val="75000"/>
                          </a:schemeClr>
                        </a:solidFill>
                      </a:endParaRPr>
                    </a:p>
                  </a:txBody>
                  <a:tcPr>
                    <a:cell3D prstMaterial="dkEdge">
                      <a:bevel/>
                      <a:lightRig rig="flood" dir="t"/>
                    </a:cell3D>
                    <a:solidFill>
                      <a:schemeClr val="accent1">
                        <a:lumMod val="40000"/>
                        <a:lumOff val="60000"/>
                      </a:schemeClr>
                    </a:solidFill>
                  </a:tcPr>
                </a:tc>
                <a:tc>
                  <a:txBody>
                    <a:bodyPr/>
                    <a:lstStyle/>
                    <a:p>
                      <a:pPr algn="l" rtl="0"/>
                      <a:r>
                        <a:rPr lang="en-US" sz="1600" kern="1200" dirty="0">
                          <a:solidFill>
                            <a:schemeClr val="tx1"/>
                          </a:solidFill>
                          <a:latin typeface="+mn-lt"/>
                          <a:ea typeface="+mn-ea"/>
                          <a:cs typeface="+mn-cs"/>
                        </a:rPr>
                        <a:t>Bands representing functional units run horizontally across </a:t>
                      </a:r>
                      <a:r>
                        <a:rPr lang="en-US" sz="1600" kern="1200" dirty="0">
                          <a:solidFill>
                            <a:schemeClr val="tx1"/>
                          </a:solidFill>
                        </a:rPr>
                        <a:t>the drawing page, highlighting the </a:t>
                      </a:r>
                      <a:r>
                        <a:rPr lang="en-US" sz="1600" b="1" kern="1200" dirty="0">
                          <a:solidFill>
                            <a:schemeClr val="bg1"/>
                          </a:solidFill>
                        </a:rPr>
                        <a:t>functional unit.</a:t>
                      </a:r>
                      <a:endParaRPr lang="en-GB" sz="1600" b="1" dirty="0">
                        <a:solidFill>
                          <a:schemeClr val="bg1"/>
                        </a:solidFill>
                      </a:endParaRPr>
                    </a:p>
                  </a:txBody>
                  <a:tcPr anchor="ctr">
                    <a:cell3D prstMaterial="dkEdge">
                      <a:bevel/>
                      <a:lightRig rig="flood" dir="t"/>
                    </a:cell3D>
                    <a:solidFill>
                      <a:schemeClr val="accent1">
                        <a:lumMod val="40000"/>
                        <a:lumOff val="60000"/>
                      </a:schemeClr>
                    </a:solidFill>
                  </a:tcPr>
                </a:tc>
                <a:extLst>
                  <a:ext uri="{0D108BD9-81ED-4DB2-BD59-A6C34878D82A}">
                    <a16:rowId xmlns:a16="http://schemas.microsoft.com/office/drawing/2014/main" val="10001"/>
                  </a:ext>
                </a:extLst>
              </a:tr>
              <a:tr h="176875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b="1" baseline="0" dirty="0">
                          <a:solidFill>
                            <a:schemeClr val="tx1"/>
                          </a:solidFill>
                          <a:effectLst>
                            <a:outerShdw blurRad="38100" dist="38100" dir="2700000" algn="tl">
                              <a:srgbClr val="000000">
                                <a:alpha val="43137"/>
                              </a:srgbClr>
                            </a:outerShdw>
                          </a:effectLst>
                        </a:rPr>
                        <a:t>Vertical</a:t>
                      </a:r>
                      <a:endParaRPr lang="en-GB" sz="1600" b="1" dirty="0">
                        <a:solidFill>
                          <a:schemeClr val="tx1"/>
                        </a:solidFill>
                        <a:effectLst>
                          <a:outerShdw blurRad="38100" dist="38100" dir="2700000" algn="tl">
                            <a:srgbClr val="000000">
                              <a:alpha val="43137"/>
                            </a:srgbClr>
                          </a:outerShdw>
                        </a:effectLst>
                      </a:endParaRPr>
                    </a:p>
                    <a:p>
                      <a:pPr algn="ctr" rtl="0"/>
                      <a:endParaRPr lang="en-GB" sz="1600" b="1" dirty="0">
                        <a:solidFill>
                          <a:srgbClr val="FFC000"/>
                        </a:solidFill>
                        <a:effectLst>
                          <a:outerShdw blurRad="38100" dist="38100" dir="2700000" algn="tl">
                            <a:srgbClr val="000000">
                              <a:alpha val="43137"/>
                            </a:srgbClr>
                          </a:outerShdw>
                        </a:effectLst>
                      </a:endParaRPr>
                    </a:p>
                  </a:txBody>
                  <a:tcPr anchor="ctr">
                    <a:cell3D prstMaterial="dkEdge">
                      <a:bevel/>
                      <a:lightRig rig="flood" dir="t"/>
                    </a:cell3D>
                    <a:solidFill>
                      <a:schemeClr val="accent1">
                        <a:lumMod val="40000"/>
                        <a:lumOff val="60000"/>
                      </a:schemeClr>
                    </a:solidFill>
                  </a:tcPr>
                </a:tc>
                <a:tc>
                  <a:txBody>
                    <a:bodyPr/>
                    <a:lstStyle/>
                    <a:p>
                      <a:pPr algn="l" rtl="0"/>
                      <a:endParaRPr lang="en-GB" dirty="0">
                        <a:solidFill>
                          <a:schemeClr val="accent6">
                            <a:lumMod val="75000"/>
                          </a:schemeClr>
                        </a:solidFill>
                      </a:endParaRPr>
                    </a:p>
                  </a:txBody>
                  <a:tcPr>
                    <a:cell3D prstMaterial="dkEdge">
                      <a:bevel/>
                      <a:lightRig rig="flood" dir="t"/>
                    </a:cell3D>
                    <a:solidFill>
                      <a:schemeClr val="accent1">
                        <a:lumMod val="40000"/>
                        <a:lumOff val="60000"/>
                      </a:schemeClr>
                    </a:solidFill>
                  </a:tcPr>
                </a:tc>
                <a:tc>
                  <a:txBody>
                    <a:bodyPr/>
                    <a:lstStyle/>
                    <a:p>
                      <a:pPr algn="l" rtl="0"/>
                      <a:r>
                        <a:rPr lang="en-US" sz="1600" kern="1200" dirty="0">
                          <a:solidFill>
                            <a:schemeClr val="tx1"/>
                          </a:solidFill>
                        </a:rPr>
                        <a:t>Ban</a:t>
                      </a:r>
                      <a:r>
                        <a:rPr lang="en-US" sz="1600" kern="1200" dirty="0">
                          <a:solidFill>
                            <a:schemeClr val="tx1"/>
                          </a:solidFill>
                          <a:latin typeface="+mn-lt"/>
                          <a:ea typeface="+mn-ea"/>
                          <a:cs typeface="+mn-cs"/>
                        </a:rPr>
                        <a:t>ds representing the functional units </a:t>
                      </a:r>
                      <a:r>
                        <a:rPr lang="en-US" sz="1600" kern="1200" dirty="0">
                          <a:solidFill>
                            <a:schemeClr val="tx1"/>
                          </a:solidFill>
                        </a:rPr>
                        <a:t>run vertically from the top to the bottom of the page, highlighting the </a:t>
                      </a:r>
                      <a:r>
                        <a:rPr lang="en-US" sz="1600" b="1" kern="1200" dirty="0">
                          <a:solidFill>
                            <a:schemeClr val="bg1"/>
                          </a:solidFill>
                        </a:rPr>
                        <a:t>milestones/phases </a:t>
                      </a:r>
                      <a:endParaRPr lang="en-GB" sz="1600" b="1" dirty="0">
                        <a:solidFill>
                          <a:schemeClr val="bg1"/>
                        </a:solidFill>
                      </a:endParaRPr>
                    </a:p>
                  </a:txBody>
                  <a:tcPr anchor="ctr">
                    <a:cell3D prstMaterial="dkEdge">
                      <a:bevel/>
                      <a:lightRig rig="flood" dir="t"/>
                    </a:cell3D>
                    <a:solidFill>
                      <a:schemeClr val="accent1">
                        <a:lumMod val="40000"/>
                        <a:lumOff val="60000"/>
                      </a:schemeClr>
                    </a:solidFill>
                  </a:tcPr>
                </a:tc>
                <a:extLst>
                  <a:ext uri="{0D108BD9-81ED-4DB2-BD59-A6C34878D82A}">
                    <a16:rowId xmlns:a16="http://schemas.microsoft.com/office/drawing/2014/main" val="10002"/>
                  </a:ext>
                </a:extLst>
              </a:tr>
            </a:tbl>
          </a:graphicData>
        </a:graphic>
      </p:graphicFrame>
      <p:pic>
        <p:nvPicPr>
          <p:cNvPr id="6" name="Picture 4" descr="Cross-Functional Flowchart Horizontal">
            <a:hlinkClick r:id="rId4"/>
            <a:extLst>
              <a:ext uri="{FF2B5EF4-FFF2-40B4-BE49-F238E27FC236}">
                <a16:creationId xmlns:a16="http://schemas.microsoft.com/office/drawing/2014/main" id="{6940A675-358C-447F-A006-8F0D3D185A6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30023" y="2381895"/>
            <a:ext cx="2748583" cy="1407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descr="Cross-Functional Flowchart Vertical">
            <a:hlinkClick r:id="rId6"/>
            <a:extLst>
              <a:ext uri="{FF2B5EF4-FFF2-40B4-BE49-F238E27FC236}">
                <a16:creationId xmlns:a16="http://schemas.microsoft.com/office/drawing/2014/main" id="{1051BB3C-C1B1-9CB2-147B-8077AEF49EE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85907" y="3997938"/>
            <a:ext cx="1674522" cy="1620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7887617"/>
      </p:ext>
    </p:extLst>
  </p:cSld>
  <p:clrMapOvr>
    <a:masterClrMapping/>
  </p:clrMapOvr>
  <mc:AlternateContent xmlns:mc="http://schemas.openxmlformats.org/markup-compatibility/2006" xmlns:p14="http://schemas.microsoft.com/office/powerpoint/2010/main">
    <mc:Choice Requires="p14">
      <p:transition spd="slow" p14:dur="2000" advTm="136475"/>
    </mc:Choice>
    <mc:Fallback xmlns="">
      <p:transition spd="slow" advTm="136475"/>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D375FABA-98CC-C76C-889A-42F776CBBEE1}"/>
              </a:ext>
            </a:extLst>
          </p:cNvPr>
          <p:cNvGrpSpPr/>
          <p:nvPr/>
        </p:nvGrpSpPr>
        <p:grpSpPr>
          <a:xfrm>
            <a:off x="611654" y="117782"/>
            <a:ext cx="11976643" cy="5786944"/>
            <a:chOff x="617280" y="268963"/>
            <a:chExt cx="11976643" cy="5786944"/>
          </a:xfrm>
        </p:grpSpPr>
        <p:pic>
          <p:nvPicPr>
            <p:cNvPr id="7" name="Graphic 21">
              <a:extLst>
                <a:ext uri="{FF2B5EF4-FFF2-40B4-BE49-F238E27FC236}">
                  <a16:creationId xmlns:a16="http://schemas.microsoft.com/office/drawing/2014/main" id="{49B4B785-5C8F-A777-F115-42379213A6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B2E406DE-E779-B475-447E-70043B6BE148}"/>
                </a:ext>
              </a:extLst>
            </p:cNvPr>
            <p:cNvGrpSpPr/>
            <p:nvPr/>
          </p:nvGrpSpPr>
          <p:grpSpPr>
            <a:xfrm>
              <a:off x="617280" y="935396"/>
              <a:ext cx="10812720" cy="5120511"/>
              <a:chOff x="617280" y="935396"/>
              <a:chExt cx="10812720" cy="5120511"/>
            </a:xfrm>
          </p:grpSpPr>
          <p:sp>
            <p:nvSpPr>
              <p:cNvPr id="10" name="Rectangle: Rounded Corners 24">
                <a:extLst>
                  <a:ext uri="{FF2B5EF4-FFF2-40B4-BE49-F238E27FC236}">
                    <a16:creationId xmlns:a16="http://schemas.microsoft.com/office/drawing/2014/main" id="{A5B06198-41C6-C55C-2748-E77EF7EEEF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FE37E4B5-857B-FEF9-F202-5DD8A8CBAA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9" name="TextBox 18">
                <a:extLst>
                  <a:ext uri="{FF2B5EF4-FFF2-40B4-BE49-F238E27FC236}">
                    <a16:creationId xmlns:a16="http://schemas.microsoft.com/office/drawing/2014/main" id="{23A16FB0-6A3F-B9C9-9445-216CF1C6050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0" name="TextBox 19">
                <a:extLst>
                  <a:ext uri="{FF2B5EF4-FFF2-40B4-BE49-F238E27FC236}">
                    <a16:creationId xmlns:a16="http://schemas.microsoft.com/office/drawing/2014/main" id="{F1B09181-EB1C-6FF5-972E-1D570EAEF12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9" name="Title 3">
              <a:extLst>
                <a:ext uri="{FF2B5EF4-FFF2-40B4-BE49-F238E27FC236}">
                  <a16:creationId xmlns:a16="http://schemas.microsoft.com/office/drawing/2014/main" id="{EDFF1E26-45E3-63A7-4071-ECD9319736BF}"/>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7. Flowchart</a:t>
              </a:r>
              <a:endParaRPr lang="en-US" sz="8000" b="1" dirty="0">
                <a:ln w="0"/>
              </a:endParaRPr>
            </a:p>
          </p:txBody>
        </p:sp>
      </p:grpSp>
      <p:sp>
        <p:nvSpPr>
          <p:cNvPr id="21" name="Rectangle 2">
            <a:extLst>
              <a:ext uri="{FF2B5EF4-FFF2-40B4-BE49-F238E27FC236}">
                <a16:creationId xmlns:a16="http://schemas.microsoft.com/office/drawing/2014/main" id="{131D1265-A033-E75E-DC27-CC4E76333FF0}"/>
              </a:ext>
            </a:extLst>
          </p:cNvPr>
          <p:cNvSpPr txBox="1">
            <a:spLocks noChangeArrowheads="1"/>
          </p:cNvSpPr>
          <p:nvPr/>
        </p:nvSpPr>
        <p:spPr>
          <a:xfrm>
            <a:off x="2382704" y="1446340"/>
            <a:ext cx="6445486" cy="64633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2400" b="1" dirty="0"/>
              <a:t>Horizontal Cross-functional Flowchart Example</a:t>
            </a:r>
          </a:p>
        </p:txBody>
      </p:sp>
      <p:grpSp>
        <p:nvGrpSpPr>
          <p:cNvPr id="12" name="Group 12">
            <a:extLst>
              <a:ext uri="{FF2B5EF4-FFF2-40B4-BE49-F238E27FC236}">
                <a16:creationId xmlns:a16="http://schemas.microsoft.com/office/drawing/2014/main" id="{48FE53C6-68ED-DD3A-98AA-2629D4B06909}"/>
              </a:ext>
            </a:extLst>
          </p:cNvPr>
          <p:cNvGrpSpPr>
            <a:grpSpLocks/>
          </p:cNvGrpSpPr>
          <p:nvPr/>
        </p:nvGrpSpPr>
        <p:grpSpPr bwMode="auto">
          <a:xfrm>
            <a:off x="2765855" y="1944224"/>
            <a:ext cx="7541172" cy="3945218"/>
            <a:chOff x="3902934" y="1266362"/>
            <a:chExt cx="8234363" cy="5132387"/>
          </a:xfrm>
        </p:grpSpPr>
        <p:graphicFrame>
          <p:nvGraphicFramePr>
            <p:cNvPr id="13" name="Object 2">
              <a:extLst>
                <a:ext uri="{FF2B5EF4-FFF2-40B4-BE49-F238E27FC236}">
                  <a16:creationId xmlns:a16="http://schemas.microsoft.com/office/drawing/2014/main" id="{40F74814-1C20-AAEF-AB31-377336C07DCE}"/>
                </a:ext>
              </a:extLst>
            </p:cNvPr>
            <p:cNvGraphicFramePr>
              <a:graphicFrameLocks noChangeAspect="1"/>
            </p:cNvGraphicFramePr>
            <p:nvPr>
              <p:extLst>
                <p:ext uri="{D42A27DB-BD31-4B8C-83A1-F6EECF244321}">
                  <p14:modId xmlns:p14="http://schemas.microsoft.com/office/powerpoint/2010/main" val="3768109229"/>
                </p:ext>
              </p:extLst>
            </p:nvPr>
          </p:nvGraphicFramePr>
          <p:xfrm>
            <a:off x="3902934" y="1266362"/>
            <a:ext cx="8234363" cy="5132387"/>
          </p:xfrm>
          <a:graphic>
            <a:graphicData uri="http://schemas.openxmlformats.org/presentationml/2006/ole">
              <mc:AlternateContent xmlns:mc="http://schemas.openxmlformats.org/markup-compatibility/2006">
                <mc:Choice xmlns:v="urn:schemas-microsoft-com:vml" Requires="v">
                  <p:oleObj name="Visio" r:id="rId4" imgW="8331200" imgH="5346700" progId="">
                    <p:embed/>
                  </p:oleObj>
                </mc:Choice>
                <mc:Fallback>
                  <p:oleObj name="Visio" r:id="rId4" imgW="8331200" imgH="5346700" progId="">
                    <p:embed/>
                    <p:pic>
                      <p:nvPicPr>
                        <p:cNvPr id="80899" name="Object 2">
                          <a:extLst>
                            <a:ext uri="{FF2B5EF4-FFF2-40B4-BE49-F238E27FC236}">
                              <a16:creationId xmlns:a16="http://schemas.microsoft.com/office/drawing/2014/main" id="{D3EBEB42-5B1A-1C33-4DCC-F3CB5E0B23C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6905"/>
                        <a:stretch>
                          <a:fillRect/>
                        </a:stretch>
                      </p:blipFill>
                      <p:spPr bwMode="auto">
                        <a:xfrm>
                          <a:off x="3902934" y="1266362"/>
                          <a:ext cx="8234363" cy="51323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4" name="TextBox 3">
              <a:extLst>
                <a:ext uri="{FF2B5EF4-FFF2-40B4-BE49-F238E27FC236}">
                  <a16:creationId xmlns:a16="http://schemas.microsoft.com/office/drawing/2014/main" id="{F746BE38-ABBA-E662-B9D4-D90362719B73}"/>
                </a:ext>
              </a:extLst>
            </p:cNvPr>
            <p:cNvSpPr txBox="1">
              <a:spLocks noChangeArrowheads="1"/>
            </p:cNvSpPr>
            <p:nvPr/>
          </p:nvSpPr>
          <p:spPr bwMode="auto">
            <a:xfrm>
              <a:off x="10094184" y="5408150"/>
              <a:ext cx="304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75000"/>
                <a:buFont typeface="Wingdings" pitchFamily="2" charset="2"/>
                <a:buChar char="n"/>
                <a:defRPr sz="3200">
                  <a:solidFill>
                    <a:schemeClr val="tx1"/>
                  </a:solidFill>
                  <a:latin typeface="Helvetica" pitchFamily="2" charset="0"/>
                </a:defRPr>
              </a:lvl1pPr>
              <a:lvl2pPr marL="742950" indent="-285750">
                <a:spcBef>
                  <a:spcPct val="20000"/>
                </a:spcBef>
                <a:buClr>
                  <a:schemeClr val="folHlink"/>
                </a:buClr>
                <a:buSzPct val="70000"/>
                <a:buFont typeface="Wingdings" pitchFamily="2" charset="2"/>
                <a:buChar char="n"/>
                <a:defRPr sz="2800">
                  <a:solidFill>
                    <a:schemeClr val="tx1"/>
                  </a:solidFill>
                  <a:latin typeface="Helvetica" pitchFamily="2" charset="0"/>
                </a:defRPr>
              </a:lvl2pPr>
              <a:lvl3pPr marL="1143000" indent="-228600">
                <a:spcBef>
                  <a:spcPct val="20000"/>
                </a:spcBef>
                <a:buClr>
                  <a:schemeClr val="tx2"/>
                </a:buClr>
                <a:buChar char="•"/>
                <a:defRPr sz="2400">
                  <a:solidFill>
                    <a:schemeClr val="tx1"/>
                  </a:solidFill>
                  <a:latin typeface="Helvetica" pitchFamily="2" charset="0"/>
                </a:defRPr>
              </a:lvl3pPr>
              <a:lvl4pPr marL="1600200" indent="-228600">
                <a:spcBef>
                  <a:spcPct val="20000"/>
                </a:spcBef>
                <a:buClr>
                  <a:schemeClr val="hlink"/>
                </a:buClr>
                <a:buChar char="•"/>
                <a:defRPr sz="2000">
                  <a:solidFill>
                    <a:schemeClr val="tx1"/>
                  </a:solidFill>
                  <a:latin typeface="Helvetica" pitchFamily="2" charset="0"/>
                </a:defRPr>
              </a:lvl4pPr>
              <a:lvl5pPr marL="2057400" indent="-228600">
                <a:spcBef>
                  <a:spcPct val="20000"/>
                </a:spcBef>
                <a:buClr>
                  <a:schemeClr val="tx1"/>
                </a:buClr>
                <a:buSzPct val="85000"/>
                <a:buChar char="•"/>
                <a:defRPr sz="2000">
                  <a:solidFill>
                    <a:schemeClr val="tx1"/>
                  </a:solidFill>
                  <a:latin typeface="Helvetica" pitchFamily="2" charset="0"/>
                </a:defRPr>
              </a:lvl5pPr>
              <a:lvl6pPr marL="2514600" indent="-228600" eaLnBrk="0" fontAlgn="base" hangingPunct="0">
                <a:spcBef>
                  <a:spcPct val="20000"/>
                </a:spcBef>
                <a:spcAft>
                  <a:spcPct val="0"/>
                </a:spcAft>
                <a:buClr>
                  <a:schemeClr val="tx1"/>
                </a:buClr>
                <a:buSzPct val="85000"/>
                <a:buChar char="•"/>
                <a:defRPr sz="2000">
                  <a:solidFill>
                    <a:schemeClr val="tx1"/>
                  </a:solidFill>
                  <a:latin typeface="Helvetica" pitchFamily="2" charset="0"/>
                </a:defRPr>
              </a:lvl6pPr>
              <a:lvl7pPr marL="2971800" indent="-228600" eaLnBrk="0" fontAlgn="base" hangingPunct="0">
                <a:spcBef>
                  <a:spcPct val="20000"/>
                </a:spcBef>
                <a:spcAft>
                  <a:spcPct val="0"/>
                </a:spcAft>
                <a:buClr>
                  <a:schemeClr val="tx1"/>
                </a:buClr>
                <a:buSzPct val="85000"/>
                <a:buChar char="•"/>
                <a:defRPr sz="2000">
                  <a:solidFill>
                    <a:schemeClr val="tx1"/>
                  </a:solidFill>
                  <a:latin typeface="Helvetica" pitchFamily="2" charset="0"/>
                </a:defRPr>
              </a:lvl7pPr>
              <a:lvl8pPr marL="3429000" indent="-228600" eaLnBrk="0" fontAlgn="base" hangingPunct="0">
                <a:spcBef>
                  <a:spcPct val="20000"/>
                </a:spcBef>
                <a:spcAft>
                  <a:spcPct val="0"/>
                </a:spcAft>
                <a:buClr>
                  <a:schemeClr val="tx1"/>
                </a:buClr>
                <a:buSzPct val="85000"/>
                <a:buChar char="•"/>
                <a:defRPr sz="2000">
                  <a:solidFill>
                    <a:schemeClr val="tx1"/>
                  </a:solidFill>
                  <a:latin typeface="Helvetica" pitchFamily="2" charset="0"/>
                </a:defRPr>
              </a:lvl8pPr>
              <a:lvl9pPr marL="3886200" indent="-228600" eaLnBrk="0" fontAlgn="base" hangingPunct="0">
                <a:spcBef>
                  <a:spcPct val="20000"/>
                </a:spcBef>
                <a:spcAft>
                  <a:spcPct val="0"/>
                </a:spcAft>
                <a:buClr>
                  <a:schemeClr val="tx1"/>
                </a:buClr>
                <a:buSzPct val="85000"/>
                <a:buChar char="•"/>
                <a:defRPr sz="2000">
                  <a:solidFill>
                    <a:schemeClr val="tx1"/>
                  </a:solidFill>
                  <a:latin typeface="Helvetica" pitchFamily="2" charset="0"/>
                </a:defRPr>
              </a:lvl9pPr>
            </a:lstStyle>
            <a:p>
              <a:pPr>
                <a:spcBef>
                  <a:spcPct val="0"/>
                </a:spcBef>
                <a:buClrTx/>
                <a:buSzTx/>
                <a:buFontTx/>
                <a:buNone/>
              </a:pPr>
              <a:r>
                <a:rPr lang="en-US" altLang="en-US" sz="2800">
                  <a:solidFill>
                    <a:schemeClr val="tx2"/>
                  </a:solidFill>
                </a:rPr>
                <a:t>y</a:t>
              </a:r>
              <a:endParaRPr lang="ar-EG" altLang="en-US" sz="2800">
                <a:solidFill>
                  <a:schemeClr val="tx2"/>
                </a:solidFill>
              </a:endParaRPr>
            </a:p>
          </p:txBody>
        </p:sp>
        <p:sp>
          <p:nvSpPr>
            <p:cNvPr id="15" name="TextBox 4">
              <a:extLst>
                <a:ext uri="{FF2B5EF4-FFF2-40B4-BE49-F238E27FC236}">
                  <a16:creationId xmlns:a16="http://schemas.microsoft.com/office/drawing/2014/main" id="{3DEE80CB-1B24-ED88-3B4D-430C4FE58969}"/>
                </a:ext>
              </a:extLst>
            </p:cNvPr>
            <p:cNvSpPr txBox="1">
              <a:spLocks noChangeArrowheads="1"/>
            </p:cNvSpPr>
            <p:nvPr/>
          </p:nvSpPr>
          <p:spPr bwMode="auto">
            <a:xfrm>
              <a:off x="10094184" y="4036551"/>
              <a:ext cx="304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75000"/>
                <a:buFont typeface="Wingdings" pitchFamily="2" charset="2"/>
                <a:buChar char="n"/>
                <a:defRPr sz="3200">
                  <a:solidFill>
                    <a:schemeClr val="tx1"/>
                  </a:solidFill>
                  <a:latin typeface="Helvetica" pitchFamily="2" charset="0"/>
                </a:defRPr>
              </a:lvl1pPr>
              <a:lvl2pPr marL="742950" indent="-285750">
                <a:spcBef>
                  <a:spcPct val="20000"/>
                </a:spcBef>
                <a:buClr>
                  <a:schemeClr val="folHlink"/>
                </a:buClr>
                <a:buSzPct val="70000"/>
                <a:buFont typeface="Wingdings" pitchFamily="2" charset="2"/>
                <a:buChar char="n"/>
                <a:defRPr sz="2800">
                  <a:solidFill>
                    <a:schemeClr val="tx1"/>
                  </a:solidFill>
                  <a:latin typeface="Helvetica" pitchFamily="2" charset="0"/>
                </a:defRPr>
              </a:lvl2pPr>
              <a:lvl3pPr marL="1143000" indent="-228600">
                <a:spcBef>
                  <a:spcPct val="20000"/>
                </a:spcBef>
                <a:buClr>
                  <a:schemeClr val="tx2"/>
                </a:buClr>
                <a:buChar char="•"/>
                <a:defRPr sz="2400">
                  <a:solidFill>
                    <a:schemeClr val="tx1"/>
                  </a:solidFill>
                  <a:latin typeface="Helvetica" pitchFamily="2" charset="0"/>
                </a:defRPr>
              </a:lvl3pPr>
              <a:lvl4pPr marL="1600200" indent="-228600">
                <a:spcBef>
                  <a:spcPct val="20000"/>
                </a:spcBef>
                <a:buClr>
                  <a:schemeClr val="hlink"/>
                </a:buClr>
                <a:buChar char="•"/>
                <a:defRPr sz="2000">
                  <a:solidFill>
                    <a:schemeClr val="tx1"/>
                  </a:solidFill>
                  <a:latin typeface="Helvetica" pitchFamily="2" charset="0"/>
                </a:defRPr>
              </a:lvl4pPr>
              <a:lvl5pPr marL="2057400" indent="-228600">
                <a:spcBef>
                  <a:spcPct val="20000"/>
                </a:spcBef>
                <a:buClr>
                  <a:schemeClr val="tx1"/>
                </a:buClr>
                <a:buSzPct val="85000"/>
                <a:buChar char="•"/>
                <a:defRPr sz="2000">
                  <a:solidFill>
                    <a:schemeClr val="tx1"/>
                  </a:solidFill>
                  <a:latin typeface="Helvetica" pitchFamily="2" charset="0"/>
                </a:defRPr>
              </a:lvl5pPr>
              <a:lvl6pPr marL="2514600" indent="-228600" eaLnBrk="0" fontAlgn="base" hangingPunct="0">
                <a:spcBef>
                  <a:spcPct val="20000"/>
                </a:spcBef>
                <a:spcAft>
                  <a:spcPct val="0"/>
                </a:spcAft>
                <a:buClr>
                  <a:schemeClr val="tx1"/>
                </a:buClr>
                <a:buSzPct val="85000"/>
                <a:buChar char="•"/>
                <a:defRPr sz="2000">
                  <a:solidFill>
                    <a:schemeClr val="tx1"/>
                  </a:solidFill>
                  <a:latin typeface="Helvetica" pitchFamily="2" charset="0"/>
                </a:defRPr>
              </a:lvl6pPr>
              <a:lvl7pPr marL="2971800" indent="-228600" eaLnBrk="0" fontAlgn="base" hangingPunct="0">
                <a:spcBef>
                  <a:spcPct val="20000"/>
                </a:spcBef>
                <a:spcAft>
                  <a:spcPct val="0"/>
                </a:spcAft>
                <a:buClr>
                  <a:schemeClr val="tx1"/>
                </a:buClr>
                <a:buSzPct val="85000"/>
                <a:buChar char="•"/>
                <a:defRPr sz="2000">
                  <a:solidFill>
                    <a:schemeClr val="tx1"/>
                  </a:solidFill>
                  <a:latin typeface="Helvetica" pitchFamily="2" charset="0"/>
                </a:defRPr>
              </a:lvl7pPr>
              <a:lvl8pPr marL="3429000" indent="-228600" eaLnBrk="0" fontAlgn="base" hangingPunct="0">
                <a:spcBef>
                  <a:spcPct val="20000"/>
                </a:spcBef>
                <a:spcAft>
                  <a:spcPct val="0"/>
                </a:spcAft>
                <a:buClr>
                  <a:schemeClr val="tx1"/>
                </a:buClr>
                <a:buSzPct val="85000"/>
                <a:buChar char="•"/>
                <a:defRPr sz="2000">
                  <a:solidFill>
                    <a:schemeClr val="tx1"/>
                  </a:solidFill>
                  <a:latin typeface="Helvetica" pitchFamily="2" charset="0"/>
                </a:defRPr>
              </a:lvl8pPr>
              <a:lvl9pPr marL="3886200" indent="-228600" eaLnBrk="0" fontAlgn="base" hangingPunct="0">
                <a:spcBef>
                  <a:spcPct val="20000"/>
                </a:spcBef>
                <a:spcAft>
                  <a:spcPct val="0"/>
                </a:spcAft>
                <a:buClr>
                  <a:schemeClr val="tx1"/>
                </a:buClr>
                <a:buSzPct val="85000"/>
                <a:buChar char="•"/>
                <a:defRPr sz="2000">
                  <a:solidFill>
                    <a:schemeClr val="tx1"/>
                  </a:solidFill>
                  <a:latin typeface="Helvetica" pitchFamily="2" charset="0"/>
                </a:defRPr>
              </a:lvl9pPr>
            </a:lstStyle>
            <a:p>
              <a:pPr>
                <a:spcBef>
                  <a:spcPct val="0"/>
                </a:spcBef>
                <a:buClrTx/>
                <a:buSzTx/>
                <a:buFontTx/>
                <a:buNone/>
              </a:pPr>
              <a:r>
                <a:rPr lang="en-US" altLang="en-US" sz="2800">
                  <a:solidFill>
                    <a:schemeClr val="tx2"/>
                  </a:solidFill>
                </a:rPr>
                <a:t>N</a:t>
              </a:r>
              <a:endParaRPr lang="ar-EG" altLang="en-US" sz="2800">
                <a:solidFill>
                  <a:schemeClr val="tx2"/>
                </a:solidFill>
              </a:endParaRPr>
            </a:p>
          </p:txBody>
        </p:sp>
        <p:sp>
          <p:nvSpPr>
            <p:cNvPr id="16" name="Flowchart: Alternate Process 8">
              <a:extLst>
                <a:ext uri="{FF2B5EF4-FFF2-40B4-BE49-F238E27FC236}">
                  <a16:creationId xmlns:a16="http://schemas.microsoft.com/office/drawing/2014/main" id="{8E00B09F-BDD2-997E-13AE-7DCFFF2116D1}"/>
                </a:ext>
              </a:extLst>
            </p:cNvPr>
            <p:cNvSpPr/>
            <p:nvPr/>
          </p:nvSpPr>
          <p:spPr>
            <a:xfrm>
              <a:off x="10522524" y="1688803"/>
              <a:ext cx="1447782" cy="699392"/>
            </a:xfrm>
            <a:prstGeom prst="flowChartAlternateProcess">
              <a:avLst/>
            </a:prstGeom>
            <a:solidFill>
              <a:srgbClr val="F4E59C"/>
            </a:solidFill>
            <a:ln>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400" dirty="0">
                  <a:solidFill>
                    <a:schemeClr val="tx2">
                      <a:lumMod val="60000"/>
                      <a:lumOff val="40000"/>
                    </a:schemeClr>
                  </a:solidFill>
                </a:rPr>
                <a:t>Order received</a:t>
              </a:r>
              <a:endParaRPr lang="ar-EG" sz="1400" dirty="0">
                <a:solidFill>
                  <a:schemeClr val="tx2">
                    <a:lumMod val="60000"/>
                    <a:lumOff val="40000"/>
                  </a:schemeClr>
                </a:solidFill>
              </a:endParaRPr>
            </a:p>
          </p:txBody>
        </p:sp>
        <p:sp>
          <p:nvSpPr>
            <p:cNvPr id="17" name="Rectangle 16">
              <a:extLst>
                <a:ext uri="{FF2B5EF4-FFF2-40B4-BE49-F238E27FC236}">
                  <a16:creationId xmlns:a16="http://schemas.microsoft.com/office/drawing/2014/main" id="{06154EE1-ED96-432E-13F9-759BDE52F2D2}"/>
                </a:ext>
              </a:extLst>
            </p:cNvPr>
            <p:cNvSpPr/>
            <p:nvPr/>
          </p:nvSpPr>
          <p:spPr>
            <a:xfrm>
              <a:off x="10841912" y="5483755"/>
              <a:ext cx="1142986" cy="762496"/>
            </a:xfrm>
            <a:prstGeom prst="rect">
              <a:avLst/>
            </a:prstGeom>
            <a:solidFill>
              <a:schemeClr val="tx2">
                <a:lumMod val="20000"/>
                <a:lumOff val="80000"/>
              </a:schemeClr>
            </a:solidFill>
            <a:ln>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en-US" sz="1200" dirty="0">
                  <a:solidFill>
                    <a:schemeClr val="tx2">
                      <a:lumMod val="60000"/>
                      <a:lumOff val="40000"/>
                    </a:schemeClr>
                  </a:solidFill>
                </a:rPr>
                <a:t>Order fulfillment process</a:t>
              </a:r>
              <a:endParaRPr lang="ar-EG" sz="1200" dirty="0">
                <a:solidFill>
                  <a:schemeClr val="tx2">
                    <a:lumMod val="60000"/>
                    <a:lumOff val="40000"/>
                  </a:schemeClr>
                </a:solidFill>
              </a:endParaRPr>
            </a:p>
          </p:txBody>
        </p:sp>
        <p:cxnSp>
          <p:nvCxnSpPr>
            <p:cNvPr id="18" name="Straight Arrow Connector 17">
              <a:extLst>
                <a:ext uri="{FF2B5EF4-FFF2-40B4-BE49-F238E27FC236}">
                  <a16:creationId xmlns:a16="http://schemas.microsoft.com/office/drawing/2014/main" id="{5F6DCF5D-26EA-B211-58B1-0D1982F8FB8B}"/>
                </a:ext>
              </a:extLst>
            </p:cNvPr>
            <p:cNvCxnSpPr/>
            <p:nvPr/>
          </p:nvCxnSpPr>
          <p:spPr>
            <a:xfrm flipV="1">
              <a:off x="11208315" y="2388196"/>
              <a:ext cx="8107" cy="276953"/>
            </a:xfrm>
            <a:prstGeom prst="straightConnector1">
              <a:avLst/>
            </a:prstGeom>
            <a:ln>
              <a:tailEnd type="arrow"/>
            </a:ln>
          </p:spPr>
          <p:style>
            <a:lnRef idx="1">
              <a:schemeClr val="accent3"/>
            </a:lnRef>
            <a:fillRef idx="0">
              <a:schemeClr val="accent3"/>
            </a:fillRef>
            <a:effectRef idx="0">
              <a:schemeClr val="accent3"/>
            </a:effectRef>
            <a:fontRef idx="minor">
              <a:schemeClr val="tx1"/>
            </a:fontRef>
          </p:style>
        </p:cxnSp>
      </p:grpSp>
    </p:spTree>
    <p:extLst>
      <p:ext uri="{BB962C8B-B14F-4D97-AF65-F5344CB8AC3E}">
        <p14:creationId xmlns:p14="http://schemas.microsoft.com/office/powerpoint/2010/main" val="548613828"/>
      </p:ext>
    </p:extLst>
  </p:cSld>
  <p:clrMapOvr>
    <a:masterClrMapping/>
  </p:clrMapOvr>
  <mc:AlternateContent xmlns:mc="http://schemas.openxmlformats.org/markup-compatibility/2006" xmlns:p14="http://schemas.microsoft.com/office/powerpoint/2010/main">
    <mc:Choice Requires="p14">
      <p:transition spd="slow" p14:dur="2000" advTm="45046"/>
    </mc:Choice>
    <mc:Fallback xmlns="">
      <p:transition spd="slow" advTm="45046"/>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DEA2428F-97FF-89D8-AAD4-8B5501B21089}"/>
              </a:ext>
            </a:extLst>
          </p:cNvPr>
          <p:cNvGrpSpPr/>
          <p:nvPr/>
        </p:nvGrpSpPr>
        <p:grpSpPr>
          <a:xfrm>
            <a:off x="611654" y="117782"/>
            <a:ext cx="11976643" cy="5786944"/>
            <a:chOff x="617280" y="268963"/>
            <a:chExt cx="11976643" cy="5786944"/>
          </a:xfrm>
        </p:grpSpPr>
        <p:pic>
          <p:nvPicPr>
            <p:cNvPr id="19" name="Graphic 21">
              <a:extLst>
                <a:ext uri="{FF2B5EF4-FFF2-40B4-BE49-F238E27FC236}">
                  <a16:creationId xmlns:a16="http://schemas.microsoft.com/office/drawing/2014/main" id="{4F86D845-6B1A-B09A-BEC8-4D812F0A41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0" name="Group 19">
              <a:extLst>
                <a:ext uri="{FF2B5EF4-FFF2-40B4-BE49-F238E27FC236}">
                  <a16:creationId xmlns:a16="http://schemas.microsoft.com/office/drawing/2014/main" id="{2AD61578-B53F-9EDE-190D-A177572C0923}"/>
                </a:ext>
              </a:extLst>
            </p:cNvPr>
            <p:cNvGrpSpPr/>
            <p:nvPr/>
          </p:nvGrpSpPr>
          <p:grpSpPr>
            <a:xfrm>
              <a:off x="617280" y="935396"/>
              <a:ext cx="10812720" cy="5120511"/>
              <a:chOff x="617280" y="935396"/>
              <a:chExt cx="10812720" cy="5120511"/>
            </a:xfrm>
          </p:grpSpPr>
          <p:sp>
            <p:nvSpPr>
              <p:cNvPr id="22" name="Rectangle: Rounded Corners 24">
                <a:extLst>
                  <a:ext uri="{FF2B5EF4-FFF2-40B4-BE49-F238E27FC236}">
                    <a16:creationId xmlns:a16="http://schemas.microsoft.com/office/drawing/2014/main" id="{4B753A10-0337-71F8-A3EC-7AC68C9650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A1E05791-768B-0D58-8341-D1F703A004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4" name="TextBox 23">
                <a:extLst>
                  <a:ext uri="{FF2B5EF4-FFF2-40B4-BE49-F238E27FC236}">
                    <a16:creationId xmlns:a16="http://schemas.microsoft.com/office/drawing/2014/main" id="{6AE2A83C-676D-B2F4-D6F0-372FB798604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5" name="TextBox 24">
                <a:extLst>
                  <a:ext uri="{FF2B5EF4-FFF2-40B4-BE49-F238E27FC236}">
                    <a16:creationId xmlns:a16="http://schemas.microsoft.com/office/drawing/2014/main" id="{9FFF5521-20D9-AEAA-1F86-944594C13DE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grpSp>
        <p:sp>
          <p:nvSpPr>
            <p:cNvPr id="21" name="Title 3">
              <a:extLst>
                <a:ext uri="{FF2B5EF4-FFF2-40B4-BE49-F238E27FC236}">
                  <a16:creationId xmlns:a16="http://schemas.microsoft.com/office/drawing/2014/main" id="{2F6459AE-BE1E-CA8B-D9DD-921EE1C5B14F}"/>
                </a:ext>
              </a:extLst>
            </p:cNvPr>
            <p:cNvSpPr txBox="1">
              <a:spLocks/>
            </p:cNvSpPr>
            <p:nvPr/>
          </p:nvSpPr>
          <p:spPr>
            <a:xfrm>
              <a:off x="2346765" y="951190"/>
              <a:ext cx="10247158" cy="646331"/>
            </a:xfrm>
            <a:prstGeom prst="rect">
              <a:avLst/>
            </a:prstGeom>
          </p:spPr>
          <p:txBody>
            <a:bodyPr vert="horz" lIns="91440" tIns="45720" rIns="91440" bIns="45720" rtlCol="0" anchor="b">
              <a:normAutofit fontScale="4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spcBef>
                  <a:spcPts val="0"/>
                </a:spcBef>
                <a:defRPr/>
              </a:pPr>
              <a:r>
                <a:rPr lang="en-US" sz="9600" b="1" dirty="0">
                  <a:ln w="0"/>
                </a:rPr>
                <a:t>7. Flowchart</a:t>
              </a:r>
              <a:endParaRPr lang="en-US" sz="8000" b="1" dirty="0">
                <a:ln w="0"/>
              </a:endParaRPr>
            </a:p>
          </p:txBody>
        </p:sp>
      </p:grpSp>
      <p:sp>
        <p:nvSpPr>
          <p:cNvPr id="26" name="Rectangle 2">
            <a:extLst>
              <a:ext uri="{FF2B5EF4-FFF2-40B4-BE49-F238E27FC236}">
                <a16:creationId xmlns:a16="http://schemas.microsoft.com/office/drawing/2014/main" id="{D0AD8976-2F23-F737-5A29-62BAF412955A}"/>
              </a:ext>
            </a:extLst>
          </p:cNvPr>
          <p:cNvSpPr txBox="1">
            <a:spLocks noChangeArrowheads="1"/>
          </p:cNvSpPr>
          <p:nvPr/>
        </p:nvSpPr>
        <p:spPr>
          <a:xfrm>
            <a:off x="2382704" y="1446340"/>
            <a:ext cx="6445486" cy="64633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2400" b="1" dirty="0"/>
              <a:t>Horizontal Cross-functional Flowchart Example</a:t>
            </a:r>
          </a:p>
        </p:txBody>
      </p:sp>
      <p:pic>
        <p:nvPicPr>
          <p:cNvPr id="5" name="Picture 2" descr="D:\studentRegistrationColors2.png">
            <a:extLst>
              <a:ext uri="{FF2B5EF4-FFF2-40B4-BE49-F238E27FC236}">
                <a16:creationId xmlns:a16="http://schemas.microsoft.com/office/drawing/2014/main" id="{A861FFC7-ED2F-5A7F-F709-CEE2F3305DCB}"/>
              </a:ext>
            </a:extLst>
          </p:cNvPr>
          <p:cNvPicPr>
            <a:picLocks noChangeAspect="1" noChangeArrowheads="1"/>
          </p:cNvPicPr>
          <p:nvPr/>
        </p:nvPicPr>
        <p:blipFill>
          <a:blip r:embed="rId4"/>
          <a:srcRect l="2432" t="6031" r="3514" b="11233"/>
          <a:stretch>
            <a:fillRect/>
          </a:stretch>
        </p:blipFill>
        <p:spPr bwMode="auto">
          <a:xfrm>
            <a:off x="2872512" y="2024449"/>
            <a:ext cx="6557817" cy="368362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41002768"/>
      </p:ext>
    </p:extLst>
  </p:cSld>
  <p:clrMapOvr>
    <a:masterClrMapping/>
  </p:clrMapOvr>
  <mc:AlternateContent xmlns:mc="http://schemas.openxmlformats.org/markup-compatibility/2006" xmlns:p14="http://schemas.microsoft.com/office/powerpoint/2010/main">
    <mc:Choice Requires="p14">
      <p:transition spd="slow" p14:dur="2000" advTm="88932"/>
    </mc:Choice>
    <mc:Fallback xmlns="">
      <p:transition spd="slow" advTm="88932"/>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998"/>
    </mc:Choice>
    <mc:Fallback xmlns="">
      <p:transition spd="slow" advTm="45998"/>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8"/>
</p:tagLst>
</file>

<file path=ppt/tags/tag2.xml><?xml version="1.0" encoding="utf-8"?>
<p:tagLst xmlns:a="http://schemas.openxmlformats.org/drawingml/2006/main" xmlns:r="http://schemas.openxmlformats.org/officeDocument/2006/relationships" xmlns:p="http://schemas.openxmlformats.org/presentationml/2006/main">
  <p:tag name="TIMING" val="|4.7"/>
</p:tagLst>
</file>

<file path=ppt/tags/tag3.xml><?xml version="1.0" encoding="utf-8"?>
<p:tagLst xmlns:a="http://schemas.openxmlformats.org/drawingml/2006/main" xmlns:r="http://schemas.openxmlformats.org/officeDocument/2006/relationships" xmlns:p="http://schemas.openxmlformats.org/presentationml/2006/main">
  <p:tag name="TIMING" val="|4.7"/>
</p:tagLst>
</file>

<file path=ppt/tags/tag4.xml><?xml version="1.0" encoding="utf-8"?>
<p:tagLst xmlns:a="http://schemas.openxmlformats.org/drawingml/2006/main" xmlns:r="http://schemas.openxmlformats.org/officeDocument/2006/relationships" xmlns:p="http://schemas.openxmlformats.org/presentationml/2006/main">
  <p:tag name="TIMING" val="|1.2|1.4|0.4|0.4|0.5|0.5"/>
</p:tagLst>
</file>

<file path=ppt/tags/tag5.xml><?xml version="1.0" encoding="utf-8"?>
<p:tagLst xmlns:a="http://schemas.openxmlformats.org/drawingml/2006/main" xmlns:r="http://schemas.openxmlformats.org/officeDocument/2006/relationships" xmlns:p="http://schemas.openxmlformats.org/presentationml/2006/main">
  <p:tag name="TIMING" val="|5.8"/>
</p:tagLst>
</file>

<file path=ppt/tags/tag6.xml><?xml version="1.0" encoding="utf-8"?>
<p:tagLst xmlns:a="http://schemas.openxmlformats.org/drawingml/2006/main" xmlns:r="http://schemas.openxmlformats.org/officeDocument/2006/relationships" xmlns:p="http://schemas.openxmlformats.org/presentationml/2006/main">
  <p:tag name="TIMING" val="|8.2"/>
</p:tagLst>
</file>

<file path=ppt/tags/tag7.xml><?xml version="1.0" encoding="utf-8"?>
<p:tagLst xmlns:a="http://schemas.openxmlformats.org/drawingml/2006/main" xmlns:r="http://schemas.openxmlformats.org/officeDocument/2006/relationships" xmlns:p="http://schemas.openxmlformats.org/presentationml/2006/main">
  <p:tag name="TIMING" val="|3"/>
</p:tagLst>
</file>

<file path=ppt/tags/tag8.xml><?xml version="1.0" encoding="utf-8"?>
<p:tagLst xmlns:a="http://schemas.openxmlformats.org/drawingml/2006/main" xmlns:r="http://schemas.openxmlformats.org/officeDocument/2006/relationships" xmlns:p="http://schemas.openxmlformats.org/presentationml/2006/main">
  <p:tag name="TIMING" val="|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4E60EB5B-836D-49A4-AD1B-6500DA63FF1C}"/>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8101</TotalTime>
  <Words>3133</Words>
  <Application>Microsoft Macintosh PowerPoint</Application>
  <PresentationFormat>Widescreen</PresentationFormat>
  <Paragraphs>583</Paragraphs>
  <Slides>62</Slides>
  <Notes>23</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2</vt:i4>
      </vt:variant>
      <vt:variant>
        <vt:lpstr>Slide Titles</vt:lpstr>
      </vt:variant>
      <vt:variant>
        <vt:i4>62</vt:i4>
      </vt:variant>
    </vt:vector>
  </HeadingPairs>
  <TitlesOfParts>
    <vt:vector size="75" baseType="lpstr">
      <vt:lpstr>Gulim</vt:lpstr>
      <vt:lpstr>Alexandria</vt:lpstr>
      <vt:lpstr>Arial</vt:lpstr>
      <vt:lpstr>Calibri</vt:lpstr>
      <vt:lpstr>Calibri Light</vt:lpstr>
      <vt:lpstr>Century Gothic</vt:lpstr>
      <vt:lpstr>Roboto Light</vt:lpstr>
      <vt:lpstr>Tw Cen MT</vt:lpstr>
      <vt:lpstr>Wingdings</vt:lpstr>
      <vt:lpstr>Wingdings 2</vt:lpstr>
      <vt:lpstr>Office Theme</vt:lpstr>
      <vt:lpstr>Chart</vt:lpstr>
      <vt:lpstr>Visio</vt:lpstr>
      <vt:lpstr>PowerPoint Presentation</vt:lpstr>
      <vt:lpstr>PowerPoint Presentation</vt:lpstr>
      <vt:lpstr>PowerPoint Presentation</vt:lpstr>
      <vt:lpstr>PowerPoint Presentation</vt:lpstr>
      <vt:lpstr>Types of Data</vt:lpstr>
      <vt:lpstr>Basic Tools of Quality</vt:lpstr>
      <vt:lpstr>The Seven Tools</vt:lpstr>
      <vt:lpstr>PowerPoint Presentation</vt:lpstr>
      <vt:lpstr>PowerPoint Presentation</vt:lpstr>
      <vt:lpstr>PowerPoint Presentation</vt:lpstr>
      <vt:lpstr>PowerPoint Presentation</vt:lpstr>
      <vt:lpstr>Constructing Cause and Effect Diagram</vt:lpstr>
      <vt:lpstr>PowerPoint Presentation</vt:lpstr>
      <vt:lpstr>Cause and Effect Diagrams - Example</vt:lpstr>
      <vt:lpstr>PowerPoint Presentation</vt:lpstr>
      <vt:lpstr>PowerPoint Presentation</vt:lpstr>
      <vt:lpstr>PowerPoint Presentation</vt:lpstr>
      <vt:lpstr>Constructing Check Sheets</vt:lpstr>
      <vt:lpstr>Check Sheets – Example: Copier Problem Check Sheet </vt:lpstr>
      <vt:lpstr>PowerPoint Presentation</vt:lpstr>
      <vt:lpstr>PowerPoint Presentation</vt:lpstr>
      <vt:lpstr>PowerPoint Presentation</vt:lpstr>
      <vt:lpstr>Constructing a Histogram</vt:lpstr>
      <vt:lpstr>Histograms - Example </vt:lpstr>
      <vt:lpstr>Histograms - Example</vt:lpstr>
      <vt:lpstr>Histograms - Example </vt:lpstr>
      <vt:lpstr>PowerPoint Presentation</vt:lpstr>
      <vt:lpstr>PowerPoint Presentation</vt:lpstr>
      <vt:lpstr>PowerPoint Presentation</vt:lpstr>
      <vt:lpstr>Constructing Pareto Chart</vt:lpstr>
      <vt:lpstr>PowerPoint Presentation</vt:lpstr>
      <vt:lpstr>PowerPoint Presentation</vt:lpstr>
      <vt:lpstr>Pareto Chart – Hotel Example</vt:lpstr>
      <vt:lpstr>Pareto Chart – Hotel Example</vt:lpstr>
      <vt:lpstr>PowerPoint Presentation</vt:lpstr>
      <vt:lpstr>PowerPoint Presentation</vt:lpstr>
      <vt:lpstr>PowerPoint Presentation</vt:lpstr>
      <vt:lpstr>PowerPoint Presentation</vt:lpstr>
      <vt:lpstr>PowerPoint Presentation</vt:lpstr>
      <vt:lpstr>Process Control Charts – Factory Example</vt:lpstr>
      <vt:lpstr>Process Control Charts – Factory Example</vt:lpstr>
      <vt:lpstr>PowerPoint Presentation</vt:lpstr>
      <vt:lpstr>PowerPoint Presentation</vt:lpstr>
      <vt:lpstr>Constructing Scatter Diagram </vt:lpstr>
      <vt:lpstr>Strong Positive Correlation</vt:lpstr>
      <vt:lpstr>PowerPoint Presentation</vt:lpstr>
      <vt:lpstr>PowerPoint Presentation</vt:lpstr>
      <vt:lpstr>PowerPoint Presentation</vt:lpstr>
      <vt:lpstr>PowerPoint Presentation</vt:lpstr>
      <vt:lpstr>PowerPoint Presentation</vt:lpstr>
      <vt:lpstr>Scatter Diagram – Factory Example</vt:lpstr>
      <vt:lpstr>Scatter Diagram – Factory Example</vt:lpstr>
      <vt:lpstr>Scatter Diagram – Factory Example</vt:lpstr>
      <vt:lpstr>PowerPoint Presentation</vt:lpstr>
      <vt:lpstr>PowerPoint Presentation</vt:lpstr>
      <vt:lpstr>PowerPoint Presentation</vt:lpstr>
      <vt:lpstr>PowerPoint Presentation</vt:lpstr>
      <vt:lpstr>Simple Flowchart Example</vt:lpstr>
      <vt:lpstr>Cross-functional Flowchart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Ehab Mahmoud</cp:lastModifiedBy>
  <cp:revision>40</cp:revision>
  <dcterms:created xsi:type="dcterms:W3CDTF">2023-04-29T09:08:00Z</dcterms:created>
  <dcterms:modified xsi:type="dcterms:W3CDTF">2026-05-12T19:47:59Z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