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3"/>
  </p:sldMasterIdLst>
  <p:notesMasterIdLst>
    <p:notesMasterId r:id="rId49"/>
  </p:notesMasterIdLst>
  <p:sldIdLst>
    <p:sldId id="480" r:id="rId4"/>
    <p:sldId id="303" r:id="rId5"/>
    <p:sldId id="271" r:id="rId6"/>
    <p:sldId id="481" r:id="rId7"/>
    <p:sldId id="484" r:id="rId8"/>
    <p:sldId id="482" r:id="rId9"/>
    <p:sldId id="483" r:id="rId10"/>
    <p:sldId id="485" r:id="rId11"/>
    <p:sldId id="488" r:id="rId12"/>
    <p:sldId id="486" r:id="rId13"/>
    <p:sldId id="487" r:id="rId14"/>
    <p:sldId id="489" r:id="rId15"/>
    <p:sldId id="490" r:id="rId16"/>
    <p:sldId id="491" r:id="rId17"/>
    <p:sldId id="492" r:id="rId18"/>
    <p:sldId id="493" r:id="rId19"/>
    <p:sldId id="495" r:id="rId20"/>
    <p:sldId id="494" r:id="rId21"/>
    <p:sldId id="496" r:id="rId22"/>
    <p:sldId id="497" r:id="rId23"/>
    <p:sldId id="498" r:id="rId24"/>
    <p:sldId id="499" r:id="rId25"/>
    <p:sldId id="500" r:id="rId26"/>
    <p:sldId id="501" r:id="rId27"/>
    <p:sldId id="502" r:id="rId28"/>
    <p:sldId id="503" r:id="rId29"/>
    <p:sldId id="504" r:id="rId30"/>
    <p:sldId id="505" r:id="rId31"/>
    <p:sldId id="506" r:id="rId32"/>
    <p:sldId id="507" r:id="rId33"/>
    <p:sldId id="508" r:id="rId34"/>
    <p:sldId id="509" r:id="rId35"/>
    <p:sldId id="521" r:id="rId36"/>
    <p:sldId id="510" r:id="rId37"/>
    <p:sldId id="511" r:id="rId38"/>
    <p:sldId id="512" r:id="rId39"/>
    <p:sldId id="513" r:id="rId40"/>
    <p:sldId id="520" r:id="rId41"/>
    <p:sldId id="514" r:id="rId42"/>
    <p:sldId id="515" r:id="rId43"/>
    <p:sldId id="516" r:id="rId44"/>
    <p:sldId id="517" r:id="rId45"/>
    <p:sldId id="518" r:id="rId46"/>
    <p:sldId id="51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08"/>
            <p14:sldId id="509"/>
            <p14:sldId id="521"/>
            <p14:sldId id="510"/>
            <p14:sldId id="511"/>
            <p14:sldId id="512"/>
            <p14:sldId id="513"/>
            <p14:sldId id="520"/>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58"/>
      </p:cViewPr>
      <p:guideLst>
        <p:guide orient="horz" pos="2160"/>
        <p:guide pos="3840"/>
      </p:guideLst>
    </p:cSldViewPr>
  </p:slideViewPr>
  <p:notesTextViewPr>
    <p:cViewPr>
      <p:scale>
        <a:sx n="1" d="1"/>
        <a:sy n="1" d="1"/>
      </p:scale>
      <p:origin x="0" y="0"/>
    </p:cViewPr>
  </p:notesTextViewPr>
  <p:sorterViewPr>
    <p:cViewPr>
      <p:scale>
        <a:sx n="100" d="100"/>
        <a:sy n="100" d="100"/>
      </p:scale>
      <p:origin x="0" y="12173"/>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6514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634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753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3920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5789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155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3872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8033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6953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9271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6740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516358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6172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33351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1201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5315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951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66737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0310992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17883" y="3794396"/>
            <a:ext cx="5389775" cy="1261884"/>
          </a:xfrm>
          <a:prstGeom prst="rect">
            <a:avLst/>
          </a:prstGeom>
          <a:noFill/>
        </p:spPr>
        <p:txBody>
          <a:bodyPr wrap="square" rtlCol="0">
            <a:spAutoFit/>
          </a:bodyPr>
          <a:lstStyle/>
          <a:p>
            <a:pPr algn="ctr"/>
            <a:r>
              <a:rPr lang="ar-EG" sz="2800" b="1" dirty="0">
                <a:solidFill>
                  <a:srgbClr val="FF0000"/>
                </a:solidFill>
                <a:latin typeface="Alexandria" pitchFamily="2" charset="-78"/>
                <a:cs typeface="Alexandria" pitchFamily="2" charset="-78"/>
              </a:rPr>
              <a:t>مقرر الحكومة الرقمية </a:t>
            </a:r>
          </a:p>
          <a:p>
            <a:pPr algn="ctr"/>
            <a:r>
              <a:rPr lang="en-US" sz="2400" dirty="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a:solidFill>
                  <a:srgbClr val="00B0F0"/>
                </a:solidFill>
                <a:latin typeface="Alexandria" pitchFamily="2" charset="-78"/>
                <a:cs typeface="Alexandria" pitchFamily="2" charset="-78"/>
              </a:rPr>
              <a:t>ماجستير القانون الرقمي </a:t>
            </a:r>
          </a:p>
          <a:p>
            <a:r>
              <a:rPr lang="ar-EG" sz="4400" b="1" dirty="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0" y="349017"/>
            <a:ext cx="2956816" cy="138391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94035" y="2785710"/>
            <a:ext cx="3483646" cy="1261884"/>
          </a:xfrm>
          <a:prstGeom prst="rect">
            <a:avLst/>
          </a:prstGeom>
          <a:noFill/>
        </p:spPr>
        <p:txBody>
          <a:bodyPr wrap="none" rtlCol="0">
            <a:spAutoFit/>
          </a:bodyPr>
          <a:lstStyle/>
          <a:p>
            <a:r>
              <a:rPr lang="ar-EG" sz="3200" b="1" dirty="0">
                <a:solidFill>
                  <a:srgbClr val="00B0F0"/>
                </a:solidFill>
                <a:latin typeface="Alexandria" pitchFamily="2" charset="-78"/>
                <a:cs typeface="Alexandria" pitchFamily="2" charset="-78"/>
              </a:rPr>
              <a:t>الحكومة الرقمية</a:t>
            </a:r>
          </a:p>
          <a:p>
            <a:endParaRPr lang="ar-EG" sz="4400" b="1" dirty="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6791" y="3508985"/>
            <a:ext cx="5104434" cy="12935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a:solidFill>
                <a:schemeClr val="tx1"/>
              </a:solidFill>
              <a:latin typeface="Alexandria" pitchFamily="2" charset="-78"/>
              <a:cs typeface="Alexandria" pitchFamily="2" charset="-78"/>
            </a:endParaRPr>
          </a:p>
          <a:p>
            <a:pPr algn="ctr"/>
            <a:r>
              <a:rPr lang="ar-EG" sz="2400" b="1" dirty="0">
                <a:solidFill>
                  <a:schemeClr val="tx1"/>
                </a:solidFill>
                <a:latin typeface="Alexandria" pitchFamily="2" charset="-78"/>
                <a:cs typeface="Alexandria" pitchFamily="2" charset="-78"/>
              </a:rPr>
              <a:t>المحاضرة الرابعة</a:t>
            </a:r>
          </a:p>
          <a:p>
            <a:pPr algn="ctr"/>
            <a:r>
              <a:rPr lang="ar-EG" sz="2400" b="1" dirty="0">
                <a:solidFill>
                  <a:schemeClr val="tx1"/>
                </a:solidFill>
                <a:latin typeface="Alexandria" pitchFamily="2" charset="-78"/>
                <a:cs typeface="Alexandria" pitchFamily="2" charset="-78"/>
              </a:rPr>
              <a:t>المرفق العام الالكتروني </a:t>
            </a:r>
            <a:endParaRPr lang="en-US" sz="24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 </a:t>
            </a:r>
            <a:r>
              <a:rPr lang="en-US" sz="2000" dirty="0" err="1">
                <a:solidFill>
                  <a:schemeClr val="accent1">
                    <a:lumMod val="50000"/>
                  </a:schemeClr>
                </a:solidFill>
                <a:latin typeface="Alexandria" pitchFamily="2" charset="-78"/>
                <a:cs typeface="Alexandria" pitchFamily="2" charset="-78"/>
              </a:rPr>
              <a:t>Haytham</a:t>
            </a:r>
            <a:r>
              <a:rPr lang="en-US" sz="2000" dirty="0">
                <a:solidFill>
                  <a:schemeClr val="accent1">
                    <a:lumMod val="50000"/>
                  </a:schemeClr>
                </a:solidFill>
                <a:latin typeface="Alexandria" pitchFamily="2" charset="-78"/>
                <a:cs typeface="Alexandria" pitchFamily="2" charset="-78"/>
              </a:rPr>
              <a:t> </a:t>
            </a:r>
            <a:r>
              <a:rPr lang="en-US" sz="2000" dirty="0" err="1">
                <a:solidFill>
                  <a:schemeClr val="accent1">
                    <a:lumMod val="50000"/>
                  </a:schemeClr>
                </a:solidFill>
                <a:latin typeface="Alexandria" pitchFamily="2" charset="-78"/>
                <a:cs typeface="Alexandria" pitchFamily="2" charset="-78"/>
              </a:rPr>
              <a:t>Eissa</a:t>
            </a:r>
            <a:r>
              <a:rPr lang="en-US" sz="2000" dirty="0">
                <a:solidFill>
                  <a:schemeClr val="accent1">
                    <a:lumMod val="50000"/>
                  </a:schemeClr>
                </a:solidFill>
                <a:latin typeface="Alexandria" pitchFamily="2" charset="-78"/>
                <a:cs typeface="Alexandria" pitchFamily="2" charset="-78"/>
              </a:rPr>
              <a:t> </a:t>
            </a:r>
            <a:r>
              <a:rPr lang="en-US" sz="2000" dirty="0" err="1">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Picture 5"/>
          <p:cNvPicPr>
            <a:picLocks noChangeAspect="1"/>
          </p:cNvPicPr>
          <p:nvPr/>
        </p:nvPicPr>
        <p:blipFill>
          <a:blip r:embed="rId4"/>
          <a:stretch>
            <a:fillRect/>
          </a:stretch>
        </p:blipFill>
        <p:spPr>
          <a:xfrm>
            <a:off x="8775603" y="471753"/>
            <a:ext cx="2956816" cy="1383912"/>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27321" y="4884389"/>
            <a:ext cx="5994873" cy="1938992"/>
          </a:xfrm>
          <a:prstGeom prst="rect">
            <a:avLst/>
          </a:prstGeom>
          <a:noFill/>
        </p:spPr>
        <p:txBody>
          <a:bodyPr wrap="square">
            <a:spAutoFit/>
          </a:bodyPr>
          <a:lstStyle/>
          <a:p>
            <a:pPr algn="r">
              <a:lnSpc>
                <a:spcPct val="120000"/>
              </a:lnSpc>
            </a:pPr>
            <a:r>
              <a:rPr lang="ar-EG" sz="2400" b="1" dirty="0">
                <a:latin typeface="Alexandria" pitchFamily="2" charset="-78"/>
                <a:cs typeface="Alexandria" pitchFamily="2" charset="-78"/>
              </a:rPr>
              <a:t>أولا: ماهية المرفق العام الالكتروني </a:t>
            </a:r>
          </a:p>
          <a:p>
            <a:pPr algn="r">
              <a:lnSpc>
                <a:spcPct val="120000"/>
              </a:lnSpc>
            </a:pPr>
            <a:r>
              <a:rPr lang="ar-EG" sz="2400" b="1" dirty="0">
                <a:latin typeface="Alexandria" pitchFamily="2" charset="-78"/>
                <a:cs typeface="Alexandria" pitchFamily="2" charset="-78"/>
              </a:rPr>
              <a:t>ثانيا: أثر الادارة الالكترونية للمرافق العامة على المبادئ التي تحكم سيرها </a:t>
            </a:r>
          </a:p>
          <a:p>
            <a:pPr algn="r">
              <a:lnSpc>
                <a:spcPct val="120000"/>
              </a:lnSpc>
            </a:pPr>
            <a:r>
              <a:rPr lang="ar-EG" sz="2800" b="1" dirty="0">
                <a:solidFill>
                  <a:schemeClr val="bg1"/>
                </a:solidFill>
                <a:latin typeface="Alexandria" pitchFamily="2" charset="-78"/>
                <a:cs typeface="Alexandria" pitchFamily="2" charset="-78"/>
              </a:rPr>
              <a:t>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422732" cy="584775"/>
          </a:xfrm>
          <a:prstGeom prst="rect">
            <a:avLst/>
          </a:prstGeom>
          <a:noFill/>
        </p:spPr>
        <p:txBody>
          <a:bodyPr wrap="none" rtlCol="0">
            <a:spAutoFit/>
          </a:bodyPr>
          <a:lstStyle/>
          <a:p>
            <a:r>
              <a:rPr lang="ar-EG" sz="3200" b="1" dirty="0">
                <a:solidFill>
                  <a:srgbClr val="FF0000"/>
                </a:solidFill>
                <a:latin typeface="Alexandria" pitchFamily="2" charset="-78"/>
                <a:cs typeface="Alexandria" pitchFamily="2" charset="-78"/>
              </a:rPr>
              <a:t>محاور  المحاضرة</a:t>
            </a:r>
            <a:endParaRPr lang="en-US" sz="3200" b="1" dirty="0">
              <a:solidFill>
                <a:srgbClr val="FF0000"/>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9117349" y="101656"/>
            <a:ext cx="2956816" cy="1383912"/>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05063" y="1223892"/>
            <a:ext cx="10515600" cy="1325563"/>
          </a:xfrm>
        </p:spPr>
        <p:txBody>
          <a:bodyPr>
            <a:normAutofit/>
          </a:bodyPr>
          <a:lstStyle/>
          <a:p>
            <a:pPr algn="ctr"/>
            <a:r>
              <a:rPr lang="ar-EG" sz="3200" dirty="0">
                <a:cs typeface="Alexandria" pitchFamily="2" charset="-78"/>
              </a:rPr>
              <a:t>أولا: ماهية المرفق العام الالكتروني </a:t>
            </a:r>
          </a:p>
        </p:txBody>
      </p:sp>
      <p:sp>
        <p:nvSpPr>
          <p:cNvPr id="3" name="عنصر نائب للمحتوى 2"/>
          <p:cNvSpPr>
            <a:spLocks noGrp="1"/>
          </p:cNvSpPr>
          <p:nvPr>
            <p:ph idx="1"/>
          </p:nvPr>
        </p:nvSpPr>
        <p:spPr>
          <a:xfrm>
            <a:off x="1909823" y="1886674"/>
            <a:ext cx="7940233" cy="3518704"/>
          </a:xfrm>
        </p:spPr>
        <p:txBody>
          <a:bodyPr>
            <a:normAutofit fontScale="92500" lnSpcReduction="10000"/>
          </a:bodyPr>
          <a:lstStyle/>
          <a:p>
            <a:pPr marL="0" indent="0" algn="just" rtl="1">
              <a:lnSpc>
                <a:spcPct val="150000"/>
              </a:lnSpc>
              <a:buNone/>
            </a:pPr>
            <a:endParaRPr lang="ar-EG" dirty="0">
              <a:solidFill>
                <a:schemeClr val="bg1"/>
              </a:solidFill>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يتمثل دور الإدارة العامة في إشباع الحاجات العامة للمواطنين، وتقوم بذلك عن طريق المرافق العامة في الدولة، وهذا هو الغرض من وجودها ومنحها امتيازات السلطة العامة، لكي تتمكن من أداء ذلك في الواقع.</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3886263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0864" y="1319514"/>
            <a:ext cx="8861384" cy="4444679"/>
          </a:xfrm>
        </p:spPr>
        <p:txBody>
          <a:bodyPr>
            <a:normAutofit fontScale="92500" lnSpcReduction="20000"/>
          </a:bodyPr>
          <a:lstStyle/>
          <a:p>
            <a:pPr marL="0" indent="0" algn="r">
              <a:lnSpc>
                <a:spcPct val="150000"/>
              </a:lnSpc>
              <a:buNone/>
            </a:pPr>
            <a:r>
              <a:rPr lang="ar-EG" dirty="0">
                <a:latin typeface="Alexandria" pitchFamily="2" charset="-78"/>
                <a:cs typeface="Alexandria" pitchFamily="2" charset="-78"/>
              </a:rPr>
              <a:t>ونتعرض لماهية المرافق العامة الالكترونية من خلال توضيح هذه النقاط: </a:t>
            </a:r>
          </a:p>
          <a:p>
            <a:pPr marL="0" indent="0" algn="r">
              <a:lnSpc>
                <a:spcPct val="150000"/>
              </a:lnSpc>
              <a:buNone/>
            </a:pPr>
            <a:endParaRPr lang="ar-EG" dirty="0">
              <a:latin typeface="Alexandria" pitchFamily="2" charset="-78"/>
              <a:cs typeface="Alexandria" pitchFamily="2" charset="-78"/>
            </a:endParaRPr>
          </a:p>
          <a:p>
            <a:pPr marL="0" indent="0" algn="r">
              <a:lnSpc>
                <a:spcPct val="150000"/>
              </a:lnSpc>
              <a:buNone/>
            </a:pPr>
            <a:r>
              <a:rPr lang="ar-EG" dirty="0">
                <a:latin typeface="Alexandria" pitchFamily="2" charset="-78"/>
                <a:cs typeface="Alexandria" pitchFamily="2" charset="-78"/>
              </a:rPr>
              <a:t>1- تعريف المرفق العام </a:t>
            </a:r>
          </a:p>
          <a:p>
            <a:pPr marL="0" indent="0" algn="r">
              <a:lnSpc>
                <a:spcPct val="150000"/>
              </a:lnSpc>
              <a:buNone/>
            </a:pPr>
            <a:r>
              <a:rPr lang="ar-EG" dirty="0">
                <a:latin typeface="Alexandria" pitchFamily="2" charset="-78"/>
                <a:cs typeface="Alexandria" pitchFamily="2" charset="-78"/>
              </a:rPr>
              <a:t>2-عناصر المرفق العام </a:t>
            </a:r>
          </a:p>
          <a:p>
            <a:pPr marL="0" indent="0" algn="r">
              <a:lnSpc>
                <a:spcPct val="150000"/>
              </a:lnSpc>
              <a:buNone/>
            </a:pPr>
            <a:r>
              <a:rPr lang="ar-EG" dirty="0">
                <a:latin typeface="Alexandria" pitchFamily="2" charset="-78"/>
                <a:cs typeface="Alexandria" pitchFamily="2" charset="-78"/>
              </a:rPr>
              <a:t>3-أقسام المرفق العام</a:t>
            </a:r>
          </a:p>
          <a:p>
            <a:pPr marL="0" indent="0" algn="r">
              <a:lnSpc>
                <a:spcPct val="150000"/>
              </a:lnSpc>
              <a:buNone/>
            </a:pPr>
            <a:r>
              <a:rPr lang="ar-EG" dirty="0">
                <a:latin typeface="Alexandria" pitchFamily="2" charset="-78"/>
                <a:cs typeface="Alexandria" pitchFamily="2" charset="-78"/>
              </a:rPr>
              <a:t>4-نشأة المرفق العام الالكتروني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8871958" y="35401"/>
            <a:ext cx="2956816" cy="1383912"/>
          </a:xfrm>
          <a:prstGeom prst="rect">
            <a:avLst/>
          </a:prstGeom>
        </p:spPr>
      </p:pic>
    </p:spTree>
    <p:extLst>
      <p:ext uri="{BB962C8B-B14F-4D97-AF65-F5344CB8AC3E}">
        <p14:creationId xmlns:p14="http://schemas.microsoft.com/office/powerpoint/2010/main" val="126646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18436" y="906102"/>
            <a:ext cx="10515600" cy="1325563"/>
          </a:xfrm>
        </p:spPr>
        <p:txBody>
          <a:bodyPr>
            <a:noAutofit/>
          </a:bodyPr>
          <a:lstStyle/>
          <a:p>
            <a:pPr algn="ctr"/>
            <a:br>
              <a:rPr lang="ar-EG" sz="4800" dirty="0">
                <a:solidFill>
                  <a:schemeClr val="bg1"/>
                </a:solidFill>
                <a:cs typeface="Alexandria" pitchFamily="2" charset="-78"/>
              </a:rPr>
            </a:br>
            <a:br>
              <a:rPr lang="ar-EG" sz="4800" dirty="0">
                <a:solidFill>
                  <a:schemeClr val="bg1"/>
                </a:solidFill>
                <a:cs typeface="Alexandria" pitchFamily="2" charset="-78"/>
              </a:rPr>
            </a:br>
            <a:r>
              <a:rPr lang="ar-EG" sz="3200" dirty="0">
                <a:cs typeface="Alexandria" pitchFamily="2" charset="-78"/>
              </a:rPr>
              <a:t>1- تعريف المرفق العام</a:t>
            </a:r>
            <a:r>
              <a:rPr lang="ar-EG" sz="4800" dirty="0">
                <a:solidFill>
                  <a:schemeClr val="bg1"/>
                </a:solidFill>
                <a:cs typeface="Alexandria" pitchFamily="2" charset="-78"/>
              </a:rPr>
              <a:t> </a:t>
            </a:r>
            <a:br>
              <a:rPr lang="ar-EG" sz="4800" dirty="0">
                <a:solidFill>
                  <a:schemeClr val="bg1"/>
                </a:solidFill>
                <a:cs typeface="Alexandria" pitchFamily="2" charset="-78"/>
              </a:rPr>
            </a:br>
            <a:endParaRPr lang="en-US" sz="4800" dirty="0">
              <a:solidFill>
                <a:schemeClr val="bg1"/>
              </a:solidFill>
            </a:endParaRPr>
          </a:p>
        </p:txBody>
      </p:sp>
      <p:sp>
        <p:nvSpPr>
          <p:cNvPr id="3" name="عنصر نائب للمحتوى 2"/>
          <p:cNvSpPr>
            <a:spLocks noGrp="1"/>
          </p:cNvSpPr>
          <p:nvPr>
            <p:ph idx="1"/>
          </p:nvPr>
        </p:nvSpPr>
        <p:spPr>
          <a:xfrm>
            <a:off x="923902" y="2683559"/>
            <a:ext cx="10012101" cy="3958541"/>
          </a:xfrm>
        </p:spPr>
        <p:txBody>
          <a:bodyPr>
            <a:normAutofit/>
          </a:bodyPr>
          <a:lstStyle/>
          <a:p>
            <a:pPr marL="0" indent="0" algn="just" rtl="1">
              <a:lnSpc>
                <a:spcPct val="150000"/>
              </a:lnSpc>
              <a:buNone/>
            </a:pPr>
            <a:endParaRPr lang="ar-EG" sz="2400" dirty="0">
              <a:latin typeface="Alexandria" pitchFamily="2" charset="-78"/>
              <a:cs typeface="Alexandria" pitchFamily="2" charset="-78"/>
            </a:endParaRPr>
          </a:p>
          <a:p>
            <a:pPr marL="0" indent="0" algn="just" rtl="1">
              <a:lnSpc>
                <a:spcPct val="150000"/>
              </a:lnSpc>
              <a:buNone/>
            </a:pPr>
            <a:r>
              <a:rPr lang="ar-EG" sz="2400" dirty="0">
                <a:latin typeface="Alexandria" pitchFamily="2" charset="-78"/>
                <a:cs typeface="Alexandria" pitchFamily="2" charset="-78"/>
              </a:rPr>
              <a:t>المَرْفِقُ  في اللغة هو ما يُرتفَق به وينتفع ويستعان، ومنه مرافق المدينة: وهي ما ينتفع به السكان عامة كأَجهزة النقل والشرب والإضاءة.</a:t>
            </a:r>
          </a:p>
          <a:p>
            <a:pPr marL="0" indent="0" algn="just" rtl="1">
              <a:lnSpc>
                <a:spcPct val="150000"/>
              </a:lnSpc>
              <a:buNone/>
            </a:pPr>
            <a:r>
              <a:rPr lang="ar-EG" sz="2400" dirty="0">
                <a:latin typeface="Alexandria" pitchFamily="2" charset="-78"/>
                <a:cs typeface="Alexandria" pitchFamily="2" charset="-78"/>
              </a:rPr>
              <a:t>أما التعريف الاصطلاحي للمرفق العام، فهناك ثلاثة اتجاهات في هذا الشأن، بحسب الزاوية التي ينظر منها كل اتجاه إلى المسألة.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9019284" y="145284"/>
            <a:ext cx="2956816" cy="1383912"/>
          </a:xfrm>
          <a:prstGeom prst="rect">
            <a:avLst/>
          </a:prstGeom>
        </p:spPr>
      </p:pic>
    </p:spTree>
    <p:extLst>
      <p:ext uri="{BB962C8B-B14F-4D97-AF65-F5344CB8AC3E}">
        <p14:creationId xmlns:p14="http://schemas.microsoft.com/office/powerpoint/2010/main" val="2475422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08882" y="1921397"/>
            <a:ext cx="8634714" cy="3646026"/>
          </a:xfrm>
        </p:spPr>
        <p:txBody>
          <a:bodyPr>
            <a:normAutofit lnSpcReduction="10000"/>
          </a:bodyPr>
          <a:lstStyle/>
          <a:p>
            <a:pPr marL="0" indent="0" algn="just" rtl="1">
              <a:lnSpc>
                <a:spcPct val="150000"/>
              </a:lnSpc>
              <a:buNone/>
            </a:pPr>
            <a:r>
              <a:rPr lang="ar-EG" dirty="0">
                <a:latin typeface="Alexandria" pitchFamily="2" charset="-78"/>
                <a:cs typeface="Alexandria" pitchFamily="2" charset="-78"/>
              </a:rPr>
              <a:t> فمن الفقهاء من ينظر إلى المرفق من ناحية الشكل أو الهيئة التي تتولى إدارته ويعرف هذا بالاتجاه العضوي، ومن الفقهاء من ينظر إليه من ناحية الموضوع أو طبيعة النشاط ويعرف ذلك بالاتجاه الموضوعي أو الوظيفي، وهناك اتجاه ثالث يمزج بين الاتجاهين السابقين، ونبين ذلك فيما يلي: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8775603" y="0"/>
            <a:ext cx="2956816" cy="1383912"/>
          </a:xfrm>
          <a:prstGeom prst="rect">
            <a:avLst/>
          </a:prstGeom>
        </p:spPr>
      </p:pic>
    </p:spTree>
    <p:extLst>
      <p:ext uri="{BB962C8B-B14F-4D97-AF65-F5344CB8AC3E}">
        <p14:creationId xmlns:p14="http://schemas.microsoft.com/office/powerpoint/2010/main" val="2732254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31089" y="1794076"/>
            <a:ext cx="9653286" cy="4097438"/>
          </a:xfrm>
        </p:spPr>
        <p:txBody>
          <a:bodyPr>
            <a:normAutofit fontScale="85000" lnSpcReduction="10000"/>
          </a:bodyPr>
          <a:lstStyle/>
          <a:p>
            <a:pPr marL="0" indent="0" algn="just" rtl="1">
              <a:lnSpc>
                <a:spcPct val="150000"/>
              </a:lnSpc>
              <a:buNone/>
            </a:pPr>
            <a:r>
              <a:rPr lang="ar-EG" b="1" u="sng" dirty="0">
                <a:latin typeface="Alexandria" pitchFamily="2" charset="-78"/>
                <a:cs typeface="Alexandria" pitchFamily="2" charset="-78"/>
              </a:rPr>
              <a:t>(أ)- الاتجاه العضوي: </a:t>
            </a:r>
            <a:r>
              <a:rPr lang="ar-EG" dirty="0">
                <a:latin typeface="Alexandria" pitchFamily="2" charset="-78"/>
                <a:cs typeface="Alexandria" pitchFamily="2" charset="-78"/>
              </a:rPr>
              <a:t>ينظر كما قلنا هذا الاتجاه إلى الشكل أو الهيئة التي تقوم بالإدارة، ويعرف البعض من هذا الاتجاه المرفق العام بأنه:  كل مشروع تقوم به هيئة عامة يهدف إلى سد حاجات ذات نفع عام.</a:t>
            </a:r>
          </a:p>
          <a:p>
            <a:pPr marL="0" indent="0" algn="just" rtl="1">
              <a:lnSpc>
                <a:spcPct val="150000"/>
              </a:lnSpc>
              <a:buNone/>
            </a:pPr>
            <a:r>
              <a:rPr lang="ar-EG" dirty="0">
                <a:latin typeface="Alexandria" pitchFamily="2" charset="-78"/>
                <a:cs typeface="Alexandria" pitchFamily="2" charset="-78"/>
              </a:rPr>
              <a:t>ويعرفه البعض الآخر بأنه: منظمة عامة تتمتع بسلطة واختصاص تستهدف إشباع حاجات وخدمات عامة بصورة منتظمة ودائمة.</a:t>
            </a:r>
          </a:p>
          <a:p>
            <a:pPr marL="0" indent="0" algn="just" rtl="1">
              <a:lnSpc>
                <a:spcPct val="150000"/>
              </a:lnSpc>
              <a:buNone/>
            </a:pPr>
            <a:r>
              <a:rPr lang="ar-EG" dirty="0">
                <a:latin typeface="Alexandria" pitchFamily="2" charset="-78"/>
                <a:cs typeface="Alexandria" pitchFamily="2" charset="-78"/>
              </a:rPr>
              <a:t>كما يرى البعض أنه: هيئة تحت الإشراف الأعلى للحكام تقوم بإشباع الحاجات العامة للجمهور.</a:t>
            </a:r>
          </a:p>
          <a:p>
            <a:pPr marL="0" indent="0" algn="just" rtl="1">
              <a:lnSpc>
                <a:spcPct val="150000"/>
              </a:lnSpc>
              <a:buNone/>
            </a:pPr>
            <a:endParaRPr lang="ar-EG"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122215" y="80471"/>
            <a:ext cx="2956816" cy="1383912"/>
          </a:xfrm>
          <a:prstGeom prst="rect">
            <a:avLst/>
          </a:prstGeom>
        </p:spPr>
      </p:pic>
    </p:spTree>
    <p:extLst>
      <p:ext uri="{BB962C8B-B14F-4D97-AF65-F5344CB8AC3E}">
        <p14:creationId xmlns:p14="http://schemas.microsoft.com/office/powerpoint/2010/main" val="1023902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4" y="1921397"/>
            <a:ext cx="9016679" cy="4255566"/>
          </a:xfrm>
        </p:spPr>
        <p:txBody>
          <a:bodyPr>
            <a:normAutofit fontScale="92500" lnSpcReduction="10000"/>
          </a:bodyPr>
          <a:lstStyle/>
          <a:p>
            <a:pPr marL="0" lvl="0" indent="0" algn="just" rtl="1">
              <a:lnSpc>
                <a:spcPct val="150000"/>
              </a:lnSpc>
              <a:buNone/>
            </a:pPr>
            <a:r>
              <a:rPr lang="ar-EG" b="1" u="sng" dirty="0">
                <a:latin typeface="Alexandria" pitchFamily="2" charset="-78"/>
                <a:cs typeface="Alexandria" pitchFamily="2" charset="-78"/>
              </a:rPr>
              <a:t>(ب)- الاتجاه الموضوعي أو الوظيفي: </a:t>
            </a:r>
          </a:p>
          <a:p>
            <a:pPr marL="0" lvl="0" indent="0" algn="just" rtl="1">
              <a:lnSpc>
                <a:spcPct val="150000"/>
              </a:lnSpc>
              <a:buNone/>
            </a:pPr>
            <a:r>
              <a:rPr lang="ar-EG" dirty="0">
                <a:latin typeface="Alexandria" pitchFamily="2" charset="-78"/>
                <a:cs typeface="Alexandria" pitchFamily="2" charset="-78"/>
              </a:rPr>
              <a:t>ينظر هذا الاتجاه إلى المرفق العام من زاوية النشاط الذي ينطوي على إشباع الحاجات العامة؛ لذا يعرف البعض من هذا الاتجاه المرفق العام بأنه: النشاط أو العمل الذي يمارسه المرفق تحقيقا للنفع العام.</a:t>
            </a:r>
          </a:p>
          <a:p>
            <a:pPr marL="0" lvl="0" indent="0" algn="just" rtl="1">
              <a:lnSpc>
                <a:spcPct val="150000"/>
              </a:lnSpc>
              <a:buNone/>
            </a:pPr>
            <a:r>
              <a:rPr lang="ar-EG" dirty="0">
                <a:latin typeface="Alexandria" pitchFamily="2" charset="-78"/>
                <a:cs typeface="Alexandria" pitchFamily="2" charset="-78"/>
              </a:rPr>
              <a:t>كما يرى البعض بأنه: النشاط الذي تباشره السلطة العامة بقصد الوفاء بحاجة ذات نفع عام.</a:t>
            </a:r>
          </a:p>
          <a:p>
            <a:pPr marL="0" indent="0" algn="r">
              <a:buNone/>
            </a:pPr>
            <a:endParaRPr lang="en-US" dirty="0">
              <a:solidFill>
                <a:schemeClr val="bg1"/>
              </a:solidFill>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7" name="Picture 6"/>
          <p:cNvPicPr>
            <a:picLocks noChangeAspect="1"/>
          </p:cNvPicPr>
          <p:nvPr/>
        </p:nvPicPr>
        <p:blipFill>
          <a:blip r:embed="rId2"/>
          <a:stretch>
            <a:fillRect/>
          </a:stretch>
        </p:blipFill>
        <p:spPr>
          <a:xfrm>
            <a:off x="9122215" y="205600"/>
            <a:ext cx="2956816" cy="1383912"/>
          </a:xfrm>
          <a:prstGeom prst="rect">
            <a:avLst/>
          </a:prstGeom>
        </p:spPr>
      </p:pic>
    </p:spTree>
    <p:extLst>
      <p:ext uri="{BB962C8B-B14F-4D97-AF65-F5344CB8AC3E}">
        <p14:creationId xmlns:p14="http://schemas.microsoft.com/office/powerpoint/2010/main" val="2213295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937549" y="1851949"/>
            <a:ext cx="9977378" cy="4780345"/>
          </a:xfrm>
        </p:spPr>
        <p:txBody>
          <a:bodyPr>
            <a:normAutofit fontScale="85000" lnSpcReduction="20000"/>
          </a:bodyPr>
          <a:lstStyle/>
          <a:p>
            <a:pPr marL="0" indent="0" algn="just" rtl="1">
              <a:lnSpc>
                <a:spcPct val="150000"/>
              </a:lnSpc>
              <a:buNone/>
            </a:pPr>
            <a:r>
              <a:rPr lang="ar-EG" b="1" u="sng" dirty="0">
                <a:latin typeface="Alexandria" pitchFamily="2" charset="-78"/>
                <a:cs typeface="Alexandria" pitchFamily="2" charset="-78"/>
              </a:rPr>
              <a:t>(جـ)- الاتجاه المزدوج:  </a:t>
            </a:r>
            <a:r>
              <a:rPr lang="ar-EG" dirty="0">
                <a:latin typeface="Alexandria" pitchFamily="2" charset="-78"/>
                <a:cs typeface="Alexandria" pitchFamily="2" charset="-78"/>
              </a:rPr>
              <a:t>هذا الاتجاه يجمع بين الاتجاهين السابقين؛ لذا يعرف البعض من هذا الاتجاه المرفق العام بأنه: مشروع ذو نفع عام خاضع للهيمنة أو الإدارة العليا للحكام، ويهدف إلى إشباع حاجات عامة للجمهور، بسبب عدم كفاية أو عدم وجود مشروعات خاصة تحقق هذه الأغراض ويخضع لحد أدنى من القواعد الخاصة، أي لنظام قانوني خاص واستثنائي. ويرى البعض أنه: كل نشاط أو مشروع تنشئه الدولة وتديره الإدارة، يستهدف تحقيق منفعة عامة مباشرة أو إشباع حاجة عامة للمواطنين.</a:t>
            </a:r>
          </a:p>
          <a:p>
            <a:pPr marL="0" indent="0" algn="just" rtl="1">
              <a:lnSpc>
                <a:spcPct val="150000"/>
              </a:lnSpc>
              <a:buNone/>
            </a:pPr>
            <a:r>
              <a:rPr lang="ar-EG" dirty="0">
                <a:latin typeface="Alexandria" pitchFamily="2" charset="-78"/>
                <a:cs typeface="Alexandria" pitchFamily="2" charset="-78"/>
              </a:rPr>
              <a:t> وهذا هو الاتجاه الغالب في الفقه.</a:t>
            </a:r>
          </a:p>
          <a:p>
            <a:pPr marL="0" indent="0" algn="just" rtl="1">
              <a:lnSpc>
                <a:spcPct val="150000"/>
              </a:lnSpc>
              <a:buNone/>
            </a:pPr>
            <a:endParaRPr lang="ar-EG" b="1" u="sng" dirty="0">
              <a:solidFill>
                <a:schemeClr val="bg1"/>
              </a:solidFill>
              <a:latin typeface="Alexandria" pitchFamily="2" charset="-78"/>
              <a:cs typeface="Alexandria" pitchFamily="2" charset="-78"/>
            </a:endParaRPr>
          </a:p>
          <a:p>
            <a:pPr marL="0" indent="0" algn="just" rtl="1">
              <a:buNone/>
            </a:pPr>
            <a:endParaRPr lang="ar-EG" dirty="0">
              <a:solidFill>
                <a:schemeClr val="bg1"/>
              </a:solidFill>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7" name="Picture 6"/>
          <p:cNvPicPr>
            <a:picLocks noChangeAspect="1"/>
          </p:cNvPicPr>
          <p:nvPr/>
        </p:nvPicPr>
        <p:blipFill>
          <a:blip r:embed="rId2"/>
          <a:stretch>
            <a:fillRect/>
          </a:stretch>
        </p:blipFill>
        <p:spPr>
          <a:xfrm>
            <a:off x="9235184" y="186349"/>
            <a:ext cx="2956816" cy="1383912"/>
          </a:xfrm>
          <a:prstGeom prst="rect">
            <a:avLst/>
          </a:prstGeom>
        </p:spPr>
      </p:pic>
    </p:spTree>
    <p:extLst>
      <p:ext uri="{BB962C8B-B14F-4D97-AF65-F5344CB8AC3E}">
        <p14:creationId xmlns:p14="http://schemas.microsoft.com/office/powerpoint/2010/main" val="284141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696006"/>
            <a:ext cx="10515600" cy="1325563"/>
          </a:xfrm>
        </p:spPr>
        <p:txBody>
          <a:bodyPr>
            <a:normAutofit/>
          </a:bodyPr>
          <a:lstStyle/>
          <a:p>
            <a:pPr algn="ctr"/>
            <a:r>
              <a:rPr lang="ar-EG" sz="3200" dirty="0">
                <a:cs typeface="Alexandria" pitchFamily="2" charset="-78"/>
              </a:rPr>
              <a:t>2-عناصر المرفق العام </a:t>
            </a:r>
          </a:p>
        </p:txBody>
      </p:sp>
      <p:sp>
        <p:nvSpPr>
          <p:cNvPr id="3" name="عنصر نائب للمحتوى 2"/>
          <p:cNvSpPr>
            <a:spLocks noGrp="1"/>
          </p:cNvSpPr>
          <p:nvPr>
            <p:ph idx="1"/>
          </p:nvPr>
        </p:nvSpPr>
        <p:spPr>
          <a:xfrm>
            <a:off x="1759352" y="1724628"/>
            <a:ext cx="8160152" cy="4305782"/>
          </a:xfrm>
        </p:spPr>
        <p:txBody>
          <a:bodyPr>
            <a:normAutofit/>
          </a:bodyPr>
          <a:lstStyle/>
          <a:p>
            <a:pPr marL="0" indent="0" algn="r">
              <a:lnSpc>
                <a:spcPct val="150000"/>
              </a:lnSpc>
              <a:buNone/>
            </a:pPr>
            <a:r>
              <a:rPr lang="ar-EG" sz="2400" dirty="0">
                <a:latin typeface="Alexandria" pitchFamily="2" charset="-78"/>
                <a:cs typeface="Alexandria" pitchFamily="2" charset="-78"/>
              </a:rPr>
              <a:t>هناك عدة عناصر يجب توافرها في المرفق العام لقيامه، وهي:</a:t>
            </a:r>
          </a:p>
          <a:p>
            <a:pPr marL="0" indent="0" algn="r">
              <a:lnSpc>
                <a:spcPct val="150000"/>
              </a:lnSpc>
              <a:buNone/>
            </a:pPr>
            <a:r>
              <a:rPr lang="ar-EG" sz="2400" dirty="0">
                <a:latin typeface="Alexandria" pitchFamily="2" charset="-78"/>
                <a:cs typeface="Alexandria" pitchFamily="2" charset="-78"/>
              </a:rPr>
              <a:t>(أ)- إنشاء الدولة للمرفق العام</a:t>
            </a:r>
          </a:p>
          <a:p>
            <a:pPr marL="0" indent="0" algn="r">
              <a:lnSpc>
                <a:spcPct val="150000"/>
              </a:lnSpc>
              <a:buNone/>
            </a:pPr>
            <a:r>
              <a:rPr lang="ar-EG" sz="2400" dirty="0">
                <a:latin typeface="Alexandria" pitchFamily="2" charset="-78"/>
                <a:cs typeface="Alexandria" pitchFamily="2" charset="-78"/>
              </a:rPr>
              <a:t>(ب)- النفع العام</a:t>
            </a:r>
          </a:p>
          <a:p>
            <a:pPr marL="0" indent="0" algn="r">
              <a:lnSpc>
                <a:spcPct val="150000"/>
              </a:lnSpc>
              <a:buNone/>
            </a:pPr>
            <a:r>
              <a:rPr lang="ar-EG" sz="2400" dirty="0">
                <a:latin typeface="Alexandria" pitchFamily="2" charset="-78"/>
                <a:cs typeface="Alexandria" pitchFamily="2" charset="-78"/>
              </a:rPr>
              <a:t>(جـ)-السلطة العامة </a:t>
            </a:r>
          </a:p>
          <a:p>
            <a:pPr marL="0" indent="0" algn="r">
              <a:lnSpc>
                <a:spcPct val="150000"/>
              </a:lnSpc>
              <a:buNone/>
            </a:pPr>
            <a:r>
              <a:rPr lang="ar-EG" sz="2400" dirty="0">
                <a:latin typeface="Alexandria" pitchFamily="2" charset="-78"/>
                <a:cs typeface="Alexandria" pitchFamily="2" charset="-78"/>
              </a:rPr>
              <a:t>(د)-خضوع المرفق العام لنظام قانوني خاص واستثنائي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9063400" y="-25124"/>
            <a:ext cx="2956816" cy="1383912"/>
          </a:xfrm>
          <a:prstGeom prst="rect">
            <a:avLst/>
          </a:prstGeom>
        </p:spPr>
      </p:pic>
    </p:spTree>
    <p:extLst>
      <p:ext uri="{BB962C8B-B14F-4D97-AF65-F5344CB8AC3E}">
        <p14:creationId xmlns:p14="http://schemas.microsoft.com/office/powerpoint/2010/main" val="1923790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7614" y="1944547"/>
            <a:ext cx="8194877" cy="3912243"/>
          </a:xfrm>
        </p:spPr>
        <p:txBody>
          <a:bodyPr>
            <a:normAutofit lnSpcReduction="10000"/>
          </a:bodyPr>
          <a:lstStyle/>
          <a:p>
            <a:pPr marL="0" indent="0" algn="just" rtl="1">
              <a:lnSpc>
                <a:spcPct val="150000"/>
              </a:lnSpc>
              <a:buNone/>
            </a:pPr>
            <a:r>
              <a:rPr lang="ar-EG" b="1" u="sng" dirty="0">
                <a:latin typeface="Alexandria" pitchFamily="2" charset="-78"/>
                <a:cs typeface="Alexandria" pitchFamily="2" charset="-78"/>
              </a:rPr>
              <a:t>(أ)- إنشاء الدولة للمرفق العام: </a:t>
            </a:r>
            <a:r>
              <a:rPr lang="ar-EG" dirty="0">
                <a:latin typeface="Alexandria" pitchFamily="2" charset="-78"/>
                <a:cs typeface="Alexandria" pitchFamily="2" charset="-78"/>
              </a:rPr>
              <a:t> </a:t>
            </a:r>
          </a:p>
          <a:p>
            <a:pPr marL="0" indent="0" algn="just" rtl="1">
              <a:lnSpc>
                <a:spcPct val="150000"/>
              </a:lnSpc>
              <a:buNone/>
            </a:pPr>
            <a:r>
              <a:rPr lang="ar-EG" dirty="0">
                <a:latin typeface="Alexandria" pitchFamily="2" charset="-78"/>
                <a:cs typeface="Alexandria" pitchFamily="2" charset="-78"/>
              </a:rPr>
              <a:t>تقوم الدولة بإنشاء المرفق العام وتنظيمه، ويمكن أن تتولى الدولة إدارتها أو تعهد بإدارته إلى شخص من اشخاص القانون الخاص، كشركة مثلا؛ لكن ينبغي أن تتولى الدولة الإشراف عليه لضمان حسن سير المرفق. </a:t>
            </a:r>
            <a:endParaRPr lang="ar-EG" b="1" u="sng" dirty="0">
              <a:latin typeface="Alexandria" pitchFamily="2" charset="-78"/>
              <a:cs typeface="Alexandria" pitchFamily="2" charset="-78"/>
            </a:endParaRPr>
          </a:p>
          <a:p>
            <a:pPr marL="0" indent="0" algn="just" rtl="1">
              <a:lnSpc>
                <a:spcPct val="150000"/>
              </a:lnSpc>
              <a:buNone/>
            </a:pPr>
            <a:endParaRPr lang="ar-EG"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093339" y="167098"/>
            <a:ext cx="2956816" cy="1383912"/>
          </a:xfrm>
          <a:prstGeom prst="rect">
            <a:avLst/>
          </a:prstGeom>
        </p:spPr>
      </p:pic>
    </p:spTree>
    <p:extLst>
      <p:ext uri="{BB962C8B-B14F-4D97-AF65-F5344CB8AC3E}">
        <p14:creationId xmlns:p14="http://schemas.microsoft.com/office/powerpoint/2010/main" val="259768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20455" y="1840375"/>
            <a:ext cx="9340769" cy="4734045"/>
          </a:xfrm>
        </p:spPr>
        <p:txBody>
          <a:bodyPr>
            <a:normAutofit fontScale="85000" lnSpcReduction="10000"/>
          </a:bodyPr>
          <a:lstStyle/>
          <a:p>
            <a:pPr marL="0" indent="0" algn="just" rtl="1">
              <a:lnSpc>
                <a:spcPct val="150000"/>
              </a:lnSpc>
              <a:buNone/>
            </a:pPr>
            <a:r>
              <a:rPr lang="ar-EG" b="1" u="sng" dirty="0">
                <a:latin typeface="Alexandria" pitchFamily="2" charset="-78"/>
                <a:cs typeface="Alexandria" pitchFamily="2" charset="-78"/>
              </a:rPr>
              <a:t>(ب)- النفع العام: </a:t>
            </a:r>
          </a:p>
          <a:p>
            <a:pPr marL="0" indent="0" algn="just" rtl="1">
              <a:lnSpc>
                <a:spcPct val="150000"/>
              </a:lnSpc>
              <a:buNone/>
            </a:pPr>
            <a:r>
              <a:rPr lang="ar-EG" dirty="0">
                <a:latin typeface="Alexandria" pitchFamily="2" charset="-78"/>
                <a:cs typeface="Alexandria" pitchFamily="2" charset="-78"/>
              </a:rPr>
              <a:t>يعد ذلك أحد العناصر المميزة للمرفق العام، فالغرض من وجوده هو تقديم خدمة من الخدمات العامة للجمهور، مثل المحافظة على الصحة العامة أو نشر العدالة أو التعليم أو الدفاع عن مقدرات الوطن.</a:t>
            </a:r>
          </a:p>
          <a:p>
            <a:pPr marL="0" indent="0" algn="just" rtl="1">
              <a:lnSpc>
                <a:spcPct val="150000"/>
              </a:lnSpc>
              <a:buNone/>
            </a:pPr>
            <a:r>
              <a:rPr lang="ar-EG" dirty="0">
                <a:latin typeface="Alexandria" pitchFamily="2" charset="-78"/>
                <a:cs typeface="Alexandria" pitchFamily="2" charset="-78"/>
              </a:rPr>
              <a:t>وبالتالي فالغرض الأساسي لا يتمثل في تحقيق الأرباح من وراء إنشاء المرفق، ومع ذلك لا يمنع هذا العنصر من تحصيل رسوم أو مقابل لأداء الخدمة من باب توزيع الأعباء العامة على المواطنين أو تلبية النفقات اللازمة لتقديمها.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112589" y="0"/>
            <a:ext cx="2956816" cy="1383912"/>
          </a:xfrm>
          <a:prstGeom prst="rect">
            <a:avLst/>
          </a:prstGeom>
        </p:spPr>
      </p:pic>
    </p:spTree>
    <p:extLst>
      <p:ext uri="{BB962C8B-B14F-4D97-AF65-F5344CB8AC3E}">
        <p14:creationId xmlns:p14="http://schemas.microsoft.com/office/powerpoint/2010/main" val="3605201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93135" y="1944547"/>
            <a:ext cx="9468090" cy="4618299"/>
          </a:xfrm>
        </p:spPr>
        <p:txBody>
          <a:bodyPr>
            <a:normAutofit lnSpcReduction="10000"/>
          </a:bodyPr>
          <a:lstStyle/>
          <a:p>
            <a:pPr marL="0" indent="0" algn="just" rtl="1">
              <a:lnSpc>
                <a:spcPct val="150000"/>
              </a:lnSpc>
              <a:buNone/>
            </a:pPr>
            <a:r>
              <a:rPr lang="ar-EG" u="sng" dirty="0">
                <a:latin typeface="Alexandria" pitchFamily="2" charset="-78"/>
                <a:cs typeface="Alexandria" pitchFamily="2" charset="-78"/>
              </a:rPr>
              <a:t>(جـ)- السلطة العامة:</a:t>
            </a:r>
          </a:p>
          <a:p>
            <a:pPr marL="0" indent="0" algn="just" rtl="1">
              <a:lnSpc>
                <a:spcPct val="150000"/>
              </a:lnSpc>
              <a:buNone/>
            </a:pPr>
            <a:r>
              <a:rPr lang="ar-EG" dirty="0">
                <a:latin typeface="Alexandria" pitchFamily="2" charset="-78"/>
                <a:cs typeface="Alexandria" pitchFamily="2" charset="-78"/>
              </a:rPr>
              <a:t>يلزم أن يكون المرفق العام خاضع للسلطة العامة في إدارته وتنظيمه، وهذا يعني إنه يجب أن تكون للسلطة القرار النهائي فيما يخص المسائل المتعلقة بالمرفق، بما يتضمنه ذلك من استخدام امتيازات السلطة العامة في هذا الشأن، بحيث قد يتطلب الأمر إلى تعديله أو حتى إلغاء وجوده من الأساس.</a:t>
            </a:r>
            <a:r>
              <a:rPr lang="ar-EG" u="sng" dirty="0">
                <a:latin typeface="Alexandria" pitchFamily="2" charset="-78"/>
                <a:cs typeface="Alexandria" pitchFamily="2" charset="-78"/>
              </a:rPr>
              <a:t>  </a:t>
            </a:r>
            <a:endParaRPr lang="en-US" u="sn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6" name="Picture 5"/>
          <p:cNvPicPr>
            <a:picLocks noChangeAspect="1"/>
          </p:cNvPicPr>
          <p:nvPr/>
        </p:nvPicPr>
        <p:blipFill>
          <a:blip r:embed="rId2"/>
          <a:stretch>
            <a:fillRect/>
          </a:stretch>
        </p:blipFill>
        <p:spPr>
          <a:xfrm>
            <a:off x="9235184" y="282602"/>
            <a:ext cx="2956816" cy="1383912"/>
          </a:xfrm>
          <a:prstGeom prst="rect">
            <a:avLst/>
          </a:prstGeom>
        </p:spPr>
      </p:pic>
    </p:spTree>
    <p:extLst>
      <p:ext uri="{BB962C8B-B14F-4D97-AF65-F5344CB8AC3E}">
        <p14:creationId xmlns:p14="http://schemas.microsoft.com/office/powerpoint/2010/main" val="3185910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07939" y="2025569"/>
            <a:ext cx="9560689" cy="4629874"/>
          </a:xfrm>
        </p:spPr>
        <p:txBody>
          <a:bodyPr>
            <a:normAutofit fontScale="92500"/>
          </a:bodyPr>
          <a:lstStyle/>
          <a:p>
            <a:pPr marL="0" indent="0" algn="just" rtl="1">
              <a:lnSpc>
                <a:spcPct val="150000"/>
              </a:lnSpc>
              <a:buNone/>
            </a:pPr>
            <a:r>
              <a:rPr lang="ar-EG" b="1" u="sng" dirty="0">
                <a:latin typeface="Alexandria" pitchFamily="2" charset="-78"/>
                <a:cs typeface="Alexandria" pitchFamily="2" charset="-78"/>
              </a:rPr>
              <a:t>(د)- خضوع المرفق العام لنظام قانوني خاص واستثنائي:</a:t>
            </a:r>
          </a:p>
          <a:p>
            <a:pPr marL="0" indent="0" algn="just" rtl="1">
              <a:lnSpc>
                <a:spcPct val="150000"/>
              </a:lnSpc>
              <a:buNone/>
            </a:pPr>
            <a:r>
              <a:rPr lang="ar-EG" dirty="0">
                <a:latin typeface="Alexandria" pitchFamily="2" charset="-78"/>
                <a:cs typeface="Alexandria" pitchFamily="2" charset="-78"/>
              </a:rPr>
              <a:t>يقصد بالنظام القانوني الخاص والاستثنائي هنا أن يخضع المرفق العام لقواعد تختلف عن القواعد التي تخضع لها المشروعات الخاصة وفقا للقانون الخاص؛ وينطبق هذا النظام على إنشاء المرفق وتنظيمه وتسييره والرقابة عليه وحتى إلغائه.</a:t>
            </a:r>
          </a:p>
          <a:p>
            <a:pPr marL="0" indent="0" algn="just" rtl="1">
              <a:lnSpc>
                <a:spcPct val="150000"/>
              </a:lnSpc>
              <a:buNone/>
            </a:pPr>
            <a:r>
              <a:rPr lang="ar-EG" dirty="0">
                <a:latin typeface="Alexandria" pitchFamily="2" charset="-78"/>
                <a:cs typeface="Alexandria" pitchFamily="2" charset="-78"/>
              </a:rPr>
              <a:t>ومع ذلك يرى البعض أن ذلك لا يمثل عنصرا لازما لقيام المرفق العام. </a:t>
            </a:r>
            <a:r>
              <a:rPr lang="ar-EG" b="1" u="sng" dirty="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6" name="Picture 5"/>
          <p:cNvPicPr>
            <a:picLocks noChangeAspect="1"/>
          </p:cNvPicPr>
          <p:nvPr/>
        </p:nvPicPr>
        <p:blipFill>
          <a:blip r:embed="rId2"/>
          <a:stretch>
            <a:fillRect/>
          </a:stretch>
        </p:blipFill>
        <p:spPr>
          <a:xfrm>
            <a:off x="9235184" y="157473"/>
            <a:ext cx="2956816" cy="1383912"/>
          </a:xfrm>
          <a:prstGeom prst="rect">
            <a:avLst/>
          </a:prstGeom>
        </p:spPr>
      </p:pic>
    </p:spTree>
    <p:extLst>
      <p:ext uri="{BB962C8B-B14F-4D97-AF65-F5344CB8AC3E}">
        <p14:creationId xmlns:p14="http://schemas.microsoft.com/office/powerpoint/2010/main" val="2443977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a:cs typeface="Alexandria" pitchFamily="2" charset="-78"/>
              </a:rPr>
              <a:t>3-أقسام المرفق العام</a:t>
            </a:r>
          </a:p>
        </p:txBody>
      </p:sp>
      <p:sp>
        <p:nvSpPr>
          <p:cNvPr id="3" name="عنصر نائب للمحتوى 2"/>
          <p:cNvSpPr>
            <a:spLocks noGrp="1"/>
          </p:cNvSpPr>
          <p:nvPr>
            <p:ph idx="1"/>
          </p:nvPr>
        </p:nvSpPr>
        <p:spPr>
          <a:xfrm>
            <a:off x="1932972" y="1597307"/>
            <a:ext cx="8137004" cy="4027990"/>
          </a:xfrm>
        </p:spPr>
        <p:txBody>
          <a:bodyPr>
            <a:normAutofit fontScale="92500" lnSpcReduction="10000"/>
          </a:bodyPr>
          <a:lstStyle/>
          <a:p>
            <a:pPr marL="0" indent="0" algn="just" rtl="1">
              <a:lnSpc>
                <a:spcPct val="150000"/>
              </a:lnSpc>
              <a:buNone/>
            </a:pPr>
            <a:r>
              <a:rPr lang="ar-EG" dirty="0">
                <a:latin typeface="Alexandria" pitchFamily="2" charset="-78"/>
                <a:cs typeface="Alexandria" pitchFamily="2" charset="-78"/>
              </a:rPr>
              <a:t>لا تأخذ المرافق العامة شكلا واحد بل هناك عدة أنواع وصور لها، ونتناول هنا أبرز أقسام المرافق العامة؛ فمن حيث طبيعة نشاطها، تنقسم إلى ثلاثة أنواع: مرافق عامة إدارية، مرافق اقتصادية ومرافق مهنية. ومن حيث نطاق نشاطها تنقسم إلى مرافق قومية ومرافق محلية. ومن حيث مدى الالتزام بإنشائها تنقسم إلى مرافق اختيارية ومرافق إجبارية، ونتناول ذلك فيما يلي: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6" name="Picture 5"/>
          <p:cNvPicPr>
            <a:picLocks noChangeAspect="1"/>
          </p:cNvPicPr>
          <p:nvPr/>
        </p:nvPicPr>
        <p:blipFill>
          <a:blip r:embed="rId2"/>
          <a:stretch>
            <a:fillRect/>
          </a:stretch>
        </p:blipFill>
        <p:spPr>
          <a:xfrm>
            <a:off x="9151091" y="80471"/>
            <a:ext cx="2956816" cy="1383912"/>
          </a:xfrm>
          <a:prstGeom prst="rect">
            <a:avLst/>
          </a:prstGeom>
        </p:spPr>
      </p:pic>
    </p:spTree>
    <p:extLst>
      <p:ext uri="{BB962C8B-B14F-4D97-AF65-F5344CB8AC3E}">
        <p14:creationId xmlns:p14="http://schemas.microsoft.com/office/powerpoint/2010/main" val="4103845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371078"/>
          </a:xfrm>
        </p:spPr>
        <p:txBody>
          <a:bodyPr>
            <a:normAutofit fontScale="90000"/>
          </a:bodyPr>
          <a:lstStyle/>
          <a:p>
            <a:pPr algn="ctr"/>
            <a:br>
              <a:rPr lang="ar-EG" dirty="0">
                <a:cs typeface="Alexandria" pitchFamily="2" charset="-78"/>
              </a:rPr>
            </a:br>
            <a:br>
              <a:rPr lang="ar-EG" dirty="0">
                <a:cs typeface="Alexandria" pitchFamily="2" charset="-78"/>
              </a:rPr>
            </a:br>
            <a:r>
              <a:rPr lang="ar-EG" sz="3600" dirty="0">
                <a:cs typeface="Alexandria" pitchFamily="2" charset="-78"/>
              </a:rPr>
              <a:t>(أ)-أقسام المرافق العامة من حيث طبيعة نشاطها</a:t>
            </a:r>
            <a:endParaRPr lang="en-US" sz="3600" dirty="0"/>
          </a:p>
        </p:txBody>
      </p:sp>
      <p:sp>
        <p:nvSpPr>
          <p:cNvPr id="3" name="عنصر نائب للمحتوى 2"/>
          <p:cNvSpPr>
            <a:spLocks noGrp="1"/>
          </p:cNvSpPr>
          <p:nvPr>
            <p:ph idx="1"/>
          </p:nvPr>
        </p:nvSpPr>
        <p:spPr>
          <a:xfrm>
            <a:off x="1923326" y="2208382"/>
            <a:ext cx="8345347" cy="4190037"/>
          </a:xfrm>
        </p:spPr>
        <p:txBody>
          <a:bodyPr>
            <a:normAutofit lnSpcReduction="10000"/>
          </a:bodyPr>
          <a:lstStyle/>
          <a:p>
            <a:pPr marL="0" indent="0" algn="ctr" rtl="1">
              <a:lnSpc>
                <a:spcPct val="150000"/>
              </a:lnSpc>
              <a:buNone/>
            </a:pPr>
            <a:r>
              <a:rPr lang="ar-EG" dirty="0">
                <a:latin typeface="Alexandria" pitchFamily="2" charset="-78"/>
                <a:cs typeface="Alexandria" pitchFamily="2" charset="-78"/>
              </a:rPr>
              <a:t>(مرافق إدارية- مرافق اقتصادية- مرافق مهنية)</a:t>
            </a:r>
          </a:p>
          <a:p>
            <a:pPr algn="r" rtl="1">
              <a:lnSpc>
                <a:spcPct val="150000"/>
              </a:lnSpc>
            </a:pPr>
            <a:r>
              <a:rPr lang="ar-EG" b="1" u="sng" dirty="0">
                <a:latin typeface="Alexandria" pitchFamily="2" charset="-78"/>
                <a:cs typeface="Alexandria" pitchFamily="2" charset="-78"/>
              </a:rPr>
              <a:t>المرافق الإدارية: </a:t>
            </a:r>
          </a:p>
          <a:p>
            <a:pPr marL="0" indent="0" algn="just" rtl="1">
              <a:lnSpc>
                <a:spcPct val="150000"/>
              </a:lnSpc>
              <a:buNone/>
            </a:pPr>
            <a:r>
              <a:rPr lang="ar-EG" dirty="0">
                <a:latin typeface="Alexandria" pitchFamily="2" charset="-78"/>
                <a:cs typeface="Alexandria" pitchFamily="2" charset="-78"/>
              </a:rPr>
              <a:t>تعرف بأنها المرافق التي تتناول أنشطة لا تزاولها الأفراد عادة، إما بسبب عجزهم عن ذلك أو لانعدام مصلحتهم أو ضعفها في القيام بذلك.</a:t>
            </a:r>
          </a:p>
          <a:p>
            <a:pPr marL="0" indent="0" algn="just" rtl="1">
              <a:lnSpc>
                <a:spcPct val="150000"/>
              </a:lnSpc>
              <a:buNone/>
            </a:pPr>
            <a:r>
              <a:rPr lang="ar-EG" dirty="0">
                <a:latin typeface="Alexandria" pitchFamily="2" charset="-78"/>
                <a:cs typeface="Alexandria" pitchFamily="2" charset="-78"/>
              </a:rPr>
              <a:t>والأمثلة على ذلك مرافق الدفاع والأمن والقضاء.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9353222" y="-54673"/>
            <a:ext cx="2956816" cy="1383912"/>
          </a:xfrm>
          <a:prstGeom prst="rect">
            <a:avLst/>
          </a:prstGeom>
        </p:spPr>
      </p:pic>
    </p:spTree>
    <p:extLst>
      <p:ext uri="{BB962C8B-B14F-4D97-AF65-F5344CB8AC3E}">
        <p14:creationId xmlns:p14="http://schemas.microsoft.com/office/powerpoint/2010/main" val="658053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1967695"/>
            <a:ext cx="8079129" cy="3923819"/>
          </a:xfrm>
        </p:spPr>
        <p:txBody>
          <a:bodyPr>
            <a:normAutofit fontScale="92500"/>
          </a:bodyPr>
          <a:lstStyle/>
          <a:p>
            <a:pPr algn="just" rtl="1">
              <a:lnSpc>
                <a:spcPct val="150000"/>
              </a:lnSpc>
            </a:pPr>
            <a:r>
              <a:rPr lang="ar-EG" b="1" u="sng" dirty="0">
                <a:latin typeface="Alexandria" pitchFamily="2" charset="-78"/>
                <a:cs typeface="Alexandria" pitchFamily="2" charset="-78"/>
              </a:rPr>
              <a:t>المرافق الاقتصادية:</a:t>
            </a:r>
          </a:p>
          <a:p>
            <a:pPr marL="0" indent="0" algn="just" rtl="1">
              <a:lnSpc>
                <a:spcPct val="150000"/>
              </a:lnSpc>
              <a:buNone/>
            </a:pPr>
            <a:r>
              <a:rPr lang="ar-EG" dirty="0">
                <a:latin typeface="Alexandria" pitchFamily="2" charset="-78"/>
                <a:cs typeface="Alexandria" pitchFamily="2" charset="-78"/>
              </a:rPr>
              <a:t>أدى تطور وظيفية الدولة وظهور الأزمات الاقتصادية إلى ظهور نوع جديد من المرافق يزاول أنشطة تجارية أو صناعية كتلك التي تزاولها الأفراد والمشروعات الخاصة.</a:t>
            </a:r>
          </a:p>
          <a:p>
            <a:pPr marL="0" indent="0" algn="just" rtl="1">
              <a:lnSpc>
                <a:spcPct val="150000"/>
              </a:lnSpc>
              <a:buNone/>
            </a:pPr>
            <a:r>
              <a:rPr lang="ar-EG" dirty="0">
                <a:latin typeface="Alexandria" pitchFamily="2" charset="-78"/>
                <a:cs typeface="Alexandria" pitchFamily="2" charset="-78"/>
              </a:rPr>
              <a:t>والأمثلة على ذلك مرفق النقل والمواصلات، مرفق الاتصالات، مرفق توليد المياه والغاز وغير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235184" y="244101"/>
            <a:ext cx="2956816" cy="1383912"/>
          </a:xfrm>
          <a:prstGeom prst="rect">
            <a:avLst/>
          </a:prstGeom>
        </p:spPr>
      </p:pic>
    </p:spTree>
    <p:extLst>
      <p:ext uri="{BB962C8B-B14F-4D97-AF65-F5344CB8AC3E}">
        <p14:creationId xmlns:p14="http://schemas.microsoft.com/office/powerpoint/2010/main" val="28821361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8" y="1770927"/>
            <a:ext cx="8599989" cy="4247909"/>
          </a:xfrm>
        </p:spPr>
        <p:txBody>
          <a:bodyPr>
            <a:normAutofit fontScale="92500" lnSpcReduction="20000"/>
          </a:bodyPr>
          <a:lstStyle/>
          <a:p>
            <a:pPr algn="just" rtl="1">
              <a:lnSpc>
                <a:spcPct val="150000"/>
              </a:lnSpc>
            </a:pPr>
            <a:r>
              <a:rPr lang="ar-EG" b="1" u="sng" dirty="0">
                <a:latin typeface="Alexandria" pitchFamily="2" charset="-78"/>
                <a:cs typeface="Alexandria" pitchFamily="2" charset="-78"/>
              </a:rPr>
              <a:t>المرافق المهنية: </a:t>
            </a:r>
          </a:p>
          <a:p>
            <a:pPr marL="0" indent="0" algn="just" rtl="1">
              <a:lnSpc>
                <a:spcPct val="150000"/>
              </a:lnSpc>
              <a:buNone/>
            </a:pPr>
            <a:r>
              <a:rPr lang="ar-EG" dirty="0">
                <a:latin typeface="Alexandria" pitchFamily="2" charset="-78"/>
                <a:cs typeface="Alexandria" pitchFamily="2" charset="-78"/>
              </a:rPr>
              <a:t>تعرف بأنها تلك المرافق التي تنشأ بقصد توجيه نشاط مهني ورعاية المصالح الخاصة بمهنة معينة. </a:t>
            </a:r>
          </a:p>
          <a:p>
            <a:pPr marL="0" indent="0" algn="just" rtl="1">
              <a:lnSpc>
                <a:spcPct val="150000"/>
              </a:lnSpc>
              <a:buNone/>
            </a:pPr>
            <a:r>
              <a:rPr lang="ar-EG" dirty="0">
                <a:latin typeface="Alexandria" pitchFamily="2" charset="-78"/>
                <a:cs typeface="Alexandria" pitchFamily="2" charset="-78"/>
              </a:rPr>
              <a:t>وتكون إدارتها من قبل أعضاء المهنة ذاتها، ويخولهم القانون بعض امتيازات السلطة العامة.</a:t>
            </a:r>
          </a:p>
          <a:p>
            <a:pPr marL="0" indent="0" algn="just" rtl="1">
              <a:lnSpc>
                <a:spcPct val="150000"/>
              </a:lnSpc>
              <a:buNone/>
            </a:pPr>
            <a:r>
              <a:rPr lang="ar-EG" dirty="0">
                <a:latin typeface="Alexandria" pitchFamily="2" charset="-78"/>
                <a:cs typeface="Alexandria" pitchFamily="2" charset="-78"/>
              </a:rPr>
              <a:t>ومن الأمثلة على نقابات الأطباء، المحامين، المهندسين وغير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6" name="Picture 5"/>
          <p:cNvPicPr>
            <a:picLocks noChangeAspect="1"/>
          </p:cNvPicPr>
          <p:nvPr/>
        </p:nvPicPr>
        <p:blipFill>
          <a:blip r:embed="rId2"/>
          <a:stretch>
            <a:fillRect/>
          </a:stretch>
        </p:blipFill>
        <p:spPr>
          <a:xfrm>
            <a:off x="9141465" y="218258"/>
            <a:ext cx="2956816" cy="1383912"/>
          </a:xfrm>
          <a:prstGeom prst="rect">
            <a:avLst/>
          </a:prstGeom>
        </p:spPr>
      </p:pic>
    </p:spTree>
    <p:extLst>
      <p:ext uri="{BB962C8B-B14F-4D97-AF65-F5344CB8AC3E}">
        <p14:creationId xmlns:p14="http://schemas.microsoft.com/office/powerpoint/2010/main" val="34956117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443514"/>
            <a:ext cx="10515600" cy="1325563"/>
          </a:xfrm>
        </p:spPr>
        <p:txBody>
          <a:bodyPr>
            <a:normAutofit fontScale="90000"/>
          </a:bodyPr>
          <a:lstStyle/>
          <a:p>
            <a:pPr algn="ctr"/>
            <a:br>
              <a:rPr lang="ar-EG" dirty="0">
                <a:solidFill>
                  <a:schemeClr val="bg1"/>
                </a:solidFill>
                <a:cs typeface="Alexandria" pitchFamily="2" charset="-78"/>
              </a:rPr>
            </a:br>
            <a:br>
              <a:rPr lang="ar-EG" dirty="0">
                <a:solidFill>
                  <a:schemeClr val="bg1"/>
                </a:solidFill>
                <a:cs typeface="Alexandria" pitchFamily="2" charset="-78"/>
              </a:rPr>
            </a:br>
            <a:r>
              <a:rPr lang="ar-EG" sz="3600" dirty="0">
                <a:cs typeface="Alexandria" pitchFamily="2" charset="-78"/>
              </a:rPr>
              <a:t>(ب)- أقسام المرافق العامة من حيث نطاق نشاطها</a:t>
            </a:r>
            <a:endParaRPr lang="en-US" sz="3600" dirty="0"/>
          </a:p>
        </p:txBody>
      </p:sp>
      <p:sp>
        <p:nvSpPr>
          <p:cNvPr id="3" name="عنصر نائب للمحتوى 2"/>
          <p:cNvSpPr>
            <a:spLocks noGrp="1"/>
          </p:cNvSpPr>
          <p:nvPr>
            <p:ph idx="1"/>
          </p:nvPr>
        </p:nvSpPr>
        <p:spPr>
          <a:xfrm>
            <a:off x="1936993" y="2463026"/>
            <a:ext cx="7893934" cy="3935393"/>
          </a:xfrm>
        </p:spPr>
        <p:txBody>
          <a:bodyPr/>
          <a:lstStyle/>
          <a:p>
            <a:pPr marL="0" indent="0" algn="ctr" rtl="1">
              <a:lnSpc>
                <a:spcPct val="150000"/>
              </a:lnSpc>
              <a:buNone/>
            </a:pPr>
            <a:r>
              <a:rPr lang="ar-EG" dirty="0">
                <a:latin typeface="Alexandria" pitchFamily="2" charset="-78"/>
                <a:cs typeface="Alexandria" pitchFamily="2" charset="-78"/>
              </a:rPr>
              <a:t>(مرافق قومية – مرافق محلية) </a:t>
            </a:r>
          </a:p>
          <a:p>
            <a:pPr algn="r" rtl="1">
              <a:lnSpc>
                <a:spcPct val="150000"/>
              </a:lnSpc>
            </a:pPr>
            <a:r>
              <a:rPr lang="ar-EG" u="sng" dirty="0">
                <a:latin typeface="Alexandria" pitchFamily="2" charset="-78"/>
                <a:cs typeface="Alexandria" pitchFamily="2" charset="-78"/>
              </a:rPr>
              <a:t>المرافق القومية: </a:t>
            </a:r>
          </a:p>
          <a:p>
            <a:pPr marL="0" indent="0" algn="r" rtl="1">
              <a:lnSpc>
                <a:spcPct val="150000"/>
              </a:lnSpc>
              <a:buNone/>
            </a:pPr>
            <a:r>
              <a:rPr lang="ar-EG" dirty="0">
                <a:latin typeface="Alexandria" pitchFamily="2" charset="-78"/>
                <a:cs typeface="Alexandria" pitchFamily="2" charset="-78"/>
              </a:rPr>
              <a:t>تعرف بأنها تلك المرافق التي يتسع نشاطها ليشمل كل إقليم الدولة، والأمثلة على ذلك مرفق الدفاع والقضاء والصحة.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019284" y="40184"/>
            <a:ext cx="2956816" cy="1383912"/>
          </a:xfrm>
          <a:prstGeom prst="rect">
            <a:avLst/>
          </a:prstGeom>
        </p:spPr>
      </p:pic>
    </p:spTree>
    <p:extLst>
      <p:ext uri="{BB962C8B-B14F-4D97-AF65-F5344CB8AC3E}">
        <p14:creationId xmlns:p14="http://schemas.microsoft.com/office/powerpoint/2010/main" val="39705822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2141316"/>
            <a:ext cx="7986532" cy="3889094"/>
          </a:xfrm>
        </p:spPr>
        <p:txBody>
          <a:bodyPr>
            <a:normAutofit fontScale="85000" lnSpcReduction="10000"/>
          </a:bodyPr>
          <a:lstStyle/>
          <a:p>
            <a:pPr algn="just" rtl="1">
              <a:lnSpc>
                <a:spcPct val="150000"/>
              </a:lnSpc>
            </a:pPr>
            <a:r>
              <a:rPr lang="ar-EG" u="sng" dirty="0">
                <a:latin typeface="Alexandria" pitchFamily="2" charset="-78"/>
                <a:cs typeface="Alexandria" pitchFamily="2" charset="-78"/>
              </a:rPr>
              <a:t>المرافق المحلية:</a:t>
            </a:r>
          </a:p>
          <a:p>
            <a:pPr marL="0" indent="0" algn="just" rtl="1">
              <a:lnSpc>
                <a:spcPct val="150000"/>
              </a:lnSpc>
              <a:buNone/>
            </a:pPr>
            <a:r>
              <a:rPr lang="ar-EG" dirty="0">
                <a:latin typeface="Alexandria" pitchFamily="2" charset="-78"/>
                <a:cs typeface="Alexandria" pitchFamily="2" charset="-78"/>
              </a:rPr>
              <a:t> تعرف بأنها المرافق التي يقتصر نشاطها على تقديم خدمات محلية تخص منطقة أو إقليم معين داخل الدولة، وتتولى إدارتها الوحدات المحلية، وتتسم بالاختلاف والتنوع بحسب اختلاف حاجات كل وحدة محلية أو إقليم. ومن الأمثلة على ذلك مرفق النقل وتوزيع المياه أو الكهرباء أو غيرها من المرافق التي يقصد منها إشباع حاجات محلية.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1524933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702009"/>
            <a:ext cx="10515600" cy="1325563"/>
          </a:xfrm>
        </p:spPr>
        <p:txBody>
          <a:bodyPr>
            <a:normAutofit fontScale="90000"/>
          </a:bodyPr>
          <a:lstStyle/>
          <a:p>
            <a:pPr algn="ctr"/>
            <a:br>
              <a:rPr lang="ar-EG" dirty="0">
                <a:solidFill>
                  <a:schemeClr val="bg1"/>
                </a:solidFill>
                <a:cs typeface="Alexandria" pitchFamily="2" charset="-78"/>
              </a:rPr>
            </a:br>
            <a:br>
              <a:rPr lang="ar-EG" dirty="0">
                <a:solidFill>
                  <a:schemeClr val="bg1"/>
                </a:solidFill>
                <a:cs typeface="Alexandria" pitchFamily="2" charset="-78"/>
              </a:rPr>
            </a:br>
            <a:r>
              <a:rPr lang="ar-EG" dirty="0">
                <a:cs typeface="Alexandria" pitchFamily="2" charset="-78"/>
              </a:rPr>
              <a:t>(جـ)- أقسام المرافق العامة من حيث مدى الالتزام بإنشائها</a:t>
            </a:r>
            <a:endParaRPr lang="en-US" dirty="0"/>
          </a:p>
        </p:txBody>
      </p:sp>
      <p:sp>
        <p:nvSpPr>
          <p:cNvPr id="3" name="عنصر نائب للمحتوى 2"/>
          <p:cNvSpPr>
            <a:spLocks noGrp="1"/>
          </p:cNvSpPr>
          <p:nvPr>
            <p:ph idx="1"/>
          </p:nvPr>
        </p:nvSpPr>
        <p:spPr>
          <a:xfrm>
            <a:off x="1817225" y="2521818"/>
            <a:ext cx="8318177" cy="3508591"/>
          </a:xfrm>
        </p:spPr>
        <p:txBody>
          <a:bodyPr>
            <a:normAutofit fontScale="92500" lnSpcReduction="20000"/>
          </a:bodyPr>
          <a:lstStyle/>
          <a:p>
            <a:pPr marL="0" indent="0" algn="ctr" rtl="1">
              <a:lnSpc>
                <a:spcPct val="150000"/>
              </a:lnSpc>
              <a:buNone/>
            </a:pPr>
            <a:r>
              <a:rPr lang="ar-EG" dirty="0">
                <a:latin typeface="Alexandria" pitchFamily="2" charset="-78"/>
                <a:cs typeface="Alexandria" pitchFamily="2" charset="-78"/>
              </a:rPr>
              <a:t>(مرافق اختيارية- مرافق إجبارية)</a:t>
            </a:r>
          </a:p>
          <a:p>
            <a:pPr algn="just" rtl="1">
              <a:lnSpc>
                <a:spcPct val="150000"/>
              </a:lnSpc>
            </a:pPr>
            <a:r>
              <a:rPr lang="ar-EG" u="sng" dirty="0">
                <a:latin typeface="Alexandria" pitchFamily="2" charset="-78"/>
                <a:cs typeface="Alexandria" pitchFamily="2" charset="-78"/>
              </a:rPr>
              <a:t>المرافق الاختيارية: </a:t>
            </a:r>
          </a:p>
          <a:p>
            <a:pPr marL="0" indent="0" algn="just" rtl="1">
              <a:lnSpc>
                <a:spcPct val="150000"/>
              </a:lnSpc>
              <a:buNone/>
            </a:pPr>
            <a:r>
              <a:rPr lang="ar-EG" dirty="0">
                <a:latin typeface="Alexandria" pitchFamily="2" charset="-78"/>
                <a:cs typeface="Alexandria" pitchFamily="2" charset="-78"/>
              </a:rPr>
              <a:t>تعرف بأنها المرافق التي تملك الدولة إنشائها بسلطتها التقديرية، وهذا هو الأصل حيث تملك الدولة سلطة تقديرية في اختيار مكان ووقت إنشاء المرفق والأنشطة التي يمارسها.</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9214958" y="0"/>
            <a:ext cx="2956816" cy="1383912"/>
          </a:xfrm>
          <a:prstGeom prst="rect">
            <a:avLst/>
          </a:prstGeom>
        </p:spPr>
      </p:pic>
    </p:spTree>
    <p:extLst>
      <p:ext uri="{BB962C8B-B14F-4D97-AF65-F5344CB8AC3E}">
        <p14:creationId xmlns:p14="http://schemas.microsoft.com/office/powerpoint/2010/main" val="242021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002421"/>
            <a:ext cx="7893934" cy="3854370"/>
          </a:xfrm>
        </p:spPr>
        <p:txBody>
          <a:bodyPr>
            <a:normAutofit lnSpcReduction="10000"/>
          </a:bodyPr>
          <a:lstStyle/>
          <a:p>
            <a:pPr algn="just" rtl="1">
              <a:lnSpc>
                <a:spcPct val="150000"/>
              </a:lnSpc>
            </a:pPr>
            <a:r>
              <a:rPr lang="ar-EG" u="sng" dirty="0">
                <a:latin typeface="Alexandria" pitchFamily="2" charset="-78"/>
                <a:cs typeface="Alexandria" pitchFamily="2" charset="-78"/>
              </a:rPr>
              <a:t>المرافق الإجبارية: </a:t>
            </a:r>
          </a:p>
          <a:p>
            <a:pPr marL="0" indent="0" algn="just" rtl="1">
              <a:lnSpc>
                <a:spcPct val="150000"/>
              </a:lnSpc>
              <a:buNone/>
            </a:pPr>
            <a:r>
              <a:rPr lang="ar-EG" dirty="0">
                <a:latin typeface="Alexandria" pitchFamily="2" charset="-78"/>
                <a:cs typeface="Alexandria" pitchFamily="2" charset="-78"/>
              </a:rPr>
              <a:t>إذا كان كما وضحنا في النوع الأول أن هناك سلطة تقديرية للدولة فيما يتعلق بإنشاء المرافق العامة، ومع ذلك فإنها تكون ملزمة بإنشاء بعض المرافق، مثال ذلك مرفق الأمن، الصحة، التعليم وغير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9160716" y="0"/>
            <a:ext cx="2956816" cy="1383912"/>
          </a:xfrm>
          <a:prstGeom prst="rect">
            <a:avLst/>
          </a:prstGeom>
        </p:spPr>
      </p:pic>
    </p:spTree>
    <p:extLst>
      <p:ext uri="{BB962C8B-B14F-4D97-AF65-F5344CB8AC3E}">
        <p14:creationId xmlns:p14="http://schemas.microsoft.com/office/powerpoint/2010/main" val="14430197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5329" y="887064"/>
            <a:ext cx="10515600" cy="1325563"/>
          </a:xfrm>
        </p:spPr>
        <p:txBody>
          <a:bodyPr>
            <a:normAutofit fontScale="90000"/>
          </a:bodyPr>
          <a:lstStyle/>
          <a:p>
            <a:pPr algn="ctr"/>
            <a:br>
              <a:rPr lang="ar-EG" dirty="0">
                <a:solidFill>
                  <a:schemeClr val="bg1"/>
                </a:solidFill>
                <a:cs typeface="Alexandria" pitchFamily="2" charset="-78"/>
              </a:rPr>
            </a:br>
            <a:br>
              <a:rPr lang="ar-EG" dirty="0">
                <a:solidFill>
                  <a:schemeClr val="bg1"/>
                </a:solidFill>
                <a:cs typeface="Alexandria" pitchFamily="2" charset="-78"/>
              </a:rPr>
            </a:br>
            <a:r>
              <a:rPr lang="ar-EG" sz="3600" dirty="0">
                <a:cs typeface="Alexandria" pitchFamily="2" charset="-78"/>
              </a:rPr>
              <a:t>4- نشأة المرفق العام الالكتروني</a:t>
            </a:r>
            <a:br>
              <a:rPr lang="ar-EG" dirty="0">
                <a:solidFill>
                  <a:schemeClr val="bg1"/>
                </a:solidFill>
                <a:cs typeface="Alexandria" pitchFamily="2" charset="-78"/>
              </a:rPr>
            </a:br>
            <a:endParaRPr lang="en-US" dirty="0">
              <a:solidFill>
                <a:schemeClr val="bg1"/>
              </a:solidFill>
            </a:endParaRPr>
          </a:p>
        </p:txBody>
      </p:sp>
      <p:sp>
        <p:nvSpPr>
          <p:cNvPr id="3" name="عنصر نائب للمحتوى 2"/>
          <p:cNvSpPr>
            <a:spLocks noGrp="1"/>
          </p:cNvSpPr>
          <p:nvPr>
            <p:ph idx="1"/>
          </p:nvPr>
        </p:nvSpPr>
        <p:spPr>
          <a:xfrm>
            <a:off x="1817225" y="1979271"/>
            <a:ext cx="7951808" cy="3576577"/>
          </a:xfrm>
        </p:spPr>
        <p:txBody>
          <a:bodyPr/>
          <a:lstStyle/>
          <a:p>
            <a:pPr marL="0" indent="0" algn="just" rtl="1">
              <a:lnSpc>
                <a:spcPct val="150000"/>
              </a:lnSpc>
              <a:buNone/>
            </a:pPr>
            <a:endParaRPr lang="ar-EG" dirty="0">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استخدام وسائل تكنولوجيا المعلومات والاتصالات في إدارة المرفق العام وتقديم خدماته إلى الجمهور، أدى إلى تحول المرفق العام من صورته التقليدية المعروفة إلى صورة حديثة رقمية.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9019284" y="185482"/>
            <a:ext cx="2956816" cy="1383912"/>
          </a:xfrm>
          <a:prstGeom prst="rect">
            <a:avLst/>
          </a:prstGeom>
        </p:spPr>
      </p:pic>
    </p:spTree>
    <p:extLst>
      <p:ext uri="{BB962C8B-B14F-4D97-AF65-F5344CB8AC3E}">
        <p14:creationId xmlns:p14="http://schemas.microsoft.com/office/powerpoint/2010/main" val="2652798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886672"/>
            <a:ext cx="8380071" cy="4074289"/>
          </a:xfrm>
        </p:spPr>
        <p:txBody>
          <a:bodyPr>
            <a:normAutofit/>
          </a:bodyPr>
          <a:lstStyle/>
          <a:p>
            <a:pPr marL="0" indent="0" algn="just" rtl="1">
              <a:lnSpc>
                <a:spcPct val="150000"/>
              </a:lnSpc>
              <a:buNone/>
            </a:pPr>
            <a:endParaRPr lang="ar-EG" dirty="0">
              <a:solidFill>
                <a:schemeClr val="bg1"/>
              </a:solidFill>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وبالتالي فالوسائل المستخدمة في إدارة المرفق العام هي المعيار المميز له عن المرفق العام التقليدي، فإذا استخدمت الدولة تكنولوجيا المعلومات والاتصالات في تقديم خدماتها العامة، فإننا نكون بصدد مرفق عام الكتروني.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9235184" y="176724"/>
            <a:ext cx="2956816" cy="1383912"/>
          </a:xfrm>
          <a:prstGeom prst="rect">
            <a:avLst/>
          </a:prstGeom>
        </p:spPr>
      </p:pic>
    </p:spTree>
    <p:extLst>
      <p:ext uri="{BB962C8B-B14F-4D97-AF65-F5344CB8AC3E}">
        <p14:creationId xmlns:p14="http://schemas.microsoft.com/office/powerpoint/2010/main" val="3284554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1" y="2060294"/>
            <a:ext cx="8067555" cy="3831220"/>
          </a:xfrm>
        </p:spPr>
        <p:txBody>
          <a:bodyPr>
            <a:normAutofit lnSpcReduction="10000"/>
          </a:bodyPr>
          <a:lstStyle/>
          <a:p>
            <a:pPr marL="0" indent="0" algn="just" rtl="1">
              <a:lnSpc>
                <a:spcPct val="150000"/>
              </a:lnSpc>
              <a:buNone/>
            </a:pPr>
            <a:endParaRPr lang="ar-EG" dirty="0">
              <a:solidFill>
                <a:schemeClr val="bg1"/>
              </a:solidFill>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لذا يعرف البعض المرفق العام الالكتروني بأنه: نشاط يتم تنفيذه بوسائل إلكترونية، تضطلع به الإدارة بنفسها أو بواسطة أفراد عاديين تحت إشرافها وتوجيهها، بقصد إشباع الحاجات العامة وتقديم الخدمات العامة للجمهور.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9235184" y="311477"/>
            <a:ext cx="2956816" cy="1383912"/>
          </a:xfrm>
          <a:prstGeom prst="rect">
            <a:avLst/>
          </a:prstGeom>
        </p:spPr>
      </p:pic>
    </p:spTree>
    <p:extLst>
      <p:ext uri="{BB962C8B-B14F-4D97-AF65-F5344CB8AC3E}">
        <p14:creationId xmlns:p14="http://schemas.microsoft.com/office/powerpoint/2010/main" val="25965605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02421"/>
            <a:ext cx="7720315" cy="3426106"/>
          </a:xfrm>
        </p:spPr>
        <p:txBody>
          <a:bodyPr>
            <a:normAutofit fontScale="92500" lnSpcReduction="20000"/>
          </a:bodyPr>
          <a:lstStyle/>
          <a:p>
            <a:pPr marL="0" indent="0" algn="just" rtl="1">
              <a:lnSpc>
                <a:spcPct val="150000"/>
              </a:lnSpc>
              <a:buNone/>
            </a:pPr>
            <a:r>
              <a:rPr lang="ar-EG" dirty="0">
                <a:latin typeface="Alexandria" pitchFamily="2" charset="-78"/>
                <a:cs typeface="Alexandria" pitchFamily="2" charset="-78"/>
              </a:rPr>
              <a:t>ويذهب البعض إلى أن المرفق العام الالكتروني هو المرفق العام الذي يؤدي نشاطه وينجز معاملات المواطنين بلا أوراق، ويتواصل معهم عبر الموقع الخاص به، أو البريد الإلكتروني، أو الهاتف المحمول،  دون الحضور الذاتي لهم.</a:t>
            </a:r>
          </a:p>
          <a:p>
            <a:pPr marL="0" indent="0" algn="just" rtl="1">
              <a:lnSpc>
                <a:spcPct val="150000"/>
              </a:lnSpc>
              <a:buNone/>
            </a:pPr>
            <a:r>
              <a:rPr lang="ar-EG" dirty="0">
                <a:solidFill>
                  <a:schemeClr val="bg1"/>
                </a:solidFill>
                <a:latin typeface="Alexandria" pitchFamily="2" charset="-78"/>
                <a:cs typeface="Alexandria" pitchFamily="2" charset="-78"/>
              </a:rPr>
              <a:t> </a:t>
            </a:r>
            <a:endParaRPr lang="en-US"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019284" y="244101"/>
            <a:ext cx="2956816" cy="1383912"/>
          </a:xfrm>
          <a:prstGeom prst="rect">
            <a:avLst/>
          </a:prstGeom>
        </p:spPr>
      </p:pic>
    </p:spTree>
    <p:extLst>
      <p:ext uri="{BB962C8B-B14F-4D97-AF65-F5344CB8AC3E}">
        <p14:creationId xmlns:p14="http://schemas.microsoft.com/office/powerpoint/2010/main" val="52439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89" y="1828800"/>
            <a:ext cx="8021257" cy="4294208"/>
          </a:xfrm>
        </p:spPr>
        <p:txBody>
          <a:bodyPr>
            <a:normAutofit fontScale="92500" lnSpcReduction="20000"/>
          </a:bodyPr>
          <a:lstStyle/>
          <a:p>
            <a:pPr marL="0" indent="0" algn="just" rtl="1">
              <a:lnSpc>
                <a:spcPct val="150000"/>
              </a:lnSpc>
              <a:buNone/>
            </a:pPr>
            <a:r>
              <a:rPr lang="ar-EG" dirty="0">
                <a:latin typeface="Alexandria" pitchFamily="2" charset="-78"/>
                <a:cs typeface="Alexandria" pitchFamily="2" charset="-78"/>
              </a:rPr>
              <a:t>كما عرفه البعض بأنه: "المرفق العام الذي يؤدي نشاطه ومهامه بالاستناد للوسائل الالكترونية ويهدف لتحقيق المصلحة العامة. </a:t>
            </a:r>
          </a:p>
          <a:p>
            <a:pPr marL="0" indent="0" algn="just" rtl="1">
              <a:lnSpc>
                <a:spcPct val="150000"/>
              </a:lnSpc>
              <a:buNone/>
            </a:pPr>
            <a:r>
              <a:rPr lang="ar-EG" dirty="0">
                <a:latin typeface="Alexandria" pitchFamily="2" charset="-78"/>
                <a:cs typeface="Alexandria" pitchFamily="2" charset="-78"/>
              </a:rPr>
              <a:t>ونستطيع أن نستنبط من هذه التعريفات أن المرفق العام الالكتروني لا يختلف في جوهره عن المرفق العام التقليدي؛ فالاختلاف يظهر فقط في اعتماد المرفق العام الالكتروني على وسائل تكنولوجيا المعلومات والاتصالات كما أشرنا من قبل.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305095" y="335950"/>
            <a:ext cx="2956816" cy="1383912"/>
          </a:xfrm>
          <a:prstGeom prst="rect">
            <a:avLst/>
          </a:prstGeom>
        </p:spPr>
      </p:pic>
    </p:spTree>
    <p:extLst>
      <p:ext uri="{BB962C8B-B14F-4D97-AF65-F5344CB8AC3E}">
        <p14:creationId xmlns:p14="http://schemas.microsoft.com/office/powerpoint/2010/main" val="30250752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2"/>
            <a:ext cx="7714589" cy="3958540"/>
          </a:xfrm>
        </p:spPr>
        <p:txBody>
          <a:bodyPr>
            <a:normAutofit fontScale="92500" lnSpcReduction="20000"/>
          </a:bodyPr>
          <a:lstStyle/>
          <a:p>
            <a:pPr marL="0" indent="0" algn="just" rtl="1">
              <a:lnSpc>
                <a:spcPct val="150000"/>
              </a:lnSpc>
              <a:buNone/>
            </a:pPr>
            <a:endParaRPr lang="ar-EG" dirty="0">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وهذا يعني أن يتعين توافر العناصر اللازمة لقيام المرفق العام في المرفق العام الالكتروني، على النحو الذي ذكرناه فيما يتعلق بهذا الشأن، كما أن المرفق العام الالكتروني يخضع لنفس المبادئ التي يخضع لها المرفق العام التقليدي،  على النحو الذي سنوضحه في المحور الثاني.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6306526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97568" y="752166"/>
            <a:ext cx="10515600" cy="1631542"/>
          </a:xfrm>
        </p:spPr>
        <p:txBody>
          <a:bodyPr>
            <a:noAutofit/>
          </a:bodyPr>
          <a:lstStyle/>
          <a:p>
            <a:pPr algn="ctr"/>
            <a:br>
              <a:rPr lang="ar-EG" sz="3600" dirty="0">
                <a:solidFill>
                  <a:schemeClr val="bg1"/>
                </a:solidFill>
                <a:cs typeface="Alexandria" pitchFamily="2" charset="-78"/>
              </a:rPr>
            </a:br>
            <a:br>
              <a:rPr lang="ar-EG" sz="3600" dirty="0">
                <a:solidFill>
                  <a:schemeClr val="bg1"/>
                </a:solidFill>
                <a:cs typeface="Alexandria" pitchFamily="2" charset="-78"/>
              </a:rPr>
            </a:br>
            <a:br>
              <a:rPr lang="ar-EG" sz="3600" dirty="0">
                <a:solidFill>
                  <a:schemeClr val="bg1"/>
                </a:solidFill>
                <a:cs typeface="Alexandria" pitchFamily="2" charset="-78"/>
              </a:rPr>
            </a:br>
            <a:br>
              <a:rPr lang="ar-EG" sz="3600" dirty="0">
                <a:solidFill>
                  <a:schemeClr val="bg1"/>
                </a:solidFill>
                <a:cs typeface="Alexandria" pitchFamily="2" charset="-78"/>
              </a:rPr>
            </a:br>
            <a:r>
              <a:rPr lang="ar-EG" sz="3200" dirty="0">
                <a:cs typeface="Alexandria" pitchFamily="2" charset="-78"/>
              </a:rPr>
              <a:t>ثانيا: أثر الادارة الالكترونية للمرافق العامة على المبادئ التي تحكم سيرها </a:t>
            </a:r>
            <a:br>
              <a:rPr lang="ar-EG" sz="3200" dirty="0">
                <a:cs typeface="Alexandria" pitchFamily="2" charset="-78"/>
              </a:rPr>
            </a:br>
            <a:endParaRPr lang="en-US" sz="3200" dirty="0"/>
          </a:p>
        </p:txBody>
      </p:sp>
      <p:sp>
        <p:nvSpPr>
          <p:cNvPr id="3" name="عنصر نائب للمحتوى 2"/>
          <p:cNvSpPr>
            <a:spLocks noGrp="1"/>
          </p:cNvSpPr>
          <p:nvPr>
            <p:ph idx="1"/>
          </p:nvPr>
        </p:nvSpPr>
        <p:spPr>
          <a:xfrm>
            <a:off x="1653230" y="2545033"/>
            <a:ext cx="8194876" cy="3935392"/>
          </a:xfrm>
        </p:spPr>
        <p:txBody>
          <a:bodyPr>
            <a:normAutofit fontScale="85000" lnSpcReduction="20000"/>
          </a:bodyPr>
          <a:lstStyle/>
          <a:p>
            <a:pPr marL="0" indent="0" algn="just" rtl="1">
              <a:lnSpc>
                <a:spcPct val="150000"/>
              </a:lnSpc>
              <a:buNone/>
            </a:pPr>
            <a:endParaRPr lang="ar-EG" dirty="0">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هناك عدد من المبادئ الحاكمة لسير المرافق العامة، فرضتها الاعتبارات العملية والعدالة الاجتماعية، وهي ثلاثة مبادئ أساسية:</a:t>
            </a:r>
          </a:p>
          <a:p>
            <a:pPr marL="0" indent="0" algn="just" rtl="1">
              <a:lnSpc>
                <a:spcPct val="150000"/>
              </a:lnSpc>
              <a:buNone/>
            </a:pPr>
            <a:r>
              <a:rPr lang="ar-EG" dirty="0">
                <a:latin typeface="Alexandria" pitchFamily="2" charset="-78"/>
                <a:cs typeface="Alexandria" pitchFamily="2" charset="-78"/>
              </a:rPr>
              <a:t>1- مبدأ سير المرفق العام بانتظام واطراد </a:t>
            </a:r>
          </a:p>
          <a:p>
            <a:pPr marL="0" indent="0" algn="just" rtl="1">
              <a:lnSpc>
                <a:spcPct val="150000"/>
              </a:lnSpc>
              <a:buNone/>
            </a:pPr>
            <a:r>
              <a:rPr lang="ar-EG" dirty="0">
                <a:latin typeface="Alexandria" pitchFamily="2" charset="-78"/>
                <a:cs typeface="Alexandria" pitchFamily="2" charset="-78"/>
              </a:rPr>
              <a:t>2- مبدأ المساواة أمام المرافق العامة </a:t>
            </a:r>
          </a:p>
          <a:p>
            <a:pPr marL="0" indent="0" algn="just" rtl="1">
              <a:lnSpc>
                <a:spcPct val="150000"/>
              </a:lnSpc>
              <a:buNone/>
            </a:pPr>
            <a:r>
              <a:rPr lang="ar-EG" dirty="0">
                <a:latin typeface="Alexandria" pitchFamily="2" charset="-78"/>
                <a:cs typeface="Alexandria" pitchFamily="2" charset="-78"/>
              </a:rPr>
              <a:t>3-مبدأ قابلية المرفق العام للتعديل والتغيير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235184" y="-71738"/>
            <a:ext cx="2956816" cy="1383912"/>
          </a:xfrm>
          <a:prstGeom prst="rect">
            <a:avLst/>
          </a:prstGeom>
        </p:spPr>
      </p:pic>
    </p:spTree>
    <p:extLst>
      <p:ext uri="{BB962C8B-B14F-4D97-AF65-F5344CB8AC3E}">
        <p14:creationId xmlns:p14="http://schemas.microsoft.com/office/powerpoint/2010/main" val="34668944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76041" y="2037145"/>
            <a:ext cx="7685589" cy="3530278"/>
          </a:xfrm>
        </p:spPr>
        <p:txBody>
          <a:bodyPr>
            <a:normAutofit/>
          </a:bodyPr>
          <a:lstStyle/>
          <a:p>
            <a:pPr marL="0" indent="0" algn="just" rtl="1">
              <a:lnSpc>
                <a:spcPct val="150000"/>
              </a:lnSpc>
              <a:buNone/>
            </a:pPr>
            <a:r>
              <a:rPr lang="ar-EG" dirty="0">
                <a:latin typeface="Alexandria" pitchFamily="2" charset="-78"/>
                <a:cs typeface="Alexandria" pitchFamily="2" charset="-78"/>
              </a:rPr>
              <a:t>وهذه المبادئ هي الحاكمة أيضا لسير عمل المرافق العامة الالكترونية، لكننا هنا نحاول أن نوضح مدى تأثير الادارة الالكترونية عليها، أو ما هي آثار استخدام وسائل تكنولوجيا المعلومات والاتصالات عليها، وذلك فيما يلي: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235184" y="176724"/>
            <a:ext cx="2956816" cy="1383912"/>
          </a:xfrm>
          <a:prstGeom prst="rect">
            <a:avLst/>
          </a:prstGeom>
        </p:spPr>
      </p:pic>
    </p:spTree>
    <p:extLst>
      <p:ext uri="{BB962C8B-B14F-4D97-AF65-F5344CB8AC3E}">
        <p14:creationId xmlns:p14="http://schemas.microsoft.com/office/powerpoint/2010/main" val="9286958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1479839"/>
            <a:ext cx="10515600" cy="1325563"/>
          </a:xfrm>
        </p:spPr>
        <p:txBody>
          <a:bodyPr>
            <a:normAutofit/>
          </a:bodyPr>
          <a:lstStyle/>
          <a:p>
            <a:br>
              <a:rPr lang="ar-EG" dirty="0">
                <a:solidFill>
                  <a:schemeClr val="bg1"/>
                </a:solidFill>
                <a:cs typeface="Alexandria" pitchFamily="2" charset="-78"/>
              </a:rPr>
            </a:br>
            <a:r>
              <a:rPr lang="ar-EG" sz="3600" dirty="0">
                <a:cs typeface="Alexandria" pitchFamily="2" charset="-78"/>
              </a:rPr>
              <a:t>1- مبدأ سير المرفق العام بانتظام واطراد          </a:t>
            </a:r>
            <a:endParaRPr lang="en-US" sz="3600" dirty="0"/>
          </a:p>
        </p:txBody>
      </p:sp>
      <p:sp>
        <p:nvSpPr>
          <p:cNvPr id="3" name="عنصر نائب للمحتوى 2"/>
          <p:cNvSpPr>
            <a:spLocks noGrp="1"/>
          </p:cNvSpPr>
          <p:nvPr>
            <p:ph idx="1"/>
          </p:nvPr>
        </p:nvSpPr>
        <p:spPr>
          <a:xfrm>
            <a:off x="2075890" y="3110597"/>
            <a:ext cx="7685590" cy="3044141"/>
          </a:xfrm>
        </p:spPr>
        <p:txBody>
          <a:bodyPr>
            <a:normAutofit/>
          </a:bodyPr>
          <a:lstStyle/>
          <a:p>
            <a:pPr marL="0" indent="0" algn="just" rtl="1">
              <a:lnSpc>
                <a:spcPct val="150000"/>
              </a:lnSpc>
              <a:buNone/>
            </a:pPr>
            <a:r>
              <a:rPr lang="ar-EG" dirty="0">
                <a:latin typeface="Alexandria" pitchFamily="2" charset="-78"/>
                <a:cs typeface="Alexandria" pitchFamily="2" charset="-78"/>
              </a:rPr>
              <a:t>قلنا أن الإدارة العامة تقوم بإشباع الحاجات العامة للمواطنين من خلال المرافق العامة، ويعتمد الأفراد في الواقع على الإدارة العامة بصورة أساسية في ذلك.</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9019284" y="205600"/>
            <a:ext cx="2956816" cy="1383912"/>
          </a:xfrm>
          <a:prstGeom prst="rect">
            <a:avLst/>
          </a:prstGeom>
        </p:spPr>
      </p:pic>
    </p:spTree>
    <p:extLst>
      <p:ext uri="{BB962C8B-B14F-4D97-AF65-F5344CB8AC3E}">
        <p14:creationId xmlns:p14="http://schemas.microsoft.com/office/powerpoint/2010/main" val="28711939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2060293"/>
            <a:ext cx="7118431" cy="3287211"/>
          </a:xfrm>
        </p:spPr>
        <p:txBody>
          <a:bodyPr>
            <a:normAutofit fontScale="92500"/>
          </a:bodyPr>
          <a:lstStyle/>
          <a:p>
            <a:pPr marL="0" lvl="0" indent="0" algn="just" rtl="1">
              <a:lnSpc>
                <a:spcPct val="150000"/>
              </a:lnSpc>
              <a:buNone/>
            </a:pPr>
            <a:r>
              <a:rPr lang="ar-EG" dirty="0">
                <a:latin typeface="Alexandria" pitchFamily="2" charset="-78"/>
                <a:cs typeface="Alexandria" pitchFamily="2" charset="-78"/>
              </a:rPr>
              <a:t>بحيث لا يتمكن الفرد العادي من القيام بسد احتياجاته العامة بنفسه عادة أو بوسائله الخاصة؛ لذا فإن مبدأ انتظام سير العمل داخل المرافق العامة يكتسب أهمية كبيرة، بحيث يمثل التفريط فيه تهديدا للمصلحة العامة.</a:t>
            </a:r>
            <a:endParaRPr lang="en-US" dirty="0">
              <a:latin typeface="Alexandria" pitchFamily="2" charset="-78"/>
              <a:cs typeface="Alexandria" pitchFamily="2" charset="-78"/>
            </a:endParaRPr>
          </a:p>
          <a:p>
            <a:pPr marL="0" indent="0">
              <a:buNone/>
            </a:pP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9019284" y="171958"/>
            <a:ext cx="2956816" cy="1383912"/>
          </a:xfrm>
          <a:prstGeom prst="rect">
            <a:avLst/>
          </a:prstGeom>
        </p:spPr>
      </p:pic>
    </p:spTree>
    <p:extLst>
      <p:ext uri="{BB962C8B-B14F-4D97-AF65-F5344CB8AC3E}">
        <p14:creationId xmlns:p14="http://schemas.microsoft.com/office/powerpoint/2010/main" val="1607483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55180" y="1805651"/>
            <a:ext cx="8599989" cy="4051139"/>
          </a:xfrm>
        </p:spPr>
        <p:txBody>
          <a:bodyPr>
            <a:normAutofit fontScale="92500"/>
          </a:bodyPr>
          <a:lstStyle/>
          <a:p>
            <a:pPr marL="0" indent="0" algn="just" rtl="1">
              <a:lnSpc>
                <a:spcPct val="150000"/>
              </a:lnSpc>
              <a:buNone/>
            </a:pPr>
            <a:r>
              <a:rPr lang="ar-EG" dirty="0">
                <a:latin typeface="Alexandria" pitchFamily="2" charset="-78"/>
                <a:cs typeface="Alexandria" pitchFamily="2" charset="-78"/>
              </a:rPr>
              <a:t>وتساهم الادارة الالكترونية في تعزيز هذا المبدأ وتقويته في الواقع؛ لأن وسائل تكنولوجيا المعلومات والاتصالات التي تعتمد عليها الحكومة الرقمية في إدارتها للمرافق العامة، تضمن استمرارية تقديم الخدمات العامة على مدار اليوم، ليلا أم نهارا، دون التقيد بالمواعيد الرسمية للعمل، على نحو ما وضحنا في السابق.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6" name="Picture 5"/>
          <p:cNvPicPr>
            <a:picLocks noChangeAspect="1"/>
          </p:cNvPicPr>
          <p:nvPr/>
        </p:nvPicPr>
        <p:blipFill>
          <a:blip r:embed="rId2"/>
          <a:stretch>
            <a:fillRect/>
          </a:stretch>
        </p:blipFill>
        <p:spPr>
          <a:xfrm>
            <a:off x="9235184" y="171959"/>
            <a:ext cx="2956816" cy="1383912"/>
          </a:xfrm>
          <a:prstGeom prst="rect">
            <a:avLst/>
          </a:prstGeom>
        </p:spPr>
      </p:pic>
    </p:spTree>
    <p:extLst>
      <p:ext uri="{BB962C8B-B14F-4D97-AF65-F5344CB8AC3E}">
        <p14:creationId xmlns:p14="http://schemas.microsoft.com/office/powerpoint/2010/main" val="13220816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1477" y="2071868"/>
            <a:ext cx="8021257" cy="4525702"/>
          </a:xfrm>
        </p:spPr>
        <p:txBody>
          <a:bodyPr>
            <a:normAutofit fontScale="85000" lnSpcReduction="10000"/>
          </a:bodyPr>
          <a:lstStyle/>
          <a:p>
            <a:pPr marL="0" indent="0" algn="just" rtl="1">
              <a:lnSpc>
                <a:spcPct val="150000"/>
              </a:lnSpc>
              <a:buNone/>
            </a:pPr>
            <a:r>
              <a:rPr lang="ar-EG" dirty="0">
                <a:latin typeface="Alexandria" pitchFamily="2" charset="-78"/>
                <a:cs typeface="Alexandria" pitchFamily="2" charset="-78"/>
              </a:rPr>
              <a:t>ويظهر هذا التأثير في بعض المسائل يمكن ذكرها على النحو التالي: </a:t>
            </a:r>
          </a:p>
          <a:p>
            <a:pPr marL="0" indent="0" algn="just" rtl="1">
              <a:lnSpc>
                <a:spcPct val="150000"/>
              </a:lnSpc>
              <a:buNone/>
            </a:pPr>
            <a:r>
              <a:rPr lang="ar-EG" u="sng" dirty="0">
                <a:latin typeface="Alexandria" pitchFamily="2" charset="-78"/>
                <a:cs typeface="Alexandria" pitchFamily="2" charset="-78"/>
              </a:rPr>
              <a:t>(أ)- الإضراب: </a:t>
            </a:r>
          </a:p>
          <a:p>
            <a:pPr marL="0" indent="0" algn="just" rtl="1">
              <a:lnSpc>
                <a:spcPct val="150000"/>
              </a:lnSpc>
              <a:buNone/>
            </a:pPr>
            <a:r>
              <a:rPr lang="ar-EG" dirty="0">
                <a:latin typeface="Alexandria" pitchFamily="2" charset="-78"/>
                <a:cs typeface="Alexandria" pitchFamily="2" charset="-78"/>
              </a:rPr>
              <a:t>يعرف الاضراب بأنه إيقاف إرادي للعمل بصورة جماعية لتحقيق مطالب مهنية أو اجتماعية، لمدة محددة أو غير محددة.</a:t>
            </a:r>
          </a:p>
          <a:p>
            <a:pPr marL="0" indent="0" algn="just" rtl="1">
              <a:lnSpc>
                <a:spcPct val="150000"/>
              </a:lnSpc>
              <a:buNone/>
            </a:pPr>
            <a:r>
              <a:rPr lang="ar-EG" dirty="0">
                <a:latin typeface="Alexandria" pitchFamily="2" charset="-78"/>
                <a:cs typeface="Alexandria" pitchFamily="2" charset="-78"/>
              </a:rPr>
              <a:t>ويظهر من ذلك أن الاضراب يعد أخطر الأعمال التي تهدد مبدأ سير المرافق العامة بانتظام واطراد.</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9102964" y="321103"/>
            <a:ext cx="2956816" cy="1383912"/>
          </a:xfrm>
          <a:prstGeom prst="rect">
            <a:avLst/>
          </a:prstGeom>
        </p:spPr>
      </p:pic>
    </p:spTree>
    <p:extLst>
      <p:ext uri="{BB962C8B-B14F-4D97-AF65-F5344CB8AC3E}">
        <p14:creationId xmlns:p14="http://schemas.microsoft.com/office/powerpoint/2010/main" val="3540725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7" y="1851950"/>
            <a:ext cx="7963382" cy="3993265"/>
          </a:xfrm>
        </p:spPr>
        <p:txBody>
          <a:bodyPr>
            <a:normAutofit fontScale="92500"/>
          </a:bodyPr>
          <a:lstStyle/>
          <a:p>
            <a:pPr marL="0" indent="0" algn="just" rtl="1">
              <a:lnSpc>
                <a:spcPct val="150000"/>
              </a:lnSpc>
              <a:buNone/>
            </a:pPr>
            <a:endParaRPr lang="ar-EG" dirty="0">
              <a:solidFill>
                <a:schemeClr val="bg1"/>
              </a:solidFill>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وتخفف الادارة الالكترونية للمرافق العامة من نتيجة هذا الفعل بصورة كبيرة؛ حيث يجرى تقديم الخدمات العامة كما أشرنا بصورة الكترونية، دون الحاجة إلى التعامل مع الموظفين بصورة مباشرة، من خلال التطبيقات الحكومية والمواقع الالكترونية المختلفة.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8881584" y="212471"/>
            <a:ext cx="2956816" cy="1383912"/>
          </a:xfrm>
          <a:prstGeom prst="rect">
            <a:avLst/>
          </a:prstGeom>
        </p:spPr>
      </p:pic>
    </p:spTree>
    <p:extLst>
      <p:ext uri="{BB962C8B-B14F-4D97-AF65-F5344CB8AC3E}">
        <p14:creationId xmlns:p14="http://schemas.microsoft.com/office/powerpoint/2010/main" val="22002304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1" y="2083443"/>
            <a:ext cx="7569842" cy="3646026"/>
          </a:xfrm>
        </p:spPr>
        <p:txBody>
          <a:bodyPr>
            <a:normAutofit/>
          </a:bodyPr>
          <a:lstStyle/>
          <a:p>
            <a:pPr marL="0" indent="0" algn="just" rtl="1">
              <a:lnSpc>
                <a:spcPct val="150000"/>
              </a:lnSpc>
              <a:buNone/>
            </a:pPr>
            <a:r>
              <a:rPr lang="ar-EG" b="1" u="sng" dirty="0">
                <a:latin typeface="Alexandria" pitchFamily="2" charset="-78"/>
                <a:cs typeface="Alexandria" pitchFamily="2" charset="-78"/>
              </a:rPr>
              <a:t>(ب)- استقالة الموظفين: </a:t>
            </a:r>
            <a:endParaRPr lang="ar-EG" dirty="0">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تقديم طلب استقالة من الموظف وموافقة الادارة عليها يعني خلو مكانه مما قد يتسبب ذلك في بعض النتائج السلبية على انتظام سير عمل المرفق العام.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9112590" y="386091"/>
            <a:ext cx="2956816" cy="1383912"/>
          </a:xfrm>
          <a:prstGeom prst="rect">
            <a:avLst/>
          </a:prstGeom>
        </p:spPr>
      </p:pic>
    </p:spTree>
    <p:extLst>
      <p:ext uri="{BB962C8B-B14F-4D97-AF65-F5344CB8AC3E}">
        <p14:creationId xmlns:p14="http://schemas.microsoft.com/office/powerpoint/2010/main" val="25742957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49660" y="2095018"/>
            <a:ext cx="7963383" cy="3055716"/>
          </a:xfrm>
        </p:spPr>
        <p:txBody>
          <a:bodyPr>
            <a:normAutofit lnSpcReduction="10000"/>
          </a:bodyPr>
          <a:lstStyle/>
          <a:p>
            <a:pPr marL="0" indent="0" algn="just" rtl="1">
              <a:lnSpc>
                <a:spcPct val="150000"/>
              </a:lnSpc>
              <a:buNone/>
            </a:pPr>
            <a:r>
              <a:rPr lang="ar-EG" dirty="0">
                <a:latin typeface="Alexandria" pitchFamily="2" charset="-78"/>
                <a:cs typeface="Alexandria" pitchFamily="2" charset="-78"/>
              </a:rPr>
              <a:t>وتخفف من حدة هذه النتائج الادارة الالكترونية للمرافق العامة؛ نظرا لعدم ارتباطها بوجود عدد من الموظفين قدر ارتباطها بالأساليب التكنولوجية التي تعتمد عليها في تقديم الخدمات العامة للجمهور.</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9242737" y="108298"/>
            <a:ext cx="2956816" cy="1383912"/>
          </a:xfrm>
          <a:prstGeom prst="rect">
            <a:avLst/>
          </a:prstGeom>
        </p:spPr>
      </p:pic>
    </p:spTree>
    <p:extLst>
      <p:ext uri="{BB962C8B-B14F-4D97-AF65-F5344CB8AC3E}">
        <p14:creationId xmlns:p14="http://schemas.microsoft.com/office/powerpoint/2010/main" val="3146024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754774" y="2002420"/>
            <a:ext cx="7934181" cy="4525702"/>
          </a:xfrm>
        </p:spPr>
        <p:txBody>
          <a:bodyPr>
            <a:normAutofit lnSpcReduction="10000"/>
          </a:bodyPr>
          <a:lstStyle/>
          <a:p>
            <a:pPr marL="0" indent="0" algn="r" rtl="1">
              <a:lnSpc>
                <a:spcPct val="150000"/>
              </a:lnSpc>
              <a:buNone/>
            </a:pPr>
            <a:r>
              <a:rPr lang="ar-EG" b="1" u="sng" dirty="0">
                <a:latin typeface="Alexandria" pitchFamily="2" charset="-78"/>
                <a:cs typeface="Alexandria" pitchFamily="2" charset="-78"/>
              </a:rPr>
              <a:t>(جـ)- الموظف الفعلي: </a:t>
            </a:r>
            <a:endParaRPr lang="ar-EG" dirty="0">
              <a:latin typeface="Alexandria" pitchFamily="2" charset="-78"/>
              <a:cs typeface="Alexandria" pitchFamily="2" charset="-78"/>
            </a:endParaRPr>
          </a:p>
          <a:p>
            <a:pPr marL="0" indent="0" algn="just" rtl="1">
              <a:lnSpc>
                <a:spcPct val="150000"/>
              </a:lnSpc>
              <a:buNone/>
            </a:pPr>
            <a:r>
              <a:rPr lang="ar-EG" dirty="0">
                <a:latin typeface="Alexandria" pitchFamily="2" charset="-78"/>
                <a:cs typeface="Alexandria" pitchFamily="2" charset="-78"/>
              </a:rPr>
              <a:t>الموظف الفعلي هو من يتولى وظيفة دون سند صحيح أو دون سند إطلاقا؛ فقد يكون قرار تعيينه معيب أو لا يكون هناك قرار من الأساس، وتعد أعماله مع ذلك الوظيفية صحيحة للحفاظ على الثقة في التعامل وكذلك دوام سير وانتظام المرافق العامة.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9019284" y="321102"/>
            <a:ext cx="2956816" cy="1383912"/>
          </a:xfrm>
          <a:prstGeom prst="rect">
            <a:avLst/>
          </a:prstGeom>
        </p:spPr>
      </p:pic>
    </p:spTree>
    <p:extLst>
      <p:ext uri="{BB962C8B-B14F-4D97-AF65-F5344CB8AC3E}">
        <p14:creationId xmlns:p14="http://schemas.microsoft.com/office/powerpoint/2010/main" val="22222127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1909823"/>
            <a:ext cx="7697165" cy="3483980"/>
          </a:xfrm>
        </p:spPr>
        <p:txBody>
          <a:bodyPr>
            <a:normAutofit fontScale="92500"/>
          </a:bodyPr>
          <a:lstStyle/>
          <a:p>
            <a:pPr marL="0" indent="0" algn="just" rtl="1">
              <a:lnSpc>
                <a:spcPct val="150000"/>
              </a:lnSpc>
              <a:buNone/>
            </a:pPr>
            <a:r>
              <a:rPr lang="ar-EG" dirty="0">
                <a:latin typeface="Alexandria" pitchFamily="2" charset="-78"/>
                <a:cs typeface="Alexandria" pitchFamily="2" charset="-78"/>
              </a:rPr>
              <a:t>وتوفر الأنظمة الالكترونية الحكومية المستخدمة في إدارة شؤون الموظفين وأعمالهم قواعد بيانات دقيقة تتضمن بيانات الموظفين وصلاحيتهم، بحيث لا يستطيع الشخص غير المدرج في قاعدة البيانات ممارسة صلاحيات الموظف العام.</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9019284" y="147848"/>
            <a:ext cx="2956816" cy="1383912"/>
          </a:xfrm>
          <a:prstGeom prst="rect">
            <a:avLst/>
          </a:prstGeom>
        </p:spPr>
      </p:pic>
    </p:spTree>
    <p:extLst>
      <p:ext uri="{BB962C8B-B14F-4D97-AF65-F5344CB8AC3E}">
        <p14:creationId xmlns:p14="http://schemas.microsoft.com/office/powerpoint/2010/main" val="26663720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32030" y="1713053"/>
            <a:ext cx="8854633" cy="4236334"/>
          </a:xfrm>
        </p:spPr>
        <p:txBody>
          <a:bodyPr>
            <a:normAutofit fontScale="92500" lnSpcReduction="10000"/>
          </a:bodyPr>
          <a:lstStyle/>
          <a:p>
            <a:pPr marL="0" indent="0" algn="just" rtl="1">
              <a:lnSpc>
                <a:spcPct val="150000"/>
              </a:lnSpc>
              <a:buNone/>
            </a:pPr>
            <a:r>
              <a:rPr lang="ar-EG" u="sng" dirty="0">
                <a:latin typeface="Alexandria" pitchFamily="2" charset="-78"/>
                <a:cs typeface="Alexandria" pitchFamily="2" charset="-78"/>
              </a:rPr>
              <a:t>(د)- نظرية الظروف الطارئة: </a:t>
            </a:r>
          </a:p>
          <a:p>
            <a:pPr marL="0" indent="0" algn="just" rtl="1">
              <a:lnSpc>
                <a:spcPct val="150000"/>
              </a:lnSpc>
              <a:buNone/>
            </a:pPr>
            <a:r>
              <a:rPr lang="ar-EG" dirty="0">
                <a:latin typeface="Alexandria" pitchFamily="2" charset="-78"/>
                <a:cs typeface="Alexandria" pitchFamily="2" charset="-78"/>
              </a:rPr>
              <a:t>ابتدع مجلس الدول الفرنسي نظرية الظروف الطارئة لمواجهة الأزمات، كالحروب وغير ذلك والتي تؤدي إلى جعل تنفيذ العقد مرهقا بصورة كبيرة على المتعاقد، بحيث يكون أثر ذلك هو تعويض الطرف المتعاقد بما يرفع الارهاق عنه ضمانا لتنفيذ العقد وحسن سير وانتظام المرفق العام وعدم تعطله.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7" name="Picture 6"/>
          <p:cNvPicPr>
            <a:picLocks noChangeAspect="1"/>
          </p:cNvPicPr>
          <p:nvPr/>
        </p:nvPicPr>
        <p:blipFill>
          <a:blip r:embed="rId2"/>
          <a:stretch>
            <a:fillRect/>
          </a:stretch>
        </p:blipFill>
        <p:spPr>
          <a:xfrm>
            <a:off x="9235184" y="125660"/>
            <a:ext cx="2956816" cy="1383912"/>
          </a:xfrm>
          <a:prstGeom prst="rect">
            <a:avLst/>
          </a:prstGeom>
        </p:spPr>
      </p:pic>
    </p:spTree>
    <p:extLst>
      <p:ext uri="{BB962C8B-B14F-4D97-AF65-F5344CB8AC3E}">
        <p14:creationId xmlns:p14="http://schemas.microsoft.com/office/powerpoint/2010/main" val="1351487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0" y="1851949"/>
            <a:ext cx="8287473" cy="3495556"/>
          </a:xfrm>
        </p:spPr>
        <p:txBody>
          <a:bodyPr>
            <a:normAutofit fontScale="85000" lnSpcReduction="10000"/>
          </a:bodyPr>
          <a:lstStyle/>
          <a:p>
            <a:pPr marL="0" indent="0" algn="just" rtl="1">
              <a:lnSpc>
                <a:spcPct val="150000"/>
              </a:lnSpc>
              <a:buNone/>
            </a:pPr>
            <a:r>
              <a:rPr lang="ar-EG" dirty="0">
                <a:latin typeface="Alexandria" pitchFamily="2" charset="-78"/>
                <a:cs typeface="Alexandria" pitchFamily="2" charset="-78"/>
              </a:rPr>
              <a:t>ويؤدي تطبيق نظم الادارة الالكترونية إلى التقليل من الآثار الناتجة عن الأزمات والأحداث التي قد تطرأ أثناء تنفيذ العقد الاداري وتجعل من تنفيذه عملا مرهقا، نظرا لتقديم الخدمات العامة كما عرفنا عن طريق الأساليب التكنولوجية بدون تأثير ناتج عن الأحداث الطارئة أو على الأقل بتأثير أخف في حالة وقوع ذلك في ظل أنظمة تقليدية.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235184" y="151148"/>
            <a:ext cx="2956816" cy="1383912"/>
          </a:xfrm>
          <a:prstGeom prst="rect">
            <a:avLst/>
          </a:prstGeom>
        </p:spPr>
      </p:pic>
    </p:spTree>
    <p:extLst>
      <p:ext uri="{BB962C8B-B14F-4D97-AF65-F5344CB8AC3E}">
        <p14:creationId xmlns:p14="http://schemas.microsoft.com/office/powerpoint/2010/main" val="25207668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928659" cy="3032566"/>
          </a:xfrm>
        </p:spPr>
        <p:txBody>
          <a:bodyPr>
            <a:normAutofit lnSpcReduction="10000"/>
          </a:bodyPr>
          <a:lstStyle/>
          <a:p>
            <a:pPr marL="0" indent="0" algn="just" rtl="1">
              <a:lnSpc>
                <a:spcPct val="150000"/>
              </a:lnSpc>
              <a:buNone/>
            </a:pPr>
            <a:r>
              <a:rPr lang="ar-EG" dirty="0">
                <a:latin typeface="Alexandria" pitchFamily="2" charset="-78"/>
                <a:cs typeface="Alexandria" pitchFamily="2" charset="-78"/>
              </a:rPr>
              <a:t> فالمستفيد من الخدمة كما عرفنا يستطيع استعمال المواقع الالكترونية أو التطبيقات الحكومية في الحصول على الخدمة على الرغم من وقوع هذه الظروف التي تؤثر على استمرارية عمل المرفق العام.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9131841" y="272977"/>
            <a:ext cx="2956816" cy="1383912"/>
          </a:xfrm>
          <a:prstGeom prst="rect">
            <a:avLst/>
          </a:prstGeom>
        </p:spPr>
      </p:pic>
    </p:spTree>
    <p:extLst>
      <p:ext uri="{BB962C8B-B14F-4D97-AF65-F5344CB8AC3E}">
        <p14:creationId xmlns:p14="http://schemas.microsoft.com/office/powerpoint/2010/main" val="13321691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2199189"/>
            <a:ext cx="8137003" cy="3553429"/>
          </a:xfrm>
        </p:spPr>
        <p:txBody>
          <a:bodyPr/>
          <a:lstStyle/>
          <a:p>
            <a:pPr marL="0" indent="0" algn="just" rtl="1">
              <a:lnSpc>
                <a:spcPct val="150000"/>
              </a:lnSpc>
              <a:buNone/>
            </a:pPr>
            <a:endParaRPr lang="ar-EG" dirty="0">
              <a:solidFill>
                <a:schemeClr val="bg1"/>
              </a:solidFill>
              <a:latin typeface="Alexandria" pitchFamily="2" charset="-78"/>
              <a:cs typeface="Alexandria" pitchFamily="2" charset="-78"/>
            </a:endParaRPr>
          </a:p>
          <a:p>
            <a:pPr marL="0" indent="0" algn="just" rtl="1">
              <a:lnSpc>
                <a:spcPct val="150000"/>
              </a:lnSpc>
              <a:buNone/>
            </a:pPr>
            <a:r>
              <a:rPr lang="ar-EG" sz="2400" dirty="0">
                <a:latin typeface="Alexandria" pitchFamily="2" charset="-78"/>
                <a:cs typeface="Alexandria" pitchFamily="2" charset="-78"/>
              </a:rPr>
              <a:t>ومع ذلك فإننا نرى أن الأنظمة الالكترونية لا تعطل تماما إمكانية إعمال نظرية الظروف الطارئة، فمجال عمل هذه النظرية واسع، فضلا عن أنها ضرورية لضمان انتظام واستمرارية عمل المرفق العام.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44</a:t>
            </a:fld>
            <a:endParaRPr lang="en-US"/>
          </a:p>
        </p:txBody>
      </p:sp>
      <p:pic>
        <p:nvPicPr>
          <p:cNvPr id="7" name="Picture 6"/>
          <p:cNvPicPr>
            <a:picLocks noChangeAspect="1"/>
          </p:cNvPicPr>
          <p:nvPr/>
        </p:nvPicPr>
        <p:blipFill>
          <a:blip r:embed="rId2"/>
          <a:stretch>
            <a:fillRect/>
          </a:stretch>
        </p:blipFill>
        <p:spPr>
          <a:xfrm>
            <a:off x="9019284" y="513411"/>
            <a:ext cx="2956816" cy="1383912"/>
          </a:xfrm>
          <a:prstGeom prst="rect">
            <a:avLst/>
          </a:prstGeom>
        </p:spPr>
      </p:pic>
    </p:spTree>
    <p:extLst>
      <p:ext uri="{BB962C8B-B14F-4D97-AF65-F5344CB8AC3E}">
        <p14:creationId xmlns:p14="http://schemas.microsoft.com/office/powerpoint/2010/main" val="36523973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6"/>
          <a:stretch>
            <a:fillRect/>
          </a:stretch>
        </p:blipFill>
        <p:spPr>
          <a:xfrm>
            <a:off x="9235184" y="138223"/>
            <a:ext cx="2956816" cy="138391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60C166-0DB7-4A64-BB42-7F1F4F8198D1}">
  <ds:schemaRefs>
    <ds:schemaRef ds:uri="http://schemas.microsoft.com/sharepoint/v3/contenttype/forms"/>
  </ds:schemaRefs>
</ds:datastoreItem>
</file>

<file path=customXml/itemProps2.xml><?xml version="1.0" encoding="utf-8"?>
<ds:datastoreItem xmlns:ds="http://schemas.openxmlformats.org/officeDocument/2006/customXml" ds:itemID="{982FF26D-FE10-4A1B-9D0D-02E8421CBB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2024</Template>
  <TotalTime>4136</TotalTime>
  <Words>2081</Words>
  <Application>Microsoft Office PowerPoint</Application>
  <PresentationFormat>Widescreen</PresentationFormat>
  <Paragraphs>165</Paragraphs>
  <Slides>45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Alexandria</vt:lpstr>
      <vt:lpstr>Arial</vt:lpstr>
      <vt:lpstr>Calibri</vt:lpstr>
      <vt:lpstr>Calibri Light</vt:lpstr>
      <vt:lpstr>Roboto Light</vt:lpstr>
      <vt:lpstr>2024</vt:lpstr>
      <vt:lpstr>PowerPoint Presentation</vt:lpstr>
      <vt:lpstr>PowerPoint Presentation</vt:lpstr>
      <vt:lpstr>PowerPoint Presentation</vt:lpstr>
      <vt:lpstr>أولا: ماهية المرفق العام الالكتروني </vt:lpstr>
      <vt:lpstr>PowerPoint Presentation</vt:lpstr>
      <vt:lpstr>  1- تعريف المرفق العام  </vt:lpstr>
      <vt:lpstr>PowerPoint Presentation</vt:lpstr>
      <vt:lpstr>PowerPoint Presentation</vt:lpstr>
      <vt:lpstr>PowerPoint Presentation</vt:lpstr>
      <vt:lpstr>PowerPoint Presentation</vt:lpstr>
      <vt:lpstr>2-عناصر المرفق العام </vt:lpstr>
      <vt:lpstr>PowerPoint Presentation</vt:lpstr>
      <vt:lpstr>PowerPoint Presentation</vt:lpstr>
      <vt:lpstr>PowerPoint Presentation</vt:lpstr>
      <vt:lpstr>PowerPoint Presentation</vt:lpstr>
      <vt:lpstr>3-أقسام المرفق العام</vt:lpstr>
      <vt:lpstr>  (أ)-أقسام المرافق العامة من حيث طبيعة نشاطها</vt:lpstr>
      <vt:lpstr>PowerPoint Presentation</vt:lpstr>
      <vt:lpstr>PowerPoint Presentation</vt:lpstr>
      <vt:lpstr>  (ب)- أقسام المرافق العامة من حيث نطاق نشاطها</vt:lpstr>
      <vt:lpstr>PowerPoint Presentation</vt:lpstr>
      <vt:lpstr>  (جـ)- أقسام المرافق العامة من حيث مدى الالتزام بإنشائها</vt:lpstr>
      <vt:lpstr>PowerPoint Presentation</vt:lpstr>
      <vt:lpstr>  4- نشأة المرفق العام الالكتروني </vt:lpstr>
      <vt:lpstr>PowerPoint Presentation</vt:lpstr>
      <vt:lpstr>PowerPoint Presentation</vt:lpstr>
      <vt:lpstr>PowerPoint Presentation</vt:lpstr>
      <vt:lpstr>PowerPoint Presentation</vt:lpstr>
      <vt:lpstr>PowerPoint Presentation</vt:lpstr>
      <vt:lpstr>    ثانيا: أثر الادارة الالكترونية للمرافق العامة على المبادئ التي تحكم سيرها  </vt:lpstr>
      <vt:lpstr>PowerPoint Presentation</vt:lpstr>
      <vt:lpstr> 1- مبدأ سير المرفق العام بانتظام واطراد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581</cp:revision>
  <dcterms:created xsi:type="dcterms:W3CDTF">2023-04-29T09:08:23Z</dcterms:created>
  <dcterms:modified xsi:type="dcterms:W3CDTF">2024-07-05T06:44:45Z</dcterms:modified>
</cp:coreProperties>
</file>