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24.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3.xml" ContentType="application/vnd.openxmlformats-officedocument.presentationml.slide+xml"/>
  <Override PartName="/ppt/slides/slide12.xml" ContentType="application/vnd.openxmlformats-officedocument.presentationml.slide+xml"/>
  <Override PartName="/ppt/slides/slide11.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8.xml" ContentType="application/vnd.openxmlformats-officedocument.presentationml.slide+xml"/>
  <Override PartName="/ppt/slides/slide27.xml" ContentType="application/vnd.openxmlformats-officedocument.presentationml.slide+xml"/>
  <Override PartName="/ppt/slides/slide26.xml" ContentType="application/vnd.openxmlformats-officedocument.presentationml.slide+xml"/>
  <Override PartName="/ppt/slides/slide25.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22.xml" ContentType="application/vnd.openxmlformats-officedocument.presentationml.slide+xml"/>
  <Override PartName="/ppt/slides/slide21.xml" ContentType="application/vnd.openxmlformats-officedocument.presentationml.slide+xml"/>
  <Override PartName="/ppt/slides/slide23.xml" ContentType="application/vnd.openxmlformats-officedocument.presentationml.slide+xml"/>
  <Override PartName="/ppt/slides/slide6.xml" ContentType="application/vnd.openxmlformats-officedocument.presentationml.slide+xml"/>
  <Override PartName="/ppt/slides/slide4.xml" ContentType="application/vnd.openxmlformats-officedocument.presentationml.slide+xml"/>
  <Override PartName="/ppt/slides/slide1.xml" ContentType="application/vnd.openxmlformats-officedocument.presentationml.slide+xml"/>
  <Override PartName="/ppt/slides/slide5.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Masters/slideMaster1.xml" ContentType="application/vnd.openxmlformats-officedocument.presentationml.slideMaster+xml"/>
  <Override PartName="/ppt/slideLayouts/slideLayout18.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notesSlides/notesSlide2.xml" ContentType="application/vnd.openxmlformats-officedocument.presentationml.notesSlide+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notesSlides/notesSlide1.xml" ContentType="application/vnd.openxmlformats-officedocument.presentationml.notesSlide+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0.xml" ContentType="application/vnd.openxmlformats-officedocument.presentationml.slideLayout+xml"/>
  <Override PartName="/ppt/notesSlides/notesSlide3.xml" ContentType="application/vnd.openxmlformats-officedocument.presentationml.notesSlide+xml"/>
  <Override PartName="/ppt/slideLayouts/slideLayout9.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7.xml" ContentType="application/vnd.openxmlformats-officedocument.presentationml.slideLayout+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theme/theme1.xml" ContentType="application/vnd.openxmlformats-officedocument.theme+xml"/>
  <Override PartName="/ppt/notesMasters/notesMaster1.xml" ContentType="application/vnd.openxmlformats-officedocument.presentationml.notesMaster+xml"/>
  <Override PartName="/ppt/theme/theme2.xml" ContentType="application/vnd.openxmlformats-officedocument.theme+xml"/>
  <Override PartName="/ppt/tableStyles.xml" ContentType="application/vnd.openxmlformats-officedocument.presentationml.tableStyles+xml"/>
  <Override PartName="/ppt/presProps.xml" ContentType="application/vnd.openxmlformats-officedocument.presentationml.presProp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4"/>
  </p:notesMasterIdLst>
  <p:sldIdLst>
    <p:sldId id="480" r:id="rId2"/>
    <p:sldId id="303" r:id="rId3"/>
    <p:sldId id="271" r:id="rId4"/>
    <p:sldId id="313" r:id="rId5"/>
    <p:sldId id="276" r:id="rId6"/>
    <p:sldId id="637" r:id="rId7"/>
    <p:sldId id="638" r:id="rId8"/>
    <p:sldId id="639" r:id="rId9"/>
    <p:sldId id="640" r:id="rId10"/>
    <p:sldId id="641" r:id="rId11"/>
    <p:sldId id="642" r:id="rId12"/>
    <p:sldId id="486" r:id="rId13"/>
    <p:sldId id="643" r:id="rId14"/>
    <p:sldId id="644" r:id="rId15"/>
    <p:sldId id="645" r:id="rId16"/>
    <p:sldId id="646" r:id="rId17"/>
    <p:sldId id="647" r:id="rId18"/>
    <p:sldId id="648" r:id="rId19"/>
    <p:sldId id="649" r:id="rId20"/>
    <p:sldId id="650" r:id="rId21"/>
    <p:sldId id="651" r:id="rId22"/>
    <p:sldId id="306" r:id="rId23"/>
    <p:sldId id="652" r:id="rId24"/>
    <p:sldId id="653" r:id="rId25"/>
    <p:sldId id="654" r:id="rId26"/>
    <p:sldId id="655" r:id="rId27"/>
    <p:sldId id="656" r:id="rId28"/>
    <p:sldId id="657" r:id="rId29"/>
    <p:sldId id="658" r:id="rId30"/>
    <p:sldId id="659" r:id="rId31"/>
    <p:sldId id="660" r:id="rId32"/>
    <p:sldId id="349" r:id="rId3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276"/>
            <p14:sldId id="637"/>
            <p14:sldId id="638"/>
            <p14:sldId id="639"/>
            <p14:sldId id="640"/>
            <p14:sldId id="641"/>
            <p14:sldId id="642"/>
            <p14:sldId id="486"/>
            <p14:sldId id="643"/>
            <p14:sldId id="644"/>
            <p14:sldId id="645"/>
            <p14:sldId id="646"/>
            <p14:sldId id="647"/>
            <p14:sldId id="648"/>
            <p14:sldId id="649"/>
            <p14:sldId id="650"/>
            <p14:sldId id="651"/>
            <p14:sldId id="306"/>
            <p14:sldId id="652"/>
            <p14:sldId id="653"/>
            <p14:sldId id="654"/>
            <p14:sldId id="655"/>
            <p14:sldId id="656"/>
            <p14:sldId id="657"/>
            <p14:sldId id="658"/>
            <p14:sldId id="659"/>
            <p14:sldId id="660"/>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57" d="100"/>
          <a:sy n="57" d="100"/>
        </p:scale>
        <p:origin x="78" y="276"/>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customXml" Target="../customXml/item1.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40" Type="http://schemas.openxmlformats.org/officeDocument/2006/relationships/customXml" Target="../customXml/item2.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3/12/2024</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dirty="0"/>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3/12/2024</a:t>
            </a:fld>
            <a:endParaRPr lang="en-US" dirty="0"/>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3/12/2024</a:t>
            </a:fld>
            <a:endParaRPr lang="en-US" dirty="0"/>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3/12/2024</a:t>
            </a:fld>
            <a:endParaRPr lang="en-US" dirty="0"/>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3/12/2024</a:t>
            </a:fld>
            <a:endParaRPr lang="en-US" dirty="0"/>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3/12/2024</a:t>
            </a:fld>
            <a:endParaRPr lang="en-US" dirty="0"/>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3/12/2024</a:t>
            </a:fld>
            <a:endParaRPr lang="en-US" dirty="0"/>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3/12/2024</a:t>
            </a:fld>
            <a:endParaRPr lang="en-US" dirty="0"/>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3/12/2024</a:t>
            </a:fld>
            <a:endParaRPr lang="en-US" dirty="0"/>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3/12/2024</a:t>
            </a:fld>
            <a:endParaRPr lang="en-US" dirty="0"/>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3/12/2024</a:t>
            </a:fld>
            <a:endParaRPr lang="en-US" dirty="0"/>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3/12/2024</a:t>
            </a:fld>
            <a:endParaRPr lang="en-US" dirty="0"/>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3/12/2024</a:t>
            </a:fld>
            <a:endParaRPr lang="en-US" dirty="0"/>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 id="214748366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17.xml"/><Relationship Id="rId5" Type="http://schemas.openxmlformats.org/officeDocument/2006/relationships/image" Target="../media/image12.png"/><Relationship Id="rId4" Type="http://schemas.openxmlformats.org/officeDocument/2006/relationships/image" Target="../media/image1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Prepared by Dr. Galal Elmasry</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105196" y="2424037"/>
            <a:ext cx="4439261" cy="769441"/>
          </a:xfrm>
          <a:prstGeom prst="rect">
            <a:avLst/>
          </a:prstGeom>
          <a:noFill/>
        </p:spPr>
        <p:txBody>
          <a:bodyPr wrap="square" rtlCol="0">
            <a:spAutoFit/>
          </a:bodyPr>
          <a:lstStyle/>
          <a:p>
            <a:pPr algn="ctr"/>
            <a:r>
              <a:rPr lang="en-US" sz="4400" b="1" dirty="0">
                <a:solidFill>
                  <a:srgbClr val="00B0F0"/>
                </a:solidFill>
                <a:latin typeface="Times New Roman" panose="02020603050405020304" pitchFamily="18" charset="0"/>
                <a:cs typeface="Times New Roman" panose="02020603050405020304" pitchFamily="18" charset="0"/>
              </a:rPr>
              <a:t>Business law</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0"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ar-EG" sz="2800" b="1" dirty="0">
                <a:solidFill>
                  <a:schemeClr val="bg1"/>
                </a:solidFill>
                <a:latin typeface="Times New Roman" panose="02020603050405020304" pitchFamily="18" charset="0"/>
                <a:cs typeface="Times New Roman" panose="02020603050405020304" pitchFamily="18" charset="0"/>
              </a:rPr>
              <a:t>7</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210588"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MGM412</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849424" y="2785710"/>
            <a:ext cx="3243196" cy="769441"/>
          </a:xfrm>
          <a:prstGeom prst="rect">
            <a:avLst/>
          </a:prstGeom>
          <a:noFill/>
        </p:spPr>
        <p:txBody>
          <a:bodyPr wrap="none" rtlCol="0">
            <a:spAutoFit/>
          </a:bodyPr>
          <a:lstStyle/>
          <a:p>
            <a:pPr algn="ctr"/>
            <a:r>
              <a:rPr lang="en-US" sz="4400" b="1" dirty="0">
                <a:solidFill>
                  <a:srgbClr val="00B0F0"/>
                </a:solidFill>
                <a:latin typeface="Times New Roman" panose="02020603050405020304" pitchFamily="18" charset="0"/>
                <a:cs typeface="Times New Roman" panose="02020603050405020304" pitchFamily="18" charset="0"/>
              </a:rPr>
              <a:t>Business law</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ar-EG" sz="2800" b="1" dirty="0">
                <a:solidFill>
                  <a:schemeClr val="tx1"/>
                </a:solidFill>
                <a:latin typeface="Times New Roman" panose="02020603050405020304" pitchFamily="18" charset="0"/>
                <a:cs typeface="Times New Roman" panose="02020603050405020304" pitchFamily="18" charset="0"/>
              </a:rPr>
              <a:t>7</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1252266" cy="400110"/>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MGM412</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Galal Elmasry</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pic>
        <p:nvPicPr>
          <p:cNvPr id="14" name="Graphic 21">
            <a:extLst>
              <a:ext uri="{FF2B5EF4-FFF2-40B4-BE49-F238E27FC236}">
                <a16:creationId xmlns:a16="http://schemas.microsoft.com/office/drawing/2014/main" id="{AEE8EC1A-0C4D-4C10-BE40-B2033F69400A}"/>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27197"/>
            <a:ext cx="273285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5A075604-73CD-4507-8013-424F369DFDEB}"/>
              </a:ext>
            </a:extLst>
          </p:cNvPr>
          <p:cNvSpPr/>
          <p:nvPr/>
        </p:nvSpPr>
        <p:spPr>
          <a:xfrm>
            <a:off x="180431" y="147601"/>
            <a:ext cx="1735495" cy="89678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Chapter</a:t>
            </a:r>
          </a:p>
          <a:p>
            <a:pPr algn="ctr"/>
            <a:r>
              <a:rPr lang="ar-EG" sz="2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1915926" y="500900"/>
            <a:ext cx="778152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a:extLst>
              <a:ext uri="{FF2B5EF4-FFF2-40B4-BE49-F238E27FC236}">
                <a16:creationId xmlns:a16="http://schemas.microsoft.com/office/drawing/2014/main" id="{C7D257D7-D9C6-8F63-F8F8-E2BE53F2E2DB}"/>
              </a:ext>
            </a:extLst>
          </p:cNvPr>
          <p:cNvSpPr txBox="1"/>
          <p:nvPr/>
        </p:nvSpPr>
        <p:spPr>
          <a:xfrm>
            <a:off x="3178984" y="545067"/>
            <a:ext cx="4874411" cy="954107"/>
          </a:xfrm>
          <a:prstGeom prst="rect">
            <a:avLst/>
          </a:prstGeom>
          <a:noFill/>
        </p:spPr>
        <p:txBody>
          <a:bodyPr wrap="non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Chapter 7 :Workplace Privacy</a:t>
            </a:r>
            <a:endParaRPr lang="ar-EG" sz="2800" b="1" dirty="0">
              <a:solidFill>
                <a:srgbClr val="00B0F0"/>
              </a:solidFill>
              <a:latin typeface="Times New Roman" panose="02020603050405020304" pitchFamily="18" charset="0"/>
              <a:cs typeface="Times New Roman" panose="02020603050405020304" pitchFamily="18" charset="0"/>
            </a:endParaRPr>
          </a:p>
          <a:p>
            <a:pPr algn="ctr"/>
            <a:r>
              <a:rPr lang="en-US" sz="2800" b="1" dirty="0">
                <a:solidFill>
                  <a:srgbClr val="00B0F0"/>
                </a:solidFill>
                <a:latin typeface="Times New Roman" panose="02020603050405020304" pitchFamily="18" charset="0"/>
                <a:cs typeface="Times New Roman" panose="02020603050405020304" pitchFamily="18" charset="0"/>
              </a:rPr>
              <a:t> and Information Security:</a:t>
            </a: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97453" y="104424"/>
            <a:ext cx="2494547" cy="1076343"/>
          </a:xfrm>
          <a:prstGeom prst="rect">
            <a:avLst/>
          </a:prstGeom>
        </p:spPr>
      </p:pic>
      <p:sp>
        <p:nvSpPr>
          <p:cNvPr id="8" name="Rectangle 7"/>
          <p:cNvSpPr/>
          <p:nvPr/>
        </p:nvSpPr>
        <p:spPr>
          <a:xfrm>
            <a:off x="180431" y="1506819"/>
            <a:ext cx="11700394" cy="2369880"/>
          </a:xfrm>
          <a:prstGeom prst="rect">
            <a:avLst/>
          </a:prstGeom>
        </p:spPr>
        <p:txBody>
          <a:bodyPr wrap="square">
            <a:spAutoFit/>
          </a:bodyPr>
          <a:lstStyle/>
          <a:p>
            <a:pPr algn="just"/>
            <a:r>
              <a:rPr lang="en-US" sz="2800" b="1" u="sng" dirty="0">
                <a:latin typeface="Times New Roman" panose="02020603050405020304" pitchFamily="18" charset="0"/>
              </a:rPr>
              <a:t>The most important main themes of the lecture:</a:t>
            </a:r>
          </a:p>
          <a:p>
            <a:pPr algn="just"/>
            <a:r>
              <a:rPr lang="en-US" sz="2400" dirty="0">
                <a:latin typeface="Times New Roman" panose="02020603050405020304" pitchFamily="18" charset="0"/>
              </a:rPr>
              <a:t>1- Introduction.</a:t>
            </a:r>
          </a:p>
          <a:p>
            <a:pPr algn="just"/>
            <a:r>
              <a:rPr lang="en-US" sz="2400" dirty="0">
                <a:latin typeface="Times New Roman" panose="02020603050405020304" pitchFamily="18" charset="0"/>
              </a:rPr>
              <a:t>2- Right to Privacy.</a:t>
            </a:r>
          </a:p>
          <a:p>
            <a:pPr algn="just"/>
            <a:r>
              <a:rPr lang="en-US" sz="2400" dirty="0">
                <a:latin typeface="Times New Roman" panose="02020603050405020304" pitchFamily="18" charset="0"/>
              </a:rPr>
              <a:t>3- Workplace Privacy. </a:t>
            </a:r>
          </a:p>
          <a:p>
            <a:pPr algn="just"/>
            <a:r>
              <a:rPr lang="en-US" sz="2400" dirty="0">
                <a:latin typeface="Times New Roman" panose="02020603050405020304" pitchFamily="18" charset="0"/>
              </a:rPr>
              <a:t>4- Information Security Issues.</a:t>
            </a:r>
          </a:p>
          <a:p>
            <a:pPr algn="just"/>
            <a:r>
              <a:rPr lang="en-US" sz="2400" dirty="0">
                <a:latin typeface="Times New Roman" panose="02020603050405020304" pitchFamily="18" charset="0"/>
              </a:rPr>
              <a:t>5- Concluding Thoughts. </a:t>
            </a:r>
          </a:p>
        </p:txBody>
      </p:sp>
    </p:spTree>
    <p:extLst>
      <p:ext uri="{BB962C8B-B14F-4D97-AF65-F5344CB8AC3E}">
        <p14:creationId xmlns:p14="http://schemas.microsoft.com/office/powerpoint/2010/main" val="2257388018"/>
      </p:ext>
    </p:extLst>
  </p:cSld>
  <p:clrMapOvr>
    <a:masterClrMapping/>
  </p:clrMapOvr>
  <mc:AlternateContent xmlns:mc="http://schemas.openxmlformats.org/markup-compatibility/2006" xmlns:p14="http://schemas.microsoft.com/office/powerpoint/2010/main">
    <mc:Choice Requires="p14">
      <p:transition spd="slow" p14:dur="2000" advTm="193899"/>
    </mc:Choice>
    <mc:Fallback xmlns="">
      <p:transition spd="slow" advTm="193899"/>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id="{904B7CA6-23A4-2E24-5FFC-ECEA38831F6A}"/>
              </a:ext>
            </a:extLst>
          </p:cNvPr>
          <p:cNvSpPr txBox="1"/>
          <p:nvPr/>
        </p:nvSpPr>
        <p:spPr>
          <a:xfrm>
            <a:off x="3279160" y="845768"/>
            <a:ext cx="7228878"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1- Introduction: </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4527402C-3F97-690D-9C20-A459E375AEB7}"/>
              </a:ext>
            </a:extLst>
          </p:cNvPr>
          <p:cNvSpPr txBox="1"/>
          <p:nvPr/>
        </p:nvSpPr>
        <p:spPr>
          <a:xfrm>
            <a:off x="72570" y="3018123"/>
            <a:ext cx="12015570" cy="1826462"/>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just">
              <a:lnSpc>
                <a:spcPct val="120000"/>
              </a:lnSpc>
            </a:pPr>
            <a:r>
              <a:rPr lang="en-US" sz="2400" dirty="0">
                <a:solidFill>
                  <a:schemeClr val="tx1"/>
                </a:solidFill>
                <a:latin typeface="Times New Roman" panose="02020603050405020304" pitchFamily="18" charset="0"/>
              </a:rPr>
              <a:t>- Privacy is a fundamental right of individuals that is often compromised by government and businesses. Sometimes individuals and businesses voluntarily give up their privacy rights, without considering the consequences of doing so. Workplace privacy and information security is a fast growing area of the law that has important implications across industries.</a:t>
            </a:r>
          </a:p>
        </p:txBody>
      </p:sp>
      <p:sp>
        <p:nvSpPr>
          <p:cNvPr id="3" name="TextBox 2">
            <a:extLst>
              <a:ext uri="{FF2B5EF4-FFF2-40B4-BE49-F238E27FC236}">
                <a16:creationId xmlns:a16="http://schemas.microsoft.com/office/drawing/2014/main" id="{07DA6679-0DBF-ED63-7FBA-A15CF1A3BA15}"/>
              </a:ext>
            </a:extLst>
          </p:cNvPr>
          <p:cNvSpPr txBox="1"/>
          <p:nvPr/>
        </p:nvSpPr>
        <p:spPr>
          <a:xfrm>
            <a:off x="9528283" y="624911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a16="http://schemas.microsoft.com/office/drawing/2014/main" id="{3985EAE6-BFA6-766D-A032-077E4DCB399E}"/>
              </a:ext>
            </a:extLst>
          </p:cNvPr>
          <p:cNvSpPr/>
          <p:nvPr/>
        </p:nvSpPr>
        <p:spPr>
          <a:xfrm>
            <a:off x="0" y="21410"/>
            <a:ext cx="1800341" cy="146988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Chapter</a:t>
            </a:r>
            <a:endParaRPr lang="en-US" b="1" dirty="0">
              <a:solidFill>
                <a:schemeClr val="bg1"/>
              </a:solidFill>
              <a:latin typeface="Times New Roman" panose="02020603050405020304" pitchFamily="18" charset="0"/>
              <a:cs typeface="Times New Roman" panose="02020603050405020304" pitchFamily="18" charset="0"/>
            </a:endParaRPr>
          </a:p>
          <a:p>
            <a:pPr algn="ctr"/>
            <a:r>
              <a:rPr lang="ar-EG" sz="2400" b="1" dirty="0">
                <a:solidFill>
                  <a:schemeClr val="bg1"/>
                </a:solidFill>
                <a:latin typeface="Times New Roman" panose="02020603050405020304" pitchFamily="18" charset="0"/>
                <a:cs typeface="Times New Roman" panose="02020603050405020304" pitchFamily="18" charset="0"/>
              </a:rPr>
              <a:t>07</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69408148"/>
      </p:ext>
    </p:extLst>
  </p:cSld>
  <p:clrMapOvr>
    <a:masterClrMapping/>
  </p:clrMapOvr>
  <mc:AlternateContent xmlns:mc="http://schemas.openxmlformats.org/markup-compatibility/2006" xmlns:p14="http://schemas.microsoft.com/office/powerpoint/2010/main">
    <mc:Choice Requires="p14">
      <p:transition spd="slow" p14:dur="2000" advTm="143918"/>
    </mc:Choice>
    <mc:Fallback xmlns="">
      <p:transition spd="slow" advTm="143918"/>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772" y="1219198"/>
            <a:ext cx="11797220" cy="51305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b="1" dirty="0">
                <a:solidFill>
                  <a:srgbClr val="2D3956"/>
                </a:solidFill>
                <a:latin typeface="Times New Roman" panose="02020603050405020304" pitchFamily="18" charset="0"/>
              </a:rPr>
              <a:t>-</a:t>
            </a:r>
            <a:r>
              <a:rPr lang="en-US" sz="2400" b="1" u="sng" dirty="0">
                <a:solidFill>
                  <a:srgbClr val="2D3956"/>
                </a:solidFill>
                <a:latin typeface="Times New Roman" panose="02020603050405020304" pitchFamily="18" charset="0"/>
              </a:rPr>
              <a:t>Privacy is the right of a person or person’s property to be free from unwarranted public scrutiny or exposure. </a:t>
            </a:r>
            <a:r>
              <a:rPr lang="en-US" sz="2400" dirty="0">
                <a:solidFill>
                  <a:srgbClr val="2D3956"/>
                </a:solidFill>
                <a:latin typeface="Times New Roman" panose="02020603050405020304" pitchFamily="18" charset="0"/>
              </a:rPr>
              <a:t>In other words, it is the right to personal autonomy and to express oneself selectively. Privacy includes both bodily integrity and the protection of</a:t>
            </a:r>
          </a:p>
          <a:p>
            <a:pPr algn="just"/>
            <a:r>
              <a:rPr lang="en-US" sz="2400" dirty="0">
                <a:solidFill>
                  <a:srgbClr val="2D3956"/>
                </a:solidFill>
                <a:latin typeface="Times New Roman" panose="02020603050405020304" pitchFamily="18" charset="0"/>
              </a:rPr>
              <a:t>confidential information, including medical and financial records.</a:t>
            </a:r>
          </a:p>
          <a:p>
            <a:pPr algn="just"/>
            <a:r>
              <a:rPr lang="en-US" sz="2400" b="1" u="sng" dirty="0">
                <a:solidFill>
                  <a:srgbClr val="2D3956"/>
                </a:solidFill>
                <a:latin typeface="Times New Roman" panose="02020603050405020304" pitchFamily="18" charset="0"/>
              </a:rPr>
              <a:t>1-Implied Constitutional Right:</a:t>
            </a:r>
          </a:p>
          <a:p>
            <a:pPr algn="just"/>
            <a:r>
              <a:rPr lang="en-US" sz="2400" dirty="0">
                <a:solidFill>
                  <a:srgbClr val="2D3956"/>
                </a:solidFill>
                <a:latin typeface="Times New Roman" panose="02020603050405020304" pitchFamily="18" charset="0"/>
              </a:rPr>
              <a:t>Privacy is an implied Constitutional right, meaning it is a right based on the “zones of privacy” created by the US Constitution. However, the word “privacy” is not in the Constitution itself.</a:t>
            </a:r>
          </a:p>
          <a:p>
            <a:pPr algn="just"/>
            <a:r>
              <a:rPr lang="en-US" sz="2400" dirty="0">
                <a:solidFill>
                  <a:srgbClr val="2D3956"/>
                </a:solidFill>
                <a:latin typeface="Times New Roman" panose="02020603050405020304" pitchFamily="18" charset="0"/>
              </a:rPr>
              <a:t>The right to privacy was first mentioned in a Harvard Law Review article in 1890 by Samuel Warren and Louis Brandeis, who later served on the US Supreme Court from 1916 until 1939. Warren and Brandeis argued the right to privacy is an important civil liberty which should not be violated by sensational journalists and developments in technology. </a:t>
            </a:r>
          </a:p>
        </p:txBody>
      </p:sp>
      <p:sp>
        <p:nvSpPr>
          <p:cNvPr id="3" name="TextBox 2">
            <a:extLst>
              <a:ext uri="{FF2B5EF4-FFF2-40B4-BE49-F238E27FC236}">
                <a16:creationId xmlns:a16="http://schemas.microsoft.com/office/drawing/2014/main" id="{F9A80F9F-74DB-1D57-04E8-E20E92A09B0A}"/>
              </a:ext>
            </a:extLst>
          </p:cNvPr>
          <p:cNvSpPr txBox="1"/>
          <p:nvPr/>
        </p:nvSpPr>
        <p:spPr>
          <a:xfrm>
            <a:off x="1925053" y="268962"/>
            <a:ext cx="7555831" cy="523220"/>
          </a:xfrm>
          <a:prstGeom prst="rect">
            <a:avLst/>
          </a:prstGeom>
          <a:noFill/>
        </p:spPr>
        <p:txBody>
          <a:bodyPr wrap="square" rtlCol="0">
            <a:spAutoFit/>
          </a:bodyPr>
          <a:lstStyle/>
          <a:p>
            <a:pPr algn="ctr" rtl="1"/>
            <a:r>
              <a:rPr lang="en-US" sz="2800" b="1" dirty="0">
                <a:solidFill>
                  <a:srgbClr val="00B0F0"/>
                </a:solidFill>
                <a:latin typeface="Times New Roman" panose="02020603050405020304" pitchFamily="18" charset="0"/>
                <a:cs typeface="Times New Roman" panose="02020603050405020304" pitchFamily="18" charset="0"/>
              </a:rPr>
              <a:t>2- Right to Privacy: </a:t>
            </a:r>
          </a:p>
        </p:txBody>
      </p:sp>
      <p:sp>
        <p:nvSpPr>
          <p:cNvPr id="10" name="TextBox 9">
            <a:extLst>
              <a:ext uri="{FF2B5EF4-FFF2-40B4-BE49-F238E27FC236}">
                <a16:creationId xmlns:a16="http://schemas.microsoft.com/office/drawing/2014/main" id="{463D680D-A11B-0A8A-63D5-DD2C6F3FD516}"/>
              </a:ext>
            </a:extLst>
          </p:cNvPr>
          <p:cNvSpPr txBox="1"/>
          <p:nvPr/>
        </p:nvSpPr>
        <p:spPr>
          <a:xfrm>
            <a:off x="405885"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22213"/>
            <a:ext cx="1372113" cy="993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Rectangle 7">
            <a:extLst>
              <a:ext uri="{FF2B5EF4-FFF2-40B4-BE49-F238E27FC236}">
                <a16:creationId xmlns:a16="http://schemas.microsoft.com/office/drawing/2014/main" id="{3985EAE6-BFA6-766D-A032-077E4DCB399E}"/>
              </a:ext>
            </a:extLst>
          </p:cNvPr>
          <p:cNvSpPr/>
          <p:nvPr/>
        </p:nvSpPr>
        <p:spPr>
          <a:xfrm>
            <a:off x="0" y="21410"/>
            <a:ext cx="1543050" cy="114063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Chapter</a:t>
            </a:r>
            <a:endParaRPr lang="en-US" b="1" dirty="0">
              <a:solidFill>
                <a:schemeClr val="bg1"/>
              </a:solidFill>
              <a:latin typeface="Times New Roman" panose="02020603050405020304" pitchFamily="18" charset="0"/>
              <a:cs typeface="Times New Roman" panose="02020603050405020304" pitchFamily="18" charset="0"/>
            </a:endParaRPr>
          </a:p>
          <a:p>
            <a:pPr algn="ctr"/>
            <a:r>
              <a:rPr lang="ar-EG" sz="2400" b="1" dirty="0">
                <a:solidFill>
                  <a:schemeClr val="bg1"/>
                </a:solidFill>
                <a:latin typeface="Times New Roman" panose="02020603050405020304" pitchFamily="18" charset="0"/>
                <a:cs typeface="Times New Roman" panose="02020603050405020304" pitchFamily="18" charset="0"/>
              </a:rPr>
              <a:t>07</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772" y="1219198"/>
            <a:ext cx="11797220" cy="51305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dirty="0">
                <a:solidFill>
                  <a:srgbClr val="2D3956"/>
                </a:solidFill>
                <a:latin typeface="Times New Roman" panose="02020603050405020304" pitchFamily="18" charset="0"/>
              </a:rPr>
              <a:t>-</a:t>
            </a:r>
            <a:r>
              <a:rPr lang="en-US" sz="2400" b="1" u="sng" dirty="0">
                <a:solidFill>
                  <a:srgbClr val="2D3956"/>
                </a:solidFill>
                <a:latin typeface="Times New Roman" panose="02020603050405020304" pitchFamily="18" charset="0"/>
              </a:rPr>
              <a:t>The technology in the late 1890s they were the most concerned with was photography and telephones. </a:t>
            </a:r>
            <a:r>
              <a:rPr lang="en-US" sz="2400" dirty="0">
                <a:solidFill>
                  <a:srgbClr val="2D3956"/>
                </a:solidFill>
                <a:latin typeface="Times New Roman" panose="02020603050405020304" pitchFamily="18" charset="0"/>
              </a:rPr>
              <a:t>In particular, they were concerned about people losing their right to privacy when others take photographs of them or listen to their conversations.</a:t>
            </a:r>
          </a:p>
          <a:p>
            <a:pPr algn="just"/>
            <a:r>
              <a:rPr lang="en-US" sz="2400" dirty="0">
                <a:solidFill>
                  <a:srgbClr val="2D3956"/>
                </a:solidFill>
                <a:latin typeface="Times New Roman" panose="02020603050405020304" pitchFamily="18" charset="0"/>
              </a:rPr>
              <a:t>- Privacy was discussed in the legal community for 75 years before the US Supreme Court expressly held individuals have a Constitutional right to privacy in the 1965 Griswold v. Connecticut decision.</a:t>
            </a:r>
          </a:p>
          <a:p>
            <a:pPr algn="just"/>
            <a:r>
              <a:rPr lang="en-US" sz="2400" b="1" u="sng" dirty="0">
                <a:solidFill>
                  <a:srgbClr val="2D3956"/>
                </a:solidFill>
                <a:latin typeface="Times New Roman" panose="02020603050405020304" pitchFamily="18" charset="0"/>
              </a:rPr>
              <a:t>- Privacy cases involve different circumstances</a:t>
            </a:r>
            <a:r>
              <a:rPr lang="en-US" sz="2400" dirty="0">
                <a:solidFill>
                  <a:srgbClr val="2D3956"/>
                </a:solidFill>
                <a:latin typeface="Times New Roman" panose="02020603050405020304" pitchFamily="18" charset="0"/>
              </a:rPr>
              <a:t>, such as the right to choose whether to marry and to whom, the right to choose whether to have children, and the right to protect confidential information such as medical and financial records.</a:t>
            </a:r>
          </a:p>
        </p:txBody>
      </p:sp>
      <p:sp>
        <p:nvSpPr>
          <p:cNvPr id="3" name="TextBox 2">
            <a:extLst>
              <a:ext uri="{FF2B5EF4-FFF2-40B4-BE49-F238E27FC236}">
                <a16:creationId xmlns:a16="http://schemas.microsoft.com/office/drawing/2014/main" id="{F9A80F9F-74DB-1D57-04E8-E20E92A09B0A}"/>
              </a:ext>
            </a:extLst>
          </p:cNvPr>
          <p:cNvSpPr txBox="1"/>
          <p:nvPr/>
        </p:nvSpPr>
        <p:spPr>
          <a:xfrm>
            <a:off x="1925053" y="268962"/>
            <a:ext cx="7555831" cy="523220"/>
          </a:xfrm>
          <a:prstGeom prst="rect">
            <a:avLst/>
          </a:prstGeom>
          <a:noFill/>
        </p:spPr>
        <p:txBody>
          <a:bodyPr wrap="square" rtlCol="0">
            <a:spAutoFit/>
          </a:bodyPr>
          <a:lstStyle/>
          <a:p>
            <a:pPr algn="ctr" rtl="1"/>
            <a:r>
              <a:rPr lang="en-US" sz="2800" b="1" dirty="0">
                <a:solidFill>
                  <a:srgbClr val="00B0F0"/>
                </a:solidFill>
                <a:latin typeface="Times New Roman" panose="02020603050405020304" pitchFamily="18" charset="0"/>
                <a:cs typeface="Times New Roman" panose="02020603050405020304" pitchFamily="18" charset="0"/>
              </a:rPr>
              <a:t>2- Right to Privacy: </a:t>
            </a:r>
          </a:p>
        </p:txBody>
      </p:sp>
      <p:sp>
        <p:nvSpPr>
          <p:cNvPr id="10" name="TextBox 9">
            <a:extLst>
              <a:ext uri="{FF2B5EF4-FFF2-40B4-BE49-F238E27FC236}">
                <a16:creationId xmlns:a16="http://schemas.microsoft.com/office/drawing/2014/main" id="{463D680D-A11B-0A8A-63D5-DD2C6F3FD516}"/>
              </a:ext>
            </a:extLst>
          </p:cNvPr>
          <p:cNvSpPr txBox="1"/>
          <p:nvPr/>
        </p:nvSpPr>
        <p:spPr>
          <a:xfrm>
            <a:off x="405885"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22213"/>
            <a:ext cx="1372113" cy="993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Rectangle 7">
            <a:extLst>
              <a:ext uri="{FF2B5EF4-FFF2-40B4-BE49-F238E27FC236}">
                <a16:creationId xmlns:a16="http://schemas.microsoft.com/office/drawing/2014/main" id="{3985EAE6-BFA6-766D-A032-077E4DCB399E}"/>
              </a:ext>
            </a:extLst>
          </p:cNvPr>
          <p:cNvSpPr/>
          <p:nvPr/>
        </p:nvSpPr>
        <p:spPr>
          <a:xfrm>
            <a:off x="0" y="21410"/>
            <a:ext cx="1543050" cy="114063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Chapter</a:t>
            </a:r>
            <a:endParaRPr lang="en-US" b="1" dirty="0">
              <a:solidFill>
                <a:schemeClr val="bg1"/>
              </a:solidFill>
              <a:latin typeface="Times New Roman" panose="02020603050405020304" pitchFamily="18" charset="0"/>
              <a:cs typeface="Times New Roman" panose="02020603050405020304" pitchFamily="18" charset="0"/>
            </a:endParaRPr>
          </a:p>
          <a:p>
            <a:pPr algn="ctr"/>
            <a:r>
              <a:rPr lang="ar-EG" sz="2400" b="1" dirty="0">
                <a:solidFill>
                  <a:schemeClr val="bg1"/>
                </a:solidFill>
                <a:latin typeface="Times New Roman" panose="02020603050405020304" pitchFamily="18" charset="0"/>
                <a:cs typeface="Times New Roman" panose="02020603050405020304" pitchFamily="18" charset="0"/>
              </a:rPr>
              <a:t>07</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874595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772" y="1219198"/>
            <a:ext cx="11797220" cy="51305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dirty="0">
                <a:solidFill>
                  <a:srgbClr val="2D3956"/>
                </a:solidFill>
                <a:latin typeface="Times New Roman" panose="02020603050405020304" pitchFamily="18" charset="0"/>
              </a:rPr>
              <a:t>-</a:t>
            </a:r>
            <a:r>
              <a:rPr lang="en-US" sz="2400" b="1" u="sng" dirty="0">
                <a:solidFill>
                  <a:srgbClr val="2D3956"/>
                </a:solidFill>
                <a:latin typeface="Times New Roman" panose="02020603050405020304" pitchFamily="18" charset="0"/>
              </a:rPr>
              <a:t>The Framers of the Constitution did not include the word “privacy” in the Constitution but it is a fundamental right underlying the core tenets of the document</a:t>
            </a:r>
            <a:r>
              <a:rPr lang="en-US" sz="2400" dirty="0">
                <a:solidFill>
                  <a:srgbClr val="2D3956"/>
                </a:solidFill>
                <a:latin typeface="Times New Roman" panose="02020603050405020304" pitchFamily="18" charset="0"/>
              </a:rPr>
              <a:t>. The Bill of Rights begins by recognizing fundamental rights that are essential to an individual’s identity: speech, religion, press, assembly, and petition for redress from the government. From there, the Bill of Rights expands protection of individuals to include their homes and possessions. For example, the Fourth Amendment prohibits unreasonable searches and seizures by the government. As reflected in the Bill of Rights, privacy is an essential right the Constitution intends to protect.</a:t>
            </a:r>
          </a:p>
        </p:txBody>
      </p:sp>
      <p:sp>
        <p:nvSpPr>
          <p:cNvPr id="3" name="TextBox 2">
            <a:extLst>
              <a:ext uri="{FF2B5EF4-FFF2-40B4-BE49-F238E27FC236}">
                <a16:creationId xmlns:a16="http://schemas.microsoft.com/office/drawing/2014/main" id="{F9A80F9F-74DB-1D57-04E8-E20E92A09B0A}"/>
              </a:ext>
            </a:extLst>
          </p:cNvPr>
          <p:cNvSpPr txBox="1"/>
          <p:nvPr/>
        </p:nvSpPr>
        <p:spPr>
          <a:xfrm>
            <a:off x="1925053" y="268962"/>
            <a:ext cx="7555831" cy="523220"/>
          </a:xfrm>
          <a:prstGeom prst="rect">
            <a:avLst/>
          </a:prstGeom>
          <a:noFill/>
        </p:spPr>
        <p:txBody>
          <a:bodyPr wrap="square" rtlCol="0">
            <a:spAutoFit/>
          </a:bodyPr>
          <a:lstStyle/>
          <a:p>
            <a:pPr algn="ctr" rtl="1"/>
            <a:r>
              <a:rPr lang="en-US" sz="2800" b="1" dirty="0">
                <a:solidFill>
                  <a:srgbClr val="00B0F0"/>
                </a:solidFill>
                <a:latin typeface="Times New Roman" panose="02020603050405020304" pitchFamily="18" charset="0"/>
                <a:cs typeface="Times New Roman" panose="02020603050405020304" pitchFamily="18" charset="0"/>
              </a:rPr>
              <a:t>2- Right to Privacy: </a:t>
            </a:r>
          </a:p>
        </p:txBody>
      </p:sp>
      <p:sp>
        <p:nvSpPr>
          <p:cNvPr id="10" name="TextBox 9">
            <a:extLst>
              <a:ext uri="{FF2B5EF4-FFF2-40B4-BE49-F238E27FC236}">
                <a16:creationId xmlns:a16="http://schemas.microsoft.com/office/drawing/2014/main" id="{463D680D-A11B-0A8A-63D5-DD2C6F3FD516}"/>
              </a:ext>
            </a:extLst>
          </p:cNvPr>
          <p:cNvSpPr txBox="1"/>
          <p:nvPr/>
        </p:nvSpPr>
        <p:spPr>
          <a:xfrm>
            <a:off x="405885"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22213"/>
            <a:ext cx="1372113" cy="993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Rectangle 7">
            <a:extLst>
              <a:ext uri="{FF2B5EF4-FFF2-40B4-BE49-F238E27FC236}">
                <a16:creationId xmlns:a16="http://schemas.microsoft.com/office/drawing/2014/main" id="{3985EAE6-BFA6-766D-A032-077E4DCB399E}"/>
              </a:ext>
            </a:extLst>
          </p:cNvPr>
          <p:cNvSpPr/>
          <p:nvPr/>
        </p:nvSpPr>
        <p:spPr>
          <a:xfrm>
            <a:off x="0" y="21410"/>
            <a:ext cx="1543050" cy="114063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Chapter</a:t>
            </a:r>
            <a:endParaRPr lang="en-US" b="1" dirty="0">
              <a:solidFill>
                <a:schemeClr val="bg1"/>
              </a:solidFill>
              <a:latin typeface="Times New Roman" panose="02020603050405020304" pitchFamily="18" charset="0"/>
              <a:cs typeface="Times New Roman" panose="02020603050405020304" pitchFamily="18" charset="0"/>
            </a:endParaRPr>
          </a:p>
          <a:p>
            <a:pPr algn="ctr"/>
            <a:r>
              <a:rPr lang="ar-EG" sz="2400" b="1" dirty="0">
                <a:solidFill>
                  <a:schemeClr val="bg1"/>
                </a:solidFill>
                <a:latin typeface="Times New Roman" panose="02020603050405020304" pitchFamily="18" charset="0"/>
                <a:cs typeface="Times New Roman" panose="02020603050405020304" pitchFamily="18" charset="0"/>
              </a:rPr>
              <a:t>07</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22023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772" y="1219198"/>
            <a:ext cx="11797220" cy="51305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b="1" dirty="0">
                <a:solidFill>
                  <a:srgbClr val="2D3956"/>
                </a:solidFill>
                <a:latin typeface="Times New Roman" panose="02020603050405020304" pitchFamily="18" charset="0"/>
              </a:rPr>
              <a:t>-When analyzing privacy cases, courts ask whether an individual has a reasonable expectation of privacy. To establish a “reasonable expectation of privacy,” a person must meet two requirements:</a:t>
            </a:r>
          </a:p>
          <a:p>
            <a:pPr algn="just"/>
            <a:r>
              <a:rPr lang="en-US" sz="2400" dirty="0">
                <a:solidFill>
                  <a:srgbClr val="2D3956"/>
                </a:solidFill>
                <a:latin typeface="Times New Roman" panose="02020603050405020304" pitchFamily="18" charset="0"/>
              </a:rPr>
              <a:t>1. The individual has an actual, subjective expectation of privacy. In other words, did that particular person think he or she was doing something in private that others could not observe?</a:t>
            </a:r>
          </a:p>
          <a:p>
            <a:pPr algn="just"/>
            <a:r>
              <a:rPr lang="en-US" sz="2400" dirty="0">
                <a:solidFill>
                  <a:srgbClr val="2D3956"/>
                </a:solidFill>
                <a:latin typeface="Times New Roman" panose="02020603050405020304" pitchFamily="18" charset="0"/>
              </a:rPr>
              <a:t>2. Society accepts the individual’s expectation of privacy as reasonable. In other words, as a community do we expect those circumstances to be private?</a:t>
            </a:r>
          </a:p>
          <a:p>
            <a:pPr algn="just"/>
            <a:r>
              <a:rPr lang="en-US" sz="2400" b="1" u="sng" dirty="0">
                <a:solidFill>
                  <a:srgbClr val="2D3956"/>
                </a:solidFill>
                <a:latin typeface="Times New Roman" panose="02020603050405020304" pitchFamily="18" charset="0"/>
              </a:rPr>
              <a:t>- This legal test has both a subjective and objective standard. </a:t>
            </a:r>
            <a:r>
              <a:rPr lang="en-US" sz="2400" dirty="0">
                <a:solidFill>
                  <a:srgbClr val="2D3956"/>
                </a:solidFill>
                <a:latin typeface="Times New Roman" panose="02020603050405020304" pitchFamily="18" charset="0"/>
              </a:rPr>
              <a:t>If an individual does not expect their actions to be private, then no right to privacy exists under the circumstances. Similarly, if society as a whole does not expect to have privacy under the circumstances,  it does not matter what the individual may personally believe, no right of privacy exists.</a:t>
            </a:r>
          </a:p>
        </p:txBody>
      </p:sp>
      <p:sp>
        <p:nvSpPr>
          <p:cNvPr id="3" name="TextBox 2">
            <a:extLst>
              <a:ext uri="{FF2B5EF4-FFF2-40B4-BE49-F238E27FC236}">
                <a16:creationId xmlns:a16="http://schemas.microsoft.com/office/drawing/2014/main" id="{F9A80F9F-74DB-1D57-04E8-E20E92A09B0A}"/>
              </a:ext>
            </a:extLst>
          </p:cNvPr>
          <p:cNvSpPr txBox="1"/>
          <p:nvPr/>
        </p:nvSpPr>
        <p:spPr>
          <a:xfrm>
            <a:off x="1925053" y="268962"/>
            <a:ext cx="7555831" cy="523220"/>
          </a:xfrm>
          <a:prstGeom prst="rect">
            <a:avLst/>
          </a:prstGeom>
          <a:noFill/>
        </p:spPr>
        <p:txBody>
          <a:bodyPr wrap="square" rtlCol="0">
            <a:spAutoFit/>
          </a:bodyPr>
          <a:lstStyle/>
          <a:p>
            <a:pPr algn="ctr" rtl="1"/>
            <a:r>
              <a:rPr lang="en-US" sz="2800" b="1" dirty="0">
                <a:solidFill>
                  <a:srgbClr val="00B0F0"/>
                </a:solidFill>
                <a:latin typeface="Times New Roman" panose="02020603050405020304" pitchFamily="18" charset="0"/>
                <a:cs typeface="Times New Roman" panose="02020603050405020304" pitchFamily="18" charset="0"/>
              </a:rPr>
              <a:t>2- Right to Privacy: </a:t>
            </a:r>
          </a:p>
        </p:txBody>
      </p:sp>
      <p:sp>
        <p:nvSpPr>
          <p:cNvPr id="10" name="TextBox 9">
            <a:extLst>
              <a:ext uri="{FF2B5EF4-FFF2-40B4-BE49-F238E27FC236}">
                <a16:creationId xmlns:a16="http://schemas.microsoft.com/office/drawing/2014/main" id="{463D680D-A11B-0A8A-63D5-DD2C6F3FD516}"/>
              </a:ext>
            </a:extLst>
          </p:cNvPr>
          <p:cNvSpPr txBox="1"/>
          <p:nvPr/>
        </p:nvSpPr>
        <p:spPr>
          <a:xfrm>
            <a:off x="405885"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22213"/>
            <a:ext cx="1372113" cy="993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Rectangle 7">
            <a:extLst>
              <a:ext uri="{FF2B5EF4-FFF2-40B4-BE49-F238E27FC236}">
                <a16:creationId xmlns:a16="http://schemas.microsoft.com/office/drawing/2014/main" id="{3985EAE6-BFA6-766D-A032-077E4DCB399E}"/>
              </a:ext>
            </a:extLst>
          </p:cNvPr>
          <p:cNvSpPr/>
          <p:nvPr/>
        </p:nvSpPr>
        <p:spPr>
          <a:xfrm>
            <a:off x="0" y="21410"/>
            <a:ext cx="1543050" cy="114063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Chapter</a:t>
            </a:r>
            <a:endParaRPr lang="en-US" b="1" dirty="0">
              <a:solidFill>
                <a:schemeClr val="bg1"/>
              </a:solidFill>
              <a:latin typeface="Times New Roman" panose="02020603050405020304" pitchFamily="18" charset="0"/>
              <a:cs typeface="Times New Roman" panose="02020603050405020304" pitchFamily="18" charset="0"/>
            </a:endParaRPr>
          </a:p>
          <a:p>
            <a:pPr algn="ctr"/>
            <a:r>
              <a:rPr lang="ar-EG" sz="2400" b="1" dirty="0">
                <a:solidFill>
                  <a:schemeClr val="bg1"/>
                </a:solidFill>
                <a:latin typeface="Times New Roman" panose="02020603050405020304" pitchFamily="18" charset="0"/>
                <a:cs typeface="Times New Roman" panose="02020603050405020304" pitchFamily="18" charset="0"/>
              </a:rPr>
              <a:t>07</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402252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772" y="1219198"/>
            <a:ext cx="11797220" cy="51305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dirty="0">
                <a:solidFill>
                  <a:srgbClr val="2D3956"/>
                </a:solidFill>
                <a:latin typeface="Times New Roman" panose="02020603050405020304" pitchFamily="18" charset="0"/>
              </a:rPr>
              <a:t>-</a:t>
            </a:r>
            <a:r>
              <a:rPr lang="en-US" sz="2400" b="1" u="sng" dirty="0">
                <a:solidFill>
                  <a:srgbClr val="2D3956"/>
                </a:solidFill>
                <a:latin typeface="Times New Roman" panose="02020603050405020304" pitchFamily="18" charset="0"/>
              </a:rPr>
              <a:t>For example, </a:t>
            </a:r>
            <a:r>
              <a:rPr lang="en-US" sz="2400" dirty="0">
                <a:solidFill>
                  <a:srgbClr val="2D3956"/>
                </a:solidFill>
                <a:latin typeface="Times New Roman" panose="02020603050405020304" pitchFamily="18" charset="0"/>
              </a:rPr>
              <a:t>if a person calls her doctor to discuss medical test results, then she has a subjective expectation of privacy. If she calls her doctor from her home, then she has an objective expectation of privacy because society recognizes the right of people to have private conversations in their own homes. </a:t>
            </a:r>
            <a:r>
              <a:rPr lang="en-US" sz="2400" b="1" dirty="0">
                <a:solidFill>
                  <a:srgbClr val="2D3956"/>
                </a:solidFill>
                <a:latin typeface="Times New Roman" panose="02020603050405020304" pitchFamily="18" charset="0"/>
              </a:rPr>
              <a:t>However,</a:t>
            </a:r>
            <a:r>
              <a:rPr lang="en-US" sz="2400" dirty="0">
                <a:solidFill>
                  <a:srgbClr val="2D3956"/>
                </a:solidFill>
                <a:latin typeface="Times New Roman" panose="02020603050405020304" pitchFamily="18" charset="0"/>
              </a:rPr>
              <a:t> if she has the conversation on her cell phone while riding the bus, then she does not have a right to privacy because it is not objectively reasonable to expect privacy on public transportation.</a:t>
            </a:r>
          </a:p>
          <a:p>
            <a:pPr algn="just"/>
            <a:r>
              <a:rPr lang="en-US" sz="2400" b="1" u="sng" dirty="0">
                <a:solidFill>
                  <a:srgbClr val="2D3956"/>
                </a:solidFill>
                <a:latin typeface="Times New Roman" panose="02020603050405020304" pitchFamily="18" charset="0"/>
              </a:rPr>
              <a:t>2- Statutes:</a:t>
            </a:r>
          </a:p>
          <a:p>
            <a:pPr algn="just"/>
            <a:r>
              <a:rPr lang="en-US" sz="2400" dirty="0">
                <a:solidFill>
                  <a:srgbClr val="2D3956"/>
                </a:solidFill>
                <a:latin typeface="Times New Roman" panose="02020603050405020304" pitchFamily="18" charset="0"/>
              </a:rPr>
              <a:t>- Congress and state legislatures have also passed various laws to protect the privacy of individuals and their property. Some of the most important federal laws related to workplace privacy are discussed below.</a:t>
            </a:r>
          </a:p>
        </p:txBody>
      </p:sp>
      <p:sp>
        <p:nvSpPr>
          <p:cNvPr id="3" name="TextBox 2">
            <a:extLst>
              <a:ext uri="{FF2B5EF4-FFF2-40B4-BE49-F238E27FC236}">
                <a16:creationId xmlns:a16="http://schemas.microsoft.com/office/drawing/2014/main" id="{F9A80F9F-74DB-1D57-04E8-E20E92A09B0A}"/>
              </a:ext>
            </a:extLst>
          </p:cNvPr>
          <p:cNvSpPr txBox="1"/>
          <p:nvPr/>
        </p:nvSpPr>
        <p:spPr>
          <a:xfrm>
            <a:off x="1925053" y="268962"/>
            <a:ext cx="7555831" cy="523220"/>
          </a:xfrm>
          <a:prstGeom prst="rect">
            <a:avLst/>
          </a:prstGeom>
          <a:noFill/>
        </p:spPr>
        <p:txBody>
          <a:bodyPr wrap="square" rtlCol="0">
            <a:spAutoFit/>
          </a:bodyPr>
          <a:lstStyle/>
          <a:p>
            <a:pPr algn="ctr" rtl="1"/>
            <a:r>
              <a:rPr lang="en-US" sz="2800" b="1" dirty="0">
                <a:solidFill>
                  <a:srgbClr val="00B0F0"/>
                </a:solidFill>
                <a:latin typeface="Times New Roman" panose="02020603050405020304" pitchFamily="18" charset="0"/>
                <a:cs typeface="Times New Roman" panose="02020603050405020304" pitchFamily="18" charset="0"/>
              </a:rPr>
              <a:t>2- Right to Privacy: </a:t>
            </a:r>
          </a:p>
        </p:txBody>
      </p:sp>
      <p:sp>
        <p:nvSpPr>
          <p:cNvPr id="10" name="TextBox 9">
            <a:extLst>
              <a:ext uri="{FF2B5EF4-FFF2-40B4-BE49-F238E27FC236}">
                <a16:creationId xmlns:a16="http://schemas.microsoft.com/office/drawing/2014/main" id="{463D680D-A11B-0A8A-63D5-DD2C6F3FD516}"/>
              </a:ext>
            </a:extLst>
          </p:cNvPr>
          <p:cNvSpPr txBox="1"/>
          <p:nvPr/>
        </p:nvSpPr>
        <p:spPr>
          <a:xfrm>
            <a:off x="405885"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22213"/>
            <a:ext cx="1372113" cy="993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Rectangle 7">
            <a:extLst>
              <a:ext uri="{FF2B5EF4-FFF2-40B4-BE49-F238E27FC236}">
                <a16:creationId xmlns:a16="http://schemas.microsoft.com/office/drawing/2014/main" id="{3985EAE6-BFA6-766D-A032-077E4DCB399E}"/>
              </a:ext>
            </a:extLst>
          </p:cNvPr>
          <p:cNvSpPr/>
          <p:nvPr/>
        </p:nvSpPr>
        <p:spPr>
          <a:xfrm>
            <a:off x="0" y="21410"/>
            <a:ext cx="1543050" cy="114063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Chapter</a:t>
            </a:r>
            <a:endParaRPr lang="en-US" b="1" dirty="0">
              <a:solidFill>
                <a:schemeClr val="bg1"/>
              </a:solidFill>
              <a:latin typeface="Times New Roman" panose="02020603050405020304" pitchFamily="18" charset="0"/>
              <a:cs typeface="Times New Roman" panose="02020603050405020304" pitchFamily="18" charset="0"/>
            </a:endParaRPr>
          </a:p>
          <a:p>
            <a:pPr algn="ctr"/>
            <a:r>
              <a:rPr lang="ar-EG" sz="2400" b="1" dirty="0">
                <a:solidFill>
                  <a:schemeClr val="bg1"/>
                </a:solidFill>
                <a:latin typeface="Times New Roman" panose="02020603050405020304" pitchFamily="18" charset="0"/>
                <a:cs typeface="Times New Roman" panose="02020603050405020304" pitchFamily="18" charset="0"/>
              </a:rPr>
              <a:t>07</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272752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772" y="1219198"/>
            <a:ext cx="11797220" cy="51305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b="1" u="sng" dirty="0">
                <a:solidFill>
                  <a:srgbClr val="2D3956"/>
                </a:solidFill>
                <a:latin typeface="Times New Roman" panose="02020603050405020304" pitchFamily="18" charset="0"/>
              </a:rPr>
              <a:t>2- Statutes:</a:t>
            </a:r>
          </a:p>
          <a:p>
            <a:pPr algn="just"/>
            <a:r>
              <a:rPr lang="en-US" sz="2400" dirty="0">
                <a:solidFill>
                  <a:srgbClr val="2D3956"/>
                </a:solidFill>
                <a:latin typeface="Times New Roman" panose="02020603050405020304" pitchFamily="18" charset="0"/>
              </a:rPr>
              <a:t>- There is a growing trend among states to require internet service providers to obtain consent from consumers before sharing any of their personal information, including websites visited and consumer habits.</a:t>
            </a:r>
          </a:p>
          <a:p>
            <a:pPr algn="just"/>
            <a:r>
              <a:rPr lang="en-US" sz="2400" dirty="0">
                <a:solidFill>
                  <a:srgbClr val="2D3956"/>
                </a:solidFill>
                <a:latin typeface="Times New Roman" panose="02020603050405020304" pitchFamily="18" charset="0"/>
              </a:rPr>
              <a:t>-Businesses engaged in e-commerce with residents of California must post their privacy policy conspicuously on their websites and abide by their policies. California law also requires disclosure of consumer software tracking policies.</a:t>
            </a:r>
          </a:p>
        </p:txBody>
      </p:sp>
      <p:sp>
        <p:nvSpPr>
          <p:cNvPr id="3" name="TextBox 2">
            <a:extLst>
              <a:ext uri="{FF2B5EF4-FFF2-40B4-BE49-F238E27FC236}">
                <a16:creationId xmlns:a16="http://schemas.microsoft.com/office/drawing/2014/main" id="{F9A80F9F-74DB-1D57-04E8-E20E92A09B0A}"/>
              </a:ext>
            </a:extLst>
          </p:cNvPr>
          <p:cNvSpPr txBox="1"/>
          <p:nvPr/>
        </p:nvSpPr>
        <p:spPr>
          <a:xfrm>
            <a:off x="1925053" y="268962"/>
            <a:ext cx="7555831" cy="523220"/>
          </a:xfrm>
          <a:prstGeom prst="rect">
            <a:avLst/>
          </a:prstGeom>
          <a:noFill/>
        </p:spPr>
        <p:txBody>
          <a:bodyPr wrap="square" rtlCol="0">
            <a:spAutoFit/>
          </a:bodyPr>
          <a:lstStyle/>
          <a:p>
            <a:pPr algn="ctr" rtl="1"/>
            <a:r>
              <a:rPr lang="en-US" sz="2800" b="1" dirty="0">
                <a:solidFill>
                  <a:srgbClr val="00B0F0"/>
                </a:solidFill>
                <a:latin typeface="Times New Roman" panose="02020603050405020304" pitchFamily="18" charset="0"/>
                <a:cs typeface="Times New Roman" panose="02020603050405020304" pitchFamily="18" charset="0"/>
              </a:rPr>
              <a:t>2- Right to Privacy: </a:t>
            </a:r>
          </a:p>
        </p:txBody>
      </p:sp>
      <p:sp>
        <p:nvSpPr>
          <p:cNvPr id="10" name="TextBox 9">
            <a:extLst>
              <a:ext uri="{FF2B5EF4-FFF2-40B4-BE49-F238E27FC236}">
                <a16:creationId xmlns:a16="http://schemas.microsoft.com/office/drawing/2014/main" id="{463D680D-A11B-0A8A-63D5-DD2C6F3FD516}"/>
              </a:ext>
            </a:extLst>
          </p:cNvPr>
          <p:cNvSpPr txBox="1"/>
          <p:nvPr/>
        </p:nvSpPr>
        <p:spPr>
          <a:xfrm>
            <a:off x="405885"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22213"/>
            <a:ext cx="1372113" cy="993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Rectangle 7">
            <a:extLst>
              <a:ext uri="{FF2B5EF4-FFF2-40B4-BE49-F238E27FC236}">
                <a16:creationId xmlns:a16="http://schemas.microsoft.com/office/drawing/2014/main" id="{3985EAE6-BFA6-766D-A032-077E4DCB399E}"/>
              </a:ext>
            </a:extLst>
          </p:cNvPr>
          <p:cNvSpPr/>
          <p:nvPr/>
        </p:nvSpPr>
        <p:spPr>
          <a:xfrm>
            <a:off x="0" y="21410"/>
            <a:ext cx="1543050" cy="114063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Chapter</a:t>
            </a:r>
            <a:endParaRPr lang="en-US" b="1" dirty="0">
              <a:solidFill>
                <a:schemeClr val="bg1"/>
              </a:solidFill>
              <a:latin typeface="Times New Roman" panose="02020603050405020304" pitchFamily="18" charset="0"/>
              <a:cs typeface="Times New Roman" panose="02020603050405020304" pitchFamily="18" charset="0"/>
            </a:endParaRPr>
          </a:p>
          <a:p>
            <a:pPr algn="ctr"/>
            <a:r>
              <a:rPr lang="ar-EG" sz="2400" b="1" dirty="0">
                <a:solidFill>
                  <a:schemeClr val="bg1"/>
                </a:solidFill>
                <a:latin typeface="Times New Roman" panose="02020603050405020304" pitchFamily="18" charset="0"/>
                <a:cs typeface="Times New Roman" panose="02020603050405020304" pitchFamily="18" charset="0"/>
              </a:rPr>
              <a:t>07</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806407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772" y="1219198"/>
            <a:ext cx="11797220" cy="51305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b="1" u="sng" dirty="0">
                <a:solidFill>
                  <a:srgbClr val="2D3956"/>
                </a:solidFill>
                <a:latin typeface="Times New Roman" panose="02020603050405020304" pitchFamily="18" charset="0"/>
              </a:rPr>
              <a:t>3- International Law:</a:t>
            </a:r>
          </a:p>
          <a:p>
            <a:pPr algn="just"/>
            <a:r>
              <a:rPr lang="en-US" sz="2400" dirty="0">
                <a:solidFill>
                  <a:srgbClr val="2D3956"/>
                </a:solidFill>
                <a:latin typeface="Times New Roman" panose="02020603050405020304" pitchFamily="18" charset="0"/>
              </a:rPr>
              <a:t>- The right to privacy is contained in Article 12 of the Universal Declaration of Human Rights, which was adopted in 1948 in response to the horrors of World War II. The Universal Declaration of Human Rights states:</a:t>
            </a:r>
          </a:p>
          <a:p>
            <a:pPr algn="just"/>
            <a:r>
              <a:rPr lang="en-US" sz="2400" dirty="0">
                <a:solidFill>
                  <a:srgbClr val="2D3956"/>
                </a:solidFill>
                <a:latin typeface="Times New Roman" panose="02020603050405020304" pitchFamily="18" charset="0"/>
              </a:rPr>
              <a:t>- No one shall be subjected to arbitrary interference with his privacy, family, home or correspondence, nor to attacks upon his honor and reputation.</a:t>
            </a:r>
          </a:p>
          <a:p>
            <a:pPr algn="just"/>
            <a:r>
              <a:rPr lang="en-US" sz="2400" dirty="0">
                <a:solidFill>
                  <a:srgbClr val="2D3956"/>
                </a:solidFill>
                <a:latin typeface="Times New Roman" panose="02020603050405020304" pitchFamily="18" charset="0"/>
              </a:rPr>
              <a:t>The Universal Declaration of Human Rights has been adopted by the majority of nations, including the United States.</a:t>
            </a:r>
          </a:p>
          <a:p>
            <a:pPr algn="just"/>
            <a:r>
              <a:rPr lang="en-US" sz="2400" dirty="0">
                <a:solidFill>
                  <a:srgbClr val="2D3956"/>
                </a:solidFill>
                <a:latin typeface="Times New Roman" panose="02020603050405020304" pitchFamily="18" charset="0"/>
              </a:rPr>
              <a:t>- Many other bilateral treaties and conventions recognize the right to privacy in various circumstances. Currently, about 150 nations recognize privacy as part of their international legal obligations. However, enforcement of the right to privacy is inconsistent across nations.</a:t>
            </a:r>
          </a:p>
        </p:txBody>
      </p:sp>
      <p:sp>
        <p:nvSpPr>
          <p:cNvPr id="3" name="TextBox 2">
            <a:extLst>
              <a:ext uri="{FF2B5EF4-FFF2-40B4-BE49-F238E27FC236}">
                <a16:creationId xmlns:a16="http://schemas.microsoft.com/office/drawing/2014/main" id="{F9A80F9F-74DB-1D57-04E8-E20E92A09B0A}"/>
              </a:ext>
            </a:extLst>
          </p:cNvPr>
          <p:cNvSpPr txBox="1"/>
          <p:nvPr/>
        </p:nvSpPr>
        <p:spPr>
          <a:xfrm>
            <a:off x="1925053" y="268962"/>
            <a:ext cx="7555831" cy="523220"/>
          </a:xfrm>
          <a:prstGeom prst="rect">
            <a:avLst/>
          </a:prstGeom>
          <a:noFill/>
        </p:spPr>
        <p:txBody>
          <a:bodyPr wrap="square" rtlCol="0">
            <a:spAutoFit/>
          </a:bodyPr>
          <a:lstStyle/>
          <a:p>
            <a:pPr algn="ctr" rtl="1"/>
            <a:r>
              <a:rPr lang="en-US" sz="2800" b="1" dirty="0">
                <a:solidFill>
                  <a:srgbClr val="00B0F0"/>
                </a:solidFill>
                <a:latin typeface="Times New Roman" panose="02020603050405020304" pitchFamily="18" charset="0"/>
                <a:cs typeface="Times New Roman" panose="02020603050405020304" pitchFamily="18" charset="0"/>
              </a:rPr>
              <a:t>2- Right to Privacy: </a:t>
            </a:r>
          </a:p>
        </p:txBody>
      </p:sp>
      <p:sp>
        <p:nvSpPr>
          <p:cNvPr id="10" name="TextBox 9">
            <a:extLst>
              <a:ext uri="{FF2B5EF4-FFF2-40B4-BE49-F238E27FC236}">
                <a16:creationId xmlns:a16="http://schemas.microsoft.com/office/drawing/2014/main" id="{463D680D-A11B-0A8A-63D5-DD2C6F3FD516}"/>
              </a:ext>
            </a:extLst>
          </p:cNvPr>
          <p:cNvSpPr txBox="1"/>
          <p:nvPr/>
        </p:nvSpPr>
        <p:spPr>
          <a:xfrm>
            <a:off x="405885"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22213"/>
            <a:ext cx="1372113" cy="993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Rectangle 7">
            <a:extLst>
              <a:ext uri="{FF2B5EF4-FFF2-40B4-BE49-F238E27FC236}">
                <a16:creationId xmlns:a16="http://schemas.microsoft.com/office/drawing/2014/main" id="{3985EAE6-BFA6-766D-A032-077E4DCB399E}"/>
              </a:ext>
            </a:extLst>
          </p:cNvPr>
          <p:cNvSpPr/>
          <p:nvPr/>
        </p:nvSpPr>
        <p:spPr>
          <a:xfrm>
            <a:off x="0" y="21410"/>
            <a:ext cx="1543050" cy="114063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Chapter</a:t>
            </a:r>
            <a:endParaRPr lang="en-US" b="1" dirty="0">
              <a:solidFill>
                <a:schemeClr val="bg1"/>
              </a:solidFill>
              <a:latin typeface="Times New Roman" panose="02020603050405020304" pitchFamily="18" charset="0"/>
              <a:cs typeface="Times New Roman" panose="02020603050405020304" pitchFamily="18" charset="0"/>
            </a:endParaRPr>
          </a:p>
          <a:p>
            <a:pPr algn="ctr"/>
            <a:r>
              <a:rPr lang="ar-EG" sz="2400" b="1" dirty="0">
                <a:solidFill>
                  <a:schemeClr val="bg1"/>
                </a:solidFill>
                <a:latin typeface="Times New Roman" panose="02020603050405020304" pitchFamily="18" charset="0"/>
                <a:cs typeface="Times New Roman" panose="02020603050405020304" pitchFamily="18" charset="0"/>
              </a:rPr>
              <a:t>07</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576461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2" y="1515979"/>
            <a:ext cx="12011569" cy="471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r>
              <a:rPr lang="en-US" sz="2400" b="1" u="sng" dirty="0">
                <a:solidFill>
                  <a:srgbClr val="2D3956"/>
                </a:solidFill>
                <a:latin typeface="Times New Roman" panose="02020603050405020304" pitchFamily="18" charset="0"/>
              </a:rPr>
              <a:t>- Employees generally do not have a reasonable expectation of privacy in the workplace, especially when using company equipment or when the employer has a policy stating employees may be monitored</a:t>
            </a:r>
            <a:r>
              <a:rPr lang="en-US" sz="2400" dirty="0">
                <a:solidFill>
                  <a:srgbClr val="2D3956"/>
                </a:solidFill>
                <a:latin typeface="Times New Roman" panose="02020603050405020304" pitchFamily="18" charset="0"/>
              </a:rPr>
              <a:t>. However, some areas such as employee restrooms and locker rooms may not be monitored. Courts have held employees do not give up all expectations of privacy by the nature of their employment. Therefore, employers should ensure that they limit monitoring activities to reasonable places where the employer has a legitimate business interest for doing so.</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2343592" y="533166"/>
            <a:ext cx="6489626" cy="523220"/>
          </a:xfrm>
          <a:prstGeom prst="rect">
            <a:avLst/>
          </a:prstGeom>
        </p:spPr>
        <p:txBody>
          <a:bodyPr wrap="square">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3- Workplace Privacy:</a:t>
            </a:r>
          </a:p>
        </p:txBody>
      </p:sp>
      <p:sp>
        <p:nvSpPr>
          <p:cNvPr id="10" name="Rectangle 9">
            <a:extLst>
              <a:ext uri="{FF2B5EF4-FFF2-40B4-BE49-F238E27FC236}">
                <a16:creationId xmlns:a16="http://schemas.microsoft.com/office/drawing/2014/main" id="{6FE380F3-A68B-26EA-9084-2C15BB9E43F9}"/>
              </a:ext>
            </a:extLst>
          </p:cNvPr>
          <p:cNvSpPr/>
          <p:nvPr/>
        </p:nvSpPr>
        <p:spPr>
          <a:xfrm>
            <a:off x="0" y="2953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200" b="1" dirty="0">
                <a:solidFill>
                  <a:schemeClr val="bg1"/>
                </a:solidFill>
                <a:latin typeface="Times New Roman" panose="02020603050405020304" pitchFamily="18" charset="0"/>
                <a:cs typeface="Times New Roman" panose="02020603050405020304" pitchFamily="18" charset="0"/>
              </a:rPr>
              <a:t>Chapter</a:t>
            </a:r>
          </a:p>
          <a:p>
            <a:pPr algn="ctr"/>
            <a:r>
              <a:rPr lang="ar-EG" sz="2400" b="1" dirty="0">
                <a:solidFill>
                  <a:schemeClr val="bg1"/>
                </a:solidFill>
                <a:latin typeface="Times New Roman" panose="02020603050405020304" pitchFamily="18" charset="0"/>
                <a:cs typeface="Times New Roman" panose="02020603050405020304" pitchFamily="18" charset="0"/>
              </a:rPr>
              <a:t>07</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4875886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2" y="1515979"/>
            <a:ext cx="12011569" cy="471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r>
              <a:rPr lang="en-US" sz="2400" b="1" u="sng" dirty="0">
                <a:solidFill>
                  <a:srgbClr val="2D3956"/>
                </a:solidFill>
                <a:latin typeface="Times New Roman" panose="02020603050405020304" pitchFamily="18" charset="0"/>
              </a:rPr>
              <a:t>1- Hiring Process:</a:t>
            </a:r>
          </a:p>
          <a:p>
            <a:pPr lvl="0" algn="just"/>
            <a:r>
              <a:rPr lang="en-US" sz="2400" dirty="0">
                <a:solidFill>
                  <a:srgbClr val="2D3956"/>
                </a:solidFill>
                <a:latin typeface="Times New Roman" panose="02020603050405020304" pitchFamily="18" charset="0"/>
              </a:rPr>
              <a:t>-Employers often run background checks on prospective employees as part of their hiring process. Depending on what type of background check is done and the information used, a range of privacy issues are involved. Some states regulate the type of documents that a prospective employer may consider when making hiring decisions. Businesses need to ensure they comply with all state laws where they hire employees.</a:t>
            </a:r>
          </a:p>
          <a:p>
            <a:pPr lvl="0" algn="just"/>
            <a:r>
              <a:rPr lang="en-US" sz="2400" dirty="0">
                <a:solidFill>
                  <a:srgbClr val="2D3956"/>
                </a:solidFill>
                <a:latin typeface="Times New Roman" panose="02020603050405020304" pitchFamily="18" charset="0"/>
              </a:rPr>
              <a:t>- The use of artificial intelligence (AI) is a growing trend in recruiting and hiring. AI is often used to review resumes, applications,  and publicly available social media. AI-powered video-interview platforms apply algorithms to video-recorded interviews to facilitate an employer’s assessment of applicants.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2343592" y="533166"/>
            <a:ext cx="6489626" cy="523220"/>
          </a:xfrm>
          <a:prstGeom prst="rect">
            <a:avLst/>
          </a:prstGeom>
        </p:spPr>
        <p:txBody>
          <a:bodyPr wrap="square">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3- Workplace Privacy:</a:t>
            </a:r>
          </a:p>
        </p:txBody>
      </p:sp>
      <p:sp>
        <p:nvSpPr>
          <p:cNvPr id="10" name="Rectangle 9">
            <a:extLst>
              <a:ext uri="{FF2B5EF4-FFF2-40B4-BE49-F238E27FC236}">
                <a16:creationId xmlns:a16="http://schemas.microsoft.com/office/drawing/2014/main" id="{6FE380F3-A68B-26EA-9084-2C15BB9E43F9}"/>
              </a:ext>
            </a:extLst>
          </p:cNvPr>
          <p:cNvSpPr/>
          <p:nvPr/>
        </p:nvSpPr>
        <p:spPr>
          <a:xfrm>
            <a:off x="0" y="2953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200" b="1" dirty="0">
                <a:solidFill>
                  <a:schemeClr val="bg1"/>
                </a:solidFill>
                <a:latin typeface="Times New Roman" panose="02020603050405020304" pitchFamily="18" charset="0"/>
                <a:cs typeface="Times New Roman" panose="02020603050405020304" pitchFamily="18" charset="0"/>
              </a:rPr>
              <a:t>Chapter</a:t>
            </a:r>
          </a:p>
          <a:p>
            <a:pPr algn="ctr"/>
            <a:r>
              <a:rPr lang="ar-EG" sz="2400" b="1" dirty="0">
                <a:solidFill>
                  <a:schemeClr val="bg1"/>
                </a:solidFill>
                <a:latin typeface="Times New Roman" panose="02020603050405020304" pitchFamily="18" charset="0"/>
                <a:cs typeface="Times New Roman" panose="02020603050405020304" pitchFamily="18" charset="0"/>
              </a:rPr>
              <a:t>07</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080210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2" y="1515979"/>
            <a:ext cx="12011569" cy="471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r>
              <a:rPr lang="en-US" sz="2400" b="1" u="sng" dirty="0">
                <a:solidFill>
                  <a:srgbClr val="2D3956"/>
                </a:solidFill>
                <a:latin typeface="Times New Roman" panose="02020603050405020304" pitchFamily="18" charset="0"/>
              </a:rPr>
              <a:t>2- Drug and Alcohol Testing:</a:t>
            </a:r>
          </a:p>
          <a:p>
            <a:pPr lvl="0" algn="just"/>
            <a:r>
              <a:rPr lang="en-US" sz="2400" dirty="0">
                <a:solidFill>
                  <a:srgbClr val="2D3956"/>
                </a:solidFill>
                <a:latin typeface="Times New Roman" panose="02020603050405020304" pitchFamily="18" charset="0"/>
              </a:rPr>
              <a:t>- Employers with drug and alcohol testing policies are highly regulated by the states where they operate. State requirements vary about required notice of testing, the nature and location of testing, and when testing may occur. All states protect employee privacy regarding who receives the test result and how those results are to be collected, stored, and destroyed. Employers who engage in drug and alcohol testing need to be informed about the legal consequences of enforcing their policies.</a:t>
            </a:r>
          </a:p>
          <a:p>
            <a:pPr lvl="0" algn="just"/>
            <a:r>
              <a:rPr lang="en-US" sz="2400" b="1" u="sng" dirty="0">
                <a:solidFill>
                  <a:srgbClr val="2D3956"/>
                </a:solidFill>
                <a:latin typeface="Times New Roman" panose="02020603050405020304" pitchFamily="18" charset="0"/>
              </a:rPr>
              <a:t>-Employees frequently challenge drug and alcohol testing as a violation of their right to privacy. Employers generally win these lawsuits when:</a:t>
            </a:r>
          </a:p>
          <a:p>
            <a:pPr marL="342900" lvl="0" indent="-342900" algn="just">
              <a:buFont typeface="Arial" pitchFamily="34" charset="0"/>
              <a:buChar char="•"/>
            </a:pPr>
            <a:r>
              <a:rPr lang="en-US" sz="2400" dirty="0">
                <a:solidFill>
                  <a:srgbClr val="2D3956"/>
                </a:solidFill>
                <a:latin typeface="Times New Roman" panose="02020603050405020304" pitchFamily="18" charset="0"/>
              </a:rPr>
              <a:t>The employer complies with all state requirements for drug and alcohol testing;</a:t>
            </a:r>
          </a:p>
          <a:p>
            <a:pPr marL="342900" lvl="0" indent="-342900" algn="just">
              <a:buFont typeface="Arial" pitchFamily="34" charset="0"/>
              <a:buChar char="•"/>
            </a:pPr>
            <a:r>
              <a:rPr lang="en-US" sz="2400" dirty="0">
                <a:solidFill>
                  <a:srgbClr val="2D3956"/>
                </a:solidFill>
                <a:latin typeface="Times New Roman" panose="02020603050405020304" pitchFamily="18" charset="0"/>
              </a:rPr>
              <a:t>Conducts the test with the employee’s consent;</a:t>
            </a:r>
          </a:p>
          <a:p>
            <a:pPr marL="342900" lvl="0" indent="-342900" algn="just">
              <a:buFont typeface="Arial" pitchFamily="34" charset="0"/>
              <a:buChar char="•"/>
            </a:pPr>
            <a:r>
              <a:rPr lang="en-US" sz="2400" dirty="0">
                <a:solidFill>
                  <a:srgbClr val="2D3956"/>
                </a:solidFill>
                <a:latin typeface="Times New Roman" panose="02020603050405020304" pitchFamily="18" charset="0"/>
              </a:rPr>
              <a:t>Conducts the test in a manner that was not offensive;</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2343592" y="533166"/>
            <a:ext cx="6489626" cy="523220"/>
          </a:xfrm>
          <a:prstGeom prst="rect">
            <a:avLst/>
          </a:prstGeom>
        </p:spPr>
        <p:txBody>
          <a:bodyPr wrap="square">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3- Workplace Privacy:</a:t>
            </a:r>
          </a:p>
        </p:txBody>
      </p:sp>
      <p:sp>
        <p:nvSpPr>
          <p:cNvPr id="10" name="Rectangle 9">
            <a:extLst>
              <a:ext uri="{FF2B5EF4-FFF2-40B4-BE49-F238E27FC236}">
                <a16:creationId xmlns:a16="http://schemas.microsoft.com/office/drawing/2014/main" id="{6FE380F3-A68B-26EA-9084-2C15BB9E43F9}"/>
              </a:ext>
            </a:extLst>
          </p:cNvPr>
          <p:cNvSpPr/>
          <p:nvPr/>
        </p:nvSpPr>
        <p:spPr>
          <a:xfrm>
            <a:off x="0" y="2953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200" b="1" dirty="0">
                <a:solidFill>
                  <a:schemeClr val="bg1"/>
                </a:solidFill>
                <a:latin typeface="Times New Roman" panose="02020603050405020304" pitchFamily="18" charset="0"/>
                <a:cs typeface="Times New Roman" panose="02020603050405020304" pitchFamily="18" charset="0"/>
              </a:rPr>
              <a:t>Chapter</a:t>
            </a:r>
          </a:p>
          <a:p>
            <a:pPr algn="ctr"/>
            <a:r>
              <a:rPr lang="ar-EG" sz="2400" b="1" dirty="0">
                <a:solidFill>
                  <a:schemeClr val="bg1"/>
                </a:solidFill>
                <a:latin typeface="Times New Roman" panose="02020603050405020304" pitchFamily="18" charset="0"/>
                <a:cs typeface="Times New Roman" panose="02020603050405020304" pitchFamily="18" charset="0"/>
              </a:rPr>
              <a:t>07</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6388115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2" y="1515979"/>
            <a:ext cx="12011569" cy="471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a:buFont typeface="Arial" pitchFamily="34" charset="0"/>
              <a:buChar char="•"/>
            </a:pPr>
            <a:r>
              <a:rPr lang="en-US" sz="2400" dirty="0">
                <a:solidFill>
                  <a:srgbClr val="2D3956"/>
                </a:solidFill>
                <a:latin typeface="Times New Roman" panose="02020603050405020304" pitchFamily="18" charset="0"/>
              </a:rPr>
              <a:t>The test results do not reveal information unrelated to the purpose of the test.</a:t>
            </a:r>
          </a:p>
          <a:p>
            <a:pPr lvl="0" algn="just"/>
            <a:r>
              <a:rPr lang="en-US" sz="2400" dirty="0">
                <a:solidFill>
                  <a:srgbClr val="2D3956"/>
                </a:solidFill>
                <a:latin typeface="Times New Roman" panose="02020603050405020304" pitchFamily="18" charset="0"/>
              </a:rPr>
              <a:t>- Employers must be careful to limit disclosure of test results to only those with a need to know. Businesses may lawfully conduct a drug or alcohol test but still be liable for privacy violations based on how they handled the results.</a:t>
            </a:r>
          </a:p>
          <a:p>
            <a:pPr lvl="0" algn="just"/>
            <a:r>
              <a:rPr lang="en-US" sz="2400" b="1" u="sng" dirty="0">
                <a:solidFill>
                  <a:srgbClr val="2D3956"/>
                </a:solidFill>
                <a:latin typeface="Times New Roman" panose="02020603050405020304" pitchFamily="18" charset="0"/>
              </a:rPr>
              <a:t>2- Health Insurance Portability and Accountability Act:</a:t>
            </a:r>
          </a:p>
          <a:p>
            <a:pPr lvl="0" algn="just"/>
            <a:r>
              <a:rPr lang="en-US" sz="2400" dirty="0">
                <a:solidFill>
                  <a:srgbClr val="2D3956"/>
                </a:solidFill>
                <a:latin typeface="Times New Roman" panose="02020603050405020304" pitchFamily="18" charset="0"/>
              </a:rPr>
              <a:t>The Health Insurance Portability and Accountability Act of 1996 (HIPAA) seeks to protect confidential health information and mandates standards for handling such information.  HIPAA has a Privacy Rule regulating the use and disclosure of individually identifiable health information. The Privacy Rule protects Protected Health Information (PHI) , which includes all information related to the past, present or future health status of an identified individual, of treatment received, or of payment for treatment. PHI also includes billing records, information about premium payments, and enrollment information. </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2343592" y="533166"/>
            <a:ext cx="6489626" cy="523220"/>
          </a:xfrm>
          <a:prstGeom prst="rect">
            <a:avLst/>
          </a:prstGeom>
        </p:spPr>
        <p:txBody>
          <a:bodyPr wrap="square">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3- Workplace Privacy:</a:t>
            </a:r>
          </a:p>
        </p:txBody>
      </p:sp>
      <p:sp>
        <p:nvSpPr>
          <p:cNvPr id="10" name="Rectangle 9">
            <a:extLst>
              <a:ext uri="{FF2B5EF4-FFF2-40B4-BE49-F238E27FC236}">
                <a16:creationId xmlns:a16="http://schemas.microsoft.com/office/drawing/2014/main" id="{6FE380F3-A68B-26EA-9084-2C15BB9E43F9}"/>
              </a:ext>
            </a:extLst>
          </p:cNvPr>
          <p:cNvSpPr/>
          <p:nvPr/>
        </p:nvSpPr>
        <p:spPr>
          <a:xfrm>
            <a:off x="0" y="2953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200" b="1" dirty="0">
                <a:solidFill>
                  <a:schemeClr val="bg1"/>
                </a:solidFill>
                <a:latin typeface="Times New Roman" panose="02020603050405020304" pitchFamily="18" charset="0"/>
                <a:cs typeface="Times New Roman" panose="02020603050405020304" pitchFamily="18" charset="0"/>
              </a:rPr>
              <a:t>Chapter</a:t>
            </a:r>
          </a:p>
          <a:p>
            <a:pPr algn="ctr"/>
            <a:r>
              <a:rPr lang="ar-EG" sz="2400" b="1" dirty="0">
                <a:solidFill>
                  <a:schemeClr val="bg1"/>
                </a:solidFill>
                <a:latin typeface="Times New Roman" panose="02020603050405020304" pitchFamily="18" charset="0"/>
                <a:cs typeface="Times New Roman" panose="02020603050405020304" pitchFamily="18" charset="0"/>
              </a:rPr>
              <a:t>07</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1030973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2" y="1515979"/>
            <a:ext cx="12011569" cy="471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r>
              <a:rPr lang="en-US" sz="2400" b="1" u="sng" dirty="0">
                <a:solidFill>
                  <a:srgbClr val="2D3956"/>
                </a:solidFill>
                <a:latin typeface="Times New Roman" panose="02020603050405020304" pitchFamily="18" charset="0"/>
              </a:rPr>
              <a:t>2- Health Insurance Portability and Accountability Act:</a:t>
            </a:r>
          </a:p>
          <a:p>
            <a:pPr lvl="0" algn="just"/>
            <a:r>
              <a:rPr lang="en-US" sz="2400" dirty="0">
                <a:solidFill>
                  <a:srgbClr val="2D3956"/>
                </a:solidFill>
                <a:latin typeface="Times New Roman" panose="02020603050405020304" pitchFamily="18" charset="0"/>
              </a:rPr>
              <a:t>-As a result, PHI includes medical information required by employers to carry out their obligations under the Americans with Disabilities Act, the Family Medical Leave Act, workers’ compensation, drug testing,  and employer-sponsored health care plans.</a:t>
            </a:r>
          </a:p>
          <a:p>
            <a:pPr lvl="0" algn="just"/>
            <a:r>
              <a:rPr lang="en-US" sz="2400" b="1" u="sng" dirty="0">
                <a:solidFill>
                  <a:srgbClr val="2D3956"/>
                </a:solidFill>
                <a:latin typeface="Times New Roman" panose="02020603050405020304" pitchFamily="18" charset="0"/>
              </a:rPr>
              <a:t>- HIPAA also has a Security Rule to ensure the confidentiality, integrity and availability of electronic PHI. Under the Security Rule:</a:t>
            </a:r>
          </a:p>
          <a:p>
            <a:pPr marL="342900" lvl="0" indent="-342900" algn="just">
              <a:buFont typeface="Arial" pitchFamily="34" charset="0"/>
              <a:buChar char="•"/>
            </a:pPr>
            <a:r>
              <a:rPr lang="en-US" sz="2400" dirty="0">
                <a:solidFill>
                  <a:srgbClr val="2D3956"/>
                </a:solidFill>
                <a:latin typeface="Times New Roman" panose="02020603050405020304" pitchFamily="18" charset="0"/>
              </a:rPr>
              <a:t>Confidentiality means PHI is not made available or disclosed to unauthorized individuals or processes;</a:t>
            </a:r>
          </a:p>
          <a:p>
            <a:pPr marL="342900" lvl="0" indent="-342900" algn="just">
              <a:buFont typeface="Arial" pitchFamily="34" charset="0"/>
              <a:buChar char="•"/>
            </a:pPr>
            <a:r>
              <a:rPr lang="en-US" sz="2400" dirty="0">
                <a:solidFill>
                  <a:srgbClr val="2D3956"/>
                </a:solidFill>
                <a:latin typeface="Times New Roman" panose="02020603050405020304" pitchFamily="18" charset="0"/>
              </a:rPr>
              <a:t>Integrity means PHI is not altered or destroyed in an unauthorized manner; </a:t>
            </a:r>
          </a:p>
          <a:p>
            <a:pPr marL="342900" lvl="0" indent="-342900" algn="just">
              <a:buFont typeface="Arial" pitchFamily="34" charset="0"/>
              <a:buChar char="•"/>
            </a:pPr>
            <a:r>
              <a:rPr lang="en-US" sz="2400" dirty="0">
                <a:solidFill>
                  <a:srgbClr val="2D3956"/>
                </a:solidFill>
                <a:latin typeface="Times New Roman" panose="02020603050405020304" pitchFamily="18" charset="0"/>
              </a:rPr>
              <a:t>Availability means PHI is accessible and usable upon demand by an authorized individual.</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2343592" y="533166"/>
            <a:ext cx="6489626" cy="523220"/>
          </a:xfrm>
          <a:prstGeom prst="rect">
            <a:avLst/>
          </a:prstGeom>
        </p:spPr>
        <p:txBody>
          <a:bodyPr wrap="square">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3- Workplace Privacy:</a:t>
            </a:r>
          </a:p>
        </p:txBody>
      </p:sp>
      <p:sp>
        <p:nvSpPr>
          <p:cNvPr id="10" name="Rectangle 9">
            <a:extLst>
              <a:ext uri="{FF2B5EF4-FFF2-40B4-BE49-F238E27FC236}">
                <a16:creationId xmlns:a16="http://schemas.microsoft.com/office/drawing/2014/main" id="{6FE380F3-A68B-26EA-9084-2C15BB9E43F9}"/>
              </a:ext>
            </a:extLst>
          </p:cNvPr>
          <p:cNvSpPr/>
          <p:nvPr/>
        </p:nvSpPr>
        <p:spPr>
          <a:xfrm>
            <a:off x="0" y="2953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200" b="1" dirty="0">
                <a:solidFill>
                  <a:schemeClr val="bg1"/>
                </a:solidFill>
                <a:latin typeface="Times New Roman" panose="02020603050405020304" pitchFamily="18" charset="0"/>
                <a:cs typeface="Times New Roman" panose="02020603050405020304" pitchFamily="18" charset="0"/>
              </a:rPr>
              <a:t>Chapter</a:t>
            </a:r>
          </a:p>
          <a:p>
            <a:pPr algn="ctr"/>
            <a:r>
              <a:rPr lang="ar-EG" sz="2400" b="1" dirty="0">
                <a:solidFill>
                  <a:schemeClr val="bg1"/>
                </a:solidFill>
                <a:latin typeface="Times New Roman" panose="02020603050405020304" pitchFamily="18" charset="0"/>
                <a:cs typeface="Times New Roman" panose="02020603050405020304" pitchFamily="18" charset="0"/>
              </a:rPr>
              <a:t>07</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9724197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2" y="1515979"/>
            <a:ext cx="12011569" cy="471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r>
              <a:rPr lang="en-US" sz="2400" b="1" u="sng" dirty="0">
                <a:solidFill>
                  <a:srgbClr val="2D3956"/>
                </a:solidFill>
                <a:latin typeface="Times New Roman" panose="02020603050405020304" pitchFamily="18" charset="0"/>
              </a:rPr>
              <a:t>3- Electronic Monitoring:</a:t>
            </a:r>
          </a:p>
          <a:p>
            <a:pPr lvl="0" algn="just"/>
            <a:r>
              <a:rPr lang="en-US" sz="2400" dirty="0">
                <a:solidFill>
                  <a:srgbClr val="2D3956"/>
                </a:solidFill>
                <a:latin typeface="Times New Roman" panose="02020603050405020304" pitchFamily="18" charset="0"/>
              </a:rPr>
              <a:t>- Federal law and most state laws allow employers to monitor their employees’ electronic communications occurring over the employer’s hardware, software, and servers. If the employer provides the computer system, the employer has the right to monitor electronic communications on the system, even if those communications are not work related.</a:t>
            </a:r>
          </a:p>
          <a:p>
            <a:pPr lvl="0" algn="just"/>
            <a:r>
              <a:rPr lang="en-US" sz="2400" dirty="0">
                <a:solidFill>
                  <a:srgbClr val="2D3956"/>
                </a:solidFill>
                <a:latin typeface="Times New Roman" panose="02020603050405020304" pitchFamily="18" charset="0"/>
              </a:rPr>
              <a:t>- Employers may also monitor communications when employees consent to the monitoring. Therefore, many employers require employees to sign a waiver consenting to private communications sent via the employer’s equipment to be monitored. This helps defend against invasion of privacy claims better than having a policy in the employee handbook alone.</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2343592" y="533166"/>
            <a:ext cx="6489626" cy="523220"/>
          </a:xfrm>
          <a:prstGeom prst="rect">
            <a:avLst/>
          </a:prstGeom>
        </p:spPr>
        <p:txBody>
          <a:bodyPr wrap="square">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3- Workplace Privacy:</a:t>
            </a:r>
          </a:p>
        </p:txBody>
      </p:sp>
      <p:sp>
        <p:nvSpPr>
          <p:cNvPr id="10" name="Rectangle 9">
            <a:extLst>
              <a:ext uri="{FF2B5EF4-FFF2-40B4-BE49-F238E27FC236}">
                <a16:creationId xmlns:a16="http://schemas.microsoft.com/office/drawing/2014/main" id="{6FE380F3-A68B-26EA-9084-2C15BB9E43F9}"/>
              </a:ext>
            </a:extLst>
          </p:cNvPr>
          <p:cNvSpPr/>
          <p:nvPr/>
        </p:nvSpPr>
        <p:spPr>
          <a:xfrm>
            <a:off x="0" y="2953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200" b="1" dirty="0">
                <a:solidFill>
                  <a:schemeClr val="bg1"/>
                </a:solidFill>
                <a:latin typeface="Times New Roman" panose="02020603050405020304" pitchFamily="18" charset="0"/>
                <a:cs typeface="Times New Roman" panose="02020603050405020304" pitchFamily="18" charset="0"/>
              </a:rPr>
              <a:t>Chapter</a:t>
            </a:r>
          </a:p>
          <a:p>
            <a:pPr algn="ctr"/>
            <a:r>
              <a:rPr lang="ar-EG" sz="2400" b="1" dirty="0">
                <a:solidFill>
                  <a:schemeClr val="bg1"/>
                </a:solidFill>
                <a:latin typeface="Times New Roman" panose="02020603050405020304" pitchFamily="18" charset="0"/>
                <a:cs typeface="Times New Roman" panose="02020603050405020304" pitchFamily="18" charset="0"/>
              </a:rPr>
              <a:t>07</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3090341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2" y="1515979"/>
            <a:ext cx="12011569" cy="471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r>
              <a:rPr lang="en-US" sz="2400" b="1" u="sng" dirty="0">
                <a:solidFill>
                  <a:srgbClr val="2D3956"/>
                </a:solidFill>
                <a:latin typeface="Times New Roman" panose="02020603050405020304" pitchFamily="18" charset="0"/>
              </a:rPr>
              <a:t>3- Electronic Monitoring:</a:t>
            </a:r>
          </a:p>
          <a:p>
            <a:pPr lvl="0" algn="just"/>
            <a:r>
              <a:rPr lang="en-US" sz="2400" dirty="0">
                <a:solidFill>
                  <a:srgbClr val="2D3956"/>
                </a:solidFill>
                <a:latin typeface="Times New Roman" panose="02020603050405020304" pitchFamily="18" charset="0"/>
              </a:rPr>
              <a:t>-Businesses may also monitor conversations with customers in the ordinary course of business as long as they give notice. As a result, many customer service lines use a recorded message that “this call may be monitored for training purposes” before customers are connected to a customer service agent.</a:t>
            </a:r>
          </a:p>
          <a:p>
            <a:pPr lvl="0" algn="just"/>
            <a:r>
              <a:rPr lang="en-US" sz="2400" dirty="0">
                <a:solidFill>
                  <a:srgbClr val="2D3956"/>
                </a:solidFill>
                <a:latin typeface="Times New Roman" panose="02020603050405020304" pitchFamily="18" charset="0"/>
              </a:rPr>
              <a:t>- The most important federal law regarding monitoring of electronic communications is the Electronic Communications Privacy Act (ECPA), which was passed by Congress in 1986. ECPA has two parts. The first part is known as the Wiretap Act and the second as the Stored Communications Act. ECPA prohibits the acquisition of the content of a wire, oral or electronic communication using an electronic, mechanical or other device. ECPA also prohibits the use or disclosure of an unlawfully intercepted communication.</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2343592" y="533166"/>
            <a:ext cx="6489626" cy="523220"/>
          </a:xfrm>
          <a:prstGeom prst="rect">
            <a:avLst/>
          </a:prstGeom>
        </p:spPr>
        <p:txBody>
          <a:bodyPr wrap="square">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3- Workplace Privacy:</a:t>
            </a:r>
          </a:p>
        </p:txBody>
      </p:sp>
      <p:sp>
        <p:nvSpPr>
          <p:cNvPr id="10" name="Rectangle 9">
            <a:extLst>
              <a:ext uri="{FF2B5EF4-FFF2-40B4-BE49-F238E27FC236}">
                <a16:creationId xmlns:a16="http://schemas.microsoft.com/office/drawing/2014/main" id="{6FE380F3-A68B-26EA-9084-2C15BB9E43F9}"/>
              </a:ext>
            </a:extLst>
          </p:cNvPr>
          <p:cNvSpPr/>
          <p:nvPr/>
        </p:nvSpPr>
        <p:spPr>
          <a:xfrm>
            <a:off x="0" y="2953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200" b="1" dirty="0">
                <a:solidFill>
                  <a:schemeClr val="bg1"/>
                </a:solidFill>
                <a:latin typeface="Times New Roman" panose="02020603050405020304" pitchFamily="18" charset="0"/>
                <a:cs typeface="Times New Roman" panose="02020603050405020304" pitchFamily="18" charset="0"/>
              </a:rPr>
              <a:t>Chapter</a:t>
            </a:r>
          </a:p>
          <a:p>
            <a:pPr algn="ctr"/>
            <a:r>
              <a:rPr lang="ar-EG" sz="2400" b="1" dirty="0">
                <a:solidFill>
                  <a:schemeClr val="bg1"/>
                </a:solidFill>
                <a:latin typeface="Times New Roman" panose="02020603050405020304" pitchFamily="18" charset="0"/>
                <a:cs typeface="Times New Roman" panose="02020603050405020304" pitchFamily="18" charset="0"/>
              </a:rPr>
              <a:t>07</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1052274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2" y="1515979"/>
            <a:ext cx="12011569" cy="471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r>
              <a:rPr lang="en-US" sz="2400" b="1" u="sng" dirty="0">
                <a:solidFill>
                  <a:srgbClr val="2D3956"/>
                </a:solidFill>
                <a:latin typeface="Times New Roman" panose="02020603050405020304" pitchFamily="18" charset="0"/>
              </a:rPr>
              <a:t>4- Workplace Recordings:</a:t>
            </a:r>
          </a:p>
          <a:p>
            <a:pPr lvl="0" algn="just"/>
            <a:r>
              <a:rPr lang="en-US" sz="2400" dirty="0">
                <a:solidFill>
                  <a:srgbClr val="2D3956"/>
                </a:solidFill>
                <a:latin typeface="Times New Roman" panose="02020603050405020304" pitchFamily="18" charset="0"/>
              </a:rPr>
              <a:t>-Although recordings may be useful to capture the content of a conversation, recordings pose legal and business risks to employers. Both employers and employees may violate federal and state wiretapping laws by recording conversations without consent of the other parties. Even with consent, businesses that engage in recording employees and customers damage employee morale and risk losing customers.</a:t>
            </a:r>
          </a:p>
          <a:p>
            <a:pPr lvl="0" algn="just"/>
            <a:r>
              <a:rPr lang="en-US" sz="2400" dirty="0">
                <a:solidFill>
                  <a:srgbClr val="2D3956"/>
                </a:solidFill>
                <a:latin typeface="Times New Roman" panose="02020603050405020304" pitchFamily="18" charset="0"/>
              </a:rPr>
              <a:t>- Twelve states prohibit recording a conversation unless all parties consent. The majority of states allow customers and employees to hold a business liable for wiretapping violations under the </a:t>
            </a:r>
            <a:r>
              <a:rPr lang="en-US" sz="2400" dirty="0" err="1">
                <a:solidFill>
                  <a:srgbClr val="2D3956"/>
                </a:solidFill>
                <a:latin typeface="Times New Roman" panose="02020603050405020304" pitchFamily="18" charset="0"/>
              </a:rPr>
              <a:t>respondeat</a:t>
            </a:r>
            <a:r>
              <a:rPr lang="en-US" sz="2400" dirty="0">
                <a:solidFill>
                  <a:srgbClr val="2D3956"/>
                </a:solidFill>
                <a:latin typeface="Times New Roman" panose="02020603050405020304" pitchFamily="18" charset="0"/>
              </a:rPr>
              <a:t> superior doctrine. As a result, businesses may be liable for their employees’ unlawful recordings if done in the course and scope of employment or done to help the business.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2343592" y="533166"/>
            <a:ext cx="6489626" cy="523220"/>
          </a:xfrm>
          <a:prstGeom prst="rect">
            <a:avLst/>
          </a:prstGeom>
        </p:spPr>
        <p:txBody>
          <a:bodyPr wrap="square">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3- Workplace Privacy:</a:t>
            </a:r>
          </a:p>
        </p:txBody>
      </p:sp>
      <p:sp>
        <p:nvSpPr>
          <p:cNvPr id="10" name="Rectangle 9">
            <a:extLst>
              <a:ext uri="{FF2B5EF4-FFF2-40B4-BE49-F238E27FC236}">
                <a16:creationId xmlns:a16="http://schemas.microsoft.com/office/drawing/2014/main" id="{6FE380F3-A68B-26EA-9084-2C15BB9E43F9}"/>
              </a:ext>
            </a:extLst>
          </p:cNvPr>
          <p:cNvSpPr/>
          <p:nvPr/>
        </p:nvSpPr>
        <p:spPr>
          <a:xfrm>
            <a:off x="0" y="2953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200" b="1" dirty="0">
                <a:solidFill>
                  <a:schemeClr val="bg1"/>
                </a:solidFill>
                <a:latin typeface="Times New Roman" panose="02020603050405020304" pitchFamily="18" charset="0"/>
                <a:cs typeface="Times New Roman" panose="02020603050405020304" pitchFamily="18" charset="0"/>
              </a:rPr>
              <a:t>Chapter</a:t>
            </a:r>
          </a:p>
          <a:p>
            <a:pPr algn="ctr"/>
            <a:r>
              <a:rPr lang="ar-EG" sz="2400" b="1" dirty="0">
                <a:solidFill>
                  <a:schemeClr val="bg1"/>
                </a:solidFill>
                <a:latin typeface="Times New Roman" panose="02020603050405020304" pitchFamily="18" charset="0"/>
                <a:cs typeface="Times New Roman" panose="02020603050405020304" pitchFamily="18" charset="0"/>
              </a:rPr>
              <a:t>07</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8969683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2" y="1515979"/>
            <a:ext cx="12011569" cy="471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r>
              <a:rPr lang="en-US" sz="2400" dirty="0">
                <a:solidFill>
                  <a:srgbClr val="2D3956"/>
                </a:solidFill>
                <a:latin typeface="Times New Roman" panose="02020603050405020304" pitchFamily="18" charset="0"/>
              </a:rPr>
              <a:t>-State and federal wiretapping laws carry both civil and criminal penalties. Many state laws provide for treble damages or a statutory damage amount. Federal wiretapping laws impose fines up to one hundred dollars per day or ten thousand dollars,  whichever is greater.</a:t>
            </a:r>
          </a:p>
          <a:p>
            <a:pPr lvl="0" algn="just"/>
            <a:r>
              <a:rPr lang="en-US" sz="2400" b="1" u="sng" dirty="0">
                <a:solidFill>
                  <a:srgbClr val="2D3956"/>
                </a:solidFill>
                <a:latin typeface="Times New Roman" panose="02020603050405020304" pitchFamily="18" charset="0"/>
              </a:rPr>
              <a:t>5- Social Media:</a:t>
            </a:r>
          </a:p>
          <a:p>
            <a:pPr lvl="0" algn="just"/>
            <a:r>
              <a:rPr lang="en-US" sz="2400" dirty="0">
                <a:solidFill>
                  <a:srgbClr val="2D3956"/>
                </a:solidFill>
                <a:latin typeface="Times New Roman" panose="02020603050405020304" pitchFamily="18" charset="0"/>
              </a:rPr>
              <a:t>-An employer’s right to monitor electronic communications generally does not include social media. As a result, employers are not entitled to monitor social media accounts through coercion or deceit. For example, an employer cannot require employees to provide passwords to their social media accounts. Employers also cannot log onto the social media accounts of others (including employees) and pose as them to see private accounts.</a:t>
            </a:r>
          </a:p>
          <a:p>
            <a:pPr lvl="0" algn="just"/>
            <a:r>
              <a:rPr lang="en-US" sz="2400" b="1" dirty="0">
                <a:solidFill>
                  <a:srgbClr val="2D3956"/>
                </a:solidFill>
                <a:latin typeface="Times New Roman" panose="02020603050405020304" pitchFamily="18" charset="0"/>
              </a:rPr>
              <a:t>- However, </a:t>
            </a:r>
            <a:r>
              <a:rPr lang="en-US" sz="2400" dirty="0">
                <a:solidFill>
                  <a:srgbClr val="2D3956"/>
                </a:solidFill>
                <a:latin typeface="Times New Roman" panose="02020603050405020304" pitchFamily="18" charset="0"/>
              </a:rPr>
              <a:t>if social media accounts are public, then employers are entitled to review them to the same extent as other members of the public.</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2343592" y="533166"/>
            <a:ext cx="6489626" cy="523220"/>
          </a:xfrm>
          <a:prstGeom prst="rect">
            <a:avLst/>
          </a:prstGeom>
        </p:spPr>
        <p:txBody>
          <a:bodyPr wrap="square">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3- Workplace Privacy:</a:t>
            </a:r>
          </a:p>
        </p:txBody>
      </p:sp>
      <p:sp>
        <p:nvSpPr>
          <p:cNvPr id="10" name="Rectangle 9">
            <a:extLst>
              <a:ext uri="{FF2B5EF4-FFF2-40B4-BE49-F238E27FC236}">
                <a16:creationId xmlns:a16="http://schemas.microsoft.com/office/drawing/2014/main" id="{6FE380F3-A68B-26EA-9084-2C15BB9E43F9}"/>
              </a:ext>
            </a:extLst>
          </p:cNvPr>
          <p:cNvSpPr/>
          <p:nvPr/>
        </p:nvSpPr>
        <p:spPr>
          <a:xfrm>
            <a:off x="0" y="2953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200" b="1" dirty="0">
                <a:solidFill>
                  <a:schemeClr val="bg1"/>
                </a:solidFill>
                <a:latin typeface="Times New Roman" panose="02020603050405020304" pitchFamily="18" charset="0"/>
                <a:cs typeface="Times New Roman" panose="02020603050405020304" pitchFamily="18" charset="0"/>
              </a:rPr>
              <a:t>Chapter</a:t>
            </a:r>
          </a:p>
          <a:p>
            <a:pPr algn="ctr"/>
            <a:r>
              <a:rPr lang="ar-EG" sz="2400" b="1" dirty="0">
                <a:solidFill>
                  <a:schemeClr val="bg1"/>
                </a:solidFill>
                <a:latin typeface="Times New Roman" panose="02020603050405020304" pitchFamily="18" charset="0"/>
                <a:cs typeface="Times New Roman" panose="02020603050405020304" pitchFamily="18" charset="0"/>
              </a:rPr>
              <a:t>07</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5390028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2" y="1515979"/>
            <a:ext cx="12011569" cy="471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r>
              <a:rPr lang="en-US" sz="2200" b="1" u="sng" dirty="0">
                <a:solidFill>
                  <a:srgbClr val="2D3956"/>
                </a:solidFill>
                <a:latin typeface="Times New Roman" panose="02020603050405020304" pitchFamily="18" charset="0"/>
              </a:rPr>
              <a:t>6-Videotaping and Surveillance Cameras:</a:t>
            </a:r>
          </a:p>
          <a:p>
            <a:pPr lvl="0" algn="just"/>
            <a:r>
              <a:rPr lang="en-US" sz="2200" dirty="0">
                <a:solidFill>
                  <a:srgbClr val="2D3956"/>
                </a:solidFill>
                <a:latin typeface="Times New Roman" panose="02020603050405020304" pitchFamily="18" charset="0"/>
              </a:rPr>
              <a:t>- ECPA only protects electronic communications. </a:t>
            </a:r>
            <a:r>
              <a:rPr lang="en-US" sz="2200" b="1" dirty="0">
                <a:solidFill>
                  <a:srgbClr val="2D3956"/>
                </a:solidFill>
                <a:latin typeface="Times New Roman" panose="02020603050405020304" pitchFamily="18" charset="0"/>
              </a:rPr>
              <a:t>As a result, </a:t>
            </a:r>
            <a:r>
              <a:rPr lang="en-US" sz="2200" dirty="0">
                <a:solidFill>
                  <a:srgbClr val="2D3956"/>
                </a:solidFill>
                <a:latin typeface="Times New Roman" panose="02020603050405020304" pitchFamily="18" charset="0"/>
              </a:rPr>
              <a:t>ECPA does not apply to video or camera surveillance without an audio component. To avoid violating ECPA, businesses should ensure their security and surveillance cameras do not capture human voices.</a:t>
            </a:r>
          </a:p>
          <a:p>
            <a:pPr lvl="0" algn="just"/>
            <a:r>
              <a:rPr lang="en-US" sz="2200" dirty="0">
                <a:solidFill>
                  <a:srgbClr val="2D3956"/>
                </a:solidFill>
                <a:latin typeface="Times New Roman" panose="02020603050405020304" pitchFamily="18" charset="0"/>
              </a:rPr>
              <a:t>-Security cameras cannot be used in areas in which employees and customers have a reasonable expectation of privacy. </a:t>
            </a:r>
            <a:r>
              <a:rPr lang="en-US" sz="2200" b="1" dirty="0">
                <a:solidFill>
                  <a:srgbClr val="2D3956"/>
                </a:solidFill>
                <a:latin typeface="Times New Roman" panose="02020603050405020304" pitchFamily="18" charset="0"/>
              </a:rPr>
              <a:t>For example, </a:t>
            </a:r>
            <a:r>
              <a:rPr lang="en-US" sz="2200" dirty="0">
                <a:solidFill>
                  <a:srgbClr val="2D3956"/>
                </a:solidFill>
                <a:latin typeface="Times New Roman" panose="02020603050405020304" pitchFamily="18" charset="0"/>
              </a:rPr>
              <a:t>retailers cannot use cameras in changing rooms, restrooms, and locker rooms. Businesses need to place cameras so that private activity cannot, and is not, monitored and recorded. </a:t>
            </a:r>
          </a:p>
          <a:p>
            <a:pPr lvl="0" algn="just"/>
            <a:r>
              <a:rPr lang="en-US" sz="2200" dirty="0">
                <a:solidFill>
                  <a:srgbClr val="2D3956"/>
                </a:solidFill>
                <a:latin typeface="Times New Roman" panose="02020603050405020304" pitchFamily="18" charset="0"/>
              </a:rPr>
              <a:t>-Businesses engaged in surveillance must use the most limited means available to conduct the surveillance. Companies should have a legitimate business reason to use security cameras, and they need to ensure the surveillance is targeted and limited in duration and scope.</a:t>
            </a:r>
          </a:p>
          <a:p>
            <a:pPr lvl="0" algn="just"/>
            <a:r>
              <a:rPr lang="en-US" sz="2200" dirty="0">
                <a:solidFill>
                  <a:srgbClr val="2D3956"/>
                </a:solidFill>
                <a:latin typeface="Times New Roman" panose="02020603050405020304" pitchFamily="18" charset="0"/>
              </a:rPr>
              <a:t>- Retailers who use cameras to prevent theft at entryways and cash registers should place cameras in positions that are open and obvious to act as notice to customers. Signs giving express notice are also a best practice to avoid legal liability.</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2343592" y="533166"/>
            <a:ext cx="6489626" cy="523220"/>
          </a:xfrm>
          <a:prstGeom prst="rect">
            <a:avLst/>
          </a:prstGeom>
        </p:spPr>
        <p:txBody>
          <a:bodyPr wrap="square">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3- Workplace Privacy:</a:t>
            </a:r>
          </a:p>
        </p:txBody>
      </p:sp>
      <p:sp>
        <p:nvSpPr>
          <p:cNvPr id="10" name="Rectangle 9">
            <a:extLst>
              <a:ext uri="{FF2B5EF4-FFF2-40B4-BE49-F238E27FC236}">
                <a16:creationId xmlns:a16="http://schemas.microsoft.com/office/drawing/2014/main" id="{6FE380F3-A68B-26EA-9084-2C15BB9E43F9}"/>
              </a:ext>
            </a:extLst>
          </p:cNvPr>
          <p:cNvSpPr/>
          <p:nvPr/>
        </p:nvSpPr>
        <p:spPr>
          <a:xfrm>
            <a:off x="0" y="2953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200" b="1" dirty="0">
                <a:solidFill>
                  <a:schemeClr val="bg1"/>
                </a:solidFill>
                <a:latin typeface="Times New Roman" panose="02020603050405020304" pitchFamily="18" charset="0"/>
                <a:cs typeface="Times New Roman" panose="02020603050405020304" pitchFamily="18" charset="0"/>
              </a:rPr>
              <a:t>Chapter</a:t>
            </a:r>
          </a:p>
          <a:p>
            <a:pPr algn="ctr"/>
            <a:r>
              <a:rPr lang="ar-EG" sz="2400" b="1" dirty="0">
                <a:solidFill>
                  <a:schemeClr val="bg1"/>
                </a:solidFill>
                <a:latin typeface="Times New Roman" panose="02020603050405020304" pitchFamily="18" charset="0"/>
                <a:cs typeface="Times New Roman" panose="02020603050405020304" pitchFamily="18" charset="0"/>
              </a:rPr>
              <a:t>07</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1318236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0AC2650A-C51A-9ACB-723B-68D89C868D01}"/>
              </a:ext>
            </a:extLst>
          </p:cNvPr>
          <p:cNvSpPr/>
          <p:nvPr/>
        </p:nvSpPr>
        <p:spPr>
          <a:xfrm>
            <a:off x="152607" y="1515547"/>
            <a:ext cx="11899900" cy="3416320"/>
          </a:xfrm>
          <a:prstGeom prst="rect">
            <a:avLst/>
          </a:prstGeom>
        </p:spPr>
        <p:txBody>
          <a:bodyPr wrap="square">
            <a:spAutoFit/>
          </a:bodyPr>
          <a:lstStyle/>
          <a:p>
            <a:pPr algn="just"/>
            <a:r>
              <a:rPr lang="en-US" sz="2400" dirty="0">
                <a:solidFill>
                  <a:srgbClr val="2D3956"/>
                </a:solidFill>
                <a:latin typeface="Times New Roman" panose="02020603050405020304" pitchFamily="18" charset="0"/>
              </a:rPr>
              <a:t>-Information security is one of the fastest growing areas of the law affecting businesses today. Any business that collects, uses, and stores personal information about employees and customers is subject to these laws. Businesses are also increasingly targeted by hackers who seek to steal private information on a large scale.</a:t>
            </a:r>
          </a:p>
          <a:p>
            <a:pPr algn="just"/>
            <a:r>
              <a:rPr lang="en-US" sz="2400" b="1" u="sng" dirty="0">
                <a:solidFill>
                  <a:srgbClr val="2D3956"/>
                </a:solidFill>
                <a:latin typeface="Times New Roman" panose="02020603050405020304" pitchFamily="18" charset="0"/>
              </a:rPr>
              <a:t>1- Security Analysis:</a:t>
            </a:r>
          </a:p>
          <a:p>
            <a:pPr algn="just"/>
            <a:r>
              <a:rPr lang="en-US" sz="2400" dirty="0">
                <a:solidFill>
                  <a:srgbClr val="2D3956"/>
                </a:solidFill>
                <a:latin typeface="Times New Roman" panose="02020603050405020304" pitchFamily="18" charset="0"/>
              </a:rPr>
              <a:t>- A simple but widely-used security model is the CIA Principle or CIA Security Rule, which stands for Confidentiality, Integrity and Availability. The principle is applicable across points of contact from access to a user’s internet history to security of encrypted</a:t>
            </a:r>
          </a:p>
          <a:p>
            <a:pPr algn="just"/>
            <a:r>
              <a:rPr lang="en-US" sz="2400" dirty="0">
                <a:solidFill>
                  <a:srgbClr val="2D3956"/>
                </a:solidFill>
                <a:latin typeface="Times New Roman" panose="02020603050405020304" pitchFamily="18" charset="0"/>
              </a:rPr>
              <a:t>data across the Internet.</a:t>
            </a:r>
          </a:p>
        </p:txBody>
      </p:sp>
      <p:sp>
        <p:nvSpPr>
          <p:cNvPr id="17" name="TextBox 16">
            <a:extLst>
              <a:ext uri="{FF2B5EF4-FFF2-40B4-BE49-F238E27FC236}">
                <a16:creationId xmlns:a16="http://schemas.microsoft.com/office/drawing/2014/main" id="{954B34D3-F436-A1EE-53D3-534D66D793CE}"/>
              </a:ext>
            </a:extLst>
          </p:cNvPr>
          <p:cNvSpPr txBox="1"/>
          <p:nvPr/>
        </p:nvSpPr>
        <p:spPr>
          <a:xfrm>
            <a:off x="1667753" y="587973"/>
            <a:ext cx="8229601"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4-Information Security Issues:</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1443788" y="455180"/>
            <a:ext cx="84535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97354" y="-64949"/>
            <a:ext cx="2305141" cy="1076343"/>
          </a:xfrm>
          <a:prstGeom prst="rect">
            <a:avLst/>
          </a:prstGeom>
        </p:spPr>
      </p:pic>
      <p:sp>
        <p:nvSpPr>
          <p:cNvPr id="4" name="Rectangle 3"/>
          <p:cNvSpPr/>
          <p:nvPr/>
        </p:nvSpPr>
        <p:spPr>
          <a:xfrm>
            <a:off x="10060455" y="6484835"/>
            <a:ext cx="1978940" cy="369332"/>
          </a:xfrm>
          <a:prstGeom prst="rect">
            <a:avLst/>
          </a:prstGeom>
        </p:spPr>
        <p:txBody>
          <a:bodyPr wrap="none">
            <a:spAutoFit/>
          </a:bodyPr>
          <a:lstStyle/>
          <a:p>
            <a:pPr algn="ctr"/>
            <a:r>
              <a:rPr lang="en-US" b="1" dirty="0"/>
              <a:t>www.midocean.ae</a:t>
            </a:r>
          </a:p>
        </p:txBody>
      </p:sp>
      <p:sp>
        <p:nvSpPr>
          <p:cNvPr id="10" name="Rectangle 9">
            <a:extLst>
              <a:ext uri="{FF2B5EF4-FFF2-40B4-BE49-F238E27FC236}">
                <a16:creationId xmlns:a16="http://schemas.microsoft.com/office/drawing/2014/main" id="{6FE380F3-A68B-26EA-9084-2C15BB9E43F9}"/>
              </a:ext>
            </a:extLst>
          </p:cNvPr>
          <p:cNvSpPr/>
          <p:nvPr/>
        </p:nvSpPr>
        <p:spPr>
          <a:xfrm>
            <a:off x="-1" y="-21003"/>
            <a:ext cx="1443789" cy="125006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Chapter</a:t>
            </a:r>
            <a:endParaRPr lang="en-US" b="1" dirty="0">
              <a:solidFill>
                <a:schemeClr val="bg1"/>
              </a:solidFill>
              <a:latin typeface="Times New Roman" panose="02020603050405020304" pitchFamily="18" charset="0"/>
              <a:cs typeface="Times New Roman" panose="02020603050405020304" pitchFamily="18" charset="0"/>
            </a:endParaRPr>
          </a:p>
          <a:p>
            <a:pPr algn="ctr"/>
            <a:r>
              <a:rPr lang="ar-EG" sz="2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20784841"/>
      </p:ext>
    </p:extLst>
  </p:cSld>
  <p:clrMapOvr>
    <a:masterClrMapping/>
  </p:clrMapOvr>
  <p:transition spd="slow">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0AC2650A-C51A-9ACB-723B-68D89C868D01}"/>
              </a:ext>
            </a:extLst>
          </p:cNvPr>
          <p:cNvSpPr/>
          <p:nvPr/>
        </p:nvSpPr>
        <p:spPr>
          <a:xfrm>
            <a:off x="139495" y="1517124"/>
            <a:ext cx="11899900" cy="3785652"/>
          </a:xfrm>
          <a:prstGeom prst="rect">
            <a:avLst/>
          </a:prstGeom>
        </p:spPr>
        <p:txBody>
          <a:bodyPr wrap="square">
            <a:spAutoFit/>
          </a:bodyPr>
          <a:lstStyle/>
          <a:p>
            <a:pPr algn="just"/>
            <a:r>
              <a:rPr lang="en-US" sz="2400" b="1" u="sng" dirty="0">
                <a:solidFill>
                  <a:srgbClr val="2D3956"/>
                </a:solidFill>
                <a:latin typeface="Times New Roman" panose="02020603050405020304" pitchFamily="18" charset="0"/>
              </a:rPr>
              <a:t>1- Security Analysis:</a:t>
            </a:r>
          </a:p>
          <a:p>
            <a:pPr algn="just"/>
            <a:r>
              <a:rPr lang="en-US" sz="2400" dirty="0">
                <a:solidFill>
                  <a:srgbClr val="2D3956"/>
                </a:solidFill>
                <a:latin typeface="Times New Roman" panose="02020603050405020304" pitchFamily="18" charset="0"/>
              </a:rPr>
              <a:t>- Confidentiality is the ability to hide information from those without authorization to view it. While perhaps the most obvious principle, it is usually the one that is attacked most often. Cryptography and Encryption are methods used to protect confidentiality of data transferred across the Internet.</a:t>
            </a:r>
          </a:p>
          <a:p>
            <a:pPr algn="just"/>
            <a:r>
              <a:rPr lang="en-US" sz="2400" dirty="0">
                <a:solidFill>
                  <a:srgbClr val="2D3956"/>
                </a:solidFill>
                <a:latin typeface="Times New Roman" panose="02020603050405020304" pitchFamily="18" charset="0"/>
              </a:rPr>
              <a:t>- Integrity is the ability to ensure that data is an accurate and unchanged representation of the original information. One common security attack is to intercept some important data and make changes to it before sending it on to the intended receiver.</a:t>
            </a:r>
          </a:p>
          <a:p>
            <a:pPr algn="just"/>
            <a:r>
              <a:rPr lang="en-US" sz="2400" dirty="0">
                <a:solidFill>
                  <a:srgbClr val="2D3956"/>
                </a:solidFill>
                <a:latin typeface="Times New Roman" panose="02020603050405020304" pitchFamily="18" charset="0"/>
              </a:rPr>
              <a:t>- Availability is the ability to make information readily accessible to authorized users at all times. Some security attacks attempt to deny access.</a:t>
            </a:r>
          </a:p>
        </p:txBody>
      </p:sp>
      <p:sp>
        <p:nvSpPr>
          <p:cNvPr id="17" name="TextBox 16">
            <a:extLst>
              <a:ext uri="{FF2B5EF4-FFF2-40B4-BE49-F238E27FC236}">
                <a16:creationId xmlns:a16="http://schemas.microsoft.com/office/drawing/2014/main" id="{954B34D3-F436-A1EE-53D3-534D66D793CE}"/>
              </a:ext>
            </a:extLst>
          </p:cNvPr>
          <p:cNvSpPr txBox="1"/>
          <p:nvPr/>
        </p:nvSpPr>
        <p:spPr>
          <a:xfrm>
            <a:off x="1667753" y="587973"/>
            <a:ext cx="8229601"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4-Information Security Issues:</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1443788" y="455180"/>
            <a:ext cx="84535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97354" y="-64949"/>
            <a:ext cx="2305141" cy="1076343"/>
          </a:xfrm>
          <a:prstGeom prst="rect">
            <a:avLst/>
          </a:prstGeom>
        </p:spPr>
      </p:pic>
      <p:sp>
        <p:nvSpPr>
          <p:cNvPr id="4" name="Rectangle 3"/>
          <p:cNvSpPr/>
          <p:nvPr/>
        </p:nvSpPr>
        <p:spPr>
          <a:xfrm>
            <a:off x="10060455" y="6484835"/>
            <a:ext cx="1978940" cy="369332"/>
          </a:xfrm>
          <a:prstGeom prst="rect">
            <a:avLst/>
          </a:prstGeom>
        </p:spPr>
        <p:txBody>
          <a:bodyPr wrap="none">
            <a:spAutoFit/>
          </a:bodyPr>
          <a:lstStyle/>
          <a:p>
            <a:pPr algn="ctr"/>
            <a:r>
              <a:rPr lang="en-US" b="1" dirty="0"/>
              <a:t>www.midocean.ae</a:t>
            </a:r>
          </a:p>
        </p:txBody>
      </p:sp>
      <p:sp>
        <p:nvSpPr>
          <p:cNvPr id="10" name="Rectangle 9">
            <a:extLst>
              <a:ext uri="{FF2B5EF4-FFF2-40B4-BE49-F238E27FC236}">
                <a16:creationId xmlns:a16="http://schemas.microsoft.com/office/drawing/2014/main" id="{6FE380F3-A68B-26EA-9084-2C15BB9E43F9}"/>
              </a:ext>
            </a:extLst>
          </p:cNvPr>
          <p:cNvSpPr/>
          <p:nvPr/>
        </p:nvSpPr>
        <p:spPr>
          <a:xfrm>
            <a:off x="-1" y="-21003"/>
            <a:ext cx="1443789" cy="125006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Chapter</a:t>
            </a:r>
            <a:endParaRPr lang="en-US" b="1" dirty="0">
              <a:solidFill>
                <a:schemeClr val="bg1"/>
              </a:solidFill>
              <a:latin typeface="Times New Roman" panose="02020603050405020304" pitchFamily="18" charset="0"/>
              <a:cs typeface="Times New Roman" panose="02020603050405020304" pitchFamily="18" charset="0"/>
            </a:endParaRPr>
          </a:p>
          <a:p>
            <a:pPr algn="ctr"/>
            <a:r>
              <a:rPr lang="ar-EG" sz="2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87593533"/>
      </p:ext>
    </p:extLst>
  </p:cSld>
  <p:clrMapOvr>
    <a:masterClrMapping/>
  </p:clrMapOvr>
  <p:transition spd="slow">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0AC2650A-C51A-9ACB-723B-68D89C868D01}"/>
              </a:ext>
            </a:extLst>
          </p:cNvPr>
          <p:cNvSpPr/>
          <p:nvPr/>
        </p:nvSpPr>
        <p:spPr>
          <a:xfrm>
            <a:off x="152607" y="1536174"/>
            <a:ext cx="11899900" cy="3785652"/>
          </a:xfrm>
          <a:prstGeom prst="rect">
            <a:avLst/>
          </a:prstGeom>
        </p:spPr>
        <p:txBody>
          <a:bodyPr wrap="square">
            <a:spAutoFit/>
          </a:bodyPr>
          <a:lstStyle/>
          <a:p>
            <a:pPr algn="just"/>
            <a:r>
              <a:rPr lang="en-US" sz="2400" b="1" u="sng" dirty="0">
                <a:solidFill>
                  <a:srgbClr val="2D3956"/>
                </a:solidFill>
                <a:latin typeface="Times New Roman" panose="02020603050405020304" pitchFamily="18" charset="0"/>
              </a:rPr>
              <a:t>2- Data Breaches:</a:t>
            </a:r>
          </a:p>
          <a:p>
            <a:pPr algn="just"/>
            <a:r>
              <a:rPr lang="en-US" sz="2400" dirty="0">
                <a:solidFill>
                  <a:srgbClr val="2D3956"/>
                </a:solidFill>
                <a:latin typeface="Times New Roman" panose="02020603050405020304" pitchFamily="18" charset="0"/>
              </a:rPr>
              <a:t>- According to the Pew Research Center, almost eighty-five percent of individuals in the US shop online. And most retailers collect customer’s personal and financial data. If a customer uses a form of payment other than cash, then the customer’s personal and financial information will be shared with the business.</a:t>
            </a:r>
          </a:p>
          <a:p>
            <a:pPr algn="just"/>
            <a:r>
              <a:rPr lang="en-US" sz="2400" dirty="0">
                <a:solidFill>
                  <a:srgbClr val="2D3956"/>
                </a:solidFill>
                <a:latin typeface="Times New Roman" panose="02020603050405020304" pitchFamily="18" charset="0"/>
              </a:rPr>
              <a:t>Rather than pickpocket an individual consumer, thieves today are targeting businesses to collect personal and financial information of entire consumer sets. Data breaches affect all industries, such as retail, credit bureaus, hospitals, and government agencies. In the first half of 2019, there were over 4.1 billion compromised documents reported as part of only 3,800 disclosed data breaches.</a:t>
            </a:r>
          </a:p>
        </p:txBody>
      </p:sp>
      <p:sp>
        <p:nvSpPr>
          <p:cNvPr id="17" name="TextBox 16">
            <a:extLst>
              <a:ext uri="{FF2B5EF4-FFF2-40B4-BE49-F238E27FC236}">
                <a16:creationId xmlns:a16="http://schemas.microsoft.com/office/drawing/2014/main" id="{954B34D3-F436-A1EE-53D3-534D66D793CE}"/>
              </a:ext>
            </a:extLst>
          </p:cNvPr>
          <p:cNvSpPr txBox="1"/>
          <p:nvPr/>
        </p:nvSpPr>
        <p:spPr>
          <a:xfrm>
            <a:off x="1667753" y="587973"/>
            <a:ext cx="8229601"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4-Information Security Issues:</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1443788" y="455180"/>
            <a:ext cx="84535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97354" y="-64949"/>
            <a:ext cx="2305141" cy="1076343"/>
          </a:xfrm>
          <a:prstGeom prst="rect">
            <a:avLst/>
          </a:prstGeom>
        </p:spPr>
      </p:pic>
      <p:sp>
        <p:nvSpPr>
          <p:cNvPr id="4" name="Rectangle 3"/>
          <p:cNvSpPr/>
          <p:nvPr/>
        </p:nvSpPr>
        <p:spPr>
          <a:xfrm>
            <a:off x="10060455" y="6484835"/>
            <a:ext cx="1978940" cy="369332"/>
          </a:xfrm>
          <a:prstGeom prst="rect">
            <a:avLst/>
          </a:prstGeom>
        </p:spPr>
        <p:txBody>
          <a:bodyPr wrap="none">
            <a:spAutoFit/>
          </a:bodyPr>
          <a:lstStyle/>
          <a:p>
            <a:pPr algn="ctr"/>
            <a:r>
              <a:rPr lang="en-US" b="1" dirty="0"/>
              <a:t>www.midocean.ae</a:t>
            </a:r>
          </a:p>
        </p:txBody>
      </p:sp>
      <p:sp>
        <p:nvSpPr>
          <p:cNvPr id="10" name="Rectangle 9">
            <a:extLst>
              <a:ext uri="{FF2B5EF4-FFF2-40B4-BE49-F238E27FC236}">
                <a16:creationId xmlns:a16="http://schemas.microsoft.com/office/drawing/2014/main" id="{6FE380F3-A68B-26EA-9084-2C15BB9E43F9}"/>
              </a:ext>
            </a:extLst>
          </p:cNvPr>
          <p:cNvSpPr/>
          <p:nvPr/>
        </p:nvSpPr>
        <p:spPr>
          <a:xfrm>
            <a:off x="-1" y="-21003"/>
            <a:ext cx="1443789" cy="125006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Chapter</a:t>
            </a:r>
            <a:endParaRPr lang="en-US" b="1" dirty="0">
              <a:solidFill>
                <a:schemeClr val="bg1"/>
              </a:solidFill>
              <a:latin typeface="Times New Roman" panose="02020603050405020304" pitchFamily="18" charset="0"/>
              <a:cs typeface="Times New Roman" panose="02020603050405020304" pitchFamily="18" charset="0"/>
            </a:endParaRPr>
          </a:p>
          <a:p>
            <a:pPr algn="ctr"/>
            <a:r>
              <a:rPr lang="ar-EG" sz="2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13813398"/>
      </p:ext>
    </p:extLst>
  </p:cSld>
  <p:clrMapOvr>
    <a:masterClrMapping/>
  </p:clrMapOvr>
  <p:transition spd="slow">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0AC2650A-C51A-9ACB-723B-68D89C868D01}"/>
              </a:ext>
            </a:extLst>
          </p:cNvPr>
          <p:cNvSpPr/>
          <p:nvPr/>
        </p:nvSpPr>
        <p:spPr>
          <a:xfrm>
            <a:off x="152607" y="1536174"/>
            <a:ext cx="11899900" cy="3785652"/>
          </a:xfrm>
          <a:prstGeom prst="rect">
            <a:avLst/>
          </a:prstGeom>
        </p:spPr>
        <p:txBody>
          <a:bodyPr wrap="square">
            <a:spAutoFit/>
          </a:bodyPr>
          <a:lstStyle/>
          <a:p>
            <a:pPr algn="just"/>
            <a:r>
              <a:rPr lang="en-US" sz="2400" b="1" u="sng" dirty="0">
                <a:solidFill>
                  <a:srgbClr val="2D3956"/>
                </a:solidFill>
                <a:latin typeface="Times New Roman" panose="02020603050405020304" pitchFamily="18" charset="0"/>
              </a:rPr>
              <a:t>2- Data Breaches:</a:t>
            </a:r>
          </a:p>
          <a:p>
            <a:pPr algn="just"/>
            <a:r>
              <a:rPr lang="en-US" sz="2400" dirty="0">
                <a:solidFill>
                  <a:srgbClr val="2D3956"/>
                </a:solidFill>
                <a:latin typeface="Times New Roman" panose="02020603050405020304" pitchFamily="18" charset="0"/>
              </a:rPr>
              <a:t>- Cybersecurity experts advise that cyber criminals run automated online scripts looking for unsecured databases. While some larger businesses are particularly targeted, cyber criminals are the most successful when targeting small to medium-sized businesses that</a:t>
            </a:r>
          </a:p>
          <a:p>
            <a:pPr algn="just"/>
            <a:r>
              <a:rPr lang="en-US" sz="2400" dirty="0">
                <a:solidFill>
                  <a:srgbClr val="2D3956"/>
                </a:solidFill>
                <a:latin typeface="Times New Roman" panose="02020603050405020304" pitchFamily="18" charset="0"/>
              </a:rPr>
              <a:t>are unaware of the threat or do not want to spend adequate resources on cybersecurity.</a:t>
            </a:r>
          </a:p>
          <a:p>
            <a:pPr algn="just"/>
            <a:r>
              <a:rPr lang="en-US" sz="2400" dirty="0">
                <a:solidFill>
                  <a:srgbClr val="2D3956"/>
                </a:solidFill>
                <a:latin typeface="Times New Roman" panose="02020603050405020304" pitchFamily="18" charset="0"/>
              </a:rPr>
              <a:t>Businesses should be aware, though, that approximately sixty percent of data breaches are the result of human error rather than outdated or insufficient technology. Therefore, by adequately training employees, many data breaches may be avoided. For example, breaches often result from sending emails to the wrong person, responding to phishing attacks, sharing passwords, and leaving computer screens open.</a:t>
            </a:r>
          </a:p>
        </p:txBody>
      </p:sp>
      <p:sp>
        <p:nvSpPr>
          <p:cNvPr id="17" name="TextBox 16">
            <a:extLst>
              <a:ext uri="{FF2B5EF4-FFF2-40B4-BE49-F238E27FC236}">
                <a16:creationId xmlns:a16="http://schemas.microsoft.com/office/drawing/2014/main" id="{954B34D3-F436-A1EE-53D3-534D66D793CE}"/>
              </a:ext>
            </a:extLst>
          </p:cNvPr>
          <p:cNvSpPr txBox="1"/>
          <p:nvPr/>
        </p:nvSpPr>
        <p:spPr>
          <a:xfrm>
            <a:off x="1667753" y="587973"/>
            <a:ext cx="8229601"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4-Information Security Issues:</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1443788" y="455180"/>
            <a:ext cx="84535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97354" y="-64949"/>
            <a:ext cx="2305141" cy="1076343"/>
          </a:xfrm>
          <a:prstGeom prst="rect">
            <a:avLst/>
          </a:prstGeom>
        </p:spPr>
      </p:pic>
      <p:sp>
        <p:nvSpPr>
          <p:cNvPr id="4" name="Rectangle 3"/>
          <p:cNvSpPr/>
          <p:nvPr/>
        </p:nvSpPr>
        <p:spPr>
          <a:xfrm>
            <a:off x="10060455" y="6484835"/>
            <a:ext cx="1978940" cy="369332"/>
          </a:xfrm>
          <a:prstGeom prst="rect">
            <a:avLst/>
          </a:prstGeom>
        </p:spPr>
        <p:txBody>
          <a:bodyPr wrap="none">
            <a:spAutoFit/>
          </a:bodyPr>
          <a:lstStyle/>
          <a:p>
            <a:pPr algn="ctr"/>
            <a:r>
              <a:rPr lang="en-US" b="1" dirty="0"/>
              <a:t>www.midocean.ae</a:t>
            </a:r>
          </a:p>
        </p:txBody>
      </p:sp>
      <p:sp>
        <p:nvSpPr>
          <p:cNvPr id="10" name="Rectangle 9">
            <a:extLst>
              <a:ext uri="{FF2B5EF4-FFF2-40B4-BE49-F238E27FC236}">
                <a16:creationId xmlns:a16="http://schemas.microsoft.com/office/drawing/2014/main" id="{6FE380F3-A68B-26EA-9084-2C15BB9E43F9}"/>
              </a:ext>
            </a:extLst>
          </p:cNvPr>
          <p:cNvSpPr/>
          <p:nvPr/>
        </p:nvSpPr>
        <p:spPr>
          <a:xfrm>
            <a:off x="-1" y="-21003"/>
            <a:ext cx="1443789" cy="125006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Chapter</a:t>
            </a:r>
            <a:endParaRPr lang="en-US" b="1" dirty="0">
              <a:solidFill>
                <a:schemeClr val="bg1"/>
              </a:solidFill>
              <a:latin typeface="Times New Roman" panose="02020603050405020304" pitchFamily="18" charset="0"/>
              <a:cs typeface="Times New Roman" panose="02020603050405020304" pitchFamily="18" charset="0"/>
            </a:endParaRPr>
          </a:p>
          <a:p>
            <a:pPr algn="ctr"/>
            <a:r>
              <a:rPr lang="ar-EG" sz="2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11080690"/>
      </p:ext>
    </p:extLst>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0AC2650A-C51A-9ACB-723B-68D89C868D01}"/>
              </a:ext>
            </a:extLst>
          </p:cNvPr>
          <p:cNvSpPr/>
          <p:nvPr/>
        </p:nvSpPr>
        <p:spPr>
          <a:xfrm>
            <a:off x="175802" y="1664316"/>
            <a:ext cx="11899900" cy="4485652"/>
          </a:xfrm>
          <a:prstGeom prst="rect">
            <a:avLst/>
          </a:prstGeom>
        </p:spPr>
        <p:txBody>
          <a:bodyPr wrap="square">
            <a:spAutoFit/>
          </a:bodyPr>
          <a:lstStyle/>
          <a:p>
            <a:pPr algn="just">
              <a:lnSpc>
                <a:spcPct val="120000"/>
              </a:lnSpc>
            </a:pPr>
            <a:r>
              <a:rPr lang="en-US" sz="2400" b="1" u="sng" dirty="0">
                <a:solidFill>
                  <a:srgbClr val="000000"/>
                </a:solidFill>
                <a:latin typeface="Times New Roman" panose="02020603050405020304" pitchFamily="18" charset="0"/>
              </a:rPr>
              <a:t>3-Big Data:</a:t>
            </a:r>
          </a:p>
          <a:p>
            <a:pPr algn="just">
              <a:lnSpc>
                <a:spcPct val="120000"/>
              </a:lnSpc>
            </a:pPr>
            <a:r>
              <a:rPr lang="en-US" sz="2400" dirty="0">
                <a:solidFill>
                  <a:srgbClr val="000000"/>
                </a:solidFill>
                <a:latin typeface="Times New Roman" panose="02020603050405020304" pitchFamily="18" charset="0"/>
              </a:rPr>
              <a:t>- In addition to financial data, businesses collect personal information about consumers and their habits. This is called big data. Consumer information is very valuable because businesses can search the data to identify spending habits to target marketing to likely customers. This reduces costs and increases profit for businesses, especially as e-commerce increases the number of competitors across industries.</a:t>
            </a:r>
          </a:p>
          <a:p>
            <a:pPr algn="just">
              <a:lnSpc>
                <a:spcPct val="120000"/>
              </a:lnSpc>
            </a:pPr>
            <a:r>
              <a:rPr lang="en-US" sz="2400" dirty="0">
                <a:solidFill>
                  <a:srgbClr val="000000"/>
                </a:solidFill>
                <a:latin typeface="Times New Roman" panose="02020603050405020304" pitchFamily="18" charset="0"/>
              </a:rPr>
              <a:t>- Another benefit to mining the data available about consumers is businesses can make more profitable decisions. For example,  health insurance companies are heavily invested in big data because they want information about the lifestyle habits of the people they insure and potentially insure.</a:t>
            </a:r>
          </a:p>
        </p:txBody>
      </p:sp>
      <p:sp>
        <p:nvSpPr>
          <p:cNvPr id="17" name="TextBox 16">
            <a:extLst>
              <a:ext uri="{FF2B5EF4-FFF2-40B4-BE49-F238E27FC236}">
                <a16:creationId xmlns:a16="http://schemas.microsoft.com/office/drawing/2014/main" id="{954B34D3-F436-A1EE-53D3-534D66D793CE}"/>
              </a:ext>
            </a:extLst>
          </p:cNvPr>
          <p:cNvSpPr txBox="1"/>
          <p:nvPr/>
        </p:nvSpPr>
        <p:spPr>
          <a:xfrm>
            <a:off x="1667753" y="587973"/>
            <a:ext cx="8229601"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4-Information Security Issues:</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1443788" y="455180"/>
            <a:ext cx="84535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97354" y="-64949"/>
            <a:ext cx="2305141" cy="1076343"/>
          </a:xfrm>
          <a:prstGeom prst="rect">
            <a:avLst/>
          </a:prstGeom>
        </p:spPr>
      </p:pic>
      <p:sp>
        <p:nvSpPr>
          <p:cNvPr id="4" name="Rectangle 3"/>
          <p:cNvSpPr/>
          <p:nvPr/>
        </p:nvSpPr>
        <p:spPr>
          <a:xfrm>
            <a:off x="10060455" y="6484835"/>
            <a:ext cx="1978940" cy="369332"/>
          </a:xfrm>
          <a:prstGeom prst="rect">
            <a:avLst/>
          </a:prstGeom>
        </p:spPr>
        <p:txBody>
          <a:bodyPr wrap="none">
            <a:spAutoFit/>
          </a:bodyPr>
          <a:lstStyle/>
          <a:p>
            <a:pPr algn="ctr"/>
            <a:r>
              <a:rPr lang="en-US" b="1" dirty="0"/>
              <a:t>www.midocean.ae</a:t>
            </a:r>
          </a:p>
        </p:txBody>
      </p:sp>
      <p:sp>
        <p:nvSpPr>
          <p:cNvPr id="10" name="Rectangle 9">
            <a:extLst>
              <a:ext uri="{FF2B5EF4-FFF2-40B4-BE49-F238E27FC236}">
                <a16:creationId xmlns:a16="http://schemas.microsoft.com/office/drawing/2014/main" id="{6FE380F3-A68B-26EA-9084-2C15BB9E43F9}"/>
              </a:ext>
            </a:extLst>
          </p:cNvPr>
          <p:cNvSpPr/>
          <p:nvPr/>
        </p:nvSpPr>
        <p:spPr>
          <a:xfrm>
            <a:off x="-1" y="-21003"/>
            <a:ext cx="1443789" cy="125006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Chapter</a:t>
            </a:r>
            <a:endParaRPr lang="en-US" b="1" dirty="0">
              <a:solidFill>
                <a:schemeClr val="bg1"/>
              </a:solidFill>
              <a:latin typeface="Times New Roman" panose="02020603050405020304" pitchFamily="18" charset="0"/>
              <a:cs typeface="Times New Roman" panose="02020603050405020304" pitchFamily="18" charset="0"/>
            </a:endParaRPr>
          </a:p>
          <a:p>
            <a:pPr algn="ctr"/>
            <a:r>
              <a:rPr lang="ar-EG" sz="2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29016926"/>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0AC2650A-C51A-9ACB-723B-68D89C868D01}"/>
              </a:ext>
            </a:extLst>
          </p:cNvPr>
          <p:cNvSpPr/>
          <p:nvPr/>
        </p:nvSpPr>
        <p:spPr>
          <a:xfrm>
            <a:off x="152607" y="1378630"/>
            <a:ext cx="11899900" cy="4928850"/>
          </a:xfrm>
          <a:prstGeom prst="rect">
            <a:avLst/>
          </a:prstGeom>
        </p:spPr>
        <p:txBody>
          <a:bodyPr wrap="square">
            <a:spAutoFit/>
          </a:bodyPr>
          <a:lstStyle/>
          <a:p>
            <a:pPr algn="just">
              <a:lnSpc>
                <a:spcPct val="120000"/>
              </a:lnSpc>
            </a:pPr>
            <a:r>
              <a:rPr lang="en-US" sz="2400" b="1" u="sng" dirty="0">
                <a:solidFill>
                  <a:srgbClr val="000000"/>
                </a:solidFill>
                <a:latin typeface="Times New Roman" panose="02020603050405020304" pitchFamily="18" charset="0"/>
              </a:rPr>
              <a:t>3-Big Data:</a:t>
            </a:r>
          </a:p>
          <a:p>
            <a:pPr algn="just">
              <a:lnSpc>
                <a:spcPct val="120000"/>
              </a:lnSpc>
            </a:pPr>
            <a:r>
              <a:rPr lang="en-US" sz="2400" dirty="0">
                <a:solidFill>
                  <a:srgbClr val="000000"/>
                </a:solidFill>
                <a:latin typeface="Times New Roman" panose="02020603050405020304" pitchFamily="18" charset="0"/>
              </a:rPr>
              <a:t>- If they know someone is a smoker, eats a lot of sugary foods, or has a sedentary lifestyle, then they can adjust premiums accordingly to minimize their risk. Insurance companies look for trends not just for individuals but also regions, types of occupations (including those with the highest risk of addiction or obesity), and socio-economic status.</a:t>
            </a:r>
          </a:p>
          <a:p>
            <a:pPr algn="just">
              <a:lnSpc>
                <a:spcPct val="120000"/>
              </a:lnSpc>
            </a:pPr>
            <a:r>
              <a:rPr lang="en-US" sz="2400" dirty="0">
                <a:solidFill>
                  <a:srgbClr val="000000"/>
                </a:solidFill>
                <a:latin typeface="Times New Roman" panose="02020603050405020304" pitchFamily="18" charset="0"/>
              </a:rPr>
              <a:t>- Big data is also connected to the Internet of Things. The Internet of Things (IoT) is a system of interrelated computing devices,  mechanical and digital machines, objects, animals or people that are provided with unique identifiers and the ability to transfer data over a network without requiring human-to-human or human-to-computer interaction. In other words, the IoT includes everyday devices connected to the internet, including medical devices, appliances, vehicles, and buildings.</a:t>
            </a:r>
          </a:p>
        </p:txBody>
      </p:sp>
      <p:sp>
        <p:nvSpPr>
          <p:cNvPr id="17" name="TextBox 16">
            <a:extLst>
              <a:ext uri="{FF2B5EF4-FFF2-40B4-BE49-F238E27FC236}">
                <a16:creationId xmlns:a16="http://schemas.microsoft.com/office/drawing/2014/main" id="{954B34D3-F436-A1EE-53D3-534D66D793CE}"/>
              </a:ext>
            </a:extLst>
          </p:cNvPr>
          <p:cNvSpPr txBox="1"/>
          <p:nvPr/>
        </p:nvSpPr>
        <p:spPr>
          <a:xfrm>
            <a:off x="1667753" y="587973"/>
            <a:ext cx="8229601"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4-Information Security Issues:</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1443788" y="455180"/>
            <a:ext cx="84535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97354" y="-64949"/>
            <a:ext cx="2305141" cy="1076343"/>
          </a:xfrm>
          <a:prstGeom prst="rect">
            <a:avLst/>
          </a:prstGeom>
        </p:spPr>
      </p:pic>
      <p:sp>
        <p:nvSpPr>
          <p:cNvPr id="4" name="Rectangle 3"/>
          <p:cNvSpPr/>
          <p:nvPr/>
        </p:nvSpPr>
        <p:spPr>
          <a:xfrm>
            <a:off x="10060455" y="6484835"/>
            <a:ext cx="1978940" cy="369332"/>
          </a:xfrm>
          <a:prstGeom prst="rect">
            <a:avLst/>
          </a:prstGeom>
        </p:spPr>
        <p:txBody>
          <a:bodyPr wrap="none">
            <a:spAutoFit/>
          </a:bodyPr>
          <a:lstStyle/>
          <a:p>
            <a:pPr algn="ctr"/>
            <a:r>
              <a:rPr lang="en-US" b="1" dirty="0"/>
              <a:t>www.midocean.ae</a:t>
            </a:r>
          </a:p>
        </p:txBody>
      </p:sp>
      <p:sp>
        <p:nvSpPr>
          <p:cNvPr id="10" name="Rectangle 9">
            <a:extLst>
              <a:ext uri="{FF2B5EF4-FFF2-40B4-BE49-F238E27FC236}">
                <a16:creationId xmlns:a16="http://schemas.microsoft.com/office/drawing/2014/main" id="{6FE380F3-A68B-26EA-9084-2C15BB9E43F9}"/>
              </a:ext>
            </a:extLst>
          </p:cNvPr>
          <p:cNvSpPr/>
          <p:nvPr/>
        </p:nvSpPr>
        <p:spPr>
          <a:xfrm>
            <a:off x="-1" y="-21003"/>
            <a:ext cx="1443789" cy="125006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Chapter</a:t>
            </a:r>
            <a:endParaRPr lang="en-US" b="1" dirty="0">
              <a:solidFill>
                <a:schemeClr val="bg1"/>
              </a:solidFill>
              <a:latin typeface="Times New Roman" panose="02020603050405020304" pitchFamily="18" charset="0"/>
              <a:cs typeface="Times New Roman" panose="02020603050405020304" pitchFamily="18" charset="0"/>
            </a:endParaRPr>
          </a:p>
          <a:p>
            <a:pPr algn="ctr"/>
            <a:r>
              <a:rPr lang="ar-EG" sz="2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92640395"/>
      </p:ext>
    </p:extLst>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0AC2650A-C51A-9ACB-723B-68D89C868D01}"/>
              </a:ext>
            </a:extLst>
          </p:cNvPr>
          <p:cNvSpPr/>
          <p:nvPr/>
        </p:nvSpPr>
        <p:spPr>
          <a:xfrm>
            <a:off x="152607" y="1960684"/>
            <a:ext cx="11899900" cy="3156057"/>
          </a:xfrm>
          <a:prstGeom prst="rect">
            <a:avLst/>
          </a:prstGeom>
        </p:spPr>
        <p:txBody>
          <a:bodyPr wrap="square">
            <a:spAutoFit/>
          </a:bodyPr>
          <a:lstStyle/>
          <a:p>
            <a:pPr algn="just">
              <a:lnSpc>
                <a:spcPct val="120000"/>
              </a:lnSpc>
            </a:pPr>
            <a:r>
              <a:rPr lang="en-US" sz="2400" b="1" u="sng" dirty="0">
                <a:solidFill>
                  <a:srgbClr val="000000"/>
                </a:solidFill>
                <a:latin typeface="Times New Roman" panose="02020603050405020304" pitchFamily="18" charset="0"/>
              </a:rPr>
              <a:t>4-Transborder Data Transfers:</a:t>
            </a:r>
          </a:p>
          <a:p>
            <a:pPr algn="just">
              <a:lnSpc>
                <a:spcPct val="120000"/>
              </a:lnSpc>
            </a:pPr>
            <a:r>
              <a:rPr lang="en-US" sz="2400" dirty="0">
                <a:solidFill>
                  <a:srgbClr val="000000"/>
                </a:solidFill>
                <a:latin typeface="Times New Roman" panose="02020603050405020304" pitchFamily="18" charset="0"/>
              </a:rPr>
              <a:t>- As discussed previously, the EU has a comprehensive set of privacy laws and regulations. The EU has strict limits on the export of all human resources data and consumer information to the US, even when the data export occurs within the same business. To help US businesses comply with the EU laws, the US Department of Commerce negotiated a “safe harbor” of data protection practices that the EU approved. If a US business can certify its compliance with the Safe Harbor Principles, then the EU will approve data transfers to that business.</a:t>
            </a:r>
          </a:p>
        </p:txBody>
      </p:sp>
      <p:sp>
        <p:nvSpPr>
          <p:cNvPr id="17" name="TextBox 16">
            <a:extLst>
              <a:ext uri="{FF2B5EF4-FFF2-40B4-BE49-F238E27FC236}">
                <a16:creationId xmlns:a16="http://schemas.microsoft.com/office/drawing/2014/main" id="{954B34D3-F436-A1EE-53D3-534D66D793CE}"/>
              </a:ext>
            </a:extLst>
          </p:cNvPr>
          <p:cNvSpPr txBox="1"/>
          <p:nvPr/>
        </p:nvSpPr>
        <p:spPr>
          <a:xfrm>
            <a:off x="1667753" y="587973"/>
            <a:ext cx="8229601"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4-Information Security Issues:</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1443788" y="455180"/>
            <a:ext cx="84535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97354" y="-64949"/>
            <a:ext cx="2305141" cy="1076343"/>
          </a:xfrm>
          <a:prstGeom prst="rect">
            <a:avLst/>
          </a:prstGeom>
        </p:spPr>
      </p:pic>
      <p:sp>
        <p:nvSpPr>
          <p:cNvPr id="4" name="Rectangle 3"/>
          <p:cNvSpPr/>
          <p:nvPr/>
        </p:nvSpPr>
        <p:spPr>
          <a:xfrm>
            <a:off x="10060455" y="6484835"/>
            <a:ext cx="1978940" cy="369332"/>
          </a:xfrm>
          <a:prstGeom prst="rect">
            <a:avLst/>
          </a:prstGeom>
        </p:spPr>
        <p:txBody>
          <a:bodyPr wrap="none">
            <a:spAutoFit/>
          </a:bodyPr>
          <a:lstStyle/>
          <a:p>
            <a:pPr algn="ctr"/>
            <a:r>
              <a:rPr lang="en-US" b="1" dirty="0"/>
              <a:t>www.midocean.ae</a:t>
            </a:r>
          </a:p>
        </p:txBody>
      </p:sp>
      <p:sp>
        <p:nvSpPr>
          <p:cNvPr id="10" name="Rectangle 9">
            <a:extLst>
              <a:ext uri="{FF2B5EF4-FFF2-40B4-BE49-F238E27FC236}">
                <a16:creationId xmlns:a16="http://schemas.microsoft.com/office/drawing/2014/main" id="{6FE380F3-A68B-26EA-9084-2C15BB9E43F9}"/>
              </a:ext>
            </a:extLst>
          </p:cNvPr>
          <p:cNvSpPr/>
          <p:nvPr/>
        </p:nvSpPr>
        <p:spPr>
          <a:xfrm>
            <a:off x="-1" y="-21003"/>
            <a:ext cx="1443789" cy="125006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Chapter</a:t>
            </a:r>
            <a:endParaRPr lang="en-US" b="1" dirty="0">
              <a:solidFill>
                <a:schemeClr val="bg1"/>
              </a:solidFill>
              <a:latin typeface="Times New Roman" panose="02020603050405020304" pitchFamily="18" charset="0"/>
              <a:cs typeface="Times New Roman" panose="02020603050405020304" pitchFamily="18" charset="0"/>
            </a:endParaRPr>
          </a:p>
          <a:p>
            <a:pPr algn="ctr"/>
            <a:r>
              <a:rPr lang="ar-EG" sz="2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83639023"/>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0AC2650A-C51A-9ACB-723B-68D89C868D01}"/>
              </a:ext>
            </a:extLst>
          </p:cNvPr>
          <p:cNvSpPr/>
          <p:nvPr/>
        </p:nvSpPr>
        <p:spPr>
          <a:xfrm>
            <a:off x="152607" y="1960684"/>
            <a:ext cx="11899900" cy="4042453"/>
          </a:xfrm>
          <a:prstGeom prst="rect">
            <a:avLst/>
          </a:prstGeom>
        </p:spPr>
        <p:txBody>
          <a:bodyPr wrap="square">
            <a:spAutoFit/>
          </a:bodyPr>
          <a:lstStyle/>
          <a:p>
            <a:pPr algn="just">
              <a:lnSpc>
                <a:spcPct val="120000"/>
              </a:lnSpc>
            </a:pPr>
            <a:r>
              <a:rPr lang="en-US" sz="2400" b="1" u="sng" dirty="0">
                <a:solidFill>
                  <a:srgbClr val="000000"/>
                </a:solidFill>
                <a:latin typeface="Times New Roman" panose="02020603050405020304" pitchFamily="18" charset="0"/>
              </a:rPr>
              <a:t>5-Security Incident Preparation and Response:</a:t>
            </a:r>
          </a:p>
          <a:p>
            <a:pPr algn="just">
              <a:lnSpc>
                <a:spcPct val="120000"/>
              </a:lnSpc>
            </a:pPr>
            <a:r>
              <a:rPr lang="en-US" sz="2400" dirty="0">
                <a:solidFill>
                  <a:srgbClr val="000000"/>
                </a:solidFill>
                <a:latin typeface="Times New Roman" panose="02020603050405020304" pitchFamily="18" charset="0"/>
              </a:rPr>
              <a:t>-Businesses are not able to prevent all data security breaches. However, businesses need to take steps to protect against known and reasonably anticipated threats to confidential information. For businesses without sufficient in-house cybersecurity staff or expertise, Managed Security Service Providers (MSSPs) offer a wide range of security services, including setting up security infrastructure and incident response.</a:t>
            </a:r>
          </a:p>
          <a:p>
            <a:pPr algn="just">
              <a:lnSpc>
                <a:spcPct val="120000"/>
              </a:lnSpc>
            </a:pPr>
            <a:r>
              <a:rPr lang="en-US" sz="2400" dirty="0">
                <a:solidFill>
                  <a:srgbClr val="000000"/>
                </a:solidFill>
                <a:latin typeface="Times New Roman" panose="02020603050405020304" pitchFamily="18" charset="0"/>
              </a:rPr>
              <a:t>-Although federal and state laws vary regarding legal requirements, a business should have a written cybersecurity program that conforms to their industry’s recognized cybersecurity framework.</a:t>
            </a:r>
          </a:p>
        </p:txBody>
      </p:sp>
      <p:sp>
        <p:nvSpPr>
          <p:cNvPr id="17" name="TextBox 16">
            <a:extLst>
              <a:ext uri="{FF2B5EF4-FFF2-40B4-BE49-F238E27FC236}">
                <a16:creationId xmlns:a16="http://schemas.microsoft.com/office/drawing/2014/main" id="{954B34D3-F436-A1EE-53D3-534D66D793CE}"/>
              </a:ext>
            </a:extLst>
          </p:cNvPr>
          <p:cNvSpPr txBox="1"/>
          <p:nvPr/>
        </p:nvSpPr>
        <p:spPr>
          <a:xfrm>
            <a:off x="1667753" y="587973"/>
            <a:ext cx="8229601"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4-Information Security Issues:</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1443788" y="455180"/>
            <a:ext cx="84535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97354" y="-64949"/>
            <a:ext cx="2305141" cy="1076343"/>
          </a:xfrm>
          <a:prstGeom prst="rect">
            <a:avLst/>
          </a:prstGeom>
        </p:spPr>
      </p:pic>
      <p:sp>
        <p:nvSpPr>
          <p:cNvPr id="4" name="Rectangle 3"/>
          <p:cNvSpPr/>
          <p:nvPr/>
        </p:nvSpPr>
        <p:spPr>
          <a:xfrm>
            <a:off x="10060455" y="6484835"/>
            <a:ext cx="1978940" cy="369332"/>
          </a:xfrm>
          <a:prstGeom prst="rect">
            <a:avLst/>
          </a:prstGeom>
        </p:spPr>
        <p:txBody>
          <a:bodyPr wrap="none">
            <a:spAutoFit/>
          </a:bodyPr>
          <a:lstStyle/>
          <a:p>
            <a:pPr algn="ctr"/>
            <a:r>
              <a:rPr lang="en-US" b="1" dirty="0"/>
              <a:t>www.midocean.ae</a:t>
            </a:r>
          </a:p>
        </p:txBody>
      </p:sp>
      <p:sp>
        <p:nvSpPr>
          <p:cNvPr id="10" name="Rectangle 9">
            <a:extLst>
              <a:ext uri="{FF2B5EF4-FFF2-40B4-BE49-F238E27FC236}">
                <a16:creationId xmlns:a16="http://schemas.microsoft.com/office/drawing/2014/main" id="{6FE380F3-A68B-26EA-9084-2C15BB9E43F9}"/>
              </a:ext>
            </a:extLst>
          </p:cNvPr>
          <p:cNvSpPr/>
          <p:nvPr/>
        </p:nvSpPr>
        <p:spPr>
          <a:xfrm>
            <a:off x="-1" y="-21003"/>
            <a:ext cx="1443789" cy="125006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Chapter</a:t>
            </a:r>
            <a:endParaRPr lang="en-US" b="1" dirty="0">
              <a:solidFill>
                <a:schemeClr val="bg1"/>
              </a:solidFill>
              <a:latin typeface="Times New Roman" panose="02020603050405020304" pitchFamily="18" charset="0"/>
              <a:cs typeface="Times New Roman" panose="02020603050405020304" pitchFamily="18" charset="0"/>
            </a:endParaRPr>
          </a:p>
          <a:p>
            <a:pPr algn="ctr"/>
            <a:r>
              <a:rPr lang="ar-EG" sz="2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32171932"/>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0AC2650A-C51A-9ACB-723B-68D89C868D01}"/>
              </a:ext>
            </a:extLst>
          </p:cNvPr>
          <p:cNvSpPr/>
          <p:nvPr/>
        </p:nvSpPr>
        <p:spPr>
          <a:xfrm>
            <a:off x="152607" y="1397680"/>
            <a:ext cx="11899900" cy="4928850"/>
          </a:xfrm>
          <a:prstGeom prst="rect">
            <a:avLst/>
          </a:prstGeom>
        </p:spPr>
        <p:txBody>
          <a:bodyPr wrap="square">
            <a:spAutoFit/>
          </a:bodyPr>
          <a:lstStyle/>
          <a:p>
            <a:pPr algn="just">
              <a:lnSpc>
                <a:spcPct val="120000"/>
              </a:lnSpc>
            </a:pPr>
            <a:r>
              <a:rPr lang="en-US" sz="2400" b="1" u="sng" dirty="0">
                <a:solidFill>
                  <a:srgbClr val="000000"/>
                </a:solidFill>
                <a:latin typeface="Times New Roman" panose="02020603050405020304" pitchFamily="18" charset="0"/>
              </a:rPr>
              <a:t>5-Security Incident Preparation and Response:</a:t>
            </a:r>
          </a:p>
          <a:p>
            <a:pPr algn="just">
              <a:lnSpc>
                <a:spcPct val="120000"/>
              </a:lnSpc>
            </a:pPr>
            <a:r>
              <a:rPr lang="en-US" sz="2400" b="1" dirty="0">
                <a:solidFill>
                  <a:srgbClr val="000000"/>
                </a:solidFill>
                <a:latin typeface="Times New Roman" panose="02020603050405020304" pitchFamily="18" charset="0"/>
              </a:rPr>
              <a:t>-In general, a cybersecurity program should:</a:t>
            </a:r>
          </a:p>
          <a:p>
            <a:pPr marL="342900" indent="-342900" algn="just">
              <a:lnSpc>
                <a:spcPct val="120000"/>
              </a:lnSpc>
              <a:buFont typeface="Arial" pitchFamily="34" charset="0"/>
              <a:buChar char="•"/>
            </a:pPr>
            <a:r>
              <a:rPr lang="en-US" sz="2400" dirty="0">
                <a:solidFill>
                  <a:srgbClr val="000000"/>
                </a:solidFill>
                <a:latin typeface="Times New Roman" panose="02020603050405020304" pitchFamily="18" charset="0"/>
              </a:rPr>
              <a:t>Protect the security and confidentiality of all electronically stored records containing an employee or customer’s social security number, driver’s license number, state identification card number, credit and debit card information, dates of birth, passwords,  and personal information;</a:t>
            </a:r>
          </a:p>
          <a:p>
            <a:pPr marL="342900" indent="-342900" algn="just">
              <a:lnSpc>
                <a:spcPct val="120000"/>
              </a:lnSpc>
              <a:buFont typeface="Arial" pitchFamily="34" charset="0"/>
              <a:buChar char="•"/>
            </a:pPr>
            <a:r>
              <a:rPr lang="en-US" sz="2400" dirty="0">
                <a:solidFill>
                  <a:srgbClr val="000000"/>
                </a:solidFill>
                <a:latin typeface="Times New Roman" panose="02020603050405020304" pitchFamily="18" charset="0"/>
              </a:rPr>
              <a:t>Protect against any anticipated threats or hazards to the security or integrity of the confidential information;</a:t>
            </a:r>
          </a:p>
          <a:p>
            <a:pPr marL="342900" indent="-342900" algn="just">
              <a:lnSpc>
                <a:spcPct val="120000"/>
              </a:lnSpc>
              <a:buFont typeface="Arial" pitchFamily="34" charset="0"/>
              <a:buChar char="•"/>
            </a:pPr>
            <a:r>
              <a:rPr lang="en-US" sz="2400" dirty="0">
                <a:solidFill>
                  <a:srgbClr val="000000"/>
                </a:solidFill>
                <a:latin typeface="Times New Roman" panose="02020603050405020304" pitchFamily="18" charset="0"/>
              </a:rPr>
              <a:t>Provide for reliable and accurate backups of data; and</a:t>
            </a:r>
          </a:p>
          <a:p>
            <a:pPr marL="342900" indent="-342900" algn="just">
              <a:lnSpc>
                <a:spcPct val="120000"/>
              </a:lnSpc>
              <a:buFont typeface="Arial" pitchFamily="34" charset="0"/>
              <a:buChar char="•"/>
            </a:pPr>
            <a:r>
              <a:rPr lang="en-US" sz="2400" dirty="0">
                <a:solidFill>
                  <a:srgbClr val="000000"/>
                </a:solidFill>
                <a:latin typeface="Times New Roman" panose="02020603050405020304" pitchFamily="18" charset="0"/>
              </a:rPr>
              <a:t>Protect against unauthorized access to and acquisition of information likely to result in an employee or customer being exposed to a material risk of identity theft or fraud.</a:t>
            </a:r>
          </a:p>
        </p:txBody>
      </p:sp>
      <p:sp>
        <p:nvSpPr>
          <p:cNvPr id="17" name="TextBox 16">
            <a:extLst>
              <a:ext uri="{FF2B5EF4-FFF2-40B4-BE49-F238E27FC236}">
                <a16:creationId xmlns:a16="http://schemas.microsoft.com/office/drawing/2014/main" id="{954B34D3-F436-A1EE-53D3-534D66D793CE}"/>
              </a:ext>
            </a:extLst>
          </p:cNvPr>
          <p:cNvSpPr txBox="1"/>
          <p:nvPr/>
        </p:nvSpPr>
        <p:spPr>
          <a:xfrm>
            <a:off x="1667753" y="587973"/>
            <a:ext cx="8229601"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4-Information Security Issues:</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1443788" y="455180"/>
            <a:ext cx="84535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97354" y="-64949"/>
            <a:ext cx="2305141" cy="1076343"/>
          </a:xfrm>
          <a:prstGeom prst="rect">
            <a:avLst/>
          </a:prstGeom>
        </p:spPr>
      </p:pic>
      <p:sp>
        <p:nvSpPr>
          <p:cNvPr id="4" name="Rectangle 3"/>
          <p:cNvSpPr/>
          <p:nvPr/>
        </p:nvSpPr>
        <p:spPr>
          <a:xfrm>
            <a:off x="10060455" y="6484835"/>
            <a:ext cx="1978940" cy="369332"/>
          </a:xfrm>
          <a:prstGeom prst="rect">
            <a:avLst/>
          </a:prstGeom>
        </p:spPr>
        <p:txBody>
          <a:bodyPr wrap="none">
            <a:spAutoFit/>
          </a:bodyPr>
          <a:lstStyle/>
          <a:p>
            <a:pPr algn="ctr"/>
            <a:r>
              <a:rPr lang="en-US" b="1" dirty="0"/>
              <a:t>www.midocean.ae</a:t>
            </a:r>
          </a:p>
        </p:txBody>
      </p:sp>
      <p:sp>
        <p:nvSpPr>
          <p:cNvPr id="10" name="Rectangle 9">
            <a:extLst>
              <a:ext uri="{FF2B5EF4-FFF2-40B4-BE49-F238E27FC236}">
                <a16:creationId xmlns:a16="http://schemas.microsoft.com/office/drawing/2014/main" id="{6FE380F3-A68B-26EA-9084-2C15BB9E43F9}"/>
              </a:ext>
            </a:extLst>
          </p:cNvPr>
          <p:cNvSpPr/>
          <p:nvPr/>
        </p:nvSpPr>
        <p:spPr>
          <a:xfrm>
            <a:off x="-1" y="-21003"/>
            <a:ext cx="1443789" cy="125006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Chapter</a:t>
            </a:r>
            <a:endParaRPr lang="en-US" b="1" dirty="0">
              <a:solidFill>
                <a:schemeClr val="bg1"/>
              </a:solidFill>
              <a:latin typeface="Times New Roman" panose="02020603050405020304" pitchFamily="18" charset="0"/>
              <a:cs typeface="Times New Roman" panose="02020603050405020304" pitchFamily="18" charset="0"/>
            </a:endParaRPr>
          </a:p>
          <a:p>
            <a:pPr algn="ctr"/>
            <a:r>
              <a:rPr lang="ar-EG" sz="2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28730224"/>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0AC2650A-C51A-9ACB-723B-68D89C868D01}"/>
              </a:ext>
            </a:extLst>
          </p:cNvPr>
          <p:cNvSpPr/>
          <p:nvPr/>
        </p:nvSpPr>
        <p:spPr>
          <a:xfrm>
            <a:off x="152607" y="1397680"/>
            <a:ext cx="11899900" cy="2712859"/>
          </a:xfrm>
          <a:prstGeom prst="rect">
            <a:avLst/>
          </a:prstGeom>
        </p:spPr>
        <p:txBody>
          <a:bodyPr wrap="square">
            <a:spAutoFit/>
          </a:bodyPr>
          <a:lstStyle/>
          <a:p>
            <a:pPr algn="just">
              <a:lnSpc>
                <a:spcPct val="120000"/>
              </a:lnSpc>
            </a:pPr>
            <a:r>
              <a:rPr lang="en-US" sz="2400" dirty="0">
                <a:solidFill>
                  <a:srgbClr val="000000"/>
                </a:solidFill>
                <a:latin typeface="Times New Roman" panose="02020603050405020304" pitchFamily="18" charset="0"/>
              </a:rPr>
              <a:t>- The internet and technology are changing the world at an incredibly fast pace. With those changes come the challenges to individuals and businesses to maintain privacy and protect personal information. Privacy is an implied Constitutional right deeply impacted by the use of technology. Regardless of type of industry, businesses need to have adequate cybersecurity policies and practices in place to protect confidential business, employee, and customers information.</a:t>
            </a:r>
          </a:p>
        </p:txBody>
      </p:sp>
      <p:sp>
        <p:nvSpPr>
          <p:cNvPr id="17" name="TextBox 16">
            <a:extLst>
              <a:ext uri="{FF2B5EF4-FFF2-40B4-BE49-F238E27FC236}">
                <a16:creationId xmlns:a16="http://schemas.microsoft.com/office/drawing/2014/main" id="{954B34D3-F436-A1EE-53D3-534D66D793CE}"/>
              </a:ext>
            </a:extLst>
          </p:cNvPr>
          <p:cNvSpPr txBox="1"/>
          <p:nvPr/>
        </p:nvSpPr>
        <p:spPr>
          <a:xfrm>
            <a:off x="1667753" y="587973"/>
            <a:ext cx="8229601"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5-Concluding Thoughts:</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1443788" y="455180"/>
            <a:ext cx="84535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97354" y="-64949"/>
            <a:ext cx="2305141" cy="1076343"/>
          </a:xfrm>
          <a:prstGeom prst="rect">
            <a:avLst/>
          </a:prstGeom>
        </p:spPr>
      </p:pic>
      <p:sp>
        <p:nvSpPr>
          <p:cNvPr id="4" name="Rectangle 3"/>
          <p:cNvSpPr/>
          <p:nvPr/>
        </p:nvSpPr>
        <p:spPr>
          <a:xfrm>
            <a:off x="10060455" y="6484835"/>
            <a:ext cx="1978940" cy="369332"/>
          </a:xfrm>
          <a:prstGeom prst="rect">
            <a:avLst/>
          </a:prstGeom>
        </p:spPr>
        <p:txBody>
          <a:bodyPr wrap="none">
            <a:spAutoFit/>
          </a:bodyPr>
          <a:lstStyle/>
          <a:p>
            <a:pPr algn="ctr"/>
            <a:r>
              <a:rPr lang="en-US" b="1" dirty="0"/>
              <a:t>www.midocean.ae</a:t>
            </a:r>
          </a:p>
        </p:txBody>
      </p:sp>
      <p:sp>
        <p:nvSpPr>
          <p:cNvPr id="10" name="Rectangle 9">
            <a:extLst>
              <a:ext uri="{FF2B5EF4-FFF2-40B4-BE49-F238E27FC236}">
                <a16:creationId xmlns:a16="http://schemas.microsoft.com/office/drawing/2014/main" id="{6FE380F3-A68B-26EA-9084-2C15BB9E43F9}"/>
              </a:ext>
            </a:extLst>
          </p:cNvPr>
          <p:cNvSpPr/>
          <p:nvPr/>
        </p:nvSpPr>
        <p:spPr>
          <a:xfrm>
            <a:off x="-1" y="-21003"/>
            <a:ext cx="1443789" cy="125006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Chapter</a:t>
            </a:r>
            <a:endParaRPr lang="en-US" b="1" dirty="0">
              <a:solidFill>
                <a:schemeClr val="bg1"/>
              </a:solidFill>
              <a:latin typeface="Times New Roman" panose="02020603050405020304" pitchFamily="18" charset="0"/>
              <a:cs typeface="Times New Roman" panose="02020603050405020304" pitchFamily="18" charset="0"/>
            </a:endParaRPr>
          </a:p>
          <a:p>
            <a:pPr algn="ctr"/>
            <a:r>
              <a:rPr lang="ar-EG" sz="2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40749722"/>
      </p:ext>
    </p:extLst>
  </p:cSld>
  <p:clrMapOvr>
    <a:masterClrMapping/>
  </p:clrMapOvr>
  <p:transition spd="slow">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11" name="Graphic 21">
            <a:extLst>
              <a:ext uri="{FF2B5EF4-FFF2-40B4-BE49-F238E27FC236}">
                <a16:creationId xmlns:a16="http://schemas.microsoft.com/office/drawing/2014/main" id="{E3521F2E-C42B-47AF-882E-C1CE1A4D5189}"/>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90530" y="323568"/>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9451A1A3-538E-4C33-9C08-3496E2D82044}"/>
</file>

<file path=customXml/itemProps2.xml><?xml version="1.0" encoding="utf-8"?>
<ds:datastoreItem xmlns:ds="http://schemas.openxmlformats.org/officeDocument/2006/customXml" ds:itemID="{86D937E7-358D-4FAE-AFDB-D4E48A5CF2EB}"/>
</file>

<file path=customXml/itemProps3.xml><?xml version="1.0" encoding="utf-8"?>
<ds:datastoreItem xmlns:ds="http://schemas.openxmlformats.org/officeDocument/2006/customXml" ds:itemID="{D94352CE-33C8-4BEB-9E74-EC7D62698D24}"/>
</file>

<file path=docProps/app.xml><?xml version="1.0" encoding="utf-8"?>
<Properties xmlns="http://schemas.openxmlformats.org/officeDocument/2006/extended-properties" xmlns:vt="http://schemas.openxmlformats.org/officeDocument/2006/docPropsVTypes">
  <TotalTime>1795</TotalTime>
  <Words>3894</Words>
  <Application>Microsoft Office PowerPoint</Application>
  <PresentationFormat>Widescreen</PresentationFormat>
  <Paragraphs>240</Paragraphs>
  <Slides>32</Slides>
  <Notes>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32</vt:i4>
      </vt:variant>
    </vt:vector>
  </HeadingPairs>
  <TitlesOfParts>
    <vt:vector size="37" baseType="lpstr">
      <vt:lpstr>Arial</vt:lpstr>
      <vt:lpstr>Calibri</vt:lpstr>
      <vt:lpstr>Calibri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Data</cp:lastModifiedBy>
  <cp:revision>350</cp:revision>
  <dcterms:created xsi:type="dcterms:W3CDTF">2023-04-29T09:08:23Z</dcterms:created>
  <dcterms:modified xsi:type="dcterms:W3CDTF">2024-03-12T13:41:12Z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