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480" r:id="rId2"/>
    <p:sldId id="303" r:id="rId3"/>
    <p:sldId id="271" r:id="rId4"/>
    <p:sldId id="482" r:id="rId5"/>
    <p:sldId id="492" r:id="rId6"/>
    <p:sldId id="493" r:id="rId7"/>
    <p:sldId id="494" r:id="rId8"/>
    <p:sldId id="486" r:id="rId9"/>
    <p:sldId id="487" r:id="rId10"/>
    <p:sldId id="34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482"/>
            <p14:sldId id="492"/>
            <p14:sldId id="493"/>
            <p14:sldId id="494"/>
            <p14:sldId id="486"/>
            <p14:sldId id="48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5" d="100"/>
          <a:sy n="65" d="100"/>
        </p:scale>
        <p:origin x="91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9/27/2024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9/27/2024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9/27/2024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6.png"/><Relationship Id="rId7" Type="http://schemas.openxmlformats.org/officeDocument/2006/relationships/hyperlink" Target="https://orcid.org/0000-0002-9021-3151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7.png"/><Relationship Id="rId5" Type="http://schemas.openxmlformats.org/officeDocument/2006/relationships/hyperlink" Target="https://scholar.google.com/scholar?hl=en&amp;as_sdt=0%2C5&amp;q=Kamal+Alieyan&amp;btnG=&amp;oq=kama" TargetMode="External"/><Relationship Id="rId4" Type="http://schemas.openxmlformats.org/officeDocument/2006/relationships/hyperlink" Target="https://www.scopus.com/authid/detail.uri?authorId=57000386100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.png"/><Relationship Id="rId5" Type="http://schemas.openxmlformats.org/officeDocument/2006/relationships/image" Target="../media/image11.jpg"/><Relationship Id="rId4" Type="http://schemas.openxmlformats.org/officeDocument/2006/relationships/image" Target="../media/image1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845626" y="3784972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Kamal Alieyan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28545" y="1923757"/>
            <a:ext cx="51224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Ethical Hacking Essentials (EHE)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1230024" y="4630524"/>
            <a:ext cx="20588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Orientation Show</a:t>
            </a:r>
            <a:br>
              <a:rPr lang="en-US" sz="2000" b="1" dirty="0">
                <a:solidFill>
                  <a:schemeClr val="bg1"/>
                </a:solidFill>
              </a:rPr>
            </a:br>
            <a:r>
              <a:rPr lang="en-US" sz="2000" b="1" dirty="0">
                <a:solidFill>
                  <a:schemeClr val="bg1"/>
                </a:solidFill>
              </a:rPr>
              <a:t>عرض توجيهي</a:t>
            </a:r>
            <a:endParaRPr lang="en-US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Picture 1" descr="Midocean 02-03">
            <a:extLst>
              <a:ext uri="{FF2B5EF4-FFF2-40B4-BE49-F238E27FC236}">
                <a16:creationId xmlns:a16="http://schemas.microsoft.com/office/drawing/2014/main" id="{94EEBC5E-A813-DEC6-AFA3-D826E995DD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545" y="220923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510470" y="2632726"/>
            <a:ext cx="532212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JO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دورة الهاكر الأخلاقي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999100" y="4205957"/>
            <a:ext cx="3987987" cy="912191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Show</a:t>
            </a:r>
            <a:b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ar-SA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عرض توجيهي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328545" y="5757744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JO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د. كمال عليان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1071563" y="5689217"/>
            <a:ext cx="3371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JO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المحاضر: 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47255" y="577602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Midocean 02-03">
            <a:extLst>
              <a:ext uri="{FF2B5EF4-FFF2-40B4-BE49-F238E27FC236}">
                <a16:creationId xmlns:a16="http://schemas.microsoft.com/office/drawing/2014/main" id="{779AD31A-3630-040D-5024-D56D8080A1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545" y="220923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870710" y="1971662"/>
            <a:ext cx="8787765" cy="39967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sz="2800" b="1" dirty="0">
                <a:solidFill>
                  <a:schemeClr val="bg1"/>
                </a:solidFill>
              </a:rPr>
              <a:t>Dr. Kamal Alieyan</a:t>
            </a:r>
            <a:endParaRPr lang="ar-JO" sz="2800" b="1" dirty="0">
              <a:solidFill>
                <a:schemeClr val="bg1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endParaRPr lang="en-US" sz="2800" b="1" dirty="0">
              <a:solidFill>
                <a:schemeClr val="bg1"/>
              </a:solidFill>
            </a:endParaRP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v"/>
              <a:defRPr/>
            </a:pPr>
            <a:r>
              <a:rPr lang="en-US" sz="2400" u="sng" dirty="0">
                <a:solidFill>
                  <a:schemeClr val="bg1"/>
                </a:solidFill>
              </a:rPr>
              <a:t>Assistant Professor in Cybersecurity </a:t>
            </a: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chemeClr val="bg1"/>
                </a:solidFill>
              </a:rPr>
              <a:t>Ph.D from USM, Malaysia, Jun. 2018.</a:t>
            </a:r>
            <a:endParaRPr lang="en-US" sz="2000" dirty="0">
              <a:solidFill>
                <a:schemeClr val="bg1"/>
              </a:solidFill>
            </a:endParaRP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chemeClr val="bg1"/>
                </a:solidFill>
              </a:rPr>
              <a:t> M.Sc from “University of Arab Academy for Banking and Financial Science”/ Jordan, Sep.2005.</a:t>
            </a: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chemeClr val="bg1"/>
                </a:solidFill>
              </a:rPr>
              <a:t> B.Sc from “Mu’tta University” / Jordan, Jun.2003.</a:t>
            </a:r>
          </a:p>
          <a:p>
            <a:pPr>
              <a:lnSpc>
                <a:spcPct val="120000"/>
              </a:lnSpc>
            </a:pP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787900" y="1184269"/>
            <a:ext cx="2722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Am I?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04F58C5-276B-D9D3-8570-0F1D287A3FAD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Midocean 02-03">
            <a:extLst>
              <a:ext uri="{FF2B5EF4-FFF2-40B4-BE49-F238E27FC236}">
                <a16:creationId xmlns:a16="http://schemas.microsoft.com/office/drawing/2014/main" id="{A1D3EF84-6D88-E4C2-506B-FC8621D5D8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924942" y="1151208"/>
            <a:ext cx="2722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Am I?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9802352" y="5859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6">
            <a:extLst>
              <a:ext uri="{FF2B5EF4-FFF2-40B4-BE49-F238E27FC236}">
                <a16:creationId xmlns:a16="http://schemas.microsoft.com/office/drawing/2014/main" id="{F757C219-5499-9868-F10E-7BF79756C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7760" y="1836573"/>
            <a:ext cx="1031716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bg1"/>
                </a:solidFill>
              </a:rPr>
              <a:t>Office hours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 Discussion Time (Sunday  at 9:00 PM) every week</a:t>
            </a:r>
          </a:p>
        </p:txBody>
      </p:sp>
      <p:sp>
        <p:nvSpPr>
          <p:cNvPr id="3" name="Rounded Rectangle 12">
            <a:extLst>
              <a:ext uri="{FF2B5EF4-FFF2-40B4-BE49-F238E27FC236}">
                <a16:creationId xmlns:a16="http://schemas.microsoft.com/office/drawing/2014/main" id="{9B82B6E2-2DE6-826D-02EE-6564FEB6E4F8}"/>
              </a:ext>
            </a:extLst>
          </p:cNvPr>
          <p:cNvSpPr/>
          <p:nvPr/>
        </p:nvSpPr>
        <p:spPr>
          <a:xfrm>
            <a:off x="1586431" y="402369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solidFill>
                  <a:schemeClr val="bg1"/>
                </a:solidFill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4" name="Picture 3" descr="C:\Users\Redhwan\Downloads\ClipartKey_1242841.png">
            <a:extLst>
              <a:ext uri="{FF2B5EF4-FFF2-40B4-BE49-F238E27FC236}">
                <a16:creationId xmlns:a16="http://schemas.microsoft.com/office/drawing/2014/main" id="{B08EF956-2507-EEFB-9BC2-3DD5130FAF3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531" y="4040834"/>
            <a:ext cx="419045" cy="453387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ounded Rectangle 14">
            <a:extLst>
              <a:ext uri="{FF2B5EF4-FFF2-40B4-BE49-F238E27FC236}">
                <a16:creationId xmlns:a16="http://schemas.microsoft.com/office/drawing/2014/main" id="{E245EDBB-C307-45C2-3D9E-71C510BB8066}"/>
              </a:ext>
            </a:extLst>
          </p:cNvPr>
          <p:cNvSpPr/>
          <p:nvPr/>
        </p:nvSpPr>
        <p:spPr>
          <a:xfrm>
            <a:off x="1608021" y="470949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solidFill>
                  <a:schemeClr val="bg1"/>
                </a:solidFill>
                <a:effectLst/>
                <a:ea typeface="Calibri"/>
                <a:cs typeface="Arial"/>
              </a:rPr>
              <a:t> </a:t>
            </a:r>
          </a:p>
        </p:txBody>
      </p:sp>
      <p:sp>
        <p:nvSpPr>
          <p:cNvPr id="9" name="Rounded Rectangle 16">
            <a:extLst>
              <a:ext uri="{FF2B5EF4-FFF2-40B4-BE49-F238E27FC236}">
                <a16:creationId xmlns:a16="http://schemas.microsoft.com/office/drawing/2014/main" id="{BA030430-1135-927D-1DB2-93E76377E23B}"/>
              </a:ext>
            </a:extLst>
          </p:cNvPr>
          <p:cNvSpPr/>
          <p:nvPr/>
        </p:nvSpPr>
        <p:spPr>
          <a:xfrm>
            <a:off x="1601036" y="5420551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solidFill>
                  <a:schemeClr val="bg1"/>
                </a:solidFill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0" name="Picture 9" descr="المعرف المفتوح للباحثين والمساهمين - ويكيبيديا">
            <a:extLst>
              <a:ext uri="{FF2B5EF4-FFF2-40B4-BE49-F238E27FC236}">
                <a16:creationId xmlns:a16="http://schemas.microsoft.com/office/drawing/2014/main" id="{7E8DE7EE-D182-2BC0-7E1C-D2F989FBD50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0101" y="5419281"/>
            <a:ext cx="408391" cy="44186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 Box 87">
            <a:extLst>
              <a:ext uri="{FF2B5EF4-FFF2-40B4-BE49-F238E27FC236}">
                <a16:creationId xmlns:a16="http://schemas.microsoft.com/office/drawing/2014/main" id="{BC83CC67-FBEF-EA47-2F87-3B6B71C50548}"/>
              </a:ext>
            </a:extLst>
          </p:cNvPr>
          <p:cNvSpPr txBox="1"/>
          <p:nvPr/>
        </p:nvSpPr>
        <p:spPr>
          <a:xfrm>
            <a:off x="2170063" y="4798943"/>
            <a:ext cx="8436458" cy="418686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https://www.scopus.com/authid/detail.uri?authorId=57000386100</a:t>
            </a:r>
            <a:r>
              <a:rPr lang="en-US" u="sng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sp>
        <p:nvSpPr>
          <p:cNvPr id="12" name="Text Box 84">
            <a:extLst>
              <a:ext uri="{FF2B5EF4-FFF2-40B4-BE49-F238E27FC236}">
                <a16:creationId xmlns:a16="http://schemas.microsoft.com/office/drawing/2014/main" id="{101DA6D7-52F1-E5E5-B1B3-14F472B99318}"/>
              </a:ext>
            </a:extLst>
          </p:cNvPr>
          <p:cNvSpPr txBox="1"/>
          <p:nvPr/>
        </p:nvSpPr>
        <p:spPr>
          <a:xfrm>
            <a:off x="2148492" y="4072316"/>
            <a:ext cx="9457991" cy="4839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Bef>
                <a:spcPts val="100"/>
              </a:spcBef>
              <a:spcAft>
                <a:spcPts val="2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https://scholar.google.com/scholar?hl=en&amp;as_sdt=0%2C5&amp;q=Kamal+Alieyan&amp;btnG=&amp;oq=kama</a:t>
            </a:r>
            <a:r>
              <a:rPr lang="en-US" u="sng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pic>
        <p:nvPicPr>
          <p:cNvPr id="13" name="Picture 12" descr="Scopus Indexed Journals - I -">
            <a:extLst>
              <a:ext uri="{FF2B5EF4-FFF2-40B4-BE49-F238E27FC236}">
                <a16:creationId xmlns:a16="http://schemas.microsoft.com/office/drawing/2014/main" id="{B4C5E79C-401D-5B0A-20B1-FDB9F0C0FAC8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9826" y="4780632"/>
            <a:ext cx="428810" cy="455308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Text Box 90">
            <a:extLst>
              <a:ext uri="{FF2B5EF4-FFF2-40B4-BE49-F238E27FC236}">
                <a16:creationId xmlns:a16="http://schemas.microsoft.com/office/drawing/2014/main" id="{5A8E4F4E-1467-22BC-54CF-E4A9DD355FCE}"/>
              </a:ext>
            </a:extLst>
          </p:cNvPr>
          <p:cNvSpPr txBox="1"/>
          <p:nvPr/>
        </p:nvSpPr>
        <p:spPr>
          <a:xfrm>
            <a:off x="2235786" y="5466720"/>
            <a:ext cx="4820285" cy="2774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https://orcid.org/0000-0002-9021-3151</a:t>
            </a:r>
            <a:r>
              <a:rPr lang="en-US" u="sng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 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CEBC1FD-8DAD-29B7-69C2-FBC84BF71A51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Midocean 02-03">
            <a:extLst>
              <a:ext uri="{FF2B5EF4-FFF2-40B4-BE49-F238E27FC236}">
                <a16:creationId xmlns:a16="http://schemas.microsoft.com/office/drawing/2014/main" id="{BE28B172-CF92-9412-FBEF-114EDC1352D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4126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202392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99293" y="1287545"/>
            <a:ext cx="64007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course that will be taught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62000" y="2260254"/>
            <a:ext cx="10398125" cy="33495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Ethical Hacking Essentials (EHE) is a security program covering the fundamental concepts of information security and ethical hacking.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equips students with the skills required to identify the increasing information security threats which reflect on the security posture of the organization and implement general security controls.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3AD8925-7803-4762-099F-6DE03EC2E3CA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Midocean 02-03">
            <a:extLst>
              <a:ext uri="{FF2B5EF4-FFF2-40B4-BE49-F238E27FC236}">
                <a16:creationId xmlns:a16="http://schemas.microsoft.com/office/drawing/2014/main" id="{2F5255E6-8B47-AAED-BD22-F44DB760DF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018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20099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17280" y="1263048"/>
            <a:ext cx="64007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Primary Goal of This Course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62000" y="2246280"/>
            <a:ext cx="10398125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course designed to help students to establish and govern minimum standards for credentialing entry-level information security specialists in ethical hacking measures, inform the public that credentialed individuals meet or exceed the minimum standards, and reinforce ethical hacking as a unique and self-regulating profession.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94F638C-331A-F242-1EF8-C9445BBBB2E4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Midocean 02-03">
            <a:extLst>
              <a:ext uri="{FF2B5EF4-FFF2-40B4-BE49-F238E27FC236}">
                <a16:creationId xmlns:a16="http://schemas.microsoft.com/office/drawing/2014/main" id="{2EEB9AEB-392C-78CF-BF83-9F9B2F9238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28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84544" y="1121812"/>
            <a:ext cx="64007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Outline of Course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2E2C7EB-EA99-2F45-5EAC-D3E1434827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342"/>
          <a:stretch/>
        </p:blipFill>
        <p:spPr>
          <a:xfrm>
            <a:off x="899652" y="1930341"/>
            <a:ext cx="10382864" cy="430822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DDADF55-6793-E078-9A41-3A07018A36F1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Midocean 02-03">
            <a:extLst>
              <a:ext uri="{FF2B5EF4-FFF2-40B4-BE49-F238E27FC236}">
                <a16:creationId xmlns:a16="http://schemas.microsoft.com/office/drawing/2014/main" id="{3717389D-8632-B67A-BD86-1383E202EE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040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97472" y="790677"/>
            <a:ext cx="95982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Units of Course Contents: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529A8AB-6DA3-A296-36DC-75CB693972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3915847"/>
              </p:ext>
            </p:extLst>
          </p:nvPr>
        </p:nvGraphicFramePr>
        <p:xfrm>
          <a:off x="822523" y="1256972"/>
          <a:ext cx="10546953" cy="51181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55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602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49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761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74112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#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Course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Unit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No.of. Weeks</a:t>
                      </a:r>
                      <a:r>
                        <a:rPr lang="en-US" sz="1800" baseline="0" dirty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Contact Hours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0394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Lecture_1_ Module 01 – Information Security Fundamentals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</a:t>
                      </a:r>
                      <a:r>
                        <a:rPr lang="en-US" sz="1800" baseline="30000" dirty="0"/>
                        <a:t>st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0394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Lecture_2_ Module 02 – Ethical Hacking Fundamentals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aseline="0" dirty="0"/>
                        <a:t>2</a:t>
                      </a:r>
                      <a:r>
                        <a:rPr lang="en-US" sz="1800" baseline="30000" dirty="0"/>
                        <a:t>nd</a:t>
                      </a:r>
                      <a:r>
                        <a:rPr lang="en-US" sz="1800" baseline="0" dirty="0"/>
                        <a:t>  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7304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Lecture_3_Module 03 – Information Security Threats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3377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3, 4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Lecture_4_Module 03 Vulnerability and Vulnerability Assessment</a:t>
                      </a:r>
                      <a:br>
                        <a:rPr lang="en-US" sz="1800" dirty="0"/>
                      </a:br>
                      <a:r>
                        <a:rPr lang="en-US" sz="1800" dirty="0"/>
                        <a:t>                    Module 04- Password Cracking Techniques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0394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Lecture_5_Module 05 Social Engineering Techniques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2595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Lecture_6 Module 06- Network Level Attacks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6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0394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Lecture_7 Module 07- Web Application Attacks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6568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7, 8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Lecture_8 Module 07 - SQL Injection Attacks and Countermeasures</a:t>
                      </a:r>
                      <a:br>
                        <a:rPr lang="en-US" sz="1800" dirty="0"/>
                      </a:br>
                      <a:r>
                        <a:rPr lang="en-US" sz="1800" dirty="0"/>
                        <a:t>                   Module 08 Wireless Attacks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0394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Lecture_9_Module 09 Mobile Attacks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0394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ar-JO" sz="1600" dirty="0"/>
                        <a:t>10</a:t>
                      </a:r>
                      <a:endParaRPr lang="en-US" sz="16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/>
                        <a:t>Lecture_10_Module 09 IoT Attacks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513762413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5DDF2AC2-E766-27A4-1C06-7A04C7714D08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Midocean 02-03">
            <a:extLst>
              <a:ext uri="{FF2B5EF4-FFF2-40B4-BE49-F238E27FC236}">
                <a16:creationId xmlns:a16="http://schemas.microsoft.com/office/drawing/2014/main" id="{526D3781-B0F1-47E8-9D4A-1965B17DDE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24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13767" y="1240234"/>
            <a:ext cx="64007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7078F36-3F4B-0BF9-7B99-C81FC27BCDA2}"/>
              </a:ext>
            </a:extLst>
          </p:cNvPr>
          <p:cNvSpPr/>
          <p:nvPr/>
        </p:nvSpPr>
        <p:spPr>
          <a:xfrm>
            <a:off x="617280" y="203945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E39976C-BFA2-D310-C124-24C2CE55F7AE}"/>
              </a:ext>
            </a:extLst>
          </p:cNvPr>
          <p:cNvSpPr>
            <a:spLocks noGrp="1" noChangeArrowheads="1"/>
          </p:cNvSpPr>
          <p:nvPr/>
        </p:nvSpPr>
        <p:spPr>
          <a:xfrm>
            <a:off x="975174" y="2337331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US" sz="2400" u="sng" dirty="0">
                <a:solidFill>
                  <a:srgbClr val="0070C0"/>
                </a:solidFill>
              </a:rPr>
              <a:t>Assessment Method:</a:t>
            </a:r>
          </a:p>
          <a:p>
            <a:pPr marL="0" indent="0">
              <a:lnSpc>
                <a:spcPct val="90000"/>
              </a:lnSpc>
            </a:pPr>
            <a:endParaRPr lang="ar-JO" dirty="0"/>
          </a:p>
          <a:p>
            <a:pPr marL="0" indent="0">
              <a:lnSpc>
                <a:spcPct val="90000"/>
              </a:lnSpc>
            </a:pPr>
            <a:r>
              <a:rPr lang="en-GB" sz="2400" dirty="0"/>
              <a:t>Short Exam</a:t>
            </a:r>
          </a:p>
          <a:p>
            <a:pPr lvl="1">
              <a:lnSpc>
                <a:spcPct val="90000"/>
              </a:lnSpc>
            </a:pPr>
            <a:r>
              <a:rPr lang="ar-JO" sz="2000" dirty="0"/>
              <a:t>80</a:t>
            </a:r>
            <a:r>
              <a:rPr lang="en-GB" sz="2000" dirty="0"/>
              <a:t>% mark</a:t>
            </a:r>
            <a:r>
              <a:rPr lang="en-US" sz="2000" dirty="0"/>
              <a:t>s</a:t>
            </a:r>
            <a:endParaRPr lang="en-GB" sz="2000" dirty="0"/>
          </a:p>
          <a:p>
            <a:pPr lvl="2">
              <a:lnSpc>
                <a:spcPct val="90000"/>
              </a:lnSpc>
            </a:pPr>
            <a:r>
              <a:rPr lang="en-GB" sz="1800" dirty="0"/>
              <a:t>Count of short Exam </a:t>
            </a:r>
            <a:r>
              <a:rPr lang="ar-JO" sz="1800" dirty="0"/>
              <a:t>10</a:t>
            </a:r>
            <a:r>
              <a:rPr lang="en-GB" sz="1800" dirty="0"/>
              <a:t> (Weekly)</a:t>
            </a:r>
          </a:p>
          <a:p>
            <a:pPr lvl="2">
              <a:lnSpc>
                <a:spcPct val="90000"/>
              </a:lnSpc>
            </a:pPr>
            <a:r>
              <a:rPr lang="en-GB" sz="1800" dirty="0"/>
              <a:t>8 Marks for every each of short Exam. </a:t>
            </a:r>
          </a:p>
          <a:p>
            <a:pPr lvl="2">
              <a:lnSpc>
                <a:spcPct val="90000"/>
              </a:lnSpc>
            </a:pPr>
            <a:endParaRPr lang="en-GB" sz="1800" dirty="0"/>
          </a:p>
          <a:p>
            <a:pPr lvl="1">
              <a:lnSpc>
                <a:spcPct val="90000"/>
              </a:lnSpc>
            </a:pPr>
            <a:r>
              <a:rPr lang="en-US" sz="2000" dirty="0"/>
              <a:t>2</a:t>
            </a:r>
            <a:r>
              <a:rPr lang="ar-JO" sz="2000" dirty="0"/>
              <a:t>0</a:t>
            </a:r>
            <a:r>
              <a:rPr lang="en-GB" sz="2000" dirty="0"/>
              <a:t>% Final Examination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2264D6D-569D-75DE-D28D-0687F5562A57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Midocean 02-03">
            <a:extLst>
              <a:ext uri="{FF2B5EF4-FFF2-40B4-BE49-F238E27FC236}">
                <a16:creationId xmlns:a16="http://schemas.microsoft.com/office/drawing/2014/main" id="{03D9D56C-510D-2D41-849F-D346556AE8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29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5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AF95892-3525-35A8-2BCE-23B69EADE702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Midocean 02-03">
            <a:extLst>
              <a:ext uri="{FF2B5EF4-FFF2-40B4-BE49-F238E27FC236}">
                <a16:creationId xmlns:a16="http://schemas.microsoft.com/office/drawing/2014/main" id="{3A8950D5-1BCB-1551-F9FA-51C3C84BF62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1089</TotalTime>
  <Words>526</Words>
  <Application>Microsoft Office PowerPoint</Application>
  <PresentationFormat>Widescreen</PresentationFormat>
  <Paragraphs>99</Paragraphs>
  <Slides>10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Calibri Light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Tamara Ghrear</cp:lastModifiedBy>
  <cp:revision>45</cp:revision>
  <dcterms:created xsi:type="dcterms:W3CDTF">2023-04-29T09:08:23Z</dcterms:created>
  <dcterms:modified xsi:type="dcterms:W3CDTF">2024-09-27T01:12:37Z</dcterms:modified>
</cp:coreProperties>
</file>