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6" r:id="rId3"/>
    <p:sldId id="258" r:id="rId4"/>
    <p:sldId id="481" r:id="rId5"/>
    <p:sldId id="271" r:id="rId6"/>
    <p:sldId id="482" r:id="rId7"/>
    <p:sldId id="483" r:id="rId8"/>
    <p:sldId id="484" r:id="rId9"/>
    <p:sldId id="261" r:id="rId10"/>
    <p:sldId id="262" r:id="rId11"/>
    <p:sldId id="485" r:id="rId12"/>
    <p:sldId id="266" r:id="rId13"/>
    <p:sldId id="486" r:id="rId14"/>
    <p:sldId id="487" r:id="rId15"/>
    <p:sldId id="270"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5" d="100"/>
          <a:sy n="75" d="100"/>
        </p:scale>
        <p:origin x="90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78F88-F6A6-4D10-A3AC-B0550759F6B2}"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83E5BF-709E-4D27-928C-BCBF67C17AF7}" type="slidenum">
              <a:rPr lang="en-US" smtClean="0"/>
              <a:t>‹#›</a:t>
            </a:fld>
            <a:endParaRPr lang="en-US"/>
          </a:p>
        </p:txBody>
      </p:sp>
    </p:spTree>
    <p:extLst>
      <p:ext uri="{BB962C8B-B14F-4D97-AF65-F5344CB8AC3E}">
        <p14:creationId xmlns:p14="http://schemas.microsoft.com/office/powerpoint/2010/main" val="2081652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9172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2155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823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5303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7941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7030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76203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09483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44431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46388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71990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816620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9407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734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165307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65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2812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62407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svg"/><Relationship Id="rId2" Type="http://schemas.openxmlformats.org/officeDocument/2006/relationships/image" Target="../media/image16.jpeg"/><Relationship Id="rId1" Type="http://schemas.openxmlformats.org/officeDocument/2006/relationships/slideLayout" Target="../slideLayouts/slideLayout2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149660" y="4489585"/>
            <a:ext cx="6714451" cy="1972334"/>
          </a:xfrm>
          <a:prstGeom prst="rect">
            <a:avLst/>
          </a:prstGeom>
        </p:spPr>
      </p:pic>
      <p:pic>
        <p:nvPicPr>
          <p:cNvPr id="13" name="Picture 12"/>
          <p:cNvPicPr>
            <a:picLocks noChangeAspect="1"/>
          </p:cNvPicPr>
          <p:nvPr/>
        </p:nvPicPr>
        <p:blipFill>
          <a:blip r:embed="rId3"/>
          <a:stretch>
            <a:fillRect/>
          </a:stretch>
        </p:blipFill>
        <p:spPr>
          <a:xfrm>
            <a:off x="149660" y="2132722"/>
            <a:ext cx="5882401" cy="1034667"/>
          </a:xfrm>
          <a:prstGeom prst="rect">
            <a:avLst/>
          </a:prstGeom>
        </p:spPr>
      </p:pic>
      <p:sp>
        <p:nvSpPr>
          <p:cNvPr id="14" name="TextBox 13"/>
          <p:cNvSpPr txBox="1"/>
          <p:nvPr/>
        </p:nvSpPr>
        <p:spPr>
          <a:xfrm>
            <a:off x="368270" y="4783254"/>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Management</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2119127" y="2380076"/>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9EF41B07-0DD7-9ACD-59FF-77E0CFF909AA}"/>
              </a:ext>
            </a:extLst>
          </p:cNvPr>
          <p:cNvPicPr>
            <a:picLocks noChangeAspect="1"/>
          </p:cNvPicPr>
          <p:nvPr/>
        </p:nvPicPr>
        <p:blipFill>
          <a:blip r:embed="rId4"/>
          <a:stretch>
            <a:fillRect/>
          </a:stretch>
        </p:blipFill>
        <p:spPr>
          <a:xfrm>
            <a:off x="1722906" y="87712"/>
            <a:ext cx="2956816" cy="1383912"/>
          </a:xfrm>
          <a:prstGeom prst="rect">
            <a:avLst/>
          </a:prstGeom>
        </p:spPr>
      </p:pic>
      <p:pic>
        <p:nvPicPr>
          <p:cNvPr id="5" name="Picture 4">
            <a:extLst>
              <a:ext uri="{FF2B5EF4-FFF2-40B4-BE49-F238E27FC236}">
                <a16:creationId xmlns:a16="http://schemas.microsoft.com/office/drawing/2014/main" id="{47DF8F68-B4D4-6107-30FB-7149616D26DD}"/>
              </a:ext>
            </a:extLst>
          </p:cNvPr>
          <p:cNvPicPr>
            <a:picLocks noChangeAspect="1"/>
          </p:cNvPicPr>
          <p:nvPr/>
        </p:nvPicPr>
        <p:blipFill>
          <a:blip r:embed="rId5"/>
          <a:stretch>
            <a:fillRect/>
          </a:stretch>
        </p:blipFill>
        <p:spPr>
          <a:xfrm>
            <a:off x="6941574" y="354283"/>
            <a:ext cx="5098026" cy="5098026"/>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50165"/>
    </mc:Choice>
    <mc:Fallback xmlns="">
      <p:transition spd="slow" advTm="501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Management</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42158A1A-43E3-5DEA-916B-813210F0A4F2}"/>
              </a:ext>
            </a:extLst>
          </p:cNvPr>
          <p:cNvSpPr txBox="1"/>
          <p:nvPr/>
        </p:nvSpPr>
        <p:spPr>
          <a:xfrm>
            <a:off x="3931624" y="5539912"/>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6E84AB3B-7145-6ABE-EF82-3B0EE05D9D49}"/>
              </a:ext>
            </a:extLst>
          </p:cNvPr>
          <p:cNvPicPr>
            <a:picLocks noChangeAspect="1"/>
          </p:cNvPicPr>
          <p:nvPr/>
        </p:nvPicPr>
        <p:blipFill>
          <a:blip r:embed="rId5"/>
          <a:stretch>
            <a:fillRect/>
          </a:stretch>
        </p:blipFill>
        <p:spPr>
          <a:xfrm>
            <a:off x="152400" y="4834326"/>
            <a:ext cx="2956816" cy="1383912"/>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44854"/>
    </mc:Choice>
    <mc:Fallback xmlns="">
      <p:transition spd="slow" advTm="448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graphicFrame>
        <p:nvGraphicFramePr>
          <p:cNvPr id="6" name="Table 5">
            <a:extLst>
              <a:ext uri="{FF2B5EF4-FFF2-40B4-BE49-F238E27FC236}">
                <a16:creationId xmlns:a16="http://schemas.microsoft.com/office/drawing/2014/main" id="{A6FA6936-7634-001E-159D-1F2481505C55}"/>
              </a:ext>
            </a:extLst>
          </p:cNvPr>
          <p:cNvGraphicFramePr>
            <a:graphicFrameLocks noGrp="1"/>
          </p:cNvGraphicFramePr>
          <p:nvPr/>
        </p:nvGraphicFramePr>
        <p:xfrm>
          <a:off x="1613937" y="3753738"/>
          <a:ext cx="6388100" cy="218186"/>
        </p:xfrm>
        <a:graphic>
          <a:graphicData uri="http://schemas.openxmlformats.org/drawingml/2006/table">
            <a:tbl>
              <a:tblPr firstRow="1" firstCol="1" bandRow="1">
                <a:tableStyleId>{5C22544A-7EE6-4342-B048-85BDC9FD1C3A}</a:tableStyleId>
              </a:tblPr>
              <a:tblGrid>
                <a:gridCol w="3777615">
                  <a:extLst>
                    <a:ext uri="{9D8B030D-6E8A-4147-A177-3AD203B41FA5}">
                      <a16:colId xmlns:a16="http://schemas.microsoft.com/office/drawing/2014/main" val="725699360"/>
                    </a:ext>
                  </a:extLst>
                </a:gridCol>
                <a:gridCol w="2610485">
                  <a:extLst>
                    <a:ext uri="{9D8B030D-6E8A-4147-A177-3AD203B41FA5}">
                      <a16:colId xmlns:a16="http://schemas.microsoft.com/office/drawing/2014/main" val="155005924"/>
                    </a:ext>
                  </a:extLst>
                </a:gridCol>
              </a:tblGrid>
              <a:tr h="0">
                <a:tc>
                  <a:txBody>
                    <a:bodyPr/>
                    <a:lstStyle/>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2693487"/>
                  </a:ext>
                </a:extLst>
              </a:tr>
            </a:tbl>
          </a:graphicData>
        </a:graphic>
      </p:graphicFrame>
      <p:sp>
        <p:nvSpPr>
          <p:cNvPr id="18" name="TextBox 17">
            <a:extLst>
              <a:ext uri="{FF2B5EF4-FFF2-40B4-BE49-F238E27FC236}">
                <a16:creationId xmlns:a16="http://schemas.microsoft.com/office/drawing/2014/main" id="{B696D182-6A34-2F1C-06D6-BA758E6FFD58}"/>
              </a:ext>
            </a:extLst>
          </p:cNvPr>
          <p:cNvSpPr txBox="1"/>
          <p:nvPr/>
        </p:nvSpPr>
        <p:spPr>
          <a:xfrm>
            <a:off x="1103312" y="2637665"/>
            <a:ext cx="7551338"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Global Project Management</a:t>
            </a:r>
          </a:p>
        </p:txBody>
      </p:sp>
      <p:pic>
        <p:nvPicPr>
          <p:cNvPr id="5" name="Picture 4">
            <a:extLst>
              <a:ext uri="{FF2B5EF4-FFF2-40B4-BE49-F238E27FC236}">
                <a16:creationId xmlns:a16="http://schemas.microsoft.com/office/drawing/2014/main" id="{9C64A923-9A12-A96E-7659-BF38B7A114FF}"/>
              </a:ext>
            </a:extLst>
          </p:cNvPr>
          <p:cNvPicPr>
            <a:picLocks noChangeAspect="1"/>
          </p:cNvPicPr>
          <p:nvPr/>
        </p:nvPicPr>
        <p:blipFill>
          <a:blip r:embed="rId6"/>
          <a:stretch>
            <a:fillRect/>
          </a:stretch>
        </p:blipFill>
        <p:spPr>
          <a:xfrm>
            <a:off x="85725" y="4793684"/>
            <a:ext cx="2956816" cy="1383912"/>
          </a:xfrm>
          <a:prstGeom prst="rect">
            <a:avLst/>
          </a:prstGeom>
        </p:spPr>
      </p:pic>
    </p:spTree>
    <p:extLst>
      <p:ext uri="{BB962C8B-B14F-4D97-AF65-F5344CB8AC3E}">
        <p14:creationId xmlns:p14="http://schemas.microsoft.com/office/powerpoint/2010/main" val="1754576711"/>
      </p:ext>
    </p:extLst>
  </p:cSld>
  <p:clrMapOvr>
    <a:masterClrMapping/>
  </p:clrMapOvr>
  <mc:AlternateContent xmlns:mc="http://schemas.openxmlformats.org/markup-compatibility/2006" xmlns:p14="http://schemas.microsoft.com/office/powerpoint/2010/main">
    <mc:Choice Requires="p14">
      <p:transition spd="slow" p14:dur="2000" advTm="1941"/>
    </mc:Choice>
    <mc:Fallback xmlns="">
      <p:transition spd="slow" advTm="19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EA4C6DF-26B7-85D3-F15C-457CDC4F0E92}"/>
              </a:ext>
            </a:extLst>
          </p:cNvPr>
          <p:cNvSpPr txBox="1"/>
          <p:nvPr/>
        </p:nvSpPr>
        <p:spPr>
          <a:xfrm>
            <a:off x="397133" y="1749152"/>
            <a:ext cx="6240292" cy="461665"/>
          </a:xfrm>
          <a:prstGeom prst="rect">
            <a:avLst/>
          </a:prstGeom>
          <a:noFill/>
        </p:spPr>
        <p:txBody>
          <a:bodyPr wrap="square">
            <a:spAutoFit/>
          </a:bodyPr>
          <a:lstStyle/>
          <a:p>
            <a:pPr algn="l" fontAlgn="ctr"/>
            <a:r>
              <a:rPr lang="en-US" sz="2400" b="1" i="0" dirty="0">
                <a:effectLst/>
                <a:latin typeface="-apple-system"/>
              </a:rPr>
              <a:t>Dr. Mohamed Hamouda</a:t>
            </a:r>
          </a:p>
        </p:txBody>
      </p:sp>
      <p:sp>
        <p:nvSpPr>
          <p:cNvPr id="19" name="TextBox 18">
            <a:extLst>
              <a:ext uri="{FF2B5EF4-FFF2-40B4-BE49-F238E27FC236}">
                <a16:creationId xmlns:a16="http://schemas.microsoft.com/office/drawing/2014/main" id="{DD93F6B7-9A1C-80F2-C2B4-EA1761542F51}"/>
              </a:ext>
            </a:extLst>
          </p:cNvPr>
          <p:cNvSpPr txBox="1"/>
          <p:nvPr/>
        </p:nvSpPr>
        <p:spPr>
          <a:xfrm>
            <a:off x="411100" y="2326431"/>
            <a:ext cx="6446407" cy="3139321"/>
          </a:xfrm>
          <a:prstGeom prst="rect">
            <a:avLst/>
          </a:prstGeom>
          <a:noFill/>
        </p:spPr>
        <p:txBody>
          <a:bodyPr wrap="square">
            <a:spAutoFit/>
          </a:bodyPr>
          <a:lstStyle/>
          <a:p>
            <a:pPr marL="285750" indent="-285750">
              <a:buFont typeface="Arial" panose="020B0604020202020204" pitchFamily="34" charset="0"/>
              <a:buChar char="•"/>
            </a:pPr>
            <a:r>
              <a:rPr lang="en-US" b="0" i="0" dirty="0">
                <a:effectLst/>
                <a:latin typeface="-apple-system"/>
              </a:rPr>
              <a:t>Credit Risk Manager with 15 years of experience in the finance industry, Skilled in Enterprise credit Risk Management. </a:t>
            </a:r>
          </a:p>
          <a:p>
            <a:pPr marL="285750" indent="-285750">
              <a:buFont typeface="Arial" panose="020B0604020202020204" pitchFamily="34" charset="0"/>
              <a:buChar char="•"/>
            </a:pPr>
            <a:r>
              <a:rPr lang="en-US" b="0" i="0" dirty="0">
                <a:effectLst/>
                <a:latin typeface="-apple-system"/>
              </a:rPr>
              <a:t>Corporate trainer of finance and credit in the National Bank of Egypt with 5years of experience, </a:t>
            </a:r>
          </a:p>
          <a:p>
            <a:pPr marL="285750" indent="-285750">
              <a:buFont typeface="Arial" panose="020B0604020202020204" pitchFamily="34" charset="0"/>
              <a:buChar char="•"/>
            </a:pPr>
            <a:r>
              <a:rPr lang="en-US" b="0" i="0" dirty="0">
                <a:effectLst/>
                <a:latin typeface="-apple-system"/>
              </a:rPr>
              <a:t>Adjunct Finance Professor in Arab academy for banking ‘financial science. </a:t>
            </a:r>
          </a:p>
          <a:p>
            <a:pPr marL="285750" indent="-285750">
              <a:buFont typeface="Arial" panose="020B0604020202020204" pitchFamily="34" charset="0"/>
              <a:buChar char="•"/>
            </a:pPr>
            <a:r>
              <a:rPr lang="en-US" b="0" i="0" dirty="0">
                <a:effectLst/>
                <a:latin typeface="-apple-system"/>
              </a:rPr>
              <a:t>Doctor of business administration - Cairo university- September 2019 - Major finance and investment.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pple-system"/>
                <a:ea typeface="+mn-ea"/>
                <a:cs typeface="+mn-cs"/>
              </a:rPr>
              <a:t>Certified Trainer-ESLSCA</a:t>
            </a:r>
          </a:p>
          <a:p>
            <a:br>
              <a:rPr lang="en-US" dirty="0"/>
            </a:br>
            <a:endParaRPr lang="en-US" dirty="0"/>
          </a:p>
        </p:txBody>
      </p:sp>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11" name="Picture 10" descr="A person in a suit with his arms crossed&#10;&#10;Description automatically generated">
            <a:extLst>
              <a:ext uri="{FF2B5EF4-FFF2-40B4-BE49-F238E27FC236}">
                <a16:creationId xmlns:a16="http://schemas.microsoft.com/office/drawing/2014/main" id="{7FDD384E-0071-CA47-67F1-4CE377FFF8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9787" y="1291412"/>
            <a:ext cx="2653704" cy="4604315"/>
          </a:xfrm>
          <a:prstGeom prst="rect">
            <a:avLst/>
          </a:prstGeom>
        </p:spPr>
      </p:pic>
    </p:spTree>
    <p:extLst>
      <p:ext uri="{BB962C8B-B14F-4D97-AF65-F5344CB8AC3E}">
        <p14:creationId xmlns:p14="http://schemas.microsoft.com/office/powerpoint/2010/main" val="3122905346"/>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2" name="Picture 1">
            <a:extLst>
              <a:ext uri="{FF2B5EF4-FFF2-40B4-BE49-F238E27FC236}">
                <a16:creationId xmlns:a16="http://schemas.microsoft.com/office/drawing/2014/main" id="{83BBA4D0-5C45-4DD7-6B7A-19342F946449}"/>
              </a:ext>
            </a:extLst>
          </p:cNvPr>
          <p:cNvPicPr>
            <a:picLocks noChangeAspect="1"/>
          </p:cNvPicPr>
          <p:nvPr/>
        </p:nvPicPr>
        <p:blipFill>
          <a:blip r:embed="rId7"/>
          <a:stretch>
            <a:fillRect/>
          </a:stretch>
        </p:blipFill>
        <p:spPr>
          <a:xfrm>
            <a:off x="2754015" y="0"/>
            <a:ext cx="7079953" cy="6600997"/>
          </a:xfrm>
          <a:prstGeom prst="rect">
            <a:avLst/>
          </a:prstGeom>
        </p:spPr>
      </p:pic>
    </p:spTree>
    <p:extLst>
      <p:ext uri="{BB962C8B-B14F-4D97-AF65-F5344CB8AC3E}">
        <p14:creationId xmlns:p14="http://schemas.microsoft.com/office/powerpoint/2010/main" val="658437871"/>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5" name="Picture 4">
            <a:extLst>
              <a:ext uri="{FF2B5EF4-FFF2-40B4-BE49-F238E27FC236}">
                <a16:creationId xmlns:a16="http://schemas.microsoft.com/office/drawing/2014/main" id="{BBD7FEF2-AEFB-6153-1AF1-4FF67392121B}"/>
              </a:ext>
            </a:extLst>
          </p:cNvPr>
          <p:cNvPicPr>
            <a:picLocks noChangeAspect="1"/>
          </p:cNvPicPr>
          <p:nvPr/>
        </p:nvPicPr>
        <p:blipFill>
          <a:blip r:embed="rId7"/>
          <a:stretch>
            <a:fillRect/>
          </a:stretch>
        </p:blipFill>
        <p:spPr>
          <a:xfrm>
            <a:off x="2786309" y="397228"/>
            <a:ext cx="7021862" cy="6460772"/>
          </a:xfrm>
          <a:prstGeom prst="rect">
            <a:avLst/>
          </a:prstGeom>
        </p:spPr>
      </p:pic>
    </p:spTree>
    <p:extLst>
      <p:ext uri="{BB962C8B-B14F-4D97-AF65-F5344CB8AC3E}">
        <p14:creationId xmlns:p14="http://schemas.microsoft.com/office/powerpoint/2010/main" val="1540921995"/>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2" name="Picture 1">
            <a:extLst>
              <a:ext uri="{FF2B5EF4-FFF2-40B4-BE49-F238E27FC236}">
                <a16:creationId xmlns:a16="http://schemas.microsoft.com/office/drawing/2014/main" id="{40C14AE0-2A44-A520-12DA-AFD1E0371C8A}"/>
              </a:ext>
            </a:extLst>
          </p:cNvPr>
          <p:cNvPicPr>
            <a:picLocks noChangeAspect="1"/>
          </p:cNvPicPr>
          <p:nvPr/>
        </p:nvPicPr>
        <p:blipFill>
          <a:blip r:embed="rId7"/>
          <a:stretch>
            <a:fillRect/>
          </a:stretch>
        </p:blipFill>
        <p:spPr>
          <a:xfrm>
            <a:off x="2666999" y="397228"/>
            <a:ext cx="7166969" cy="6346391"/>
          </a:xfrm>
          <a:prstGeom prst="rect">
            <a:avLst/>
          </a:prstGeom>
        </p:spPr>
      </p:pic>
    </p:spTree>
    <p:extLst>
      <p:ext uri="{BB962C8B-B14F-4D97-AF65-F5344CB8AC3E}">
        <p14:creationId xmlns:p14="http://schemas.microsoft.com/office/powerpoint/2010/main" val="3484269085"/>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3021533"/>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kern="0" dirty="0">
                <a:solidFill>
                  <a:srgbClr val="000000"/>
                </a:solidFill>
                <a:effectLst/>
                <a:latin typeface="Calibri" panose="020F0502020204030204" pitchFamily="34" charset="0"/>
                <a:ea typeface="Calibri" panose="020F0502020204030204" pitchFamily="34" charset="0"/>
              </a:rPr>
              <a:t>The focus of this course is in the area of financial management. We will show managers how to interface with accounting and finance departments, help them to understand how firms meet their financial objectives utilizing financial decision-making. This course will also explain financial tools and techniques, which can be used to help firms maximize value by improving decisions relating to capital budgeting, capital structure, and working capital management. This course will deal with a number of related topics, including multinational financial management, risk management, mergers and acquisitions.</a:t>
            </a:r>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6710513-5A62-07F1-437D-01623DDBB192}"/>
              </a:ext>
            </a:extLst>
          </p:cNvPr>
          <p:cNvPicPr>
            <a:picLocks noChangeAspect="1"/>
          </p:cNvPicPr>
          <p:nvPr/>
        </p:nvPicPr>
        <p:blipFill>
          <a:blip r:embed="rId6"/>
          <a:stretch>
            <a:fillRect/>
          </a:stretch>
        </p:blipFill>
        <p:spPr>
          <a:xfrm>
            <a:off x="0" y="5237364"/>
            <a:ext cx="2956816" cy="1383912"/>
          </a:xfrm>
          <a:prstGeom prst="rect">
            <a:avLst/>
          </a:prstGeom>
        </p:spPr>
      </p:pic>
    </p:spTree>
    <p:extLst>
      <p:ext uri="{BB962C8B-B14F-4D97-AF65-F5344CB8AC3E}">
        <p14:creationId xmlns:p14="http://schemas.microsoft.com/office/powerpoint/2010/main" val="3889235450"/>
      </p:ext>
    </p:extLst>
  </p:cSld>
  <p:clrMapOvr>
    <a:masterClrMapping/>
  </p:clrMapOvr>
  <mc:AlternateContent xmlns:mc="http://schemas.openxmlformats.org/markup-compatibility/2006" xmlns:p14="http://schemas.microsoft.com/office/powerpoint/2010/main">
    <mc:Choice Requires="p14">
      <p:transition spd="slow" p14:dur="2000" advTm="20041"/>
    </mc:Choice>
    <mc:Fallback xmlns="">
      <p:transition spd="slow" advTm="200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1263155"/>
            <a:ext cx="7773687" cy="4649221"/>
          </a:xfrm>
          <a:prstGeom prst="rect">
            <a:avLst/>
          </a:prstGeom>
          <a:noFill/>
        </p:spPr>
        <p:txBody>
          <a:bodyPr wrap="square">
            <a:spAutoFit/>
          </a:bodyPr>
          <a:lstStyle/>
          <a:p>
            <a:pPr marL="0" marR="0" algn="just">
              <a:lnSpc>
                <a:spcPct val="107000"/>
              </a:lnSpc>
              <a:spcBef>
                <a:spcPts val="0"/>
              </a:spcBef>
              <a:spcAft>
                <a:spcPts val="800"/>
              </a:spcAft>
            </a:pPr>
            <a:r>
              <a:rPr lang="en-US" sz="2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2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Learning Outcomes::</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15000"/>
              </a:lnSpc>
              <a:spcBef>
                <a:spcPts val="110"/>
              </a:spcBef>
              <a:spcAft>
                <a:spcPts val="0"/>
              </a:spcAft>
              <a:buFont typeface="Symbol" panose="05050102010706020507" pitchFamily="18" charset="2"/>
              <a:buChar char=""/>
              <a:tabLst>
                <a:tab pos="1206500" algn="l"/>
              </a:tabLst>
            </a:pPr>
            <a:r>
              <a:rPr lang="en-US" sz="2800" dirty="0">
                <a:solidFill>
                  <a:srgbClr val="000000"/>
                </a:solidFill>
                <a:effectLst/>
                <a:latin typeface="Calibri" panose="020F0502020204030204" pitchFamily="34" charset="0"/>
                <a:ea typeface="Calibri" panose="020F0502020204030204" pitchFamily="34" charset="0"/>
              </a:rPr>
              <a:t>Develop a foundation of financial management concepts.</a:t>
            </a:r>
            <a:endParaRPr lang="en-US" sz="2000" dirty="0">
              <a:effectLst/>
              <a:latin typeface="Calibri" panose="020F0502020204030204" pitchFamily="34" charset="0"/>
              <a:ea typeface="Calibri" panose="020F0502020204030204" pitchFamily="34" charset="0"/>
            </a:endParaRPr>
          </a:p>
          <a:p>
            <a:pPr marL="342900" marR="78740" lvl="0" indent="-342900" algn="just">
              <a:lnSpc>
                <a:spcPct val="115000"/>
              </a:lnSpc>
              <a:spcBef>
                <a:spcPts val="95"/>
              </a:spcBef>
              <a:spcAft>
                <a:spcPts val="0"/>
              </a:spcAft>
              <a:buFont typeface="Symbol" panose="05050102010706020507" pitchFamily="18" charset="2"/>
              <a:buChar char=""/>
              <a:tabLst>
                <a:tab pos="1206500" algn="l"/>
              </a:tabLst>
            </a:pPr>
            <a:r>
              <a:rPr lang="en-US" sz="2800" dirty="0">
                <a:solidFill>
                  <a:srgbClr val="000000"/>
                </a:solidFill>
                <a:effectLst/>
                <a:latin typeface="Calibri" panose="020F0502020204030204" pitchFamily="34" charset="0"/>
                <a:ea typeface="Calibri" panose="020F0502020204030204" pitchFamily="34" charset="0"/>
              </a:rPr>
              <a:t>Enable to the student to understand how corporations make important investment and financing decisions.</a:t>
            </a:r>
            <a:endParaRPr lang="en-US" sz="20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5"/>
              </a:spcBef>
              <a:spcAft>
                <a:spcPts val="0"/>
              </a:spcAft>
              <a:buFont typeface="Symbol" panose="05050102010706020507" pitchFamily="18" charset="2"/>
              <a:buChar char=""/>
              <a:tabLst>
                <a:tab pos="1206500" algn="l"/>
              </a:tabLst>
            </a:pPr>
            <a:r>
              <a:rPr lang="en-US" sz="2800" dirty="0">
                <a:solidFill>
                  <a:srgbClr val="000000"/>
                </a:solidFill>
                <a:effectLst/>
                <a:latin typeface="Calibri" panose="020F0502020204030204" pitchFamily="34" charset="0"/>
                <a:ea typeface="Calibri" panose="020F0502020204030204" pitchFamily="34" charset="0"/>
              </a:rPr>
              <a:t>Learn how they establish working capital policies.</a:t>
            </a:r>
            <a:endParaRPr lang="en-US" sz="2000" dirty="0">
              <a:effectLst/>
              <a:latin typeface="Calibri" panose="020F0502020204030204" pitchFamily="34" charset="0"/>
              <a:ea typeface="Calibri" panose="020F0502020204030204" pitchFamily="34" charset="0"/>
            </a:endParaRPr>
          </a:p>
          <a:p>
            <a:pPr rtl="0">
              <a:spcBef>
                <a:spcPts val="0"/>
              </a:spcBef>
              <a:spcAft>
                <a:spcPts val="100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F0AE44E-320E-6B03-EB93-AD5096FBC342}"/>
              </a:ext>
            </a:extLst>
          </p:cNvPr>
          <p:cNvPicPr>
            <a:picLocks noChangeAspect="1"/>
          </p:cNvPicPr>
          <p:nvPr/>
        </p:nvPicPr>
        <p:blipFill>
          <a:blip r:embed="rId6"/>
          <a:stretch>
            <a:fillRect/>
          </a:stretch>
        </p:blipFill>
        <p:spPr>
          <a:xfrm>
            <a:off x="-22225" y="5359707"/>
            <a:ext cx="2956816" cy="1383912"/>
          </a:xfrm>
          <a:prstGeom prst="rect">
            <a:avLst/>
          </a:prstGeom>
        </p:spPr>
      </p:pic>
    </p:spTree>
    <p:extLst>
      <p:ext uri="{BB962C8B-B14F-4D97-AF65-F5344CB8AC3E}">
        <p14:creationId xmlns:p14="http://schemas.microsoft.com/office/powerpoint/2010/main" val="2686503634"/>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920449"/>
            <a:ext cx="7773687" cy="5144742"/>
          </a:xfrm>
          <a:prstGeom prst="rect">
            <a:avLst/>
          </a:prstGeom>
          <a:noFill/>
        </p:spPr>
        <p:txBody>
          <a:bodyPr wrap="square">
            <a:spAutoFit/>
          </a:bodyPr>
          <a:lstStyle/>
          <a:p>
            <a:pPr marL="0" marR="0" algn="just">
              <a:lnSpc>
                <a:spcPct val="107000"/>
              </a:lnSpc>
              <a:spcBef>
                <a:spcPts val="0"/>
              </a:spcBef>
              <a:spcAft>
                <a:spcPts val="800"/>
              </a:spcAft>
            </a:pPr>
            <a:r>
              <a:rPr lang="en-US" sz="2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2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Learning Outcomes::</a:t>
            </a:r>
            <a:endParaRPr lang="en-US" sz="2800" dirty="0">
              <a:effectLst/>
              <a:latin typeface="Calibri" panose="020F0502020204030204" pitchFamily="34" charset="0"/>
              <a:ea typeface="Calibri" panose="020F0502020204030204" pitchFamily="34" charset="0"/>
              <a:cs typeface="Arial" panose="020B0604020202020204" pitchFamily="34" charset="0"/>
            </a:endParaRPr>
          </a:p>
          <a:p>
            <a:pPr marL="342900" marR="80010" lvl="0" indent="-342900" algn="just" rtl="0">
              <a:lnSpc>
                <a:spcPct val="115000"/>
              </a:lnSpc>
              <a:spcBef>
                <a:spcPts val="110"/>
              </a:spcBef>
              <a:spcAft>
                <a:spcPts val="0"/>
              </a:spcAft>
              <a:buFont typeface="Symbol" panose="05050102010706020507" pitchFamily="18" charset="2"/>
              <a:buChar char=""/>
              <a:tabLst>
                <a:tab pos="1206500" algn="l"/>
              </a:tabLst>
            </a:pPr>
            <a:r>
              <a:rPr lang="en-US" sz="2800" dirty="0">
                <a:solidFill>
                  <a:srgbClr val="000000"/>
                </a:solidFill>
                <a:effectLst/>
                <a:latin typeface="Calibri" panose="020F0502020204030204" pitchFamily="34" charset="0"/>
                <a:ea typeface="Calibri" panose="020F0502020204030204" pitchFamily="34" charset="0"/>
              </a:rPr>
              <a:t>Learn about the foundation for more complex financial topics that arise in additional elective courses in finance.</a:t>
            </a:r>
            <a:endParaRPr lang="en-US" sz="20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5"/>
              </a:spcBef>
              <a:spcAft>
                <a:spcPts val="0"/>
              </a:spcAft>
              <a:buFont typeface="Symbol" panose="05050102010706020507" pitchFamily="18" charset="2"/>
              <a:buChar char=""/>
              <a:tabLst>
                <a:tab pos="1206500" algn="l"/>
              </a:tabLst>
            </a:pPr>
            <a:r>
              <a:rPr lang="en-US" sz="2800" dirty="0">
                <a:solidFill>
                  <a:srgbClr val="000000"/>
                </a:solidFill>
                <a:effectLst/>
                <a:latin typeface="Calibri" panose="020F0502020204030204" pitchFamily="34" charset="0"/>
                <a:ea typeface="Calibri" panose="020F0502020204030204" pitchFamily="34" charset="0"/>
              </a:rPr>
              <a:t>Learn about the corporation and its operating environment</a:t>
            </a:r>
            <a:endParaRPr lang="en-US" sz="2000" dirty="0">
              <a:effectLst/>
              <a:latin typeface="Calibri" panose="020F0502020204030204" pitchFamily="34" charset="0"/>
              <a:ea typeface="Calibri" panose="020F0502020204030204" pitchFamily="34" charset="0"/>
            </a:endParaRPr>
          </a:p>
          <a:p>
            <a:pPr marL="342900" marR="78740" lvl="0" indent="-342900" algn="just">
              <a:lnSpc>
                <a:spcPct val="115000"/>
              </a:lnSpc>
              <a:spcBef>
                <a:spcPts val="110"/>
              </a:spcBef>
              <a:spcAft>
                <a:spcPts val="0"/>
              </a:spcAft>
              <a:buFont typeface="Symbol" panose="05050102010706020507" pitchFamily="18" charset="2"/>
              <a:buChar char=""/>
              <a:tabLst>
                <a:tab pos="1206500" algn="l"/>
              </a:tabLst>
            </a:pPr>
            <a:r>
              <a:rPr lang="en-US" sz="2800" dirty="0">
                <a:solidFill>
                  <a:srgbClr val="000000"/>
                </a:solidFill>
                <a:effectLst/>
                <a:latin typeface="Calibri" panose="020F0502020204030204" pitchFamily="34" charset="0"/>
                <a:ea typeface="Calibri" panose="020F0502020204030204" pitchFamily="34" charset="0"/>
              </a:rPr>
              <a:t>Understand how the finances of a company work, and how they will be interfacing with finance.</a:t>
            </a:r>
            <a:endParaRPr lang="en-US" sz="2000" dirty="0">
              <a:effectLst/>
              <a:latin typeface="Calibri" panose="020F0502020204030204" pitchFamily="34" charset="0"/>
              <a:ea typeface="Calibri" panose="020F0502020204030204" pitchFamily="34" charset="0"/>
            </a:endParaRPr>
          </a:p>
          <a:p>
            <a:pPr rtl="0">
              <a:spcBef>
                <a:spcPts val="0"/>
              </a:spcBef>
              <a:spcAft>
                <a:spcPts val="100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F0AE44E-320E-6B03-EB93-AD5096FBC342}"/>
              </a:ext>
            </a:extLst>
          </p:cNvPr>
          <p:cNvPicPr>
            <a:picLocks noChangeAspect="1"/>
          </p:cNvPicPr>
          <p:nvPr/>
        </p:nvPicPr>
        <p:blipFill>
          <a:blip r:embed="rId6"/>
          <a:stretch>
            <a:fillRect/>
          </a:stretch>
        </p:blipFill>
        <p:spPr>
          <a:xfrm>
            <a:off x="-22225" y="5359707"/>
            <a:ext cx="2956816" cy="1383912"/>
          </a:xfrm>
          <a:prstGeom prst="rect">
            <a:avLst/>
          </a:prstGeom>
        </p:spPr>
      </p:pic>
    </p:spTree>
    <p:extLst>
      <p:ext uri="{BB962C8B-B14F-4D97-AF65-F5344CB8AC3E}">
        <p14:creationId xmlns:p14="http://schemas.microsoft.com/office/powerpoint/2010/main" val="1831183466"/>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3953903"/>
          </a:xfrm>
          <a:prstGeom prst="rect">
            <a:avLst/>
          </a:prstGeom>
          <a:noFill/>
        </p:spPr>
        <p:txBody>
          <a:bodyPr wrap="square">
            <a:spAutoFit/>
          </a:bodyPr>
          <a:lstStyle/>
          <a:p>
            <a:pPr marL="0" marR="0" algn="just">
              <a:lnSpc>
                <a:spcPct val="107000"/>
              </a:lnSpc>
              <a:spcBef>
                <a:spcPts val="0"/>
              </a:spcBef>
              <a:spcAft>
                <a:spcPts val="800"/>
              </a:spcAft>
            </a:pPr>
            <a:r>
              <a:rPr lang="en-US" sz="36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36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15000"/>
              </a:lnSpc>
              <a:spcBef>
                <a:spcPts val="95"/>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Introduction to Financial Management</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Review of Accounting</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Financial Analysis</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Financial Forecasting</a:t>
            </a:r>
            <a:endParaRPr lang="en-US" sz="2800" dirty="0">
              <a:effectLst/>
              <a:latin typeface="Calibri" panose="020F0502020204030204" pitchFamily="34" charset="0"/>
              <a:ea typeface="Calibri" panose="020F0502020204030204" pitchFamily="34" charset="0"/>
            </a:endParaRPr>
          </a:p>
          <a:p>
            <a:pPr marL="0" marR="0" algn="just">
              <a:lnSpc>
                <a:spcPct val="107000"/>
              </a:lnSpc>
              <a:spcBef>
                <a:spcPts val="0"/>
              </a:spcBef>
              <a:spcAft>
                <a:spcPts val="800"/>
              </a:spcAft>
            </a:pPr>
            <a:endParaRPr lang="en-US" sz="3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B760FF0-2DF3-BFF5-AFCD-3CAF8D5764B5}"/>
              </a:ext>
            </a:extLst>
          </p:cNvPr>
          <p:cNvPicPr>
            <a:picLocks noChangeAspect="1"/>
          </p:cNvPicPr>
          <p:nvPr/>
        </p:nvPicPr>
        <p:blipFill>
          <a:blip r:embed="rId6"/>
          <a:stretch>
            <a:fillRect/>
          </a:stretch>
        </p:blipFill>
        <p:spPr>
          <a:xfrm>
            <a:off x="0" y="5370788"/>
            <a:ext cx="2956816" cy="1383912"/>
          </a:xfrm>
          <a:prstGeom prst="rect">
            <a:avLst/>
          </a:prstGeom>
        </p:spPr>
      </p:pic>
    </p:spTree>
    <p:extLst>
      <p:ext uri="{BB962C8B-B14F-4D97-AF65-F5344CB8AC3E}">
        <p14:creationId xmlns:p14="http://schemas.microsoft.com/office/powerpoint/2010/main" val="1648262027"/>
      </p:ext>
    </p:extLst>
  </p:cSld>
  <p:clrMapOvr>
    <a:masterClrMapping/>
  </p:clrMapOvr>
  <mc:AlternateContent xmlns:mc="http://schemas.openxmlformats.org/markup-compatibility/2006" xmlns:p14="http://schemas.microsoft.com/office/powerpoint/2010/main">
    <mc:Choice Requires="p14">
      <p:transition spd="slow" p14:dur="2000" advTm="18292"/>
    </mc:Choice>
    <mc:Fallback xmlns="">
      <p:transition spd="slow" advTm="1829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8651162" cy="3303981"/>
          </a:xfrm>
          <a:prstGeom prst="rect">
            <a:avLst/>
          </a:prstGeom>
          <a:noFill/>
        </p:spPr>
        <p:txBody>
          <a:bodyPr wrap="square">
            <a:spAutoFit/>
          </a:bodyPr>
          <a:lstStyle/>
          <a:p>
            <a:pPr marL="0" marR="0" algn="just">
              <a:lnSpc>
                <a:spcPct val="107000"/>
              </a:lnSpc>
              <a:spcBef>
                <a:spcPts val="0"/>
              </a:spcBef>
              <a:spcAft>
                <a:spcPts val="800"/>
              </a:spcAft>
            </a:pPr>
            <a:r>
              <a:rPr lang="en-US" sz="36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36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15000"/>
              </a:lnSpc>
              <a:spcBef>
                <a:spcPts val="95"/>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Operating &amp; Financial Leverage</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Working Capital and the Financial Decision</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Current Asset Management</a:t>
            </a:r>
            <a:endParaRPr lang="en-US" sz="2800" dirty="0">
              <a:effectLst/>
              <a:latin typeface="Calibri" panose="020F0502020204030204" pitchFamily="34" charset="0"/>
              <a:ea typeface="Calibri" panose="020F0502020204030204" pitchFamily="34" charset="0"/>
            </a:endParaRPr>
          </a:p>
          <a:p>
            <a:pPr marL="0" marR="0" algn="just">
              <a:lnSpc>
                <a:spcPct val="107000"/>
              </a:lnSpc>
              <a:spcBef>
                <a:spcPts val="0"/>
              </a:spcBef>
              <a:spcAft>
                <a:spcPts val="800"/>
              </a:spcAft>
            </a:pPr>
            <a:endParaRPr lang="en-US" sz="3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B760FF0-2DF3-BFF5-AFCD-3CAF8D5764B5}"/>
              </a:ext>
            </a:extLst>
          </p:cNvPr>
          <p:cNvPicPr>
            <a:picLocks noChangeAspect="1"/>
          </p:cNvPicPr>
          <p:nvPr/>
        </p:nvPicPr>
        <p:blipFill>
          <a:blip r:embed="rId6"/>
          <a:stretch>
            <a:fillRect/>
          </a:stretch>
        </p:blipFill>
        <p:spPr>
          <a:xfrm>
            <a:off x="0" y="5370788"/>
            <a:ext cx="2956816" cy="1383912"/>
          </a:xfrm>
          <a:prstGeom prst="rect">
            <a:avLst/>
          </a:prstGeom>
        </p:spPr>
      </p:pic>
    </p:spTree>
    <p:extLst>
      <p:ext uri="{BB962C8B-B14F-4D97-AF65-F5344CB8AC3E}">
        <p14:creationId xmlns:p14="http://schemas.microsoft.com/office/powerpoint/2010/main" val="2978568844"/>
      </p:ext>
    </p:extLst>
  </p:cSld>
  <p:clrMapOvr>
    <a:masterClrMapping/>
  </p:clrMapOvr>
  <mc:AlternateContent xmlns:mc="http://schemas.openxmlformats.org/markup-compatibility/2006" xmlns:p14="http://schemas.microsoft.com/office/powerpoint/2010/main">
    <mc:Choice Requires="p14">
      <p:transition spd="slow" p14:dur="2000" advTm="18292"/>
    </mc:Choice>
    <mc:Fallback xmlns="">
      <p:transition spd="slow" advTm="182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3303981"/>
          </a:xfrm>
          <a:prstGeom prst="rect">
            <a:avLst/>
          </a:prstGeom>
          <a:noFill/>
        </p:spPr>
        <p:txBody>
          <a:bodyPr wrap="square">
            <a:spAutoFit/>
          </a:bodyPr>
          <a:lstStyle/>
          <a:p>
            <a:pPr marL="0" marR="0" algn="just">
              <a:lnSpc>
                <a:spcPct val="107000"/>
              </a:lnSpc>
              <a:spcBef>
                <a:spcPts val="0"/>
              </a:spcBef>
              <a:spcAft>
                <a:spcPts val="800"/>
              </a:spcAft>
            </a:pPr>
            <a:r>
              <a:rPr lang="en-US" sz="36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36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0">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Sources of Short-term Financing</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The Time Value of Money</a:t>
            </a:r>
            <a:endParaRPr lang="en-US" sz="2800" dirty="0">
              <a:effectLst/>
              <a:latin typeface="Calibri" panose="020F0502020204030204" pitchFamily="34" charset="0"/>
              <a:ea typeface="Calibri" panose="020F0502020204030204" pitchFamily="34" charset="0"/>
            </a:endParaRPr>
          </a:p>
          <a:p>
            <a:pPr marL="342900" marR="0" lvl="0" indent="-342900" algn="just">
              <a:lnSpc>
                <a:spcPct val="115000"/>
              </a:lnSpc>
              <a:spcBef>
                <a:spcPts val="110"/>
              </a:spcBef>
              <a:spcAft>
                <a:spcPts val="0"/>
              </a:spcAft>
              <a:buFont typeface="Symbol" panose="05050102010706020507" pitchFamily="18" charset="2"/>
              <a:buChar char=""/>
              <a:tabLst>
                <a:tab pos="1206500" algn="l"/>
              </a:tabLst>
            </a:pPr>
            <a:r>
              <a:rPr lang="en-US" sz="3600" dirty="0">
                <a:solidFill>
                  <a:srgbClr val="000000"/>
                </a:solidFill>
                <a:effectLst/>
                <a:latin typeface="Calibri" panose="020F0502020204030204" pitchFamily="34" charset="0"/>
                <a:ea typeface="Calibri" panose="020F0502020204030204" pitchFamily="34" charset="0"/>
              </a:rPr>
              <a:t>Valuation and Rates of Return</a:t>
            </a:r>
            <a:endParaRPr lang="en-US" sz="2800" dirty="0">
              <a:effectLst/>
              <a:latin typeface="Calibri" panose="020F0502020204030204" pitchFamily="34" charset="0"/>
              <a:ea typeface="Calibri" panose="020F0502020204030204" pitchFamily="34" charset="0"/>
            </a:endParaRPr>
          </a:p>
          <a:p>
            <a:pPr marL="0" marR="0" algn="just">
              <a:lnSpc>
                <a:spcPct val="107000"/>
              </a:lnSpc>
              <a:spcBef>
                <a:spcPts val="0"/>
              </a:spcBef>
              <a:spcAft>
                <a:spcPts val="800"/>
              </a:spcAft>
            </a:pPr>
            <a:endParaRPr lang="en-US" sz="3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B760FF0-2DF3-BFF5-AFCD-3CAF8D5764B5}"/>
              </a:ext>
            </a:extLst>
          </p:cNvPr>
          <p:cNvPicPr>
            <a:picLocks noChangeAspect="1"/>
          </p:cNvPicPr>
          <p:nvPr/>
        </p:nvPicPr>
        <p:blipFill>
          <a:blip r:embed="rId6"/>
          <a:stretch>
            <a:fillRect/>
          </a:stretch>
        </p:blipFill>
        <p:spPr>
          <a:xfrm>
            <a:off x="0" y="5370788"/>
            <a:ext cx="2956816" cy="1383912"/>
          </a:xfrm>
          <a:prstGeom prst="rect">
            <a:avLst/>
          </a:prstGeom>
        </p:spPr>
      </p:pic>
    </p:spTree>
    <p:extLst>
      <p:ext uri="{BB962C8B-B14F-4D97-AF65-F5344CB8AC3E}">
        <p14:creationId xmlns:p14="http://schemas.microsoft.com/office/powerpoint/2010/main" val="304298096"/>
      </p:ext>
    </p:extLst>
  </p:cSld>
  <p:clrMapOvr>
    <a:masterClrMapping/>
  </p:clrMapOvr>
  <mc:AlternateContent xmlns:mc="http://schemas.openxmlformats.org/markup-compatibility/2006" xmlns:p14="http://schemas.microsoft.com/office/powerpoint/2010/main">
    <mc:Choice Requires="p14">
      <p:transition spd="slow" p14:dur="2000" advTm="18292"/>
    </mc:Choice>
    <mc:Fallback xmlns="">
      <p:transition spd="slow" advTm="182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014367" y="1657850"/>
            <a:ext cx="7773687" cy="4808176"/>
          </a:xfrm>
          <a:prstGeom prst="rect">
            <a:avLst/>
          </a:prstGeom>
          <a:noFill/>
        </p:spPr>
        <p:txBody>
          <a:bodyPr wrap="square">
            <a:spAutoFit/>
          </a:bodyPr>
          <a:lstStyle/>
          <a:p>
            <a:pPr marL="0" marR="0" algn="just">
              <a:lnSpc>
                <a:spcPct val="107000"/>
              </a:lnSpc>
              <a:spcBef>
                <a:spcPts val="0"/>
              </a:spcBef>
              <a:spcAft>
                <a:spcPts val="800"/>
              </a:spcAft>
            </a:pPr>
            <a:r>
              <a:rPr lang="en-US" sz="4400" b="1" dirty="0">
                <a:solidFill>
                  <a:srgbClr val="FF0000"/>
                </a:solidFill>
                <a:latin typeface="Calibri" panose="020F0502020204030204" pitchFamily="34" charset="0"/>
                <a:ea typeface="Calibri" panose="020F0502020204030204" pitchFamily="34" charset="0"/>
                <a:cs typeface="Arial" panose="020B0604020202020204" pitchFamily="34" charset="0"/>
              </a:rPr>
              <a:t>4- List of References: </a:t>
            </a:r>
          </a:p>
          <a:p>
            <a:pPr rtl="0">
              <a:spcBef>
                <a:spcPts val="0"/>
              </a:spcBef>
              <a:spcAft>
                <a:spcPts val="1000"/>
              </a:spcAft>
            </a:pPr>
            <a:r>
              <a:rPr lang="en-US" sz="2400" b="0" i="0" u="none" strike="noStrike" dirty="0">
                <a:solidFill>
                  <a:srgbClr val="000000"/>
                </a:solidFill>
                <a:effectLst/>
                <a:latin typeface="Calibri" panose="020F0502020204030204" pitchFamily="34" charset="0"/>
              </a:rPr>
              <a:t>- The main material and reference for each course will be the textbook mentioned in the course specifications. Lecture notes and slides are additional resources that are prepared by the professor.</a:t>
            </a:r>
            <a:endParaRPr lang="en-US" sz="2400" b="0" dirty="0">
              <a:effectLst/>
            </a:endParaRPr>
          </a:p>
          <a:p>
            <a:pPr rtl="0">
              <a:spcBef>
                <a:spcPts val="0"/>
              </a:spcBef>
              <a:spcAft>
                <a:spcPts val="1000"/>
              </a:spcAft>
            </a:pPr>
            <a:r>
              <a:rPr lang="en-US" sz="4400" b="1" dirty="0">
                <a:solidFill>
                  <a:srgbClr val="FF0000"/>
                </a:solidFill>
                <a:latin typeface="Calibri" panose="020F0502020204030204" pitchFamily="34" charset="0"/>
                <a:ea typeface="Calibri" panose="020F0502020204030204" pitchFamily="34" charset="0"/>
                <a:cs typeface="Arial" panose="020B0604020202020204" pitchFamily="34" charset="0"/>
              </a:rPr>
              <a:t>Required Textbook:</a:t>
            </a:r>
          </a:p>
          <a:p>
            <a:pPr marL="0" marR="76200" algn="ctr">
              <a:lnSpc>
                <a:spcPct val="115000"/>
              </a:lnSpc>
              <a:spcBef>
                <a:spcPts val="100"/>
              </a:spcBef>
              <a:spcAft>
                <a:spcPts val="0"/>
              </a:spcAft>
            </a:pPr>
            <a:r>
              <a:rPr lang="en-US" sz="2400" b="0" i="0" u="none" strike="noStrike" dirty="0">
                <a:solidFill>
                  <a:srgbClr val="000000"/>
                </a:solidFill>
                <a:effectLst/>
                <a:latin typeface="Calibri" panose="020F0502020204030204" pitchFamily="34" charset="0"/>
              </a:rPr>
              <a:t> </a:t>
            </a:r>
            <a:r>
              <a:rPr lang="en-US" sz="2400" dirty="0">
                <a:solidFill>
                  <a:srgbClr val="FF0000"/>
                </a:solidFill>
                <a:effectLst/>
                <a:latin typeface="Calibri Light" panose="020F0302020204030204" pitchFamily="34" charset="0"/>
                <a:ea typeface="Calibri" panose="020F0502020204030204" pitchFamily="34" charset="0"/>
                <a:cs typeface="Calibri" panose="020F0502020204030204" pitchFamily="34" charset="0"/>
              </a:rPr>
              <a:t>fundamentals of financial management; Concise Sixth Edition; by Eugene F. Brigham &amp; Joel F. Houston.</a:t>
            </a:r>
            <a:endParaRPr lang="en-US" dirty="0">
              <a:effectLst/>
              <a:latin typeface="Calibri" panose="020F0502020204030204" pitchFamily="34" charset="0"/>
              <a:ea typeface="Calibri" panose="020F0502020204030204" pitchFamily="34" charset="0"/>
            </a:endParaRPr>
          </a:p>
          <a:p>
            <a:br>
              <a:rPr lang="en-US" sz="2400" dirty="0"/>
            </a:b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34063758-CD8F-8CB3-D594-05CA5FBC5C33}"/>
              </a:ext>
            </a:extLst>
          </p:cNvPr>
          <p:cNvPicPr>
            <a:picLocks noChangeAspect="1"/>
          </p:cNvPicPr>
          <p:nvPr/>
        </p:nvPicPr>
        <p:blipFill>
          <a:blip r:embed="rId6"/>
          <a:stretch>
            <a:fillRect/>
          </a:stretch>
        </p:blipFill>
        <p:spPr>
          <a:xfrm>
            <a:off x="11289" y="5293244"/>
            <a:ext cx="2956816" cy="1383912"/>
          </a:xfrm>
          <a:prstGeom prst="rect">
            <a:avLst/>
          </a:prstGeom>
        </p:spPr>
      </p:pic>
    </p:spTree>
    <p:extLst>
      <p:ext uri="{BB962C8B-B14F-4D97-AF65-F5344CB8AC3E}">
        <p14:creationId xmlns:p14="http://schemas.microsoft.com/office/powerpoint/2010/main" val="3438541972"/>
      </p:ext>
    </p:extLst>
  </p:cSld>
  <p:clrMapOvr>
    <a:masterClrMapping/>
  </p:clrMapOvr>
  <mc:AlternateContent xmlns:mc="http://schemas.openxmlformats.org/markup-compatibility/2006" xmlns:p14="http://schemas.microsoft.com/office/powerpoint/2010/main">
    <mc:Choice Requires="p14">
      <p:transition spd="slow" p14:dur="2000" advTm="105551"/>
    </mc:Choice>
    <mc:Fallback xmlns="">
      <p:transition spd="slow" advTm="1055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132</TotalTime>
  <Words>411</Words>
  <Application>Microsoft Office PowerPoint</Application>
  <PresentationFormat>Widescreen</PresentationFormat>
  <Paragraphs>59</Paragraphs>
  <Slides>15</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15</vt:i4>
      </vt:variant>
    </vt:vector>
  </HeadingPairs>
  <TitlesOfParts>
    <vt:vector size="25" baseType="lpstr">
      <vt:lpstr>Alexandria</vt:lpstr>
      <vt:lpstr>-apple-system</vt:lpstr>
      <vt:lpstr>Aptos</vt:lpstr>
      <vt:lpstr>Arial</vt:lpstr>
      <vt:lpstr>Calibri</vt:lpstr>
      <vt:lpstr>Calibri Light</vt:lpstr>
      <vt:lpstr>Symbol</vt:lpstr>
      <vt:lpstr>Tajawal 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21</cp:revision>
  <dcterms:created xsi:type="dcterms:W3CDTF">2021-08-03T13:03:26Z</dcterms:created>
  <dcterms:modified xsi:type="dcterms:W3CDTF">2024-01-26T15:02:33Z</dcterms:modified>
</cp:coreProperties>
</file>