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6"/>
  </p:notesMasterIdLst>
  <p:sldIdLst>
    <p:sldId id="303" r:id="rId2"/>
    <p:sldId id="409" r:id="rId3"/>
    <p:sldId id="424" r:id="rId4"/>
    <p:sldId id="411" r:id="rId5"/>
    <p:sldId id="412" r:id="rId6"/>
    <p:sldId id="413" r:id="rId7"/>
    <p:sldId id="414" r:id="rId8"/>
    <p:sldId id="415" r:id="rId9"/>
    <p:sldId id="417" r:id="rId10"/>
    <p:sldId id="416" r:id="rId11"/>
    <p:sldId id="418" r:id="rId12"/>
    <p:sldId id="419" r:id="rId13"/>
    <p:sldId id="420" r:id="rId14"/>
    <p:sldId id="421" r:id="rId15"/>
    <p:sldId id="422" r:id="rId16"/>
    <p:sldId id="423" r:id="rId17"/>
    <p:sldId id="426" r:id="rId18"/>
    <p:sldId id="461" r:id="rId19"/>
    <p:sldId id="427" r:id="rId20"/>
    <p:sldId id="428" r:id="rId21"/>
    <p:sldId id="429" r:id="rId22"/>
    <p:sldId id="430" r:id="rId23"/>
    <p:sldId id="431" r:id="rId24"/>
    <p:sldId id="432" r:id="rId25"/>
    <p:sldId id="433" r:id="rId26"/>
    <p:sldId id="434" r:id="rId27"/>
    <p:sldId id="435" r:id="rId28"/>
    <p:sldId id="436" r:id="rId29"/>
    <p:sldId id="437" r:id="rId30"/>
    <p:sldId id="438" r:id="rId31"/>
    <p:sldId id="439" r:id="rId32"/>
    <p:sldId id="440" r:id="rId33"/>
    <p:sldId id="441" r:id="rId34"/>
    <p:sldId id="442" r:id="rId35"/>
    <p:sldId id="443" r:id="rId36"/>
    <p:sldId id="444" r:id="rId37"/>
    <p:sldId id="445" r:id="rId38"/>
    <p:sldId id="462" r:id="rId39"/>
    <p:sldId id="463" r:id="rId40"/>
    <p:sldId id="446" r:id="rId41"/>
    <p:sldId id="447" r:id="rId42"/>
    <p:sldId id="448" r:id="rId43"/>
    <p:sldId id="449" r:id="rId44"/>
    <p:sldId id="450" r:id="rId45"/>
    <p:sldId id="451" r:id="rId46"/>
    <p:sldId id="452" r:id="rId47"/>
    <p:sldId id="453" r:id="rId48"/>
    <p:sldId id="454" r:id="rId49"/>
    <p:sldId id="455" r:id="rId50"/>
    <p:sldId id="457" r:id="rId51"/>
    <p:sldId id="458" r:id="rId52"/>
    <p:sldId id="459" r:id="rId53"/>
    <p:sldId id="460" r:id="rId54"/>
    <p:sldId id="34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1" d="100"/>
          <a:sy n="61" d="100"/>
        </p:scale>
        <p:origin x="1074"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FAE7D29-00F7-4114-A15B-81B1598533F7}" type="datetimeFigureOut">
              <a:rPr lang="en-US" smtClean="0"/>
              <a:t>6/29/2023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D18AE8-D0CB-45BC-AB3C-12D1F01112B8}" type="slidenum">
              <a:rPr lang="en-US" smtClean="0"/>
              <a:t>‹#›</a:t>
            </a:fld>
            <a:endParaRPr lang="en-US"/>
          </a:p>
        </p:txBody>
      </p:sp>
    </p:spTree>
    <p:extLst>
      <p:ext uri="{BB962C8B-B14F-4D97-AF65-F5344CB8AC3E}">
        <p14:creationId xmlns:p14="http://schemas.microsoft.com/office/powerpoint/2010/main" val="8904653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239B1-F529-4CCF-BBE3-8A7C9815C27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30CFEEA-07F9-42D5-A606-A102FA575CB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3A92ADA-8290-4727-A22C-BC55FA23187D}"/>
              </a:ext>
            </a:extLst>
          </p:cNvPr>
          <p:cNvSpPr>
            <a:spLocks noGrp="1"/>
          </p:cNvSpPr>
          <p:nvPr>
            <p:ph type="dt" sz="half" idx="10"/>
          </p:nvPr>
        </p:nvSpPr>
        <p:spPr/>
        <p:txBody>
          <a:bodyPr/>
          <a:lstStyle/>
          <a:p>
            <a:fld id="{EAE4CDB0-317C-4980-BFEB-44BA3F7F5D49}" type="datetimeFigureOut">
              <a:rPr lang="en-US" smtClean="0"/>
              <a:t>6/29/2023</a:t>
            </a:fld>
            <a:endParaRPr lang="en-US"/>
          </a:p>
        </p:txBody>
      </p:sp>
      <p:sp>
        <p:nvSpPr>
          <p:cNvPr id="5" name="Footer Placeholder 4">
            <a:extLst>
              <a:ext uri="{FF2B5EF4-FFF2-40B4-BE49-F238E27FC236}">
                <a16:creationId xmlns:a16="http://schemas.microsoft.com/office/drawing/2014/main" id="{0427819B-3505-42DF-8BCA-955C6AF0B24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2980911-C68B-4905-B497-D59D89B3B661}"/>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29262597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BB380-61C9-424F-8435-3D19FD1ADED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3A925E1-7B94-4466-A8D3-796A6FF513E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B2141DF-D5C7-48BE-A192-9C818491F9A8}"/>
              </a:ext>
            </a:extLst>
          </p:cNvPr>
          <p:cNvSpPr>
            <a:spLocks noGrp="1"/>
          </p:cNvSpPr>
          <p:nvPr>
            <p:ph type="dt" sz="half" idx="10"/>
          </p:nvPr>
        </p:nvSpPr>
        <p:spPr/>
        <p:txBody>
          <a:bodyPr/>
          <a:lstStyle/>
          <a:p>
            <a:fld id="{EAE4CDB0-317C-4980-BFEB-44BA3F7F5D49}" type="datetimeFigureOut">
              <a:rPr lang="en-US" smtClean="0"/>
              <a:t>6/29/2023</a:t>
            </a:fld>
            <a:endParaRPr lang="en-US"/>
          </a:p>
        </p:txBody>
      </p:sp>
      <p:sp>
        <p:nvSpPr>
          <p:cNvPr id="5" name="Footer Placeholder 4">
            <a:extLst>
              <a:ext uri="{FF2B5EF4-FFF2-40B4-BE49-F238E27FC236}">
                <a16:creationId xmlns:a16="http://schemas.microsoft.com/office/drawing/2014/main" id="{B2B134AC-C72A-4517-AEF8-80812999B0B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C861309-9622-42B8-A8A4-BB236FEC6783}"/>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2918339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85226-E2AC-4FF2-8F9B-F65D2C4D581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164E8A8-771C-4418-ADDE-CE1CAA81021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7729DF6-2ACB-4E53-BCA2-B501A245A289}"/>
              </a:ext>
            </a:extLst>
          </p:cNvPr>
          <p:cNvSpPr>
            <a:spLocks noGrp="1"/>
          </p:cNvSpPr>
          <p:nvPr>
            <p:ph type="dt" sz="half" idx="10"/>
          </p:nvPr>
        </p:nvSpPr>
        <p:spPr/>
        <p:txBody>
          <a:bodyPr/>
          <a:lstStyle/>
          <a:p>
            <a:fld id="{EAE4CDB0-317C-4980-BFEB-44BA3F7F5D49}" type="datetimeFigureOut">
              <a:rPr lang="en-US" smtClean="0"/>
              <a:t>6/29/2023</a:t>
            </a:fld>
            <a:endParaRPr lang="en-US"/>
          </a:p>
        </p:txBody>
      </p:sp>
      <p:sp>
        <p:nvSpPr>
          <p:cNvPr id="5" name="Footer Placeholder 4">
            <a:extLst>
              <a:ext uri="{FF2B5EF4-FFF2-40B4-BE49-F238E27FC236}">
                <a16:creationId xmlns:a16="http://schemas.microsoft.com/office/drawing/2014/main" id="{DF6C3D00-CAC0-491F-976A-F0E96D9A5B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1441C6-2F5A-4FAE-998C-5553EBC0BBD2}"/>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13492416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F451F7-671D-4902-948A-B66E44A7EEE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D5D1777-0088-4D3D-9568-58A4A157E3C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8243491-EB6C-435C-AC25-21CBF92D173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AA49BD5-C10E-46B0-A31F-D0E8545C86E6}"/>
              </a:ext>
            </a:extLst>
          </p:cNvPr>
          <p:cNvSpPr>
            <a:spLocks noGrp="1"/>
          </p:cNvSpPr>
          <p:nvPr>
            <p:ph type="dt" sz="half" idx="10"/>
          </p:nvPr>
        </p:nvSpPr>
        <p:spPr/>
        <p:txBody>
          <a:bodyPr/>
          <a:lstStyle/>
          <a:p>
            <a:fld id="{EAE4CDB0-317C-4980-BFEB-44BA3F7F5D49}" type="datetimeFigureOut">
              <a:rPr lang="en-US" smtClean="0"/>
              <a:t>6/29/2023</a:t>
            </a:fld>
            <a:endParaRPr lang="en-US"/>
          </a:p>
        </p:txBody>
      </p:sp>
      <p:sp>
        <p:nvSpPr>
          <p:cNvPr id="6" name="Footer Placeholder 5">
            <a:extLst>
              <a:ext uri="{FF2B5EF4-FFF2-40B4-BE49-F238E27FC236}">
                <a16:creationId xmlns:a16="http://schemas.microsoft.com/office/drawing/2014/main" id="{B2A4169C-EADD-482E-AD1D-4D69F359975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D23E79D-92B6-4062-B326-5A15F0A66059}"/>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32401320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B6EECD-1593-4F72-A660-0A762317F71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827F9D4-DC1D-4756-BF22-2A0DE267C7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DA4B272-3E95-4BCE-BC4D-11F26C3A927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2114B74-F62A-4C35-9CA2-2542DFC8C40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5CF6E25-B7CD-4719-B3A9-09AF63CD5CE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9F5BA0E-A3CF-4AC3-8504-8AA118052F1E}"/>
              </a:ext>
            </a:extLst>
          </p:cNvPr>
          <p:cNvSpPr>
            <a:spLocks noGrp="1"/>
          </p:cNvSpPr>
          <p:nvPr>
            <p:ph type="dt" sz="half" idx="10"/>
          </p:nvPr>
        </p:nvSpPr>
        <p:spPr/>
        <p:txBody>
          <a:bodyPr/>
          <a:lstStyle/>
          <a:p>
            <a:fld id="{EAE4CDB0-317C-4980-BFEB-44BA3F7F5D49}" type="datetimeFigureOut">
              <a:rPr lang="en-US" smtClean="0"/>
              <a:t>6/29/2023</a:t>
            </a:fld>
            <a:endParaRPr lang="en-US"/>
          </a:p>
        </p:txBody>
      </p:sp>
      <p:sp>
        <p:nvSpPr>
          <p:cNvPr id="8" name="Footer Placeholder 7">
            <a:extLst>
              <a:ext uri="{FF2B5EF4-FFF2-40B4-BE49-F238E27FC236}">
                <a16:creationId xmlns:a16="http://schemas.microsoft.com/office/drawing/2014/main" id="{4575C560-A96A-44F6-9874-B99ACC030FA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A18495F-42B3-46C3-B46E-C9C63A5AD0E7}"/>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2883643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85376D-B854-4AF2-9C1B-A35E137DCBE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3BEA7FD-0DC3-464B-B111-E9E1EE92877B}"/>
              </a:ext>
            </a:extLst>
          </p:cNvPr>
          <p:cNvSpPr>
            <a:spLocks noGrp="1"/>
          </p:cNvSpPr>
          <p:nvPr>
            <p:ph type="dt" sz="half" idx="10"/>
          </p:nvPr>
        </p:nvSpPr>
        <p:spPr/>
        <p:txBody>
          <a:bodyPr/>
          <a:lstStyle/>
          <a:p>
            <a:fld id="{EAE4CDB0-317C-4980-BFEB-44BA3F7F5D49}" type="datetimeFigureOut">
              <a:rPr lang="en-US" smtClean="0"/>
              <a:t>6/29/2023</a:t>
            </a:fld>
            <a:endParaRPr lang="en-US"/>
          </a:p>
        </p:txBody>
      </p:sp>
      <p:sp>
        <p:nvSpPr>
          <p:cNvPr id="4" name="Footer Placeholder 3">
            <a:extLst>
              <a:ext uri="{FF2B5EF4-FFF2-40B4-BE49-F238E27FC236}">
                <a16:creationId xmlns:a16="http://schemas.microsoft.com/office/drawing/2014/main" id="{7ECFB559-CFDB-4161-8CDC-6E57437E350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F4AEB79-1058-456E-A78D-A2C161A6004C}"/>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15357033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667609A-C900-4AE6-A8FB-14F2D038CE90}"/>
              </a:ext>
            </a:extLst>
          </p:cNvPr>
          <p:cNvSpPr>
            <a:spLocks noGrp="1"/>
          </p:cNvSpPr>
          <p:nvPr>
            <p:ph type="dt" sz="half" idx="10"/>
          </p:nvPr>
        </p:nvSpPr>
        <p:spPr/>
        <p:txBody>
          <a:bodyPr/>
          <a:lstStyle/>
          <a:p>
            <a:fld id="{EAE4CDB0-317C-4980-BFEB-44BA3F7F5D49}" type="datetimeFigureOut">
              <a:rPr lang="en-US" smtClean="0"/>
              <a:t>6/29/2023</a:t>
            </a:fld>
            <a:endParaRPr lang="en-US"/>
          </a:p>
        </p:txBody>
      </p:sp>
      <p:sp>
        <p:nvSpPr>
          <p:cNvPr id="3" name="Footer Placeholder 2">
            <a:extLst>
              <a:ext uri="{FF2B5EF4-FFF2-40B4-BE49-F238E27FC236}">
                <a16:creationId xmlns:a16="http://schemas.microsoft.com/office/drawing/2014/main" id="{6C887EE8-D2EC-44E3-BC60-4A386F97A40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F63D9A4-279C-4C20-B50D-3D17DCC530E3}"/>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14927629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B43057-9B66-4A07-8C09-0198C9C48A6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B22A96D-443E-4D11-AF2C-113D4D46E43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D2AEA60-A77B-4721-AF94-FCA4860D36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CCA5CCD-6DAE-4B16-8577-15A93B97B0F3}"/>
              </a:ext>
            </a:extLst>
          </p:cNvPr>
          <p:cNvSpPr>
            <a:spLocks noGrp="1"/>
          </p:cNvSpPr>
          <p:nvPr>
            <p:ph type="dt" sz="half" idx="10"/>
          </p:nvPr>
        </p:nvSpPr>
        <p:spPr/>
        <p:txBody>
          <a:bodyPr/>
          <a:lstStyle/>
          <a:p>
            <a:fld id="{EAE4CDB0-317C-4980-BFEB-44BA3F7F5D49}" type="datetimeFigureOut">
              <a:rPr lang="en-US" smtClean="0"/>
              <a:t>6/29/2023</a:t>
            </a:fld>
            <a:endParaRPr lang="en-US"/>
          </a:p>
        </p:txBody>
      </p:sp>
      <p:sp>
        <p:nvSpPr>
          <p:cNvPr id="6" name="Footer Placeholder 5">
            <a:extLst>
              <a:ext uri="{FF2B5EF4-FFF2-40B4-BE49-F238E27FC236}">
                <a16:creationId xmlns:a16="http://schemas.microsoft.com/office/drawing/2014/main" id="{49014047-FCF9-4348-A258-1E98D1FFBD3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B78D1EB-335E-42CD-94FF-55A032BCF703}"/>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14560534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C77466-C024-46B6-AC3F-2FBCC226789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452E165-A40A-4B28-B137-EBA50737408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4189D57-75D9-4CBD-9C04-7A574D153F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2892DB1-EE0D-49FA-84B3-3865CD110AF2}"/>
              </a:ext>
            </a:extLst>
          </p:cNvPr>
          <p:cNvSpPr>
            <a:spLocks noGrp="1"/>
          </p:cNvSpPr>
          <p:nvPr>
            <p:ph type="dt" sz="half" idx="10"/>
          </p:nvPr>
        </p:nvSpPr>
        <p:spPr/>
        <p:txBody>
          <a:bodyPr/>
          <a:lstStyle/>
          <a:p>
            <a:fld id="{EAE4CDB0-317C-4980-BFEB-44BA3F7F5D49}" type="datetimeFigureOut">
              <a:rPr lang="en-US" smtClean="0"/>
              <a:t>6/29/2023</a:t>
            </a:fld>
            <a:endParaRPr lang="en-US"/>
          </a:p>
        </p:txBody>
      </p:sp>
      <p:sp>
        <p:nvSpPr>
          <p:cNvPr id="6" name="Footer Placeholder 5">
            <a:extLst>
              <a:ext uri="{FF2B5EF4-FFF2-40B4-BE49-F238E27FC236}">
                <a16:creationId xmlns:a16="http://schemas.microsoft.com/office/drawing/2014/main" id="{0D74A277-5AED-4BA3-B9FF-D228E573BC6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C50A20-1F8A-4D51-A413-8EA2E91DF694}"/>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11639529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BF2649-A873-4061-8EEC-E18870E5F48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DA25934-3944-444D-B6F3-C81790D4D5B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91D7EF2-1698-462F-B9F9-CF1D923559F8}"/>
              </a:ext>
            </a:extLst>
          </p:cNvPr>
          <p:cNvSpPr>
            <a:spLocks noGrp="1"/>
          </p:cNvSpPr>
          <p:nvPr>
            <p:ph type="dt" sz="half" idx="10"/>
          </p:nvPr>
        </p:nvSpPr>
        <p:spPr/>
        <p:txBody>
          <a:bodyPr/>
          <a:lstStyle/>
          <a:p>
            <a:fld id="{EAE4CDB0-317C-4980-BFEB-44BA3F7F5D49}" type="datetimeFigureOut">
              <a:rPr lang="en-US" smtClean="0"/>
              <a:t>6/29/2023</a:t>
            </a:fld>
            <a:endParaRPr lang="en-US"/>
          </a:p>
        </p:txBody>
      </p:sp>
      <p:sp>
        <p:nvSpPr>
          <p:cNvPr id="5" name="Footer Placeholder 4">
            <a:extLst>
              <a:ext uri="{FF2B5EF4-FFF2-40B4-BE49-F238E27FC236}">
                <a16:creationId xmlns:a16="http://schemas.microsoft.com/office/drawing/2014/main" id="{1DFE7054-8408-41DF-9349-801D06C95A5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2695095-376B-4F4C-BBA6-0A6C5E7528AA}"/>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1466764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E327319-827E-4C7C-8BDA-653DC60ECE9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28D023C6-AAF1-4CEB-A22B-0B651DC73D0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64896A3-4657-4315-91D5-54EDB6A6E7AC}"/>
              </a:ext>
            </a:extLst>
          </p:cNvPr>
          <p:cNvSpPr>
            <a:spLocks noGrp="1"/>
          </p:cNvSpPr>
          <p:nvPr>
            <p:ph type="dt" sz="half" idx="10"/>
          </p:nvPr>
        </p:nvSpPr>
        <p:spPr/>
        <p:txBody>
          <a:bodyPr/>
          <a:lstStyle/>
          <a:p>
            <a:fld id="{EAE4CDB0-317C-4980-BFEB-44BA3F7F5D49}" type="datetimeFigureOut">
              <a:rPr lang="en-US" smtClean="0"/>
              <a:t>6/29/2023</a:t>
            </a:fld>
            <a:endParaRPr lang="en-US"/>
          </a:p>
        </p:txBody>
      </p:sp>
      <p:sp>
        <p:nvSpPr>
          <p:cNvPr id="5" name="Footer Placeholder 4">
            <a:extLst>
              <a:ext uri="{FF2B5EF4-FFF2-40B4-BE49-F238E27FC236}">
                <a16:creationId xmlns:a16="http://schemas.microsoft.com/office/drawing/2014/main" id="{1254D4A1-F783-467C-840D-34BA446BEBA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02A4AC7-1DD9-4385-9D03-7D3E1BF224C6}"/>
              </a:ext>
            </a:extLst>
          </p:cNvPr>
          <p:cNvSpPr>
            <a:spLocks noGrp="1"/>
          </p:cNvSpPr>
          <p:nvPr>
            <p:ph type="sldNum" sz="quarter" idx="12"/>
          </p:nvPr>
        </p:nvSpPr>
        <p:spPr/>
        <p:txBody>
          <a:bodyPr/>
          <a:lstStyle/>
          <a:p>
            <a:fld id="{7C5D05DE-7086-4CDA-A3F4-6431D0E57B17}" type="slidenum">
              <a:rPr lang="en-US" smtClean="0"/>
              <a:t>‹#›</a:t>
            </a:fld>
            <a:endParaRPr lang="en-US"/>
          </a:p>
        </p:txBody>
      </p:sp>
    </p:spTree>
    <p:extLst>
      <p:ext uri="{BB962C8B-B14F-4D97-AF65-F5344CB8AC3E}">
        <p14:creationId xmlns:p14="http://schemas.microsoft.com/office/powerpoint/2010/main" val="3476453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03263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99285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03973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51A7F0-262D-4B15-93E8-57D39C526A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8DD72B9-B4AF-489E-B9EC-3E5B3AF9B14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878D500-18C2-4A40-A7B8-F5E0B53147D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AE4CDB0-317C-4980-BFEB-44BA3F7F5D49}" type="datetimeFigureOut">
              <a:rPr lang="en-US" smtClean="0"/>
              <a:t>6/29/2023</a:t>
            </a:fld>
            <a:endParaRPr lang="en-US"/>
          </a:p>
        </p:txBody>
      </p:sp>
      <p:sp>
        <p:nvSpPr>
          <p:cNvPr id="5" name="Footer Placeholder 4">
            <a:extLst>
              <a:ext uri="{FF2B5EF4-FFF2-40B4-BE49-F238E27FC236}">
                <a16:creationId xmlns:a16="http://schemas.microsoft.com/office/drawing/2014/main" id="{406D3E07-04AE-4400-894A-556EACCC7F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09D8E7D-ACC2-4734-96CA-40E8C0BD5D0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5D05DE-7086-4CDA-A3F4-6431D0E57B17}" type="slidenum">
              <a:rPr lang="en-US" smtClean="0"/>
              <a:t>‹#›</a:t>
            </a:fld>
            <a:endParaRPr lang="en-US"/>
          </a:p>
        </p:txBody>
      </p:sp>
    </p:spTree>
    <p:extLst>
      <p:ext uri="{BB962C8B-B14F-4D97-AF65-F5344CB8AC3E}">
        <p14:creationId xmlns:p14="http://schemas.microsoft.com/office/powerpoint/2010/main" val="31964624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sv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 Id="rId9" Type="http://schemas.openxmlformats.org/officeDocument/2006/relationships/image" Target="../media/image7.svg"/></Relationships>
</file>

<file path=ppt/slides/_rels/slide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5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51.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5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5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5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0.png"/><Relationship Id="rId7" Type="http://schemas.openxmlformats.org/officeDocument/2006/relationships/image" Target="../media/image4.png"/><Relationship Id="rId2" Type="http://schemas.openxmlformats.org/officeDocument/2006/relationships/image" Target="../media/image19.jpeg"/><Relationship Id="rId1" Type="http://schemas.openxmlformats.org/officeDocument/2006/relationships/slideLayout" Target="../slideLayouts/slideLayout1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482303" y="2606857"/>
            <a:ext cx="5416868" cy="1323439"/>
          </a:xfrm>
          <a:prstGeom prst="rect">
            <a:avLst/>
          </a:prstGeom>
          <a:noFill/>
        </p:spPr>
        <p:txBody>
          <a:bodyPr wrap="none" rtlCol="0">
            <a:spAutoFit/>
          </a:bodyPr>
          <a:lstStyle/>
          <a:p>
            <a:r>
              <a:rPr lang="en-US" sz="4000" b="1" dirty="0">
                <a:solidFill>
                  <a:schemeClr val="bg1"/>
                </a:solidFill>
                <a:latin typeface="Tajawal Medium" panose="00000600000000000000" pitchFamily="2" charset="-78"/>
                <a:cs typeface="Tajawal Medium" panose="00000600000000000000" pitchFamily="2" charset="-78"/>
              </a:rPr>
              <a:t>Managing People </a:t>
            </a:r>
          </a:p>
          <a:p>
            <a:r>
              <a:rPr lang="en-US" sz="4000" b="1" dirty="0">
                <a:solidFill>
                  <a:schemeClr val="bg1"/>
                </a:solidFill>
                <a:latin typeface="Tajawal Medium" panose="00000600000000000000" pitchFamily="2" charset="-78"/>
                <a:cs typeface="Tajawal Medium" panose="00000600000000000000" pitchFamily="2" charset="-78"/>
              </a:rPr>
              <a:t>and Organizations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3930296"/>
            <a:ext cx="3516608" cy="83113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10308971" y="4068657"/>
            <a:ext cx="1107996" cy="400110"/>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MGM603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Usama Al-Fendi</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Discuss different kinds of intelligence that affect behavior in organizations.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Describe different learning styles that influence how people process information and that affect behavior in organizations.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Discuss how attitudes are formed, describe the meaning of cognitive dissonance, and identify and describe three important work-related attitudes.</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Describe the role and importance of values and emotions in organizational behavior.</a:t>
            </a: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5" y="1685495"/>
            <a:ext cx="9129101" cy="458074"/>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Outcomes of the lecture:</a:t>
            </a:r>
          </a:p>
        </p:txBody>
      </p:sp>
    </p:spTree>
    <p:extLst>
      <p:ext uri="{BB962C8B-B14F-4D97-AF65-F5344CB8AC3E}">
        <p14:creationId xmlns:p14="http://schemas.microsoft.com/office/powerpoint/2010/main" val="3307509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In addition to personality and personality traits, another important set of individual differences is intelligence. There are many types of intelligence, or mental abilities, including</a:t>
            </a:r>
          </a:p>
          <a:p>
            <a:pPr marL="342900" lvl="0" indent="-342900" algn="just">
              <a:lnSpc>
                <a:spcPct val="1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general mental ability,</a:t>
            </a:r>
          </a:p>
          <a:p>
            <a:pPr marL="342900" lvl="0" indent="-342900" algn="just">
              <a:lnSpc>
                <a:spcPct val="1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 information processing capacity, </a:t>
            </a:r>
          </a:p>
          <a:p>
            <a:pPr marL="342900" lvl="0" indent="-342900" algn="just">
              <a:lnSpc>
                <a:spcPct val="1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verbal ability, and </a:t>
            </a:r>
          </a:p>
          <a:p>
            <a:pPr marL="342900" lvl="0" indent="-342900" algn="just">
              <a:lnSpc>
                <a:spcPct val="150000"/>
              </a:lnSpc>
              <a:buFont typeface="+mj-lt"/>
              <a:buAutoNum type="arabicPeriod"/>
            </a:pPr>
            <a:r>
              <a:rPr lang="en-US" sz="2000" dirty="0">
                <a:solidFill>
                  <a:prstClr val="black"/>
                </a:solidFill>
                <a:latin typeface="Times New Roman" panose="02020603050405020304" pitchFamily="18" charset="0"/>
                <a:cs typeface="Times New Roman" panose="02020603050405020304" pitchFamily="18" charset="0"/>
              </a:rPr>
              <a:t>emotional intelligence.</a:t>
            </a: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898313" y="1689086"/>
            <a:ext cx="9666096" cy="458074"/>
          </a:xfrm>
          <a:prstGeom prst="rect">
            <a:avLst/>
          </a:prstGeom>
          <a:noFill/>
        </p:spPr>
        <p:txBody>
          <a:bodyPr wrap="square" rtlCol="0">
            <a:spAutoFit/>
          </a:bodyPr>
          <a:lstStyle/>
          <a:p>
            <a:pPr lvl="0"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Intelligence:</a:t>
            </a:r>
          </a:p>
        </p:txBody>
      </p:sp>
    </p:spTree>
    <p:extLst>
      <p:ext uri="{BB962C8B-B14F-4D97-AF65-F5344CB8AC3E}">
        <p14:creationId xmlns:p14="http://schemas.microsoft.com/office/powerpoint/2010/main" val="3315170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898313" y="1689086"/>
            <a:ext cx="9666096" cy="369332"/>
          </a:xfrm>
          <a:prstGeom prst="rect">
            <a:avLst/>
          </a:prstGeom>
          <a:noFill/>
        </p:spPr>
        <p:txBody>
          <a:bodyPr wrap="square" rtlCol="0">
            <a:spAutoFit/>
          </a:bodyPr>
          <a:lstStyle/>
          <a:p>
            <a:pPr lvl="0"/>
            <a:r>
              <a:rPr lang="en-US" b="1" u="sng" dirty="0">
                <a:solidFill>
                  <a:srgbClr val="C00000"/>
                </a:solidFill>
                <a:latin typeface="Times New Roman" panose="02020603050405020304" pitchFamily="18" charset="0"/>
                <a:cs typeface="Times New Roman" panose="02020603050405020304" pitchFamily="18" charset="0"/>
              </a:rPr>
              <a:t>1- General Mental  Ability:</a:t>
            </a:r>
          </a:p>
        </p:txBody>
      </p:sp>
      <p:graphicFrame>
        <p:nvGraphicFramePr>
          <p:cNvPr id="4" name="Table 3"/>
          <p:cNvGraphicFramePr>
            <a:graphicFrameLocks noGrp="1"/>
          </p:cNvGraphicFramePr>
          <p:nvPr>
            <p:extLst>
              <p:ext uri="{D42A27DB-BD31-4B8C-83A1-F6EECF244321}">
                <p14:modId xmlns:p14="http://schemas.microsoft.com/office/powerpoint/2010/main" val="896233722"/>
              </p:ext>
            </p:extLst>
          </p:nvPr>
        </p:nvGraphicFramePr>
        <p:xfrm>
          <a:off x="1710042" y="2047438"/>
          <a:ext cx="9902228" cy="3383280"/>
        </p:xfrm>
        <a:graphic>
          <a:graphicData uri="http://schemas.openxmlformats.org/drawingml/2006/table">
            <a:tbl>
              <a:tblPr firstRow="1" bandRow="1"/>
              <a:tblGrid>
                <a:gridCol w="2492884">
                  <a:extLst>
                    <a:ext uri="{9D8B030D-6E8A-4147-A177-3AD203B41FA5}">
                      <a16:colId xmlns:a16="http://schemas.microsoft.com/office/drawing/2014/main" val="20000"/>
                    </a:ext>
                  </a:extLst>
                </a:gridCol>
                <a:gridCol w="7409344">
                  <a:extLst>
                    <a:ext uri="{9D8B030D-6E8A-4147-A177-3AD203B41FA5}">
                      <a16:colId xmlns:a16="http://schemas.microsoft.com/office/drawing/2014/main" val="20001"/>
                    </a:ext>
                  </a:extLst>
                </a:gridCol>
              </a:tblGrid>
              <a:tr h="12182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General Mental Ability:</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1" i="0" u="sng" dirty="0">
                          <a:solidFill>
                            <a:schemeClr val="tx1"/>
                          </a:solidFill>
                          <a:latin typeface="Times New Roman" panose="02020603050405020304" pitchFamily="18" charset="0"/>
                          <a:cs typeface="Times New Roman" panose="02020603050405020304" pitchFamily="18" charset="0"/>
                        </a:rPr>
                        <a:t>General mental ability </a:t>
                      </a:r>
                      <a:r>
                        <a:rPr lang="en-US" b="0" i="0" u="none" dirty="0">
                          <a:solidFill>
                            <a:schemeClr val="tx1"/>
                          </a:solidFill>
                          <a:latin typeface="Times New Roman" panose="02020603050405020304" pitchFamily="18" charset="0"/>
                          <a:cs typeface="Times New Roman" panose="02020603050405020304" pitchFamily="18" charset="0"/>
                        </a:rPr>
                        <a:t>is the capacity to rapidly and fluidly acquire, process, and apply information. It involves reasoning, remembering, understanding, and problem solving. It is associated with the increased ability to acquire, process, and synthesize information and has been defined simply as the </a:t>
                      </a:r>
                      <a:r>
                        <a:rPr lang="en-US" b="1" i="0" u="sng" dirty="0">
                          <a:solidFill>
                            <a:schemeClr val="tx1"/>
                          </a:solidFill>
                          <a:latin typeface="Times New Roman" panose="02020603050405020304" pitchFamily="18" charset="0"/>
                          <a:cs typeface="Times New Roman" panose="02020603050405020304" pitchFamily="18" charset="0"/>
                        </a:rPr>
                        <a:t>ability to learn.</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Research has supported the idea that mental ability is most important in complex jobs, when individuals are new to the job, and when there are changes in the workplace that require workers to learn new ways of performing their jobs. Some companies, particularly technology companies including Google, prefer to hire for </a:t>
                      </a:r>
                      <a:r>
                        <a:rPr lang="en-US" b="1" i="0" u="sng" dirty="0">
                          <a:solidFill>
                            <a:schemeClr val="tx1"/>
                          </a:solidFill>
                          <a:latin typeface="Times New Roman" panose="02020603050405020304" pitchFamily="18" charset="0"/>
                          <a:cs typeface="Times New Roman" panose="02020603050405020304" pitchFamily="18" charset="0"/>
                        </a:rPr>
                        <a:t>general mental ability rather than experience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63413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898313" y="1689086"/>
            <a:ext cx="9666096" cy="369332"/>
          </a:xfrm>
          <a:prstGeom prst="rect">
            <a:avLst/>
          </a:prstGeom>
          <a:noFill/>
        </p:spPr>
        <p:txBody>
          <a:bodyPr wrap="square" rtlCol="0">
            <a:spAutoFit/>
          </a:bodyPr>
          <a:lstStyle/>
          <a:p>
            <a:pPr lvl="0"/>
            <a:r>
              <a:rPr lang="en-US" b="1" u="sng" dirty="0">
                <a:solidFill>
                  <a:srgbClr val="C00000"/>
                </a:solidFill>
                <a:latin typeface="Times New Roman" panose="02020603050405020304" pitchFamily="18" charset="0"/>
                <a:cs typeface="Times New Roman" panose="02020603050405020304" pitchFamily="18" charset="0"/>
              </a:rPr>
              <a:t>2- Information processing capacity:</a:t>
            </a:r>
          </a:p>
        </p:txBody>
      </p:sp>
      <p:graphicFrame>
        <p:nvGraphicFramePr>
          <p:cNvPr id="6" name="Table 5"/>
          <p:cNvGraphicFramePr>
            <a:graphicFrameLocks noGrp="1"/>
          </p:cNvGraphicFramePr>
          <p:nvPr/>
        </p:nvGraphicFramePr>
        <p:xfrm>
          <a:off x="1662181" y="2421371"/>
          <a:ext cx="9902228" cy="3108960"/>
        </p:xfrm>
        <a:graphic>
          <a:graphicData uri="http://schemas.openxmlformats.org/drawingml/2006/table">
            <a:tbl>
              <a:tblPr firstRow="1" bandRow="1"/>
              <a:tblGrid>
                <a:gridCol w="2492884">
                  <a:extLst>
                    <a:ext uri="{9D8B030D-6E8A-4147-A177-3AD203B41FA5}">
                      <a16:colId xmlns:a16="http://schemas.microsoft.com/office/drawing/2014/main" val="20000"/>
                    </a:ext>
                  </a:extLst>
                </a:gridCol>
                <a:gridCol w="7409344">
                  <a:extLst>
                    <a:ext uri="{9D8B030D-6E8A-4147-A177-3AD203B41FA5}">
                      <a16:colId xmlns:a16="http://schemas.microsoft.com/office/drawing/2014/main" val="20001"/>
                    </a:ext>
                  </a:extLst>
                </a:gridCol>
              </a:tblGrid>
              <a:tr h="12182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Information processing capacity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1" i="0" u="sng" dirty="0">
                          <a:solidFill>
                            <a:schemeClr val="tx1"/>
                          </a:solidFill>
                          <a:latin typeface="Times New Roman" panose="02020603050405020304" pitchFamily="18" charset="0"/>
                          <a:cs typeface="Times New Roman" panose="02020603050405020304" pitchFamily="18" charset="0"/>
                        </a:rPr>
                        <a:t>Information processing capacity </a:t>
                      </a:r>
                      <a:r>
                        <a:rPr lang="en-US" b="0" i="0" u="none" dirty="0">
                          <a:solidFill>
                            <a:schemeClr val="tx1"/>
                          </a:solidFill>
                          <a:latin typeface="Times New Roman" panose="02020603050405020304" pitchFamily="18" charset="0"/>
                          <a:cs typeface="Times New Roman" panose="02020603050405020304" pitchFamily="18" charset="0"/>
                        </a:rPr>
                        <a:t>involves the way individuals process and organize information. Information processing capacity also helps explain differences between experts and novices on task learning and performance, as experts process and organize information more efficiently and accurately than novices.</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General mental ability influences information processing capacity. Age also explains differences in information processing capacity. Relative to younger adults, older adults tend to have access to a wider amount and variety of information, although they are less able to process novel information quickly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664817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898313" y="1689086"/>
            <a:ext cx="9666096" cy="369332"/>
          </a:xfrm>
          <a:prstGeom prst="rect">
            <a:avLst/>
          </a:prstGeom>
          <a:noFill/>
        </p:spPr>
        <p:txBody>
          <a:bodyPr wrap="square" rtlCol="0">
            <a:spAutoFit/>
          </a:bodyPr>
          <a:lstStyle/>
          <a:p>
            <a:pPr lvl="0"/>
            <a:r>
              <a:rPr lang="en-US" b="1" u="sng" dirty="0">
                <a:solidFill>
                  <a:srgbClr val="C00000"/>
                </a:solidFill>
                <a:latin typeface="Times New Roman" panose="02020603050405020304" pitchFamily="18" charset="0"/>
                <a:cs typeface="Times New Roman" panose="02020603050405020304" pitchFamily="18" charset="0"/>
              </a:rPr>
              <a:t>2- Information processing capacity:</a:t>
            </a:r>
          </a:p>
        </p:txBody>
      </p:sp>
      <p:graphicFrame>
        <p:nvGraphicFramePr>
          <p:cNvPr id="4" name="Table 3"/>
          <p:cNvGraphicFramePr>
            <a:graphicFrameLocks noGrp="1"/>
          </p:cNvGraphicFramePr>
          <p:nvPr>
            <p:extLst>
              <p:ext uri="{D42A27DB-BD31-4B8C-83A1-F6EECF244321}">
                <p14:modId xmlns:p14="http://schemas.microsoft.com/office/powerpoint/2010/main" val="307209718"/>
              </p:ext>
            </p:extLst>
          </p:nvPr>
        </p:nvGraphicFramePr>
        <p:xfrm>
          <a:off x="1898313" y="2476789"/>
          <a:ext cx="9477008" cy="3108960"/>
        </p:xfrm>
        <a:graphic>
          <a:graphicData uri="http://schemas.openxmlformats.org/drawingml/2006/table">
            <a:tbl>
              <a:tblPr firstRow="1" bandRow="1"/>
              <a:tblGrid>
                <a:gridCol w="2385835">
                  <a:extLst>
                    <a:ext uri="{9D8B030D-6E8A-4147-A177-3AD203B41FA5}">
                      <a16:colId xmlns:a16="http://schemas.microsoft.com/office/drawing/2014/main" val="20000"/>
                    </a:ext>
                  </a:extLst>
                </a:gridCol>
                <a:gridCol w="7091173">
                  <a:extLst>
                    <a:ext uri="{9D8B030D-6E8A-4147-A177-3AD203B41FA5}">
                      <a16:colId xmlns:a16="http://schemas.microsoft.com/office/drawing/2014/main" val="20001"/>
                    </a:ext>
                  </a:extLst>
                </a:gridCol>
              </a:tblGrid>
              <a:tr h="12182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Information processing capacity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There are many different types of mental ability tests, including the Wonderlic Personnel Test, Raven’s Progressive Matrices, the Kaufman Brief Intelligence Test, and the Wechsler Abbreviated Scale of Intelligence..</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Because hiring discrimination can be legally problematic when using mental ability tests, it is best to evaluate the effect of mental ability tests on protected groups before using them on job candidates Many organizations use mental ability tests, including the National Football League.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230565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898313" y="1689086"/>
            <a:ext cx="9666096" cy="369332"/>
          </a:xfrm>
          <a:prstGeom prst="rect">
            <a:avLst/>
          </a:prstGeom>
          <a:noFill/>
        </p:spPr>
        <p:txBody>
          <a:bodyPr wrap="square" rtlCol="0">
            <a:spAutoFit/>
          </a:bodyPr>
          <a:lstStyle/>
          <a:p>
            <a:pPr lvl="0"/>
            <a:r>
              <a:rPr lang="en-US" b="1" u="sng" dirty="0">
                <a:solidFill>
                  <a:srgbClr val="C00000"/>
                </a:solidFill>
                <a:latin typeface="Times New Roman" panose="02020603050405020304" pitchFamily="18" charset="0"/>
                <a:cs typeface="Times New Roman" panose="02020603050405020304" pitchFamily="18" charset="0"/>
              </a:rPr>
              <a:t>3- Multiple Intelligences:</a:t>
            </a:r>
          </a:p>
        </p:txBody>
      </p:sp>
      <p:graphicFrame>
        <p:nvGraphicFramePr>
          <p:cNvPr id="6" name="Table 5"/>
          <p:cNvGraphicFramePr>
            <a:graphicFrameLocks noGrp="1"/>
          </p:cNvGraphicFramePr>
          <p:nvPr/>
        </p:nvGraphicFramePr>
        <p:xfrm>
          <a:off x="1689516" y="2301354"/>
          <a:ext cx="9902229" cy="3657600"/>
        </p:xfrm>
        <a:graphic>
          <a:graphicData uri="http://schemas.openxmlformats.org/drawingml/2006/table">
            <a:tbl>
              <a:tblPr firstRow="1" bandRow="1"/>
              <a:tblGrid>
                <a:gridCol w="2492884">
                  <a:extLst>
                    <a:ext uri="{9D8B030D-6E8A-4147-A177-3AD203B41FA5}">
                      <a16:colId xmlns:a16="http://schemas.microsoft.com/office/drawing/2014/main" val="20000"/>
                    </a:ext>
                  </a:extLst>
                </a:gridCol>
                <a:gridCol w="7409345">
                  <a:extLst>
                    <a:ext uri="{9D8B030D-6E8A-4147-A177-3AD203B41FA5}">
                      <a16:colId xmlns:a16="http://schemas.microsoft.com/office/drawing/2014/main" val="20001"/>
                    </a:ext>
                  </a:extLst>
                </a:gridCol>
              </a:tblGrid>
              <a:tr h="12182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Multiple Intelligences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Researchers and scholars are realizing that there is more than one way to be smart. Gardner’s theory of multiple intelligences suggests that there are several distinct forms of intelligence that everyone possesses in varying degrees:</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342900" indent="-342900" algn="l">
                        <a:buFont typeface="+mj-lt"/>
                        <a:buAutoNum type="arabicParenR"/>
                      </a:pPr>
                      <a:r>
                        <a:rPr lang="en-US" b="0" i="0" dirty="0">
                          <a:solidFill>
                            <a:schemeClr val="tx1"/>
                          </a:solidFill>
                          <a:effectLst/>
                          <a:latin typeface="Times New Roman" panose="02020603050405020304" pitchFamily="18" charset="0"/>
                          <a:cs typeface="Times New Roman" panose="02020603050405020304" pitchFamily="18" charset="0"/>
                        </a:rPr>
                        <a:t>Linguistic: words and language</a:t>
                      </a:r>
                    </a:p>
                    <a:p>
                      <a:pPr marL="342900" indent="-342900" algn="l">
                        <a:buFont typeface="+mj-lt"/>
                        <a:buAutoNum type="arabicParenR"/>
                      </a:pPr>
                      <a:r>
                        <a:rPr lang="en-US" b="0" i="0" dirty="0">
                          <a:solidFill>
                            <a:schemeClr val="tx1"/>
                          </a:solidFill>
                          <a:effectLst/>
                          <a:latin typeface="Times New Roman" panose="02020603050405020304" pitchFamily="18" charset="0"/>
                          <a:cs typeface="Times New Roman" panose="02020603050405020304" pitchFamily="18" charset="0"/>
                        </a:rPr>
                        <a:t>Logical–mathematical: logic and numbers</a:t>
                      </a:r>
                    </a:p>
                    <a:p>
                      <a:pPr marL="342900" indent="-342900" algn="l">
                        <a:buFont typeface="+mj-lt"/>
                        <a:buAutoNum type="arabicParenR"/>
                      </a:pPr>
                      <a:r>
                        <a:rPr lang="en-US" b="0" i="0" dirty="0">
                          <a:solidFill>
                            <a:schemeClr val="tx1"/>
                          </a:solidFill>
                          <a:effectLst/>
                          <a:latin typeface="Times New Roman" panose="02020603050405020304" pitchFamily="18" charset="0"/>
                          <a:cs typeface="Times New Roman" panose="02020603050405020304" pitchFamily="18" charset="0"/>
                        </a:rPr>
                        <a:t>Musical: music, rhythm, and sound</a:t>
                      </a:r>
                    </a:p>
                    <a:p>
                      <a:pPr marL="342900" indent="-342900" algn="l">
                        <a:buFont typeface="+mj-lt"/>
                        <a:buAutoNum type="arabicParenR"/>
                      </a:pPr>
                      <a:r>
                        <a:rPr lang="en-US" b="0" i="0" dirty="0">
                          <a:solidFill>
                            <a:schemeClr val="tx1"/>
                          </a:solidFill>
                          <a:effectLst/>
                          <a:latin typeface="Times New Roman" panose="02020603050405020304" pitchFamily="18" charset="0"/>
                          <a:cs typeface="Times New Roman" panose="02020603050405020304" pitchFamily="18" charset="0"/>
                        </a:rPr>
                        <a:t>Bodily–kinesthetic: body movement and control</a:t>
                      </a:r>
                    </a:p>
                    <a:p>
                      <a:pPr marL="342900" indent="-342900" algn="l">
                        <a:buFont typeface="+mj-lt"/>
                        <a:buAutoNum type="arabicParenR"/>
                      </a:pPr>
                      <a:r>
                        <a:rPr lang="en-US" b="0" i="0" dirty="0">
                          <a:solidFill>
                            <a:schemeClr val="tx1"/>
                          </a:solidFill>
                          <a:effectLst/>
                          <a:latin typeface="Times New Roman" panose="02020603050405020304" pitchFamily="18" charset="0"/>
                          <a:cs typeface="Times New Roman" panose="02020603050405020304" pitchFamily="18" charset="0"/>
                        </a:rPr>
                        <a:t>Spatial–visual: images and space</a:t>
                      </a:r>
                    </a:p>
                    <a:p>
                      <a:pPr marL="342900" indent="-342900" algn="l">
                        <a:buFont typeface="+mj-lt"/>
                        <a:buAutoNum type="arabicParenR"/>
                      </a:pPr>
                      <a:r>
                        <a:rPr lang="en-US" b="0" i="0" dirty="0">
                          <a:solidFill>
                            <a:schemeClr val="tx1"/>
                          </a:solidFill>
                          <a:effectLst/>
                          <a:latin typeface="Times New Roman" panose="02020603050405020304" pitchFamily="18" charset="0"/>
                          <a:cs typeface="Times New Roman" panose="02020603050405020304" pitchFamily="18" charset="0"/>
                        </a:rPr>
                        <a:t>Interpersonal: other people’s feelings</a:t>
                      </a:r>
                    </a:p>
                    <a:p>
                      <a:pPr marL="342900" indent="-342900" algn="l">
                        <a:buFont typeface="+mj-lt"/>
                        <a:buAutoNum type="arabicParenR"/>
                      </a:pPr>
                      <a:r>
                        <a:rPr lang="en-US" b="0" i="0" dirty="0">
                          <a:solidFill>
                            <a:schemeClr val="tx1"/>
                          </a:solidFill>
                          <a:effectLst/>
                          <a:latin typeface="Times New Roman" panose="02020603050405020304" pitchFamily="18" charset="0"/>
                          <a:cs typeface="Times New Roman" panose="02020603050405020304" pitchFamily="18" charset="0"/>
                        </a:rPr>
                        <a:t>Intrapersonal: self-awareness</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8070735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898313" y="1689086"/>
            <a:ext cx="9666096" cy="923330"/>
          </a:xfrm>
          <a:prstGeom prst="rect">
            <a:avLst/>
          </a:prstGeom>
          <a:noFill/>
        </p:spPr>
        <p:txBody>
          <a:bodyPr wrap="square" rtlCol="0">
            <a:spAutoFit/>
          </a:bodyPr>
          <a:lstStyle/>
          <a:p>
            <a:pPr lvl="0"/>
            <a:r>
              <a:rPr lang="en-US" b="1" u="sng" dirty="0">
                <a:solidFill>
                  <a:srgbClr val="C00000"/>
                </a:solidFill>
                <a:latin typeface="Times New Roman" panose="02020603050405020304" pitchFamily="18" charset="0"/>
                <a:cs typeface="Times New Roman" panose="02020603050405020304" pitchFamily="18" charset="0"/>
              </a:rPr>
              <a:t>3- Multiple Intelligences:</a:t>
            </a:r>
          </a:p>
          <a:p>
            <a:pPr lvl="0" algn="ctr"/>
            <a:endParaRPr lang="en-US" dirty="0">
              <a:solidFill>
                <a:prstClr val="black"/>
              </a:solidFill>
              <a:latin typeface="Times New Roman" panose="02020603050405020304" pitchFamily="18" charset="0"/>
              <a:cs typeface="Times New Roman" panose="02020603050405020304" pitchFamily="18" charset="0"/>
            </a:endParaRPr>
          </a:p>
          <a:p>
            <a:pPr lvl="0" algn="ctr"/>
            <a:r>
              <a:rPr lang="en-US" dirty="0">
                <a:solidFill>
                  <a:prstClr val="black"/>
                </a:solidFill>
                <a:latin typeface="Times New Roman" panose="02020603050405020304" pitchFamily="18" charset="0"/>
                <a:cs typeface="Times New Roman" panose="02020603050405020304" pitchFamily="18" charset="0"/>
              </a:rPr>
              <a:t>Matching Intelligence Types with Career Choices</a:t>
            </a:r>
          </a:p>
        </p:txBody>
      </p:sp>
      <p:graphicFrame>
        <p:nvGraphicFramePr>
          <p:cNvPr id="14" name="Table 13">
            <a:extLst>
              <a:ext uri="{FF2B5EF4-FFF2-40B4-BE49-F238E27FC236}">
                <a16:creationId xmlns:a16="http://schemas.microsoft.com/office/drawing/2014/main" id="{5AD83B8C-7FD2-4CF8-9E76-B8A64736F860}"/>
              </a:ext>
            </a:extLst>
          </p:cNvPr>
          <p:cNvGraphicFramePr>
            <a:graphicFrameLocks noGrp="1"/>
          </p:cNvGraphicFramePr>
          <p:nvPr/>
        </p:nvGraphicFramePr>
        <p:xfrm>
          <a:off x="1533960" y="2650506"/>
          <a:ext cx="9917561" cy="3000139"/>
        </p:xfrm>
        <a:graphic>
          <a:graphicData uri="http://schemas.openxmlformats.org/drawingml/2006/table">
            <a:tbl>
              <a:tblPr/>
              <a:tblGrid>
                <a:gridCol w="4714941">
                  <a:extLst>
                    <a:ext uri="{9D8B030D-6E8A-4147-A177-3AD203B41FA5}">
                      <a16:colId xmlns:a16="http://schemas.microsoft.com/office/drawing/2014/main" val="690290185"/>
                    </a:ext>
                  </a:extLst>
                </a:gridCol>
                <a:gridCol w="2383847">
                  <a:extLst>
                    <a:ext uri="{9D8B030D-6E8A-4147-A177-3AD203B41FA5}">
                      <a16:colId xmlns:a16="http://schemas.microsoft.com/office/drawing/2014/main" val="4285568129"/>
                    </a:ext>
                  </a:extLst>
                </a:gridCol>
                <a:gridCol w="2818773">
                  <a:extLst>
                    <a:ext uri="{9D8B030D-6E8A-4147-A177-3AD203B41FA5}">
                      <a16:colId xmlns:a16="http://schemas.microsoft.com/office/drawing/2014/main" val="2914816440"/>
                    </a:ext>
                  </a:extLst>
                </a:gridCol>
              </a:tblGrid>
              <a:tr h="600145">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800" i="0" u="none" strike="noStrike" dirty="0">
                          <a:solidFill>
                            <a:schemeClr val="tx1"/>
                          </a:solidFill>
                          <a:effectLst/>
                          <a:latin typeface="Times New Roman" panose="02020603050405020304" pitchFamily="18" charset="0"/>
                          <a:cs typeface="Times New Roman" panose="02020603050405020304" pitchFamily="18" charset="0"/>
                        </a:rPr>
                        <a:t>Type of Intelligence</a:t>
                      </a:r>
                    </a:p>
                  </a:txBody>
                  <a:tcPr marL="14674" marR="14674" marT="34239" marB="34239"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800" i="0" u="none" strike="noStrike">
                          <a:solidFill>
                            <a:schemeClr val="tx1"/>
                          </a:solidFill>
                          <a:effectLst/>
                          <a:latin typeface="Times New Roman" panose="02020603050405020304" pitchFamily="18" charset="0"/>
                          <a:cs typeface="Times New Roman" panose="02020603050405020304" pitchFamily="18" charset="0"/>
                        </a:rPr>
                        <a:t>Related Careers</a:t>
                      </a:r>
                    </a:p>
                  </a:txBody>
                  <a:tcPr marL="14674" marR="14674" marT="34239" marB="34239"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800" i="0" u="none" strike="noStrike" dirty="0">
                          <a:solidFill>
                            <a:schemeClr val="tx1"/>
                          </a:solidFill>
                          <a:effectLst/>
                          <a:latin typeface="Times New Roman" panose="02020603050405020304" pitchFamily="18" charset="0"/>
                          <a:cs typeface="Times New Roman" panose="02020603050405020304" pitchFamily="18" charset="0"/>
                        </a:rPr>
                        <a:t>Preferred Learning Style</a:t>
                      </a:r>
                    </a:p>
                  </a:txBody>
                  <a:tcPr marL="14674" marR="14674" marT="34239" marB="34239"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extLst>
                  <a:ext uri="{0D108BD9-81ED-4DB2-BD59-A6C34878D82A}">
                    <a16:rowId xmlns:a16="http://schemas.microsoft.com/office/drawing/2014/main" val="2815070303"/>
                  </a:ext>
                </a:extLst>
              </a:tr>
              <a:tr h="271044">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800" i="0" u="none" strike="noStrike" dirty="0">
                          <a:solidFill>
                            <a:schemeClr val="tx1"/>
                          </a:solidFill>
                          <a:effectLst/>
                          <a:latin typeface="Times New Roman" panose="02020603050405020304" pitchFamily="18" charset="0"/>
                          <a:cs typeface="Times New Roman" panose="02020603050405020304" pitchFamily="18" charset="0"/>
                        </a:rPr>
                        <a:t>Bodily-Kinesthetic: physical agility and balance; body control; hand-eye coordination</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800" i="0" u="none" strike="noStrike">
                          <a:solidFill>
                            <a:schemeClr val="tx1"/>
                          </a:solidFill>
                          <a:effectLst/>
                          <a:latin typeface="Times New Roman" panose="02020603050405020304" pitchFamily="18" charset="0"/>
                          <a:cs typeface="Times New Roman" panose="02020603050405020304" pitchFamily="18" charset="0"/>
                        </a:rPr>
                        <a:t>Athletes, firefighters, chefs, actors, gardeners</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800" i="0" u="none" strike="noStrike" dirty="0">
                          <a:solidFill>
                            <a:schemeClr val="tx1"/>
                          </a:solidFill>
                          <a:effectLst/>
                          <a:latin typeface="Times New Roman" panose="02020603050405020304" pitchFamily="18" charset="0"/>
                          <a:cs typeface="Times New Roman" panose="02020603050405020304" pitchFamily="18" charset="0"/>
                        </a:rPr>
                        <a:t>Touch and feel, physical experience</a:t>
                      </a:r>
                    </a:p>
                  </a:txBody>
                  <a:tcPr marL="48913" marR="48913" marT="34239" marB="34239">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97035982"/>
                  </a:ext>
                </a:extLst>
              </a:tr>
              <a:tr h="472965">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800" i="0" u="none" strike="noStrike" dirty="0">
                          <a:solidFill>
                            <a:schemeClr val="tx1"/>
                          </a:solidFill>
                          <a:effectLst/>
                          <a:latin typeface="Times New Roman" panose="02020603050405020304" pitchFamily="18" charset="0"/>
                          <a:cs typeface="Times New Roman" panose="02020603050405020304" pitchFamily="18" charset="0"/>
                        </a:rPr>
                        <a:t>Interpersonal: ability to relate to others and perceive their feelings; interprets behaviors of others; relates to emotional intelligence</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800" i="0" u="none" strike="noStrike" dirty="0">
                          <a:solidFill>
                            <a:schemeClr val="tx1"/>
                          </a:solidFill>
                          <a:effectLst/>
                          <a:latin typeface="Times New Roman" panose="02020603050405020304" pitchFamily="18" charset="0"/>
                          <a:cs typeface="Times New Roman" panose="02020603050405020304" pitchFamily="18" charset="0"/>
                        </a:rPr>
                        <a:t>Psychologists, doctors, educators, salespeople, politicians</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800" i="0" u="none" strike="noStrike" dirty="0">
                          <a:solidFill>
                            <a:schemeClr val="tx1"/>
                          </a:solidFill>
                          <a:effectLst/>
                          <a:latin typeface="Times New Roman" panose="02020603050405020304" pitchFamily="18" charset="0"/>
                          <a:cs typeface="Times New Roman" panose="02020603050405020304" pitchFamily="18" charset="0"/>
                        </a:rPr>
                        <a:t>Human contact, teamwork</a:t>
                      </a:r>
                    </a:p>
                  </a:txBody>
                  <a:tcPr marL="48913" marR="48913" marT="34239" marB="34239">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984041624"/>
                  </a:ext>
                </a:extLst>
              </a:tr>
              <a:tr h="45720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800" i="0" u="none" strike="noStrike" dirty="0">
                          <a:solidFill>
                            <a:schemeClr val="tx1"/>
                          </a:solidFill>
                          <a:effectLst/>
                          <a:latin typeface="Times New Roman" panose="02020603050405020304" pitchFamily="18" charset="0"/>
                          <a:cs typeface="Times New Roman" panose="02020603050405020304" pitchFamily="18" charset="0"/>
                        </a:rPr>
                        <a:t>Intrapersonal: self-awareness; understands oneself and one’s relationship to others and to the world; relates to emotional intelligence</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800" i="0" u="none" strike="noStrike" dirty="0">
                          <a:solidFill>
                            <a:schemeClr val="tx1"/>
                          </a:solidFill>
                          <a:effectLst/>
                          <a:latin typeface="Times New Roman" panose="02020603050405020304" pitchFamily="18" charset="0"/>
                          <a:cs typeface="Times New Roman" panose="02020603050405020304" pitchFamily="18" charset="0"/>
                        </a:rPr>
                        <a:t>Related to success in almost all careers</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800" i="0" u="none" strike="noStrike" dirty="0">
                          <a:solidFill>
                            <a:schemeClr val="tx1"/>
                          </a:solidFill>
                          <a:effectLst/>
                          <a:latin typeface="Times New Roman" panose="02020603050405020304" pitchFamily="18" charset="0"/>
                          <a:cs typeface="Times New Roman" panose="02020603050405020304" pitchFamily="18" charset="0"/>
                        </a:rPr>
                        <a:t>Self-reflection, self-discovery</a:t>
                      </a:r>
                    </a:p>
                  </a:txBody>
                  <a:tcPr marL="48913" marR="48913" marT="34239" marB="34239">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07802204"/>
                  </a:ext>
                </a:extLst>
              </a:tr>
            </a:tbl>
          </a:graphicData>
        </a:graphic>
      </p:graphicFrame>
    </p:spTree>
    <p:extLst>
      <p:ext uri="{BB962C8B-B14F-4D97-AF65-F5344CB8AC3E}">
        <p14:creationId xmlns:p14="http://schemas.microsoft.com/office/powerpoint/2010/main" val="2463874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898313" y="1689086"/>
            <a:ext cx="9666096" cy="923330"/>
          </a:xfrm>
          <a:prstGeom prst="rect">
            <a:avLst/>
          </a:prstGeom>
          <a:noFill/>
        </p:spPr>
        <p:txBody>
          <a:bodyPr wrap="square" rtlCol="0">
            <a:spAutoFit/>
          </a:bodyPr>
          <a:lstStyle/>
          <a:p>
            <a:pPr lvl="0"/>
            <a:r>
              <a:rPr lang="en-US" b="1" u="sng" dirty="0">
                <a:solidFill>
                  <a:srgbClr val="C00000"/>
                </a:solidFill>
                <a:latin typeface="Times New Roman" panose="02020603050405020304" pitchFamily="18" charset="0"/>
                <a:cs typeface="Times New Roman" panose="02020603050405020304" pitchFamily="18" charset="0"/>
              </a:rPr>
              <a:t>3- Multiple Intelligences:</a:t>
            </a:r>
          </a:p>
          <a:p>
            <a:pPr lvl="0" algn="ctr"/>
            <a:endParaRPr lang="en-US" dirty="0">
              <a:solidFill>
                <a:prstClr val="black"/>
              </a:solidFill>
              <a:latin typeface="Times New Roman" panose="02020603050405020304" pitchFamily="18" charset="0"/>
              <a:cs typeface="Times New Roman" panose="02020603050405020304" pitchFamily="18" charset="0"/>
            </a:endParaRPr>
          </a:p>
          <a:p>
            <a:pPr lvl="0" algn="ctr"/>
            <a:r>
              <a:rPr lang="en-US" dirty="0">
                <a:solidFill>
                  <a:prstClr val="black"/>
                </a:solidFill>
                <a:latin typeface="Times New Roman" panose="02020603050405020304" pitchFamily="18" charset="0"/>
                <a:cs typeface="Times New Roman" panose="02020603050405020304" pitchFamily="18" charset="0"/>
              </a:rPr>
              <a:t>.Matching Intelligence Types with Career Choices</a:t>
            </a:r>
          </a:p>
        </p:txBody>
      </p:sp>
      <p:graphicFrame>
        <p:nvGraphicFramePr>
          <p:cNvPr id="15" name="Table 14">
            <a:extLst>
              <a:ext uri="{FF2B5EF4-FFF2-40B4-BE49-F238E27FC236}">
                <a16:creationId xmlns:a16="http://schemas.microsoft.com/office/drawing/2014/main" id="{5AD83B8C-7FD2-4CF8-9E76-B8A64736F860}"/>
              </a:ext>
            </a:extLst>
          </p:cNvPr>
          <p:cNvGraphicFramePr>
            <a:graphicFrameLocks noGrp="1"/>
          </p:cNvGraphicFramePr>
          <p:nvPr/>
        </p:nvGraphicFramePr>
        <p:xfrm>
          <a:off x="1814822" y="2612416"/>
          <a:ext cx="9749587" cy="3116194"/>
        </p:xfrm>
        <a:graphic>
          <a:graphicData uri="http://schemas.openxmlformats.org/drawingml/2006/table">
            <a:tbl>
              <a:tblPr/>
              <a:tblGrid>
                <a:gridCol w="4357780">
                  <a:extLst>
                    <a:ext uri="{9D8B030D-6E8A-4147-A177-3AD203B41FA5}">
                      <a16:colId xmlns:a16="http://schemas.microsoft.com/office/drawing/2014/main" val="690290185"/>
                    </a:ext>
                  </a:extLst>
                </a:gridCol>
                <a:gridCol w="3263462">
                  <a:extLst>
                    <a:ext uri="{9D8B030D-6E8A-4147-A177-3AD203B41FA5}">
                      <a16:colId xmlns:a16="http://schemas.microsoft.com/office/drawing/2014/main" val="4285568129"/>
                    </a:ext>
                  </a:extLst>
                </a:gridCol>
                <a:gridCol w="2128345">
                  <a:extLst>
                    <a:ext uri="{9D8B030D-6E8A-4147-A177-3AD203B41FA5}">
                      <a16:colId xmlns:a16="http://schemas.microsoft.com/office/drawing/2014/main" val="2914816440"/>
                    </a:ext>
                  </a:extLst>
                </a:gridCol>
              </a:tblGrid>
              <a:tr h="600145">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600" i="0" u="none" strike="noStrike">
                          <a:solidFill>
                            <a:schemeClr val="tx1"/>
                          </a:solidFill>
                          <a:effectLst/>
                          <a:latin typeface="Times New Roman" panose="02020603050405020304" pitchFamily="18" charset="0"/>
                          <a:cs typeface="Times New Roman" panose="02020603050405020304" pitchFamily="18" charset="0"/>
                        </a:rPr>
                        <a:t>Type of Intelligence</a:t>
                      </a:r>
                    </a:p>
                  </a:txBody>
                  <a:tcPr marL="14674" marR="14674" marT="34239" marB="34239"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600" i="0" u="none" strike="noStrike">
                          <a:solidFill>
                            <a:schemeClr val="tx1"/>
                          </a:solidFill>
                          <a:effectLst/>
                          <a:latin typeface="Times New Roman" panose="02020603050405020304" pitchFamily="18" charset="0"/>
                          <a:cs typeface="Times New Roman" panose="02020603050405020304" pitchFamily="18" charset="0"/>
                        </a:rPr>
                        <a:t>Related Careers</a:t>
                      </a:r>
                    </a:p>
                  </a:txBody>
                  <a:tcPr marL="14674" marR="14674" marT="34239" marB="34239"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600" i="0" u="none" strike="noStrike" dirty="0">
                          <a:solidFill>
                            <a:schemeClr val="tx1"/>
                          </a:solidFill>
                          <a:effectLst/>
                          <a:latin typeface="Times New Roman" panose="02020603050405020304" pitchFamily="18" charset="0"/>
                          <a:cs typeface="Times New Roman" panose="02020603050405020304" pitchFamily="18" charset="0"/>
                        </a:rPr>
                        <a:t>Preferred Learning Style</a:t>
                      </a:r>
                    </a:p>
                  </a:txBody>
                  <a:tcPr marL="14674" marR="14674" marT="34239" marB="34239"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9E9E9"/>
                    </a:solidFill>
                  </a:tcPr>
                </a:tc>
                <a:extLst>
                  <a:ext uri="{0D108BD9-81ED-4DB2-BD59-A6C34878D82A}">
                    <a16:rowId xmlns:a16="http://schemas.microsoft.com/office/drawing/2014/main" val="2815070303"/>
                  </a:ext>
                </a:extLst>
              </a:tr>
              <a:tr h="409904">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i="0" u="none" strike="noStrike" dirty="0">
                          <a:solidFill>
                            <a:schemeClr val="tx1"/>
                          </a:solidFill>
                          <a:effectLst/>
                          <a:latin typeface="Times New Roman" panose="02020603050405020304" pitchFamily="18" charset="0"/>
                          <a:cs typeface="Times New Roman" panose="02020603050405020304" pitchFamily="18" charset="0"/>
                        </a:rPr>
                        <a:t>Linguistic: verbal and written language; explaining and interpreting ideas and information</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i="0" u="none" strike="noStrike">
                          <a:solidFill>
                            <a:schemeClr val="tx1"/>
                          </a:solidFill>
                          <a:effectLst/>
                          <a:latin typeface="Times New Roman" panose="02020603050405020304" pitchFamily="18" charset="0"/>
                          <a:cs typeface="Times New Roman" panose="02020603050405020304" pitchFamily="18" charset="0"/>
                        </a:rPr>
                        <a:t>Authors, speakers, lawyers, TV and radio hosts, translators</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i="0" u="none" strike="noStrike" dirty="0">
                          <a:solidFill>
                            <a:schemeClr val="tx1"/>
                          </a:solidFill>
                          <a:effectLst/>
                          <a:latin typeface="Times New Roman" panose="02020603050405020304" pitchFamily="18" charset="0"/>
                          <a:cs typeface="Times New Roman" panose="02020603050405020304" pitchFamily="18" charset="0"/>
                        </a:rPr>
                        <a:t>Verbal and written words and language</a:t>
                      </a:r>
                    </a:p>
                  </a:txBody>
                  <a:tcPr marL="48913" marR="48913" marT="34239" marB="34239">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206280837"/>
                  </a:ext>
                </a:extLst>
              </a:tr>
              <a:tr h="394138">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i="0" u="none" strike="noStrike" dirty="0">
                          <a:solidFill>
                            <a:schemeClr val="tx1"/>
                          </a:solidFill>
                          <a:effectLst/>
                          <a:latin typeface="Times New Roman" panose="02020603050405020304" pitchFamily="18" charset="0"/>
                          <a:cs typeface="Times New Roman" panose="02020603050405020304" pitchFamily="18" charset="0"/>
                        </a:rPr>
                        <a:t>Logical-Mathematical: logic and pattern detection; analytical; problem solving; excels at math</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i="0" u="none" strike="noStrike" dirty="0">
                          <a:solidFill>
                            <a:schemeClr val="tx1"/>
                          </a:solidFill>
                          <a:effectLst/>
                          <a:latin typeface="Times New Roman" panose="02020603050405020304" pitchFamily="18" charset="0"/>
                          <a:cs typeface="Times New Roman" panose="02020603050405020304" pitchFamily="18" charset="0"/>
                        </a:rPr>
                        <a:t>Engineers, directors, scientists, researchers, accountants, statisticians</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i="0" u="none" strike="noStrike">
                          <a:solidFill>
                            <a:schemeClr val="tx1"/>
                          </a:solidFill>
                          <a:effectLst/>
                          <a:latin typeface="Times New Roman" panose="02020603050405020304" pitchFamily="18" charset="0"/>
                          <a:cs typeface="Times New Roman" panose="02020603050405020304" pitchFamily="18" charset="0"/>
                        </a:rPr>
                        <a:t>Logic and numbers</a:t>
                      </a:r>
                    </a:p>
                  </a:txBody>
                  <a:tcPr marL="48913" marR="48913" marT="34239" marB="34239">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94896527"/>
                  </a:ext>
                </a:extLst>
              </a:tr>
              <a:tr h="394138">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i="0" u="none" strike="noStrike">
                          <a:solidFill>
                            <a:schemeClr val="tx1"/>
                          </a:solidFill>
                          <a:effectLst/>
                          <a:latin typeface="Times New Roman" panose="02020603050405020304" pitchFamily="18" charset="0"/>
                          <a:cs typeface="Times New Roman" panose="02020603050405020304" pitchFamily="18" charset="0"/>
                        </a:rPr>
                        <a:t>Musical: recognition of rhythm and tonal patterns; musical ability; high awareness and use of sound</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i="0" u="none" strike="noStrike">
                          <a:solidFill>
                            <a:schemeClr val="tx1"/>
                          </a:solidFill>
                          <a:effectLst/>
                          <a:latin typeface="Times New Roman" panose="02020603050405020304" pitchFamily="18" charset="0"/>
                          <a:cs typeface="Times New Roman" panose="02020603050405020304" pitchFamily="18" charset="0"/>
                        </a:rPr>
                        <a:t>Musicians, DJs, music teachers, acoustic engineers, music producers, composers</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i="0" u="none" strike="noStrike" dirty="0">
                          <a:solidFill>
                            <a:schemeClr val="tx1"/>
                          </a:solidFill>
                          <a:effectLst/>
                          <a:latin typeface="Times New Roman" panose="02020603050405020304" pitchFamily="18" charset="0"/>
                          <a:cs typeface="Times New Roman" panose="02020603050405020304" pitchFamily="18" charset="0"/>
                        </a:rPr>
                        <a:t>Music, sounds, rhythm</a:t>
                      </a:r>
                    </a:p>
                  </a:txBody>
                  <a:tcPr marL="48913" marR="48913" marT="34239" marB="34239">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964379271"/>
                  </a:ext>
                </a:extLst>
              </a:tr>
              <a:tr h="603735">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i="0" u="none" strike="noStrike" dirty="0">
                          <a:solidFill>
                            <a:schemeClr val="tx1"/>
                          </a:solidFill>
                          <a:effectLst/>
                          <a:latin typeface="Times New Roman" panose="02020603050405020304" pitchFamily="18" charset="0"/>
                          <a:cs typeface="Times New Roman" panose="02020603050405020304" pitchFamily="18" charset="0"/>
                        </a:rPr>
                        <a:t>Spatial-Visual: creation and interpretation of visual images; visual and special perception</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i="0" u="none" strike="noStrike" dirty="0">
                          <a:solidFill>
                            <a:schemeClr val="tx1"/>
                          </a:solidFill>
                          <a:effectLst/>
                          <a:latin typeface="Times New Roman" panose="02020603050405020304" pitchFamily="18" charset="0"/>
                          <a:cs typeface="Times New Roman" panose="02020603050405020304" pitchFamily="18" charset="0"/>
                        </a:rPr>
                        <a:t>Artists, engineers, photographers, inventors, beauty consultants</a:t>
                      </a:r>
                    </a:p>
                  </a:txBody>
                  <a:tcPr marL="48913" marR="48913" marT="34239" marB="34239">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600" i="0" u="none" strike="noStrike" dirty="0">
                          <a:solidFill>
                            <a:schemeClr val="tx1"/>
                          </a:solidFill>
                          <a:effectLst/>
                          <a:latin typeface="Times New Roman" panose="02020603050405020304" pitchFamily="18" charset="0"/>
                          <a:cs typeface="Times New Roman" panose="02020603050405020304" pitchFamily="18" charset="0"/>
                        </a:rPr>
                        <a:t>Pictures, shapes, visually</a:t>
                      </a:r>
                    </a:p>
                  </a:txBody>
                  <a:tcPr marL="48913" marR="48913" marT="34239" marB="34239">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414339991"/>
                  </a:ext>
                </a:extLst>
              </a:tr>
            </a:tbl>
          </a:graphicData>
        </a:graphic>
      </p:graphicFrame>
    </p:spTree>
    <p:extLst>
      <p:ext uri="{BB962C8B-B14F-4D97-AF65-F5344CB8AC3E}">
        <p14:creationId xmlns:p14="http://schemas.microsoft.com/office/powerpoint/2010/main" val="22073818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898313" y="1689086"/>
            <a:ext cx="9666096" cy="369332"/>
          </a:xfrm>
          <a:prstGeom prst="rect">
            <a:avLst/>
          </a:prstGeom>
          <a:noFill/>
        </p:spPr>
        <p:txBody>
          <a:bodyPr wrap="square" rtlCol="0">
            <a:spAutoFit/>
          </a:bodyPr>
          <a:lstStyle/>
          <a:p>
            <a:pPr lvl="0"/>
            <a:r>
              <a:rPr lang="en-US" b="1" u="sng" dirty="0">
                <a:solidFill>
                  <a:srgbClr val="C00000"/>
                </a:solidFill>
                <a:latin typeface="Times New Roman" panose="02020603050405020304" pitchFamily="18" charset="0"/>
                <a:cs typeface="Times New Roman" panose="02020603050405020304" pitchFamily="18" charset="0"/>
              </a:rPr>
              <a:t>4- Emotional Intelligence:</a:t>
            </a:r>
          </a:p>
        </p:txBody>
      </p:sp>
      <p:graphicFrame>
        <p:nvGraphicFramePr>
          <p:cNvPr id="4" name="Table 3"/>
          <p:cNvGraphicFramePr>
            <a:graphicFrameLocks noGrp="1"/>
          </p:cNvGraphicFramePr>
          <p:nvPr/>
        </p:nvGraphicFramePr>
        <p:xfrm>
          <a:off x="1662180" y="2281590"/>
          <a:ext cx="9902229" cy="3931920"/>
        </p:xfrm>
        <a:graphic>
          <a:graphicData uri="http://schemas.openxmlformats.org/drawingml/2006/table">
            <a:tbl>
              <a:tblPr firstRow="1" bandRow="1"/>
              <a:tblGrid>
                <a:gridCol w="2492884">
                  <a:extLst>
                    <a:ext uri="{9D8B030D-6E8A-4147-A177-3AD203B41FA5}">
                      <a16:colId xmlns:a16="http://schemas.microsoft.com/office/drawing/2014/main" val="20000"/>
                    </a:ext>
                  </a:extLst>
                </a:gridCol>
                <a:gridCol w="7409345">
                  <a:extLst>
                    <a:ext uri="{9D8B030D-6E8A-4147-A177-3AD203B41FA5}">
                      <a16:colId xmlns:a16="http://schemas.microsoft.com/office/drawing/2014/main" val="20001"/>
                    </a:ext>
                  </a:extLst>
                </a:gridCol>
              </a:tblGrid>
              <a:tr h="12182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Emotional Intelligence</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Emotional intelligence (EI) is an interpersonal capability that includes the ability to perceive and express emotions, to understand and use them, and to manage emotions in oneself and other people</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Expert Daniel Goleman defines emotional intelligence as “the capacity for recognizing our own feelings and those of others, for motivating ourselves, and for managing emotions well in ourselves and in our relationships.”</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He describes five dimensions of EI that </a:t>
                      </a:r>
                      <a:r>
                        <a:rPr lang="en-US" b="1" i="1" u="none" dirty="0">
                          <a:solidFill>
                            <a:schemeClr val="tx1"/>
                          </a:solidFill>
                          <a:latin typeface="Times New Roman" panose="02020603050405020304" pitchFamily="18" charset="0"/>
                          <a:cs typeface="Times New Roman" panose="02020603050405020304" pitchFamily="18" charset="0"/>
                        </a:rPr>
                        <a:t>include three personal competencies (self-awareness, self-regulation, and motivation) and two social competencies (empathy and social skills).</a:t>
                      </a:r>
                      <a:r>
                        <a:rPr lang="en-US" b="0" i="0" u="none" dirty="0">
                          <a:solidFill>
                            <a:schemeClr val="tx1"/>
                          </a:solidFill>
                          <a:latin typeface="Times New Roman" panose="02020603050405020304" pitchFamily="18" charset="0"/>
                          <a:cs typeface="Times New Roman" panose="02020603050405020304" pitchFamily="18" charset="0"/>
                        </a:rPr>
                        <a:t> Emotional capabilities may operate at multiple levels to influence change in organizations.</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772656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898313" y="1689086"/>
            <a:ext cx="9666096" cy="369332"/>
          </a:xfrm>
          <a:prstGeom prst="rect">
            <a:avLst/>
          </a:prstGeom>
          <a:noFill/>
        </p:spPr>
        <p:txBody>
          <a:bodyPr wrap="square" rtlCol="0">
            <a:spAutoFit/>
          </a:bodyPr>
          <a:lstStyle/>
          <a:p>
            <a:pPr lvl="0"/>
            <a:r>
              <a:rPr lang="en-US" b="1" u="sng" dirty="0">
                <a:solidFill>
                  <a:srgbClr val="C00000"/>
                </a:solidFill>
                <a:latin typeface="Times New Roman" panose="02020603050405020304" pitchFamily="18" charset="0"/>
                <a:cs typeface="Times New Roman" panose="02020603050405020304" pitchFamily="18" charset="0"/>
              </a:rPr>
              <a:t>4- Emotional Intelligence:</a:t>
            </a:r>
          </a:p>
        </p:txBody>
      </p:sp>
      <p:graphicFrame>
        <p:nvGraphicFramePr>
          <p:cNvPr id="6" name="Table 5"/>
          <p:cNvGraphicFramePr>
            <a:graphicFrameLocks noGrp="1"/>
          </p:cNvGraphicFramePr>
          <p:nvPr/>
        </p:nvGraphicFramePr>
        <p:xfrm>
          <a:off x="1960706" y="2279932"/>
          <a:ext cx="9902229" cy="3108960"/>
        </p:xfrm>
        <a:graphic>
          <a:graphicData uri="http://schemas.openxmlformats.org/drawingml/2006/table">
            <a:tbl>
              <a:tblPr firstRow="1" bandRow="1"/>
              <a:tblGrid>
                <a:gridCol w="2492884">
                  <a:extLst>
                    <a:ext uri="{9D8B030D-6E8A-4147-A177-3AD203B41FA5}">
                      <a16:colId xmlns:a16="http://schemas.microsoft.com/office/drawing/2014/main" val="20000"/>
                    </a:ext>
                  </a:extLst>
                </a:gridCol>
                <a:gridCol w="7409345">
                  <a:extLst>
                    <a:ext uri="{9D8B030D-6E8A-4147-A177-3AD203B41FA5}">
                      <a16:colId xmlns:a16="http://schemas.microsoft.com/office/drawing/2014/main" val="20001"/>
                    </a:ext>
                  </a:extLst>
                </a:gridCol>
              </a:tblGrid>
              <a:tr h="12182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Emotional Intelligence</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b="1" i="1" u="sng" dirty="0">
                          <a:solidFill>
                            <a:schemeClr val="tx1"/>
                          </a:solidFill>
                          <a:latin typeface="Times New Roman" panose="02020603050405020304" pitchFamily="18" charset="0"/>
                          <a:cs typeface="Times New Roman" panose="02020603050405020304" pitchFamily="18" charset="0"/>
                        </a:rPr>
                        <a:t>The five dimensions comprising emotional intelligence are:</a:t>
                      </a:r>
                    </a:p>
                    <a:p>
                      <a:pPr marL="342900" indent="-342900" algn="just">
                        <a:buFont typeface="+mj-lt"/>
                        <a:buAutoNum type="arabicPeriod"/>
                      </a:pPr>
                      <a:r>
                        <a:rPr lang="en-US" b="1" i="0" u="none" dirty="0">
                          <a:solidFill>
                            <a:schemeClr val="tx1"/>
                          </a:solidFill>
                          <a:latin typeface="Times New Roman" panose="02020603050405020304" pitchFamily="18" charset="0"/>
                          <a:cs typeface="Times New Roman" panose="02020603050405020304" pitchFamily="18" charset="0"/>
                        </a:rPr>
                        <a:t>Self-awareness</a:t>
                      </a:r>
                      <a:r>
                        <a:rPr lang="en-US" b="0" i="0" u="none" dirty="0">
                          <a:solidFill>
                            <a:schemeClr val="tx1"/>
                          </a:solidFill>
                          <a:latin typeface="Times New Roman" panose="02020603050405020304" pitchFamily="18" charset="0"/>
                          <a:cs typeface="Times New Roman" panose="02020603050405020304" pitchFamily="18" charset="0"/>
                        </a:rPr>
                        <a:t>: being aware of what you are feeling</a:t>
                      </a:r>
                    </a:p>
                    <a:p>
                      <a:pPr marL="342900" indent="-342900" algn="just">
                        <a:buFont typeface="+mj-lt"/>
                        <a:buAutoNum type="arabicPeriod"/>
                      </a:pPr>
                      <a:r>
                        <a:rPr lang="en-US" b="1" i="0" u="none" dirty="0">
                          <a:solidFill>
                            <a:schemeClr val="tx1"/>
                          </a:solidFill>
                          <a:latin typeface="Times New Roman" panose="02020603050405020304" pitchFamily="18" charset="0"/>
                          <a:cs typeface="Times New Roman" panose="02020603050405020304" pitchFamily="18" charset="0"/>
                        </a:rPr>
                        <a:t>Self-motivation</a:t>
                      </a:r>
                      <a:r>
                        <a:rPr lang="en-US" b="0" i="0" u="none" dirty="0">
                          <a:solidFill>
                            <a:schemeClr val="tx1"/>
                          </a:solidFill>
                          <a:latin typeface="Times New Roman" panose="02020603050405020304" pitchFamily="18" charset="0"/>
                          <a:cs typeface="Times New Roman" panose="02020603050405020304" pitchFamily="18" charset="0"/>
                        </a:rPr>
                        <a:t>: persisting in the face of obstacles, setbacks, and failures</a:t>
                      </a:r>
                    </a:p>
                    <a:p>
                      <a:pPr marL="342900" indent="-342900" algn="just">
                        <a:buFont typeface="+mj-lt"/>
                        <a:buAutoNum type="arabicPeriod"/>
                      </a:pPr>
                      <a:r>
                        <a:rPr lang="en-US" b="1" i="0" u="none" dirty="0">
                          <a:solidFill>
                            <a:schemeClr val="tx1"/>
                          </a:solidFill>
                          <a:latin typeface="Times New Roman" panose="02020603050405020304" pitchFamily="18" charset="0"/>
                          <a:cs typeface="Times New Roman" panose="02020603050405020304" pitchFamily="18" charset="0"/>
                        </a:rPr>
                        <a:t>Self-management</a:t>
                      </a:r>
                      <a:r>
                        <a:rPr lang="en-US" b="0" i="0" u="none" dirty="0">
                          <a:solidFill>
                            <a:schemeClr val="tx1"/>
                          </a:solidFill>
                          <a:latin typeface="Times New Roman" panose="02020603050405020304" pitchFamily="18" charset="0"/>
                          <a:cs typeface="Times New Roman" panose="02020603050405020304" pitchFamily="18" charset="0"/>
                        </a:rPr>
                        <a:t>: managing your own emotions and impulses</a:t>
                      </a:r>
                    </a:p>
                    <a:p>
                      <a:pPr marL="342900" indent="-342900" algn="just">
                        <a:buFont typeface="+mj-lt"/>
                        <a:buAutoNum type="arabicPeriod"/>
                      </a:pPr>
                      <a:r>
                        <a:rPr lang="en-US" b="1" i="0" u="none" dirty="0">
                          <a:solidFill>
                            <a:schemeClr val="tx1"/>
                          </a:solidFill>
                          <a:latin typeface="Times New Roman" panose="02020603050405020304" pitchFamily="18" charset="0"/>
                          <a:cs typeface="Times New Roman" panose="02020603050405020304" pitchFamily="18" charset="0"/>
                        </a:rPr>
                        <a:t>Empathy</a:t>
                      </a:r>
                      <a:r>
                        <a:rPr lang="en-US" b="0" i="0" u="none" dirty="0">
                          <a:solidFill>
                            <a:schemeClr val="tx1"/>
                          </a:solidFill>
                          <a:latin typeface="Times New Roman" panose="02020603050405020304" pitchFamily="18" charset="0"/>
                          <a:cs typeface="Times New Roman" panose="02020603050405020304" pitchFamily="18" charset="0"/>
                        </a:rPr>
                        <a:t>: sensing how others are feeling</a:t>
                      </a:r>
                    </a:p>
                    <a:p>
                      <a:pPr marL="342900" indent="-342900" algn="just">
                        <a:buFont typeface="+mj-lt"/>
                        <a:buAutoNum type="arabicPeriod"/>
                      </a:pPr>
                      <a:r>
                        <a:rPr lang="en-US" b="1" i="0" u="none" dirty="0">
                          <a:solidFill>
                            <a:schemeClr val="tx1"/>
                          </a:solidFill>
                          <a:latin typeface="Times New Roman" panose="02020603050405020304" pitchFamily="18" charset="0"/>
                          <a:cs typeface="Times New Roman" panose="02020603050405020304" pitchFamily="18" charset="0"/>
                        </a:rPr>
                        <a:t>Social skills: </a:t>
                      </a:r>
                      <a:r>
                        <a:rPr lang="en-US" b="0" i="0" u="none" dirty="0">
                          <a:solidFill>
                            <a:schemeClr val="tx1"/>
                          </a:solidFill>
                          <a:latin typeface="Times New Roman" panose="02020603050405020304" pitchFamily="18" charset="0"/>
                          <a:cs typeface="Times New Roman" panose="02020603050405020304" pitchFamily="18" charset="0"/>
                        </a:rPr>
                        <a:t>effectively handling the emotions of others</a:t>
                      </a:r>
                    </a:p>
                    <a:p>
                      <a:pPr marL="285750" indent="-285750" algn="just">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285750" indent="-285750" algn="l">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You can get a rough estimate of your EI by taking the EI self-assessment from About.com at:</a:t>
                      </a:r>
                    </a:p>
                    <a:p>
                      <a:pPr marL="285750" indent="-285750" algn="l">
                        <a:buFont typeface="Wingdings" panose="05000000000000000000" pitchFamily="2" charset="2"/>
                        <a:buChar char="§"/>
                      </a:pPr>
                      <a:endParaRPr lang="en-US" b="0" i="0" u="none"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b="0" i="0" u="none" dirty="0">
                          <a:solidFill>
                            <a:schemeClr val="tx1"/>
                          </a:solidFill>
                          <a:latin typeface="Times New Roman" panose="02020603050405020304" pitchFamily="18" charset="0"/>
                          <a:cs typeface="Times New Roman" panose="02020603050405020304" pitchFamily="18" charset="0"/>
                        </a:rPr>
                        <a:t> </a:t>
                      </a:r>
                      <a:r>
                        <a:rPr lang="en-US" b="0" i="1" u="none" dirty="0">
                          <a:solidFill>
                            <a:schemeClr val="tx1"/>
                          </a:solidFill>
                          <a:latin typeface="Times New Roman" panose="02020603050405020304" pitchFamily="18" charset="0"/>
                          <a:cs typeface="Times New Roman" panose="02020603050405020304" pitchFamily="18" charset="0"/>
                        </a:rPr>
                        <a:t>http://psychology.about.com/library/quiz/bl_eq_quiz.htm.</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137260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870844" y="1599605"/>
            <a:ext cx="9666096" cy="458074"/>
          </a:xfrm>
          <a:prstGeom prst="rect">
            <a:avLst/>
          </a:prstGeom>
          <a:noFill/>
        </p:spPr>
        <p:txBody>
          <a:bodyPr wrap="square" rtlCol="0">
            <a:spAutoFit/>
          </a:bodyPr>
          <a:lstStyle/>
          <a:p>
            <a:pPr lvl="0"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Learning Styles:</a:t>
            </a:r>
          </a:p>
        </p:txBody>
      </p:sp>
      <p:graphicFrame>
        <p:nvGraphicFramePr>
          <p:cNvPr id="4" name="Table 3"/>
          <p:cNvGraphicFramePr>
            <a:graphicFrameLocks noGrp="1"/>
          </p:cNvGraphicFramePr>
          <p:nvPr/>
        </p:nvGraphicFramePr>
        <p:xfrm>
          <a:off x="1423124" y="2057679"/>
          <a:ext cx="10720979" cy="3931920"/>
        </p:xfrm>
        <a:graphic>
          <a:graphicData uri="http://schemas.openxmlformats.org/drawingml/2006/table">
            <a:tbl>
              <a:tblPr firstRow="1" bandRow="1"/>
              <a:tblGrid>
                <a:gridCol w="2067449">
                  <a:extLst>
                    <a:ext uri="{9D8B030D-6E8A-4147-A177-3AD203B41FA5}">
                      <a16:colId xmlns:a16="http://schemas.microsoft.com/office/drawing/2014/main" val="20000"/>
                    </a:ext>
                  </a:extLst>
                </a:gridCol>
                <a:gridCol w="8653530">
                  <a:extLst>
                    <a:ext uri="{9D8B030D-6E8A-4147-A177-3AD203B41FA5}">
                      <a16:colId xmlns:a16="http://schemas.microsoft.com/office/drawing/2014/main" val="20001"/>
                    </a:ext>
                  </a:extLst>
                </a:gridCol>
              </a:tblGrid>
              <a:tr h="12182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Learning style </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Sensory Modalities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b="1" i="1" u="sng" dirty="0">
                          <a:solidFill>
                            <a:schemeClr val="tx1"/>
                          </a:solidFill>
                          <a:latin typeface="Times New Roman" panose="02020603050405020304" pitchFamily="18" charset="0"/>
                          <a:cs typeface="Times New Roman" panose="02020603050405020304" pitchFamily="18" charset="0"/>
                        </a:rPr>
                        <a:t>Learning style </a:t>
                      </a:r>
                      <a:r>
                        <a:rPr lang="en-US" b="0" i="0" u="none" dirty="0">
                          <a:solidFill>
                            <a:schemeClr val="tx1"/>
                          </a:solidFill>
                          <a:latin typeface="Times New Roman" panose="02020603050405020304" pitchFamily="18" charset="0"/>
                          <a:cs typeface="Times New Roman" panose="02020603050405020304" pitchFamily="18" charset="0"/>
                        </a:rPr>
                        <a:t>refers to individual differences and preferences in how we process information while problem solving, learning, or engaging in similar activities.</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b="1" i="1" u="sng" dirty="0">
                          <a:solidFill>
                            <a:srgbClr val="FF0000"/>
                          </a:solidFill>
                          <a:latin typeface="Times New Roman" panose="02020603050405020304" pitchFamily="18" charset="0"/>
                          <a:cs typeface="Times New Roman" panose="02020603050405020304" pitchFamily="18" charset="0"/>
                        </a:rPr>
                        <a:t>There are several of the most popular approaches to learning styles:</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b="1" i="1" u="sng" dirty="0">
                          <a:solidFill>
                            <a:schemeClr val="tx1"/>
                          </a:solidFill>
                          <a:latin typeface="Times New Roman" panose="02020603050405020304" pitchFamily="18" charset="0"/>
                          <a:cs typeface="Times New Roman" panose="02020603050405020304" pitchFamily="18" charset="0"/>
                        </a:rPr>
                        <a:t>1- A sensory modality </a:t>
                      </a:r>
                      <a:r>
                        <a:rPr lang="en-US" b="0" i="0" u="none" dirty="0">
                          <a:solidFill>
                            <a:schemeClr val="tx1"/>
                          </a:solidFill>
                          <a:latin typeface="Times New Roman" panose="02020603050405020304" pitchFamily="18" charset="0"/>
                          <a:cs typeface="Times New Roman" panose="02020603050405020304" pitchFamily="18" charset="0"/>
                        </a:rPr>
                        <a:t>is a system that interacts with the environment through one of the basic senses. The most important sensory modalities are:</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Visual: learning by seeing</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Auditory: learning by hearing</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Tactile: learning by touching</a:t>
                      </a:r>
                    </a:p>
                    <a:p>
                      <a:pPr marL="285750" indent="-285750" algn="just">
                        <a:buFont typeface="Wingdings" panose="05000000000000000000" pitchFamily="2" charset="2"/>
                        <a:buChar char="§"/>
                      </a:pPr>
                      <a:r>
                        <a:rPr lang="en-US" b="0" i="0" u="none" dirty="0">
                          <a:solidFill>
                            <a:schemeClr val="tx1"/>
                          </a:solidFill>
                          <a:latin typeface="Times New Roman" panose="02020603050405020304" pitchFamily="18" charset="0"/>
                          <a:cs typeface="Times New Roman" panose="02020603050405020304" pitchFamily="18" charset="0"/>
                        </a:rPr>
                        <a:t>Kinesthetic: learning by doing</a:t>
                      </a:r>
                    </a:p>
                    <a:p>
                      <a:pPr marL="0" indent="0" algn="just">
                        <a:buFont typeface="Wingdings" panose="05000000000000000000" pitchFamily="2" charset="2"/>
                        <a:buNone/>
                      </a:pPr>
                      <a:r>
                        <a:rPr lang="en-US" b="0" i="0" u="none" dirty="0">
                          <a:solidFill>
                            <a:schemeClr val="tx1"/>
                          </a:solidFill>
                          <a:latin typeface="Times New Roman" panose="02020603050405020304" pitchFamily="18" charset="0"/>
                          <a:cs typeface="Times New Roman" panose="02020603050405020304" pitchFamily="18" charset="0"/>
                        </a:rPr>
                        <a:t>according to researchers, about 20–30 percent of American students are auditory; about 40 percent are visual; and the remaining 30–40 percent are either tactile/kinesthetic, visual/tactile, or some combinations of the above major senses.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5142606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870844" y="1599605"/>
            <a:ext cx="9666096" cy="458074"/>
          </a:xfrm>
          <a:prstGeom prst="rect">
            <a:avLst/>
          </a:prstGeom>
          <a:noFill/>
        </p:spPr>
        <p:txBody>
          <a:bodyPr wrap="square" rtlCol="0">
            <a:spAutoFit/>
          </a:bodyPr>
          <a:lstStyle/>
          <a:p>
            <a:pPr lvl="0"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Learning Styles:</a:t>
            </a:r>
          </a:p>
        </p:txBody>
      </p:sp>
      <p:graphicFrame>
        <p:nvGraphicFramePr>
          <p:cNvPr id="6" name="Table 5"/>
          <p:cNvGraphicFramePr>
            <a:graphicFrameLocks noGrp="1"/>
          </p:cNvGraphicFramePr>
          <p:nvPr/>
        </p:nvGraphicFramePr>
        <p:xfrm>
          <a:off x="1752777" y="2047438"/>
          <a:ext cx="10286822" cy="3931920"/>
        </p:xfrm>
        <a:graphic>
          <a:graphicData uri="http://schemas.openxmlformats.org/drawingml/2006/table">
            <a:tbl>
              <a:tblPr firstRow="1" bandRow="1"/>
              <a:tblGrid>
                <a:gridCol w="2035485">
                  <a:extLst>
                    <a:ext uri="{9D8B030D-6E8A-4147-A177-3AD203B41FA5}">
                      <a16:colId xmlns:a16="http://schemas.microsoft.com/office/drawing/2014/main" val="20000"/>
                    </a:ext>
                  </a:extLst>
                </a:gridCol>
                <a:gridCol w="8251337">
                  <a:extLst>
                    <a:ext uri="{9D8B030D-6E8A-4147-A177-3AD203B41FA5}">
                      <a16:colId xmlns:a16="http://schemas.microsoft.com/office/drawing/2014/main" val="20001"/>
                    </a:ext>
                  </a:extLst>
                </a:gridCol>
              </a:tblGrid>
              <a:tr h="12182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Learning Style Inventory</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b="0" i="0" u="none" dirty="0">
                          <a:solidFill>
                            <a:schemeClr val="tx1"/>
                          </a:solidFill>
                          <a:latin typeface="Times New Roman" panose="02020603050405020304" pitchFamily="18" charset="0"/>
                          <a:cs typeface="Times New Roman" panose="02020603050405020304" pitchFamily="18" charset="0"/>
                        </a:rPr>
                        <a:t>2- </a:t>
                      </a:r>
                      <a:r>
                        <a:rPr lang="en-US" b="1" i="0" u="sng" dirty="0">
                          <a:solidFill>
                            <a:schemeClr val="tx1"/>
                          </a:solidFill>
                          <a:latin typeface="Times New Roman" panose="02020603050405020304" pitchFamily="18" charset="0"/>
                          <a:cs typeface="Times New Roman" panose="02020603050405020304" pitchFamily="18" charset="0"/>
                        </a:rPr>
                        <a:t>The Kolb Learning Style Inventory</a:t>
                      </a:r>
                      <a:r>
                        <a:rPr lang="en-US" b="0" i="0" u="none" dirty="0">
                          <a:solidFill>
                            <a:schemeClr val="tx1"/>
                          </a:solidFill>
                          <a:latin typeface="Times New Roman" panose="02020603050405020304" pitchFamily="18" charset="0"/>
                          <a:cs typeface="Times New Roman" panose="02020603050405020304" pitchFamily="18" charset="0"/>
                        </a:rPr>
                        <a:t>, is one of the more dominant approaches to categorizing cognitive styles. According to David Kolb, the four basic learning modes are </a:t>
                      </a:r>
                      <a:r>
                        <a:rPr lang="en-US" b="1" i="1" u="sng" dirty="0">
                          <a:solidFill>
                            <a:schemeClr val="tx1"/>
                          </a:solidFill>
                          <a:latin typeface="Times New Roman" panose="02020603050405020304" pitchFamily="18" charset="0"/>
                          <a:cs typeface="Times New Roman" panose="02020603050405020304" pitchFamily="18" charset="0"/>
                        </a:rPr>
                        <a:t>active experimentation, reflective observation, concrete experience, and abstract conceptualization</a:t>
                      </a:r>
                      <a:r>
                        <a:rPr lang="en-US" b="0" i="0" u="none" dirty="0">
                          <a:solidFill>
                            <a:schemeClr val="tx1"/>
                          </a:solidFill>
                          <a:latin typeface="Times New Roman" panose="02020603050405020304" pitchFamily="18" charset="0"/>
                          <a:cs typeface="Times New Roman" panose="02020603050405020304" pitchFamily="18" charset="0"/>
                        </a:rPr>
                        <a:t>.</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b="0" i="1" u="sng" dirty="0">
                          <a:solidFill>
                            <a:schemeClr val="tx1"/>
                          </a:solidFill>
                          <a:latin typeface="Times New Roman" panose="02020603050405020304" pitchFamily="18" charset="0"/>
                          <a:cs typeface="Times New Roman" panose="02020603050405020304" pitchFamily="18" charset="0"/>
                        </a:rPr>
                        <a:t>Kolb suggests that there are four basic learning styles:</a:t>
                      </a:r>
                    </a:p>
                    <a:p>
                      <a:pPr marL="0" indent="0" algn="just">
                        <a:buFont typeface="Wingdings" panose="05000000000000000000" pitchFamily="2" charset="2"/>
                        <a:buNone/>
                      </a:pPr>
                      <a:r>
                        <a:rPr lang="en-US" b="1" i="0" u="sng" dirty="0">
                          <a:solidFill>
                            <a:schemeClr val="tx1"/>
                          </a:solidFill>
                          <a:latin typeface="Times New Roman" panose="02020603050405020304" pitchFamily="18" charset="0"/>
                          <a:cs typeface="Times New Roman" panose="02020603050405020304" pitchFamily="18" charset="0"/>
                        </a:rPr>
                        <a:t>1- </a:t>
                      </a:r>
                      <a:r>
                        <a:rPr lang="en-US" b="1" i="0" u="sng" dirty="0" err="1">
                          <a:solidFill>
                            <a:schemeClr val="tx1"/>
                          </a:solidFill>
                          <a:latin typeface="Times New Roman" panose="02020603050405020304" pitchFamily="18" charset="0"/>
                          <a:cs typeface="Times New Roman" panose="02020603050405020304" pitchFamily="18" charset="0"/>
                        </a:rPr>
                        <a:t>Convergers</a:t>
                      </a:r>
                      <a:r>
                        <a:rPr lang="en-US" b="1" i="0" u="sng" dirty="0">
                          <a:solidFill>
                            <a:schemeClr val="tx1"/>
                          </a:solidFill>
                          <a:latin typeface="Times New Roman" panose="02020603050405020304" pitchFamily="18" charset="0"/>
                          <a:cs typeface="Times New Roman" panose="02020603050405020304" pitchFamily="18" charset="0"/>
                        </a:rPr>
                        <a:t>: </a:t>
                      </a:r>
                      <a:r>
                        <a:rPr lang="en-US" b="0" i="0" u="none" dirty="0">
                          <a:solidFill>
                            <a:schemeClr val="tx1"/>
                          </a:solidFill>
                          <a:latin typeface="Times New Roman" panose="02020603050405020304" pitchFamily="18" charset="0"/>
                          <a:cs typeface="Times New Roman" panose="02020603050405020304" pitchFamily="18" charset="0"/>
                        </a:rPr>
                        <a:t>depend primarily on active experimentation and abstract conceptualization to learn. People with this style are superior in technical tasks and problems and inferior in interpersonal learning settings.</a:t>
                      </a:r>
                    </a:p>
                    <a:p>
                      <a:pPr marL="0" indent="0" algn="just">
                        <a:buFont typeface="Wingdings" panose="05000000000000000000" pitchFamily="2" charset="2"/>
                        <a:buNone/>
                      </a:pPr>
                      <a:r>
                        <a:rPr lang="en-US" b="1" i="0" u="sng" dirty="0">
                          <a:solidFill>
                            <a:schemeClr val="tx1"/>
                          </a:solidFill>
                          <a:latin typeface="Times New Roman" panose="02020603050405020304" pitchFamily="18" charset="0"/>
                          <a:cs typeface="Times New Roman" panose="02020603050405020304" pitchFamily="18" charset="0"/>
                        </a:rPr>
                        <a:t>2-  </a:t>
                      </a:r>
                      <a:r>
                        <a:rPr lang="en-US" b="1" i="0" u="sng" dirty="0" err="1">
                          <a:solidFill>
                            <a:schemeClr val="tx1"/>
                          </a:solidFill>
                          <a:latin typeface="Times New Roman" panose="02020603050405020304" pitchFamily="18" charset="0"/>
                          <a:cs typeface="Times New Roman" panose="02020603050405020304" pitchFamily="18" charset="0"/>
                        </a:rPr>
                        <a:t>Divergers</a:t>
                      </a:r>
                      <a:r>
                        <a:rPr lang="en-US" b="1" i="0" u="sng" dirty="0">
                          <a:solidFill>
                            <a:schemeClr val="tx1"/>
                          </a:solidFill>
                          <a:latin typeface="Times New Roman" panose="02020603050405020304" pitchFamily="18" charset="0"/>
                          <a:cs typeface="Times New Roman" panose="02020603050405020304" pitchFamily="18" charset="0"/>
                        </a:rPr>
                        <a:t>: </a:t>
                      </a:r>
                      <a:r>
                        <a:rPr lang="en-US" b="0" i="0" u="none" dirty="0">
                          <a:solidFill>
                            <a:schemeClr val="tx1"/>
                          </a:solidFill>
                          <a:latin typeface="Times New Roman" panose="02020603050405020304" pitchFamily="18" charset="0"/>
                          <a:cs typeface="Times New Roman" panose="02020603050405020304" pitchFamily="18" charset="0"/>
                        </a:rPr>
                        <a:t>depend primarily on concrete experience and reflective observation. People with this style tend to organize concrete situations from different perspectives and structure their relationships into a meaningful whole. They are superior in generating alternative hypotheses and ideas and tend to be imaginative and people- or feeling-oriented.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3087230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870844" y="1599605"/>
            <a:ext cx="9666096" cy="458074"/>
          </a:xfrm>
          <a:prstGeom prst="rect">
            <a:avLst/>
          </a:prstGeom>
          <a:noFill/>
        </p:spPr>
        <p:txBody>
          <a:bodyPr wrap="square" rtlCol="0">
            <a:spAutoFit/>
          </a:bodyPr>
          <a:lstStyle/>
          <a:p>
            <a:pPr lvl="0"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Learning Styles:</a:t>
            </a:r>
          </a:p>
        </p:txBody>
      </p:sp>
      <p:graphicFrame>
        <p:nvGraphicFramePr>
          <p:cNvPr id="4" name="Table 3"/>
          <p:cNvGraphicFramePr>
            <a:graphicFrameLocks noGrp="1"/>
          </p:cNvGraphicFramePr>
          <p:nvPr/>
        </p:nvGraphicFramePr>
        <p:xfrm>
          <a:off x="1900565" y="2546061"/>
          <a:ext cx="9902229" cy="2834640"/>
        </p:xfrm>
        <a:graphic>
          <a:graphicData uri="http://schemas.openxmlformats.org/drawingml/2006/table">
            <a:tbl>
              <a:tblPr firstRow="1" bandRow="1"/>
              <a:tblGrid>
                <a:gridCol w="1959384">
                  <a:extLst>
                    <a:ext uri="{9D8B030D-6E8A-4147-A177-3AD203B41FA5}">
                      <a16:colId xmlns:a16="http://schemas.microsoft.com/office/drawing/2014/main" val="20000"/>
                    </a:ext>
                  </a:extLst>
                </a:gridCol>
                <a:gridCol w="7942845">
                  <a:extLst>
                    <a:ext uri="{9D8B030D-6E8A-4147-A177-3AD203B41FA5}">
                      <a16:colId xmlns:a16="http://schemas.microsoft.com/office/drawing/2014/main" val="20001"/>
                    </a:ext>
                  </a:extLst>
                </a:gridCol>
              </a:tblGrid>
              <a:tr h="12182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Learning Style Inventory</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3- Assimilators: </a:t>
                      </a:r>
                      <a:r>
                        <a:rPr lang="en-US" b="0" i="0" u="none" dirty="0">
                          <a:solidFill>
                            <a:schemeClr val="tx1"/>
                          </a:solidFill>
                          <a:latin typeface="Times New Roman" panose="02020603050405020304" pitchFamily="18" charset="0"/>
                          <a:cs typeface="Times New Roman" panose="02020603050405020304" pitchFamily="18" charset="0"/>
                        </a:rPr>
                        <a:t>depend on abstract conceptualization and reflective observation. These individuals tend to be more concerned about abstract concepts and ideas than about people. They also tend to focus on the logical soundness and preciseness of ideas, rather than the ideas’ practical values; they tend to work in research and planning units.</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4- Accommodators</a:t>
                      </a:r>
                      <a:r>
                        <a:rPr lang="en-US" b="0" i="0" u="none" dirty="0">
                          <a:solidFill>
                            <a:schemeClr val="tx1"/>
                          </a:solidFill>
                          <a:latin typeface="Times New Roman" panose="02020603050405020304" pitchFamily="18" charset="0"/>
                          <a:cs typeface="Times New Roman" panose="02020603050405020304" pitchFamily="18" charset="0"/>
                        </a:rPr>
                        <a:t>: rely mainly on active experimentation and concrete experiences and focus on risk taking, opportunity seeking, and action. Accommodators tend to deal with people easily and specialize in action-oriented jobs, such as marketing and sales.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3849177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870844" y="1599605"/>
            <a:ext cx="9666096" cy="458074"/>
          </a:xfrm>
          <a:prstGeom prst="rect">
            <a:avLst/>
          </a:prstGeom>
          <a:noFill/>
        </p:spPr>
        <p:txBody>
          <a:bodyPr wrap="square" rtlCol="0">
            <a:spAutoFit/>
          </a:bodyPr>
          <a:lstStyle/>
          <a:p>
            <a:pPr lvl="0"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Learning Styles:</a:t>
            </a:r>
          </a:p>
        </p:txBody>
      </p:sp>
      <p:graphicFrame>
        <p:nvGraphicFramePr>
          <p:cNvPr id="6" name="Table 5"/>
          <p:cNvGraphicFramePr>
            <a:graphicFrameLocks noGrp="1"/>
          </p:cNvGraphicFramePr>
          <p:nvPr>
            <p:extLst>
              <p:ext uri="{D42A27DB-BD31-4B8C-83A1-F6EECF244321}">
                <p14:modId xmlns:p14="http://schemas.microsoft.com/office/powerpoint/2010/main" val="224060193"/>
              </p:ext>
            </p:extLst>
          </p:nvPr>
        </p:nvGraphicFramePr>
        <p:xfrm>
          <a:off x="1870844" y="2167301"/>
          <a:ext cx="9902229" cy="3931920"/>
        </p:xfrm>
        <a:graphic>
          <a:graphicData uri="http://schemas.openxmlformats.org/drawingml/2006/table">
            <a:tbl>
              <a:tblPr firstRow="1" bandRow="1"/>
              <a:tblGrid>
                <a:gridCol w="1959384">
                  <a:extLst>
                    <a:ext uri="{9D8B030D-6E8A-4147-A177-3AD203B41FA5}">
                      <a16:colId xmlns:a16="http://schemas.microsoft.com/office/drawing/2014/main" val="20000"/>
                    </a:ext>
                  </a:extLst>
                </a:gridCol>
                <a:gridCol w="7942845">
                  <a:extLst>
                    <a:ext uri="{9D8B030D-6E8A-4147-A177-3AD203B41FA5}">
                      <a16:colId xmlns:a16="http://schemas.microsoft.com/office/drawing/2014/main" val="20001"/>
                    </a:ext>
                  </a:extLst>
                </a:gridCol>
              </a:tblGrid>
              <a:tr h="12182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Learning Style Orientations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1800" b="1" i="0" u="sng" kern="1200" dirty="0">
                          <a:solidFill>
                            <a:schemeClr val="tx1"/>
                          </a:solidFill>
                          <a:latin typeface="Times New Roman" panose="02020603050405020304" pitchFamily="18" charset="0"/>
                          <a:ea typeface="+mn-ea"/>
                          <a:cs typeface="Times New Roman" panose="02020603050405020304" pitchFamily="18" charset="0"/>
                        </a:rPr>
                        <a:t>3- Learning style orientations </a:t>
                      </a:r>
                      <a:r>
                        <a:rPr lang="en-US" sz="1800" b="0" i="0" u="none" kern="1200" dirty="0">
                          <a:solidFill>
                            <a:schemeClr val="tx1"/>
                          </a:solidFill>
                          <a:latin typeface="Times New Roman" panose="02020603050405020304" pitchFamily="18" charset="0"/>
                          <a:ea typeface="+mn-ea"/>
                          <a:cs typeface="Times New Roman" panose="02020603050405020304" pitchFamily="18" charset="0"/>
                        </a:rPr>
                        <a:t>predict preferences for instructional methods beyond the Big Five personality traits. They identified five key factors:</a:t>
                      </a:r>
                    </a:p>
                    <a:p>
                      <a:pPr marL="0" indent="0" algn="just">
                        <a:buFont typeface="Wingdings" panose="05000000000000000000" pitchFamily="2" charset="2"/>
                        <a:buNone/>
                      </a:pPr>
                      <a:endParaRPr lang="en-US" sz="1800" b="0" i="1"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mj-lt"/>
                        <a:buAutoNum type="arabicPeriod"/>
                      </a:pPr>
                      <a:r>
                        <a:rPr lang="en-US" b="0" i="1" u="none" dirty="0">
                          <a:solidFill>
                            <a:schemeClr val="tx1"/>
                          </a:solidFill>
                          <a:latin typeface="Times New Roman" panose="02020603050405020304" pitchFamily="18" charset="0"/>
                          <a:cs typeface="Times New Roman" panose="02020603050405020304" pitchFamily="18" charset="0"/>
                        </a:rPr>
                        <a:t>Discovery learning: </a:t>
                      </a:r>
                      <a:r>
                        <a:rPr lang="en-US" b="0" i="0" u="none" dirty="0">
                          <a:solidFill>
                            <a:schemeClr val="tx1"/>
                          </a:solidFill>
                          <a:latin typeface="Times New Roman" panose="02020603050405020304" pitchFamily="18" charset="0"/>
                          <a:cs typeface="Times New Roman" panose="02020603050405020304" pitchFamily="18" charset="0"/>
                        </a:rPr>
                        <a:t>an inclination for exploration during learning. Discovery learners prefer subjective assessments, interactional activities, informational methods, and active-reflective activities.</a:t>
                      </a:r>
                    </a:p>
                    <a:p>
                      <a:pPr marL="342900" indent="-342900" algn="just">
                        <a:buFont typeface="+mj-lt"/>
                        <a:buAutoNum type="arabicPeriod"/>
                      </a:pPr>
                      <a:endParaRPr lang="en-US" b="0" i="1"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b="0" i="1" u="none" dirty="0">
                          <a:solidFill>
                            <a:schemeClr val="tx1"/>
                          </a:solidFill>
                          <a:latin typeface="Times New Roman" panose="02020603050405020304" pitchFamily="18" charset="0"/>
                          <a:cs typeface="Times New Roman" panose="02020603050405020304" pitchFamily="18" charset="0"/>
                        </a:rPr>
                        <a:t>Experiential learning: </a:t>
                      </a:r>
                      <a:r>
                        <a:rPr lang="en-US" b="0" i="0" u="none" dirty="0">
                          <a:solidFill>
                            <a:schemeClr val="tx1"/>
                          </a:solidFill>
                          <a:latin typeface="Times New Roman" panose="02020603050405020304" pitchFamily="18" charset="0"/>
                          <a:cs typeface="Times New Roman" panose="02020603050405020304" pitchFamily="18" charset="0"/>
                        </a:rPr>
                        <a:t>a desire for hands-on approaches to instruction. Experiential learning is positively related to a preference for action activities.</a:t>
                      </a:r>
                    </a:p>
                    <a:p>
                      <a:pPr marL="342900" indent="-342900" algn="just">
                        <a:buFont typeface="+mj-lt"/>
                        <a:buAutoNum type="arabicPeriod"/>
                      </a:pPr>
                      <a:endParaRPr lang="en-US" b="0" i="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b="0" i="1" u="none" dirty="0">
                          <a:solidFill>
                            <a:schemeClr val="tx1"/>
                          </a:solidFill>
                          <a:latin typeface="Times New Roman" panose="02020603050405020304" pitchFamily="18" charset="0"/>
                          <a:cs typeface="Times New Roman" panose="02020603050405020304" pitchFamily="18" charset="0"/>
                        </a:rPr>
                        <a:t>Observational learning</a:t>
                      </a:r>
                      <a:r>
                        <a:rPr lang="en-US" b="0" i="0" u="none" dirty="0">
                          <a:solidFill>
                            <a:schemeClr val="tx1"/>
                          </a:solidFill>
                          <a:latin typeface="Times New Roman" panose="02020603050405020304" pitchFamily="18" charset="0"/>
                          <a:cs typeface="Times New Roman" panose="02020603050405020304" pitchFamily="18" charset="0"/>
                        </a:rPr>
                        <a:t>: a preference for external stimuli such as demonstrations and diagrams to help facilitate learning. Observational learning is positively related to preference for informational methods and active-reflective methods.</a:t>
                      </a:r>
                    </a:p>
                    <a:p>
                      <a:pPr marL="0" indent="0" algn="just">
                        <a:buFont typeface="Wingdings" panose="05000000000000000000" pitchFamily="2" charset="2"/>
                        <a:buNone/>
                      </a:pPr>
                      <a:endParaRPr lang="en-US" b="0" i="0" u="none"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383676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10616475"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lvl="0" indent="-285750" algn="just">
              <a:lnSpc>
                <a:spcPct val="150000"/>
              </a:lnSpc>
              <a:buFont typeface="Wingdings" panose="05000000000000000000" pitchFamily="2" charset="2"/>
              <a:buChar char="§"/>
            </a:pPr>
            <a:endParaRPr lang="en-US"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Individual Differences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1870844" y="1599605"/>
            <a:ext cx="9666096" cy="458074"/>
          </a:xfrm>
          <a:prstGeom prst="rect">
            <a:avLst/>
          </a:prstGeom>
          <a:noFill/>
        </p:spPr>
        <p:txBody>
          <a:bodyPr wrap="square" rtlCol="0">
            <a:spAutoFit/>
          </a:bodyPr>
          <a:lstStyle/>
          <a:p>
            <a:pPr lvl="0"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Learning Styles:</a:t>
            </a:r>
          </a:p>
        </p:txBody>
      </p:sp>
      <p:graphicFrame>
        <p:nvGraphicFramePr>
          <p:cNvPr id="4" name="Table 3"/>
          <p:cNvGraphicFramePr>
            <a:graphicFrameLocks noGrp="1"/>
          </p:cNvGraphicFramePr>
          <p:nvPr/>
        </p:nvGraphicFramePr>
        <p:xfrm>
          <a:off x="1752777" y="2611760"/>
          <a:ext cx="9902229" cy="2286000"/>
        </p:xfrm>
        <a:graphic>
          <a:graphicData uri="http://schemas.openxmlformats.org/drawingml/2006/table">
            <a:tbl>
              <a:tblPr firstRow="1" bandRow="1"/>
              <a:tblGrid>
                <a:gridCol w="2017099">
                  <a:extLst>
                    <a:ext uri="{9D8B030D-6E8A-4147-A177-3AD203B41FA5}">
                      <a16:colId xmlns:a16="http://schemas.microsoft.com/office/drawing/2014/main" val="20000"/>
                    </a:ext>
                  </a:extLst>
                </a:gridCol>
                <a:gridCol w="7885130">
                  <a:extLst>
                    <a:ext uri="{9D8B030D-6E8A-4147-A177-3AD203B41FA5}">
                      <a16:colId xmlns:a16="http://schemas.microsoft.com/office/drawing/2014/main" val="20001"/>
                    </a:ext>
                  </a:extLst>
                </a:gridCol>
              </a:tblGrid>
              <a:tr h="12182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dirty="0">
                          <a:solidFill>
                            <a:schemeClr val="tx1"/>
                          </a:solidFill>
                          <a:latin typeface="Times New Roman" panose="02020603050405020304" pitchFamily="18" charset="0"/>
                          <a:cs typeface="Times New Roman" panose="02020603050405020304" pitchFamily="18" charset="0"/>
                        </a:rPr>
                        <a:t>Learning Style Orientations</a:t>
                      </a: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r>
                        <a:rPr lang="en-US" b="0" i="0" u="none" dirty="0">
                          <a:solidFill>
                            <a:schemeClr val="tx1"/>
                          </a:solidFill>
                          <a:latin typeface="Times New Roman" panose="02020603050405020304" pitchFamily="18" charset="0"/>
                          <a:cs typeface="Times New Roman" panose="02020603050405020304" pitchFamily="18" charset="0"/>
                        </a:rPr>
                        <a:t>4</a:t>
                      </a:r>
                      <a:r>
                        <a:rPr lang="en-US" b="0" i="1" u="none" dirty="0">
                          <a:solidFill>
                            <a:schemeClr val="tx1"/>
                          </a:solidFill>
                          <a:latin typeface="Times New Roman" panose="02020603050405020304" pitchFamily="18" charset="0"/>
                          <a:cs typeface="Times New Roman" panose="02020603050405020304" pitchFamily="18" charset="0"/>
                        </a:rPr>
                        <a:t>. Structured learning: a </a:t>
                      </a:r>
                      <a:r>
                        <a:rPr lang="en-US" b="0" i="0" u="none" dirty="0">
                          <a:solidFill>
                            <a:schemeClr val="tx1"/>
                          </a:solidFill>
                          <a:latin typeface="Times New Roman" panose="02020603050405020304" pitchFamily="18" charset="0"/>
                          <a:cs typeface="Times New Roman" panose="02020603050405020304" pitchFamily="18" charset="0"/>
                        </a:rPr>
                        <a:t>preference for processing strategies such as taking notes, writing down task steps, and so forth. Structured learning is related to preferences for subjective assessments.</a:t>
                      </a:r>
                    </a:p>
                    <a:p>
                      <a:pPr marL="0" indent="0" algn="just">
                        <a:buFont typeface="+mj-lt"/>
                        <a:buNone/>
                      </a:pPr>
                      <a:endParaRPr lang="en-US" b="0" i="0" u="none" dirty="0">
                        <a:solidFill>
                          <a:schemeClr val="tx1"/>
                        </a:solidFill>
                        <a:latin typeface="Times New Roman" panose="02020603050405020304" pitchFamily="18" charset="0"/>
                        <a:cs typeface="Times New Roman" panose="02020603050405020304" pitchFamily="18" charset="0"/>
                      </a:endParaRPr>
                    </a:p>
                    <a:p>
                      <a:pPr marL="0" indent="0" algn="just">
                        <a:buFont typeface="+mj-lt"/>
                        <a:buNone/>
                      </a:pPr>
                      <a:r>
                        <a:rPr lang="en-US" b="0" i="0" u="none" dirty="0">
                          <a:solidFill>
                            <a:schemeClr val="tx1"/>
                          </a:solidFill>
                          <a:latin typeface="Times New Roman" panose="02020603050405020304" pitchFamily="18" charset="0"/>
                          <a:cs typeface="Times New Roman" panose="02020603050405020304" pitchFamily="18" charset="0"/>
                        </a:rPr>
                        <a:t>5</a:t>
                      </a:r>
                      <a:r>
                        <a:rPr lang="en-US" b="0" i="1" u="none" dirty="0">
                          <a:solidFill>
                            <a:schemeClr val="tx1"/>
                          </a:solidFill>
                          <a:latin typeface="Times New Roman" panose="02020603050405020304" pitchFamily="18" charset="0"/>
                          <a:cs typeface="Times New Roman" panose="02020603050405020304" pitchFamily="18" charset="0"/>
                        </a:rPr>
                        <a:t>. Group learning: </a:t>
                      </a:r>
                      <a:r>
                        <a:rPr lang="en-US" b="0" i="0" u="none" dirty="0">
                          <a:solidFill>
                            <a:schemeClr val="tx1"/>
                          </a:solidFill>
                          <a:latin typeface="Times New Roman" panose="02020603050405020304" pitchFamily="18" charset="0"/>
                          <a:cs typeface="Times New Roman" panose="02020603050405020304" pitchFamily="18" charset="0"/>
                        </a:rPr>
                        <a:t>a preference to work with others while learning. Group learning is related to preferences for action and interactional learning</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654053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6" y="1414509"/>
            <a:ext cx="10616475" cy="4732282"/>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sz="4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Attitudes in Organizations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CB1192C-9129-4E12-BBDE-AEA5F7FE7E7D}"/>
              </a:ext>
            </a:extLst>
          </p:cNvPr>
          <p:cNvSpPr txBox="1"/>
          <p:nvPr/>
        </p:nvSpPr>
        <p:spPr>
          <a:xfrm>
            <a:off x="2249596" y="522304"/>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Tree>
    <p:extLst>
      <p:ext uri="{BB962C8B-B14F-4D97-AF65-F5344CB8AC3E}">
        <p14:creationId xmlns:p14="http://schemas.microsoft.com/office/powerpoint/2010/main" val="1751541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6" y="1414509"/>
            <a:ext cx="10616475" cy="4732282"/>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Real-World Challenge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ED7D31">
                    <a:lumMod val="75000"/>
                  </a:srgbClr>
                </a:solidFill>
                <a:effectLst/>
                <a:uLnTx/>
                <a:uFillTx/>
                <a:latin typeface="Times New Roman" panose="02020603050405020304" pitchFamily="18" charset="0"/>
                <a:ea typeface="+mn-ea"/>
                <a:cs typeface="Times New Roman" panose="02020603050405020304" pitchFamily="18" charset="0"/>
              </a:rPr>
              <a:t>Attitude Is a Choice at Pike Place Fish Market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John Yokoyama did not plan on owning Seattle’s Pike Place Fish Market.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But when the owner of the business decided to get out, Yokoyama decided to buy the business instead of losing his job.</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He emulated the previous owner’s negative attitudes, anger, and fear-based management style. No one working there was having fun, including Yokoyama.</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As his business struggled, employee turnover was high and morale was low.</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Yokoyama knew he was not getting the best from his employees and</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finally recognized that he needed to change his managerial values and style to save his business.</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Yokoyama asks you for advice on improving his employees’ attitudes.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793523"/>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CB1192C-9129-4E12-BBDE-AEA5F7FE7E7D}"/>
              </a:ext>
            </a:extLst>
          </p:cNvPr>
          <p:cNvSpPr txBox="1"/>
          <p:nvPr/>
        </p:nvSpPr>
        <p:spPr>
          <a:xfrm>
            <a:off x="2249596" y="522304"/>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Tree>
    <p:extLst>
      <p:ext uri="{BB962C8B-B14F-4D97-AF65-F5344CB8AC3E}">
        <p14:creationId xmlns:p14="http://schemas.microsoft.com/office/powerpoint/2010/main" val="501006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6" y="1724291"/>
            <a:ext cx="10616475" cy="420998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893244"/>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CB1192C-9129-4E12-BBDE-AEA5F7FE7E7D}"/>
              </a:ext>
            </a:extLst>
          </p:cNvPr>
          <p:cNvSpPr txBox="1"/>
          <p:nvPr/>
        </p:nvSpPr>
        <p:spPr>
          <a:xfrm>
            <a:off x="2249596" y="522304"/>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TextBox 10">
            <a:extLst>
              <a:ext uri="{FF2B5EF4-FFF2-40B4-BE49-F238E27FC236}">
                <a16:creationId xmlns:a16="http://schemas.microsoft.com/office/drawing/2014/main" id="{DA021591-92DC-45FF-8618-187180A413EB}"/>
              </a:ext>
            </a:extLst>
          </p:cNvPr>
          <p:cNvSpPr txBox="1"/>
          <p:nvPr/>
        </p:nvSpPr>
        <p:spPr>
          <a:xfrm>
            <a:off x="1906373" y="1663015"/>
            <a:ext cx="9649980" cy="873572"/>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Real-World Challenge :</a:t>
            </a:r>
          </a:p>
          <a:p>
            <a:pPr algn="just">
              <a:lnSpc>
                <a:spcPct val="150000"/>
              </a:lnSpc>
            </a:pPr>
            <a:r>
              <a:rPr lang="en-US" b="1" u="sng" dirty="0">
                <a:solidFill>
                  <a:srgbClr val="ED7D31">
                    <a:lumMod val="75000"/>
                  </a:srgbClr>
                </a:solidFill>
                <a:latin typeface="Times New Roman" panose="02020603050405020304" pitchFamily="18" charset="0"/>
                <a:cs typeface="Times New Roman" panose="02020603050405020304" pitchFamily="18" charset="0"/>
              </a:rPr>
              <a:t>Attitude Is a Choice at Pike Place Fish Market </a:t>
            </a:r>
          </a:p>
        </p:txBody>
      </p:sp>
      <p:pic>
        <p:nvPicPr>
          <p:cNvPr id="13" name="Picture 12">
            <a:extLst>
              <a:ext uri="{FF2B5EF4-FFF2-40B4-BE49-F238E27FC236}">
                <a16:creationId xmlns:a16="http://schemas.microsoft.com/office/drawing/2014/main" id="{F18FA6CC-EDAD-4F36-9C32-7297D5847A1D}"/>
              </a:ext>
            </a:extLst>
          </p:cNvPr>
          <p:cNvPicPr>
            <a:picLocks noChangeAspect="1"/>
          </p:cNvPicPr>
          <p:nvPr/>
        </p:nvPicPr>
        <p:blipFill>
          <a:blip r:embed="rId8"/>
          <a:stretch>
            <a:fillRect/>
          </a:stretch>
        </p:blipFill>
        <p:spPr>
          <a:xfrm>
            <a:off x="1906373" y="2536587"/>
            <a:ext cx="8093675" cy="3113819"/>
          </a:xfrm>
          <a:prstGeom prst="rect">
            <a:avLst/>
          </a:prstGeom>
        </p:spPr>
      </p:pic>
    </p:spTree>
    <p:extLst>
      <p:ext uri="{BB962C8B-B14F-4D97-AF65-F5344CB8AC3E}">
        <p14:creationId xmlns:p14="http://schemas.microsoft.com/office/powerpoint/2010/main" val="1547234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6" y="1724291"/>
            <a:ext cx="10616475" cy="420998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893244"/>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CB1192C-9129-4E12-BBDE-AEA5F7FE7E7D}"/>
              </a:ext>
            </a:extLst>
          </p:cNvPr>
          <p:cNvSpPr txBox="1"/>
          <p:nvPr/>
        </p:nvSpPr>
        <p:spPr>
          <a:xfrm>
            <a:off x="2249596" y="522304"/>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TextBox 10">
            <a:extLst>
              <a:ext uri="{FF2B5EF4-FFF2-40B4-BE49-F238E27FC236}">
                <a16:creationId xmlns:a16="http://schemas.microsoft.com/office/drawing/2014/main" id="{DA021591-92DC-45FF-8618-187180A413EB}"/>
              </a:ext>
            </a:extLst>
          </p:cNvPr>
          <p:cNvSpPr txBox="1"/>
          <p:nvPr/>
        </p:nvSpPr>
        <p:spPr>
          <a:xfrm>
            <a:off x="1771923" y="1757732"/>
            <a:ext cx="9649980" cy="49866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p:txBody>
      </p:sp>
      <p:graphicFrame>
        <p:nvGraphicFramePr>
          <p:cNvPr id="15" name="Table 7">
            <a:extLst>
              <a:ext uri="{FF2B5EF4-FFF2-40B4-BE49-F238E27FC236}">
                <a16:creationId xmlns:a16="http://schemas.microsoft.com/office/drawing/2014/main" id="{57EF10AF-1406-4372-A1B6-76D3E9EC95F7}"/>
              </a:ext>
            </a:extLst>
          </p:cNvPr>
          <p:cNvGraphicFramePr>
            <a:graphicFrameLocks noGrp="1"/>
          </p:cNvGraphicFramePr>
          <p:nvPr>
            <p:extLst>
              <p:ext uri="{D42A27DB-BD31-4B8C-83A1-F6EECF244321}">
                <p14:modId xmlns:p14="http://schemas.microsoft.com/office/powerpoint/2010/main" val="1401509084"/>
              </p:ext>
            </p:extLst>
          </p:nvPr>
        </p:nvGraphicFramePr>
        <p:xfrm>
          <a:off x="1771923" y="2588588"/>
          <a:ext cx="9303139" cy="3188591"/>
        </p:xfrm>
        <a:graphic>
          <a:graphicData uri="http://schemas.openxmlformats.org/drawingml/2006/table">
            <a:tbl>
              <a:tblPr firstRow="1" bandRow="1"/>
              <a:tblGrid>
                <a:gridCol w="2004766">
                  <a:extLst>
                    <a:ext uri="{9D8B030D-6E8A-4147-A177-3AD203B41FA5}">
                      <a16:colId xmlns:a16="http://schemas.microsoft.com/office/drawing/2014/main" val="3966072766"/>
                    </a:ext>
                  </a:extLst>
                </a:gridCol>
                <a:gridCol w="7298373">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dirty="0">
                          <a:solidFill>
                            <a:schemeClr val="tx1"/>
                          </a:solidFill>
                          <a:latin typeface="Times New Roman" panose="02020603050405020304" pitchFamily="18" charset="0"/>
                          <a:cs typeface="Times New Roman" panose="02020603050405020304" pitchFamily="18" charset="0"/>
                        </a:rPr>
                        <a:t> </a:t>
                      </a:r>
                      <a:r>
                        <a:rPr lang="en-US" sz="2000" dirty="0">
                          <a:solidFill>
                            <a:srgbClr val="0A1F61"/>
                          </a:solidFill>
                          <a:latin typeface="Times New Roman" panose="02020603050405020304" pitchFamily="18" charset="0"/>
                          <a:cs typeface="Times New Roman" panose="02020603050405020304" pitchFamily="18" charset="0"/>
                        </a:rPr>
                        <a:t>Attitudes</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Attitudes </a:t>
                      </a:r>
                      <a:r>
                        <a:rPr lang="en-US" sz="2000" b="1" kern="1200" dirty="0">
                          <a:solidFill>
                            <a:srgbClr val="0A1F61"/>
                          </a:solidFill>
                          <a:latin typeface="Times New Roman" panose="02020603050405020304" pitchFamily="18" charset="0"/>
                          <a:ea typeface="+mn-ea"/>
                          <a:cs typeface="Times New Roman" panose="02020603050405020304" pitchFamily="18" charset="0"/>
                        </a:rPr>
                        <a:t>Important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How Attitudes Are Formed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0" dirty="0">
                          <a:solidFill>
                            <a:schemeClr val="tx1"/>
                          </a:solidFill>
                          <a:latin typeface="Times New Roman" panose="02020603050405020304" pitchFamily="18" charset="0"/>
                          <a:cs typeface="Times New Roman" panose="02020603050405020304" pitchFamily="18" charset="0"/>
                        </a:rPr>
                        <a:t>Defined as A person’s complexes of beliefs and feelings about specific ideas, situations, or other people</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2000" b="0" dirty="0">
                          <a:solidFill>
                            <a:schemeClr val="tx1"/>
                          </a:solidFill>
                          <a:latin typeface="Times New Roman" panose="02020603050405020304" pitchFamily="18" charset="0"/>
                          <a:cs typeface="Times New Roman" panose="02020603050405020304" pitchFamily="18" charset="0"/>
                        </a:rPr>
                        <a:t>Attitudes are important because they are the mechanism through which most people express their feelings. </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2000" b="0" dirty="0">
                          <a:solidFill>
                            <a:schemeClr val="tx1"/>
                          </a:solidFill>
                          <a:latin typeface="Times New Roman" panose="02020603050405020304" pitchFamily="18" charset="0"/>
                          <a:cs typeface="Times New Roman" panose="02020603050405020304" pitchFamily="18" charset="0"/>
                        </a:rPr>
                        <a:t>Attitudes are formed by a variety of forces, including our personal values, our experiences, and our personalities.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2934557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6" y="1724291"/>
            <a:ext cx="10616475" cy="420998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893244"/>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CB1192C-9129-4E12-BBDE-AEA5F7FE7E7D}"/>
              </a:ext>
            </a:extLst>
          </p:cNvPr>
          <p:cNvSpPr txBox="1"/>
          <p:nvPr/>
        </p:nvSpPr>
        <p:spPr>
          <a:xfrm>
            <a:off x="2249596" y="522304"/>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TextBox 10">
            <a:extLst>
              <a:ext uri="{FF2B5EF4-FFF2-40B4-BE49-F238E27FC236}">
                <a16:creationId xmlns:a16="http://schemas.microsoft.com/office/drawing/2014/main" id="{DA021591-92DC-45FF-8618-187180A413EB}"/>
              </a:ext>
            </a:extLst>
          </p:cNvPr>
          <p:cNvSpPr txBox="1"/>
          <p:nvPr/>
        </p:nvSpPr>
        <p:spPr>
          <a:xfrm>
            <a:off x="1771923" y="1757732"/>
            <a:ext cx="9649980" cy="49866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1- Attitudes in Organizations:</a:t>
            </a:r>
          </a:p>
        </p:txBody>
      </p:sp>
      <p:grpSp>
        <p:nvGrpSpPr>
          <p:cNvPr id="13" name="Group 12">
            <a:extLst>
              <a:ext uri="{FF2B5EF4-FFF2-40B4-BE49-F238E27FC236}">
                <a16:creationId xmlns:a16="http://schemas.microsoft.com/office/drawing/2014/main" id="{BFCE024E-0670-4890-A7B9-F1C5FD060DAD}"/>
              </a:ext>
            </a:extLst>
          </p:cNvPr>
          <p:cNvGrpSpPr/>
          <p:nvPr/>
        </p:nvGrpSpPr>
        <p:grpSpPr>
          <a:xfrm>
            <a:off x="1882851" y="2175822"/>
            <a:ext cx="9919941" cy="3694343"/>
            <a:chOff x="1355833" y="1891609"/>
            <a:chExt cx="10564844" cy="3694343"/>
          </a:xfrm>
        </p:grpSpPr>
        <p:pic>
          <p:nvPicPr>
            <p:cNvPr id="16" name="Picture 15">
              <a:extLst>
                <a:ext uri="{FF2B5EF4-FFF2-40B4-BE49-F238E27FC236}">
                  <a16:creationId xmlns:a16="http://schemas.microsoft.com/office/drawing/2014/main" id="{3ED0BCC9-ABEF-406D-8EE6-A247575360A5}"/>
                </a:ext>
              </a:extLst>
            </p:cNvPr>
            <p:cNvPicPr>
              <a:picLocks noChangeAspect="1"/>
            </p:cNvPicPr>
            <p:nvPr/>
          </p:nvPicPr>
          <p:blipFill>
            <a:blip r:embed="rId8"/>
            <a:stretch>
              <a:fillRect/>
            </a:stretch>
          </p:blipFill>
          <p:spPr>
            <a:xfrm>
              <a:off x="7392879" y="1891609"/>
              <a:ext cx="4527798" cy="3694343"/>
            </a:xfrm>
            <a:prstGeom prst="rect">
              <a:avLst/>
            </a:prstGeom>
          </p:spPr>
        </p:pic>
        <p:sp>
          <p:nvSpPr>
            <p:cNvPr id="17" name="TextBox 16">
              <a:extLst>
                <a:ext uri="{FF2B5EF4-FFF2-40B4-BE49-F238E27FC236}">
                  <a16:creationId xmlns:a16="http://schemas.microsoft.com/office/drawing/2014/main" id="{A744C298-8169-4276-9663-7B1E44C20A5E}"/>
                </a:ext>
              </a:extLst>
            </p:cNvPr>
            <p:cNvSpPr txBox="1"/>
            <p:nvPr/>
          </p:nvSpPr>
          <p:spPr>
            <a:xfrm>
              <a:off x="1355833" y="2513235"/>
              <a:ext cx="6037047" cy="2308324"/>
            </a:xfrm>
            <a:prstGeom prst="rect">
              <a:avLst/>
            </a:prstGeom>
            <a:solidFill>
              <a:srgbClr val="FF9518"/>
            </a:solidFill>
          </p:spPr>
          <p:txBody>
            <a:bodyPr wrap="square">
              <a:spAutoFit/>
            </a:bodyPr>
            <a:lstStyle/>
            <a:p>
              <a:pPr algn="just"/>
              <a:r>
                <a:rPr lang="en-US" i="1" dirty="0">
                  <a:solidFill>
                    <a:prstClr val="black"/>
                  </a:solidFill>
                  <a:latin typeface="Times New Roman" panose="02020603050405020304" pitchFamily="18" charset="0"/>
                  <a:cs typeface="Times New Roman" panose="02020603050405020304" pitchFamily="18" charset="0"/>
                </a:rPr>
                <a:t>Attitudes are our beliefs and feelings about things. For example, soccer fans develop positive attitudes toward their favorite team and then support it by cheering for it to win, wearing shirts and caps with its logo, and bragging about its accomplishments to their friends. They also root for other teams to lose because this helps their own team. Their attitudes may be developed on the basis of where they live, who plays on the team, or myriad other factors</a:t>
              </a:r>
            </a:p>
          </p:txBody>
        </p:sp>
      </p:grpSp>
    </p:spTree>
    <p:extLst>
      <p:ext uri="{BB962C8B-B14F-4D97-AF65-F5344CB8AC3E}">
        <p14:creationId xmlns:p14="http://schemas.microsoft.com/office/powerpoint/2010/main" val="654398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6" y="1724291"/>
            <a:ext cx="10616475" cy="420998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893244"/>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CB1192C-9129-4E12-BBDE-AEA5F7FE7E7D}"/>
              </a:ext>
            </a:extLst>
          </p:cNvPr>
          <p:cNvSpPr txBox="1"/>
          <p:nvPr/>
        </p:nvSpPr>
        <p:spPr>
          <a:xfrm>
            <a:off x="2249596" y="522304"/>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5" name="TextBox 14">
            <a:extLst>
              <a:ext uri="{FF2B5EF4-FFF2-40B4-BE49-F238E27FC236}">
                <a16:creationId xmlns:a16="http://schemas.microsoft.com/office/drawing/2014/main" id="{5F8DB849-7F65-47F4-A4E6-FB1537CF0BC2}"/>
              </a:ext>
            </a:extLst>
          </p:cNvPr>
          <p:cNvSpPr txBox="1"/>
          <p:nvPr/>
        </p:nvSpPr>
        <p:spPr>
          <a:xfrm>
            <a:off x="1754258" y="1791618"/>
            <a:ext cx="9649980" cy="1477328"/>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Attitudes in Organizations:</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How Attitudes Are Formed:</a:t>
            </a:r>
          </a:p>
          <a:p>
            <a:pPr marL="0" marR="0" lvl="0" indent="0" defTabSz="914400" eaLnBrk="1" fontAlgn="auto" latinLnBrk="0" hangingPunct="1">
              <a:lnSpc>
                <a:spcPct val="100000"/>
              </a:lnSpc>
              <a:spcBef>
                <a:spcPts val="0"/>
              </a:spcBef>
              <a:spcAft>
                <a:spcPts val="0"/>
              </a:spcAft>
              <a:buClrTx/>
              <a:buSzTx/>
              <a:buFontTx/>
              <a:buNone/>
              <a:tabLst/>
              <a:defRPr/>
            </a:pPr>
            <a:br>
              <a:rPr kumimoji="0" lang="en-US" sz="2000" b="0" i="0" u="none" strike="noStrike" kern="0" cap="none" spc="0" normalizeH="0" baseline="0" noProof="0" dirty="0">
                <a:ln>
                  <a:noFill/>
                </a:ln>
                <a:solidFill>
                  <a:prstClr val="black"/>
                </a:solidFill>
                <a:effectLst/>
                <a:uLnTx/>
                <a:uFillTx/>
              </a:rPr>
            </a:br>
            <a:endPar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00BA2F05-ABF7-457F-B6E8-ED5B4F971537}"/>
              </a:ext>
            </a:extLst>
          </p:cNvPr>
          <p:cNvSpPr txBox="1"/>
          <p:nvPr/>
        </p:nvSpPr>
        <p:spPr>
          <a:xfrm>
            <a:off x="1639773" y="2494964"/>
            <a:ext cx="4668077" cy="3170099"/>
          </a:xfrm>
          <a:prstGeom prst="rect">
            <a:avLst/>
          </a:prstGeom>
          <a:noFill/>
        </p:spPr>
        <p:txBody>
          <a:bodyPr wrap="square">
            <a:spAutoFit/>
          </a:bodyPr>
          <a:lstStyle/>
          <a:p>
            <a:pPr marL="342900" indent="-34290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i="1" dirty="0">
                <a:solidFill>
                  <a:prstClr val="black"/>
                </a:solidFill>
                <a:latin typeface="Times New Roman" panose="02020603050405020304" pitchFamily="18" charset="0"/>
                <a:cs typeface="Times New Roman" panose="02020603050405020304" pitchFamily="18" charset="0"/>
              </a:rPr>
              <a:t>Attitudes are generally formed around a sequence of cognition, affect, and behavioral intention. </a:t>
            </a:r>
          </a:p>
          <a:p>
            <a:pPr marL="342900" indent="-342900" algn="just">
              <a:buFont typeface="Wingdings" panose="05000000000000000000" pitchFamily="2" charset="2"/>
              <a:buChar char="§"/>
            </a:pPr>
            <a:r>
              <a:rPr lang="en-US" sz="2000" i="1" dirty="0">
                <a:solidFill>
                  <a:prstClr val="black"/>
                </a:solidFill>
                <a:latin typeface="Times New Roman" panose="02020603050405020304" pitchFamily="18" charset="0"/>
                <a:cs typeface="Times New Roman" panose="02020603050405020304" pitchFamily="18" charset="0"/>
              </a:rPr>
              <a:t>That is, we come to know something that we believe to be true (cognition). This knowledge triggers a feeling (affect). </a:t>
            </a:r>
          </a:p>
          <a:p>
            <a:pPr marL="342900" indent="-342900" algn="just">
              <a:buFont typeface="Wingdings" panose="05000000000000000000" pitchFamily="2" charset="2"/>
              <a:buChar char="§"/>
            </a:pPr>
            <a:r>
              <a:rPr lang="en-US" sz="2000" i="1" dirty="0">
                <a:solidFill>
                  <a:prstClr val="black"/>
                </a:solidFill>
                <a:latin typeface="Times New Roman" panose="02020603050405020304" pitchFamily="18" charset="0"/>
                <a:cs typeface="Times New Roman" panose="02020603050405020304" pitchFamily="18" charset="0"/>
              </a:rPr>
              <a:t>Cognition and affect then together influence how we intend to behave in the future</a:t>
            </a:r>
          </a:p>
        </p:txBody>
      </p:sp>
      <p:pic>
        <p:nvPicPr>
          <p:cNvPr id="19" name="Picture 18">
            <a:extLst>
              <a:ext uri="{FF2B5EF4-FFF2-40B4-BE49-F238E27FC236}">
                <a16:creationId xmlns:a16="http://schemas.microsoft.com/office/drawing/2014/main" id="{2924F0F2-723C-4F0B-80ED-B7EA2EC342CF}"/>
              </a:ext>
            </a:extLst>
          </p:cNvPr>
          <p:cNvPicPr>
            <a:picLocks noChangeAspect="1"/>
          </p:cNvPicPr>
          <p:nvPr/>
        </p:nvPicPr>
        <p:blipFill>
          <a:blip r:embed="rId8"/>
          <a:stretch>
            <a:fillRect/>
          </a:stretch>
        </p:blipFill>
        <p:spPr>
          <a:xfrm>
            <a:off x="7014171" y="2441653"/>
            <a:ext cx="4668077" cy="3265463"/>
          </a:xfrm>
          <a:prstGeom prst="rect">
            <a:avLst/>
          </a:prstGeom>
        </p:spPr>
      </p:pic>
    </p:spTree>
    <p:extLst>
      <p:ext uri="{BB962C8B-B14F-4D97-AF65-F5344CB8AC3E}">
        <p14:creationId xmlns:p14="http://schemas.microsoft.com/office/powerpoint/2010/main" val="4241757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6" y="1724291"/>
            <a:ext cx="10616475" cy="420998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893244"/>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CB1192C-9129-4E12-BBDE-AEA5F7FE7E7D}"/>
              </a:ext>
            </a:extLst>
          </p:cNvPr>
          <p:cNvSpPr txBox="1"/>
          <p:nvPr/>
        </p:nvSpPr>
        <p:spPr>
          <a:xfrm>
            <a:off x="2249596" y="522304"/>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5" name="TextBox 14">
            <a:extLst>
              <a:ext uri="{FF2B5EF4-FFF2-40B4-BE49-F238E27FC236}">
                <a16:creationId xmlns:a16="http://schemas.microsoft.com/office/drawing/2014/main" id="{5F8DB849-7F65-47F4-A4E6-FB1537CF0BC2}"/>
              </a:ext>
            </a:extLst>
          </p:cNvPr>
          <p:cNvSpPr txBox="1"/>
          <p:nvPr/>
        </p:nvSpPr>
        <p:spPr>
          <a:xfrm>
            <a:off x="1754258" y="1791618"/>
            <a:ext cx="9649980" cy="1477328"/>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Attitudes in Organizations:</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How Attitudes Are Formed:</a:t>
            </a:r>
          </a:p>
          <a:p>
            <a:pPr marL="0" marR="0" lvl="0" indent="0" defTabSz="914400" eaLnBrk="1" fontAlgn="auto" latinLnBrk="0" hangingPunct="1">
              <a:lnSpc>
                <a:spcPct val="100000"/>
              </a:lnSpc>
              <a:spcBef>
                <a:spcPts val="0"/>
              </a:spcBef>
              <a:spcAft>
                <a:spcPts val="0"/>
              </a:spcAft>
              <a:buClrTx/>
              <a:buSzTx/>
              <a:buFontTx/>
              <a:buNone/>
              <a:tabLst/>
              <a:defRPr/>
            </a:pPr>
            <a:br>
              <a:rPr kumimoji="0" lang="en-US" sz="2000" b="0" i="0" u="none" strike="noStrike" kern="0" cap="none" spc="0" normalizeH="0" baseline="0" noProof="0" dirty="0">
                <a:ln>
                  <a:noFill/>
                </a:ln>
                <a:solidFill>
                  <a:prstClr val="black"/>
                </a:solidFill>
                <a:effectLst/>
                <a:uLnTx/>
                <a:uFillTx/>
              </a:rPr>
            </a:br>
            <a:endPar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graphicFrame>
        <p:nvGraphicFramePr>
          <p:cNvPr id="16" name="Table 7">
            <a:extLst>
              <a:ext uri="{FF2B5EF4-FFF2-40B4-BE49-F238E27FC236}">
                <a16:creationId xmlns:a16="http://schemas.microsoft.com/office/drawing/2014/main" id="{B297CF64-1D2C-49B9-A6A2-83A14D6320E1}"/>
              </a:ext>
            </a:extLst>
          </p:cNvPr>
          <p:cNvGraphicFramePr>
            <a:graphicFrameLocks noGrp="1"/>
          </p:cNvGraphicFramePr>
          <p:nvPr>
            <p:extLst>
              <p:ext uri="{D42A27DB-BD31-4B8C-83A1-F6EECF244321}">
                <p14:modId xmlns:p14="http://schemas.microsoft.com/office/powerpoint/2010/main" val="4166369282"/>
              </p:ext>
            </p:extLst>
          </p:nvPr>
        </p:nvGraphicFramePr>
        <p:xfrm>
          <a:off x="1812698" y="2862630"/>
          <a:ext cx="9533100" cy="3188591"/>
        </p:xfrm>
        <a:graphic>
          <a:graphicData uri="http://schemas.openxmlformats.org/drawingml/2006/table">
            <a:tbl>
              <a:tblPr firstRow="1" bandRow="1"/>
              <a:tblGrid>
                <a:gridCol w="1771105">
                  <a:extLst>
                    <a:ext uri="{9D8B030D-6E8A-4147-A177-3AD203B41FA5}">
                      <a16:colId xmlns:a16="http://schemas.microsoft.com/office/drawing/2014/main" val="3966072766"/>
                    </a:ext>
                  </a:extLst>
                </a:gridCol>
                <a:gridCol w="7761995">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1- Cognition </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dirty="0">
                          <a:solidFill>
                            <a:schemeClr val="tx1"/>
                          </a:solidFill>
                          <a:latin typeface="Times New Roman" panose="02020603050405020304" pitchFamily="18" charset="0"/>
                          <a:cs typeface="Times New Roman" panose="02020603050405020304" pitchFamily="18" charset="0"/>
                        </a:rPr>
                        <a:t>Defined as the knowledge a person presumes to have about something</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b="0" dirty="0">
                          <a:solidFill>
                            <a:srgbClr val="C00000"/>
                          </a:solidFill>
                          <a:latin typeface="Times New Roman" panose="02020603050405020304" pitchFamily="18" charset="0"/>
                          <a:cs typeface="Times New Roman" panose="02020603050405020304" pitchFamily="18" charset="0"/>
                        </a:rPr>
                        <a:t>Ex</a:t>
                      </a:r>
                      <a:r>
                        <a:rPr lang="en-US" sz="2000" b="0" dirty="0">
                          <a:solidFill>
                            <a:schemeClr val="tx1"/>
                          </a:solidFill>
                          <a:latin typeface="Times New Roman" panose="02020603050405020304" pitchFamily="18" charset="0"/>
                          <a:cs typeface="Times New Roman" panose="02020603050405020304" pitchFamily="18" charset="0"/>
                        </a:rPr>
                        <a:t>. You may believe you like a class because the textbook is excellent, the class meets at your favorite time, the instructor is outstanding, and the workload is reasonable. This “knowledge” </a:t>
                      </a:r>
                      <a:r>
                        <a:rPr lang="en-US" sz="2000" b="0" i="1" u="sng" dirty="0">
                          <a:solidFill>
                            <a:schemeClr val="tx1"/>
                          </a:solidFill>
                          <a:latin typeface="Times New Roman" panose="02020603050405020304" pitchFamily="18" charset="0"/>
                          <a:cs typeface="Times New Roman" panose="02020603050405020304" pitchFamily="18" charset="0"/>
                        </a:rPr>
                        <a:t>may be true, partially true, or totally false.</a:t>
                      </a:r>
                    </a:p>
                    <a:p>
                      <a:pPr marL="342900" indent="-342900" algn="just">
                        <a:buFont typeface="Wingdings" panose="05000000000000000000" pitchFamily="2" charset="2"/>
                        <a:buChar char="Ø"/>
                      </a:pPr>
                      <a:endParaRPr lang="en-US" sz="2000" b="0" i="1" u="sng" dirty="0">
                        <a:solidFill>
                          <a:schemeClr val="tx1"/>
                        </a:solidFill>
                        <a:latin typeface="Times New Roman" panose="02020603050405020304" pitchFamily="18" charset="0"/>
                        <a:cs typeface="Times New Roman" panose="02020603050405020304" pitchFamily="18" charset="0"/>
                      </a:endParaRPr>
                    </a:p>
                    <a:p>
                      <a:pPr marL="342900" indent="-342900" algn="just" defTabSz="914400" rtl="0" eaLnBrk="1" latinLnBrk="0" hangingPunct="1">
                        <a:buFont typeface="Wingdings" panose="05000000000000000000" pitchFamily="2" charset="2"/>
                        <a:buChar char="Ø"/>
                      </a:pPr>
                      <a:r>
                        <a:rPr lang="en-US" sz="2000" b="0" kern="1200" dirty="0">
                          <a:solidFill>
                            <a:schemeClr val="tx1"/>
                          </a:solidFill>
                          <a:latin typeface="Times New Roman" panose="02020603050405020304" pitchFamily="18" charset="0"/>
                          <a:ea typeface="+mn-ea"/>
                          <a:cs typeface="Times New Roman" panose="02020603050405020304" pitchFamily="18" charset="0"/>
                        </a:rPr>
                        <a:t>Cognitions are based on perceptions of truth and reality, and, perceptions agree with reality to varying degrees.</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734601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6" y="1724291"/>
            <a:ext cx="10616475" cy="420998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893244"/>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CB1192C-9129-4E12-BBDE-AEA5F7FE7E7D}"/>
              </a:ext>
            </a:extLst>
          </p:cNvPr>
          <p:cNvSpPr txBox="1"/>
          <p:nvPr/>
        </p:nvSpPr>
        <p:spPr>
          <a:xfrm>
            <a:off x="2249596" y="522304"/>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5" name="TextBox 14">
            <a:extLst>
              <a:ext uri="{FF2B5EF4-FFF2-40B4-BE49-F238E27FC236}">
                <a16:creationId xmlns:a16="http://schemas.microsoft.com/office/drawing/2014/main" id="{5F8DB849-7F65-47F4-A4E6-FB1537CF0BC2}"/>
              </a:ext>
            </a:extLst>
          </p:cNvPr>
          <p:cNvSpPr txBox="1"/>
          <p:nvPr/>
        </p:nvSpPr>
        <p:spPr>
          <a:xfrm>
            <a:off x="1754258" y="1791618"/>
            <a:ext cx="9649980" cy="1477328"/>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Attitudes in Organizations:</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How Attitudes Are Formed:</a:t>
            </a:r>
          </a:p>
          <a:p>
            <a:pPr marL="0" marR="0" lvl="0" indent="0" defTabSz="914400" eaLnBrk="1" fontAlgn="auto" latinLnBrk="0" hangingPunct="1">
              <a:lnSpc>
                <a:spcPct val="100000"/>
              </a:lnSpc>
              <a:spcBef>
                <a:spcPts val="0"/>
              </a:spcBef>
              <a:spcAft>
                <a:spcPts val="0"/>
              </a:spcAft>
              <a:buClrTx/>
              <a:buSzTx/>
              <a:buFontTx/>
              <a:buNone/>
              <a:tabLst/>
              <a:defRPr/>
            </a:pPr>
            <a:br>
              <a:rPr kumimoji="0" lang="en-US" sz="2000" b="0" i="0" u="none" strike="noStrike" kern="0" cap="none" spc="0" normalizeH="0" baseline="0" noProof="0" dirty="0">
                <a:ln>
                  <a:noFill/>
                </a:ln>
                <a:solidFill>
                  <a:prstClr val="black"/>
                </a:solidFill>
                <a:effectLst/>
                <a:uLnTx/>
                <a:uFillTx/>
              </a:rPr>
            </a:br>
            <a:endPar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C83CF3C2-6633-4702-84A6-9A1BDAF53DC5}"/>
              </a:ext>
            </a:extLst>
          </p:cNvPr>
          <p:cNvGraphicFramePr>
            <a:graphicFrameLocks noGrp="1"/>
          </p:cNvGraphicFramePr>
          <p:nvPr>
            <p:extLst>
              <p:ext uri="{D42A27DB-BD31-4B8C-83A1-F6EECF244321}">
                <p14:modId xmlns:p14="http://schemas.microsoft.com/office/powerpoint/2010/main" val="2765446633"/>
              </p:ext>
            </p:extLst>
          </p:nvPr>
        </p:nvGraphicFramePr>
        <p:xfrm>
          <a:off x="1960706" y="2862681"/>
          <a:ext cx="9533100" cy="3188591"/>
        </p:xfrm>
        <a:graphic>
          <a:graphicData uri="http://schemas.openxmlformats.org/drawingml/2006/table">
            <a:tbl>
              <a:tblPr firstRow="1" bandRow="1"/>
              <a:tblGrid>
                <a:gridCol w="2054321">
                  <a:extLst>
                    <a:ext uri="{9D8B030D-6E8A-4147-A177-3AD203B41FA5}">
                      <a16:colId xmlns:a16="http://schemas.microsoft.com/office/drawing/2014/main" val="3966072766"/>
                    </a:ext>
                  </a:extLst>
                </a:gridCol>
                <a:gridCol w="7478779">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dirty="0">
                          <a:solidFill>
                            <a:schemeClr val="tx1"/>
                          </a:solidFill>
                          <a:latin typeface="Times New Roman" panose="02020603050405020304" pitchFamily="18" charset="0"/>
                          <a:cs typeface="Times New Roman" panose="02020603050405020304" pitchFamily="18" charset="0"/>
                        </a:rPr>
                        <a:t> </a:t>
                      </a:r>
                      <a:r>
                        <a:rPr lang="en-US" sz="2000" b="1" kern="1200" dirty="0">
                          <a:solidFill>
                            <a:srgbClr val="0A1F61"/>
                          </a:solidFill>
                          <a:latin typeface="Times New Roman" panose="02020603050405020304" pitchFamily="18" charset="0"/>
                          <a:ea typeface="+mn-ea"/>
                          <a:cs typeface="Times New Roman" panose="02020603050405020304" pitchFamily="18" charset="0"/>
                        </a:rPr>
                        <a:t>2-</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a:solidFill>
                            <a:srgbClr val="0A1F61"/>
                          </a:solidFill>
                          <a:latin typeface="Times New Roman" panose="02020603050405020304" pitchFamily="18" charset="0"/>
                          <a:cs typeface="Times New Roman" panose="02020603050405020304" pitchFamily="18" charset="0"/>
                        </a:rPr>
                        <a:t>A person’s affect </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dirty="0">
                          <a:solidFill>
                            <a:schemeClr val="tx1"/>
                          </a:solidFill>
                          <a:latin typeface="Times New Roman" panose="02020603050405020304" pitchFamily="18" charset="0"/>
                          <a:cs typeface="Times New Roman" panose="02020603050405020304" pitchFamily="18" charset="0"/>
                        </a:rPr>
                        <a:t>A person’s feeling toward something.</a:t>
                      </a:r>
                    </a:p>
                    <a:p>
                      <a:pPr marL="0" indent="0" algn="just">
                        <a:buFont typeface="Wingdings" panose="05000000000000000000" pitchFamily="2" charset="2"/>
                        <a:buNone/>
                      </a:pPr>
                      <a:r>
                        <a:rPr lang="en-US" sz="2000" b="0" dirty="0">
                          <a:solidFill>
                            <a:schemeClr val="tx1"/>
                          </a:solidFill>
                          <a:latin typeface="Times New Roman" panose="02020603050405020304" pitchFamily="18" charset="0"/>
                          <a:cs typeface="Times New Roman" panose="02020603050405020304" pitchFamily="18" charset="0"/>
                        </a:rPr>
                        <a:t> In many ways, affect is similar to emotion — it is something over which we have little or no conscious control.</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b="0" dirty="0">
                          <a:solidFill>
                            <a:srgbClr val="C00000"/>
                          </a:solidFill>
                          <a:latin typeface="Times New Roman" panose="02020603050405020304" pitchFamily="18" charset="0"/>
                          <a:cs typeface="Times New Roman" panose="02020603050405020304" pitchFamily="18" charset="0"/>
                        </a:rPr>
                        <a:t>Ex</a:t>
                      </a:r>
                      <a:r>
                        <a:rPr lang="en-US" sz="2000" b="0" dirty="0">
                          <a:solidFill>
                            <a:schemeClr val="tx1"/>
                          </a:solidFill>
                          <a:latin typeface="Times New Roman" panose="02020603050405020304" pitchFamily="18" charset="0"/>
                          <a:cs typeface="Times New Roman" panose="02020603050405020304" pitchFamily="18" charset="0"/>
                        </a:rPr>
                        <a:t>. you may like one of your classes, dislike another, and be indifferent toward a third. If the class you dislike is an elective, you may not be particularly concerned. But if it is the first course in your chosen major, your affective reaction may cause you considerable anxiety.</a:t>
                      </a:r>
                      <a:endParaRPr lang="en-US" sz="2000" b="0" i="1" u="sng"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5901633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6" y="1724291"/>
            <a:ext cx="10616475" cy="420998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893244"/>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CB1192C-9129-4E12-BBDE-AEA5F7FE7E7D}"/>
              </a:ext>
            </a:extLst>
          </p:cNvPr>
          <p:cNvSpPr txBox="1"/>
          <p:nvPr/>
        </p:nvSpPr>
        <p:spPr>
          <a:xfrm>
            <a:off x="2249596" y="522304"/>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5" name="TextBox 14">
            <a:extLst>
              <a:ext uri="{FF2B5EF4-FFF2-40B4-BE49-F238E27FC236}">
                <a16:creationId xmlns:a16="http://schemas.microsoft.com/office/drawing/2014/main" id="{5F8DB849-7F65-47F4-A4E6-FB1537CF0BC2}"/>
              </a:ext>
            </a:extLst>
          </p:cNvPr>
          <p:cNvSpPr txBox="1"/>
          <p:nvPr/>
        </p:nvSpPr>
        <p:spPr>
          <a:xfrm>
            <a:off x="1771923" y="1613289"/>
            <a:ext cx="9649980" cy="1477328"/>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Attitudes in Organizations:</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How Attitudes Are Formed:</a:t>
            </a:r>
          </a:p>
          <a:p>
            <a:pPr marL="0" marR="0" lvl="0" indent="0" defTabSz="914400" eaLnBrk="1" fontAlgn="auto" latinLnBrk="0" hangingPunct="1">
              <a:lnSpc>
                <a:spcPct val="100000"/>
              </a:lnSpc>
              <a:spcBef>
                <a:spcPts val="0"/>
              </a:spcBef>
              <a:spcAft>
                <a:spcPts val="0"/>
              </a:spcAft>
              <a:buClrTx/>
              <a:buSzTx/>
              <a:buFontTx/>
              <a:buNone/>
              <a:tabLst/>
              <a:defRPr/>
            </a:pPr>
            <a:br>
              <a:rPr kumimoji="0" lang="en-US" sz="2000" b="0" i="0" u="none" strike="noStrike" kern="0" cap="none" spc="0" normalizeH="0" baseline="0" noProof="0" dirty="0">
                <a:ln>
                  <a:noFill/>
                </a:ln>
                <a:solidFill>
                  <a:prstClr val="black"/>
                </a:solidFill>
                <a:effectLst/>
                <a:uLnTx/>
                <a:uFillTx/>
              </a:rPr>
            </a:br>
            <a:endPar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graphicFrame>
        <p:nvGraphicFramePr>
          <p:cNvPr id="16" name="Table 7">
            <a:extLst>
              <a:ext uri="{FF2B5EF4-FFF2-40B4-BE49-F238E27FC236}">
                <a16:creationId xmlns:a16="http://schemas.microsoft.com/office/drawing/2014/main" id="{582393E5-7864-4A3E-A282-4A91E434D328}"/>
              </a:ext>
            </a:extLst>
          </p:cNvPr>
          <p:cNvGraphicFramePr>
            <a:graphicFrameLocks noGrp="1"/>
          </p:cNvGraphicFramePr>
          <p:nvPr>
            <p:extLst>
              <p:ext uri="{D42A27DB-BD31-4B8C-83A1-F6EECF244321}">
                <p14:modId xmlns:p14="http://schemas.microsoft.com/office/powerpoint/2010/main" val="3845877550"/>
              </p:ext>
            </p:extLst>
          </p:nvPr>
        </p:nvGraphicFramePr>
        <p:xfrm>
          <a:off x="1771923" y="2433054"/>
          <a:ext cx="9801922" cy="4053840"/>
        </p:xfrm>
        <a:graphic>
          <a:graphicData uri="http://schemas.openxmlformats.org/drawingml/2006/table">
            <a:tbl>
              <a:tblPr firstRow="1" bandRow="1"/>
              <a:tblGrid>
                <a:gridCol w="1661915">
                  <a:extLst>
                    <a:ext uri="{9D8B030D-6E8A-4147-A177-3AD203B41FA5}">
                      <a16:colId xmlns:a16="http://schemas.microsoft.com/office/drawing/2014/main" val="3966072766"/>
                    </a:ext>
                  </a:extLst>
                </a:gridCol>
                <a:gridCol w="8140007">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3- behavioral</a:t>
                      </a:r>
                    </a:p>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Intention</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dirty="0">
                          <a:solidFill>
                            <a:schemeClr val="tx1"/>
                          </a:solidFill>
                          <a:latin typeface="Times New Roman" panose="02020603050405020304" pitchFamily="18" charset="0"/>
                          <a:cs typeface="Times New Roman" panose="02020603050405020304" pitchFamily="18" charset="0"/>
                        </a:rPr>
                        <a:t> Component of an attitude that guides a person’s behavior</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b="0" dirty="0">
                          <a:solidFill>
                            <a:srgbClr val="C00000"/>
                          </a:solidFill>
                          <a:latin typeface="Times New Roman" panose="02020603050405020304" pitchFamily="18" charset="0"/>
                          <a:cs typeface="Times New Roman" panose="02020603050405020304" pitchFamily="18" charset="0"/>
                        </a:rPr>
                        <a:t>Ex</a:t>
                      </a:r>
                      <a:r>
                        <a:rPr lang="en-US" sz="2000" b="0" dirty="0">
                          <a:solidFill>
                            <a:schemeClr val="tx1"/>
                          </a:solidFill>
                          <a:latin typeface="Times New Roman" panose="02020603050405020304" pitchFamily="18" charset="0"/>
                          <a:cs typeface="Times New Roman" panose="02020603050405020304" pitchFamily="18" charset="0"/>
                        </a:rPr>
                        <a:t>. If you like your instructor, you may intend to take another class from him or her next semester. Intentions are not always translated into actual behavior, however. If the instructor’s course next semester is scheduled for 8:00 a.m., you may decide that another instructor is just as good.</a:t>
                      </a:r>
                    </a:p>
                    <a:p>
                      <a:pPr marL="342900" indent="-342900" algn="just">
                        <a:buFont typeface="Wingdings" panose="05000000000000000000" pitchFamily="2" charset="2"/>
                        <a:buChar char="Ø"/>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b="0" dirty="0">
                          <a:solidFill>
                            <a:schemeClr val="tx1"/>
                          </a:solidFill>
                          <a:latin typeface="Times New Roman" panose="02020603050405020304" pitchFamily="18" charset="0"/>
                          <a:cs typeface="Times New Roman" panose="02020603050405020304" pitchFamily="18" charset="0"/>
                        </a:rPr>
                        <a:t>Some attitudes, and their corresponding intentions, are much more central and significant to an individual than others. You may intend to do one thing (take a particular class) but later alter your intentions because of a more significant and central attitude (fondness for sleeping late).</a:t>
                      </a:r>
                    </a:p>
                    <a:p>
                      <a:pPr marL="342900" indent="-342900" algn="just">
                        <a:buFont typeface="Wingdings" panose="05000000000000000000" pitchFamily="2" charset="2"/>
                        <a:buChar char="Ø"/>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522014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6" y="1724291"/>
            <a:ext cx="10616475" cy="420998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893244"/>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CB1192C-9129-4E12-BBDE-AEA5F7FE7E7D}"/>
              </a:ext>
            </a:extLst>
          </p:cNvPr>
          <p:cNvSpPr txBox="1"/>
          <p:nvPr/>
        </p:nvSpPr>
        <p:spPr>
          <a:xfrm>
            <a:off x="2249596" y="522304"/>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5" name="TextBox 14">
            <a:extLst>
              <a:ext uri="{FF2B5EF4-FFF2-40B4-BE49-F238E27FC236}">
                <a16:creationId xmlns:a16="http://schemas.microsoft.com/office/drawing/2014/main" id="{5F8DB849-7F65-47F4-A4E6-FB1537CF0BC2}"/>
              </a:ext>
            </a:extLst>
          </p:cNvPr>
          <p:cNvSpPr txBox="1"/>
          <p:nvPr/>
        </p:nvSpPr>
        <p:spPr>
          <a:xfrm>
            <a:off x="1771923" y="1613289"/>
            <a:ext cx="9649980" cy="1477328"/>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Attitudes in Organizations:</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C1510A"/>
                </a:solidFill>
                <a:effectLst/>
                <a:uLnTx/>
                <a:uFillTx/>
                <a:latin typeface="Times New Roman" panose="02020603050405020304" pitchFamily="18" charset="0"/>
                <a:cs typeface="Times New Roman" panose="02020603050405020304" pitchFamily="18" charset="0"/>
              </a:rPr>
              <a:t>How Attitudes Are Formed:</a:t>
            </a:r>
          </a:p>
          <a:p>
            <a:pPr marL="0" marR="0" lvl="0" indent="0" defTabSz="914400" eaLnBrk="1" fontAlgn="auto" latinLnBrk="0" hangingPunct="1">
              <a:lnSpc>
                <a:spcPct val="100000"/>
              </a:lnSpc>
              <a:spcBef>
                <a:spcPts val="0"/>
              </a:spcBef>
              <a:spcAft>
                <a:spcPts val="0"/>
              </a:spcAft>
              <a:buClrTx/>
              <a:buSzTx/>
              <a:buFontTx/>
              <a:buNone/>
              <a:tabLst/>
              <a:defRPr/>
            </a:pPr>
            <a:br>
              <a:rPr kumimoji="0" lang="en-US" sz="2000" b="0" i="0" u="none" strike="noStrike" kern="0" cap="none" spc="0" normalizeH="0" baseline="0" noProof="0" dirty="0">
                <a:ln>
                  <a:noFill/>
                </a:ln>
                <a:solidFill>
                  <a:prstClr val="black"/>
                </a:solidFill>
                <a:effectLst/>
                <a:uLnTx/>
                <a:uFillTx/>
              </a:rPr>
            </a:br>
            <a:endPar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grpSp>
        <p:nvGrpSpPr>
          <p:cNvPr id="13" name="Group 12">
            <a:extLst>
              <a:ext uri="{FF2B5EF4-FFF2-40B4-BE49-F238E27FC236}">
                <a16:creationId xmlns:a16="http://schemas.microsoft.com/office/drawing/2014/main" id="{6B45A138-8458-418B-9672-12DB73FE1DFC}"/>
              </a:ext>
            </a:extLst>
          </p:cNvPr>
          <p:cNvGrpSpPr/>
          <p:nvPr/>
        </p:nvGrpSpPr>
        <p:grpSpPr>
          <a:xfrm>
            <a:off x="2333332" y="2434690"/>
            <a:ext cx="9397419" cy="3401465"/>
            <a:chOff x="2427116" y="2246584"/>
            <a:chExt cx="9512634" cy="3669408"/>
          </a:xfrm>
        </p:grpSpPr>
        <p:pic>
          <p:nvPicPr>
            <p:cNvPr id="17" name="Picture 16">
              <a:extLst>
                <a:ext uri="{FF2B5EF4-FFF2-40B4-BE49-F238E27FC236}">
                  <a16:creationId xmlns:a16="http://schemas.microsoft.com/office/drawing/2014/main" id="{94ED2A29-EEF1-43C4-9751-D706D1EEB498}"/>
                </a:ext>
              </a:extLst>
            </p:cNvPr>
            <p:cNvPicPr>
              <a:picLocks noChangeAspect="1"/>
            </p:cNvPicPr>
            <p:nvPr/>
          </p:nvPicPr>
          <p:blipFill>
            <a:blip r:embed="rId8"/>
            <a:stretch>
              <a:fillRect/>
            </a:stretch>
          </p:blipFill>
          <p:spPr>
            <a:xfrm>
              <a:off x="4629167" y="2246584"/>
              <a:ext cx="4227605" cy="2132207"/>
            </a:xfrm>
            <a:prstGeom prst="rect">
              <a:avLst/>
            </a:prstGeom>
          </p:spPr>
        </p:pic>
        <p:sp>
          <p:nvSpPr>
            <p:cNvPr id="18" name="TextBox 17">
              <a:extLst>
                <a:ext uri="{FF2B5EF4-FFF2-40B4-BE49-F238E27FC236}">
                  <a16:creationId xmlns:a16="http://schemas.microsoft.com/office/drawing/2014/main" id="{0CC5AC3C-486F-4567-8F2C-AB7158CA5434}"/>
                </a:ext>
              </a:extLst>
            </p:cNvPr>
            <p:cNvSpPr txBox="1"/>
            <p:nvPr/>
          </p:nvSpPr>
          <p:spPr>
            <a:xfrm>
              <a:off x="2427116" y="4438664"/>
              <a:ext cx="9512634" cy="1477328"/>
            </a:xfrm>
            <a:prstGeom prst="rect">
              <a:avLst/>
            </a:prstGeom>
            <a:solidFill>
              <a:srgbClr val="FF9518"/>
            </a:solidFill>
          </p:spPr>
          <p:txBody>
            <a:bodyPr wrap="square">
              <a:spAutoFit/>
            </a:bodyPr>
            <a:lstStyle/>
            <a:p>
              <a:pPr algn="just"/>
              <a:r>
                <a:rPr lang="en-US" i="1" u="sng" dirty="0">
                  <a:solidFill>
                    <a:prstClr val="black"/>
                  </a:solidFill>
                  <a:latin typeface="Times New Roman" panose="02020603050405020304" pitchFamily="18" charset="0"/>
                  <a:cs typeface="Times New Roman" panose="02020603050405020304" pitchFamily="18" charset="0"/>
                </a:rPr>
                <a:t>Affect, cognition, and behavioral intention are the primary components of an attitude. </a:t>
              </a:r>
              <a:r>
                <a:rPr lang="en-US" i="1" dirty="0">
                  <a:solidFill>
                    <a:prstClr val="black"/>
                  </a:solidFill>
                  <a:latin typeface="Times New Roman" panose="02020603050405020304" pitchFamily="18" charset="0"/>
                  <a:cs typeface="Times New Roman" panose="02020603050405020304" pitchFamily="18" charset="0"/>
                </a:rPr>
                <a:t>For instance, you may like a particular professor (affect), believe that she or he is a great instructor (cognition), and plan to take another class from the professor next semester (behavioral intention). However, if the class ends up scheduled at 8:00 a.m. you may reconsider if you have an early morning job or just like to sleep late</a:t>
              </a:r>
            </a:p>
          </p:txBody>
        </p:sp>
      </p:grpSp>
    </p:spTree>
    <p:extLst>
      <p:ext uri="{BB962C8B-B14F-4D97-AF65-F5344CB8AC3E}">
        <p14:creationId xmlns:p14="http://schemas.microsoft.com/office/powerpoint/2010/main" val="17973006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6" y="1724291"/>
            <a:ext cx="10616475" cy="420998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893244"/>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CB1192C-9129-4E12-BBDE-AEA5F7FE7E7D}"/>
              </a:ext>
            </a:extLst>
          </p:cNvPr>
          <p:cNvSpPr txBox="1"/>
          <p:nvPr/>
        </p:nvSpPr>
        <p:spPr>
          <a:xfrm>
            <a:off x="2249596" y="522304"/>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5" name="TextBox 14">
            <a:extLst>
              <a:ext uri="{FF2B5EF4-FFF2-40B4-BE49-F238E27FC236}">
                <a16:creationId xmlns:a16="http://schemas.microsoft.com/office/drawing/2014/main" id="{5F8DB849-7F65-47F4-A4E6-FB1537CF0BC2}"/>
              </a:ext>
            </a:extLst>
          </p:cNvPr>
          <p:cNvSpPr txBox="1"/>
          <p:nvPr/>
        </p:nvSpPr>
        <p:spPr>
          <a:xfrm>
            <a:off x="1771923" y="1613289"/>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Attitudes in Organizations: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Cognitive dissonance :</a:t>
            </a:r>
          </a:p>
        </p:txBody>
      </p:sp>
      <p:grpSp>
        <p:nvGrpSpPr>
          <p:cNvPr id="16" name="Group 15">
            <a:extLst>
              <a:ext uri="{FF2B5EF4-FFF2-40B4-BE49-F238E27FC236}">
                <a16:creationId xmlns:a16="http://schemas.microsoft.com/office/drawing/2014/main" id="{8D4D523E-6AB4-4881-ABD4-6B2B9C6D3951}"/>
              </a:ext>
            </a:extLst>
          </p:cNvPr>
          <p:cNvGrpSpPr/>
          <p:nvPr/>
        </p:nvGrpSpPr>
        <p:grpSpPr>
          <a:xfrm>
            <a:off x="2425452" y="2143272"/>
            <a:ext cx="9397419" cy="3549678"/>
            <a:chOff x="2425452" y="2143272"/>
            <a:chExt cx="9397419" cy="3549678"/>
          </a:xfrm>
        </p:grpSpPr>
        <p:sp>
          <p:nvSpPr>
            <p:cNvPr id="19" name="TextBox 18">
              <a:extLst>
                <a:ext uri="{FF2B5EF4-FFF2-40B4-BE49-F238E27FC236}">
                  <a16:creationId xmlns:a16="http://schemas.microsoft.com/office/drawing/2014/main" id="{D8B91701-107B-4FCA-9AE4-E069365F7F47}"/>
                </a:ext>
              </a:extLst>
            </p:cNvPr>
            <p:cNvSpPr txBox="1"/>
            <p:nvPr/>
          </p:nvSpPr>
          <p:spPr>
            <a:xfrm>
              <a:off x="2425452" y="4769620"/>
              <a:ext cx="9397419" cy="923330"/>
            </a:xfrm>
            <a:prstGeom prst="rect">
              <a:avLst/>
            </a:prstGeom>
            <a:solidFill>
              <a:srgbClr val="FF9518"/>
            </a:solidFill>
          </p:spPr>
          <p:txBody>
            <a:bodyPr wrap="square">
              <a:spAutoFit/>
            </a:bodyPr>
            <a:lstStyle/>
            <a:p>
              <a:pPr algn="just"/>
              <a:r>
                <a:rPr lang="en-US" i="1" dirty="0">
                  <a:solidFill>
                    <a:prstClr val="black"/>
                  </a:solidFill>
                  <a:latin typeface="Times New Roman" panose="02020603050405020304" pitchFamily="18" charset="0"/>
                  <a:cs typeface="Times New Roman" panose="02020603050405020304" pitchFamily="18" charset="0"/>
                </a:rPr>
                <a:t>Cognitive dissonance is sometimes experienced by people who smoke. Their cognition “tells” them that smoking is not healthy, but their behavior (smoking) contradicts this knowledge. To cope with the dissonance they may set goals for themselves to quit at some point in the future.</a:t>
              </a:r>
            </a:p>
          </p:txBody>
        </p:sp>
        <p:pic>
          <p:nvPicPr>
            <p:cNvPr id="20" name="Picture 19">
              <a:extLst>
                <a:ext uri="{FF2B5EF4-FFF2-40B4-BE49-F238E27FC236}">
                  <a16:creationId xmlns:a16="http://schemas.microsoft.com/office/drawing/2014/main" id="{9C9AF953-82BF-490F-B5D1-E509A6711790}"/>
                </a:ext>
              </a:extLst>
            </p:cNvPr>
            <p:cNvPicPr>
              <a:picLocks noChangeAspect="1"/>
            </p:cNvPicPr>
            <p:nvPr/>
          </p:nvPicPr>
          <p:blipFill>
            <a:blip r:embed="rId8"/>
            <a:stretch>
              <a:fillRect/>
            </a:stretch>
          </p:blipFill>
          <p:spPr>
            <a:xfrm>
              <a:off x="4460538" y="2143272"/>
              <a:ext cx="6308336" cy="2558902"/>
            </a:xfrm>
            <a:prstGeom prst="rect">
              <a:avLst/>
            </a:prstGeom>
          </p:spPr>
        </p:pic>
      </p:grpSp>
    </p:spTree>
    <p:extLst>
      <p:ext uri="{BB962C8B-B14F-4D97-AF65-F5344CB8AC3E}">
        <p14:creationId xmlns:p14="http://schemas.microsoft.com/office/powerpoint/2010/main" val="1454768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6" y="1724291"/>
            <a:ext cx="10616475" cy="420998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893244"/>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CB1192C-9129-4E12-BBDE-AEA5F7FE7E7D}"/>
              </a:ext>
            </a:extLst>
          </p:cNvPr>
          <p:cNvSpPr txBox="1"/>
          <p:nvPr/>
        </p:nvSpPr>
        <p:spPr>
          <a:xfrm>
            <a:off x="2249596" y="522304"/>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5" name="TextBox 14">
            <a:extLst>
              <a:ext uri="{FF2B5EF4-FFF2-40B4-BE49-F238E27FC236}">
                <a16:creationId xmlns:a16="http://schemas.microsoft.com/office/drawing/2014/main" id="{5F8DB849-7F65-47F4-A4E6-FB1537CF0BC2}"/>
              </a:ext>
            </a:extLst>
          </p:cNvPr>
          <p:cNvSpPr txBox="1"/>
          <p:nvPr/>
        </p:nvSpPr>
        <p:spPr>
          <a:xfrm>
            <a:off x="1771923" y="1613289"/>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Attitudes in Organizations: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Cognitive dissonance :</a:t>
            </a:r>
          </a:p>
        </p:txBody>
      </p:sp>
      <p:graphicFrame>
        <p:nvGraphicFramePr>
          <p:cNvPr id="17" name="Table 7">
            <a:extLst>
              <a:ext uri="{FF2B5EF4-FFF2-40B4-BE49-F238E27FC236}">
                <a16:creationId xmlns:a16="http://schemas.microsoft.com/office/drawing/2014/main" id="{210DB78E-B080-4AB2-9E55-4F23B25F9077}"/>
              </a:ext>
            </a:extLst>
          </p:cNvPr>
          <p:cNvGraphicFramePr>
            <a:graphicFrameLocks noGrp="1"/>
          </p:cNvGraphicFramePr>
          <p:nvPr>
            <p:extLst>
              <p:ext uri="{D42A27DB-BD31-4B8C-83A1-F6EECF244321}">
                <p14:modId xmlns:p14="http://schemas.microsoft.com/office/powerpoint/2010/main" val="2240990634"/>
              </p:ext>
            </p:extLst>
          </p:nvPr>
        </p:nvGraphicFramePr>
        <p:xfrm>
          <a:off x="2080773" y="2485147"/>
          <a:ext cx="9649979" cy="3749040"/>
        </p:xfrm>
        <a:graphic>
          <a:graphicData uri="http://schemas.openxmlformats.org/drawingml/2006/table">
            <a:tbl>
              <a:tblPr firstRow="1" bandRow="1"/>
              <a:tblGrid>
                <a:gridCol w="1569598">
                  <a:extLst>
                    <a:ext uri="{9D8B030D-6E8A-4147-A177-3AD203B41FA5}">
                      <a16:colId xmlns:a16="http://schemas.microsoft.com/office/drawing/2014/main" val="3966072766"/>
                    </a:ext>
                  </a:extLst>
                </a:gridCol>
                <a:gridCol w="8080381">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Cognitive Dissonance</a:t>
                      </a:r>
                    </a:p>
                    <a:p>
                      <a:pPr marL="0" indent="0" algn="l">
                        <a:buFont typeface="Wingdings" panose="05000000000000000000" pitchFamily="2" charset="2"/>
                        <a:buNone/>
                      </a:pPr>
                      <a:endParaRPr lang="en-US" sz="2000" b="1" u="none"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dirty="0">
                          <a:solidFill>
                            <a:schemeClr val="tx1"/>
                          </a:solidFill>
                          <a:latin typeface="Times New Roman" panose="02020603050405020304" pitchFamily="18" charset="0"/>
                          <a:cs typeface="Times New Roman" panose="02020603050405020304" pitchFamily="18" charset="0"/>
                        </a:rPr>
                        <a:t>Cognitive dissonance is an incompatibility or conflict between behavior and an attitude or between two different attitudes.</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b="0" dirty="0">
                          <a:solidFill>
                            <a:srgbClr val="C00000"/>
                          </a:solidFill>
                          <a:latin typeface="Times New Roman" panose="02020603050405020304" pitchFamily="18" charset="0"/>
                          <a:cs typeface="Times New Roman" panose="02020603050405020304" pitchFamily="18" charset="0"/>
                        </a:rPr>
                        <a:t>Ex</a:t>
                      </a:r>
                      <a:r>
                        <a:rPr lang="en-US" sz="2000" b="0" dirty="0">
                          <a:solidFill>
                            <a:schemeClr val="tx1"/>
                          </a:solidFill>
                          <a:latin typeface="Times New Roman" panose="02020603050405020304" pitchFamily="18" charset="0"/>
                          <a:cs typeface="Times New Roman" panose="02020603050405020304" pitchFamily="18" charset="0"/>
                        </a:rPr>
                        <a:t>. suppose that you strongly believe that all companies need to be both profitable and environmentally responsible and that you are the new CEO of a company that is a terrible polluter. You learn that reducing your company’s carbon emissions would be so expensive that the company would no longer be profitable. What would you do? The </a:t>
                      </a:r>
                      <a:r>
                        <a:rPr lang="en-US" sz="2000" b="0" dirty="0">
                          <a:solidFill>
                            <a:srgbClr val="0070C0"/>
                          </a:solidFill>
                          <a:latin typeface="Times New Roman" panose="02020603050405020304" pitchFamily="18" charset="0"/>
                          <a:cs typeface="Times New Roman" panose="02020603050405020304" pitchFamily="18" charset="0"/>
                        </a:rPr>
                        <a:t>gap</a:t>
                      </a:r>
                      <a:r>
                        <a:rPr lang="en-US" sz="2000" b="0" dirty="0">
                          <a:solidFill>
                            <a:schemeClr val="tx1"/>
                          </a:solidFill>
                          <a:latin typeface="Times New Roman" panose="02020603050405020304" pitchFamily="18" charset="0"/>
                          <a:cs typeface="Times New Roman" panose="02020603050405020304" pitchFamily="18" charset="0"/>
                        </a:rPr>
                        <a:t> between your environmentally responsible attitude and your attitude that your responsibility is to run a profitable company creates what is called </a:t>
                      </a:r>
                      <a:r>
                        <a:rPr lang="en-US" sz="2000" b="1" dirty="0">
                          <a:solidFill>
                            <a:srgbClr val="0070C0"/>
                          </a:solidFill>
                          <a:latin typeface="Times New Roman" panose="02020603050405020304" pitchFamily="18" charset="0"/>
                          <a:cs typeface="Times New Roman" panose="02020603050405020304" pitchFamily="18" charset="0"/>
                        </a:rPr>
                        <a:t>cognitive dissonance</a:t>
                      </a:r>
                      <a:r>
                        <a:rPr lang="en-US" sz="2000" b="0" dirty="0">
                          <a:solidFill>
                            <a:schemeClr val="tx1"/>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Ø"/>
                      </a:pPr>
                      <a:endParaRPr lang="en-US" sz="2000" b="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1470587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6" y="1724291"/>
            <a:ext cx="10616475" cy="420998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893244"/>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CB1192C-9129-4E12-BBDE-AEA5F7FE7E7D}"/>
              </a:ext>
            </a:extLst>
          </p:cNvPr>
          <p:cNvSpPr txBox="1"/>
          <p:nvPr/>
        </p:nvSpPr>
        <p:spPr>
          <a:xfrm>
            <a:off x="2249596" y="522304"/>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5" name="TextBox 14">
            <a:extLst>
              <a:ext uri="{FF2B5EF4-FFF2-40B4-BE49-F238E27FC236}">
                <a16:creationId xmlns:a16="http://schemas.microsoft.com/office/drawing/2014/main" id="{5F8DB849-7F65-47F4-A4E6-FB1537CF0BC2}"/>
              </a:ext>
            </a:extLst>
          </p:cNvPr>
          <p:cNvSpPr txBox="1"/>
          <p:nvPr/>
        </p:nvSpPr>
        <p:spPr>
          <a:xfrm>
            <a:off x="1771923" y="1613289"/>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Attitudes in Organizations: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Cognitive dissonance :</a:t>
            </a:r>
          </a:p>
        </p:txBody>
      </p:sp>
      <p:graphicFrame>
        <p:nvGraphicFramePr>
          <p:cNvPr id="13" name="Table 7">
            <a:extLst>
              <a:ext uri="{FF2B5EF4-FFF2-40B4-BE49-F238E27FC236}">
                <a16:creationId xmlns:a16="http://schemas.microsoft.com/office/drawing/2014/main" id="{35D3EC80-BDC3-4F20-9EA7-2F740089BFB9}"/>
              </a:ext>
            </a:extLst>
          </p:cNvPr>
          <p:cNvGraphicFramePr>
            <a:graphicFrameLocks noGrp="1"/>
          </p:cNvGraphicFramePr>
          <p:nvPr>
            <p:extLst>
              <p:ext uri="{D42A27DB-BD31-4B8C-83A1-F6EECF244321}">
                <p14:modId xmlns:p14="http://schemas.microsoft.com/office/powerpoint/2010/main" val="2243103441"/>
              </p:ext>
            </p:extLst>
          </p:nvPr>
        </p:nvGraphicFramePr>
        <p:xfrm>
          <a:off x="1806526" y="2441731"/>
          <a:ext cx="9791967" cy="3749040"/>
        </p:xfrm>
        <a:graphic>
          <a:graphicData uri="http://schemas.openxmlformats.org/drawingml/2006/table">
            <a:tbl>
              <a:tblPr firstRow="1" bandRow="1"/>
              <a:tblGrid>
                <a:gridCol w="1592693">
                  <a:extLst>
                    <a:ext uri="{9D8B030D-6E8A-4147-A177-3AD203B41FA5}">
                      <a16:colId xmlns:a16="http://schemas.microsoft.com/office/drawing/2014/main" val="3966072766"/>
                    </a:ext>
                  </a:extLst>
                </a:gridCol>
                <a:gridCol w="8199274">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Cognitive Dissonance</a:t>
                      </a:r>
                    </a:p>
                    <a:p>
                      <a:pPr marL="0" indent="0" algn="l">
                        <a:buFont typeface="Wingdings" panose="05000000000000000000" pitchFamily="2" charset="2"/>
                        <a:buNone/>
                      </a:pPr>
                      <a:endParaRPr lang="en-US" sz="2000" b="1" u="none"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0" dirty="0">
                          <a:solidFill>
                            <a:schemeClr val="tx1"/>
                          </a:solidFill>
                          <a:latin typeface="Times New Roman" panose="02020603050405020304" pitchFamily="18" charset="0"/>
                          <a:cs typeface="Times New Roman" panose="02020603050405020304" pitchFamily="18" charset="0"/>
                        </a:rPr>
                        <a:t>When people experience dissonance, they often use one of four approaches to cope with it. Using the scenario mentioned in the pervious ex., these would include:</a:t>
                      </a:r>
                    </a:p>
                    <a:p>
                      <a:pPr marL="457200" indent="-457200" algn="just">
                        <a:buFont typeface="+mj-lt"/>
                        <a:buAutoNum type="arabicPeriod"/>
                      </a:pPr>
                      <a:r>
                        <a:rPr lang="en-US" sz="2000" b="0" dirty="0">
                          <a:solidFill>
                            <a:schemeClr val="tx1"/>
                          </a:solidFill>
                          <a:latin typeface="Times New Roman" panose="02020603050405020304" pitchFamily="18" charset="0"/>
                          <a:cs typeface="Times New Roman" panose="02020603050405020304" pitchFamily="18" charset="0"/>
                        </a:rPr>
                        <a:t>You can change your behavior and reduce the company’s carbon emissions.</a:t>
                      </a:r>
                    </a:p>
                    <a:p>
                      <a:pPr marL="457200" indent="-457200" algn="just" defTabSz="914400" rtl="0" eaLnBrk="1" latinLnBrk="0" hangingPunct="1">
                        <a:buFont typeface="+mj-lt"/>
                        <a:buAutoNum type="arabicPeriod"/>
                      </a:pPr>
                      <a:r>
                        <a:rPr lang="en-US" sz="2000" b="0" kern="1200" dirty="0">
                          <a:solidFill>
                            <a:schemeClr val="tx1"/>
                          </a:solidFill>
                          <a:latin typeface="Times New Roman" panose="02020603050405020304" pitchFamily="18" charset="0"/>
                          <a:ea typeface="+mn-ea"/>
                          <a:cs typeface="Times New Roman" panose="02020603050405020304" pitchFamily="18" charset="0"/>
                        </a:rPr>
                        <a:t>You can reduce the felt dissonance by reasoning that the pollution is not so important when compared to the goal of running a profitable company.</a:t>
                      </a:r>
                    </a:p>
                    <a:p>
                      <a:pPr marL="457200" indent="-457200" algn="just" defTabSz="914400" rtl="0" eaLnBrk="1" latinLnBrk="0" hangingPunct="1">
                        <a:buFont typeface="+mj-lt"/>
                        <a:buAutoNum type="arabicPeriod"/>
                      </a:pPr>
                      <a:r>
                        <a:rPr lang="en-US" sz="2000" b="0" kern="1200" dirty="0">
                          <a:solidFill>
                            <a:schemeClr val="tx1"/>
                          </a:solidFill>
                          <a:latin typeface="Times New Roman" panose="02020603050405020304" pitchFamily="18" charset="0"/>
                          <a:ea typeface="+mn-ea"/>
                          <a:cs typeface="Times New Roman" panose="02020603050405020304" pitchFamily="18" charset="0"/>
                        </a:rPr>
                        <a:t>You can change your attitude toward pollution to decrease your belief that pollution is bad.</a:t>
                      </a:r>
                    </a:p>
                    <a:p>
                      <a:pPr marL="457200" indent="-457200" algn="just" defTabSz="914400" rtl="0" eaLnBrk="1" latinLnBrk="0" hangingPunct="1">
                        <a:buFont typeface="+mj-lt"/>
                        <a:buAutoNum type="arabicPeriod"/>
                      </a:pPr>
                      <a:r>
                        <a:rPr lang="en-US" sz="2000" b="0" kern="1200" dirty="0">
                          <a:solidFill>
                            <a:schemeClr val="tx1"/>
                          </a:solidFill>
                          <a:latin typeface="Times New Roman" panose="02020603050405020304" pitchFamily="18" charset="0"/>
                          <a:ea typeface="+mn-ea"/>
                          <a:cs typeface="Times New Roman" panose="02020603050405020304" pitchFamily="18" charset="0"/>
                        </a:rPr>
                        <a:t>You can seek additional information to better reason that the benefits to society of manufacturing the products outweigh the societal costs of polluting.</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960676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6" y="1724291"/>
            <a:ext cx="10616475" cy="420998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893244"/>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CB1192C-9129-4E12-BBDE-AEA5F7FE7E7D}"/>
              </a:ext>
            </a:extLst>
          </p:cNvPr>
          <p:cNvSpPr txBox="1"/>
          <p:nvPr/>
        </p:nvSpPr>
        <p:spPr>
          <a:xfrm>
            <a:off x="2249596" y="522304"/>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5" name="TextBox 14">
            <a:extLst>
              <a:ext uri="{FF2B5EF4-FFF2-40B4-BE49-F238E27FC236}">
                <a16:creationId xmlns:a16="http://schemas.microsoft.com/office/drawing/2014/main" id="{5F8DB849-7F65-47F4-A4E6-FB1537CF0BC2}"/>
              </a:ext>
            </a:extLst>
          </p:cNvPr>
          <p:cNvSpPr txBox="1"/>
          <p:nvPr/>
        </p:nvSpPr>
        <p:spPr>
          <a:xfrm>
            <a:off x="1771923" y="1613289"/>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Attitudes in Organizations: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Cognitive dissonance :</a:t>
            </a:r>
          </a:p>
        </p:txBody>
      </p:sp>
      <p:graphicFrame>
        <p:nvGraphicFramePr>
          <p:cNvPr id="16" name="Table 7">
            <a:extLst>
              <a:ext uri="{FF2B5EF4-FFF2-40B4-BE49-F238E27FC236}">
                <a16:creationId xmlns:a16="http://schemas.microsoft.com/office/drawing/2014/main" id="{62E381E2-D670-456E-9DB2-D3578C3F116D}"/>
              </a:ext>
            </a:extLst>
          </p:cNvPr>
          <p:cNvGraphicFramePr>
            <a:graphicFrameLocks noGrp="1"/>
          </p:cNvGraphicFramePr>
          <p:nvPr>
            <p:extLst>
              <p:ext uri="{D42A27DB-BD31-4B8C-83A1-F6EECF244321}">
                <p14:modId xmlns:p14="http://schemas.microsoft.com/office/powerpoint/2010/main" val="968248829"/>
              </p:ext>
            </p:extLst>
          </p:nvPr>
        </p:nvGraphicFramePr>
        <p:xfrm>
          <a:off x="1842588" y="2605854"/>
          <a:ext cx="9902229" cy="3188591"/>
        </p:xfrm>
        <a:graphic>
          <a:graphicData uri="http://schemas.openxmlformats.org/drawingml/2006/table">
            <a:tbl>
              <a:tblPr firstRow="1" bandRow="1"/>
              <a:tblGrid>
                <a:gridCol w="1610627">
                  <a:extLst>
                    <a:ext uri="{9D8B030D-6E8A-4147-A177-3AD203B41FA5}">
                      <a16:colId xmlns:a16="http://schemas.microsoft.com/office/drawing/2014/main" val="3966072766"/>
                    </a:ext>
                  </a:extLst>
                </a:gridCol>
                <a:gridCol w="8291602">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Cognitive Dissonance</a:t>
                      </a:r>
                    </a:p>
                    <a:p>
                      <a:pPr marL="0" indent="0" algn="l">
                        <a:buFont typeface="Wingdings" panose="05000000000000000000" pitchFamily="2" charset="2"/>
                        <a:buNone/>
                      </a:pPr>
                      <a:endParaRPr lang="en-US" sz="2000" b="1" u="none"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0" dirty="0">
                          <a:solidFill>
                            <a:schemeClr val="tx1"/>
                          </a:solidFill>
                          <a:latin typeface="Times New Roman" panose="02020603050405020304" pitchFamily="18" charset="0"/>
                          <a:cs typeface="Times New Roman" panose="02020603050405020304" pitchFamily="18" charset="0"/>
                        </a:rPr>
                        <a:t>sometimes people are aware of their dissonance but make a conscious decision to not reduce it. This decision would be influenced by the following three things:</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mj-lt"/>
                        <a:buAutoNum type="arabicPeriod"/>
                      </a:pPr>
                      <a:r>
                        <a:rPr lang="en-US" sz="2000" b="0" dirty="0">
                          <a:solidFill>
                            <a:schemeClr val="tx1"/>
                          </a:solidFill>
                          <a:latin typeface="Times New Roman" panose="02020603050405020304" pitchFamily="18" charset="0"/>
                          <a:cs typeface="Times New Roman" panose="02020603050405020304" pitchFamily="18" charset="0"/>
                        </a:rPr>
                        <a:t>Your perception of the importance of the elements that are creating the dissonance.  </a:t>
                      </a:r>
                    </a:p>
                    <a:p>
                      <a:pPr marL="457200" indent="-457200" algn="just">
                        <a:buFont typeface="+mj-lt"/>
                        <a:buAutoNum type="arabicPeriod"/>
                      </a:pPr>
                      <a:endParaRPr lang="en-US" sz="2000" b="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mj-lt"/>
                        <a:buAutoNum type="arabicPeriod"/>
                      </a:pPr>
                      <a:r>
                        <a:rPr lang="en-US" sz="2000" b="0" dirty="0">
                          <a:solidFill>
                            <a:schemeClr val="tx1"/>
                          </a:solidFill>
                          <a:latin typeface="Times New Roman" panose="02020603050405020304" pitchFamily="18" charset="0"/>
                          <a:cs typeface="Times New Roman" panose="02020603050405020304" pitchFamily="18" charset="0"/>
                        </a:rPr>
                        <a:t>The amount of influence you feel you have over these elements</a:t>
                      </a:r>
                    </a:p>
                    <a:p>
                      <a:pPr marL="457200" indent="-457200" algn="just">
                        <a:buFont typeface="+mj-lt"/>
                        <a:buAutoNum type="arabicPeriod"/>
                      </a:pPr>
                      <a:endParaRPr lang="en-US" sz="2000" b="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mj-lt"/>
                        <a:buAutoNum type="arabicPeriod"/>
                      </a:pPr>
                      <a:r>
                        <a:rPr lang="en-US" sz="2000" b="0" dirty="0">
                          <a:solidFill>
                            <a:schemeClr val="tx1"/>
                          </a:solidFill>
                          <a:latin typeface="Times New Roman" panose="02020603050405020304" pitchFamily="18" charset="0"/>
                          <a:cs typeface="Times New Roman" panose="02020603050405020304" pitchFamily="18" charset="0"/>
                        </a:rPr>
                        <a:t>The rewards involved in the dissonance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647159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6" y="1724291"/>
            <a:ext cx="10616475" cy="420998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893244"/>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CB1192C-9129-4E12-BBDE-AEA5F7FE7E7D}"/>
              </a:ext>
            </a:extLst>
          </p:cNvPr>
          <p:cNvSpPr txBox="1"/>
          <p:nvPr/>
        </p:nvSpPr>
        <p:spPr>
          <a:xfrm>
            <a:off x="2249596" y="522304"/>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5" name="TextBox 14">
            <a:extLst>
              <a:ext uri="{FF2B5EF4-FFF2-40B4-BE49-F238E27FC236}">
                <a16:creationId xmlns:a16="http://schemas.microsoft.com/office/drawing/2014/main" id="{5F8DB849-7F65-47F4-A4E6-FB1537CF0BC2}"/>
              </a:ext>
            </a:extLst>
          </p:cNvPr>
          <p:cNvSpPr txBox="1"/>
          <p:nvPr/>
        </p:nvSpPr>
        <p:spPr>
          <a:xfrm>
            <a:off x="1771923" y="1613289"/>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Attitudes in Organizations: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Attitude Change:</a:t>
            </a:r>
          </a:p>
        </p:txBody>
      </p:sp>
      <p:graphicFrame>
        <p:nvGraphicFramePr>
          <p:cNvPr id="13" name="Table 7">
            <a:extLst>
              <a:ext uri="{FF2B5EF4-FFF2-40B4-BE49-F238E27FC236}">
                <a16:creationId xmlns:a16="http://schemas.microsoft.com/office/drawing/2014/main" id="{B6E7B3BF-E990-4FF3-ABC1-749E86111576}"/>
              </a:ext>
            </a:extLst>
          </p:cNvPr>
          <p:cNvGraphicFramePr>
            <a:graphicFrameLocks noGrp="1"/>
          </p:cNvGraphicFramePr>
          <p:nvPr>
            <p:extLst>
              <p:ext uri="{D42A27DB-BD31-4B8C-83A1-F6EECF244321}">
                <p14:modId xmlns:p14="http://schemas.microsoft.com/office/powerpoint/2010/main" val="3326379465"/>
              </p:ext>
            </p:extLst>
          </p:nvPr>
        </p:nvGraphicFramePr>
        <p:xfrm>
          <a:off x="1960706" y="2475063"/>
          <a:ext cx="9533102" cy="3188591"/>
        </p:xfrm>
        <a:graphic>
          <a:graphicData uri="http://schemas.openxmlformats.org/drawingml/2006/table">
            <a:tbl>
              <a:tblPr firstRow="1" bandRow="1"/>
              <a:tblGrid>
                <a:gridCol w="1550587">
                  <a:extLst>
                    <a:ext uri="{9D8B030D-6E8A-4147-A177-3AD203B41FA5}">
                      <a16:colId xmlns:a16="http://schemas.microsoft.com/office/drawing/2014/main" val="3966072766"/>
                    </a:ext>
                  </a:extLst>
                </a:gridCol>
                <a:gridCol w="7982515">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Attitude Change</a:t>
                      </a:r>
                    </a:p>
                    <a:p>
                      <a:pPr marL="0" indent="0" algn="l">
                        <a:buFont typeface="Wingdings" panose="05000000000000000000" pitchFamily="2" charset="2"/>
                        <a:buNone/>
                      </a:pPr>
                      <a:endParaRPr lang="en-US" sz="2000" b="1" u="none"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Attitudes are not as stable as personality attributes.</a:t>
                      </a:r>
                    </a:p>
                    <a:p>
                      <a:pPr marL="342900" indent="-34290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Attitudes can also change when the object of the attitude becomes less important or less relevant to the person.</a:t>
                      </a:r>
                    </a:p>
                    <a:p>
                      <a:pPr marL="342900" indent="-34290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individuals may change their attitudes as a way to reduce cognitive dissonance.</a:t>
                      </a:r>
                    </a:p>
                    <a:p>
                      <a:pPr marL="342900" indent="-34290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Deeply rooted attitudes that have a long history are, of course, resistant to change.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8007516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6" y="1724291"/>
            <a:ext cx="10616475" cy="420998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893244"/>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CB1192C-9129-4E12-BBDE-AEA5F7FE7E7D}"/>
              </a:ext>
            </a:extLst>
          </p:cNvPr>
          <p:cNvSpPr txBox="1"/>
          <p:nvPr/>
        </p:nvSpPr>
        <p:spPr>
          <a:xfrm>
            <a:off x="2249596" y="522304"/>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5" name="TextBox 14">
            <a:extLst>
              <a:ext uri="{FF2B5EF4-FFF2-40B4-BE49-F238E27FC236}">
                <a16:creationId xmlns:a16="http://schemas.microsoft.com/office/drawing/2014/main" id="{5F8DB849-7F65-47F4-A4E6-FB1537CF0BC2}"/>
              </a:ext>
            </a:extLst>
          </p:cNvPr>
          <p:cNvSpPr txBox="1"/>
          <p:nvPr/>
        </p:nvSpPr>
        <p:spPr>
          <a:xfrm>
            <a:off x="1771923" y="1613289"/>
            <a:ext cx="9649980" cy="498663"/>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Attitudes in Organizations:</a:t>
            </a:r>
          </a:p>
        </p:txBody>
      </p:sp>
      <p:grpSp>
        <p:nvGrpSpPr>
          <p:cNvPr id="16" name="Group 15">
            <a:extLst>
              <a:ext uri="{FF2B5EF4-FFF2-40B4-BE49-F238E27FC236}">
                <a16:creationId xmlns:a16="http://schemas.microsoft.com/office/drawing/2014/main" id="{DA0BC1B5-6FC0-4E93-95FA-B2DE1EEDB007}"/>
              </a:ext>
            </a:extLst>
          </p:cNvPr>
          <p:cNvGrpSpPr/>
          <p:nvPr/>
        </p:nvGrpSpPr>
        <p:grpSpPr>
          <a:xfrm>
            <a:off x="1710729" y="1954828"/>
            <a:ext cx="9772367" cy="3976346"/>
            <a:chOff x="1797965" y="2463379"/>
            <a:chExt cx="9772367" cy="3976346"/>
          </a:xfrm>
        </p:grpSpPr>
        <p:pic>
          <p:nvPicPr>
            <p:cNvPr id="17" name="Picture 16">
              <a:extLst>
                <a:ext uri="{FF2B5EF4-FFF2-40B4-BE49-F238E27FC236}">
                  <a16:creationId xmlns:a16="http://schemas.microsoft.com/office/drawing/2014/main" id="{F66271DE-B7AF-4862-8E8D-5BC8A7D2B1A8}"/>
                </a:ext>
              </a:extLst>
            </p:cNvPr>
            <p:cNvPicPr>
              <a:picLocks noChangeAspect="1"/>
            </p:cNvPicPr>
            <p:nvPr/>
          </p:nvPicPr>
          <p:blipFill>
            <a:blip r:embed="rId8"/>
            <a:stretch>
              <a:fillRect/>
            </a:stretch>
          </p:blipFill>
          <p:spPr>
            <a:xfrm>
              <a:off x="5984961" y="2463379"/>
              <a:ext cx="5585371" cy="3976345"/>
            </a:xfrm>
            <a:prstGeom prst="rect">
              <a:avLst/>
            </a:prstGeom>
          </p:spPr>
        </p:pic>
        <p:sp>
          <p:nvSpPr>
            <p:cNvPr id="18" name="TextBox 17">
              <a:extLst>
                <a:ext uri="{FF2B5EF4-FFF2-40B4-BE49-F238E27FC236}">
                  <a16:creationId xmlns:a16="http://schemas.microsoft.com/office/drawing/2014/main" id="{BB634DD7-98BA-44C6-8DCA-2FC4388BD033}"/>
                </a:ext>
              </a:extLst>
            </p:cNvPr>
            <p:cNvSpPr txBox="1"/>
            <p:nvPr/>
          </p:nvSpPr>
          <p:spPr>
            <a:xfrm>
              <a:off x="1797965" y="2654073"/>
              <a:ext cx="4151280" cy="3785652"/>
            </a:xfrm>
            <a:prstGeom prst="rect">
              <a:avLst/>
            </a:prstGeom>
            <a:solidFill>
              <a:srgbClr val="FF9518"/>
            </a:solidFill>
          </p:spPr>
          <p:txBody>
            <a:bodyPr wrap="square">
              <a:spAutoFit/>
            </a:bodyPr>
            <a:lstStyle/>
            <a:p>
              <a:pPr algn="just"/>
              <a:r>
                <a:rPr lang="en-US" sz="2000" i="1" dirty="0">
                  <a:solidFill>
                    <a:prstClr val="black"/>
                  </a:solidFill>
                  <a:latin typeface="Times New Roman" panose="02020603050405020304" pitchFamily="18" charset="0"/>
                  <a:cs typeface="Times New Roman" panose="02020603050405020304" pitchFamily="18" charset="0"/>
                </a:rPr>
                <a:t>Attitudes play an important role in organizations, especially attitudes like job satisfaction, organizational commitment, and employee engagement. Take this team of designers, for example. They seem to enjoy working together and appear to all be satisfied with what they are doing. In all likelihood, then, they will be productive and help the organization remain effective and successful.</a:t>
              </a:r>
            </a:p>
          </p:txBody>
        </p:sp>
      </p:grpSp>
    </p:spTree>
    <p:extLst>
      <p:ext uri="{BB962C8B-B14F-4D97-AF65-F5344CB8AC3E}">
        <p14:creationId xmlns:p14="http://schemas.microsoft.com/office/powerpoint/2010/main" val="1171223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6" y="1724291"/>
            <a:ext cx="10616475" cy="420998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893244"/>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CB1192C-9129-4E12-BBDE-AEA5F7FE7E7D}"/>
              </a:ext>
            </a:extLst>
          </p:cNvPr>
          <p:cNvSpPr txBox="1"/>
          <p:nvPr/>
        </p:nvSpPr>
        <p:spPr>
          <a:xfrm>
            <a:off x="2249596" y="522304"/>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5" name="TextBox 14">
            <a:extLst>
              <a:ext uri="{FF2B5EF4-FFF2-40B4-BE49-F238E27FC236}">
                <a16:creationId xmlns:a16="http://schemas.microsoft.com/office/drawing/2014/main" id="{5F8DB849-7F65-47F4-A4E6-FB1537CF0BC2}"/>
              </a:ext>
            </a:extLst>
          </p:cNvPr>
          <p:cNvSpPr txBox="1"/>
          <p:nvPr/>
        </p:nvSpPr>
        <p:spPr>
          <a:xfrm>
            <a:off x="1771923" y="1613289"/>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Attitudes in Organizations: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Key Work-Related Attitudes</a:t>
            </a:r>
          </a:p>
        </p:txBody>
      </p:sp>
      <p:graphicFrame>
        <p:nvGraphicFramePr>
          <p:cNvPr id="16" name="Table 7">
            <a:extLst>
              <a:ext uri="{FF2B5EF4-FFF2-40B4-BE49-F238E27FC236}">
                <a16:creationId xmlns:a16="http://schemas.microsoft.com/office/drawing/2014/main" id="{A05EF161-6568-4CAB-BE6E-3B0C140D0656}"/>
              </a:ext>
            </a:extLst>
          </p:cNvPr>
          <p:cNvGraphicFramePr>
            <a:graphicFrameLocks noGrp="1"/>
          </p:cNvGraphicFramePr>
          <p:nvPr>
            <p:extLst>
              <p:ext uri="{D42A27DB-BD31-4B8C-83A1-F6EECF244321}">
                <p14:modId xmlns:p14="http://schemas.microsoft.com/office/powerpoint/2010/main" val="1219727570"/>
              </p:ext>
            </p:extLst>
          </p:nvPr>
        </p:nvGraphicFramePr>
        <p:xfrm>
          <a:off x="1830362" y="2644016"/>
          <a:ext cx="9533101" cy="3188591"/>
        </p:xfrm>
        <a:graphic>
          <a:graphicData uri="http://schemas.openxmlformats.org/drawingml/2006/table">
            <a:tbl>
              <a:tblPr firstRow="1" bandRow="1"/>
              <a:tblGrid>
                <a:gridCol w="1940642">
                  <a:extLst>
                    <a:ext uri="{9D8B030D-6E8A-4147-A177-3AD203B41FA5}">
                      <a16:colId xmlns:a16="http://schemas.microsoft.com/office/drawing/2014/main" val="3966072766"/>
                    </a:ext>
                  </a:extLst>
                </a:gridCol>
                <a:gridCol w="7592459">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Key Work-Related Attitudes</a:t>
                      </a:r>
                    </a:p>
                    <a:p>
                      <a:pPr marL="0" indent="0" algn="l">
                        <a:buFont typeface="Wingdings" panose="05000000000000000000" pitchFamily="2" charset="2"/>
                        <a:buNone/>
                      </a:pPr>
                      <a:endParaRPr lang="en-US" sz="2000" b="1" u="none"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People in an organization form attitudes about many different things.</a:t>
                      </a:r>
                    </a:p>
                    <a:p>
                      <a:pPr marL="342900" indent="-34290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Employees are likely to have attitudes about their salary, their promotion possibilities, their boss, employee benefits, ………</a:t>
                      </a:r>
                    </a:p>
                    <a:p>
                      <a:pPr marL="342900" indent="-34290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Some of these attitudes are more important than others. Especially important attitudes are:</a:t>
                      </a:r>
                    </a:p>
                    <a:p>
                      <a:pPr marL="514350" indent="-514350" algn="just">
                        <a:buFont typeface="+mj-lt"/>
                        <a:buAutoNum type="romanLcPeriod"/>
                      </a:pPr>
                      <a:r>
                        <a:rPr lang="en-US" sz="2000" b="1" i="1" u="sng" dirty="0">
                          <a:solidFill>
                            <a:schemeClr val="tx1"/>
                          </a:solidFill>
                          <a:latin typeface="Times New Roman" panose="02020603050405020304" pitchFamily="18" charset="0"/>
                          <a:cs typeface="Times New Roman" panose="02020603050405020304" pitchFamily="18" charset="0"/>
                        </a:rPr>
                        <a:t>Job satisfaction, </a:t>
                      </a:r>
                    </a:p>
                    <a:p>
                      <a:pPr marL="514350" indent="-514350" algn="just">
                        <a:buFont typeface="+mj-lt"/>
                        <a:buAutoNum type="romanLcPeriod"/>
                      </a:pPr>
                      <a:r>
                        <a:rPr lang="en-US" sz="2000" b="1" i="1" u="sng" dirty="0">
                          <a:solidFill>
                            <a:schemeClr val="tx1"/>
                          </a:solidFill>
                          <a:latin typeface="Times New Roman" panose="02020603050405020304" pitchFamily="18" charset="0"/>
                          <a:cs typeface="Times New Roman" panose="02020603050405020304" pitchFamily="18" charset="0"/>
                        </a:rPr>
                        <a:t>Organizational commitment, and </a:t>
                      </a:r>
                    </a:p>
                    <a:p>
                      <a:pPr marL="514350" indent="-514350" algn="just">
                        <a:buFont typeface="+mj-lt"/>
                        <a:buAutoNum type="romanLcPeriod"/>
                      </a:pPr>
                      <a:r>
                        <a:rPr lang="en-US" sz="2000" b="1" i="1" u="sng" dirty="0">
                          <a:solidFill>
                            <a:schemeClr val="tx1"/>
                          </a:solidFill>
                          <a:latin typeface="Times New Roman" panose="02020603050405020304" pitchFamily="18" charset="0"/>
                          <a:cs typeface="Times New Roman" panose="02020603050405020304" pitchFamily="18" charset="0"/>
                        </a:rPr>
                        <a:t>Employee engagement.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2933283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6" y="1724291"/>
            <a:ext cx="10616475" cy="420998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893244"/>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CB1192C-9129-4E12-BBDE-AEA5F7FE7E7D}"/>
              </a:ext>
            </a:extLst>
          </p:cNvPr>
          <p:cNvSpPr txBox="1"/>
          <p:nvPr/>
        </p:nvSpPr>
        <p:spPr>
          <a:xfrm>
            <a:off x="2249596" y="522304"/>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5" name="TextBox 14">
            <a:extLst>
              <a:ext uri="{FF2B5EF4-FFF2-40B4-BE49-F238E27FC236}">
                <a16:creationId xmlns:a16="http://schemas.microsoft.com/office/drawing/2014/main" id="{5F8DB849-7F65-47F4-A4E6-FB1537CF0BC2}"/>
              </a:ext>
            </a:extLst>
          </p:cNvPr>
          <p:cNvSpPr txBox="1"/>
          <p:nvPr/>
        </p:nvSpPr>
        <p:spPr>
          <a:xfrm>
            <a:off x="1771923" y="1613289"/>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Attitudes in Organizations: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Key Work-Related Attitudes</a:t>
            </a:r>
          </a:p>
        </p:txBody>
      </p:sp>
      <p:graphicFrame>
        <p:nvGraphicFramePr>
          <p:cNvPr id="13" name="Table 7">
            <a:extLst>
              <a:ext uri="{FF2B5EF4-FFF2-40B4-BE49-F238E27FC236}">
                <a16:creationId xmlns:a16="http://schemas.microsoft.com/office/drawing/2014/main" id="{7E2F7E20-8393-4B82-B422-1D959C683115}"/>
              </a:ext>
            </a:extLst>
          </p:cNvPr>
          <p:cNvGraphicFramePr>
            <a:graphicFrameLocks noGrp="1"/>
          </p:cNvGraphicFramePr>
          <p:nvPr>
            <p:extLst>
              <p:ext uri="{D42A27DB-BD31-4B8C-83A1-F6EECF244321}">
                <p14:modId xmlns:p14="http://schemas.microsoft.com/office/powerpoint/2010/main" val="2501256870"/>
              </p:ext>
            </p:extLst>
          </p:nvPr>
        </p:nvGraphicFramePr>
        <p:xfrm>
          <a:off x="1761160" y="2373786"/>
          <a:ext cx="9533101" cy="3444240"/>
        </p:xfrm>
        <a:graphic>
          <a:graphicData uri="http://schemas.openxmlformats.org/drawingml/2006/table">
            <a:tbl>
              <a:tblPr firstRow="1" bandRow="1"/>
              <a:tblGrid>
                <a:gridCol w="2098297">
                  <a:extLst>
                    <a:ext uri="{9D8B030D-6E8A-4147-A177-3AD203B41FA5}">
                      <a16:colId xmlns:a16="http://schemas.microsoft.com/office/drawing/2014/main" val="3966072766"/>
                    </a:ext>
                  </a:extLst>
                </a:gridCol>
                <a:gridCol w="7434804">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457200" indent="-457200" algn="l">
                        <a:buFont typeface="+mj-lt"/>
                        <a:buAutoNum type="arabicParenR"/>
                      </a:pPr>
                      <a:r>
                        <a:rPr lang="en-US" sz="2000" b="1" u="none" kern="1200" dirty="0">
                          <a:solidFill>
                            <a:srgbClr val="002060"/>
                          </a:solidFill>
                          <a:latin typeface="Times New Roman" panose="02020603050405020304" pitchFamily="18" charset="0"/>
                          <a:ea typeface="+mn-ea"/>
                          <a:cs typeface="Times New Roman" panose="02020603050405020304" pitchFamily="18" charset="0"/>
                        </a:rPr>
                        <a:t>Job satisfaction, </a:t>
                      </a:r>
                    </a:p>
                    <a:p>
                      <a:pPr marL="0" indent="0" algn="l">
                        <a:buFont typeface="Wingdings" panose="05000000000000000000" pitchFamily="2" charset="2"/>
                        <a:buNone/>
                      </a:pPr>
                      <a:endParaRPr lang="en-US" sz="2000" b="1" u="none"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r>
                        <a:rPr lang="en-US" sz="2000" b="1" kern="1200" dirty="0">
                          <a:solidFill>
                            <a:schemeClr val="tx1"/>
                          </a:solidFill>
                          <a:latin typeface="Times New Roman" panose="02020603050405020304" pitchFamily="18" charset="0"/>
                          <a:ea typeface="+mn-ea"/>
                          <a:cs typeface="Times New Roman" panose="02020603050405020304" pitchFamily="18" charset="0"/>
                        </a:rPr>
                        <a:t>The work itself,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buFont typeface="Wingdings" panose="05000000000000000000" pitchFamily="2" charset="2"/>
                        <a:buChar char="§"/>
                      </a:pPr>
                      <a:r>
                        <a:rPr lang="en-US" sz="2000" b="1" dirty="0">
                          <a:solidFill>
                            <a:schemeClr val="tx1"/>
                          </a:solidFill>
                          <a:latin typeface="Times New Roman" panose="02020603050405020304" pitchFamily="18" charset="0"/>
                          <a:cs typeface="Times New Roman" panose="02020603050405020304" pitchFamily="18" charset="0"/>
                        </a:rPr>
                        <a:t>Job satisfaction reflects our attitudes and feelings about our job</a:t>
                      </a: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The factors that have the greatest influence on job satisfaction are;</a:t>
                      </a:r>
                    </a:p>
                    <a:p>
                      <a:pPr marL="342900" indent="-342900" algn="just">
                        <a:buFont typeface="Wingdings" panose="05000000000000000000" pitchFamily="2" charset="2"/>
                        <a:buChar char="ü"/>
                      </a:pPr>
                      <a:r>
                        <a:rPr lang="en-US" sz="2000" b="0" dirty="0">
                          <a:solidFill>
                            <a:schemeClr val="tx1"/>
                          </a:solidFill>
                          <a:latin typeface="Times New Roman" panose="02020603050405020304" pitchFamily="18" charset="0"/>
                          <a:cs typeface="Times New Roman" panose="02020603050405020304" pitchFamily="18" charset="0"/>
                        </a:rPr>
                        <a:t> The work itself, </a:t>
                      </a:r>
                    </a:p>
                    <a:p>
                      <a:pPr marL="342900" indent="-342900" algn="just">
                        <a:buFont typeface="Wingdings" panose="05000000000000000000" pitchFamily="2" charset="2"/>
                        <a:buChar char="ü"/>
                      </a:pPr>
                      <a:r>
                        <a:rPr lang="en-US" sz="2000" b="0" dirty="0">
                          <a:solidFill>
                            <a:schemeClr val="tx1"/>
                          </a:solidFill>
                          <a:latin typeface="Times New Roman" panose="02020603050405020304" pitchFamily="18" charset="0"/>
                          <a:cs typeface="Times New Roman" panose="02020603050405020304" pitchFamily="18" charset="0"/>
                        </a:rPr>
                        <a:t>Attitudes, </a:t>
                      </a:r>
                    </a:p>
                    <a:p>
                      <a:pPr marL="342900" indent="-342900" algn="just">
                        <a:buFont typeface="Wingdings" panose="05000000000000000000" pitchFamily="2" charset="2"/>
                        <a:buChar char="ü"/>
                      </a:pPr>
                      <a:r>
                        <a:rPr lang="en-US" sz="2000" b="0" dirty="0">
                          <a:solidFill>
                            <a:schemeClr val="tx1"/>
                          </a:solidFill>
                          <a:latin typeface="Times New Roman" panose="02020603050405020304" pitchFamily="18" charset="0"/>
                          <a:cs typeface="Times New Roman" panose="02020603050405020304" pitchFamily="18" charset="0"/>
                        </a:rPr>
                        <a:t>Values, and</a:t>
                      </a:r>
                    </a:p>
                    <a:p>
                      <a:pPr marL="342900" indent="-342900" algn="just">
                        <a:buFont typeface="Wingdings" panose="05000000000000000000" pitchFamily="2" charset="2"/>
                        <a:buChar char="ü"/>
                      </a:pPr>
                      <a:r>
                        <a:rPr lang="en-US" sz="2000" b="0" dirty="0">
                          <a:solidFill>
                            <a:schemeClr val="tx1"/>
                          </a:solidFill>
                          <a:latin typeface="Times New Roman" panose="02020603050405020304" pitchFamily="18" charset="0"/>
                          <a:cs typeface="Times New Roman" panose="02020603050405020304" pitchFamily="18" charset="0"/>
                        </a:rPr>
                        <a:t> Personality. </a:t>
                      </a:r>
                    </a:p>
                    <a:p>
                      <a:pPr marL="342900" indent="-342900" algn="just">
                        <a:buFont typeface="Wingdings" panose="05000000000000000000" pitchFamily="2" charset="2"/>
                        <a:buChar char="ü"/>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Satisfaction with the nature of the work itself is the largest influence on job satisfaction.</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 Challenging work, autonomy, variety, and job scope also increase job satisfaction.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9627632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6" y="1724291"/>
            <a:ext cx="10616475" cy="420998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893244"/>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CB1192C-9129-4E12-BBDE-AEA5F7FE7E7D}"/>
              </a:ext>
            </a:extLst>
          </p:cNvPr>
          <p:cNvSpPr txBox="1"/>
          <p:nvPr/>
        </p:nvSpPr>
        <p:spPr>
          <a:xfrm>
            <a:off x="2249596" y="522304"/>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5" name="TextBox 14">
            <a:extLst>
              <a:ext uri="{FF2B5EF4-FFF2-40B4-BE49-F238E27FC236}">
                <a16:creationId xmlns:a16="http://schemas.microsoft.com/office/drawing/2014/main" id="{5F8DB849-7F65-47F4-A4E6-FB1537CF0BC2}"/>
              </a:ext>
            </a:extLst>
          </p:cNvPr>
          <p:cNvSpPr txBox="1"/>
          <p:nvPr/>
        </p:nvSpPr>
        <p:spPr>
          <a:xfrm>
            <a:off x="1771923" y="1613289"/>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Attitudes in Organizations: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Key Work-Related Attitudes </a:t>
            </a:r>
            <a:r>
              <a:rPr lang="en-US" sz="2000" b="1" dirty="0">
                <a:solidFill>
                  <a:srgbClr val="0A1F61"/>
                </a:solidFill>
                <a:effectLst/>
                <a:latin typeface="Times New Roman" panose="02020603050405020304" pitchFamily="18" charset="0"/>
                <a:cs typeface="Times New Roman" panose="02020603050405020304" pitchFamily="18" charset="0"/>
              </a:rPr>
              <a:t>(Job satisfaction) </a:t>
            </a:r>
            <a:endPar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16" name="Table 7">
            <a:extLst>
              <a:ext uri="{FF2B5EF4-FFF2-40B4-BE49-F238E27FC236}">
                <a16:creationId xmlns:a16="http://schemas.microsoft.com/office/drawing/2014/main" id="{6667A998-C08C-437F-B726-84A1D1CA1EBD}"/>
              </a:ext>
            </a:extLst>
          </p:cNvPr>
          <p:cNvGraphicFramePr>
            <a:graphicFrameLocks noGrp="1"/>
          </p:cNvGraphicFramePr>
          <p:nvPr>
            <p:extLst>
              <p:ext uri="{D42A27DB-BD31-4B8C-83A1-F6EECF244321}">
                <p14:modId xmlns:p14="http://schemas.microsoft.com/office/powerpoint/2010/main" val="171278116"/>
              </p:ext>
            </p:extLst>
          </p:nvPr>
        </p:nvGraphicFramePr>
        <p:xfrm>
          <a:off x="1830362" y="2401075"/>
          <a:ext cx="9533101" cy="3749040"/>
        </p:xfrm>
        <a:graphic>
          <a:graphicData uri="http://schemas.openxmlformats.org/drawingml/2006/table">
            <a:tbl>
              <a:tblPr firstRow="1" bandRow="1"/>
              <a:tblGrid>
                <a:gridCol w="2098297">
                  <a:extLst>
                    <a:ext uri="{9D8B030D-6E8A-4147-A177-3AD203B41FA5}">
                      <a16:colId xmlns:a16="http://schemas.microsoft.com/office/drawing/2014/main" val="3966072766"/>
                    </a:ext>
                  </a:extLst>
                </a:gridCol>
                <a:gridCol w="7434804">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r>
                        <a:rPr lang="en-US" sz="2000" b="1" kern="1200" dirty="0">
                          <a:solidFill>
                            <a:schemeClr val="tx1"/>
                          </a:solidFill>
                          <a:latin typeface="Times New Roman" panose="02020603050405020304" pitchFamily="18" charset="0"/>
                          <a:ea typeface="+mn-ea"/>
                          <a:cs typeface="Times New Roman" panose="02020603050405020304" pitchFamily="18" charset="0"/>
                        </a:rPr>
                        <a:t>The work itself,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defTabSz="914400" rtl="0" eaLnBrk="1" latinLnBrk="0" hangingPunct="1">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Attitudes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As a manager, if you want to increase your subordinates’ job satisfaction, </a:t>
                      </a:r>
                      <a:r>
                        <a:rPr lang="en-US" sz="2000" b="1" kern="1200" dirty="0">
                          <a:solidFill>
                            <a:schemeClr val="tx1"/>
                          </a:solidFill>
                          <a:latin typeface="Times New Roman" panose="02020603050405020304" pitchFamily="18" charset="0"/>
                          <a:ea typeface="+mn-ea"/>
                          <a:cs typeface="Times New Roman" panose="02020603050405020304" pitchFamily="18" charset="0"/>
                        </a:rPr>
                        <a:t>focus first on improving the nature of the work they do.</a:t>
                      </a:r>
                    </a:p>
                    <a:p>
                      <a:pPr marL="342900" indent="-342900" algn="just" defTabSz="914400" rtl="0" eaLnBrk="1" latinLnBrk="0" hangingPunct="1">
                        <a:buFont typeface="Wingdings" panose="05000000000000000000" pitchFamily="2" charset="2"/>
                        <a:buChar char="§"/>
                      </a:pPr>
                      <a:endParaRPr lang="en-US" sz="2000" b="0"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Coworkers, bosses, and subordinates attitudes and perceptions can be contagious, especially for new hires forming impressions about the job and company. </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If coworkers are unhappy and dissatisfied with their jobs, new hires are more likely to be dissatisfied than if they regularly interact with happy and satisfied coworkers.</a:t>
                      </a:r>
                    </a:p>
                    <a:p>
                      <a:pPr marL="342900" indent="-342900" algn="just" defTabSz="914400" rtl="0" eaLnBrk="1" latinLnBrk="0" hangingPunct="1">
                        <a:buFont typeface="Wingdings" panose="05000000000000000000" pitchFamily="2" charset="2"/>
                        <a:buChar char="§"/>
                      </a:pPr>
                      <a:endParaRPr lang="en-US" sz="2000" b="0"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endParaRPr lang="en-US" sz="2000" b="0"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4202519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6" y="1724291"/>
            <a:ext cx="10616475" cy="420998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893244"/>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CB1192C-9129-4E12-BBDE-AEA5F7FE7E7D}"/>
              </a:ext>
            </a:extLst>
          </p:cNvPr>
          <p:cNvSpPr txBox="1"/>
          <p:nvPr/>
        </p:nvSpPr>
        <p:spPr>
          <a:xfrm>
            <a:off x="2249596" y="522304"/>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5" name="TextBox 14">
            <a:extLst>
              <a:ext uri="{FF2B5EF4-FFF2-40B4-BE49-F238E27FC236}">
                <a16:creationId xmlns:a16="http://schemas.microsoft.com/office/drawing/2014/main" id="{5F8DB849-7F65-47F4-A4E6-FB1537CF0BC2}"/>
              </a:ext>
            </a:extLst>
          </p:cNvPr>
          <p:cNvSpPr txBox="1"/>
          <p:nvPr/>
        </p:nvSpPr>
        <p:spPr>
          <a:xfrm>
            <a:off x="1771923" y="1613289"/>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Attitudes in Organizations: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Key Work-Related Attitudes </a:t>
            </a:r>
            <a:r>
              <a:rPr lang="en-US" sz="2000" b="1" dirty="0">
                <a:solidFill>
                  <a:srgbClr val="0A1F61"/>
                </a:solidFill>
                <a:effectLst/>
                <a:latin typeface="Times New Roman" panose="02020603050405020304" pitchFamily="18" charset="0"/>
                <a:cs typeface="Times New Roman" panose="02020603050405020304" pitchFamily="18" charset="0"/>
              </a:rPr>
              <a:t>(Job satisfaction) </a:t>
            </a:r>
            <a:endPar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5AF10DCF-3777-4525-9A12-04E5BA4E3A6C}"/>
              </a:ext>
            </a:extLst>
          </p:cNvPr>
          <p:cNvGraphicFramePr>
            <a:graphicFrameLocks noGrp="1"/>
          </p:cNvGraphicFramePr>
          <p:nvPr>
            <p:extLst>
              <p:ext uri="{D42A27DB-BD31-4B8C-83A1-F6EECF244321}">
                <p14:modId xmlns:p14="http://schemas.microsoft.com/office/powerpoint/2010/main" val="2617988207"/>
              </p:ext>
            </p:extLst>
          </p:nvPr>
        </p:nvGraphicFramePr>
        <p:xfrm>
          <a:off x="1771923" y="2494184"/>
          <a:ext cx="10267678" cy="3749040"/>
        </p:xfrm>
        <a:graphic>
          <a:graphicData uri="http://schemas.openxmlformats.org/drawingml/2006/table">
            <a:tbl>
              <a:tblPr firstRow="1" bandRow="1"/>
              <a:tblGrid>
                <a:gridCol w="1612727">
                  <a:extLst>
                    <a:ext uri="{9D8B030D-6E8A-4147-A177-3AD203B41FA5}">
                      <a16:colId xmlns:a16="http://schemas.microsoft.com/office/drawing/2014/main" val="3966072766"/>
                    </a:ext>
                  </a:extLst>
                </a:gridCol>
                <a:gridCol w="8654951">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Value</a:t>
                      </a:r>
                    </a:p>
                    <a:p>
                      <a:pPr marL="0" indent="0" algn="l">
                        <a:buFont typeface="Wingdings" panose="05000000000000000000" pitchFamily="2" charset="2"/>
                        <a:buNone/>
                      </a:pPr>
                      <a:endParaRPr lang="ar-EG"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Personality </a:t>
                      </a:r>
                    </a:p>
                    <a:p>
                      <a:pPr marL="0" indent="0" algn="l"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Employees who find intrinsic value in their work are doing what is important to them.</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 Some people are rarely satisfied with their jobs, and others tend to be satisfied no matter what job they have. </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Research evidence suggests that differences in job satisfaction are due in part to differences in employees’ genetics and personality.</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 In particular, core self-evaluation, extroversion, and conscientiousness influence job satisfaction.</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 Accordingly, selecting extroverted, conscientious people who are a good fit with the job and who have high core self-evaluations (a broad, general, positive self-regard) can enhance employees’ job satisfaction.</a:t>
                      </a:r>
                    </a:p>
                    <a:p>
                      <a:pPr marL="342900" indent="-342900" algn="just" defTabSz="914400" rtl="0" eaLnBrk="1" latinLnBrk="0" hangingPunct="1">
                        <a:buFont typeface="Wingdings" panose="05000000000000000000" pitchFamily="2" charset="2"/>
                        <a:buChar char="§"/>
                      </a:pPr>
                      <a:endParaRPr lang="en-US" sz="2000" b="0"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1906903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6" y="1724291"/>
            <a:ext cx="10616475" cy="420998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893244"/>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CB1192C-9129-4E12-BBDE-AEA5F7FE7E7D}"/>
              </a:ext>
            </a:extLst>
          </p:cNvPr>
          <p:cNvSpPr txBox="1"/>
          <p:nvPr/>
        </p:nvSpPr>
        <p:spPr>
          <a:xfrm>
            <a:off x="2249596" y="522304"/>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5" name="TextBox 14">
            <a:extLst>
              <a:ext uri="{FF2B5EF4-FFF2-40B4-BE49-F238E27FC236}">
                <a16:creationId xmlns:a16="http://schemas.microsoft.com/office/drawing/2014/main" id="{5F8DB849-7F65-47F4-A4E6-FB1537CF0BC2}"/>
              </a:ext>
            </a:extLst>
          </p:cNvPr>
          <p:cNvSpPr txBox="1"/>
          <p:nvPr/>
        </p:nvSpPr>
        <p:spPr>
          <a:xfrm>
            <a:off x="1771923" y="1613289"/>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Attitudes in Organizations: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Key Work-Related Attitudes </a:t>
            </a:r>
            <a:r>
              <a:rPr lang="en-US" sz="2000" b="1" dirty="0">
                <a:solidFill>
                  <a:srgbClr val="0A1F61"/>
                </a:solidFill>
                <a:effectLst/>
                <a:latin typeface="Times New Roman" panose="02020603050405020304" pitchFamily="18" charset="0"/>
                <a:cs typeface="Times New Roman" panose="02020603050405020304" pitchFamily="18" charset="0"/>
              </a:rPr>
              <a:t>(Job satisfaction) </a:t>
            </a:r>
            <a:endPar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endParaRPr>
          </a:p>
        </p:txBody>
      </p:sp>
      <p:sp>
        <p:nvSpPr>
          <p:cNvPr id="16" name="TextBox 15">
            <a:extLst>
              <a:ext uri="{FF2B5EF4-FFF2-40B4-BE49-F238E27FC236}">
                <a16:creationId xmlns:a16="http://schemas.microsoft.com/office/drawing/2014/main" id="{E0D61127-50F2-4382-9824-D9F42EBC8ABB}"/>
              </a:ext>
            </a:extLst>
          </p:cNvPr>
          <p:cNvSpPr txBox="1"/>
          <p:nvPr/>
        </p:nvSpPr>
        <p:spPr>
          <a:xfrm>
            <a:off x="1771923" y="2646510"/>
            <a:ext cx="4668077" cy="2862322"/>
          </a:xfrm>
          <a:prstGeom prst="rect">
            <a:avLst/>
          </a:prstGeom>
          <a:noFill/>
        </p:spPr>
        <p:txBody>
          <a:bodyPr wrap="square">
            <a:spAutoFit/>
          </a:bodyPr>
          <a:lstStyle/>
          <a:p>
            <a:pPr algn="just"/>
            <a:endParaRPr lang="en-US" sz="2000" b="1"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Job satisfaction is one of the most important job-related attitudes in organizations.</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It reflects both our attitudes and our feelings about our job.</a:t>
            </a: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Job satisfaction is strongly influenced by our personality, values, other attitudes, and the work itself.</a:t>
            </a:r>
          </a:p>
        </p:txBody>
      </p:sp>
      <p:pic>
        <p:nvPicPr>
          <p:cNvPr id="17" name="Picture 16">
            <a:extLst>
              <a:ext uri="{FF2B5EF4-FFF2-40B4-BE49-F238E27FC236}">
                <a16:creationId xmlns:a16="http://schemas.microsoft.com/office/drawing/2014/main" id="{4EB6E262-A2F2-4D0F-B5D3-C0DB0F9BB78C}"/>
              </a:ext>
            </a:extLst>
          </p:cNvPr>
          <p:cNvPicPr>
            <a:picLocks noChangeAspect="1"/>
          </p:cNvPicPr>
          <p:nvPr/>
        </p:nvPicPr>
        <p:blipFill>
          <a:blip r:embed="rId8"/>
          <a:stretch>
            <a:fillRect/>
          </a:stretch>
        </p:blipFill>
        <p:spPr>
          <a:xfrm>
            <a:off x="6858448" y="2187028"/>
            <a:ext cx="4981903" cy="3460085"/>
          </a:xfrm>
          <a:prstGeom prst="rect">
            <a:avLst/>
          </a:prstGeom>
        </p:spPr>
      </p:pic>
    </p:spTree>
    <p:extLst>
      <p:ext uri="{BB962C8B-B14F-4D97-AF65-F5344CB8AC3E}">
        <p14:creationId xmlns:p14="http://schemas.microsoft.com/office/powerpoint/2010/main" val="745958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06130" y="1724291"/>
            <a:ext cx="10933472" cy="420998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893244"/>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CB1192C-9129-4E12-BBDE-AEA5F7FE7E7D}"/>
              </a:ext>
            </a:extLst>
          </p:cNvPr>
          <p:cNvSpPr txBox="1"/>
          <p:nvPr/>
        </p:nvSpPr>
        <p:spPr>
          <a:xfrm>
            <a:off x="2249596" y="522304"/>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5" name="TextBox 14">
            <a:extLst>
              <a:ext uri="{FF2B5EF4-FFF2-40B4-BE49-F238E27FC236}">
                <a16:creationId xmlns:a16="http://schemas.microsoft.com/office/drawing/2014/main" id="{5F8DB849-7F65-47F4-A4E6-FB1537CF0BC2}"/>
              </a:ext>
            </a:extLst>
          </p:cNvPr>
          <p:cNvSpPr txBox="1"/>
          <p:nvPr/>
        </p:nvSpPr>
        <p:spPr>
          <a:xfrm>
            <a:off x="1771923" y="1613289"/>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Attitudes in Organizations: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Key Work-Related Attitudes </a:t>
            </a:r>
            <a:r>
              <a:rPr lang="en-US" sz="2000" b="1" dirty="0">
                <a:solidFill>
                  <a:srgbClr val="0A1F61"/>
                </a:solidFill>
                <a:effectLst/>
                <a:latin typeface="Times New Roman" panose="02020603050405020304" pitchFamily="18" charset="0"/>
                <a:cs typeface="Times New Roman" panose="02020603050405020304" pitchFamily="18" charset="0"/>
              </a:rPr>
              <a:t> </a:t>
            </a:r>
            <a:endPar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3" name="Table 7">
            <a:extLst>
              <a:ext uri="{FF2B5EF4-FFF2-40B4-BE49-F238E27FC236}">
                <a16:creationId xmlns:a16="http://schemas.microsoft.com/office/drawing/2014/main" id="{65BF9E80-A129-6FE6-5753-0271332550A8}"/>
              </a:ext>
            </a:extLst>
          </p:cNvPr>
          <p:cNvGraphicFramePr>
            <a:graphicFrameLocks noGrp="1"/>
          </p:cNvGraphicFramePr>
          <p:nvPr>
            <p:extLst>
              <p:ext uri="{D42A27DB-BD31-4B8C-83A1-F6EECF244321}">
                <p14:modId xmlns:p14="http://schemas.microsoft.com/office/powerpoint/2010/main" val="1865330279"/>
              </p:ext>
            </p:extLst>
          </p:nvPr>
        </p:nvGraphicFramePr>
        <p:xfrm>
          <a:off x="1106129" y="2401075"/>
          <a:ext cx="10933472" cy="3188591"/>
        </p:xfrm>
        <a:graphic>
          <a:graphicData uri="http://schemas.openxmlformats.org/drawingml/2006/table">
            <a:tbl>
              <a:tblPr firstRow="1" bandRow="1"/>
              <a:tblGrid>
                <a:gridCol w="2352737">
                  <a:extLst>
                    <a:ext uri="{9D8B030D-6E8A-4147-A177-3AD203B41FA5}">
                      <a16:colId xmlns:a16="http://schemas.microsoft.com/office/drawing/2014/main" val="3966072766"/>
                    </a:ext>
                  </a:extLst>
                </a:gridCol>
                <a:gridCol w="8580735">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kern="1200" dirty="0">
                          <a:solidFill>
                            <a:srgbClr val="002060"/>
                          </a:solidFill>
                          <a:latin typeface="Times New Roman" panose="02020603050405020304" pitchFamily="18" charset="0"/>
                          <a:ea typeface="+mn-ea"/>
                          <a:cs typeface="Times New Roman" panose="02020603050405020304" pitchFamily="18" charset="0"/>
                        </a:rPr>
                        <a:t>2) Organizational Commitment</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Organizational commitment </a:t>
                      </a:r>
                      <a:r>
                        <a:rPr lang="en-US" sz="2000" b="0" kern="1200" dirty="0">
                          <a:solidFill>
                            <a:schemeClr val="tx1"/>
                          </a:solidFill>
                          <a:latin typeface="Times New Roman" panose="02020603050405020304" pitchFamily="18" charset="0"/>
                          <a:ea typeface="+mn-ea"/>
                          <a:cs typeface="Times New Roman" panose="02020603050405020304" pitchFamily="18" charset="0"/>
                        </a:rPr>
                        <a:t>reflects the degree to which an employee identifies with the organization and its goals and wants to stay with the organization. </a:t>
                      </a:r>
                    </a:p>
                    <a:p>
                      <a:pPr marL="0" indent="0" algn="just" defTabSz="914400" rtl="0" eaLnBrk="1" latinLnBrk="0" hangingPunct="1">
                        <a:buFont typeface="Wingdings" panose="05000000000000000000" pitchFamily="2" charset="2"/>
                        <a:buNone/>
                      </a:pPr>
                      <a:endParaRPr lang="en-US" sz="2000" b="0"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There are three ways we can feel committed to an employer:</a:t>
                      </a:r>
                    </a:p>
                    <a:p>
                      <a:pPr marL="0" indent="0" algn="just" defTabSz="914400" rtl="0" eaLnBrk="1" latinLnBrk="0" hangingPunct="1">
                        <a:buFont typeface="Wingdings" panose="05000000000000000000" pitchFamily="2" charset="2"/>
                        <a:buNone/>
                      </a:pPr>
                      <a:r>
                        <a:rPr lang="en-US" sz="2000" b="0" kern="1200" dirty="0">
                          <a:solidFill>
                            <a:schemeClr val="tx1"/>
                          </a:solidFill>
                          <a:latin typeface="Times New Roman" panose="02020603050405020304" pitchFamily="18" charset="0"/>
                          <a:ea typeface="+mn-ea"/>
                          <a:cs typeface="Times New Roman" panose="02020603050405020304" pitchFamily="18" charset="0"/>
                        </a:rPr>
                        <a:t>1- </a:t>
                      </a:r>
                      <a:r>
                        <a:rPr lang="en-US" sz="2000" b="1" kern="1200" dirty="0">
                          <a:solidFill>
                            <a:schemeClr val="tx1"/>
                          </a:solidFill>
                          <a:latin typeface="Times New Roman" panose="02020603050405020304" pitchFamily="18" charset="0"/>
                          <a:ea typeface="+mn-ea"/>
                          <a:cs typeface="Times New Roman" panose="02020603050405020304" pitchFamily="18" charset="0"/>
                        </a:rPr>
                        <a:t>Affective commitment: </a:t>
                      </a:r>
                      <a:r>
                        <a:rPr lang="en-US" sz="2000" b="0" kern="1200" dirty="0">
                          <a:solidFill>
                            <a:schemeClr val="tx1"/>
                          </a:solidFill>
                          <a:latin typeface="Times New Roman" panose="02020603050405020304" pitchFamily="18" charset="0"/>
                          <a:ea typeface="+mn-ea"/>
                          <a:cs typeface="Times New Roman" panose="02020603050405020304" pitchFamily="18" charset="0"/>
                        </a:rPr>
                        <a:t>positive emotional attachment to the organization and strong identification with its values and goals.</a:t>
                      </a:r>
                    </a:p>
                    <a:p>
                      <a:pPr marL="0" indent="0" algn="just" defTabSz="914400" rtl="0" eaLnBrk="1" latinLnBrk="0" hangingPunct="1">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2- Normative commitment: </a:t>
                      </a:r>
                      <a:r>
                        <a:rPr lang="en-US" sz="2000" b="0" kern="1200" dirty="0">
                          <a:solidFill>
                            <a:schemeClr val="tx1"/>
                          </a:solidFill>
                          <a:latin typeface="Times New Roman" panose="02020603050405020304" pitchFamily="18" charset="0"/>
                          <a:ea typeface="+mn-ea"/>
                          <a:cs typeface="Times New Roman" panose="02020603050405020304" pitchFamily="18" charset="0"/>
                        </a:rPr>
                        <a:t>feeling obliged to stay with an organization for moral or ethical reasons. </a:t>
                      </a:r>
                    </a:p>
                    <a:p>
                      <a:pPr marL="0" indent="0" algn="just" defTabSz="914400" rtl="0" eaLnBrk="1" latinLnBrk="0" hangingPunct="1">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3- Continuance commitment: </a:t>
                      </a:r>
                      <a:r>
                        <a:rPr lang="en-US" sz="2000" b="0" kern="1200" dirty="0">
                          <a:solidFill>
                            <a:schemeClr val="tx1"/>
                          </a:solidFill>
                          <a:latin typeface="Times New Roman" panose="02020603050405020304" pitchFamily="18" charset="0"/>
                          <a:ea typeface="+mn-ea"/>
                          <a:cs typeface="Times New Roman" panose="02020603050405020304" pitchFamily="18" charset="0"/>
                        </a:rPr>
                        <a:t>staying with an organization because of perceived high economic (i.e., taking another job would mean losing valuable stock options)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41508749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06130" y="1724291"/>
            <a:ext cx="10933472" cy="420998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893244"/>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CB1192C-9129-4E12-BBDE-AEA5F7FE7E7D}"/>
              </a:ext>
            </a:extLst>
          </p:cNvPr>
          <p:cNvSpPr txBox="1"/>
          <p:nvPr/>
        </p:nvSpPr>
        <p:spPr>
          <a:xfrm>
            <a:off x="2249596" y="522304"/>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5" name="TextBox 14">
            <a:extLst>
              <a:ext uri="{FF2B5EF4-FFF2-40B4-BE49-F238E27FC236}">
                <a16:creationId xmlns:a16="http://schemas.microsoft.com/office/drawing/2014/main" id="{5F8DB849-7F65-47F4-A4E6-FB1537CF0BC2}"/>
              </a:ext>
            </a:extLst>
          </p:cNvPr>
          <p:cNvSpPr txBox="1"/>
          <p:nvPr/>
        </p:nvSpPr>
        <p:spPr>
          <a:xfrm>
            <a:off x="1771923" y="1613289"/>
            <a:ext cx="9649980" cy="861774"/>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0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Attitudes in Organizations: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rPr>
              <a:t>Key Work-Related Attitudes </a:t>
            </a:r>
            <a:r>
              <a:rPr lang="en-US" sz="2000" b="1" dirty="0">
                <a:solidFill>
                  <a:srgbClr val="0A1F61"/>
                </a:solidFill>
                <a:effectLst/>
                <a:latin typeface="Times New Roman" panose="02020603050405020304" pitchFamily="18" charset="0"/>
                <a:cs typeface="Times New Roman" panose="02020603050405020304" pitchFamily="18" charset="0"/>
              </a:rPr>
              <a:t> </a:t>
            </a:r>
            <a:endParaRPr kumimoji="0" lang="en-US" sz="2000" b="1" i="0" u="none" strike="noStrike" kern="1200" cap="none" spc="0" normalizeH="0" baseline="0" noProof="0" dirty="0">
              <a:ln>
                <a:noFill/>
              </a:ln>
              <a:solidFill>
                <a:srgbClr val="C1510A"/>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4" name="Table 7">
            <a:extLst>
              <a:ext uri="{FF2B5EF4-FFF2-40B4-BE49-F238E27FC236}">
                <a16:creationId xmlns:a16="http://schemas.microsoft.com/office/drawing/2014/main" id="{604E67F9-A4D2-8939-EDD6-CDA748472687}"/>
              </a:ext>
            </a:extLst>
          </p:cNvPr>
          <p:cNvGraphicFramePr>
            <a:graphicFrameLocks noGrp="1"/>
          </p:cNvGraphicFramePr>
          <p:nvPr>
            <p:extLst>
              <p:ext uri="{D42A27DB-BD31-4B8C-83A1-F6EECF244321}">
                <p14:modId xmlns:p14="http://schemas.microsoft.com/office/powerpoint/2010/main" val="1449115645"/>
              </p:ext>
            </p:extLst>
          </p:nvPr>
        </p:nvGraphicFramePr>
        <p:xfrm>
          <a:off x="1246537" y="2445553"/>
          <a:ext cx="10793065" cy="3444240"/>
        </p:xfrm>
        <a:graphic>
          <a:graphicData uri="http://schemas.openxmlformats.org/drawingml/2006/table">
            <a:tbl>
              <a:tblPr firstRow="1" bandRow="1"/>
              <a:tblGrid>
                <a:gridCol w="2322521">
                  <a:extLst>
                    <a:ext uri="{9D8B030D-6E8A-4147-A177-3AD203B41FA5}">
                      <a16:colId xmlns:a16="http://schemas.microsoft.com/office/drawing/2014/main" val="3966072766"/>
                    </a:ext>
                  </a:extLst>
                </a:gridCol>
                <a:gridCol w="8470544">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kern="1200" dirty="0">
                          <a:solidFill>
                            <a:srgbClr val="002060"/>
                          </a:solidFill>
                          <a:latin typeface="Times New Roman" panose="02020603050405020304" pitchFamily="18" charset="0"/>
                          <a:ea typeface="+mn-ea"/>
                          <a:cs typeface="Times New Roman" panose="02020603050405020304" pitchFamily="18" charset="0"/>
                        </a:rPr>
                        <a:t>3) Employee Engagement</a:t>
                      </a:r>
                    </a:p>
                    <a:p>
                      <a:pPr marL="0" indent="0" algn="just">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Employee engagement </a:t>
                      </a:r>
                      <a:r>
                        <a:rPr lang="en-US" sz="2000" b="0" u="none" kern="1200" dirty="0">
                          <a:solidFill>
                            <a:schemeClr val="tx1"/>
                          </a:solidFill>
                          <a:latin typeface="Times New Roman" panose="02020603050405020304" pitchFamily="18" charset="0"/>
                          <a:ea typeface="+mn-ea"/>
                          <a:cs typeface="Times New Roman" panose="02020603050405020304" pitchFamily="18" charset="0"/>
                        </a:rPr>
                        <a:t>is “a heightened emotional and intellectual connection that an employee has for his/her job, organization, manager, or coworkers that, in turn, influences him/her to apply additional discretionary effort to his/her work.”</a:t>
                      </a:r>
                    </a:p>
                    <a:p>
                      <a:pPr marL="342900" indent="-342900" algn="just" defTabSz="914400" rtl="0" eaLnBrk="1" latinLnBrk="0" hangingPunct="1">
                        <a:buFont typeface="Wingdings" panose="05000000000000000000" pitchFamily="2" charset="2"/>
                        <a:buChar char="§"/>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Engagement is enhanced when employees:</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Have clear goals. And Have the resources needed to do a good job.</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Get meaningful feedback on their performance.</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Are able to use their talents.</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Are recognized for doing a good job.</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Have positive relationships with coworkers.</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Have opportunities to learn and grow., </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Have supportive leadership.</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18616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6" y="1724291"/>
            <a:ext cx="10616475" cy="420998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893244"/>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CB1192C-9129-4E12-BBDE-AEA5F7FE7E7D}"/>
              </a:ext>
            </a:extLst>
          </p:cNvPr>
          <p:cNvSpPr txBox="1"/>
          <p:nvPr/>
        </p:nvSpPr>
        <p:spPr>
          <a:xfrm>
            <a:off x="2249596" y="522304"/>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5" name="TextBox 14">
            <a:extLst>
              <a:ext uri="{FF2B5EF4-FFF2-40B4-BE49-F238E27FC236}">
                <a16:creationId xmlns:a16="http://schemas.microsoft.com/office/drawing/2014/main" id="{5F8DB849-7F65-47F4-A4E6-FB1537CF0BC2}"/>
              </a:ext>
            </a:extLst>
          </p:cNvPr>
          <p:cNvSpPr txBox="1"/>
          <p:nvPr/>
        </p:nvSpPr>
        <p:spPr>
          <a:xfrm>
            <a:off x="1771923" y="1613289"/>
            <a:ext cx="9649980" cy="49866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p:txBody>
      </p:sp>
      <p:graphicFrame>
        <p:nvGraphicFramePr>
          <p:cNvPr id="19" name="Table 7">
            <a:extLst>
              <a:ext uri="{FF2B5EF4-FFF2-40B4-BE49-F238E27FC236}">
                <a16:creationId xmlns:a16="http://schemas.microsoft.com/office/drawing/2014/main" id="{51B63A6A-EF79-4AE5-B34E-6F9C7DA75AA5}"/>
              </a:ext>
            </a:extLst>
          </p:cNvPr>
          <p:cNvGraphicFramePr>
            <a:graphicFrameLocks noGrp="1"/>
          </p:cNvGraphicFramePr>
          <p:nvPr>
            <p:extLst>
              <p:ext uri="{D42A27DB-BD31-4B8C-83A1-F6EECF244321}">
                <p14:modId xmlns:p14="http://schemas.microsoft.com/office/powerpoint/2010/main" val="1147536328"/>
              </p:ext>
            </p:extLst>
          </p:nvPr>
        </p:nvGraphicFramePr>
        <p:xfrm>
          <a:off x="1771923" y="2227128"/>
          <a:ext cx="9902229" cy="4053840"/>
        </p:xfrm>
        <a:graphic>
          <a:graphicData uri="http://schemas.openxmlformats.org/drawingml/2006/table">
            <a:tbl>
              <a:tblPr firstRow="1" bandRow="1"/>
              <a:tblGrid>
                <a:gridCol w="1446655">
                  <a:extLst>
                    <a:ext uri="{9D8B030D-6E8A-4147-A177-3AD203B41FA5}">
                      <a16:colId xmlns:a16="http://schemas.microsoft.com/office/drawing/2014/main" val="3966072766"/>
                    </a:ext>
                  </a:extLst>
                </a:gridCol>
                <a:gridCol w="8455574">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kern="1200" dirty="0">
                          <a:solidFill>
                            <a:srgbClr val="002060"/>
                          </a:solidFill>
                          <a:latin typeface="Times New Roman" panose="02020603050405020304" pitchFamily="18" charset="0"/>
                          <a:ea typeface="+mn-ea"/>
                          <a:cs typeface="Times New Roman" panose="02020603050405020304" pitchFamily="18" charset="0"/>
                        </a:rPr>
                        <a:t>Values</a:t>
                      </a: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 Values </a:t>
                      </a:r>
                      <a:r>
                        <a:rPr lang="en-US" sz="2000" b="1" i="1" u="none" kern="1200" dirty="0">
                          <a:solidFill>
                            <a:schemeClr val="tx1"/>
                          </a:solidFill>
                          <a:latin typeface="Times New Roman" panose="02020603050405020304" pitchFamily="18" charset="0"/>
                          <a:ea typeface="+mn-ea"/>
                          <a:cs typeface="Times New Roman" panose="02020603050405020304" pitchFamily="18" charset="0"/>
                        </a:rPr>
                        <a:t>are ways of behaving or end-states that are desirable to a person or to a group.</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Values can be conscious or unconscious.</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A company leader’s personal values affect the firm’s business strategy and all aspects of organizational behavior including staffing, reward systems, manager–subordinate relationships, communication, conflict management styles, and negotiation approaches</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Our personal values combine with organizational influences like company culture to generate decisions that can be significantly different from those made based solely on our personal values.</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Strong company cultures help to guide us when making these ambiguous choices.</a:t>
                      </a:r>
                    </a:p>
                    <a:p>
                      <a:pPr marL="0" indent="0" algn="just" defTabSz="914400" rtl="0" eaLnBrk="1" latinLnBrk="0" hangingPunct="1">
                        <a:buFont typeface="Wingdings" panose="05000000000000000000" pitchFamily="2" charset="2"/>
                        <a:buNone/>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781555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6" y="1724291"/>
            <a:ext cx="10616475" cy="420998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893244"/>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CB1192C-9129-4E12-BBDE-AEA5F7FE7E7D}"/>
              </a:ext>
            </a:extLst>
          </p:cNvPr>
          <p:cNvSpPr txBox="1"/>
          <p:nvPr/>
        </p:nvSpPr>
        <p:spPr>
          <a:xfrm>
            <a:off x="2249596" y="522304"/>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5" name="TextBox 14">
            <a:extLst>
              <a:ext uri="{FF2B5EF4-FFF2-40B4-BE49-F238E27FC236}">
                <a16:creationId xmlns:a16="http://schemas.microsoft.com/office/drawing/2014/main" id="{5F8DB849-7F65-47F4-A4E6-FB1537CF0BC2}"/>
              </a:ext>
            </a:extLst>
          </p:cNvPr>
          <p:cNvSpPr txBox="1"/>
          <p:nvPr/>
        </p:nvSpPr>
        <p:spPr>
          <a:xfrm>
            <a:off x="1771923" y="1613289"/>
            <a:ext cx="9649980" cy="123732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5C23"/>
                </a:solidFill>
                <a:effectLst/>
                <a:uLnTx/>
                <a:uFillTx/>
                <a:latin typeface="Helvetica" panose="020B0604020202020204" pitchFamily="34" charset="0"/>
                <a:ea typeface="+mn-ea"/>
                <a:cs typeface="+mn-cs"/>
              </a:rPr>
              <a:t>Types of Values </a:t>
            </a:r>
            <a:r>
              <a:rPr kumimoji="0" lang="en-US" sz="1800" b="1" i="0" u="none" strike="noStrike" kern="1200" cap="none" spc="0" normalizeH="0" baseline="0" noProof="0" dirty="0">
                <a:ln>
                  <a:noFill/>
                </a:ln>
                <a:solidFill>
                  <a:srgbClr val="0A1F61"/>
                </a:solidFill>
                <a:effectLst/>
                <a:uLnTx/>
                <a:uFillTx/>
                <a:latin typeface="Helvetica" panose="020B0604020202020204" pitchFamily="34" charset="0"/>
                <a:ea typeface="+mn-ea"/>
                <a:cs typeface="+mn-cs"/>
              </a:rPr>
              <a:t>(Terminal and Instrumental Values):</a:t>
            </a:r>
            <a:endParaRPr kumimoji="0" lang="en-US" sz="1800" b="0" i="0" u="none" strike="noStrike" kern="1200" cap="none" spc="0" normalizeH="0" baseline="0" noProof="0" dirty="0">
              <a:ln>
                <a:noFill/>
              </a:ln>
              <a:solidFill>
                <a:srgbClr val="0A1F61"/>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13" name="Table 7">
            <a:extLst>
              <a:ext uri="{FF2B5EF4-FFF2-40B4-BE49-F238E27FC236}">
                <a16:creationId xmlns:a16="http://schemas.microsoft.com/office/drawing/2014/main" id="{D76BB12D-EE60-4321-8815-C1BE7BB7810A}"/>
              </a:ext>
            </a:extLst>
          </p:cNvPr>
          <p:cNvGraphicFramePr>
            <a:graphicFrameLocks noGrp="1"/>
          </p:cNvGraphicFramePr>
          <p:nvPr>
            <p:extLst>
              <p:ext uri="{D42A27DB-BD31-4B8C-83A1-F6EECF244321}">
                <p14:modId xmlns:p14="http://schemas.microsoft.com/office/powerpoint/2010/main" val="1678093851"/>
              </p:ext>
            </p:extLst>
          </p:nvPr>
        </p:nvGraphicFramePr>
        <p:xfrm>
          <a:off x="1771923" y="2570028"/>
          <a:ext cx="9649980" cy="3188591"/>
        </p:xfrm>
        <a:graphic>
          <a:graphicData uri="http://schemas.openxmlformats.org/drawingml/2006/table">
            <a:tbl>
              <a:tblPr firstRow="1" bandRow="1"/>
              <a:tblGrid>
                <a:gridCol w="1491744">
                  <a:extLst>
                    <a:ext uri="{9D8B030D-6E8A-4147-A177-3AD203B41FA5}">
                      <a16:colId xmlns:a16="http://schemas.microsoft.com/office/drawing/2014/main" val="3966072766"/>
                    </a:ext>
                  </a:extLst>
                </a:gridCol>
                <a:gridCol w="8158236">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kern="1200" dirty="0">
                          <a:solidFill>
                            <a:srgbClr val="002060"/>
                          </a:solidFill>
                          <a:latin typeface="Times New Roman" panose="02020603050405020304" pitchFamily="18" charset="0"/>
                          <a:ea typeface="+mn-ea"/>
                          <a:cs typeface="Times New Roman" panose="02020603050405020304" pitchFamily="18" charset="0"/>
                        </a:rPr>
                        <a:t>Types of Values</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1- Terminal Values</a:t>
                      </a:r>
                    </a:p>
                    <a:p>
                      <a:pPr marL="0" indent="0" algn="just"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Values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can be described as </a:t>
                      </a:r>
                      <a:r>
                        <a:rPr lang="en-US" sz="2000" b="1" u="sng" kern="1200" dirty="0">
                          <a:solidFill>
                            <a:schemeClr val="tx1"/>
                          </a:solidFill>
                          <a:latin typeface="Times New Roman" panose="02020603050405020304" pitchFamily="18" charset="0"/>
                          <a:ea typeface="+mn-ea"/>
                          <a:cs typeface="Times New Roman" panose="02020603050405020304" pitchFamily="18" charset="0"/>
                        </a:rPr>
                        <a:t>terminal or instrumental and as intrinsic or extrinsic</a:t>
                      </a:r>
                      <a:r>
                        <a:rPr lang="en-US" sz="2000" b="0" u="none" kern="1200" dirty="0">
                          <a:solidFill>
                            <a:schemeClr val="tx1"/>
                          </a:solidFill>
                          <a:latin typeface="Times New Roman" panose="02020603050405020304" pitchFamily="18" charset="0"/>
                          <a:ea typeface="+mn-ea"/>
                          <a:cs typeface="Times New Roman" panose="02020603050405020304" pitchFamily="18" charset="0"/>
                        </a:rPr>
                        <a:t>. </a:t>
                      </a:r>
                    </a:p>
                    <a:p>
                      <a:pPr marL="0" indent="0" algn="just" defTabSz="914400" rtl="0" eaLnBrk="1" latinLnBrk="0" hangingPunct="1">
                        <a:buFont typeface="Wingdings" panose="05000000000000000000" pitchFamily="2" charset="2"/>
                        <a:buNone/>
                      </a:pPr>
                      <a:endParaRPr lang="en-US" sz="2000" b="1" u="sng"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Terminal values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reflect our long-term life goals and may include prosperity, happiness, a secure family, and a sense of accomplishment. </a:t>
                      </a:r>
                    </a:p>
                    <a:p>
                      <a:pPr marL="0" indent="0" algn="just" defTabSz="914400" rtl="0" eaLnBrk="1" latinLnBrk="0" hangingPunct="1">
                        <a:buFont typeface="Wingdings" panose="05000000000000000000" pitchFamily="2" charset="2"/>
                        <a:buNone/>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Terminal values can change over time depending on our experiences and accomplishments. When a career-oriented person sells his or her business for a lot of money, his or her prosperity goals may be reached and family may then become most important.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5657851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6" y="1724291"/>
            <a:ext cx="10616475" cy="420998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893244"/>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CB1192C-9129-4E12-BBDE-AEA5F7FE7E7D}"/>
              </a:ext>
            </a:extLst>
          </p:cNvPr>
          <p:cNvSpPr txBox="1"/>
          <p:nvPr/>
        </p:nvSpPr>
        <p:spPr>
          <a:xfrm>
            <a:off x="2249596" y="522304"/>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5" name="TextBox 14">
            <a:extLst>
              <a:ext uri="{FF2B5EF4-FFF2-40B4-BE49-F238E27FC236}">
                <a16:creationId xmlns:a16="http://schemas.microsoft.com/office/drawing/2014/main" id="{5F8DB849-7F65-47F4-A4E6-FB1537CF0BC2}"/>
              </a:ext>
            </a:extLst>
          </p:cNvPr>
          <p:cNvSpPr txBox="1"/>
          <p:nvPr/>
        </p:nvSpPr>
        <p:spPr>
          <a:xfrm>
            <a:off x="1771923" y="1613289"/>
            <a:ext cx="9649980" cy="123732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5C23"/>
                </a:solidFill>
                <a:effectLst/>
                <a:uLnTx/>
                <a:uFillTx/>
                <a:latin typeface="Helvetica" panose="020B0604020202020204" pitchFamily="34" charset="0"/>
                <a:ea typeface="+mn-ea"/>
                <a:cs typeface="+mn-cs"/>
              </a:rPr>
              <a:t>Types of Values </a:t>
            </a:r>
            <a:r>
              <a:rPr kumimoji="0" lang="en-US" sz="1800" b="1" i="0" u="none" strike="noStrike" kern="1200" cap="none" spc="0" normalizeH="0" baseline="0" noProof="0" dirty="0">
                <a:ln>
                  <a:noFill/>
                </a:ln>
                <a:solidFill>
                  <a:srgbClr val="0A1F61"/>
                </a:solidFill>
                <a:effectLst/>
                <a:uLnTx/>
                <a:uFillTx/>
                <a:latin typeface="Helvetica" panose="020B0604020202020204" pitchFamily="34" charset="0"/>
                <a:ea typeface="+mn-ea"/>
                <a:cs typeface="+mn-cs"/>
              </a:rPr>
              <a:t>(Terminal and Instrumental Values):</a:t>
            </a:r>
            <a:endParaRPr kumimoji="0" lang="en-US" sz="1800" b="0" i="0" u="none" strike="noStrike" kern="1200" cap="none" spc="0" normalizeH="0" baseline="0" noProof="0" dirty="0">
              <a:ln>
                <a:noFill/>
              </a:ln>
              <a:solidFill>
                <a:srgbClr val="0A1F61"/>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16" name="Table 7">
            <a:extLst>
              <a:ext uri="{FF2B5EF4-FFF2-40B4-BE49-F238E27FC236}">
                <a16:creationId xmlns:a16="http://schemas.microsoft.com/office/drawing/2014/main" id="{435F0DB3-7B17-456F-9901-41DFBC9255F9}"/>
              </a:ext>
            </a:extLst>
          </p:cNvPr>
          <p:cNvGraphicFramePr>
            <a:graphicFrameLocks noGrp="1"/>
          </p:cNvGraphicFramePr>
          <p:nvPr>
            <p:extLst>
              <p:ext uri="{D42A27DB-BD31-4B8C-83A1-F6EECF244321}">
                <p14:modId xmlns:p14="http://schemas.microsoft.com/office/powerpoint/2010/main" val="1340344765"/>
              </p:ext>
            </p:extLst>
          </p:nvPr>
        </p:nvGraphicFramePr>
        <p:xfrm>
          <a:off x="1771923" y="2570028"/>
          <a:ext cx="9649980" cy="3188591"/>
        </p:xfrm>
        <a:graphic>
          <a:graphicData uri="http://schemas.openxmlformats.org/drawingml/2006/table">
            <a:tbl>
              <a:tblPr firstRow="1" bandRow="1"/>
              <a:tblGrid>
                <a:gridCol w="1976741">
                  <a:extLst>
                    <a:ext uri="{9D8B030D-6E8A-4147-A177-3AD203B41FA5}">
                      <a16:colId xmlns:a16="http://schemas.microsoft.com/office/drawing/2014/main" val="3966072766"/>
                    </a:ext>
                  </a:extLst>
                </a:gridCol>
                <a:gridCol w="7673239">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2- Instrumental values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Instrumental values</a:t>
                      </a:r>
                      <a:r>
                        <a:rPr lang="en-US" sz="2000" b="0" u="none" kern="1200" dirty="0">
                          <a:solidFill>
                            <a:schemeClr val="tx1"/>
                          </a:solidFill>
                          <a:latin typeface="Times New Roman" panose="02020603050405020304" pitchFamily="18" charset="0"/>
                          <a:ea typeface="+mn-ea"/>
                          <a:cs typeface="Times New Roman" panose="02020603050405020304" pitchFamily="18" charset="0"/>
                        </a:rPr>
                        <a:t> are our preferred means of achieving our terminal values or our preferred ways of behaving.</a:t>
                      </a:r>
                    </a:p>
                    <a:p>
                      <a:pPr marL="0" indent="0" algn="just" defTabSz="914400" rtl="0" eaLnBrk="1" latinLnBrk="0" hangingPunct="1">
                        <a:buFont typeface="Wingdings" panose="05000000000000000000" pitchFamily="2" charset="2"/>
                        <a:buNone/>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Terminal values influence </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what we want to accomplish; instrumental values influence how we get there.</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 </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Honesty, ambition, and independence are examples of instrumental values that guide our behavior in pursuit of our terminal goals.</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People who value honesty behave more ethically in pursuing the terminal value of prosperity and a sense of accomplishment than do people with a lower honesty instrumental value.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41802294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6" y="1724291"/>
            <a:ext cx="10616475" cy="420998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893244"/>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CB1192C-9129-4E12-BBDE-AEA5F7FE7E7D}"/>
              </a:ext>
            </a:extLst>
          </p:cNvPr>
          <p:cNvSpPr txBox="1"/>
          <p:nvPr/>
        </p:nvSpPr>
        <p:spPr>
          <a:xfrm>
            <a:off x="2249596" y="522304"/>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5" name="TextBox 14">
            <a:extLst>
              <a:ext uri="{FF2B5EF4-FFF2-40B4-BE49-F238E27FC236}">
                <a16:creationId xmlns:a16="http://schemas.microsoft.com/office/drawing/2014/main" id="{5F8DB849-7F65-47F4-A4E6-FB1537CF0BC2}"/>
              </a:ext>
            </a:extLst>
          </p:cNvPr>
          <p:cNvSpPr txBox="1"/>
          <p:nvPr/>
        </p:nvSpPr>
        <p:spPr>
          <a:xfrm>
            <a:off x="1771923" y="1613289"/>
            <a:ext cx="9649980" cy="83099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5C23"/>
                </a:solidFill>
                <a:effectLst/>
                <a:uLnTx/>
                <a:uFillTx/>
                <a:latin typeface="Helvetica" panose="020B0604020202020204" pitchFamily="34" charset="0"/>
                <a:ea typeface="+mn-ea"/>
                <a:cs typeface="+mn-cs"/>
              </a:rPr>
              <a:t>Types of Values </a:t>
            </a:r>
            <a:r>
              <a:rPr kumimoji="0" lang="en-US" sz="1800" b="1" i="0" u="none" strike="noStrike" kern="1200" cap="none" spc="0" normalizeH="0" baseline="0" noProof="0" dirty="0">
                <a:ln>
                  <a:noFill/>
                </a:ln>
                <a:solidFill>
                  <a:srgbClr val="0A1F61"/>
                </a:solidFill>
                <a:effectLst/>
                <a:uLnTx/>
                <a:uFillTx/>
                <a:latin typeface="Helvetica" panose="020B0604020202020204" pitchFamily="34" charset="0"/>
                <a:ea typeface="+mn-ea"/>
                <a:cs typeface="+mn-cs"/>
              </a:rPr>
              <a:t>(Intrinsic and Extrinsic Values):</a:t>
            </a:r>
            <a:endParaRPr kumimoji="0" lang="en-US" sz="1800" b="0" i="0" u="none" strike="noStrike" kern="1200" cap="none" spc="0" normalizeH="0" baseline="0" noProof="0" dirty="0">
              <a:ln>
                <a:noFill/>
              </a:ln>
              <a:solidFill>
                <a:srgbClr val="0A1F61"/>
              </a:solidFill>
              <a:effectLst/>
              <a:uLnTx/>
              <a:uFillTx/>
              <a:latin typeface="Calibri" panose="020F0502020204030204"/>
              <a:ea typeface="+mn-ea"/>
              <a:cs typeface="+mn-cs"/>
            </a:endParaRPr>
          </a:p>
        </p:txBody>
      </p:sp>
      <p:graphicFrame>
        <p:nvGraphicFramePr>
          <p:cNvPr id="13" name="Table 7">
            <a:extLst>
              <a:ext uri="{FF2B5EF4-FFF2-40B4-BE49-F238E27FC236}">
                <a16:creationId xmlns:a16="http://schemas.microsoft.com/office/drawing/2014/main" id="{B69FE1B7-A8E2-4A95-9BAE-7395C7C6E48E}"/>
              </a:ext>
            </a:extLst>
          </p:cNvPr>
          <p:cNvGraphicFramePr>
            <a:graphicFrameLocks noGrp="1"/>
          </p:cNvGraphicFramePr>
          <p:nvPr>
            <p:extLst>
              <p:ext uri="{D42A27DB-BD31-4B8C-83A1-F6EECF244321}">
                <p14:modId xmlns:p14="http://schemas.microsoft.com/office/powerpoint/2010/main" val="2345866848"/>
              </p:ext>
            </p:extLst>
          </p:nvPr>
        </p:nvGraphicFramePr>
        <p:xfrm>
          <a:off x="1639773" y="2666768"/>
          <a:ext cx="10399828" cy="3188591"/>
        </p:xfrm>
        <a:graphic>
          <a:graphicData uri="http://schemas.openxmlformats.org/drawingml/2006/table">
            <a:tbl>
              <a:tblPr firstRow="1" bandRow="1"/>
              <a:tblGrid>
                <a:gridCol w="1955512">
                  <a:extLst>
                    <a:ext uri="{9D8B030D-6E8A-4147-A177-3AD203B41FA5}">
                      <a16:colId xmlns:a16="http://schemas.microsoft.com/office/drawing/2014/main" val="3966072766"/>
                    </a:ext>
                  </a:extLst>
                </a:gridCol>
                <a:gridCol w="8444316">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3- Intrinsic work values</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4- Extrinsic work values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Intrinsic work values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relate to the work itself</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For example, some employees want challenging jobs with a lot of variety that require them to continually learn new things, whereas others prefer simpler jobs they can perform in the same way every day.</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Extrinsic work values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are related to the outcomes of doing work.</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For Example, employees who work to earn money or to have health benefits are satisfying extrinsic work values. Having high status in the company, getting recognized for quality work, and having job security are extrinsic work values.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926615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6" y="1724291"/>
            <a:ext cx="10616475" cy="420998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893244"/>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CB1192C-9129-4E12-BBDE-AEA5F7FE7E7D}"/>
              </a:ext>
            </a:extLst>
          </p:cNvPr>
          <p:cNvSpPr txBox="1"/>
          <p:nvPr/>
        </p:nvSpPr>
        <p:spPr>
          <a:xfrm>
            <a:off x="2249596" y="522304"/>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5" name="TextBox 14">
            <a:extLst>
              <a:ext uri="{FF2B5EF4-FFF2-40B4-BE49-F238E27FC236}">
                <a16:creationId xmlns:a16="http://schemas.microsoft.com/office/drawing/2014/main" id="{5F8DB849-7F65-47F4-A4E6-FB1537CF0BC2}"/>
              </a:ext>
            </a:extLst>
          </p:cNvPr>
          <p:cNvSpPr txBox="1"/>
          <p:nvPr/>
        </p:nvSpPr>
        <p:spPr>
          <a:xfrm>
            <a:off x="1771923" y="1613289"/>
            <a:ext cx="9649980" cy="83099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5C23"/>
                </a:solidFill>
                <a:effectLst/>
                <a:uLnTx/>
                <a:uFillTx/>
                <a:latin typeface="Times New Roman" panose="02020603050405020304" pitchFamily="18" charset="0"/>
                <a:ea typeface="+mn-ea"/>
                <a:cs typeface="Times New Roman" panose="02020603050405020304" pitchFamily="18" charset="0"/>
              </a:rPr>
              <a:t>Conflicts among Values:</a:t>
            </a:r>
          </a:p>
        </p:txBody>
      </p:sp>
      <p:graphicFrame>
        <p:nvGraphicFramePr>
          <p:cNvPr id="16" name="Table 7">
            <a:extLst>
              <a:ext uri="{FF2B5EF4-FFF2-40B4-BE49-F238E27FC236}">
                <a16:creationId xmlns:a16="http://schemas.microsoft.com/office/drawing/2014/main" id="{319A9CF2-6351-495A-91C2-8981BABBC65C}"/>
              </a:ext>
            </a:extLst>
          </p:cNvPr>
          <p:cNvGraphicFramePr>
            <a:graphicFrameLocks noGrp="1"/>
          </p:cNvGraphicFramePr>
          <p:nvPr>
            <p:extLst>
              <p:ext uri="{D42A27DB-BD31-4B8C-83A1-F6EECF244321}">
                <p14:modId xmlns:p14="http://schemas.microsoft.com/office/powerpoint/2010/main" val="3058856780"/>
              </p:ext>
            </p:extLst>
          </p:nvPr>
        </p:nvGraphicFramePr>
        <p:xfrm>
          <a:off x="1423126" y="2444286"/>
          <a:ext cx="10488566" cy="3444240"/>
        </p:xfrm>
        <a:graphic>
          <a:graphicData uri="http://schemas.openxmlformats.org/drawingml/2006/table">
            <a:tbl>
              <a:tblPr firstRow="1" bandRow="1"/>
              <a:tblGrid>
                <a:gridCol w="2226958">
                  <a:extLst>
                    <a:ext uri="{9D8B030D-6E8A-4147-A177-3AD203B41FA5}">
                      <a16:colId xmlns:a16="http://schemas.microsoft.com/office/drawing/2014/main" val="3966072766"/>
                    </a:ext>
                  </a:extLst>
                </a:gridCol>
                <a:gridCol w="8261608">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Conflicts among Values:</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1- Intrapersonal value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 Intrapersonal, interpersonal, and individual–organization value conflicts </a:t>
                      </a:r>
                      <a:r>
                        <a:rPr lang="en-US" sz="2000" b="1" u="none" kern="1200" dirty="0">
                          <a:solidFill>
                            <a:schemeClr val="tx1"/>
                          </a:solidFill>
                          <a:latin typeface="Times New Roman" panose="02020603050405020304" pitchFamily="18" charset="0"/>
                          <a:ea typeface="+mn-ea"/>
                          <a:cs typeface="Times New Roman" panose="02020603050405020304" pitchFamily="18" charset="0"/>
                        </a:rPr>
                        <a:t>all influence employee attitudes, retention, job satisfaction, and job performance</a:t>
                      </a:r>
                      <a:r>
                        <a:rPr lang="en-US" sz="2000" b="1" u="sng" kern="1200" dirty="0">
                          <a:solidFill>
                            <a:schemeClr val="tx1"/>
                          </a:solidFill>
                          <a:latin typeface="Times New Roman" panose="02020603050405020304" pitchFamily="18" charset="0"/>
                          <a:ea typeface="+mn-ea"/>
                          <a:cs typeface="Times New Roman" panose="02020603050405020304" pitchFamily="18" charset="0"/>
                        </a:rPr>
                        <a:t>.</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When highly ranked instrumental and terminal values conflict and both cannot be met, we experience inner conflict and stress.</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intrapersonal value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conflict between the instrumental value of ambition and the terminal value of happiness</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being happy pulls us to spend quality time with our family or pursuing a hobby we love, but personal ambition pulls us to work longer hours and pursue promotions, we feel conflicted.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9388485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6" y="1724291"/>
            <a:ext cx="10616475" cy="420998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893244"/>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CB1192C-9129-4E12-BBDE-AEA5F7FE7E7D}"/>
              </a:ext>
            </a:extLst>
          </p:cNvPr>
          <p:cNvSpPr txBox="1"/>
          <p:nvPr/>
        </p:nvSpPr>
        <p:spPr>
          <a:xfrm>
            <a:off x="2249596" y="522304"/>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5" name="TextBox 14">
            <a:extLst>
              <a:ext uri="{FF2B5EF4-FFF2-40B4-BE49-F238E27FC236}">
                <a16:creationId xmlns:a16="http://schemas.microsoft.com/office/drawing/2014/main" id="{5F8DB849-7F65-47F4-A4E6-FB1537CF0BC2}"/>
              </a:ext>
            </a:extLst>
          </p:cNvPr>
          <p:cNvSpPr txBox="1"/>
          <p:nvPr/>
        </p:nvSpPr>
        <p:spPr>
          <a:xfrm>
            <a:off x="1771923" y="1613289"/>
            <a:ext cx="9649980" cy="83099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5C23"/>
                </a:solidFill>
                <a:effectLst/>
                <a:uLnTx/>
                <a:uFillTx/>
                <a:latin typeface="Times New Roman" panose="02020603050405020304" pitchFamily="18" charset="0"/>
                <a:ea typeface="+mn-ea"/>
                <a:cs typeface="Times New Roman" panose="02020603050405020304" pitchFamily="18" charset="0"/>
              </a:rPr>
              <a:t>Conflicts among Values:</a:t>
            </a:r>
          </a:p>
        </p:txBody>
      </p:sp>
      <p:graphicFrame>
        <p:nvGraphicFramePr>
          <p:cNvPr id="13" name="Table 7">
            <a:extLst>
              <a:ext uri="{FF2B5EF4-FFF2-40B4-BE49-F238E27FC236}">
                <a16:creationId xmlns:a16="http://schemas.microsoft.com/office/drawing/2014/main" id="{F8B02B56-824E-47F1-950F-D6044B0BD8C5}"/>
              </a:ext>
            </a:extLst>
          </p:cNvPr>
          <p:cNvGraphicFramePr>
            <a:graphicFrameLocks noGrp="1"/>
          </p:cNvGraphicFramePr>
          <p:nvPr>
            <p:extLst>
              <p:ext uri="{D42A27DB-BD31-4B8C-83A1-F6EECF244321}">
                <p14:modId xmlns:p14="http://schemas.microsoft.com/office/powerpoint/2010/main" val="2326642090"/>
              </p:ext>
            </p:extLst>
          </p:nvPr>
        </p:nvGraphicFramePr>
        <p:xfrm>
          <a:off x="1922305" y="2480981"/>
          <a:ext cx="9902229" cy="3446075"/>
        </p:xfrm>
        <a:graphic>
          <a:graphicData uri="http://schemas.openxmlformats.org/drawingml/2006/table">
            <a:tbl>
              <a:tblPr firstRow="1" bandRow="1"/>
              <a:tblGrid>
                <a:gridCol w="2175783">
                  <a:extLst>
                    <a:ext uri="{9D8B030D-6E8A-4147-A177-3AD203B41FA5}">
                      <a16:colId xmlns:a16="http://schemas.microsoft.com/office/drawing/2014/main" val="3966072766"/>
                    </a:ext>
                  </a:extLst>
                </a:gridCol>
                <a:gridCol w="7726446">
                  <a:extLst>
                    <a:ext uri="{9D8B030D-6E8A-4147-A177-3AD203B41FA5}">
                      <a16:colId xmlns:a16="http://schemas.microsoft.com/office/drawing/2014/main" val="3536453227"/>
                    </a:ext>
                  </a:extLst>
                </a:gridCol>
              </a:tblGrid>
              <a:tr h="344607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2- Interpersonal value</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3- Individual–organization value conflicts </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 interpersonal value: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conflicts occur when two different people hold conflicting values. Interpersonal value conflicts are often the cause of personality clashes and other disagreements.</a:t>
                      </a: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one coworker values individual rewards and the other values group recognition, the two may clash over how to approach a new project</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Employee’s values can conflict with the values of the organization, creating individual–organization value conflict. Lower individual–organization value conflict leads to greater job satisfaction, higher performance, lower stress, and greater job commitment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41465420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6" y="1724291"/>
            <a:ext cx="10616475" cy="420998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893244"/>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CB1192C-9129-4E12-BBDE-AEA5F7FE7E7D}"/>
              </a:ext>
            </a:extLst>
          </p:cNvPr>
          <p:cNvSpPr txBox="1"/>
          <p:nvPr/>
        </p:nvSpPr>
        <p:spPr>
          <a:xfrm>
            <a:off x="2249596" y="522304"/>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5" name="TextBox 14">
            <a:extLst>
              <a:ext uri="{FF2B5EF4-FFF2-40B4-BE49-F238E27FC236}">
                <a16:creationId xmlns:a16="http://schemas.microsoft.com/office/drawing/2014/main" id="{5F8DB849-7F65-47F4-A4E6-FB1537CF0BC2}"/>
              </a:ext>
            </a:extLst>
          </p:cNvPr>
          <p:cNvSpPr txBox="1"/>
          <p:nvPr/>
        </p:nvSpPr>
        <p:spPr>
          <a:xfrm>
            <a:off x="1771923" y="1613289"/>
            <a:ext cx="9649980" cy="83099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5C23"/>
                </a:solidFill>
                <a:effectLst/>
                <a:uLnTx/>
                <a:uFillTx/>
                <a:latin typeface="Times New Roman" panose="02020603050405020304" pitchFamily="18" charset="0"/>
                <a:ea typeface="+mn-ea"/>
                <a:cs typeface="Times New Roman" panose="02020603050405020304" pitchFamily="18" charset="0"/>
              </a:rPr>
              <a:t>How Values Differ around the World:</a:t>
            </a:r>
          </a:p>
        </p:txBody>
      </p:sp>
      <p:graphicFrame>
        <p:nvGraphicFramePr>
          <p:cNvPr id="16" name="Table 7">
            <a:extLst>
              <a:ext uri="{FF2B5EF4-FFF2-40B4-BE49-F238E27FC236}">
                <a16:creationId xmlns:a16="http://schemas.microsoft.com/office/drawing/2014/main" id="{EE554A47-7B38-46E7-B535-418FEF3B5AD3}"/>
              </a:ext>
            </a:extLst>
          </p:cNvPr>
          <p:cNvGraphicFramePr>
            <a:graphicFrameLocks noGrp="1"/>
          </p:cNvGraphicFramePr>
          <p:nvPr>
            <p:extLst>
              <p:ext uri="{D42A27DB-BD31-4B8C-83A1-F6EECF244321}">
                <p14:modId xmlns:p14="http://schemas.microsoft.com/office/powerpoint/2010/main" val="1081944721"/>
              </p:ext>
            </p:extLst>
          </p:nvPr>
        </p:nvGraphicFramePr>
        <p:xfrm>
          <a:off x="1977366" y="2605854"/>
          <a:ext cx="9507993" cy="3188591"/>
        </p:xfrm>
        <a:graphic>
          <a:graphicData uri="http://schemas.openxmlformats.org/drawingml/2006/table">
            <a:tbl>
              <a:tblPr firstRow="1" bandRow="1"/>
              <a:tblGrid>
                <a:gridCol w="1787818">
                  <a:extLst>
                    <a:ext uri="{9D8B030D-6E8A-4147-A177-3AD203B41FA5}">
                      <a16:colId xmlns:a16="http://schemas.microsoft.com/office/drawing/2014/main" val="3966072766"/>
                    </a:ext>
                  </a:extLst>
                </a:gridCol>
                <a:gridCol w="7720175">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How Values Differ around the World:</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defTabSz="914400" rtl="0" eaLnBrk="1" latinLnBrk="0" hangingPunct="1">
                        <a:buFont typeface="Wingdings" panose="05000000000000000000" pitchFamily="2" charset="2"/>
                        <a:buChar char="§"/>
                      </a:pPr>
                      <a:r>
                        <a:rPr lang="en-US" sz="2000" b="1" u="sng" kern="1200" dirty="0">
                          <a:solidFill>
                            <a:schemeClr val="tx1"/>
                          </a:solidFill>
                          <a:latin typeface="Times New Roman" panose="02020603050405020304" pitchFamily="18" charset="0"/>
                          <a:ea typeface="+mn-ea"/>
                          <a:cs typeface="Times New Roman" panose="02020603050405020304" pitchFamily="18" charset="0"/>
                        </a:rPr>
                        <a:t> </a:t>
                      </a:r>
                      <a:r>
                        <a:rPr lang="en-US" sz="2000" b="0" u="none" kern="1200" dirty="0">
                          <a:solidFill>
                            <a:schemeClr val="tx1"/>
                          </a:solidFill>
                          <a:latin typeface="Times New Roman" panose="02020603050405020304" pitchFamily="18" charset="0"/>
                          <a:ea typeface="+mn-ea"/>
                          <a:cs typeface="Times New Roman" panose="02020603050405020304" pitchFamily="18" charset="0"/>
                        </a:rPr>
                        <a:t>Global differences in values can also lead to different managerial behaviors.</a:t>
                      </a:r>
                    </a:p>
                    <a:p>
                      <a:pPr marL="342900" indent="-342900" algn="just" defTabSz="914400" rtl="0" eaLnBrk="1" latinLnBrk="0" hangingPunct="1">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For example, Latin Americans tend to highly value family loyalty, which leads them to hire competent family members whenever possible</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Managers in the United States tend to strongly value individual achievement, which leads them to emphasize a candidate’s previous performance and skill assessments rather than family ties.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0292141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6" y="1724291"/>
            <a:ext cx="10616475" cy="420998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893244"/>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CB1192C-9129-4E12-BBDE-AEA5F7FE7E7D}"/>
              </a:ext>
            </a:extLst>
          </p:cNvPr>
          <p:cNvSpPr txBox="1"/>
          <p:nvPr/>
        </p:nvSpPr>
        <p:spPr>
          <a:xfrm>
            <a:off x="2249596" y="522304"/>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5" name="TextBox 14">
            <a:extLst>
              <a:ext uri="{FF2B5EF4-FFF2-40B4-BE49-F238E27FC236}">
                <a16:creationId xmlns:a16="http://schemas.microsoft.com/office/drawing/2014/main" id="{5F8DB849-7F65-47F4-A4E6-FB1537CF0BC2}"/>
              </a:ext>
            </a:extLst>
          </p:cNvPr>
          <p:cNvSpPr txBox="1"/>
          <p:nvPr/>
        </p:nvSpPr>
        <p:spPr>
          <a:xfrm>
            <a:off x="1771923" y="1613289"/>
            <a:ext cx="9649980" cy="83099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5C23"/>
                </a:solidFill>
                <a:effectLst/>
                <a:uLnTx/>
                <a:uFillTx/>
                <a:latin typeface="Times New Roman" panose="02020603050405020304" pitchFamily="18" charset="0"/>
                <a:ea typeface="+mn-ea"/>
                <a:cs typeface="Times New Roman" panose="02020603050405020304" pitchFamily="18" charset="0"/>
              </a:rPr>
              <a:t>How Values Differ around the World:</a:t>
            </a:r>
          </a:p>
        </p:txBody>
      </p:sp>
      <p:graphicFrame>
        <p:nvGraphicFramePr>
          <p:cNvPr id="13" name="Table 7">
            <a:extLst>
              <a:ext uri="{FF2B5EF4-FFF2-40B4-BE49-F238E27FC236}">
                <a16:creationId xmlns:a16="http://schemas.microsoft.com/office/drawing/2014/main" id="{7E59673E-F6DE-44F6-8B2B-72FC06C9DF96}"/>
              </a:ext>
            </a:extLst>
          </p:cNvPr>
          <p:cNvGraphicFramePr>
            <a:graphicFrameLocks noGrp="1"/>
          </p:cNvGraphicFramePr>
          <p:nvPr>
            <p:extLst>
              <p:ext uri="{D42A27DB-BD31-4B8C-83A1-F6EECF244321}">
                <p14:modId xmlns:p14="http://schemas.microsoft.com/office/powerpoint/2010/main" val="2889405626"/>
              </p:ext>
            </p:extLst>
          </p:nvPr>
        </p:nvGraphicFramePr>
        <p:xfrm>
          <a:off x="1616969" y="2444286"/>
          <a:ext cx="10294723" cy="3749040"/>
        </p:xfrm>
        <a:graphic>
          <a:graphicData uri="http://schemas.openxmlformats.org/drawingml/2006/table">
            <a:tbl>
              <a:tblPr firstRow="1" bandRow="1"/>
              <a:tblGrid>
                <a:gridCol w="1935749">
                  <a:extLst>
                    <a:ext uri="{9D8B030D-6E8A-4147-A177-3AD203B41FA5}">
                      <a16:colId xmlns:a16="http://schemas.microsoft.com/office/drawing/2014/main" val="3966072766"/>
                    </a:ext>
                  </a:extLst>
                </a:gridCol>
                <a:gridCol w="8358974">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How Values Differ around the World:</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Values are influenced by culture. Research has found that a large number of basic values can be condensed into two major dimensions that vary across cultures:.</a:t>
                      </a:r>
                    </a:p>
                    <a:p>
                      <a:pPr marL="457200" indent="-457200" algn="just" defTabSz="914400" rtl="0" eaLnBrk="1" latinLnBrk="0" hangingPunct="1">
                        <a:buFont typeface="+mj-lt"/>
                        <a:buAutoNum type="arabicPeriod"/>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traditional/secular–rational values and</a:t>
                      </a:r>
                    </a:p>
                    <a:p>
                      <a:pPr marL="457200" indent="-457200" algn="just" defTabSz="914400" rtl="0" eaLnBrk="1" latinLnBrk="0" hangingPunct="1">
                        <a:buFont typeface="+mj-lt"/>
                        <a:buAutoNum type="arabicPeriod"/>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survival/self-expression values</a:t>
                      </a:r>
                    </a:p>
                    <a:p>
                      <a:pPr marL="457200" indent="-457200" algn="just" defTabSz="914400" rtl="0" eaLnBrk="1" latinLnBrk="0" hangingPunct="1">
                        <a:buFont typeface="+mj-lt"/>
                        <a:buAutoNum type="arabicPeriod"/>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1" u="none" kern="1200" dirty="0">
                          <a:solidFill>
                            <a:schemeClr val="tx1"/>
                          </a:solidFill>
                          <a:latin typeface="Times New Roman" panose="02020603050405020304" pitchFamily="18" charset="0"/>
                          <a:ea typeface="+mn-ea"/>
                          <a:cs typeface="Times New Roman" panose="02020603050405020304" pitchFamily="18" charset="0"/>
                        </a:rPr>
                        <a:t>Traditional/secular-rational values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reflect the contrast between societies in which religion is very important and those in which it is not</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More traditional societies emphasize the importance of parent–child ties and deference to authority, which is reflected in high levels of national pride and a nationalistic outlook. </a:t>
                      </a:r>
                    </a:p>
                    <a:p>
                      <a:pPr marL="342900" indent="-342900" algn="just" defTabSz="914400" rtl="0" eaLnBrk="1" latinLnBrk="0" hangingPunct="1">
                        <a:buFont typeface="Wingdings" panose="05000000000000000000" pitchFamily="2" charset="2"/>
                        <a:buChar char="§"/>
                      </a:pPr>
                      <a:r>
                        <a:rPr lang="en-US" sz="2000" b="1" u="none" kern="1200" dirty="0">
                          <a:solidFill>
                            <a:schemeClr val="tx1"/>
                          </a:solidFill>
                          <a:latin typeface="Times New Roman" panose="02020603050405020304" pitchFamily="18" charset="0"/>
                          <a:ea typeface="+mn-ea"/>
                          <a:cs typeface="Times New Roman" panose="02020603050405020304" pitchFamily="18" charset="0"/>
                        </a:rPr>
                        <a:t>secular-rational values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societies have the opposite characteristics.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345843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6" y="1724291"/>
            <a:ext cx="10616475" cy="420998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893244"/>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CB1192C-9129-4E12-BBDE-AEA5F7FE7E7D}"/>
              </a:ext>
            </a:extLst>
          </p:cNvPr>
          <p:cNvSpPr txBox="1"/>
          <p:nvPr/>
        </p:nvSpPr>
        <p:spPr>
          <a:xfrm>
            <a:off x="2249596" y="522304"/>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5" name="TextBox 14">
            <a:extLst>
              <a:ext uri="{FF2B5EF4-FFF2-40B4-BE49-F238E27FC236}">
                <a16:creationId xmlns:a16="http://schemas.microsoft.com/office/drawing/2014/main" id="{5F8DB849-7F65-47F4-A4E6-FB1537CF0BC2}"/>
              </a:ext>
            </a:extLst>
          </p:cNvPr>
          <p:cNvSpPr txBox="1"/>
          <p:nvPr/>
        </p:nvSpPr>
        <p:spPr>
          <a:xfrm>
            <a:off x="1771923" y="1613289"/>
            <a:ext cx="9649980" cy="83099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5C23"/>
                </a:solidFill>
                <a:effectLst/>
                <a:uLnTx/>
                <a:uFillTx/>
                <a:latin typeface="Times New Roman" panose="02020603050405020304" pitchFamily="18" charset="0"/>
                <a:ea typeface="+mn-ea"/>
                <a:cs typeface="Times New Roman" panose="02020603050405020304" pitchFamily="18" charset="0"/>
              </a:rPr>
              <a:t>How Values Differ around the World:</a:t>
            </a:r>
          </a:p>
        </p:txBody>
      </p:sp>
      <p:graphicFrame>
        <p:nvGraphicFramePr>
          <p:cNvPr id="16" name="Table 7">
            <a:extLst>
              <a:ext uri="{FF2B5EF4-FFF2-40B4-BE49-F238E27FC236}">
                <a16:creationId xmlns:a16="http://schemas.microsoft.com/office/drawing/2014/main" id="{B44EFA7A-5B19-4B7E-A903-26F27EF772D7}"/>
              </a:ext>
            </a:extLst>
          </p:cNvPr>
          <p:cNvGraphicFramePr>
            <a:graphicFrameLocks noGrp="1"/>
          </p:cNvGraphicFramePr>
          <p:nvPr>
            <p:extLst>
              <p:ext uri="{D42A27DB-BD31-4B8C-83A1-F6EECF244321}">
                <p14:modId xmlns:p14="http://schemas.microsoft.com/office/powerpoint/2010/main" val="222000435"/>
              </p:ext>
            </p:extLst>
          </p:nvPr>
        </p:nvGraphicFramePr>
        <p:xfrm>
          <a:off x="1922305" y="2553929"/>
          <a:ext cx="9902229" cy="3188591"/>
        </p:xfrm>
        <a:graphic>
          <a:graphicData uri="http://schemas.openxmlformats.org/drawingml/2006/table">
            <a:tbl>
              <a:tblPr firstRow="1" bandRow="1"/>
              <a:tblGrid>
                <a:gridCol w="1861947">
                  <a:extLst>
                    <a:ext uri="{9D8B030D-6E8A-4147-A177-3AD203B41FA5}">
                      <a16:colId xmlns:a16="http://schemas.microsoft.com/office/drawing/2014/main" val="3966072766"/>
                    </a:ext>
                  </a:extLst>
                </a:gridCol>
                <a:gridCol w="8040282">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How Values Differ around the World:</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defTabSz="914400" rtl="0" eaLnBrk="1" latinLnBrk="0" hangingPunct="1">
                        <a:buFont typeface="Wingdings" panose="05000000000000000000" pitchFamily="2" charset="2"/>
                        <a:buChar char="§"/>
                      </a:pPr>
                      <a:r>
                        <a:rPr lang="en-US" sz="2000" b="1" u="sng" kern="1200" dirty="0">
                          <a:solidFill>
                            <a:schemeClr val="tx1"/>
                          </a:solidFill>
                          <a:latin typeface="Times New Roman" panose="02020603050405020304" pitchFamily="18" charset="0"/>
                          <a:ea typeface="+mn-ea"/>
                          <a:cs typeface="Times New Roman" panose="02020603050405020304" pitchFamily="18" charset="0"/>
                        </a:rPr>
                        <a:t>Survival values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emphasize economic and physical security. </a:t>
                      </a:r>
                    </a:p>
                    <a:p>
                      <a:pPr marL="342900" indent="-342900" algn="just" defTabSz="914400" rtl="0" eaLnBrk="1" latinLnBrk="0" hangingPunct="1">
                        <a:buFont typeface="Wingdings" panose="05000000000000000000" pitchFamily="2" charset="2"/>
                        <a:buChar char="§"/>
                      </a:pPr>
                      <a:r>
                        <a:rPr lang="en-US" sz="2000" b="1" u="sng" kern="1200" dirty="0">
                          <a:solidFill>
                            <a:schemeClr val="tx1"/>
                          </a:solidFill>
                          <a:latin typeface="Times New Roman" panose="02020603050405020304" pitchFamily="18" charset="0"/>
                          <a:ea typeface="+mn-ea"/>
                          <a:cs typeface="Times New Roman" panose="02020603050405020304" pitchFamily="18" charset="0"/>
                        </a:rPr>
                        <a:t>Self-expression values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emphasize subjective well-being, self-expression, and quality of life, giving high priority to environmental protection, diversity tolerance, and participation in decision making. </a:t>
                      </a:r>
                    </a:p>
                    <a:p>
                      <a:pPr marL="342900" indent="-342900" algn="just" defTabSz="914400" rtl="0" eaLnBrk="1" latinLnBrk="0" hangingPunct="1">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Societies that rank high on self-expression values also tend to have higher interpersonal trust and tolerance and value individual freedom and self-expression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698682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6" y="1724291"/>
            <a:ext cx="10616475" cy="420998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893244"/>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CB1192C-9129-4E12-BBDE-AEA5F7FE7E7D}"/>
              </a:ext>
            </a:extLst>
          </p:cNvPr>
          <p:cNvSpPr txBox="1"/>
          <p:nvPr/>
        </p:nvSpPr>
        <p:spPr>
          <a:xfrm>
            <a:off x="2249596" y="522304"/>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5" name="TextBox 14">
            <a:extLst>
              <a:ext uri="{FF2B5EF4-FFF2-40B4-BE49-F238E27FC236}">
                <a16:creationId xmlns:a16="http://schemas.microsoft.com/office/drawing/2014/main" id="{5F8DB849-7F65-47F4-A4E6-FB1537CF0BC2}"/>
              </a:ext>
            </a:extLst>
          </p:cNvPr>
          <p:cNvSpPr txBox="1"/>
          <p:nvPr/>
        </p:nvSpPr>
        <p:spPr>
          <a:xfrm>
            <a:off x="1771923" y="1613289"/>
            <a:ext cx="9649980" cy="83099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5C23"/>
                </a:solidFill>
                <a:effectLst/>
                <a:uLnTx/>
                <a:uFillTx/>
                <a:latin typeface="Times New Roman" panose="02020603050405020304" pitchFamily="18" charset="0"/>
                <a:ea typeface="+mn-ea"/>
                <a:cs typeface="Times New Roman" panose="02020603050405020304" pitchFamily="18" charset="0"/>
              </a:rPr>
              <a:t>The Role of Emotions in Behavior:</a:t>
            </a:r>
          </a:p>
        </p:txBody>
      </p:sp>
      <p:graphicFrame>
        <p:nvGraphicFramePr>
          <p:cNvPr id="13" name="Table 7">
            <a:extLst>
              <a:ext uri="{FF2B5EF4-FFF2-40B4-BE49-F238E27FC236}">
                <a16:creationId xmlns:a16="http://schemas.microsoft.com/office/drawing/2014/main" id="{0361B122-00D1-4133-88C7-72F0F75ABE92}"/>
              </a:ext>
            </a:extLst>
          </p:cNvPr>
          <p:cNvGraphicFramePr>
            <a:graphicFrameLocks noGrp="1"/>
          </p:cNvGraphicFramePr>
          <p:nvPr>
            <p:extLst>
              <p:ext uri="{D42A27DB-BD31-4B8C-83A1-F6EECF244321}">
                <p14:modId xmlns:p14="http://schemas.microsoft.com/office/powerpoint/2010/main" val="611871394"/>
              </p:ext>
            </p:extLst>
          </p:nvPr>
        </p:nvGraphicFramePr>
        <p:xfrm>
          <a:off x="1364043" y="2613239"/>
          <a:ext cx="10401408" cy="3188591"/>
        </p:xfrm>
        <a:graphic>
          <a:graphicData uri="http://schemas.openxmlformats.org/drawingml/2006/table">
            <a:tbl>
              <a:tblPr firstRow="1" bandRow="1"/>
              <a:tblGrid>
                <a:gridCol w="1615126">
                  <a:extLst>
                    <a:ext uri="{9D8B030D-6E8A-4147-A177-3AD203B41FA5}">
                      <a16:colId xmlns:a16="http://schemas.microsoft.com/office/drawing/2014/main" val="3966072766"/>
                    </a:ext>
                  </a:extLst>
                </a:gridCol>
                <a:gridCol w="8786282">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Emotions</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Emotions:</a:t>
                      </a:r>
                      <a:r>
                        <a:rPr lang="en-US" sz="2000" b="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are intense, short-term physiological, behavioral, and psychological reactions to a specific object, person, or event that prepare us to respond to it</a:t>
                      </a:r>
                      <a:r>
                        <a:rPr lang="en-US" sz="2000" b="0" u="none" kern="1200" dirty="0">
                          <a:solidFill>
                            <a:schemeClr val="tx1"/>
                          </a:solidFill>
                          <a:latin typeface="Times New Roman" panose="02020603050405020304" pitchFamily="18" charset="0"/>
                          <a:ea typeface="+mn-ea"/>
                          <a:cs typeface="Times New Roman" panose="02020603050405020304" pitchFamily="18" charset="0"/>
                        </a:rPr>
                        <a:t>.</a:t>
                      </a:r>
                    </a:p>
                    <a:p>
                      <a:pPr marL="0" indent="0" algn="just" defTabSz="914400" rtl="0" eaLnBrk="1" latinLnBrk="0" hangingPunct="1">
                        <a:buFont typeface="Wingdings" panose="05000000000000000000" pitchFamily="2" charset="2"/>
                        <a:buNone/>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The definition can be divided  into its four important elements:</a:t>
                      </a:r>
                    </a:p>
                    <a:p>
                      <a:pPr marL="457200" indent="-457200" algn="just" defTabSz="914400" rtl="0" eaLnBrk="1" latinLnBrk="0" hangingPunct="1">
                        <a:buFont typeface="+mj-lt"/>
                        <a:buAutoNum type="arabicPeriod"/>
                      </a:pPr>
                      <a:r>
                        <a:rPr lang="en-US" sz="2000" b="0" u="none" kern="1200" dirty="0">
                          <a:solidFill>
                            <a:schemeClr val="tx1"/>
                          </a:solidFill>
                          <a:latin typeface="Times New Roman" panose="02020603050405020304" pitchFamily="18" charset="0"/>
                          <a:ea typeface="+mn-ea"/>
                          <a:cs typeface="Times New Roman" panose="02020603050405020304" pitchFamily="18" charset="0"/>
                        </a:rPr>
                        <a:t>Emotions are short events or episodes. Emotions are relatively short-lived.</a:t>
                      </a:r>
                    </a:p>
                    <a:p>
                      <a:pPr marL="457200" indent="-457200" algn="just" defTabSz="914400" rtl="0" eaLnBrk="1" latinLnBrk="0" hangingPunct="1">
                        <a:buFont typeface="+mj-lt"/>
                        <a:buAutoNum type="arabicPeriod"/>
                      </a:pPr>
                      <a:r>
                        <a:rPr lang="en-US" sz="2000" b="0" u="none" kern="1200" dirty="0">
                          <a:solidFill>
                            <a:schemeClr val="tx1"/>
                          </a:solidFill>
                          <a:latin typeface="Times New Roman" panose="02020603050405020304" pitchFamily="18" charset="0"/>
                          <a:ea typeface="+mn-ea"/>
                          <a:cs typeface="Times New Roman" panose="02020603050405020304" pitchFamily="18" charset="0"/>
                        </a:rPr>
                        <a:t>Emotions are directed at something or someone. This differentiates emotions from moods, which are short-term emotional states that are not directed toward anything in particular.</a:t>
                      </a:r>
                    </a:p>
                    <a:p>
                      <a:pPr marL="457200" indent="-457200" algn="just" defTabSz="914400" rtl="0" eaLnBrk="1" latinLnBrk="0" hangingPunct="1">
                        <a:buFont typeface="+mj-lt"/>
                        <a:buAutoNum type="arabicPeriod"/>
                      </a:pPr>
                      <a:r>
                        <a:rPr lang="en-US" sz="2000" b="0" u="none" kern="1200" dirty="0">
                          <a:solidFill>
                            <a:schemeClr val="tx1"/>
                          </a:solidFill>
                          <a:latin typeface="Times New Roman" panose="02020603050405020304" pitchFamily="18" charset="0"/>
                          <a:ea typeface="+mn-ea"/>
                          <a:cs typeface="Times New Roman" panose="02020603050405020304" pitchFamily="18" charset="0"/>
                        </a:rPr>
                        <a:t>Emotions are experienced. They involve involuntary changes in heart rate, blood pressure, facial expressions, animation, and vocal tone. We feel emotion.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185537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6" y="1724291"/>
            <a:ext cx="10616475" cy="420998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893244"/>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CB1192C-9129-4E12-BBDE-AEA5F7FE7E7D}"/>
              </a:ext>
            </a:extLst>
          </p:cNvPr>
          <p:cNvSpPr txBox="1"/>
          <p:nvPr/>
        </p:nvSpPr>
        <p:spPr>
          <a:xfrm>
            <a:off x="2249596" y="522304"/>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5" name="TextBox 14">
            <a:extLst>
              <a:ext uri="{FF2B5EF4-FFF2-40B4-BE49-F238E27FC236}">
                <a16:creationId xmlns:a16="http://schemas.microsoft.com/office/drawing/2014/main" id="{5F8DB849-7F65-47F4-A4E6-FB1537CF0BC2}"/>
              </a:ext>
            </a:extLst>
          </p:cNvPr>
          <p:cNvSpPr txBox="1"/>
          <p:nvPr/>
        </p:nvSpPr>
        <p:spPr>
          <a:xfrm>
            <a:off x="1771923" y="1613289"/>
            <a:ext cx="9649980" cy="83099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5C23"/>
                </a:solidFill>
                <a:effectLst/>
                <a:uLnTx/>
                <a:uFillTx/>
                <a:latin typeface="Times New Roman" panose="02020603050405020304" pitchFamily="18" charset="0"/>
                <a:ea typeface="+mn-ea"/>
                <a:cs typeface="Times New Roman" panose="02020603050405020304" pitchFamily="18" charset="0"/>
              </a:rPr>
              <a:t>The Role of Emotions in Behavior:</a:t>
            </a:r>
          </a:p>
        </p:txBody>
      </p:sp>
      <p:graphicFrame>
        <p:nvGraphicFramePr>
          <p:cNvPr id="13" name="Table 7">
            <a:extLst>
              <a:ext uri="{FF2B5EF4-FFF2-40B4-BE49-F238E27FC236}">
                <a16:creationId xmlns:a16="http://schemas.microsoft.com/office/drawing/2014/main" id="{FA3CBA13-B527-413C-8E42-B82795592DC3}"/>
              </a:ext>
            </a:extLst>
          </p:cNvPr>
          <p:cNvGraphicFramePr>
            <a:graphicFrameLocks noGrp="1"/>
          </p:cNvGraphicFramePr>
          <p:nvPr>
            <p:extLst>
              <p:ext uri="{D42A27DB-BD31-4B8C-83A1-F6EECF244321}">
                <p14:modId xmlns:p14="http://schemas.microsoft.com/office/powerpoint/2010/main" val="3877910800"/>
              </p:ext>
            </p:extLst>
          </p:nvPr>
        </p:nvGraphicFramePr>
        <p:xfrm>
          <a:off x="1870724" y="2495048"/>
          <a:ext cx="9902228" cy="3749040"/>
        </p:xfrm>
        <a:graphic>
          <a:graphicData uri="http://schemas.openxmlformats.org/drawingml/2006/table">
            <a:tbl>
              <a:tblPr firstRow="1" bandRow="1"/>
              <a:tblGrid>
                <a:gridCol w="2433714">
                  <a:extLst>
                    <a:ext uri="{9D8B030D-6E8A-4147-A177-3AD203B41FA5}">
                      <a16:colId xmlns:a16="http://schemas.microsoft.com/office/drawing/2014/main" val="3966072766"/>
                    </a:ext>
                  </a:extLst>
                </a:gridCol>
                <a:gridCol w="7468514">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Emotions</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Why is understanding the role of emotions important to organizations?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0" u="none" kern="1200" dirty="0">
                          <a:solidFill>
                            <a:schemeClr val="tx1"/>
                          </a:solidFill>
                          <a:latin typeface="Times New Roman" panose="02020603050405020304" pitchFamily="18" charset="0"/>
                          <a:ea typeface="+mn-ea"/>
                          <a:cs typeface="Times New Roman" panose="02020603050405020304" pitchFamily="18" charset="0"/>
                        </a:rPr>
                        <a:t>4- Emotions create a state of physical readiness through physiological reactions. Increased heart rate, adrenaline, and eye movements prepare our bodies to take action.</a:t>
                      </a:r>
                    </a:p>
                    <a:p>
                      <a:pPr marL="0" indent="0" algn="just" defTabSz="914400" rtl="0" eaLnBrk="1" latinLnBrk="0" hangingPunct="1">
                        <a:buFont typeface="Wingdings" panose="05000000000000000000" pitchFamily="2" charset="2"/>
                        <a:buNone/>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First</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because effective employees and managers know how to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positively influence their own emotions and the emotions of others</a:t>
                      </a:r>
                    </a:p>
                    <a:p>
                      <a:pPr marL="342900" indent="-34290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Second,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emotions influence both the creation and maintenance of our motivation to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engage or to not engage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certain behaviors.</a:t>
                      </a:r>
                    </a:p>
                    <a:p>
                      <a:pPr marL="342900" indent="-34290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Third,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research has found that emotion can influence turnover, decision making, leadership, helping behaviors, and teamwork behaviors.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3495576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6" y="1724291"/>
            <a:ext cx="10616475" cy="420998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893244"/>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CB1192C-9129-4E12-BBDE-AEA5F7FE7E7D}"/>
              </a:ext>
            </a:extLst>
          </p:cNvPr>
          <p:cNvSpPr txBox="1"/>
          <p:nvPr/>
        </p:nvSpPr>
        <p:spPr>
          <a:xfrm>
            <a:off x="2249596" y="522304"/>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5" name="TextBox 14">
            <a:extLst>
              <a:ext uri="{FF2B5EF4-FFF2-40B4-BE49-F238E27FC236}">
                <a16:creationId xmlns:a16="http://schemas.microsoft.com/office/drawing/2014/main" id="{5F8DB849-7F65-47F4-A4E6-FB1537CF0BC2}"/>
              </a:ext>
            </a:extLst>
          </p:cNvPr>
          <p:cNvSpPr txBox="1"/>
          <p:nvPr/>
        </p:nvSpPr>
        <p:spPr>
          <a:xfrm>
            <a:off x="1771923" y="1613289"/>
            <a:ext cx="9649980" cy="83099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5C23"/>
                </a:solidFill>
                <a:effectLst/>
                <a:uLnTx/>
                <a:uFillTx/>
                <a:latin typeface="Times New Roman" panose="02020603050405020304" pitchFamily="18" charset="0"/>
                <a:ea typeface="+mn-ea"/>
                <a:cs typeface="Times New Roman" panose="02020603050405020304" pitchFamily="18" charset="0"/>
              </a:rPr>
              <a:t>Affect and Mood</a:t>
            </a:r>
          </a:p>
        </p:txBody>
      </p:sp>
      <p:grpSp>
        <p:nvGrpSpPr>
          <p:cNvPr id="16" name="Group 15">
            <a:extLst>
              <a:ext uri="{FF2B5EF4-FFF2-40B4-BE49-F238E27FC236}">
                <a16:creationId xmlns:a16="http://schemas.microsoft.com/office/drawing/2014/main" id="{FE8DAAB8-6FAD-44E5-80F7-C1CF814BD423}"/>
              </a:ext>
            </a:extLst>
          </p:cNvPr>
          <p:cNvGrpSpPr/>
          <p:nvPr/>
        </p:nvGrpSpPr>
        <p:grpSpPr>
          <a:xfrm>
            <a:off x="2216440" y="2016094"/>
            <a:ext cx="9355801" cy="3500301"/>
            <a:chOff x="1967071" y="2016094"/>
            <a:chExt cx="9573189" cy="3500301"/>
          </a:xfrm>
        </p:grpSpPr>
        <p:pic>
          <p:nvPicPr>
            <p:cNvPr id="17" name="Picture 16">
              <a:extLst>
                <a:ext uri="{FF2B5EF4-FFF2-40B4-BE49-F238E27FC236}">
                  <a16:creationId xmlns:a16="http://schemas.microsoft.com/office/drawing/2014/main" id="{8F156FCA-E4B2-48BC-813F-EA842C70A32C}"/>
                </a:ext>
              </a:extLst>
            </p:cNvPr>
            <p:cNvPicPr>
              <a:picLocks noChangeAspect="1"/>
            </p:cNvPicPr>
            <p:nvPr/>
          </p:nvPicPr>
          <p:blipFill>
            <a:blip r:embed="rId8"/>
            <a:stretch>
              <a:fillRect/>
            </a:stretch>
          </p:blipFill>
          <p:spPr>
            <a:xfrm>
              <a:off x="6149110" y="2016094"/>
              <a:ext cx="5391150" cy="3500301"/>
            </a:xfrm>
            <a:prstGeom prst="rect">
              <a:avLst/>
            </a:prstGeom>
          </p:spPr>
        </p:pic>
        <p:sp>
          <p:nvSpPr>
            <p:cNvPr id="18" name="TextBox 17">
              <a:extLst>
                <a:ext uri="{FF2B5EF4-FFF2-40B4-BE49-F238E27FC236}">
                  <a16:creationId xmlns:a16="http://schemas.microsoft.com/office/drawing/2014/main" id="{5E654EF8-C766-42CD-A481-07D22D713858}"/>
                </a:ext>
              </a:extLst>
            </p:cNvPr>
            <p:cNvSpPr txBox="1"/>
            <p:nvPr/>
          </p:nvSpPr>
          <p:spPr>
            <a:xfrm>
              <a:off x="1967071" y="2774073"/>
              <a:ext cx="4075819" cy="2246769"/>
            </a:xfrm>
            <a:prstGeom prst="rect">
              <a:avLst/>
            </a:prstGeom>
            <a:solidFill>
              <a:srgbClr val="FF9518"/>
            </a:solidFill>
          </p:spPr>
          <p:txBody>
            <a:bodyPr wrap="square">
              <a:spAutoFit/>
            </a:bodyPr>
            <a:lstStyle/>
            <a:p>
              <a:pPr algn="just"/>
              <a:r>
                <a:rPr lang="en-US" sz="2000" i="1" dirty="0">
                  <a:solidFill>
                    <a:srgbClr val="3F3F3F"/>
                  </a:solidFill>
                  <a:latin typeface="Times New Roman" panose="02020603050405020304" pitchFamily="18" charset="0"/>
                  <a:cs typeface="Times New Roman" panose="02020603050405020304" pitchFamily="18" charset="0"/>
                </a:rPr>
                <a:t>Affect and mood play important roles in how we perform our jobs and how others perceive us. These two Starbucks baristas, for example, are happy and engaging. Their positive mood and affect, in turn, can make their customers feel good as well.</a:t>
              </a:r>
              <a:endParaRPr lang="en-US" sz="2000" i="1" dirty="0">
                <a:solidFill>
                  <a:prstClr val="black"/>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106638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6" y="1724291"/>
            <a:ext cx="10616475" cy="420998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893244"/>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CB1192C-9129-4E12-BBDE-AEA5F7FE7E7D}"/>
              </a:ext>
            </a:extLst>
          </p:cNvPr>
          <p:cNvSpPr txBox="1"/>
          <p:nvPr/>
        </p:nvSpPr>
        <p:spPr>
          <a:xfrm>
            <a:off x="2249596" y="522304"/>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5" name="TextBox 14">
            <a:extLst>
              <a:ext uri="{FF2B5EF4-FFF2-40B4-BE49-F238E27FC236}">
                <a16:creationId xmlns:a16="http://schemas.microsoft.com/office/drawing/2014/main" id="{5F8DB849-7F65-47F4-A4E6-FB1537CF0BC2}"/>
              </a:ext>
            </a:extLst>
          </p:cNvPr>
          <p:cNvSpPr txBox="1"/>
          <p:nvPr/>
        </p:nvSpPr>
        <p:spPr>
          <a:xfrm>
            <a:off x="1771923" y="1613289"/>
            <a:ext cx="9649980" cy="83099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5C23"/>
                </a:solidFill>
                <a:effectLst/>
                <a:uLnTx/>
                <a:uFillTx/>
                <a:latin typeface="Times New Roman" panose="02020603050405020304" pitchFamily="18" charset="0"/>
                <a:ea typeface="+mn-ea"/>
                <a:cs typeface="Times New Roman" panose="02020603050405020304" pitchFamily="18" charset="0"/>
              </a:rPr>
              <a:t>Affect and Mood</a:t>
            </a:r>
          </a:p>
        </p:txBody>
      </p:sp>
      <p:graphicFrame>
        <p:nvGraphicFramePr>
          <p:cNvPr id="19" name="Table 7">
            <a:extLst>
              <a:ext uri="{FF2B5EF4-FFF2-40B4-BE49-F238E27FC236}">
                <a16:creationId xmlns:a16="http://schemas.microsoft.com/office/drawing/2014/main" id="{2B5B219A-79BA-4EFA-A2FE-28F4543B994E}"/>
              </a:ext>
            </a:extLst>
          </p:cNvPr>
          <p:cNvGraphicFramePr>
            <a:graphicFrameLocks noGrp="1"/>
          </p:cNvGraphicFramePr>
          <p:nvPr>
            <p:extLst>
              <p:ext uri="{D42A27DB-BD31-4B8C-83A1-F6EECF244321}">
                <p14:modId xmlns:p14="http://schemas.microsoft.com/office/powerpoint/2010/main" val="1525366885"/>
              </p:ext>
            </p:extLst>
          </p:nvPr>
        </p:nvGraphicFramePr>
        <p:xfrm>
          <a:off x="1960706" y="2480981"/>
          <a:ext cx="9776103" cy="3188591"/>
        </p:xfrm>
        <a:graphic>
          <a:graphicData uri="http://schemas.openxmlformats.org/drawingml/2006/table">
            <a:tbl>
              <a:tblPr firstRow="1" bandRow="1"/>
              <a:tblGrid>
                <a:gridCol w="1518802">
                  <a:extLst>
                    <a:ext uri="{9D8B030D-6E8A-4147-A177-3AD203B41FA5}">
                      <a16:colId xmlns:a16="http://schemas.microsoft.com/office/drawing/2014/main" val="3966072766"/>
                    </a:ext>
                  </a:extLst>
                </a:gridCol>
                <a:gridCol w="8257301">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Affectivity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Affectivity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represents our tendency to experience a particular mood or to react to things with certain emotions</a:t>
                      </a: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Researchers have identified two types of affectivity: positive and negative</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defTabSz="914400" rtl="0" eaLnBrk="1" latinLnBrk="0" hangingPunct="1">
                        <a:buFont typeface="+mj-lt"/>
                        <a:buAutoNum type="arabicPeriod"/>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Positive affect</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which reflects a combination of high energy and positive evaluation characterized by emotions like elation.</a:t>
                      </a:r>
                    </a:p>
                    <a:p>
                      <a:pPr marL="457200" indent="-457200" algn="just" defTabSz="914400" rtl="0" eaLnBrk="1" latinLnBrk="0" hangingPunct="1">
                        <a:buFont typeface="+mj-lt"/>
                        <a:buAutoNum type="arabicPeriod"/>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defTabSz="914400" rtl="0" eaLnBrk="1" latinLnBrk="0" hangingPunct="1">
                        <a:buFont typeface="+mj-lt"/>
                        <a:buAutoNum type="arabicPeriod"/>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Negative affect,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which comprises feelings of being upset, fearful, and distressed.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887215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6" y="1724291"/>
            <a:ext cx="10616475" cy="420998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4</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0308" y="1223830"/>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050976E4-0CF2-BA00-34CA-2F9419409B9E}"/>
              </a:ext>
            </a:extLst>
          </p:cNvPr>
          <p:cNvSpPr txBox="1"/>
          <p:nvPr/>
        </p:nvSpPr>
        <p:spPr>
          <a:xfrm>
            <a:off x="1639773" y="1893244"/>
            <a:ext cx="9129101" cy="507831"/>
          </a:xfrm>
          <a:prstGeom prst="rect">
            <a:avLst/>
          </a:prstGeom>
          <a:noFill/>
        </p:spPr>
        <p:txBody>
          <a:bodyPr wrap="square" rtlCol="0">
            <a:spAutoFit/>
          </a:bodyPr>
          <a:lstStyle/>
          <a:p>
            <a:pPr lvl="0" algn="just">
              <a:lnSpc>
                <a:spcPct val="150000"/>
              </a:lnSpc>
            </a:pPr>
            <a:endParaRPr lang="en-US" b="1" u="sng" dirty="0">
              <a:solidFill>
                <a:srgbClr val="C0000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BCB1192C-9129-4E12-BBDE-AEA5F7FE7E7D}"/>
              </a:ext>
            </a:extLst>
          </p:cNvPr>
          <p:cNvSpPr txBox="1"/>
          <p:nvPr/>
        </p:nvSpPr>
        <p:spPr>
          <a:xfrm>
            <a:off x="2249596" y="522304"/>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5" name="TextBox 14">
            <a:extLst>
              <a:ext uri="{FF2B5EF4-FFF2-40B4-BE49-F238E27FC236}">
                <a16:creationId xmlns:a16="http://schemas.microsoft.com/office/drawing/2014/main" id="{5F8DB849-7F65-47F4-A4E6-FB1537CF0BC2}"/>
              </a:ext>
            </a:extLst>
          </p:cNvPr>
          <p:cNvSpPr txBox="1"/>
          <p:nvPr/>
        </p:nvSpPr>
        <p:spPr>
          <a:xfrm>
            <a:off x="1771923" y="1613289"/>
            <a:ext cx="9649980" cy="83099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Values and Emotions in Organizations: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AF5C23"/>
                </a:solidFill>
                <a:effectLst/>
                <a:uLnTx/>
                <a:uFillTx/>
                <a:latin typeface="Times New Roman" panose="02020603050405020304" pitchFamily="18" charset="0"/>
                <a:ea typeface="+mn-ea"/>
                <a:cs typeface="Times New Roman" panose="02020603050405020304" pitchFamily="18" charset="0"/>
              </a:rPr>
              <a:t>Affect and Mood</a:t>
            </a:r>
          </a:p>
        </p:txBody>
      </p:sp>
      <p:grpSp>
        <p:nvGrpSpPr>
          <p:cNvPr id="13" name="Group 12">
            <a:extLst>
              <a:ext uri="{FF2B5EF4-FFF2-40B4-BE49-F238E27FC236}">
                <a16:creationId xmlns:a16="http://schemas.microsoft.com/office/drawing/2014/main" id="{528726FC-0C9F-4887-B068-5EE5AC70968F}"/>
              </a:ext>
            </a:extLst>
          </p:cNvPr>
          <p:cNvGrpSpPr/>
          <p:nvPr/>
        </p:nvGrpSpPr>
        <p:grpSpPr>
          <a:xfrm>
            <a:off x="2447778" y="2935331"/>
            <a:ext cx="7865370" cy="2464684"/>
            <a:chOff x="3308200" y="2404407"/>
            <a:chExt cx="7865370" cy="2464684"/>
          </a:xfrm>
        </p:grpSpPr>
        <p:pic>
          <p:nvPicPr>
            <p:cNvPr id="16" name="Picture 15">
              <a:extLst>
                <a:ext uri="{FF2B5EF4-FFF2-40B4-BE49-F238E27FC236}">
                  <a16:creationId xmlns:a16="http://schemas.microsoft.com/office/drawing/2014/main" id="{9271E023-F2E7-4B56-A50C-0E3672E72409}"/>
                </a:ext>
              </a:extLst>
            </p:cNvPr>
            <p:cNvPicPr>
              <a:picLocks noChangeAspect="1"/>
            </p:cNvPicPr>
            <p:nvPr/>
          </p:nvPicPr>
          <p:blipFill>
            <a:blip r:embed="rId8"/>
            <a:stretch>
              <a:fillRect/>
            </a:stretch>
          </p:blipFill>
          <p:spPr>
            <a:xfrm>
              <a:off x="3308200" y="2404407"/>
              <a:ext cx="7865370" cy="1374218"/>
            </a:xfrm>
            <a:prstGeom prst="rect">
              <a:avLst/>
            </a:prstGeom>
          </p:spPr>
        </p:pic>
        <p:sp>
          <p:nvSpPr>
            <p:cNvPr id="17" name="TextBox 16">
              <a:extLst>
                <a:ext uri="{FF2B5EF4-FFF2-40B4-BE49-F238E27FC236}">
                  <a16:creationId xmlns:a16="http://schemas.microsoft.com/office/drawing/2014/main" id="{958CFAC3-B0BF-43A2-8C6D-E90F6060F231}"/>
                </a:ext>
              </a:extLst>
            </p:cNvPr>
            <p:cNvSpPr txBox="1"/>
            <p:nvPr/>
          </p:nvSpPr>
          <p:spPr>
            <a:xfrm>
              <a:off x="3308200" y="3853428"/>
              <a:ext cx="7865370" cy="1015663"/>
            </a:xfrm>
            <a:prstGeom prst="rect">
              <a:avLst/>
            </a:prstGeom>
            <a:noFill/>
          </p:spPr>
          <p:txBody>
            <a:bodyPr wrap="square">
              <a:spAutoFit/>
            </a:bodyPr>
            <a:lstStyle/>
            <a:p>
              <a:pPr algn="just"/>
              <a:r>
                <a:rPr lang="en-US" sz="2000" i="1" dirty="0">
                  <a:solidFill>
                    <a:prstClr val="black"/>
                  </a:solidFill>
                  <a:latin typeface="Times New Roman" panose="02020603050405020304" pitchFamily="18" charset="0"/>
                  <a:cs typeface="Times New Roman" panose="02020603050405020304" pitchFamily="18" charset="0"/>
                </a:rPr>
                <a:t>Affect can vary anywhere along a continuum ranging from positive affect to negative affect. As illustrated here, it is also possible to fall in between these extremes and reflect neither positive nor negative affect.</a:t>
              </a:r>
            </a:p>
          </p:txBody>
        </p:sp>
      </p:grpSp>
    </p:spTree>
    <p:extLst>
      <p:ext uri="{BB962C8B-B14F-4D97-AF65-F5344CB8AC3E}">
        <p14:creationId xmlns:p14="http://schemas.microsoft.com/office/powerpoint/2010/main" val="36603173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436</TotalTime>
  <Words>5360</Words>
  <Application>Microsoft Office PowerPoint</Application>
  <PresentationFormat>Widescreen</PresentationFormat>
  <Paragraphs>696</Paragraphs>
  <Slides>54</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54</vt:i4>
      </vt:variant>
    </vt:vector>
  </HeadingPairs>
  <TitlesOfParts>
    <vt:vector size="62" baseType="lpstr">
      <vt:lpstr>Arial</vt:lpstr>
      <vt:lpstr>Calibri</vt:lpstr>
      <vt:lpstr>Calibri Light</vt:lpstr>
      <vt:lpstr>Helvetica</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Osama</dc:creator>
  <cp:lastModifiedBy>Osama</cp:lastModifiedBy>
  <cp:revision>47</cp:revision>
  <dcterms:created xsi:type="dcterms:W3CDTF">2023-06-21T23:23:52Z</dcterms:created>
  <dcterms:modified xsi:type="dcterms:W3CDTF">2023-06-29T01:56:38Z</dcterms:modified>
</cp:coreProperties>
</file>