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2"/>
  </p:notesMasterIdLst>
  <p:sldIdLst>
    <p:sldId id="598" r:id="rId5"/>
    <p:sldId id="303" r:id="rId6"/>
    <p:sldId id="584" r:id="rId7"/>
    <p:sldId id="484" r:id="rId8"/>
    <p:sldId id="498" r:id="rId9"/>
    <p:sldId id="586" r:id="rId10"/>
    <p:sldId id="559" r:id="rId11"/>
    <p:sldId id="557" r:id="rId12"/>
    <p:sldId id="597" r:id="rId13"/>
    <p:sldId id="556" r:id="rId14"/>
    <p:sldId id="600" r:id="rId15"/>
    <p:sldId id="553" r:id="rId16"/>
    <p:sldId id="554" r:id="rId17"/>
    <p:sldId id="525" r:id="rId18"/>
    <p:sldId id="501" r:id="rId19"/>
    <p:sldId id="568" r:id="rId20"/>
    <p:sldId id="528" r:id="rId21"/>
    <p:sldId id="575" r:id="rId22"/>
    <p:sldId id="548" r:id="rId23"/>
    <p:sldId id="529" r:id="rId24"/>
    <p:sldId id="569" r:id="rId25"/>
    <p:sldId id="527" r:id="rId26"/>
    <p:sldId id="542" r:id="rId27"/>
    <p:sldId id="541" r:id="rId28"/>
    <p:sldId id="549" r:id="rId29"/>
    <p:sldId id="550" r:id="rId30"/>
    <p:sldId id="587" r:id="rId31"/>
    <p:sldId id="577" r:id="rId32"/>
    <p:sldId id="578" r:id="rId33"/>
    <p:sldId id="579" r:id="rId34"/>
    <p:sldId id="580" r:id="rId35"/>
    <p:sldId id="581" r:id="rId36"/>
    <p:sldId id="582" r:id="rId37"/>
    <p:sldId id="589" r:id="rId38"/>
    <p:sldId id="588" r:id="rId39"/>
    <p:sldId id="590" r:id="rId40"/>
    <p:sldId id="591" r:id="rId41"/>
    <p:sldId id="593" r:id="rId42"/>
    <p:sldId id="592" r:id="rId43"/>
    <p:sldId id="594" r:id="rId44"/>
    <p:sldId id="540" r:id="rId45"/>
    <p:sldId id="595" r:id="rId46"/>
    <p:sldId id="601" r:id="rId47"/>
    <p:sldId id="514" r:id="rId48"/>
    <p:sldId id="573" r:id="rId49"/>
    <p:sldId id="599" r:id="rId50"/>
    <p:sldId id="56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8"/>
            <p14:sldId id="303"/>
            <p14:sldId id="584"/>
            <p14:sldId id="484"/>
            <p14:sldId id="498"/>
            <p14:sldId id="586"/>
            <p14:sldId id="559"/>
            <p14:sldId id="557"/>
            <p14:sldId id="597"/>
            <p14:sldId id="556"/>
            <p14:sldId id="600"/>
            <p14:sldId id="553"/>
            <p14:sldId id="554"/>
            <p14:sldId id="525"/>
            <p14:sldId id="501"/>
            <p14:sldId id="568"/>
            <p14:sldId id="528"/>
            <p14:sldId id="575"/>
            <p14:sldId id="548"/>
            <p14:sldId id="529"/>
            <p14:sldId id="569"/>
            <p14:sldId id="527"/>
            <p14:sldId id="542"/>
            <p14:sldId id="541"/>
            <p14:sldId id="549"/>
            <p14:sldId id="550"/>
            <p14:sldId id="587"/>
            <p14:sldId id="577"/>
            <p14:sldId id="578"/>
            <p14:sldId id="579"/>
            <p14:sldId id="580"/>
            <p14:sldId id="581"/>
            <p14:sldId id="582"/>
            <p14:sldId id="589"/>
            <p14:sldId id="588"/>
            <p14:sldId id="590"/>
            <p14:sldId id="591"/>
            <p14:sldId id="593"/>
            <p14:sldId id="592"/>
            <p14:sldId id="594"/>
            <p14:sldId id="540"/>
            <p14:sldId id="595"/>
            <p14:sldId id="601"/>
            <p14:sldId id="514"/>
            <p14:sldId id="573"/>
            <p14:sldId id="599"/>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70" d="100"/>
          <a:sy n="70" d="100"/>
        </p:scale>
        <p:origin x="7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مفهوم الخصخصة وخصخصة التعليم</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2000" dirty="0">
              <a:latin typeface="Segoe UI" panose="020B0502040204020203" pitchFamily="34" charset="0"/>
              <a:cs typeface="Segoe UI" panose="020B0502040204020203" pitchFamily="34" charset="0"/>
            </a:rPr>
            <a:t>مبررات خصخصة التعليم</a:t>
          </a:r>
          <a:endParaRPr lang="en-US" sz="20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2000" dirty="0">
              <a:latin typeface="Segoe UI" panose="020B0502040204020203" pitchFamily="34" charset="0"/>
              <a:cs typeface="Segoe UI" panose="020B0502040204020203" pitchFamily="34" charset="0"/>
            </a:rPr>
            <a:t>إيجابيات وسلبيات خصخصة التعليم</a:t>
          </a:r>
          <a:endParaRPr lang="en-US" sz="20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552D55A6-046B-449E-8E17-AD997F558015}">
      <dgm:prSet custT="1"/>
      <dgm:spPr/>
      <dgm:t>
        <a:bodyPr/>
        <a:lstStyle/>
        <a:p>
          <a:r>
            <a:rPr lang="ar-JO" sz="2000" dirty="0">
              <a:latin typeface="Segoe UI" panose="020B0502040204020203" pitchFamily="34" charset="0"/>
              <a:cs typeface="Segoe UI" panose="020B0502040204020203" pitchFamily="34" charset="0"/>
            </a:rPr>
            <a:t>معيقات خصخصة التعليم</a:t>
          </a:r>
          <a:endParaRPr lang="en-US" sz="20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D9BB2D81-9C53-4B64-9CE1-FDF982D40478}" type="sib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0AA1A257-70F6-4237-AE50-3627E3CF4416}">
      <dgm:prSet custT="1"/>
      <dgm:spPr/>
      <dgm:t>
        <a:bodyPr/>
        <a:lstStyle/>
        <a:p>
          <a:r>
            <a:rPr lang="ar-JO" sz="2000" dirty="0">
              <a:latin typeface="Segoe UI" panose="020B0502040204020203" pitchFamily="34" charset="0"/>
              <a:cs typeface="Segoe UI" panose="020B0502040204020203" pitchFamily="34" charset="0"/>
            </a:rPr>
            <a:t>آليات مقترحة لتطبيق خصخصة التعليم</a:t>
          </a:r>
          <a:endParaRPr lang="en-US" sz="2000" dirty="0">
            <a:latin typeface="Segoe UI" panose="020B0502040204020203" pitchFamily="34" charset="0"/>
            <a:cs typeface="Segoe UI" panose="020B0502040204020203" pitchFamily="34" charset="0"/>
          </a:endParaRPr>
        </a:p>
      </dgm:t>
    </dgm:pt>
    <dgm:pt modelId="{12C928D5-DFEF-49FA-A5C5-2EFE01C01483}" type="par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B109C57D-530E-4B9F-99C7-3AD372BA0DFE}" type="sib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2F16497B-B6E2-4E4C-A94B-7FB662F0F485}">
      <dgm:prSet custT="1"/>
      <dgm:spPr/>
      <dgm:t>
        <a:bodyPr/>
        <a:lstStyle/>
        <a:p>
          <a:r>
            <a:rPr lang="ar-JO" sz="2000" dirty="0">
              <a:latin typeface="Segoe UI" panose="020B0502040204020203" pitchFamily="34" charset="0"/>
              <a:cs typeface="Segoe UI" panose="020B0502040204020203" pitchFamily="34" charset="0"/>
            </a:rPr>
            <a:t>أنواع خصخصة التعليم</a:t>
          </a:r>
          <a:endParaRPr lang="en-US" sz="2000" dirty="0">
            <a:latin typeface="Segoe UI" panose="020B0502040204020203" pitchFamily="34" charset="0"/>
            <a:cs typeface="Segoe UI" panose="020B0502040204020203" pitchFamily="34" charset="0"/>
          </a:endParaRPr>
        </a:p>
      </dgm:t>
    </dgm:pt>
    <dgm:pt modelId="{2B537CEF-3F93-411A-9C10-DFA1B36120DC}" type="par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A1FC2766-FC40-4C59-A661-B7EB96B23C37}" type="sib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t>
        <a:bodyPr/>
        <a:lstStyle/>
        <a:p>
          <a:endParaRPr lang="en-US"/>
        </a:p>
      </dgm:t>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t>
        <a:bodyPr/>
        <a:lstStyle/>
        <a:p>
          <a:endParaRPr lang="en-US"/>
        </a:p>
      </dgm:t>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56286EFE-9716-414C-8624-C60707812D2E}" srcId="{C77BC66A-AD09-4678-BB48-842329347B67}" destId="{0AA1A257-70F6-4237-AE50-3627E3CF4416}" srcOrd="5" destOrd="0" parTransId="{12C928D5-DFEF-49FA-A5C5-2EFE01C01483}" sibTransId="{B109C57D-530E-4B9F-99C7-3AD372BA0DFE}"/>
    <dgm:cxn modelId="{3323A844-A1C8-4641-AB29-E5C255E53F5F}" type="presOf" srcId="{C77BC66A-AD09-4678-BB48-842329347B67}" destId="{8B5F6B06-C4D3-4592-924A-14F7FC3BF82B}" srcOrd="0" destOrd="0" presId="urn:microsoft.com/office/officeart/2005/8/layout/vList3"/>
    <dgm:cxn modelId="{0C892043-EEAA-4DA2-A1DF-F8C4A4EF9931}" type="presOf" srcId="{0AA1A257-70F6-4237-AE50-3627E3CF4416}" destId="{C52393F0-EE6C-4EB9-94BC-65A3FAE677CA}" srcOrd="0" destOrd="0" presId="urn:microsoft.com/office/officeart/2005/8/layout/vList3"/>
    <dgm:cxn modelId="{85D04812-7649-4F18-A315-285FDAB8EE38}" type="presOf" srcId="{2F16497B-B6E2-4E4C-A94B-7FB662F0F485}" destId="{7EA8BD39-F44C-4E46-8ECE-677505BF0B99}"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967101E0-1927-4CE9-8818-8B982139AE44}" srcId="{C77BC66A-AD09-4678-BB48-842329347B67}" destId="{2F16497B-B6E2-4E4C-A94B-7FB662F0F485}" srcOrd="4" destOrd="0" parTransId="{2B537CEF-3F93-411A-9C10-DFA1B36120DC}" sibTransId="{A1FC2766-FC40-4C59-A661-B7EB96B23C37}"/>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t>
        <a:bodyPr/>
        <a:lstStyle/>
        <a:p>
          <a:endParaRPr lang="en-US"/>
        </a:p>
      </dgm:t>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t>
        <a:bodyPr/>
        <a:lstStyle/>
        <a:p>
          <a:endParaRPr lang="en-US"/>
        </a:p>
      </dgm:t>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t>
        <a:bodyPr/>
        <a:lstStyle/>
        <a:p>
          <a:endParaRPr lang="en-US"/>
        </a:p>
      </dgm:t>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t>
        <a:bodyPr/>
        <a:lstStyle/>
        <a:p>
          <a:endParaRPr lang="en-US"/>
        </a:p>
      </dgm:t>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t>
        <a:bodyPr/>
        <a:lstStyle/>
        <a:p>
          <a:endParaRPr lang="en-US"/>
        </a:p>
      </dgm:t>
    </dgm:pt>
  </dgm:ptLst>
  <dgm:cxnLst>
    <dgm:cxn modelId="{198D3D3E-F95D-49C2-B266-14D6EACEC598}" srcId="{C77BC66A-AD09-4678-BB48-842329347B67}" destId="{E2D4746D-B7E0-4EF1-87B3-EB3E0CF1FFC7}" srcOrd="2" destOrd="0" parTransId="{0BF7C523-0E0A-4C95-9295-FCAC937E004E}" sibTransId="{5918BF00-FD13-4D52-A0D5-89B0642D219B}"/>
    <dgm:cxn modelId="{66A34B6C-9B43-4EFD-ADA3-A0BFBF0BEB45}" type="presOf" srcId="{318CC98A-40B0-4392-9534-66E840FC7C1A}" destId="{FCFB28E3-31FC-4DAB-9836-387A1BD5B6B3}"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F18B9B76-E6D5-44BB-B69E-71A575ED63CF}" srcId="{C77BC66A-AD09-4678-BB48-842329347B67}" destId="{9E04C6D1-6D1C-48AF-BB9D-3828A00F133B}" srcOrd="5" destOrd="0" parTransId="{6B312801-7503-4397-B9FA-255E2412F664}" sibTransId="{B2A4FA26-8EF9-47ED-999D-70019FD06C8E}"/>
    <dgm:cxn modelId="{90608014-1738-4278-8C13-C3FB6B572410}" type="presOf" srcId="{CECE28AE-5297-478E-BD5A-1F48579798D5}" destId="{FEB66551-55F2-4C88-B442-EEB89E2C91D6}" srcOrd="0" destOrd="0" presId="urn:microsoft.com/office/officeart/2005/8/layout/vList3"/>
    <dgm:cxn modelId="{3C3BD409-3E83-4EEE-A6D3-E28214BCFAC6}" srcId="{C77BC66A-AD09-4678-BB48-842329347B67}" destId="{F69D4175-2CF3-4357-8262-629C2CEEFA6C}" srcOrd="3" destOrd="0" parTransId="{9C69433E-96F9-471B-8DA4-C5823D456D45}" sibTransId="{97E3684E-546B-4C4E-8773-E23EAA89CBC0}"/>
    <dgm:cxn modelId="{D13BF718-32B9-4E46-BF8E-1B8FBD0C21A2}" type="presOf" srcId="{9E04C6D1-6D1C-48AF-BB9D-3828A00F133B}" destId="{EF63ECC7-A98F-4D5D-A818-EAA5EB910E98}"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BBA5A651-5634-49AD-8B16-8CF2E3BEB235}" srcId="{C77BC66A-AD09-4678-BB48-842329347B67}" destId="{CECE28AE-5297-478E-BD5A-1F48579798D5}" srcOrd="1" destOrd="0" parTransId="{505155CB-B848-415E-A6EC-B7ABB2899B72}" sibTransId="{0A276C37-598E-4A6B-80BD-A039C3FE2E00}"/>
    <dgm:cxn modelId="{754C12E2-EBE9-4760-8AB1-990C24B27D89}" type="presOf" srcId="{ADB7FBE5-9773-47FC-95C6-31825596BC50}" destId="{992B107E-C6B8-46D8-B740-221E4A77A33C}" srcOrd="0" destOrd="0" presId="urn:microsoft.com/office/officeart/2005/8/layout/vList3"/>
    <dgm:cxn modelId="{EAF9CD7A-6F8B-4B2C-A9AA-12293C249405}" type="presOf" srcId="{F69D4175-2CF3-4357-8262-629C2CEEFA6C}" destId="{21039690-4CBD-4AC4-9133-CF256EF60350}"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2467962E-216B-4B92-B85C-DD20B6895EAB}" type="presOf" srcId="{E2D4746D-B7E0-4EF1-87B3-EB3E0CF1FFC7}" destId="{0E4633B2-C732-4A3B-9760-D13CE53D808F}"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E1B548-FA71-47A6-8ABB-03E7E6B439A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91D452E-CCA5-45CE-8867-1847A1E65263}">
      <dgm:prSet phldrT="[Text]"/>
      <dgm:spPr/>
      <dgm:t>
        <a:bodyPr/>
        <a:lstStyle/>
        <a:p>
          <a:r>
            <a:rPr lang="ar-JO" dirty="0"/>
            <a:t>السعودية</a:t>
          </a:r>
          <a:endParaRPr lang="en-US" dirty="0"/>
        </a:p>
      </dgm:t>
    </dgm:pt>
    <dgm:pt modelId="{5891C6E2-FD5A-40A2-B1B3-3DE69A6728A4}" type="parTrans" cxnId="{3CCB1BF5-8D01-43B1-A87B-06B5FA09E3C3}">
      <dgm:prSet/>
      <dgm:spPr/>
      <dgm:t>
        <a:bodyPr/>
        <a:lstStyle/>
        <a:p>
          <a:endParaRPr lang="en-US"/>
        </a:p>
      </dgm:t>
    </dgm:pt>
    <dgm:pt modelId="{250FAF64-A791-4675-B3D5-D5A6AAF6C657}" type="sibTrans" cxnId="{3CCB1BF5-8D01-43B1-A87B-06B5FA09E3C3}">
      <dgm:prSet/>
      <dgm:spPr/>
      <dgm:t>
        <a:bodyPr/>
        <a:lstStyle/>
        <a:p>
          <a:endParaRPr lang="en-US"/>
        </a:p>
      </dgm:t>
    </dgm:pt>
    <dgm:pt modelId="{928A4B42-7F2C-4943-9C2A-47215CD0DFC0}">
      <dgm:prSet phldrT="[Text]"/>
      <dgm:spPr/>
      <dgm:t>
        <a:bodyPr/>
        <a:lstStyle/>
        <a:p>
          <a:r>
            <a:rPr lang="ar-JO" dirty="0"/>
            <a:t>الأردن</a:t>
          </a:r>
          <a:endParaRPr lang="en-US" dirty="0"/>
        </a:p>
      </dgm:t>
    </dgm:pt>
    <dgm:pt modelId="{89BB80A2-595F-4EC8-B3F6-D3FA6A08873D}" type="parTrans" cxnId="{D4D09543-8525-4CA1-9D5B-19834DF7E012}">
      <dgm:prSet/>
      <dgm:spPr/>
      <dgm:t>
        <a:bodyPr/>
        <a:lstStyle/>
        <a:p>
          <a:endParaRPr lang="en-US"/>
        </a:p>
      </dgm:t>
    </dgm:pt>
    <dgm:pt modelId="{C2196978-49C0-4694-A2A6-B2E43D4644EF}" type="sibTrans" cxnId="{D4D09543-8525-4CA1-9D5B-19834DF7E012}">
      <dgm:prSet/>
      <dgm:spPr/>
      <dgm:t>
        <a:bodyPr/>
        <a:lstStyle/>
        <a:p>
          <a:endParaRPr lang="en-US"/>
        </a:p>
      </dgm:t>
    </dgm:pt>
    <dgm:pt modelId="{AB49789F-D8D5-4A06-9207-2F72574963BA}">
      <dgm:prSet phldrT="[Text]"/>
      <dgm:spPr/>
      <dgm:t>
        <a:bodyPr/>
        <a:lstStyle/>
        <a:p>
          <a:r>
            <a:rPr lang="ar-JO" dirty="0"/>
            <a:t>مصر</a:t>
          </a:r>
          <a:endParaRPr lang="en-US" dirty="0"/>
        </a:p>
      </dgm:t>
    </dgm:pt>
    <dgm:pt modelId="{E48D14D5-CEEA-4E84-B3CB-1C468382EEA0}" type="parTrans" cxnId="{DE08AEEA-BAAE-4143-865E-06CCA48A3CE0}">
      <dgm:prSet/>
      <dgm:spPr/>
      <dgm:t>
        <a:bodyPr/>
        <a:lstStyle/>
        <a:p>
          <a:endParaRPr lang="en-US"/>
        </a:p>
      </dgm:t>
    </dgm:pt>
    <dgm:pt modelId="{47C57B82-2A6B-45F3-B34E-9A8CAC0FBB62}" type="sibTrans" cxnId="{DE08AEEA-BAAE-4143-865E-06CCA48A3CE0}">
      <dgm:prSet/>
      <dgm:spPr/>
      <dgm:t>
        <a:bodyPr/>
        <a:lstStyle/>
        <a:p>
          <a:endParaRPr lang="en-US"/>
        </a:p>
      </dgm:t>
    </dgm:pt>
    <dgm:pt modelId="{B597C609-33FD-4FA4-97F9-2D7FCEAA36B7}">
      <dgm:prSet phldrT="[Text]"/>
      <dgm:spPr/>
      <dgm:t>
        <a:bodyPr/>
        <a:lstStyle/>
        <a:p>
          <a:r>
            <a:rPr lang="ar-JO" dirty="0"/>
            <a:t>المغرب</a:t>
          </a:r>
          <a:endParaRPr lang="en-US" dirty="0"/>
        </a:p>
      </dgm:t>
    </dgm:pt>
    <dgm:pt modelId="{E12AE3A6-731C-41BD-AADC-8C131777FD5C}" type="parTrans" cxnId="{57328ED7-1DF3-4224-9CF3-39B18FE46976}">
      <dgm:prSet/>
      <dgm:spPr/>
      <dgm:t>
        <a:bodyPr/>
        <a:lstStyle/>
        <a:p>
          <a:endParaRPr lang="en-US"/>
        </a:p>
      </dgm:t>
    </dgm:pt>
    <dgm:pt modelId="{EE00856B-0114-409F-B094-F8D9A2A440B6}" type="sibTrans" cxnId="{57328ED7-1DF3-4224-9CF3-39B18FE46976}">
      <dgm:prSet/>
      <dgm:spPr/>
      <dgm:t>
        <a:bodyPr/>
        <a:lstStyle/>
        <a:p>
          <a:endParaRPr lang="en-US"/>
        </a:p>
      </dgm:t>
    </dgm:pt>
    <dgm:pt modelId="{6DF9B3ED-383A-4AA4-BFFA-7E945DE939A9}">
      <dgm:prSet phldrT="[Text]"/>
      <dgm:spPr/>
      <dgm:t>
        <a:bodyPr/>
        <a:lstStyle/>
        <a:p>
          <a:r>
            <a:rPr lang="ar-JO" dirty="0"/>
            <a:t>لبنان</a:t>
          </a:r>
          <a:endParaRPr lang="en-US" dirty="0"/>
        </a:p>
      </dgm:t>
    </dgm:pt>
    <dgm:pt modelId="{9C202BE5-D337-4174-80AB-8CC95E4CE4A4}" type="parTrans" cxnId="{F7161090-1B74-4DAF-87CD-46B59043BCA5}">
      <dgm:prSet/>
      <dgm:spPr/>
      <dgm:t>
        <a:bodyPr/>
        <a:lstStyle/>
        <a:p>
          <a:endParaRPr lang="en-US"/>
        </a:p>
      </dgm:t>
    </dgm:pt>
    <dgm:pt modelId="{46ABC632-5D38-4601-A348-EF79D10DF6D6}" type="sibTrans" cxnId="{F7161090-1B74-4DAF-87CD-46B59043BCA5}">
      <dgm:prSet/>
      <dgm:spPr/>
      <dgm:t>
        <a:bodyPr/>
        <a:lstStyle/>
        <a:p>
          <a:endParaRPr lang="en-US"/>
        </a:p>
      </dgm:t>
    </dgm:pt>
    <dgm:pt modelId="{07203FE5-2657-4495-974F-DF90E85A8643}" type="pres">
      <dgm:prSet presAssocID="{5DE1B548-FA71-47A6-8ABB-03E7E6B439A6}" presName="Name0" presStyleCnt="0">
        <dgm:presLayoutVars>
          <dgm:dir/>
          <dgm:resizeHandles val="exact"/>
        </dgm:presLayoutVars>
      </dgm:prSet>
      <dgm:spPr/>
      <dgm:t>
        <a:bodyPr/>
        <a:lstStyle/>
        <a:p>
          <a:endParaRPr lang="en-US"/>
        </a:p>
      </dgm:t>
    </dgm:pt>
    <dgm:pt modelId="{FF10E9EE-4421-439C-A5A3-6805FB88AFC7}" type="pres">
      <dgm:prSet presAssocID="{5DE1B548-FA71-47A6-8ABB-03E7E6B439A6}" presName="cycle" presStyleCnt="0"/>
      <dgm:spPr/>
    </dgm:pt>
    <dgm:pt modelId="{F15A5C03-BE84-47F7-8C4A-18B264F9BBD0}" type="pres">
      <dgm:prSet presAssocID="{191D452E-CCA5-45CE-8867-1847A1E65263}" presName="nodeFirstNode" presStyleLbl="node1" presStyleIdx="0" presStyleCnt="5">
        <dgm:presLayoutVars>
          <dgm:bulletEnabled val="1"/>
        </dgm:presLayoutVars>
      </dgm:prSet>
      <dgm:spPr/>
      <dgm:t>
        <a:bodyPr/>
        <a:lstStyle/>
        <a:p>
          <a:endParaRPr lang="en-US"/>
        </a:p>
      </dgm:t>
    </dgm:pt>
    <dgm:pt modelId="{51E10432-3B69-4405-9B24-348BF114E725}" type="pres">
      <dgm:prSet presAssocID="{250FAF64-A791-4675-B3D5-D5A6AAF6C657}" presName="sibTransFirstNode" presStyleLbl="bgShp" presStyleIdx="0" presStyleCnt="1"/>
      <dgm:spPr/>
      <dgm:t>
        <a:bodyPr/>
        <a:lstStyle/>
        <a:p>
          <a:endParaRPr lang="en-US"/>
        </a:p>
      </dgm:t>
    </dgm:pt>
    <dgm:pt modelId="{EDD6C310-406E-47E6-B3F8-0E47CDF98A30}" type="pres">
      <dgm:prSet presAssocID="{928A4B42-7F2C-4943-9C2A-47215CD0DFC0}" presName="nodeFollowingNodes" presStyleLbl="node1" presStyleIdx="1" presStyleCnt="5">
        <dgm:presLayoutVars>
          <dgm:bulletEnabled val="1"/>
        </dgm:presLayoutVars>
      </dgm:prSet>
      <dgm:spPr/>
      <dgm:t>
        <a:bodyPr/>
        <a:lstStyle/>
        <a:p>
          <a:endParaRPr lang="en-US"/>
        </a:p>
      </dgm:t>
    </dgm:pt>
    <dgm:pt modelId="{945517C6-ED9C-4A49-BAA5-B21C96BF11A3}" type="pres">
      <dgm:prSet presAssocID="{AB49789F-D8D5-4A06-9207-2F72574963BA}" presName="nodeFollowingNodes" presStyleLbl="node1" presStyleIdx="2" presStyleCnt="5">
        <dgm:presLayoutVars>
          <dgm:bulletEnabled val="1"/>
        </dgm:presLayoutVars>
      </dgm:prSet>
      <dgm:spPr/>
      <dgm:t>
        <a:bodyPr/>
        <a:lstStyle/>
        <a:p>
          <a:endParaRPr lang="en-US"/>
        </a:p>
      </dgm:t>
    </dgm:pt>
    <dgm:pt modelId="{0BC875E5-775A-4378-AFD9-7E758C4598B7}" type="pres">
      <dgm:prSet presAssocID="{B597C609-33FD-4FA4-97F9-2D7FCEAA36B7}" presName="nodeFollowingNodes" presStyleLbl="node1" presStyleIdx="3" presStyleCnt="5">
        <dgm:presLayoutVars>
          <dgm:bulletEnabled val="1"/>
        </dgm:presLayoutVars>
      </dgm:prSet>
      <dgm:spPr/>
      <dgm:t>
        <a:bodyPr/>
        <a:lstStyle/>
        <a:p>
          <a:endParaRPr lang="en-US"/>
        </a:p>
      </dgm:t>
    </dgm:pt>
    <dgm:pt modelId="{677C23AD-629C-4182-A45B-BC7148A6443A}" type="pres">
      <dgm:prSet presAssocID="{6DF9B3ED-383A-4AA4-BFFA-7E945DE939A9}" presName="nodeFollowingNodes" presStyleLbl="node1" presStyleIdx="4" presStyleCnt="5">
        <dgm:presLayoutVars>
          <dgm:bulletEnabled val="1"/>
        </dgm:presLayoutVars>
      </dgm:prSet>
      <dgm:spPr/>
      <dgm:t>
        <a:bodyPr/>
        <a:lstStyle/>
        <a:p>
          <a:endParaRPr lang="en-US"/>
        </a:p>
      </dgm:t>
    </dgm:pt>
  </dgm:ptLst>
  <dgm:cxnLst>
    <dgm:cxn modelId="{3CCB1BF5-8D01-43B1-A87B-06B5FA09E3C3}" srcId="{5DE1B548-FA71-47A6-8ABB-03E7E6B439A6}" destId="{191D452E-CCA5-45CE-8867-1847A1E65263}" srcOrd="0" destOrd="0" parTransId="{5891C6E2-FD5A-40A2-B1B3-3DE69A6728A4}" sibTransId="{250FAF64-A791-4675-B3D5-D5A6AAF6C657}"/>
    <dgm:cxn modelId="{9D53A666-0218-4853-8BFA-4A0B96B51DF9}" type="presOf" srcId="{AB49789F-D8D5-4A06-9207-2F72574963BA}" destId="{945517C6-ED9C-4A49-BAA5-B21C96BF11A3}" srcOrd="0" destOrd="0" presId="urn:microsoft.com/office/officeart/2005/8/layout/cycle3"/>
    <dgm:cxn modelId="{6B55703E-A382-4CFF-9507-BA07A1207115}" type="presOf" srcId="{250FAF64-A791-4675-B3D5-D5A6AAF6C657}" destId="{51E10432-3B69-4405-9B24-348BF114E725}" srcOrd="0" destOrd="0" presId="urn:microsoft.com/office/officeart/2005/8/layout/cycle3"/>
    <dgm:cxn modelId="{4EC8C3B8-E20D-48E6-AB05-36CEA32D549A}" type="presOf" srcId="{6DF9B3ED-383A-4AA4-BFFA-7E945DE939A9}" destId="{677C23AD-629C-4182-A45B-BC7148A6443A}" srcOrd="0" destOrd="0" presId="urn:microsoft.com/office/officeart/2005/8/layout/cycle3"/>
    <dgm:cxn modelId="{513B0B44-A493-4713-A6AE-857BEE768E66}" type="presOf" srcId="{191D452E-CCA5-45CE-8867-1847A1E65263}" destId="{F15A5C03-BE84-47F7-8C4A-18B264F9BBD0}" srcOrd="0" destOrd="0" presId="urn:microsoft.com/office/officeart/2005/8/layout/cycle3"/>
    <dgm:cxn modelId="{D4D09543-8525-4CA1-9D5B-19834DF7E012}" srcId="{5DE1B548-FA71-47A6-8ABB-03E7E6B439A6}" destId="{928A4B42-7F2C-4943-9C2A-47215CD0DFC0}" srcOrd="1" destOrd="0" parTransId="{89BB80A2-595F-4EC8-B3F6-D3FA6A08873D}" sibTransId="{C2196978-49C0-4694-A2A6-B2E43D4644EF}"/>
    <dgm:cxn modelId="{42FBED46-197F-415D-AAA4-976703D7F28E}" type="presOf" srcId="{5DE1B548-FA71-47A6-8ABB-03E7E6B439A6}" destId="{07203FE5-2657-4495-974F-DF90E85A8643}" srcOrd="0" destOrd="0" presId="urn:microsoft.com/office/officeart/2005/8/layout/cycle3"/>
    <dgm:cxn modelId="{F7161090-1B74-4DAF-87CD-46B59043BCA5}" srcId="{5DE1B548-FA71-47A6-8ABB-03E7E6B439A6}" destId="{6DF9B3ED-383A-4AA4-BFFA-7E945DE939A9}" srcOrd="4" destOrd="0" parTransId="{9C202BE5-D337-4174-80AB-8CC95E4CE4A4}" sibTransId="{46ABC632-5D38-4601-A348-EF79D10DF6D6}"/>
    <dgm:cxn modelId="{BDD0AA69-F0D9-40D1-9A48-A2ACB06D2232}" type="presOf" srcId="{B597C609-33FD-4FA4-97F9-2D7FCEAA36B7}" destId="{0BC875E5-775A-4378-AFD9-7E758C4598B7}" srcOrd="0" destOrd="0" presId="urn:microsoft.com/office/officeart/2005/8/layout/cycle3"/>
    <dgm:cxn modelId="{DE08AEEA-BAAE-4143-865E-06CCA48A3CE0}" srcId="{5DE1B548-FA71-47A6-8ABB-03E7E6B439A6}" destId="{AB49789F-D8D5-4A06-9207-2F72574963BA}" srcOrd="2" destOrd="0" parTransId="{E48D14D5-CEEA-4E84-B3CB-1C468382EEA0}" sibTransId="{47C57B82-2A6B-45F3-B34E-9A8CAC0FBB62}"/>
    <dgm:cxn modelId="{57328ED7-1DF3-4224-9CF3-39B18FE46976}" srcId="{5DE1B548-FA71-47A6-8ABB-03E7E6B439A6}" destId="{B597C609-33FD-4FA4-97F9-2D7FCEAA36B7}" srcOrd="3" destOrd="0" parTransId="{E12AE3A6-731C-41BD-AADC-8C131777FD5C}" sibTransId="{EE00856B-0114-409F-B094-F8D9A2A440B6}"/>
    <dgm:cxn modelId="{DE8C0F24-EE1B-4D52-851B-24B1C180AFB3}" type="presOf" srcId="{928A4B42-7F2C-4943-9C2A-47215CD0DFC0}" destId="{EDD6C310-406E-47E6-B3F8-0E47CDF98A30}" srcOrd="0" destOrd="0" presId="urn:microsoft.com/office/officeart/2005/8/layout/cycle3"/>
    <dgm:cxn modelId="{001943DE-C4CC-43F7-9439-433CCFB9C5F9}" type="presParOf" srcId="{07203FE5-2657-4495-974F-DF90E85A8643}" destId="{FF10E9EE-4421-439C-A5A3-6805FB88AFC7}" srcOrd="0" destOrd="0" presId="urn:microsoft.com/office/officeart/2005/8/layout/cycle3"/>
    <dgm:cxn modelId="{A88A7BCE-8D68-4781-B5FF-900757B8ECDC}" type="presParOf" srcId="{FF10E9EE-4421-439C-A5A3-6805FB88AFC7}" destId="{F15A5C03-BE84-47F7-8C4A-18B264F9BBD0}" srcOrd="0" destOrd="0" presId="urn:microsoft.com/office/officeart/2005/8/layout/cycle3"/>
    <dgm:cxn modelId="{9F14C104-9BFC-46C9-8CF7-DDAF4620FF3B}" type="presParOf" srcId="{FF10E9EE-4421-439C-A5A3-6805FB88AFC7}" destId="{51E10432-3B69-4405-9B24-348BF114E725}" srcOrd="1" destOrd="0" presId="urn:microsoft.com/office/officeart/2005/8/layout/cycle3"/>
    <dgm:cxn modelId="{0365D8DA-633B-42A2-91D0-1E902692A68D}" type="presParOf" srcId="{FF10E9EE-4421-439C-A5A3-6805FB88AFC7}" destId="{EDD6C310-406E-47E6-B3F8-0E47CDF98A30}" srcOrd="2" destOrd="0" presId="urn:microsoft.com/office/officeart/2005/8/layout/cycle3"/>
    <dgm:cxn modelId="{92B0C5FE-D079-4EAD-9543-B11DFE0818EC}" type="presParOf" srcId="{FF10E9EE-4421-439C-A5A3-6805FB88AFC7}" destId="{945517C6-ED9C-4A49-BAA5-B21C96BF11A3}" srcOrd="3" destOrd="0" presId="urn:microsoft.com/office/officeart/2005/8/layout/cycle3"/>
    <dgm:cxn modelId="{D5352D6B-30A9-4CA7-ADAF-F9197DA34133}" type="presParOf" srcId="{FF10E9EE-4421-439C-A5A3-6805FB88AFC7}" destId="{0BC875E5-775A-4378-AFD9-7E758C4598B7}" srcOrd="4" destOrd="0" presId="urn:microsoft.com/office/officeart/2005/8/layout/cycle3"/>
    <dgm:cxn modelId="{B03F2E31-E35E-45A5-B2A1-E2E25B0FD054}" type="presParOf" srcId="{FF10E9EE-4421-439C-A5A3-6805FB88AFC7}" destId="{677C23AD-629C-4182-A45B-BC7148A6443A}"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t>
        <a:bodyPr/>
        <a:lstStyle/>
        <a:p>
          <a:endParaRPr lang="en-US"/>
        </a:p>
      </dgm:t>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t>
        <a:bodyPr/>
        <a:lstStyle/>
        <a:p>
          <a:endParaRPr lang="en-US"/>
        </a:p>
      </dgm:t>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t>
        <a:bodyPr/>
        <a:lstStyle/>
        <a:p>
          <a:endParaRPr lang="en-US"/>
        </a:p>
      </dgm:t>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t>
        <a:bodyPr/>
        <a:lstStyle/>
        <a:p>
          <a:endParaRPr lang="en-US"/>
        </a:p>
      </dgm:t>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t>
        <a:bodyPr/>
        <a:lstStyle/>
        <a:p>
          <a:endParaRPr lang="en-US"/>
        </a:p>
      </dgm:t>
    </dgm:pt>
  </dgm:ptLst>
  <dgm:cxnLst>
    <dgm:cxn modelId="{198D3D3E-F95D-49C2-B266-14D6EACEC598}" srcId="{C77BC66A-AD09-4678-BB48-842329347B67}" destId="{E2D4746D-B7E0-4EF1-87B3-EB3E0CF1FFC7}" srcOrd="2" destOrd="0" parTransId="{0BF7C523-0E0A-4C95-9295-FCAC937E004E}" sibTransId="{5918BF00-FD13-4D52-A0D5-89B0642D219B}"/>
    <dgm:cxn modelId="{66A34B6C-9B43-4EFD-ADA3-A0BFBF0BEB45}" type="presOf" srcId="{318CC98A-40B0-4392-9534-66E840FC7C1A}" destId="{FCFB28E3-31FC-4DAB-9836-387A1BD5B6B3}"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F18B9B76-E6D5-44BB-B69E-71A575ED63CF}" srcId="{C77BC66A-AD09-4678-BB48-842329347B67}" destId="{9E04C6D1-6D1C-48AF-BB9D-3828A00F133B}" srcOrd="5" destOrd="0" parTransId="{6B312801-7503-4397-B9FA-255E2412F664}" sibTransId="{B2A4FA26-8EF9-47ED-999D-70019FD06C8E}"/>
    <dgm:cxn modelId="{90608014-1738-4278-8C13-C3FB6B572410}" type="presOf" srcId="{CECE28AE-5297-478E-BD5A-1F48579798D5}" destId="{FEB66551-55F2-4C88-B442-EEB89E2C91D6}" srcOrd="0" destOrd="0" presId="urn:microsoft.com/office/officeart/2005/8/layout/vList3"/>
    <dgm:cxn modelId="{3C3BD409-3E83-4EEE-A6D3-E28214BCFAC6}" srcId="{C77BC66A-AD09-4678-BB48-842329347B67}" destId="{F69D4175-2CF3-4357-8262-629C2CEEFA6C}" srcOrd="3" destOrd="0" parTransId="{9C69433E-96F9-471B-8DA4-C5823D456D45}" sibTransId="{97E3684E-546B-4C4E-8773-E23EAA89CBC0}"/>
    <dgm:cxn modelId="{D13BF718-32B9-4E46-BF8E-1B8FBD0C21A2}" type="presOf" srcId="{9E04C6D1-6D1C-48AF-BB9D-3828A00F133B}" destId="{EF63ECC7-A98F-4D5D-A818-EAA5EB910E98}"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BBA5A651-5634-49AD-8B16-8CF2E3BEB235}" srcId="{C77BC66A-AD09-4678-BB48-842329347B67}" destId="{CECE28AE-5297-478E-BD5A-1F48579798D5}" srcOrd="1" destOrd="0" parTransId="{505155CB-B848-415E-A6EC-B7ABB2899B72}" sibTransId="{0A276C37-598E-4A6B-80BD-A039C3FE2E00}"/>
    <dgm:cxn modelId="{754C12E2-EBE9-4760-8AB1-990C24B27D89}" type="presOf" srcId="{ADB7FBE5-9773-47FC-95C6-31825596BC50}" destId="{992B107E-C6B8-46D8-B740-221E4A77A33C}" srcOrd="0" destOrd="0" presId="urn:microsoft.com/office/officeart/2005/8/layout/vList3"/>
    <dgm:cxn modelId="{EAF9CD7A-6F8B-4B2C-A9AA-12293C249405}" type="presOf" srcId="{F69D4175-2CF3-4357-8262-629C2CEEFA6C}" destId="{21039690-4CBD-4AC4-9133-CF256EF60350}"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2467962E-216B-4B92-B85C-DD20B6895EAB}" type="presOf" srcId="{E2D4746D-B7E0-4EF1-87B3-EB3E0CF1FFC7}" destId="{0E4633B2-C732-4A3B-9760-D13CE53D808F}"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مفهوم الخصخصة وخصخصة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مبررات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إيجابيات وسلبيات خصخصة التعليم</a:t>
          </a:r>
          <a:endParaRPr lang="en-US" sz="2000" kern="1200" dirty="0">
            <a:latin typeface="Segoe UI" panose="020B0502040204020203" pitchFamily="34" charset="0"/>
            <a:cs typeface="Segoe UI" panose="020B0502040204020203" pitchFamily="34" charset="0"/>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معيقات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أنواع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آليات مقترحة لتطبيق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lvl="0" algn="ctr" defTabSz="1066800">
            <a:lnSpc>
              <a:spcPct val="90000"/>
            </a:lnSpc>
            <a:spcBef>
              <a:spcPct val="0"/>
            </a:spcBef>
            <a:spcAft>
              <a:spcPct val="35000"/>
            </a:spcAft>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E10432-3B69-4405-9B24-348BF114E725}">
      <dsp:nvSpPr>
        <dsp:cNvPr id="0" name=""/>
        <dsp:cNvSpPr/>
      </dsp:nvSpPr>
      <dsp:spPr>
        <a:xfrm>
          <a:off x="2613351" y="-17557"/>
          <a:ext cx="2901296" cy="2901296"/>
        </a:xfrm>
        <a:prstGeom prst="circularArrow">
          <a:avLst>
            <a:gd name="adj1" fmla="val 5544"/>
            <a:gd name="adj2" fmla="val 330680"/>
            <a:gd name="adj3" fmla="val 13771297"/>
            <a:gd name="adj4" fmla="val 17388781"/>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5A5C03-BE84-47F7-8C4A-18B264F9BBD0}">
      <dsp:nvSpPr>
        <dsp:cNvPr id="0" name=""/>
        <dsp:cNvSpPr/>
      </dsp:nvSpPr>
      <dsp:spPr>
        <a:xfrm>
          <a:off x="3383359" y="815"/>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JO" sz="2800" kern="1200" dirty="0"/>
            <a:t>السعودية</a:t>
          </a:r>
          <a:endParaRPr lang="en-US" sz="2800" kern="1200" dirty="0"/>
        </a:p>
      </dsp:txBody>
      <dsp:txXfrm>
        <a:off x="3416585" y="34041"/>
        <a:ext cx="1294829" cy="614188"/>
      </dsp:txXfrm>
    </dsp:sp>
    <dsp:sp modelId="{EDD6C310-406E-47E6-B3F8-0E47CDF98A30}">
      <dsp:nvSpPr>
        <dsp:cNvPr id="0" name=""/>
        <dsp:cNvSpPr/>
      </dsp:nvSpPr>
      <dsp:spPr>
        <a:xfrm>
          <a:off x="4560031"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JO" sz="2800" kern="1200" dirty="0"/>
            <a:t>الأردن</a:t>
          </a:r>
          <a:endParaRPr lang="en-US" sz="2800" kern="1200" dirty="0"/>
        </a:p>
      </dsp:txBody>
      <dsp:txXfrm>
        <a:off x="4593257" y="888943"/>
        <a:ext cx="1294829" cy="614188"/>
      </dsp:txXfrm>
    </dsp:sp>
    <dsp:sp modelId="{945517C6-ED9C-4A49-BAA5-B21C96BF11A3}">
      <dsp:nvSpPr>
        <dsp:cNvPr id="0" name=""/>
        <dsp:cNvSpPr/>
      </dsp:nvSpPr>
      <dsp:spPr>
        <a:xfrm>
          <a:off x="4110582"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JO" sz="2800" kern="1200" dirty="0"/>
            <a:t>مصر</a:t>
          </a:r>
          <a:endParaRPr lang="en-US" sz="2800" kern="1200" dirty="0"/>
        </a:p>
      </dsp:txBody>
      <dsp:txXfrm>
        <a:off x="4143808" y="2272205"/>
        <a:ext cx="1294829" cy="614188"/>
      </dsp:txXfrm>
    </dsp:sp>
    <dsp:sp modelId="{0BC875E5-775A-4378-AFD9-7E758C4598B7}">
      <dsp:nvSpPr>
        <dsp:cNvPr id="0" name=""/>
        <dsp:cNvSpPr/>
      </dsp:nvSpPr>
      <dsp:spPr>
        <a:xfrm>
          <a:off x="2656135"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JO" sz="2800" kern="1200" dirty="0"/>
            <a:t>المغرب</a:t>
          </a:r>
          <a:endParaRPr lang="en-US" sz="2800" kern="1200" dirty="0"/>
        </a:p>
      </dsp:txBody>
      <dsp:txXfrm>
        <a:off x="2689361" y="2272205"/>
        <a:ext cx="1294829" cy="614188"/>
      </dsp:txXfrm>
    </dsp:sp>
    <dsp:sp modelId="{677C23AD-629C-4182-A45B-BC7148A6443A}">
      <dsp:nvSpPr>
        <dsp:cNvPr id="0" name=""/>
        <dsp:cNvSpPr/>
      </dsp:nvSpPr>
      <dsp:spPr>
        <a:xfrm>
          <a:off x="2206687"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JO" sz="2800" kern="1200" dirty="0"/>
            <a:t>لبنان</a:t>
          </a:r>
          <a:endParaRPr lang="en-US" sz="2800" kern="1200" dirty="0"/>
        </a:p>
      </dsp:txBody>
      <dsp:txXfrm>
        <a:off x="2239913" y="888943"/>
        <a:ext cx="1294829" cy="6141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lvl="0" algn="ctr" defTabSz="1066800">
            <a:lnSpc>
              <a:spcPct val="90000"/>
            </a:lnSpc>
            <a:spcBef>
              <a:spcPct val="0"/>
            </a:spcBef>
            <a:spcAft>
              <a:spcPct val="35000"/>
            </a:spcAft>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948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4975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8368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58168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7001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2247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3726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668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9398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9493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3286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2941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3842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3823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7183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14247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1486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2867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9599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513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82466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6468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2223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332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7967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81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9395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803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094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68708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711256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4148972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0135132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572530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082976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4876967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828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553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204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316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41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64416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4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007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341900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91" r:id="rId23"/>
    <p:sldLayoutId id="2147483692" r:id="rId24"/>
    <p:sldLayoutId id="2147483693" r:id="rId25"/>
    <p:sldLayoutId id="2147483694" r:id="rId26"/>
    <p:sldLayoutId id="2147483695" r:id="rId27"/>
    <p:sldLayoutId id="2147483696" r:id="rId28"/>
    <p:sldLayoutId id="2147483697" r:id="rId29"/>
    <p:sldLayoutId id="2147483698" r:id="rId30"/>
    <p:sldLayoutId id="2147483699" r:id="rId31"/>
    <p:sldLayoutId id="2147483700" r:id="rId32"/>
    <p:sldLayoutId id="2147483701" r:id="rId33"/>
    <p:sldLayoutId id="2147483702" r:id="rId34"/>
    <p:sldLayoutId id="2147483703" r:id="rId35"/>
    <p:sldLayoutId id="2147483704" r:id="rId36"/>
    <p:sldLayoutId id="2147483705" r:id="rId37"/>
    <p:sldLayoutId id="2147483706" r:id="rId38"/>
    <p:sldLayoutId id="2147483662" r:id="rId39"/>
    <p:sldLayoutId id="2147483664" r:id="rId4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0.pn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8" Type="http://schemas.openxmlformats.org/officeDocument/2006/relationships/hyperlink" Target="https://www.wikiwand.com/ar/%D9%86%D8%A7%D8%AA%D8%AC_%D9%85%D8%AD%D9%84%D9%8A_%D8%A5%D8%AC%D9%85%D8%A7%D9%84%D9%8A" TargetMode="External"/><Relationship Id="rId3" Type="http://schemas.openxmlformats.org/officeDocument/2006/relationships/hyperlink" Target="https://www.wikiwand.com/ar/%D8%A7%D9%84%D8%A5%D9%85%D8%A8%D8%B1%D8%A7%D8%B7%D9%88%D8%B1%D9%8A%D8%A9_%D8%A7%D9%84%D8%A7%D8%B3%D8%AA%D8%B9%D9%85%D8%A7%D8%B1%D9%8A%D8%A9_%D8%A7%D9%84%D9%81%D8%B1%D9%86%D8%B3%D9%8A%D8%A9" TargetMode="External"/><Relationship Id="rId7" Type="http://schemas.openxmlformats.org/officeDocument/2006/relationships/hyperlink" Target="https://www.wikiwand.com/ar/%D8%A7%D9%84%D9%82%D8%B1%D9%86_20" TargetMode="External"/><Relationship Id="rId12" Type="http://schemas.openxmlformats.org/officeDocument/2006/relationships/image" Target="../media/image2.png"/><Relationship Id="rId2" Type="http://schemas.openxmlformats.org/officeDocument/2006/relationships/hyperlink" Target="https://www.wikiwand.com/ar/%D8%A7%D9%84%D9%85%D8%BA%D8%B1%D8%A8" TargetMode="External"/><Relationship Id="rId1" Type="http://schemas.openxmlformats.org/officeDocument/2006/relationships/slideLayout" Target="../slideLayouts/slideLayout14.xml"/><Relationship Id="rId6" Type="http://schemas.openxmlformats.org/officeDocument/2006/relationships/hyperlink" Target="https://www.wikiwand.com/ar/%D8%AA%D8%B9%D9%84%D9%8A%D9%85" TargetMode="External"/><Relationship Id="rId11" Type="http://schemas.openxmlformats.org/officeDocument/2006/relationships/image" Target="../media/image12.png"/><Relationship Id="rId5" Type="http://schemas.openxmlformats.org/officeDocument/2006/relationships/hyperlink" Target="https://www.wikiwand.com/ar/%D8%AD%D9%83%D9%88%D9%85%D8%A9_%D8%A7%D9%84%D9%85%D8%BA%D8%B1%D8%A8" TargetMode="External"/><Relationship Id="rId10" Type="http://schemas.openxmlformats.org/officeDocument/2006/relationships/hyperlink" Target="https://www.wikiwand.com/ar/1990" TargetMode="External"/><Relationship Id="rId4" Type="http://schemas.openxmlformats.org/officeDocument/2006/relationships/hyperlink" Target="https://www.wikiwand.com/ar/1956" TargetMode="External"/><Relationship Id="rId9" Type="http://schemas.openxmlformats.org/officeDocument/2006/relationships/hyperlink" Target="https://www.wikiwand.com/ar/1963"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wikiwand.com/ar/%D9%85%D8%A7%D8%AC%D8%B3%D8%AA%D9%8A%D8%B1" TargetMode="External"/><Relationship Id="rId2" Type="http://schemas.openxmlformats.org/officeDocument/2006/relationships/hyperlink" Target="https://www.wikiwand.com/ar/%D8%A8%D9%83%D8%A7%D9%84%D9%88%D8%B1%D9%8A%D9%88%D8%B3"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3" Type="http://schemas.openxmlformats.org/officeDocument/2006/relationships/hyperlink" Target="https://www.mehe.gov.lb/ar/about-the-ministry/mission/PolicyFramework" TargetMode="External"/><Relationship Id="rId2" Type="http://schemas.openxmlformats.org/officeDocument/2006/relationships/hyperlink" Target="https://www.aljazeera.net/opinions/2004/10/3/%D9%87%D9%84-%D9%8A%D8%AA%D8%BA%D9%8A%D8%B1-%D8%A7%D9%84%D8%AA%D8%B9%D9%84%D9%8A%D9%85-%D8%A7%D9%84%D8%B9%D8%B1%D8%A8%D9%8A-%D9%88%D9%85%D8%A4%D8%B3%D8%B3%D8%A7%D8%AA%D9%87"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moe.gov.sa/ar/education/educationinksa/Pages/EducationObjectives.aspx"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wikiwand.com/ar/%D8%A7%D9%84%D8%AA%D8%B9%D9%84%D9%8A%D9%85_%D9%81%D9%8A_%D8%A7%D9%84%D9%85%D8%BA%D8%B1%D8%A8#%D8%A7%D9%84%D8%AA%D8%B9%D9%84%D9%8A%D9%85_%D8%A7%D9%84%D8%B9%D8%A7%D9%84%D9%8A" TargetMode="External"/><Relationship Id="rId2" Type="http://schemas.openxmlformats.org/officeDocument/2006/relationships/hyperlink" Target="https://moe.gov.jo/node/15782"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www.oph.fi/sites/default/files/documents/154844_finnish_education_in_a_nutshell_in_arabic.pdf"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TextBox 45"/>
          <p:cNvSpPr txBox="1"/>
          <p:nvPr/>
        </p:nvSpPr>
        <p:spPr>
          <a:xfrm>
            <a:off x="1105122" y="5371453"/>
            <a:ext cx="1112805"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ea typeface="+mn-ea"/>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المحاضرة  العاشرة</a:t>
            </a: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1856657" y="5109967"/>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15000"/>
              </a:lnSpc>
              <a:spcBef>
                <a:spcPts val="0"/>
              </a:spcBef>
              <a:spcAft>
                <a:spcPts val="0"/>
              </a:spcAft>
            </a:pPr>
            <a:r>
              <a:rPr lang="ar-JO" b="1" dirty="0">
                <a:solidFill>
                  <a:schemeClr val="tx1"/>
                </a:solidFill>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100"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Dr.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Eman</a:t>
            </a: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ALmasri</a:t>
            </a:r>
            <a:endPar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46472" y="5189220"/>
            <a:ext cx="1521570"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ELD721 </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endPar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xmlns=""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المحاضرة العاشرة</a:t>
            </a:r>
            <a:endParaRPr kumimoji="0" 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7E5CE8C-DEB6-37C7-99A0-D7B82CCA6C7E}"/>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Segoe UI" panose="020B0502040204020203" pitchFamily="34" charset="0"/>
                <a:cs typeface="Segoe UI" panose="020B0502040204020203" pitchFamily="34" charset="0"/>
              </a:rPr>
              <a:t>نتاجات المحاضرة السابقة</a:t>
            </a:r>
            <a:endParaRPr lang="en-US" sz="2400" dirty="0">
              <a:latin typeface="Segoe UI" panose="020B0502040204020203" pitchFamily="34" charset="0"/>
              <a:cs typeface="Segoe UI" panose="020B0502040204020203" pitchFamily="34" charset="0"/>
            </a:endParaRPr>
          </a:p>
        </p:txBody>
      </p:sp>
      <p:graphicFrame>
        <p:nvGraphicFramePr>
          <p:cNvPr id="4" name="Diagram 3">
            <a:extLst>
              <a:ext uri="{FF2B5EF4-FFF2-40B4-BE49-F238E27FC236}">
                <a16:creationId xmlns:a16="http://schemas.microsoft.com/office/drawing/2014/main" xmlns="" id="{D1957DFB-F224-28BC-DD5E-DA1427D451C7}"/>
              </a:ext>
            </a:extLst>
          </p:cNvPr>
          <p:cNvGraphicFramePr/>
          <p:nvPr>
            <p:extLst>
              <p:ext uri="{D42A27DB-BD31-4B8C-83A1-F6EECF244321}">
                <p14:modId xmlns:p14="http://schemas.microsoft.com/office/powerpoint/2010/main" val="3428611345"/>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xmlns="" id="{26931BD5-453D-99CF-BB63-F81D7141AEC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33" y="-47639"/>
            <a:ext cx="2591822" cy="1210204"/>
          </a:xfrm>
          <a:prstGeom prst="rect">
            <a:avLst/>
          </a:prstGeom>
        </p:spPr>
      </p:pic>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49437">
        <p14:prism isInverted="1"/>
      </p:transition>
    </mc:Choice>
    <mc:Fallback xmlns="">
      <p:transition spd="slow" advTm="4943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5FAA3E1-D4B7-D42C-49E1-47FD5B1690E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373901" y="1357372"/>
            <a:ext cx="6370320" cy="400110"/>
          </a:xfrm>
          <a:prstGeom prst="rect">
            <a:avLst/>
          </a:prstGeom>
          <a:noFill/>
        </p:spPr>
        <p:txBody>
          <a:bodyPr wrap="square" rtlCol="0">
            <a:spAutoFit/>
          </a:bodyPr>
          <a:lstStyle/>
          <a:p>
            <a:r>
              <a:rPr lang="ar-JO" sz="2000" dirty="0">
                <a:latin typeface="Segoe UI" panose="020B0502040204020203" pitchFamily="34" charset="0"/>
                <a:cs typeface="Segoe UI" panose="020B0502040204020203" pitchFamily="34" charset="0"/>
              </a:rPr>
              <a:t>محتوى المادة الدراسية والجدول الزّمني</a:t>
            </a:r>
            <a:endParaRPr lang="en-US" sz="2000"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3570371948"/>
              </p:ext>
            </p:extLst>
          </p:nvPr>
        </p:nvGraphicFramePr>
        <p:xfrm>
          <a:off x="2216438" y="1834355"/>
          <a:ext cx="7785920" cy="4068269"/>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282339">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المحاضرة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الموضوع</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التاريخ</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dirty="0">
                          <a:effectLst/>
                          <a:latin typeface="Segoe UI" panose="020B0502040204020203" pitchFamily="34" charset="0"/>
                          <a:cs typeface="Segoe UI" panose="020B0502040204020203" pitchFamily="34" charset="0"/>
                        </a:rPr>
                        <a:t>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مفهوم السياسات التعليمية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EG" sz="1800" b="1" kern="1200" dirty="0">
                          <a:solidFill>
                            <a:schemeClr val="dk1"/>
                          </a:solidFill>
                          <a:effectLst/>
                          <a:latin typeface="Segoe UI" panose="020B0502040204020203" pitchFamily="34" charset="0"/>
                          <a:ea typeface="+mn-ea"/>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2 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خصائص السياسات التعليمية وأنواعها</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 </a:t>
                      </a:r>
                      <a:r>
                        <a:rPr lang="ar-EG" sz="18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3 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التطورات التاريخية والحديثة والمنهجية للسياسات التعليمية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 </a:t>
                      </a:r>
                      <a:r>
                        <a:rPr lang="ar-EG" sz="1800" b="1" kern="1200" dirty="0">
                          <a:solidFill>
                            <a:schemeClr val="dk1"/>
                          </a:solidFill>
                          <a:effectLst/>
                          <a:latin typeface="Segoe UI" panose="020B0502040204020203" pitchFamily="34" charset="0"/>
                          <a:ea typeface="+mn-ea"/>
                          <a:cs typeface="Segoe UI" panose="020B0502040204020203" pitchFamily="34" charset="0"/>
                        </a:rPr>
                        <a:t>√</a:t>
                      </a:r>
                      <a:r>
                        <a:rPr lang="ar-EG" sz="14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4 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نظريات السياسات التعليمية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5 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المداخل الاقتصادية لصنع السياسات التعليمية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Segoe UI" panose="020B0502040204020203" pitchFamily="34" charset="0"/>
                          <a:cs typeface="Segoe UI" panose="020B0502040204020203" pitchFamily="34" charset="0"/>
                        </a:rPr>
                        <a:t>6 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Segoe UI" panose="020B0502040204020203" pitchFamily="34" charset="0"/>
                          <a:cs typeface="Segoe UI" panose="020B0502040204020203" pitchFamily="34" charset="0"/>
                        </a:rPr>
                        <a:t>مؤسسات صنع السياسات التعليمية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Segoe UI" panose="020B0502040204020203" pitchFamily="34" charset="0"/>
                          <a:ea typeface="+mn-ea"/>
                          <a:cs typeface="Segoe UI" panose="020B0502040204020203" pitchFamily="34" charset="0"/>
                        </a:rPr>
                        <a:t>√</a:t>
                      </a:r>
                      <a:r>
                        <a:rPr lang="ar-JO"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Segoe UI" panose="020B0502040204020203" pitchFamily="34" charset="0"/>
                          <a:cs typeface="Segoe UI" panose="020B0502040204020203" pitchFamily="34" charset="0"/>
                        </a:rPr>
                        <a:t>7 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Segoe UI" panose="020B0502040204020203" pitchFamily="34" charset="0"/>
                          <a:cs typeface="Segoe UI" panose="020B0502040204020203" pitchFamily="34" charset="0"/>
                        </a:rPr>
                        <a:t>صنع السياسات التعليمية والتخطيط التربوي</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Segoe UI" panose="020B0502040204020203" pitchFamily="34" charset="0"/>
                          <a:ea typeface="+mn-ea"/>
                          <a:cs typeface="Segoe UI" panose="020B0502040204020203" pitchFamily="34" charset="0"/>
                        </a:rPr>
                        <a:t> </a:t>
                      </a:r>
                      <a:r>
                        <a:rPr lang="ar-EG" sz="2000" b="1" kern="1200" dirty="0">
                          <a:solidFill>
                            <a:schemeClr val="dk1"/>
                          </a:solidFill>
                          <a:effectLst/>
                          <a:latin typeface="Segoe UI" panose="020B0502040204020203" pitchFamily="34" charset="0"/>
                          <a:ea typeface="+mn-ea"/>
                          <a:cs typeface="Segoe UI" panose="020B0502040204020203" pitchFamily="34" charset="0"/>
                        </a:rPr>
                        <a:t>√</a:t>
                      </a:r>
                      <a:endParaRPr lang="en-US" sz="20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8 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تحليل السياسات التعليمية ودور البحث التربوي</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EG" sz="1800" b="1" kern="1200" dirty="0">
                          <a:solidFill>
                            <a:schemeClr val="dk1"/>
                          </a:solidFill>
                          <a:effectLst/>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9</a:t>
                      </a:r>
                      <a:r>
                        <a:rPr lang="ar-SA" sz="1400" dirty="0">
                          <a:effectLst/>
                          <a:latin typeface="Segoe UI" panose="020B0502040204020203" pitchFamily="34" charset="0"/>
                          <a:cs typeface="Segoe UI" panose="020B0502040204020203" pitchFamily="34" charset="0"/>
                        </a:rPr>
                        <a:t>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خصخصة التعليم</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EG" sz="2000" b="1" kern="1200" dirty="0">
                          <a:solidFill>
                            <a:schemeClr val="dk1"/>
                          </a:solidFill>
                          <a:effectLst/>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10 </a:t>
                      </a:r>
                      <a:endParaRPr lang="en-US"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Segoe UI" panose="020B0502040204020203" pitchFamily="34" charset="0"/>
                          <a:ea typeface="+mn-ea"/>
                          <a:cs typeface="Segoe UI" panose="020B0502040204020203" pitchFamily="34" charset="0"/>
                        </a:rPr>
                        <a:t>√</a:t>
                      </a:r>
                      <a:r>
                        <a:rPr lang="ar-SA" sz="2000" b="1" dirty="0">
                          <a:effectLst/>
                          <a:latin typeface="Segoe UI" panose="020B0502040204020203" pitchFamily="34" charset="0"/>
                          <a:cs typeface="Segoe UI" panose="020B0502040204020203" pitchFamily="34" charset="0"/>
                        </a:rPr>
                        <a:t> </a:t>
                      </a:r>
                      <a:endParaRPr lang="en-US" sz="12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282339">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الامتحان النهائي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BD794B8F-5469-5B54-F727-699DD48CD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8" y="25743"/>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22493">
        <p14:prism isInverted="1"/>
      </p:transition>
    </mc:Choice>
    <mc:Fallback xmlns="">
      <p:transition spd="slow" advTm="12249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9FBCA57F-4E45-7E0C-18ED-8F148F390B8D}"/>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xmlns="" id="{25760A6C-566F-B7E3-1EEE-CB29F0CF0113}"/>
              </a:ext>
            </a:extLst>
          </p:cNvPr>
          <p:cNvSpPr txBox="1"/>
          <p:nvPr/>
        </p:nvSpPr>
        <p:spPr>
          <a:xfrm>
            <a:off x="5547522" y="1370934"/>
            <a:ext cx="1005403" cy="461665"/>
          </a:xfrm>
          <a:prstGeom prst="rect">
            <a:avLst/>
          </a:prstGeom>
          <a:noFill/>
        </p:spPr>
        <p:txBody>
          <a:bodyPr wrap="none" rtlCol="0">
            <a:spAutoFit/>
          </a:bodyPr>
          <a:lstStyle/>
          <a:p>
            <a:r>
              <a:rPr lang="ar-JO" sz="2400" b="1" dirty="0">
                <a:solidFill>
                  <a:srgbClr val="00B0F0"/>
                </a:solidFill>
                <a:latin typeface="Segoe UI" panose="020B0502040204020203" pitchFamily="34" charset="0"/>
                <a:cs typeface="Segoe UI" panose="020B0502040204020203" pitchFamily="34" charset="0"/>
              </a:rPr>
              <a:t>مقدمة</a:t>
            </a:r>
            <a:endParaRPr lang="ar-JO" altLang="en-US" sz="2400" b="1" dirty="0">
              <a:solidFill>
                <a:srgbClr val="00B0F0"/>
              </a:solidFill>
              <a:latin typeface="Segoe UI" panose="020B0502040204020203" pitchFamily="34" charset="0"/>
              <a:cs typeface="Segoe UI" panose="020B0502040204020203" pitchFamily="34" charset="0"/>
            </a:endParaRPr>
          </a:p>
        </p:txBody>
      </p:sp>
      <p:sp>
        <p:nvSpPr>
          <p:cNvPr id="6" name="Rectangle 2">
            <a:extLst>
              <a:ext uri="{FF2B5EF4-FFF2-40B4-BE49-F238E27FC236}">
                <a16:creationId xmlns:a16="http://schemas.microsoft.com/office/drawing/2014/main" xmlns="" id="{6B6EDF5D-7851-1156-1780-AE583F2D2C71}"/>
              </a:ext>
            </a:extLst>
          </p:cNvPr>
          <p:cNvSpPr>
            <a:spLocks noChangeArrowheads="1"/>
          </p:cNvSpPr>
          <p:nvPr/>
        </p:nvSpPr>
        <p:spPr bwMode="auto">
          <a:xfrm>
            <a:off x="1316334" y="2004174"/>
            <a:ext cx="949569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150000"/>
              </a:lnSpc>
            </a:pPr>
            <a:r>
              <a:rPr lang="ar-JO" altLang="en-US" sz="1600" dirty="0">
                <a:solidFill>
                  <a:srgbClr val="000000"/>
                </a:solidFill>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يشكل التعليم القاسم المشترك في كل عمليات التنمية والنهضة المستهدفة والمرجوة، وتبدأ به كل البرامج والمشروعات الممكنة للعمل والنهوض، وتنتهي إليه أيضا باعتباره هدف</a:t>
            </a:r>
            <a:r>
              <a:rPr lang="ar-JO" sz="1600" b="0" i="0" dirty="0">
                <a:solidFill>
                  <a:srgbClr val="000000"/>
                </a:solidFill>
                <a:effectLst/>
                <a:latin typeface="Segoe UI" panose="020B0502040204020203" pitchFamily="34" charset="0"/>
                <a:cs typeface="Segoe UI" panose="020B0502040204020203" pitchFamily="34" charset="0"/>
              </a:rPr>
              <a:t>ً</a:t>
            </a:r>
            <a:r>
              <a:rPr lang="ar-YE" sz="1600" b="0" i="0" dirty="0">
                <a:solidFill>
                  <a:srgbClr val="000000"/>
                </a:solidFill>
                <a:effectLst/>
                <a:latin typeface="Segoe UI" panose="020B0502040204020203" pitchFamily="34" charset="0"/>
                <a:cs typeface="Segoe UI" panose="020B0502040204020203" pitchFamily="34" charset="0"/>
              </a:rPr>
              <a:t>ا ووسيلة في آن واحد. ويجد المشتغلون بالتنمية والتحديات التي تواجه </a:t>
            </a:r>
            <a:r>
              <a:rPr lang="ar-JO" sz="1600" b="0" i="0" dirty="0">
                <a:solidFill>
                  <a:srgbClr val="000000"/>
                </a:solidFill>
                <a:effectLst/>
                <a:latin typeface="Segoe UI" panose="020B0502040204020203" pitchFamily="34" charset="0"/>
                <a:cs typeface="Segoe UI" panose="020B0502040204020203" pitchFamily="34" charset="0"/>
              </a:rPr>
              <a:t>الدول ومجتمعاتها </a:t>
            </a:r>
            <a:r>
              <a:rPr lang="ar-YE" sz="1600" b="0" i="0" dirty="0">
                <a:solidFill>
                  <a:srgbClr val="000000"/>
                </a:solidFill>
                <a:effectLst/>
                <a:latin typeface="Segoe UI" panose="020B0502040204020203" pitchFamily="34" charset="0"/>
                <a:cs typeface="Segoe UI" panose="020B0502040204020203" pitchFamily="34" charset="0"/>
              </a:rPr>
              <a:t>أنهم بحاجة دائمة إلى تطوير العملية التعليمية وتنسيقها مع احتياجات التنمية وأولوياتها.</a:t>
            </a:r>
          </a:p>
          <a:p>
            <a:pPr algn="just" rtl="1">
              <a:lnSpc>
                <a:spcPct val="150000"/>
              </a:lnSpc>
            </a:pPr>
            <a:r>
              <a:rPr lang="ar-JO" sz="1600" b="0" i="0" dirty="0">
                <a:solidFill>
                  <a:srgbClr val="000000"/>
                </a:solidFill>
                <a:effectLst/>
                <a:latin typeface="Segoe UI" panose="020B0502040204020203" pitchFamily="34" charset="0"/>
                <a:cs typeface="Segoe UI" panose="020B0502040204020203" pitchFamily="34" charset="0"/>
              </a:rPr>
              <a:t>إن </a:t>
            </a:r>
            <a:r>
              <a:rPr lang="ar-YE" sz="1600" b="0" i="0" dirty="0">
                <a:solidFill>
                  <a:srgbClr val="000000"/>
                </a:solidFill>
                <a:effectLst/>
                <a:latin typeface="Segoe UI" panose="020B0502040204020203" pitchFamily="34" charset="0"/>
                <a:cs typeface="Segoe UI" panose="020B0502040204020203" pitchFamily="34" charset="0"/>
              </a:rPr>
              <a:t>اكتساب المعرفة هو أحد </a:t>
            </a:r>
            <a:r>
              <a:rPr lang="ar-JO" sz="1600" b="0" i="0" dirty="0">
                <a:solidFill>
                  <a:srgbClr val="000000"/>
                </a:solidFill>
                <a:effectLst/>
                <a:latin typeface="Segoe UI" panose="020B0502040204020203" pitchFamily="34" charset="0"/>
                <a:cs typeface="Segoe UI" panose="020B0502040204020203" pitchFamily="34" charset="0"/>
              </a:rPr>
              <a:t>الحقوق</a:t>
            </a:r>
            <a:r>
              <a:rPr lang="ar-YE" sz="1600" b="0" i="0" dirty="0">
                <a:solidFill>
                  <a:srgbClr val="000000"/>
                </a:solidFill>
                <a:effectLst/>
                <a:latin typeface="Segoe UI" panose="020B0502040204020203" pitchFamily="34" charset="0"/>
                <a:cs typeface="Segoe UI" panose="020B0502040204020203" pitchFamily="34" charset="0"/>
              </a:rPr>
              <a:t> الإنسانية الأساسية التي </a:t>
            </a:r>
            <a:r>
              <a:rPr lang="ar-JO" sz="1600" b="0" i="0" dirty="0">
                <a:solidFill>
                  <a:srgbClr val="000000"/>
                </a:solidFill>
                <a:effectLst/>
                <a:latin typeface="Segoe UI" panose="020B0502040204020203" pitchFamily="34" charset="0"/>
                <a:cs typeface="Segoe UI" panose="020B0502040204020203" pitchFamily="34" charset="0"/>
              </a:rPr>
              <a:t>تسعى الدول العربية إلى تجذيرها والاستثمار فيها من خلال سياساتها التعليمية التي تبنتها بعد استقلالها وكذلك عمدت إلى تطويرها بما يتماشى مع تطورات وتحديات العصر فهل تتشابه هذه السياسات في معظم الدول العربية والعالمية أم تختلف سنتعرف على ذلك من  خلال تناول مجموعة من</a:t>
            </a:r>
          </a:p>
          <a:p>
            <a:pPr algn="just" rtl="1">
              <a:lnSpc>
                <a:spcPct val="150000"/>
              </a:lnSpc>
            </a:pPr>
            <a:r>
              <a:rPr lang="ar-JO" sz="1600" b="0" i="0" dirty="0">
                <a:solidFill>
                  <a:srgbClr val="000000"/>
                </a:solidFill>
                <a:effectLst/>
                <a:latin typeface="Segoe UI" panose="020B0502040204020203" pitchFamily="34" charset="0"/>
                <a:cs typeface="Segoe UI" panose="020B0502040204020203" pitchFamily="34" charset="0"/>
              </a:rPr>
              <a:t> </a:t>
            </a:r>
            <a:r>
              <a:rPr lang="ar-JO" sz="1600" b="1" dirty="0">
                <a:solidFill>
                  <a:srgbClr val="00B0F0"/>
                </a:solidFill>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6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8" name="Graphic 21">
            <a:extLst>
              <a:ext uri="{FF2B5EF4-FFF2-40B4-BE49-F238E27FC236}">
                <a16:creationId xmlns:a16="http://schemas.microsoft.com/office/drawing/2014/main" xmlns="" id="{4A3194FD-E159-1D93-290C-78A46073FF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106" y="0"/>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29305">
        <p14:prism isInverted="1"/>
      </p:transition>
    </mc:Choice>
    <mc:Fallback xmlns="">
      <p:transition spd="slow" advTm="12930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50F28C6E-46E1-8583-4EBB-3FF596569967}"/>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Segoe UI" panose="020B0502040204020203" pitchFamily="34" charset="0"/>
                <a:cs typeface="Segoe UI" panose="020B0502040204020203" pitchFamily="34" charset="0"/>
              </a:rPr>
              <a:t>نتاجات المحاضرة العاشرة</a:t>
            </a:r>
            <a:endParaRPr lang="en-US" sz="2400" dirty="0">
              <a:latin typeface="Segoe UI" panose="020B0502040204020203" pitchFamily="34" charset="0"/>
              <a:cs typeface="Segoe UI" panose="020B0502040204020203" pitchFamily="34" charset="0"/>
            </a:endParaRPr>
          </a:p>
        </p:txBody>
      </p:sp>
      <p:graphicFrame>
        <p:nvGraphicFramePr>
          <p:cNvPr id="4" name="Diagram 3">
            <a:extLst>
              <a:ext uri="{FF2B5EF4-FFF2-40B4-BE49-F238E27FC236}">
                <a16:creationId xmlns:a16="http://schemas.microsoft.com/office/drawing/2014/main" xmlns="" id="{D1957DFB-F224-28BC-DD5E-DA1427D451C7}"/>
              </a:ext>
            </a:extLst>
          </p:cNvPr>
          <p:cNvGraphicFramePr/>
          <p:nvPr>
            <p:extLst>
              <p:ext uri="{D42A27DB-BD31-4B8C-83A1-F6EECF244321}">
                <p14:modId xmlns:p14="http://schemas.microsoft.com/office/powerpoint/2010/main" val="3407179912"/>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xmlns="" id="{503A074E-4711-9E46-6711-706E6011571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2418"/>
            <a:ext cx="2591822" cy="1210204"/>
          </a:xfrm>
          <a:prstGeom prst="rect">
            <a:avLst/>
          </a:prstGeom>
        </p:spPr>
      </p:pic>
    </p:spTree>
    <p:extLst>
      <p:ext uri="{BB962C8B-B14F-4D97-AF65-F5344CB8AC3E}">
        <p14:creationId xmlns:p14="http://schemas.microsoft.com/office/powerpoint/2010/main" val="1503308910"/>
      </p:ext>
    </p:extLst>
  </p:cSld>
  <p:clrMapOvr>
    <a:masterClrMapping/>
  </p:clrMapOvr>
  <mc:AlternateContent xmlns:mc="http://schemas.openxmlformats.org/markup-compatibility/2006" xmlns:p14="http://schemas.microsoft.com/office/powerpoint/2010/main">
    <mc:Choice Requires="p14">
      <p:transition spd="slow" p14:dur="1600" advTm="60462">
        <p14:prism isInverted="1"/>
      </p:transition>
    </mc:Choice>
    <mc:Fallback xmlns="">
      <p:transition spd="slow" advTm="6046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51EF130-5576-E299-ECD5-142FD95DCF41}"/>
              </a:ext>
            </a:extLst>
          </p:cNvPr>
          <p:cNvSpPr/>
          <p:nvPr/>
        </p:nvSpPr>
        <p:spPr>
          <a:xfrm>
            <a:off x="784860" y="1247089"/>
            <a:ext cx="10383297"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212836" y="1448400"/>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السياسات التعليمية في الوطن العربي</a:t>
            </a:r>
            <a:endParaRPr lang="en-US" sz="20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892018" y="1830709"/>
            <a:ext cx="10054904" cy="3416320"/>
          </a:xfrm>
          <a:prstGeom prst="rect">
            <a:avLst/>
          </a:prstGeom>
          <a:noFill/>
        </p:spPr>
        <p:txBody>
          <a:bodyPr wrap="square" rtlCol="0">
            <a:spAutoFit/>
          </a:bodyPr>
          <a:lstStyle/>
          <a:p>
            <a:pPr algn="just" rtl="1">
              <a:lnSpc>
                <a:spcPct val="150000"/>
              </a:lnSpc>
            </a:pPr>
            <a:r>
              <a:rPr lang="ar-JO" kern="0" dirty="0">
                <a:solidFill>
                  <a:srgbClr val="000000"/>
                </a:solidFill>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من الممكن أن تحيد</a:t>
            </a:r>
            <a:r>
              <a:rPr lang="ar-YE" dirty="0">
                <a:latin typeface="Segoe UI" panose="020B0502040204020203" pitchFamily="34" charset="0"/>
                <a:cs typeface="Segoe UI" panose="020B0502040204020203" pitchFamily="34" charset="0"/>
              </a:rPr>
              <a:t> مؤسسات التعليم رغم الإنفاق الهائل عليها والتفرغ التام لها من قبل أكثر من ثلث المجتمعات، عن أهدافها</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التي أنشئت من أجلها، وهي: أن نتعلم كيف نعرف، وكيف نعمل، وكيف نكون، وكيف نعيش مع</a:t>
            </a:r>
            <a:r>
              <a:rPr lang="ar-JO" dirty="0">
                <a:latin typeface="Segoe UI" panose="020B0502040204020203" pitchFamily="34" charset="0"/>
                <a:cs typeface="Segoe UI" panose="020B0502040204020203" pitchFamily="34" charset="0"/>
              </a:rPr>
              <a:t>ًا</a:t>
            </a:r>
            <a:r>
              <a:rPr lang="ar-YE" dirty="0">
                <a:latin typeface="Segoe UI" panose="020B0502040204020203" pitchFamily="34" charset="0"/>
                <a:cs typeface="Segoe UI" panose="020B0502040204020203" pitchFamily="34" charset="0"/>
              </a:rPr>
              <a:t>.</a:t>
            </a:r>
          </a:p>
          <a:p>
            <a:pPr algn="just" rtl="1">
              <a:lnSpc>
                <a:spcPct val="150000"/>
              </a:lnSpc>
            </a:pPr>
            <a:r>
              <a:rPr lang="ar-YE" dirty="0">
                <a:latin typeface="Segoe UI" panose="020B0502040204020203" pitchFamily="34" charset="0"/>
                <a:cs typeface="Segoe UI" panose="020B0502040204020203" pitchFamily="34" charset="0"/>
              </a:rPr>
              <a:t>لقد كانت المجتمعات تعلم أبناءها بتلقائية ودون تكاليف تذكر كيف يكونون صالحين ومفيدين لأنفسهم ومجتمعاتهم، فالبيئة المحيطة بالطفل كانت تمده بالثقافة والهوية والعادات والتقاليد ووسائل العمل والرزق، فيتعلم حرفة أو مهنة، ويتعلم كيف يبني بيته بنفسه، ويحقق جميع أو معظم احتياجاته بنفسه أو ضمن منظومة المجتمع المحيط به. ورغم أن المؤسسات التعليمية قد </a:t>
            </a:r>
            <a:r>
              <a:rPr lang="ar-JO" dirty="0">
                <a:latin typeface="Segoe UI" panose="020B0502040204020203" pitchFamily="34" charset="0"/>
                <a:cs typeface="Segoe UI" panose="020B0502040204020203" pitchFamily="34" charset="0"/>
              </a:rPr>
              <a:t>أُ</a:t>
            </a:r>
            <a:r>
              <a:rPr lang="ar-YE" dirty="0">
                <a:latin typeface="Segoe UI" panose="020B0502040204020203" pitchFamily="34" charset="0"/>
                <a:cs typeface="Segoe UI" panose="020B0502040204020203" pitchFamily="34" charset="0"/>
              </a:rPr>
              <a:t>نشئت لتطوير هذه المهارات وتفعيلها، </a:t>
            </a:r>
            <a:r>
              <a:rPr lang="ar-JO" dirty="0">
                <a:latin typeface="Segoe UI" panose="020B0502040204020203" pitchFamily="34" charset="0"/>
                <a:cs typeface="Segoe UI" panose="020B0502040204020203" pitchFamily="34" charset="0"/>
              </a:rPr>
              <a:t>إلا إن بعضها لم يسهم في تحقيق هذه الأهداف بالنسبة المرجوة</a:t>
            </a:r>
            <a:r>
              <a:rPr lang="ar-YE" dirty="0">
                <a:latin typeface="Segoe UI" panose="020B0502040204020203" pitchFamily="34" charset="0"/>
                <a:cs typeface="Segoe UI" panose="020B0502040204020203" pitchFamily="34" charset="0"/>
              </a:rPr>
              <a:t>.</a:t>
            </a:r>
          </a:p>
        </p:txBody>
      </p:sp>
      <p:pic>
        <p:nvPicPr>
          <p:cNvPr id="11" name="Graphic 21">
            <a:extLst>
              <a:ext uri="{FF2B5EF4-FFF2-40B4-BE49-F238E27FC236}">
                <a16:creationId xmlns:a16="http://schemas.microsoft.com/office/drawing/2014/main" xmlns="" id="{B01B3280-B172-D216-C693-BA51B7607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638" y="0"/>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3161">
        <p14:prism isInverted="1"/>
      </p:transition>
    </mc:Choice>
    <mc:Fallback xmlns="">
      <p:transition spd="slow" advTm="14316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DEB8241-98CC-E295-22F6-7101C3148670}"/>
              </a:ext>
            </a:extLst>
          </p:cNvPr>
          <p:cNvSpPr/>
          <p:nvPr/>
        </p:nvSpPr>
        <p:spPr>
          <a:xfrm>
            <a:off x="770206" y="1144167"/>
            <a:ext cx="1100464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965199" y="1708945"/>
            <a:ext cx="10614659" cy="3000821"/>
          </a:xfrm>
          <a:prstGeom prst="rect">
            <a:avLst/>
          </a:prstGeom>
          <a:noFill/>
        </p:spPr>
        <p:txBody>
          <a:bodyPr wrap="square" rtlCol="0">
            <a:spAutoFit/>
          </a:bodyPr>
          <a:lstStyle/>
          <a:p>
            <a:pPr algn="just" rtl="1">
              <a:lnSpc>
                <a:spcPct val="150000"/>
              </a:lnSpc>
            </a:pPr>
            <a:r>
              <a:rPr lang="ar-JO" dirty="0">
                <a:latin typeface="Segoe UI" panose="020B0502040204020203" pitchFamily="34" charset="0"/>
                <a:cs typeface="Segoe UI" panose="020B0502040204020203" pitchFamily="34" charset="0"/>
              </a:rPr>
              <a:t>   تبنت </a:t>
            </a:r>
            <a:r>
              <a:rPr lang="ar-YE" dirty="0">
                <a:latin typeface="Segoe UI" panose="020B0502040204020203" pitchFamily="34" charset="0"/>
                <a:cs typeface="Segoe UI" panose="020B0502040204020203" pitchFamily="34" charset="0"/>
              </a:rPr>
              <a:t>منظمة اليونيسكو عام 1976</a:t>
            </a:r>
            <a:r>
              <a:rPr lang="ar-JO" dirty="0">
                <a:latin typeface="Segoe UI" panose="020B0502040204020203" pitchFamily="34" charset="0"/>
                <a:cs typeface="Segoe UI" panose="020B0502040204020203" pitchFamily="34" charset="0"/>
              </a:rPr>
              <a:t> فكرة مجتمع المعرفة</a:t>
            </a:r>
            <a:r>
              <a:rPr lang="ar-YE" dirty="0">
                <a:latin typeface="Segoe UI" panose="020B0502040204020203" pitchFamily="34" charset="0"/>
                <a:cs typeface="Segoe UI" panose="020B0502040204020203" pitchFamily="34" charset="0"/>
              </a:rPr>
              <a:t>، فالتعليم ليس </a:t>
            </a:r>
            <a:r>
              <a:rPr lang="ar-JO" dirty="0">
                <a:latin typeface="Segoe UI" panose="020B0502040204020203" pitchFamily="34" charset="0"/>
                <a:cs typeface="Segoe UI" panose="020B0502040204020203" pitchFamily="34" charset="0"/>
              </a:rPr>
              <a:t>جزء من ثقافة </a:t>
            </a:r>
            <a:r>
              <a:rPr lang="ar-YE" dirty="0">
                <a:latin typeface="Segoe UI" panose="020B0502040204020203" pitchFamily="34" charset="0"/>
                <a:cs typeface="Segoe UI" panose="020B0502040204020203" pitchFamily="34" charset="0"/>
              </a:rPr>
              <a:t>المجتمع، ولم يعد ممكنا تقسيم الحياة إلى فترة تعليم وفترة عيش وعمل، ولم يعد التعليم مقصوراً على المدارس والجامعات، وإنما يمكن أن تقوم به جميع المؤسسات الخدماتية والاقتصادية والاجتماعية والمعلوماتية.</a:t>
            </a:r>
          </a:p>
          <a:p>
            <a:pPr algn="just" rtl="1">
              <a:lnSpc>
                <a:spcPct val="150000"/>
              </a:lnSpc>
            </a:pP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وربما تكون المشكلة الأساسية في التعليم المستقبلي هي القدرة على تحديد الاحتياجات والمهارات الناشئة التي يجب أن تتزود بها المجتمعات، إذ يبدو أن معظم الأفراد والمؤسسات غير مدركين لهذه الاحتياجات ولا يلاحظون الإمكانيات والفرص التي تتيحها </a:t>
            </a:r>
            <a:r>
              <a:rPr lang="ar-JO" dirty="0">
                <a:latin typeface="Segoe UI" panose="020B0502040204020203" pitchFamily="34" charset="0"/>
                <a:cs typeface="Segoe UI" panose="020B0502040204020203" pitchFamily="34" charset="0"/>
              </a:rPr>
              <a:t>الثورة التكنولوجية. فالمجتمعات العربية وضعت سياساتها التعليمية منذ قرون عديدة فهل هذه السياسات تلبي الطموحات.</a:t>
            </a:r>
            <a:endParaRPr lang="ar-YE"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3F87B5A5-DA1E-8DCB-241E-D72CF4C620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5152" y="4593614"/>
            <a:ext cx="2039532" cy="997482"/>
          </a:xfrm>
          <a:prstGeom prst="rect">
            <a:avLst/>
          </a:prstGeom>
        </p:spPr>
      </p:pic>
      <p:pic>
        <p:nvPicPr>
          <p:cNvPr id="12" name="Graphic 21">
            <a:extLst>
              <a:ext uri="{FF2B5EF4-FFF2-40B4-BE49-F238E27FC236}">
                <a16:creationId xmlns:a16="http://schemas.microsoft.com/office/drawing/2014/main" xmlns="" id="{374AD0A6-9A63-41A7-A6B5-1CC772F42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9241" y="0"/>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56899">
        <p14:prism isInverted="1"/>
      </p:transition>
    </mc:Choice>
    <mc:Fallback xmlns="">
      <p:transition spd="slow" advTm="156899">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42BE058-C0F5-1B06-7808-9083CBCF2315}"/>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3260033" y="1505337"/>
            <a:ext cx="5698730" cy="507831"/>
          </a:xfrm>
          <a:prstGeom prst="rect">
            <a:avLst/>
          </a:prstGeom>
          <a:noFill/>
        </p:spPr>
        <p:txBody>
          <a:bodyPr wrap="square" rtlCol="0">
            <a:spAutoFit/>
          </a:bodyPr>
          <a:lstStyle/>
          <a:p>
            <a:pPr algn="ctr" rtl="1">
              <a:lnSpc>
                <a:spcPct val="150000"/>
              </a:lnSpc>
            </a:pPr>
            <a:r>
              <a:rPr lang="ar-JO" b="1" dirty="0">
                <a:solidFill>
                  <a:srgbClr val="00B0F0"/>
                </a:solidFill>
                <a:latin typeface="Segoe UI" panose="020B0502040204020203" pitchFamily="34" charset="0"/>
                <a:cs typeface="Segoe UI" panose="020B0502040204020203" pitchFamily="34" charset="0"/>
              </a:rPr>
              <a:t>نماذج من السياسات التعليمية في الوطن العربي</a:t>
            </a:r>
          </a:p>
        </p:txBody>
      </p:sp>
      <p:graphicFrame>
        <p:nvGraphicFramePr>
          <p:cNvPr id="3" name="Diagram 2">
            <a:extLst>
              <a:ext uri="{FF2B5EF4-FFF2-40B4-BE49-F238E27FC236}">
                <a16:creationId xmlns:a16="http://schemas.microsoft.com/office/drawing/2014/main" xmlns="" id="{52D72FFF-100D-E94C-7837-FFEA249F7F39}"/>
              </a:ext>
            </a:extLst>
          </p:cNvPr>
          <p:cNvGraphicFramePr/>
          <p:nvPr>
            <p:extLst>
              <p:ext uri="{D42A27DB-BD31-4B8C-83A1-F6EECF244321}">
                <p14:modId xmlns:p14="http://schemas.microsoft.com/office/powerpoint/2010/main" val="3919932184"/>
              </p:ext>
            </p:extLst>
          </p:nvPr>
        </p:nvGraphicFramePr>
        <p:xfrm>
          <a:off x="2109155" y="2691181"/>
          <a:ext cx="8128000" cy="2920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a:extLst>
              <a:ext uri="{FF2B5EF4-FFF2-40B4-BE49-F238E27FC236}">
                <a16:creationId xmlns:a16="http://schemas.microsoft.com/office/drawing/2014/main" xmlns="" id="{668F192C-D77F-33E3-0547-02569177C19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520" y="30888"/>
            <a:ext cx="2591822" cy="1210204"/>
          </a:xfrm>
          <a:prstGeom prst="rect">
            <a:avLst/>
          </a:prstGeom>
        </p:spPr>
      </p:pic>
    </p:spTree>
    <p:extLst>
      <p:ext uri="{BB962C8B-B14F-4D97-AF65-F5344CB8AC3E}">
        <p14:creationId xmlns:p14="http://schemas.microsoft.com/office/powerpoint/2010/main" val="3718956245"/>
      </p:ext>
    </p:extLst>
  </p:cSld>
  <p:clrMapOvr>
    <a:masterClrMapping/>
  </p:clrMapOvr>
  <mc:AlternateContent xmlns:mc="http://schemas.openxmlformats.org/markup-compatibility/2006" xmlns:p14="http://schemas.microsoft.com/office/powerpoint/2010/main">
    <mc:Choice Requires="p14">
      <p:transition spd="slow" p14:dur="1600" advTm="30324">
        <p14:prism isInverted="1"/>
      </p:transition>
    </mc:Choice>
    <mc:Fallback xmlns="">
      <p:transition spd="slow" advTm="3032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9BF4740-8010-6895-ADCB-E190AA1F4CA3}"/>
              </a:ext>
            </a:extLst>
          </p:cNvPr>
          <p:cNvSpPr/>
          <p:nvPr/>
        </p:nvSpPr>
        <p:spPr>
          <a:xfrm>
            <a:off x="713433" y="1235947"/>
            <a:ext cx="1082871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962125" y="1239800"/>
            <a:ext cx="10267749" cy="3877985"/>
          </a:xfrm>
          <a:prstGeom prst="rect">
            <a:avLst/>
          </a:prstGeom>
          <a:noFill/>
        </p:spPr>
        <p:txBody>
          <a:bodyPr wrap="square" rtlCol="0">
            <a:spAutoFit/>
          </a:bodyPr>
          <a:lstStyle/>
          <a:p>
            <a:pPr algn="ctr" rtl="1">
              <a:lnSpc>
                <a:spcPct val="150000"/>
              </a:lnSpc>
            </a:pP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a:t>
            </a:r>
            <a:r>
              <a:rPr lang="ar-JO" sz="2000" b="1" kern="0" dirty="0">
                <a:solidFill>
                  <a:srgbClr val="00B0F0"/>
                </a:solidFill>
                <a:latin typeface="Segoe UI" panose="020B0502040204020203" pitchFamily="34" charset="0"/>
                <a:cs typeface="Segoe UI" panose="020B0502040204020203" pitchFamily="34" charset="0"/>
              </a:rPr>
              <a:t>السياسات التعليمية في المملكة العربية السعودية</a:t>
            </a:r>
            <a:endParaRPr lang="ar-JO" sz="2800" b="1" kern="0" dirty="0">
              <a:solidFill>
                <a:srgbClr val="00B0F0"/>
              </a:solidFill>
              <a:latin typeface="Segoe UI" panose="020B0502040204020203" pitchFamily="34" charset="0"/>
              <a:cs typeface="Segoe UI" panose="020B0502040204020203" pitchFamily="34" charset="0"/>
            </a:endParaRPr>
          </a:p>
          <a:p>
            <a:pPr algn="just" rtl="1" fontAlgn="base">
              <a:lnSpc>
                <a:spcPct val="150000"/>
              </a:lnSpc>
            </a:pPr>
            <a:r>
              <a:rPr lang="ar-JO" b="0" i="0" dirty="0">
                <a:effectLst/>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تتكون سياسات التعليم في المملكة العربية السعودية من (236) مادة مقسمة إلى تسعة أبواب.</a:t>
            </a:r>
          </a:p>
          <a:p>
            <a:pPr algn="just" rtl="1" fontAlgn="base">
              <a:lnSpc>
                <a:spcPct val="150000"/>
              </a:lnSpc>
            </a:pP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السياسة التعليم هي الخطوط العامة التي تقوم عليها عملية التربية والتعليم أداء للواجب في تعريف الفرد بربه ودينه وإقامة سلوكه على شرعه وتلبية لحاجات المجتمع وتحقيقا لأهداف الأمة وهي تشمل حقول التعليم ومراحله المختلفة ، والخطط والمناهج والوسائل التربوية والنظم الإدارية والأجهزة القائمة على التعليم وسائر ما يتصل به .</a:t>
            </a:r>
          </a:p>
          <a:p>
            <a:pPr algn="just" rtl="1" fontAlgn="base">
              <a:lnSpc>
                <a:spcPct val="150000"/>
              </a:lnSpc>
            </a:pP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والسياسة التعليمية  في المملكة العربية السعودية تنبثق من الإسلام الذي تدين به الأمة عقيدة وعبادة وخلق</a:t>
            </a: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ا وشريعة وحكم</a:t>
            </a: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ا ونظام</a:t>
            </a: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ا متكامل</a:t>
            </a:r>
            <a:r>
              <a:rPr lang="ar-JO" dirty="0">
                <a:latin typeface="Segoe UI" panose="020B0502040204020203" pitchFamily="34" charset="0"/>
                <a:cs typeface="Segoe UI" panose="020B0502040204020203" pitchFamily="34" charset="0"/>
              </a:rPr>
              <a:t>ًا</a:t>
            </a:r>
            <a:r>
              <a:rPr lang="ar-YE" dirty="0">
                <a:latin typeface="Segoe UI" panose="020B0502040204020203" pitchFamily="34" charset="0"/>
                <a:cs typeface="Segoe UI" panose="020B0502040204020203" pitchFamily="34" charset="0"/>
              </a:rPr>
              <a:t> للحياة ، وهي جزء أساسي من السياسة العامة للدولة وفق التخطيط المفصل في</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ما يلي:</a:t>
            </a:r>
            <a:endParaRPr lang="ar-JO" b="1" kern="0"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BE03CD41-D64B-00CD-F50E-904AAFEFD9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6398" y="4932677"/>
            <a:ext cx="1952891" cy="995850"/>
          </a:xfrm>
          <a:prstGeom prst="rect">
            <a:avLst/>
          </a:prstGeom>
        </p:spPr>
      </p:pic>
      <p:pic>
        <p:nvPicPr>
          <p:cNvPr id="4" name="Graphic 21">
            <a:extLst>
              <a:ext uri="{FF2B5EF4-FFF2-40B4-BE49-F238E27FC236}">
                <a16:creationId xmlns:a16="http://schemas.microsoft.com/office/drawing/2014/main" xmlns="" id="{FBA235DD-E8C1-EF46-5E82-AC0208F279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53" y="-58736"/>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436">
        <p14:prism isInverted="1"/>
      </p:transition>
    </mc:Choice>
    <mc:Fallback xmlns="">
      <p:transition spd="slow" advTm="14043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EF67CB50-1034-2424-D7B2-CC526CE4D4C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FBA235DD-E8C1-EF46-5E82-AC0208F279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71" y="0"/>
            <a:ext cx="2591822" cy="1210204"/>
          </a:xfrm>
          <a:prstGeom prst="rect">
            <a:avLst/>
          </a:prstGeom>
        </p:spPr>
      </p:pic>
      <p:sp>
        <p:nvSpPr>
          <p:cNvPr id="8" name="TextBox 7">
            <a:extLst>
              <a:ext uri="{FF2B5EF4-FFF2-40B4-BE49-F238E27FC236}">
                <a16:creationId xmlns:a16="http://schemas.microsoft.com/office/drawing/2014/main" xmlns="" id="{E9282A6C-42AA-37B9-D9A0-C0B6CA891403}"/>
              </a:ext>
            </a:extLst>
          </p:cNvPr>
          <p:cNvSpPr txBox="1"/>
          <p:nvPr/>
        </p:nvSpPr>
        <p:spPr>
          <a:xfrm>
            <a:off x="1286189" y="1454213"/>
            <a:ext cx="9593622" cy="4524315"/>
          </a:xfrm>
          <a:prstGeom prst="rect">
            <a:avLst/>
          </a:prstGeom>
          <a:noFill/>
        </p:spPr>
        <p:txBody>
          <a:bodyPr wrap="square" rtlCol="0">
            <a:spAutoFit/>
          </a:bodyPr>
          <a:lstStyle/>
          <a:p>
            <a:pPr algn="just" rtl="1" fontAlgn="base"/>
            <a:r>
              <a:rPr lang="ar-YE" b="1" i="0" u="sng" dirty="0">
                <a:solidFill>
                  <a:srgbClr val="00B0F0"/>
                </a:solidFill>
                <a:effectLst/>
                <a:latin typeface="Segoe UI" panose="020B0502040204020203" pitchFamily="34" charset="0"/>
                <a:cs typeface="Segoe UI" panose="020B0502040204020203" pitchFamily="34" charset="0"/>
              </a:rPr>
              <a:t>الأسس العامة التي يقوم عليها التعليم</a:t>
            </a:r>
            <a:r>
              <a:rPr lang="ar-JO" b="1" i="0" u="sng" dirty="0">
                <a:solidFill>
                  <a:srgbClr val="00B0F0"/>
                </a:solidFill>
                <a:effectLst/>
                <a:latin typeface="Segoe UI" panose="020B0502040204020203" pitchFamily="34" charset="0"/>
                <a:cs typeface="Segoe UI" panose="020B0502040204020203" pitchFamily="34" charset="0"/>
              </a:rPr>
              <a:t>   ومنها</a:t>
            </a:r>
            <a:endParaRPr lang="ar-YE" b="1" i="0" dirty="0">
              <a:solidFill>
                <a:srgbClr val="00B0F0"/>
              </a:solidFill>
              <a:effectLst/>
              <a:latin typeface="Segoe UI" panose="020B0502040204020203" pitchFamily="34" charset="0"/>
              <a:cs typeface="Segoe UI" panose="020B0502040204020203" pitchFamily="34" charset="0"/>
            </a:endParaRPr>
          </a:p>
          <a:p>
            <a:pPr algn="just" rtl="1" fontAlgn="base">
              <a:lnSpc>
                <a:spcPct val="150000"/>
              </a:lnSpc>
            </a:pPr>
            <a:r>
              <a:rPr lang="ar-JO" b="0" i="0" dirty="0">
                <a:effectLst/>
                <a:latin typeface="Segoe UI" panose="020B0502040204020203" pitchFamily="34" charset="0"/>
                <a:cs typeface="Segoe UI" panose="020B0502040204020203" pitchFamily="34" charset="0"/>
              </a:rPr>
              <a:t>*</a:t>
            </a:r>
            <a:r>
              <a:rPr lang="ar-YE" b="0" i="0" dirty="0">
                <a:effectLst/>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الإيمان بالله ربّا وبالإسلام دينا وبمحمد صلى اللّه عليه وسلم نبيًّا و رسولاً.</a:t>
            </a:r>
          </a:p>
          <a:p>
            <a:pPr algn="just" rtl="1" fontAlgn="base">
              <a:lnSpc>
                <a:spcPct val="150000"/>
              </a:lnSpc>
            </a:pPr>
            <a:r>
              <a:rPr lang="ar-YE" dirty="0">
                <a:latin typeface="Segoe UI" panose="020B0502040204020203" pitchFamily="34" charset="0"/>
                <a:cs typeface="Segoe UI" panose="020B0502040204020203" pitchFamily="34" charset="0"/>
              </a:rPr>
              <a:t> التصور الإسلامي الكامل للكون والإنسان والحياة، وأن الوجود كله خاضع لما سنَّه الله تعالى، ليقوم كل مخلوق بوظيفته دون خلل أو اضطراب.</a:t>
            </a:r>
          </a:p>
          <a:p>
            <a:pPr algn="just" rtl="1" fontAlgn="base">
              <a:lnSpc>
                <a:spcPct val="150000"/>
              </a:lnSpc>
            </a:pP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الحياة الدنيا مرحلة إنتاج وعمل، يستثمر فيها المسلم  طاقاته عن  إيمان وهدى للحياة الأبدية الخالدة في الدار الآخرة، فاليوم عمل ولا حساب، وغد</a:t>
            </a:r>
            <a:r>
              <a:rPr lang="ar-JO" dirty="0">
                <a:latin typeface="Segoe UI" panose="020B0502040204020203" pitchFamily="34" charset="0"/>
                <a:cs typeface="Segoe UI" panose="020B0502040204020203" pitchFamily="34" charset="0"/>
              </a:rPr>
              <a:t>ًا</a:t>
            </a:r>
            <a:r>
              <a:rPr lang="ar-YE" dirty="0">
                <a:latin typeface="Segoe UI" panose="020B0502040204020203" pitchFamily="34" charset="0"/>
                <a:cs typeface="Segoe UI" panose="020B0502040204020203" pitchFamily="34" charset="0"/>
              </a:rPr>
              <a:t> حساب ولا عمل.</a:t>
            </a:r>
          </a:p>
          <a:p>
            <a:pPr algn="just" rtl="1" fontAlgn="base">
              <a:lnSpc>
                <a:spcPct val="150000"/>
              </a:lnSpc>
            </a:pP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الرسالة المحمدية هي المنهج الأقوم للحياة الفاضلة التي تحقق السعادة لبني الإنسان، وتنقذ البشرية ممَّا تردت فيه من فساد وشقاء.</a:t>
            </a:r>
            <a:endParaRPr lang="ar-JO" dirty="0">
              <a:latin typeface="Segoe UI" panose="020B0502040204020203" pitchFamily="34" charset="0"/>
              <a:cs typeface="Segoe UI" panose="020B0502040204020203" pitchFamily="34" charset="0"/>
            </a:endParaRPr>
          </a:p>
          <a:p>
            <a:pPr algn="just" rtl="1" fontAlgn="base">
              <a:lnSpc>
                <a:spcPct val="150000"/>
              </a:lnSpc>
            </a:pP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 الارتباط الوثيق بتاريخ أُمتنا وحضارة ديننا الإسلامي</a:t>
            </a:r>
            <a:endParaRPr lang="ar-JO" dirty="0">
              <a:latin typeface="Segoe UI" panose="020B0502040204020203" pitchFamily="34" charset="0"/>
              <a:cs typeface="Segoe UI" panose="020B0502040204020203" pitchFamily="34" charset="0"/>
            </a:endParaRPr>
          </a:p>
          <a:p>
            <a:pPr algn="just" rtl="1" fontAlgn="base">
              <a:lnSpc>
                <a:spcPct val="150000"/>
              </a:lnSpc>
            </a:pP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 الأصل هو أن اللغة العربية لغة التعليم في كافة مواده وجميع مراحله إلا ما اقتضت الضرورة تعليمه بلغة أُخرى</a:t>
            </a:r>
          </a:p>
        </p:txBody>
      </p:sp>
    </p:spTree>
    <p:extLst>
      <p:ext uri="{BB962C8B-B14F-4D97-AF65-F5344CB8AC3E}">
        <p14:creationId xmlns:p14="http://schemas.microsoft.com/office/powerpoint/2010/main" val="3948428273"/>
      </p:ext>
    </p:extLst>
  </p:cSld>
  <p:clrMapOvr>
    <a:masterClrMapping/>
  </p:clrMapOvr>
  <mc:AlternateContent xmlns:mc="http://schemas.openxmlformats.org/markup-compatibility/2006" xmlns:p14="http://schemas.microsoft.com/office/powerpoint/2010/main">
    <mc:Choice Requires="p14">
      <p:transition spd="slow" p14:dur="1600" advTm="140436">
        <p14:prism isInverted="1"/>
      </p:transition>
    </mc:Choice>
    <mc:Fallback xmlns="">
      <p:transition spd="slow" advTm="14043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52E84C1-AF71-731C-A01B-A9D37053F907}"/>
              </a:ext>
            </a:extLst>
          </p:cNvPr>
          <p:cNvSpPr/>
          <p:nvPr/>
        </p:nvSpPr>
        <p:spPr>
          <a:xfrm>
            <a:off x="515311" y="1235947"/>
            <a:ext cx="1128145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xmlns="" id="{895D895A-C544-381F-36FD-E6E4DA144EED}"/>
              </a:ext>
            </a:extLst>
          </p:cNvPr>
          <p:cNvSpPr txBox="1"/>
          <p:nvPr/>
        </p:nvSpPr>
        <p:spPr>
          <a:xfrm>
            <a:off x="663191" y="1443444"/>
            <a:ext cx="10925880" cy="3293209"/>
          </a:xfrm>
          <a:prstGeom prst="rect">
            <a:avLst/>
          </a:prstGeom>
          <a:noFill/>
        </p:spPr>
        <p:txBody>
          <a:bodyPr wrap="square" rtlCol="0">
            <a:spAutoFit/>
          </a:bodyPr>
          <a:lstStyle/>
          <a:p>
            <a:pPr algn="r" rtl="1" fontAlgn="base"/>
            <a:r>
              <a:rPr lang="ar-YE" sz="1600" b="1" i="0" u="sng" dirty="0">
                <a:solidFill>
                  <a:srgbClr val="00B0F0"/>
                </a:solidFill>
                <a:effectLst/>
                <a:latin typeface="Segoe UI" panose="020B0502040204020203" pitchFamily="34" charset="0"/>
                <a:cs typeface="Segoe UI" panose="020B0502040204020203" pitchFamily="34" charset="0"/>
              </a:rPr>
              <a:t>غاية التعليم وأهدافه العامة</a:t>
            </a:r>
            <a:r>
              <a:rPr lang="ar-JO" sz="1600" b="1" i="0" u="sng" dirty="0">
                <a:solidFill>
                  <a:srgbClr val="00B0F0"/>
                </a:solidFill>
                <a:effectLst/>
                <a:latin typeface="Segoe UI" panose="020B0502040204020203" pitchFamily="34" charset="0"/>
                <a:cs typeface="Segoe UI" panose="020B0502040204020203" pitchFamily="34" charset="0"/>
              </a:rPr>
              <a:t>   </a:t>
            </a:r>
          </a:p>
          <a:p>
            <a:pPr algn="r" rtl="1" fontAlgn="base">
              <a:lnSpc>
                <a:spcPct val="150000"/>
              </a:lnSpc>
            </a:pPr>
            <a:r>
              <a:rPr lang="ar-YE" sz="1600" dirty="0">
                <a:latin typeface="Segoe UI" panose="020B0502040204020203" pitchFamily="34" charset="0"/>
                <a:cs typeface="Segoe UI" panose="020B0502040204020203" pitchFamily="34" charset="0"/>
              </a:rPr>
              <a:t>-  غاية التعليم فهم الإسلام فهما صحيح</a:t>
            </a:r>
            <a:r>
              <a:rPr lang="ar-JO" sz="1600" dirty="0">
                <a:latin typeface="Segoe UI" panose="020B0502040204020203" pitchFamily="34" charset="0"/>
                <a:cs typeface="Segoe UI" panose="020B0502040204020203" pitchFamily="34" charset="0"/>
              </a:rPr>
              <a:t>ً</a:t>
            </a:r>
            <a:r>
              <a:rPr lang="ar-YE" sz="1600" dirty="0">
                <a:latin typeface="Segoe UI" panose="020B0502040204020203" pitchFamily="34" charset="0"/>
                <a:cs typeface="Segoe UI" panose="020B0502040204020203" pitchFamily="34" charset="0"/>
              </a:rPr>
              <a:t>ا متكاملاً، وغرس العقيدة الإسلامية ونشرها، وتزويد الطالب بالقيم والتعاليم الإسلامية وبالمثل العليا، وإكسابه المعارف والمهارات المختلفة.</a:t>
            </a:r>
            <a:endParaRPr lang="ar-JO" sz="1600" dirty="0">
              <a:latin typeface="Segoe UI" panose="020B0502040204020203" pitchFamily="34" charset="0"/>
              <a:cs typeface="Segoe UI" panose="020B0502040204020203" pitchFamily="34" charset="0"/>
            </a:endParaRPr>
          </a:p>
          <a:p>
            <a:pPr algn="r" rtl="1" fontAlgn="base">
              <a:lnSpc>
                <a:spcPct val="150000"/>
              </a:lnSpc>
            </a:pPr>
            <a:r>
              <a:rPr lang="ar-YE" sz="1600" dirty="0">
                <a:latin typeface="Segoe UI" panose="020B0502040204020203" pitchFamily="34" charset="0"/>
                <a:cs typeface="Segoe UI" panose="020B0502040204020203" pitchFamily="34" charset="0"/>
              </a:rPr>
              <a:t>-  تربية المواطن المؤمن ليكون لبنة صالحة في بناء أُمته، ويشعر بمسؤولياته لخدمة بلاده والدفاع عنها.</a:t>
            </a:r>
          </a:p>
          <a:p>
            <a:pPr algn="r" rtl="1" fontAlgn="base">
              <a:lnSpc>
                <a:spcPct val="150000"/>
              </a:lnSpc>
            </a:pPr>
            <a:r>
              <a:rPr lang="ar-YE" sz="1600" dirty="0">
                <a:latin typeface="Segoe UI" panose="020B0502040204020203" pitchFamily="34" charset="0"/>
                <a:cs typeface="Segoe UI" panose="020B0502040204020203" pitchFamily="34" charset="0"/>
              </a:rPr>
              <a:t>-  تزويد الطالب </a:t>
            </a:r>
            <a:r>
              <a:rPr lang="ar-JO" sz="1600" dirty="0">
                <a:latin typeface="Segoe UI" panose="020B0502040204020203" pitchFamily="34" charset="0"/>
                <a:cs typeface="Segoe UI" panose="020B0502040204020203" pitchFamily="34" charset="0"/>
              </a:rPr>
              <a:t>ب</a:t>
            </a:r>
            <a:r>
              <a:rPr lang="ar-YE" sz="1600" dirty="0">
                <a:latin typeface="Segoe UI" panose="020B0502040204020203" pitchFamily="34" charset="0"/>
                <a:cs typeface="Segoe UI" panose="020B0502040204020203" pitchFamily="34" charset="0"/>
              </a:rPr>
              <a:t>قدر مناسب من المعلومات الثقافية والخبرات المختلفة </a:t>
            </a:r>
            <a:r>
              <a:rPr lang="ar-JO" sz="1600" dirty="0">
                <a:latin typeface="Segoe UI" panose="020B0502040204020203" pitchFamily="34" charset="0"/>
                <a:cs typeface="Segoe UI" panose="020B0502040204020203" pitchFamily="34" charset="0"/>
              </a:rPr>
              <a:t>ل</a:t>
            </a:r>
            <a:r>
              <a:rPr lang="ar-YE" sz="1600" dirty="0">
                <a:latin typeface="Segoe UI" panose="020B0502040204020203" pitchFamily="34" charset="0"/>
                <a:cs typeface="Segoe UI" panose="020B0502040204020203" pitchFamily="34" charset="0"/>
              </a:rPr>
              <a:t>تجعل منه عضواً عامل</a:t>
            </a:r>
            <a:r>
              <a:rPr lang="ar-JO" sz="1600" dirty="0">
                <a:latin typeface="Segoe UI" panose="020B0502040204020203" pitchFamily="34" charset="0"/>
                <a:cs typeface="Segoe UI" panose="020B0502040204020203" pitchFamily="34" charset="0"/>
              </a:rPr>
              <a:t>ًا</a:t>
            </a:r>
            <a:r>
              <a:rPr lang="ar-YE" sz="1600" dirty="0">
                <a:latin typeface="Segoe UI" panose="020B0502040204020203" pitchFamily="34" charset="0"/>
                <a:cs typeface="Segoe UI" panose="020B0502040204020203" pitchFamily="34" charset="0"/>
              </a:rPr>
              <a:t>  في المجتمع</a:t>
            </a:r>
          </a:p>
          <a:p>
            <a:pPr algn="r" rtl="1" fontAlgn="base">
              <a:lnSpc>
                <a:spcPct val="150000"/>
              </a:lnSpc>
            </a:pPr>
            <a:r>
              <a:rPr lang="ar-JO" sz="1600" dirty="0">
                <a:latin typeface="Segoe UI" panose="020B0502040204020203" pitchFamily="34" charset="0"/>
                <a:cs typeface="Segoe UI" panose="020B0502040204020203" pitchFamily="34" charset="0"/>
              </a:rPr>
              <a:t>- تنمية مهارات التفكير الرياضي والمهارات الحسابية والقراءة والتعبير والمهارات الحركية</a:t>
            </a:r>
          </a:p>
          <a:p>
            <a:pPr algn="r" rtl="1" fontAlgn="base">
              <a:lnSpc>
                <a:spcPct val="150000"/>
              </a:lnSpc>
            </a:pP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مسايرة خصائص مراحل النمو النفسي للناشئين في كل مرحلة، ومساعدة الفرد على النمو السوي: روحيًّا، وعقليا، وعاطفيًّا، واجتماعيًّا، والتأكيد على الناحية الروحية الإسلامية بحيث تكون هي الموجه الأول للسلوك الخاص والعام للفرد والمجتمع.</a:t>
            </a:r>
          </a:p>
          <a:p>
            <a:pPr algn="r" rtl="1" fontAlgn="base">
              <a:lnSpc>
                <a:spcPct val="150000"/>
              </a:lnSpc>
            </a:pPr>
            <a:r>
              <a:rPr lang="ar-YE" sz="1600" dirty="0">
                <a:latin typeface="Segoe UI" panose="020B0502040204020203" pitchFamily="34" charset="0"/>
                <a:cs typeface="Segoe UI" panose="020B0502040204020203" pitchFamily="34" charset="0"/>
              </a:rPr>
              <a:t>-  التعرف على الفروق الفردية بين الطلاب توطئة لحسن توجيههم، ومساعدتهم على النمو وفق قدراتهم واستعداداتهم  وميولهم.</a:t>
            </a:r>
          </a:p>
        </p:txBody>
      </p:sp>
      <p:pic>
        <p:nvPicPr>
          <p:cNvPr id="3" name="Graphic 21">
            <a:extLst>
              <a:ext uri="{FF2B5EF4-FFF2-40B4-BE49-F238E27FC236}">
                <a16:creationId xmlns:a16="http://schemas.microsoft.com/office/drawing/2014/main" xmlns="" id="{C55B9A5E-C1F6-BA59-989B-96EA9AF1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85" y="-55986"/>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48340">
        <p14:prism isInverted="1"/>
      </p:transition>
    </mc:Choice>
    <mc:Fallback xmlns="">
      <p:transition spd="slow" advTm="14834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DEC01F2-E4C1-E4B3-CEF9-AB158FE35031}"/>
              </a:ext>
            </a:extLst>
          </p:cNvPr>
          <p:cNvSpPr/>
          <p:nvPr/>
        </p:nvSpPr>
        <p:spPr>
          <a:xfrm>
            <a:off x="763674" y="1235947"/>
            <a:ext cx="10824967"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6278BDE9-38C4-8979-CE01-06C214593AAA}"/>
              </a:ext>
            </a:extLst>
          </p:cNvPr>
          <p:cNvSpPr txBox="1"/>
          <p:nvPr/>
        </p:nvSpPr>
        <p:spPr>
          <a:xfrm>
            <a:off x="1132460" y="1581850"/>
            <a:ext cx="10141700" cy="4154984"/>
          </a:xfrm>
          <a:prstGeom prst="rect">
            <a:avLst/>
          </a:prstGeom>
          <a:noFill/>
        </p:spPr>
        <p:txBody>
          <a:bodyPr wrap="square" rtlCol="0">
            <a:spAutoFit/>
          </a:bodyPr>
          <a:lstStyle/>
          <a:p>
            <a:pPr algn="r" rtl="1" fontAlgn="base">
              <a:lnSpc>
                <a:spcPct val="150000"/>
              </a:lnSpc>
            </a:pPr>
            <a:r>
              <a:rPr lang="ar-YE" sz="1600" b="1" i="0" u="sng" dirty="0">
                <a:solidFill>
                  <a:srgbClr val="00B0F0"/>
                </a:solidFill>
                <a:effectLst/>
                <a:latin typeface="Segoe UI" panose="020B0502040204020203" pitchFamily="34" charset="0"/>
                <a:cs typeface="Segoe UI" panose="020B0502040204020203" pitchFamily="34" charset="0"/>
              </a:rPr>
              <a:t>أهداف مراحل التعليم</a:t>
            </a:r>
            <a:r>
              <a:rPr lang="ar-JO" sz="1600" b="1" i="0" u="sng" dirty="0">
                <a:solidFill>
                  <a:srgbClr val="00B0F0"/>
                </a:solidFill>
                <a:effectLst/>
                <a:latin typeface="Segoe UI" panose="020B0502040204020203" pitchFamily="34" charset="0"/>
                <a:cs typeface="Segoe UI" panose="020B0502040204020203" pitchFamily="34" charset="0"/>
              </a:rPr>
              <a:t>   </a:t>
            </a:r>
          </a:p>
          <a:p>
            <a:pPr algn="r" rtl="1" fontAlgn="base">
              <a:lnSpc>
                <a:spcPct val="150000"/>
              </a:lnSpc>
            </a:pPr>
            <a:r>
              <a:rPr lang="ar-YE" sz="1600" dirty="0">
                <a:solidFill>
                  <a:srgbClr val="000000"/>
                </a:solidFill>
                <a:latin typeface="Segoe UI" panose="020B0502040204020203" pitchFamily="34" charset="0"/>
                <a:cs typeface="Segoe UI" panose="020B0502040204020203" pitchFamily="34" charset="0"/>
              </a:rPr>
              <a:t>الفصل الأول : دور الحضانة ورياض الأطفال وأهدافها</a:t>
            </a:r>
            <a:endParaRPr lang="ar-JO" sz="1600" dirty="0">
              <a:solidFill>
                <a:srgbClr val="000000"/>
              </a:solidFill>
              <a:latin typeface="Segoe UI" panose="020B0502040204020203" pitchFamily="34" charset="0"/>
              <a:cs typeface="Segoe UI" panose="020B0502040204020203" pitchFamily="34" charset="0"/>
            </a:endParaRPr>
          </a:p>
          <a:p>
            <a:pPr algn="r" rtl="1" fontAlgn="base">
              <a:lnSpc>
                <a:spcPct val="150000"/>
              </a:lnSpc>
            </a:pPr>
            <a:r>
              <a:rPr lang="ar-YE" sz="1600" dirty="0">
                <a:solidFill>
                  <a:srgbClr val="000000"/>
                </a:solidFill>
                <a:latin typeface="Segoe UI" panose="020B0502040204020203" pitchFamily="34" charset="0"/>
                <a:cs typeface="Segoe UI" panose="020B0502040204020203" pitchFamily="34" charset="0"/>
              </a:rPr>
              <a:t>الفصل الثاني: التخطيط للمرحلة الابتدائية</a:t>
            </a:r>
            <a:endParaRPr lang="ar-JO" sz="1600" dirty="0">
              <a:solidFill>
                <a:srgbClr val="000000"/>
              </a:solidFill>
              <a:latin typeface="Segoe UI" panose="020B0502040204020203" pitchFamily="34" charset="0"/>
              <a:cs typeface="Segoe UI" panose="020B0502040204020203" pitchFamily="34" charset="0"/>
            </a:endParaRPr>
          </a:p>
          <a:p>
            <a:pPr algn="r" rtl="1" fontAlgn="base">
              <a:lnSpc>
                <a:spcPct val="150000"/>
              </a:lnSpc>
            </a:pPr>
            <a:r>
              <a:rPr lang="ar-YE" sz="1600" dirty="0">
                <a:solidFill>
                  <a:srgbClr val="000000"/>
                </a:solidFill>
                <a:latin typeface="Segoe UI" panose="020B0502040204020203" pitchFamily="34" charset="0"/>
                <a:cs typeface="Segoe UI" panose="020B0502040204020203" pitchFamily="34" charset="0"/>
              </a:rPr>
              <a:t>الفصل الثالث: التخطيط للمرحلة المتوسطة</a:t>
            </a:r>
            <a:br>
              <a:rPr lang="ar-YE" sz="1600" dirty="0">
                <a:solidFill>
                  <a:srgbClr val="000000"/>
                </a:solidFill>
                <a:latin typeface="Segoe UI" panose="020B0502040204020203" pitchFamily="34" charset="0"/>
                <a:cs typeface="Segoe UI" panose="020B0502040204020203" pitchFamily="34" charset="0"/>
              </a:rPr>
            </a:br>
            <a:r>
              <a:rPr lang="ar-YE" sz="1600" dirty="0">
                <a:solidFill>
                  <a:srgbClr val="000000"/>
                </a:solidFill>
                <a:latin typeface="Segoe UI" panose="020B0502040204020203" pitchFamily="34" charset="0"/>
                <a:cs typeface="Segoe UI" panose="020B0502040204020203" pitchFamily="34" charset="0"/>
              </a:rPr>
              <a:t>الفصل الرابع: التخطيط للمرحلة الثانويّة</a:t>
            </a:r>
            <a:r>
              <a:rPr lang="ar-JO" sz="1600" dirty="0">
                <a:solidFill>
                  <a:srgbClr val="000000"/>
                </a:solidFill>
                <a:latin typeface="Segoe UI" panose="020B0502040204020203" pitchFamily="34" charset="0"/>
                <a:cs typeface="Segoe UI" panose="020B0502040204020203" pitchFamily="34" charset="0"/>
              </a:rPr>
              <a:t> </a:t>
            </a:r>
          </a:p>
          <a:p>
            <a:pPr algn="r" rtl="1" fontAlgn="base">
              <a:lnSpc>
                <a:spcPct val="150000"/>
              </a:lnSpc>
            </a:pPr>
            <a:r>
              <a:rPr lang="ar-JO" sz="1600" dirty="0">
                <a:solidFill>
                  <a:srgbClr val="000000"/>
                </a:solidFill>
                <a:latin typeface="Segoe UI" panose="020B0502040204020203" pitchFamily="34" charset="0"/>
                <a:cs typeface="Segoe UI" panose="020B0502040204020203" pitchFamily="34" charset="0"/>
              </a:rPr>
              <a:t>الفصل الخامس التخطيط للتعليم العالي ومن هذه السياسات</a:t>
            </a:r>
          </a:p>
          <a:p>
            <a:pPr algn="r" rtl="1" fontAlgn="base">
              <a:lnSpc>
                <a:spcPct val="150000"/>
              </a:lnSpc>
            </a:pPr>
            <a:r>
              <a:rPr lang="ar-JO" sz="1600" dirty="0">
                <a:solidFill>
                  <a:srgbClr val="000000"/>
                </a:solidFill>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 تمثل دور الحضانة ورياض الأطفال الأولية من مراحل التربية وتتميز بالرفق في معاملة الطفولة وتوجيهها.</a:t>
            </a:r>
          </a:p>
          <a:p>
            <a:pPr algn="r" rtl="1" fontAlgn="base">
              <a:lnSpc>
                <a:spcPct val="150000"/>
              </a:lnSpc>
            </a:pPr>
            <a:r>
              <a:rPr lang="ar-YE" sz="1600" dirty="0">
                <a:solidFill>
                  <a:srgbClr val="000000"/>
                </a:solidFill>
                <a:latin typeface="Segoe UI" panose="020B0502040204020203" pitchFamily="34" charset="0"/>
                <a:cs typeface="Segoe UI" panose="020B0502040204020203" pitchFamily="34" charset="0"/>
              </a:rPr>
              <a:t>وهي تهيئ </a:t>
            </a:r>
            <a:r>
              <a:rPr lang="ar-JO" sz="1600" dirty="0">
                <a:solidFill>
                  <a:srgbClr val="000000"/>
                </a:solidFill>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التنشئة الصالحة المبكرة الطفل لا ستقبال  أدوار الحياة التالية على أساس سليم .</a:t>
            </a:r>
            <a:endParaRPr lang="ar-JO" sz="1600" dirty="0">
              <a:solidFill>
                <a:srgbClr val="000000"/>
              </a:solidFill>
              <a:latin typeface="Segoe UI" panose="020B0502040204020203" pitchFamily="34" charset="0"/>
              <a:cs typeface="Segoe UI" panose="020B0502040204020203" pitchFamily="34" charset="0"/>
            </a:endParaRPr>
          </a:p>
          <a:p>
            <a:pPr algn="r" rtl="1" fontAlgn="base">
              <a:lnSpc>
                <a:spcPct val="150000"/>
              </a:lnSpc>
            </a:pPr>
            <a:r>
              <a:rPr lang="ar-JO" sz="1600" dirty="0">
                <a:solidFill>
                  <a:srgbClr val="000000"/>
                </a:solidFill>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المرحلة الابتدائية هي القاعدة التي يرتكز عليها إعداد الناشئين للمراحل التالية من حياتهم، وهي مرحلة عامة تشمل أبناء الأمة جميعا، وتزويدهم بالأساسيات من العقيدة الصحيحة، والاتجاهات السليمة، والخبرات والمعلومات والمهارات.</a:t>
            </a:r>
          </a:p>
          <a:p>
            <a:pPr algn="r" rtl="1" fontAlgn="base"/>
            <a:endParaRPr lang="ar-YE" sz="2400" dirty="0">
              <a:solidFill>
                <a:srgbClr val="000000"/>
              </a:solidFill>
              <a:cs typeface="Segoe UI" panose="020B0502040204020203" pitchFamily="34" charset="0"/>
            </a:endParaRPr>
          </a:p>
        </p:txBody>
      </p:sp>
      <p:pic>
        <p:nvPicPr>
          <p:cNvPr id="4" name="Graphic 21">
            <a:extLst>
              <a:ext uri="{FF2B5EF4-FFF2-40B4-BE49-F238E27FC236}">
                <a16:creationId xmlns:a16="http://schemas.microsoft.com/office/drawing/2014/main" xmlns="" id="{1237F4AA-DAF3-3B19-B43A-22FE88784B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2" y="0"/>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58208">
        <p14:prism isInverted="1"/>
      </p:transition>
    </mc:Choice>
    <mc:Fallback xmlns="">
      <p:transition spd="slow" advTm="15820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4B64D06E-5A81-CB08-EBD3-423D3C57B920}"/>
              </a:ext>
            </a:extLst>
          </p:cNvPr>
          <p:cNvSpPr/>
          <p:nvPr/>
        </p:nvSpPr>
        <p:spPr>
          <a:xfrm>
            <a:off x="587860" y="1235947"/>
            <a:ext cx="11016280"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999911" y="1340886"/>
            <a:ext cx="10192178" cy="3785652"/>
          </a:xfrm>
          <a:prstGeom prst="rect">
            <a:avLst/>
          </a:prstGeom>
          <a:noFill/>
        </p:spPr>
        <p:txBody>
          <a:bodyPr wrap="square" rtlCol="0">
            <a:spAutoFit/>
          </a:bodyPr>
          <a:lstStyle/>
          <a:p>
            <a:pPr algn="r" rtl="1" fontAlgn="base">
              <a:lnSpc>
                <a:spcPct val="150000"/>
              </a:lnSpc>
            </a:pPr>
            <a:r>
              <a:rPr lang="ar-JO" sz="1600" b="0" i="0" dirty="0">
                <a:effectLst/>
                <a:latin typeface="Segoe UI" panose="020B0502040204020203" pitchFamily="34" charset="0"/>
                <a:cs typeface="Segoe UI" panose="020B0502040204020203" pitchFamily="34" charset="0"/>
              </a:rPr>
              <a:t>   - </a:t>
            </a:r>
            <a:r>
              <a:rPr lang="ar-JO" sz="1600" b="0" i="0" u="sng" dirty="0">
                <a:effectLst/>
                <a:latin typeface="Segoe UI" panose="020B0502040204020203" pitchFamily="34" charset="0"/>
                <a:cs typeface="Segoe UI" panose="020B0502040204020203" pitchFamily="34" charset="0"/>
              </a:rPr>
              <a:t>ا</a:t>
            </a:r>
            <a:r>
              <a:rPr lang="ar-YE" sz="1600" b="0" i="0" u="sng" dirty="0">
                <a:effectLst/>
                <a:latin typeface="Segoe UI" panose="020B0502040204020203" pitchFamily="34" charset="0"/>
                <a:cs typeface="Segoe UI" panose="020B0502040204020203" pitchFamily="34" charset="0"/>
              </a:rPr>
              <a:t>لمرحلة المتوسطة </a:t>
            </a:r>
            <a:r>
              <a:rPr lang="ar-YE" sz="1600" b="0" i="0" dirty="0">
                <a:effectLst/>
                <a:latin typeface="Segoe UI" panose="020B0502040204020203" pitchFamily="34" charset="0"/>
                <a:cs typeface="Segoe UI" panose="020B0502040204020203" pitchFamily="34" charset="0"/>
              </a:rPr>
              <a:t>مرحلة ثقافية عامة، غايتها تربية الناشئ تربية إسلامية شاملة لعقيدته وعقله وجسمه وخلقه، يراعى فيها نموُّه وخصائص الطور الذي يمرُّ به، وهي تشارك غيرها في تحقيق </a:t>
            </a:r>
            <a:r>
              <a:rPr lang="ar-JO" sz="1600" b="0" i="0" dirty="0">
                <a:effectLst/>
                <a:latin typeface="Segoe UI" panose="020B0502040204020203" pitchFamily="34" charset="0"/>
                <a:cs typeface="Segoe UI" panose="020B0502040204020203" pitchFamily="34" charset="0"/>
              </a:rPr>
              <a:t>أهداف التعليم</a:t>
            </a:r>
          </a:p>
          <a:p>
            <a:pPr algn="r" rtl="1" fontAlgn="base">
              <a:lnSpc>
                <a:spcPct val="150000"/>
              </a:lnSpc>
            </a:pPr>
            <a:r>
              <a:rPr lang="ar-JO" sz="1600" dirty="0">
                <a:latin typeface="Segoe UI" panose="020B0502040204020203" pitchFamily="34" charset="0"/>
                <a:cs typeface="Segoe UI" panose="020B0502040204020203" pitchFamily="34" charset="0"/>
              </a:rPr>
              <a:t>- </a:t>
            </a:r>
            <a:r>
              <a:rPr lang="ar-YE" sz="1600" b="0" i="0" u="sng" dirty="0">
                <a:effectLst/>
                <a:latin typeface="Segoe UI" panose="020B0502040204020203" pitchFamily="34" charset="0"/>
                <a:cs typeface="Segoe UI" panose="020B0502040204020203" pitchFamily="34" charset="0"/>
              </a:rPr>
              <a:t>للمرحلة الثانوية </a:t>
            </a:r>
            <a:r>
              <a:rPr lang="ar-YE" sz="1600" b="0" i="0" dirty="0">
                <a:effectLst/>
                <a:latin typeface="Segoe UI" panose="020B0502040204020203" pitchFamily="34" charset="0"/>
                <a:cs typeface="Segoe UI" panose="020B0502040204020203" pitchFamily="34" charset="0"/>
              </a:rPr>
              <a:t>طبيعتها الخاصة من حيث سن الطلاب وخصائص نموهم فيها، وهي تستدعي ألوان</a:t>
            </a:r>
            <a:r>
              <a:rPr lang="ar-JO" sz="1600" b="0" i="0" dirty="0">
                <a:effectLst/>
                <a:latin typeface="Segoe UI" panose="020B0502040204020203" pitchFamily="34" charset="0"/>
                <a:cs typeface="Segoe UI" panose="020B0502040204020203" pitchFamily="34" charset="0"/>
              </a:rPr>
              <a:t>ً</a:t>
            </a:r>
            <a:r>
              <a:rPr lang="ar-YE" sz="1600" b="0" i="0" dirty="0">
                <a:effectLst/>
                <a:latin typeface="Segoe UI" panose="020B0502040204020203" pitchFamily="34" charset="0"/>
                <a:cs typeface="Segoe UI" panose="020B0502040204020203" pitchFamily="34" charset="0"/>
              </a:rPr>
              <a:t>ا من التوجيه والإعداد، وتضمُّ فروعا مختلفة يلتحق بها حاملو الشهادة المتوسطة وفق الأنظمة التي تضعها الجهات المختصة، فتشمل: الثانوية العامة، وثانوية </a:t>
            </a:r>
            <a:r>
              <a:rPr lang="ar-YE" sz="1600" b="0" i="0" dirty="0" smtClean="0">
                <a:effectLst/>
                <a:latin typeface="Segoe UI" panose="020B0502040204020203" pitchFamily="34" charset="0"/>
                <a:cs typeface="Segoe UI" panose="020B0502040204020203" pitchFamily="34" charset="0"/>
              </a:rPr>
              <a:t>وهذه </a:t>
            </a:r>
            <a:r>
              <a:rPr lang="ar-YE" sz="1600" b="0" i="0" dirty="0">
                <a:effectLst/>
                <a:latin typeface="Segoe UI" panose="020B0502040204020203" pitchFamily="34" charset="0"/>
                <a:cs typeface="Segoe UI" panose="020B0502040204020203" pitchFamily="34" charset="0"/>
              </a:rPr>
              <a:t>المرحلة تشارك غيرها من المراحل في تحقيق الأهداف </a:t>
            </a:r>
            <a:r>
              <a:rPr lang="ar-YE" sz="1600" b="0" i="0" dirty="0" smtClean="0">
                <a:effectLst/>
                <a:latin typeface="Segoe UI" panose="020B0502040204020203" pitchFamily="34" charset="0"/>
                <a:cs typeface="Segoe UI" panose="020B0502040204020203" pitchFamily="34" charset="0"/>
              </a:rPr>
              <a:t>العامة</a:t>
            </a:r>
            <a:r>
              <a:rPr lang="ar-SA" sz="1600" b="0" i="0" dirty="0" smtClean="0">
                <a:effectLst/>
                <a:latin typeface="Segoe UI" panose="020B0502040204020203" pitchFamily="34" charset="0"/>
                <a:cs typeface="Segoe UI" panose="020B0502040204020203" pitchFamily="34" charset="0"/>
              </a:rPr>
              <a:t>،</a:t>
            </a:r>
            <a:r>
              <a:rPr lang="ar-YE" sz="1600" b="0" i="0" dirty="0" smtClean="0">
                <a:effectLst/>
                <a:latin typeface="Segoe UI" panose="020B0502040204020203" pitchFamily="34" charset="0"/>
                <a:cs typeface="Segoe UI" panose="020B0502040204020203" pitchFamily="34" charset="0"/>
              </a:rPr>
              <a:t> </a:t>
            </a:r>
            <a:r>
              <a:rPr lang="ar-SA" sz="1600" dirty="0" smtClean="0">
                <a:latin typeface="Segoe UI" panose="020B0502040204020203" pitchFamily="34" charset="0"/>
                <a:cs typeface="Segoe UI" panose="020B0502040204020203" pitchFamily="34" charset="0"/>
              </a:rPr>
              <a:t>وتتبعها </a:t>
            </a:r>
            <a:r>
              <a:rPr lang="ar-YE" sz="1600" dirty="0" smtClean="0">
                <a:latin typeface="Segoe UI" panose="020B0502040204020203" pitchFamily="34" charset="0"/>
                <a:cs typeface="Segoe UI" panose="020B0502040204020203" pitchFamily="34" charset="0"/>
              </a:rPr>
              <a:t>المعاهد </a:t>
            </a:r>
            <a:r>
              <a:rPr lang="ar-YE" sz="1600" dirty="0">
                <a:latin typeface="Segoe UI" panose="020B0502040204020203" pitchFamily="34" charset="0"/>
                <a:cs typeface="Segoe UI" panose="020B0502040204020203" pitchFamily="34" charset="0"/>
              </a:rPr>
              <a:t>العلمية، ودار التوحيد، والجامعة الإسلامية، ومعاهد إعداد المعلمين والمعلمات، والمعاهد المهنية بأنواعها المختلفة (من زراعية وصناعية وتجارية)، والمعاهد الفنية والرياضية، وما يستحدث في هذا المستوى.</a:t>
            </a:r>
          </a:p>
          <a:p>
            <a:pPr algn="r" rtl="1" fontAlgn="base">
              <a:lnSpc>
                <a:spcPct val="150000"/>
              </a:lnSpc>
            </a:pPr>
            <a:r>
              <a:rPr lang="ar-YE" sz="1600" b="0" i="0" dirty="0" smtClean="0">
                <a:effectLst/>
                <a:latin typeface="Segoe UI" panose="020B0502040204020203" pitchFamily="34" charset="0"/>
                <a:cs typeface="Segoe UI" panose="020B0502040204020203" pitchFamily="34" charset="0"/>
              </a:rPr>
              <a:t>ربية </a:t>
            </a:r>
            <a:r>
              <a:rPr lang="ar-YE" sz="1600" b="0" i="0" dirty="0">
                <a:effectLst/>
                <a:latin typeface="Segoe UI" panose="020B0502040204020203" pitchFamily="34" charset="0"/>
                <a:cs typeface="Segoe UI" panose="020B0502040204020203" pitchFamily="34" charset="0"/>
              </a:rPr>
              <a:t>والتعليم، بالإضافة إلى ما تحققه من أهدافها الخاص</a:t>
            </a:r>
            <a:r>
              <a:rPr lang="ar-JO" sz="1600" dirty="0">
                <a:latin typeface="Segoe UI" panose="020B0502040204020203" pitchFamily="34" charset="0"/>
                <a:cs typeface="Segoe UI" panose="020B0502040204020203" pitchFamily="34" charset="0"/>
              </a:rPr>
              <a:t>.</a:t>
            </a:r>
          </a:p>
          <a:p>
            <a:pPr algn="r" rtl="1" fontAlgn="base">
              <a:lnSpc>
                <a:spcPct val="150000"/>
              </a:lnSpc>
            </a:pPr>
            <a:r>
              <a:rPr lang="ar-JO" sz="1600" b="0" i="0" dirty="0">
                <a:effectLst/>
                <a:latin typeface="Segoe UI" panose="020B0502040204020203" pitchFamily="34" charset="0"/>
                <a:cs typeface="Segoe UI" panose="020B0502040204020203" pitchFamily="34" charset="0"/>
              </a:rPr>
              <a:t>- </a:t>
            </a:r>
            <a:r>
              <a:rPr lang="ar-YE" sz="1600" b="0" i="0" u="sng" dirty="0">
                <a:solidFill>
                  <a:srgbClr val="343F64"/>
                </a:solidFill>
                <a:effectLst/>
                <a:latin typeface="Segoe UI" panose="020B0502040204020203" pitchFamily="34" charset="0"/>
                <a:cs typeface="Segoe UI" panose="020B0502040204020203" pitchFamily="34" charset="0"/>
              </a:rPr>
              <a:t>التعليم العالي </a:t>
            </a:r>
            <a:r>
              <a:rPr lang="ar-YE" sz="1600" b="0" i="0" dirty="0">
                <a:solidFill>
                  <a:srgbClr val="343F64"/>
                </a:solidFill>
                <a:effectLst/>
                <a:latin typeface="Segoe UI" panose="020B0502040204020203" pitchFamily="34" charset="0"/>
                <a:cs typeface="Segoe UI" panose="020B0502040204020203" pitchFamily="34" charset="0"/>
              </a:rPr>
              <a:t>هو مرحلة التخصص العل</a:t>
            </a:r>
            <a:r>
              <a:rPr lang="ar-JO" sz="1600" b="0" i="0" dirty="0">
                <a:solidFill>
                  <a:srgbClr val="343F64"/>
                </a:solidFill>
                <a:effectLst/>
                <a:latin typeface="Segoe UI" panose="020B0502040204020203" pitchFamily="34" charset="0"/>
                <a:cs typeface="Segoe UI" panose="020B0502040204020203" pitchFamily="34" charset="0"/>
              </a:rPr>
              <a:t>م</a:t>
            </a:r>
            <a:r>
              <a:rPr lang="ar-YE" sz="1600" b="0" i="0" dirty="0">
                <a:solidFill>
                  <a:srgbClr val="343F64"/>
                </a:solidFill>
                <a:effectLst/>
                <a:latin typeface="Segoe UI" panose="020B0502040204020203" pitchFamily="34" charset="0"/>
                <a:cs typeface="Segoe UI" panose="020B0502040204020203" pitchFamily="34" charset="0"/>
              </a:rPr>
              <a:t>ي في كافة أنواعه ومستوياته، </a:t>
            </a:r>
            <a:r>
              <a:rPr lang="ar-JO" sz="1600" b="0" i="0" dirty="0">
                <a:solidFill>
                  <a:srgbClr val="343F64"/>
                </a:solidFill>
                <a:effectLst/>
                <a:latin typeface="Segoe UI" panose="020B0502040204020203" pitchFamily="34" charset="0"/>
                <a:cs typeface="Segoe UI" panose="020B0502040204020203" pitchFamily="34" charset="0"/>
              </a:rPr>
              <a:t>ر</a:t>
            </a:r>
            <a:r>
              <a:rPr lang="ar-YE" sz="1600" b="0" i="0" dirty="0">
                <a:solidFill>
                  <a:srgbClr val="343F64"/>
                </a:solidFill>
                <a:effectLst/>
                <a:latin typeface="Segoe UI" panose="020B0502040204020203" pitchFamily="34" charset="0"/>
                <a:cs typeface="Segoe UI" panose="020B0502040204020203" pitchFamily="34" charset="0"/>
              </a:rPr>
              <a:t>عاية لذوي الكفاية والنبوغ، وتنمية لمواهبهم، وسدًّا لحاجات المجتمع المختلفة في حاضر</a:t>
            </a:r>
            <a:r>
              <a:rPr lang="ar-JO" sz="1600" b="0" i="0" dirty="0">
                <a:solidFill>
                  <a:srgbClr val="343F64"/>
                </a:solidFill>
                <a:effectLst/>
                <a:latin typeface="Segoe UI" panose="020B0502040204020203" pitchFamily="34" charset="0"/>
                <a:cs typeface="Segoe UI" panose="020B0502040204020203" pitchFamily="34" charset="0"/>
              </a:rPr>
              <a:t>ه</a:t>
            </a:r>
            <a:r>
              <a:rPr lang="ar-YE" sz="1600" b="0" i="0" dirty="0">
                <a:solidFill>
                  <a:srgbClr val="343F64"/>
                </a:solidFill>
                <a:effectLst/>
                <a:latin typeface="Segoe UI" panose="020B0502040204020203" pitchFamily="34" charset="0"/>
                <a:cs typeface="Segoe UI" panose="020B0502040204020203" pitchFamily="34" charset="0"/>
              </a:rPr>
              <a:t> ومستقبله، بما يساير التطور المفيد الذي يحقق أهداف الأمة وغايتها النبيلة.</a:t>
            </a:r>
            <a:endParaRPr lang="ar-YE" sz="1600" b="0" i="0" dirty="0">
              <a:effectLst/>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04D49A6A-E1FB-8E4E-90C0-E3F5767B9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9530" y="0"/>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45667">
        <p14:prism isInverted="1"/>
      </p:transition>
    </mc:Choice>
    <mc:Fallback xmlns="">
      <p:transition spd="slow" advTm="14566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351EC91-FFE3-D395-FF22-F1C39DDFDFFD}"/>
              </a:ext>
            </a:extLst>
          </p:cNvPr>
          <p:cNvSpPr/>
          <p:nvPr/>
        </p:nvSpPr>
        <p:spPr>
          <a:xfrm>
            <a:off x="572756" y="1235947"/>
            <a:ext cx="11056241"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E663E696-5E6E-86A0-1BCC-CF18A434FEBA}"/>
              </a:ext>
            </a:extLst>
          </p:cNvPr>
          <p:cNvSpPr txBox="1"/>
          <p:nvPr/>
        </p:nvSpPr>
        <p:spPr>
          <a:xfrm>
            <a:off x="713433" y="1467774"/>
            <a:ext cx="10905811" cy="4154984"/>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r>
              <a:rPr lang="ar-JO" sz="1600" dirty="0">
                <a:latin typeface="Segoe UI" panose="020B0502040204020203" pitchFamily="34" charset="0"/>
                <a:cs typeface="Segoe UI" panose="020B0502040204020203" pitchFamily="34" charset="0"/>
              </a:rPr>
              <a:t>- مدة الدراسة في المرحلة الابتدائية ست سنوات والمرحلة المتوسطة ثلاث سنوات والثانوي ثلاث سنوات</a:t>
            </a:r>
          </a:p>
          <a:p>
            <a:pPr algn="just" rtl="1" fontAlgn="base">
              <a:lnSpc>
                <a:spcPct val="150000"/>
              </a:lnSpc>
            </a:pPr>
            <a:r>
              <a:rPr lang="ar-JO" sz="1600" dirty="0">
                <a:latin typeface="Segoe UI" panose="020B0502040204020203" pitchFamily="34" charset="0"/>
                <a:cs typeface="Segoe UI" panose="020B0502040204020203" pitchFamily="34" charset="0"/>
              </a:rPr>
              <a:t>  - </a:t>
            </a:r>
            <a:r>
              <a:rPr lang="ar-YE" sz="1600" dirty="0">
                <a:latin typeface="Segoe UI" panose="020B0502040204020203" pitchFamily="34" charset="0"/>
                <a:cs typeface="Segoe UI" panose="020B0502040204020203" pitchFamily="34" charset="0"/>
              </a:rPr>
              <a:t> يخضع التعليم العالي- حكوميا كان أو أهليًّا- بمختلف فروعه للمجلس الأعلى للتعليم.</a:t>
            </a:r>
          </a:p>
          <a:p>
            <a:pPr algn="just" rtl="1" fontAlgn="base">
              <a:lnSpc>
                <a:spcPct val="150000"/>
              </a:lnSpc>
            </a:pP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 تُنشأ الجامعات والكليات في المملكة بما يلائم حاجة البلاد وإمكانياتها.</a:t>
            </a:r>
          </a:p>
          <a:p>
            <a:pPr marL="457200" marR="0" indent="-228600" algn="just" rtl="1">
              <a:lnSpc>
                <a:spcPct val="150000"/>
              </a:lnSpc>
              <a:spcBef>
                <a:spcPts val="0"/>
              </a:spcBef>
              <a:spcAft>
                <a:spcPts val="0"/>
              </a:spcAft>
              <a:tabLst>
                <a:tab pos="228600" algn="r"/>
              </a:tabLst>
            </a:pPr>
            <a:r>
              <a:rPr lang="ar-JO" sz="1600" u="sng" dirty="0">
                <a:latin typeface="Segoe UI" panose="020B0502040204020203" pitchFamily="34" charset="0"/>
                <a:cs typeface="Segoe UI" panose="020B0502040204020203" pitchFamily="34" charset="0"/>
              </a:rPr>
              <a:t>*</a:t>
            </a:r>
            <a:r>
              <a:rPr lang="ar-JO" sz="1600" b="1" u="sng" dirty="0">
                <a:latin typeface="Segoe UI" panose="020B0502040204020203" pitchFamily="34" charset="0"/>
                <a:cs typeface="Segoe UI" panose="020B0502040204020203" pitchFamily="34" charset="0"/>
              </a:rPr>
              <a:t>تعليم البنات</a:t>
            </a:r>
          </a:p>
          <a:p>
            <a:pPr algn="just" rtl="1" fontAlgn="base">
              <a:lnSpc>
                <a:spcPct val="150000"/>
              </a:lnSpc>
            </a:pPr>
            <a:r>
              <a:rPr lang="ar-JO" sz="1600" b="0" i="0" dirty="0">
                <a:effectLst/>
                <a:latin typeface="Segoe UI" panose="020B0502040204020203" pitchFamily="34" charset="0"/>
                <a:cs typeface="Segoe UI" panose="020B0502040204020203" pitchFamily="34" charset="0"/>
              </a:rPr>
              <a:t>- ي</a:t>
            </a:r>
            <a:r>
              <a:rPr lang="ar-YE" sz="1600" b="0" i="0" dirty="0">
                <a:effectLst/>
                <a:latin typeface="Segoe UI" panose="020B0502040204020203" pitchFamily="34" charset="0"/>
                <a:cs typeface="Segoe UI" panose="020B0502040204020203" pitchFamily="34" charset="0"/>
              </a:rPr>
              <a:t>ستهدف تعليم الفتاة تربيتها صحيحه إسلامية لتقوم بمهمتها في الحياة ، فتكون ربة بيت ناجحة وزوجة مثالية ، وأما صالحة ، ولإعدادها للقيام بما يناسب فطرتها : كالتدريس ، والتمريض ، والتطبيب .</a:t>
            </a:r>
          </a:p>
          <a:p>
            <a:pPr algn="just" rtl="1" fontAlgn="base">
              <a:lnSpc>
                <a:spcPct val="150000"/>
              </a:lnSpc>
            </a:pPr>
            <a:r>
              <a:rPr lang="ar-YE" sz="1600" b="0" i="0" dirty="0">
                <a:effectLst/>
                <a:latin typeface="Segoe UI" panose="020B0502040204020203" pitchFamily="34" charset="0"/>
                <a:cs typeface="Segoe UI" panose="020B0502040204020203" pitchFamily="34" charset="0"/>
              </a:rPr>
              <a:t>- تهتم الدولة بتعليم البنات ، وتوفر الإمكانيات اللازمة  ما أمكن لاستيعاب جميع من يصل منهن إلى سن التعليم، وإتاحة الفرصة لهن في أنواع التعليم الملائمة لطبيعة المرأة والوافية بحاجة البلاد.</a:t>
            </a:r>
          </a:p>
          <a:p>
            <a:pPr algn="just" rtl="1" fontAlgn="base">
              <a:lnSpc>
                <a:spcPct val="150000"/>
              </a:lnSpc>
            </a:pPr>
            <a:r>
              <a:rPr lang="ar-YE" sz="1600" b="0" i="0" dirty="0">
                <a:effectLst/>
                <a:latin typeface="Segoe UI" panose="020B0502040204020203" pitchFamily="34" charset="0"/>
                <a:cs typeface="Segoe UI" panose="020B0502040204020203" pitchFamily="34" charset="0"/>
              </a:rPr>
              <a:t>- يمنع الاختلاط بين البنين والبنات في جميع مراحل التعليم إلا في دور الحضانة ورياض الأطفال.</a:t>
            </a:r>
          </a:p>
          <a:p>
            <a:pPr marL="457200" marR="0" indent="-228600" algn="just" rtl="1">
              <a:lnSpc>
                <a:spcPct val="150000"/>
              </a:lnSpc>
              <a:spcBef>
                <a:spcPts val="0"/>
              </a:spcBef>
              <a:spcAft>
                <a:spcPts val="0"/>
              </a:spcAft>
              <a:tabLst>
                <a:tab pos="228600" algn="r"/>
              </a:tabLst>
            </a:pPr>
            <a:r>
              <a:rPr lang="ar-JO" sz="1600" dirty="0">
                <a:latin typeface="Segoe UI" panose="020B0502040204020203" pitchFamily="34" charset="0"/>
                <a:cs typeface="Segoe UI" panose="020B0502040204020203" pitchFamily="34" charset="0"/>
              </a:rPr>
              <a:t>*</a:t>
            </a:r>
            <a:r>
              <a:rPr lang="ar-JO" sz="1600" b="1" u="sng" dirty="0">
                <a:latin typeface="Segoe UI" panose="020B0502040204020203" pitchFamily="34" charset="0"/>
                <a:cs typeface="Segoe UI" panose="020B0502040204020203" pitchFamily="34" charset="0"/>
              </a:rPr>
              <a:t>تعليم الكبار ومحو الأمية </a:t>
            </a:r>
          </a:p>
          <a:p>
            <a:pPr marL="457200" marR="0" indent="-228600" algn="just" rtl="1">
              <a:lnSpc>
                <a:spcPct val="150000"/>
              </a:lnSpc>
              <a:spcBef>
                <a:spcPts val="0"/>
              </a:spcBef>
              <a:spcAft>
                <a:spcPts val="0"/>
              </a:spcAft>
              <a:tabLst>
                <a:tab pos="228600" algn="r"/>
              </a:tabLst>
            </a:pPr>
            <a:r>
              <a:rPr lang="ar-JO" sz="1600" dirty="0">
                <a:latin typeface="Segoe UI" panose="020B0502040204020203" pitchFamily="34" charset="0"/>
                <a:cs typeface="Segoe UI" panose="020B0502040204020203" pitchFamily="34" charset="0"/>
              </a:rPr>
              <a:t>ت</a:t>
            </a:r>
            <a:r>
              <a:rPr lang="ar-YE" sz="1600" dirty="0">
                <a:latin typeface="Segoe UI" panose="020B0502040204020203" pitchFamily="34" charset="0"/>
                <a:cs typeface="Segoe UI" panose="020B0502040204020203" pitchFamily="34" charset="0"/>
              </a:rPr>
              <a:t>هتم الدولة بمكافحة الأمية وتعليم الكبار، وتدعم هذا النوع من التعليم فنيًّا وماليا و إداريا، </a:t>
            </a:r>
            <a:endParaRPr lang="en-US" sz="16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8347F81-9532-41D7-EF9B-7435A8028C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141" y="-86254"/>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70887">
        <p14:prism isInverted="1"/>
      </p:transition>
    </mc:Choice>
    <mc:Fallback xmlns="">
      <p:transition spd="slow" advTm="17088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4C77813-BCC5-66B1-21BB-89261730D8C2}"/>
              </a:ext>
            </a:extLst>
          </p:cNvPr>
          <p:cNvSpPr/>
          <p:nvPr/>
        </p:nvSpPr>
        <p:spPr>
          <a:xfrm>
            <a:off x="462224" y="1235947"/>
            <a:ext cx="1126420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F5A4C019-A807-89D1-EB1D-F884956BA4B6}"/>
              </a:ext>
            </a:extLst>
          </p:cNvPr>
          <p:cNvSpPr txBox="1"/>
          <p:nvPr/>
        </p:nvSpPr>
        <p:spPr>
          <a:xfrm>
            <a:off x="542612" y="1208231"/>
            <a:ext cx="10864670" cy="4349909"/>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b="1" i="0" u="sng" dirty="0">
                <a:solidFill>
                  <a:srgbClr val="00B0F0"/>
                </a:solidFill>
                <a:effectLst/>
                <a:latin typeface="Segoe UI" panose="020B0502040204020203" pitchFamily="34" charset="0"/>
                <a:cs typeface="Segoe UI" panose="020B0502040204020203" pitchFamily="34" charset="0"/>
              </a:rPr>
              <a:t>ا</a:t>
            </a:r>
            <a:r>
              <a:rPr lang="ar-YE" b="1" i="0" u="sng" dirty="0">
                <a:solidFill>
                  <a:srgbClr val="00B0F0"/>
                </a:solidFill>
                <a:effectLst/>
                <a:latin typeface="Segoe UI" panose="020B0502040204020203" pitchFamily="34" charset="0"/>
                <a:cs typeface="Segoe UI" panose="020B0502040204020203" pitchFamily="34" charset="0"/>
              </a:rPr>
              <a:t>لتعليم الخاص </a:t>
            </a:r>
            <a:r>
              <a:rPr lang="ar-JO" b="1" i="0" u="sng" dirty="0">
                <a:solidFill>
                  <a:srgbClr val="00B0F0"/>
                </a:solidFill>
                <a:effectLst/>
                <a:latin typeface="Segoe UI" panose="020B0502040204020203" pitchFamily="34" charset="0"/>
                <a:cs typeface="Segoe UI" panose="020B0502040204020203" pitchFamily="34" charset="0"/>
              </a:rPr>
              <a:t>بـِ(ذوي الاحتياجات الخاصة)</a:t>
            </a:r>
          </a:p>
          <a:p>
            <a:pPr algn="r" rtl="1" fontAlgn="base">
              <a:lnSpc>
                <a:spcPct val="150000"/>
              </a:lnSpc>
            </a:pPr>
            <a:r>
              <a:rPr lang="ar-YE" b="0" i="0" dirty="0">
                <a:effectLst/>
                <a:latin typeface="Segoe UI" panose="020B0502040204020203" pitchFamily="34" charset="0"/>
                <a:cs typeface="Segoe UI" panose="020B0502040204020203" pitchFamily="34" charset="0"/>
              </a:rPr>
              <a:t>- يهدف هذا النوع من التعليم إلى رعاية </a:t>
            </a:r>
            <a:r>
              <a:rPr lang="ar-JO" b="0" i="0" dirty="0">
                <a:effectLst/>
                <a:latin typeface="Segoe UI" panose="020B0502040204020203" pitchFamily="34" charset="0"/>
                <a:cs typeface="Segoe UI" panose="020B0502040204020203" pitchFamily="34" charset="0"/>
              </a:rPr>
              <a:t>ذوي الاحتياجات الخاصة</a:t>
            </a:r>
            <a:r>
              <a:rPr lang="ar-YE" b="0" i="0" dirty="0">
                <a:effectLst/>
                <a:latin typeface="Segoe UI" panose="020B0502040204020203" pitchFamily="34" charset="0"/>
                <a:cs typeface="Segoe UI" panose="020B0502040204020203" pitchFamily="34" charset="0"/>
              </a:rPr>
              <a:t>،</a:t>
            </a: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وتزويدهم بالثقافة الإسلامية والثقافة العامة اللازمة لهم، وتدريبهم على المهارات اللائقة بالوسائل المناسبة في تعليمهم، للوصول بهم إلى أفضل مستوى يواف</a:t>
            </a: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قدراتهم.</a:t>
            </a:r>
          </a:p>
          <a:p>
            <a:pPr algn="r" rtl="1" fontAlgn="base">
              <a:lnSpc>
                <a:spcPct val="150000"/>
              </a:lnSpc>
            </a:pPr>
            <a:r>
              <a:rPr lang="ar-YE" b="0" i="0" dirty="0">
                <a:effectLst/>
                <a:latin typeface="Segoe UI" panose="020B0502040204020203" pitchFamily="34" charset="0"/>
                <a:cs typeface="Segoe UI" panose="020B0502040204020203" pitchFamily="34" charset="0"/>
              </a:rPr>
              <a:t>- يُعنى في مناهج تعليم المكفوفين بالعلوم الدينية وعلوم اللغة العربية.</a:t>
            </a:r>
            <a:endParaRPr lang="ar-JO" b="0" i="0" dirty="0">
              <a:effectLst/>
              <a:latin typeface="Segoe UI" panose="020B0502040204020203" pitchFamily="34" charset="0"/>
              <a:cs typeface="Segoe UI" panose="020B0502040204020203" pitchFamily="34" charset="0"/>
            </a:endParaRPr>
          </a:p>
          <a:p>
            <a:pPr algn="r" rtl="1" fontAlgn="base">
              <a:lnSpc>
                <a:spcPct val="150000"/>
              </a:lnSpc>
            </a:pPr>
            <a:r>
              <a:rPr lang="ar-YE" b="1" i="0" u="sng" dirty="0">
                <a:effectLst/>
                <a:latin typeface="Segoe UI" panose="020B0502040204020203" pitchFamily="34" charset="0"/>
                <a:cs typeface="Segoe UI" panose="020B0502040204020203" pitchFamily="34" charset="0"/>
              </a:rPr>
              <a:t>رعاية النابغين</a:t>
            </a:r>
            <a:endParaRPr lang="ar-YE" b="0" i="0" dirty="0">
              <a:effectLst/>
              <a:latin typeface="Segoe UI" panose="020B0502040204020203" pitchFamily="34" charset="0"/>
              <a:cs typeface="Segoe UI" panose="020B0502040204020203" pitchFamily="34" charset="0"/>
            </a:endParaRPr>
          </a:p>
          <a:p>
            <a:pPr algn="r" rtl="1" fontAlgn="base">
              <a:lnSpc>
                <a:spcPct val="150000"/>
              </a:lnSpc>
            </a:pPr>
            <a:r>
              <a:rPr lang="ar-YE" b="0" i="0" dirty="0">
                <a:effectLst/>
                <a:latin typeface="Segoe UI" panose="020B0502040204020203" pitchFamily="34" charset="0"/>
                <a:cs typeface="Segoe UI" panose="020B0502040204020203" pitchFamily="34" charset="0"/>
              </a:rPr>
              <a:t>- ترعى الدولة النابغين رعاية خاصة لتنمية مواهبهم وتوجيهها، وإتاحة الفرصة أمامهم في مجال نبوغهم.</a:t>
            </a:r>
          </a:p>
          <a:p>
            <a:pPr algn="r" rtl="1" fontAlgn="base">
              <a:lnSpc>
                <a:spcPct val="150000"/>
              </a:lnSpc>
            </a:pPr>
            <a:r>
              <a:rPr lang="ar-YE" b="0" i="0" dirty="0">
                <a:effectLst/>
                <a:latin typeface="Segoe UI" panose="020B0502040204020203" pitchFamily="34" charset="0"/>
                <a:cs typeface="Segoe UI" panose="020B0502040204020203" pitchFamily="34" charset="0"/>
              </a:rPr>
              <a:t>- تضع الجهات المختصة وسائل اكتشافهم، وبرامج الدراسة الخاصة بهم، والمزايا التقديرية المشجعة لهم</a:t>
            </a:r>
          </a:p>
          <a:p>
            <a:pPr algn="r" rtl="1" fontAlgn="base">
              <a:lnSpc>
                <a:spcPct val="150000"/>
              </a:lnSpc>
            </a:pPr>
            <a:r>
              <a:rPr lang="ar-YE" b="1" i="0" u="sng" dirty="0">
                <a:effectLst/>
                <a:latin typeface="Segoe UI" panose="020B0502040204020203" pitchFamily="34" charset="0"/>
                <a:cs typeface="Segoe UI" panose="020B0502040204020203" pitchFamily="34" charset="0"/>
              </a:rPr>
              <a:t>تمويل العلم</a:t>
            </a:r>
            <a:endParaRPr lang="ar-YE" b="0" i="0" dirty="0">
              <a:effectLst/>
              <a:latin typeface="Segoe UI" panose="020B0502040204020203" pitchFamily="34" charset="0"/>
              <a:cs typeface="Segoe UI" panose="020B0502040204020203" pitchFamily="34" charset="0"/>
            </a:endParaRPr>
          </a:p>
          <a:p>
            <a:pPr algn="r" rtl="1" fontAlgn="base">
              <a:lnSpc>
                <a:spcPct val="150000"/>
              </a:lnSpc>
            </a:pP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ت</a:t>
            </a:r>
            <a:r>
              <a:rPr lang="ar-YE" b="0" i="0" dirty="0">
                <a:effectLst/>
                <a:latin typeface="Segoe UI" panose="020B0502040204020203" pitchFamily="34" charset="0"/>
                <a:cs typeface="Segoe UI" panose="020B0502040204020203" pitchFamily="34" charset="0"/>
              </a:rPr>
              <a:t>راعي الدولة زيادة نسبة ميزانية التعليم لتواجه حاجة البلاد التعليمية المتزايدة، وتنمو هذه النسبة مع نمو الميزانية العامة.  </a:t>
            </a:r>
          </a:p>
        </p:txBody>
      </p:sp>
      <p:pic>
        <p:nvPicPr>
          <p:cNvPr id="4" name="Graphic 21">
            <a:extLst>
              <a:ext uri="{FF2B5EF4-FFF2-40B4-BE49-F238E27FC236}">
                <a16:creationId xmlns:a16="http://schemas.microsoft.com/office/drawing/2014/main" xmlns="" id="{2C1DC8EE-722C-FA57-4E4A-C02711636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37" y="-127220"/>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042">
        <p14:prism isInverted="1"/>
      </p:transition>
    </mc:Choice>
    <mc:Fallback xmlns="">
      <p:transition spd="slow" advTm="11604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0D31F6A-13E2-66A3-6135-F7B489ED64C0}"/>
              </a:ext>
            </a:extLst>
          </p:cNvPr>
          <p:cNvSpPr/>
          <p:nvPr/>
        </p:nvSpPr>
        <p:spPr>
          <a:xfrm>
            <a:off x="572756" y="1235947"/>
            <a:ext cx="1112352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B3005F66-4963-5249-AF44-6666A630DE03}"/>
              </a:ext>
            </a:extLst>
          </p:cNvPr>
          <p:cNvSpPr txBox="1"/>
          <p:nvPr/>
        </p:nvSpPr>
        <p:spPr>
          <a:xfrm>
            <a:off x="1034980" y="1403334"/>
            <a:ext cx="10107851" cy="3643049"/>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000" b="1" kern="0" dirty="0">
                <a:solidFill>
                  <a:srgbClr val="00B0F0"/>
                </a:solidFill>
                <a:latin typeface="Segoe UI" panose="020B0502040204020203" pitchFamily="34" charset="0"/>
                <a:cs typeface="Segoe UI" panose="020B0502040204020203" pitchFamily="34" charset="0"/>
              </a:rPr>
              <a:t>سياسات التعليم في المملكة الأردنية الهاشمية</a:t>
            </a:r>
          </a:p>
          <a:p>
            <a:pPr algn="r" rtl="1" fontAlgn="base">
              <a:lnSpc>
                <a:spcPct val="107000"/>
              </a:lnSpc>
              <a:spcAft>
                <a:spcPts val="800"/>
              </a:spcAft>
              <a:buSzPts val="1000"/>
              <a:tabLst>
                <a:tab pos="457200" algn="l"/>
              </a:tabLst>
            </a:pPr>
            <a:r>
              <a:rPr lang="ar-YE" b="1" kern="0" dirty="0">
                <a:solidFill>
                  <a:srgbClr val="2C2F34"/>
                </a:solidFill>
                <a:latin typeface="Segoe UI" panose="020B0502040204020203" pitchFamily="34" charset="0"/>
                <a:cs typeface="Segoe UI" panose="020B0502040204020203" pitchFamily="34" charset="0"/>
              </a:rPr>
              <a:t>فلسفة التربية وأهدافها:</a:t>
            </a:r>
          </a:p>
          <a:p>
            <a:pPr algn="r" rtl="1" fontAlgn="base">
              <a:lnSpc>
                <a:spcPct val="107000"/>
              </a:lnSpc>
              <a:spcAft>
                <a:spcPts val="800"/>
              </a:spcAft>
              <a:buSzPts val="1000"/>
              <a:tabLst>
                <a:tab pos="457200" algn="l"/>
              </a:tabLst>
            </a:pPr>
            <a:r>
              <a:rPr lang="ar-YE" kern="0" dirty="0">
                <a:latin typeface="Segoe UI" panose="020B0502040204020203" pitchFamily="34" charset="0"/>
                <a:cs typeface="Segoe UI" panose="020B0502040204020203" pitchFamily="34" charset="0"/>
              </a:rPr>
              <a:t>تنبثق فلسفة التربية في المملكة من الدستور الأردني والحضارة العربية الإسلامية ومبادئ الثورة العربية الكبرى والتجربة الوطنية الأردنية وتتمثل هذه الفلسفة في الأسس التالية:-</a:t>
            </a:r>
          </a:p>
          <a:p>
            <a:pPr algn="r" rtl="1" fontAlgn="base">
              <a:lnSpc>
                <a:spcPct val="107000"/>
              </a:lnSpc>
              <a:spcAft>
                <a:spcPts val="800"/>
              </a:spcAft>
              <a:buSzPts val="1000"/>
              <a:tabLst>
                <a:tab pos="457200" algn="l"/>
              </a:tabLst>
            </a:pPr>
            <a:r>
              <a:rPr lang="ar-YE" u="sng" kern="0" dirty="0">
                <a:latin typeface="Segoe UI" panose="020B0502040204020203" pitchFamily="34" charset="0"/>
                <a:cs typeface="Segoe UI" panose="020B0502040204020203" pitchFamily="34" charset="0"/>
              </a:rPr>
              <a:t>الأسس الفكرية:</a:t>
            </a:r>
          </a:p>
          <a:p>
            <a:pPr algn="r" rtl="1" fontAlgn="base">
              <a:lnSpc>
                <a:spcPct val="107000"/>
              </a:lnSpc>
              <a:spcAft>
                <a:spcPts val="800"/>
              </a:spcAft>
              <a:buSzPts val="1000"/>
              <a:tabLst>
                <a:tab pos="457200" algn="l"/>
              </a:tabLst>
            </a:pPr>
            <a:r>
              <a:rPr lang="ar-JO" kern="0" dirty="0">
                <a:latin typeface="Segoe UI" panose="020B0502040204020203" pitchFamily="34" charset="0"/>
                <a:cs typeface="Segoe UI" panose="020B0502040204020203" pitchFamily="34" charset="0"/>
              </a:rPr>
              <a:t>1- </a:t>
            </a:r>
            <a:r>
              <a:rPr lang="ar-YE" kern="0" dirty="0">
                <a:latin typeface="Segoe UI" panose="020B0502040204020203" pitchFamily="34" charset="0"/>
                <a:cs typeface="Segoe UI" panose="020B0502040204020203" pitchFamily="34" charset="0"/>
              </a:rPr>
              <a:t>الإيمان بالله تعالى</a:t>
            </a:r>
            <a:r>
              <a:rPr lang="ar-JO" kern="0" dirty="0">
                <a:latin typeface="Segoe UI" panose="020B0502040204020203" pitchFamily="34" charset="0"/>
                <a:cs typeface="Segoe UI" panose="020B0502040204020203" pitchFamily="34" charset="0"/>
              </a:rPr>
              <a:t> 2- </a:t>
            </a:r>
            <a:r>
              <a:rPr lang="ar-YE" kern="0" dirty="0">
                <a:latin typeface="Segoe UI" panose="020B0502040204020203" pitchFamily="34" charset="0"/>
                <a:cs typeface="Segoe UI" panose="020B0502040204020203" pitchFamily="34" charset="0"/>
              </a:rPr>
              <a:t>الإيمان بالمثل العليا لل</a:t>
            </a:r>
            <a:r>
              <a:rPr lang="ar-JO" kern="0" dirty="0">
                <a:latin typeface="Segoe UI" panose="020B0502040204020203" pitchFamily="34" charset="0"/>
                <a:cs typeface="Segoe UI" panose="020B0502040204020203" pitchFamily="34" charset="0"/>
              </a:rPr>
              <a:t>أ</a:t>
            </a:r>
            <a:r>
              <a:rPr lang="ar-YE" kern="0" dirty="0">
                <a:latin typeface="Segoe UI" panose="020B0502040204020203" pitchFamily="34" charset="0"/>
                <a:cs typeface="Segoe UI" panose="020B0502040204020203" pitchFamily="34" charset="0"/>
              </a:rPr>
              <a:t>مة العربية.</a:t>
            </a:r>
          </a:p>
          <a:p>
            <a:pPr algn="r" rtl="1" fontAlgn="base">
              <a:lnSpc>
                <a:spcPct val="107000"/>
              </a:lnSpc>
              <a:spcAft>
                <a:spcPts val="800"/>
              </a:spcAft>
              <a:buSzPts val="1000"/>
              <a:tabLst>
                <a:tab pos="457200" algn="l"/>
              </a:tabLst>
            </a:pPr>
            <a:r>
              <a:rPr lang="ar-JO" kern="0" dirty="0">
                <a:latin typeface="Segoe UI" panose="020B0502040204020203" pitchFamily="34" charset="0"/>
                <a:cs typeface="Segoe UI" panose="020B0502040204020203" pitchFamily="34" charset="0"/>
              </a:rPr>
              <a:t>3- </a:t>
            </a:r>
            <a:r>
              <a:rPr lang="ar-YE" kern="0" dirty="0">
                <a:latin typeface="Segoe UI" panose="020B0502040204020203" pitchFamily="34" charset="0"/>
                <a:cs typeface="Segoe UI" panose="020B0502040204020203" pitchFamily="34" charset="0"/>
              </a:rPr>
              <a:t>الإسلام نظام فكري سلوكي يحترم الإنسان ويعلي من مكانة العقل ويحض على العلم والعمل والخلق.</a:t>
            </a:r>
          </a:p>
          <a:p>
            <a:pPr algn="r" rtl="1" fontAlgn="base">
              <a:lnSpc>
                <a:spcPct val="107000"/>
              </a:lnSpc>
              <a:spcAft>
                <a:spcPts val="800"/>
              </a:spcAft>
              <a:buSzPts val="1000"/>
              <a:tabLst>
                <a:tab pos="457200" algn="l"/>
              </a:tabLst>
            </a:pPr>
            <a:r>
              <a:rPr lang="ar-JO" kern="0" dirty="0">
                <a:latin typeface="Segoe UI" panose="020B0502040204020203" pitchFamily="34" charset="0"/>
                <a:cs typeface="Segoe UI" panose="020B0502040204020203" pitchFamily="34" charset="0"/>
              </a:rPr>
              <a:t>4-</a:t>
            </a:r>
            <a:r>
              <a:rPr lang="ar-YE" kern="0" dirty="0">
                <a:latin typeface="Segoe UI" panose="020B0502040204020203" pitchFamily="34" charset="0"/>
                <a:cs typeface="Segoe UI" panose="020B0502040204020203" pitchFamily="34" charset="0"/>
              </a:rPr>
              <a:t>الإسلام نظام قيمي متكامل يوفر القيم والمبادىء الصالحة التي تشكل ضمير الفرد والجماعة.</a:t>
            </a:r>
          </a:p>
          <a:p>
            <a:pPr algn="r" rtl="1" fontAlgn="base">
              <a:lnSpc>
                <a:spcPct val="107000"/>
              </a:lnSpc>
              <a:spcAft>
                <a:spcPts val="800"/>
              </a:spcAft>
              <a:buSzPts val="1000"/>
              <a:tabLst>
                <a:tab pos="457200" algn="l"/>
              </a:tabLst>
            </a:pPr>
            <a:r>
              <a:rPr lang="ar-JO" kern="0" dirty="0">
                <a:latin typeface="Segoe UI" panose="020B0502040204020203" pitchFamily="34" charset="0"/>
                <a:cs typeface="Segoe UI" panose="020B0502040204020203" pitchFamily="34" charset="0"/>
              </a:rPr>
              <a:t>5-</a:t>
            </a:r>
            <a:r>
              <a:rPr lang="ar-YE" kern="0" dirty="0">
                <a:latin typeface="Segoe UI" panose="020B0502040204020203" pitchFamily="34" charset="0"/>
                <a:cs typeface="Segoe UI" panose="020B0502040204020203" pitchFamily="34" charset="0"/>
              </a:rPr>
              <a:t>العلاقة بين الإسلام والعروبة علاقة عضوية</a:t>
            </a:r>
          </a:p>
        </p:txBody>
      </p:sp>
      <p:pic>
        <p:nvPicPr>
          <p:cNvPr id="4" name="Picture 3">
            <a:extLst>
              <a:ext uri="{FF2B5EF4-FFF2-40B4-BE49-F238E27FC236}">
                <a16:creationId xmlns:a16="http://schemas.microsoft.com/office/drawing/2014/main" xmlns="" id="{7BEECCE9-78D8-A9D1-1420-5A03DF3FE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005" y="1403334"/>
            <a:ext cx="1553591" cy="846051"/>
          </a:xfrm>
          <a:prstGeom prst="rect">
            <a:avLst/>
          </a:prstGeom>
        </p:spPr>
      </p:pic>
      <p:pic>
        <p:nvPicPr>
          <p:cNvPr id="10" name="Graphic 21">
            <a:extLst>
              <a:ext uri="{FF2B5EF4-FFF2-40B4-BE49-F238E27FC236}">
                <a16:creationId xmlns:a16="http://schemas.microsoft.com/office/drawing/2014/main" xmlns="" id="{D477CCD9-B2C6-ED94-78DA-7C2A9CB963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094" y="0"/>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11343">
        <p14:prism isInverted="1"/>
      </p:transition>
    </mc:Choice>
    <mc:Fallback xmlns="">
      <p:transition spd="slow" advTm="111343">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FD1A4F2-D492-1921-2F16-123BA48BFFE6}"/>
              </a:ext>
            </a:extLst>
          </p:cNvPr>
          <p:cNvSpPr/>
          <p:nvPr/>
        </p:nvSpPr>
        <p:spPr>
          <a:xfrm>
            <a:off x="422031" y="1235947"/>
            <a:ext cx="1137473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1834591" y="1382638"/>
            <a:ext cx="9699400" cy="4108817"/>
          </a:xfrm>
          <a:prstGeom prst="rect">
            <a:avLst/>
          </a:prstGeom>
          <a:noFill/>
        </p:spPr>
        <p:txBody>
          <a:bodyPr wrap="square" rtlCol="0">
            <a:spAutoFit/>
          </a:bodyPr>
          <a:lstStyle/>
          <a:p>
            <a:pPr algn="r" fontAlgn="base"/>
            <a:r>
              <a:rPr lang="ar-YE" b="1" u="sng" kern="0" dirty="0">
                <a:solidFill>
                  <a:srgbClr val="00B0F0"/>
                </a:solidFill>
                <a:latin typeface="Segoe UI" panose="020B0502040204020203" pitchFamily="34" charset="0"/>
                <a:cs typeface="Segoe UI" panose="020B0502040204020203" pitchFamily="34" charset="0"/>
              </a:rPr>
              <a:t>الأسس الوطنية والقومية والإنسانية:</a:t>
            </a:r>
            <a:endParaRPr lang="ar-YE" b="1" i="0" dirty="0">
              <a:solidFill>
                <a:srgbClr val="00B0F0"/>
              </a:solidFill>
              <a:effectLst/>
              <a:latin typeface="Segoe UI" panose="020B0502040204020203" pitchFamily="34" charset="0"/>
              <a:cs typeface="Segoe UI" panose="020B0502040204020203" pitchFamily="34" charset="0"/>
            </a:endParaRP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المملكة الأردنية الهاشمية دولة عربية ونظام الحكم فيها نيابي ملكي وراثي</a:t>
            </a: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الأردن جزء من الوطن العربي والشعب الأردني جزء لا يتجزأ من الأمة العربية والإسلامية.</a:t>
            </a: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اللغة العربية ركن أساسي في وجود الأمة العربية وعامل من عوامل وحدتها و نهضتها.</a:t>
            </a: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القضية الفلسطينية قضية مصيرية للشعب الأردني، والعدوان الصهيوني على فلسطين تحد سياسي وعسكري وحضاري للامة العربية الإسلامية بعامة والأردن بخاصة.</a:t>
            </a: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الأمة العربية حقيقة تاريخية راسخة والوحدة العربية ضرورة حيوية لوجودها وتقدمها.</a:t>
            </a:r>
          </a:p>
          <a:p>
            <a:pPr marL="285750" indent="-285750" algn="r" rtl="1" fontAlgn="base">
              <a:lnSpc>
                <a:spcPct val="150000"/>
              </a:lnSpc>
              <a:buFontTx/>
              <a:buChar char="-"/>
            </a:pPr>
            <a:r>
              <a:rPr lang="ar-YE" b="0" i="0" dirty="0">
                <a:effectLst/>
                <a:latin typeface="Segoe UI" panose="020B0502040204020203" pitchFamily="34" charset="0"/>
                <a:cs typeface="Segoe UI" panose="020B0502040204020203" pitchFamily="34" charset="0"/>
              </a:rPr>
              <a:t>التكيف مع متغيرات العصر وتوفير القدرة الذاتية لتلبية متطلباته.</a:t>
            </a:r>
            <a:endParaRPr lang="ar-JO" b="0" i="0" dirty="0">
              <a:effectLst/>
              <a:latin typeface="Segoe UI" panose="020B0502040204020203" pitchFamily="34" charset="0"/>
              <a:cs typeface="Segoe UI" panose="020B0502040204020203" pitchFamily="34" charset="0"/>
            </a:endParaRP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التفاهم الدولي على أساس العدل والمساواة والحرية.</a:t>
            </a:r>
          </a:p>
          <a:p>
            <a:pPr algn="r" rtl="1" fontAlgn="base">
              <a:lnSpc>
                <a:spcPct val="150000"/>
              </a:lnSpc>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المشاركة الإيجابية في الحضارة العالمية وتطويرها.</a:t>
            </a:r>
          </a:p>
        </p:txBody>
      </p:sp>
      <p:pic>
        <p:nvPicPr>
          <p:cNvPr id="4" name="Graphic 21">
            <a:extLst>
              <a:ext uri="{FF2B5EF4-FFF2-40B4-BE49-F238E27FC236}">
                <a16:creationId xmlns:a16="http://schemas.microsoft.com/office/drawing/2014/main" xmlns="" id="{D4340123-8718-DDE1-44FA-B031C3A2D3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992" y="-65110"/>
            <a:ext cx="2591822" cy="1210204"/>
          </a:xfrm>
          <a:prstGeom prst="rect">
            <a:avLst/>
          </a:prstGeom>
        </p:spPr>
      </p:pic>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38212">
        <p14:prism isInverted="1"/>
      </p:transition>
    </mc:Choice>
    <mc:Fallback xmlns="">
      <p:transition spd="slow" advTm="13821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F862A973-E461-DBE4-D25C-8C2E403F676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1534333" y="1723325"/>
            <a:ext cx="9388226" cy="2862322"/>
          </a:xfrm>
          <a:prstGeom prst="rect">
            <a:avLst/>
          </a:prstGeom>
          <a:noFill/>
        </p:spPr>
        <p:txBody>
          <a:bodyPr wrap="square" rtlCol="0">
            <a:spAutoFit/>
          </a:bodyPr>
          <a:lstStyle/>
          <a:p>
            <a:pPr algn="r" fontAlgn="base"/>
            <a:r>
              <a:rPr lang="ar-YE" b="1" u="sng" kern="0" dirty="0">
                <a:solidFill>
                  <a:srgbClr val="00B0F0"/>
                </a:solidFill>
                <a:latin typeface="Segoe UI" panose="020B0502040204020203" pitchFamily="34" charset="0"/>
                <a:cs typeface="Segoe UI" panose="020B0502040204020203" pitchFamily="34" charset="0"/>
              </a:rPr>
              <a:t>الأسس الاجتماعية:</a:t>
            </a:r>
          </a:p>
          <a:p>
            <a:pPr algn="r" rtl="1" fontAlgn="base"/>
            <a:endParaRPr lang="ar-JO" b="0" i="0" dirty="0">
              <a:solidFill>
                <a:srgbClr val="4B4B4B"/>
              </a:solidFill>
              <a:effectLst/>
              <a:latin typeface="Segoe UI" panose="020B0502040204020203" pitchFamily="34" charset="0"/>
              <a:cs typeface="Segoe UI" panose="020B0502040204020203" pitchFamily="34" charset="0"/>
            </a:endParaRPr>
          </a:p>
          <a:p>
            <a:pPr marL="342900" indent="-342900" algn="r" rtl="1" fontAlgn="base">
              <a:buFontTx/>
              <a:buChar char="-"/>
            </a:pPr>
            <a:r>
              <a:rPr lang="ar-YE" b="0" i="0" dirty="0">
                <a:effectLst/>
                <a:latin typeface="Segoe UI" panose="020B0502040204020203" pitchFamily="34" charset="0"/>
                <a:cs typeface="Segoe UI" panose="020B0502040204020203" pitchFamily="34" charset="0"/>
              </a:rPr>
              <a:t>الأردنيون متساوون في الحقوق والواجبات السياسية والاجتماعية والاقتصادية ويتفاضلون بمدى عطائهم لمجتمعهم وانتمائهم له.</a:t>
            </a:r>
            <a:endParaRPr lang="ar-JO" b="0" i="0" dirty="0">
              <a:effectLst/>
              <a:latin typeface="Segoe UI" panose="020B0502040204020203" pitchFamily="34" charset="0"/>
              <a:cs typeface="Segoe UI" panose="020B0502040204020203" pitchFamily="34" charset="0"/>
            </a:endParaRPr>
          </a:p>
          <a:p>
            <a:pPr marL="342900" indent="-342900" algn="r" rtl="1" fontAlgn="base">
              <a:buFontTx/>
              <a:buChar char="-"/>
            </a:pPr>
            <a:endParaRPr lang="ar-YE" b="0" i="0" dirty="0">
              <a:effectLst/>
              <a:latin typeface="Segoe UI" panose="020B0502040204020203" pitchFamily="34" charset="0"/>
              <a:cs typeface="Segoe UI" panose="020B0502040204020203" pitchFamily="34" charset="0"/>
            </a:endParaRPr>
          </a:p>
          <a:p>
            <a:pPr marL="342900" indent="-342900" algn="r" rtl="1" fontAlgn="base">
              <a:buFontTx/>
              <a:buChar char="-"/>
            </a:pPr>
            <a:r>
              <a:rPr lang="ar-YE" b="0" i="0" dirty="0">
                <a:effectLst/>
                <a:latin typeface="Segoe UI" panose="020B0502040204020203" pitchFamily="34" charset="0"/>
                <a:cs typeface="Segoe UI" panose="020B0502040204020203" pitchFamily="34" charset="0"/>
              </a:rPr>
              <a:t>احترام حرية الفرد وكرامته.</a:t>
            </a:r>
            <a:endParaRPr lang="ar-JO" b="0" i="0" dirty="0">
              <a:effectLst/>
              <a:latin typeface="Segoe UI" panose="020B0502040204020203" pitchFamily="34" charset="0"/>
              <a:cs typeface="Segoe UI" panose="020B0502040204020203" pitchFamily="34" charset="0"/>
            </a:endParaRPr>
          </a:p>
          <a:p>
            <a:pPr marL="342900" indent="-342900" algn="r" rtl="1" fontAlgn="base">
              <a:buFontTx/>
              <a:buChar char="-"/>
            </a:pPr>
            <a:endParaRPr lang="ar-YE" b="0" i="0" dirty="0">
              <a:effectLst/>
              <a:latin typeface="Segoe UI" panose="020B0502040204020203" pitchFamily="34" charset="0"/>
              <a:cs typeface="Segoe UI" panose="020B0502040204020203" pitchFamily="34" charset="0"/>
            </a:endParaRPr>
          </a:p>
          <a:p>
            <a:pPr marL="342900" indent="-342900" algn="r" rtl="1" fontAlgn="base">
              <a:buFontTx/>
              <a:buChar char="-"/>
            </a:pPr>
            <a:r>
              <a:rPr lang="ar-YE" b="0" i="0" dirty="0">
                <a:effectLst/>
                <a:latin typeface="Segoe UI" panose="020B0502040204020203" pitchFamily="34" charset="0"/>
                <a:cs typeface="Segoe UI" panose="020B0502040204020203" pitchFamily="34" charset="0"/>
              </a:rPr>
              <a:t>المشاركة السياسية والاجتماعية في إطار النظام الديمقراطي حق للفرد وواجب عليه إزاء مجتمعه.</a:t>
            </a:r>
            <a:endParaRPr lang="ar-JO" b="0" i="0" dirty="0">
              <a:effectLst/>
              <a:latin typeface="Segoe UI" panose="020B0502040204020203" pitchFamily="34" charset="0"/>
              <a:cs typeface="Segoe UI" panose="020B0502040204020203" pitchFamily="34" charset="0"/>
            </a:endParaRPr>
          </a:p>
          <a:p>
            <a:pPr marL="342900" indent="-342900" algn="r" rtl="1" fontAlgn="base">
              <a:buFontTx/>
              <a:buChar char="-"/>
            </a:pPr>
            <a:endParaRPr lang="ar-YE" b="0" i="0" dirty="0">
              <a:effectLst/>
              <a:latin typeface="Segoe UI" panose="020B0502040204020203" pitchFamily="34" charset="0"/>
              <a:cs typeface="Segoe UI" panose="020B0502040204020203" pitchFamily="34" charset="0"/>
            </a:endParaRPr>
          </a:p>
          <a:p>
            <a:pPr algn="r" rtl="1" fontAlgn="base"/>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التربية ضرورة اجتماعية والتعليم حق للجميع كل وفق قابلياته وقدراته الذاتية.</a:t>
            </a:r>
          </a:p>
        </p:txBody>
      </p:sp>
      <p:pic>
        <p:nvPicPr>
          <p:cNvPr id="11" name="Graphic 21">
            <a:extLst>
              <a:ext uri="{FF2B5EF4-FFF2-40B4-BE49-F238E27FC236}">
                <a16:creationId xmlns:a16="http://schemas.microsoft.com/office/drawing/2014/main" xmlns="" id="{3B47ED51-FDC8-DA5E-676D-4157D6A957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273" y="-20870"/>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67901">
        <p14:prism isInverted="1"/>
      </p:transition>
    </mc:Choice>
    <mc:Fallback xmlns="">
      <p:transition spd="slow" advTm="6790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B43D8674-B02B-6916-2789-DB6453C28438}"/>
              </a:ext>
            </a:extLst>
          </p:cNvPr>
          <p:cNvSpPr/>
          <p:nvPr/>
        </p:nvSpPr>
        <p:spPr>
          <a:xfrm>
            <a:off x="713928" y="1421807"/>
            <a:ext cx="10751241"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26831" y="1509992"/>
            <a:ext cx="10572916" cy="3908762"/>
          </a:xfrm>
          <a:prstGeom prst="rect">
            <a:avLst/>
          </a:prstGeom>
          <a:noFill/>
        </p:spPr>
        <p:txBody>
          <a:bodyPr wrap="square" rtlCol="0">
            <a:spAutoFit/>
          </a:bodyPr>
          <a:lstStyle/>
          <a:p>
            <a:pPr algn="r" fontAlgn="base"/>
            <a:r>
              <a:rPr lang="ar-YE" sz="1600" b="1" u="sng" kern="0" dirty="0">
                <a:solidFill>
                  <a:srgbClr val="00B0F0"/>
                </a:solidFill>
                <a:latin typeface="Segoe UI" panose="020B0502040204020203" pitchFamily="34" charset="0"/>
                <a:cs typeface="Segoe UI" panose="020B0502040204020203" pitchFamily="34" charset="0"/>
              </a:rPr>
              <a:t>مبادئ السياسة التربوية:</a:t>
            </a:r>
          </a:p>
          <a:p>
            <a:pPr algn="r" fontAlgn="base"/>
            <a:r>
              <a:rPr lang="ar-YE" sz="1600" u="sng" kern="0" dirty="0">
                <a:solidFill>
                  <a:srgbClr val="2C2F34"/>
                </a:solidFill>
                <a:latin typeface="Segoe UI" panose="020B0502040204020203" pitchFamily="34" charset="0"/>
                <a:cs typeface="Segoe UI" panose="020B0502040204020203" pitchFamily="34" charset="0"/>
              </a:rPr>
              <a:t>تتمثل مبادئ السياسة التربوية فيما يلي:-</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توجيه النظام التربوي ليكون أكثر مواءمة لحاجات الفرد والمجتمع وإقامة التوازن بينهما.</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‌توفير الفرص لتحقيق مبدأ التربية المستديمة واستثمار أنماط التربية الموازية بالتنسيق مع الجهات المختصة.</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‌تأكيد أهمية التربية السياسية في النظام التربوي وترسيخ مبادئ المشاركة والعدالة والديمقراطية وممارستها.</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‌توجيه العملية التربوية توجيها يطور في شخصية المواطن القدرة على التحليل والنقد و المبادرة والإبداع والحوار الايجابي وتعزيز القيم المستمدة من الحضارة العربية والإسلامية والإنسانية.</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ترسيخ المنهج العلمي في النظام التربوي تخطيطا وتنفيذا وتقويما وتطوير نظم البحث والتقويم والمتابعة.</a:t>
            </a:r>
          </a:p>
          <a:p>
            <a:pPr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توسيع أنماط التربية في المؤسسات التربوية لتشمل برامج التربية الخاصة والموهوبين وذوي الاحتياجات الخاصة.</a:t>
            </a:r>
          </a:p>
          <a:p>
            <a:pPr indent="-342900"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‌الاعتزاز بمكانة المعلم العلمية والاجتماعية لدوره المتميز في بناء الإنسان والمجتمع.</a:t>
            </a:r>
          </a:p>
          <a:p>
            <a:pPr indent="-342900" algn="r" rtl="1" fontAlgn="base">
              <a:lnSpc>
                <a:spcPct val="150000"/>
              </a:lnSpc>
              <a:buFont typeface="Arial" panose="020B0604020202020204" pitchFamily="34" charset="0"/>
              <a:buChar char="•"/>
            </a:pPr>
            <a:r>
              <a:rPr lang="ar-YE" sz="1600" dirty="0">
                <a:latin typeface="Segoe UI" panose="020B0502040204020203" pitchFamily="34" charset="0"/>
                <a:cs typeface="Segoe UI" panose="020B0502040204020203" pitchFamily="34" charset="0"/>
              </a:rPr>
              <a:t>تأكيد أهمية التربية العسكرية والثقافة البيئية</a:t>
            </a:r>
          </a:p>
        </p:txBody>
      </p:sp>
      <p:pic>
        <p:nvPicPr>
          <p:cNvPr id="3" name="Graphic 21">
            <a:extLst>
              <a:ext uri="{FF2B5EF4-FFF2-40B4-BE49-F238E27FC236}">
                <a16:creationId xmlns:a16="http://schemas.microsoft.com/office/drawing/2014/main" xmlns="" id="{9D08A0DF-BC06-8497-7E14-FE0AB315E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386" y="0"/>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42146">
        <p14:prism isInverted="1"/>
      </p:transition>
    </mc:Choice>
    <mc:Fallback xmlns="">
      <p:transition spd="slow" advTm="14214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350BD83-78EB-34D3-D773-AF652180F1A7}"/>
              </a:ext>
            </a:extLst>
          </p:cNvPr>
          <p:cNvSpPr/>
          <p:nvPr/>
        </p:nvSpPr>
        <p:spPr>
          <a:xfrm>
            <a:off x="381837" y="1235947"/>
            <a:ext cx="11203912" cy="4863402"/>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494871" y="1471060"/>
            <a:ext cx="10870596" cy="4524315"/>
          </a:xfrm>
          <a:prstGeom prst="rect">
            <a:avLst/>
          </a:prstGeom>
          <a:noFill/>
        </p:spPr>
        <p:txBody>
          <a:bodyPr wrap="square" rtlCol="0">
            <a:spAutoFit/>
          </a:bodyPr>
          <a:lstStyle/>
          <a:p>
            <a:pPr algn="r" fontAlgn="base"/>
            <a:r>
              <a:rPr lang="ar-YE" b="1" u="sng" kern="0" dirty="0">
                <a:solidFill>
                  <a:srgbClr val="00B0F0"/>
                </a:solidFill>
                <a:latin typeface="Segoe UI" panose="020B0502040204020203" pitchFamily="34" charset="0"/>
                <a:cs typeface="Segoe UI" panose="020B0502040204020203" pitchFamily="34" charset="0"/>
              </a:rPr>
              <a:t>المراحل التعليمية وأهدافها</a:t>
            </a:r>
          </a:p>
          <a:p>
            <a:pPr algn="r" fontAlgn="base">
              <a:lnSpc>
                <a:spcPct val="150000"/>
              </a:lnSpc>
            </a:pPr>
            <a:r>
              <a:rPr lang="ar-YE" u="sng" kern="0" dirty="0">
                <a:solidFill>
                  <a:srgbClr val="2C2F34"/>
                </a:solidFill>
                <a:latin typeface="Segoe UI" panose="020B0502040204020203" pitchFamily="34" charset="0"/>
                <a:cs typeface="Segoe UI" panose="020B0502040204020203" pitchFamily="34" charset="0"/>
              </a:rPr>
              <a:t>‌تصنف المؤسسات التعليمية من حيث مراحلها إلى الأنواع التالية:</a:t>
            </a:r>
          </a:p>
          <a:p>
            <a:pPr algn="r" rtl="1" fontAlgn="base">
              <a:lnSpc>
                <a:spcPct val="150000"/>
              </a:lnSpc>
              <a:buFont typeface="Arial" panose="020B0604020202020204" pitchFamily="34" charset="0"/>
              <a:buChar char="•"/>
            </a:pPr>
            <a:r>
              <a:rPr lang="ar-YE" b="0" i="0" dirty="0">
                <a:effectLst/>
                <a:latin typeface="Segoe UI" panose="020B0502040204020203" pitchFamily="34" charset="0"/>
                <a:cs typeface="Segoe UI" panose="020B0502040204020203" pitchFamily="34" charset="0"/>
              </a:rPr>
              <a:t>مرحلة رياض الأطفال ومدتها سنتان على الأكثر.</a:t>
            </a:r>
          </a:p>
          <a:p>
            <a:pPr algn="r" rtl="1" fontAlgn="base">
              <a:lnSpc>
                <a:spcPct val="150000"/>
              </a:lnSpc>
              <a:buFont typeface="Arial" panose="020B0604020202020204" pitchFamily="34" charset="0"/>
              <a:buChar char="•"/>
            </a:pPr>
            <a:r>
              <a:rPr lang="ar-YE" b="0" i="0" dirty="0">
                <a:effectLst/>
                <a:latin typeface="Segoe UI" panose="020B0502040204020203" pitchFamily="34" charset="0"/>
                <a:cs typeface="Segoe UI" panose="020B0502040204020203" pitchFamily="34" charset="0"/>
              </a:rPr>
              <a:t>مرحلة التعليم الأساسي ومدتها عشر سنوات.</a:t>
            </a:r>
          </a:p>
          <a:p>
            <a:pPr algn="r" rtl="1" fontAlgn="base">
              <a:lnSpc>
                <a:spcPct val="150000"/>
              </a:lnSpc>
              <a:buFont typeface="Arial" panose="020B0604020202020204" pitchFamily="34" charset="0"/>
              <a:buChar char="•"/>
            </a:pPr>
            <a:r>
              <a:rPr lang="ar-YE" b="0" i="0" dirty="0">
                <a:effectLst/>
                <a:latin typeface="Segoe UI" panose="020B0502040204020203" pitchFamily="34" charset="0"/>
                <a:cs typeface="Segoe UI" panose="020B0502040204020203" pitchFamily="34" charset="0"/>
              </a:rPr>
              <a:t>مرحلة التعليم الثانوي ومدتها سنتان</a:t>
            </a:r>
            <a:endParaRPr lang="ar-JO" b="0" i="0" dirty="0">
              <a:effectLst/>
              <a:latin typeface="Segoe UI" panose="020B0502040204020203" pitchFamily="34" charset="0"/>
              <a:cs typeface="Segoe UI" panose="020B0502040204020203" pitchFamily="34" charset="0"/>
            </a:endParaRPr>
          </a:p>
          <a:p>
            <a:pPr algn="r" rtl="1" fontAlgn="base">
              <a:lnSpc>
                <a:spcPct val="150000"/>
              </a:lnSpc>
              <a:buFont typeface="Arial" panose="020B0604020202020204" pitchFamily="34" charset="0"/>
              <a:buChar char="•"/>
            </a:pPr>
            <a:r>
              <a:rPr lang="ar-JO" dirty="0">
                <a:latin typeface="Segoe UI" panose="020B0502040204020203" pitchFamily="34" charset="0"/>
                <a:cs typeface="Segoe UI" panose="020B0502040204020203" pitchFamily="34" charset="0"/>
              </a:rPr>
              <a:t>مرحلة التعليم العالي ما بعد التعليم الثانوي.</a:t>
            </a:r>
          </a:p>
          <a:p>
            <a:pPr algn="r" rtl="1" fontAlgn="base">
              <a:lnSpc>
                <a:spcPct val="150000"/>
              </a:lnSpc>
            </a:pPr>
            <a:r>
              <a:rPr lang="ar-JO" b="1" i="0" u="none" strike="noStrike" dirty="0">
                <a:effectLst/>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ال</a:t>
            </a:r>
            <a:r>
              <a:rPr lang="ar-YE" dirty="0">
                <a:latin typeface="Segoe UI" panose="020B0502040204020203" pitchFamily="34" charset="0"/>
                <a:cs typeface="Segoe UI" panose="020B0502040204020203" pitchFamily="34" charset="0"/>
              </a:rPr>
              <a:t>تعليم الأساسي تعليم إلزامي ومجاني في المدارس الحكومية.</a:t>
            </a:r>
          </a:p>
          <a:p>
            <a:pPr algn="r" rtl="1" fontAlgn="base">
              <a:lnSpc>
                <a:spcPct val="150000"/>
              </a:lnSpc>
            </a:pPr>
            <a:r>
              <a:rPr lang="ar-YE" dirty="0">
                <a:latin typeface="Segoe UI" panose="020B0502040204020203" pitchFamily="34" charset="0"/>
                <a:cs typeface="Segoe UI" panose="020B0502040204020203" pitchFamily="34" charset="0"/>
              </a:rPr>
              <a:t>‌</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يقبل الطالب في السنة الأولى من مرحلة التعليم الأساسي أذا أتم السنة السادسة من عمره في نهاية كانون الأول من العام الدراسي الذي يقبل فيه</a:t>
            </a:r>
            <a:r>
              <a:rPr lang="ar-JO" dirty="0">
                <a:latin typeface="Segoe UI" panose="020B0502040204020203" pitchFamily="34" charset="0"/>
                <a:cs typeface="Segoe UI" panose="020B0502040204020203" pitchFamily="34" charset="0"/>
              </a:rPr>
              <a:t>.</a:t>
            </a:r>
          </a:p>
          <a:p>
            <a:pPr algn="r" rtl="1" fontAlgn="base">
              <a:lnSpc>
                <a:spcPct val="150000"/>
              </a:lnSpc>
            </a:pP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التعليم الثانوي تعليم يلتحق به الطلبة وفق قدراتهم وميولهم ويقوم على تقديم خبرات ثقافية وعلمية ومهنية متخصصة تلبي حاجات المجتمع الأردني </a:t>
            </a:r>
            <a:r>
              <a:rPr lang="ar-JO" dirty="0">
                <a:latin typeface="Segoe UI" panose="020B0502040204020203" pitchFamily="34" charset="0"/>
                <a:cs typeface="Segoe UI" panose="020B0502040204020203" pitchFamily="34" charset="0"/>
              </a:rPr>
              <a:t>.</a:t>
            </a:r>
            <a:endParaRPr lang="ar-YE"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24D2A9EF-2DD9-6943-ED78-4DED16893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134" y="1659796"/>
            <a:ext cx="3105150" cy="1789934"/>
          </a:xfrm>
          <a:prstGeom prst="rect">
            <a:avLst/>
          </a:prstGeom>
        </p:spPr>
      </p:pic>
      <p:pic>
        <p:nvPicPr>
          <p:cNvPr id="10" name="Graphic 21">
            <a:extLst>
              <a:ext uri="{FF2B5EF4-FFF2-40B4-BE49-F238E27FC236}">
                <a16:creationId xmlns:a16="http://schemas.microsoft.com/office/drawing/2014/main" xmlns="" id="{00978494-2DE5-E519-2D01-CAA691806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87" y="0"/>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3163">
        <p14:prism isInverted="1"/>
      </p:transition>
    </mc:Choice>
    <mc:Fallback xmlns="">
      <p:transition spd="slow" advTm="103163">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BF0C4B5-6DD8-7E30-E2C0-7578C4702E77}"/>
              </a:ext>
            </a:extLst>
          </p:cNvPr>
          <p:cNvSpPr/>
          <p:nvPr/>
        </p:nvSpPr>
        <p:spPr>
          <a:xfrm>
            <a:off x="550218" y="1235947"/>
            <a:ext cx="11166160" cy="499379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xmlns="" id="{C0D60A9B-459B-8284-662E-FE39E6A7D5BB}"/>
              </a:ext>
            </a:extLst>
          </p:cNvPr>
          <p:cNvSpPr txBox="1"/>
          <p:nvPr/>
        </p:nvSpPr>
        <p:spPr>
          <a:xfrm>
            <a:off x="550218" y="1367561"/>
            <a:ext cx="10657436" cy="4052391"/>
          </a:xfrm>
          <a:prstGeom prst="rect">
            <a:avLst/>
          </a:prstGeom>
          <a:noFill/>
        </p:spPr>
        <p:txBody>
          <a:bodyPr wrap="square" rtlCol="0">
            <a:spAutoFit/>
          </a:bodyPr>
          <a:lstStyle/>
          <a:p>
            <a:pPr marL="0" marR="0" algn="ctr" rtl="1" fontAlgn="ctr">
              <a:lnSpc>
                <a:spcPts val="3000"/>
              </a:lnSpc>
              <a:spcBef>
                <a:spcPts val="0"/>
              </a:spcBef>
              <a:spcAft>
                <a:spcPts val="800"/>
              </a:spcAft>
            </a:pPr>
            <a:r>
              <a:rPr lang="ar-JO"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سياسات التعليم في الجمهورية اللبنانية</a:t>
            </a:r>
          </a:p>
          <a:p>
            <a:pPr marL="0" marR="0" algn="r" rtl="1" fontAlgn="ctr">
              <a:lnSpc>
                <a:spcPct val="150000"/>
              </a:lnSpc>
              <a:spcBef>
                <a:spcPts val="0"/>
              </a:spcBef>
              <a:spcAft>
                <a:spcPts val="800"/>
              </a:spcAft>
            </a:pPr>
            <a:r>
              <a:rPr lang="ar-SA" b="1" u="sng" kern="0" dirty="0">
                <a:effectLst/>
                <a:latin typeface="Segoe UI" panose="020B0502040204020203" pitchFamily="34" charset="0"/>
                <a:ea typeface="Times New Roman" panose="02020603050405020304" pitchFamily="18" charset="0"/>
                <a:cs typeface="Segoe UI" panose="020B0502040204020203" pitchFamily="34" charset="0"/>
              </a:rPr>
              <a:t>أطر السياسة التربوية</a:t>
            </a:r>
            <a:r>
              <a:rPr lang="ar-JO" b="1" u="sng" kern="0" dirty="0">
                <a:effectLst/>
                <a:latin typeface="Segoe UI" panose="020B0502040204020203" pitchFamily="34" charset="0"/>
                <a:ea typeface="Times New Roman" panose="02020603050405020304" pitchFamily="18" charset="0"/>
                <a:cs typeface="Segoe UI" panose="020B0502040204020203" pitchFamily="34" charset="0"/>
              </a:rPr>
              <a:t> في دولة لبنان</a:t>
            </a:r>
            <a:endParaRPr lang="en-US" u="sng"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50000"/>
              </a:lnSpc>
              <a:spcBef>
                <a:spcPts val="0"/>
              </a:spcBef>
              <a:spcAft>
                <a:spcPts val="750"/>
              </a:spcAft>
            </a:pPr>
            <a:r>
              <a:rPr lang="ar-SA" b="1" dirty="0">
                <a:latin typeface="Segoe UI" panose="020B0502040204020203" pitchFamily="34" charset="0"/>
                <a:cs typeface="Segoe UI" panose="020B0502040204020203" pitchFamily="34" charset="0"/>
              </a:rPr>
              <a:t>تتمحور أطر السياسة التربوية حول المبادئ التالية</a:t>
            </a:r>
            <a:r>
              <a:rPr lang="en-US" b="1" dirty="0">
                <a:latin typeface="Segoe UI" panose="020B0502040204020203" pitchFamily="34" charset="0"/>
                <a:cs typeface="Segoe UI" panose="020B0502040204020203" pitchFamily="34" charset="0"/>
              </a:rPr>
              <a:t>:</a:t>
            </a:r>
            <a:r>
              <a:rPr lang="en-US" sz="2000" dirty="0">
                <a:latin typeface="Segoe UI" panose="020B0502040204020203" pitchFamily="34" charset="0"/>
                <a:cs typeface="Segoe UI" panose="020B0502040204020203" pitchFamily="34" charset="0"/>
              </a:rPr>
              <a:t/>
            </a:r>
            <a:br>
              <a:rPr lang="en-US" sz="2000" dirty="0">
                <a:latin typeface="Segoe UI" panose="020B0502040204020203" pitchFamily="34" charset="0"/>
                <a:cs typeface="Segoe UI" panose="020B0502040204020203" pitchFamily="34" charset="0"/>
              </a:rPr>
            </a:br>
            <a:r>
              <a:rPr lang="en-US" dirty="0">
                <a:latin typeface="Segoe UI" panose="020B0502040204020203" pitchFamily="34" charset="0"/>
                <a:cs typeface="Segoe UI" panose="020B0502040204020203" pitchFamily="34" charset="0"/>
              </a:rPr>
              <a:t/>
            </a:r>
            <a:br>
              <a:rPr lang="en-US"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1-</a:t>
            </a:r>
            <a:r>
              <a:rPr lang="ar-SA" dirty="0">
                <a:latin typeface="Segoe UI" panose="020B0502040204020203" pitchFamily="34" charset="0"/>
                <a:cs typeface="Segoe UI" panose="020B0502040204020203" pitchFamily="34" charset="0"/>
              </a:rPr>
              <a:t> التركيز على أن تربية الطفل مسؤولية مشتركة بين الأسرة والمجتمع والدولة</a:t>
            </a:r>
            <a:r>
              <a:rPr lang="en-US" dirty="0">
                <a:latin typeface="Segoe UI" panose="020B0502040204020203" pitchFamily="34" charset="0"/>
                <a:cs typeface="Segoe UI" panose="020B0502040204020203" pitchFamily="34" charset="0"/>
              </a:rPr>
              <a:t>.</a:t>
            </a:r>
            <a:br>
              <a:rPr lang="en-US"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2-</a:t>
            </a:r>
            <a:r>
              <a:rPr lang="ar-SA" dirty="0">
                <a:latin typeface="Segoe UI" panose="020B0502040204020203" pitchFamily="34" charset="0"/>
                <a:cs typeface="Segoe UI" panose="020B0502040204020203" pitchFamily="34" charset="0"/>
              </a:rPr>
              <a:t> تعزيز التعليم الرسمي وذلك من خلال</a:t>
            </a:r>
            <a:r>
              <a:rPr lang="en-US" dirty="0">
                <a:latin typeface="Segoe UI" panose="020B0502040204020203" pitchFamily="34" charset="0"/>
                <a:cs typeface="Segoe UI" panose="020B0502040204020203" pitchFamily="34" charset="0"/>
              </a:rPr>
              <a:t>:</a:t>
            </a:r>
            <a:br>
              <a:rPr lang="en-US"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أ- </a:t>
            </a:r>
            <a:r>
              <a:rPr lang="ar-SA" dirty="0">
                <a:latin typeface="Segoe UI" panose="020B0502040204020203" pitchFamily="34" charset="0"/>
                <a:cs typeface="Segoe UI" panose="020B0502040204020203" pitchFamily="34" charset="0"/>
              </a:rPr>
              <a:t>توفير إدارة تربوية متطورة تتمتع بالدينامية والمرونة، وتقوم على مركزية التخطيط العام والمتابعة من قبل الوزارات المعنية (وزارة التربية الوطنية والشباب والرياضة، وزارة التعليم المهني والتقني ووزارة الثقافة والتعليم العالي)، وعلى اللامركزية في التنفيذ والتقييم من جانب كل وزارة</a:t>
            </a:r>
            <a:r>
              <a:rPr lang="en-US" dirty="0">
                <a:latin typeface="Segoe UI" panose="020B0502040204020203" pitchFamily="34" charset="0"/>
                <a:cs typeface="Segoe UI" panose="020B0502040204020203" pitchFamily="34" charset="0"/>
              </a:rPr>
              <a:t>.</a:t>
            </a:r>
            <a:endParaRPr lang="en-US" sz="1600" b="1"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AC616B33-41BF-8CEB-4DA4-474917D55E4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638" y="-25130"/>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07646">
        <p14:prism isInverted="1"/>
      </p:transition>
    </mc:Choice>
    <mc:Fallback xmlns="">
      <p:transition spd="slow" advTm="107646">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E190FB7-EE04-3175-FDC2-1FC75FB26096}"/>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340479" y="1744068"/>
            <a:ext cx="9646344" cy="3508653"/>
          </a:xfrm>
          <a:prstGeom prst="rect">
            <a:avLst/>
          </a:prstGeom>
          <a:noFill/>
        </p:spPr>
        <p:txBody>
          <a:bodyPr wrap="square" rtlCol="0">
            <a:spAutoFit/>
          </a:bodyPr>
          <a:lstStyle/>
          <a:p>
            <a:pPr algn="r" rtl="1"/>
            <a:r>
              <a:rPr lang="ar-JO" dirty="0">
                <a:latin typeface="Segoe UI" panose="020B0502040204020203" pitchFamily="34" charset="0"/>
                <a:cs typeface="Segoe UI" panose="020B0502040204020203" pitchFamily="34" charset="0"/>
              </a:rPr>
              <a:t>ب_ </a:t>
            </a:r>
            <a:r>
              <a:rPr lang="ar-SA" dirty="0">
                <a:latin typeface="Segoe UI" panose="020B0502040204020203" pitchFamily="34" charset="0"/>
                <a:cs typeface="Segoe UI" panose="020B0502040204020203" pitchFamily="34" charset="0"/>
              </a:rPr>
              <a:t>تشجيع المواطنين على القيام بدور فاعل يسهم في دعم هذا التعليم وفي توفير مستلزماته عند الضرورة</a:t>
            </a:r>
            <a:r>
              <a:rPr lang="en-US" dirty="0">
                <a:latin typeface="Segoe UI" panose="020B0502040204020203" pitchFamily="34" charset="0"/>
                <a:cs typeface="Segoe UI" panose="020B0502040204020203" pitchFamily="34" charset="0"/>
              </a:rPr>
              <a:t>.</a:t>
            </a:r>
            <a:br>
              <a:rPr lang="en-US"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ج_</a:t>
            </a:r>
            <a:r>
              <a:rPr lang="en-US"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توفير الوسائل الآيلة إلى النهوض بالتعليم الرسمي على الأراضي اللبنانية كافة وخصوصاً في المناطق النائية</a:t>
            </a:r>
            <a:r>
              <a:rPr lang="en-US" dirty="0">
                <a:latin typeface="Segoe UI" panose="020B0502040204020203" pitchFamily="34" charset="0"/>
                <a:cs typeface="Segoe UI" panose="020B0502040204020203" pitchFamily="34" charset="0"/>
              </a:rPr>
              <a:t>.</a:t>
            </a:r>
            <a:br>
              <a:rPr lang="en-US"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د_</a:t>
            </a:r>
            <a:r>
              <a:rPr lang="en-US"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تنفيذ</a:t>
            </a:r>
            <a:r>
              <a:rPr lang="ar-JO"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بمشروع تجميع المدارس</a:t>
            </a:r>
            <a:endParaRPr lang="ar-JO" dirty="0">
              <a:latin typeface="Segoe UI" panose="020B0502040204020203" pitchFamily="34" charset="0"/>
              <a:cs typeface="Segoe UI" panose="020B0502040204020203" pitchFamily="34" charset="0"/>
            </a:endParaRPr>
          </a:p>
          <a:p>
            <a:pPr algn="r" rtl="1"/>
            <a:endParaRPr lang="ar-JO" dirty="0">
              <a:latin typeface="Segoe UI" panose="020B0502040204020203" pitchFamily="34" charset="0"/>
              <a:cs typeface="Segoe UI" panose="020B0502040204020203" pitchFamily="34" charset="0"/>
            </a:endParaRPr>
          </a:p>
          <a:p>
            <a:pPr algn="r" rtl="1"/>
            <a:r>
              <a:rPr lang="ar-JO" dirty="0">
                <a:latin typeface="Segoe UI" panose="020B0502040204020203" pitchFamily="34" charset="0"/>
                <a:cs typeface="Segoe UI" panose="020B0502040204020203" pitchFamily="34" charset="0"/>
              </a:rPr>
              <a:t>3-</a:t>
            </a:r>
            <a:r>
              <a:rPr lang="ar-YE" dirty="0">
                <a:latin typeface="Segoe UI" panose="020B0502040204020203" pitchFamily="34" charset="0"/>
                <a:cs typeface="Segoe UI" panose="020B0502040204020203" pitchFamily="34" charset="0"/>
              </a:rPr>
              <a:t>"حماية التعليم الخاص وتعزيز رقابة الدولة على المدارس الخاصة"</a:t>
            </a:r>
            <a:r>
              <a:rPr lang="ar-JO"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وذلك انسجاماً مع أحكام المادة </a:t>
            </a:r>
            <a:r>
              <a:rPr lang="ar-JO" dirty="0">
                <a:latin typeface="Segoe UI" panose="020B0502040204020203" pitchFamily="34" charset="0"/>
                <a:cs typeface="Segoe UI" panose="020B0502040204020203" pitchFamily="34" charset="0"/>
              </a:rPr>
              <a:t>(10)</a:t>
            </a:r>
            <a:r>
              <a:rPr lang="ar-YE" dirty="0">
                <a:latin typeface="Segoe UI" panose="020B0502040204020203" pitchFamily="34" charset="0"/>
                <a:cs typeface="Segoe UI" panose="020B0502040204020203" pitchFamily="34" charset="0"/>
              </a:rPr>
              <a:t> من الدستور والقوانين والأنظمة النافذة، وبما يخدم مسيرة الوفاق الوطني من خلال المناخ التربوي العام ويساهم في عملية إنماء لبنان وأعماره.</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4-</a:t>
            </a:r>
            <a:r>
              <a:rPr lang="ar-YE" dirty="0">
                <a:latin typeface="Segoe UI" panose="020B0502040204020203" pitchFamily="34" charset="0"/>
                <a:cs typeface="Segoe UI" panose="020B0502040204020203" pitchFamily="34" charset="0"/>
              </a:rPr>
              <a:t>التأكيد على أهمية التكامل بين التعليم العام والتعليم المهني والتقني وتوثيق صلتهما بالتعليم العالي.</a:t>
            </a:r>
            <a:r>
              <a:rPr lang="ar-YE" sz="2400" dirty="0">
                <a:cs typeface="Segoe UI" panose="020B0502040204020203" pitchFamily="34" charset="0"/>
              </a:rPr>
              <a:t/>
            </a:r>
            <a:br>
              <a:rPr lang="ar-YE" sz="2400" dirty="0">
                <a:cs typeface="Segoe UI" panose="020B0502040204020203" pitchFamily="34" charset="0"/>
              </a:rPr>
            </a:br>
            <a:endParaRPr lang="ar-JO" sz="2400" dirty="0">
              <a:latin typeface="Simplified Arabic" panose="02020603050405020304" pitchFamily="18" charset="-78"/>
              <a:cs typeface="Simplified Arabic" panose="02020603050405020304" pitchFamily="18" charset="-78"/>
            </a:endParaRPr>
          </a:p>
        </p:txBody>
      </p:sp>
      <p:pic>
        <p:nvPicPr>
          <p:cNvPr id="4" name="Graphic 21">
            <a:extLst>
              <a:ext uri="{FF2B5EF4-FFF2-40B4-BE49-F238E27FC236}">
                <a16:creationId xmlns:a16="http://schemas.microsoft.com/office/drawing/2014/main" xmlns="" id="{87A16E86-2DDE-6791-70F3-168060410F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627" y="0"/>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66661">
        <p14:prism isInverted="1"/>
      </p:transition>
    </mc:Choice>
    <mc:Fallback xmlns="">
      <p:transition spd="slow" advTm="66661">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74C5F31-9445-FBB3-3A80-67EB5419AAC8}"/>
              </a:ext>
            </a:extLst>
          </p:cNvPr>
          <p:cNvSpPr/>
          <p:nvPr/>
        </p:nvSpPr>
        <p:spPr>
          <a:xfrm>
            <a:off x="793820" y="1235947"/>
            <a:ext cx="1064120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530060" y="1573449"/>
            <a:ext cx="10769922" cy="3785652"/>
          </a:xfrm>
          <a:prstGeom prst="rect">
            <a:avLst/>
          </a:prstGeom>
          <a:noFill/>
        </p:spPr>
        <p:txBody>
          <a:bodyPr wrap="square" rtlCol="0">
            <a:spAutoFit/>
          </a:bodyPr>
          <a:lstStyle/>
          <a:p>
            <a:pPr algn="r" rtl="1">
              <a:lnSpc>
                <a:spcPct val="150000"/>
              </a:lnSpc>
            </a:pPr>
            <a:r>
              <a:rPr lang="ar-JO" sz="1600" dirty="0">
                <a:latin typeface="Segoe UI" panose="020B0502040204020203" pitchFamily="34" charset="0"/>
                <a:cs typeface="Segoe UI" panose="020B0502040204020203" pitchFamily="34" charset="0"/>
              </a:rPr>
              <a:t>5- </a:t>
            </a:r>
            <a:r>
              <a:rPr lang="ar-YE" sz="1600" dirty="0">
                <a:latin typeface="Segoe UI" panose="020B0502040204020203" pitchFamily="34" charset="0"/>
                <a:cs typeface="Segoe UI" panose="020B0502040204020203" pitchFamily="34" charset="0"/>
              </a:rPr>
              <a:t>تطوير المناهج التعليمية </a:t>
            </a:r>
            <a:endParaRPr lang="ar-JO" sz="1600" dirty="0">
              <a:latin typeface="Segoe UI" panose="020B0502040204020203" pitchFamily="34" charset="0"/>
              <a:cs typeface="Segoe UI" panose="020B0502040204020203" pitchFamily="34" charset="0"/>
            </a:endParaRPr>
          </a:p>
          <a:p>
            <a:pPr algn="r" rtl="1">
              <a:lnSpc>
                <a:spcPct val="150000"/>
              </a:lnSpc>
            </a:pPr>
            <a:r>
              <a:rPr lang="ar-JO" sz="1600" dirty="0">
                <a:latin typeface="Segoe UI" panose="020B0502040204020203" pitchFamily="34" charset="0"/>
                <a:cs typeface="Segoe UI" panose="020B0502040204020203" pitchFamily="34" charset="0"/>
              </a:rPr>
              <a:t>6</a:t>
            </a:r>
            <a:r>
              <a:rPr lang="ar-YE" sz="1600" dirty="0">
                <a:latin typeface="Segoe UI" panose="020B0502040204020203" pitchFamily="34" charset="0"/>
                <a:cs typeface="Segoe UI" panose="020B0502040204020203" pitchFamily="34" charset="0"/>
              </a:rPr>
              <a:t> - تعزيز مهنة التعليم وإنصاف المعلم مادياً ومعنوياً، ومراقبته وإرشاده بما يكفل رفع مستوى عطائه التربوي.</a:t>
            </a:r>
            <a:br>
              <a:rPr lang="ar-YE" sz="1600" dirty="0">
                <a:latin typeface="Segoe UI" panose="020B0502040204020203" pitchFamily="34" charset="0"/>
                <a:cs typeface="Segoe UI" panose="020B0502040204020203" pitchFamily="34" charset="0"/>
              </a:rPr>
            </a:br>
            <a:r>
              <a:rPr lang="ar-JO" sz="1600" dirty="0">
                <a:latin typeface="Segoe UI" panose="020B0502040204020203" pitchFamily="34" charset="0"/>
                <a:cs typeface="Segoe UI" panose="020B0502040204020203" pitchFamily="34" charset="0"/>
              </a:rPr>
              <a:t>7</a:t>
            </a:r>
            <a:r>
              <a:rPr lang="ar-YE" sz="1600" dirty="0">
                <a:latin typeface="Segoe UI" panose="020B0502040204020203" pitchFamily="34" charset="0"/>
                <a:cs typeface="Segoe UI" panose="020B0502040204020203" pitchFamily="34" charset="0"/>
              </a:rPr>
              <a:t>- رفع مستوى مردود التعليم في جميع مراحله، بتطوير مناهج إعداد المعلمين وبرامج تدريبهم وذلك على اختلاف درجاتهم واختصاصاتهم، وتأهيل المعلمين الحاليين في القطاعين الرسمي والخاص.</a:t>
            </a:r>
            <a:br>
              <a:rPr lang="ar-YE" sz="1600" dirty="0">
                <a:latin typeface="Segoe UI" panose="020B0502040204020203" pitchFamily="34" charset="0"/>
                <a:cs typeface="Segoe UI" panose="020B0502040204020203" pitchFamily="34" charset="0"/>
              </a:rPr>
            </a:br>
            <a:r>
              <a:rPr lang="ar-JO" sz="1600" dirty="0">
                <a:latin typeface="Segoe UI" panose="020B0502040204020203" pitchFamily="34" charset="0"/>
                <a:cs typeface="Segoe UI" panose="020B0502040204020203" pitchFamily="34" charset="0"/>
              </a:rPr>
              <a:t>8</a:t>
            </a:r>
            <a:r>
              <a:rPr lang="ar-YE" sz="1600" dirty="0">
                <a:latin typeface="Segoe UI" panose="020B0502040204020203" pitchFamily="34" charset="0"/>
                <a:cs typeface="Segoe UI" panose="020B0502040204020203" pitchFamily="34" charset="0"/>
              </a:rPr>
              <a:t> - تكييف عدد من الأبنية المدرسية بما يتلاءم مع "المدرسة الشاملة اللبنانية"</a:t>
            </a:r>
            <a:br>
              <a:rPr lang="ar-YE" sz="1600" dirty="0">
                <a:latin typeface="Segoe UI" panose="020B0502040204020203" pitchFamily="34" charset="0"/>
                <a:cs typeface="Segoe UI" panose="020B0502040204020203" pitchFamily="34" charset="0"/>
              </a:rPr>
            </a:br>
            <a:r>
              <a:rPr lang="ar-JO" sz="1600" dirty="0">
                <a:latin typeface="Segoe UI" panose="020B0502040204020203" pitchFamily="34" charset="0"/>
                <a:cs typeface="Segoe UI" panose="020B0502040204020203" pitchFamily="34" charset="0"/>
              </a:rPr>
              <a:t>9</a:t>
            </a:r>
            <a:r>
              <a:rPr lang="ar-YE" sz="1600" dirty="0">
                <a:latin typeface="Segoe UI" panose="020B0502040204020203" pitchFamily="34" charset="0"/>
                <a:cs typeface="Segoe UI" panose="020B0502040204020203" pitchFamily="34" charset="0"/>
              </a:rPr>
              <a:t> - إعداد برامج خاصة للمتفوقين من التلاميذ في جميع مراحل التعليم</a:t>
            </a:r>
            <a:r>
              <a:rPr lang="ar-JO" sz="1600" dirty="0">
                <a:latin typeface="Segoe UI" panose="020B0502040204020203" pitchFamily="34" charset="0"/>
                <a:cs typeface="Segoe UI" panose="020B0502040204020203" pitchFamily="34" charset="0"/>
              </a:rPr>
              <a:t>.</a:t>
            </a:r>
          </a:p>
          <a:p>
            <a:pPr marL="0" marR="0" algn="just" rtl="1">
              <a:lnSpc>
                <a:spcPct val="150000"/>
              </a:lnSpc>
              <a:spcBef>
                <a:spcPts val="0"/>
              </a:spcBef>
              <a:spcAft>
                <a:spcPts val="0"/>
              </a:spcAft>
            </a:pPr>
            <a:r>
              <a:rPr lang="ar-JO" sz="1600" dirty="0">
                <a:latin typeface="Segoe UI" panose="020B0502040204020203" pitchFamily="34" charset="0"/>
                <a:cs typeface="Segoe UI" panose="020B0502040204020203" pitchFamily="34" charset="0"/>
              </a:rPr>
              <a:t>10- </a:t>
            </a:r>
            <a:r>
              <a:rPr lang="ar-YE" sz="1600" dirty="0">
                <a:latin typeface="Segoe UI" panose="020B0502040204020203" pitchFamily="34" charset="0"/>
                <a:cs typeface="Segoe UI" panose="020B0502040204020203" pitchFamily="34" charset="0"/>
              </a:rPr>
              <a:t>إيلاء مرحلة الروضة العناية والاهتمام الكافيين</a:t>
            </a:r>
            <a:endParaRPr lang="ar-JO" sz="1600" dirty="0">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r>
              <a:rPr lang="ar-JO" sz="1600" dirty="0">
                <a:latin typeface="Segoe UI" panose="020B0502040204020203" pitchFamily="34" charset="0"/>
                <a:cs typeface="Segoe UI" panose="020B0502040204020203" pitchFamily="34" charset="0"/>
              </a:rPr>
              <a:t>11- </a:t>
            </a:r>
            <a:r>
              <a:rPr lang="ar-YE" sz="1600" dirty="0">
                <a:latin typeface="Segoe UI" panose="020B0502040204020203" pitchFamily="34" charset="0"/>
                <a:cs typeface="Segoe UI" panose="020B0502040204020203" pitchFamily="34" charset="0"/>
              </a:rPr>
              <a:t>تأكيد التعاون والتنسيق مع هيئات عمل تطوعية في سبيل تعليم الكبار ومحو الأمية.</a:t>
            </a:r>
            <a:br>
              <a:rPr lang="ar-YE" sz="1600" dirty="0">
                <a:latin typeface="Segoe UI" panose="020B0502040204020203" pitchFamily="34" charset="0"/>
                <a:cs typeface="Segoe UI" panose="020B0502040204020203" pitchFamily="34" charset="0"/>
              </a:rPr>
            </a:br>
            <a:r>
              <a:rPr lang="ar-JO" sz="1600" dirty="0">
                <a:latin typeface="Segoe UI" panose="020B0502040204020203" pitchFamily="34" charset="0"/>
                <a:cs typeface="Segoe UI" panose="020B0502040204020203" pitchFamily="34" charset="0"/>
              </a:rPr>
              <a:t>12- </a:t>
            </a:r>
            <a:r>
              <a:rPr lang="ar-YE" sz="1600" dirty="0">
                <a:latin typeface="Segoe UI" panose="020B0502040204020203" pitchFamily="34" charset="0"/>
                <a:cs typeface="Segoe UI" panose="020B0502040204020203" pitchFamily="34" charset="0"/>
              </a:rPr>
              <a:t>تطوير الخدمات والنشاطات التربوية والشبابية والرياضية والفنية في المدارس وخارجها وتشجيع انفتاح المدرسة على محيطها بالتعاون المثمر بين الإدارة المدرسية والجمعيات الأهلية</a:t>
            </a:r>
            <a:endParaRPr lang="en-US" sz="16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EE4FA619-8BB3-86A6-3291-62C63DB42B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136" y="64830"/>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01259">
        <p14:prism isInverted="1"/>
      </p:transition>
    </mc:Choice>
    <mc:Fallback xmlns="">
      <p:transition spd="slow" advTm="10125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5CC5088-3B51-E73B-96B6-2BBE59034AE2}"/>
              </a:ext>
            </a:extLst>
          </p:cNvPr>
          <p:cNvSpPr/>
          <p:nvPr/>
        </p:nvSpPr>
        <p:spPr>
          <a:xfrm>
            <a:off x="1115366" y="1235947"/>
            <a:ext cx="1061017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2B44F1AA-1BD0-FF73-6B2F-F6E44C6107F8}"/>
              </a:ext>
            </a:extLst>
          </p:cNvPr>
          <p:cNvSpPr txBox="1"/>
          <p:nvPr/>
        </p:nvSpPr>
        <p:spPr>
          <a:xfrm>
            <a:off x="3068982" y="1479194"/>
            <a:ext cx="7099950" cy="421654"/>
          </a:xfrm>
          <a:prstGeom prst="rect">
            <a:avLst/>
          </a:prstGeom>
          <a:noFill/>
        </p:spPr>
        <p:txBody>
          <a:bodyPr wrap="square" rtlCol="0">
            <a:spAutoFit/>
          </a:bodyPr>
          <a:lstStyle/>
          <a:p>
            <a:pPr marL="0" marR="0" algn="ctr" rtl="1">
              <a:lnSpc>
                <a:spcPct val="107000"/>
              </a:lnSpc>
              <a:spcBef>
                <a:spcPts val="2250"/>
              </a:spcBef>
              <a:spcAft>
                <a:spcPts val="600"/>
              </a:spcAft>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سياسات التعليم في دولة جمهورية مصر</a:t>
            </a:r>
            <a:r>
              <a:rPr lang="ar-JO" sz="2000" b="1" kern="0" dirty="0">
                <a:solidFill>
                  <a:srgbClr val="00B0F0"/>
                </a:solidFill>
                <a:latin typeface="Segoe UI" panose="020B0502040204020203" pitchFamily="34" charset="0"/>
                <a:ea typeface="Times New Roman" panose="02020603050405020304" pitchFamily="18" charset="0"/>
                <a:cs typeface="Segoe UI" panose="020B0502040204020203" pitchFamily="34" charset="0"/>
              </a:rPr>
              <a:t> العربية</a:t>
            </a:r>
            <a:endParaRPr lang="en-US" sz="20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10" name="Rectangle 3">
            <a:extLst>
              <a:ext uri="{FF2B5EF4-FFF2-40B4-BE49-F238E27FC236}">
                <a16:creationId xmlns:a16="http://schemas.microsoft.com/office/drawing/2014/main" xmlns="" id="{27ED1C6B-DC61-05EA-B2C1-E3752470478C}"/>
              </a:ext>
            </a:extLst>
          </p:cNvPr>
          <p:cNvSpPr>
            <a:spLocks noChangeArrowheads="1"/>
          </p:cNvSpPr>
          <p:nvPr/>
        </p:nvSpPr>
        <p:spPr bwMode="auto">
          <a:xfrm>
            <a:off x="1400106" y="2046138"/>
            <a:ext cx="10028322" cy="352404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r>
              <a:rPr lang="ar-EG" altLang="en-US" sz="2000" u="sng" kern="0" dirty="0">
                <a:solidFill>
                  <a:srgbClr val="2C2F34"/>
                </a:solidFill>
                <a:latin typeface="Segoe UI" panose="020B0502040204020203" pitchFamily="34" charset="0"/>
                <a:cs typeface="Segoe UI" panose="020B0502040204020203" pitchFamily="34" charset="0"/>
              </a:rPr>
              <a:t>خلفية تاريخية عن نظام التعليم في مصر</a:t>
            </a:r>
            <a:endParaRPr lang="en-US" altLang="en-US" sz="2000" u="sng" kern="0" dirty="0">
              <a:solidFill>
                <a:srgbClr val="2C2F34"/>
              </a:solidFill>
              <a:latin typeface="Segoe UI" panose="020B0502040204020203" pitchFamily="34" charset="0"/>
              <a:cs typeface="Segoe UI" panose="020B0502040204020203" pitchFamily="34" charset="0"/>
            </a:endParaRPr>
          </a:p>
          <a:p>
            <a:pPr algn="r" rtl="1"/>
            <a:endParaRPr lang="en-US" altLang="en-US" sz="2000" u="sng" kern="0" dirty="0">
              <a:solidFill>
                <a:srgbClr val="2C2F34"/>
              </a:solidFill>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لم يكن في مصر حتى أوائل القرن التاسع عشر سوى نظام تعليمي واحد متمثلا في الكتاتيب إلى جانب المساجد والمعاهد التي كانت تقدم التربية الدينية وقد قام هذا النظام بدور تاريخي هام في الحفاظ على الثقافة العربية الإسلامية ونشرها</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endParaRPr kumimoji="0" lang="en-US" altLang="en-US" sz="16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بدأت مسيرة التعليم في مصر في العقد الأول </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من</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القرن التاسع عشر حيث تم الربط بين السياسات التعليمية والتنمية ولأول مرة في التاريخ سنة 1805 أدخل النظام التعليمي وبدأ بإنشاء السلم التعليمي بشكل الهرم المقلوب بدء من المدارس العليا ثم باقي المراحل تتابعا وذلك لاحتياجات المجتمع في تلك الفترة</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وعندما جاء دستور (1923) جعل التعليم إلزاميًا وأنشئت الجامعة المصرية (1925) </a:t>
            </a:r>
          </a:p>
        </p:txBody>
      </p:sp>
      <p:pic>
        <p:nvPicPr>
          <p:cNvPr id="4" name="Picture 3">
            <a:extLst>
              <a:ext uri="{FF2B5EF4-FFF2-40B4-BE49-F238E27FC236}">
                <a16:creationId xmlns:a16="http://schemas.microsoft.com/office/drawing/2014/main" xmlns="" id="{FC9B89E7-7881-6FA3-C101-413C56DA0A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8002" y="1390712"/>
            <a:ext cx="1619880" cy="853492"/>
          </a:xfrm>
          <a:prstGeom prst="rect">
            <a:avLst/>
          </a:prstGeom>
        </p:spPr>
      </p:pic>
      <p:pic>
        <p:nvPicPr>
          <p:cNvPr id="11" name="Graphic 21">
            <a:extLst>
              <a:ext uri="{FF2B5EF4-FFF2-40B4-BE49-F238E27FC236}">
                <a16:creationId xmlns:a16="http://schemas.microsoft.com/office/drawing/2014/main" xmlns="" id="{80D5DC7A-EE6E-D5C7-6B38-1BBD5E1887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58" y="-5722"/>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81975">
        <p14:prism isInverted="1"/>
      </p:transition>
    </mc:Choice>
    <mc:Fallback xmlns="">
      <p:transition spd="slow" advTm="8197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F448606-5167-791B-8A5A-0A667AEA05C9}"/>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xmlns="" id="{3F387BDB-4EB0-8CD0-EB68-231EB557B4B5}"/>
              </a:ext>
            </a:extLst>
          </p:cNvPr>
          <p:cNvSpPr>
            <a:spLocks noChangeArrowheads="1"/>
          </p:cNvSpPr>
          <p:nvPr/>
        </p:nvSpPr>
        <p:spPr bwMode="auto">
          <a:xfrm>
            <a:off x="1155560" y="1568580"/>
            <a:ext cx="10102621" cy="3877985"/>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sz="2400" i="0" u="none" strike="noStrike" cap="none" normalizeH="0" baseline="0" dirty="0">
                <a:ln>
                  <a:noFill/>
                </a:ln>
                <a:solidFill>
                  <a:srgbClr val="00B0F0"/>
                </a:solidFill>
                <a:effectLst/>
                <a:latin typeface="Tajawal"/>
                <a:cs typeface="Segoe UI" panose="020B0502040204020203" pitchFamily="34" charset="0"/>
              </a:rPr>
              <a:t>   </a:t>
            </a:r>
            <a:r>
              <a:rPr lang="ar-EG" altLang="en-US" u="sng" kern="0" dirty="0">
                <a:solidFill>
                  <a:srgbClr val="00B0F0"/>
                </a:solidFill>
                <a:latin typeface="Segoe UI" panose="020B0502040204020203" pitchFamily="34" charset="0"/>
                <a:cs typeface="Segoe UI" panose="020B0502040204020203" pitchFamily="34" charset="0"/>
              </a:rPr>
              <a:t>مرحلة ما قبل المدرسة في نظام التعليم المصري</a:t>
            </a:r>
            <a:r>
              <a:rPr lang="en-US" altLang="en-US" u="sng" kern="0" dirty="0">
                <a:solidFill>
                  <a:srgbClr val="00B0F0"/>
                </a:solidFill>
                <a:latin typeface="Segoe UI" panose="020B0502040204020203" pitchFamily="34" charset="0"/>
                <a:cs typeface="Segoe UI" panose="020B0502040204020203" pitchFamily="34" charset="0"/>
              </a:rPr>
              <a:t>:</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تقوم فلسفة تعليم ما قبل المدرسة على النمو المتكامل للطفل في مرحلة الطفولة ال</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م</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بكرة مع مراعاة الفروق </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الفردية في القدرات والاستعدادات والميول</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تقع مؤسسات التعليم ما قبل المدرسة خارج السلم التعليمي ولهذا لا تتحمل الدولة مس</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ؤ</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ولية الإنفاق عليها إنما </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تعتبر ضمن الخدمات الاجتماعية، وتنقسم إلى</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دور </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ال</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حضانة وهى مكان يخصص لرعاية الأطفال الذين لم يبلغوا سن السادسة نظير اشتراك شهري</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رياض </a:t>
            </a: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ال</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أطفال: نظام تربوي يلتحق بمدرسة رسمية أو خاصة وتقبل الأطفال من سن أربع حتى سن السادسة بمصروفات تختلف من مدرسة إلى أخرى</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وتشرف وزارة التربية والتعليم على هذه المرحلة من خلال الإدارة العامة لرياض الأطفال من خلال وضع خطط دراسية ومناهج وتجهيزات ومتابعة العمل</a:t>
            </a:r>
            <a:r>
              <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BC6AE6E6-E8C9-7039-6A60-D5DBE453A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14" y="5332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87124">
        <p14:prism isInverted="1"/>
      </p:transition>
    </mc:Choice>
    <mc:Fallback xmlns="">
      <p:transition spd="slow" advTm="87124">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BCA7F59-BD7E-40F5-35ED-268257E5E2E6}"/>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xmlns="" id="{CBB4FDD1-EA3E-5AC8-7796-830150D14889}"/>
              </a:ext>
            </a:extLst>
          </p:cNvPr>
          <p:cNvSpPr>
            <a:spLocks noChangeArrowheads="1"/>
          </p:cNvSpPr>
          <p:nvPr/>
        </p:nvSpPr>
        <p:spPr bwMode="auto">
          <a:xfrm>
            <a:off x="1256045" y="1675868"/>
            <a:ext cx="9811324" cy="3706042"/>
          </a:xfrm>
          <a:prstGeom prst="rect">
            <a:avLst/>
          </a:prstGeom>
          <a:noFill/>
          <a:ln>
            <a:noFill/>
          </a:ln>
          <a:effectLst/>
        </p:spPr>
        <p:txBody>
          <a:bodyPr vert="horz" wrap="square" lIns="0" tIns="158700" rIns="0" bIns="15870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00000"/>
              </a:lnSpc>
              <a:spcBef>
                <a:spcPct val="0"/>
              </a:spcBef>
              <a:spcAft>
                <a:spcPct val="0"/>
              </a:spcAft>
              <a:buClrTx/>
              <a:buSzTx/>
              <a:buFontTx/>
              <a:buNone/>
              <a:tabLst/>
            </a:pPr>
            <a:r>
              <a:rPr lang="ar-JO" altLang="en-US" sz="2000" b="1" u="sng" kern="0" dirty="0">
                <a:solidFill>
                  <a:srgbClr val="00B0F0"/>
                </a:solidFill>
                <a:latin typeface="Alexandria Medium" pitchFamily="2" charset="-78"/>
                <a:cs typeface="Alexandria Medium" pitchFamily="2" charset="-78"/>
              </a:rPr>
              <a:t>   </a:t>
            </a:r>
            <a:r>
              <a:rPr lang="ar-JO" altLang="en-US" sz="2000" b="1" u="sng" kern="0" dirty="0">
                <a:solidFill>
                  <a:srgbClr val="00B0F0"/>
                </a:solidFill>
                <a:latin typeface="Segoe UI" panose="020B0502040204020203" pitchFamily="34" charset="0"/>
                <a:cs typeface="Segoe UI" panose="020B0502040204020203" pitchFamily="34" charset="0"/>
              </a:rPr>
              <a:t>ن</a:t>
            </a:r>
            <a:r>
              <a:rPr lang="ar-EG" altLang="en-US" sz="2000" b="1" u="sng" kern="0" dirty="0">
                <a:solidFill>
                  <a:srgbClr val="00B0F0"/>
                </a:solidFill>
                <a:latin typeface="Segoe UI" panose="020B0502040204020203" pitchFamily="34" charset="0"/>
                <a:cs typeface="Segoe UI" panose="020B0502040204020203" pitchFamily="34" charset="0"/>
              </a:rPr>
              <a:t>ظام التعليم الأساسي في مصر</a:t>
            </a:r>
            <a:r>
              <a:rPr lang="ar-JO" altLang="en-US" sz="2000" b="1" u="sng" kern="0" dirty="0">
                <a:solidFill>
                  <a:srgbClr val="00B0F0"/>
                </a:solidFill>
                <a:latin typeface="Segoe UI" panose="020B0502040204020203" pitchFamily="34" charset="0"/>
                <a:cs typeface="Segoe UI" panose="020B0502040204020203" pitchFamily="34" charset="0"/>
              </a:rPr>
              <a:t> </a:t>
            </a:r>
            <a:endParaRPr lang="en-US" altLang="en-US" sz="2000" b="1" u="sng" kern="0" dirty="0">
              <a:solidFill>
                <a:srgbClr val="00B0F0"/>
              </a:solidFill>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endParaRPr lang="en-US" altLang="en-US" sz="2000" u="sng" kern="0" dirty="0">
              <a:solidFill>
                <a:srgbClr val="2C2F34"/>
              </a:solidFill>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يعرف التعليم الأساسي في مصر على أنة مرحلة تعليمية تمثل التعليم الإلزامي والمجاني في المدارس الحكومية والذي يقدم لجميع المواطنين بنين وبنات في الريف والحظر، ويمثل الحد الضروري من التعليم الذي يتميز بقدر من المرونة ويعمل على تحقيق النمو المتكامل للتلميذ في جميع جوانب الشخصية ولذلك من خلال </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تزويده بأساسيات المعارف والمهارات والخبرات النظرية والتطبيقية والاتجاهات والسلوكيات</a:t>
            </a:r>
            <a:endParaRPr kumimoji="0" lang="en-US" altLang="en-US" sz="17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تلعب المرحلة الابتدائية دور</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ا هام</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ا في النظام التعليمي، فالفترة التي يقضيها الطفل في المدرسة تعد من </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أ</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خطر فترات حياته ، ففي تلك المرحلة العمرية ما يتعلمه ويكتسبه في أثناء وجود</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ه</a:t>
            </a:r>
            <a:r>
              <a:rPr kumimoji="0" lang="ar-EG"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بالمدرسة يرسخ في ذهنه وتتكون لدية القدرة على مواجهة المجتمع والحياة العملية ومواصلة تعليمة إما على أساس صحيح أو على أساس خط</a:t>
            </a:r>
            <a:r>
              <a:rPr kumimoji="0" lang="ar-JO" altLang="en-US" sz="17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أ.</a:t>
            </a:r>
            <a:r>
              <a:rPr kumimoji="0" lang="en-US" altLang="en-US" sz="1200" b="0" i="0" u="none" strike="noStrike" cap="none" normalizeH="0" baseline="0" dirty="0">
                <a:ln>
                  <a:noFill/>
                </a:ln>
                <a:solidFill>
                  <a:srgbClr val="222222"/>
                </a:solidFill>
                <a:effectLst/>
                <a:latin typeface="Tajawal"/>
                <a:cs typeface="Segoe UI" panose="020B0502040204020203" pitchFamily="34" charset="0"/>
              </a:rPr>
              <a:t>.</a:t>
            </a:r>
            <a:endParaRPr kumimoji="0" lang="en-US" altLang="en-US" sz="1800" b="0" i="0" u="none" strike="noStrike" cap="none" normalizeH="0" baseline="0" dirty="0">
              <a:ln>
                <a:noFill/>
              </a:ln>
              <a:solidFill>
                <a:schemeClr val="tx1"/>
              </a:solidFill>
              <a:effectLst/>
              <a:latin typeface="Segoe UI" panose="020B0502040204020203" pitchFamily="34" charset="0"/>
            </a:endParaRPr>
          </a:p>
        </p:txBody>
      </p:sp>
      <p:pic>
        <p:nvPicPr>
          <p:cNvPr id="4" name="Graphic 21">
            <a:extLst>
              <a:ext uri="{FF2B5EF4-FFF2-40B4-BE49-F238E27FC236}">
                <a16:creationId xmlns:a16="http://schemas.microsoft.com/office/drawing/2014/main" xmlns="" id="{3904199B-E74E-DDE3-3D2C-25E20555F9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434" y="0"/>
            <a:ext cx="2591822" cy="1210204"/>
          </a:xfrm>
          <a:prstGeom prst="rect">
            <a:avLst/>
          </a:prstGeom>
        </p:spPr>
      </p:pic>
    </p:spTree>
    <p:extLst>
      <p:ext uri="{BB962C8B-B14F-4D97-AF65-F5344CB8AC3E}">
        <p14:creationId xmlns:p14="http://schemas.microsoft.com/office/powerpoint/2010/main" val="245687310"/>
      </p:ext>
    </p:extLst>
  </p:cSld>
  <p:clrMapOvr>
    <a:masterClrMapping/>
  </p:clrMapOvr>
  <mc:AlternateContent xmlns:mc="http://schemas.openxmlformats.org/markup-compatibility/2006" xmlns:p14="http://schemas.microsoft.com/office/powerpoint/2010/main">
    <mc:Choice Requires="p14">
      <p:transition spd="slow" p14:dur="1600" advTm="74401">
        <p14:prism isInverted="1"/>
      </p:transition>
    </mc:Choice>
    <mc:Fallback xmlns="">
      <p:transition spd="slow" advTm="7440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54210CA-AC95-3A3E-7B8F-585AA0FFFE52}"/>
              </a:ext>
            </a:extLst>
          </p:cNvPr>
          <p:cNvSpPr/>
          <p:nvPr/>
        </p:nvSpPr>
        <p:spPr>
          <a:xfrm>
            <a:off x="681840" y="1263525"/>
            <a:ext cx="10900898"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86613" y="1362000"/>
            <a:ext cx="10618773" cy="4093428"/>
          </a:xfrm>
          <a:prstGeom prst="rect">
            <a:avLst/>
          </a:prstGeom>
          <a:noFill/>
        </p:spPr>
        <p:txBody>
          <a:bodyPr wrap="square" rtlCol="0">
            <a:spAutoFit/>
          </a:bodyPr>
          <a:lstStyle/>
          <a:p>
            <a:pPr algn="r" fontAlgn="base"/>
            <a:r>
              <a:rPr lang="ar-EG" sz="2000" b="1" u="sng" kern="0" dirty="0">
                <a:solidFill>
                  <a:srgbClr val="00B0F0"/>
                </a:solidFill>
                <a:latin typeface="Segoe UI" panose="020B0502040204020203" pitchFamily="34" charset="0"/>
                <a:cs typeface="Segoe UI" panose="020B0502040204020203" pitchFamily="34" charset="0"/>
              </a:rPr>
              <a:t>وينقسم التعليم الأساسي في مصر إلى:</a:t>
            </a:r>
            <a:endParaRPr lang="en-US" sz="2000" b="1" u="sng" kern="0" dirty="0">
              <a:solidFill>
                <a:srgbClr val="00B0F0"/>
              </a:solidFill>
              <a:latin typeface="Segoe UI" panose="020B0502040204020203" pitchFamily="34" charset="0"/>
              <a:cs typeface="Segoe UI" panose="020B0502040204020203" pitchFamily="34" charset="0"/>
            </a:endParaRPr>
          </a:p>
          <a:p>
            <a:pPr algn="r" fontAlgn="base"/>
            <a:endParaRPr lang="ar-EG" sz="2400" u="sng" kern="0" dirty="0">
              <a:solidFill>
                <a:srgbClr val="2C2F34"/>
              </a:solidFill>
              <a:latin typeface="Segoe UI" panose="020B0502040204020203" pitchFamily="34" charset="0"/>
              <a:cs typeface="Segoe UI" panose="020B0502040204020203" pitchFamily="34" charset="0"/>
            </a:endParaRPr>
          </a:p>
          <a:p>
            <a:pPr algn="just" rtl="1" fontAlgn="base"/>
            <a:r>
              <a:rPr lang="ar-EG" dirty="0">
                <a:solidFill>
                  <a:srgbClr val="222222"/>
                </a:solidFill>
                <a:latin typeface="Segoe UI" panose="020B0502040204020203" pitchFamily="34" charset="0"/>
                <a:cs typeface="Segoe UI" panose="020B0502040204020203" pitchFamily="34" charset="0"/>
              </a:rPr>
              <a:t>أولا: الحلقة الأولى (الابتدائي</a:t>
            </a:r>
            <a:r>
              <a:rPr lang="ar-JO" dirty="0">
                <a:solidFill>
                  <a:srgbClr val="222222"/>
                </a:solidFill>
                <a:latin typeface="Segoe UI" panose="020B0502040204020203" pitchFamily="34" charset="0"/>
                <a:cs typeface="Segoe UI" panose="020B0502040204020203" pitchFamily="34" charset="0"/>
              </a:rPr>
              <a:t> و</a:t>
            </a:r>
            <a:r>
              <a:rPr lang="ar-EG" dirty="0">
                <a:solidFill>
                  <a:srgbClr val="222222"/>
                </a:solidFill>
                <a:latin typeface="Segoe UI" panose="020B0502040204020203" pitchFamily="34" charset="0"/>
                <a:cs typeface="Segoe UI" panose="020B0502040204020203" pitchFamily="34" charset="0"/>
              </a:rPr>
              <a:t>مدتها ست سنوات إلزامية مجانية وتنقسم إلى:</a:t>
            </a:r>
            <a:endParaRPr lang="en-US" dirty="0">
              <a:solidFill>
                <a:srgbClr val="222222"/>
              </a:solidFill>
              <a:latin typeface="Segoe UI" panose="020B0502040204020203" pitchFamily="34" charset="0"/>
              <a:cs typeface="Segoe UI" panose="020B0502040204020203" pitchFamily="34" charset="0"/>
            </a:endParaRPr>
          </a:p>
          <a:p>
            <a:pPr algn="just" rtl="1" fontAlgn="base"/>
            <a:endParaRPr lang="ar-EG" dirty="0">
              <a:solidFill>
                <a:srgbClr val="222222"/>
              </a:solidFill>
              <a:latin typeface="Segoe UI" panose="020B0502040204020203" pitchFamily="34" charset="0"/>
              <a:cs typeface="Segoe UI" panose="020B0502040204020203" pitchFamily="34" charset="0"/>
            </a:endParaRPr>
          </a:p>
          <a:p>
            <a:pPr algn="just" rtl="1" fontAlgn="base">
              <a:buFont typeface="Arial" panose="020B0604020202020204" pitchFamily="34" charset="0"/>
              <a:buChar char="•"/>
            </a:pPr>
            <a:r>
              <a:rPr lang="ar-EG" dirty="0">
                <a:solidFill>
                  <a:srgbClr val="222222"/>
                </a:solidFill>
                <a:latin typeface="Segoe UI" panose="020B0502040204020203" pitchFamily="34" charset="0"/>
                <a:cs typeface="Segoe UI" panose="020B0502040204020203" pitchFamily="34" charset="0"/>
              </a:rPr>
              <a:t>الصفوف الأولى من الأول إلى </a:t>
            </a:r>
            <a:r>
              <a:rPr lang="ar-JO" dirty="0">
                <a:solidFill>
                  <a:srgbClr val="222222"/>
                </a:solidFill>
                <a:latin typeface="Segoe UI" panose="020B0502040204020203" pitchFamily="34" charset="0"/>
                <a:cs typeface="Segoe UI" panose="020B0502040204020203" pitchFamily="34" charset="0"/>
              </a:rPr>
              <a:t>ا</a:t>
            </a:r>
            <a:r>
              <a:rPr lang="ar-EG" dirty="0">
                <a:solidFill>
                  <a:srgbClr val="222222"/>
                </a:solidFill>
                <a:latin typeface="Segoe UI" panose="020B0502040204020203" pitchFamily="34" charset="0"/>
                <a:cs typeface="Segoe UI" panose="020B0502040204020203" pitchFamily="34" charset="0"/>
              </a:rPr>
              <a:t>لثالث: الهدف منها اكتساب الطفل المهارات الأساسية من قراءة وكتابة وحساب.</a:t>
            </a:r>
          </a:p>
          <a:p>
            <a:pPr algn="just" rtl="1" fontAlgn="base">
              <a:buFont typeface="Arial" panose="020B0604020202020204" pitchFamily="34" charset="0"/>
              <a:buChar char="•"/>
            </a:pPr>
            <a:r>
              <a:rPr lang="ar-EG" dirty="0">
                <a:solidFill>
                  <a:srgbClr val="222222"/>
                </a:solidFill>
                <a:latin typeface="Segoe UI" panose="020B0502040204020203" pitchFamily="34" charset="0"/>
                <a:cs typeface="Segoe UI" panose="020B0502040204020203" pitchFamily="34" charset="0"/>
              </a:rPr>
              <a:t>الصفوف الأخيرة من الرابع إلى السادس: تهدف إلى التأكد على المهارات الأساسية والتي سبق و</a:t>
            </a:r>
            <a:r>
              <a:rPr lang="ar-JO" dirty="0">
                <a:solidFill>
                  <a:srgbClr val="222222"/>
                </a:solidFill>
                <a:latin typeface="Segoe UI" panose="020B0502040204020203" pitchFamily="34" charset="0"/>
                <a:cs typeface="Segoe UI" panose="020B0502040204020203" pitchFamily="34" charset="0"/>
              </a:rPr>
              <a:t>أ</a:t>
            </a:r>
            <a:r>
              <a:rPr lang="ar-EG" dirty="0">
                <a:solidFill>
                  <a:srgbClr val="222222"/>
                </a:solidFill>
                <a:latin typeface="Segoe UI" panose="020B0502040204020203" pitchFamily="34" charset="0"/>
                <a:cs typeface="Segoe UI" panose="020B0502040204020203" pitchFamily="34" charset="0"/>
              </a:rPr>
              <a:t>ن حصل عليها الطفل في الصفوف الأولى.</a:t>
            </a:r>
          </a:p>
          <a:p>
            <a:pPr algn="just" rtl="1" fontAlgn="base"/>
            <a:r>
              <a:rPr lang="ar-EG" dirty="0">
                <a:solidFill>
                  <a:srgbClr val="222222"/>
                </a:solidFill>
                <a:latin typeface="Segoe UI" panose="020B0502040204020203" pitchFamily="34" charset="0"/>
                <a:cs typeface="Segoe UI" panose="020B0502040204020203" pitchFamily="34" charset="0"/>
              </a:rPr>
              <a:t>ثانيا: الحلقة الثانية (المرحلة الإعدادية) :لمدة ثلاث </a:t>
            </a:r>
            <a:r>
              <a:rPr lang="ar-JO" dirty="0">
                <a:solidFill>
                  <a:srgbClr val="222222"/>
                </a:solidFill>
                <a:latin typeface="Segoe UI" panose="020B0502040204020203" pitchFamily="34" charset="0"/>
                <a:cs typeface="Segoe UI" panose="020B0502040204020203" pitchFamily="34" charset="0"/>
              </a:rPr>
              <a:t>سنوات </a:t>
            </a:r>
            <a:r>
              <a:rPr lang="ar-EG" dirty="0">
                <a:solidFill>
                  <a:srgbClr val="222222"/>
                </a:solidFill>
                <a:latin typeface="Segoe UI" panose="020B0502040204020203" pitchFamily="34" charset="0"/>
                <a:cs typeface="Segoe UI" panose="020B0502040204020203" pitchFamily="34" charset="0"/>
              </a:rPr>
              <a:t>إلزامية مجانية وتنقسم إلى:</a:t>
            </a:r>
            <a:endParaRPr lang="en-US" dirty="0">
              <a:solidFill>
                <a:srgbClr val="222222"/>
              </a:solidFill>
              <a:latin typeface="Segoe UI" panose="020B0502040204020203" pitchFamily="34" charset="0"/>
              <a:cs typeface="Segoe UI" panose="020B0502040204020203" pitchFamily="34" charset="0"/>
            </a:endParaRPr>
          </a:p>
          <a:p>
            <a:pPr algn="just" rtl="1" fontAlgn="base"/>
            <a:endParaRPr lang="ar-EG" dirty="0">
              <a:solidFill>
                <a:srgbClr val="222222"/>
              </a:solidFill>
              <a:latin typeface="Segoe UI" panose="020B0502040204020203" pitchFamily="34" charset="0"/>
              <a:cs typeface="Segoe UI" panose="020B0502040204020203" pitchFamily="34" charset="0"/>
            </a:endParaRPr>
          </a:p>
          <a:p>
            <a:pPr algn="just" rtl="1" fontAlgn="base"/>
            <a:r>
              <a:rPr lang="ar-JO" dirty="0">
                <a:solidFill>
                  <a:srgbClr val="222222"/>
                </a:solidFill>
                <a:latin typeface="Segoe UI" panose="020B0502040204020203" pitchFamily="34" charset="0"/>
                <a:cs typeface="Segoe UI" panose="020B0502040204020203" pitchFamily="34" charset="0"/>
              </a:rPr>
              <a:t>*</a:t>
            </a:r>
            <a:r>
              <a:rPr lang="ar-EG" dirty="0">
                <a:solidFill>
                  <a:srgbClr val="222222"/>
                </a:solidFill>
                <a:latin typeface="Segoe UI" panose="020B0502040204020203" pitchFamily="34" charset="0"/>
                <a:cs typeface="Segoe UI" panose="020B0502040204020203" pitchFamily="34" charset="0"/>
              </a:rPr>
              <a:t>إعدادي عام: الهدف منها تزويد التلاميذ بالمعلومات العلمية والثقافية لمواصلة تعليمهم في المرحلة الثانوية.</a:t>
            </a:r>
          </a:p>
          <a:p>
            <a:pPr algn="just" rtl="1" fontAlgn="base"/>
            <a:r>
              <a:rPr lang="ar-JO" dirty="0">
                <a:solidFill>
                  <a:srgbClr val="222222"/>
                </a:solidFill>
                <a:latin typeface="Segoe UI" panose="020B0502040204020203" pitchFamily="34" charset="0"/>
                <a:cs typeface="Segoe UI" panose="020B0502040204020203" pitchFamily="34" charset="0"/>
              </a:rPr>
              <a:t>*</a:t>
            </a:r>
            <a:r>
              <a:rPr lang="ar-EG" dirty="0">
                <a:solidFill>
                  <a:srgbClr val="222222"/>
                </a:solidFill>
                <a:latin typeface="Segoe UI" panose="020B0502040204020203" pitchFamily="34" charset="0"/>
                <a:cs typeface="Segoe UI" panose="020B0502040204020203" pitchFamily="34" charset="0"/>
              </a:rPr>
              <a:t>إعدادي مهني: يهتم بتدريبات المهنية والعمل والإنتاج ويلتحق بهذه المدارس الذين تكرر رسوبهم في الصف الأول والثاني الإعدادي.</a:t>
            </a:r>
          </a:p>
          <a:p>
            <a:pPr algn="just" rtl="1" fontAlgn="base"/>
            <a:r>
              <a:rPr lang="ar-JO" dirty="0">
                <a:solidFill>
                  <a:srgbClr val="222222"/>
                </a:solidFill>
                <a:latin typeface="Segoe UI" panose="020B0502040204020203" pitchFamily="34" charset="0"/>
                <a:cs typeface="Segoe UI" panose="020B0502040204020203" pitchFamily="34" charset="0"/>
              </a:rPr>
              <a:t>*</a:t>
            </a:r>
            <a:r>
              <a:rPr lang="ar-EG" dirty="0">
                <a:solidFill>
                  <a:srgbClr val="222222"/>
                </a:solidFill>
                <a:latin typeface="Segoe UI" panose="020B0502040204020203" pitchFamily="34" charset="0"/>
                <a:cs typeface="Segoe UI" panose="020B0502040204020203" pitchFamily="34" charset="0"/>
              </a:rPr>
              <a:t>إعدادي التربية الخاصة</a:t>
            </a:r>
            <a:r>
              <a:rPr lang="ar-JO" dirty="0">
                <a:solidFill>
                  <a:srgbClr val="222222"/>
                </a:solidFill>
                <a:latin typeface="Segoe UI" panose="020B0502040204020203" pitchFamily="34" charset="0"/>
                <a:cs typeface="Segoe UI" panose="020B0502040204020203" pitchFamily="34" charset="0"/>
              </a:rPr>
              <a:t>:</a:t>
            </a:r>
            <a:r>
              <a:rPr lang="ar-EG" dirty="0">
                <a:solidFill>
                  <a:srgbClr val="222222"/>
                </a:solidFill>
                <a:latin typeface="Segoe UI" panose="020B0502040204020203" pitchFamily="34" charset="0"/>
                <a:cs typeface="Segoe UI" panose="020B0502040204020203" pitchFamily="34" charset="0"/>
              </a:rPr>
              <a:t> مثل مدارس النور للمكفوفين ومدارس المحافظة على البصر ، مدارس وفصول التربية الفكرية</a:t>
            </a:r>
          </a:p>
        </p:txBody>
      </p:sp>
      <p:pic>
        <p:nvPicPr>
          <p:cNvPr id="3" name="Graphic 21">
            <a:extLst>
              <a:ext uri="{FF2B5EF4-FFF2-40B4-BE49-F238E27FC236}">
                <a16:creationId xmlns:a16="http://schemas.microsoft.com/office/drawing/2014/main" xmlns="" id="{BBC7A969-2AC2-E984-79A9-59B9D5EA1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9530" y="0"/>
            <a:ext cx="2591822" cy="1210204"/>
          </a:xfrm>
          <a:prstGeom prst="rect">
            <a:avLst/>
          </a:prstGeom>
        </p:spPr>
      </p:pic>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2573">
        <p14:prism isInverted="1"/>
      </p:transition>
    </mc:Choice>
    <mc:Fallback xmlns="">
      <p:transition spd="slow" advTm="11257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A6B74D6-8D43-29B4-19A5-A10329BEB624}"/>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xmlns="" id="{0A444F8A-663D-708F-D067-258201247E64}"/>
              </a:ext>
            </a:extLst>
          </p:cNvPr>
          <p:cNvSpPr>
            <a:spLocks noChangeArrowheads="1"/>
          </p:cNvSpPr>
          <p:nvPr/>
        </p:nvSpPr>
        <p:spPr bwMode="auto">
          <a:xfrm>
            <a:off x="978743" y="2043211"/>
            <a:ext cx="10456254" cy="2862322"/>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kumimoji="0" lang="ar-JO" altLang="en-US" sz="2400" b="1" i="0" u="none" strike="noStrike" cap="none" normalizeH="0" baseline="0" dirty="0">
                <a:ln>
                  <a:noFill/>
                </a:ln>
                <a:solidFill>
                  <a:srgbClr val="00B0F0"/>
                </a:solidFill>
                <a:effectLst/>
                <a:latin typeface="Alexandria Medium" pitchFamily="2" charset="-78"/>
                <a:cs typeface="Alexandria Medium" pitchFamily="2" charset="-78"/>
              </a:rPr>
              <a:t>   </a:t>
            </a:r>
            <a:r>
              <a:rPr lang="ar-JO" altLang="en-US" sz="2000" b="1" u="sng" kern="0" dirty="0">
                <a:solidFill>
                  <a:srgbClr val="00B0F0"/>
                </a:solidFill>
                <a:latin typeface="Segoe UI" panose="020B0502040204020203" pitchFamily="34" charset="0"/>
                <a:cs typeface="Segoe UI" panose="020B0502040204020203" pitchFamily="34" charset="0"/>
              </a:rPr>
              <a:t>أنواع المدارس في مصر</a:t>
            </a:r>
            <a:r>
              <a:rPr lang="en-US" altLang="en-US" sz="2000" b="1" u="sng" kern="0" dirty="0">
                <a:solidFill>
                  <a:srgbClr val="00B0F0"/>
                </a:solidFill>
                <a:latin typeface="Segoe UI" panose="020B0502040204020203" pitchFamily="34" charset="0"/>
                <a:cs typeface="Segoe UI" panose="020B0502040204020203" pitchFamily="34" charset="0"/>
              </a:rPr>
              <a:t>:</a:t>
            </a:r>
            <a:endParaRPr lang="ar-JO" altLang="en-US" sz="2000" b="1" u="sng" kern="0" dirty="0">
              <a:solidFill>
                <a:srgbClr val="00B0F0"/>
              </a:solidFill>
              <a:latin typeface="Segoe UI" panose="020B0502040204020203" pitchFamily="34" charset="0"/>
              <a:cs typeface="Segoe UI" panose="020B0502040204020203" pitchFamily="34" charset="0"/>
            </a:endParaRPr>
          </a:p>
          <a:p>
            <a:pPr lvl="0" algn="r" rtl="1"/>
            <a:endParaRPr lang="en-US" altLang="en-US" dirty="0">
              <a:solidFill>
                <a:srgbClr val="222222"/>
              </a:solidFill>
              <a:latin typeface="Segoe UI" panose="020B0502040204020203" pitchFamily="34" charset="0"/>
              <a:cs typeface="Segoe UI" panose="020B0502040204020203" pitchFamily="34" charset="0"/>
            </a:endParaRPr>
          </a:p>
          <a:p>
            <a:pPr lvl="0" algn="r" rtl="1"/>
            <a:r>
              <a:rPr lang="ar-JO" altLang="en-US" dirty="0">
                <a:solidFill>
                  <a:srgbClr val="222222"/>
                </a:solidFill>
                <a:latin typeface="Segoe UI" panose="020B0502040204020203" pitchFamily="34" charset="0"/>
                <a:cs typeface="Segoe UI" panose="020B0502040204020203" pitchFamily="34" charset="0"/>
              </a:rPr>
              <a:t>  1-</a:t>
            </a:r>
            <a:r>
              <a:rPr lang="en-US" altLang="en-US" dirty="0">
                <a:solidFill>
                  <a:srgbClr val="222222"/>
                </a:solidFill>
                <a:latin typeface="Segoe UI" panose="020B0502040204020203" pitchFamily="34" charset="0"/>
                <a:cs typeface="Segoe UI" panose="020B0502040204020203" pitchFamily="34" charset="0"/>
              </a:rPr>
              <a:t>-</a:t>
            </a:r>
            <a:r>
              <a:rPr lang="ar-EG" altLang="en-US" dirty="0">
                <a:solidFill>
                  <a:srgbClr val="222222"/>
                </a:solidFill>
                <a:latin typeface="Segoe UI" panose="020B0502040204020203" pitchFamily="34" charset="0"/>
                <a:cs typeface="Segoe UI" panose="020B0502040204020203" pitchFamily="34" charset="0"/>
              </a:rPr>
              <a:t>حكومية</a:t>
            </a:r>
            <a:r>
              <a:rPr lang="en-US" altLang="en-US" dirty="0">
                <a:solidFill>
                  <a:srgbClr val="222222"/>
                </a:solidFill>
                <a:latin typeface="Segoe UI" panose="020B0502040204020203" pitchFamily="34" charset="0"/>
                <a:cs typeface="Segoe UI" panose="020B0502040204020203" pitchFamily="34" charset="0"/>
              </a:rPr>
              <a:t>: </a:t>
            </a: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تتولى الحكومة الإشراف عليها وتمويلها وتنقسم إلى</a:t>
            </a:r>
            <a:r>
              <a:rPr lang="en-US" altLang="en-US" dirty="0">
                <a:solidFill>
                  <a:srgbClr val="222222"/>
                </a:solidFill>
                <a:latin typeface="Segoe UI" panose="020B0502040204020203" pitchFamily="34" charset="0"/>
                <a:cs typeface="Segoe UI" panose="020B0502040204020203" pitchFamily="34" charset="0"/>
              </a:rPr>
              <a:t>:</a:t>
            </a:r>
            <a:br>
              <a:rPr lang="en-US" altLang="en-US" dirty="0">
                <a:solidFill>
                  <a:srgbClr val="222222"/>
                </a:solidFill>
                <a:latin typeface="Segoe UI" panose="020B0502040204020203" pitchFamily="34" charset="0"/>
                <a:cs typeface="Segoe UI" panose="020B0502040204020203" pitchFamily="34" charset="0"/>
              </a:rPr>
            </a:b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ا-</a:t>
            </a: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مدارس حكومية تدرس المناهج باللغة العربية</a:t>
            </a:r>
            <a:r>
              <a:rPr lang="en-US" altLang="en-US" dirty="0">
                <a:solidFill>
                  <a:srgbClr val="222222"/>
                </a:solidFill>
                <a:latin typeface="Segoe UI" panose="020B0502040204020203" pitchFamily="34" charset="0"/>
                <a:cs typeface="Segoe UI" panose="020B0502040204020203" pitchFamily="34" charset="0"/>
              </a:rPr>
              <a:t>.</a:t>
            </a:r>
          </a:p>
          <a:p>
            <a:pPr lvl="0" algn="r" rtl="1"/>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ب- مدارس لغات حكومية تدرس الرياضيات والعلوم بلغة أجنبية بالإضافة إلى تدريس اللغة الأجنبية</a:t>
            </a:r>
            <a:r>
              <a:rPr lang="en-US" altLang="en-US" dirty="0">
                <a:solidFill>
                  <a:srgbClr val="222222"/>
                </a:solidFill>
                <a:latin typeface="Segoe UI" panose="020B0502040204020203" pitchFamily="34" charset="0"/>
                <a:cs typeface="Segoe UI" panose="020B0502040204020203" pitchFamily="34" charset="0"/>
              </a:rPr>
              <a:t>.</a:t>
            </a:r>
          </a:p>
          <a:p>
            <a:pPr lvl="0" algn="r" rtl="1"/>
            <a:endParaRPr lang="en-US" altLang="en-US" dirty="0">
              <a:solidFill>
                <a:srgbClr val="222222"/>
              </a:solidFill>
              <a:latin typeface="Segoe UI" panose="020B0502040204020203" pitchFamily="34" charset="0"/>
              <a:cs typeface="Segoe UI" panose="020B0502040204020203" pitchFamily="34" charset="0"/>
            </a:endParaRPr>
          </a:p>
          <a:p>
            <a:pPr lvl="0" algn="r" rtl="1"/>
            <a:r>
              <a:rPr lang="ar-JO" altLang="en-US" dirty="0">
                <a:solidFill>
                  <a:srgbClr val="222222"/>
                </a:solidFill>
                <a:latin typeface="Segoe UI" panose="020B0502040204020203" pitchFamily="34" charset="0"/>
                <a:cs typeface="Segoe UI" panose="020B0502040204020203" pitchFamily="34" charset="0"/>
              </a:rPr>
              <a:t>  2</a:t>
            </a:r>
            <a:r>
              <a:rPr lang="en-US" altLang="en-US" dirty="0">
                <a:solidFill>
                  <a:srgbClr val="222222"/>
                </a:solidFill>
                <a:latin typeface="Segoe UI" panose="020B0502040204020203" pitchFamily="34" charset="0"/>
                <a:cs typeface="Segoe UI" panose="020B0502040204020203" pitchFamily="34" charset="0"/>
              </a:rPr>
              <a:t>-</a:t>
            </a: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مدارس خاصة</a:t>
            </a:r>
            <a:r>
              <a:rPr lang="en-US"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غير مجانية وملك لأفراد أو مؤسسات ولكن تشرف عليها وزارة التربية والتعليم إداريا</a:t>
            </a:r>
            <a:r>
              <a:rPr lang="en-US" altLang="en-US" dirty="0">
                <a:solidFill>
                  <a:srgbClr val="222222"/>
                </a:solidFill>
                <a:latin typeface="Segoe UI" panose="020B0502040204020203" pitchFamily="34" charset="0"/>
                <a:cs typeface="Segoe UI" panose="020B0502040204020203" pitchFamily="34" charset="0"/>
              </a:rPr>
              <a:t>.</a:t>
            </a:r>
          </a:p>
          <a:p>
            <a:pPr lvl="0" algn="r" rtl="1"/>
            <a:r>
              <a:rPr lang="ar-JO" altLang="en-US" dirty="0">
                <a:solidFill>
                  <a:srgbClr val="222222"/>
                </a:solidFill>
                <a:latin typeface="Segoe UI" panose="020B0502040204020203" pitchFamily="34" charset="0"/>
                <a:cs typeface="Segoe UI" panose="020B0502040204020203" pitchFamily="34" charset="0"/>
              </a:rPr>
              <a:t> </a:t>
            </a:r>
            <a:endParaRPr lang="en-US" altLang="en-US" dirty="0">
              <a:solidFill>
                <a:srgbClr val="222222"/>
              </a:solidFill>
              <a:latin typeface="Segoe UI" panose="020B0502040204020203" pitchFamily="34" charset="0"/>
              <a:cs typeface="Segoe UI" panose="020B0502040204020203"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lang="ar-JO" altLang="en-US" dirty="0">
                <a:solidFill>
                  <a:srgbClr val="222222"/>
                </a:solidFill>
                <a:latin typeface="Segoe UI" panose="020B0502040204020203" pitchFamily="34" charset="0"/>
                <a:cs typeface="Segoe UI" panose="020B0502040204020203" pitchFamily="34" charset="0"/>
              </a:rPr>
              <a:t>  3 </a:t>
            </a:r>
            <a:r>
              <a:rPr lang="en-US" altLang="en-US" dirty="0">
                <a:solidFill>
                  <a:srgbClr val="222222"/>
                </a:solidFill>
                <a:latin typeface="Segoe UI" panose="020B0502040204020203" pitchFamily="34" charset="0"/>
                <a:cs typeface="Segoe UI" panose="020B0502040204020203" pitchFamily="34" charset="0"/>
              </a:rPr>
              <a:t>-</a:t>
            </a: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مدارس أجنبية</a:t>
            </a:r>
            <a:r>
              <a:rPr lang="en-US" altLang="en-US" dirty="0">
                <a:solidFill>
                  <a:srgbClr val="222222"/>
                </a:solidFill>
                <a:latin typeface="Segoe UI" panose="020B0502040204020203" pitchFamily="34" charset="0"/>
                <a:cs typeface="Segoe UI" panose="020B0502040204020203" pitchFamily="34" charset="0"/>
              </a:rPr>
              <a:t>: </a:t>
            </a:r>
            <a:r>
              <a:rPr lang="ar-JO" altLang="en-US" dirty="0">
                <a:solidFill>
                  <a:srgbClr val="222222"/>
                </a:solidFill>
                <a:latin typeface="Segoe UI" panose="020B0502040204020203" pitchFamily="34" charset="0"/>
                <a:cs typeface="Segoe UI" panose="020B0502040204020203" pitchFamily="34" charset="0"/>
              </a:rPr>
              <a:t> </a:t>
            </a:r>
            <a:r>
              <a:rPr lang="ar-EG" altLang="en-US" dirty="0">
                <a:solidFill>
                  <a:srgbClr val="222222"/>
                </a:solidFill>
                <a:latin typeface="Segoe UI" panose="020B0502040204020203" pitchFamily="34" charset="0"/>
                <a:cs typeface="Segoe UI" panose="020B0502040204020203" pitchFamily="34" charset="0"/>
              </a:rPr>
              <a:t>تتبع سفارات الدول الأجنبية وغير تابعة لوزارة التربية والتعليم المصرية ومناهجها ومضمونا تابعة للدول الأجنبية</a:t>
            </a:r>
            <a:r>
              <a:rPr lang="en-US" altLang="en-US" dirty="0">
                <a:solidFill>
                  <a:srgbClr val="222222"/>
                </a:solidFill>
                <a:latin typeface="Segoe UI" panose="020B0502040204020203" pitchFamily="34" charset="0"/>
                <a:cs typeface="Segoe UI" panose="020B0502040204020203" pitchFamily="34" charset="0"/>
              </a:rPr>
              <a:t>.</a:t>
            </a:r>
          </a:p>
        </p:txBody>
      </p:sp>
      <p:pic>
        <p:nvPicPr>
          <p:cNvPr id="4" name="Graphic 21">
            <a:extLst>
              <a:ext uri="{FF2B5EF4-FFF2-40B4-BE49-F238E27FC236}">
                <a16:creationId xmlns:a16="http://schemas.microsoft.com/office/drawing/2014/main" xmlns="" id="{6F1AFA39-24C8-94D3-47A6-EFD0A0550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87" y="15326"/>
            <a:ext cx="2591822" cy="1210204"/>
          </a:xfrm>
          <a:prstGeom prst="rect">
            <a:avLst/>
          </a:prstGeom>
        </p:spPr>
      </p:pic>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72000">
        <p14:prism isInverted="1"/>
      </p:transition>
    </mc:Choice>
    <mc:Fallback xmlns="">
      <p:transition spd="slow" advTm="7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FC53E1B-3D03-E997-5F22-DD0FC0C6A93B}"/>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3">
            <a:extLst>
              <a:ext uri="{FF2B5EF4-FFF2-40B4-BE49-F238E27FC236}">
                <a16:creationId xmlns:a16="http://schemas.microsoft.com/office/drawing/2014/main" xmlns="" id="{EADCAFC3-7F98-F9FB-2783-37D3BE25DE59}"/>
              </a:ext>
            </a:extLst>
          </p:cNvPr>
          <p:cNvSpPr>
            <a:spLocks noChangeArrowheads="1"/>
          </p:cNvSpPr>
          <p:nvPr/>
        </p:nvSpPr>
        <p:spPr bwMode="auto">
          <a:xfrm>
            <a:off x="1008063" y="1396417"/>
            <a:ext cx="10397613" cy="4426796"/>
          </a:xfrm>
          <a:prstGeom prst="rect">
            <a:avLst/>
          </a:prstGeom>
          <a:noFill/>
          <a:ln>
            <a:noFill/>
          </a:ln>
          <a:effec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indent="0" algn="just" rtl="1">
              <a:lnSpc>
                <a:spcPct val="150000"/>
              </a:lnSpc>
              <a:buClrTx/>
              <a:buSzTx/>
              <a:buFontTx/>
              <a:buNone/>
              <a:tabLst/>
            </a:pPr>
            <a:r>
              <a:rPr kumimoji="0" lang="ar-JO" altLang="en-US" sz="1600" b="1" i="0" u="none" strike="noStrike" cap="none" normalizeH="0" baseline="0" dirty="0">
                <a:ln>
                  <a:noFill/>
                </a:ln>
                <a:solidFill>
                  <a:srgbClr val="00B0F0"/>
                </a:solidFill>
                <a:effectLst/>
                <a:latin typeface="Segoe UI" panose="020B0502040204020203" pitchFamily="34" charset="0"/>
                <a:cs typeface="Segoe UI" panose="020B0502040204020203" pitchFamily="34" charset="0"/>
              </a:rPr>
              <a:t>   </a:t>
            </a:r>
            <a:r>
              <a:rPr lang="ar-JO" altLang="en-US" sz="1600" b="1" u="sng" kern="0" dirty="0">
                <a:solidFill>
                  <a:srgbClr val="00B0F0"/>
                </a:solidFill>
                <a:latin typeface="Segoe UI" panose="020B0502040204020203" pitchFamily="34" charset="0"/>
                <a:cs typeface="Segoe UI" panose="020B0502040204020203" pitchFamily="34" charset="0"/>
              </a:rPr>
              <a:t>ن</a:t>
            </a:r>
            <a:r>
              <a:rPr lang="ar-EG" altLang="en-US" sz="1600" b="1" u="sng" kern="0" dirty="0">
                <a:solidFill>
                  <a:srgbClr val="00B0F0"/>
                </a:solidFill>
                <a:latin typeface="Segoe UI" panose="020B0502040204020203" pitchFamily="34" charset="0"/>
                <a:cs typeface="Segoe UI" panose="020B0502040204020203" pitchFamily="34" charset="0"/>
              </a:rPr>
              <a:t>ظام التعليم الثانوي في مصر</a:t>
            </a:r>
            <a:r>
              <a:rPr lang="en-US" altLang="en-US" sz="1600" b="1" u="sng" kern="0" dirty="0">
                <a:solidFill>
                  <a:srgbClr val="00B0F0"/>
                </a:solidFill>
                <a:latin typeface="Segoe UI" panose="020B0502040204020203" pitchFamily="34" charset="0"/>
                <a:cs typeface="Segoe UI" panose="020B0502040204020203" pitchFamily="34" charset="0"/>
              </a:rPr>
              <a:t>:</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sz="1600" b="0" i="0" u="none" strike="noStrike" cap="none" normalizeH="0" baseline="0" dirty="0">
                <a:ln>
                  <a:noFill/>
                </a:ln>
                <a:solidFill>
                  <a:srgbClr val="222222"/>
                </a:solidFill>
                <a:effectLst/>
                <a:latin typeface="Segoe UI" panose="020B0502040204020203" pitchFamily="34" charset="0"/>
                <a:cs typeface="Segoe UI" panose="020B0502040204020203" pitchFamily="34" charset="0"/>
              </a:rPr>
              <a:t>  </a:t>
            </a:r>
            <a:r>
              <a:rPr lang="ar-EG" altLang="en-US" sz="1600" dirty="0">
                <a:solidFill>
                  <a:srgbClr val="222222"/>
                </a:solidFill>
                <a:latin typeface="Segoe UI" panose="020B0502040204020203" pitchFamily="34" charset="0"/>
                <a:cs typeface="Segoe UI" panose="020B0502040204020203" pitchFamily="34" charset="0"/>
              </a:rPr>
              <a:t>يطلق اسم التعليم الثانوي على المرحلة الوسطى في التعليم وهى المرحلة التي تلي المرحلة الأساسية (الابتدائي والإعدادي) وتسبق المرحلة العليا والجامعية، وهى معنية بشريحة عمرية هامة هي فترة الشباب المبكر فهم مستقبل اى مجتمع حيث القوة البشرية التي تعمل على نهضة المجتمع وهى الفترة التي تحدد مسار الفرد في المستقبل، لذلك تحتل مرتبة هامة وأهمية خاصة في السلم التعليمي وغالبا ما يتضمن التعليم نوعين أساسيين هما</a:t>
            </a:r>
            <a:r>
              <a:rPr lang="en-US" altLang="en-US" sz="1600" dirty="0">
                <a:solidFill>
                  <a:srgbClr val="222222"/>
                </a:solidFill>
                <a:latin typeface="Segoe UI" panose="020B0502040204020203" pitchFamily="34" charset="0"/>
                <a:cs typeface="Segoe UI" panose="020B0502040204020203" pitchFamily="34" charset="0"/>
              </a:rPr>
              <a:t>:</a:t>
            </a:r>
          </a:p>
          <a:p>
            <a:pPr marL="0" marR="0" lvl="0" indent="0" algn="just" defTabSz="914400" rtl="1" eaLnBrk="0" fontAlgn="base" latinLnBrk="0" hangingPunct="0">
              <a:lnSpc>
                <a:spcPct val="150000"/>
              </a:lnSpc>
              <a:spcBef>
                <a:spcPct val="0"/>
              </a:spcBef>
              <a:spcAft>
                <a:spcPct val="0"/>
              </a:spcAft>
              <a:buClrTx/>
              <a:buSzTx/>
              <a:buFontTx/>
              <a:buChar char="•"/>
              <a:tabLst/>
            </a:pPr>
            <a:r>
              <a:rPr lang="ar-EG" altLang="en-US" sz="1600" dirty="0">
                <a:solidFill>
                  <a:srgbClr val="222222"/>
                </a:solidFill>
                <a:latin typeface="Segoe UI" panose="020B0502040204020203" pitchFamily="34" charset="0"/>
                <a:cs typeface="Segoe UI" panose="020B0502040204020203" pitchFamily="34" charset="0"/>
              </a:rPr>
              <a:t>التعليم الثانوي العام الذي يهدف لإعداد الطلاب للالتحاق بالجامعات والمعاهد العليا</a:t>
            </a:r>
            <a:r>
              <a:rPr lang="en-US" altLang="en-US" sz="1600" dirty="0">
                <a:solidFill>
                  <a:srgbClr val="222222"/>
                </a:solidFill>
                <a:latin typeface="Segoe UI" panose="020B0502040204020203" pitchFamily="34" charset="0"/>
                <a:cs typeface="Segoe UI" panose="020B0502040204020203" pitchFamily="34" charset="0"/>
              </a:rPr>
              <a:t>.</a:t>
            </a:r>
          </a:p>
          <a:p>
            <a:pPr marL="0" marR="0" lvl="0" indent="0" algn="just" defTabSz="914400" rtl="1" eaLnBrk="0" fontAlgn="base" latinLnBrk="0" hangingPunct="0">
              <a:lnSpc>
                <a:spcPct val="150000"/>
              </a:lnSpc>
              <a:spcBef>
                <a:spcPct val="0"/>
              </a:spcBef>
              <a:spcAft>
                <a:spcPct val="0"/>
              </a:spcAft>
              <a:buClrTx/>
              <a:buSzTx/>
              <a:buFontTx/>
              <a:buChar char="•"/>
              <a:tabLst/>
            </a:pPr>
            <a:r>
              <a:rPr lang="ar-EG" altLang="en-US" sz="1600" dirty="0">
                <a:solidFill>
                  <a:srgbClr val="222222"/>
                </a:solidFill>
                <a:latin typeface="Segoe UI" panose="020B0502040204020203" pitchFamily="34" charset="0"/>
                <a:cs typeface="Segoe UI" panose="020B0502040204020203" pitchFamily="34" charset="0"/>
              </a:rPr>
              <a:t>التعليم الثانوي الفني الذي يهدف لإعداد العمال المهرة والفنيين اللازمين لتنمية المجتمع</a:t>
            </a:r>
            <a:r>
              <a:rPr lang="en-US" altLang="en-US" sz="1600" dirty="0">
                <a:solidFill>
                  <a:srgbClr val="222222"/>
                </a:solidFill>
                <a:latin typeface="Segoe UI" panose="020B0502040204020203" pitchFamily="34" charset="0"/>
                <a:cs typeface="Segoe UI" panose="020B0502040204020203" pitchFamily="34" charset="0"/>
              </a:rPr>
              <a:t>.</a:t>
            </a:r>
            <a:endParaRPr lang="ar-JO" altLang="en-US" sz="1600" dirty="0">
              <a:solidFill>
                <a:srgbClr val="222222"/>
              </a:solidFill>
              <a:latin typeface="Segoe UI" panose="020B0502040204020203" pitchFamily="34" charset="0"/>
              <a:cs typeface="Segoe UI" panose="020B0502040204020203" pitchFamily="34" charset="0"/>
            </a:endParaRPr>
          </a:p>
          <a:p>
            <a:pPr algn="just" rtl="1" fontAlgn="base">
              <a:lnSpc>
                <a:spcPct val="150000"/>
              </a:lnSpc>
            </a:pPr>
            <a:r>
              <a:rPr lang="ar-EG" sz="1600" b="1" dirty="0">
                <a:solidFill>
                  <a:srgbClr val="222222"/>
                </a:solidFill>
                <a:latin typeface="Segoe UI" panose="020B0502040204020203" pitchFamily="34" charset="0"/>
                <a:cs typeface="Segoe UI" panose="020B0502040204020203" pitchFamily="34" charset="0"/>
              </a:rPr>
              <a:t>ومن هنا فالتعليم الثانوي ينقسم إلى</a:t>
            </a:r>
            <a:r>
              <a:rPr lang="ar-EG" sz="1600" dirty="0">
                <a:solidFill>
                  <a:srgbClr val="222222"/>
                </a:solidFill>
                <a:latin typeface="Segoe UI" panose="020B0502040204020203" pitchFamily="34" charset="0"/>
                <a:cs typeface="Segoe UI" panose="020B0502040204020203" pitchFamily="34" charset="0"/>
              </a:rPr>
              <a:t>:</a:t>
            </a:r>
          </a:p>
          <a:p>
            <a:pPr algn="just" rtl="1" fontAlgn="base">
              <a:lnSpc>
                <a:spcPct val="150000"/>
              </a:lnSpc>
              <a:buFont typeface="+mj-lt"/>
              <a:buAutoNum type="arabicPeriod"/>
            </a:pPr>
            <a:r>
              <a:rPr lang="ar-EG" sz="1600" b="0" i="0" u="none" strike="noStrike" dirty="0">
                <a:solidFill>
                  <a:srgbClr val="222222"/>
                </a:solidFill>
                <a:effectLst/>
                <a:latin typeface="Segoe UI" panose="020B0502040204020203" pitchFamily="34" charset="0"/>
                <a:cs typeface="Segoe UI" panose="020B0502040204020203" pitchFamily="34" charset="0"/>
              </a:rPr>
              <a:t>ثانوي عام.</a:t>
            </a:r>
          </a:p>
          <a:p>
            <a:pPr algn="just" rtl="1" fontAlgn="base">
              <a:lnSpc>
                <a:spcPct val="150000"/>
              </a:lnSpc>
              <a:buFont typeface="+mj-lt"/>
              <a:buAutoNum type="arabicPeriod"/>
            </a:pPr>
            <a:r>
              <a:rPr lang="ar-EG" sz="1600" b="0" i="0" u="none" strike="noStrike" dirty="0">
                <a:solidFill>
                  <a:srgbClr val="222222"/>
                </a:solidFill>
                <a:effectLst/>
                <a:latin typeface="Segoe UI" panose="020B0502040204020203" pitchFamily="34" charset="0"/>
                <a:cs typeface="Segoe UI" panose="020B0502040204020203" pitchFamily="34" charset="0"/>
              </a:rPr>
              <a:t>ثانوي فني (صناعي –زراعي –تجارى- نظام خمس سنوات )</a:t>
            </a:r>
          </a:p>
          <a:p>
            <a:pPr algn="r" rtl="1" fontAlgn="base">
              <a:buFont typeface="+mj-lt"/>
              <a:buAutoNum type="arabicPeriod"/>
            </a:pPr>
            <a:r>
              <a:rPr lang="ar-EG" b="0" i="0" u="none" strike="noStrike" dirty="0">
                <a:solidFill>
                  <a:srgbClr val="222222"/>
                </a:solidFill>
                <a:effectLst/>
                <a:latin typeface="Segoe UI" panose="020B0502040204020203" pitchFamily="34" charset="0"/>
                <a:cs typeface="Segoe UI" panose="020B0502040204020203" pitchFamily="34" charset="0"/>
              </a:rPr>
              <a:t>ثانوي مهني</a:t>
            </a:r>
            <a:endParaRPr kumimoji="0" lang="en-US" altLang="en-US" b="0" i="0" u="none" strike="noStrike" cap="none" normalizeH="0" baseline="0" dirty="0">
              <a:ln>
                <a:noFill/>
              </a:ln>
              <a:solidFill>
                <a:srgbClr val="222222"/>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Segoe UI" panose="020B0502040204020203" pitchFamily="34" charset="0"/>
            </a:endParaRPr>
          </a:p>
        </p:txBody>
      </p:sp>
      <p:pic>
        <p:nvPicPr>
          <p:cNvPr id="3" name="Graphic 21">
            <a:extLst>
              <a:ext uri="{FF2B5EF4-FFF2-40B4-BE49-F238E27FC236}">
                <a16:creationId xmlns:a16="http://schemas.microsoft.com/office/drawing/2014/main" xmlns="" id="{6A54A7F5-4D0E-A877-1DD9-899A545FC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2" y="43629"/>
            <a:ext cx="2591822" cy="1210204"/>
          </a:xfrm>
          <a:prstGeom prst="rect">
            <a:avLst/>
          </a:prstGeom>
        </p:spPr>
      </p:pic>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74267">
        <p14:prism isInverted="1"/>
      </p:transition>
    </mc:Choice>
    <mc:Fallback xmlns="">
      <p:transition spd="slow" advTm="74267">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1F1D142-714A-69B2-A202-E0D9F457F07D}"/>
              </a:ext>
            </a:extLst>
          </p:cNvPr>
          <p:cNvSpPr/>
          <p:nvPr/>
        </p:nvSpPr>
        <p:spPr>
          <a:xfrm>
            <a:off x="401934" y="1082710"/>
            <a:ext cx="11304396" cy="4815672"/>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640500" y="1296678"/>
            <a:ext cx="10778194" cy="3662541"/>
          </a:xfrm>
          <a:prstGeom prst="rect">
            <a:avLst/>
          </a:prstGeom>
          <a:noFill/>
        </p:spPr>
        <p:txBody>
          <a:bodyPr wrap="square" rtlCol="0">
            <a:spAutoFit/>
          </a:bodyPr>
          <a:lstStyle/>
          <a:p>
            <a:pPr algn="ctr" fontAlgn="base"/>
            <a:r>
              <a:rPr lang="ar-JO" sz="1600" b="1" i="0" dirty="0">
                <a:solidFill>
                  <a:srgbClr val="00B0F0"/>
                </a:solidFill>
                <a:effectLst/>
                <a:latin typeface="Segoe UI" panose="020B0502040204020203" pitchFamily="34" charset="0"/>
                <a:cs typeface="Segoe UI" panose="020B0502040204020203" pitchFamily="34" charset="0"/>
              </a:rPr>
              <a:t>سياسات التعليم في المملكة المغربية</a:t>
            </a:r>
          </a:p>
          <a:p>
            <a:pPr algn="r" fontAlgn="base">
              <a:lnSpc>
                <a:spcPct val="150000"/>
              </a:lnSpc>
            </a:pPr>
            <a:endParaRPr lang="ar-JO" sz="1600" dirty="0">
              <a:latin typeface="Segoe UI" panose="020B0502040204020203" pitchFamily="34" charset="0"/>
              <a:cs typeface="Segoe UI" panose="020B0502040204020203" pitchFamily="34" charset="0"/>
            </a:endParaRPr>
          </a:p>
          <a:p>
            <a:pPr algn="just" rtl="1" fontAlgn="base">
              <a:lnSpc>
                <a:spcPct val="150000"/>
              </a:lnSpc>
            </a:pPr>
            <a:r>
              <a:rPr lang="ar-JO" sz="1600" b="0" i="0" dirty="0">
                <a:effectLst/>
                <a:latin typeface="Segoe UI" panose="020B0502040204020203" pitchFamily="34" charset="0"/>
                <a:cs typeface="Segoe UI" panose="020B0502040204020203" pitchFamily="34" charset="0"/>
              </a:rPr>
              <a:t>*</a:t>
            </a:r>
            <a:r>
              <a:rPr lang="ar-YE" sz="1600" dirty="0">
                <a:solidFill>
                  <a:srgbClr val="222222"/>
                </a:solidFill>
                <a:latin typeface="Segoe UI" panose="020B0502040204020203" pitchFamily="34" charset="0"/>
                <a:cs typeface="Segoe UI" panose="020B0502040204020203" pitchFamily="34" charset="0"/>
              </a:rPr>
              <a:t>منذ أن أخذ </a:t>
            </a:r>
            <a:r>
              <a:rPr lang="ar-YE" sz="1600" dirty="0">
                <a:solidFill>
                  <a:srgbClr val="222222"/>
                </a:solidFill>
                <a:latin typeface="Segoe UI" panose="020B0502040204020203" pitchFamily="34" charset="0"/>
                <a:cs typeface="Segoe UI" panose="020B0502040204020203" pitchFamily="34" charset="0"/>
                <a:hlinkClick r:id="rId2" tooltip="المغرب">
                  <a:extLst>
                    <a:ext uri="{A12FA001-AC4F-418D-AE19-62706E023703}">
                      <ahyp:hlinkClr xmlns:ahyp="http://schemas.microsoft.com/office/drawing/2018/hyperlinkcolor" xmlns="" val="tx"/>
                    </a:ext>
                  </a:extLst>
                </a:hlinkClick>
              </a:rPr>
              <a:t>المغرب</a:t>
            </a:r>
            <a:r>
              <a:rPr lang="ar-YE" sz="1600" dirty="0">
                <a:solidFill>
                  <a:srgbClr val="222222"/>
                </a:solidFill>
                <a:latin typeface="Segoe UI" panose="020B0502040204020203" pitchFamily="34" charset="0"/>
                <a:cs typeface="Segoe UI" panose="020B0502040204020203" pitchFamily="34" charset="0"/>
              </a:rPr>
              <a:t> استقلاله وتخلص من </a:t>
            </a:r>
            <a:r>
              <a:rPr lang="ar-YE" sz="1600" dirty="0">
                <a:solidFill>
                  <a:srgbClr val="222222"/>
                </a:solidFill>
                <a:latin typeface="Segoe UI" panose="020B0502040204020203" pitchFamily="34" charset="0"/>
                <a:cs typeface="Segoe UI" panose="020B0502040204020203" pitchFamily="34" charset="0"/>
                <a:hlinkClick r:id="rId3" tooltip="الإمبراطورية الاستعمارية الفرنسية">
                  <a:extLst>
                    <a:ext uri="{A12FA001-AC4F-418D-AE19-62706E023703}">
                      <ahyp:hlinkClr xmlns:ahyp="http://schemas.microsoft.com/office/drawing/2018/hyperlinkcolor" xmlns="" val="tx"/>
                    </a:ext>
                  </a:extLst>
                </a:hlinkClick>
              </a:rPr>
              <a:t>الاستعمار الفرنسي</a:t>
            </a:r>
            <a:r>
              <a:rPr lang="ar-YE" sz="1600" dirty="0">
                <a:solidFill>
                  <a:srgbClr val="222222"/>
                </a:solidFill>
                <a:latin typeface="Segoe UI" panose="020B0502040204020203" pitchFamily="34" charset="0"/>
                <a:cs typeface="Segoe UI" panose="020B0502040204020203" pitchFamily="34" charset="0"/>
              </a:rPr>
              <a:t> عام </a:t>
            </a:r>
            <a:r>
              <a:rPr lang="ar-YE" sz="1600" dirty="0">
                <a:solidFill>
                  <a:srgbClr val="222222"/>
                </a:solidFill>
                <a:latin typeface="Segoe UI" panose="020B0502040204020203" pitchFamily="34" charset="0"/>
                <a:cs typeface="Segoe UI" panose="020B0502040204020203" pitchFamily="34" charset="0"/>
                <a:hlinkClick r:id="rId4" tooltip="1956">
                  <a:extLst>
                    <a:ext uri="{A12FA001-AC4F-418D-AE19-62706E023703}">
                      <ahyp:hlinkClr xmlns:ahyp="http://schemas.microsoft.com/office/drawing/2018/hyperlinkcolor" xmlns="" val="tx"/>
                    </a:ext>
                  </a:extLst>
                </a:hlinkClick>
              </a:rPr>
              <a:t>1956</a:t>
            </a:r>
            <a:r>
              <a:rPr lang="ar-YE" sz="1600" dirty="0">
                <a:solidFill>
                  <a:srgbClr val="222222"/>
                </a:solidFill>
                <a:latin typeface="Segoe UI" panose="020B0502040204020203" pitchFamily="34" charset="0"/>
                <a:cs typeface="Segoe UI" panose="020B0502040204020203" pitchFamily="34" charset="0"/>
              </a:rPr>
              <a:t>، أولت </a:t>
            </a:r>
            <a:r>
              <a:rPr lang="ar-YE" sz="1600" dirty="0">
                <a:solidFill>
                  <a:srgbClr val="222222"/>
                </a:solidFill>
                <a:latin typeface="Segoe UI" panose="020B0502040204020203" pitchFamily="34" charset="0"/>
                <a:cs typeface="Segoe UI" panose="020B0502040204020203" pitchFamily="34" charset="0"/>
                <a:hlinkClick r:id="rId5" tooltip="حكومة المغرب">
                  <a:extLst>
                    <a:ext uri="{A12FA001-AC4F-418D-AE19-62706E023703}">
                      <ahyp:hlinkClr xmlns:ahyp="http://schemas.microsoft.com/office/drawing/2018/hyperlinkcolor" xmlns="" val="tx"/>
                    </a:ext>
                  </a:extLst>
                </a:hlinkClick>
              </a:rPr>
              <a:t>الحكومة المغربية</a:t>
            </a:r>
            <a:r>
              <a:rPr lang="ar-YE" sz="1600" dirty="0">
                <a:solidFill>
                  <a:srgbClr val="222222"/>
                </a:solidFill>
                <a:latin typeface="Segoe UI" panose="020B0502040204020203" pitchFamily="34" charset="0"/>
                <a:cs typeface="Segoe UI" panose="020B0502040204020203" pitchFamily="34" charset="0"/>
              </a:rPr>
              <a:t> اهتماما كبيرا بمجال </a:t>
            </a:r>
            <a:r>
              <a:rPr lang="ar-YE" sz="1600" dirty="0">
                <a:solidFill>
                  <a:srgbClr val="222222"/>
                </a:solidFill>
                <a:latin typeface="Segoe UI" panose="020B0502040204020203" pitchFamily="34" charset="0"/>
                <a:cs typeface="Segoe UI" panose="020B0502040204020203" pitchFamily="34" charset="0"/>
                <a:hlinkClick r:id="rId6" tooltip="تعليم">
                  <a:extLst>
                    <a:ext uri="{A12FA001-AC4F-418D-AE19-62706E023703}">
                      <ahyp:hlinkClr xmlns:ahyp="http://schemas.microsoft.com/office/drawing/2018/hyperlinkcolor" xmlns="" val="tx"/>
                    </a:ext>
                  </a:extLst>
                </a:hlinkClick>
              </a:rPr>
              <a:t>التعليم</a:t>
            </a:r>
            <a:r>
              <a:rPr lang="ar-YE" sz="1600" dirty="0">
                <a:solidFill>
                  <a:srgbClr val="222222"/>
                </a:solidFill>
                <a:latin typeface="Segoe UI" panose="020B0502040204020203" pitchFamily="34" charset="0"/>
                <a:cs typeface="Segoe UI" panose="020B0502040204020203" pitchFamily="34" charset="0"/>
              </a:rPr>
              <a:t>. رغم الصعوبات الاقتصادية التي عانى منها المغرب في تسعينات </a:t>
            </a:r>
            <a:r>
              <a:rPr lang="ar-YE" sz="1600" dirty="0">
                <a:solidFill>
                  <a:srgbClr val="222222"/>
                </a:solidFill>
                <a:latin typeface="Segoe UI" panose="020B0502040204020203" pitchFamily="34" charset="0"/>
                <a:cs typeface="Segoe UI" panose="020B0502040204020203" pitchFamily="34" charset="0"/>
                <a:hlinkClick r:id="rId7" tooltip="القرن 20">
                  <a:extLst>
                    <a:ext uri="{A12FA001-AC4F-418D-AE19-62706E023703}">
                      <ahyp:hlinkClr xmlns:ahyp="http://schemas.microsoft.com/office/drawing/2018/hyperlinkcolor" xmlns="" val="tx"/>
                    </a:ext>
                  </a:extLst>
                </a:hlinkClick>
              </a:rPr>
              <a:t>القرن العشرين</a:t>
            </a:r>
            <a:r>
              <a:rPr lang="ar-YE" sz="1600" dirty="0">
                <a:solidFill>
                  <a:srgbClr val="222222"/>
                </a:solidFill>
                <a:latin typeface="Segoe UI" panose="020B0502040204020203" pitchFamily="34" charset="0"/>
                <a:cs typeface="Segoe UI" panose="020B0502040204020203" pitchFamily="34" charset="0"/>
              </a:rPr>
              <a:t> وبداية الألفية الثالثة، ما زالت الحكومة تبذل الجهود من أجل النهوض بقطاع </a:t>
            </a:r>
            <a:r>
              <a:rPr lang="ar-YE" sz="1600" dirty="0">
                <a:solidFill>
                  <a:srgbClr val="222222"/>
                </a:solidFill>
                <a:latin typeface="Segoe UI" panose="020B0502040204020203" pitchFamily="34" charset="0"/>
                <a:cs typeface="Segoe UI" panose="020B0502040204020203" pitchFamily="34" charset="0"/>
                <a:hlinkClick r:id="rId6" tooltip="تعليم">
                  <a:extLst>
                    <a:ext uri="{A12FA001-AC4F-418D-AE19-62706E023703}">
                      <ahyp:hlinkClr xmlns:ahyp="http://schemas.microsoft.com/office/drawing/2018/hyperlinkcolor" xmlns="" val="tx"/>
                    </a:ext>
                  </a:extLst>
                </a:hlinkClick>
              </a:rPr>
              <a:t>التعليم</a:t>
            </a:r>
            <a:r>
              <a:rPr lang="ar-YE" sz="1600" dirty="0">
                <a:solidFill>
                  <a:srgbClr val="222222"/>
                </a:solidFill>
                <a:latin typeface="Segoe UI" panose="020B0502040204020203" pitchFamily="34" charset="0"/>
                <a:cs typeface="Segoe UI" panose="020B0502040204020203" pitchFamily="34" charset="0"/>
              </a:rPr>
              <a:t>. وذلك ينعكس في حجم الاستثمارات المخصصة لهذا القطاع، حيث تخصص نسبة 26.3% من الميزانية العامة للتعليم. في عام 2006، بلغت ميزانية التعليم 5.5% من </a:t>
            </a:r>
            <a:r>
              <a:rPr lang="ar-YE" sz="1600" dirty="0">
                <a:solidFill>
                  <a:srgbClr val="222222"/>
                </a:solidFill>
                <a:latin typeface="Segoe UI" panose="020B0502040204020203" pitchFamily="34" charset="0"/>
                <a:cs typeface="Segoe UI" panose="020B0502040204020203" pitchFamily="34" charset="0"/>
                <a:hlinkClick r:id="rId8" tooltip="ناتج محلي إجمالي">
                  <a:extLst>
                    <a:ext uri="{A12FA001-AC4F-418D-AE19-62706E023703}">
                      <ahyp:hlinkClr xmlns:ahyp="http://schemas.microsoft.com/office/drawing/2018/hyperlinkcolor" xmlns="" val="tx"/>
                    </a:ext>
                  </a:extLst>
                </a:hlinkClick>
              </a:rPr>
              <a:t>الناتج المحلي الإجمالي</a:t>
            </a:r>
            <a:r>
              <a:rPr lang="ar-JO" sz="1600" dirty="0">
                <a:solidFill>
                  <a:srgbClr val="222222"/>
                </a:solidFill>
                <a:latin typeface="Segoe UI" panose="020B0502040204020203" pitchFamily="34" charset="0"/>
                <a:cs typeface="Segoe UI" panose="020B0502040204020203" pitchFamily="34" charset="0"/>
              </a:rPr>
              <a:t>.</a:t>
            </a:r>
            <a:r>
              <a:rPr lang="ar-YE" sz="1600" dirty="0">
                <a:solidFill>
                  <a:srgbClr val="222222"/>
                </a:solidFill>
                <a:latin typeface="Segoe UI" panose="020B0502040204020203" pitchFamily="34" charset="0"/>
                <a:cs typeface="Segoe UI" panose="020B0502040204020203" pitchFamily="34" charset="0"/>
              </a:rPr>
              <a:t> </a:t>
            </a:r>
            <a:endParaRPr lang="ar-JO" sz="1600" dirty="0">
              <a:solidFill>
                <a:srgbClr val="222222"/>
              </a:solidFill>
              <a:latin typeface="Segoe UI" panose="020B0502040204020203" pitchFamily="34" charset="0"/>
              <a:cs typeface="Segoe UI" panose="020B0502040204020203" pitchFamily="34" charset="0"/>
            </a:endParaRPr>
          </a:p>
          <a:p>
            <a:pPr algn="just" rtl="1" fontAlgn="base">
              <a:lnSpc>
                <a:spcPct val="150000"/>
              </a:lnSpc>
            </a:pPr>
            <a:endParaRPr lang="ar-YE" sz="1600" dirty="0">
              <a:solidFill>
                <a:srgbClr val="222222"/>
              </a:solidFill>
              <a:latin typeface="Segoe UI" panose="020B0502040204020203" pitchFamily="34" charset="0"/>
              <a:cs typeface="Segoe UI" panose="020B0502040204020203" pitchFamily="34" charset="0"/>
            </a:endParaRPr>
          </a:p>
          <a:p>
            <a:pPr algn="just" rtl="1" fontAlgn="base">
              <a:lnSpc>
                <a:spcPct val="150000"/>
              </a:lnSpc>
            </a:pPr>
            <a:r>
              <a:rPr lang="ar-JO" sz="1600" dirty="0">
                <a:solidFill>
                  <a:srgbClr val="222222"/>
                </a:solidFill>
                <a:latin typeface="Segoe UI" panose="020B0502040204020203" pitchFamily="34" charset="0"/>
                <a:cs typeface="Segoe UI" panose="020B0502040204020203" pitchFamily="34" charset="0"/>
              </a:rPr>
              <a:t>* </a:t>
            </a:r>
            <a:r>
              <a:rPr lang="ar-YE" sz="1600" dirty="0">
                <a:solidFill>
                  <a:srgbClr val="222222"/>
                </a:solidFill>
                <a:latin typeface="Segoe UI" panose="020B0502040204020203" pitchFamily="34" charset="0"/>
                <a:cs typeface="Segoe UI" panose="020B0502040204020203" pitchFamily="34" charset="0"/>
              </a:rPr>
              <a:t>مرالنظام التعليمي المغربي بعدة إصلاحات بهدف تقليص الفوارق الإقليمية وضمان نشر التعليم. في عام </a:t>
            </a:r>
            <a:r>
              <a:rPr lang="ar-YE" sz="1600" dirty="0">
                <a:solidFill>
                  <a:srgbClr val="222222"/>
                </a:solidFill>
                <a:latin typeface="Segoe UI" panose="020B0502040204020203" pitchFamily="34" charset="0"/>
                <a:cs typeface="Segoe UI" panose="020B0502040204020203" pitchFamily="34" charset="0"/>
                <a:hlinkClick r:id="rId9" tooltip="1963">
                  <a:extLst>
                    <a:ext uri="{A12FA001-AC4F-418D-AE19-62706E023703}">
                      <ahyp:hlinkClr xmlns:ahyp="http://schemas.microsoft.com/office/drawing/2018/hyperlinkcolor" xmlns="" val="tx"/>
                    </a:ext>
                  </a:extLst>
                </a:hlinkClick>
              </a:rPr>
              <a:t>1963</a:t>
            </a:r>
            <a:r>
              <a:rPr lang="ar-YE" sz="1600" dirty="0">
                <a:solidFill>
                  <a:srgbClr val="222222"/>
                </a:solidFill>
                <a:latin typeface="Segoe UI" panose="020B0502040204020203" pitchFamily="34" charset="0"/>
                <a:cs typeface="Segoe UI" panose="020B0502040204020203" pitchFamily="34" charset="0"/>
              </a:rPr>
              <a:t> أصبح التعليم إلزاميا للبنين والبنات المغاربة الذين تتراوح اعمارهم بين 7 و13 سنة.</a:t>
            </a:r>
          </a:p>
          <a:p>
            <a:pPr algn="just" rtl="1" fontAlgn="base">
              <a:lnSpc>
                <a:spcPct val="150000"/>
              </a:lnSpc>
            </a:pPr>
            <a:r>
              <a:rPr lang="ar-YE" sz="1600" dirty="0">
                <a:solidFill>
                  <a:srgbClr val="222222"/>
                </a:solidFill>
                <a:latin typeface="Segoe UI" panose="020B0502040204020203" pitchFamily="34" charset="0"/>
                <a:cs typeface="Segoe UI" panose="020B0502040204020203" pitchFamily="34" charset="0"/>
              </a:rPr>
              <a:t>وفي سبتمبر </a:t>
            </a:r>
            <a:r>
              <a:rPr lang="ar-YE" sz="1600" dirty="0">
                <a:solidFill>
                  <a:srgbClr val="222222"/>
                </a:solidFill>
                <a:latin typeface="Segoe UI" panose="020B0502040204020203" pitchFamily="34" charset="0"/>
                <a:cs typeface="Segoe UI" panose="020B0502040204020203" pitchFamily="34" charset="0"/>
                <a:hlinkClick r:id="rId10" tooltip="1990">
                  <a:extLst>
                    <a:ext uri="{A12FA001-AC4F-418D-AE19-62706E023703}">
                      <ahyp:hlinkClr xmlns:ahyp="http://schemas.microsoft.com/office/drawing/2018/hyperlinkcolor" xmlns="" val="tx"/>
                    </a:ext>
                  </a:extLst>
                </a:hlinkClick>
              </a:rPr>
              <a:t>1990</a:t>
            </a:r>
            <a:r>
              <a:rPr lang="ar-YE" sz="1600" dirty="0">
                <a:solidFill>
                  <a:srgbClr val="222222"/>
                </a:solidFill>
                <a:latin typeface="Segoe UI" panose="020B0502040204020203" pitchFamily="34" charset="0"/>
                <a:cs typeface="Segoe UI" panose="020B0502040204020203" pitchFamily="34" charset="0"/>
              </a:rPr>
              <a:t>، أعيدت هيكلة النظام التعليمي ليتكون من تسع سنوات من التعليم الأساسي و3 سنوات من التعليم الثانوي.</a:t>
            </a:r>
          </a:p>
        </p:txBody>
      </p:sp>
      <p:pic>
        <p:nvPicPr>
          <p:cNvPr id="3" name="Picture 2">
            <a:extLst>
              <a:ext uri="{FF2B5EF4-FFF2-40B4-BE49-F238E27FC236}">
                <a16:creationId xmlns:a16="http://schemas.microsoft.com/office/drawing/2014/main" xmlns="" id="{C876C40D-F756-2EF9-A5F9-3B5C525706D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0500" y="1082710"/>
            <a:ext cx="1815018" cy="764268"/>
          </a:xfrm>
          <a:prstGeom prst="rect">
            <a:avLst/>
          </a:prstGeom>
        </p:spPr>
      </p:pic>
      <p:pic>
        <p:nvPicPr>
          <p:cNvPr id="4" name="Graphic 21">
            <a:extLst>
              <a:ext uri="{FF2B5EF4-FFF2-40B4-BE49-F238E27FC236}">
                <a16:creationId xmlns:a16="http://schemas.microsoft.com/office/drawing/2014/main" xmlns="" id="{DB1418E0-9403-9314-0ADA-F6BD9862475A}"/>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29" y="0"/>
            <a:ext cx="2591822" cy="1210204"/>
          </a:xfrm>
          <a:prstGeom prst="rect">
            <a:avLst/>
          </a:prstGeom>
        </p:spPr>
      </p:pic>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82418">
        <p14:prism isInverted="1"/>
      </p:transition>
    </mc:Choice>
    <mc:Fallback xmlns="">
      <p:transition spd="slow" advTm="8241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ABCEF200-4634-D628-2612-AF6AAA4E1F2C}"/>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205802" y="1589698"/>
            <a:ext cx="10155196" cy="3831818"/>
          </a:xfrm>
          <a:prstGeom prst="rect">
            <a:avLst/>
          </a:prstGeom>
          <a:noFill/>
        </p:spPr>
        <p:txBody>
          <a:bodyPr wrap="square" rtlCol="0">
            <a:spAutoFit/>
          </a:bodyPr>
          <a:lstStyle/>
          <a:p>
            <a:pPr algn="r" rtl="1" fontAlgn="base">
              <a:lnSpc>
                <a:spcPct val="150000"/>
              </a:lnSpc>
            </a:pPr>
            <a:r>
              <a:rPr lang="ar-YE" b="0" i="0" dirty="0">
                <a:solidFill>
                  <a:srgbClr val="000000"/>
                </a:solidFill>
                <a:effectLst/>
                <a:latin typeface="Segoe UI" panose="020B0502040204020203" pitchFamily="34" charset="0"/>
                <a:cs typeface="Segoe UI" panose="020B0502040204020203" pitchFamily="34" charset="0"/>
              </a:rPr>
              <a:t>يقسم التعليم بالمغرب إلى قسمين، يقسم كل منهما إلى ثلاث مراحل:</a:t>
            </a:r>
          </a:p>
          <a:p>
            <a:pPr algn="r" rtl="1" fontAlgn="base">
              <a:lnSpc>
                <a:spcPct val="150000"/>
              </a:lnSpc>
              <a:buFont typeface="Arial" panose="020B0604020202020204" pitchFamily="34" charset="0"/>
              <a:buChar char="•"/>
            </a:pPr>
            <a:r>
              <a:rPr lang="ar-YE" b="1" i="0" dirty="0">
                <a:solidFill>
                  <a:srgbClr val="000000"/>
                </a:solidFill>
                <a:effectLst/>
                <a:latin typeface="Segoe UI" panose="020B0502040204020203" pitchFamily="34" charset="0"/>
                <a:cs typeface="Segoe UI" panose="020B0502040204020203" pitchFamily="34" charset="0"/>
              </a:rPr>
              <a:t>التعليم الأساسي</a:t>
            </a:r>
            <a:r>
              <a:rPr lang="ar-YE" b="0" i="0" dirty="0">
                <a:solidFill>
                  <a:srgbClr val="000000"/>
                </a:solidFill>
                <a:effectLst/>
                <a:latin typeface="Segoe UI" panose="020B0502040204020203" pitchFamily="34" charset="0"/>
                <a:cs typeface="Segoe UI" panose="020B0502040204020203" pitchFamily="34" charset="0"/>
              </a:rPr>
              <a:t> وينقسم إلى ثلاث مراحل:</a:t>
            </a:r>
          </a:p>
          <a:p>
            <a:pPr marL="742950" lvl="1" indent="-285750" algn="r" rtl="1" fontAlgn="base">
              <a:lnSpc>
                <a:spcPct val="150000"/>
              </a:lnSpc>
              <a:buFont typeface="Arial" panose="020B0604020202020204" pitchFamily="34" charset="0"/>
              <a:buChar char="•"/>
            </a:pPr>
            <a:r>
              <a:rPr lang="ar-YE" b="0" i="0" dirty="0">
                <a:solidFill>
                  <a:srgbClr val="000000"/>
                </a:solidFill>
                <a:effectLst/>
                <a:latin typeface="Segoe UI" panose="020B0502040204020203" pitchFamily="34" charset="0"/>
                <a:cs typeface="Segoe UI" panose="020B0502040204020203" pitchFamily="34" charset="0"/>
              </a:rPr>
              <a:t>المرحلة الابتدائية وتتكون من ست سنوات دراسية.</a:t>
            </a:r>
          </a:p>
          <a:p>
            <a:pPr marL="742950" lvl="1" indent="-285750" algn="r" rtl="1" fontAlgn="base">
              <a:lnSpc>
                <a:spcPct val="150000"/>
              </a:lnSpc>
              <a:buFont typeface="Arial" panose="020B0604020202020204" pitchFamily="34" charset="0"/>
              <a:buChar char="•"/>
            </a:pPr>
            <a:r>
              <a:rPr lang="ar-YE" b="0" i="0" dirty="0">
                <a:solidFill>
                  <a:srgbClr val="000000"/>
                </a:solidFill>
                <a:effectLst/>
                <a:latin typeface="Segoe UI" panose="020B0502040204020203" pitchFamily="34" charset="0"/>
                <a:cs typeface="Segoe UI" panose="020B0502040204020203" pitchFamily="34" charset="0"/>
              </a:rPr>
              <a:t>المرحلة الإعدادية وتتكون من ثلاث </a:t>
            </a:r>
            <a:r>
              <a:rPr lang="ar-YE" i="0" dirty="0">
                <a:effectLst/>
                <a:latin typeface="Segoe UI" panose="020B0502040204020203" pitchFamily="34" charset="0"/>
                <a:cs typeface="Segoe UI" panose="020B0502040204020203" pitchFamily="34" charset="0"/>
              </a:rPr>
              <a:t>سنوات دراسية.</a:t>
            </a:r>
          </a:p>
          <a:p>
            <a:pPr marL="742950" lvl="1" indent="-285750" algn="r" rtl="1" fontAlgn="base">
              <a:lnSpc>
                <a:spcPct val="150000"/>
              </a:lnSpc>
              <a:buFont typeface="Arial" panose="020B0604020202020204" pitchFamily="34" charset="0"/>
              <a:buChar char="•"/>
            </a:pPr>
            <a:r>
              <a:rPr lang="ar-YE" i="0" dirty="0">
                <a:effectLst/>
                <a:latin typeface="Segoe UI" panose="020B0502040204020203" pitchFamily="34" charset="0"/>
                <a:cs typeface="Segoe UI" panose="020B0502040204020203" pitchFamily="34" charset="0"/>
              </a:rPr>
              <a:t>المرحلة الثانوية وتتكون من ثلاث سنوات دراسية.</a:t>
            </a:r>
          </a:p>
          <a:p>
            <a:pPr algn="r" rtl="1" fontAlgn="base">
              <a:lnSpc>
                <a:spcPct val="150000"/>
              </a:lnSpc>
              <a:buFont typeface="Arial" panose="020B0604020202020204" pitchFamily="34" charset="0"/>
              <a:buChar char="•"/>
            </a:pPr>
            <a:r>
              <a:rPr lang="ar-YE" i="0" dirty="0">
                <a:effectLst/>
                <a:latin typeface="Segoe UI" panose="020B0502040204020203" pitchFamily="34" charset="0"/>
                <a:cs typeface="Segoe UI" panose="020B0502040204020203" pitchFamily="34" charset="0"/>
              </a:rPr>
              <a:t>التعليم العالي تطبق معظم الجامعات المغربية النموذج الفرنسي للتعليم الجامعي كالتالي:</a:t>
            </a:r>
          </a:p>
          <a:p>
            <a:pPr marL="742950" lvl="1" indent="-285750" algn="r" rtl="1" fontAlgn="base">
              <a:lnSpc>
                <a:spcPct val="150000"/>
              </a:lnSpc>
              <a:buFont typeface="Arial" panose="020B0604020202020204" pitchFamily="34" charset="0"/>
              <a:buChar char="•"/>
            </a:pPr>
            <a:r>
              <a:rPr lang="ar-YE" i="0" dirty="0">
                <a:effectLst/>
                <a:latin typeface="Segoe UI" panose="020B0502040204020203" pitchFamily="34" charset="0"/>
                <a:cs typeface="Segoe UI" panose="020B0502040204020203" pitchFamily="34" charset="0"/>
              </a:rPr>
              <a:t>الدراسة لشهادة الإجازة، وهي تعادل درجة </a:t>
            </a:r>
            <a:r>
              <a:rPr lang="ar-YE" i="0" strike="noStrike" dirty="0">
                <a:effectLst/>
                <a:latin typeface="Segoe UI" panose="020B0502040204020203" pitchFamily="34" charset="0"/>
                <a:cs typeface="Segoe UI" panose="020B0502040204020203" pitchFamily="34" charset="0"/>
                <a:hlinkClick r:id="rId2" tooltip="بكالوريوس">
                  <a:extLst>
                    <a:ext uri="{A12FA001-AC4F-418D-AE19-62706E023703}">
                      <ahyp:hlinkClr xmlns:ahyp="http://schemas.microsoft.com/office/drawing/2018/hyperlinkcolor" xmlns="" val="tx"/>
                    </a:ext>
                  </a:extLst>
                </a:hlinkClick>
              </a:rPr>
              <a:t>البكالوريوس</a:t>
            </a:r>
            <a:r>
              <a:rPr lang="ar-YE" i="0" dirty="0">
                <a:effectLst/>
                <a:latin typeface="Segoe UI" panose="020B0502040204020203" pitchFamily="34" charset="0"/>
                <a:cs typeface="Segoe UI" panose="020B0502040204020203" pitchFamily="34" charset="0"/>
              </a:rPr>
              <a:t> في الدول الأخرى.</a:t>
            </a:r>
          </a:p>
          <a:p>
            <a:pPr marL="742950" lvl="1" indent="-285750" algn="r" rtl="1" fontAlgn="base">
              <a:lnSpc>
                <a:spcPct val="150000"/>
              </a:lnSpc>
              <a:buFont typeface="Arial" panose="020B0604020202020204" pitchFamily="34" charset="0"/>
              <a:buChar char="•"/>
            </a:pPr>
            <a:r>
              <a:rPr lang="ar-YE" i="0" dirty="0">
                <a:effectLst/>
                <a:latin typeface="Segoe UI" panose="020B0502040204020203" pitchFamily="34" charset="0"/>
                <a:cs typeface="Segoe UI" panose="020B0502040204020203" pitchFamily="34" charset="0"/>
              </a:rPr>
              <a:t>الدراسة لشهادة الدراسات المعمقة، وهي كدرجة </a:t>
            </a:r>
            <a:r>
              <a:rPr lang="ar-YE" i="0" strike="noStrike" dirty="0">
                <a:effectLst/>
                <a:latin typeface="Segoe UI" panose="020B0502040204020203" pitchFamily="34" charset="0"/>
                <a:cs typeface="Segoe UI" panose="020B0502040204020203" pitchFamily="34" charset="0"/>
                <a:hlinkClick r:id="rId3" tooltip="ماجستير">
                  <a:extLst>
                    <a:ext uri="{A12FA001-AC4F-418D-AE19-62706E023703}">
                      <ahyp:hlinkClr xmlns:ahyp="http://schemas.microsoft.com/office/drawing/2018/hyperlinkcolor" xmlns="" val="tx"/>
                    </a:ext>
                  </a:extLst>
                </a:hlinkClick>
              </a:rPr>
              <a:t>الماجستير</a:t>
            </a:r>
            <a:r>
              <a:rPr lang="ar-YE" i="0" dirty="0">
                <a:effectLst/>
                <a:latin typeface="Segoe UI" panose="020B0502040204020203" pitchFamily="34" charset="0"/>
                <a:cs typeface="Segoe UI" panose="020B0502040204020203" pitchFamily="34" charset="0"/>
              </a:rPr>
              <a:t>.</a:t>
            </a:r>
          </a:p>
          <a:p>
            <a:pPr marL="742950" lvl="1" indent="-285750" algn="r" rtl="1" fontAlgn="base">
              <a:lnSpc>
                <a:spcPct val="150000"/>
              </a:lnSpc>
              <a:buFont typeface="Arial" panose="020B0604020202020204" pitchFamily="34" charset="0"/>
              <a:buChar char="•"/>
            </a:pPr>
            <a:r>
              <a:rPr lang="ar-YE" i="0" dirty="0">
                <a:effectLst/>
                <a:latin typeface="Segoe UI" panose="020B0502040204020203" pitchFamily="34" charset="0"/>
                <a:cs typeface="Segoe UI" panose="020B0502040204020203" pitchFamily="34" charset="0"/>
              </a:rPr>
              <a:t>الدراسة لشهادة دكتوراة الدولة، وهي كدرجة دكتوراة الفلسفة</a:t>
            </a:r>
          </a:p>
        </p:txBody>
      </p:sp>
      <p:pic>
        <p:nvPicPr>
          <p:cNvPr id="3" name="Graphic 21">
            <a:extLst>
              <a:ext uri="{FF2B5EF4-FFF2-40B4-BE49-F238E27FC236}">
                <a16:creationId xmlns:a16="http://schemas.microsoft.com/office/drawing/2014/main" xmlns="" id="{6AB7C90F-1B38-674E-80C2-23448E25BF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8866" y="42317"/>
            <a:ext cx="2591822" cy="1210204"/>
          </a:xfrm>
          <a:prstGeom prst="rect">
            <a:avLst/>
          </a:prstGeom>
        </p:spPr>
      </p:pic>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79238">
        <p14:prism isInverted="1"/>
      </p:transition>
    </mc:Choice>
    <mc:Fallback xmlns="">
      <p:transition spd="slow" advTm="7923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118569C0-64EE-73A1-DC2C-4585A5CA84C9}"/>
              </a:ext>
            </a:extLst>
          </p:cNvPr>
          <p:cNvSpPr/>
          <p:nvPr/>
        </p:nvSpPr>
        <p:spPr>
          <a:xfrm>
            <a:off x="720132" y="1284289"/>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03868" y="1430917"/>
            <a:ext cx="10570866" cy="4324261"/>
          </a:xfrm>
          <a:prstGeom prst="rect">
            <a:avLst/>
          </a:prstGeom>
          <a:noFill/>
        </p:spPr>
        <p:txBody>
          <a:bodyPr wrap="square" rtlCol="0">
            <a:spAutoFit/>
          </a:bodyPr>
          <a:lstStyle/>
          <a:p>
            <a:pPr marL="0" marR="0" algn="just" rtl="1">
              <a:lnSpc>
                <a:spcPct val="150000"/>
              </a:lnSpc>
              <a:spcBef>
                <a:spcPts val="2250"/>
              </a:spcBef>
              <a:spcAft>
                <a:spcPts val="600"/>
              </a:spcAft>
            </a:pPr>
            <a:r>
              <a:rPr lang="ar-JO" b="0"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تشرف وزارة التربية والتعليم على مراحل التعليم الأساسي، كما تشرف وزارة التعليم العالي والبحث العلمي على مراحل التعليم الجامعي. .</a:t>
            </a:r>
            <a:endParaRPr lang="ar-JO" b="0" i="0" dirty="0">
              <a:effectLst/>
              <a:latin typeface="Segoe UI" panose="020B0502040204020203" pitchFamily="34" charset="0"/>
              <a:cs typeface="Segoe UI" panose="020B0502040204020203" pitchFamily="34" charset="0"/>
            </a:endParaRPr>
          </a:p>
          <a:p>
            <a:pPr algn="just" rtl="1" fontAlgn="base">
              <a:lnSpc>
                <a:spcPct val="150000"/>
              </a:lnSpc>
            </a:pPr>
            <a:r>
              <a:rPr lang="ar-YE" b="1" i="0" dirty="0">
                <a:solidFill>
                  <a:srgbClr val="000000"/>
                </a:solidFill>
                <a:effectLst/>
                <a:latin typeface="Segoe UI" panose="020B0502040204020203" pitchFamily="34" charset="0"/>
                <a:cs typeface="Segoe UI" panose="020B0502040204020203" pitchFamily="34" charset="0"/>
              </a:rPr>
              <a:t>نظام التعليم في المغرب</a:t>
            </a:r>
          </a:p>
          <a:p>
            <a:pPr algn="just" rtl="1" fontAlgn="base">
              <a:lnSpc>
                <a:spcPct val="150000"/>
              </a:lnSpc>
            </a:pPr>
            <a:r>
              <a:rPr lang="ar-YE" b="0" i="0" dirty="0">
                <a:solidFill>
                  <a:srgbClr val="000000"/>
                </a:solidFill>
                <a:effectLst/>
                <a:latin typeface="Segoe UI" panose="020B0502040204020203" pitchFamily="34" charset="0"/>
                <a:cs typeface="Segoe UI" panose="020B0502040204020203" pitchFamily="34" charset="0"/>
              </a:rPr>
              <a:t>يتكون نظام التعليم في المغرب من المرحلة ما قبل الدراسة الابتدائية حيث تمتد مدتها إلى سنتين ينتقل بعدها للمرحلة الابتدائية مدتها 6 سنوات والمرحلة الاعدادية مدتها 3 سنوات ومرحلة التانوية مدتها 3 سنوات تنتهي بإمتحان البك</a:t>
            </a:r>
            <a:r>
              <a:rPr lang="ar-JO" b="0" i="0" dirty="0">
                <a:solidFill>
                  <a:srgbClr val="000000"/>
                </a:solidFill>
                <a:effectLst/>
                <a:latin typeface="Segoe UI" panose="020B0502040204020203" pitchFamily="34" charset="0"/>
                <a:cs typeface="Segoe UI" panose="020B0502040204020203" pitchFamily="34" charset="0"/>
              </a:rPr>
              <a:t>ا</a:t>
            </a:r>
            <a:r>
              <a:rPr lang="ar-YE" b="0" i="0" dirty="0">
                <a:solidFill>
                  <a:srgbClr val="000000"/>
                </a:solidFill>
                <a:effectLst/>
                <a:latin typeface="Segoe UI" panose="020B0502040204020203" pitchFamily="34" charset="0"/>
                <a:cs typeface="Segoe UI" panose="020B0502040204020203" pitchFamily="34" charset="0"/>
              </a:rPr>
              <a:t>لوريا قبل دخول المرحلة الجامعية.</a:t>
            </a:r>
          </a:p>
          <a:p>
            <a:pPr algn="just" rtl="1" fontAlgn="base">
              <a:lnSpc>
                <a:spcPct val="150000"/>
              </a:lnSpc>
            </a:pPr>
            <a:r>
              <a:rPr lang="ar-YE" b="1" dirty="0">
                <a:effectLst/>
                <a:latin typeface="Segoe UI" panose="020B0502040204020203" pitchFamily="34" charset="0"/>
                <a:cs typeface="Segoe UI" panose="020B0502040204020203" pitchFamily="34" charset="0"/>
              </a:rPr>
              <a:t>التعليم قبل المدرسي</a:t>
            </a:r>
          </a:p>
          <a:p>
            <a:pPr algn="just" rtl="1" fontAlgn="base">
              <a:lnSpc>
                <a:spcPct val="150000"/>
              </a:lnSpc>
            </a:pPr>
            <a:r>
              <a:rPr lang="ar-YE" dirty="0">
                <a:effectLst/>
                <a:latin typeface="Segoe UI" panose="020B0502040204020203" pitchFamily="34" charset="0"/>
                <a:cs typeface="Segoe UI" panose="020B0502040204020203" pitchFamily="34" charset="0"/>
              </a:rPr>
              <a:t>هناك نوعان من المؤسسات:</a:t>
            </a:r>
          </a:p>
          <a:p>
            <a:pPr algn="just" rtl="1" fontAlgn="base">
              <a:lnSpc>
                <a:spcPct val="150000"/>
              </a:lnSpc>
              <a:buFont typeface="Arial" panose="020B0604020202020204" pitchFamily="34" charset="0"/>
              <a:buChar char="•"/>
            </a:pPr>
            <a:r>
              <a:rPr lang="ar-YE" dirty="0">
                <a:effectLst/>
                <a:latin typeface="Segoe UI" panose="020B0502040204020203" pitchFamily="34" charset="0"/>
                <a:cs typeface="Segoe UI" panose="020B0502040204020203" pitchFamily="34" charset="0"/>
              </a:rPr>
              <a:t>المدارس القرآنية، هي في شكل ما قبل المدرسة الأكثر شيوعا، وهي توفر التعليم لتجديد التقليدية.</a:t>
            </a:r>
          </a:p>
          <a:p>
            <a:pPr algn="just" rtl="1" fontAlgn="base">
              <a:lnSpc>
                <a:spcPct val="150000"/>
              </a:lnSpc>
              <a:buFont typeface="Arial" panose="020B0604020202020204" pitchFamily="34" charset="0"/>
              <a:buChar char="•"/>
            </a:pPr>
            <a:r>
              <a:rPr lang="ar-YE" dirty="0">
                <a:effectLst/>
                <a:latin typeface="Segoe UI" panose="020B0502040204020203" pitchFamily="34" charset="0"/>
                <a:cs typeface="Segoe UI" panose="020B0502040204020203" pitchFamily="34" charset="0"/>
              </a:rPr>
              <a:t>رياض الأطفال ودور الحضانة، </a:t>
            </a:r>
            <a:r>
              <a:rPr lang="ar-JO" dirty="0">
                <a:latin typeface="Segoe UI" panose="020B0502040204020203" pitchFamily="34" charset="0"/>
                <a:cs typeface="Segoe UI" panose="020B0502040204020203" pitchFamily="34" charset="0"/>
              </a:rPr>
              <a:t>يتم </a:t>
            </a:r>
            <a:r>
              <a:rPr lang="ar-YE" dirty="0">
                <a:effectLst/>
                <a:latin typeface="Segoe UI" panose="020B0502040204020203" pitchFamily="34" charset="0"/>
                <a:cs typeface="Segoe UI" panose="020B0502040204020203" pitchFamily="34" charset="0"/>
              </a:rPr>
              <a:t>توفير التدريب على أساس الأساليب الحديثة</a:t>
            </a:r>
          </a:p>
        </p:txBody>
      </p:sp>
      <p:pic>
        <p:nvPicPr>
          <p:cNvPr id="3" name="Graphic 21">
            <a:extLst>
              <a:ext uri="{FF2B5EF4-FFF2-40B4-BE49-F238E27FC236}">
                <a16:creationId xmlns:a16="http://schemas.microsoft.com/office/drawing/2014/main" xmlns="" id="{3D23053D-3237-5970-7221-BFD0F713D3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678" y="0"/>
            <a:ext cx="2591822" cy="1210204"/>
          </a:xfrm>
          <a:prstGeom prst="rect">
            <a:avLst/>
          </a:prstGeom>
        </p:spPr>
      </p:pic>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56324">
        <p14:prism isInverted="1"/>
      </p:transition>
    </mc:Choice>
    <mc:Fallback xmlns="">
      <p:transition spd="slow" advTm="56324">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42B5371-6B32-4FEB-23B8-7C42EE86D1EA}"/>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86613" y="1609103"/>
            <a:ext cx="10618773" cy="1098955"/>
          </a:xfrm>
          <a:prstGeom prst="rect">
            <a:avLst/>
          </a:prstGeom>
          <a:noFill/>
        </p:spPr>
        <p:txBody>
          <a:bodyPr wrap="square" rtlCol="0">
            <a:spAutoFit/>
          </a:bodyPr>
          <a:lstStyle/>
          <a:p>
            <a:pPr marL="0" marR="0" algn="ctr" rtl="1">
              <a:lnSpc>
                <a:spcPct val="107000"/>
              </a:lnSpc>
              <a:spcBef>
                <a:spcPts val="2250"/>
              </a:spcBef>
              <a:spcAft>
                <a:spcPts val="600"/>
              </a:spcAft>
            </a:pPr>
            <a:r>
              <a:rPr lang="ar-JO" sz="2000" b="1" i="0" dirty="0">
                <a:solidFill>
                  <a:srgbClr val="00B0F0"/>
                </a:solidFill>
                <a:effectLst/>
                <a:latin typeface="Segoe UI" panose="020B0502040204020203" pitchFamily="34" charset="0"/>
                <a:cs typeface="Segoe UI" panose="020B0502040204020203" pitchFamily="34" charset="0"/>
              </a:rPr>
              <a:t>- تجارب عالمية رائدة في مجال التعليم</a:t>
            </a:r>
          </a:p>
          <a:p>
            <a:pPr marL="0" marR="0" algn="ctr" rtl="1">
              <a:lnSpc>
                <a:spcPct val="107000"/>
              </a:lnSpc>
              <a:spcBef>
                <a:spcPts val="2250"/>
              </a:spcBef>
              <a:spcAft>
                <a:spcPts val="600"/>
              </a:spcAft>
            </a:pPr>
            <a:r>
              <a:rPr lang="ar-JO" sz="2000" b="1" i="0" dirty="0">
                <a:solidFill>
                  <a:srgbClr val="00B0F0"/>
                </a:solidFill>
                <a:latin typeface="Segoe UI" panose="020B0502040204020203" pitchFamily="34" charset="0"/>
                <a:cs typeface="Segoe UI" panose="020B0502040204020203" pitchFamily="34" charset="0"/>
              </a:rPr>
              <a:t>دولة فنلندا</a:t>
            </a:r>
            <a:endParaRPr lang="ar-YE" b="1" i="0" strike="noStrike" baseline="0"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4270A280-59A1-38A8-AE61-E6C1B34DD5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7802" y="2850047"/>
            <a:ext cx="5869857" cy="2768182"/>
          </a:xfrm>
          <a:prstGeom prst="rect">
            <a:avLst/>
          </a:prstGeom>
        </p:spPr>
      </p:pic>
      <p:sp>
        <p:nvSpPr>
          <p:cNvPr id="4" name="TextBox 3">
            <a:extLst>
              <a:ext uri="{FF2B5EF4-FFF2-40B4-BE49-F238E27FC236}">
                <a16:creationId xmlns:a16="http://schemas.microsoft.com/office/drawing/2014/main" xmlns="" id="{ADBFE5FD-CEAE-FB6E-9951-DDE13ED8A9EC}"/>
              </a:ext>
            </a:extLst>
          </p:cNvPr>
          <p:cNvSpPr txBox="1"/>
          <p:nvPr/>
        </p:nvSpPr>
        <p:spPr>
          <a:xfrm>
            <a:off x="3008671" y="5442155"/>
            <a:ext cx="6194323" cy="369332"/>
          </a:xfrm>
          <a:prstGeom prst="rect">
            <a:avLst/>
          </a:prstGeom>
          <a:solidFill>
            <a:schemeClr val="bg1"/>
          </a:solidFill>
        </p:spPr>
        <p:txBody>
          <a:bodyPr wrap="square" rtlCol="0">
            <a:spAutoFit/>
          </a:bodyPr>
          <a:lstStyle/>
          <a:p>
            <a:endParaRPr lang="en-US" dirty="0"/>
          </a:p>
        </p:txBody>
      </p:sp>
      <p:pic>
        <p:nvPicPr>
          <p:cNvPr id="10" name="Graphic 21">
            <a:extLst>
              <a:ext uri="{FF2B5EF4-FFF2-40B4-BE49-F238E27FC236}">
                <a16:creationId xmlns:a16="http://schemas.microsoft.com/office/drawing/2014/main" xmlns="" id="{A3F89498-329A-F74A-6710-80505C2932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284" y="29567"/>
            <a:ext cx="2591822" cy="1210204"/>
          </a:xfrm>
          <a:prstGeom prst="rect">
            <a:avLst/>
          </a:prstGeom>
        </p:spPr>
      </p:pic>
    </p:spTree>
    <p:extLst>
      <p:ext uri="{BB962C8B-B14F-4D97-AF65-F5344CB8AC3E}">
        <p14:creationId xmlns:p14="http://schemas.microsoft.com/office/powerpoint/2010/main" val="2456974110"/>
      </p:ext>
    </p:extLst>
  </p:cSld>
  <p:clrMapOvr>
    <a:masterClrMapping/>
  </p:clrMapOvr>
  <mc:AlternateContent xmlns:mc="http://schemas.openxmlformats.org/markup-compatibility/2006" xmlns:p14="http://schemas.microsoft.com/office/powerpoint/2010/main">
    <mc:Choice Requires="p14">
      <p:transition spd="slow" p14:dur="1600" advTm="21877">
        <p14:prism isInverted="1"/>
      </p:transition>
    </mc:Choice>
    <mc:Fallback xmlns="">
      <p:transition spd="slow" advTm="21877">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B343283F-1A3A-9380-C091-B658E88B1244}"/>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65125" y="1239771"/>
            <a:ext cx="10368534" cy="4396075"/>
          </a:xfrm>
          <a:prstGeom prst="rect">
            <a:avLst/>
          </a:prstGeom>
          <a:noFill/>
        </p:spPr>
        <p:txBody>
          <a:bodyPr wrap="square" rtlCol="0">
            <a:spAutoFit/>
          </a:bodyPr>
          <a:lstStyle/>
          <a:p>
            <a:pPr marL="0" marR="0" algn="ctr" rtl="1">
              <a:lnSpc>
                <a:spcPct val="150000"/>
              </a:lnSpc>
              <a:spcBef>
                <a:spcPts val="0"/>
              </a:spcBef>
              <a:spcAft>
                <a:spcPts val="800"/>
              </a:spcAft>
            </a:pPr>
            <a:r>
              <a:rPr lang="ar-JO" b="1" dirty="0">
                <a:solidFill>
                  <a:srgbClr val="00B0F0"/>
                </a:solidFill>
                <a:latin typeface="Segoe UI" panose="020B0502040204020203" pitchFamily="34" charset="0"/>
                <a:cs typeface="Segoe UI" panose="020B0502040204020203" pitchFamily="34" charset="0"/>
              </a:rPr>
              <a:t>سياسات التعليم في فنلندا</a:t>
            </a:r>
          </a:p>
          <a:p>
            <a:pPr marL="0" marR="0" algn="just" rtl="1">
              <a:lnSpc>
                <a:spcPct val="150000"/>
              </a:lnSpc>
              <a:spcBef>
                <a:spcPts val="0"/>
              </a:spcBef>
              <a:spcAft>
                <a:spcPts val="800"/>
              </a:spcAft>
            </a:pPr>
            <a:r>
              <a:rPr lang="ar-JO" sz="2000" dirty="0">
                <a:latin typeface="Alexandria Light" pitchFamily="2" charset="-78"/>
                <a:cs typeface="Alexandria Light" pitchFamily="2" charset="-78"/>
              </a:rPr>
              <a:t>   </a:t>
            </a:r>
            <a:r>
              <a:rPr lang="ar-YE" dirty="0">
                <a:latin typeface="Segoe UI" panose="020B0502040204020203" pitchFamily="34" charset="0"/>
                <a:cs typeface="Segoe UI" panose="020B0502040204020203" pitchFamily="34" charset="0"/>
              </a:rPr>
              <a:t>أحد المبادئ الأساسية في التعليم الفنلندي هو ضرورة تمتع جميع الأفراد بحق الوصول المتكافئ للتعليم والتدريب عالي الجودة. يجب إتاحة نفس فرص التعليم لكل المواطنين بغض النظر عن أصلهم العرقي، أو السن، أو الغنى أو مكان إقامتهم. التعليم مجاني لكل المراحل إن التعليم في فنلندا مجاني لكل المراحل ً ً من مرحلة ما قبل الابتدائي ووصولا بداية لمرحلة التعليم العالي. كما يتم توفير الكتب الدراسية، والوجبات اليومية، ووسائل النقل ًا للطلاب المقيمين ً بعيدا عن المدرسة مجان لأولياء أمور الطلاب في مرحلتي التعليم قبل الابتدائي والتعليم الأساسي. ولكن في مرحلة التعليم الثانوي والتعليم العالي، يقوم الطلاب أنفسهم أو آبائهم بشراء كتبهم الخاصة. كما يحق للطلاب في المرحلة الثانوية الحصول على وجبة مجانية، وتقوم الدولة بدعم الوجبات المقدمة في مرحلة التعليم العالي. وقد يكون تعليم الكبار هو النوع الوحيد من التعليم الذي يتطلب دفع المال. لضمان توفير فرص الدراسة للجميع</a:t>
            </a:r>
            <a:r>
              <a:rPr lang="ar-JO"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 </a:t>
            </a:r>
            <a:endParaRPr lang="ar-YE" sz="2400" b="0" i="0"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E4119862-1277-05C9-EA1A-B82BF1750F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6817" y="-41052"/>
            <a:ext cx="2591822" cy="1210204"/>
          </a:xfrm>
          <a:prstGeom prst="rect">
            <a:avLst/>
          </a:prstGeom>
        </p:spPr>
      </p:pic>
    </p:spTree>
    <p:extLst>
      <p:ext uri="{BB962C8B-B14F-4D97-AF65-F5344CB8AC3E}">
        <p14:creationId xmlns:p14="http://schemas.microsoft.com/office/powerpoint/2010/main" val="4035470802"/>
      </p:ext>
    </p:extLst>
  </p:cSld>
  <p:clrMapOvr>
    <a:masterClrMapping/>
  </p:clrMapOvr>
  <mc:AlternateContent xmlns:mc="http://schemas.openxmlformats.org/markup-compatibility/2006" xmlns:p14="http://schemas.microsoft.com/office/powerpoint/2010/main">
    <mc:Choice Requires="p14">
      <p:transition spd="slow" p14:dur="1600" advTm="82363">
        <p14:prism isInverted="1"/>
      </p:transition>
    </mc:Choice>
    <mc:Fallback xmlns="">
      <p:transition spd="slow" advTm="82363">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3F973FB-4EB4-7DBA-49DB-CB32D8760327}"/>
              </a:ext>
            </a:extLst>
          </p:cNvPr>
          <p:cNvSpPr/>
          <p:nvPr/>
        </p:nvSpPr>
        <p:spPr>
          <a:xfrm>
            <a:off x="640084" y="1239771"/>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00180" y="1462352"/>
            <a:ext cx="10484119" cy="3518912"/>
          </a:xfrm>
          <a:prstGeom prst="rect">
            <a:avLst/>
          </a:prstGeom>
          <a:noFill/>
        </p:spPr>
        <p:txBody>
          <a:bodyPr wrap="square" rtlCol="0">
            <a:spAutoFit/>
          </a:bodyPr>
          <a:lstStyle/>
          <a:p>
            <a:pPr marL="0" marR="0" algn="just" rtl="1">
              <a:lnSpc>
                <a:spcPct val="150000"/>
              </a:lnSpc>
              <a:spcBef>
                <a:spcPts val="0"/>
              </a:spcBef>
              <a:spcAft>
                <a:spcPts val="800"/>
              </a:spcAft>
            </a:pPr>
            <a:r>
              <a:rPr lang="ar-JO" sz="1600" b="1" dirty="0">
                <a:solidFill>
                  <a:srgbClr val="00B0F0"/>
                </a:solidFill>
                <a:latin typeface="Segoe UI" panose="020B0502040204020203" pitchFamily="34" charset="0"/>
                <a:cs typeface="Segoe UI" panose="020B0502040204020203" pitchFamily="34" charset="0"/>
              </a:rPr>
              <a:t>سياسات التعليم في فنلندا</a:t>
            </a:r>
          </a:p>
          <a:p>
            <a:pPr marL="0" marR="0" algn="just" rtl="1">
              <a:lnSpc>
                <a:spcPct val="150000"/>
              </a:lnSpc>
              <a:spcBef>
                <a:spcPts val="0"/>
              </a:spcBef>
              <a:spcAft>
                <a:spcPts val="800"/>
              </a:spcAft>
            </a:pP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يتم توفير تعليم ذوي الاحتياجات الخاصة بشكل عام ًجنبا إلى جنب مع التعليم النظامي تحرص المبادئ التعليمية في فنلندا على إدراج التعليم الخاص بذوي الاحتياجات الخاصة بشكل أساسي في التعليم النظامي. إذا تعذر تعليم أي تلميذ في مجموعة تعليمية عادية، فيجب قبوله في التعليم الخاص بذوي الاحتياجات الخاصة. وهو تعليم يتوفر في المدارس العادية كلما أمكن. يحق لجميع التلاميذ في سن التعليم الإلزامي الحصول على الدعم العام، أي التعليم عالي الجودة،. كما يجب تقديم الدعم المكثف للتلاميذ الذين يحتاجون لإجراءات دعم منتظمة أو عدة أنواع من الدعم في نفس الوقت. والهدف هو منع المشكلات القائمة من التفاقم سواء في الخطورة أو الحجم. إذا لم يستطع الأطفال التكيف بشكل ملائم مع التعليم النظامي على الرغم من أشكال الدعم العام أو المكثف، فيجب منحهم ً دعما ً خاصا. إن الغرض الرئيسي من الدعم الخاص هو تزويد التلاميذ بالمساعدة الشاملة والمنظمة حتى يمكنهم إتمام التعليم الإلزامي والتأهل للمرحلة الثانية من التعليم الثانوي. </a:t>
            </a:r>
            <a:r>
              <a:rPr lang="ar-JO" sz="1600" dirty="0">
                <a:latin typeface="Segoe UI" panose="020B0502040204020203" pitchFamily="34" charset="0"/>
                <a:cs typeface="Segoe UI" panose="020B0502040204020203" pitchFamily="34" charset="0"/>
              </a:rPr>
              <a:t>.</a:t>
            </a:r>
            <a:r>
              <a:rPr lang="ar-YE" sz="1600" dirty="0">
                <a:latin typeface="Segoe UI" panose="020B0502040204020203" pitchFamily="34" charset="0"/>
                <a:cs typeface="Segoe UI" panose="020B0502040204020203" pitchFamily="34" charset="0"/>
              </a:rPr>
              <a:t> </a:t>
            </a:r>
            <a:endParaRPr lang="ar-YE" sz="1600" b="0" i="0"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23E9E1D-F192-1047-84A1-8F2DDB95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19" y="29567"/>
            <a:ext cx="2591822" cy="1210204"/>
          </a:xfrm>
          <a:prstGeom prst="rect">
            <a:avLst/>
          </a:prstGeom>
        </p:spPr>
      </p:pic>
    </p:spTree>
    <p:extLst>
      <p:ext uri="{BB962C8B-B14F-4D97-AF65-F5344CB8AC3E}">
        <p14:creationId xmlns:p14="http://schemas.microsoft.com/office/powerpoint/2010/main" val="2218361091"/>
      </p:ext>
    </p:extLst>
  </p:cSld>
  <p:clrMapOvr>
    <a:masterClrMapping/>
  </p:clrMapOvr>
  <mc:AlternateContent xmlns:mc="http://schemas.openxmlformats.org/markup-compatibility/2006" xmlns:p14="http://schemas.microsoft.com/office/powerpoint/2010/main">
    <mc:Choice Requires="p14">
      <p:transition spd="slow" p14:dur="1600" advTm="88783">
        <p14:prism isInverted="1"/>
      </p:transition>
    </mc:Choice>
    <mc:Fallback xmlns="">
      <p:transition spd="slow" advTm="88783">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4DEDA63-1C87-7DEC-7958-693020BFF6F2}"/>
              </a:ext>
            </a:extLst>
          </p:cNvPr>
          <p:cNvSpPr/>
          <p:nvPr/>
        </p:nvSpPr>
        <p:spPr>
          <a:xfrm>
            <a:off x="462224" y="1263525"/>
            <a:ext cx="11249724" cy="486597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38014" y="1368349"/>
            <a:ext cx="10698144" cy="4349909"/>
          </a:xfrm>
          <a:prstGeom prst="rect">
            <a:avLst/>
          </a:prstGeom>
          <a:noFill/>
        </p:spPr>
        <p:txBody>
          <a:bodyPr wrap="square" rtlCol="0">
            <a:spAutoFit/>
          </a:bodyPr>
          <a:lstStyle/>
          <a:p>
            <a:pPr marL="0" marR="0" algn="just" rtl="1">
              <a:lnSpc>
                <a:spcPct val="150000"/>
              </a:lnSpc>
              <a:spcBef>
                <a:spcPts val="0"/>
              </a:spcBef>
              <a:spcAft>
                <a:spcPts val="800"/>
              </a:spcAft>
            </a:pPr>
            <a:r>
              <a:rPr lang="ar-JO" dirty="0">
                <a:latin typeface="Segoe UI" panose="020B0502040204020203" pitchFamily="34" charset="0"/>
                <a:cs typeface="Segoe UI" panose="020B0502040204020203" pitchFamily="34" charset="0"/>
              </a:rPr>
              <a:t>* تتم </a:t>
            </a:r>
            <a:r>
              <a:rPr lang="ar-YE" dirty="0">
                <a:latin typeface="Segoe UI" panose="020B0502040204020203" pitchFamily="34" charset="0"/>
                <a:cs typeface="Segoe UI" panose="020B0502040204020203" pitchFamily="34" charset="0"/>
              </a:rPr>
              <a:t>معظم أنواع التعليم بتمويل حكومي تحصل معظم المؤسسات التي توفر التعليم للمرحلة الأساسية والمرحلة الثانية من الثانوي على تمويلها من السلطات المحلية أو مجالس البلدية المشتركة.</a:t>
            </a:r>
            <a:endParaRPr lang="ar-JO" dirty="0">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JO" dirty="0">
                <a:latin typeface="Segoe UI" panose="020B0502040204020203" pitchFamily="34" charset="0"/>
                <a:cs typeface="Segoe UI" panose="020B0502040204020203" pitchFamily="34" charset="0"/>
              </a:rPr>
              <a:t>* ا</a:t>
            </a:r>
            <a:r>
              <a:rPr lang="ar-YE" u="sng" dirty="0">
                <a:latin typeface="Segoe UI" panose="020B0502040204020203" pitchFamily="34" charset="0"/>
                <a:cs typeface="Segoe UI" panose="020B0502040204020203" pitchFamily="34" charset="0"/>
              </a:rPr>
              <a:t>لتعليم في مرحلة الطفولة المبكرة </a:t>
            </a:r>
            <a:r>
              <a:rPr lang="ar-YE" dirty="0">
                <a:latin typeface="Segoe UI" panose="020B0502040204020203" pitchFamily="34" charset="0"/>
                <a:cs typeface="Segoe UI" panose="020B0502040204020203" pitchFamily="34" charset="0"/>
              </a:rPr>
              <a:t>يدعم تنمية الأطفال وتعلمهم يشمل التعليم والرعاية في مرحلة الطفولة المبكرة الرعاية، والتعليم والتدريس لدعم النمو المتوازن للأطفال، وتنميتهم، وتعلمهم. يتمتع كل طفل بحق شخصي للالتحاق بالتعليم في مرحلة الطفولة المبكرة. وقد يتم ذلك في مستوى رياض الأطفال أو في مجموعات أصغر ً حجما للرعاية النهارية العائلية في المنازل الخاصة. وتكون عادة الرسوم معقولة وتعتمد على دخل الأبوين. يحق لكل الأطفال في عمر 6 سنوات الالتحاق بالتعليم ما قبل الابتدائي. وهي مرحلة مجانية واختيارية للأطفال ولكن تلتزم البلديات بتوفير التعليم ما قبل الابتدائي. ويلتحق معظم الأطفال البالغين 6 سنوات بالتعليم ما قبل الابتدائي. يكتسب الأطفال في مرحلة التعليم ما قبل الابتدائي المهارات الأساسية، والمعرفة، والقدرات من مجالات التعلم المختلفة التي تتوافق مع عمرهم وقدراتهم. </a:t>
            </a:r>
            <a:endParaRPr lang="ar-YE" b="0" i="0"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37C294CC-486F-5CCC-FB20-D890D71F2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773" y="69402"/>
            <a:ext cx="2591822" cy="1210204"/>
          </a:xfrm>
          <a:prstGeom prst="rect">
            <a:avLst/>
          </a:prstGeom>
        </p:spPr>
      </p:pic>
    </p:spTree>
    <p:extLst>
      <p:ext uri="{BB962C8B-B14F-4D97-AF65-F5344CB8AC3E}">
        <p14:creationId xmlns:p14="http://schemas.microsoft.com/office/powerpoint/2010/main" val="1696225698"/>
      </p:ext>
    </p:extLst>
  </p:cSld>
  <p:clrMapOvr>
    <a:masterClrMapping/>
  </p:clrMapOvr>
  <mc:AlternateContent xmlns:mc="http://schemas.openxmlformats.org/markup-compatibility/2006" xmlns:p14="http://schemas.microsoft.com/office/powerpoint/2010/main">
    <mc:Choice Requires="p14">
      <p:transition spd="slow" p14:dur="1600" advTm="86369">
        <p14:prism isInverted="1"/>
      </p:transition>
    </mc:Choice>
    <mc:Fallback xmlns="">
      <p:transition spd="slow" advTm="8636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EC152D1-DBEF-E741-3A46-53EB62F015A3}"/>
              </a:ext>
            </a:extLst>
          </p:cNvPr>
          <p:cNvSpPr/>
          <p:nvPr/>
        </p:nvSpPr>
        <p:spPr>
          <a:xfrm>
            <a:off x="653143" y="1263525"/>
            <a:ext cx="1092959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50760" y="1615704"/>
            <a:ext cx="10490480" cy="3473067"/>
          </a:xfrm>
          <a:prstGeom prst="rect">
            <a:avLst/>
          </a:prstGeom>
          <a:noFill/>
        </p:spPr>
        <p:txBody>
          <a:bodyPr wrap="square" rtlCol="0">
            <a:spAutoFit/>
          </a:bodyPr>
          <a:lstStyle/>
          <a:p>
            <a:pPr marL="342900" marR="0" indent="-342900" algn="just" rtl="1">
              <a:lnSpc>
                <a:spcPct val="150000"/>
              </a:lnSpc>
              <a:spcBef>
                <a:spcPts val="0"/>
              </a:spcBef>
              <a:spcAft>
                <a:spcPts val="800"/>
              </a:spcAft>
              <a:buFont typeface="Arial" panose="020B0604020202020204" pitchFamily="34" charset="0"/>
              <a:buChar char="•"/>
            </a:pPr>
            <a:r>
              <a:rPr lang="ar-YE" sz="1600" u="sng" dirty="0">
                <a:latin typeface="Segoe UI" panose="020B0502040204020203" pitchFamily="34" charset="0"/>
                <a:cs typeface="Segoe UI" panose="020B0502040204020203" pitchFamily="34" charset="0"/>
              </a:rPr>
              <a:t>يبدأ التعليم الإلزامي في العام الذي يبلغ فيه الطفل سبع سنوات </a:t>
            </a:r>
            <a:r>
              <a:rPr lang="ar-YE" sz="1600" dirty="0">
                <a:latin typeface="Segoe UI" panose="020B0502040204020203" pitchFamily="34" charset="0"/>
                <a:cs typeface="Segoe UI" panose="020B0502040204020203" pitchFamily="34" charset="0"/>
              </a:rPr>
              <a:t>ويستمر لمدة تسع سنوات. وتحرص السلطات المحلية على تخصيص موقع مدرسي لكل تلميذ ً قريبا من منزله، إلا أن الأبوين لهما حرية اختيار المدرسة الشاملة التي يفضلونها، مع وجود بعض القيود. يتم توفير التعليم الأساسي ضمن هيكل منفرد، أي أنه لا يوجد فصل بين التعليم الابتدائي والمرحلة الأولى للتعليم الثانوي. حيث يقوم عادة نفس مدرس الفصل بتدريس معظم المواد في الفصول الدراسية الخاصة بأول ست سنوات، وحسب تخصص المادة خلال آخر ثلاث سنوات.</a:t>
            </a:r>
            <a:endParaRPr lang="ar-JO" sz="1600" dirty="0">
              <a:latin typeface="Segoe UI" panose="020B0502040204020203" pitchFamily="34" charset="0"/>
              <a:cs typeface="Segoe UI" panose="020B0502040204020203" pitchFamily="34" charset="0"/>
            </a:endParaRPr>
          </a:p>
          <a:p>
            <a:pPr marL="342900" marR="0" indent="-342900" algn="just" rtl="1">
              <a:lnSpc>
                <a:spcPct val="150000"/>
              </a:lnSpc>
              <a:spcBef>
                <a:spcPts val="0"/>
              </a:spcBef>
              <a:spcAft>
                <a:spcPts val="800"/>
              </a:spcAft>
              <a:buFont typeface="Arial" panose="020B0604020202020204" pitchFamily="34" charset="0"/>
              <a:buChar char="•"/>
            </a:pPr>
            <a:r>
              <a:rPr lang="ar-YE" sz="1600" dirty="0">
                <a:latin typeface="Segoe UI" panose="020B0502040204020203" pitchFamily="34" charset="0"/>
                <a:cs typeface="Segoe UI" panose="020B0502040204020203" pitchFamily="34" charset="0"/>
              </a:rPr>
              <a:t>يقوم المجلس الوطني الفنلندي للتعليم بتحديد المنهج الدراسي الوطني للتعليم الأساسي. ويحتوى على الأهداف والمحتويات الأساسية للمواد المختلفة، بالإضافة إلى مبادئ تقييم التلميذ، والتعليم الخاص بذوي الاحتياجات الخاصة، ورعاية التلميذ والتوجيه التعليمي. كما يتم تناول المبادئ الخاصة ببيئة التعلم الجيدة، ومناهج العمل بالإضافة إلى مفاهيم التعلم في المنهج الدراسي الأساسي. ويتم تجديد المنهج الأساسي الوطني كل عشر سنوات ً تقريبا. </a:t>
            </a:r>
          </a:p>
        </p:txBody>
      </p:sp>
      <p:pic>
        <p:nvPicPr>
          <p:cNvPr id="3" name="Graphic 21">
            <a:extLst>
              <a:ext uri="{FF2B5EF4-FFF2-40B4-BE49-F238E27FC236}">
                <a16:creationId xmlns:a16="http://schemas.microsoft.com/office/drawing/2014/main" xmlns="" id="{811679C2-B8F4-C5CF-7858-994DC1DDD9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02" y="21756"/>
            <a:ext cx="2591822" cy="1210204"/>
          </a:xfrm>
          <a:prstGeom prst="rect">
            <a:avLst/>
          </a:prstGeom>
        </p:spPr>
      </p:pic>
    </p:spTree>
    <p:extLst>
      <p:ext uri="{BB962C8B-B14F-4D97-AF65-F5344CB8AC3E}">
        <p14:creationId xmlns:p14="http://schemas.microsoft.com/office/powerpoint/2010/main" val="234940328"/>
      </p:ext>
    </p:extLst>
  </p:cSld>
  <p:clrMapOvr>
    <a:masterClrMapping/>
  </p:clrMapOvr>
  <mc:AlternateContent xmlns:mc="http://schemas.openxmlformats.org/markup-compatibility/2006" xmlns:p14="http://schemas.microsoft.com/office/powerpoint/2010/main">
    <mc:Choice Requires="p14">
      <p:transition spd="slow" p14:dur="1600" advTm="69974">
        <p14:prism isInverted="1"/>
      </p:transition>
    </mc:Choice>
    <mc:Fallback xmlns="">
      <p:transition spd="slow" advTm="69974">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1ADDEAB1-01F8-2C95-7718-A100A3D2DCC6}"/>
              </a:ext>
            </a:extLst>
          </p:cNvPr>
          <p:cNvSpPr/>
          <p:nvPr/>
        </p:nvSpPr>
        <p:spPr>
          <a:xfrm>
            <a:off x="630035" y="1340781"/>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14085" y="1697519"/>
            <a:ext cx="10383635" cy="3621504"/>
          </a:xfrm>
          <a:prstGeom prst="rect">
            <a:avLst/>
          </a:prstGeom>
          <a:noFill/>
        </p:spPr>
        <p:txBody>
          <a:bodyPr wrap="square" rtlCol="0">
            <a:spAutoFit/>
          </a:bodyPr>
          <a:lstStyle/>
          <a:p>
            <a:pPr marL="342900" marR="0" indent="-342900" algn="r" rtl="1">
              <a:lnSpc>
                <a:spcPct val="150000"/>
              </a:lnSpc>
              <a:spcBef>
                <a:spcPts val="0"/>
              </a:spcBef>
              <a:spcAft>
                <a:spcPts val="800"/>
              </a:spcAft>
              <a:buFont typeface="Arial" panose="020B0604020202020204" pitchFamily="34" charset="0"/>
              <a:buChar char="•"/>
            </a:pPr>
            <a:r>
              <a:rPr lang="ar-YE" dirty="0">
                <a:latin typeface="Segoe UI" panose="020B0502040204020203" pitchFamily="34" charset="0"/>
                <a:cs typeface="Segoe UI" panose="020B0502040204020203" pitchFamily="34" charset="0"/>
              </a:rPr>
              <a:t>التقييم جزء من العمل المدرسي اليومي إن النوع الرئيسي لتقييم التلاميذ في فنلندا هو التقييم المستمر خلال فترة الدراسة والتقييم النهائي. والهدف من التقييم المستمر هو توجيه التلاميذ ومساعدتهم في عملية التعلم. حيث يتلقى كل طالب ً تقريرا مرة كل سنة دراسية على الأقل.</a:t>
            </a:r>
            <a:endParaRPr lang="ar-JO" dirty="0">
              <a:latin typeface="Segoe UI" panose="020B0502040204020203" pitchFamily="34" charset="0"/>
              <a:cs typeface="Segoe UI" panose="020B0502040204020203" pitchFamily="34" charset="0"/>
            </a:endParaRPr>
          </a:p>
          <a:p>
            <a:pPr marL="342900" marR="0" indent="-342900" algn="r" rtl="1">
              <a:lnSpc>
                <a:spcPct val="150000"/>
              </a:lnSpc>
              <a:spcBef>
                <a:spcPts val="0"/>
              </a:spcBef>
              <a:spcAft>
                <a:spcPts val="800"/>
              </a:spcAft>
              <a:buFont typeface="Arial" panose="020B0604020202020204" pitchFamily="34" charset="0"/>
              <a:buChar char="•"/>
            </a:pPr>
            <a:r>
              <a:rPr lang="ar-YE" dirty="0">
                <a:latin typeface="Segoe UI" panose="020B0502040204020203" pitchFamily="34" charset="0"/>
                <a:cs typeface="Segoe UI" panose="020B0502040204020203" pitchFamily="34" charset="0"/>
              </a:rPr>
              <a:t> لا توجد اختبارات وطنية للتلاميذ في مرحلة التعليم الأساسي في فنلندا. ولكن ً عوضا عن ذلك يقوم المدرسون بعملية تقييم للمواد الخاصة بهم ً بناء على الأهداف المحددة في المنهج الدراسي. كما يسجل المدرسون الدرجات في شهادة التعليم الأساسي، وهي الشهادة النهائية التي يتم منحها في نهاية العام التاسع. ً وبناء على هذا التقييم، سيتم اختيار التلاميذ لمزيد من الدراسات. </a:t>
            </a:r>
            <a:endParaRPr lang="ar-JO" dirty="0">
              <a:latin typeface="Segoe UI" panose="020B0502040204020203" pitchFamily="34" charset="0"/>
              <a:cs typeface="Segoe UI" panose="020B0502040204020203" pitchFamily="34" charset="0"/>
            </a:endParaRPr>
          </a:p>
          <a:p>
            <a:pPr marL="342900" marR="0" indent="-342900" algn="r" rtl="1">
              <a:lnSpc>
                <a:spcPct val="150000"/>
              </a:lnSpc>
              <a:spcBef>
                <a:spcPts val="0"/>
              </a:spcBef>
              <a:spcAft>
                <a:spcPts val="800"/>
              </a:spcAft>
              <a:buFont typeface="Arial" panose="020B0604020202020204" pitchFamily="34" charset="0"/>
              <a:buChar char="•"/>
            </a:pPr>
            <a:r>
              <a:rPr lang="ar-YE" dirty="0">
                <a:latin typeface="Segoe UI" panose="020B0502040204020203" pitchFamily="34" charset="0"/>
                <a:cs typeface="Segoe UI" panose="020B0502040204020203" pitchFamily="34" charset="0"/>
              </a:rPr>
              <a:t>وهكذا، فإن المنهج الأساسي الوطني يحتوي على توجيهات التقييم في جميع المواد الشائعة.</a:t>
            </a:r>
            <a:endParaRPr lang="ar-JO"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4F6E418-6AAC-3B44-9E3F-42CF03E716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728" y="-8389"/>
            <a:ext cx="2591822" cy="1210204"/>
          </a:xfrm>
          <a:prstGeom prst="rect">
            <a:avLst/>
          </a:prstGeom>
        </p:spPr>
      </p:pic>
    </p:spTree>
    <p:extLst>
      <p:ext uri="{BB962C8B-B14F-4D97-AF65-F5344CB8AC3E}">
        <p14:creationId xmlns:p14="http://schemas.microsoft.com/office/powerpoint/2010/main" val="2730822550"/>
      </p:ext>
    </p:extLst>
  </p:cSld>
  <p:clrMapOvr>
    <a:masterClrMapping/>
  </p:clrMapOvr>
  <mc:AlternateContent xmlns:mc="http://schemas.openxmlformats.org/markup-compatibility/2006" xmlns:p14="http://schemas.microsoft.com/office/powerpoint/2010/main">
    <mc:Choice Requires="p14">
      <p:transition spd="slow" p14:dur="1600" advTm="80857">
        <p14:prism isInverted="1"/>
      </p:transition>
    </mc:Choice>
    <mc:Fallback xmlns="">
      <p:transition spd="slow" advTm="80857">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726FCAC2-6D0A-2FFC-11ED-7685AD76045A}"/>
              </a:ext>
            </a:extLst>
          </p:cNvPr>
          <p:cNvSpPr/>
          <p:nvPr/>
        </p:nvSpPr>
        <p:spPr>
          <a:xfrm>
            <a:off x="773723" y="1263525"/>
            <a:ext cx="1080901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68643" y="1692979"/>
            <a:ext cx="10219173" cy="3467296"/>
          </a:xfrm>
          <a:prstGeom prst="rect">
            <a:avLst/>
          </a:prstGeom>
          <a:noFill/>
        </p:spPr>
        <p:txBody>
          <a:bodyPr wrap="square" rtlCol="0">
            <a:spAutoFit/>
          </a:bodyPr>
          <a:lstStyle/>
          <a:p>
            <a:pPr marL="342900" marR="0" indent="-342900" algn="r" rtl="1">
              <a:lnSpc>
                <a:spcPct val="150000"/>
              </a:lnSpc>
              <a:spcBef>
                <a:spcPts val="0"/>
              </a:spcBef>
              <a:spcAft>
                <a:spcPts val="800"/>
              </a:spcAft>
              <a:buFont typeface="Arial" panose="020B0604020202020204" pitchFamily="34" charset="0"/>
              <a:buChar char="•"/>
            </a:pPr>
            <a:r>
              <a:rPr lang="ar-YE" dirty="0">
                <a:latin typeface="Segoe UI" panose="020B0502040204020203" pitchFamily="34" charset="0"/>
                <a:cs typeface="Segoe UI" panose="020B0502040204020203" pitchFamily="34" charset="0"/>
              </a:rPr>
              <a:t>يتابع معظم الطلاب دراساتهم بعد مرحلة التعليم الأساسي الطلاب الذين أتموا مرحلة التعليم الإلزامي بنجاح مؤهلون للتعليم والتدريب في المرحلة الثانية من التعليم الثانوي العام والمهني. ويعتمد اختيار الطالب للالتحاق بالمرحلة الثانية من المدرسة الثانوية في الأساس على درجاته في شهادة التعليم الأساسي. وقد تتضمن معايير الاختيار المستخدمة بواسطة المؤسسات المهنية خبرة العمل وعوامل مماثلة أخرى، وكذلك اختبارات القبول والاستعداد. </a:t>
            </a:r>
            <a:endParaRPr lang="ar-JO" dirty="0">
              <a:latin typeface="Segoe UI" panose="020B0502040204020203" pitchFamily="34" charset="0"/>
              <a:cs typeface="Segoe UI" panose="020B0502040204020203" pitchFamily="34" charset="0"/>
            </a:endParaRPr>
          </a:p>
          <a:p>
            <a:pPr marL="342900" marR="0" indent="-342900" algn="r" rtl="1">
              <a:lnSpc>
                <a:spcPct val="150000"/>
              </a:lnSpc>
              <a:spcBef>
                <a:spcPts val="0"/>
              </a:spcBef>
              <a:spcAft>
                <a:spcPts val="800"/>
              </a:spcAft>
              <a:buFont typeface="Arial" panose="020B0604020202020204" pitchFamily="34" charset="0"/>
              <a:buChar char="•"/>
            </a:pPr>
            <a:r>
              <a:rPr lang="ar-JO" dirty="0">
                <a:latin typeface="Segoe UI" panose="020B0502040204020203" pitchFamily="34" charset="0"/>
                <a:cs typeface="Segoe UI" panose="020B0502040204020203" pitchFamily="34" charset="0"/>
              </a:rPr>
              <a:t>هناك </a:t>
            </a:r>
            <a:r>
              <a:rPr lang="ar-YE" dirty="0">
                <a:latin typeface="Segoe UI" panose="020B0502040204020203" pitchFamily="34" charset="0"/>
                <a:cs typeface="Segoe UI" panose="020B0502040204020203" pitchFamily="34" charset="0"/>
              </a:rPr>
              <a:t>نسبة تزيد عن ۹۰ بالمئة من الفئة العمرية المعنية دراساتها في المرحلة الثانية من الثانوية العامة أو المهنية بعد الانتهاء مباشرة من مرحلة التعليم الأساسي. وبإتمام المرحلة الثانية من التعليم الثانوي، العام والمهني على حد سواء، يتأهل الطلاب لمتابعة التعليم العالي</a:t>
            </a:r>
          </a:p>
        </p:txBody>
      </p:sp>
      <p:pic>
        <p:nvPicPr>
          <p:cNvPr id="3" name="Graphic 21">
            <a:extLst>
              <a:ext uri="{FF2B5EF4-FFF2-40B4-BE49-F238E27FC236}">
                <a16:creationId xmlns:a16="http://schemas.microsoft.com/office/drawing/2014/main" xmlns="" id="{DCBCF538-7D77-9E29-E13A-9055D1842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3" y="26167"/>
            <a:ext cx="2591822" cy="1210204"/>
          </a:xfrm>
          <a:prstGeom prst="rect">
            <a:avLst/>
          </a:prstGeom>
        </p:spPr>
      </p:pic>
    </p:spTree>
    <p:extLst>
      <p:ext uri="{BB962C8B-B14F-4D97-AF65-F5344CB8AC3E}">
        <p14:creationId xmlns:p14="http://schemas.microsoft.com/office/powerpoint/2010/main" val="746388029"/>
      </p:ext>
    </p:extLst>
  </p:cSld>
  <p:clrMapOvr>
    <a:masterClrMapping/>
  </p:clrMapOvr>
  <mc:AlternateContent xmlns:mc="http://schemas.openxmlformats.org/markup-compatibility/2006" xmlns:p14="http://schemas.microsoft.com/office/powerpoint/2010/main">
    <mc:Choice Requires="p14">
      <p:transition spd="slow" p14:dur="1600" advTm="62606">
        <p14:prism isInverted="1"/>
      </p:transition>
    </mc:Choice>
    <mc:Fallback xmlns="">
      <p:transition spd="slow" advTm="62606">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8709513-F08A-3343-D5DF-E9CE85EBC07C}"/>
              </a:ext>
            </a:extLst>
          </p:cNvPr>
          <p:cNvSpPr/>
          <p:nvPr/>
        </p:nvSpPr>
        <p:spPr>
          <a:xfrm>
            <a:off x="552659" y="1263525"/>
            <a:ext cx="1126420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902507" y="1242025"/>
            <a:ext cx="10736833" cy="4154984"/>
          </a:xfrm>
          <a:prstGeom prst="rect">
            <a:avLst/>
          </a:prstGeom>
          <a:noFill/>
        </p:spPr>
        <p:txBody>
          <a:bodyPr wrap="square" rtlCol="0">
            <a:spAutoFit/>
          </a:bodyPr>
          <a:lstStyle/>
          <a:p>
            <a:pPr algn="just" rtl="1">
              <a:lnSpc>
                <a:spcPct val="150000"/>
              </a:lnSpc>
            </a:pPr>
            <a:r>
              <a:rPr lang="ar-YE" sz="1600" b="1" u="sng" dirty="0">
                <a:solidFill>
                  <a:srgbClr val="00B0F0"/>
                </a:solidFill>
                <a:latin typeface="Segoe UI" panose="020B0502040204020203" pitchFamily="34" charset="0"/>
                <a:cs typeface="Segoe UI" panose="020B0502040204020203" pitchFamily="34" charset="0"/>
              </a:rPr>
              <a:t>التعليم والتدريب المهني بالتعاون مع عالم الأعمال </a:t>
            </a:r>
            <a:endParaRPr lang="ar-JO" sz="1600" b="1" u="sng" dirty="0">
              <a:solidFill>
                <a:srgbClr val="00B0F0"/>
              </a:solidFill>
              <a:latin typeface="Segoe UI" panose="020B0502040204020203" pitchFamily="34" charset="0"/>
              <a:cs typeface="Segoe UI" panose="020B0502040204020203" pitchFamily="34" charset="0"/>
            </a:endParaRPr>
          </a:p>
          <a:p>
            <a:pPr algn="just" rtl="1">
              <a:lnSpc>
                <a:spcPct val="150000"/>
              </a:lnSpc>
            </a:pP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يشمل التعليم والتدريب المهني ثمانية مجالات من التعليم، وهو ما يزيد عن خمسين من المؤهلات المهنية بما في ذلك أكثر من مائة برنامج دراسي مختلف. ويمتد نطاق المؤهلات المهنية إلى ثلاث سنوات من الدراسة ويتضمن كل مؤهل على الأقل نصف سنة من التعلم أثناء العمل في مواقع العمل. ويمكن إتمام التعليم والتدريب المهني في شكل تدريب قائم على المدرسة أو تدريب مهني. </a:t>
            </a:r>
            <a:endParaRPr lang="ar-JO" sz="1600" dirty="0">
              <a:latin typeface="Segoe UI" panose="020B0502040204020203" pitchFamily="34" charset="0"/>
              <a:cs typeface="Segoe UI" panose="020B0502040204020203" pitchFamily="34" charset="0"/>
            </a:endParaRPr>
          </a:p>
          <a:p>
            <a:pPr algn="just" rtl="1">
              <a:lnSpc>
                <a:spcPct val="150000"/>
              </a:lnSpc>
            </a:pPr>
            <a:r>
              <a:rPr lang="ar-JO" sz="1600" dirty="0">
                <a:latin typeface="Segoe UI" panose="020B0502040204020203" pitchFamily="34" charset="0"/>
                <a:cs typeface="Segoe UI" panose="020B0502040204020203" pitchFamily="34" charset="0"/>
              </a:rPr>
              <a:t>-</a:t>
            </a:r>
            <a:r>
              <a:rPr lang="ar-YE" sz="1600" dirty="0">
                <a:latin typeface="Segoe UI" panose="020B0502040204020203" pitchFamily="34" charset="0"/>
                <a:cs typeface="Segoe UI" panose="020B0502040204020203" pitchFamily="34" charset="0"/>
              </a:rPr>
              <a:t>منذ بداية التسعينيات تعتمد متطلبات المؤهلات الوطنية على منهج نتائج التعلم. ولذلك فإن التعاون الوثيق مع عالم الأعمال أمر ضروري. </a:t>
            </a:r>
            <a:r>
              <a:rPr lang="ar-JO" sz="1600" dirty="0">
                <a:latin typeface="Segoe UI" panose="020B0502040204020203" pitchFamily="34" charset="0"/>
                <a:cs typeface="Segoe UI" panose="020B0502040204020203" pitchFamily="34" charset="0"/>
              </a:rPr>
              <a:t>ل</a:t>
            </a:r>
            <a:r>
              <a:rPr lang="ar-YE" sz="1600" dirty="0">
                <a:latin typeface="Segoe UI" panose="020B0502040204020203" pitchFamily="34" charset="0"/>
                <a:cs typeface="Segoe UI" panose="020B0502040204020203" pitchFamily="34" charset="0"/>
              </a:rPr>
              <a:t>يتم تطوير المؤهلات المهنية. ويتم ذلك لضمان دعم المؤهلات لعملية تحول مرنة وفعالة إلى سوق العمل، بالإضافة إلى التنمية المهنية. </a:t>
            </a:r>
            <a:endParaRPr lang="ar-JO" sz="1600" dirty="0">
              <a:latin typeface="Segoe UI" panose="020B0502040204020203" pitchFamily="34" charset="0"/>
              <a:cs typeface="Segoe UI" panose="020B0502040204020203" pitchFamily="34" charset="0"/>
            </a:endParaRPr>
          </a:p>
          <a:p>
            <a:pPr algn="just" rtl="1">
              <a:lnSpc>
                <a:spcPct val="150000"/>
              </a:lnSpc>
            </a:pPr>
            <a:r>
              <a:rPr lang="ar-JO" sz="1600" dirty="0">
                <a:latin typeface="Segoe UI" panose="020B0502040204020203" pitchFamily="34" charset="0"/>
                <a:cs typeface="Segoe UI" panose="020B0502040204020203" pitchFamily="34" charset="0"/>
              </a:rPr>
              <a:t>-</a:t>
            </a:r>
            <a:r>
              <a:rPr lang="ar-YE" sz="1600" dirty="0">
                <a:latin typeface="Segoe UI" panose="020B0502040204020203" pitchFamily="34" charset="0"/>
                <a:cs typeface="Segoe UI" panose="020B0502040204020203" pitchFamily="34" charset="0"/>
              </a:rPr>
              <a:t>توفر الجامعات والمؤسسات الجامعية للعلوم التطبيقية التعليم العالي. فالجامعات تركز اهتمامها على البحث والتدريس العلمي.. هناك قيود مفروضة على الالتحاق بجميع مجالات الدراسة. إن عدد المتقدمين يفوق عدد الأماكن المتاحة، وتستخدم الجامعات والمؤسسات الجامعية للعلوم التطبيقية معايير مختلفة لاختيار الطلاب. ً وغالبا ما تتضمن النجاح في اختبار القبول</a:t>
            </a:r>
            <a:r>
              <a:rPr lang="ar-JO" sz="1600" dirty="0">
                <a:latin typeface="Segoe UI" panose="020B0502040204020203" pitchFamily="34" charset="0"/>
                <a:cs typeface="Segoe UI" panose="020B0502040204020203" pitchFamily="34" charset="0"/>
              </a:rPr>
              <a:t>.</a:t>
            </a:r>
            <a:endParaRPr lang="ar-YE" sz="1600"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340B6A37-FACE-9D60-E6E8-484479E841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02" y="93067"/>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27971">
        <p14:prism isInverted="1"/>
      </p:transition>
    </mc:Choice>
    <mc:Fallback xmlns="">
      <p:transition spd="slow" advTm="127971">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39A7299-1AD6-36CE-74FA-FA3321DDE379}"/>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1171626" y="1549626"/>
            <a:ext cx="10290876" cy="3908762"/>
          </a:xfrm>
          <a:prstGeom prst="rect">
            <a:avLst/>
          </a:prstGeom>
          <a:noFill/>
        </p:spPr>
        <p:txBody>
          <a:bodyPr wrap="square" rtlCol="0">
            <a:spAutoFit/>
          </a:bodyPr>
          <a:lstStyle/>
          <a:p>
            <a:pPr algn="ctr" rtl="1"/>
            <a:r>
              <a:rPr lang="ar-JO" sz="32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sz="1600" b="0" i="0" dirty="0">
                <a:effectLst/>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إن رغبة </a:t>
            </a:r>
            <a:r>
              <a:rPr lang="ar-JO" sz="1600" b="0" i="0" dirty="0">
                <a:solidFill>
                  <a:srgbClr val="000000"/>
                </a:solidFill>
                <a:effectLst/>
                <a:latin typeface="Segoe UI" panose="020B0502040204020203" pitchFamily="34" charset="0"/>
                <a:cs typeface="Segoe UI" panose="020B0502040204020203" pitchFamily="34" charset="0"/>
              </a:rPr>
              <a:t>الدول العربية </a:t>
            </a:r>
            <a:r>
              <a:rPr lang="ar-YE" sz="1600" b="0" i="0" dirty="0">
                <a:solidFill>
                  <a:srgbClr val="000000"/>
                </a:solidFill>
                <a:effectLst/>
                <a:latin typeface="Segoe UI" panose="020B0502040204020203" pitchFamily="34" charset="0"/>
                <a:cs typeface="Segoe UI" panose="020B0502040204020203" pitchFamily="34" charset="0"/>
              </a:rPr>
              <a:t>في الارتقاء </a:t>
            </a:r>
            <a:r>
              <a:rPr lang="ar-JO" sz="1600" b="0" i="0" dirty="0">
                <a:solidFill>
                  <a:srgbClr val="000000"/>
                </a:solidFill>
                <a:effectLst/>
                <a:latin typeface="Segoe UI" panose="020B0502040204020203" pitchFamily="34" charset="0"/>
                <a:cs typeface="Segoe UI" panose="020B0502040204020203" pitchFamily="34" charset="0"/>
              </a:rPr>
              <a:t>بقطاع التعليم </a:t>
            </a:r>
            <a:r>
              <a:rPr lang="ar-YE" sz="1600" b="0" i="0" dirty="0">
                <a:solidFill>
                  <a:srgbClr val="000000"/>
                </a:solidFill>
                <a:effectLst/>
                <a:latin typeface="Segoe UI" panose="020B0502040204020203" pitchFamily="34" charset="0"/>
                <a:cs typeface="Segoe UI" panose="020B0502040204020203" pitchFamily="34" charset="0"/>
              </a:rPr>
              <a:t>ومواجهة تحديات العصر المتنوعة والمعقدة، تتطلب منه عملاً جادًّا مستمرًا لأجل اكتشاف أو صناعة حلول </a:t>
            </a:r>
            <a:r>
              <a:rPr lang="ar-JO" sz="1600" b="0" i="0" dirty="0">
                <a:solidFill>
                  <a:srgbClr val="000000"/>
                </a:solidFill>
                <a:effectLst/>
                <a:latin typeface="Segoe UI" panose="020B0502040204020203" pitchFamily="34" charset="0"/>
                <a:cs typeface="Segoe UI" panose="020B0502040204020203" pitchFamily="34" charset="0"/>
              </a:rPr>
              <a:t>لهذه</a:t>
            </a:r>
            <a:r>
              <a:rPr lang="ar-YE" sz="1600" b="0" i="0" dirty="0">
                <a:solidFill>
                  <a:srgbClr val="000000"/>
                </a:solidFill>
                <a:effectLst/>
                <a:latin typeface="Segoe UI" panose="020B0502040204020203" pitchFamily="34" charset="0"/>
                <a:cs typeface="Segoe UI" panose="020B0502040204020203" pitchFamily="34" charset="0"/>
              </a:rPr>
              <a:t> التحديات، ولعل أبرزها ذلك التدفق الهائل </a:t>
            </a:r>
            <a:r>
              <a:rPr lang="ar-JO" sz="1600" b="0" i="0" dirty="0">
                <a:solidFill>
                  <a:srgbClr val="000000"/>
                </a:solidFill>
                <a:effectLst/>
                <a:latin typeface="Segoe UI" panose="020B0502040204020203" pitchFamily="34" charset="0"/>
                <a:cs typeface="Segoe UI" panose="020B0502040204020203" pitchFamily="34" charset="0"/>
              </a:rPr>
              <a:t>للمعلومات </a:t>
            </a:r>
            <a:r>
              <a:rPr lang="ar-YE" sz="1600" b="0" i="0" dirty="0">
                <a:solidFill>
                  <a:srgbClr val="000000"/>
                </a:solidFill>
                <a:effectLst/>
                <a:latin typeface="Segoe UI" panose="020B0502040204020203" pitchFamily="34" charset="0"/>
                <a:cs typeface="Segoe UI" panose="020B0502040204020203" pitchFamily="34" charset="0"/>
              </a:rPr>
              <a:t>عبر تقنيات متطورة سريعة، صارت تمثل تحديًا حقيقيًّا تواجه أي تعليم تقليدي.</a:t>
            </a:r>
          </a:p>
          <a:p>
            <a:pPr algn="just" rtl="1">
              <a:lnSpc>
                <a:spcPct val="150000"/>
              </a:lnSpc>
            </a:pPr>
            <a:r>
              <a:rPr lang="ar-YE" sz="1600" b="0" i="0" dirty="0">
                <a:solidFill>
                  <a:srgbClr val="000000"/>
                </a:solidFill>
                <a:effectLst/>
                <a:latin typeface="Segoe UI" panose="020B0502040204020203" pitchFamily="34" charset="0"/>
                <a:cs typeface="Segoe UI" panose="020B0502040204020203" pitchFamily="34" charset="0"/>
              </a:rPr>
              <a:t>ومهما كان نظام التعليم في أي مجتمع قويًّا متماسكًا، فإنه بحاجة إلى تطوير وتجديد مستمرين، كي يحافظ على تماسكه ونجاحه. وكلما ارتقى المجتمع بنظامه التعليمي المتناسق والمتوافق مع دينه وثقافته وتاريخه، ومرونته في التعامل مع تحديات العصر، زادت، بالضرورة، قدراته وإمكانياته على مواجهة تلكم التحديات المتنوعة المتسارعة.</a:t>
            </a:r>
            <a:endParaRPr lang="ar-JO" sz="1600" b="0" i="0" dirty="0">
              <a:solidFill>
                <a:srgbClr val="000000"/>
              </a:solidFill>
              <a:effectLst/>
              <a:latin typeface="Segoe UI" panose="020B0502040204020203" pitchFamily="34" charset="0"/>
              <a:cs typeface="Segoe UI" panose="020B0502040204020203" pitchFamily="34" charset="0"/>
            </a:endParaRPr>
          </a:p>
          <a:p>
            <a:pPr algn="just" rtl="1">
              <a:lnSpc>
                <a:spcPct val="150000"/>
              </a:lnSpc>
            </a:pPr>
            <a:r>
              <a:rPr lang="ar-JO" sz="1600" dirty="0">
                <a:solidFill>
                  <a:srgbClr val="000000"/>
                </a:solidFill>
                <a:latin typeface="Segoe UI" panose="020B0502040204020203" pitchFamily="34" charset="0"/>
                <a:cs typeface="Segoe UI" panose="020B0502040204020203" pitchFamily="34" charset="0"/>
              </a:rPr>
              <a:t>لذلك نوجب على الدول العربية العمل على إيجاد سياسات تعليمية عربية مشتركة تقودها نحو التطور والتنافسية وكذلك يتوجب عليها التعرف على تجارب الدول المتقدمة في مجال التعليم والاستفادة من سياساتها التعليمية بما لا يخالف قيمها ومعتقداتها وهويتها وإنما تطويع هذه السياسات بما يناسب هويتنا العربية.</a:t>
            </a:r>
            <a:endParaRPr lang="ar-YE" sz="1600" b="0" i="0" dirty="0">
              <a:solidFill>
                <a:srgbClr val="000000"/>
              </a:solidFill>
              <a:effectLst/>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B1831A8-7761-CA0B-3843-B5D3032350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89" y="0"/>
            <a:ext cx="2591822" cy="1210204"/>
          </a:xfrm>
          <a:prstGeom prst="rect">
            <a:avLst/>
          </a:prstGeom>
        </p:spPr>
      </p:pic>
    </p:spTree>
    <p:custDataLst>
      <p:tags r:id="rId1"/>
    </p:custDataLst>
    <p:extLst>
      <p:ext uri="{BB962C8B-B14F-4D97-AF65-F5344CB8AC3E}">
        <p14:creationId xmlns:p14="http://schemas.microsoft.com/office/powerpoint/2010/main" val="1398511863"/>
      </p:ext>
    </p:extLst>
  </p:cSld>
  <p:clrMapOvr>
    <a:masterClrMapping/>
  </p:clrMapOvr>
  <mc:AlternateContent xmlns:mc="http://schemas.openxmlformats.org/markup-compatibility/2006" xmlns:p14="http://schemas.microsoft.com/office/powerpoint/2010/main">
    <mc:Choice Requires="p14">
      <p:transition spd="slow" p14:dur="1600" advTm="109697">
        <p14:prism isInverted="1"/>
      </p:transition>
    </mc:Choice>
    <mc:Fallback xmlns="">
      <p:transition spd="slow" advTm="109697">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9C1FFD45-C2C1-56F0-D2C4-A4E2CA222852}"/>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755386" y="1382711"/>
            <a:ext cx="637032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نتاجات المحاضرة العاشرة</a:t>
            </a:r>
            <a:endParaRPr kumimoji="0" lang="en-US" sz="24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endParaRPr>
          </a:p>
        </p:txBody>
      </p:sp>
      <p:graphicFrame>
        <p:nvGraphicFramePr>
          <p:cNvPr id="4" name="Diagram 3">
            <a:extLst>
              <a:ext uri="{FF2B5EF4-FFF2-40B4-BE49-F238E27FC236}">
                <a16:creationId xmlns:a16="http://schemas.microsoft.com/office/drawing/2014/main" xmlns="" id="{D1957DFB-F224-28BC-DD5E-DA1427D451C7}"/>
              </a:ext>
            </a:extLst>
          </p:cNvPr>
          <p:cNvGraphicFramePr/>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xmlns="" id="{503A074E-4711-9E46-6711-706E6011571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601" y="62979"/>
            <a:ext cx="2591822" cy="1210204"/>
          </a:xfrm>
          <a:prstGeom prst="rect">
            <a:avLst/>
          </a:prstGeom>
        </p:spPr>
      </p:pic>
    </p:spTree>
    <p:extLst>
      <p:ext uri="{BB962C8B-B14F-4D97-AF65-F5344CB8AC3E}">
        <p14:creationId xmlns:p14="http://schemas.microsoft.com/office/powerpoint/2010/main" val="3491177986"/>
      </p:ext>
    </p:extLst>
  </p:cSld>
  <p:clrMapOvr>
    <a:masterClrMapping/>
  </p:clrMapOvr>
  <mc:AlternateContent xmlns:mc="http://schemas.openxmlformats.org/markup-compatibility/2006" xmlns:p14="http://schemas.microsoft.com/office/powerpoint/2010/main">
    <mc:Choice Requires="p14">
      <p:transition spd="slow" p14:dur="1600" advTm="60462">
        <p14:prism isInverted="1"/>
      </p:transition>
    </mc:Choice>
    <mc:Fallback xmlns="">
      <p:transition spd="slow" advTm="60462">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6D35871-CBE8-081F-1B77-FD25ECA727CC}"/>
              </a:ext>
            </a:extLst>
          </p:cNvPr>
          <p:cNvSpPr/>
          <p:nvPr/>
        </p:nvSpPr>
        <p:spPr>
          <a:xfrm>
            <a:off x="710084" y="1416667"/>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xmlns="" id="{D4CEA5D8-F6B2-7478-E517-50642F83BCBD}"/>
              </a:ext>
            </a:extLst>
          </p:cNvPr>
          <p:cNvSpPr txBox="1"/>
          <p:nvPr/>
        </p:nvSpPr>
        <p:spPr>
          <a:xfrm>
            <a:off x="5667629" y="513494"/>
            <a:ext cx="3198987" cy="461665"/>
          </a:xfrm>
          <a:prstGeom prst="rect">
            <a:avLst/>
          </a:prstGeom>
          <a:noFill/>
        </p:spPr>
        <p:txBody>
          <a:bodyPr wrap="square" rtlCol="0">
            <a:spAutoFit/>
          </a:bodyPr>
          <a:lstStyle/>
          <a:p>
            <a:r>
              <a:rPr lang="ar-JO" sz="2400" b="1" dirty="0">
                <a:solidFill>
                  <a:srgbClr val="00B0F0"/>
                </a:solidFill>
                <a:latin typeface="Alexandria Medium" pitchFamily="2" charset="-78"/>
                <a:cs typeface="Alexandria Medium" pitchFamily="2" charset="-78"/>
              </a:rPr>
              <a:t>المراجع</a:t>
            </a:r>
            <a:endParaRPr lang="en-US" sz="2400" b="1" dirty="0">
              <a:solidFill>
                <a:srgbClr val="00B0F0"/>
              </a:solidFill>
              <a:latin typeface="Alexandria Medium" pitchFamily="2" charset="-78"/>
              <a:cs typeface="Alexandria Medium"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834452" y="1852577"/>
            <a:ext cx="10523095" cy="3404394"/>
          </a:xfrm>
          <a:prstGeom prst="rect">
            <a:avLst/>
          </a:prstGeom>
          <a:noFill/>
        </p:spPr>
        <p:txBody>
          <a:bodyPr wrap="square" rtlCol="0">
            <a:spAutoFit/>
          </a:bodyPr>
          <a:lstStyle/>
          <a:p>
            <a:pPr marL="233680" indent="-270510" algn="r" rtl="1">
              <a:lnSpc>
                <a:spcPct val="150000"/>
              </a:lnSpc>
              <a:spcAft>
                <a:spcPts val="800"/>
              </a:spcAft>
            </a:pPr>
            <a:r>
              <a:rPr lang="ar-JO" sz="1400" b="1" u="sng" dirty="0">
                <a:solidFill>
                  <a:srgbClr val="000000"/>
                </a:solidFill>
                <a:latin typeface="Segoe UI" panose="020B0502040204020203" pitchFamily="34" charset="0"/>
                <a:cs typeface="Segoe UI" panose="020B0502040204020203" pitchFamily="34" charset="0"/>
                <a:hlinkClick r:id="rId2">
                  <a:extLst>
                    <a:ext uri="{A12FA001-AC4F-418D-AE19-62706E023703}">
                      <ahyp:hlinkClr xmlns:ahyp="http://schemas.microsoft.com/office/drawing/2018/hyperlinkcolor" xmlns="" val="tx"/>
                    </a:ext>
                  </a:extLst>
                </a:hlinkClick>
              </a:rPr>
              <a:t>غرايبة، إبراهيم </a:t>
            </a:r>
            <a:r>
              <a:rPr lang="ar-JO" sz="1400" b="1" u="sng" dirty="0">
                <a:solidFill>
                  <a:srgbClr val="000000"/>
                </a:solidFill>
                <a:latin typeface="Segoe UI" panose="020B0502040204020203" pitchFamily="34" charset="0"/>
                <a:cs typeface="Segoe UI" panose="020B0502040204020203" pitchFamily="34" charset="0"/>
              </a:rPr>
              <a:t>، </a:t>
            </a:r>
            <a:r>
              <a:rPr lang="ar-YE" sz="1400" b="1" dirty="0">
                <a:solidFill>
                  <a:srgbClr val="000000"/>
                </a:solidFill>
                <a:latin typeface="Segoe UI" panose="020B0502040204020203" pitchFamily="34" charset="0"/>
                <a:cs typeface="Segoe UI" panose="020B0502040204020203" pitchFamily="34" charset="0"/>
              </a:rPr>
              <a:t>هل يتغير التعليم العربي ومؤسساته وسياساته</a:t>
            </a:r>
            <a:endParaRPr lang="ar-JO" sz="1400" dirty="0">
              <a:latin typeface="Segoe UI" panose="020B0502040204020203" pitchFamily="34" charset="0"/>
              <a:cs typeface="Segoe UI" panose="020B0502040204020203" pitchFamily="34" charset="0"/>
              <a:hlinkClick r:id="rId2"/>
            </a:endParaRPr>
          </a:p>
          <a:p>
            <a:pPr marL="233680" indent="-270510" rtl="1">
              <a:lnSpc>
                <a:spcPct val="150000"/>
              </a:lnSpc>
              <a:spcAft>
                <a:spcPts val="800"/>
              </a:spcAft>
            </a:pPr>
            <a:r>
              <a:rPr lang="en-US" sz="1400" dirty="0">
                <a:latin typeface="Segoe UI" panose="020B0502040204020203" pitchFamily="34" charset="0"/>
                <a:cs typeface="Segoe UI" panose="020B0502040204020203" pitchFamily="34" charset="0"/>
                <a:hlinkClick r:id="rId2"/>
              </a:rPr>
              <a:t>https://www.aljazeera.net/opinions/2004/10/3/%D9%87%D9%84-%D9%8A%D8%AA%D8%BA%D9%8A%D8%B1-%D8%A7%D9%84%D8%AA%D8%B9%D9%84%D9%8A%D9%85-%D8%A7%D9%84%D8%B9%D8%B1%D8%A8%D9%8A-%D9%88%D9%85%D8%A4%D8%B3%D8%B3%D8%A7%D8%AA%D9%87</a:t>
            </a:r>
            <a:endParaRPr lang="ar-JO" sz="1400" dirty="0">
              <a:latin typeface="Segoe UI" panose="020B0502040204020203" pitchFamily="34" charset="0"/>
              <a:cs typeface="Segoe UI" panose="020B0502040204020203" pitchFamily="34" charset="0"/>
            </a:endParaRPr>
          </a:p>
          <a:p>
            <a:pPr marL="233680" indent="-270510" algn="just" rtl="1">
              <a:lnSpc>
                <a:spcPct val="150000"/>
              </a:lnSpc>
              <a:spcAft>
                <a:spcPts val="800"/>
              </a:spcAft>
            </a:pPr>
            <a:endParaRPr lang="ar-JO" sz="1600"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JO" sz="1600" kern="100" dirty="0">
                <a:effectLst/>
                <a:latin typeface="Segoe UI" panose="020B0502040204020203" pitchFamily="34" charset="0"/>
                <a:ea typeface="Calibri" panose="020F0502020204030204" pitchFamily="34" charset="0"/>
                <a:cs typeface="Segoe UI" panose="020B0502040204020203" pitchFamily="34" charset="0"/>
              </a:rPr>
              <a:t>موقع وزارة التربية والتعليم العالي في لبنان</a:t>
            </a:r>
          </a:p>
          <a:p>
            <a:pPr rtl="1">
              <a:lnSpc>
                <a:spcPct val="107000"/>
              </a:lnSpc>
              <a:spcAft>
                <a:spcPts val="800"/>
              </a:spcAft>
            </a:pPr>
            <a:r>
              <a:rPr lang="en-US" sz="1600"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hlinkClick r:id="rId3"/>
              </a:rPr>
              <a:t>https://www.mehe.gov.lb/ar/about-the-ministry/mission/PolicyFramework</a:t>
            </a:r>
            <a:endParaRPr lang="ar-JO" sz="1600"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JO" sz="1600" kern="100" dirty="0">
                <a:effectLst/>
                <a:latin typeface="Segoe UI" panose="020B0502040204020203" pitchFamily="34" charset="0"/>
                <a:ea typeface="Calibri" panose="020F0502020204030204" pitchFamily="34" charset="0"/>
                <a:cs typeface="Segoe UI" panose="020B0502040204020203" pitchFamily="34" charset="0"/>
              </a:rPr>
              <a:t>موقع وزارة التعليم السعودية</a:t>
            </a:r>
          </a:p>
          <a:p>
            <a:pPr rtl="1">
              <a:lnSpc>
                <a:spcPct val="107000"/>
              </a:lnSpc>
              <a:spcAft>
                <a:spcPts val="800"/>
              </a:spcAft>
            </a:pPr>
            <a:r>
              <a:rPr lang="en-US" sz="1600" kern="100" dirty="0">
                <a:effectLst/>
                <a:latin typeface="Segoe UI" panose="020B0502040204020203" pitchFamily="34" charset="0"/>
                <a:ea typeface="Calibri" panose="020F0502020204030204" pitchFamily="34" charset="0"/>
                <a:cs typeface="Segoe UI" panose="020B0502040204020203" pitchFamily="34" charset="0"/>
                <a:hlinkClick r:id="rId4"/>
              </a:rPr>
              <a:t>https://moe.gov.sa/ar/education/educationinksa/Pages/EducationObjectives.aspx</a:t>
            </a:r>
            <a:endParaRPr lang="ar-JO" sz="1600"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10" name="AutoShape 3">
            <a:extLst>
              <a:ext uri="{FF2B5EF4-FFF2-40B4-BE49-F238E27FC236}">
                <a16:creationId xmlns:a16="http://schemas.microsoft.com/office/drawing/2014/main" xmlns=""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xmlns="" id="{6FC24E2C-132F-F8EE-701C-35D8F3F2FC3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14683"/>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7838">
        <p14:prism isInverted="1"/>
      </p:transition>
    </mc:Choice>
    <mc:Fallback xmlns="">
      <p:transition spd="slow" advTm="17838">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6DC9D9E-8133-A4EC-DAA8-E6A44F7BDB15}"/>
              </a:ext>
            </a:extLst>
          </p:cNvPr>
          <p:cNvSpPr/>
          <p:nvPr/>
        </p:nvSpPr>
        <p:spPr>
          <a:xfrm>
            <a:off x="720132" y="1270737"/>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1130364" y="1880142"/>
            <a:ext cx="10130150" cy="2929007"/>
          </a:xfrm>
          <a:prstGeom prst="rect">
            <a:avLst/>
          </a:prstGeom>
          <a:noFill/>
        </p:spPr>
        <p:txBody>
          <a:bodyPr wrap="square" rtlCol="0">
            <a:spAutoFit/>
          </a:bodyPr>
          <a:lstStyle/>
          <a:p>
            <a:pPr marL="0" marR="0" algn="r" rtl="1">
              <a:lnSpc>
                <a:spcPct val="150000"/>
              </a:lnSpc>
              <a:spcBef>
                <a:spcPts val="0"/>
              </a:spcBef>
              <a:spcAft>
                <a:spcPts val="800"/>
              </a:spcAft>
              <a:tabLst>
                <a:tab pos="228600" algn="r"/>
              </a:tabLst>
            </a:pPr>
            <a:r>
              <a:rPr lang="ar-JO" dirty="0">
                <a:effectLst/>
                <a:latin typeface="Segoe UI" panose="020B0502040204020203" pitchFamily="34" charset="0"/>
                <a:ea typeface="Calibri" panose="020F0502020204030204" pitchFamily="34" charset="0"/>
                <a:cs typeface="Segoe UI" panose="020B0502040204020203" pitchFamily="34" charset="0"/>
              </a:rPr>
              <a:t>موقع وزارة التربية والتعليم الأردنية</a:t>
            </a:r>
          </a:p>
          <a:p>
            <a:pPr marL="0" marR="0" rtl="1">
              <a:lnSpc>
                <a:spcPct val="150000"/>
              </a:lnSpc>
              <a:spcBef>
                <a:spcPts val="0"/>
              </a:spcBef>
              <a:spcAft>
                <a:spcPts val="800"/>
              </a:spcAft>
              <a:tabLst>
                <a:tab pos="228600" algn="r"/>
              </a:tabLst>
            </a:pPr>
            <a:r>
              <a:rPr lang="en-US" sz="2000" dirty="0">
                <a:latin typeface="Segoe UI" panose="020B0502040204020203" pitchFamily="34" charset="0"/>
                <a:cs typeface="Segoe UI" panose="020B0502040204020203" pitchFamily="34" charset="0"/>
                <a:hlinkClick r:id="rId2"/>
              </a:rPr>
              <a:t>https://moe.gov.jo/node/15782</a:t>
            </a:r>
            <a:endParaRPr lang="ar-JO" dirty="0">
              <a:latin typeface="Segoe UI" panose="020B0502040204020203" pitchFamily="34" charset="0"/>
              <a:cs typeface="Segoe UI" panose="020B0502040204020203" pitchFamily="34" charset="0"/>
            </a:endParaRPr>
          </a:p>
          <a:p>
            <a:pPr algn="r" rtl="1"/>
            <a:r>
              <a:rPr lang="en-US" sz="1600" dirty="0">
                <a:latin typeface="Segoe UI" panose="020B0502040204020203" pitchFamily="34" charset="0"/>
                <a:cs typeface="Segoe UI" panose="020B0502040204020203" pitchFamily="34" charset="0"/>
                <a:hlinkClick r:id="rId3"/>
              </a:rPr>
              <a:t>https://www.wikiwand.com/ar/%D8%A7%D9%84%D8%AA%D8%B9%D9%84%D9%8A%D9%85_%D9%81%D9%8A_%D8%A7%D9%84%D9%85%D8%BA%D8%B1%D8%A8#%D8%A7%D9%84%D8%AA%D8%B9%D9%84%D9%8A%D9%85_%D8%A7%D9%84%D8%B9%D8%A7%D9%84%D9%8A</a:t>
            </a:r>
            <a:endParaRPr lang="ar-JO" sz="1600" dirty="0">
              <a:latin typeface="Segoe UI" panose="020B0502040204020203" pitchFamily="34" charset="0"/>
              <a:cs typeface="Segoe UI" panose="020B0502040204020203" pitchFamily="34" charset="0"/>
            </a:endParaRPr>
          </a:p>
          <a:p>
            <a:pPr algn="r" rtl="1"/>
            <a:endParaRPr lang="ar-JO" sz="1600" dirty="0">
              <a:latin typeface="Segoe UI" panose="020B0502040204020203" pitchFamily="34" charset="0"/>
              <a:cs typeface="Segoe UI" panose="020B0502040204020203" pitchFamily="34" charset="0"/>
            </a:endParaRPr>
          </a:p>
          <a:p>
            <a:pPr algn="r" rtl="1"/>
            <a:r>
              <a:rPr lang="ar-JO" sz="1600" dirty="0">
                <a:latin typeface="Segoe UI" panose="020B0502040204020203" pitchFamily="34" charset="0"/>
                <a:cs typeface="Segoe UI" panose="020B0502040204020203" pitchFamily="34" charset="0"/>
              </a:rPr>
              <a:t>نبذة مختصرة عن التعليم في فنلندا</a:t>
            </a:r>
          </a:p>
          <a:p>
            <a:pPr rtl="1"/>
            <a:r>
              <a:rPr lang="en-US" sz="1600" dirty="0">
                <a:effectLst/>
                <a:latin typeface="Segoe UI" panose="020B0502040204020203" pitchFamily="34" charset="0"/>
                <a:ea typeface="Times New Roman" panose="02020603050405020304" pitchFamily="18" charset="0"/>
                <a:cs typeface="Segoe UI" panose="020B0502040204020203" pitchFamily="34" charset="0"/>
                <a:hlinkClick r:id="rId4"/>
              </a:rPr>
              <a:t>https://www.oph.fi/sites/default/files/documents/154844_finnish_education_in_a_nutshell_in_arabic.pdf</a:t>
            </a:r>
            <a:endParaRPr lang="ar-JO" sz="1600" dirty="0">
              <a:effectLst/>
              <a:latin typeface="Segoe UI" panose="020B0502040204020203" pitchFamily="34" charset="0"/>
              <a:ea typeface="Times New Roman" panose="02020603050405020304" pitchFamily="18" charset="0"/>
              <a:cs typeface="Segoe UI" panose="020B0502040204020203" pitchFamily="34" charset="0"/>
            </a:endParaRPr>
          </a:p>
          <a:p>
            <a:pPr rtl="1"/>
            <a:endParaRPr lang="en-US" sz="18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10" name="AutoShape 3">
            <a:extLst>
              <a:ext uri="{FF2B5EF4-FFF2-40B4-BE49-F238E27FC236}">
                <a16:creationId xmlns:a16="http://schemas.microsoft.com/office/drawing/2014/main" xmlns=""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xmlns="" id="{F2B10D89-1C09-D9AD-967F-4A91FC7C67D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0"/>
            <a:ext cx="2591822" cy="1210204"/>
          </a:xfrm>
          <a:prstGeom prst="rect">
            <a:avLst/>
          </a:prstGeom>
        </p:spPr>
      </p:pic>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7162">
        <p14:prism isInverted="1"/>
      </p:transition>
    </mc:Choice>
    <mc:Fallback xmlns="">
      <p:transition spd="slow" advTm="7162">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15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Segoe UI" panose="020B0502040204020203" pitchFamily="34" charset="0"/>
                <a:ea typeface="Simplified Arabic" panose="02020603050405020304" pitchFamily="18" charset="-78"/>
                <a:cs typeface="Segoe UI" panose="020B0502040204020203" pitchFamily="34" charset="0"/>
              </a:rPr>
              <a:t>المصري، إيمان، والضمرات، آلاء، ومخلص، محمد (2024). </a:t>
            </a:r>
            <a:r>
              <a:rPr kumimoji="0" lang="ar-JO" sz="1800" b="1" i="0" u="none" strike="noStrike" kern="1200" cap="none" spc="0" normalizeH="0" baseline="0" noProof="0" dirty="0">
                <a:ln>
                  <a:noFill/>
                </a:ln>
                <a:solidFill>
                  <a:prstClr val="black"/>
                </a:solidFill>
                <a:effectLst/>
                <a:uLnTx/>
                <a:uFillTx/>
                <a:latin typeface="Segoe UI" panose="020B0502040204020203" pitchFamily="34" charset="0"/>
                <a:ea typeface="Simplified Arabic" panose="02020603050405020304" pitchFamily="18" charset="-78"/>
                <a:cs typeface="Segoe UI" panose="020B0502040204020203" pitchFamily="34" charset="0"/>
              </a:rPr>
              <a:t>سياسات التعليم</a:t>
            </a:r>
            <a:r>
              <a:rPr kumimoji="0" lang="ar-JO" sz="1800" b="0" i="0" u="none" strike="noStrike" kern="1200" cap="none" spc="0" normalizeH="0" baseline="0" noProof="0" dirty="0">
                <a:ln>
                  <a:noFill/>
                </a:ln>
                <a:solidFill>
                  <a:prstClr val="black"/>
                </a:solidFill>
                <a:effectLst/>
                <a:uLnTx/>
                <a:uFillTx/>
                <a:latin typeface="Segoe UI" panose="020B0502040204020203" pitchFamily="34" charset="0"/>
                <a:ea typeface="Simplified Arabic" panose="02020603050405020304" pitchFamily="18" charset="-78"/>
                <a:cs typeface="Segoe UI" panose="020B0502040204020203" pitchFamily="34" charset="0"/>
              </a:rPr>
              <a:t>، مكتبة الرشد: الرياض.</a:t>
            </a:r>
          </a:p>
          <a:p>
            <a:pPr marL="0" marR="0" lvl="0" indent="0" algn="r" defTabSz="914400" rtl="0" eaLnBrk="1" fontAlgn="auto" latinLnBrk="0" hangingPunct="1">
              <a:lnSpc>
                <a:spcPct val="115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الحسين, أحمد (2002). مدخل إلى تحليل السياسات العامة، المركز العلمي للدراسات السياسية.</a:t>
            </a:r>
            <a:endPar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Tagler</a:t>
            </a: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Sandra (1997) Educational Policy and Politics of Change, New fetter lane, England.</a:t>
            </a:r>
            <a:endParaRPr kumimoji="0" lang="ar-JO"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panose="020B0502040204020203" pitchFamily="34" charset="0"/>
              <a:ea typeface="Times New Roman" panose="02020603050405020304" pitchFamily="18"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8200094" y="606467"/>
            <a:ext cx="3198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rPr>
              <a:t>مراجع المادة المعتمدة </a:t>
            </a:r>
            <a:endParaRPr kumimoji="0" lang="en-US"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xmlns=""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xmlns=""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665" y="-33149"/>
            <a:ext cx="2591822" cy="1210204"/>
          </a:xfrm>
          <a:prstGeom prst="rect">
            <a:avLst/>
          </a:prstGeom>
        </p:spPr>
      </p:pic>
    </p:spTree>
    <p:extLst>
      <p:ext uri="{BB962C8B-B14F-4D97-AF65-F5344CB8AC3E}">
        <p14:creationId xmlns:p14="http://schemas.microsoft.com/office/powerpoint/2010/main" val="3843639687"/>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rPr>
              <a:t>سياسات التعليم</a:t>
            </a:r>
            <a:endParaRPr kumimoji="0" lang="id-ID" sz="1800" b="0"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2142DB-E833-44EC-A912-5704A829494A}">
  <ds:schemaRefs>
    <ds:schemaRef ds:uri="http://schemas.microsoft.com/sharepoint/v3/contenttype/forms"/>
  </ds:schemaRefs>
</ds:datastoreItem>
</file>

<file path=customXml/itemProps2.xml><?xml version="1.0" encoding="utf-8"?>
<ds:datastoreItem xmlns:ds="http://schemas.openxmlformats.org/officeDocument/2006/customXml" ds:itemID="{F74EBC65-987E-4AA2-8810-249A647E63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E218B-B84C-447E-8073-32FA7D50AA6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8317</TotalTime>
  <Words>3406</Words>
  <Application>Microsoft Office PowerPoint</Application>
  <PresentationFormat>Widescreen</PresentationFormat>
  <Paragraphs>322</Paragraphs>
  <Slides>47</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47</vt:i4>
      </vt:variant>
    </vt:vector>
  </HeadingPairs>
  <TitlesOfParts>
    <vt:vector size="59" baseType="lpstr">
      <vt:lpstr>Alexandria Light</vt:lpstr>
      <vt:lpstr>Alexandria Medium</vt:lpstr>
      <vt:lpstr>Alexandria SemiBold</vt:lpstr>
      <vt:lpstr>Arial</vt:lpstr>
      <vt:lpstr>Calibri</vt:lpstr>
      <vt:lpstr>Calibri Light</vt:lpstr>
      <vt:lpstr>Segoe UI</vt:lpstr>
      <vt:lpstr>Simplified Arabic</vt:lpstr>
      <vt:lpstr>Tajawal</vt:lpstr>
      <vt:lpstr>Times New Roman</vt:lpstr>
      <vt:lpstr>TraditionalArabic</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1238</cp:revision>
  <dcterms:created xsi:type="dcterms:W3CDTF">2023-04-29T09:08:23Z</dcterms:created>
  <dcterms:modified xsi:type="dcterms:W3CDTF">2026-04-14T08:43:42Z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