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0"/>
  </p:notesMasterIdLst>
  <p:sldIdLst>
    <p:sldId id="520" r:id="rId5"/>
    <p:sldId id="511" r:id="rId6"/>
    <p:sldId id="470" r:id="rId7"/>
    <p:sldId id="512" r:id="rId8"/>
    <p:sldId id="258" r:id="rId9"/>
    <p:sldId id="259" r:id="rId10"/>
    <p:sldId id="472" r:id="rId11"/>
    <p:sldId id="476" r:id="rId12"/>
    <p:sldId id="473" r:id="rId13"/>
    <p:sldId id="479" r:id="rId14"/>
    <p:sldId id="480" r:id="rId15"/>
    <p:sldId id="513" r:id="rId16"/>
    <p:sldId id="514" r:id="rId17"/>
    <p:sldId id="515" r:id="rId18"/>
    <p:sldId id="516" r:id="rId19"/>
    <p:sldId id="517" r:id="rId20"/>
    <p:sldId id="518" r:id="rId21"/>
    <p:sldId id="481" r:id="rId22"/>
    <p:sldId id="482" r:id="rId23"/>
    <p:sldId id="487" r:id="rId24"/>
    <p:sldId id="484" r:id="rId25"/>
    <p:sldId id="485" r:id="rId26"/>
    <p:sldId id="486" r:id="rId27"/>
    <p:sldId id="488"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Untitled Section" id="{2F6AD2C2-46A9-4BC4-94FF-3A698A8E8EFB}">
          <p14:sldIdLst/>
        </p14:section>
        <p14:section name="Default Section" id="{75611E91-D282-ED4A-9124-308DC2072482}">
          <p14:sldIdLst>
            <p14:sldId id="520"/>
            <p14:sldId id="511"/>
            <p14:sldId id="470"/>
            <p14:sldId id="512"/>
            <p14:sldId id="258"/>
            <p14:sldId id="259"/>
            <p14:sldId id="472"/>
            <p14:sldId id="476"/>
            <p14:sldId id="473"/>
            <p14:sldId id="479"/>
            <p14:sldId id="480"/>
            <p14:sldId id="513"/>
            <p14:sldId id="514"/>
            <p14:sldId id="515"/>
            <p14:sldId id="516"/>
            <p14:sldId id="517"/>
            <p14:sldId id="518"/>
            <p14:sldId id="481"/>
            <p14:sldId id="482"/>
            <p14:sldId id="487"/>
            <p14:sldId id="484"/>
            <p14:sldId id="485"/>
            <p14:sldId id="486"/>
            <p14:sldId id="488"/>
            <p14:sldId id="349"/>
          </p14:sldIdLst>
        </p14:section>
        <p14:section name="Untitled Section" id="{7B404212-D867-E04C-A2A6-8E5DC52D98FA}">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98FA47-DD0C-2238-11F4-1D83A896B6F8}" v="2" dt="2025-10-02T16:17:22.1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52"/>
    <p:restoredTop sz="93741" autoAdjust="0"/>
  </p:normalViewPr>
  <p:slideViewPr>
    <p:cSldViewPr snapToGrid="0">
      <p:cViewPr varScale="1">
        <p:scale>
          <a:sx n="115" d="100"/>
          <a:sy n="115" d="100"/>
        </p:scale>
        <p:origin x="920"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6298FA47-DD0C-2238-11F4-1D83A896B6F8}"/>
    <pc:docChg chg="modSld">
      <pc:chgData name="" userId="" providerId="" clId="Web-{6298FA47-DD0C-2238-11F4-1D83A896B6F8}" dt="2025-10-02T16:17:22.153" v="1" actId="14100"/>
      <pc:docMkLst>
        <pc:docMk/>
      </pc:docMkLst>
      <pc:sldChg chg="modSp">
        <pc:chgData name="" userId="" providerId="" clId="Web-{6298FA47-DD0C-2238-11F4-1D83A896B6F8}" dt="2025-10-02T16:17:22.153" v="1" actId="14100"/>
        <pc:sldMkLst>
          <pc:docMk/>
          <pc:sldMk cId="0" sldId="520"/>
        </pc:sldMkLst>
        <pc:spChg chg="mod">
          <ac:chgData name="" userId="" providerId="" clId="Web-{6298FA47-DD0C-2238-11F4-1D83A896B6F8}" dt="2025-10-02T16:17:22.153" v="1" actId="14100"/>
          <ac:spMkLst>
            <pc:docMk/>
            <pc:sldMk cId="0" sldId="520"/>
            <ac:spMk id="14" creationId="{00000000-0000-0000-0000-00000000000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A41409-6796-4317-B3FC-B0A2AE44112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899881E-1068-412D-8BA0-EEC3FFE08D93}">
      <dgm:prSet/>
      <dgm:spPr/>
      <dgm:t>
        <a:bodyPr/>
        <a:lstStyle/>
        <a:p>
          <a:pPr algn="just"/>
          <a:r>
            <a:rPr lang="en-US" b="0" i="0" dirty="0">
              <a:latin typeface="Times New Roman" panose="02020603050405020304" pitchFamily="18" charset="0"/>
              <a:cs typeface="Times New Roman" panose="02020603050405020304" pitchFamily="18" charset="0"/>
            </a:rPr>
            <a:t>When fintech emerged in the 21st century, the term was initially applied to the technology employed at the backend systems of established financial institutions, such as banks. </a:t>
          </a:r>
          <a:endParaRPr lang="en-US" dirty="0">
            <a:latin typeface="Times New Roman" panose="02020603050405020304" pitchFamily="18" charset="0"/>
            <a:cs typeface="Times New Roman" panose="02020603050405020304" pitchFamily="18" charset="0"/>
          </a:endParaRPr>
        </a:p>
      </dgm:t>
    </dgm:pt>
    <dgm:pt modelId="{8919F8EE-74F6-433B-AF00-20D0F39A3115}" type="parTrans" cxnId="{ABB92A2F-BB2C-454E-8776-FD0D1D3A62F8}">
      <dgm:prSet/>
      <dgm:spPr/>
      <dgm:t>
        <a:bodyPr/>
        <a:lstStyle/>
        <a:p>
          <a:pPr algn="just"/>
          <a:endParaRPr lang="en-US">
            <a:latin typeface="Times New Roman" panose="02020603050405020304" pitchFamily="18" charset="0"/>
            <a:cs typeface="Times New Roman" panose="02020603050405020304" pitchFamily="18" charset="0"/>
          </a:endParaRPr>
        </a:p>
      </dgm:t>
    </dgm:pt>
    <dgm:pt modelId="{CBEBD08D-A469-4FA2-989F-4AEC6F0826B9}" type="sibTrans" cxnId="{ABB92A2F-BB2C-454E-8776-FD0D1D3A62F8}">
      <dgm:prSet/>
      <dgm:spPr/>
      <dgm:t>
        <a:bodyPr/>
        <a:lstStyle/>
        <a:p>
          <a:pPr algn="just"/>
          <a:endParaRPr lang="en-US">
            <a:latin typeface="Times New Roman" panose="02020603050405020304" pitchFamily="18" charset="0"/>
            <a:cs typeface="Times New Roman" panose="02020603050405020304" pitchFamily="18" charset="0"/>
          </a:endParaRPr>
        </a:p>
      </dgm:t>
    </dgm:pt>
    <dgm:pt modelId="{89B3ADE5-9B2B-4175-82A2-08953F8E51EA}">
      <dgm:prSet/>
      <dgm:spPr/>
      <dgm:t>
        <a:bodyPr/>
        <a:lstStyle/>
        <a:p>
          <a:pPr algn="just"/>
          <a:r>
            <a:rPr lang="en-US" b="0" i="0">
              <a:latin typeface="Times New Roman" panose="02020603050405020304" pitchFamily="18" charset="0"/>
              <a:cs typeface="Times New Roman" panose="02020603050405020304" pitchFamily="18" charset="0"/>
            </a:rPr>
            <a:t>From 2018 or so to 2022, there was a shift to consumer-oriented services. Fintech now includes different sectors and industries such as education, retail banking, fundraising and nonprofit, and investment management, to name a few.</a:t>
          </a:r>
          <a:endParaRPr lang="en-US">
            <a:latin typeface="Times New Roman" panose="02020603050405020304" pitchFamily="18" charset="0"/>
            <a:cs typeface="Times New Roman" panose="02020603050405020304" pitchFamily="18" charset="0"/>
          </a:endParaRPr>
        </a:p>
      </dgm:t>
    </dgm:pt>
    <dgm:pt modelId="{6FCD7ADC-7952-45A2-B79B-A7E9E48B69C3}" type="parTrans" cxnId="{F78D4C77-9A70-4A0E-812B-AD68B3ACEF89}">
      <dgm:prSet/>
      <dgm:spPr/>
      <dgm:t>
        <a:bodyPr/>
        <a:lstStyle/>
        <a:p>
          <a:pPr algn="just"/>
          <a:endParaRPr lang="en-US">
            <a:latin typeface="Times New Roman" panose="02020603050405020304" pitchFamily="18" charset="0"/>
            <a:cs typeface="Times New Roman" panose="02020603050405020304" pitchFamily="18" charset="0"/>
          </a:endParaRPr>
        </a:p>
      </dgm:t>
    </dgm:pt>
    <dgm:pt modelId="{2BE836AD-2E14-4CDA-B509-3A0FAB641F45}" type="sibTrans" cxnId="{F78D4C77-9A70-4A0E-812B-AD68B3ACEF89}">
      <dgm:prSet/>
      <dgm:spPr/>
      <dgm:t>
        <a:bodyPr/>
        <a:lstStyle/>
        <a:p>
          <a:pPr algn="just"/>
          <a:endParaRPr lang="en-US">
            <a:latin typeface="Times New Roman" panose="02020603050405020304" pitchFamily="18" charset="0"/>
            <a:cs typeface="Times New Roman" panose="02020603050405020304" pitchFamily="18" charset="0"/>
          </a:endParaRPr>
        </a:p>
      </dgm:t>
    </dgm:pt>
    <dgm:pt modelId="{715EED5E-19E8-4F65-A6D5-4F10ADE6205F}">
      <dgm:prSet/>
      <dgm:spPr/>
      <dgm:t>
        <a:bodyPr/>
        <a:lstStyle/>
        <a:p>
          <a:pPr algn="just"/>
          <a:r>
            <a:rPr lang="en-US" b="0" i="0">
              <a:latin typeface="Times New Roman" panose="02020603050405020304" pitchFamily="18" charset="0"/>
              <a:cs typeface="Times New Roman" panose="02020603050405020304" pitchFamily="18" charset="0"/>
            </a:rPr>
            <a:t>Fintech also includes the development and use of cryptocurrencies, such as Bitcoin.</a:t>
          </a:r>
          <a:endParaRPr lang="en-US">
            <a:latin typeface="Times New Roman" panose="02020603050405020304" pitchFamily="18" charset="0"/>
            <a:cs typeface="Times New Roman" panose="02020603050405020304" pitchFamily="18" charset="0"/>
          </a:endParaRPr>
        </a:p>
      </dgm:t>
    </dgm:pt>
    <dgm:pt modelId="{6A871C60-83AE-4FC0-BA88-C5CEDD6DFB08}" type="parTrans" cxnId="{C9B9B04D-A8BF-4587-9ECB-E559003C67E4}">
      <dgm:prSet/>
      <dgm:spPr/>
      <dgm:t>
        <a:bodyPr/>
        <a:lstStyle/>
        <a:p>
          <a:pPr algn="just"/>
          <a:endParaRPr lang="en-US">
            <a:latin typeface="Times New Roman" panose="02020603050405020304" pitchFamily="18" charset="0"/>
            <a:cs typeface="Times New Roman" panose="02020603050405020304" pitchFamily="18" charset="0"/>
          </a:endParaRPr>
        </a:p>
      </dgm:t>
    </dgm:pt>
    <dgm:pt modelId="{4D8C3A28-C934-4D37-A1FF-F609CD34C2CB}" type="sibTrans" cxnId="{C9B9B04D-A8BF-4587-9ECB-E559003C67E4}">
      <dgm:prSet/>
      <dgm:spPr/>
      <dgm:t>
        <a:bodyPr/>
        <a:lstStyle/>
        <a:p>
          <a:pPr algn="just"/>
          <a:endParaRPr lang="en-US">
            <a:latin typeface="Times New Roman" panose="02020603050405020304" pitchFamily="18" charset="0"/>
            <a:cs typeface="Times New Roman" panose="02020603050405020304" pitchFamily="18" charset="0"/>
          </a:endParaRPr>
        </a:p>
      </dgm:t>
    </dgm:pt>
    <dgm:pt modelId="{EC326026-27BB-4B13-931E-C024C2D089B8}" type="pres">
      <dgm:prSet presAssocID="{B4A41409-6796-4317-B3FC-B0A2AE441124}" presName="root" presStyleCnt="0">
        <dgm:presLayoutVars>
          <dgm:dir/>
          <dgm:resizeHandles val="exact"/>
        </dgm:presLayoutVars>
      </dgm:prSet>
      <dgm:spPr/>
    </dgm:pt>
    <dgm:pt modelId="{DAEDA3E3-4C77-42CD-A1FD-701890FD229F}" type="pres">
      <dgm:prSet presAssocID="{7899881E-1068-412D-8BA0-EEC3FFE08D93}" presName="compNode" presStyleCnt="0"/>
      <dgm:spPr/>
    </dgm:pt>
    <dgm:pt modelId="{985225E9-E296-4184-B393-94A3F36E5012}" type="pres">
      <dgm:prSet presAssocID="{7899881E-1068-412D-8BA0-EEC3FFE08D93}" presName="bgRect" presStyleLbl="bgShp" presStyleIdx="0" presStyleCnt="3"/>
      <dgm:spPr/>
    </dgm:pt>
    <dgm:pt modelId="{8DBC3F18-3B94-46B3-9905-225ACAD9F801}" type="pres">
      <dgm:prSet presAssocID="{7899881E-1068-412D-8BA0-EEC3FFE08D9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5C3F10BD-4DC4-4EC7-8569-63C182D160E4}" type="pres">
      <dgm:prSet presAssocID="{7899881E-1068-412D-8BA0-EEC3FFE08D93}" presName="spaceRect" presStyleCnt="0"/>
      <dgm:spPr/>
    </dgm:pt>
    <dgm:pt modelId="{0331321A-F4CE-4CA4-A026-5536494B8BFD}" type="pres">
      <dgm:prSet presAssocID="{7899881E-1068-412D-8BA0-EEC3FFE08D93}" presName="parTx" presStyleLbl="revTx" presStyleIdx="0" presStyleCnt="3">
        <dgm:presLayoutVars>
          <dgm:chMax val="0"/>
          <dgm:chPref val="0"/>
        </dgm:presLayoutVars>
      </dgm:prSet>
      <dgm:spPr/>
    </dgm:pt>
    <dgm:pt modelId="{ABC3B689-68F1-4609-923F-11F673C7EA42}" type="pres">
      <dgm:prSet presAssocID="{CBEBD08D-A469-4FA2-989F-4AEC6F0826B9}" presName="sibTrans" presStyleCnt="0"/>
      <dgm:spPr/>
    </dgm:pt>
    <dgm:pt modelId="{BEC07BFE-84A7-4B92-8FA5-CAF894EBF697}" type="pres">
      <dgm:prSet presAssocID="{89B3ADE5-9B2B-4175-82A2-08953F8E51EA}" presName="compNode" presStyleCnt="0"/>
      <dgm:spPr/>
    </dgm:pt>
    <dgm:pt modelId="{CF7A30C4-EC42-4802-A77A-A3CDB88ED2A8}" type="pres">
      <dgm:prSet presAssocID="{89B3ADE5-9B2B-4175-82A2-08953F8E51EA}" presName="bgRect" presStyleLbl="bgShp" presStyleIdx="1" presStyleCnt="3"/>
      <dgm:spPr/>
    </dgm:pt>
    <dgm:pt modelId="{241BC193-6A9D-46B4-9CBC-C8BBAB2B0AB2}" type="pres">
      <dgm:prSet presAssocID="{89B3ADE5-9B2B-4175-82A2-08953F8E51E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62A80FC9-D979-4069-9470-0F28911AD1D9}" type="pres">
      <dgm:prSet presAssocID="{89B3ADE5-9B2B-4175-82A2-08953F8E51EA}" presName="spaceRect" presStyleCnt="0"/>
      <dgm:spPr/>
    </dgm:pt>
    <dgm:pt modelId="{7FF56464-C9AD-428B-B6B3-9A13205668F2}" type="pres">
      <dgm:prSet presAssocID="{89B3ADE5-9B2B-4175-82A2-08953F8E51EA}" presName="parTx" presStyleLbl="revTx" presStyleIdx="1" presStyleCnt="3">
        <dgm:presLayoutVars>
          <dgm:chMax val="0"/>
          <dgm:chPref val="0"/>
        </dgm:presLayoutVars>
      </dgm:prSet>
      <dgm:spPr/>
    </dgm:pt>
    <dgm:pt modelId="{3492B3EB-483A-4E92-B7DE-DD291A96E701}" type="pres">
      <dgm:prSet presAssocID="{2BE836AD-2E14-4CDA-B509-3A0FAB641F45}" presName="sibTrans" presStyleCnt="0"/>
      <dgm:spPr/>
    </dgm:pt>
    <dgm:pt modelId="{90920DC3-C91A-4116-87C2-687C7B21042F}" type="pres">
      <dgm:prSet presAssocID="{715EED5E-19E8-4F65-A6D5-4F10ADE6205F}" presName="compNode" presStyleCnt="0"/>
      <dgm:spPr/>
    </dgm:pt>
    <dgm:pt modelId="{5C947F4A-2D58-4E4B-A672-C15177D6BDED}" type="pres">
      <dgm:prSet presAssocID="{715EED5E-19E8-4F65-A6D5-4F10ADE6205F}" presName="bgRect" presStyleLbl="bgShp" presStyleIdx="2" presStyleCnt="3"/>
      <dgm:spPr/>
    </dgm:pt>
    <dgm:pt modelId="{7FFD3169-8F3F-4148-A4E5-B3FDFE2ED7F5}" type="pres">
      <dgm:prSet presAssocID="{715EED5E-19E8-4F65-A6D5-4F10ADE6205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itcoin"/>
        </a:ext>
      </dgm:extLst>
    </dgm:pt>
    <dgm:pt modelId="{A7851E44-6993-454A-9738-D9ED7C3585C8}" type="pres">
      <dgm:prSet presAssocID="{715EED5E-19E8-4F65-A6D5-4F10ADE6205F}" presName="spaceRect" presStyleCnt="0"/>
      <dgm:spPr/>
    </dgm:pt>
    <dgm:pt modelId="{2E5D6703-D136-45CF-90A3-A71DEAF97DD1}" type="pres">
      <dgm:prSet presAssocID="{715EED5E-19E8-4F65-A6D5-4F10ADE6205F}" presName="parTx" presStyleLbl="revTx" presStyleIdx="2" presStyleCnt="3">
        <dgm:presLayoutVars>
          <dgm:chMax val="0"/>
          <dgm:chPref val="0"/>
        </dgm:presLayoutVars>
      </dgm:prSet>
      <dgm:spPr/>
    </dgm:pt>
  </dgm:ptLst>
  <dgm:cxnLst>
    <dgm:cxn modelId="{ABB92A2F-BB2C-454E-8776-FD0D1D3A62F8}" srcId="{B4A41409-6796-4317-B3FC-B0A2AE441124}" destId="{7899881E-1068-412D-8BA0-EEC3FFE08D93}" srcOrd="0" destOrd="0" parTransId="{8919F8EE-74F6-433B-AF00-20D0F39A3115}" sibTransId="{CBEBD08D-A469-4FA2-989F-4AEC6F0826B9}"/>
    <dgm:cxn modelId="{C9B9B04D-A8BF-4587-9ECB-E559003C67E4}" srcId="{B4A41409-6796-4317-B3FC-B0A2AE441124}" destId="{715EED5E-19E8-4F65-A6D5-4F10ADE6205F}" srcOrd="2" destOrd="0" parTransId="{6A871C60-83AE-4FC0-BA88-C5CEDD6DFB08}" sibTransId="{4D8C3A28-C934-4D37-A1FF-F609CD34C2CB}"/>
    <dgm:cxn modelId="{CBBC2F72-505C-4589-8028-6D5B3FBE5C8F}" type="presOf" srcId="{89B3ADE5-9B2B-4175-82A2-08953F8E51EA}" destId="{7FF56464-C9AD-428B-B6B3-9A13205668F2}" srcOrd="0" destOrd="0" presId="urn:microsoft.com/office/officeart/2018/2/layout/IconVerticalSolidList"/>
    <dgm:cxn modelId="{F78D4C77-9A70-4A0E-812B-AD68B3ACEF89}" srcId="{B4A41409-6796-4317-B3FC-B0A2AE441124}" destId="{89B3ADE5-9B2B-4175-82A2-08953F8E51EA}" srcOrd="1" destOrd="0" parTransId="{6FCD7ADC-7952-45A2-B79B-A7E9E48B69C3}" sibTransId="{2BE836AD-2E14-4CDA-B509-3A0FAB641F45}"/>
    <dgm:cxn modelId="{369C7CAE-830F-4937-A1BA-92B8A47CE284}" type="presOf" srcId="{7899881E-1068-412D-8BA0-EEC3FFE08D93}" destId="{0331321A-F4CE-4CA4-A026-5536494B8BFD}" srcOrd="0" destOrd="0" presId="urn:microsoft.com/office/officeart/2018/2/layout/IconVerticalSolidList"/>
    <dgm:cxn modelId="{7E0A3ECB-53E3-44D1-A001-279E4768EBCC}" type="presOf" srcId="{715EED5E-19E8-4F65-A6D5-4F10ADE6205F}" destId="{2E5D6703-D136-45CF-90A3-A71DEAF97DD1}" srcOrd="0" destOrd="0" presId="urn:microsoft.com/office/officeart/2018/2/layout/IconVerticalSolidList"/>
    <dgm:cxn modelId="{90C5CBED-2F0E-452E-8ADC-FD2BE1E9E3A1}" type="presOf" srcId="{B4A41409-6796-4317-B3FC-B0A2AE441124}" destId="{EC326026-27BB-4B13-931E-C024C2D089B8}" srcOrd="0" destOrd="0" presId="urn:microsoft.com/office/officeart/2018/2/layout/IconVerticalSolidList"/>
    <dgm:cxn modelId="{9786961A-DF4E-4E06-AFE8-2BB637E9B985}" type="presParOf" srcId="{EC326026-27BB-4B13-931E-C024C2D089B8}" destId="{DAEDA3E3-4C77-42CD-A1FD-701890FD229F}" srcOrd="0" destOrd="0" presId="urn:microsoft.com/office/officeart/2018/2/layout/IconVerticalSolidList"/>
    <dgm:cxn modelId="{F1AE89A6-95EB-4404-A383-C4229BC00643}" type="presParOf" srcId="{DAEDA3E3-4C77-42CD-A1FD-701890FD229F}" destId="{985225E9-E296-4184-B393-94A3F36E5012}" srcOrd="0" destOrd="0" presId="urn:microsoft.com/office/officeart/2018/2/layout/IconVerticalSolidList"/>
    <dgm:cxn modelId="{8940BC9F-D4E2-43DE-BB07-B51EAA944EF2}" type="presParOf" srcId="{DAEDA3E3-4C77-42CD-A1FD-701890FD229F}" destId="{8DBC3F18-3B94-46B3-9905-225ACAD9F801}" srcOrd="1" destOrd="0" presId="urn:microsoft.com/office/officeart/2018/2/layout/IconVerticalSolidList"/>
    <dgm:cxn modelId="{F0C9EB3D-73EB-419C-AD0B-21FF2E8BFBA3}" type="presParOf" srcId="{DAEDA3E3-4C77-42CD-A1FD-701890FD229F}" destId="{5C3F10BD-4DC4-4EC7-8569-63C182D160E4}" srcOrd="2" destOrd="0" presId="urn:microsoft.com/office/officeart/2018/2/layout/IconVerticalSolidList"/>
    <dgm:cxn modelId="{59FA62B1-07A6-441A-B159-D37B76090061}" type="presParOf" srcId="{DAEDA3E3-4C77-42CD-A1FD-701890FD229F}" destId="{0331321A-F4CE-4CA4-A026-5536494B8BFD}" srcOrd="3" destOrd="0" presId="urn:microsoft.com/office/officeart/2018/2/layout/IconVerticalSolidList"/>
    <dgm:cxn modelId="{5DC665F0-FEFF-464B-81A2-A6E12BA39070}" type="presParOf" srcId="{EC326026-27BB-4B13-931E-C024C2D089B8}" destId="{ABC3B689-68F1-4609-923F-11F673C7EA42}" srcOrd="1" destOrd="0" presId="urn:microsoft.com/office/officeart/2018/2/layout/IconVerticalSolidList"/>
    <dgm:cxn modelId="{20BF67A7-628A-4AC8-8338-41D454CD9A0F}" type="presParOf" srcId="{EC326026-27BB-4B13-931E-C024C2D089B8}" destId="{BEC07BFE-84A7-4B92-8FA5-CAF894EBF697}" srcOrd="2" destOrd="0" presId="urn:microsoft.com/office/officeart/2018/2/layout/IconVerticalSolidList"/>
    <dgm:cxn modelId="{6393A294-27AF-473B-A41A-04D3B23B0D07}" type="presParOf" srcId="{BEC07BFE-84A7-4B92-8FA5-CAF894EBF697}" destId="{CF7A30C4-EC42-4802-A77A-A3CDB88ED2A8}" srcOrd="0" destOrd="0" presId="urn:microsoft.com/office/officeart/2018/2/layout/IconVerticalSolidList"/>
    <dgm:cxn modelId="{408DEBF4-172D-47CB-A955-762258C16DF7}" type="presParOf" srcId="{BEC07BFE-84A7-4B92-8FA5-CAF894EBF697}" destId="{241BC193-6A9D-46B4-9CBC-C8BBAB2B0AB2}" srcOrd="1" destOrd="0" presId="urn:microsoft.com/office/officeart/2018/2/layout/IconVerticalSolidList"/>
    <dgm:cxn modelId="{432FF0EC-75AE-46E5-B6F5-DEB44271621D}" type="presParOf" srcId="{BEC07BFE-84A7-4B92-8FA5-CAF894EBF697}" destId="{62A80FC9-D979-4069-9470-0F28911AD1D9}" srcOrd="2" destOrd="0" presId="urn:microsoft.com/office/officeart/2018/2/layout/IconVerticalSolidList"/>
    <dgm:cxn modelId="{83623874-F49D-4222-9A9E-A40A0F4CFD6F}" type="presParOf" srcId="{BEC07BFE-84A7-4B92-8FA5-CAF894EBF697}" destId="{7FF56464-C9AD-428B-B6B3-9A13205668F2}" srcOrd="3" destOrd="0" presId="urn:microsoft.com/office/officeart/2018/2/layout/IconVerticalSolidList"/>
    <dgm:cxn modelId="{6F5D3231-F83F-46C7-8248-5E0CDE1EE2A4}" type="presParOf" srcId="{EC326026-27BB-4B13-931E-C024C2D089B8}" destId="{3492B3EB-483A-4E92-B7DE-DD291A96E701}" srcOrd="3" destOrd="0" presId="urn:microsoft.com/office/officeart/2018/2/layout/IconVerticalSolidList"/>
    <dgm:cxn modelId="{5999C1B4-D76B-405F-BDEC-3BA685B31B6B}" type="presParOf" srcId="{EC326026-27BB-4B13-931E-C024C2D089B8}" destId="{90920DC3-C91A-4116-87C2-687C7B21042F}" srcOrd="4" destOrd="0" presId="urn:microsoft.com/office/officeart/2018/2/layout/IconVerticalSolidList"/>
    <dgm:cxn modelId="{769521E1-B749-4E46-977A-8339653E808A}" type="presParOf" srcId="{90920DC3-C91A-4116-87C2-687C7B21042F}" destId="{5C947F4A-2D58-4E4B-A672-C15177D6BDED}" srcOrd="0" destOrd="0" presId="urn:microsoft.com/office/officeart/2018/2/layout/IconVerticalSolidList"/>
    <dgm:cxn modelId="{5A9B1A61-0CD2-4148-AA2C-441CE61941F3}" type="presParOf" srcId="{90920DC3-C91A-4116-87C2-687C7B21042F}" destId="{7FFD3169-8F3F-4148-A4E5-B3FDFE2ED7F5}" srcOrd="1" destOrd="0" presId="urn:microsoft.com/office/officeart/2018/2/layout/IconVerticalSolidList"/>
    <dgm:cxn modelId="{CF171DE0-7C50-4935-ACD7-2A7D40A5D214}" type="presParOf" srcId="{90920DC3-C91A-4116-87C2-687C7B21042F}" destId="{A7851E44-6993-454A-9738-D9ED7C3585C8}" srcOrd="2" destOrd="0" presId="urn:microsoft.com/office/officeart/2018/2/layout/IconVerticalSolidList"/>
    <dgm:cxn modelId="{73309DF3-E370-40C8-9347-BC96B723578F}" type="presParOf" srcId="{90920DC3-C91A-4116-87C2-687C7B21042F}" destId="{2E5D6703-D136-45CF-90A3-A71DEAF97DD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90FDEC-B7C0-44E2-9007-12CD678824D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3307D0C-6D0D-49DF-ADE5-0F75CB0FFF6F}">
      <dgm:prSet/>
      <dgm:spPr/>
      <dgm:t>
        <a:bodyPr/>
        <a:lstStyle/>
        <a:p>
          <a:pPr algn="just"/>
          <a:r>
            <a:rPr lang="en-US">
              <a:latin typeface="Times New Roman" panose="02020603050405020304" pitchFamily="18" charset="0"/>
              <a:cs typeface="Times New Roman" panose="02020603050405020304" pitchFamily="18" charset="0"/>
            </a:rPr>
            <a:t>Mobile access and the internet have been transformational, </a:t>
          </a:r>
          <a:r>
            <a:rPr lang="en-US" i="1">
              <a:latin typeface="Times New Roman" panose="02020603050405020304" pitchFamily="18" charset="0"/>
              <a:cs typeface="Times New Roman" panose="02020603050405020304" pitchFamily="18" charset="0"/>
            </a:rPr>
            <a:t>allowing the gains</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from technological progress to be shared directly with billions of individual</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consumers whose mobile devices are now portals for accessing a full range</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of financial services.</a:t>
          </a:r>
          <a:endParaRPr lang="en-US">
            <a:latin typeface="Times New Roman" panose="02020603050405020304" pitchFamily="18" charset="0"/>
            <a:cs typeface="Times New Roman" panose="02020603050405020304" pitchFamily="18" charset="0"/>
          </a:endParaRPr>
        </a:p>
      </dgm:t>
    </dgm:pt>
    <dgm:pt modelId="{2F091E68-058D-4003-8230-43D5B1770810}" type="parTrans" cxnId="{3ADE8B36-7109-4CBE-8889-8E3E946F7EA4}">
      <dgm:prSet/>
      <dgm:spPr/>
      <dgm:t>
        <a:bodyPr/>
        <a:lstStyle/>
        <a:p>
          <a:pPr algn="just"/>
          <a:endParaRPr lang="en-US">
            <a:latin typeface="Times New Roman" panose="02020603050405020304" pitchFamily="18" charset="0"/>
            <a:cs typeface="Times New Roman" panose="02020603050405020304" pitchFamily="18" charset="0"/>
          </a:endParaRPr>
        </a:p>
      </dgm:t>
    </dgm:pt>
    <dgm:pt modelId="{1E21A6B7-9A54-4B71-81B6-290F76AB4E50}" type="sibTrans" cxnId="{3ADE8B36-7109-4CBE-8889-8E3E946F7EA4}">
      <dgm:prSet/>
      <dgm:spPr/>
      <dgm:t>
        <a:bodyPr/>
        <a:lstStyle/>
        <a:p>
          <a:pPr algn="just"/>
          <a:endParaRPr lang="en-US">
            <a:latin typeface="Times New Roman" panose="02020603050405020304" pitchFamily="18" charset="0"/>
            <a:cs typeface="Times New Roman" panose="02020603050405020304" pitchFamily="18" charset="0"/>
          </a:endParaRPr>
        </a:p>
      </dgm:t>
    </dgm:pt>
    <dgm:pt modelId="{89045661-BDC6-4978-AD19-08CF510E0B4C}">
      <dgm:prSet/>
      <dgm:spPr/>
      <dgm:t>
        <a:bodyPr/>
        <a:lstStyle/>
        <a:p>
          <a:pPr algn="just"/>
          <a:r>
            <a:rPr lang="en-US">
              <a:latin typeface="Times New Roman" panose="02020603050405020304" pitchFamily="18" charset="0"/>
              <a:cs typeface="Times New Roman" panose="02020603050405020304" pitchFamily="18" charset="0"/>
            </a:rPr>
            <a:t>This</a:t>
          </a:r>
          <a:r>
            <a:rPr lang="ar-SA">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massive decentralization </a:t>
          </a:r>
          <a:r>
            <a:rPr lang="en-US">
              <a:latin typeface="Times New Roman" panose="02020603050405020304" pitchFamily="18" charset="0"/>
              <a:cs typeface="Times New Roman" panose="02020603050405020304" pitchFamily="18" charset="0"/>
            </a:rPr>
            <a:t>is opening the door to </a:t>
          </a:r>
          <a:r>
            <a:rPr lang="en-US" b="1">
              <a:latin typeface="Times New Roman" panose="02020603050405020304" pitchFamily="18" charset="0"/>
              <a:cs typeface="Times New Roman" panose="02020603050405020304" pitchFamily="18" charset="0"/>
            </a:rPr>
            <a:t>crowdfunding platforms </a:t>
          </a:r>
          <a:r>
            <a:rPr lang="en-US">
              <a:latin typeface="Times New Roman" panose="02020603050405020304" pitchFamily="18" charset="0"/>
              <a:cs typeface="Times New Roman" panose="02020603050405020304" pitchFamily="18" charset="0"/>
            </a:rPr>
            <a:t>that</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disintermediate banks and directly connect those looking for financing with</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potential investors.</a:t>
          </a:r>
        </a:p>
      </dgm:t>
    </dgm:pt>
    <dgm:pt modelId="{A7FFE9EC-0D81-4CF9-A705-5F8F2368D2AC}" type="parTrans" cxnId="{17D86BF1-2521-4892-90D8-A3E99B586D4F}">
      <dgm:prSet/>
      <dgm:spPr/>
      <dgm:t>
        <a:bodyPr/>
        <a:lstStyle/>
        <a:p>
          <a:pPr algn="just"/>
          <a:endParaRPr lang="en-US">
            <a:latin typeface="Times New Roman" panose="02020603050405020304" pitchFamily="18" charset="0"/>
            <a:cs typeface="Times New Roman" panose="02020603050405020304" pitchFamily="18" charset="0"/>
          </a:endParaRPr>
        </a:p>
      </dgm:t>
    </dgm:pt>
    <dgm:pt modelId="{FA92DE19-3D78-49AE-AD4B-7A19B439E641}" type="sibTrans" cxnId="{17D86BF1-2521-4892-90D8-A3E99B586D4F}">
      <dgm:prSet/>
      <dgm:spPr/>
      <dgm:t>
        <a:bodyPr/>
        <a:lstStyle/>
        <a:p>
          <a:pPr algn="just"/>
          <a:endParaRPr lang="en-US">
            <a:latin typeface="Times New Roman" panose="02020603050405020304" pitchFamily="18" charset="0"/>
            <a:cs typeface="Times New Roman" panose="02020603050405020304" pitchFamily="18" charset="0"/>
          </a:endParaRPr>
        </a:p>
      </dgm:t>
    </dgm:pt>
    <dgm:pt modelId="{D2E4866E-2FF7-4033-80BD-21BD1CBDD44D}">
      <dgm:prSet/>
      <dgm:spPr/>
      <dgm:t>
        <a:bodyPr/>
        <a:lstStyle/>
        <a:p>
          <a:pPr algn="just"/>
          <a:r>
            <a:rPr lang="en-US">
              <a:latin typeface="Times New Roman" panose="02020603050405020304" pitchFamily="18" charset="0"/>
              <a:cs typeface="Times New Roman" panose="02020603050405020304" pitchFamily="18" charset="0"/>
            </a:rPr>
            <a:t>Crowdfunding</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now means that one can raise money quickly and cheaply from people all over</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the world that one has never met. It has democratised the process of finding</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start-up capital and shortened the timeline from perhaps months of meetings</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to as little as a few weeks</a:t>
          </a:r>
        </a:p>
      </dgm:t>
    </dgm:pt>
    <dgm:pt modelId="{1E91CAEE-69DA-4465-BAAA-B9A54404537B}" type="parTrans" cxnId="{B1EAD784-815E-4D96-B72E-FE32A868D5B8}">
      <dgm:prSet/>
      <dgm:spPr/>
      <dgm:t>
        <a:bodyPr/>
        <a:lstStyle/>
        <a:p>
          <a:pPr algn="just"/>
          <a:endParaRPr lang="en-US">
            <a:latin typeface="Times New Roman" panose="02020603050405020304" pitchFamily="18" charset="0"/>
            <a:cs typeface="Times New Roman" panose="02020603050405020304" pitchFamily="18" charset="0"/>
          </a:endParaRPr>
        </a:p>
      </dgm:t>
    </dgm:pt>
    <dgm:pt modelId="{41B28287-CC23-45BB-B998-1EF5ECB0B422}" type="sibTrans" cxnId="{B1EAD784-815E-4D96-B72E-FE32A868D5B8}">
      <dgm:prSet/>
      <dgm:spPr/>
      <dgm:t>
        <a:bodyPr/>
        <a:lstStyle/>
        <a:p>
          <a:pPr algn="just"/>
          <a:endParaRPr lang="en-US">
            <a:latin typeface="Times New Roman" panose="02020603050405020304" pitchFamily="18" charset="0"/>
            <a:cs typeface="Times New Roman" panose="02020603050405020304" pitchFamily="18" charset="0"/>
          </a:endParaRPr>
        </a:p>
      </dgm:t>
    </dgm:pt>
    <dgm:pt modelId="{494B9897-9935-424D-872E-609F9CC08672}" type="pres">
      <dgm:prSet presAssocID="{5F90FDEC-B7C0-44E2-9007-12CD678824D6}" presName="root" presStyleCnt="0">
        <dgm:presLayoutVars>
          <dgm:dir/>
          <dgm:resizeHandles val="exact"/>
        </dgm:presLayoutVars>
      </dgm:prSet>
      <dgm:spPr/>
    </dgm:pt>
    <dgm:pt modelId="{0E1785F6-DB5D-44AA-80B4-73DED2DEAB3F}" type="pres">
      <dgm:prSet presAssocID="{F3307D0C-6D0D-49DF-ADE5-0F75CB0FFF6F}" presName="compNode" presStyleCnt="0"/>
      <dgm:spPr/>
    </dgm:pt>
    <dgm:pt modelId="{1576B305-FDA4-44F2-AC95-474C978033CC}" type="pres">
      <dgm:prSet presAssocID="{F3307D0C-6D0D-49DF-ADE5-0F75CB0FFF6F}" presName="bgRect" presStyleLbl="bgShp" presStyleIdx="0" presStyleCnt="3"/>
      <dgm:spPr/>
    </dgm:pt>
    <dgm:pt modelId="{4138B495-1345-4089-8B63-AB089F723DB9}" type="pres">
      <dgm:prSet presAssocID="{F3307D0C-6D0D-49DF-ADE5-0F75CB0FFF6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49A7AB30-54AD-45C8-B4B6-9631C3584E9C}" type="pres">
      <dgm:prSet presAssocID="{F3307D0C-6D0D-49DF-ADE5-0F75CB0FFF6F}" presName="spaceRect" presStyleCnt="0"/>
      <dgm:spPr/>
    </dgm:pt>
    <dgm:pt modelId="{8B2B0820-6D3E-4FC7-91E4-4026B2623177}" type="pres">
      <dgm:prSet presAssocID="{F3307D0C-6D0D-49DF-ADE5-0F75CB0FFF6F}" presName="parTx" presStyleLbl="revTx" presStyleIdx="0" presStyleCnt="3">
        <dgm:presLayoutVars>
          <dgm:chMax val="0"/>
          <dgm:chPref val="0"/>
        </dgm:presLayoutVars>
      </dgm:prSet>
      <dgm:spPr/>
    </dgm:pt>
    <dgm:pt modelId="{1985DA55-8F16-4C84-8742-C6A00A9EAA0A}" type="pres">
      <dgm:prSet presAssocID="{1E21A6B7-9A54-4B71-81B6-290F76AB4E50}" presName="sibTrans" presStyleCnt="0"/>
      <dgm:spPr/>
    </dgm:pt>
    <dgm:pt modelId="{CC35C94F-1DCC-4432-A17E-301B68A1FB1E}" type="pres">
      <dgm:prSet presAssocID="{89045661-BDC6-4978-AD19-08CF510E0B4C}" presName="compNode" presStyleCnt="0"/>
      <dgm:spPr/>
    </dgm:pt>
    <dgm:pt modelId="{C23FFE21-2BF7-4FAF-A6F9-28977ABCFED5}" type="pres">
      <dgm:prSet presAssocID="{89045661-BDC6-4978-AD19-08CF510E0B4C}" presName="bgRect" presStyleLbl="bgShp" presStyleIdx="1" presStyleCnt="3"/>
      <dgm:spPr/>
    </dgm:pt>
    <dgm:pt modelId="{BE037172-DA64-4151-A81C-B16405234B12}" type="pres">
      <dgm:prSet presAssocID="{89045661-BDC6-4978-AD19-08CF510E0B4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F1AB1075-3EE7-4140-A262-0CB1A8B59F34}" type="pres">
      <dgm:prSet presAssocID="{89045661-BDC6-4978-AD19-08CF510E0B4C}" presName="spaceRect" presStyleCnt="0"/>
      <dgm:spPr/>
    </dgm:pt>
    <dgm:pt modelId="{762DD624-099D-4AC2-BCF9-D7F8F9948B9D}" type="pres">
      <dgm:prSet presAssocID="{89045661-BDC6-4978-AD19-08CF510E0B4C}" presName="parTx" presStyleLbl="revTx" presStyleIdx="1" presStyleCnt="3">
        <dgm:presLayoutVars>
          <dgm:chMax val="0"/>
          <dgm:chPref val="0"/>
        </dgm:presLayoutVars>
      </dgm:prSet>
      <dgm:spPr/>
    </dgm:pt>
    <dgm:pt modelId="{8436999C-20D1-45FE-91B2-9C0755BBA307}" type="pres">
      <dgm:prSet presAssocID="{FA92DE19-3D78-49AE-AD4B-7A19B439E641}" presName="sibTrans" presStyleCnt="0"/>
      <dgm:spPr/>
    </dgm:pt>
    <dgm:pt modelId="{FBE446DA-8D88-471A-8D9E-82B80A145F30}" type="pres">
      <dgm:prSet presAssocID="{D2E4866E-2FF7-4033-80BD-21BD1CBDD44D}" presName="compNode" presStyleCnt="0"/>
      <dgm:spPr/>
    </dgm:pt>
    <dgm:pt modelId="{FF923081-9DDF-4670-9958-240F0EE5D816}" type="pres">
      <dgm:prSet presAssocID="{D2E4866E-2FF7-4033-80BD-21BD1CBDD44D}" presName="bgRect" presStyleLbl="bgShp" presStyleIdx="2" presStyleCnt="3"/>
      <dgm:spPr/>
    </dgm:pt>
    <dgm:pt modelId="{6157DE5D-DA6F-4BD5-8A78-CE9E6BEE60C6}" type="pres">
      <dgm:prSet presAssocID="{D2E4866E-2FF7-4033-80BD-21BD1CBDD4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AAEFD542-2CA8-4F1B-8436-904DA6D81650}" type="pres">
      <dgm:prSet presAssocID="{D2E4866E-2FF7-4033-80BD-21BD1CBDD44D}" presName="spaceRect" presStyleCnt="0"/>
      <dgm:spPr/>
    </dgm:pt>
    <dgm:pt modelId="{6CE6887A-B319-4065-A88E-E33754D7D2DB}" type="pres">
      <dgm:prSet presAssocID="{D2E4866E-2FF7-4033-80BD-21BD1CBDD44D}" presName="parTx" presStyleLbl="revTx" presStyleIdx="2" presStyleCnt="3">
        <dgm:presLayoutVars>
          <dgm:chMax val="0"/>
          <dgm:chPref val="0"/>
        </dgm:presLayoutVars>
      </dgm:prSet>
      <dgm:spPr/>
    </dgm:pt>
  </dgm:ptLst>
  <dgm:cxnLst>
    <dgm:cxn modelId="{3ADE8B36-7109-4CBE-8889-8E3E946F7EA4}" srcId="{5F90FDEC-B7C0-44E2-9007-12CD678824D6}" destId="{F3307D0C-6D0D-49DF-ADE5-0F75CB0FFF6F}" srcOrd="0" destOrd="0" parTransId="{2F091E68-058D-4003-8230-43D5B1770810}" sibTransId="{1E21A6B7-9A54-4B71-81B6-290F76AB4E50}"/>
    <dgm:cxn modelId="{39AD6564-B66F-4715-83B4-AC023A3CA6CA}" type="presOf" srcId="{89045661-BDC6-4978-AD19-08CF510E0B4C}" destId="{762DD624-099D-4AC2-BCF9-D7F8F9948B9D}" srcOrd="0" destOrd="0" presId="urn:microsoft.com/office/officeart/2018/2/layout/IconVerticalSolidList"/>
    <dgm:cxn modelId="{4C3A4A77-7CD0-4EEF-9F9F-6129D6419C26}" type="presOf" srcId="{5F90FDEC-B7C0-44E2-9007-12CD678824D6}" destId="{494B9897-9935-424D-872E-609F9CC08672}" srcOrd="0" destOrd="0" presId="urn:microsoft.com/office/officeart/2018/2/layout/IconVerticalSolidList"/>
    <dgm:cxn modelId="{B1EAD784-815E-4D96-B72E-FE32A868D5B8}" srcId="{5F90FDEC-B7C0-44E2-9007-12CD678824D6}" destId="{D2E4866E-2FF7-4033-80BD-21BD1CBDD44D}" srcOrd="2" destOrd="0" parTransId="{1E91CAEE-69DA-4465-BAAA-B9A54404537B}" sibTransId="{41B28287-CC23-45BB-B998-1EF5ECB0B422}"/>
    <dgm:cxn modelId="{AA4AFA9A-D94B-463C-B068-540421CE9222}" type="presOf" srcId="{F3307D0C-6D0D-49DF-ADE5-0F75CB0FFF6F}" destId="{8B2B0820-6D3E-4FC7-91E4-4026B2623177}" srcOrd="0" destOrd="0" presId="urn:microsoft.com/office/officeart/2018/2/layout/IconVerticalSolidList"/>
    <dgm:cxn modelId="{17D86BF1-2521-4892-90D8-A3E99B586D4F}" srcId="{5F90FDEC-B7C0-44E2-9007-12CD678824D6}" destId="{89045661-BDC6-4978-AD19-08CF510E0B4C}" srcOrd="1" destOrd="0" parTransId="{A7FFE9EC-0D81-4CF9-A705-5F8F2368D2AC}" sibTransId="{FA92DE19-3D78-49AE-AD4B-7A19B439E641}"/>
    <dgm:cxn modelId="{4501A5F1-1FCD-4622-882E-8DBF58367C2A}" type="presOf" srcId="{D2E4866E-2FF7-4033-80BD-21BD1CBDD44D}" destId="{6CE6887A-B319-4065-A88E-E33754D7D2DB}" srcOrd="0" destOrd="0" presId="urn:microsoft.com/office/officeart/2018/2/layout/IconVerticalSolidList"/>
    <dgm:cxn modelId="{10E2BD88-1AC0-468C-8086-21AEF7EC4275}" type="presParOf" srcId="{494B9897-9935-424D-872E-609F9CC08672}" destId="{0E1785F6-DB5D-44AA-80B4-73DED2DEAB3F}" srcOrd="0" destOrd="0" presId="urn:microsoft.com/office/officeart/2018/2/layout/IconVerticalSolidList"/>
    <dgm:cxn modelId="{1066227A-49B7-4C49-84DF-820A79A56D64}" type="presParOf" srcId="{0E1785F6-DB5D-44AA-80B4-73DED2DEAB3F}" destId="{1576B305-FDA4-44F2-AC95-474C978033CC}" srcOrd="0" destOrd="0" presId="urn:microsoft.com/office/officeart/2018/2/layout/IconVerticalSolidList"/>
    <dgm:cxn modelId="{2A2A8153-1731-456D-9F04-685A9792A157}" type="presParOf" srcId="{0E1785F6-DB5D-44AA-80B4-73DED2DEAB3F}" destId="{4138B495-1345-4089-8B63-AB089F723DB9}" srcOrd="1" destOrd="0" presId="urn:microsoft.com/office/officeart/2018/2/layout/IconVerticalSolidList"/>
    <dgm:cxn modelId="{05BBED94-8224-4905-9FF5-2D2DE7624365}" type="presParOf" srcId="{0E1785F6-DB5D-44AA-80B4-73DED2DEAB3F}" destId="{49A7AB30-54AD-45C8-B4B6-9631C3584E9C}" srcOrd="2" destOrd="0" presId="urn:microsoft.com/office/officeart/2018/2/layout/IconVerticalSolidList"/>
    <dgm:cxn modelId="{BFF9109D-2E97-471B-A949-578FA4E224EE}" type="presParOf" srcId="{0E1785F6-DB5D-44AA-80B4-73DED2DEAB3F}" destId="{8B2B0820-6D3E-4FC7-91E4-4026B2623177}" srcOrd="3" destOrd="0" presId="urn:microsoft.com/office/officeart/2018/2/layout/IconVerticalSolidList"/>
    <dgm:cxn modelId="{6C9F41A6-FE86-434F-8AA6-B68D08F84EBB}" type="presParOf" srcId="{494B9897-9935-424D-872E-609F9CC08672}" destId="{1985DA55-8F16-4C84-8742-C6A00A9EAA0A}" srcOrd="1" destOrd="0" presId="urn:microsoft.com/office/officeart/2018/2/layout/IconVerticalSolidList"/>
    <dgm:cxn modelId="{C1892EAC-DF27-4D46-BA81-43907CEB2D1C}" type="presParOf" srcId="{494B9897-9935-424D-872E-609F9CC08672}" destId="{CC35C94F-1DCC-4432-A17E-301B68A1FB1E}" srcOrd="2" destOrd="0" presId="urn:microsoft.com/office/officeart/2018/2/layout/IconVerticalSolidList"/>
    <dgm:cxn modelId="{946B1015-DB80-4FFD-A7AE-BCDE56F0C70E}" type="presParOf" srcId="{CC35C94F-1DCC-4432-A17E-301B68A1FB1E}" destId="{C23FFE21-2BF7-4FAF-A6F9-28977ABCFED5}" srcOrd="0" destOrd="0" presId="urn:microsoft.com/office/officeart/2018/2/layout/IconVerticalSolidList"/>
    <dgm:cxn modelId="{CBA78D01-80F7-4B97-A58F-A72B77721059}" type="presParOf" srcId="{CC35C94F-1DCC-4432-A17E-301B68A1FB1E}" destId="{BE037172-DA64-4151-A81C-B16405234B12}" srcOrd="1" destOrd="0" presId="urn:microsoft.com/office/officeart/2018/2/layout/IconVerticalSolidList"/>
    <dgm:cxn modelId="{D5B0407D-24BB-4502-B328-2AAC21A76266}" type="presParOf" srcId="{CC35C94F-1DCC-4432-A17E-301B68A1FB1E}" destId="{F1AB1075-3EE7-4140-A262-0CB1A8B59F34}" srcOrd="2" destOrd="0" presId="urn:microsoft.com/office/officeart/2018/2/layout/IconVerticalSolidList"/>
    <dgm:cxn modelId="{168FF3BF-1C21-43B6-B311-0438E5FA1C4F}" type="presParOf" srcId="{CC35C94F-1DCC-4432-A17E-301B68A1FB1E}" destId="{762DD624-099D-4AC2-BCF9-D7F8F9948B9D}" srcOrd="3" destOrd="0" presId="urn:microsoft.com/office/officeart/2018/2/layout/IconVerticalSolidList"/>
    <dgm:cxn modelId="{640D97AD-0225-4D62-911D-382F94158EA5}" type="presParOf" srcId="{494B9897-9935-424D-872E-609F9CC08672}" destId="{8436999C-20D1-45FE-91B2-9C0755BBA307}" srcOrd="3" destOrd="0" presId="urn:microsoft.com/office/officeart/2018/2/layout/IconVerticalSolidList"/>
    <dgm:cxn modelId="{E7077800-62E5-48D1-9C4A-B67EE18F23B3}" type="presParOf" srcId="{494B9897-9935-424D-872E-609F9CC08672}" destId="{FBE446DA-8D88-471A-8D9E-82B80A145F30}" srcOrd="4" destOrd="0" presId="urn:microsoft.com/office/officeart/2018/2/layout/IconVerticalSolidList"/>
    <dgm:cxn modelId="{24CCAB39-9D34-4203-A4D3-0E14D3B09D51}" type="presParOf" srcId="{FBE446DA-8D88-471A-8D9E-82B80A145F30}" destId="{FF923081-9DDF-4670-9958-240F0EE5D816}" srcOrd="0" destOrd="0" presId="urn:microsoft.com/office/officeart/2018/2/layout/IconVerticalSolidList"/>
    <dgm:cxn modelId="{87966C0B-12A5-4EF2-B865-C0BF6F110622}" type="presParOf" srcId="{FBE446DA-8D88-471A-8D9E-82B80A145F30}" destId="{6157DE5D-DA6F-4BD5-8A78-CE9E6BEE60C6}" srcOrd="1" destOrd="0" presId="urn:microsoft.com/office/officeart/2018/2/layout/IconVerticalSolidList"/>
    <dgm:cxn modelId="{75CB125D-1E31-4A6E-BFA7-A43ECBEB7A31}" type="presParOf" srcId="{FBE446DA-8D88-471A-8D9E-82B80A145F30}" destId="{AAEFD542-2CA8-4F1B-8436-904DA6D81650}" srcOrd="2" destOrd="0" presId="urn:microsoft.com/office/officeart/2018/2/layout/IconVerticalSolidList"/>
    <dgm:cxn modelId="{C45F47F4-2D14-44A1-B6F6-58D14DEA0BD1}" type="presParOf" srcId="{FBE446DA-8D88-471A-8D9E-82B80A145F30}" destId="{6CE6887A-B319-4065-A88E-E33754D7D2D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5225E9-E296-4184-B393-94A3F36E5012}">
      <dsp:nvSpPr>
        <dsp:cNvPr id="0" name=""/>
        <dsp:cNvSpPr/>
      </dsp:nvSpPr>
      <dsp:spPr>
        <a:xfrm>
          <a:off x="0" y="559"/>
          <a:ext cx="10506456" cy="130966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BC3F18-3B94-46B3-9905-225ACAD9F801}">
      <dsp:nvSpPr>
        <dsp:cNvPr id="0" name=""/>
        <dsp:cNvSpPr/>
      </dsp:nvSpPr>
      <dsp:spPr>
        <a:xfrm>
          <a:off x="396173" y="295234"/>
          <a:ext cx="720315" cy="7203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31321A-F4CE-4CA4-A026-5536494B8BFD}">
      <dsp:nvSpPr>
        <dsp:cNvPr id="0" name=""/>
        <dsp:cNvSpPr/>
      </dsp:nvSpPr>
      <dsp:spPr>
        <a:xfrm>
          <a:off x="1512662" y="559"/>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dirty="0">
              <a:latin typeface="Times New Roman" panose="02020603050405020304" pitchFamily="18" charset="0"/>
              <a:cs typeface="Times New Roman" panose="02020603050405020304" pitchFamily="18" charset="0"/>
            </a:rPr>
            <a:t>When fintech emerged in the 21st century, the term was initially applied to the technology employed at the backend systems of established financial institutions, such as banks. </a:t>
          </a:r>
          <a:endParaRPr lang="en-US" sz="2100" kern="1200" dirty="0">
            <a:latin typeface="Times New Roman" panose="02020603050405020304" pitchFamily="18" charset="0"/>
            <a:cs typeface="Times New Roman" panose="02020603050405020304" pitchFamily="18" charset="0"/>
          </a:endParaRPr>
        </a:p>
      </dsp:txBody>
      <dsp:txXfrm>
        <a:off x="1512662" y="559"/>
        <a:ext cx="8993793" cy="1309664"/>
      </dsp:txXfrm>
    </dsp:sp>
    <dsp:sp modelId="{CF7A30C4-EC42-4802-A77A-A3CDB88ED2A8}">
      <dsp:nvSpPr>
        <dsp:cNvPr id="0" name=""/>
        <dsp:cNvSpPr/>
      </dsp:nvSpPr>
      <dsp:spPr>
        <a:xfrm>
          <a:off x="0" y="1637640"/>
          <a:ext cx="10506456" cy="130966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1BC193-6A9D-46B4-9CBC-C8BBAB2B0AB2}">
      <dsp:nvSpPr>
        <dsp:cNvPr id="0" name=""/>
        <dsp:cNvSpPr/>
      </dsp:nvSpPr>
      <dsp:spPr>
        <a:xfrm>
          <a:off x="396173" y="1932315"/>
          <a:ext cx="720315" cy="7203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F56464-C9AD-428B-B6B3-9A13205668F2}">
      <dsp:nvSpPr>
        <dsp:cNvPr id="0" name=""/>
        <dsp:cNvSpPr/>
      </dsp:nvSpPr>
      <dsp:spPr>
        <a:xfrm>
          <a:off x="1512662" y="1637640"/>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a:latin typeface="Times New Roman" panose="02020603050405020304" pitchFamily="18" charset="0"/>
              <a:cs typeface="Times New Roman" panose="02020603050405020304" pitchFamily="18" charset="0"/>
            </a:rPr>
            <a:t>From 2018 or so to 2022, there was a shift to consumer-oriented services. Fintech now includes different sectors and industries such as education, retail banking, fundraising and nonprofit, and investment management, to name a few.</a:t>
          </a:r>
          <a:endParaRPr lang="en-US" sz="2100" kern="1200">
            <a:latin typeface="Times New Roman" panose="02020603050405020304" pitchFamily="18" charset="0"/>
            <a:cs typeface="Times New Roman" panose="02020603050405020304" pitchFamily="18" charset="0"/>
          </a:endParaRPr>
        </a:p>
      </dsp:txBody>
      <dsp:txXfrm>
        <a:off x="1512662" y="1637640"/>
        <a:ext cx="8993793" cy="1309664"/>
      </dsp:txXfrm>
    </dsp:sp>
    <dsp:sp modelId="{5C947F4A-2D58-4E4B-A672-C15177D6BDED}">
      <dsp:nvSpPr>
        <dsp:cNvPr id="0" name=""/>
        <dsp:cNvSpPr/>
      </dsp:nvSpPr>
      <dsp:spPr>
        <a:xfrm>
          <a:off x="0" y="3274721"/>
          <a:ext cx="10506456" cy="130966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FD3169-8F3F-4148-A4E5-B3FDFE2ED7F5}">
      <dsp:nvSpPr>
        <dsp:cNvPr id="0" name=""/>
        <dsp:cNvSpPr/>
      </dsp:nvSpPr>
      <dsp:spPr>
        <a:xfrm>
          <a:off x="396173" y="3569396"/>
          <a:ext cx="720315" cy="7203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5D6703-D136-45CF-90A3-A71DEAF97DD1}">
      <dsp:nvSpPr>
        <dsp:cNvPr id="0" name=""/>
        <dsp:cNvSpPr/>
      </dsp:nvSpPr>
      <dsp:spPr>
        <a:xfrm>
          <a:off x="1512662" y="3274721"/>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a:latin typeface="Times New Roman" panose="02020603050405020304" pitchFamily="18" charset="0"/>
              <a:cs typeface="Times New Roman" panose="02020603050405020304" pitchFamily="18" charset="0"/>
            </a:rPr>
            <a:t>Fintech also includes the development and use of cryptocurrencies, such as Bitcoin.</a:t>
          </a:r>
          <a:endParaRPr lang="en-US" sz="2100" kern="1200">
            <a:latin typeface="Times New Roman" panose="02020603050405020304" pitchFamily="18" charset="0"/>
            <a:cs typeface="Times New Roman" panose="02020603050405020304" pitchFamily="18" charset="0"/>
          </a:endParaRPr>
        </a:p>
      </dsp:txBody>
      <dsp:txXfrm>
        <a:off x="1512662" y="3274721"/>
        <a:ext cx="8993793" cy="13096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76B305-FDA4-44F2-AC95-474C978033CC}">
      <dsp:nvSpPr>
        <dsp:cNvPr id="0" name=""/>
        <dsp:cNvSpPr/>
      </dsp:nvSpPr>
      <dsp:spPr>
        <a:xfrm>
          <a:off x="0" y="53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38B495-1345-4089-8B63-AB089F723DB9}">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2B0820-6D3E-4FC7-91E4-4026B2623177}">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Mobile access and the internet have been transformational, </a:t>
          </a:r>
          <a:r>
            <a:rPr lang="en-US" sz="1900" i="1" kern="1200">
              <a:latin typeface="Times New Roman" panose="02020603050405020304" pitchFamily="18" charset="0"/>
              <a:cs typeface="Times New Roman" panose="02020603050405020304" pitchFamily="18" charset="0"/>
            </a:rPr>
            <a:t>allowing the gains</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from technological progress to be shared directly with billions of individual</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consumers whose mobile devices are now portals for accessing a full range</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of financial services.</a:t>
          </a:r>
          <a:endParaRPr lang="en-US" sz="1900" kern="1200">
            <a:latin typeface="Times New Roman" panose="02020603050405020304" pitchFamily="18" charset="0"/>
            <a:cs typeface="Times New Roman" panose="02020603050405020304" pitchFamily="18" charset="0"/>
          </a:endParaRPr>
        </a:p>
      </dsp:txBody>
      <dsp:txXfrm>
        <a:off x="1435590" y="531"/>
        <a:ext cx="9080009" cy="1242935"/>
      </dsp:txXfrm>
    </dsp:sp>
    <dsp:sp modelId="{C23FFE21-2BF7-4FAF-A6F9-28977ABCFED5}">
      <dsp:nvSpPr>
        <dsp:cNvPr id="0" name=""/>
        <dsp:cNvSpPr/>
      </dsp:nvSpPr>
      <dsp:spPr>
        <a:xfrm>
          <a:off x="0" y="155420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037172-DA64-4151-A81C-B16405234B12}">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2DD624-099D-4AC2-BCF9-D7F8F9948B9D}">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This</a:t>
          </a:r>
          <a:r>
            <a:rPr lang="ar-SA" sz="1900" kern="1200">
              <a:latin typeface="Times New Roman" panose="02020603050405020304" pitchFamily="18" charset="0"/>
              <a:cs typeface="Times New Roman" panose="02020603050405020304" pitchFamily="18" charset="0"/>
            </a:rPr>
            <a:t> </a:t>
          </a:r>
          <a:r>
            <a:rPr lang="en-US" sz="1900" b="1" kern="1200">
              <a:latin typeface="Times New Roman" panose="02020603050405020304" pitchFamily="18" charset="0"/>
              <a:cs typeface="Times New Roman" panose="02020603050405020304" pitchFamily="18" charset="0"/>
            </a:rPr>
            <a:t>massive decentralization </a:t>
          </a:r>
          <a:r>
            <a:rPr lang="en-US" sz="1900" kern="1200">
              <a:latin typeface="Times New Roman" panose="02020603050405020304" pitchFamily="18" charset="0"/>
              <a:cs typeface="Times New Roman" panose="02020603050405020304" pitchFamily="18" charset="0"/>
            </a:rPr>
            <a:t>is opening the door to </a:t>
          </a:r>
          <a:r>
            <a:rPr lang="en-US" sz="1900" b="1" kern="1200">
              <a:latin typeface="Times New Roman" panose="02020603050405020304" pitchFamily="18" charset="0"/>
              <a:cs typeface="Times New Roman" panose="02020603050405020304" pitchFamily="18" charset="0"/>
            </a:rPr>
            <a:t>crowdfunding platforms </a:t>
          </a:r>
          <a:r>
            <a:rPr lang="en-US" sz="1900" kern="1200">
              <a:latin typeface="Times New Roman" panose="02020603050405020304" pitchFamily="18" charset="0"/>
              <a:cs typeface="Times New Roman" panose="02020603050405020304" pitchFamily="18" charset="0"/>
            </a:rPr>
            <a:t>that</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disintermediate banks and directly connect those looking for financing with</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potential investors.</a:t>
          </a:r>
        </a:p>
      </dsp:txBody>
      <dsp:txXfrm>
        <a:off x="1435590" y="1554201"/>
        <a:ext cx="9080009" cy="1242935"/>
      </dsp:txXfrm>
    </dsp:sp>
    <dsp:sp modelId="{FF923081-9DDF-4670-9958-240F0EE5D816}">
      <dsp:nvSpPr>
        <dsp:cNvPr id="0" name=""/>
        <dsp:cNvSpPr/>
      </dsp:nvSpPr>
      <dsp:spPr>
        <a:xfrm>
          <a:off x="0" y="3107870"/>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57DE5D-DA6F-4BD5-8A78-CE9E6BEE60C6}">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E6887A-B319-4065-A88E-E33754D7D2DB}">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Crowdfunding</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now means that one can raise money quickly and cheaply from people all over</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the world that one has never met. It has democratised the process of finding</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start-up capital and shortened the timeline from perhaps months of meetings</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to as little as a few weeks</a:t>
          </a: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00100" lvl="1" indent="-342900">
              <a:buFont typeface="+mj-lt"/>
              <a:buAutoNum type="arabicPeriod"/>
            </a:pPr>
            <a:r>
              <a:rPr lang="en-US" sz="1200" dirty="0">
                <a:latin typeface="Times" pitchFamily="2" charset="0"/>
              </a:rPr>
              <a:t>T</a:t>
            </a:r>
            <a:r>
              <a:rPr lang="en-US" sz="1200" dirty="0">
                <a:effectLst/>
                <a:latin typeface="Times" pitchFamily="2" charset="0"/>
              </a:rPr>
              <a:t>he </a:t>
            </a:r>
            <a:r>
              <a:rPr lang="en-US" sz="1200" b="1" dirty="0">
                <a:effectLst/>
                <a:latin typeface="Times" pitchFamily="2" charset="0"/>
              </a:rPr>
              <a:t>rapid rate of technology development, high level of smart phone penetration</a:t>
            </a:r>
            <a:r>
              <a:rPr lang="en-US" sz="1200" dirty="0">
                <a:effectLst/>
                <a:latin typeface="Times" pitchFamily="2" charset="0"/>
              </a:rPr>
              <a:t> which have enabled service improvements, especially faster payments.</a:t>
            </a:r>
          </a:p>
          <a:p>
            <a:pPr marL="800100" lvl="1" indent="-342900">
              <a:buFont typeface="+mj-lt"/>
              <a:buAutoNum type="arabicPeriod"/>
            </a:pPr>
            <a:r>
              <a:rPr lang="en-US" sz="1200" dirty="0">
                <a:effectLst/>
                <a:latin typeface="Times" pitchFamily="2" charset="0"/>
              </a:rPr>
              <a:t> In today’s digital age, </a:t>
            </a:r>
            <a:r>
              <a:rPr lang="en-US" sz="1200" b="1" dirty="0">
                <a:effectLst/>
                <a:latin typeface="Times" pitchFamily="2" charset="0"/>
              </a:rPr>
              <a:t>people are seeking easy access, convenience, efficiency and speed</a:t>
            </a:r>
            <a:r>
              <a:rPr lang="en-US" sz="1200" dirty="0">
                <a:effectLst/>
                <a:latin typeface="Times" pitchFamily="2" charset="0"/>
              </a:rPr>
              <a:t>. They want to conduct transactions via mobile technology platforms and applications, and such activities include managing their financial lives – from tracking their overall spending to applying for a loan and </a:t>
            </a:r>
            <a:r>
              <a:rPr lang="en-US" sz="1200" dirty="0" err="1">
                <a:effectLst/>
                <a:latin typeface="Times" pitchFamily="2" charset="0"/>
              </a:rPr>
              <a:t>optimising</a:t>
            </a:r>
            <a:r>
              <a:rPr lang="en-US" sz="1200" dirty="0">
                <a:effectLst/>
                <a:latin typeface="Times" pitchFamily="2" charset="0"/>
              </a:rPr>
              <a:t> their investment strategies.</a:t>
            </a:r>
          </a:p>
          <a:p>
            <a:pPr marL="800100" lvl="1" indent="-342900">
              <a:buFont typeface="+mj-lt"/>
              <a:buAutoNum type="arabicPeriod"/>
            </a:pPr>
            <a:r>
              <a:rPr lang="en-US" sz="1200" dirty="0">
                <a:effectLst/>
                <a:latin typeface="Times" pitchFamily="2" charset="0"/>
              </a:rPr>
              <a:t>Given the </a:t>
            </a:r>
            <a:r>
              <a:rPr lang="en-US" sz="1200" b="1" dirty="0">
                <a:effectLst/>
                <a:latin typeface="Times" pitchFamily="2" charset="0"/>
              </a:rPr>
              <a:t>level of service expectations from customers</a:t>
            </a:r>
            <a:r>
              <a:rPr lang="en-US" sz="1200" dirty="0">
                <a:effectLst/>
                <a:latin typeface="Times" pitchFamily="2" charset="0"/>
              </a:rPr>
              <a:t>, there is no excuse for businesses not to embrace the latest technologies – and those who refuse will certainly be losing business.</a:t>
            </a:r>
          </a:p>
          <a:p>
            <a:pPr marL="800100" lvl="1" indent="-342900">
              <a:buFont typeface="+mj-lt"/>
              <a:buAutoNum type="arabicPeriod"/>
            </a:pPr>
            <a:r>
              <a:rPr lang="en-US" sz="1200" dirty="0">
                <a:effectLst/>
                <a:latin typeface="Times" pitchFamily="2" charset="0"/>
              </a:rPr>
              <a:t> Moreover, the widespread adoption of mobile and internet technology is being driven by a change in </a:t>
            </a:r>
            <a:r>
              <a:rPr lang="en-US" sz="1200" b="1" dirty="0">
                <a:effectLst/>
                <a:latin typeface="Times" pitchFamily="2" charset="0"/>
              </a:rPr>
              <a:t>demographics in emerging </a:t>
            </a:r>
            <a:r>
              <a:rPr lang="en-US" sz="1200" dirty="0">
                <a:effectLst/>
                <a:latin typeface="Times" pitchFamily="2" charset="0"/>
              </a:rPr>
              <a:t>markets with a more technology savvy and connected generation of middle-income investors. Investors between the ages of 18 and 34 are more likely to be internet and smartphone users and to participate in social media networks, compared to those aged 35 and older.</a:t>
            </a:r>
          </a:p>
          <a:p>
            <a:pPr marL="800100" lvl="1" indent="-342900">
              <a:buFont typeface="+mj-lt"/>
              <a:buAutoNum type="arabicPeriod"/>
            </a:pPr>
            <a:r>
              <a:rPr lang="en-US" sz="1200" dirty="0">
                <a:effectLst/>
                <a:latin typeface="Times" pitchFamily="2" charset="0"/>
              </a:rPr>
              <a:t> As the </a:t>
            </a:r>
            <a:r>
              <a:rPr lang="en-US" sz="1200" b="1" dirty="0">
                <a:effectLst/>
                <a:latin typeface="Times" pitchFamily="2" charset="0"/>
              </a:rPr>
              <a:t>income of this younger generation increases over time</a:t>
            </a:r>
            <a:r>
              <a:rPr lang="en-US" sz="1200" dirty="0">
                <a:effectLst/>
                <a:latin typeface="Times" pitchFamily="2" charset="0"/>
              </a:rPr>
              <a:t>, it is expected that it will further drive the market size for FinTech</a:t>
            </a:r>
            <a:endParaRPr lang="en-EG" dirty="0"/>
          </a:p>
        </p:txBody>
      </p:sp>
      <p:sp>
        <p:nvSpPr>
          <p:cNvPr id="4" name="Slide Number Placeholder 3"/>
          <p:cNvSpPr>
            <a:spLocks noGrp="1"/>
          </p:cNvSpPr>
          <p:nvPr>
            <p:ph type="sldNum" sz="quarter" idx="5"/>
          </p:nvPr>
        </p:nvSpPr>
        <p:spPr/>
        <p:txBody>
          <a:bodyPr/>
          <a:lstStyle/>
          <a:p>
            <a:fld id="{6326F1FF-49C8-E042-841A-0A9AAE1D9FBE}" type="slidenum">
              <a:rPr lang="en-EG" smtClean="0"/>
              <a:t>7</a:t>
            </a:fld>
            <a:endParaRPr lang="en-EG"/>
          </a:p>
        </p:txBody>
      </p:sp>
    </p:spTree>
    <p:extLst>
      <p:ext uri="{BB962C8B-B14F-4D97-AF65-F5344CB8AC3E}">
        <p14:creationId xmlns:p14="http://schemas.microsoft.com/office/powerpoint/2010/main" val="708795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pitchFamily="2" charset="0"/>
              </a:rPr>
              <a:t>For example, a number of new entrant FinTech firms are </a:t>
            </a:r>
            <a:r>
              <a:rPr lang="en-US" sz="1200" dirty="0" err="1">
                <a:effectLst/>
                <a:latin typeface="Times" pitchFamily="2" charset="0"/>
              </a:rPr>
              <a:t>capitalising</a:t>
            </a:r>
            <a:r>
              <a:rPr lang="en-US" sz="1200" dirty="0">
                <a:effectLst/>
                <a:latin typeface="Times" pitchFamily="2" charset="0"/>
              </a:rPr>
              <a:t> on</a:t>
            </a:r>
            <a:r>
              <a:rPr lang="ar-SA" sz="1200" dirty="0">
                <a:effectLst/>
                <a:latin typeface="Times" pitchFamily="2" charset="0"/>
              </a:rPr>
              <a:t> </a:t>
            </a:r>
            <a:r>
              <a:rPr lang="en-US" sz="1200" dirty="0">
                <a:effectLst/>
                <a:latin typeface="Times" pitchFamily="2" charset="0"/>
              </a:rPr>
              <a:t>this opportunity by leveraging on large amounts of data to produce challenger</a:t>
            </a:r>
            <a:r>
              <a:rPr lang="ar-SA" sz="1200" dirty="0">
                <a:effectLst/>
                <a:latin typeface="Times" pitchFamily="2" charset="0"/>
              </a:rPr>
              <a:t> </a:t>
            </a:r>
            <a:r>
              <a:rPr lang="en-US" sz="1200" dirty="0">
                <a:effectLst/>
                <a:latin typeface="Times" pitchFamily="2" charset="0"/>
              </a:rPr>
              <a:t>credit scoring models that assess creditworthiness faster and supposedly more</a:t>
            </a:r>
            <a:r>
              <a:rPr lang="ar-SA" sz="1200" dirty="0">
                <a:effectLst/>
                <a:latin typeface="Times" pitchFamily="2" charset="0"/>
              </a:rPr>
              <a:t> </a:t>
            </a:r>
            <a:r>
              <a:rPr lang="en-US" sz="1200" dirty="0">
                <a:effectLst/>
                <a:latin typeface="Times" pitchFamily="2" charset="0"/>
              </a:rPr>
              <a:t>accurately, and possibly also in cases where conventional data is not available.</a:t>
            </a:r>
          </a:p>
          <a:p>
            <a:endParaRPr lang="en-EG" dirty="0"/>
          </a:p>
        </p:txBody>
      </p:sp>
      <p:sp>
        <p:nvSpPr>
          <p:cNvPr id="4" name="Slide Number Placeholder 3"/>
          <p:cNvSpPr>
            <a:spLocks noGrp="1"/>
          </p:cNvSpPr>
          <p:nvPr>
            <p:ph type="sldNum" sz="quarter" idx="5"/>
          </p:nvPr>
        </p:nvSpPr>
        <p:spPr/>
        <p:txBody>
          <a:bodyPr/>
          <a:lstStyle/>
          <a:p>
            <a:fld id="{6326F1FF-49C8-E042-841A-0A9AAE1D9FBE}" type="slidenum">
              <a:rPr lang="en-EG" smtClean="0"/>
              <a:t>14</a:t>
            </a:fld>
            <a:endParaRPr lang="en-EG"/>
          </a:p>
        </p:txBody>
      </p:sp>
    </p:spTree>
    <p:extLst>
      <p:ext uri="{BB962C8B-B14F-4D97-AF65-F5344CB8AC3E}">
        <p14:creationId xmlns:p14="http://schemas.microsoft.com/office/powerpoint/2010/main" val="3760122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600" dirty="0">
                <a:effectLst/>
                <a:latin typeface="Times" pitchFamily="2" charset="0"/>
              </a:rPr>
              <a:t>Blockchain technology offers a commonly agreed record of truth to multiple,</a:t>
            </a:r>
            <a:r>
              <a:rPr lang="ar-SA" sz="1600" dirty="0">
                <a:effectLst/>
                <a:latin typeface="Times" pitchFamily="2" charset="0"/>
              </a:rPr>
              <a:t> </a:t>
            </a:r>
            <a:r>
              <a:rPr lang="en-US" sz="1600" dirty="0">
                <a:effectLst/>
                <a:latin typeface="Times" pitchFamily="2" charset="0"/>
              </a:rPr>
              <a:t>mutually distrusting participants in an economic system. It uses a </a:t>
            </a:r>
            <a:r>
              <a:rPr lang="en-US" sz="1600" dirty="0" err="1">
                <a:effectLst/>
                <a:latin typeface="Times" pitchFamily="2" charset="0"/>
              </a:rPr>
              <a:t>decentralised</a:t>
            </a:r>
            <a:r>
              <a:rPr lang="en-US" sz="1600" dirty="0">
                <a:effectLst/>
                <a:latin typeface="Times" pitchFamily="2" charset="0"/>
              </a:rPr>
              <a:t>,</a:t>
            </a:r>
            <a:r>
              <a:rPr lang="ar-SA" sz="1600" dirty="0">
                <a:effectLst/>
                <a:latin typeface="Times" pitchFamily="2" charset="0"/>
              </a:rPr>
              <a:t> </a:t>
            </a:r>
            <a:r>
              <a:rPr lang="en-US" sz="1600" dirty="0">
                <a:effectLst/>
                <a:latin typeface="Times" pitchFamily="2" charset="0"/>
              </a:rPr>
              <a:t>peer-to-peer network comprised of many users, which maintains a ledger</a:t>
            </a:r>
            <a:r>
              <a:rPr lang="ar-SA" sz="1600" dirty="0">
                <a:effectLst/>
                <a:latin typeface="Times" pitchFamily="2" charset="0"/>
              </a:rPr>
              <a:t> </a:t>
            </a:r>
            <a:r>
              <a:rPr lang="en-US" sz="1600" dirty="0">
                <a:effectLst/>
                <a:latin typeface="Times" pitchFamily="2" charset="0"/>
              </a:rPr>
              <a:t>of transactions and relies upon multiple users to confirm the veracity and</a:t>
            </a:r>
            <a:r>
              <a:rPr lang="ar-SA" sz="1600" dirty="0">
                <a:effectLst/>
                <a:latin typeface="Times" pitchFamily="2" charset="0"/>
              </a:rPr>
              <a:t> </a:t>
            </a:r>
            <a:r>
              <a:rPr lang="en-US" sz="1600" dirty="0">
                <a:effectLst/>
                <a:latin typeface="Times" pitchFamily="2" charset="0"/>
              </a:rPr>
              <a:t>authenticity of such transactions using cryptography.</a:t>
            </a:r>
            <a:endParaRPr lang="ar-SA" sz="1600" dirty="0">
              <a:effectLst/>
              <a:latin typeface="Times" pitchFamily="2" charset="0"/>
            </a:endParaRPr>
          </a:p>
          <a:p>
            <a:pPr algn="just"/>
            <a:r>
              <a:rPr lang="en-US" sz="1600" dirty="0">
                <a:effectLst/>
                <a:latin typeface="Times" pitchFamily="2" charset="0"/>
              </a:rPr>
              <a:t> Blockchain essentially</a:t>
            </a:r>
            <a:r>
              <a:rPr lang="ar-SA" sz="1600" dirty="0">
                <a:effectLst/>
                <a:latin typeface="Times" pitchFamily="2" charset="0"/>
              </a:rPr>
              <a:t> </a:t>
            </a:r>
            <a:r>
              <a:rPr lang="en-US" sz="1600" dirty="0">
                <a:effectLst/>
                <a:latin typeface="Times" pitchFamily="2" charset="0"/>
              </a:rPr>
              <a:t>provides a ‘record book’ of each component of a transaction and this record</a:t>
            </a:r>
            <a:r>
              <a:rPr lang="ar-SA" sz="1600" dirty="0">
                <a:effectLst/>
                <a:latin typeface="Times" pitchFamily="2" charset="0"/>
              </a:rPr>
              <a:t> </a:t>
            </a:r>
            <a:r>
              <a:rPr lang="en-US" sz="1600" dirty="0">
                <a:effectLst/>
                <a:latin typeface="Times" pitchFamily="2" charset="0"/>
              </a:rPr>
              <a:t>book is maintained and instantaneously authenticated on a network that i</a:t>
            </a:r>
            <a:r>
              <a:rPr lang="en-US" sz="1600" dirty="0">
                <a:latin typeface="Times" pitchFamily="2" charset="0"/>
              </a:rPr>
              <a:t>s </a:t>
            </a:r>
            <a:r>
              <a:rPr lang="en-US" sz="1600" dirty="0">
                <a:effectLst/>
                <a:latin typeface="Times" pitchFamily="2" charset="0"/>
              </a:rPr>
              <a:t>shared between a theoretically infinite number of computers. </a:t>
            </a:r>
          </a:p>
          <a:p>
            <a:pPr algn="just"/>
            <a:r>
              <a:rPr lang="en-US" sz="1600" dirty="0">
                <a:effectLst/>
                <a:latin typeface="Times" pitchFamily="2" charset="0"/>
              </a:rPr>
              <a:t>When all the members of the network approve a transaction, that transaction is added to the record book and such a transaction cannot be tampered with or altered.</a:t>
            </a:r>
          </a:p>
          <a:p>
            <a:pPr algn="just"/>
            <a:r>
              <a:rPr lang="en-US" sz="1600" dirty="0">
                <a:effectLst/>
                <a:latin typeface="Times" pitchFamily="2" charset="0"/>
              </a:rPr>
              <a:t>A research report from Goldman Sachs offers a concise summary, explaining the core concept of how the consensus mechanism functions in a blockchain:</a:t>
            </a:r>
          </a:p>
          <a:p>
            <a:pPr lvl="1" algn="just"/>
            <a:r>
              <a:rPr lang="en-US" sz="1400" dirty="0">
                <a:effectLst/>
                <a:latin typeface="Times" pitchFamily="2" charset="0"/>
              </a:rPr>
              <a:t>(1) It is a database containing transactions between two or more parties, where the copies of this database are replicated across multiple locations and computers being the nodes.</a:t>
            </a:r>
          </a:p>
          <a:p>
            <a:pPr lvl="1" algn="just"/>
            <a:r>
              <a:rPr lang="en-US" sz="1400" dirty="0">
                <a:effectLst/>
                <a:latin typeface="Times" pitchFamily="2" charset="0"/>
              </a:rPr>
              <a:t>(2) This database is made of ‘a chain of blocks’, with each block containing data such as details of the transaction – the seller, the buyer, the price, the contract terms and other relevant details.</a:t>
            </a:r>
          </a:p>
          <a:p>
            <a:pPr lvl="1" algn="just"/>
            <a:r>
              <a:rPr lang="en-US" sz="1400" dirty="0">
                <a:effectLst/>
                <a:latin typeface="Times" pitchFamily="2" charset="0"/>
              </a:rPr>
              <a:t>(3) The transaction information contained in each block is validated by all nodes in the network via an algorithm called ‘hashing’. The transaction is valid if the result of hashing is confirmed by all nodes.</a:t>
            </a:r>
          </a:p>
          <a:p>
            <a:endParaRPr lang="en-EG" dirty="0"/>
          </a:p>
        </p:txBody>
      </p:sp>
      <p:sp>
        <p:nvSpPr>
          <p:cNvPr id="4" name="Slide Number Placeholder 3"/>
          <p:cNvSpPr>
            <a:spLocks noGrp="1"/>
          </p:cNvSpPr>
          <p:nvPr>
            <p:ph type="sldNum" sz="quarter" idx="5"/>
          </p:nvPr>
        </p:nvSpPr>
        <p:spPr/>
        <p:txBody>
          <a:bodyPr/>
          <a:lstStyle/>
          <a:p>
            <a:fld id="{5A562B6D-87CB-9F4F-9B81-C9B8D0E22D14}" type="slidenum">
              <a:rPr lang="en-EG" smtClean="0"/>
              <a:t>17</a:t>
            </a:fld>
            <a:endParaRPr lang="en-EG"/>
          </a:p>
        </p:txBody>
      </p:sp>
    </p:spTree>
    <p:extLst>
      <p:ext uri="{BB962C8B-B14F-4D97-AF65-F5344CB8AC3E}">
        <p14:creationId xmlns:p14="http://schemas.microsoft.com/office/powerpoint/2010/main" val="39571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1644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5147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Yara Ibrahim</a:t>
            </a:r>
          </a:p>
        </p:txBody>
      </p:sp>
      <p:sp>
        <p:nvSpPr>
          <p:cNvPr id="31" name="TextBox 30"/>
          <p:cNvSpPr txBox="1"/>
          <p:nvPr/>
        </p:nvSpPr>
        <p:spPr>
          <a:xfrm>
            <a:off x="675999" y="2340600"/>
            <a:ext cx="4946546"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Master of Financial Technology</a:t>
            </a:r>
          </a:p>
        </p:txBody>
      </p:sp>
      <p:sp>
        <p:nvSpPr>
          <p:cNvPr id="34" name="Rectangle: Rounded Corners 33"/>
          <p:cNvSpPr/>
          <p:nvPr/>
        </p:nvSpPr>
        <p:spPr>
          <a:xfrm>
            <a:off x="194617"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Orientation Lecture</a:t>
            </a:r>
          </a:p>
        </p:txBody>
      </p:sp>
      <p:sp>
        <p:nvSpPr>
          <p:cNvPr id="46" name="TextBox 45"/>
          <p:cNvSpPr txBox="1"/>
          <p:nvPr/>
        </p:nvSpPr>
        <p:spPr>
          <a:xfrm>
            <a:off x="763270" y="5059753"/>
            <a:ext cx="2014141" cy="707886"/>
          </a:xfrm>
          <a:prstGeom prst="rect">
            <a:avLst/>
          </a:prstGeom>
          <a:noFill/>
        </p:spPr>
        <p:txBody>
          <a:bodyPr wrap="none" rtlCol="0">
            <a:spAutoFit/>
          </a:bodyPr>
          <a:lstStyle/>
          <a:p>
            <a:r>
              <a:rPr lang="en-US" sz="2000" dirty="0">
                <a:latin typeface="Alexandria" charset="0"/>
                <a:cs typeface="Alexandria" charset="0"/>
              </a:rPr>
              <a:t>FIN 615</a:t>
            </a:r>
          </a:p>
          <a:p>
            <a:r>
              <a:rPr lang="en-US" sz="2000" dirty="0">
                <a:latin typeface="Alexandria" charset="0"/>
                <a:cs typeface="Alexandria" charset="0"/>
              </a:rPr>
              <a:t>Finance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hich HR Jobs Will Be Taken Over by Artificial Intelligence? - 2023  Advanced Management Solutions">
            <a:extLst>
              <a:ext uri="{FF2B5EF4-FFF2-40B4-BE49-F238E27FC236}">
                <a16:creationId xmlns:a16="http://schemas.microsoft.com/office/drawing/2014/main" id="{8C718940-7FF1-3813-DEDF-AFE3DF9573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43467" y="1728439"/>
            <a:ext cx="10905066" cy="44268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2D0EE08-A792-445C-0D49-A09C89DB9571}"/>
              </a:ext>
            </a:extLst>
          </p:cNvPr>
          <p:cNvSpPr txBox="1"/>
          <p:nvPr/>
        </p:nvSpPr>
        <p:spPr>
          <a:xfrm>
            <a:off x="9227634" y="6244012"/>
            <a:ext cx="6099716" cy="400110"/>
          </a:xfrm>
          <a:prstGeom prst="rect">
            <a:avLst/>
          </a:prstGeom>
          <a:noFill/>
        </p:spPr>
        <p:txBody>
          <a:bodyPr wrap="square">
            <a:spAutoFit/>
          </a:bodyPr>
          <a:lstStyle/>
          <a:p>
            <a:r>
              <a:rPr lang="en-EG" sz="2000" b="1" dirty="0"/>
              <a:t>www.midocean.ae</a:t>
            </a:r>
          </a:p>
        </p:txBody>
      </p:sp>
      <p:pic>
        <p:nvPicPr>
          <p:cNvPr id="4" name="Graphic 21">
            <a:extLst>
              <a:ext uri="{FF2B5EF4-FFF2-40B4-BE49-F238E27FC236}">
                <a16:creationId xmlns:a16="http://schemas.microsoft.com/office/drawing/2014/main" id="{DA22B45D-C034-B4D9-1944-2D51A9AE0D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12956" y="121256"/>
            <a:ext cx="2954655" cy="1379622"/>
          </a:xfrm>
          <a:prstGeom prst="rect">
            <a:avLst/>
          </a:prstGeom>
        </p:spPr>
      </p:pic>
    </p:spTree>
    <p:extLst>
      <p:ext uri="{BB962C8B-B14F-4D97-AF65-F5344CB8AC3E}">
        <p14:creationId xmlns:p14="http://schemas.microsoft.com/office/powerpoint/2010/main" val="564304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7A4F8B-838A-FEA3-65B8-8D089317E194}"/>
              </a:ext>
            </a:extLst>
          </p:cNvPr>
          <p:cNvSpPr>
            <a:spLocks noGrp="1"/>
          </p:cNvSpPr>
          <p:nvPr>
            <p:ph type="title"/>
          </p:nvPr>
        </p:nvSpPr>
        <p:spPr>
          <a:xfrm>
            <a:off x="462501" y="1042133"/>
            <a:ext cx="5251316" cy="1807305"/>
          </a:xfrm>
        </p:spPr>
        <p:txBody>
          <a:bodyPr>
            <a:normAutofit/>
          </a:bodyPr>
          <a:lstStyle/>
          <a:p>
            <a:r>
              <a:rPr lang="en-EG" b="1" dirty="0"/>
              <a:t>FinTech</a:t>
            </a:r>
          </a:p>
        </p:txBody>
      </p:sp>
      <p:sp>
        <p:nvSpPr>
          <p:cNvPr id="3" name="Content Placeholder 2">
            <a:extLst>
              <a:ext uri="{FF2B5EF4-FFF2-40B4-BE49-F238E27FC236}">
                <a16:creationId xmlns:a16="http://schemas.microsoft.com/office/drawing/2014/main" id="{63139A56-8109-7B4A-0770-E1CAF4638EB5}"/>
              </a:ext>
            </a:extLst>
          </p:cNvPr>
          <p:cNvSpPr>
            <a:spLocks noGrp="1"/>
          </p:cNvSpPr>
          <p:nvPr>
            <p:ph idx="1"/>
          </p:nvPr>
        </p:nvSpPr>
        <p:spPr>
          <a:xfrm>
            <a:off x="331573" y="2294792"/>
            <a:ext cx="5513173" cy="4198082"/>
          </a:xfrm>
        </p:spPr>
        <p:txBody>
          <a:bodyPr>
            <a:normAutofit lnSpcReduction="10000"/>
          </a:bodyPr>
          <a:lstStyle/>
          <a:p>
            <a:pPr algn="just"/>
            <a:r>
              <a:rPr lang="en-US" sz="2400" dirty="0">
                <a:latin typeface="Times" pitchFamily="2" charset="0"/>
              </a:rPr>
              <a:t>T</a:t>
            </a:r>
            <a:r>
              <a:rPr lang="en-US" sz="2400" dirty="0">
                <a:effectLst/>
                <a:latin typeface="Times" pitchFamily="2" charset="0"/>
              </a:rPr>
              <a:t>he word ‘</a:t>
            </a:r>
            <a:r>
              <a:rPr lang="en-US" sz="2400" b="1" dirty="0">
                <a:effectLst/>
                <a:latin typeface="Times" pitchFamily="2" charset="0"/>
              </a:rPr>
              <a:t>FinTech</a:t>
            </a:r>
            <a:r>
              <a:rPr lang="en-US" sz="2400" dirty="0">
                <a:effectLst/>
                <a:latin typeface="Times" pitchFamily="2" charset="0"/>
              </a:rPr>
              <a:t>’ is simply a combination of the words ‘</a:t>
            </a:r>
            <a:r>
              <a:rPr lang="en-US" sz="2400" b="1" dirty="0">
                <a:effectLst/>
                <a:latin typeface="Times" pitchFamily="2" charset="0"/>
              </a:rPr>
              <a:t>financial’ and ‘technology’. </a:t>
            </a:r>
          </a:p>
          <a:p>
            <a:pPr algn="just"/>
            <a:r>
              <a:rPr lang="en-US" sz="2400" dirty="0">
                <a:effectLst/>
                <a:latin typeface="Times" pitchFamily="2" charset="0"/>
              </a:rPr>
              <a:t>It describes the use of technology to deliver financial services and products to consumers. This could be in the </a:t>
            </a:r>
            <a:r>
              <a:rPr lang="en-US" sz="2400" b="1" i="1" dirty="0">
                <a:effectLst/>
                <a:latin typeface="Times" pitchFamily="2" charset="0"/>
              </a:rPr>
              <a:t>areas of banking, insurance, investing </a:t>
            </a:r>
            <a:r>
              <a:rPr lang="en-US" sz="2400" dirty="0">
                <a:effectLst/>
                <a:latin typeface="Times" pitchFamily="2" charset="0"/>
              </a:rPr>
              <a:t>– anything that relates to finance.</a:t>
            </a:r>
          </a:p>
          <a:p>
            <a:pPr algn="just"/>
            <a:r>
              <a:rPr lang="en-US" sz="2400" dirty="0">
                <a:effectLst/>
                <a:latin typeface="Times" pitchFamily="2" charset="0"/>
              </a:rPr>
              <a:t> Increasingly, FinTech is coming to represent technologies that are disrupting traditional financial services, including mobile payments, money transfers, loans, fundraising and asset management. </a:t>
            </a:r>
          </a:p>
        </p:txBody>
      </p:sp>
      <p:pic>
        <p:nvPicPr>
          <p:cNvPr id="6" name="Picture 5" descr="Digital graphs and numbers in 3D">
            <a:extLst>
              <a:ext uri="{FF2B5EF4-FFF2-40B4-BE49-F238E27FC236}">
                <a16:creationId xmlns:a16="http://schemas.microsoft.com/office/drawing/2014/main" id="{5F1737D4-8735-7BC0-3114-A433AF30B263}"/>
              </a:ext>
            </a:extLst>
          </p:cNvPr>
          <p:cNvPicPr>
            <a:picLocks noChangeAspect="1"/>
          </p:cNvPicPr>
          <p:nvPr/>
        </p:nvPicPr>
        <p:blipFill rotWithShape="1">
          <a:blip r:embed="rId2"/>
          <a:srcRect l="25502" r="16460" b="-1"/>
          <a:stretch/>
        </p:blipFill>
        <p:spPr>
          <a:xfrm>
            <a:off x="6596145" y="-184661"/>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TextBox 4">
            <a:extLst>
              <a:ext uri="{FF2B5EF4-FFF2-40B4-BE49-F238E27FC236}">
                <a16:creationId xmlns:a16="http://schemas.microsoft.com/office/drawing/2014/main" id="{F707C9F6-6ECF-F473-BCE4-714C56E9B4A1}"/>
              </a:ext>
            </a:extLst>
          </p:cNvPr>
          <p:cNvSpPr txBox="1"/>
          <p:nvPr/>
        </p:nvSpPr>
        <p:spPr>
          <a:xfrm>
            <a:off x="8313234" y="5775661"/>
            <a:ext cx="6099716" cy="400110"/>
          </a:xfrm>
          <a:prstGeom prst="rect">
            <a:avLst/>
          </a:prstGeom>
          <a:noFill/>
        </p:spPr>
        <p:txBody>
          <a:bodyPr wrap="square">
            <a:spAutoFit/>
          </a:bodyPr>
          <a:lstStyle/>
          <a:p>
            <a:r>
              <a:rPr lang="en-EG" sz="2000" b="1" dirty="0">
                <a:solidFill>
                  <a:schemeClr val="bg1"/>
                </a:solidFill>
              </a:rPr>
              <a:t>www.midocean.ae</a:t>
            </a:r>
          </a:p>
        </p:txBody>
      </p:sp>
      <p:pic>
        <p:nvPicPr>
          <p:cNvPr id="7" name="Graphic 21">
            <a:extLst>
              <a:ext uri="{FF2B5EF4-FFF2-40B4-BE49-F238E27FC236}">
                <a16:creationId xmlns:a16="http://schemas.microsoft.com/office/drawing/2014/main" id="{E1411045-BBFC-A136-6176-8C1C0B76A3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9204" y="0"/>
            <a:ext cx="2954655" cy="1379622"/>
          </a:xfrm>
          <a:prstGeom prst="rect">
            <a:avLst/>
          </a:prstGeom>
        </p:spPr>
      </p:pic>
    </p:spTree>
    <p:extLst>
      <p:ext uri="{BB962C8B-B14F-4D97-AF65-F5344CB8AC3E}">
        <p14:creationId xmlns:p14="http://schemas.microsoft.com/office/powerpoint/2010/main" val="2844693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ntech offers alternatives as cash dominance decreases | Startups Magazine">
            <a:extLst>
              <a:ext uri="{FF2B5EF4-FFF2-40B4-BE49-F238E27FC236}">
                <a16:creationId xmlns:a16="http://schemas.microsoft.com/office/drawing/2014/main" id="{655AC2CA-E2B7-D3C6-627B-190C9BEB0F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285" y="1500878"/>
            <a:ext cx="11103429" cy="48381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38EB620-D314-40D0-9024-32F8700CBCC8}"/>
              </a:ext>
            </a:extLst>
          </p:cNvPr>
          <p:cNvSpPr txBox="1"/>
          <p:nvPr/>
        </p:nvSpPr>
        <p:spPr>
          <a:xfrm>
            <a:off x="8313234" y="5775661"/>
            <a:ext cx="6099716" cy="400110"/>
          </a:xfrm>
          <a:prstGeom prst="rect">
            <a:avLst/>
          </a:prstGeom>
          <a:noFill/>
        </p:spPr>
        <p:txBody>
          <a:bodyPr wrap="square">
            <a:spAutoFit/>
          </a:bodyPr>
          <a:lstStyle/>
          <a:p>
            <a:r>
              <a:rPr lang="en-EG" sz="2000" b="1" dirty="0"/>
              <a:t>www.midocean.ae</a:t>
            </a:r>
          </a:p>
        </p:txBody>
      </p:sp>
      <p:pic>
        <p:nvPicPr>
          <p:cNvPr id="4" name="Graphic 21">
            <a:extLst>
              <a:ext uri="{FF2B5EF4-FFF2-40B4-BE49-F238E27FC236}">
                <a16:creationId xmlns:a16="http://schemas.microsoft.com/office/drawing/2014/main" id="{1F2301B1-45F7-35F1-D57F-D538923CEB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12956" y="121256"/>
            <a:ext cx="2954655" cy="1379622"/>
          </a:xfrm>
          <a:prstGeom prst="rect">
            <a:avLst/>
          </a:prstGeom>
        </p:spPr>
      </p:pic>
    </p:spTree>
    <p:extLst>
      <p:ext uri="{BB962C8B-B14F-4D97-AF65-F5344CB8AC3E}">
        <p14:creationId xmlns:p14="http://schemas.microsoft.com/office/powerpoint/2010/main" val="141124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EAA84-8C73-1789-0C70-C9246E695656}"/>
              </a:ext>
            </a:extLst>
          </p:cNvPr>
          <p:cNvSpPr>
            <a:spLocks noGrp="1"/>
          </p:cNvSpPr>
          <p:nvPr>
            <p:ph type="title"/>
          </p:nvPr>
        </p:nvSpPr>
        <p:spPr>
          <a:xfrm>
            <a:off x="841248" y="251312"/>
            <a:ext cx="10506456" cy="1010264"/>
          </a:xfrm>
        </p:spPr>
        <p:txBody>
          <a:bodyPr anchor="ctr">
            <a:normAutofit/>
          </a:bodyPr>
          <a:lstStyle/>
          <a:p>
            <a:r>
              <a:rPr lang="en-US" dirty="0"/>
              <a:t>Fintech Evolution</a:t>
            </a:r>
            <a:endParaRPr lang="en-EG" dirty="0"/>
          </a:p>
        </p:txBody>
      </p:sp>
      <p:graphicFrame>
        <p:nvGraphicFramePr>
          <p:cNvPr id="5" name="Content Placeholder 2">
            <a:extLst>
              <a:ext uri="{FF2B5EF4-FFF2-40B4-BE49-F238E27FC236}">
                <a16:creationId xmlns:a16="http://schemas.microsoft.com/office/drawing/2014/main" id="{DA545573-0B79-E27C-A764-A588A02967A7}"/>
              </a:ext>
            </a:extLst>
          </p:cNvPr>
          <p:cNvGraphicFramePr>
            <a:graphicFrameLocks noGrp="1"/>
          </p:cNvGraphicFramePr>
          <p:nvPr>
            <p:ph idx="1"/>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1D177B95-EE62-916A-D6F8-20D48772675A}"/>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4" name="Graphic 21">
            <a:extLst>
              <a:ext uri="{FF2B5EF4-FFF2-40B4-BE49-F238E27FC236}">
                <a16:creationId xmlns:a16="http://schemas.microsoft.com/office/drawing/2014/main" id="{9D21A07E-5831-7EDA-DC6A-4B987FB465C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87472" y="177173"/>
            <a:ext cx="2954655" cy="1379622"/>
          </a:xfrm>
          <a:prstGeom prst="rect">
            <a:avLst/>
          </a:prstGeom>
        </p:spPr>
      </p:pic>
    </p:spTree>
    <p:extLst>
      <p:ext uri="{BB962C8B-B14F-4D97-AF65-F5344CB8AC3E}">
        <p14:creationId xmlns:p14="http://schemas.microsoft.com/office/powerpoint/2010/main" val="4205641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C9A21-0634-EA83-54D2-E5C115451DA1}"/>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chemeClr val="tx1">
                    <a:lumMod val="95000"/>
                    <a:lumOff val="5000"/>
                  </a:schemeClr>
                </a:solidFill>
                <a:latin typeface="+mj-lt"/>
                <a:ea typeface="+mj-ea"/>
                <a:cs typeface="+mj-cs"/>
              </a:rPr>
              <a:t>Fintech Evolution</a:t>
            </a:r>
          </a:p>
        </p:txBody>
      </p:sp>
      <p:pic>
        <p:nvPicPr>
          <p:cNvPr id="1026" name="Picture 2" descr="Fintech: Digitizing of the Financial Industry">
            <a:extLst>
              <a:ext uri="{FF2B5EF4-FFF2-40B4-BE49-F238E27FC236}">
                <a16:creationId xmlns:a16="http://schemas.microsoft.com/office/drawing/2014/main" id="{E7BDB406-9537-1795-8FF3-75D5E50376B0}"/>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34827"/>
          <a:stretch/>
        </p:blipFill>
        <p:spPr bwMode="auto">
          <a:xfrm>
            <a:off x="4777316" y="1574019"/>
            <a:ext cx="6780700" cy="33337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8314F6F-1B80-AE69-6DAD-C26718AE2771}"/>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4" name="Graphic 21">
            <a:extLst>
              <a:ext uri="{FF2B5EF4-FFF2-40B4-BE49-F238E27FC236}">
                <a16:creationId xmlns:a16="http://schemas.microsoft.com/office/drawing/2014/main" id="{FFFD6116-C440-01AC-3221-57BBF50137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50102" y="194397"/>
            <a:ext cx="2954655" cy="1379622"/>
          </a:xfrm>
          <a:prstGeom prst="rect">
            <a:avLst/>
          </a:prstGeom>
        </p:spPr>
      </p:pic>
    </p:spTree>
    <p:extLst>
      <p:ext uri="{BB962C8B-B14F-4D97-AF65-F5344CB8AC3E}">
        <p14:creationId xmlns:p14="http://schemas.microsoft.com/office/powerpoint/2010/main" val="101142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31929-43D2-113F-A76F-EA09557AF4DB}"/>
              </a:ext>
            </a:extLst>
          </p:cNvPr>
          <p:cNvSpPr>
            <a:spLocks noGrp="1"/>
          </p:cNvSpPr>
          <p:nvPr>
            <p:ph type="title"/>
          </p:nvPr>
        </p:nvSpPr>
        <p:spPr>
          <a:xfrm>
            <a:off x="838200" y="365125"/>
            <a:ext cx="10515600" cy="1325563"/>
          </a:xfrm>
        </p:spPr>
        <p:txBody>
          <a:bodyPr>
            <a:normAutofit/>
          </a:bodyPr>
          <a:lstStyle/>
          <a:p>
            <a:r>
              <a:rPr lang="en-US" sz="5400">
                <a:effectLst/>
                <a:latin typeface="Helvetica" pitchFamily="2" charset="0"/>
              </a:rPr>
              <a:t>FinTech Drivers</a:t>
            </a:r>
            <a:endParaRPr lang="en-EG" sz="5400"/>
          </a:p>
        </p:txBody>
      </p:sp>
      <p:sp>
        <p:nvSpPr>
          <p:cNvPr id="3" name="Content Placeholder 2">
            <a:extLst>
              <a:ext uri="{FF2B5EF4-FFF2-40B4-BE49-F238E27FC236}">
                <a16:creationId xmlns:a16="http://schemas.microsoft.com/office/drawing/2014/main" id="{C26EFDAE-9BE8-CED6-157A-67301B8CB462}"/>
              </a:ext>
            </a:extLst>
          </p:cNvPr>
          <p:cNvSpPr>
            <a:spLocks noGrp="1"/>
          </p:cNvSpPr>
          <p:nvPr>
            <p:ph idx="1"/>
          </p:nvPr>
        </p:nvSpPr>
        <p:spPr>
          <a:xfrm>
            <a:off x="838200" y="1929384"/>
            <a:ext cx="10515600" cy="4251960"/>
          </a:xfrm>
        </p:spPr>
        <p:txBody>
          <a:bodyPr>
            <a:normAutofit/>
          </a:bodyPr>
          <a:lstStyle/>
          <a:p>
            <a:pPr algn="just"/>
            <a:r>
              <a:rPr lang="en-US" sz="2200" b="1" u="sng" dirty="0">
                <a:solidFill>
                  <a:schemeClr val="accent2">
                    <a:lumMod val="75000"/>
                  </a:schemeClr>
                </a:solidFill>
                <a:effectLst/>
                <a:latin typeface="Times" pitchFamily="2" charset="0"/>
              </a:rPr>
              <a:t>A number of factors have conflated to turn FinTech into the poster child that continues to grab the headlines.</a:t>
            </a:r>
          </a:p>
          <a:p>
            <a:pPr marL="800100" lvl="1" indent="-342900" algn="just">
              <a:buFont typeface="+mj-lt"/>
              <a:buAutoNum type="arabicPeriod"/>
            </a:pPr>
            <a:r>
              <a:rPr lang="en-US" sz="2200" dirty="0">
                <a:latin typeface="Times" pitchFamily="2" charset="0"/>
              </a:rPr>
              <a:t>T</a:t>
            </a:r>
            <a:r>
              <a:rPr lang="en-US" sz="2200" dirty="0">
                <a:effectLst/>
                <a:latin typeface="Times" pitchFamily="2" charset="0"/>
              </a:rPr>
              <a:t>he </a:t>
            </a:r>
            <a:r>
              <a:rPr lang="en-US" sz="2200" b="1" dirty="0">
                <a:effectLst/>
                <a:latin typeface="Times" pitchFamily="2" charset="0"/>
              </a:rPr>
              <a:t>rapid rate of technology development, high level of smart phone penetration</a:t>
            </a:r>
            <a:r>
              <a:rPr lang="en-US" sz="2200" dirty="0">
                <a:effectLst/>
                <a:latin typeface="Times" pitchFamily="2" charset="0"/>
              </a:rPr>
              <a:t> which have enabled service improvements, especially faster payments.</a:t>
            </a:r>
          </a:p>
          <a:p>
            <a:pPr marL="800100" lvl="1" indent="-342900" algn="just">
              <a:buFont typeface="+mj-lt"/>
              <a:buAutoNum type="arabicPeriod"/>
            </a:pPr>
            <a:r>
              <a:rPr lang="en-US" sz="2200" dirty="0">
                <a:effectLst/>
                <a:latin typeface="Times" pitchFamily="2" charset="0"/>
              </a:rPr>
              <a:t> In today’s digital age, </a:t>
            </a:r>
            <a:r>
              <a:rPr lang="en-US" sz="2200" b="1" dirty="0">
                <a:effectLst/>
                <a:latin typeface="Times" pitchFamily="2" charset="0"/>
              </a:rPr>
              <a:t>people are seeking easy access, convenience, efficiency and speed</a:t>
            </a:r>
            <a:r>
              <a:rPr lang="en-US" sz="2200" dirty="0">
                <a:effectLst/>
                <a:latin typeface="Times" pitchFamily="2" charset="0"/>
              </a:rPr>
              <a:t>. Given the </a:t>
            </a:r>
            <a:r>
              <a:rPr lang="en-US" sz="2200" b="1" dirty="0">
                <a:effectLst/>
                <a:latin typeface="Times" pitchFamily="2" charset="0"/>
              </a:rPr>
              <a:t>level of service expectations from customers</a:t>
            </a:r>
            <a:r>
              <a:rPr lang="en-US" sz="2200" dirty="0">
                <a:effectLst/>
                <a:latin typeface="Times" pitchFamily="2" charset="0"/>
              </a:rPr>
              <a:t>, there is no excuse for businesses not to embrace the latest technologies – and those who refuse will certainly be losing business.</a:t>
            </a:r>
          </a:p>
          <a:p>
            <a:pPr marL="800100" lvl="1" indent="-342900" algn="just">
              <a:buFont typeface="+mj-lt"/>
              <a:buAutoNum type="arabicPeriod"/>
            </a:pPr>
            <a:r>
              <a:rPr lang="en-US" sz="2200" dirty="0">
                <a:effectLst/>
                <a:latin typeface="Times" pitchFamily="2" charset="0"/>
              </a:rPr>
              <a:t> Moreover, the widespread adoption of mobile and internet technology is being driven by a change in </a:t>
            </a:r>
            <a:r>
              <a:rPr lang="en-US" sz="2200" b="1" dirty="0">
                <a:effectLst/>
                <a:latin typeface="Times" pitchFamily="2" charset="0"/>
              </a:rPr>
              <a:t>demographics in emerging </a:t>
            </a:r>
            <a:r>
              <a:rPr lang="en-US" sz="2200" dirty="0">
                <a:effectLst/>
                <a:latin typeface="Times" pitchFamily="2" charset="0"/>
              </a:rPr>
              <a:t>markets with a more technology savvy and connected generation of middle-income investors. As the </a:t>
            </a:r>
            <a:r>
              <a:rPr lang="en-US" sz="2200" b="1" dirty="0">
                <a:effectLst/>
                <a:latin typeface="Times" pitchFamily="2" charset="0"/>
              </a:rPr>
              <a:t>income of this younger generation increases over time</a:t>
            </a:r>
            <a:r>
              <a:rPr lang="en-US" sz="2200" dirty="0">
                <a:effectLst/>
                <a:latin typeface="Times" pitchFamily="2" charset="0"/>
              </a:rPr>
              <a:t>, it is expected that it will further drive the market size for FinTech.</a:t>
            </a:r>
          </a:p>
          <a:p>
            <a:pPr algn="just"/>
            <a:endParaRPr lang="en-US" sz="2200" dirty="0">
              <a:effectLst/>
              <a:latin typeface="Times" pitchFamily="2" charset="0"/>
            </a:endParaRPr>
          </a:p>
          <a:p>
            <a:pPr algn="just"/>
            <a:endParaRPr lang="en-EG" sz="2200" dirty="0"/>
          </a:p>
        </p:txBody>
      </p:sp>
      <p:sp>
        <p:nvSpPr>
          <p:cNvPr id="4" name="TextBox 3">
            <a:extLst>
              <a:ext uri="{FF2B5EF4-FFF2-40B4-BE49-F238E27FC236}">
                <a16:creationId xmlns:a16="http://schemas.microsoft.com/office/drawing/2014/main" id="{B018A5AF-74B0-F2A0-AEFF-AD660A58D2C8}"/>
              </a:ext>
            </a:extLst>
          </p:cNvPr>
          <p:cNvSpPr txBox="1"/>
          <p:nvPr/>
        </p:nvSpPr>
        <p:spPr>
          <a:xfrm>
            <a:off x="8294798" y="6422022"/>
            <a:ext cx="6099716" cy="369332"/>
          </a:xfrm>
          <a:prstGeom prst="rect">
            <a:avLst/>
          </a:prstGeom>
          <a:noFill/>
        </p:spPr>
        <p:txBody>
          <a:bodyPr wrap="square">
            <a:spAutoFit/>
          </a:bodyPr>
          <a:lstStyle/>
          <a:p>
            <a:r>
              <a:rPr lang="en-EG" b="1" dirty="0"/>
              <a:t>www.midocean.ae</a:t>
            </a:r>
          </a:p>
        </p:txBody>
      </p:sp>
      <p:pic>
        <p:nvPicPr>
          <p:cNvPr id="5" name="Graphic 21">
            <a:extLst>
              <a:ext uri="{FF2B5EF4-FFF2-40B4-BE49-F238E27FC236}">
                <a16:creationId xmlns:a16="http://schemas.microsoft.com/office/drawing/2014/main" id="{6CE1F4B0-DEE3-D833-86BE-B707065308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2628" y="124447"/>
            <a:ext cx="2954655" cy="1379622"/>
          </a:xfrm>
          <a:prstGeom prst="rect">
            <a:avLst/>
          </a:prstGeom>
        </p:spPr>
      </p:pic>
    </p:spTree>
    <p:extLst>
      <p:ext uri="{BB962C8B-B14F-4D97-AF65-F5344CB8AC3E}">
        <p14:creationId xmlns:p14="http://schemas.microsoft.com/office/powerpoint/2010/main" val="3657992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8B764-5325-5EBB-6962-D83BA9AA1627}"/>
              </a:ext>
            </a:extLst>
          </p:cNvPr>
          <p:cNvSpPr>
            <a:spLocks noGrp="1"/>
          </p:cNvSpPr>
          <p:nvPr>
            <p:ph type="title"/>
          </p:nvPr>
        </p:nvSpPr>
        <p:spPr>
          <a:xfrm>
            <a:off x="686834" y="1153572"/>
            <a:ext cx="3200400" cy="4461163"/>
          </a:xfrm>
        </p:spPr>
        <p:txBody>
          <a:bodyPr>
            <a:normAutofit/>
          </a:bodyPr>
          <a:lstStyle/>
          <a:p>
            <a:r>
              <a:rPr lang="en-US" dirty="0">
                <a:solidFill>
                  <a:schemeClr val="tx1">
                    <a:lumMod val="95000"/>
                    <a:lumOff val="5000"/>
                  </a:schemeClr>
                </a:solidFill>
                <a:effectLst/>
                <a:latin typeface="Helvetica" pitchFamily="2" charset="0"/>
              </a:rPr>
              <a:t>FinTech Drivers</a:t>
            </a:r>
            <a:endParaRPr lang="en-EG"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BBA498DE-FC19-5910-C320-3662B66E739F}"/>
              </a:ext>
            </a:extLst>
          </p:cNvPr>
          <p:cNvSpPr>
            <a:spLocks noGrp="1"/>
          </p:cNvSpPr>
          <p:nvPr>
            <p:ph idx="1"/>
          </p:nvPr>
        </p:nvSpPr>
        <p:spPr>
          <a:xfrm>
            <a:off x="4447308" y="591344"/>
            <a:ext cx="6906491" cy="5585619"/>
          </a:xfrm>
        </p:spPr>
        <p:txBody>
          <a:bodyPr anchor="ctr">
            <a:normAutofit/>
          </a:bodyPr>
          <a:lstStyle/>
          <a:p>
            <a:pPr algn="just"/>
            <a:r>
              <a:rPr lang="en-US" sz="2200" dirty="0">
                <a:effectLst/>
                <a:latin typeface="Times" pitchFamily="2" charset="0"/>
              </a:rPr>
              <a:t>FinTech firms have attracted substantial investment in recent years, while public interest has grown significantly. </a:t>
            </a:r>
          </a:p>
          <a:p>
            <a:pPr algn="just"/>
            <a:r>
              <a:rPr lang="en-US" sz="2200" dirty="0">
                <a:effectLst/>
                <a:latin typeface="Times" pitchFamily="2" charset="0"/>
              </a:rPr>
              <a:t>Most firms have remained small </a:t>
            </a:r>
            <a:r>
              <a:rPr lang="en-US" sz="2200" dirty="0">
                <a:latin typeface="Times" pitchFamily="2" charset="0"/>
              </a:rPr>
              <a:t> </a:t>
            </a:r>
            <a:r>
              <a:rPr lang="en-US" sz="2200" dirty="0">
                <a:effectLst/>
                <a:latin typeface="Times" pitchFamily="2" charset="0"/>
              </a:rPr>
              <a:t>reflecting their knowledge-based business model, but investment in them has risen substantially. </a:t>
            </a:r>
          </a:p>
          <a:p>
            <a:pPr algn="just"/>
            <a:r>
              <a:rPr lang="en-US" sz="2200" dirty="0">
                <a:effectLst/>
                <a:latin typeface="Times" pitchFamily="2" charset="0"/>
              </a:rPr>
              <a:t>Moreover, </a:t>
            </a:r>
            <a:r>
              <a:rPr lang="en-US" sz="2200" b="1" dirty="0">
                <a:effectLst/>
                <a:latin typeface="Times" pitchFamily="2" charset="0"/>
              </a:rPr>
              <a:t>COVID-19</a:t>
            </a:r>
            <a:r>
              <a:rPr lang="en-US" sz="2200" dirty="0">
                <a:effectLst/>
                <a:latin typeface="Times" pitchFamily="2" charset="0"/>
              </a:rPr>
              <a:t> has significantly accelerated digital trends. The rapid demand for and use of digital platforms, digital banking, no-touch payments and other FinTech-related services in every region of the world has driven many financial services companies to increase their FinTech investments.</a:t>
            </a:r>
            <a:endParaRPr lang="en-US" sz="2200" dirty="0">
              <a:latin typeface="Times" pitchFamily="2" charset="0"/>
            </a:endParaRPr>
          </a:p>
          <a:p>
            <a:pPr algn="just"/>
            <a:r>
              <a:rPr lang="en-US" sz="2200" dirty="0">
                <a:effectLst/>
                <a:latin typeface="Times" pitchFamily="2" charset="0"/>
              </a:rPr>
              <a:t> Further, the pandemic has encouraged digitally retail customers to consider new payment methods, with 38 per cent of consumers reporting having discovered a new payment provider during the lockdown.</a:t>
            </a:r>
          </a:p>
          <a:p>
            <a:pPr algn="just"/>
            <a:endParaRPr lang="en-EG" sz="2200" dirty="0"/>
          </a:p>
        </p:txBody>
      </p:sp>
      <p:pic>
        <p:nvPicPr>
          <p:cNvPr id="4" name="Graphic 21">
            <a:extLst>
              <a:ext uri="{FF2B5EF4-FFF2-40B4-BE49-F238E27FC236}">
                <a16:creationId xmlns:a16="http://schemas.microsoft.com/office/drawing/2014/main" id="{B23DAB55-DA93-E629-4552-44483A9CB3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F7F1F19B-10BA-411E-C0A5-36757484482C}"/>
              </a:ext>
            </a:extLst>
          </p:cNvPr>
          <p:cNvSpPr txBox="1"/>
          <p:nvPr/>
        </p:nvSpPr>
        <p:spPr>
          <a:xfrm>
            <a:off x="8294798" y="6422022"/>
            <a:ext cx="6099716" cy="369332"/>
          </a:xfrm>
          <a:prstGeom prst="rect">
            <a:avLst/>
          </a:prstGeom>
          <a:noFill/>
        </p:spPr>
        <p:txBody>
          <a:bodyPr wrap="square">
            <a:spAutoFit/>
          </a:bodyPr>
          <a:lstStyle/>
          <a:p>
            <a:r>
              <a:rPr lang="en-EG" b="1" dirty="0"/>
              <a:t>www.midocean.ae</a:t>
            </a:r>
          </a:p>
        </p:txBody>
      </p:sp>
    </p:spTree>
    <p:extLst>
      <p:ext uri="{BB962C8B-B14F-4D97-AF65-F5344CB8AC3E}">
        <p14:creationId xmlns:p14="http://schemas.microsoft.com/office/powerpoint/2010/main" val="1980010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68A91-4BC7-F17C-77F2-6790B8D11C23}"/>
              </a:ext>
            </a:extLst>
          </p:cNvPr>
          <p:cNvSpPr>
            <a:spLocks noGrp="1"/>
          </p:cNvSpPr>
          <p:nvPr>
            <p:ph type="title"/>
          </p:nvPr>
        </p:nvSpPr>
        <p:spPr>
          <a:xfrm>
            <a:off x="228869" y="1564539"/>
            <a:ext cx="10168128" cy="1179576"/>
          </a:xfrm>
        </p:spPr>
        <p:txBody>
          <a:bodyPr>
            <a:normAutofit/>
          </a:bodyPr>
          <a:lstStyle/>
          <a:p>
            <a:r>
              <a:rPr lang="en-US" sz="3700" dirty="0">
                <a:effectLst/>
                <a:latin typeface="Helvetica" pitchFamily="2" charset="0"/>
              </a:rPr>
              <a:t>FinTech Key Players, Products and Trends</a:t>
            </a:r>
            <a:br>
              <a:rPr lang="en-US" sz="3700" dirty="0">
                <a:effectLst/>
                <a:latin typeface="Helvetica" pitchFamily="2" charset="0"/>
              </a:rPr>
            </a:br>
            <a:endParaRPr lang="en-EG" sz="3700" dirty="0"/>
          </a:p>
        </p:txBody>
      </p:sp>
      <p:sp>
        <p:nvSpPr>
          <p:cNvPr id="3" name="Content Placeholder 2">
            <a:extLst>
              <a:ext uri="{FF2B5EF4-FFF2-40B4-BE49-F238E27FC236}">
                <a16:creationId xmlns:a16="http://schemas.microsoft.com/office/drawing/2014/main" id="{05CD9B09-5975-5EB5-EE99-826128BCA3B7}"/>
              </a:ext>
            </a:extLst>
          </p:cNvPr>
          <p:cNvSpPr>
            <a:spLocks noGrp="1"/>
          </p:cNvSpPr>
          <p:nvPr>
            <p:ph idx="1"/>
          </p:nvPr>
        </p:nvSpPr>
        <p:spPr>
          <a:xfrm>
            <a:off x="498833" y="2276856"/>
            <a:ext cx="11167447" cy="3900107"/>
          </a:xfrm>
        </p:spPr>
        <p:txBody>
          <a:bodyPr>
            <a:normAutofit/>
          </a:bodyPr>
          <a:lstStyle/>
          <a:p>
            <a:pPr algn="just"/>
            <a:r>
              <a:rPr lang="en-US" sz="1700" dirty="0">
                <a:effectLst/>
                <a:latin typeface="Times" pitchFamily="2" charset="0"/>
              </a:rPr>
              <a:t>When people think of FinTech, they often focus on start-ups that are breaking into areas that banks and other legacy financial institutions have dominated</a:t>
            </a:r>
          </a:p>
          <a:p>
            <a:pPr algn="just"/>
            <a:r>
              <a:rPr lang="en-US" sz="1700" b="1" dirty="0">
                <a:effectLst/>
                <a:latin typeface="Times" pitchFamily="2" charset="0"/>
              </a:rPr>
              <a:t>However, the ecosystem of FinTech companies is considerably broader and covers:</a:t>
            </a:r>
          </a:p>
          <a:p>
            <a:pPr lvl="1" algn="just"/>
            <a:r>
              <a:rPr lang="en-US" sz="1700" b="1" dirty="0">
                <a:latin typeface="Times" pitchFamily="2" charset="0"/>
              </a:rPr>
              <a:t>I</a:t>
            </a:r>
            <a:r>
              <a:rPr lang="en-US" sz="1700" b="1" dirty="0">
                <a:effectLst/>
                <a:latin typeface="Times" pitchFamily="2" charset="0"/>
              </a:rPr>
              <a:t>ncumbent, </a:t>
            </a:r>
            <a:r>
              <a:rPr lang="en-US" sz="1700" dirty="0">
                <a:effectLst/>
                <a:latin typeface="Times" pitchFamily="2" charset="0"/>
              </a:rPr>
              <a:t>well-established financial institutions such as HSBC, Barclays, Bank of America and Allstate, which are acquiring or working with FinTech start-ups and building their own innovative solutions;</a:t>
            </a:r>
          </a:p>
          <a:p>
            <a:pPr lvl="1" algn="just"/>
            <a:r>
              <a:rPr lang="en-US" sz="1700" b="1" dirty="0">
                <a:latin typeface="Times" pitchFamily="2" charset="0"/>
              </a:rPr>
              <a:t>Big technology companies </a:t>
            </a:r>
            <a:r>
              <a:rPr lang="en-US" sz="1700" dirty="0">
                <a:effectLst/>
                <a:latin typeface="Times" pitchFamily="2" charset="0"/>
              </a:rPr>
              <a:t>that are active in the financial services space but not exclusively so, such as Apple, Google, Facebook, and Twitter;</a:t>
            </a:r>
          </a:p>
          <a:p>
            <a:pPr lvl="1" algn="just"/>
            <a:r>
              <a:rPr lang="en-US" sz="1700" b="1" dirty="0">
                <a:latin typeface="Times" pitchFamily="2" charset="0"/>
              </a:rPr>
              <a:t>Companies that provide infrastructure or technology </a:t>
            </a:r>
            <a:r>
              <a:rPr lang="en-US" sz="1700" dirty="0">
                <a:effectLst/>
                <a:latin typeface="Times" pitchFamily="2" charset="0"/>
              </a:rPr>
              <a:t>that facilitates financial services transactions, such as MasterCard, Fiserv, First Data, various financial market utilities, and exchanges such as NASDAQ; and</a:t>
            </a:r>
          </a:p>
          <a:p>
            <a:pPr lvl="1" algn="just"/>
            <a:r>
              <a:rPr lang="en-US" sz="1700" b="1" dirty="0">
                <a:effectLst/>
                <a:latin typeface="Helvetica" pitchFamily="2" charset="0"/>
              </a:rPr>
              <a:t> </a:t>
            </a:r>
            <a:r>
              <a:rPr lang="en-US" sz="1700" b="1" dirty="0">
                <a:effectLst/>
                <a:latin typeface="Times" pitchFamily="2" charset="0"/>
              </a:rPr>
              <a:t>D</a:t>
            </a:r>
            <a:r>
              <a:rPr lang="en-US" sz="1700" b="1" dirty="0">
                <a:latin typeface="Times" pitchFamily="2" charset="0"/>
              </a:rPr>
              <a:t>isruptors </a:t>
            </a:r>
            <a:r>
              <a:rPr lang="en-US" sz="1700" dirty="0">
                <a:effectLst/>
                <a:latin typeface="Times" pitchFamily="2" charset="0"/>
              </a:rPr>
              <a:t>– the fast-moving companies, often start-ups, focused on a particular innovative technology or process, such as mobile payments, and automated investing.</a:t>
            </a:r>
            <a:endParaRPr lang="en-EG" sz="1700" dirty="0"/>
          </a:p>
        </p:txBody>
      </p:sp>
      <p:sp>
        <p:nvSpPr>
          <p:cNvPr id="4" name="TextBox 3">
            <a:extLst>
              <a:ext uri="{FF2B5EF4-FFF2-40B4-BE49-F238E27FC236}">
                <a16:creationId xmlns:a16="http://schemas.microsoft.com/office/drawing/2014/main" id="{65B72D9F-CD55-7F60-5DBC-AEE3EBEE4559}"/>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6" name="Graphic 21">
            <a:extLst>
              <a:ext uri="{FF2B5EF4-FFF2-40B4-BE49-F238E27FC236}">
                <a16:creationId xmlns:a16="http://schemas.microsoft.com/office/drawing/2014/main" id="{2691D673-981A-27C5-64C1-9A563CE69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12240" y="184917"/>
            <a:ext cx="2954655" cy="1379622"/>
          </a:xfrm>
          <a:prstGeom prst="rect">
            <a:avLst/>
          </a:prstGeom>
        </p:spPr>
      </p:pic>
    </p:spTree>
    <p:extLst>
      <p:ext uri="{BB962C8B-B14F-4D97-AF65-F5344CB8AC3E}">
        <p14:creationId xmlns:p14="http://schemas.microsoft.com/office/powerpoint/2010/main" val="3084633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1918E-EA1A-27CD-6B4C-3D0A7798BC78}"/>
              </a:ext>
            </a:extLst>
          </p:cNvPr>
          <p:cNvSpPr>
            <a:spLocks noGrp="1"/>
          </p:cNvSpPr>
          <p:nvPr>
            <p:ph type="title"/>
          </p:nvPr>
        </p:nvSpPr>
        <p:spPr>
          <a:xfrm>
            <a:off x="4572001" y="1564539"/>
            <a:ext cx="6781800" cy="1338696"/>
          </a:xfrm>
        </p:spPr>
        <p:txBody>
          <a:bodyPr>
            <a:normAutofit/>
          </a:bodyPr>
          <a:lstStyle/>
          <a:p>
            <a:r>
              <a:rPr lang="en-US" sz="2400" dirty="0">
                <a:effectLst/>
                <a:latin typeface="Helvetica" pitchFamily="2" charset="0"/>
              </a:rPr>
              <a:t>FinTech Key Players, Products and Trends</a:t>
            </a:r>
            <a:br>
              <a:rPr lang="en-US" sz="2400" dirty="0">
                <a:effectLst/>
                <a:latin typeface="Helvetica" pitchFamily="2" charset="0"/>
              </a:rPr>
            </a:br>
            <a:br>
              <a:rPr lang="en-US" sz="2400" dirty="0">
                <a:effectLst/>
                <a:latin typeface="Helvetica" pitchFamily="2" charset="0"/>
              </a:rPr>
            </a:br>
            <a:endParaRPr lang="en-EG" sz="2400" dirty="0"/>
          </a:p>
        </p:txBody>
      </p:sp>
      <p:pic>
        <p:nvPicPr>
          <p:cNvPr id="5" name="Picture 4" descr="Stock numbers on a digital display">
            <a:extLst>
              <a:ext uri="{FF2B5EF4-FFF2-40B4-BE49-F238E27FC236}">
                <a16:creationId xmlns:a16="http://schemas.microsoft.com/office/drawing/2014/main" id="{1BFF22E3-1A4E-63D1-EE29-CE002CBA79D3}"/>
              </a:ext>
            </a:extLst>
          </p:cNvPr>
          <p:cNvPicPr>
            <a:picLocks noChangeAspect="1"/>
          </p:cNvPicPr>
          <p:nvPr/>
        </p:nvPicPr>
        <p:blipFill rotWithShape="1">
          <a:blip r:embed="rId2"/>
          <a:srcRect l="45830" r="22278"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A6E8D30E-99FA-C851-AE88-32520D5DB8DF}"/>
              </a:ext>
            </a:extLst>
          </p:cNvPr>
          <p:cNvSpPr>
            <a:spLocks noGrp="1"/>
          </p:cNvSpPr>
          <p:nvPr>
            <p:ph idx="1"/>
          </p:nvPr>
        </p:nvSpPr>
        <p:spPr>
          <a:xfrm>
            <a:off x="4562856" y="2890624"/>
            <a:ext cx="6781800" cy="3900730"/>
          </a:xfrm>
        </p:spPr>
        <p:txBody>
          <a:bodyPr anchor="t">
            <a:normAutofit/>
          </a:bodyPr>
          <a:lstStyle/>
          <a:p>
            <a:pPr algn="just"/>
            <a:r>
              <a:rPr lang="en-US" sz="2000" dirty="0">
                <a:effectLst/>
                <a:latin typeface="Times" pitchFamily="2" charset="0"/>
              </a:rPr>
              <a:t>As an umbrella term, FinTech covers many technological disruptions related to finance. </a:t>
            </a:r>
          </a:p>
          <a:p>
            <a:pPr algn="just"/>
            <a:r>
              <a:rPr lang="en-US" sz="2000" dirty="0">
                <a:effectLst/>
                <a:latin typeface="Times" pitchFamily="2" charset="0"/>
              </a:rPr>
              <a:t>They can be classified in several categories: payments, insurance, investment advice, securities clearance and settlement, and alternative funding platforms, all of which are enabled by cross-cutting technologies such as data analytics, blockchain and cybersecurity. </a:t>
            </a:r>
          </a:p>
          <a:p>
            <a:pPr marL="0" indent="0" algn="just">
              <a:buNone/>
            </a:pPr>
            <a:endParaRPr lang="en-EG" sz="2000" dirty="0"/>
          </a:p>
        </p:txBody>
      </p:sp>
      <p:sp>
        <p:nvSpPr>
          <p:cNvPr id="4" name="TextBox 3">
            <a:extLst>
              <a:ext uri="{FF2B5EF4-FFF2-40B4-BE49-F238E27FC236}">
                <a16:creationId xmlns:a16="http://schemas.microsoft.com/office/drawing/2014/main" id="{1A02AD25-72F4-2BBF-9948-743E6A9AF240}"/>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7" name="Graphic 21">
            <a:extLst>
              <a:ext uri="{FF2B5EF4-FFF2-40B4-BE49-F238E27FC236}">
                <a16:creationId xmlns:a16="http://schemas.microsoft.com/office/drawing/2014/main" id="{3E7F222F-A3B5-9BCC-8ADB-3F72D95392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12240" y="184917"/>
            <a:ext cx="2954655" cy="1379622"/>
          </a:xfrm>
          <a:prstGeom prst="rect">
            <a:avLst/>
          </a:prstGeom>
        </p:spPr>
      </p:pic>
    </p:spTree>
    <p:extLst>
      <p:ext uri="{BB962C8B-B14F-4D97-AF65-F5344CB8AC3E}">
        <p14:creationId xmlns:p14="http://schemas.microsoft.com/office/powerpoint/2010/main" val="2884225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4514C-0AE3-7A8E-51C3-428956F495BE}"/>
              </a:ext>
            </a:extLst>
          </p:cNvPr>
          <p:cNvSpPr>
            <a:spLocks noGrp="1"/>
          </p:cNvSpPr>
          <p:nvPr>
            <p:ph type="title"/>
          </p:nvPr>
        </p:nvSpPr>
        <p:spPr>
          <a:xfrm>
            <a:off x="486403" y="819893"/>
            <a:ext cx="9392421" cy="1330841"/>
          </a:xfrm>
        </p:spPr>
        <p:txBody>
          <a:bodyPr>
            <a:normAutofit/>
          </a:bodyPr>
          <a:lstStyle/>
          <a:p>
            <a:r>
              <a:rPr lang="en-EG" dirty="0"/>
              <a:t>1. </a:t>
            </a:r>
            <a:r>
              <a:rPr lang="en-US" dirty="0">
                <a:effectLst/>
                <a:latin typeface="Helvetica" pitchFamily="2" charset="0"/>
              </a:rPr>
              <a:t>Mobile payments and e-wallets</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E7414AAA-E204-D15B-1745-921FCF47A9C7}"/>
              </a:ext>
            </a:extLst>
          </p:cNvPr>
          <p:cNvSpPr>
            <a:spLocks noGrp="1"/>
          </p:cNvSpPr>
          <p:nvPr>
            <p:ph idx="1"/>
          </p:nvPr>
        </p:nvSpPr>
        <p:spPr>
          <a:xfrm>
            <a:off x="684128" y="2198362"/>
            <a:ext cx="5411872" cy="3917773"/>
          </a:xfrm>
        </p:spPr>
        <p:txBody>
          <a:bodyPr>
            <a:normAutofit/>
          </a:bodyPr>
          <a:lstStyle/>
          <a:p>
            <a:pPr algn="just"/>
            <a:r>
              <a:rPr lang="en-US" sz="1700" dirty="0">
                <a:effectLst/>
                <a:latin typeface="Times" pitchFamily="2" charset="0"/>
              </a:rPr>
              <a:t>Mobile payments and e-wallets have made a huge impact on how people transact. </a:t>
            </a:r>
          </a:p>
          <a:p>
            <a:pPr algn="just"/>
            <a:r>
              <a:rPr lang="en-US" sz="1700" dirty="0">
                <a:effectLst/>
                <a:latin typeface="Times" pitchFamily="2" charset="0"/>
              </a:rPr>
              <a:t>Most mobile payment systems are based on a prepaid balance that is transferred by SMS, near-field communication, or using codes, but post-paid or real-time payments are also possible. A natural extension of mobile payments, </a:t>
            </a:r>
            <a:r>
              <a:rPr lang="en-US" sz="1700" b="1" dirty="0">
                <a:effectLst/>
                <a:latin typeface="Times" pitchFamily="2" charset="0"/>
              </a:rPr>
              <a:t>mobile wallets </a:t>
            </a:r>
            <a:r>
              <a:rPr lang="en-US" sz="1700" dirty="0">
                <a:effectLst/>
                <a:latin typeface="Times" pitchFamily="2" charset="0"/>
              </a:rPr>
              <a:t>let users store money and credit cards on their mobile devices and transact through their phones without ever opening their actual wallet. </a:t>
            </a:r>
          </a:p>
          <a:p>
            <a:pPr algn="just"/>
            <a:r>
              <a:rPr lang="en-US" sz="1700" dirty="0">
                <a:effectLst/>
                <a:latin typeface="Times" pitchFamily="2" charset="0"/>
              </a:rPr>
              <a:t>Google’s Android pay and Apple’s Apple Pay are two of the most well-known mobile wallets. </a:t>
            </a:r>
          </a:p>
          <a:p>
            <a:pPr algn="just"/>
            <a:r>
              <a:rPr lang="en-US" sz="1700" dirty="0" err="1">
                <a:effectLst/>
                <a:latin typeface="Times" pitchFamily="2" charset="0"/>
              </a:rPr>
              <a:t>Paypal</a:t>
            </a:r>
            <a:r>
              <a:rPr lang="en-US" sz="1700" dirty="0">
                <a:effectLst/>
                <a:latin typeface="Times" pitchFamily="2" charset="0"/>
              </a:rPr>
              <a:t> has been considered as one of the pioneers of the digital payments industry. </a:t>
            </a:r>
          </a:p>
          <a:p>
            <a:pPr algn="just"/>
            <a:endParaRPr lang="en-EG" sz="1700" dirty="0"/>
          </a:p>
        </p:txBody>
      </p:sp>
      <p:pic>
        <p:nvPicPr>
          <p:cNvPr id="7170" name="Picture 2" descr="Building a digital wallet for the future with Huawei Pay - ThePaypers">
            <a:extLst>
              <a:ext uri="{FF2B5EF4-FFF2-40B4-BE49-F238E27FC236}">
                <a16:creationId xmlns:a16="http://schemas.microsoft.com/office/drawing/2014/main" id="{98588C4D-78D3-70C4-637C-19450FBAE25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19367" y="2201340"/>
            <a:ext cx="4788505" cy="37230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93551C9-ABD1-318C-C4CB-78208628C875}"/>
              </a:ext>
            </a:extLst>
          </p:cNvPr>
          <p:cNvSpPr txBox="1"/>
          <p:nvPr/>
        </p:nvSpPr>
        <p:spPr>
          <a:xfrm>
            <a:off x="8294798" y="6341530"/>
            <a:ext cx="6099716" cy="400110"/>
          </a:xfrm>
          <a:prstGeom prst="rect">
            <a:avLst/>
          </a:prstGeom>
          <a:noFill/>
        </p:spPr>
        <p:txBody>
          <a:bodyPr wrap="square">
            <a:spAutoFit/>
          </a:bodyPr>
          <a:lstStyle/>
          <a:p>
            <a:r>
              <a:rPr lang="en-EG" sz="2000" b="1" dirty="0"/>
              <a:t>www.midocean.ae</a:t>
            </a:r>
          </a:p>
        </p:txBody>
      </p:sp>
      <p:pic>
        <p:nvPicPr>
          <p:cNvPr id="5" name="Graphic 21">
            <a:extLst>
              <a:ext uri="{FF2B5EF4-FFF2-40B4-BE49-F238E27FC236}">
                <a16:creationId xmlns:a16="http://schemas.microsoft.com/office/drawing/2014/main" id="{8DA74112-B5BA-5211-F3D0-6C922B7A4E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3505" y="224907"/>
            <a:ext cx="2548495" cy="1189973"/>
          </a:xfrm>
          <a:prstGeom prst="rect">
            <a:avLst/>
          </a:prstGeom>
        </p:spPr>
      </p:pic>
    </p:spTree>
    <p:extLst>
      <p:ext uri="{BB962C8B-B14F-4D97-AF65-F5344CB8AC3E}">
        <p14:creationId xmlns:p14="http://schemas.microsoft.com/office/powerpoint/2010/main" val="31376603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1A7D9-12FC-80DD-344D-D9BB0E7556EA}"/>
              </a:ext>
            </a:extLst>
          </p:cNvPr>
          <p:cNvSpPr>
            <a:spLocks noGrp="1"/>
          </p:cNvSpPr>
          <p:nvPr>
            <p:ph type="title"/>
          </p:nvPr>
        </p:nvSpPr>
        <p:spPr>
          <a:xfrm>
            <a:off x="838200" y="556995"/>
            <a:ext cx="10515600" cy="1133693"/>
          </a:xfrm>
        </p:spPr>
        <p:txBody>
          <a:bodyPr>
            <a:normAutofit/>
          </a:bodyPr>
          <a:lstStyle/>
          <a:p>
            <a:r>
              <a:rPr lang="en-US" sz="3600">
                <a:effectLst/>
                <a:latin typeface="Helvetica" pitchFamily="2" charset="0"/>
              </a:rPr>
              <a:t>2. Electronic </a:t>
            </a:r>
            <a:r>
              <a:rPr lang="en-US" sz="3600">
                <a:latin typeface="Helvetica" pitchFamily="2" charset="0"/>
              </a:rPr>
              <a:t>B</a:t>
            </a:r>
            <a:r>
              <a:rPr lang="en-US" sz="3600">
                <a:effectLst/>
                <a:latin typeface="Helvetica" pitchFamily="2" charset="0"/>
              </a:rPr>
              <a:t>anking</a:t>
            </a:r>
            <a:br>
              <a:rPr lang="en-US" sz="3600">
                <a:effectLst/>
                <a:latin typeface="Helvetica" pitchFamily="2" charset="0"/>
              </a:rPr>
            </a:br>
            <a:endParaRPr lang="en-EG" sz="3600"/>
          </a:p>
        </p:txBody>
      </p:sp>
      <p:graphicFrame>
        <p:nvGraphicFramePr>
          <p:cNvPr id="5" name="Content Placeholder 2">
            <a:extLst>
              <a:ext uri="{FF2B5EF4-FFF2-40B4-BE49-F238E27FC236}">
                <a16:creationId xmlns:a16="http://schemas.microsoft.com/office/drawing/2014/main" id="{6491321F-155C-1BBA-48EF-76B38B1E8D7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F2441D47-3A49-D957-F2DA-4FE0CD542383}"/>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4" name="Graphic 21">
            <a:extLst>
              <a:ext uri="{FF2B5EF4-FFF2-40B4-BE49-F238E27FC236}">
                <a16:creationId xmlns:a16="http://schemas.microsoft.com/office/drawing/2014/main" id="{7E64482A-BCEF-05F4-DE3A-5D077750691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3149" y="-8774"/>
            <a:ext cx="2954655" cy="1379622"/>
          </a:xfrm>
          <a:prstGeom prst="rect">
            <a:avLst/>
          </a:prstGeom>
        </p:spPr>
      </p:pic>
    </p:spTree>
    <p:extLst>
      <p:ext uri="{BB962C8B-B14F-4D97-AF65-F5344CB8AC3E}">
        <p14:creationId xmlns:p14="http://schemas.microsoft.com/office/powerpoint/2010/main" val="278294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D9E32-242E-F63D-FCAD-642CCA855518}"/>
              </a:ext>
            </a:extLst>
          </p:cNvPr>
          <p:cNvSpPr>
            <a:spLocks noGrp="1"/>
          </p:cNvSpPr>
          <p:nvPr>
            <p:ph type="title"/>
          </p:nvPr>
        </p:nvSpPr>
        <p:spPr>
          <a:xfrm>
            <a:off x="1137033" y="670559"/>
            <a:ext cx="4683321" cy="2148841"/>
          </a:xfrm>
        </p:spPr>
        <p:txBody>
          <a:bodyPr anchor="t">
            <a:normAutofit/>
          </a:bodyPr>
          <a:lstStyle/>
          <a:p>
            <a:r>
              <a:rPr lang="en-US" sz="3700" dirty="0">
                <a:effectLst/>
                <a:latin typeface="Helvetica" pitchFamily="2" charset="0"/>
              </a:rPr>
              <a:t>3. Artificial intelligence (AI) and big data</a:t>
            </a:r>
            <a:br>
              <a:rPr lang="en-US" sz="3700" dirty="0">
                <a:effectLst/>
                <a:latin typeface="Helvetica" pitchFamily="2" charset="0"/>
              </a:rPr>
            </a:br>
            <a:endParaRPr lang="en-EG" sz="3700" dirty="0"/>
          </a:p>
        </p:txBody>
      </p:sp>
      <p:pic>
        <p:nvPicPr>
          <p:cNvPr id="8194" name="Picture 2" descr="We're Not Using AI to Its Fullest Human Potential | Time">
            <a:extLst>
              <a:ext uri="{FF2B5EF4-FFF2-40B4-BE49-F238E27FC236}">
                <a16:creationId xmlns:a16="http://schemas.microsoft.com/office/drawing/2014/main" id="{15EB2421-7FF6-7E7C-C437-156ABD3309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506" r="1" b="5039"/>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8DD29B5-5958-861C-1587-4E7A1E28376F}"/>
              </a:ext>
            </a:extLst>
          </p:cNvPr>
          <p:cNvSpPr>
            <a:spLocks noGrp="1"/>
          </p:cNvSpPr>
          <p:nvPr>
            <p:ph idx="1"/>
          </p:nvPr>
        </p:nvSpPr>
        <p:spPr>
          <a:xfrm>
            <a:off x="6211613" y="1995854"/>
            <a:ext cx="5766486" cy="5545315"/>
          </a:xfrm>
        </p:spPr>
        <p:txBody>
          <a:bodyPr anchor="t">
            <a:normAutofit/>
          </a:bodyPr>
          <a:lstStyle/>
          <a:p>
            <a:pPr algn="just"/>
            <a:r>
              <a:rPr lang="en-US" sz="2000" dirty="0">
                <a:effectLst/>
                <a:latin typeface="Times" pitchFamily="2" charset="0"/>
                <a:cs typeface="+mj-cs"/>
              </a:rPr>
              <a:t>Artificial intelligence (AI) and big data can dissect and </a:t>
            </a:r>
            <a:r>
              <a:rPr lang="en-US" sz="2000" b="1" dirty="0" err="1">
                <a:effectLst/>
                <a:latin typeface="Times" pitchFamily="2" charset="0"/>
                <a:cs typeface="+mj-cs"/>
              </a:rPr>
              <a:t>analyse</a:t>
            </a:r>
            <a:r>
              <a:rPr lang="en-US" sz="2000" b="1" dirty="0">
                <a:effectLst/>
                <a:latin typeface="Times" pitchFamily="2" charset="0"/>
                <a:cs typeface="+mj-cs"/>
              </a:rPr>
              <a:t> large databases</a:t>
            </a:r>
            <a:r>
              <a:rPr lang="ar-SA" sz="2000" b="1" dirty="0">
                <a:effectLst/>
                <a:latin typeface="Times" pitchFamily="2" charset="0"/>
                <a:cs typeface="+mj-cs"/>
              </a:rPr>
              <a:t> </a:t>
            </a:r>
            <a:r>
              <a:rPr lang="en-US" sz="2000" dirty="0">
                <a:effectLst/>
                <a:latin typeface="Times" pitchFamily="2" charset="0"/>
                <a:cs typeface="+mj-cs"/>
              </a:rPr>
              <a:t>through advanced algorithms to </a:t>
            </a:r>
            <a:r>
              <a:rPr lang="en-US" sz="2000" b="1" dirty="0">
                <a:effectLst/>
                <a:latin typeface="Times" pitchFamily="2" charset="0"/>
                <a:cs typeface="+mj-cs"/>
              </a:rPr>
              <a:t>derive patterns used to predict </a:t>
            </a:r>
            <a:r>
              <a:rPr lang="en-US" sz="2000" b="1" dirty="0" err="1">
                <a:effectLst/>
                <a:latin typeface="Times" pitchFamily="2" charset="0"/>
                <a:cs typeface="+mj-cs"/>
              </a:rPr>
              <a:t>behaviour</a:t>
            </a:r>
            <a:r>
              <a:rPr lang="en-US" sz="2000" b="1" dirty="0">
                <a:effectLst/>
                <a:latin typeface="Times" pitchFamily="2" charset="0"/>
                <a:cs typeface="+mj-cs"/>
              </a:rPr>
              <a:t> and</a:t>
            </a:r>
            <a:r>
              <a:rPr lang="ar-SA" sz="2000" b="1" dirty="0">
                <a:effectLst/>
                <a:latin typeface="Times" pitchFamily="2" charset="0"/>
                <a:cs typeface="+mj-cs"/>
              </a:rPr>
              <a:t> </a:t>
            </a:r>
            <a:r>
              <a:rPr lang="en-US" sz="2000" b="1" dirty="0">
                <a:effectLst/>
                <a:latin typeface="Times" pitchFamily="2" charset="0"/>
                <a:cs typeface="+mj-cs"/>
              </a:rPr>
              <a:t>prices</a:t>
            </a:r>
            <a:r>
              <a:rPr lang="en-US" sz="2000" dirty="0">
                <a:effectLst/>
                <a:latin typeface="Times" pitchFamily="2" charset="0"/>
                <a:cs typeface="+mj-cs"/>
              </a:rPr>
              <a:t>, and ultimately even mimic human judgement in automated decisions.</a:t>
            </a:r>
          </a:p>
          <a:p>
            <a:pPr algn="just"/>
            <a:r>
              <a:rPr lang="en-US" sz="2000" dirty="0">
                <a:effectLst/>
                <a:latin typeface="Times" pitchFamily="2" charset="0"/>
                <a:cs typeface="+mj-cs"/>
              </a:rPr>
              <a:t>Related applications can automate credit approvals or advice, facilitate regulatory</a:t>
            </a:r>
            <a:r>
              <a:rPr lang="ar-SA" sz="2000" dirty="0">
                <a:effectLst/>
                <a:latin typeface="Times" pitchFamily="2" charset="0"/>
                <a:cs typeface="+mj-cs"/>
              </a:rPr>
              <a:t> </a:t>
            </a:r>
            <a:r>
              <a:rPr lang="en-US" sz="2000" dirty="0">
                <a:effectLst/>
                <a:latin typeface="Times" pitchFamily="2" charset="0"/>
                <a:cs typeface="+mj-cs"/>
              </a:rPr>
              <a:t>compliance and fraud detection, and automate the trading of financial</a:t>
            </a:r>
            <a:r>
              <a:rPr lang="ar-SA" sz="2000" dirty="0">
                <a:effectLst/>
                <a:latin typeface="Times" pitchFamily="2" charset="0"/>
                <a:cs typeface="+mj-cs"/>
              </a:rPr>
              <a:t> </a:t>
            </a:r>
            <a:r>
              <a:rPr lang="en-US" sz="2000" dirty="0">
                <a:effectLst/>
                <a:latin typeface="Times" pitchFamily="2" charset="0"/>
                <a:cs typeface="+mj-cs"/>
              </a:rPr>
              <a:t>assets.</a:t>
            </a:r>
          </a:p>
          <a:p>
            <a:pPr algn="just"/>
            <a:endParaRPr lang="en-EG" sz="2000" dirty="0">
              <a:cs typeface="+mj-cs"/>
            </a:endParaRPr>
          </a:p>
        </p:txBody>
      </p:sp>
      <p:sp>
        <p:nvSpPr>
          <p:cNvPr id="4" name="TextBox 3">
            <a:extLst>
              <a:ext uri="{FF2B5EF4-FFF2-40B4-BE49-F238E27FC236}">
                <a16:creationId xmlns:a16="http://schemas.microsoft.com/office/drawing/2014/main" id="{9348327F-E863-C9CE-4C3A-656ACDD5B359}"/>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5" name="Graphic 21">
            <a:extLst>
              <a:ext uri="{FF2B5EF4-FFF2-40B4-BE49-F238E27FC236}">
                <a16:creationId xmlns:a16="http://schemas.microsoft.com/office/drawing/2014/main" id="{20C12B4D-5497-213D-5258-674898FC07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87680" y="66646"/>
            <a:ext cx="2954655" cy="1379622"/>
          </a:xfrm>
          <a:prstGeom prst="rect">
            <a:avLst/>
          </a:prstGeom>
        </p:spPr>
      </p:pic>
    </p:spTree>
    <p:extLst>
      <p:ext uri="{BB962C8B-B14F-4D97-AF65-F5344CB8AC3E}">
        <p14:creationId xmlns:p14="http://schemas.microsoft.com/office/powerpoint/2010/main" val="2707348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2A1F4-5122-70EF-40F5-41B9FE6A7642}"/>
              </a:ext>
            </a:extLst>
          </p:cNvPr>
          <p:cNvSpPr>
            <a:spLocks noGrp="1"/>
          </p:cNvSpPr>
          <p:nvPr>
            <p:ph type="title"/>
          </p:nvPr>
        </p:nvSpPr>
        <p:spPr>
          <a:xfrm>
            <a:off x="1137034" y="609597"/>
            <a:ext cx="9392421" cy="1330841"/>
          </a:xfrm>
        </p:spPr>
        <p:txBody>
          <a:bodyPr>
            <a:normAutofit/>
          </a:bodyPr>
          <a:lstStyle/>
          <a:p>
            <a:r>
              <a:rPr lang="en-US">
                <a:effectLst/>
                <a:latin typeface="Helvetica" pitchFamily="2" charset="0"/>
              </a:rPr>
              <a:t>4. Machine learning</a:t>
            </a:r>
            <a:endParaRPr lang="en-EG"/>
          </a:p>
        </p:txBody>
      </p:sp>
      <p:sp>
        <p:nvSpPr>
          <p:cNvPr id="3" name="Content Placeholder 2">
            <a:extLst>
              <a:ext uri="{FF2B5EF4-FFF2-40B4-BE49-F238E27FC236}">
                <a16:creationId xmlns:a16="http://schemas.microsoft.com/office/drawing/2014/main" id="{BF640407-2BE9-7F87-2DFA-E4EFF8A1B2BA}"/>
              </a:ext>
            </a:extLst>
          </p:cNvPr>
          <p:cNvSpPr>
            <a:spLocks noGrp="1"/>
          </p:cNvSpPr>
          <p:nvPr>
            <p:ph idx="1"/>
          </p:nvPr>
        </p:nvSpPr>
        <p:spPr>
          <a:xfrm>
            <a:off x="684128" y="2198362"/>
            <a:ext cx="5411872" cy="3917773"/>
          </a:xfrm>
        </p:spPr>
        <p:txBody>
          <a:bodyPr>
            <a:normAutofit/>
          </a:bodyPr>
          <a:lstStyle/>
          <a:p>
            <a:pPr algn="just"/>
            <a:r>
              <a:rPr lang="en-US" sz="1600" dirty="0">
                <a:effectLst/>
                <a:latin typeface="Times" pitchFamily="2" charset="0"/>
              </a:rPr>
              <a:t>A sub-category of AI, machine learning is a method of teaching computers</a:t>
            </a:r>
            <a:r>
              <a:rPr lang="ar-SA" sz="1600" dirty="0">
                <a:effectLst/>
                <a:latin typeface="Times" pitchFamily="2" charset="0"/>
              </a:rPr>
              <a:t> </a:t>
            </a:r>
            <a:r>
              <a:rPr lang="en-US" sz="1600" dirty="0">
                <a:effectLst/>
                <a:latin typeface="Times" pitchFamily="2" charset="0"/>
              </a:rPr>
              <a:t>to </a:t>
            </a:r>
            <a:r>
              <a:rPr lang="en-US" sz="1600" dirty="0" err="1">
                <a:effectLst/>
                <a:latin typeface="Times" pitchFamily="2" charset="0"/>
              </a:rPr>
              <a:t>analyse</a:t>
            </a:r>
            <a:r>
              <a:rPr lang="en-US" sz="1600" dirty="0">
                <a:effectLst/>
                <a:latin typeface="Times" pitchFamily="2" charset="0"/>
              </a:rPr>
              <a:t> data, learn from it and then make a determination or prediction</a:t>
            </a:r>
            <a:r>
              <a:rPr lang="ar-SA" sz="1600" dirty="0">
                <a:effectLst/>
                <a:latin typeface="Times" pitchFamily="2" charset="0"/>
              </a:rPr>
              <a:t> </a:t>
            </a:r>
            <a:r>
              <a:rPr lang="en-US" sz="1600" dirty="0">
                <a:effectLst/>
                <a:latin typeface="Times" pitchFamily="2" charset="0"/>
              </a:rPr>
              <a:t>regarding new data. </a:t>
            </a:r>
          </a:p>
          <a:p>
            <a:pPr algn="just"/>
            <a:r>
              <a:rPr lang="en-US" sz="1600" dirty="0">
                <a:effectLst/>
                <a:latin typeface="Times" pitchFamily="2" charset="0"/>
              </a:rPr>
              <a:t>Rather than hand-coding a specific set of instructions to</a:t>
            </a:r>
            <a:r>
              <a:rPr lang="ar-SA" sz="1600" dirty="0">
                <a:effectLst/>
                <a:latin typeface="Times" pitchFamily="2" charset="0"/>
              </a:rPr>
              <a:t> </a:t>
            </a:r>
            <a:r>
              <a:rPr lang="en-US" sz="1600" dirty="0">
                <a:effectLst/>
                <a:latin typeface="Times" pitchFamily="2" charset="0"/>
              </a:rPr>
              <a:t>accomplish a particular task, machine learning essentially uses algorithms to</a:t>
            </a:r>
            <a:r>
              <a:rPr lang="ar-SA" sz="1600" dirty="0">
                <a:effectLst/>
                <a:latin typeface="Times" pitchFamily="2" charset="0"/>
              </a:rPr>
              <a:t> </a:t>
            </a:r>
            <a:r>
              <a:rPr lang="en-US" sz="1600" dirty="0">
                <a:effectLst/>
                <a:latin typeface="Times" pitchFamily="2" charset="0"/>
              </a:rPr>
              <a:t>allow a system to learn from data. </a:t>
            </a:r>
          </a:p>
          <a:p>
            <a:pPr algn="just"/>
            <a:r>
              <a:rPr lang="en-US" sz="1600" dirty="0">
                <a:effectLst/>
                <a:latin typeface="Times" pitchFamily="2" charset="0"/>
              </a:rPr>
              <a:t>Machine learning algorithms could be more</a:t>
            </a:r>
            <a:r>
              <a:rPr lang="ar-SA" sz="1600" dirty="0">
                <a:effectLst/>
                <a:latin typeface="Times" pitchFamily="2" charset="0"/>
              </a:rPr>
              <a:t> </a:t>
            </a:r>
            <a:r>
              <a:rPr lang="en-US" sz="1600" dirty="0">
                <a:effectLst/>
                <a:latin typeface="Times" pitchFamily="2" charset="0"/>
              </a:rPr>
              <a:t>accurate than humans in some respects, but their outputs come with limited</a:t>
            </a:r>
            <a:r>
              <a:rPr lang="ar-SA" sz="1600" dirty="0">
                <a:effectLst/>
                <a:latin typeface="Times" pitchFamily="2" charset="0"/>
              </a:rPr>
              <a:t> </a:t>
            </a:r>
            <a:r>
              <a:rPr lang="en-US" sz="1600" dirty="0">
                <a:effectLst/>
                <a:latin typeface="Times" pitchFamily="2" charset="0"/>
              </a:rPr>
              <a:t>reasoning attached.</a:t>
            </a:r>
          </a:p>
          <a:p>
            <a:pPr algn="just"/>
            <a:r>
              <a:rPr lang="en-US" sz="1600" dirty="0">
                <a:effectLst/>
                <a:latin typeface="Times" pitchFamily="2" charset="0"/>
              </a:rPr>
              <a:t>Institutions and relevant service providers have already started using machine</a:t>
            </a:r>
            <a:r>
              <a:rPr lang="ar-SA" sz="1600" dirty="0">
                <a:effectLst/>
                <a:latin typeface="Times" pitchFamily="2" charset="0"/>
              </a:rPr>
              <a:t> </a:t>
            </a:r>
            <a:r>
              <a:rPr lang="en-US" sz="1600" dirty="0">
                <a:effectLst/>
                <a:latin typeface="Times" pitchFamily="2" charset="0"/>
              </a:rPr>
              <a:t>learning for a </a:t>
            </a:r>
            <a:r>
              <a:rPr lang="en-US" sz="1600" b="1" dirty="0">
                <a:effectLst/>
                <a:latin typeface="Times" pitchFamily="2" charset="0"/>
              </a:rPr>
              <a:t>variety of purposes, such as credit scoring, for which machine</a:t>
            </a:r>
            <a:r>
              <a:rPr lang="ar-SA" sz="1600" b="1" dirty="0">
                <a:effectLst/>
                <a:latin typeface="Times" pitchFamily="2" charset="0"/>
              </a:rPr>
              <a:t> </a:t>
            </a:r>
            <a:r>
              <a:rPr lang="en-US" sz="1600" b="1" dirty="0">
                <a:effectLst/>
                <a:latin typeface="Times" pitchFamily="2" charset="0"/>
              </a:rPr>
              <a:t>learning could improve services and pricing </a:t>
            </a:r>
            <a:r>
              <a:rPr lang="en-US" sz="1600" b="1" dirty="0" err="1">
                <a:effectLst/>
                <a:latin typeface="Times" pitchFamily="2" charset="0"/>
              </a:rPr>
              <a:t>customisation</a:t>
            </a:r>
            <a:r>
              <a:rPr lang="en-US" sz="1600" dirty="0">
                <a:effectLst/>
                <a:latin typeface="Times" pitchFamily="2" charset="0"/>
              </a:rPr>
              <a:t>, given its ability to</a:t>
            </a:r>
            <a:r>
              <a:rPr lang="ar-SA" sz="1600" dirty="0">
                <a:effectLst/>
                <a:latin typeface="Times" pitchFamily="2" charset="0"/>
              </a:rPr>
              <a:t> </a:t>
            </a:r>
            <a:r>
              <a:rPr lang="en-US" sz="1600" dirty="0">
                <a:effectLst/>
                <a:latin typeface="Times" pitchFamily="2" charset="0"/>
              </a:rPr>
              <a:t>process significantly larger amounts of data input than classic statistics analysis.</a:t>
            </a:r>
          </a:p>
          <a:p>
            <a:pPr algn="just"/>
            <a:endParaRPr lang="en-EG" sz="1600" dirty="0"/>
          </a:p>
        </p:txBody>
      </p:sp>
      <p:pic>
        <p:nvPicPr>
          <p:cNvPr id="9218" name="Picture 2" descr="What is Machine Learning? 2022 Beginner's Guide">
            <a:extLst>
              <a:ext uri="{FF2B5EF4-FFF2-40B4-BE49-F238E27FC236}">
                <a16:creationId xmlns:a16="http://schemas.microsoft.com/office/drawing/2014/main" id="{CD5786FB-7B73-32E6-856D-C637DEDE490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43" b="-1"/>
          <a:stretch/>
        </p:blipFill>
        <p:spPr bwMode="auto">
          <a:xfrm>
            <a:off x="6719367" y="2364796"/>
            <a:ext cx="4788505" cy="33961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1D14392-D106-E542-CF93-16F521D26C7D}"/>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5" name="Graphic 21">
            <a:extLst>
              <a:ext uri="{FF2B5EF4-FFF2-40B4-BE49-F238E27FC236}">
                <a16:creationId xmlns:a16="http://schemas.microsoft.com/office/drawing/2014/main" id="{3EAD484C-E910-6D6F-CCDF-446F3515843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37576" y="201543"/>
            <a:ext cx="2954655" cy="1379622"/>
          </a:xfrm>
          <a:prstGeom prst="rect">
            <a:avLst/>
          </a:prstGeom>
        </p:spPr>
      </p:pic>
    </p:spTree>
    <p:extLst>
      <p:ext uri="{BB962C8B-B14F-4D97-AF65-F5344CB8AC3E}">
        <p14:creationId xmlns:p14="http://schemas.microsoft.com/office/powerpoint/2010/main" val="3810265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Biometrics at the Airport: Why the Travelsphere's Future is Digital">
            <a:extLst>
              <a:ext uri="{FF2B5EF4-FFF2-40B4-BE49-F238E27FC236}">
                <a16:creationId xmlns:a16="http://schemas.microsoft.com/office/drawing/2014/main" id="{0577EFE2-AAC4-3532-A09F-21756C9BA6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688"/>
          <a:stretch/>
        </p:blipFill>
        <p:spPr bwMode="auto">
          <a:xfrm>
            <a:off x="4916128" y="10"/>
            <a:ext cx="727586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B642397-7D51-6232-4B43-134E361E1B69}"/>
              </a:ext>
            </a:extLst>
          </p:cNvPr>
          <p:cNvSpPr>
            <a:spLocks noGrp="1"/>
          </p:cNvSpPr>
          <p:nvPr>
            <p:ph type="title"/>
          </p:nvPr>
        </p:nvSpPr>
        <p:spPr>
          <a:xfrm>
            <a:off x="838201" y="1490122"/>
            <a:ext cx="3822189" cy="1899912"/>
          </a:xfrm>
        </p:spPr>
        <p:txBody>
          <a:bodyPr>
            <a:normAutofit/>
          </a:bodyPr>
          <a:lstStyle/>
          <a:p>
            <a:r>
              <a:rPr lang="en-US" sz="4000" dirty="0">
                <a:effectLst/>
                <a:latin typeface="Helvetica" pitchFamily="2" charset="0"/>
              </a:rPr>
              <a:t>5. Biometrics</a:t>
            </a:r>
            <a:br>
              <a:rPr lang="en-US" sz="4000" dirty="0">
                <a:effectLst/>
                <a:latin typeface="Helvetica" pitchFamily="2" charset="0"/>
              </a:rPr>
            </a:br>
            <a:endParaRPr lang="en-EG" sz="4000" dirty="0"/>
          </a:p>
        </p:txBody>
      </p:sp>
      <p:sp>
        <p:nvSpPr>
          <p:cNvPr id="3" name="Content Placeholder 2">
            <a:extLst>
              <a:ext uri="{FF2B5EF4-FFF2-40B4-BE49-F238E27FC236}">
                <a16:creationId xmlns:a16="http://schemas.microsoft.com/office/drawing/2014/main" id="{AD7A502F-5CA9-5CD5-DD0B-7BFB9ACC0118}"/>
              </a:ext>
            </a:extLst>
          </p:cNvPr>
          <p:cNvSpPr>
            <a:spLocks noGrp="1"/>
          </p:cNvSpPr>
          <p:nvPr>
            <p:ph idx="1"/>
          </p:nvPr>
        </p:nvSpPr>
        <p:spPr>
          <a:xfrm>
            <a:off x="469558" y="2620537"/>
            <a:ext cx="4190832" cy="3556426"/>
          </a:xfrm>
        </p:spPr>
        <p:txBody>
          <a:bodyPr>
            <a:normAutofit lnSpcReduction="10000"/>
          </a:bodyPr>
          <a:lstStyle/>
          <a:p>
            <a:pPr algn="just"/>
            <a:r>
              <a:rPr lang="en-US" sz="1600" dirty="0">
                <a:effectLst/>
                <a:latin typeface="Times" pitchFamily="2" charset="0"/>
                <a:cs typeface="+mj-cs"/>
              </a:rPr>
              <a:t>Biometrics identifies individuals through unique physical characteristics, such</a:t>
            </a:r>
            <a:r>
              <a:rPr lang="ar-SA" sz="1600" dirty="0">
                <a:effectLst/>
                <a:latin typeface="Times" pitchFamily="2" charset="0"/>
                <a:cs typeface="+mj-cs"/>
              </a:rPr>
              <a:t> </a:t>
            </a:r>
            <a:r>
              <a:rPr lang="en-US" sz="1600" dirty="0">
                <a:effectLst/>
                <a:latin typeface="Times" pitchFamily="2" charset="0"/>
                <a:cs typeface="+mj-cs"/>
              </a:rPr>
              <a:t>as facial recognition, fingerprint and iris verification, as well as </a:t>
            </a:r>
            <a:r>
              <a:rPr lang="en-US" sz="1600" dirty="0" err="1">
                <a:effectLst/>
                <a:latin typeface="Times" pitchFamily="2" charset="0"/>
                <a:cs typeface="+mj-cs"/>
              </a:rPr>
              <a:t>behavioural</a:t>
            </a:r>
            <a:r>
              <a:rPr lang="ar-SA" sz="1600" dirty="0">
                <a:effectLst/>
                <a:latin typeface="Times" pitchFamily="2" charset="0"/>
                <a:cs typeface="+mj-cs"/>
              </a:rPr>
              <a:t> </a:t>
            </a:r>
            <a:r>
              <a:rPr lang="en-US" sz="1600" dirty="0">
                <a:effectLst/>
                <a:latin typeface="Times" pitchFamily="2" charset="0"/>
                <a:cs typeface="+mj-cs"/>
              </a:rPr>
              <a:t>patterns, such as voice identification. </a:t>
            </a:r>
            <a:endParaRPr lang="ar-SA" sz="1600" dirty="0">
              <a:effectLst/>
              <a:latin typeface="Times" pitchFamily="2" charset="0"/>
              <a:cs typeface="+mj-cs"/>
            </a:endParaRPr>
          </a:p>
          <a:p>
            <a:pPr algn="just"/>
            <a:r>
              <a:rPr lang="en-US" sz="1600" dirty="0">
                <a:effectLst/>
                <a:latin typeface="Times" pitchFamily="2" charset="0"/>
                <a:cs typeface="+mj-cs"/>
              </a:rPr>
              <a:t>Biometric authentication gives financial</a:t>
            </a:r>
            <a:r>
              <a:rPr lang="ar-SA" sz="1600" dirty="0">
                <a:effectLst/>
                <a:latin typeface="Times" pitchFamily="2" charset="0"/>
                <a:cs typeface="+mj-cs"/>
              </a:rPr>
              <a:t> </a:t>
            </a:r>
            <a:r>
              <a:rPr lang="en-US" sz="1600" dirty="0">
                <a:effectLst/>
                <a:latin typeface="Times" pitchFamily="2" charset="0"/>
                <a:cs typeface="+mj-cs"/>
              </a:rPr>
              <a:t>institutions independence from passwords, PINs, and tokens, which are</a:t>
            </a:r>
            <a:r>
              <a:rPr lang="ar-SA" sz="1600" dirty="0">
                <a:effectLst/>
                <a:latin typeface="Times" pitchFamily="2" charset="0"/>
                <a:cs typeface="+mj-cs"/>
              </a:rPr>
              <a:t> </a:t>
            </a:r>
            <a:r>
              <a:rPr lang="en-US" sz="1600" dirty="0">
                <a:effectLst/>
                <a:latin typeface="Times" pitchFamily="2" charset="0"/>
                <a:cs typeface="+mj-cs"/>
              </a:rPr>
              <a:t>susceptible to attack, and can offer significant opportunities, ranging from</a:t>
            </a:r>
            <a:r>
              <a:rPr lang="ar-SA" sz="1600" dirty="0">
                <a:effectLst/>
                <a:latin typeface="Times" pitchFamily="2" charset="0"/>
                <a:cs typeface="+mj-cs"/>
              </a:rPr>
              <a:t> </a:t>
            </a:r>
            <a:r>
              <a:rPr lang="en-US" sz="1600" dirty="0">
                <a:effectLst/>
                <a:latin typeface="Times" pitchFamily="2" charset="0"/>
                <a:cs typeface="+mj-cs"/>
              </a:rPr>
              <a:t>security to mobile payment solutions.</a:t>
            </a:r>
            <a:endParaRPr lang="ar-SA" sz="1600" dirty="0">
              <a:latin typeface="Times" pitchFamily="2" charset="0"/>
              <a:cs typeface="+mj-cs"/>
            </a:endParaRPr>
          </a:p>
          <a:p>
            <a:pPr algn="just"/>
            <a:r>
              <a:rPr lang="en-US" sz="1600" dirty="0">
                <a:effectLst/>
                <a:latin typeface="Times" pitchFamily="2" charset="0"/>
                <a:cs typeface="+mj-cs"/>
              </a:rPr>
              <a:t> Notably, however, biometrics is not</a:t>
            </a:r>
            <a:r>
              <a:rPr lang="ar-SA" sz="1600" dirty="0">
                <a:effectLst/>
                <a:latin typeface="Times" pitchFamily="2" charset="0"/>
                <a:cs typeface="+mj-cs"/>
              </a:rPr>
              <a:t> </a:t>
            </a:r>
            <a:r>
              <a:rPr lang="en-US" sz="1600" dirty="0">
                <a:effectLst/>
                <a:latin typeface="Times" pitchFamily="2" charset="0"/>
                <a:cs typeface="+mj-cs"/>
              </a:rPr>
              <a:t>fool-proof and consequences of any security breach involving biometric information</a:t>
            </a:r>
            <a:r>
              <a:rPr lang="ar-SA" sz="1600" dirty="0">
                <a:effectLst/>
                <a:latin typeface="Times" pitchFamily="2" charset="0"/>
                <a:cs typeface="+mj-cs"/>
              </a:rPr>
              <a:t> </a:t>
            </a:r>
            <a:r>
              <a:rPr lang="en-US" sz="1600" dirty="0">
                <a:effectLst/>
                <a:latin typeface="Times" pitchFamily="2" charset="0"/>
                <a:cs typeface="+mj-cs"/>
              </a:rPr>
              <a:t>are likely to be much more serious than a security breach involving</a:t>
            </a:r>
            <a:r>
              <a:rPr lang="ar-SA" sz="1600" dirty="0">
                <a:effectLst/>
                <a:latin typeface="Times" pitchFamily="2" charset="0"/>
                <a:cs typeface="+mj-cs"/>
              </a:rPr>
              <a:t> </a:t>
            </a:r>
            <a:r>
              <a:rPr lang="en-US" sz="1600" dirty="0">
                <a:effectLst/>
                <a:latin typeface="Times" pitchFamily="2" charset="0"/>
                <a:cs typeface="+mj-cs"/>
              </a:rPr>
              <a:t>a password or a PIN.</a:t>
            </a:r>
          </a:p>
          <a:p>
            <a:pPr algn="just"/>
            <a:endParaRPr lang="en-EG" sz="1600" dirty="0">
              <a:cs typeface="+mj-cs"/>
            </a:endParaRPr>
          </a:p>
        </p:txBody>
      </p:sp>
      <p:sp>
        <p:nvSpPr>
          <p:cNvPr id="4" name="TextBox 3">
            <a:extLst>
              <a:ext uri="{FF2B5EF4-FFF2-40B4-BE49-F238E27FC236}">
                <a16:creationId xmlns:a16="http://schemas.microsoft.com/office/drawing/2014/main" id="{CDE377A0-7A15-31B4-EEC1-9E85C54898A5}"/>
              </a:ext>
            </a:extLst>
          </p:cNvPr>
          <p:cNvSpPr txBox="1"/>
          <p:nvPr/>
        </p:nvSpPr>
        <p:spPr>
          <a:xfrm>
            <a:off x="571506" y="6308209"/>
            <a:ext cx="6099716" cy="400110"/>
          </a:xfrm>
          <a:prstGeom prst="rect">
            <a:avLst/>
          </a:prstGeom>
          <a:noFill/>
        </p:spPr>
        <p:txBody>
          <a:bodyPr wrap="square">
            <a:spAutoFit/>
          </a:bodyPr>
          <a:lstStyle/>
          <a:p>
            <a:r>
              <a:rPr lang="en-EG" sz="2000" b="1" dirty="0"/>
              <a:t>www.midocean.ae</a:t>
            </a:r>
          </a:p>
        </p:txBody>
      </p:sp>
      <p:pic>
        <p:nvPicPr>
          <p:cNvPr id="6" name="Graphic 21">
            <a:extLst>
              <a:ext uri="{FF2B5EF4-FFF2-40B4-BE49-F238E27FC236}">
                <a16:creationId xmlns:a16="http://schemas.microsoft.com/office/drawing/2014/main" id="{CC029604-FD36-A6B9-5FAE-6B16F35AAB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9558" y="0"/>
            <a:ext cx="2954655" cy="1379622"/>
          </a:xfrm>
          <a:prstGeom prst="rect">
            <a:avLst/>
          </a:prstGeom>
        </p:spPr>
      </p:pic>
    </p:spTree>
    <p:extLst>
      <p:ext uri="{BB962C8B-B14F-4D97-AF65-F5344CB8AC3E}">
        <p14:creationId xmlns:p14="http://schemas.microsoft.com/office/powerpoint/2010/main" val="3606259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7B83B-AB06-7AB5-1B19-EC2B600DF84D}"/>
              </a:ext>
            </a:extLst>
          </p:cNvPr>
          <p:cNvSpPr>
            <a:spLocks noGrp="1"/>
          </p:cNvSpPr>
          <p:nvPr>
            <p:ph type="title"/>
          </p:nvPr>
        </p:nvSpPr>
        <p:spPr>
          <a:xfrm>
            <a:off x="630936" y="640080"/>
            <a:ext cx="4818888" cy="1481328"/>
          </a:xfrm>
        </p:spPr>
        <p:txBody>
          <a:bodyPr anchor="b">
            <a:normAutofit/>
          </a:bodyPr>
          <a:lstStyle/>
          <a:p>
            <a:r>
              <a:rPr lang="en-US" sz="5400">
                <a:effectLst/>
                <a:latin typeface="Helvetica" pitchFamily="2" charset="0"/>
              </a:rPr>
              <a:t>6. Robo-advice</a:t>
            </a:r>
            <a:endParaRPr lang="en-EG" sz="5400"/>
          </a:p>
        </p:txBody>
      </p:sp>
      <p:sp>
        <p:nvSpPr>
          <p:cNvPr id="3" name="Content Placeholder 2">
            <a:extLst>
              <a:ext uri="{FF2B5EF4-FFF2-40B4-BE49-F238E27FC236}">
                <a16:creationId xmlns:a16="http://schemas.microsoft.com/office/drawing/2014/main" id="{D63E520E-860A-A520-8653-E0CAE808D54C}"/>
              </a:ext>
            </a:extLst>
          </p:cNvPr>
          <p:cNvSpPr>
            <a:spLocks noGrp="1"/>
          </p:cNvSpPr>
          <p:nvPr>
            <p:ph idx="1"/>
          </p:nvPr>
        </p:nvSpPr>
        <p:spPr>
          <a:xfrm>
            <a:off x="630936" y="2660904"/>
            <a:ext cx="4818888" cy="3547872"/>
          </a:xfrm>
        </p:spPr>
        <p:txBody>
          <a:bodyPr anchor="t">
            <a:normAutofit/>
          </a:bodyPr>
          <a:lstStyle/>
          <a:p>
            <a:pPr algn="just"/>
            <a:r>
              <a:rPr lang="en-US" sz="1400" dirty="0">
                <a:latin typeface="Times" pitchFamily="2" charset="0"/>
                <a:cs typeface="+mj-cs"/>
              </a:rPr>
              <a:t>R</a:t>
            </a:r>
            <a:r>
              <a:rPr lang="en-US" sz="1400" dirty="0">
                <a:effectLst/>
                <a:latin typeface="Times" pitchFamily="2" charset="0"/>
                <a:cs typeface="+mj-cs"/>
              </a:rPr>
              <a:t>obo-advice is an online service that</a:t>
            </a:r>
            <a:r>
              <a:rPr lang="ar-SA" sz="1400" dirty="0">
                <a:effectLst/>
                <a:latin typeface="Times" pitchFamily="2" charset="0"/>
                <a:cs typeface="+mj-cs"/>
              </a:rPr>
              <a:t> </a:t>
            </a:r>
            <a:r>
              <a:rPr lang="en-US" sz="1400" dirty="0">
                <a:effectLst/>
                <a:latin typeface="Times" pitchFamily="2" charset="0"/>
                <a:cs typeface="+mj-cs"/>
              </a:rPr>
              <a:t>uses algorithms to automatically perform many investment tasks done by</a:t>
            </a:r>
            <a:r>
              <a:rPr lang="ar-SA" sz="1400" dirty="0">
                <a:effectLst/>
                <a:latin typeface="Times" pitchFamily="2" charset="0"/>
                <a:cs typeface="+mj-cs"/>
              </a:rPr>
              <a:t> </a:t>
            </a:r>
            <a:r>
              <a:rPr lang="en-US" sz="1400" dirty="0">
                <a:effectLst/>
                <a:latin typeface="Times" pitchFamily="2" charset="0"/>
                <a:cs typeface="+mj-cs"/>
              </a:rPr>
              <a:t>a human financial adviser. </a:t>
            </a:r>
          </a:p>
          <a:p>
            <a:pPr algn="just"/>
            <a:r>
              <a:rPr lang="en-US" sz="1400" dirty="0">
                <a:effectLst/>
                <a:latin typeface="Times" pitchFamily="2" charset="0"/>
                <a:cs typeface="+mj-cs"/>
              </a:rPr>
              <a:t>Initially offered by start-ups, robo-advice is now</a:t>
            </a:r>
            <a:r>
              <a:rPr lang="ar-SA" sz="1400" dirty="0">
                <a:effectLst/>
                <a:latin typeface="Times" pitchFamily="2" charset="0"/>
                <a:cs typeface="+mj-cs"/>
              </a:rPr>
              <a:t> </a:t>
            </a:r>
            <a:r>
              <a:rPr lang="en-US" sz="1400" dirty="0">
                <a:effectLst/>
                <a:latin typeface="Times" pitchFamily="2" charset="0"/>
                <a:cs typeface="+mj-cs"/>
              </a:rPr>
              <a:t>part of the suite of services offered by major financial institutions such as</a:t>
            </a:r>
            <a:r>
              <a:rPr lang="ar-SA" sz="1400" dirty="0">
                <a:effectLst/>
                <a:latin typeface="Times" pitchFamily="2" charset="0"/>
                <a:cs typeface="+mj-cs"/>
              </a:rPr>
              <a:t> </a:t>
            </a:r>
            <a:r>
              <a:rPr lang="en-US" sz="1400" dirty="0">
                <a:effectLst/>
                <a:latin typeface="Times" pitchFamily="2" charset="0"/>
                <a:cs typeface="+mj-cs"/>
              </a:rPr>
              <a:t>Vanguard, Schwab and Fidelity.</a:t>
            </a:r>
            <a:endParaRPr lang="ar-SA" sz="1400" dirty="0">
              <a:latin typeface="Times" pitchFamily="2" charset="0"/>
              <a:cs typeface="+mj-cs"/>
            </a:endParaRPr>
          </a:p>
          <a:p>
            <a:pPr algn="just"/>
            <a:r>
              <a:rPr lang="en-US" sz="1400" dirty="0">
                <a:effectLst/>
                <a:latin typeface="Times" pitchFamily="2" charset="0"/>
                <a:cs typeface="+mj-cs"/>
              </a:rPr>
              <a:t> Since they are less expensive than a human</a:t>
            </a:r>
            <a:r>
              <a:rPr lang="ar-SA" sz="1400" dirty="0">
                <a:effectLst/>
                <a:latin typeface="Times" pitchFamily="2" charset="0"/>
                <a:cs typeface="+mj-cs"/>
              </a:rPr>
              <a:t> </a:t>
            </a:r>
            <a:r>
              <a:rPr lang="en-US" sz="1400" dirty="0">
                <a:effectLst/>
                <a:latin typeface="Times" pitchFamily="2" charset="0"/>
                <a:cs typeface="+mj-cs"/>
              </a:rPr>
              <a:t>adviser, they democratize access to financial advice – they can take on customers</a:t>
            </a:r>
            <a:r>
              <a:rPr lang="ar-SA" sz="1400" dirty="0">
                <a:effectLst/>
                <a:latin typeface="Times" pitchFamily="2" charset="0"/>
                <a:cs typeface="+mj-cs"/>
              </a:rPr>
              <a:t> </a:t>
            </a:r>
            <a:r>
              <a:rPr lang="en-US" sz="1400" dirty="0">
                <a:effectLst/>
                <a:latin typeface="Times" pitchFamily="2" charset="0"/>
                <a:cs typeface="+mj-cs"/>
              </a:rPr>
              <a:t>with few savings since adding one more person will not cost much</a:t>
            </a:r>
            <a:r>
              <a:rPr lang="ar-SA" sz="1400" dirty="0">
                <a:effectLst/>
                <a:latin typeface="Times" pitchFamily="2" charset="0"/>
                <a:cs typeface="+mj-cs"/>
              </a:rPr>
              <a:t> </a:t>
            </a:r>
            <a:r>
              <a:rPr lang="en-US" sz="1400" dirty="0">
                <a:effectLst/>
                <a:latin typeface="Times" pitchFamily="2" charset="0"/>
                <a:cs typeface="+mj-cs"/>
              </a:rPr>
              <a:t>more. </a:t>
            </a:r>
            <a:endParaRPr lang="ar-SA" sz="1400" dirty="0">
              <a:effectLst/>
              <a:latin typeface="Times" pitchFamily="2" charset="0"/>
              <a:cs typeface="+mj-cs"/>
            </a:endParaRPr>
          </a:p>
          <a:p>
            <a:pPr algn="just"/>
            <a:r>
              <a:rPr lang="en-US" sz="1400" dirty="0">
                <a:effectLst/>
                <a:latin typeface="Times" pitchFamily="2" charset="0"/>
                <a:cs typeface="+mj-cs"/>
              </a:rPr>
              <a:t>While an automated advice model could help mitigate some of the risks</a:t>
            </a:r>
            <a:r>
              <a:rPr lang="ar-SA" sz="1400" dirty="0">
                <a:effectLst/>
                <a:latin typeface="Times" pitchFamily="2" charset="0"/>
                <a:cs typeface="+mj-cs"/>
              </a:rPr>
              <a:t> </a:t>
            </a:r>
            <a:r>
              <a:rPr lang="en-US" sz="1400" dirty="0">
                <a:effectLst/>
                <a:latin typeface="Times" pitchFamily="2" charset="0"/>
                <a:cs typeface="+mj-cs"/>
              </a:rPr>
              <a:t>associated with human advisers and managing a large salesforce, ultimately the</a:t>
            </a:r>
            <a:r>
              <a:rPr lang="ar-SA" sz="1400" dirty="0">
                <a:effectLst/>
                <a:latin typeface="Times" pitchFamily="2" charset="0"/>
                <a:cs typeface="+mj-cs"/>
              </a:rPr>
              <a:t> </a:t>
            </a:r>
            <a:r>
              <a:rPr lang="en-US" sz="1400" dirty="0">
                <a:effectLst/>
                <a:latin typeface="Times" pitchFamily="2" charset="0"/>
                <a:cs typeface="+mj-cs"/>
              </a:rPr>
              <a:t>design of the robo-advice model is crucial and a poorly designed model could</a:t>
            </a:r>
            <a:r>
              <a:rPr lang="ar-SA" sz="1400" dirty="0">
                <a:effectLst/>
                <a:latin typeface="Times" pitchFamily="2" charset="0"/>
                <a:cs typeface="+mj-cs"/>
              </a:rPr>
              <a:t> </a:t>
            </a:r>
            <a:r>
              <a:rPr lang="en-US" sz="1400" dirty="0">
                <a:effectLst/>
                <a:latin typeface="Times" pitchFamily="2" charset="0"/>
                <a:cs typeface="+mj-cs"/>
              </a:rPr>
              <a:t>lead to systemic mis-selling. </a:t>
            </a:r>
            <a:endParaRPr lang="ar-SA" sz="1400" dirty="0">
              <a:effectLst/>
              <a:latin typeface="Times" pitchFamily="2" charset="0"/>
              <a:cs typeface="+mj-cs"/>
            </a:endParaRPr>
          </a:p>
          <a:p>
            <a:pPr algn="just"/>
            <a:endParaRPr lang="en-EG" sz="1400" dirty="0">
              <a:cs typeface="+mj-cs"/>
            </a:endParaRPr>
          </a:p>
        </p:txBody>
      </p:sp>
      <p:pic>
        <p:nvPicPr>
          <p:cNvPr id="11266" name="Picture 2" descr="Infinite Giving | What is Robo-Advising for Nonprofits?">
            <a:extLst>
              <a:ext uri="{FF2B5EF4-FFF2-40B4-BE49-F238E27FC236}">
                <a16:creationId xmlns:a16="http://schemas.microsoft.com/office/drawing/2014/main" id="{E63B6D63-78EB-D98E-610F-5D26A4CE859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607070"/>
            <a:ext cx="5458968" cy="460170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6A89A18-26C7-9805-4ADA-FE5234D7A6D7}"/>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5" name="Graphic 21">
            <a:extLst>
              <a:ext uri="{FF2B5EF4-FFF2-40B4-BE49-F238E27FC236}">
                <a16:creationId xmlns:a16="http://schemas.microsoft.com/office/drawing/2014/main" id="{D0F50D0A-C9AF-7FAB-B67C-EAD23DD8F1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9790" y="120825"/>
            <a:ext cx="2954655" cy="1379622"/>
          </a:xfrm>
          <a:prstGeom prst="rect">
            <a:avLst/>
          </a:prstGeom>
        </p:spPr>
      </p:pic>
    </p:spTree>
    <p:extLst>
      <p:ext uri="{BB962C8B-B14F-4D97-AF65-F5344CB8AC3E}">
        <p14:creationId xmlns:p14="http://schemas.microsoft.com/office/powerpoint/2010/main" val="4052543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E0946-505C-7478-7D4F-CB51F4937210}"/>
              </a:ext>
            </a:extLst>
          </p:cNvPr>
          <p:cNvSpPr>
            <a:spLocks noGrp="1"/>
          </p:cNvSpPr>
          <p:nvPr>
            <p:ph type="title"/>
          </p:nvPr>
        </p:nvSpPr>
        <p:spPr>
          <a:xfrm>
            <a:off x="1137034" y="609597"/>
            <a:ext cx="9392421" cy="1330841"/>
          </a:xfrm>
        </p:spPr>
        <p:txBody>
          <a:bodyPr>
            <a:normAutofit/>
          </a:bodyPr>
          <a:lstStyle/>
          <a:p>
            <a:r>
              <a:rPr lang="en-US" dirty="0">
                <a:effectLst/>
                <a:latin typeface="Helvetica" pitchFamily="2" charset="0"/>
              </a:rPr>
              <a:t>7. Blockchain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F73765CB-8285-EB80-F0DB-E6B2F46AD510}"/>
              </a:ext>
            </a:extLst>
          </p:cNvPr>
          <p:cNvSpPr>
            <a:spLocks noGrp="1"/>
          </p:cNvSpPr>
          <p:nvPr>
            <p:ph idx="1"/>
          </p:nvPr>
        </p:nvSpPr>
        <p:spPr>
          <a:xfrm>
            <a:off x="493986" y="2198362"/>
            <a:ext cx="5602014" cy="3917773"/>
          </a:xfrm>
        </p:spPr>
        <p:txBody>
          <a:bodyPr>
            <a:normAutofit/>
          </a:bodyPr>
          <a:lstStyle/>
          <a:p>
            <a:pPr algn="just"/>
            <a:r>
              <a:rPr lang="en-US" sz="1600" dirty="0">
                <a:latin typeface="Times" pitchFamily="2" charset="0"/>
              </a:rPr>
              <a:t>B</a:t>
            </a:r>
            <a:r>
              <a:rPr lang="en-US" sz="1600" dirty="0">
                <a:effectLst/>
                <a:latin typeface="Times" pitchFamily="2" charset="0"/>
              </a:rPr>
              <a:t>lockchain is a unique type of computerized ledger, which relies on cryptographic techniques and new methods for consensus to capture and secure the data.</a:t>
            </a:r>
          </a:p>
          <a:p>
            <a:pPr algn="just"/>
            <a:r>
              <a:rPr lang="en-US" sz="1600" dirty="0">
                <a:effectLst/>
                <a:latin typeface="Times" pitchFamily="2" charset="0"/>
              </a:rPr>
              <a:t> It is designed to be read by a computer, rather than by the human eye. </a:t>
            </a:r>
          </a:p>
          <a:p>
            <a:pPr algn="just"/>
            <a:r>
              <a:rPr lang="en-US" sz="1600" b="1" dirty="0">
                <a:effectLst/>
                <a:latin typeface="Times" pitchFamily="2" charset="0"/>
              </a:rPr>
              <a:t>The following traits characterize blockchain:</a:t>
            </a:r>
          </a:p>
          <a:p>
            <a:pPr lvl="1" algn="just"/>
            <a:r>
              <a:rPr lang="en-US" sz="1600" dirty="0">
                <a:effectLst/>
                <a:latin typeface="Times" pitchFamily="2" charset="0"/>
              </a:rPr>
              <a:t>the ledger is shared among and worked on by multiple participants, none of which has a single point of control over it;</a:t>
            </a:r>
          </a:p>
          <a:p>
            <a:pPr lvl="1" algn="just"/>
            <a:r>
              <a:rPr lang="en-US" sz="1600" dirty="0">
                <a:effectLst/>
                <a:latin typeface="Times" pitchFamily="2" charset="0"/>
              </a:rPr>
              <a:t>an ever-growing chain of ledger entries (‘blocks’) links the entire history in such a way as to prevent tampering with or rewriting past records; and</a:t>
            </a:r>
          </a:p>
          <a:p>
            <a:pPr lvl="1" algn="just"/>
            <a:r>
              <a:rPr lang="en-US" sz="1600" dirty="0">
                <a:effectLst/>
                <a:latin typeface="Times" pitchFamily="2" charset="0"/>
              </a:rPr>
              <a:t>digitally signed transactions or instructions indicate intent to record or modify data, or to transfer digital assets.</a:t>
            </a:r>
          </a:p>
          <a:p>
            <a:pPr algn="just"/>
            <a:endParaRPr lang="en-EG" sz="1600" dirty="0"/>
          </a:p>
        </p:txBody>
      </p:sp>
      <p:pic>
        <p:nvPicPr>
          <p:cNvPr id="12290" name="Picture 2" descr="Blockchain Technology Explained and What It Could Mean for the Caribbean -  Caribbean Development Trends">
            <a:extLst>
              <a:ext uri="{FF2B5EF4-FFF2-40B4-BE49-F238E27FC236}">
                <a16:creationId xmlns:a16="http://schemas.microsoft.com/office/drawing/2014/main" id="{30CDC709-3191-6C1E-66E9-12A47F1CF4F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19367" y="2626320"/>
            <a:ext cx="4788505" cy="287310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E1CAA4B-2D2B-8BC2-DB83-7758E329B403}"/>
              </a:ext>
            </a:extLst>
          </p:cNvPr>
          <p:cNvSpPr txBox="1"/>
          <p:nvPr/>
        </p:nvSpPr>
        <p:spPr>
          <a:xfrm>
            <a:off x="8294798" y="6422022"/>
            <a:ext cx="6099716" cy="369332"/>
          </a:xfrm>
          <a:prstGeom prst="rect">
            <a:avLst/>
          </a:prstGeom>
          <a:noFill/>
        </p:spPr>
        <p:txBody>
          <a:bodyPr wrap="square">
            <a:spAutoFit/>
          </a:bodyPr>
          <a:lstStyle/>
          <a:p>
            <a:r>
              <a:rPr lang="en-EG" b="1" dirty="0"/>
              <a:t>www.midocean.ae</a:t>
            </a:r>
          </a:p>
        </p:txBody>
      </p:sp>
      <p:pic>
        <p:nvPicPr>
          <p:cNvPr id="5" name="Graphic 21">
            <a:extLst>
              <a:ext uri="{FF2B5EF4-FFF2-40B4-BE49-F238E27FC236}">
                <a16:creationId xmlns:a16="http://schemas.microsoft.com/office/drawing/2014/main" id="{BB49FDCE-E17D-FFF6-21BD-7F6D90C95D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53217" y="324099"/>
            <a:ext cx="2954655" cy="1379622"/>
          </a:xfrm>
          <a:prstGeom prst="rect">
            <a:avLst/>
          </a:prstGeom>
        </p:spPr>
      </p:pic>
    </p:spTree>
    <p:extLst>
      <p:ext uri="{BB962C8B-B14F-4D97-AF65-F5344CB8AC3E}">
        <p14:creationId xmlns:p14="http://schemas.microsoft.com/office/powerpoint/2010/main" val="883719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F5261B-5684-4A25-9580-2AE886F6BE43}"/>
              </a:ext>
            </a:extLst>
          </p:cNvPr>
          <p:cNvSpPr>
            <a:spLocks noGrp="1"/>
          </p:cNvSpPr>
          <p:nvPr>
            <p:ph type="title"/>
          </p:nvPr>
        </p:nvSpPr>
        <p:spPr/>
        <p:txBody>
          <a:bodyPr/>
          <a:lstStyle/>
          <a:p>
            <a:r>
              <a:rPr lang="en-EG" dirty="0"/>
              <a:t>Master of Financial Technology</a:t>
            </a:r>
          </a:p>
        </p:txBody>
      </p:sp>
      <p:sp>
        <p:nvSpPr>
          <p:cNvPr id="4" name="Content Placeholder 3">
            <a:extLst>
              <a:ext uri="{FF2B5EF4-FFF2-40B4-BE49-F238E27FC236}">
                <a16:creationId xmlns:a16="http://schemas.microsoft.com/office/drawing/2014/main" id="{3C6B03C2-93A7-050A-F48D-6F0D16458431}"/>
              </a:ext>
            </a:extLst>
          </p:cNvPr>
          <p:cNvSpPr>
            <a:spLocks noGrp="1"/>
          </p:cNvSpPr>
          <p:nvPr>
            <p:ph idx="1"/>
          </p:nvPr>
        </p:nvSpPr>
        <p:spPr/>
        <p:txBody>
          <a:bodyPr>
            <a:normAutofit/>
          </a:bodyPr>
          <a:lstStyle/>
          <a:p>
            <a:pPr marL="0" indent="0">
              <a:buNone/>
            </a:pPr>
            <a:r>
              <a:rPr lang="en-US" kern="100" dirty="0">
                <a:effectLst/>
                <a:latin typeface="Calibri" panose="020F0502020204030204" pitchFamily="34" charset="0"/>
                <a:ea typeface="Calibri" panose="020F0502020204030204" pitchFamily="34" charset="0"/>
                <a:cs typeface="Arial" panose="020B0604020202020204" pitchFamily="34" charset="0"/>
              </a:rPr>
              <a:t>The Master of Financial Technology focuses on developing FinTech services. The program emphasizes the systematic understanding of new digital models in financial services, how technology and innovation are changing financial practices, quantitative finance skills, and applying technologies to financial services.</a:t>
            </a:r>
            <a:endParaRPr lang="en-EG"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EG" sz="4000" dirty="0"/>
          </a:p>
        </p:txBody>
      </p:sp>
      <p:sp>
        <p:nvSpPr>
          <p:cNvPr id="2" name="TextBox 1">
            <a:extLst>
              <a:ext uri="{FF2B5EF4-FFF2-40B4-BE49-F238E27FC236}">
                <a16:creationId xmlns:a16="http://schemas.microsoft.com/office/drawing/2014/main" id="{C35DF4C6-A0C0-BEB0-94DF-855247A0976F}"/>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5" name="Graphic 21">
            <a:extLst>
              <a:ext uri="{FF2B5EF4-FFF2-40B4-BE49-F238E27FC236}">
                <a16:creationId xmlns:a16="http://schemas.microsoft.com/office/drawing/2014/main" id="{50696168-D16A-3540-5886-F3D39CD213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2836" y="120066"/>
            <a:ext cx="2954655" cy="1379622"/>
          </a:xfrm>
          <a:prstGeom prst="rect">
            <a:avLst/>
          </a:prstGeom>
        </p:spPr>
      </p:pic>
    </p:spTree>
    <p:extLst>
      <p:ext uri="{BB962C8B-B14F-4D97-AF65-F5344CB8AC3E}">
        <p14:creationId xmlns:p14="http://schemas.microsoft.com/office/powerpoint/2010/main" val="2277429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47015-D5E1-81A4-FBA2-3D37E7916D4B}"/>
              </a:ext>
            </a:extLst>
          </p:cNvPr>
          <p:cNvSpPr>
            <a:spLocks noGrp="1"/>
          </p:cNvSpPr>
          <p:nvPr>
            <p:ph type="title"/>
          </p:nvPr>
        </p:nvSpPr>
        <p:spPr/>
        <p:txBody>
          <a:bodyPr/>
          <a:lstStyle/>
          <a:p>
            <a:r>
              <a:rPr lang="en-US" sz="44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Program Learning Outcomes</a:t>
            </a:r>
            <a:endParaRPr lang="en-EG" dirty="0"/>
          </a:p>
        </p:txBody>
      </p:sp>
      <p:sp>
        <p:nvSpPr>
          <p:cNvPr id="3" name="Content Placeholder 2">
            <a:extLst>
              <a:ext uri="{FF2B5EF4-FFF2-40B4-BE49-F238E27FC236}">
                <a16:creationId xmlns:a16="http://schemas.microsoft.com/office/drawing/2014/main" id="{18000A66-9A46-10CD-642F-A074376283DE}"/>
              </a:ext>
            </a:extLst>
          </p:cNvPr>
          <p:cNvSpPr>
            <a:spLocks noGrp="1"/>
          </p:cNvSpPr>
          <p:nvPr>
            <p:ph idx="1"/>
          </p:nvPr>
        </p:nvSpPr>
        <p:spPr/>
        <p:txBody>
          <a:bodyPr>
            <a:normAutofit/>
          </a:bodyPr>
          <a:lstStyle/>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Implement different financial technologies using advanced algorithms with a clear understanding of software and hardware architectures.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Use statistical and quantitative analysis and predictive and exploratory models to make financial decisions.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Conceptualize, analyze, design, and implement digital services for building FinTech applications.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Analysis, design, and implement artificial intelligence systems, including biometrics, prediction systems, and object recognition.</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endParaRPr lang="en-EG" sz="3600" dirty="0"/>
          </a:p>
        </p:txBody>
      </p:sp>
      <p:sp>
        <p:nvSpPr>
          <p:cNvPr id="4" name="TextBox 3">
            <a:extLst>
              <a:ext uri="{FF2B5EF4-FFF2-40B4-BE49-F238E27FC236}">
                <a16:creationId xmlns:a16="http://schemas.microsoft.com/office/drawing/2014/main" id="{73D1F801-E918-1E28-17FE-F7CB91A84477}"/>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5" name="Graphic 21">
            <a:extLst>
              <a:ext uri="{FF2B5EF4-FFF2-40B4-BE49-F238E27FC236}">
                <a16:creationId xmlns:a16="http://schemas.microsoft.com/office/drawing/2014/main" id="{BD445B32-0BB2-8908-521C-4A32D32E01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87680" y="120066"/>
            <a:ext cx="2954655" cy="1379622"/>
          </a:xfrm>
          <a:prstGeom prst="rect">
            <a:avLst/>
          </a:prstGeom>
        </p:spPr>
      </p:pic>
    </p:spTree>
    <p:extLst>
      <p:ext uri="{BB962C8B-B14F-4D97-AF65-F5344CB8AC3E}">
        <p14:creationId xmlns:p14="http://schemas.microsoft.com/office/powerpoint/2010/main" val="3588091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CB2D4-C4B3-1257-9F7B-E4341E443CDE}"/>
              </a:ext>
            </a:extLst>
          </p:cNvPr>
          <p:cNvSpPr>
            <a:spLocks noGrp="1"/>
          </p:cNvSpPr>
          <p:nvPr>
            <p:ph type="title"/>
          </p:nvPr>
        </p:nvSpPr>
        <p:spPr/>
        <p:txBody>
          <a:bodyPr>
            <a:normAutofit/>
          </a:bodyPr>
          <a:lstStyle/>
          <a:p>
            <a:r>
              <a:rPr lang="en-US" sz="3200" b="1" dirty="0">
                <a:effectLst/>
                <a:latin typeface="Times New Roman" panose="02020603050405020304" pitchFamily="18" charset="0"/>
                <a:ea typeface="Calibri" panose="020F0502020204030204" pitchFamily="34" charset="0"/>
                <a:cs typeface="Arial" panose="020B0604020202020204" pitchFamily="34" charset="0"/>
              </a:rPr>
              <a:t>Course Basic Information</a:t>
            </a:r>
            <a:endParaRPr lang="en-EG" sz="6600" dirty="0"/>
          </a:p>
        </p:txBody>
      </p:sp>
      <p:graphicFrame>
        <p:nvGraphicFramePr>
          <p:cNvPr id="4" name="Content Placeholder 3">
            <a:extLst>
              <a:ext uri="{FF2B5EF4-FFF2-40B4-BE49-F238E27FC236}">
                <a16:creationId xmlns:a16="http://schemas.microsoft.com/office/drawing/2014/main" id="{B6C9883E-D0E0-196E-EFC9-669A4AB01A82}"/>
              </a:ext>
            </a:extLst>
          </p:cNvPr>
          <p:cNvGraphicFramePr>
            <a:graphicFrameLocks noGrp="1"/>
          </p:cNvGraphicFramePr>
          <p:nvPr>
            <p:ph idx="1"/>
            <p:extLst>
              <p:ext uri="{D42A27DB-BD31-4B8C-83A1-F6EECF244321}">
                <p14:modId xmlns:p14="http://schemas.microsoft.com/office/powerpoint/2010/main" val="4143437752"/>
              </p:ext>
            </p:extLst>
          </p:nvPr>
        </p:nvGraphicFramePr>
        <p:xfrm>
          <a:off x="606057" y="1881963"/>
          <a:ext cx="11025962" cy="3770316"/>
        </p:xfrm>
        <a:graphic>
          <a:graphicData uri="http://schemas.openxmlformats.org/drawingml/2006/table">
            <a:tbl>
              <a:tblPr firstRow="1" firstCol="1" bandRow="1">
                <a:tableStyleId>{C083E6E3-FA7D-4D7B-A595-EF9225AFEA82}</a:tableStyleId>
              </a:tblPr>
              <a:tblGrid>
                <a:gridCol w="3291418">
                  <a:extLst>
                    <a:ext uri="{9D8B030D-6E8A-4147-A177-3AD203B41FA5}">
                      <a16:colId xmlns:a16="http://schemas.microsoft.com/office/drawing/2014/main" val="3282693016"/>
                    </a:ext>
                  </a:extLst>
                </a:gridCol>
                <a:gridCol w="7734544">
                  <a:extLst>
                    <a:ext uri="{9D8B030D-6E8A-4147-A177-3AD203B41FA5}">
                      <a16:colId xmlns:a16="http://schemas.microsoft.com/office/drawing/2014/main" val="2514471568"/>
                    </a:ext>
                  </a:extLst>
                </a:gridCol>
              </a:tblGrid>
              <a:tr h="395558">
                <a:tc>
                  <a:txBody>
                    <a:bodyPr/>
                    <a:lstStyle/>
                    <a:p>
                      <a:pPr>
                        <a:lnSpc>
                          <a:spcPct val="150000"/>
                        </a:lnSpc>
                        <a:spcBef>
                          <a:spcPts val="35"/>
                        </a:spcBef>
                      </a:pPr>
                      <a:r>
                        <a:rPr lang="en-US" sz="2000" dirty="0">
                          <a:solidFill>
                            <a:schemeClr val="accent1">
                              <a:lumMod val="75000"/>
                            </a:schemeClr>
                          </a:solidFill>
                          <a:effectLst/>
                        </a:rPr>
                        <a:t>Course Instructor</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Dr Yara Magdy</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1884997"/>
                  </a:ext>
                </a:extLst>
              </a:tr>
              <a:tr h="395558">
                <a:tc>
                  <a:txBody>
                    <a:bodyPr/>
                    <a:lstStyle/>
                    <a:p>
                      <a:pPr>
                        <a:lnSpc>
                          <a:spcPct val="150000"/>
                        </a:lnSpc>
                        <a:spcBef>
                          <a:spcPts val="35"/>
                        </a:spcBef>
                      </a:pPr>
                      <a:r>
                        <a:rPr lang="en-US" sz="2000" dirty="0">
                          <a:solidFill>
                            <a:schemeClr val="accent1">
                              <a:lumMod val="75000"/>
                            </a:schemeClr>
                          </a:solidFill>
                          <a:effectLst/>
                        </a:rPr>
                        <a:t>Course Title</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Finance Concepts</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15035441"/>
                  </a:ext>
                </a:extLst>
              </a:tr>
              <a:tr h="395558">
                <a:tc>
                  <a:txBody>
                    <a:bodyPr/>
                    <a:lstStyle/>
                    <a:p>
                      <a:pPr>
                        <a:lnSpc>
                          <a:spcPct val="150000"/>
                        </a:lnSpc>
                        <a:spcBef>
                          <a:spcPts val="35"/>
                        </a:spcBef>
                      </a:pPr>
                      <a:r>
                        <a:rPr lang="en-US" sz="2000" dirty="0">
                          <a:solidFill>
                            <a:schemeClr val="accent1">
                              <a:lumMod val="75000"/>
                            </a:schemeClr>
                          </a:solidFill>
                          <a:effectLst/>
                        </a:rPr>
                        <a:t>Course Code</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FIN 615</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8305032"/>
                  </a:ext>
                </a:extLst>
              </a:tr>
              <a:tr h="395558">
                <a:tc>
                  <a:txBody>
                    <a:bodyPr/>
                    <a:lstStyle/>
                    <a:p>
                      <a:pPr>
                        <a:lnSpc>
                          <a:spcPct val="150000"/>
                        </a:lnSpc>
                        <a:spcBef>
                          <a:spcPts val="35"/>
                        </a:spcBef>
                      </a:pPr>
                      <a:r>
                        <a:rPr lang="en-US" sz="2000" dirty="0">
                          <a:solidFill>
                            <a:schemeClr val="accent1">
                              <a:lumMod val="75000"/>
                            </a:schemeClr>
                          </a:solidFill>
                          <a:effectLst/>
                        </a:rPr>
                        <a:t>Credit Hours</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3</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4208614"/>
                  </a:ext>
                </a:extLst>
              </a:tr>
              <a:tr h="395558">
                <a:tc>
                  <a:txBody>
                    <a:bodyPr/>
                    <a:lstStyle/>
                    <a:p>
                      <a:pPr>
                        <a:lnSpc>
                          <a:spcPct val="150000"/>
                        </a:lnSpc>
                        <a:spcBef>
                          <a:spcPts val="35"/>
                        </a:spcBef>
                      </a:pPr>
                      <a:r>
                        <a:rPr lang="en-US" sz="2000" dirty="0">
                          <a:solidFill>
                            <a:schemeClr val="accent1">
                              <a:lumMod val="75000"/>
                            </a:schemeClr>
                          </a:solidFill>
                          <a:effectLst/>
                        </a:rPr>
                        <a:t>Program</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Master of Financial Technology</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43943349"/>
                  </a:ext>
                </a:extLst>
              </a:tr>
              <a:tr h="395558">
                <a:tc>
                  <a:txBody>
                    <a:bodyPr/>
                    <a:lstStyle/>
                    <a:p>
                      <a:pPr>
                        <a:lnSpc>
                          <a:spcPct val="150000"/>
                        </a:lnSpc>
                        <a:spcBef>
                          <a:spcPts val="35"/>
                        </a:spcBef>
                      </a:pPr>
                      <a:r>
                        <a:rPr lang="en-US" sz="2000" dirty="0">
                          <a:solidFill>
                            <a:schemeClr val="accent1">
                              <a:lumMod val="75000"/>
                            </a:schemeClr>
                          </a:solidFill>
                          <a:effectLst/>
                        </a:rPr>
                        <a:t>Faculty</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tx1">
                              <a:lumMod val="95000"/>
                              <a:lumOff val="5000"/>
                            </a:schemeClr>
                          </a:solidFill>
                          <a:effectLst/>
                        </a:rPr>
                        <a:t>Faculty of Humanities</a:t>
                      </a:r>
                      <a:endParaRPr lang="en-EG" sz="14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9244503"/>
                  </a:ext>
                </a:extLst>
              </a:tr>
              <a:tr h="395558">
                <a:tc>
                  <a:txBody>
                    <a:bodyPr/>
                    <a:lstStyle/>
                    <a:p>
                      <a:pPr>
                        <a:lnSpc>
                          <a:spcPct val="150000"/>
                        </a:lnSpc>
                        <a:spcBef>
                          <a:spcPts val="35"/>
                        </a:spcBef>
                      </a:pPr>
                      <a:r>
                        <a:rPr lang="en-US" sz="2000" dirty="0">
                          <a:solidFill>
                            <a:schemeClr val="accent1">
                              <a:lumMod val="75000"/>
                            </a:schemeClr>
                          </a:solidFill>
                          <a:effectLst/>
                        </a:rPr>
                        <a:t>Language of Instruction</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English</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84670452"/>
                  </a:ext>
                </a:extLst>
              </a:tr>
              <a:tr h="886541">
                <a:tc>
                  <a:txBody>
                    <a:bodyPr/>
                    <a:lstStyle/>
                    <a:p>
                      <a:pPr>
                        <a:lnSpc>
                          <a:spcPct val="150000"/>
                        </a:lnSpc>
                        <a:spcBef>
                          <a:spcPts val="35"/>
                        </a:spcBef>
                      </a:pPr>
                      <a:r>
                        <a:rPr lang="en-US" sz="2000" dirty="0">
                          <a:solidFill>
                            <a:schemeClr val="accent1">
                              <a:lumMod val="75000"/>
                            </a:schemeClr>
                          </a:solidFill>
                          <a:effectLst/>
                        </a:rPr>
                        <a:t>Teaching References</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spcBef>
                          <a:spcPts val="35"/>
                        </a:spcBef>
                      </a:pPr>
                      <a:r>
                        <a:rPr lang="en-GB" sz="2000" dirty="0">
                          <a:solidFill>
                            <a:schemeClr val="tx1">
                              <a:lumMod val="95000"/>
                              <a:lumOff val="5000"/>
                            </a:schemeClr>
                          </a:solidFill>
                          <a:effectLst/>
                        </a:rPr>
                        <a:t>Madura, J. (2013). Financial Markets and Institutions. </a:t>
                      </a:r>
                      <a:r>
                        <a:rPr lang="en-GB" sz="2000" dirty="0" err="1">
                          <a:solidFill>
                            <a:schemeClr val="tx1">
                              <a:lumMod val="95000"/>
                              <a:lumOff val="5000"/>
                            </a:schemeClr>
                          </a:solidFill>
                          <a:effectLst/>
                        </a:rPr>
                        <a:t>Cenage</a:t>
                      </a:r>
                      <a:r>
                        <a:rPr lang="en-GB" sz="2000" dirty="0">
                          <a:solidFill>
                            <a:schemeClr val="tx1">
                              <a:lumMod val="95000"/>
                              <a:lumOff val="5000"/>
                            </a:schemeClr>
                          </a:solidFill>
                          <a:effectLst/>
                        </a:rPr>
                        <a:t> Learning</a:t>
                      </a:r>
                      <a:endParaRPr lang="en-EG" sz="1400" dirty="0">
                        <a:solidFill>
                          <a:schemeClr val="tx1">
                            <a:lumMod val="95000"/>
                            <a:lumOff val="5000"/>
                          </a:schemeClr>
                        </a:solidFill>
                        <a:effectLst/>
                      </a:endParaRPr>
                    </a:p>
                    <a:p>
                      <a:pPr>
                        <a:spcBef>
                          <a:spcPts val="35"/>
                        </a:spcBef>
                      </a:pPr>
                      <a:r>
                        <a:rPr lang="en-GB" sz="2000" dirty="0">
                          <a:solidFill>
                            <a:schemeClr val="tx1">
                              <a:lumMod val="95000"/>
                              <a:lumOff val="5000"/>
                            </a:schemeClr>
                          </a:solidFill>
                          <a:effectLst/>
                        </a:rPr>
                        <a:t>Arthur J. Keown, John D. Martin, and J. Willian Petty (2017). Foundations of Finance. Pearson.</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76800796"/>
                  </a:ext>
                </a:extLst>
              </a:tr>
            </a:tbl>
          </a:graphicData>
        </a:graphic>
      </p:graphicFrame>
      <p:sp>
        <p:nvSpPr>
          <p:cNvPr id="3" name="TextBox 2">
            <a:extLst>
              <a:ext uri="{FF2B5EF4-FFF2-40B4-BE49-F238E27FC236}">
                <a16:creationId xmlns:a16="http://schemas.microsoft.com/office/drawing/2014/main" id="{0F08918B-D31D-8FCB-B255-B5DACA7B84A3}"/>
              </a:ext>
            </a:extLst>
          </p:cNvPr>
          <p:cNvSpPr txBox="1"/>
          <p:nvPr/>
        </p:nvSpPr>
        <p:spPr>
          <a:xfrm>
            <a:off x="8294798" y="6422022"/>
            <a:ext cx="6099716" cy="369332"/>
          </a:xfrm>
          <a:prstGeom prst="rect">
            <a:avLst/>
          </a:prstGeom>
          <a:noFill/>
        </p:spPr>
        <p:txBody>
          <a:bodyPr wrap="square">
            <a:spAutoFit/>
          </a:bodyPr>
          <a:lstStyle/>
          <a:p>
            <a:r>
              <a:rPr lang="en-EG" b="1" dirty="0"/>
              <a:t>www.midocean.ae</a:t>
            </a:r>
          </a:p>
        </p:txBody>
      </p:sp>
      <p:pic>
        <p:nvPicPr>
          <p:cNvPr id="5" name="Graphic 21">
            <a:extLst>
              <a:ext uri="{FF2B5EF4-FFF2-40B4-BE49-F238E27FC236}">
                <a16:creationId xmlns:a16="http://schemas.microsoft.com/office/drawing/2014/main" id="{DBF3BFE1-12A1-C6EF-EDC8-93BFEB707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7470"/>
            <a:ext cx="2954655" cy="1379622"/>
          </a:xfrm>
          <a:prstGeom prst="rect">
            <a:avLst/>
          </a:prstGeom>
        </p:spPr>
      </p:pic>
    </p:spTree>
    <p:extLst>
      <p:ext uri="{BB962C8B-B14F-4D97-AF65-F5344CB8AC3E}">
        <p14:creationId xmlns:p14="http://schemas.microsoft.com/office/powerpoint/2010/main" val="3742789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1BAA8-8F83-4D99-443F-F1883813FF53}"/>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Arial" panose="020B0604020202020204" pitchFamily="34" charset="0"/>
              </a:rPr>
              <a:t>Course Description</a:t>
            </a:r>
            <a:endParaRPr lang="en-EG" sz="6000" dirty="0"/>
          </a:p>
        </p:txBody>
      </p:sp>
      <p:sp>
        <p:nvSpPr>
          <p:cNvPr id="3" name="Content Placeholder 2">
            <a:extLst>
              <a:ext uri="{FF2B5EF4-FFF2-40B4-BE49-F238E27FC236}">
                <a16:creationId xmlns:a16="http://schemas.microsoft.com/office/drawing/2014/main" id="{A9993216-03EA-77B3-9F28-A472EEE4B777}"/>
              </a:ext>
            </a:extLst>
          </p:cNvPr>
          <p:cNvSpPr>
            <a:spLocks noGrp="1"/>
          </p:cNvSpPr>
          <p:nvPr>
            <p:ph idx="1"/>
          </p:nvPr>
        </p:nvSpPr>
        <p:spPr/>
        <p:txBody>
          <a:bodyPr>
            <a:normAutofit/>
          </a:bodyPr>
          <a:lstStyle/>
          <a:p>
            <a:pPr marL="0" indent="0">
              <a:buNone/>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The course emphasizes particularly banks and credit markets, and their role in generating economic growth as well as financial crises. Basic economic theories and models developed to understand these phenomena are covered, and the theoretical analysis is complemented with a historical perspective.</a:t>
            </a:r>
            <a:endParaRPr lang="en-EG"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4000" dirty="0"/>
          </a:p>
        </p:txBody>
      </p:sp>
      <p:sp>
        <p:nvSpPr>
          <p:cNvPr id="4" name="TextBox 3">
            <a:extLst>
              <a:ext uri="{FF2B5EF4-FFF2-40B4-BE49-F238E27FC236}">
                <a16:creationId xmlns:a16="http://schemas.microsoft.com/office/drawing/2014/main" id="{0DFF0A88-E248-FD8E-0313-E05AA5BA688E}"/>
              </a:ext>
            </a:extLst>
          </p:cNvPr>
          <p:cNvSpPr txBox="1"/>
          <p:nvPr/>
        </p:nvSpPr>
        <p:spPr>
          <a:xfrm>
            <a:off x="8294798" y="6422022"/>
            <a:ext cx="6099716" cy="369332"/>
          </a:xfrm>
          <a:prstGeom prst="rect">
            <a:avLst/>
          </a:prstGeom>
          <a:noFill/>
        </p:spPr>
        <p:txBody>
          <a:bodyPr wrap="square">
            <a:spAutoFit/>
          </a:bodyPr>
          <a:lstStyle/>
          <a:p>
            <a:r>
              <a:rPr lang="en-EG" b="1" dirty="0"/>
              <a:t>www.midocean.ae</a:t>
            </a:r>
          </a:p>
        </p:txBody>
      </p:sp>
      <p:pic>
        <p:nvPicPr>
          <p:cNvPr id="5" name="Graphic 21">
            <a:extLst>
              <a:ext uri="{FF2B5EF4-FFF2-40B4-BE49-F238E27FC236}">
                <a16:creationId xmlns:a16="http://schemas.microsoft.com/office/drawing/2014/main" id="{79742855-8608-412D-FE52-763260B6F4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24633" y="230188"/>
            <a:ext cx="2954655" cy="1379622"/>
          </a:xfrm>
          <a:prstGeom prst="rect">
            <a:avLst/>
          </a:prstGeom>
        </p:spPr>
      </p:pic>
    </p:spTree>
    <p:extLst>
      <p:ext uri="{BB962C8B-B14F-4D97-AF65-F5344CB8AC3E}">
        <p14:creationId xmlns:p14="http://schemas.microsoft.com/office/powerpoint/2010/main" val="3179657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21071-3B27-EADB-654F-AE7755CFF862}"/>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Course Aim</a:t>
            </a:r>
            <a:endParaRPr lang="en-EG" dirty="0"/>
          </a:p>
        </p:txBody>
      </p:sp>
      <p:sp>
        <p:nvSpPr>
          <p:cNvPr id="3" name="Content Placeholder 2">
            <a:extLst>
              <a:ext uri="{FF2B5EF4-FFF2-40B4-BE49-F238E27FC236}">
                <a16:creationId xmlns:a16="http://schemas.microsoft.com/office/drawing/2014/main" id="{45874B4F-FB2A-970E-8C6C-A45C02730005}"/>
              </a:ext>
            </a:extLst>
          </p:cNvPr>
          <p:cNvSpPr>
            <a:spLocks noGrp="1"/>
          </p:cNvSpPr>
          <p:nvPr>
            <p:ph idx="1"/>
          </p:nvPr>
        </p:nvSpPr>
        <p:spPr>
          <a:xfrm>
            <a:off x="627321" y="1594884"/>
            <a:ext cx="11217349" cy="4582079"/>
          </a:xfrm>
        </p:spPr>
        <p:txBody>
          <a:bodyPr>
            <a:normAutofit fontScale="85000" lnSpcReduction="20000"/>
          </a:bodyPr>
          <a:lstStyle/>
          <a:p>
            <a:pPr marL="0" indent="0">
              <a:spcBef>
                <a:spcPts val="35"/>
              </a:spcBef>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59055"/>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Upon completion of this course, students should be able</a:t>
            </a:r>
            <a:r>
              <a:rPr lang="en-GB" sz="2200" b="1" spc="-60"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to:</a:t>
            </a:r>
            <a:endParaRPr lang="en-EG" sz="22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Discuss and critically assess different approaches to valuation, including the present value rule and discounting.</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Summarize the evidence on historical returns of different assets.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List and explain the types of securities that firms can issue to finance themselves.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Outline and describe the historical development of financial markets and institutions.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Discuss and critically assess the historical evolution of forms of banking and of banking regulation.</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Understand the types and nature of financial system.</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Analyze financial statements.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Evaluate projects using capital budgeting techniques.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endParaRPr lang="en-EG" sz="3200" dirty="0"/>
          </a:p>
        </p:txBody>
      </p:sp>
      <p:sp>
        <p:nvSpPr>
          <p:cNvPr id="4" name="TextBox 3">
            <a:extLst>
              <a:ext uri="{FF2B5EF4-FFF2-40B4-BE49-F238E27FC236}">
                <a16:creationId xmlns:a16="http://schemas.microsoft.com/office/drawing/2014/main" id="{D88B7923-7DF0-55B9-8A13-5035DE9F4AC5}"/>
              </a:ext>
            </a:extLst>
          </p:cNvPr>
          <p:cNvSpPr txBox="1"/>
          <p:nvPr/>
        </p:nvSpPr>
        <p:spPr>
          <a:xfrm>
            <a:off x="8294798" y="6422022"/>
            <a:ext cx="6099716" cy="369332"/>
          </a:xfrm>
          <a:prstGeom prst="rect">
            <a:avLst/>
          </a:prstGeom>
          <a:noFill/>
        </p:spPr>
        <p:txBody>
          <a:bodyPr wrap="square">
            <a:spAutoFit/>
          </a:bodyPr>
          <a:lstStyle/>
          <a:p>
            <a:r>
              <a:rPr lang="en-EG" b="1" dirty="0"/>
              <a:t>www.midocean.ae</a:t>
            </a:r>
          </a:p>
        </p:txBody>
      </p:sp>
      <p:pic>
        <p:nvPicPr>
          <p:cNvPr id="5" name="Graphic 21">
            <a:extLst>
              <a:ext uri="{FF2B5EF4-FFF2-40B4-BE49-F238E27FC236}">
                <a16:creationId xmlns:a16="http://schemas.microsoft.com/office/drawing/2014/main" id="{CB0B0642-F7ED-6D05-F97D-431C9A3CAD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90015" y="215262"/>
            <a:ext cx="2954655" cy="1379622"/>
          </a:xfrm>
          <a:prstGeom prst="rect">
            <a:avLst/>
          </a:prstGeom>
        </p:spPr>
      </p:pic>
    </p:spTree>
    <p:extLst>
      <p:ext uri="{BB962C8B-B14F-4D97-AF65-F5344CB8AC3E}">
        <p14:creationId xmlns:p14="http://schemas.microsoft.com/office/powerpoint/2010/main" val="4158033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8EC24-FCCA-1A22-B64F-88726297E23C}"/>
              </a:ext>
            </a:extLst>
          </p:cNvPr>
          <p:cNvSpPr>
            <a:spLocks noGrp="1"/>
          </p:cNvSpPr>
          <p:nvPr>
            <p:ph type="title"/>
          </p:nvPr>
        </p:nvSpPr>
        <p:spPr/>
        <p:txBody>
          <a:bodyPr/>
          <a:lstStyle/>
          <a:p>
            <a:r>
              <a:rPr lang="en-EG" dirty="0"/>
              <a:t>Course Syllabus</a:t>
            </a:r>
          </a:p>
        </p:txBody>
      </p:sp>
      <p:graphicFrame>
        <p:nvGraphicFramePr>
          <p:cNvPr id="4" name="Content Placeholder 3">
            <a:extLst>
              <a:ext uri="{FF2B5EF4-FFF2-40B4-BE49-F238E27FC236}">
                <a16:creationId xmlns:a16="http://schemas.microsoft.com/office/drawing/2014/main" id="{79A71555-464C-A053-6F19-718397D276A6}"/>
              </a:ext>
            </a:extLst>
          </p:cNvPr>
          <p:cNvGraphicFramePr>
            <a:graphicFrameLocks noGrp="1"/>
          </p:cNvGraphicFramePr>
          <p:nvPr>
            <p:ph idx="1"/>
            <p:extLst>
              <p:ext uri="{D42A27DB-BD31-4B8C-83A1-F6EECF244321}">
                <p14:modId xmlns:p14="http://schemas.microsoft.com/office/powerpoint/2010/main" val="4226755656"/>
              </p:ext>
            </p:extLst>
          </p:nvPr>
        </p:nvGraphicFramePr>
        <p:xfrm>
          <a:off x="2348934" y="1531200"/>
          <a:ext cx="7746243" cy="4716620"/>
        </p:xfrm>
        <a:graphic>
          <a:graphicData uri="http://schemas.openxmlformats.org/drawingml/2006/table">
            <a:tbl>
              <a:tblPr firstRow="1" firstCol="1" bandRow="1">
                <a:tableStyleId>{C083E6E3-FA7D-4D7B-A595-EF9225AFEA82}</a:tableStyleId>
              </a:tblPr>
              <a:tblGrid>
                <a:gridCol w="1278022">
                  <a:extLst>
                    <a:ext uri="{9D8B030D-6E8A-4147-A177-3AD203B41FA5}">
                      <a16:colId xmlns:a16="http://schemas.microsoft.com/office/drawing/2014/main" val="4064176079"/>
                    </a:ext>
                  </a:extLst>
                </a:gridCol>
                <a:gridCol w="6468221">
                  <a:extLst>
                    <a:ext uri="{9D8B030D-6E8A-4147-A177-3AD203B41FA5}">
                      <a16:colId xmlns:a16="http://schemas.microsoft.com/office/drawing/2014/main" val="95371214"/>
                    </a:ext>
                  </a:extLst>
                </a:gridCol>
              </a:tblGrid>
              <a:tr h="474369">
                <a:tc>
                  <a:txBody>
                    <a:bodyPr/>
                    <a:lstStyle/>
                    <a:p>
                      <a:pPr algn="ctr">
                        <a:lnSpc>
                          <a:spcPct val="200000"/>
                        </a:lnSpc>
                      </a:pPr>
                      <a:r>
                        <a:rPr lang="en-US" sz="1800" dirty="0">
                          <a:solidFill>
                            <a:schemeClr val="accent5">
                              <a:lumMod val="75000"/>
                            </a:schemeClr>
                          </a:solidFill>
                          <a:effectLst/>
                        </a:rPr>
                        <a:t>Week</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200000"/>
                        </a:lnSpc>
                      </a:pPr>
                      <a:r>
                        <a:rPr lang="en-US" sz="1800" dirty="0">
                          <a:solidFill>
                            <a:schemeClr val="accent5">
                              <a:lumMod val="75000"/>
                            </a:schemeClr>
                          </a:solidFill>
                          <a:effectLst/>
                        </a:rPr>
                        <a:t>Topic</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75538466"/>
                  </a:ext>
                </a:extLst>
              </a:tr>
              <a:tr h="317647">
                <a:tc>
                  <a:txBody>
                    <a:bodyPr/>
                    <a:lstStyle/>
                    <a:p>
                      <a:pPr algn="ctr">
                        <a:lnSpc>
                          <a:spcPct val="150000"/>
                        </a:lnSpc>
                      </a:pPr>
                      <a:r>
                        <a:rPr lang="en-US" sz="1600" dirty="0">
                          <a:solidFill>
                            <a:schemeClr val="accent5">
                              <a:lumMod val="75000"/>
                            </a:schemeClr>
                          </a:solidFill>
                          <a:effectLst/>
                        </a:rPr>
                        <a:t>Week 1</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Orientation Session</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99971543"/>
                  </a:ext>
                </a:extLst>
              </a:tr>
              <a:tr h="317647">
                <a:tc>
                  <a:txBody>
                    <a:bodyPr/>
                    <a:lstStyle/>
                    <a:p>
                      <a:pPr algn="ctr">
                        <a:lnSpc>
                          <a:spcPct val="150000"/>
                        </a:lnSpc>
                      </a:pPr>
                      <a:r>
                        <a:rPr lang="en-US" sz="1600" dirty="0">
                          <a:solidFill>
                            <a:schemeClr val="accent5">
                              <a:lumMod val="75000"/>
                            </a:schemeClr>
                          </a:solidFill>
                          <a:effectLst/>
                        </a:rPr>
                        <a:t>Week 2</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tx1">
                              <a:lumMod val="95000"/>
                              <a:lumOff val="5000"/>
                            </a:schemeClr>
                          </a:solidFill>
                          <a:effectLst/>
                        </a:rPr>
                        <a:t>Introduction to Financial System</a:t>
                      </a:r>
                      <a:endParaRPr lang="en-EG" sz="11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16310693"/>
                  </a:ext>
                </a:extLst>
              </a:tr>
              <a:tr h="317647">
                <a:tc>
                  <a:txBody>
                    <a:bodyPr/>
                    <a:lstStyle/>
                    <a:p>
                      <a:pPr algn="ctr">
                        <a:lnSpc>
                          <a:spcPct val="150000"/>
                        </a:lnSpc>
                      </a:pPr>
                      <a:r>
                        <a:rPr lang="en-US" sz="1600" dirty="0">
                          <a:solidFill>
                            <a:schemeClr val="accent5">
                              <a:lumMod val="75000"/>
                            </a:schemeClr>
                          </a:solidFill>
                          <a:effectLst/>
                        </a:rPr>
                        <a:t>Week 3</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Financial Markets</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39367502"/>
                  </a:ext>
                </a:extLst>
              </a:tr>
              <a:tr h="317647">
                <a:tc>
                  <a:txBody>
                    <a:bodyPr/>
                    <a:lstStyle/>
                    <a:p>
                      <a:pPr algn="ctr">
                        <a:lnSpc>
                          <a:spcPct val="150000"/>
                        </a:lnSpc>
                      </a:pPr>
                      <a:r>
                        <a:rPr lang="en-US" sz="1600" dirty="0">
                          <a:solidFill>
                            <a:schemeClr val="accent5">
                              <a:lumMod val="75000"/>
                            </a:schemeClr>
                          </a:solidFill>
                          <a:effectLst/>
                        </a:rPr>
                        <a:t>Week 4</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Foundations of Financial Management</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8399586"/>
                  </a:ext>
                </a:extLst>
              </a:tr>
              <a:tr h="317647">
                <a:tc>
                  <a:txBody>
                    <a:bodyPr/>
                    <a:lstStyle/>
                    <a:p>
                      <a:pPr algn="ctr">
                        <a:lnSpc>
                          <a:spcPct val="150000"/>
                        </a:lnSpc>
                      </a:pPr>
                      <a:r>
                        <a:rPr lang="en-US" sz="1600">
                          <a:solidFill>
                            <a:schemeClr val="accent5">
                              <a:lumMod val="75000"/>
                            </a:schemeClr>
                          </a:solidFill>
                          <a:effectLst/>
                        </a:rPr>
                        <a:t>Week 5</a:t>
                      </a:r>
                      <a:endParaRPr lang="en-EG" sz="110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tx1">
                              <a:lumMod val="95000"/>
                              <a:lumOff val="5000"/>
                            </a:schemeClr>
                          </a:solidFill>
                          <a:effectLst/>
                        </a:rPr>
                        <a:t>Financial Statements &amp; Analysis - Part 1</a:t>
                      </a:r>
                      <a:endParaRPr lang="en-EG" sz="11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25144038"/>
                  </a:ext>
                </a:extLst>
              </a:tr>
              <a:tr h="317647">
                <a:tc>
                  <a:txBody>
                    <a:bodyPr/>
                    <a:lstStyle/>
                    <a:p>
                      <a:pPr algn="ctr">
                        <a:lnSpc>
                          <a:spcPct val="150000"/>
                        </a:lnSpc>
                      </a:pPr>
                      <a:r>
                        <a:rPr lang="en-US" sz="1600" dirty="0">
                          <a:solidFill>
                            <a:schemeClr val="accent5">
                              <a:lumMod val="75000"/>
                            </a:schemeClr>
                          </a:solidFill>
                          <a:effectLst/>
                        </a:rPr>
                        <a:t>Week 6</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tx1">
                              <a:lumMod val="95000"/>
                              <a:lumOff val="5000"/>
                            </a:schemeClr>
                          </a:solidFill>
                          <a:effectLst/>
                        </a:rPr>
                        <a:t>Financial Statements &amp; Analysis - Part 2</a:t>
                      </a:r>
                      <a:endParaRPr lang="en-EG" sz="11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49594556"/>
                  </a:ext>
                </a:extLst>
              </a:tr>
              <a:tr h="317647">
                <a:tc>
                  <a:txBody>
                    <a:bodyPr/>
                    <a:lstStyle/>
                    <a:p>
                      <a:pPr algn="ctr">
                        <a:lnSpc>
                          <a:spcPct val="150000"/>
                        </a:lnSpc>
                      </a:pPr>
                      <a:r>
                        <a:rPr lang="en-US" sz="1600" dirty="0">
                          <a:solidFill>
                            <a:schemeClr val="accent5">
                              <a:lumMod val="75000"/>
                            </a:schemeClr>
                          </a:solidFill>
                          <a:effectLst/>
                        </a:rPr>
                        <a:t>Week 7</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tx1">
                              <a:lumMod val="95000"/>
                              <a:lumOff val="5000"/>
                            </a:schemeClr>
                          </a:solidFill>
                          <a:effectLst/>
                        </a:rPr>
                        <a:t>Financial Statements &amp; Analysis - Part 3</a:t>
                      </a:r>
                      <a:endParaRPr lang="en-EG" sz="11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07317938"/>
                  </a:ext>
                </a:extLst>
              </a:tr>
              <a:tr h="317647">
                <a:tc>
                  <a:txBody>
                    <a:bodyPr/>
                    <a:lstStyle/>
                    <a:p>
                      <a:pPr algn="ctr">
                        <a:lnSpc>
                          <a:spcPct val="150000"/>
                        </a:lnSpc>
                      </a:pPr>
                      <a:r>
                        <a:rPr lang="en-US" sz="1600" dirty="0">
                          <a:solidFill>
                            <a:schemeClr val="accent5">
                              <a:lumMod val="75000"/>
                            </a:schemeClr>
                          </a:solidFill>
                          <a:effectLst/>
                        </a:rPr>
                        <a:t>Week 8</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Time Value of Money – Part 1</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45678773"/>
                  </a:ext>
                </a:extLst>
              </a:tr>
              <a:tr h="317647">
                <a:tc>
                  <a:txBody>
                    <a:bodyPr/>
                    <a:lstStyle/>
                    <a:p>
                      <a:pPr algn="ctr">
                        <a:lnSpc>
                          <a:spcPct val="150000"/>
                        </a:lnSpc>
                      </a:pPr>
                      <a:r>
                        <a:rPr lang="en-US" sz="1600" dirty="0">
                          <a:solidFill>
                            <a:schemeClr val="accent5">
                              <a:lumMod val="75000"/>
                            </a:schemeClr>
                          </a:solidFill>
                          <a:effectLst/>
                        </a:rPr>
                        <a:t>Week 9</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Time Value of Money – Part 2</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04273136"/>
                  </a:ext>
                </a:extLst>
              </a:tr>
              <a:tr h="317647">
                <a:tc>
                  <a:txBody>
                    <a:bodyPr/>
                    <a:lstStyle/>
                    <a:p>
                      <a:pPr algn="ctr">
                        <a:lnSpc>
                          <a:spcPct val="150000"/>
                        </a:lnSpc>
                      </a:pPr>
                      <a:r>
                        <a:rPr lang="en-US" sz="1600" dirty="0">
                          <a:solidFill>
                            <a:schemeClr val="accent5">
                              <a:lumMod val="75000"/>
                            </a:schemeClr>
                          </a:solidFill>
                          <a:effectLst/>
                        </a:rPr>
                        <a:t>Week 10</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Capital Budgeting – Part 1</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63264677"/>
                  </a:ext>
                </a:extLst>
              </a:tr>
              <a:tr h="317647">
                <a:tc>
                  <a:txBody>
                    <a:bodyPr/>
                    <a:lstStyle/>
                    <a:p>
                      <a:pPr algn="ctr">
                        <a:lnSpc>
                          <a:spcPct val="150000"/>
                        </a:lnSpc>
                      </a:pPr>
                      <a:r>
                        <a:rPr lang="en-US" sz="1600" dirty="0">
                          <a:solidFill>
                            <a:schemeClr val="accent5">
                              <a:lumMod val="75000"/>
                            </a:schemeClr>
                          </a:solidFill>
                          <a:effectLst/>
                        </a:rPr>
                        <a:t>Week 11</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Capital Budgeting – Part 2</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04794674"/>
                  </a:ext>
                </a:extLst>
              </a:tr>
              <a:tr h="317647">
                <a:tc>
                  <a:txBody>
                    <a:bodyPr/>
                    <a:lstStyle/>
                    <a:p>
                      <a:pPr algn="ctr">
                        <a:lnSpc>
                          <a:spcPct val="150000"/>
                        </a:lnSpc>
                      </a:pPr>
                      <a:r>
                        <a:rPr lang="en-US" sz="1600" dirty="0">
                          <a:solidFill>
                            <a:schemeClr val="accent5">
                              <a:lumMod val="75000"/>
                            </a:schemeClr>
                          </a:solidFill>
                          <a:effectLst/>
                        </a:rPr>
                        <a:t>Week 12</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Discussion</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3122445"/>
                  </a:ext>
                </a:extLst>
              </a:tr>
              <a:tr h="317647">
                <a:tc>
                  <a:txBody>
                    <a:bodyPr/>
                    <a:lstStyle/>
                    <a:p>
                      <a:pPr algn="ctr">
                        <a:lnSpc>
                          <a:spcPct val="150000"/>
                        </a:lnSpc>
                      </a:pPr>
                      <a:r>
                        <a:rPr lang="en-US" sz="1600" dirty="0">
                          <a:solidFill>
                            <a:schemeClr val="accent5">
                              <a:lumMod val="75000"/>
                            </a:schemeClr>
                          </a:solidFill>
                          <a:effectLst/>
                        </a:rPr>
                        <a:t>Week 13</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Final Exams</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74521526"/>
                  </a:ext>
                </a:extLst>
              </a:tr>
            </a:tbl>
          </a:graphicData>
        </a:graphic>
      </p:graphicFrame>
      <p:sp>
        <p:nvSpPr>
          <p:cNvPr id="3" name="TextBox 2">
            <a:extLst>
              <a:ext uri="{FF2B5EF4-FFF2-40B4-BE49-F238E27FC236}">
                <a16:creationId xmlns:a16="http://schemas.microsoft.com/office/drawing/2014/main" id="{6C4F4E64-8317-D661-A14C-D107888DC76B}"/>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5" name="Graphic 21">
            <a:extLst>
              <a:ext uri="{FF2B5EF4-FFF2-40B4-BE49-F238E27FC236}">
                <a16:creationId xmlns:a16="http://schemas.microsoft.com/office/drawing/2014/main" id="{ECABCE24-A30C-427F-78DF-F3ED124DE4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Tree>
    <p:extLst>
      <p:ext uri="{BB962C8B-B14F-4D97-AF65-F5344CB8AC3E}">
        <p14:creationId xmlns:p14="http://schemas.microsoft.com/office/powerpoint/2010/main" val="2372677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793FE-DD50-CBF4-8982-3A28995026D8}"/>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Teaching and Learning Methods</a:t>
            </a:r>
            <a:endParaRPr lang="en-EG" dirty="0"/>
          </a:p>
        </p:txBody>
      </p:sp>
      <p:sp>
        <p:nvSpPr>
          <p:cNvPr id="3" name="Content Placeholder 2">
            <a:extLst>
              <a:ext uri="{FF2B5EF4-FFF2-40B4-BE49-F238E27FC236}">
                <a16:creationId xmlns:a16="http://schemas.microsoft.com/office/drawing/2014/main" id="{6FCA5969-923B-04D6-7EC6-55146D470F2D}"/>
              </a:ext>
            </a:extLst>
          </p:cNvPr>
          <p:cNvSpPr>
            <a:spLocks noGrp="1"/>
          </p:cNvSpPr>
          <p:nvPr>
            <p:ph idx="1"/>
          </p:nvPr>
        </p:nvSpPr>
        <p:spPr/>
        <p:txBody>
          <a:bodyPr/>
          <a:lstStyle/>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Lectures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Discussion</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Problem Solving</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Quizzes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Final exams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EG" dirty="0"/>
          </a:p>
        </p:txBody>
      </p:sp>
      <p:sp>
        <p:nvSpPr>
          <p:cNvPr id="4" name="TextBox 3">
            <a:extLst>
              <a:ext uri="{FF2B5EF4-FFF2-40B4-BE49-F238E27FC236}">
                <a16:creationId xmlns:a16="http://schemas.microsoft.com/office/drawing/2014/main" id="{F535D204-4A0C-5D1C-4148-4089B6694FD5}"/>
              </a:ext>
            </a:extLst>
          </p:cNvPr>
          <p:cNvSpPr txBox="1"/>
          <p:nvPr/>
        </p:nvSpPr>
        <p:spPr>
          <a:xfrm>
            <a:off x="8294798" y="6422022"/>
            <a:ext cx="6099716" cy="400110"/>
          </a:xfrm>
          <a:prstGeom prst="rect">
            <a:avLst/>
          </a:prstGeom>
          <a:noFill/>
        </p:spPr>
        <p:txBody>
          <a:bodyPr wrap="square">
            <a:spAutoFit/>
          </a:bodyPr>
          <a:lstStyle/>
          <a:p>
            <a:r>
              <a:rPr lang="en-EG" sz="2000" b="1" dirty="0"/>
              <a:t>www.midocean.ae</a:t>
            </a:r>
          </a:p>
        </p:txBody>
      </p:sp>
      <p:pic>
        <p:nvPicPr>
          <p:cNvPr id="5" name="Graphic 21">
            <a:extLst>
              <a:ext uri="{FF2B5EF4-FFF2-40B4-BE49-F238E27FC236}">
                <a16:creationId xmlns:a16="http://schemas.microsoft.com/office/drawing/2014/main" id="{8A550383-38BE-6527-B930-6F01DBE494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3149" y="-8774"/>
            <a:ext cx="2954655" cy="1379622"/>
          </a:xfrm>
          <a:prstGeom prst="rect">
            <a:avLst/>
          </a:prstGeom>
        </p:spPr>
      </p:pic>
    </p:spTree>
    <p:extLst>
      <p:ext uri="{BB962C8B-B14F-4D97-AF65-F5344CB8AC3E}">
        <p14:creationId xmlns:p14="http://schemas.microsoft.com/office/powerpoint/2010/main" val="2834273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12EEC9-F3B1-4A51-91B3-E88AB29F205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7BA20AC-17E6-4342-847A-D44C628DF0F2}">
  <ds:schemaRefs>
    <ds:schemaRef ds:uri="http://schemas.microsoft.com/sharepoint/v3/contenttype/forms"/>
  </ds:schemaRefs>
</ds:datastoreItem>
</file>

<file path=customXml/itemProps3.xml><?xml version="1.0" encoding="utf-8"?>
<ds:datastoreItem xmlns:ds="http://schemas.openxmlformats.org/officeDocument/2006/customXml" ds:itemID="{A906858D-6E57-4DA1-B925-0856BE856E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TotalTime>
  <Words>2567</Words>
  <Application>Microsoft Office PowerPoint</Application>
  <PresentationFormat>Widescreen</PresentationFormat>
  <Paragraphs>182</Paragraphs>
  <Slides>25</Slides>
  <Notes>4</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FinTech</vt:lpstr>
      <vt:lpstr>PowerPoint Presentation</vt:lpstr>
      <vt:lpstr>Fintech Evolution</vt:lpstr>
      <vt:lpstr>Fintech Evolution</vt:lpstr>
      <vt:lpstr>FinTech Drivers</vt:lpstr>
      <vt:lpstr>FinTech Drivers</vt:lpstr>
      <vt:lpstr>FinTech Key Players, Products and Trends </vt:lpstr>
      <vt:lpstr>FinTech Key Players, Products and Trends  </vt:lpstr>
      <vt:lpstr>1. Mobile payments and e-wallets </vt:lpstr>
      <vt:lpstr>2. Electronic Banking </vt:lpstr>
      <vt:lpstr>3. Artificial intelligence (AI) and big data </vt:lpstr>
      <vt:lpstr>4. Machine learning</vt:lpstr>
      <vt:lpstr>5. Biometrics </vt:lpstr>
      <vt:lpstr>6. Robo-advice</vt:lpstr>
      <vt:lpstr>7. Blockchain </vt:lpstr>
      <vt:lpstr>Master of Financial Technology</vt:lpstr>
      <vt:lpstr>Program Learning Outcomes</vt:lpstr>
      <vt:lpstr>Course Basic Information</vt:lpstr>
      <vt:lpstr>Course Description</vt:lpstr>
      <vt:lpstr>Course Aim</vt:lpstr>
      <vt:lpstr>Course Syllabus</vt:lpstr>
      <vt:lpstr>Teaching and Learning Methods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26</cp:revision>
  <dcterms:created xsi:type="dcterms:W3CDTF">2023-04-29T09:08:00Z</dcterms:created>
  <dcterms:modified xsi:type="dcterms:W3CDTF">2025-10-02T16:17:22Z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