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Masters/slideMaster1.xml" ContentType="application/vnd.openxmlformats-officedocument.presentationml.slideMaster+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1.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42.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ink/ink16.xml" ContentType="application/inkml+xml"/>
  <Override PartName="/ppt/theme/theme2.xml" ContentType="application/vnd.openxmlformats-officedocument.theme+xml"/>
  <Override PartName="/ppt/ink/ink19.xml" ContentType="application/inkml+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20.xml" ContentType="application/inkml+xml"/>
  <Override PartName="/ppt/ink/ink8.xml" ContentType="application/inkml+xml"/>
  <Override PartName="/ppt/ink/ink9.xml" ContentType="application/inkml+xml"/>
  <Override PartName="/ppt/ink/ink17.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21.xml" ContentType="application/inkml+xml"/>
  <Override PartName="/ppt/ink/ink15.xml" ContentType="application/inkml+xml"/>
  <Override PartName="/ppt/ink/ink22.xml" ContentType="application/inkml+xml"/>
  <Override PartName="/ppt/ink/ink18.xml" ContentType="application/inkml+xml"/>
  <Override PartName="/ppt/ink/ink23.xml" ContentType="application/inkml+xml"/>
  <Override PartName="/ppt/ink/ink24.xml" ContentType="application/inkml+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2.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docProps/core.xml" ContentType="application/vnd.openxmlformats-package.core-properties+xml"/>
  <Override PartName="/ppt/tags/tag17.xml" ContentType="application/vnd.openxmlformats-officedocument.presentationml.tags+xml"/>
  <Override PartName="/ppt/tags/tag14.xml" ContentType="application/vnd.openxmlformats-officedocument.presentationml.tags+xml"/>
  <Override PartName="/ppt/tags/tag23.xml" ContentType="application/vnd.openxmlformats-officedocument.presentationml.tags+xml"/>
  <Override PartName="/ppt/tags/tag18.xml" ContentType="application/vnd.openxmlformats-officedocument.presentationml.tags+xml"/>
  <Override PartName="/ppt/tags/tag21.xml" ContentType="application/vnd.openxmlformats-officedocument.presentationml.tags+xml"/>
  <Override PartName="/ppt/tags/tag16.xml" ContentType="application/vnd.openxmlformats-officedocument.presentationml.tags+xml"/>
  <Override PartName="/ppt/tags/tag12.xml" ContentType="application/vnd.openxmlformats-officedocument.presentationml.tags+xml"/>
  <Override PartName="/ppt/tags/tag19.xml" ContentType="application/vnd.openxmlformats-officedocument.presentationml.tags+xml"/>
  <Override PartName="/ppt/tags/tag15.xml" ContentType="application/vnd.openxmlformats-officedocument.presentationml.tags+xml"/>
  <Override PartName="/ppt/tags/tag24.xml" ContentType="application/vnd.openxmlformats-officedocument.presentationml.tags+xml"/>
  <Override PartName="/ppt/tags/tag11.xml" ContentType="application/vnd.openxmlformats-officedocument.presentationml.tags+xml"/>
  <Override PartName="/docProps/app.xml" ContentType="application/vnd.openxmlformats-officedocument.extended-properties+xml"/>
  <Override PartName="/ppt/tags/tag20.xml" ContentType="application/vnd.openxmlformats-officedocument.presentationml.tags+xml"/>
  <Override PartName="/ppt/tags/tag10.xml" ContentType="application/vnd.openxmlformats-officedocument.presentationml.tags+xml"/>
  <Override PartName="/ppt/tags/tag13.xml" ContentType="application/vnd.openxmlformats-officedocument.presentationml.tags+xml"/>
  <Override PartName="/ppt/tags/tag22.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7" r:id="rId2"/>
    <p:sldId id="382" r:id="rId3"/>
    <p:sldId id="426" r:id="rId4"/>
    <p:sldId id="384" r:id="rId5"/>
    <p:sldId id="383" r:id="rId6"/>
    <p:sldId id="259" r:id="rId7"/>
    <p:sldId id="286" r:id="rId8"/>
    <p:sldId id="294" r:id="rId9"/>
    <p:sldId id="296" r:id="rId10"/>
    <p:sldId id="300" r:id="rId11"/>
    <p:sldId id="385" r:id="rId12"/>
    <p:sldId id="386" r:id="rId13"/>
    <p:sldId id="387" r:id="rId14"/>
    <p:sldId id="388" r:id="rId15"/>
    <p:sldId id="390" r:id="rId16"/>
    <p:sldId id="391" r:id="rId17"/>
    <p:sldId id="392" r:id="rId18"/>
    <p:sldId id="393" r:id="rId19"/>
    <p:sldId id="396" r:id="rId20"/>
    <p:sldId id="398" r:id="rId21"/>
    <p:sldId id="394" r:id="rId22"/>
    <p:sldId id="397" r:id="rId23"/>
    <p:sldId id="395" r:id="rId24"/>
    <p:sldId id="399" r:id="rId25"/>
    <p:sldId id="400" r:id="rId26"/>
    <p:sldId id="401" r:id="rId27"/>
    <p:sldId id="402" r:id="rId28"/>
    <p:sldId id="403" r:id="rId29"/>
    <p:sldId id="404" r:id="rId30"/>
    <p:sldId id="405" r:id="rId31"/>
    <p:sldId id="414" r:id="rId32"/>
    <p:sldId id="415" r:id="rId33"/>
    <p:sldId id="416" r:id="rId34"/>
    <p:sldId id="417" r:id="rId35"/>
    <p:sldId id="418" r:id="rId36"/>
    <p:sldId id="419" r:id="rId37"/>
    <p:sldId id="420" r:id="rId38"/>
    <p:sldId id="421" r:id="rId39"/>
    <p:sldId id="422" r:id="rId40"/>
    <p:sldId id="423" r:id="rId41"/>
    <p:sldId id="424" r:id="rId42"/>
    <p:sldId id="425" r:id="rId43"/>
    <p:sldId id="27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126" autoAdjust="0"/>
    <p:restoredTop sz="93447" autoAdjust="0"/>
  </p:normalViewPr>
  <p:slideViewPr>
    <p:cSldViewPr snapToGrid="0">
      <p:cViewPr varScale="1">
        <p:scale>
          <a:sx n="59" d="100"/>
          <a:sy n="59" d="100"/>
        </p:scale>
        <p:origin x="576"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ommentAuthors" Target="commentAuthor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1-28T17:49:13.372"/>
    </inkml:context>
    <inkml:brush xml:id="br0">
      <inkml:brushProperty name="width" value="0.05" units="cm"/>
      <inkml:brushProperty name="height" value="0.05" units="cm"/>
      <inkml:brushProperty name="color" value="#DA0C07"/>
      <inkml:brushProperty name="inkEffects" value="lava"/>
      <inkml:brushProperty name="anchorX" value="2684.73071"/>
      <inkml:brushProperty name="anchorY" value="1494.03564"/>
      <inkml:brushProperty name="scaleFactor" value="0.5"/>
    </inkml:brush>
  </inkml:definitions>
  <inkml:trace contextRef="#ctx0" brushRef="#br0">112 0 24575,'0'0'0,"-7"0"0,-11 0 0,-8 0 0,-6 0 0,3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9/20/2024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1</a:t>
            </a:fld>
            <a:endParaRPr lang="x-none"/>
          </a:p>
        </p:txBody>
      </p:sp>
    </p:spTree>
    <p:extLst>
      <p:ext uri="{BB962C8B-B14F-4D97-AF65-F5344CB8AC3E}">
        <p14:creationId xmlns:p14="http://schemas.microsoft.com/office/powerpoint/2010/main" val="4434699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2</a:t>
            </a:fld>
            <a:endParaRPr lang="x-none"/>
          </a:p>
        </p:txBody>
      </p:sp>
    </p:spTree>
    <p:extLst>
      <p:ext uri="{BB962C8B-B14F-4D97-AF65-F5344CB8AC3E}">
        <p14:creationId xmlns:p14="http://schemas.microsoft.com/office/powerpoint/2010/main" val="11813350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34056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t>: faster problem solving; stronger decision making; increased productivity; steadier workflow; stronger business relationships; more compelling promotional messages; enhanced professional images and stronger brands; and improv</a:t>
            </a:r>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a:t>
            </a:fld>
            <a:endParaRPr lang="x-none"/>
          </a:p>
        </p:txBody>
      </p:sp>
    </p:spTree>
    <p:extLst>
      <p:ext uri="{BB962C8B-B14F-4D97-AF65-F5344CB8AC3E}">
        <p14:creationId xmlns:p14="http://schemas.microsoft.com/office/powerpoint/2010/main" val="1943376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5</a:t>
            </a:fld>
            <a:endParaRPr lang="x-none"/>
          </a:p>
        </p:txBody>
      </p:sp>
    </p:spTree>
    <p:extLst>
      <p:ext uri="{BB962C8B-B14F-4D97-AF65-F5344CB8AC3E}">
        <p14:creationId xmlns:p14="http://schemas.microsoft.com/office/powerpoint/2010/main" val="7648588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6</a:t>
            </a:fld>
            <a:endParaRPr lang="x-none"/>
          </a:p>
        </p:txBody>
      </p:sp>
    </p:spTree>
    <p:extLst>
      <p:ext uri="{BB962C8B-B14F-4D97-AF65-F5344CB8AC3E}">
        <p14:creationId xmlns:p14="http://schemas.microsoft.com/office/powerpoint/2010/main" val="12827491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30793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7057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5175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26709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87670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39342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5940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370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83636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95753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50034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87370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94641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071501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933520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94244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91363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08943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203527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26204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0176619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140225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373827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5071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67791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224276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18866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279205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5738609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608156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020853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02098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5059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809764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76861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7ABCD59-4068-408B-9F40-665D35CFD57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360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4.sv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6.svg"/></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8.svg"/></Relationships>
</file>

<file path=ppt/slides/_rels/slide1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6.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7.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17.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8.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18.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19.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notesSlide" Target="../notesSlides/notesSlide19.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0.xml.rels><?xml version="1.0" encoding="UTF-8" standalone="yes"?>
<Relationships xmlns="http://schemas.openxmlformats.org/package/2006/relationships"><Relationship Id="rId13" Type="http://schemas.openxmlformats.org/officeDocument/2006/relationships/image" Target="../media/image7.svg"/><Relationship Id="rId3" Type="http://schemas.openxmlformats.org/officeDocument/2006/relationships/customXml" Target="../ink/ink5.xml"/><Relationship Id="rId12"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9.svg"/><Relationship Id="rId14" Type="http://schemas.openxmlformats.org/officeDocument/2006/relationships/image" Target="../media/image8.png"/></Relationships>
</file>

<file path=ppt/slides/_rels/slide21.xml.rels><?xml version="1.0" encoding="UTF-8" standalone="yes"?>
<Relationships xmlns="http://schemas.openxmlformats.org/package/2006/relationships"><Relationship Id="rId13" Type="http://schemas.openxmlformats.org/officeDocument/2006/relationships/image" Target="../media/image12.svg"/><Relationship Id="rId3" Type="http://schemas.openxmlformats.org/officeDocument/2006/relationships/customXml" Target="../ink/ink6.xml"/><Relationship Id="rId12"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14.svg"/><Relationship Id="rId14" Type="http://schemas.openxmlformats.org/officeDocument/2006/relationships/image" Target="../media/image13.png"/></Relationships>
</file>

<file path=ppt/slides/_rels/slide22.xml.rels><?xml version="1.0" encoding="UTF-8" standalone="yes"?>
<Relationships xmlns="http://schemas.openxmlformats.org/package/2006/relationships"><Relationship Id="rId13" Type="http://schemas.openxmlformats.org/officeDocument/2006/relationships/image" Target="../media/image18.svg"/><Relationship Id="rId3" Type="http://schemas.openxmlformats.org/officeDocument/2006/relationships/customXml" Target="../ink/ink7.xml"/><Relationship Id="rId12"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7.xml"/><Relationship Id="rId11" Type="http://schemas.openxmlformats.org/officeDocument/2006/relationships/image" Target="../media/image42.png"/><Relationship Id="rId15" Type="http://schemas.openxmlformats.org/officeDocument/2006/relationships/image" Target="../media/image16.svg"/><Relationship Id="rId14" Type="http://schemas.openxmlformats.org/officeDocument/2006/relationships/image" Target="../media/image15.png"/></Relationships>
</file>

<file path=ppt/slides/_rels/slide23.xml.rels><?xml version="1.0" encoding="UTF-8" standalone="yes"?>
<Relationships xmlns="http://schemas.openxmlformats.org/package/2006/relationships"><Relationship Id="rId13" Type="http://schemas.openxmlformats.org/officeDocument/2006/relationships/image" Target="../media/image19.png"/><Relationship Id="rId3" Type="http://schemas.openxmlformats.org/officeDocument/2006/relationships/notesSlide" Target="../notesSlides/notesSlide2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customXml" Target="../ink/ink8.xml"/><Relationship Id="rId14" Type="http://schemas.openxmlformats.org/officeDocument/2006/relationships/image" Target="../media/image20.svg"/></Relationships>
</file>

<file path=ppt/slides/_rels/slide24.xml.rels><?xml version="1.0" encoding="UTF-8" standalone="yes"?>
<Relationships xmlns="http://schemas.openxmlformats.org/package/2006/relationships"><Relationship Id="rId13" Type="http://schemas.openxmlformats.org/officeDocument/2006/relationships/image" Target="../media/image21.jpeg"/><Relationship Id="rId3" Type="http://schemas.openxmlformats.org/officeDocument/2006/relationships/notesSlide" Target="../notesSlides/notesSlide2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customXml" Target="../ink/ink9.xml"/></Relationships>
</file>

<file path=ppt/slides/_rels/slide25.xml.rels><?xml version="1.0" encoding="UTF-8" standalone="yes"?>
<Relationships xmlns="http://schemas.openxmlformats.org/package/2006/relationships"><Relationship Id="rId13" Type="http://schemas.openxmlformats.org/officeDocument/2006/relationships/image" Target="../media/image22.jpeg"/><Relationship Id="rId3" Type="http://schemas.openxmlformats.org/officeDocument/2006/relationships/notesSlide" Target="../notesSlides/notesSlide2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customXml" Target="../ink/ink10.xml"/><Relationship Id="rId1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notesSlide" Target="../notesSlides/notesSlide26.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28.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notesSlide" Target="../notesSlides/notesSlide28.xml"/><Relationship Id="rId1" Type="http://schemas.openxmlformats.org/officeDocument/2006/relationships/slideLayout" Target="../slideLayouts/slideLayout7.xml"/><Relationship Id="rId11"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customXml" Target="../ink/ink13.xml"/></Relationships>
</file>

<file path=ppt/slides/_rels/slide30.xml.rels><?xml version="1.0" encoding="UTF-8" standalone="yes"?>
<Relationships xmlns="http://schemas.openxmlformats.org/package/2006/relationships"><Relationship Id="rId13" Type="http://schemas.openxmlformats.org/officeDocument/2006/relationships/image" Target="../media/image24.png"/><Relationship Id="rId3" Type="http://schemas.openxmlformats.org/officeDocument/2006/relationships/notesSlide" Target="../notesSlides/notesSlide3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2.xml"/><Relationship Id="rId15" Type="http://schemas.openxmlformats.org/officeDocument/2006/relationships/image" Target="../media/image7.svg"/><Relationship Id="rId4" Type="http://schemas.openxmlformats.org/officeDocument/2006/relationships/customXml" Target="../ink/ink14.xml"/><Relationship Id="rId14" Type="http://schemas.openxmlformats.org/officeDocument/2006/relationships/image" Target="../media/image6.png"/></Relationships>
</file>

<file path=ppt/slides/_rels/slide31.xml.rels><?xml version="1.0" encoding="UTF-8" standalone="yes"?>
<Relationships xmlns="http://schemas.openxmlformats.org/package/2006/relationships"><Relationship Id="rId13" Type="http://schemas.openxmlformats.org/officeDocument/2006/relationships/image" Target="../media/image8.png"/><Relationship Id="rId3" Type="http://schemas.openxmlformats.org/officeDocument/2006/relationships/notesSlide" Target="../notesSlides/notesSlide3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3.xml"/><Relationship Id="rId4" Type="http://schemas.openxmlformats.org/officeDocument/2006/relationships/customXml" Target="../ink/ink15.xml"/><Relationship Id="rId14" Type="http://schemas.openxmlformats.org/officeDocument/2006/relationships/image" Target="../media/image9.svg"/></Relationships>
</file>

<file path=ppt/slides/_rels/slide32.xml.rels><?xml version="1.0" encoding="UTF-8" standalone="yes"?>
<Relationships xmlns="http://schemas.openxmlformats.org/package/2006/relationships"><Relationship Id="rId13" Type="http://schemas.openxmlformats.org/officeDocument/2006/relationships/image" Target="../media/image25.png"/><Relationship Id="rId3" Type="http://schemas.openxmlformats.org/officeDocument/2006/relationships/notesSlide" Target="../notesSlides/notesSlide3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4.xml"/><Relationship Id="rId15" Type="http://schemas.openxmlformats.org/officeDocument/2006/relationships/image" Target="../media/image12.svg"/><Relationship Id="rId4" Type="http://schemas.openxmlformats.org/officeDocument/2006/relationships/customXml" Target="../ink/ink16.xml"/><Relationship Id="rId14" Type="http://schemas.openxmlformats.org/officeDocument/2006/relationships/image" Target="../media/image11.png"/></Relationships>
</file>

<file path=ppt/slides/_rels/slide33.xml.rels><?xml version="1.0" encoding="UTF-8" standalone="yes"?>
<Relationships xmlns="http://schemas.openxmlformats.org/package/2006/relationships"><Relationship Id="rId13" Type="http://schemas.openxmlformats.org/officeDocument/2006/relationships/image" Target="../media/image24.png"/><Relationship Id="rId3" Type="http://schemas.openxmlformats.org/officeDocument/2006/relationships/notesSlide" Target="../notesSlides/notesSlide33.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5.xml"/><Relationship Id="rId15" Type="http://schemas.openxmlformats.org/officeDocument/2006/relationships/image" Target="../media/image14.svg"/><Relationship Id="rId4" Type="http://schemas.openxmlformats.org/officeDocument/2006/relationships/customXml" Target="../ink/ink17.xml"/><Relationship Id="rId14" Type="http://schemas.openxmlformats.org/officeDocument/2006/relationships/image" Target="../media/image13.png"/></Relationships>
</file>

<file path=ppt/slides/_rels/slide34.xml.rels><?xml version="1.0" encoding="UTF-8" standalone="yes"?>
<Relationships xmlns="http://schemas.openxmlformats.org/package/2006/relationships"><Relationship Id="rId13" Type="http://schemas.openxmlformats.org/officeDocument/2006/relationships/image" Target="../media/image26.png"/><Relationship Id="rId3" Type="http://schemas.openxmlformats.org/officeDocument/2006/relationships/notesSlide" Target="../notesSlides/notesSlide34.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6.xml"/><Relationship Id="rId15" Type="http://schemas.openxmlformats.org/officeDocument/2006/relationships/image" Target="../media/image16.svg"/><Relationship Id="rId4" Type="http://schemas.openxmlformats.org/officeDocument/2006/relationships/customXml" Target="../ink/ink18.xml"/><Relationship Id="rId14" Type="http://schemas.openxmlformats.org/officeDocument/2006/relationships/image" Target="../media/image15.png"/></Relationships>
</file>

<file path=ppt/slides/_rels/slide35.xml.rels><?xml version="1.0" encoding="UTF-8" standalone="yes"?>
<Relationships xmlns="http://schemas.openxmlformats.org/package/2006/relationships"><Relationship Id="rId13" Type="http://schemas.openxmlformats.org/officeDocument/2006/relationships/image" Target="../media/image24.png"/><Relationship Id="rId3" Type="http://schemas.openxmlformats.org/officeDocument/2006/relationships/notesSlide" Target="../notesSlides/notesSlide35.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17.xml"/><Relationship Id="rId15" Type="http://schemas.openxmlformats.org/officeDocument/2006/relationships/image" Target="../media/image18.svg"/><Relationship Id="rId4" Type="http://schemas.openxmlformats.org/officeDocument/2006/relationships/customXml" Target="../ink/ink19.xml"/><Relationship Id="rId14" Type="http://schemas.openxmlformats.org/officeDocument/2006/relationships/image" Target="../media/image17.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7.xml"/><Relationship Id="rId1" Type="http://schemas.openxmlformats.org/officeDocument/2006/relationships/tags" Target="../tags/tag18.xml"/><Relationship Id="rId5" Type="http://schemas.openxmlformats.org/officeDocument/2006/relationships/image" Target="../media/image28.svg"/><Relationship Id="rId4" Type="http://schemas.openxmlformats.org/officeDocument/2006/relationships/image" Target="../media/image27.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13" Type="http://schemas.openxmlformats.org/officeDocument/2006/relationships/image" Target="../media/image32.png"/><Relationship Id="rId3" Type="http://schemas.openxmlformats.org/officeDocument/2006/relationships/notesSlide" Target="../notesSlides/notesSlide38.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customXml" Target="../ink/ink20.xml"/></Relationships>
</file>

<file path=ppt/slides/_rels/slide39.xml.rels><?xml version="1.0" encoding="UTF-8" standalone="yes"?>
<Relationships xmlns="http://schemas.openxmlformats.org/package/2006/relationships"><Relationship Id="rId13" Type="http://schemas.openxmlformats.org/officeDocument/2006/relationships/image" Target="../media/image33.png"/><Relationship Id="rId3" Type="http://schemas.openxmlformats.org/officeDocument/2006/relationships/notesSlide" Target="../notesSlides/notesSlide39.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1.xml"/><Relationship Id="rId15" Type="http://schemas.openxmlformats.org/officeDocument/2006/relationships/image" Target="../media/image35.svg"/><Relationship Id="rId4" Type="http://schemas.openxmlformats.org/officeDocument/2006/relationships/customXml" Target="../ink/ink21.xml"/><Relationship Id="rId14" Type="http://schemas.openxmlformats.org/officeDocument/2006/relationships/image" Target="../media/image34.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customXml" Target="../ink/ink22.xml"/></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3.xml"/><Relationship Id="rId4" Type="http://schemas.openxmlformats.org/officeDocument/2006/relationships/customXml" Target="../ink/ink23.xml"/></Relationships>
</file>

<file path=ppt/slides/_rels/slide42.xml.rels><?xml version="1.0" encoding="UTF-8" standalone="yes"?>
<Relationships xmlns="http://schemas.openxmlformats.org/package/2006/relationships"><Relationship Id="rId13" Type="http://schemas.openxmlformats.org/officeDocument/2006/relationships/image" Target="../media/image24.png"/><Relationship Id="rId3" Type="http://schemas.openxmlformats.org/officeDocument/2006/relationships/notesSlide" Target="../notesSlides/notesSlide42.xml"/><Relationship Id="rId12" Type="http://schemas.openxmlformats.org/officeDocument/2006/relationships/image" Target="../media/image42.png"/><Relationship Id="rId2" Type="http://schemas.openxmlformats.org/officeDocument/2006/relationships/slideLayout" Target="../slideLayouts/slideLayout7.xml"/><Relationship Id="rId1" Type="http://schemas.openxmlformats.org/officeDocument/2006/relationships/tags" Target="../tags/tag24.xml"/><Relationship Id="rId4" Type="http://schemas.openxmlformats.org/officeDocument/2006/relationships/customXml" Target="../ink/ink24.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6" name="TextBox 15"/>
          <p:cNvSpPr txBox="1"/>
          <p:nvPr/>
        </p:nvSpPr>
        <p:spPr>
          <a:xfrm>
            <a:off x="191301" y="6000750"/>
            <a:ext cx="4722509" cy="584775"/>
          </a:xfrm>
          <a:prstGeom prst="rect">
            <a:avLst/>
          </a:prstGeom>
          <a:noFill/>
        </p:spPr>
        <p:txBody>
          <a:bodyPr wrap="square" rtlCol="0">
            <a:spAutoFit/>
          </a:bodyPr>
          <a:lstStyle/>
          <a:p>
            <a:pPr lvl="0" algn="ctr"/>
            <a:r>
              <a:rPr lang="en-US" sz="32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rPr>
              <a:t>MGM223</a:t>
            </a:r>
            <a:endParaRPr lang="ar-SA" sz="2000" b="1" dirty="0">
              <a:solidFill>
                <a:srgbClr val="0A1F61"/>
              </a:solidFill>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91301" y="1499016"/>
            <a:ext cx="5325080" cy="4501734"/>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ar-EG"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ar-EG" sz="4400" b="1" dirty="0">
                <a:solidFill>
                  <a:srgbClr val="C00000"/>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مهارات العرض والكتابة </a:t>
            </a:r>
            <a:r>
              <a:rPr lang="en-US" sz="4400" b="1" dirty="0">
                <a:solidFill>
                  <a:srgbClr val="C00000"/>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b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2</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ar-EG" sz="4400" b="1" dirty="0">
                <a:solidFill>
                  <a:srgbClr val="C00000"/>
                </a:solidFill>
                <a:latin typeface="Sakkal Majalla" panose="02000000000000000000" pitchFamily="2" charset="-78"/>
                <a:ea typeface="Poppins ExtraBold"/>
                <a:cs typeface="Sakkal Majalla" panose="02000000000000000000" pitchFamily="2" charset="-78"/>
                <a:sym typeface="Poppins ExtraBold"/>
              </a:rPr>
              <a:t>المحاضرة الثانية </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61867E1-7216-DDDC-947A-AAF34AFC8FBC}"/>
              </a:ext>
            </a:extLst>
          </p:cNvPr>
          <p:cNvSpPr txBox="1"/>
          <p:nvPr/>
        </p:nvSpPr>
        <p:spPr>
          <a:xfrm>
            <a:off x="5291528" y="2559570"/>
            <a:ext cx="6175946" cy="2509982"/>
          </a:xfrm>
          <a:prstGeom prst="rect">
            <a:avLst/>
          </a:prstGeom>
          <a:noFill/>
        </p:spPr>
        <p:txBody>
          <a:bodyPr wrap="square">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lang="ar-EG" sz="3600" b="1" kern="0" dirty="0">
                <a:solidFill>
                  <a:srgbClr val="C00000"/>
                </a:solidFill>
                <a:effectLst>
                  <a:outerShdw blurRad="38100" dist="38100" dir="2700000" algn="tl">
                    <a:srgbClr val="C0C0C0"/>
                  </a:outerShdw>
                </a:effectLst>
                <a:latin typeface="Tahoma"/>
                <a:ea typeface="+mj-ea"/>
                <a:cs typeface="PT Bold Heading" panose="02010400000000000000" pitchFamily="2" charset="-78"/>
                <a:sym typeface="Poppins ExtraBold"/>
              </a:rPr>
              <a:t>التواصل الأخلاقي في عالم التنوع </a:t>
            </a:r>
            <a:endParaRPr lang="ar-EG" sz="2400" b="1" kern="0" dirty="0">
              <a:effectLst>
                <a:outerShdw blurRad="38100" dist="38100" dir="2700000" algn="tl">
                  <a:srgbClr val="C0C0C0"/>
                </a:outerShdw>
              </a:effectLst>
              <a:latin typeface="Tahoma"/>
              <a:ea typeface="+mj-ea"/>
              <a:cs typeface="+mj-cs"/>
              <a:sym typeface="Poppins ExtraBold"/>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sym typeface="Poppins ExtraBold"/>
              </a:rPr>
              <a:t>Ethical communication </a:t>
            </a:r>
            <a:endParaRPr lang="ar-EG" sz="2400" b="1" kern="0" dirty="0">
              <a:effectLst>
                <a:outerShdw blurRad="38100" dist="38100" dir="2700000" algn="tl">
                  <a:srgbClr val="C0C0C0"/>
                </a:outerShdw>
              </a:effectLst>
              <a:latin typeface="Tahoma"/>
              <a:ea typeface="+mj-ea"/>
              <a:cs typeface="+mj-cs"/>
              <a:sym typeface="Poppins ExtraBold"/>
            </a:endParaRPr>
          </a:p>
          <a:p>
            <a:pPr marL="0" marR="0" lvl="0" indent="0" algn="ctr" defTabSz="914400" rtl="0" eaLnBrk="1" fontAlgn="auto" latinLnBrk="0" hangingPunct="1">
              <a:lnSpc>
                <a:spcPct val="15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sym typeface="Poppins ExtraBold"/>
              </a:rPr>
              <a:t>in a diverse world</a:t>
            </a:r>
            <a:endParaRPr lang="ar-EG" sz="2400" b="1" kern="0" dirty="0">
              <a:effectLst>
                <a:outerShdw blurRad="38100" dist="38100" dir="2700000" algn="tl">
                  <a:srgbClr val="C0C0C0"/>
                </a:outerShdw>
              </a:effectLst>
              <a:latin typeface="Tahoma"/>
              <a:ea typeface="+mj-ea"/>
              <a:cs typeface="+mj-cs"/>
              <a:sym typeface="Poppins ExtraBold"/>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lang="en-US" sz="2400" b="1" kern="0" dirty="0">
              <a:effectLst>
                <a:outerShdw blurRad="38100" dist="38100" dir="2700000" algn="tl">
                  <a:srgbClr val="C0C0C0"/>
                </a:outerShdw>
              </a:effectLst>
              <a:latin typeface="Tahoma"/>
              <a:ea typeface="+mj-ea"/>
              <a:cs typeface="+mj-cs"/>
              <a:sym typeface="Poppins ExtraBold"/>
            </a:endParaRPr>
          </a:p>
        </p:txBody>
      </p:sp>
    </p:spTree>
    <p:extLst>
      <p:ext uri="{BB962C8B-B14F-4D97-AF65-F5344CB8AC3E}">
        <p14:creationId xmlns:p14="http://schemas.microsoft.com/office/powerpoint/2010/main" val="177356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6575061" y="1714500"/>
            <a:ext cx="3902439" cy="3033523"/>
          </a:xfrm>
          <a:prstGeom prst="rect">
            <a:avLst/>
          </a:prstGeom>
          <a:noFill/>
        </p:spPr>
        <p:txBody>
          <a:bodyPr wrap="square" rtlCol="0">
            <a:spAutoFit/>
          </a:bodyPr>
          <a:lstStyle/>
          <a:p>
            <a:pPr marL="571500" lvl="0" indent="-571500" algn="r" rtl="1">
              <a:lnSpc>
                <a:spcPct val="150000"/>
              </a:lnSpc>
              <a:spcAft>
                <a:spcPts val="600"/>
              </a:spcAft>
              <a:buFont typeface="Wingdings" panose="05000000000000000000" pitchFamily="2" charset="2"/>
              <a:buChar char="Ø"/>
              <a:defRPr/>
            </a:pPr>
            <a:r>
              <a:rPr lang="ar-EG" sz="2400" b="1" dirty="0">
                <a:solidFill>
                  <a:srgbClr val="002060"/>
                </a:solidFill>
                <a:effectLst>
                  <a:outerShdw blurRad="38100" dist="38100" dir="2700000" algn="tl">
                    <a:srgbClr val="000000">
                      <a:alpha val="43137"/>
                    </a:srgbClr>
                  </a:outerShdw>
                </a:effectLst>
              </a:rPr>
              <a:t>تعريف الاتصال
جوهر التواصل
كيفية إجراء اتصال فعال 
كيف يفيدك التواصل الفعال وتفيد مؤسستك أنت ومؤسستك</a:t>
            </a:r>
            <a:endParaRPr lang="en-US" sz="2400" b="1" dirty="0">
              <a:solidFill>
                <a:srgbClr val="002060"/>
              </a:solidFill>
              <a:effectLst>
                <a:outerShdw blurRad="38100" dist="38100" dir="2700000" algn="tl">
                  <a:srgbClr val="000000">
                    <a:alpha val="43137"/>
                  </a:srgbClr>
                </a:outerShdw>
              </a:effectLst>
              <a:latin typeface="Calibri"/>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4576966" y="587391"/>
            <a:ext cx="4147309" cy="523220"/>
          </a:xfrm>
          <a:prstGeom prst="rect">
            <a:avLst/>
          </a:prstGeom>
          <a:noFill/>
        </p:spPr>
        <p:txBody>
          <a:bodyPr wrap="square">
            <a:spAutoFit/>
          </a:bodyPr>
          <a:lstStyle/>
          <a:p>
            <a:pPr lvl="0">
              <a:defRPr/>
            </a:pPr>
            <a:r>
              <a:rPr lang="ar-EG" sz="2800" b="1" kern="0" dirty="0">
                <a:effectLst>
                  <a:outerShdw blurRad="38100" dist="38100" dir="2700000" algn="tl">
                    <a:srgbClr val="C0C0C0"/>
                  </a:outerShdw>
                </a:effectLst>
                <a:latin typeface="Tahoma"/>
              </a:rPr>
              <a:t>اختبر معلوماتك للمحاضرة السابقة</a:t>
            </a:r>
            <a:endParaRPr kumimoji="0" lang="en-US" sz="2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77500" y="150858"/>
            <a:ext cx="1714500" cy="1714500"/>
          </a:xfrm>
          <a:prstGeom prst="rect">
            <a:avLst/>
          </a:prstGeom>
        </p:spPr>
      </p:pic>
      <p:sp>
        <p:nvSpPr>
          <p:cNvPr id="2" name="TextBox 1">
            <a:extLst>
              <a:ext uri="{FF2B5EF4-FFF2-40B4-BE49-F238E27FC236}">
                <a16:creationId xmlns:a16="http://schemas.microsoft.com/office/drawing/2014/main" id="{890800D8-6785-1684-C1B1-F6EAD0F3291A}"/>
              </a:ext>
            </a:extLst>
          </p:cNvPr>
          <p:cNvSpPr txBox="1"/>
          <p:nvPr/>
        </p:nvSpPr>
        <p:spPr>
          <a:xfrm>
            <a:off x="3074794" y="34620"/>
            <a:ext cx="759320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Test your knowledge for the previous lecture </a:t>
            </a:r>
          </a:p>
        </p:txBody>
      </p:sp>
      <p:sp>
        <p:nvSpPr>
          <p:cNvPr id="3" name="TextBox 2">
            <a:extLst>
              <a:ext uri="{FF2B5EF4-FFF2-40B4-BE49-F238E27FC236}">
                <a16:creationId xmlns:a16="http://schemas.microsoft.com/office/drawing/2014/main" id="{68EBDE9A-7DFD-5D81-D235-AC15076BB138}"/>
              </a:ext>
            </a:extLst>
          </p:cNvPr>
          <p:cNvSpPr txBox="1"/>
          <p:nvPr/>
        </p:nvSpPr>
        <p:spPr>
          <a:xfrm>
            <a:off x="858317" y="1357054"/>
            <a:ext cx="5222528" cy="4143891"/>
          </a:xfrm>
          <a:prstGeom prst="rect">
            <a:avLst/>
          </a:prstGeom>
          <a:noFill/>
        </p:spPr>
        <p:txBody>
          <a:bodyPr wrap="square" rtlCol="0">
            <a:spAutoFit/>
          </a:bodyPr>
          <a:lstStyle/>
          <a:p>
            <a:pPr marL="571500" marR="0" lvl="0" indent="-5715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kumimoji="0" lang="en-US" sz="24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Calibri"/>
              </a:rPr>
              <a:t>The definition of communication</a:t>
            </a:r>
          </a:p>
          <a:p>
            <a:pPr marL="571500" marR="0" lvl="0" indent="-571500" algn="l" defTabSz="914400" rtl="0" eaLnBrk="1" fontAlgn="auto" latinLnBrk="0" hangingPunct="1">
              <a:lnSpc>
                <a:spcPct val="150000"/>
              </a:lnSpc>
              <a:spcBef>
                <a:spcPts val="0"/>
              </a:spcBef>
              <a:spcAft>
                <a:spcPts val="600"/>
              </a:spcAft>
              <a:buClrTx/>
              <a:buSzTx/>
              <a:buFont typeface="Wingdings" panose="05000000000000000000" pitchFamily="2" charset="2"/>
              <a:buChar char="Ø"/>
              <a:tabLst/>
              <a:defRPr/>
            </a:pPr>
            <a:r>
              <a:rPr lang="en-US" sz="2400" b="1" dirty="0">
                <a:solidFill>
                  <a:srgbClr val="002060"/>
                </a:solidFill>
                <a:effectLst>
                  <a:outerShdw blurRad="38100" dist="38100" dir="2700000" algn="tl">
                    <a:srgbClr val="000000">
                      <a:alpha val="43137"/>
                    </a:srgbClr>
                  </a:outerShdw>
                </a:effectLst>
                <a:latin typeface="Calibri"/>
              </a:rPr>
              <a:t>The essence of communication</a:t>
            </a:r>
          </a:p>
          <a:p>
            <a:pPr marL="571500" lvl="0" indent="-571500">
              <a:lnSpc>
                <a:spcPct val="150000"/>
              </a:lnSpc>
              <a:spcAft>
                <a:spcPts val="600"/>
              </a:spcAft>
              <a:buFont typeface="Wingdings" panose="05000000000000000000" pitchFamily="2" charset="2"/>
              <a:buChar char="Ø"/>
              <a:defRPr/>
            </a:pPr>
            <a:r>
              <a:rPr lang="en-US" sz="2400" b="1" dirty="0">
                <a:solidFill>
                  <a:srgbClr val="002060"/>
                </a:solidFill>
                <a:effectLst>
                  <a:outerShdw blurRad="38100" dist="38100" dir="2700000" algn="tl">
                    <a:srgbClr val="000000">
                      <a:alpha val="43137"/>
                    </a:srgbClr>
                  </a:outerShdw>
                </a:effectLst>
              </a:rPr>
              <a:t>How to make an Effective communication </a:t>
            </a:r>
          </a:p>
          <a:p>
            <a:pPr marL="571500" lvl="0" indent="-571500">
              <a:lnSpc>
                <a:spcPct val="150000"/>
              </a:lnSpc>
              <a:spcAft>
                <a:spcPts val="600"/>
              </a:spcAft>
              <a:buFont typeface="Wingdings" panose="05000000000000000000" pitchFamily="2" charset="2"/>
              <a:buChar char="Ø"/>
              <a:defRPr/>
            </a:pPr>
            <a:r>
              <a:rPr lang="en-US" sz="2400" b="1" dirty="0">
                <a:solidFill>
                  <a:srgbClr val="002060"/>
                </a:solidFill>
                <a:effectLst>
                  <a:outerShdw blurRad="38100" dist="38100" dir="2700000" algn="tl">
                    <a:srgbClr val="000000">
                      <a:alpha val="43137"/>
                    </a:srgbClr>
                  </a:outerShdw>
                </a:effectLst>
              </a:rPr>
              <a:t>How Effective communication benefits you and your organization benefits you and your organization</a:t>
            </a:r>
            <a:endParaRPr lang="en-US" sz="2400" b="1" dirty="0">
              <a:solidFill>
                <a:srgbClr val="002060"/>
              </a:solidFill>
              <a:effectLst>
                <a:outerShdw blurRad="38100" dist="38100" dir="2700000" algn="tl">
                  <a:srgbClr val="000000">
                    <a:alpha val="43137"/>
                  </a:srgbClr>
                </a:outerShdw>
              </a:effectLst>
              <a:latin typeface="Calibri"/>
            </a:endParaRPr>
          </a:p>
        </p:txBody>
      </p:sp>
    </p:spTree>
    <p:custDataLst>
      <p:tags r:id="rId1"/>
    </p:custDataLst>
    <p:extLst>
      <p:ext uri="{BB962C8B-B14F-4D97-AF65-F5344CB8AC3E}">
        <p14:creationId xmlns:p14="http://schemas.microsoft.com/office/powerpoint/2010/main" val="37053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nodePh="1">
                                  <p:stCondLst>
                                    <p:cond delay="0"/>
                                  </p:stCondLst>
                                  <p:endCondLst>
                                    <p:cond evt="begin" delay="0">
                                      <p:tn val="11"/>
                                    </p:cond>
                                  </p:end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nodePh="1">
                                  <p:stCondLst>
                                    <p:cond delay="0"/>
                                  </p:stCondLst>
                                  <p:endCondLst>
                                    <p:cond evt="begin" delay="0">
                                      <p:tn val="23"/>
                                    </p:cond>
                                  </p:end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additive="base">
                                        <p:cTn id="25"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nodePh="1">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additive="base">
                                        <p:cTn id="3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nodePh="1">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additive="base">
                                        <p:cTn id="3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nodePh="1">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additive="base">
                                        <p:cTn id="4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0" end="0"/>
                                            </p:txEl>
                                          </p:spTgt>
                                        </p:tgtEl>
                                        <p:attrNameLst>
                                          <p:attrName>style.visibility</p:attrName>
                                        </p:attrNameLst>
                                      </p:cBhvr>
                                      <p:to>
                                        <p:strVal val="visible"/>
                                      </p:to>
                                    </p:set>
                                    <p:anim calcmode="lin" valueType="num">
                                      <p:cBhvr additive="base">
                                        <p:cTn id="4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3">
                                            <p:txEl>
                                              <p:pRg st="1" end="1"/>
                                            </p:txEl>
                                          </p:spTgt>
                                        </p:tgtEl>
                                        <p:attrNameLst>
                                          <p:attrName>style.visibility</p:attrName>
                                        </p:attrNameLst>
                                      </p:cBhvr>
                                      <p:to>
                                        <p:strVal val="visible"/>
                                      </p:to>
                                    </p:set>
                                    <p:anim calcmode="lin" valueType="num">
                                      <p:cBhvr additive="base">
                                        <p:cTn id="5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3">
                                            <p:txEl>
                                              <p:pRg st="2" end="2"/>
                                            </p:txEl>
                                          </p:spTgt>
                                        </p:tgtEl>
                                        <p:attrNameLst>
                                          <p:attrName>style.visibility</p:attrName>
                                        </p:attrNameLst>
                                      </p:cBhvr>
                                      <p:to>
                                        <p:strVal val="visible"/>
                                      </p:to>
                                    </p:set>
                                    <p:anim calcmode="lin" valueType="num">
                                      <p:cBhvr additive="base">
                                        <p:cTn id="6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3">
                                            <p:txEl>
                                              <p:pRg st="3" end="3"/>
                                            </p:txEl>
                                          </p:spTgt>
                                        </p:tgtEl>
                                        <p:attrNameLst>
                                          <p:attrName>style.visibility</p:attrName>
                                        </p:attrNameLst>
                                      </p:cBhvr>
                                      <p:to>
                                        <p:strVal val="visible"/>
                                      </p:to>
                                    </p:set>
                                    <p:anim calcmode="lin" valueType="num">
                                      <p:cBhvr additive="base">
                                        <p:cTn id="6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6257313" y="3085283"/>
            <a:ext cx="3688792" cy="1200329"/>
          </a:xfrm>
          <a:prstGeom prst="rect">
            <a:avLst/>
          </a:prstGeom>
          <a:noFill/>
        </p:spPr>
        <p:txBody>
          <a:bodyPr wrap="square" rtlCol="0">
            <a:spAutoFit/>
          </a:bodyPr>
          <a:lstStyle/>
          <a:p>
            <a:pPr marR="0" lvl="0" fontAlgn="auto">
              <a:spcBef>
                <a:spcPts val="0"/>
              </a:spcBef>
              <a:spcAft>
                <a:spcPts val="600"/>
              </a:spcAft>
              <a:buClrTx/>
              <a:buSzTx/>
              <a:tabLst/>
              <a:defRPr/>
            </a:pPr>
            <a:r>
              <a:rPr lang="ar-EG" sz="3600" b="1" dirty="0">
                <a:effectLst>
                  <a:outerShdw blurRad="38100" dist="38100" dir="2700000" algn="tl">
                    <a:srgbClr val="000000">
                      <a:alpha val="43137"/>
                    </a:srgbClr>
                  </a:outerShdw>
                </a:effectLst>
              </a:rPr>
              <a:t>ما يتوقعه صاحب العمل في بيئة الأعمال اليوم</a:t>
            </a:r>
            <a:r>
              <a:rPr lang="ar-EG" sz="3600" b="1" dirty="0">
                <a:solidFill>
                  <a:srgbClr val="C00000"/>
                </a:solidFill>
                <a:effectLst>
                  <a:outerShdw blurRad="38100" dist="38100" dir="2700000" algn="tl">
                    <a:srgbClr val="000000">
                      <a:alpha val="43137"/>
                    </a:srgbClr>
                  </a:outerShdw>
                </a:effectLst>
              </a:rPr>
              <a:t>.</a:t>
            </a:r>
            <a:endParaRPr lang="en-US" sz="3600" b="1" dirty="0">
              <a:solidFill>
                <a:srgbClr val="C00000"/>
              </a:solidFill>
              <a:effectLst>
                <a:outerShdw blurRad="38100" dist="38100" dir="2700000" algn="tl">
                  <a:srgbClr val="000000">
                    <a:alpha val="43137"/>
                  </a:srgbClr>
                </a:outerShdw>
              </a:effectLst>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1765524" y="1316689"/>
            <a:ext cx="8595994" cy="1692771"/>
          </a:xfrm>
          <a:prstGeom prst="rect">
            <a:avLst/>
          </a:prstGeom>
          <a:noFill/>
        </p:spPr>
        <p:txBody>
          <a:bodyPr wrap="square">
            <a:spAutoFit/>
          </a:bodyPr>
          <a:lstStyle/>
          <a:p>
            <a:pPr lvl="0">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a:p>
            <a:pPr lvl="0" algn="r" rtl="1">
              <a:defRPr/>
            </a:pPr>
            <a:r>
              <a:rPr lang="ar-EG" sz="4000" b="1" kern="0" dirty="0">
                <a:solidFill>
                  <a:srgbClr val="0070C0"/>
                </a:solidFill>
                <a:effectLst>
                  <a:outerShdw blurRad="38100" dist="38100" dir="2700000" algn="tl">
                    <a:srgbClr val="C0C0C0"/>
                  </a:outerShdw>
                </a:effectLst>
                <a:latin typeface="Tahoma"/>
              </a:rPr>
              <a:t>اختبر معلوماتك للمحاضرة السابقة</a:t>
            </a:r>
            <a:endParaRPr kumimoji="0" lang="en-US" sz="4000" b="1" i="0" u="none" strike="noStrike" kern="0" cap="none" spc="0" normalizeH="0" baseline="0" noProof="0" dirty="0">
              <a:ln>
                <a:noFill/>
              </a:ln>
              <a:solidFill>
                <a:srgbClr val="0070C0"/>
              </a:solidFill>
              <a:effectLst>
                <a:outerShdw blurRad="38100" dist="38100" dir="2700000" algn="tl">
                  <a:srgbClr val="C0C0C0"/>
                </a:outerShdw>
              </a:effectLst>
              <a:uLnTx/>
              <a:uFillTx/>
              <a:latin typeface="Tahoma"/>
              <a:ea typeface="+mn-ea"/>
              <a:cs typeface="+mn-cs"/>
            </a:endParaRPr>
          </a:p>
        </p:txBody>
      </p:sp>
      <p:pic>
        <p:nvPicPr>
          <p:cNvPr id="7" name="Picture 6" descr="Well Bee">
            <a:extLst>
              <a:ext uri="{FF2B5EF4-FFF2-40B4-BE49-F238E27FC236}">
                <a16:creationId xmlns:a16="http://schemas.microsoft.com/office/drawing/2014/main" id="{81E16627-6BF5-BFC8-A8BB-ACEFFCE686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86736" y="255337"/>
            <a:ext cx="1846182" cy="1846182"/>
          </a:xfrm>
          <a:prstGeom prst="rect">
            <a:avLst/>
          </a:prstGeom>
        </p:spPr>
      </p:pic>
      <p:sp>
        <p:nvSpPr>
          <p:cNvPr id="2" name="TextBox 1">
            <a:extLst>
              <a:ext uri="{FF2B5EF4-FFF2-40B4-BE49-F238E27FC236}">
                <a16:creationId xmlns:a16="http://schemas.microsoft.com/office/drawing/2014/main" id="{06CAFDFC-C24D-5E0F-F8D0-8F751648EF7C}"/>
              </a:ext>
            </a:extLst>
          </p:cNvPr>
          <p:cNvSpPr txBox="1"/>
          <p:nvPr/>
        </p:nvSpPr>
        <p:spPr>
          <a:xfrm>
            <a:off x="1589060" y="2860763"/>
            <a:ext cx="3688792" cy="2308324"/>
          </a:xfrm>
          <a:prstGeom prst="rect">
            <a:avLst/>
          </a:prstGeom>
          <a:noFill/>
        </p:spPr>
        <p:txBody>
          <a:bodyPr wrap="square" rtlCol="0">
            <a:spAutoFit/>
          </a:bodyPr>
          <a:lstStyle/>
          <a:p>
            <a:pPr marR="0" lvl="0" fontAlgn="auto">
              <a:spcBef>
                <a:spcPts val="0"/>
              </a:spcBef>
              <a:spcAft>
                <a:spcPts val="600"/>
              </a:spcAft>
              <a:buClrTx/>
              <a:buSzTx/>
              <a:tabLst/>
              <a:defRPr/>
            </a:pPr>
            <a:r>
              <a:rPr lang="en-US" sz="3600" b="1" dirty="0">
                <a:effectLst>
                  <a:outerShdw blurRad="38100" dist="38100" dir="2700000" algn="tl">
                    <a:srgbClr val="000000">
                      <a:alpha val="43137"/>
                    </a:srgbClr>
                  </a:outerShdw>
                </a:effectLst>
              </a:rPr>
              <a:t>What employer expect in today's business environment.</a:t>
            </a:r>
          </a:p>
        </p:txBody>
      </p:sp>
    </p:spTree>
    <p:custDataLst>
      <p:tags r:id="rId1"/>
    </p:custDataLst>
    <p:extLst>
      <p:ext uri="{BB962C8B-B14F-4D97-AF65-F5344CB8AC3E}">
        <p14:creationId xmlns:p14="http://schemas.microsoft.com/office/powerpoint/2010/main" val="1573416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 calcmode="lin" valueType="num">
                                      <p:cBhvr additive="base">
                                        <p:cTn id="1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0" end="0"/>
                                            </p:txEl>
                                          </p:spTgt>
                                        </p:tgtEl>
                                        <p:attrNameLst>
                                          <p:attrName>style.visibility</p:attrName>
                                        </p:attrNameLst>
                                      </p:cBhvr>
                                      <p:to>
                                        <p:strVal val="visible"/>
                                      </p:to>
                                    </p:set>
                                    <p:anim calcmode="lin" valueType="num">
                                      <p:cBhvr additive="base">
                                        <p:cTn id="19"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extBox 8"/>
          <p:cNvSpPr txBox="1"/>
          <p:nvPr/>
        </p:nvSpPr>
        <p:spPr>
          <a:xfrm>
            <a:off x="6096000" y="1372240"/>
            <a:ext cx="4291215" cy="4141518"/>
          </a:xfrm>
          <a:prstGeom prst="rect">
            <a:avLst/>
          </a:prstGeom>
          <a:noFill/>
        </p:spPr>
        <p:txBody>
          <a:bodyPr wrap="square" rtlCol="0">
            <a:spAutoFit/>
          </a:bodyPr>
          <a:lstStyle/>
          <a:p>
            <a:pPr lvl="0" algn="r" rtl="1">
              <a:lnSpc>
                <a:spcPct val="150000"/>
              </a:lnSpc>
              <a:spcAft>
                <a:spcPts val="600"/>
              </a:spcAft>
              <a:defRPr/>
            </a:pPr>
            <a:r>
              <a:rPr lang="ar-EG" sz="2400" b="1" u="sng" dirty="0">
                <a:solidFill>
                  <a:schemeClr val="accent5">
                    <a:lumMod val="75000"/>
                  </a:schemeClr>
                </a:solidFill>
                <a:effectLst>
                  <a:outerShdw blurRad="38100" dist="38100" dir="2700000" algn="tl">
                    <a:srgbClr val="000000">
                      <a:alpha val="43137"/>
                    </a:srgbClr>
                  </a:outerShdw>
                </a:effectLst>
              </a:rPr>
              <a:t>النهج الذي يركز على الجمهور يعني </a:t>
            </a:r>
            <a:r>
              <a:rPr lang="ar-EG" sz="2400" b="1" dirty="0">
                <a:solidFill>
                  <a:srgbClr val="0070C0"/>
                </a:solidFill>
                <a:effectLst>
                  <a:outerShdw blurRad="38100" dist="38100" dir="2700000" algn="tl">
                    <a:srgbClr val="000000">
                      <a:alpha val="43137"/>
                    </a:srgbClr>
                  </a:outerShdw>
                </a:effectLst>
              </a:rPr>
              <a:t>
</a:t>
            </a:r>
            <a:r>
              <a:rPr lang="en-GB" sz="2400" b="1" dirty="0">
                <a:solidFill>
                  <a:srgbClr val="0070C0"/>
                </a:solidFill>
                <a:effectLst>
                  <a:outerShdw blurRad="38100" dist="38100" dir="2700000" algn="tl">
                    <a:srgbClr val="000000">
                      <a:alpha val="43137"/>
                    </a:srgbClr>
                  </a:outerShdw>
                </a:effectLst>
              </a:rPr>
              <a:t>-</a:t>
            </a:r>
            <a:r>
              <a:rPr lang="ar-EG" sz="2400" b="1" dirty="0">
                <a:solidFill>
                  <a:srgbClr val="0070C0"/>
                </a:solidFill>
                <a:effectLst>
                  <a:outerShdw blurRad="38100" dist="38100" dir="2700000" algn="tl">
                    <a:srgbClr val="000000">
                      <a:alpha val="43137"/>
                    </a:srgbClr>
                  </a:outerShdw>
                </a:effectLst>
              </a:rPr>
              <a:t> التركيز على أعضاء جمهورك والاهتمام بهم 
- ابذل قصارى جهدك لتوصيل رسالتك بطريقة ذات مغزى ومحترمة للجمهور. 
- إن اعتماد نهج يركز على الجمهور يجعل رسائلك أكثر فعالية.</a:t>
            </a:r>
            <a:endParaRPr lang="en-US" sz="2400" dirty="0">
              <a:solidFill>
                <a:srgbClr val="0070C0"/>
              </a:solidFill>
              <a:effectLst>
                <a:outerShdw blurRad="38100" dist="38100" dir="2700000" algn="tl">
                  <a:srgbClr val="000000">
                    <a:alpha val="43137"/>
                  </a:srgbClr>
                </a:outerShdw>
              </a:effectLst>
            </a:endParaRPr>
          </a:p>
        </p:txBody>
      </p:sp>
      <p:sp>
        <p:nvSpPr>
          <p:cNvPr id="19" name="TextBox 18">
            <a:extLst>
              <a:ext uri="{FF2B5EF4-FFF2-40B4-BE49-F238E27FC236}">
                <a16:creationId xmlns:a16="http://schemas.microsoft.com/office/drawing/2014/main" id="{FAFB88B3-64AE-D7F7-5E34-6C612EB5B3F0}"/>
              </a:ext>
            </a:extLst>
          </p:cNvPr>
          <p:cNvSpPr txBox="1"/>
          <p:nvPr/>
        </p:nvSpPr>
        <p:spPr>
          <a:xfrm>
            <a:off x="2491431" y="627105"/>
            <a:ext cx="9548169"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sp>
        <p:nvSpPr>
          <p:cNvPr id="2" name="TextBox 1">
            <a:extLst>
              <a:ext uri="{FF2B5EF4-FFF2-40B4-BE49-F238E27FC236}">
                <a16:creationId xmlns:a16="http://schemas.microsoft.com/office/drawing/2014/main" id="{70A7C13D-D6F3-59E4-9F99-07DB42D3C720}"/>
              </a:ext>
            </a:extLst>
          </p:cNvPr>
          <p:cNvSpPr txBox="1"/>
          <p:nvPr/>
        </p:nvSpPr>
        <p:spPr>
          <a:xfrm>
            <a:off x="1089917" y="1284610"/>
            <a:ext cx="5383073" cy="4201150"/>
          </a:xfrm>
          <a:prstGeom prst="rect">
            <a:avLst/>
          </a:prstGeom>
          <a:noFill/>
        </p:spPr>
        <p:txBody>
          <a:bodyPr wrap="square" rtlCol="0">
            <a:spAutoFit/>
          </a:bodyPr>
          <a:lstStyle/>
          <a:p>
            <a:pPr marR="0" lvl="0" algn="ctr" defTabSz="914400" rtl="0" eaLnBrk="1" fontAlgn="auto" latinLnBrk="0" hangingPunct="1">
              <a:lnSpc>
                <a:spcPct val="150000"/>
              </a:lnSpc>
              <a:spcBef>
                <a:spcPts val="0"/>
              </a:spcBef>
              <a:spcAft>
                <a:spcPts val="600"/>
              </a:spcAft>
              <a:buClrTx/>
              <a:buSzTx/>
              <a:tabLst/>
              <a:defRPr/>
            </a:pPr>
            <a:r>
              <a:rPr lang="en-US" sz="2400" b="1" u="sng" dirty="0">
                <a:solidFill>
                  <a:srgbClr val="C00000"/>
                </a:solidFill>
                <a:effectLst>
                  <a:outerShdw blurRad="38100" dist="38100" dir="2700000" algn="tl">
                    <a:srgbClr val="000000">
                      <a:alpha val="43137"/>
                    </a:srgbClr>
                  </a:outerShdw>
                </a:effectLst>
              </a:rPr>
              <a:t>An audience-centered approach means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2400" dirty="0">
                <a:effectLst>
                  <a:outerShdw blurRad="38100" dist="38100" dir="2700000" algn="tl">
                    <a:srgbClr val="000000">
                      <a:alpha val="43137"/>
                    </a:srgbClr>
                  </a:outerShdw>
                </a:effectLst>
              </a:rPr>
              <a:t>focusing on and caring about the members of your audience—</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2400" dirty="0">
                <a:effectLst>
                  <a:outerShdw blurRad="38100" dist="38100" dir="2700000" algn="tl">
                    <a:srgbClr val="000000">
                      <a:alpha val="43137"/>
                    </a:srgbClr>
                  </a:outerShdw>
                </a:effectLst>
              </a:rPr>
              <a:t> Make every effort to get your message across in a way this is meaningful and respectful to the audience. </a:t>
            </a:r>
          </a:p>
          <a:p>
            <a:pPr marL="571500" marR="0" lvl="0" indent="-571500" algn="l" defTabSz="914400" rtl="0" eaLnBrk="1" fontAlgn="auto" latinLnBrk="0" hangingPunct="1">
              <a:spcBef>
                <a:spcPts val="0"/>
              </a:spcBef>
              <a:spcAft>
                <a:spcPts val="600"/>
              </a:spcAft>
              <a:buClrTx/>
              <a:buSzTx/>
              <a:buFont typeface="Wingdings" panose="05000000000000000000" pitchFamily="2" charset="2"/>
              <a:buChar char="q"/>
              <a:tabLst/>
              <a:defRPr/>
            </a:pPr>
            <a:r>
              <a:rPr lang="en-US" sz="2400" dirty="0">
                <a:effectLst>
                  <a:outerShdw blurRad="38100" dist="38100" dir="2700000" algn="tl">
                    <a:srgbClr val="000000">
                      <a:alpha val="43137"/>
                    </a:srgbClr>
                  </a:outerShdw>
                </a:effectLst>
              </a:rPr>
              <a:t>Adopting an audience-centered approach makes your </a:t>
            </a:r>
            <a:r>
              <a:rPr lang="en-US" sz="2000" dirty="0">
                <a:effectLst>
                  <a:outerShdw blurRad="38100" dist="38100" dir="2700000" algn="tl">
                    <a:srgbClr val="000000">
                      <a:alpha val="43137"/>
                    </a:srgbClr>
                  </a:outerShdw>
                </a:effectLst>
              </a:rPr>
              <a:t>messages</a:t>
            </a:r>
            <a:r>
              <a:rPr lang="en-US" sz="2400" dirty="0">
                <a:effectLst>
                  <a:outerShdw blurRad="38100" dist="38100" dir="2700000" algn="tl">
                    <a:srgbClr val="000000">
                      <a:alpha val="43137"/>
                    </a:srgbClr>
                  </a:outerShdw>
                </a:effectLst>
              </a:rPr>
              <a:t> more effective. </a:t>
            </a:r>
          </a:p>
        </p:txBody>
      </p:sp>
    </p:spTree>
    <p:custDataLst>
      <p:tags r:id="rId1"/>
    </p:custDataLst>
    <p:extLst>
      <p:ext uri="{BB962C8B-B14F-4D97-AF65-F5344CB8AC3E}">
        <p14:creationId xmlns:p14="http://schemas.microsoft.com/office/powerpoint/2010/main" val="3040644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additive="base">
                                        <p:cTn id="13"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3036897" y="596393"/>
            <a:ext cx="7189945" cy="584775"/>
          </a:xfrm>
          <a:prstGeom prst="rect">
            <a:avLst/>
          </a:prstGeom>
          <a:noFill/>
        </p:spPr>
        <p:txBody>
          <a:bodyPr wrap="square" rtlCol="0">
            <a:spAutoFit/>
          </a:bodyPr>
          <a:lstStyle/>
          <a:p>
            <a:r>
              <a:rPr lang="en-US" sz="3200" b="1" kern="0" dirty="0">
                <a:effectLst>
                  <a:outerShdw blurRad="38100" dist="38100" dir="2700000" algn="tl">
                    <a:srgbClr val="C0C0C0"/>
                  </a:outerShdw>
                </a:effectLst>
                <a:latin typeface="Tahoma"/>
                <a:ea typeface="+mj-ea"/>
                <a:cs typeface="+mj-cs"/>
              </a:rPr>
              <a:t>Learning objectives </a:t>
            </a:r>
            <a:r>
              <a:rPr lang="ar-EG" sz="3200" b="1" kern="0" dirty="0">
                <a:effectLst>
                  <a:outerShdw blurRad="38100" dist="38100" dir="2700000" algn="tl">
                    <a:srgbClr val="C0C0C0"/>
                  </a:outerShdw>
                </a:effectLst>
                <a:latin typeface="Tahoma"/>
                <a:ea typeface="+mj-ea"/>
                <a:cs typeface="+mj-cs"/>
              </a:rPr>
              <a:t>الأهداف التعليمية </a:t>
            </a:r>
            <a:endParaRPr lang="en-US" sz="3200" b="1" kern="0" dirty="0">
              <a:effectLst>
                <a:outerShdw blurRad="38100" dist="38100" dir="2700000" algn="tl">
                  <a:srgbClr val="C0C0C0"/>
                </a:outerShdw>
              </a:effectLst>
              <a:latin typeface="Tahoma"/>
              <a:ea typeface="+mj-ea"/>
              <a:cs typeface="+mj-cs"/>
            </a:endParaRPr>
          </a:p>
        </p:txBody>
      </p:sp>
      <p:sp>
        <p:nvSpPr>
          <p:cNvPr id="9" name="TextBox 8"/>
          <p:cNvSpPr txBox="1"/>
          <p:nvPr/>
        </p:nvSpPr>
        <p:spPr>
          <a:xfrm>
            <a:off x="6096000" y="1451535"/>
            <a:ext cx="4046523" cy="3924151"/>
          </a:xfrm>
          <a:prstGeom prst="rect">
            <a:avLst/>
          </a:prstGeom>
          <a:noFill/>
        </p:spPr>
        <p:txBody>
          <a:bodyPr wrap="square" rtlCol="0">
            <a:spAutoFit/>
          </a:bodyPr>
          <a:lstStyle/>
          <a:p>
            <a:pPr algn="r" rtl="1">
              <a:spcAft>
                <a:spcPts val="600"/>
              </a:spcAft>
            </a:pPr>
            <a:r>
              <a:rPr lang="ar-EG" sz="2800" b="1" u="sng" dirty="0">
                <a:solidFill>
                  <a:schemeClr val="accent6">
                    <a:lumMod val="50000"/>
                  </a:schemeClr>
                </a:solidFill>
                <a:effectLst>
                  <a:outerShdw blurRad="50800" dist="38100" dir="8100000" algn="tr" rotWithShape="0">
                    <a:srgbClr val="808080">
                      <a:alpha val="40000"/>
                    </a:srgbClr>
                  </a:outerShdw>
                </a:effectLst>
              </a:rPr>
              <a:t>الالتزام بأخلاقيات التواصل الأخلاقي</a:t>
            </a:r>
            <a:r>
              <a:rPr lang="ar-EG" sz="2800" b="1" dirty="0">
                <a:solidFill>
                  <a:schemeClr val="accent6">
                    <a:lumMod val="50000"/>
                  </a:schemeClr>
                </a:solidFill>
                <a:effectLst>
                  <a:outerShdw blurRad="50800" dist="38100" dir="8100000" algn="tr" rotWithShape="0">
                    <a:srgbClr val="808080">
                      <a:alpha val="40000"/>
                    </a:srgbClr>
                  </a:outerShdw>
                </a:effectLst>
              </a:rPr>
              <a:t>
- خطوات التواصل الأخلاقي 
- الرسالة غير الأخلاقية 
- معضلة أخلاقية
- السياق الثقافي العالي والمنخفض 
- الاختلافات الثقافية</a:t>
            </a:r>
            <a:endParaRPr kumimoji="0" lang="en-US" sz="2400" i="0" strike="noStrike" kern="0" cap="none" spc="0" normalizeH="0" baseline="0" noProof="0" dirty="0">
              <a:ln>
                <a:noFill/>
              </a:ln>
              <a:effectLst>
                <a:outerShdw blurRad="38100" dist="38100" dir="2700000" algn="tl">
                  <a:srgbClr val="C0C0C0"/>
                </a:outerShdw>
              </a:effectLst>
              <a:uLnTx/>
              <a:uFillTx/>
              <a:latin typeface="Tahoma"/>
            </a:endParaRPr>
          </a:p>
        </p:txBody>
      </p:sp>
      <p:sp>
        <p:nvSpPr>
          <p:cNvPr id="2" name="TextBox 1">
            <a:extLst>
              <a:ext uri="{FF2B5EF4-FFF2-40B4-BE49-F238E27FC236}">
                <a16:creationId xmlns:a16="http://schemas.microsoft.com/office/drawing/2014/main" id="{AF4AC930-06BD-C6D4-9F00-619AA9474498}"/>
              </a:ext>
            </a:extLst>
          </p:cNvPr>
          <p:cNvSpPr txBox="1"/>
          <p:nvPr/>
        </p:nvSpPr>
        <p:spPr>
          <a:xfrm>
            <a:off x="1427845" y="1399953"/>
            <a:ext cx="4046523" cy="3954929"/>
          </a:xfrm>
          <a:prstGeom prst="rect">
            <a:avLst/>
          </a:prstGeom>
          <a:noFill/>
        </p:spPr>
        <p:txBody>
          <a:bodyPr wrap="square" rtlCol="0">
            <a:spAutoFit/>
          </a:bodyPr>
          <a:lstStyle/>
          <a:p>
            <a:pPr marL="571500" indent="-571500">
              <a:spcAft>
                <a:spcPts val="600"/>
              </a:spcAft>
              <a:buFont typeface="Wingdings" panose="05000000000000000000" pitchFamily="2" charset="2"/>
              <a:buChar char="q"/>
            </a:pPr>
            <a:r>
              <a:rPr lang="en-US" sz="2800" b="1" dirty="0">
                <a:solidFill>
                  <a:schemeClr val="accent6">
                    <a:lumMod val="50000"/>
                  </a:schemeClr>
                </a:solidFill>
                <a:effectLst>
                  <a:outerShdw blurRad="50800" dist="38100" dir="8100000" algn="tr" rotWithShape="0">
                    <a:srgbClr val="808080">
                      <a:alpha val="40000"/>
                    </a:srgbClr>
                  </a:outerShdw>
                </a:effectLst>
              </a:rPr>
              <a:t>Commit to ethical communication Ethics</a:t>
            </a:r>
          </a:p>
          <a:p>
            <a:pPr marL="742950" indent="-742950">
              <a:spcAft>
                <a:spcPts val="600"/>
              </a:spcAft>
              <a:buFont typeface="+mj-lt"/>
              <a:buAutoNum type="arabicPeriod"/>
            </a:pPr>
            <a:r>
              <a:rPr lang="en-US" sz="2800" dirty="0">
                <a:effectLst>
                  <a:outerShdw blurRad="50800" dist="38100" dir="8100000" algn="tr" rotWithShape="0">
                    <a:srgbClr val="808080">
                      <a:alpha val="40000"/>
                    </a:srgbClr>
                  </a:outerShdw>
                </a:effectLst>
              </a:rPr>
              <a:t>Steps of ethical communication </a:t>
            </a:r>
          </a:p>
          <a:p>
            <a:pPr marL="742950" indent="-742950">
              <a:spcAft>
                <a:spcPts val="600"/>
              </a:spcAft>
              <a:buFont typeface="+mj-lt"/>
              <a:buAutoNum type="arabicPeriod"/>
            </a:pPr>
            <a:r>
              <a:rPr lang="en-US" sz="2800" dirty="0">
                <a:effectLst>
                  <a:outerShdw blurRad="50800" dist="38100" dir="8100000" algn="tr" rotWithShape="0">
                    <a:srgbClr val="808080">
                      <a:alpha val="40000"/>
                    </a:srgbClr>
                  </a:outerShdw>
                </a:effectLst>
              </a:rPr>
              <a:t>Unethical m</a:t>
            </a:r>
            <a:r>
              <a:rPr lang="en-GB" sz="2800" dirty="0">
                <a:effectLst>
                  <a:outerShdw blurRad="50800" dist="38100" dir="8100000" algn="tr" rotWithShape="0">
                    <a:srgbClr val="808080">
                      <a:alpha val="40000"/>
                    </a:srgbClr>
                  </a:outerShdw>
                </a:effectLst>
              </a:rPr>
              <a:t>e</a:t>
            </a:r>
            <a:r>
              <a:rPr lang="en-US" sz="2800" dirty="0" err="1">
                <a:effectLst>
                  <a:outerShdw blurRad="50800" dist="38100" dir="8100000" algn="tr" rotWithShape="0">
                    <a:srgbClr val="808080">
                      <a:alpha val="40000"/>
                    </a:srgbClr>
                  </a:outerShdw>
                </a:effectLst>
              </a:rPr>
              <a:t>ssages</a:t>
            </a:r>
            <a:r>
              <a:rPr lang="en-US" sz="2800" dirty="0">
                <a:effectLst>
                  <a:outerShdw blurRad="50800" dist="38100" dir="8100000" algn="tr" rotWithShape="0">
                    <a:srgbClr val="808080">
                      <a:alpha val="40000"/>
                    </a:srgbClr>
                  </a:outerShdw>
                </a:effectLst>
              </a:rPr>
              <a:t>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kumimoji="0" lang="en-US" sz="2400" i="0" strike="noStrike" kern="0" cap="none" spc="0" normalizeH="0" baseline="0" noProof="0" dirty="0">
                <a:ln>
                  <a:noFill/>
                </a:ln>
                <a:effectLst>
                  <a:outerShdw blurRad="38100" dist="38100" dir="2700000" algn="tl">
                    <a:srgbClr val="C0C0C0"/>
                  </a:outerShdw>
                </a:effectLst>
                <a:uLnTx/>
                <a:uFillTx/>
                <a:latin typeface="Tahoma"/>
              </a:rPr>
              <a:t>An ethical dilemma</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2400" kern="0" dirty="0">
                <a:effectLst>
                  <a:outerShdw blurRad="38100" dist="38100" dir="2700000" algn="tl">
                    <a:srgbClr val="C0C0C0"/>
                  </a:outerShdw>
                </a:effectLst>
                <a:latin typeface="Tahoma"/>
              </a:rPr>
              <a:t>High and low cultural context</a:t>
            </a:r>
            <a:r>
              <a:rPr kumimoji="0" lang="en-US" sz="2400" i="0" strike="noStrike" kern="0" cap="none" spc="0" normalizeH="0" baseline="0" noProof="0" dirty="0">
                <a:ln>
                  <a:noFill/>
                </a:ln>
                <a:effectLst>
                  <a:outerShdw blurRad="38100" dist="38100" dir="2700000" algn="tl">
                    <a:srgbClr val="C0C0C0"/>
                  </a:outerShdw>
                </a:effectLst>
                <a:uLnTx/>
                <a:uFillTx/>
                <a:latin typeface="Tahoma"/>
              </a:rPr>
              <a:t> </a:t>
            </a:r>
          </a:p>
          <a:p>
            <a:pPr marL="514350" marR="0" lvl="0" indent="-514350" algn="l" defTabSz="914400" rtl="0" eaLnBrk="1" fontAlgn="auto" latinLnBrk="0" hangingPunct="1">
              <a:spcBef>
                <a:spcPts val="0"/>
              </a:spcBef>
              <a:spcAft>
                <a:spcPts val="0"/>
              </a:spcAft>
              <a:buClrTx/>
              <a:buSzTx/>
              <a:buFont typeface="+mj-lt"/>
              <a:buAutoNum type="arabicPeriod"/>
              <a:tabLst/>
              <a:defRPr/>
            </a:pPr>
            <a:r>
              <a:rPr lang="en-US" sz="2400" kern="0" dirty="0">
                <a:effectLst>
                  <a:outerShdw blurRad="38100" dist="38100" dir="2700000" algn="tl">
                    <a:srgbClr val="C0C0C0"/>
                  </a:outerShdw>
                </a:effectLst>
                <a:latin typeface="Tahoma"/>
              </a:rPr>
              <a:t>Culture differences</a:t>
            </a:r>
            <a:endParaRPr kumimoji="0" lang="en-US" sz="2400" i="0" strike="noStrike" kern="0" cap="none" spc="0" normalizeH="0" baseline="0" noProof="0" dirty="0">
              <a:ln>
                <a:noFill/>
              </a:ln>
              <a:effectLst>
                <a:outerShdw blurRad="38100" dist="38100" dir="2700000" algn="tl">
                  <a:srgbClr val="C0C0C0"/>
                </a:outerShdw>
              </a:effectLst>
              <a:uLnTx/>
              <a:uFillTx/>
              <a:latin typeface="Tahoma"/>
            </a:endParaRPr>
          </a:p>
        </p:txBody>
      </p:sp>
    </p:spTree>
    <p:custDataLst>
      <p:tags r:id="rId1"/>
    </p:custDataLst>
    <p:extLst>
      <p:ext uri="{BB962C8B-B14F-4D97-AF65-F5344CB8AC3E}">
        <p14:creationId xmlns:p14="http://schemas.microsoft.com/office/powerpoint/2010/main" val="1057141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1000"/>
                                        <p:tgtEl>
                                          <p:spTgt spid="2">
                                            <p:txEl>
                                              <p:pRg st="1" end="1"/>
                                            </p:txEl>
                                          </p:spTgt>
                                        </p:tgtEl>
                                      </p:cBhvr>
                                    </p:animEffect>
                                    <p:anim calcmode="lin" valueType="num">
                                      <p:cBhvr>
                                        <p:cTn id="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 calcmode="lin" valueType="num">
                                      <p:cBhvr additive="base">
                                        <p:cTn id="14"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
                                            <p:txEl>
                                              <p:pRg st="3" end="3"/>
                                            </p:txEl>
                                          </p:spTgt>
                                        </p:tgtEl>
                                        <p:attrNameLst>
                                          <p:attrName>style.visibility</p:attrName>
                                        </p:attrNameLst>
                                      </p:cBhvr>
                                      <p:to>
                                        <p:strVal val="visible"/>
                                      </p:to>
                                    </p:set>
                                    <p:anim calcmode="lin" valueType="num">
                                      <p:cBhvr additive="base">
                                        <p:cTn id="20"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
                                            <p:txEl>
                                              <p:pRg st="4" end="4"/>
                                            </p:txEl>
                                          </p:spTgt>
                                        </p:tgtEl>
                                        <p:attrNameLst>
                                          <p:attrName>style.visibility</p:attrName>
                                        </p:attrNameLst>
                                      </p:cBhvr>
                                      <p:to>
                                        <p:strVal val="visible"/>
                                      </p:to>
                                    </p:set>
                                    <p:anim calcmode="lin" valueType="num">
                                      <p:cBhvr additive="base">
                                        <p:cTn id="26"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 calcmode="lin" valueType="num">
                                      <p:cBhvr additive="base">
                                        <p:cTn id="32"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31AC9A6-F291-E8E0-2DE2-6D80F7751E0A}"/>
              </a:ext>
            </a:extLst>
          </p:cNvPr>
          <p:cNvSpPr/>
          <p:nvPr/>
        </p:nvSpPr>
        <p:spPr>
          <a:xfrm>
            <a:off x="3027268" y="2318329"/>
            <a:ext cx="4724400" cy="2221339"/>
          </a:xfrm>
          <a:prstGeom prst="rect">
            <a:avLst/>
          </a:prstGeom>
          <a:noFill/>
          <a:ln w="25400" cap="flat" cmpd="sng" algn="ctr">
            <a:noFill/>
            <a:prstDash val="solid"/>
          </a:ln>
          <a:effectLst/>
        </p:spPr>
        <p:txBody>
          <a:bodyPr rtlCol="0" anchor="t"/>
          <a:lstStyle/>
          <a:p>
            <a:pPr marL="571500" marR="0" lvl="0" indent="-571500" algn="l" defTabSz="914400" rtl="0" eaLnBrk="1" fontAlgn="base" latinLnBrk="0" hangingPunct="1">
              <a:lnSpc>
                <a:spcPct val="100000"/>
              </a:lnSpc>
              <a:spcBef>
                <a:spcPct val="0"/>
              </a:spcBef>
              <a:spcAft>
                <a:spcPts val="2400"/>
              </a:spcAft>
              <a:buClrTx/>
              <a:buSzTx/>
              <a:buFont typeface="Wingdings" panose="05000000000000000000" pitchFamily="2" charset="2"/>
              <a:buChar char="q"/>
              <a:tabLst/>
              <a:defRPr/>
            </a:pPr>
            <a:endParaRPr kumimoji="0" lang="en-US" sz="3600" b="1" i="0" u="none" strike="noStrike" kern="0" cap="none" spc="0" normalizeH="0" baseline="0" noProof="0" dirty="0">
              <a:ln>
                <a:noFill/>
              </a:ln>
              <a:solidFill>
                <a:srgbClr val="000000"/>
              </a:solidFill>
              <a:effectLst>
                <a:outerShdw blurRad="50800" dist="38100" dir="8100000" algn="tr" rotWithShape="0">
                  <a:srgbClr val="969696">
                    <a:alpha val="40000"/>
                  </a:srgbClr>
                </a:outerShdw>
              </a:effectLst>
              <a:uLnTx/>
              <a:uFillTx/>
              <a:latin typeface="Tahoma"/>
              <a:ea typeface="+mn-ea"/>
              <a:cs typeface="+mn-cs"/>
            </a:endParaRPr>
          </a:p>
        </p:txBody>
      </p:sp>
      <p:sp>
        <p:nvSpPr>
          <p:cNvPr id="8" name="TextBox 7">
            <a:extLst>
              <a:ext uri="{FF2B5EF4-FFF2-40B4-BE49-F238E27FC236}">
                <a16:creationId xmlns:a16="http://schemas.microsoft.com/office/drawing/2014/main" id="{EEC4E4D1-664F-97EA-892B-D30A0B614EBD}"/>
              </a:ext>
            </a:extLst>
          </p:cNvPr>
          <p:cNvSpPr txBox="1"/>
          <p:nvPr/>
        </p:nvSpPr>
        <p:spPr>
          <a:xfrm>
            <a:off x="7483642" y="716580"/>
            <a:ext cx="3593431" cy="461665"/>
          </a:xfrm>
          <a:prstGeom prst="rect">
            <a:avLst/>
          </a:prstGeom>
          <a:noFill/>
        </p:spPr>
        <p:txBody>
          <a:bodyPr wrap="square">
            <a:spAutoFit/>
          </a:bodyPr>
          <a:lstStyle/>
          <a:p>
            <a:r>
              <a:rPr lang="ar-EG" sz="2400" b="1" kern="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12" name="TextBox 11">
            <a:extLst>
              <a:ext uri="{FF2B5EF4-FFF2-40B4-BE49-F238E27FC236}">
                <a16:creationId xmlns:a16="http://schemas.microsoft.com/office/drawing/2014/main" id="{8D7D84B9-6E8E-E61B-3D8D-4D5B7FD13B9D}"/>
              </a:ext>
            </a:extLst>
          </p:cNvPr>
          <p:cNvSpPr txBox="1"/>
          <p:nvPr/>
        </p:nvSpPr>
        <p:spPr>
          <a:xfrm>
            <a:off x="5946439" y="1641663"/>
            <a:ext cx="4264362" cy="3046988"/>
          </a:xfrm>
          <a:prstGeom prst="rect">
            <a:avLst/>
          </a:prstGeom>
          <a:noFill/>
        </p:spPr>
        <p:txBody>
          <a:bodyPr wrap="square">
            <a:spAutoFit/>
          </a:bodyPr>
          <a:lstStyle/>
          <a:p>
            <a:pPr algn="r" rtl="1"/>
            <a:r>
              <a:rPr lang="ar-EG" sz="3200" dirty="0">
                <a:effectLst>
                  <a:outerShdw blurRad="38100" dist="38100" dir="2700000" algn="tl">
                    <a:srgbClr val="000000">
                      <a:alpha val="43137"/>
                    </a:srgbClr>
                  </a:outerShdw>
                </a:effectLst>
              </a:rPr>
              <a:t>مثل كل الأدوات القوية ،
يمكن إساءة استخدام الاتصالات ، ويتحمل القائمون على التواصل في مجال العمل مسؤولية التواصل بشكل أخلاقي مع الجماهير.</a:t>
            </a:r>
            <a:endParaRPr lang="en-GB" sz="3200" dirty="0">
              <a:solidFill>
                <a:srgbClr val="002060"/>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108E3E7B-CF40-C852-B4DB-164BB9390CF8}"/>
              </a:ext>
            </a:extLst>
          </p:cNvPr>
          <p:cNvSpPr txBox="1"/>
          <p:nvPr/>
        </p:nvSpPr>
        <p:spPr>
          <a:xfrm>
            <a:off x="2502569" y="463917"/>
            <a:ext cx="3593431" cy="830997"/>
          </a:xfrm>
          <a:prstGeom prst="rect">
            <a:avLst/>
          </a:prstGeom>
          <a:noFill/>
        </p:spPr>
        <p:txBody>
          <a:bodyPr wrap="square">
            <a:spAutoFit/>
          </a:bodyPr>
          <a:lstStyle/>
          <a:p>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Committing to Ethical Communication</a:t>
            </a:r>
            <a:endParaRPr lang="en-GB" sz="1000" dirty="0"/>
          </a:p>
        </p:txBody>
      </p:sp>
      <p:sp>
        <p:nvSpPr>
          <p:cNvPr id="3" name="TextBox 2">
            <a:extLst>
              <a:ext uri="{FF2B5EF4-FFF2-40B4-BE49-F238E27FC236}">
                <a16:creationId xmlns:a16="http://schemas.microsoft.com/office/drawing/2014/main" id="{1CDC861D-FB44-5161-0AC2-6B2F4127BC44}"/>
              </a:ext>
            </a:extLst>
          </p:cNvPr>
          <p:cNvSpPr txBox="1"/>
          <p:nvPr/>
        </p:nvSpPr>
        <p:spPr>
          <a:xfrm>
            <a:off x="1326313" y="1413063"/>
            <a:ext cx="4264362" cy="4031873"/>
          </a:xfrm>
          <a:prstGeom prst="rect">
            <a:avLst/>
          </a:prstGeom>
          <a:noFill/>
        </p:spPr>
        <p:txBody>
          <a:bodyPr wrap="square">
            <a:spAutoFit/>
          </a:bodyPr>
          <a:lstStyle/>
          <a:p>
            <a:r>
              <a:rPr lang="en-US" sz="3200" dirty="0">
                <a:effectLst>
                  <a:outerShdw blurRad="38100" dist="38100" dir="2700000" algn="tl">
                    <a:srgbClr val="000000">
                      <a:alpha val="43137"/>
                    </a:srgbClr>
                  </a:outerShdw>
                </a:effectLst>
              </a:rPr>
              <a:t>Like all powerful tools,</a:t>
            </a:r>
          </a:p>
          <a:p>
            <a:r>
              <a:rPr lang="en-US" sz="3200" dirty="0">
                <a:solidFill>
                  <a:srgbClr val="FF0000"/>
                </a:solidFill>
                <a:effectLst>
                  <a:outerShdw blurRad="38100" dist="38100" dir="2700000" algn="tl">
                    <a:srgbClr val="000000">
                      <a:alpha val="43137"/>
                    </a:srgbClr>
                  </a:outerShdw>
                </a:effectLst>
              </a:rPr>
              <a:t>communication</a:t>
            </a:r>
            <a:r>
              <a:rPr lang="en-US" sz="3200" dirty="0">
                <a:solidFill>
                  <a:srgbClr val="002060"/>
                </a:solidFill>
                <a:effectLst>
                  <a:outerShdw blurRad="38100" dist="38100" dir="2700000" algn="tl">
                    <a:srgbClr val="000000">
                      <a:alpha val="43137"/>
                    </a:srgbClr>
                  </a:outerShdw>
                </a:effectLst>
              </a:rPr>
              <a:t> can be </a:t>
            </a:r>
            <a:r>
              <a:rPr lang="en-US" sz="3200" b="1" u="sng" dirty="0">
                <a:solidFill>
                  <a:srgbClr val="002060"/>
                </a:solidFill>
                <a:effectLst>
                  <a:outerShdw blurRad="38100" dist="38100" dir="2700000" algn="tl">
                    <a:srgbClr val="000000">
                      <a:alpha val="43137"/>
                    </a:srgbClr>
                  </a:outerShdw>
                </a:effectLst>
              </a:rPr>
              <a:t>misused</a:t>
            </a:r>
            <a:r>
              <a:rPr lang="en-US" sz="3200" dirty="0">
                <a:solidFill>
                  <a:srgbClr val="002060"/>
                </a:solidFill>
                <a:effectLst>
                  <a:outerShdw blurRad="38100" dist="38100" dir="2700000" algn="tl">
                    <a:srgbClr val="000000">
                      <a:alpha val="43137"/>
                    </a:srgbClr>
                  </a:outerShdw>
                </a:effectLst>
              </a:rPr>
              <a:t>, </a:t>
            </a:r>
          </a:p>
          <a:p>
            <a:r>
              <a:rPr lang="en-US" sz="3200" dirty="0">
                <a:solidFill>
                  <a:srgbClr val="002060"/>
                </a:solidFill>
                <a:effectLst>
                  <a:outerShdw blurRad="38100" dist="38100" dir="2700000" algn="tl">
                    <a:srgbClr val="000000">
                      <a:alpha val="43137"/>
                    </a:srgbClr>
                  </a:outerShdw>
                </a:effectLst>
              </a:rPr>
              <a:t>and business communicators have a responsibility to communicate ethically with audiences. </a:t>
            </a:r>
            <a:endParaRPr lang="en-GB" sz="3200" dirty="0">
              <a:solidFill>
                <a:srgbClr val="002060"/>
              </a:solidFill>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377326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64460" y="449562"/>
            <a:ext cx="3612277" cy="830997"/>
          </a:xfrm>
          <a:prstGeom prst="rect">
            <a:avLst/>
          </a:prstGeom>
          <a:noFill/>
        </p:spPr>
        <p:txBody>
          <a:bodyPr wrap="square">
            <a:spAutoFit/>
          </a:bodyPr>
          <a:lstStyle/>
          <a:p>
            <a:pPr marR="0" lvl="0" indent="0" fontAlgn="auto">
              <a:lnSpc>
                <a:spcPct val="10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rPr>
              <a:t>Committing to Ethical Communication</a:t>
            </a:r>
            <a:endParaRPr lang="en-GB" sz="24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5787189" y="1792757"/>
            <a:ext cx="4724400" cy="2677656"/>
          </a:xfrm>
          <a:prstGeom prst="rect">
            <a:avLst/>
          </a:prstGeom>
          <a:noFill/>
          <a:ln>
            <a:noFill/>
          </a:ln>
        </p:spPr>
        <p:style>
          <a:lnRef idx="0">
            <a:scrgbClr r="0" g="0" b="0"/>
          </a:lnRef>
          <a:fillRef idx="0">
            <a:scrgbClr r="0" g="0" b="0"/>
          </a:fillRef>
          <a:effectRef idx="0">
            <a:scrgbClr r="0" g="0" b="0"/>
          </a:effectRef>
          <a:fontRef idx="minor">
            <a:schemeClr val="accent1"/>
          </a:fontRef>
        </p:style>
        <p:txBody>
          <a:bodyPr wrap="square">
            <a:spAutoFit/>
          </a:bodyPr>
          <a:lstStyle/>
          <a:p>
            <a:pPr lvl="0" algn="r" rtl="1">
              <a:defRPr/>
            </a:pPr>
            <a:r>
              <a:rPr lang="ar-EG" sz="2800" b="1"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rPr>
              <a:t>الأخلاق 
هي مبادئ السلوك المقبولة
 التي تحكم السلوك داخل المجتمع.
 بطريقة أخرى، 
المبادئ الأخلاقية تحدد 
الحد الفاصل بين الصواب والخطأ.</a:t>
            </a:r>
            <a:endParaRPr kumimoji="0" lang="en-GB" sz="28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CDFF0719-DD90-E2D3-8E31-BB35152F7B11}"/>
              </a:ext>
            </a:extLst>
          </p:cNvPr>
          <p:cNvSpPr txBox="1"/>
          <p:nvPr/>
        </p:nvSpPr>
        <p:spPr>
          <a:xfrm>
            <a:off x="7423234" y="558799"/>
            <a:ext cx="3593431" cy="461665"/>
          </a:xfrm>
          <a:prstGeom prst="rect">
            <a:avLst/>
          </a:prstGeom>
          <a:noFill/>
        </p:spPr>
        <p:txBody>
          <a:bodyPr wrap="square">
            <a:spAutoFit/>
          </a:bodyPr>
          <a:lstStyle/>
          <a:p>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10" name="TextBox 9">
            <a:extLst>
              <a:ext uri="{FF2B5EF4-FFF2-40B4-BE49-F238E27FC236}">
                <a16:creationId xmlns:a16="http://schemas.microsoft.com/office/drawing/2014/main" id="{319E7798-BDEB-0781-F291-BFCB79435D2E}"/>
              </a:ext>
            </a:extLst>
          </p:cNvPr>
          <p:cNvSpPr txBox="1"/>
          <p:nvPr/>
        </p:nvSpPr>
        <p:spPr>
          <a:xfrm>
            <a:off x="1812888" y="1674674"/>
            <a:ext cx="3974301" cy="3416320"/>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normalizeH="0" baseline="0" noProof="0" dirty="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uLnTx/>
                <a:uFillTx/>
                <a:latin typeface="Calibri" panose="020F0502020204030204"/>
                <a:ea typeface="+mn-ea"/>
                <a:cs typeface="+mn-cs"/>
              </a:rPr>
              <a:t>Ethics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are the accepted </a:t>
            </a:r>
            <a:r>
              <a:rPr kumimoji="0" lang="en-US" sz="24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principles</a:t>
            </a: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of conduct</a:t>
            </a:r>
            <a:endParaRPr kumimoji="0" lang="ar-EG"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that </a:t>
            </a:r>
            <a:r>
              <a:rPr kumimoji="0" lang="en-US" sz="2400" i="0" u="none"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mn-ea"/>
                <a:cs typeface="+mn-cs"/>
              </a:rPr>
              <a:t>govern behavior </a:t>
            </a: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within a society.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 In another way,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ethical principles define </a:t>
            </a:r>
            <a:endParaRPr kumimoji="0" lang="ar-EG"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the boundary between right and wrong. </a:t>
            </a:r>
            <a:endParaRPr kumimoji="0" lang="en-GB" sz="240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2371359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87054" y="590418"/>
            <a:ext cx="5478641"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000" b="1" kern="0" dirty="0">
                <a:effectLst>
                  <a:outerShdw blurRad="38100" dist="38100" dir="2700000" algn="tl">
                    <a:srgbClr val="C0C0C0"/>
                  </a:outerShdw>
                </a:effectLst>
                <a:latin typeface="Tahoma"/>
                <a:ea typeface="+mj-ea"/>
                <a:cs typeface="+mj-cs"/>
              </a:rPr>
              <a:t>Committing to Ethical Communication</a:t>
            </a:r>
            <a:endParaRPr lang="en-GB" sz="20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5757551" y="2145279"/>
            <a:ext cx="4724400" cy="2677656"/>
          </a:xfrm>
          <a:prstGeom prst="rect">
            <a:avLst/>
          </a:prstGeom>
          <a:noFill/>
          <a:ln>
            <a:noFill/>
          </a:ln>
        </p:spPr>
        <p:style>
          <a:lnRef idx="0">
            <a:scrgbClr r="0" g="0" b="0"/>
          </a:lnRef>
          <a:fillRef idx="0">
            <a:scrgbClr r="0" g="0" b="0"/>
          </a:fillRef>
          <a:effectRef idx="0">
            <a:scrgbClr r="0" g="0" b="0"/>
          </a:effectRef>
          <a:fontRef idx="minor">
            <a:schemeClr val="accent4"/>
          </a:fontRef>
        </p:style>
        <p:txBody>
          <a:bodyPr wrap="square">
            <a:spAutoFit/>
          </a:bodyPr>
          <a:lstStyle/>
          <a:p>
            <a:pPr marL="342900" lvl="0" indent="-342900" algn="r" rtl="1">
              <a:buFont typeface="Arial" panose="020B0604020202020204" pitchFamily="34" charset="0"/>
              <a:buChar char="•"/>
              <a:defRPr/>
            </a:pPr>
            <a:r>
              <a:rPr lang="ar-EG" sz="2400" b="1">
                <a:solidFill>
                  <a:prstClr val="black"/>
                </a:solidFill>
                <a:effectLst>
                  <a:outerShdw blurRad="38100" dist="38100" dir="2700000" algn="tl">
                    <a:srgbClr val="000000">
                      <a:alpha val="43137"/>
                    </a:srgbClr>
                  </a:outerShdw>
                </a:effectLst>
              </a:rPr>
              <a:t>يتضمن جميع المعلومات ذات الصلة ، صحيح بكل معنى الكلمة ، لا ينتهك حقوق الآخرين ، وليس خادعا بأي شكل من الأشكال. 
لاتخاذ الخيارات الصحيحة كمحاور تجاري ، يجب أن تفكر ليس فقط في ما تقوله ولكن أيضا في عواقب قوله.</a:t>
            </a:r>
            <a:endPar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endParaRPr>
          </a:p>
        </p:txBody>
      </p:sp>
      <p:sp>
        <p:nvSpPr>
          <p:cNvPr id="11" name="Rectangle: Rounded Corners 10">
            <a:extLst>
              <a:ext uri="{FF2B5EF4-FFF2-40B4-BE49-F238E27FC236}">
                <a16:creationId xmlns:a16="http://schemas.microsoft.com/office/drawing/2014/main" id="{5DFDBE32-7697-62A8-161B-C586FFE6E716}"/>
              </a:ext>
            </a:extLst>
          </p:cNvPr>
          <p:cNvSpPr/>
          <p:nvPr/>
        </p:nvSpPr>
        <p:spPr>
          <a:xfrm>
            <a:off x="6049438" y="1405403"/>
            <a:ext cx="4432513" cy="41286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lvl="0" algn="ctr">
              <a:defRPr/>
            </a:pPr>
            <a:r>
              <a:rPr lang="ar-EG" sz="3200">
                <a:ln w="0"/>
                <a:solidFill>
                  <a:schemeClr val="bg1"/>
                </a:solidFill>
                <a:effectLst>
                  <a:outerShdw blurRad="38100" dist="19050" dir="2700000" algn="tl" rotWithShape="0">
                    <a:prstClr val="black">
                      <a:alpha val="40000"/>
                    </a:prstClr>
                  </a:outerShdw>
                </a:effectLst>
                <a:cs typeface="PT Bold Heading" panose="02010400000000000000" pitchFamily="2" charset="-78"/>
              </a:rPr>
              <a:t>التواصل الأخلاقي</a:t>
            </a:r>
            <a:endParaRPr kumimoji="0" lang="en-US" sz="3200" b="0" i="0" u="none" strike="noStrike" kern="1200" cap="none" spc="0" normalizeH="0" baseline="0" noProof="0" dirty="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endParaRPr>
          </a:p>
        </p:txBody>
      </p:sp>
      <p:sp>
        <p:nvSpPr>
          <p:cNvPr id="2" name="TextBox 1">
            <a:extLst>
              <a:ext uri="{FF2B5EF4-FFF2-40B4-BE49-F238E27FC236}">
                <a16:creationId xmlns:a16="http://schemas.microsoft.com/office/drawing/2014/main" id="{EE67821F-75CA-4033-8094-9602A89298F6}"/>
              </a:ext>
            </a:extLst>
          </p:cNvPr>
          <p:cNvSpPr txBox="1"/>
          <p:nvPr/>
        </p:nvSpPr>
        <p:spPr>
          <a:xfrm>
            <a:off x="8422106" y="590418"/>
            <a:ext cx="2740526"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3" name="Rectangle: Rounded Corners 2">
            <a:extLst>
              <a:ext uri="{FF2B5EF4-FFF2-40B4-BE49-F238E27FC236}">
                <a16:creationId xmlns:a16="http://schemas.microsoft.com/office/drawing/2014/main" id="{A3CC5AAC-1065-E8DC-AEED-E18DC5B797BA}"/>
              </a:ext>
            </a:extLst>
          </p:cNvPr>
          <p:cNvSpPr/>
          <p:nvPr/>
        </p:nvSpPr>
        <p:spPr>
          <a:xfrm>
            <a:off x="1342645" y="1379095"/>
            <a:ext cx="4432513" cy="412864"/>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w="0"/>
                <a:solidFill>
                  <a:schemeClr val="bg1"/>
                </a:solidFill>
                <a:effectLst>
                  <a:outerShdw blurRad="38100" dist="19050" dir="2700000" algn="tl" rotWithShape="0">
                    <a:prstClr val="black">
                      <a:alpha val="40000"/>
                    </a:prstClr>
                  </a:outerShdw>
                </a:effectLst>
                <a:uLnTx/>
                <a:uFillTx/>
                <a:latin typeface="Calibri" panose="020F0502020204030204"/>
                <a:ea typeface="+mn-ea"/>
                <a:cs typeface="PT Bold Heading" panose="02010400000000000000" pitchFamily="2" charset="-78"/>
              </a:rPr>
              <a:t>Ethical communication</a:t>
            </a:r>
          </a:p>
        </p:txBody>
      </p:sp>
      <p:sp>
        <p:nvSpPr>
          <p:cNvPr id="4" name="TextBox 3">
            <a:extLst>
              <a:ext uri="{FF2B5EF4-FFF2-40B4-BE49-F238E27FC236}">
                <a16:creationId xmlns:a16="http://schemas.microsoft.com/office/drawing/2014/main" id="{F991B23C-5620-67A4-9A21-5F4EF313D3DD}"/>
              </a:ext>
            </a:extLst>
          </p:cNvPr>
          <p:cNvSpPr txBox="1"/>
          <p:nvPr/>
        </p:nvSpPr>
        <p:spPr>
          <a:xfrm>
            <a:off x="1239253" y="1967061"/>
            <a:ext cx="4724400" cy="3416320"/>
          </a:xfrm>
          <a:prstGeom prst="rect">
            <a:avLst/>
          </a:prstGeom>
          <a:noFill/>
          <a:ln>
            <a:noFill/>
          </a:ln>
        </p:spPr>
        <p:style>
          <a:lnRef idx="0">
            <a:scrgbClr r="0" g="0" b="0"/>
          </a:lnRef>
          <a:fillRef idx="0">
            <a:scrgbClr r="0" g="0" b="0"/>
          </a:fillRef>
          <a:effectRef idx="0">
            <a:scrgbClr r="0" g="0" b="0"/>
          </a:effectRef>
          <a:fontRef idx="minor">
            <a:schemeClr val="accent4"/>
          </a:fontRef>
        </p:style>
        <p:txBody>
          <a:bodyPr wrap="square">
            <a:spAutoFit/>
          </a:bodyPr>
          <a:lstStyle/>
          <a:p>
            <a:pPr marL="342900" marR="0" lvl="0" indent="-34290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includes all relevant information, is true in every sense, does not violate the rights of others, and is not </a:t>
            </a:r>
            <a:r>
              <a:rPr kumimoji="0" lang="en-US" sz="2400" b="1" i="0" u="none" strike="noStrike" kern="1200" cap="none" spc="0" normalizeH="0" baseline="0" noProof="0" dirty="0">
                <a:ln>
                  <a:noFill/>
                </a:ln>
                <a:solidFill>
                  <a:schemeClr val="accent1">
                    <a:lumMod val="75000"/>
                  </a:schemeClr>
                </a:solidFill>
                <a:effectLst>
                  <a:outerShdw blurRad="38100" dist="38100" dir="2700000" algn="tl">
                    <a:srgbClr val="000000">
                      <a:alpha val="43137"/>
                    </a:srgbClr>
                  </a:outerShdw>
                </a:effectLst>
                <a:uLnTx/>
                <a:uFillTx/>
                <a:latin typeface="Calibri" panose="020F0502020204030204"/>
                <a:ea typeface="+mn-ea"/>
                <a:cs typeface="+mn-cs"/>
              </a:rPr>
              <a:t>deceptive</a:t>
            </a:r>
            <a:r>
              <a:rPr lang="en-US" sz="2400" b="1" dirty="0">
                <a:solidFill>
                  <a:prstClr val="black"/>
                </a:solidFill>
                <a:effectLst>
                  <a:outerShdw blurRad="38100" dist="38100" dir="2700000" algn="tl">
                    <a:srgbClr val="000000">
                      <a:alpha val="43137"/>
                    </a:srgbClr>
                  </a:outerShdw>
                </a:effectLst>
                <a:latin typeface="Calibri" panose="020F0502020204030204"/>
              </a:rPr>
              <a:t> </a:t>
            </a: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 any way. </a:t>
            </a:r>
          </a:p>
          <a:p>
            <a:pPr marL="457200" marR="0" lvl="0" indent="-457200"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To make the right choices as a business communicator, you must think through not only </a:t>
            </a: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what you say </a:t>
            </a: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but also the </a:t>
            </a:r>
            <a:r>
              <a:rPr kumimoji="0" lang="en-US" sz="2400" b="1" i="0" u="sng" strike="noStrike" kern="1200" cap="none" spc="0" normalizeH="0" baseline="0" noProof="0" dirty="0">
                <a:ln>
                  <a:noFill/>
                </a:ln>
                <a:solidFill>
                  <a:srgbClr val="FF0000"/>
                </a:solidFill>
                <a:effectLst>
                  <a:outerShdw blurRad="38100" dist="38100" dir="2700000" algn="tl">
                    <a:srgbClr val="000000">
                      <a:alpha val="43137"/>
                    </a:srgbClr>
                  </a:outerShdw>
                </a:effectLst>
                <a:uLnTx/>
                <a:uFillTx/>
                <a:latin typeface="Calibri" panose="020F0502020204030204"/>
                <a:ea typeface="+mn-ea"/>
                <a:cs typeface="+mn-cs"/>
              </a:rPr>
              <a:t>consequences of saying it. </a:t>
            </a:r>
          </a:p>
        </p:txBody>
      </p:sp>
    </p:spTree>
    <p:extLst>
      <p:ext uri="{BB962C8B-B14F-4D97-AF65-F5344CB8AC3E}">
        <p14:creationId xmlns:p14="http://schemas.microsoft.com/office/powerpoint/2010/main" val="6528375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829623" y="476892"/>
            <a:ext cx="5983073"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kern="0" dirty="0">
                <a:effectLst>
                  <a:outerShdw blurRad="38100" dist="38100" dir="2700000" algn="tl">
                    <a:srgbClr val="C0C0C0"/>
                  </a:outerShdw>
                </a:effectLst>
                <a:latin typeface="Tahoma"/>
                <a:ea typeface="+mj-ea"/>
                <a:cs typeface="+mj-cs"/>
              </a:rPr>
              <a:t>Committing to Ethical Communication</a:t>
            </a:r>
            <a:endParaRPr lang="en-GB" sz="2400" b="1" kern="0" dirty="0">
              <a:effectLst>
                <a:outerShdw blurRad="38100" dist="38100" dir="2700000" algn="tl">
                  <a:srgbClr val="C0C0C0"/>
                </a:outerShdw>
              </a:effectLst>
              <a:latin typeface="Tahoma"/>
              <a:ea typeface="+mj-ea"/>
              <a:cs typeface="+mj-cs"/>
            </a:endParaRPr>
          </a:p>
        </p:txBody>
      </p:sp>
      <p:sp>
        <p:nvSpPr>
          <p:cNvPr id="12" name="TextBox 11">
            <a:extLst>
              <a:ext uri="{FF2B5EF4-FFF2-40B4-BE49-F238E27FC236}">
                <a16:creationId xmlns:a16="http://schemas.microsoft.com/office/drawing/2014/main" id="{8D7D84B9-6E8E-E61B-3D8D-4D5B7FD13B9D}"/>
              </a:ext>
            </a:extLst>
          </p:cNvPr>
          <p:cNvSpPr txBox="1"/>
          <p:nvPr/>
        </p:nvSpPr>
        <p:spPr>
          <a:xfrm>
            <a:off x="6544078" y="3026112"/>
            <a:ext cx="3937641" cy="1077218"/>
          </a:xfrm>
          <a:prstGeom prst="rect">
            <a:avLst/>
          </a:prstGeom>
          <a:noFill/>
        </p:spPr>
        <p:txBody>
          <a:bodyPr wrap="square">
            <a:spAutoFit/>
          </a:bodyPr>
          <a:lstStyle/>
          <a:p>
            <a:pPr lvl="0">
              <a:defRPr/>
            </a:pPr>
            <a:r>
              <a:rPr lang="ar-EG" sz="3200" b="1">
                <a:solidFill>
                  <a:prstClr val="black"/>
                </a:solidFill>
                <a:effectLst>
                  <a:outerShdw blurRad="38100" dist="38100" dir="2700000" algn="tl">
                    <a:srgbClr val="000000">
                      <a:alpha val="43137"/>
                    </a:srgbClr>
                  </a:outerShdw>
                </a:effectLst>
              </a:rPr>
              <a:t>يتضمن معلومات مضللة 
(أو حجب المعلومات المهمة.</a:t>
            </a:r>
            <a:endParaRPr kumimoji="0" lang="en-US" sz="32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pic>
        <p:nvPicPr>
          <p:cNvPr id="18" name="Graphic 17" descr="Badge 1 with solid fill">
            <a:extLst>
              <a:ext uri="{FF2B5EF4-FFF2-40B4-BE49-F238E27FC236}">
                <a16:creationId xmlns:a16="http://schemas.microsoft.com/office/drawing/2014/main" id="{D859FEA8-686D-41C1-7EFB-6BF5F5E4593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04295" y="2818034"/>
            <a:ext cx="746687" cy="746687"/>
          </a:xfrm>
          <a:prstGeom prst="rect">
            <a:avLst/>
          </a:prstGeom>
        </p:spPr>
      </p:pic>
      <p:sp>
        <p:nvSpPr>
          <p:cNvPr id="20" name="TextBox 19">
            <a:extLst>
              <a:ext uri="{FF2B5EF4-FFF2-40B4-BE49-F238E27FC236}">
                <a16:creationId xmlns:a16="http://schemas.microsoft.com/office/drawing/2014/main" id="{88A6EEF5-B19F-50CF-3429-30AC215FB8A6}"/>
              </a:ext>
            </a:extLst>
          </p:cNvPr>
          <p:cNvSpPr txBox="1"/>
          <p:nvPr/>
        </p:nvSpPr>
        <p:spPr>
          <a:xfrm>
            <a:off x="6129414" y="1207858"/>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defRPr/>
            </a:pPr>
            <a:r>
              <a:rPr lang="ar-EG" sz="3200" b="1" kern="0" dirty="0">
                <a:solidFill>
                  <a:srgbClr val="FFFFFF"/>
                </a:solidFill>
                <a:effectLst>
                  <a:outerShdw blurRad="38100" dist="38100" dir="2700000" algn="tl">
                    <a:srgbClr val="C0C0C0"/>
                  </a:outerShdw>
                </a:effectLst>
                <a:latin typeface="Tahoma"/>
                <a:ea typeface="+mj-ea"/>
                <a:cs typeface="+mj-cs"/>
              </a:rPr>
              <a:t>رسالة غير أخلاقية</a:t>
            </a:r>
            <a:endParaRPr lang="en-US" sz="3200" b="1" kern="0" dirty="0">
              <a:solidFill>
                <a:srgbClr val="FFFFFF"/>
              </a:solidFill>
              <a:effectLst>
                <a:outerShdw blurRad="38100" dist="38100" dir="2700000" algn="tl">
                  <a:srgbClr val="C0C0C0"/>
                </a:outerShdw>
              </a:effectLst>
              <a:latin typeface="Tahoma"/>
              <a:ea typeface="+mj-ea"/>
              <a:cs typeface="+mj-cs"/>
            </a:endParaRPr>
          </a:p>
        </p:txBody>
      </p:sp>
      <p:sp>
        <p:nvSpPr>
          <p:cNvPr id="22" name="TextBox 21">
            <a:extLst>
              <a:ext uri="{FF2B5EF4-FFF2-40B4-BE49-F238E27FC236}">
                <a16:creationId xmlns:a16="http://schemas.microsoft.com/office/drawing/2014/main" id="{BC89B40E-7A19-E59B-6EBE-FD62D404C954}"/>
              </a:ext>
            </a:extLst>
          </p:cNvPr>
          <p:cNvSpPr txBox="1"/>
          <p:nvPr/>
        </p:nvSpPr>
        <p:spPr>
          <a:xfrm>
            <a:off x="5269874" y="1912918"/>
            <a:ext cx="5107918" cy="954107"/>
          </a:xfrm>
          <a:prstGeom prst="rect">
            <a:avLst/>
          </a:prstGeom>
          <a:noFill/>
        </p:spPr>
        <p:txBody>
          <a:bodyPr wrap="square">
            <a:spAutoFit/>
          </a:bodyPr>
          <a:lstStyle/>
          <a:p>
            <a:pPr lvl="0" algn="r" rtl="1">
              <a:defRPr/>
            </a:pPr>
            <a:r>
              <a:rPr lang="ar-EG" altLang="ja-JP" sz="2800" b="1" u="sng" dirty="0">
                <a:solidFill>
                  <a:srgbClr val="C00000"/>
                </a:solidFill>
                <a:effectLst>
                  <a:outerShdw blurRad="38100" dist="38100" dir="2700000" algn="tl">
                    <a:srgbClr val="000000">
                      <a:alpha val="43137"/>
                    </a:srgbClr>
                  </a:outerShdw>
                </a:effectLst>
              </a:rPr>
              <a:t>بعض الأمثلة على الاتصالات غير </a:t>
            </a:r>
          </a:p>
          <a:p>
            <a:pPr lvl="0" algn="r" rtl="1">
              <a:defRPr/>
            </a:pPr>
            <a:r>
              <a:rPr lang="ar-EG" altLang="ja-JP" sz="2800" b="1" u="sng" dirty="0">
                <a:solidFill>
                  <a:srgbClr val="C00000"/>
                </a:solidFill>
                <a:effectLst>
                  <a:outerShdw blurRad="38100" dist="38100" dir="2700000" algn="tl">
                    <a:srgbClr val="000000">
                      <a:alpha val="43137"/>
                    </a:srgbClr>
                  </a:outerShdw>
                </a:effectLst>
              </a:rPr>
              <a:t>الأخلاقية في مجال العمل تشمل ما يلي:</a:t>
            </a:r>
            <a:endPar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p:txBody>
      </p:sp>
      <p:sp>
        <p:nvSpPr>
          <p:cNvPr id="2" name="TextBox 1">
            <a:extLst>
              <a:ext uri="{FF2B5EF4-FFF2-40B4-BE49-F238E27FC236}">
                <a16:creationId xmlns:a16="http://schemas.microsoft.com/office/drawing/2014/main" id="{E28D601C-7751-03CD-84E7-8E50A26D48E1}"/>
              </a:ext>
            </a:extLst>
          </p:cNvPr>
          <p:cNvSpPr txBox="1"/>
          <p:nvPr/>
        </p:nvSpPr>
        <p:spPr>
          <a:xfrm>
            <a:off x="1481118" y="1207858"/>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sp>
        <p:nvSpPr>
          <p:cNvPr id="3" name="TextBox 2">
            <a:extLst>
              <a:ext uri="{FF2B5EF4-FFF2-40B4-BE49-F238E27FC236}">
                <a16:creationId xmlns:a16="http://schemas.microsoft.com/office/drawing/2014/main" id="{6AB89E89-9089-D4E0-9BCE-6D942B06FDD5}"/>
              </a:ext>
            </a:extLst>
          </p:cNvPr>
          <p:cNvSpPr txBox="1"/>
          <p:nvPr/>
        </p:nvSpPr>
        <p:spPr>
          <a:xfrm>
            <a:off x="1192668" y="1682417"/>
            <a:ext cx="5107918" cy="138499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Some examples of unethical business communication</a:t>
            </a:r>
            <a:endParaRPr kumimoji="0" lang="ar-EG"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ja-JP"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 include the following:</a:t>
            </a:r>
          </a:p>
        </p:txBody>
      </p:sp>
      <p:pic>
        <p:nvPicPr>
          <p:cNvPr id="4" name="Graphic 3" descr="Badge 1 with solid fill">
            <a:extLst>
              <a:ext uri="{FF2B5EF4-FFF2-40B4-BE49-F238E27FC236}">
                <a16:creationId xmlns:a16="http://schemas.microsoft.com/office/drawing/2014/main" id="{796FC932-A558-D79E-6959-CCA8C907230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122002" y="2741680"/>
            <a:ext cx="746687" cy="746687"/>
          </a:xfrm>
          <a:prstGeom prst="rect">
            <a:avLst/>
          </a:prstGeom>
        </p:spPr>
      </p:pic>
      <p:sp>
        <p:nvSpPr>
          <p:cNvPr id="6" name="TextBox 5">
            <a:extLst>
              <a:ext uri="{FF2B5EF4-FFF2-40B4-BE49-F238E27FC236}">
                <a16:creationId xmlns:a16="http://schemas.microsoft.com/office/drawing/2014/main" id="{E3BA0729-EE00-D35D-D584-48702DA9E534}"/>
              </a:ext>
            </a:extLst>
          </p:cNvPr>
          <p:cNvSpPr txBox="1"/>
          <p:nvPr/>
        </p:nvSpPr>
        <p:spPr>
          <a:xfrm>
            <a:off x="1448398" y="2987311"/>
            <a:ext cx="3937641"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includes misleading information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(or withholding important information. </a:t>
            </a:r>
            <a:endParaRPr kumimoji="0" lang="en-US" sz="32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EEB4200C-6FB5-C358-0A67-44187764E487}"/>
              </a:ext>
            </a:extLst>
          </p:cNvPr>
          <p:cNvSpPr txBox="1"/>
          <p:nvPr/>
        </p:nvSpPr>
        <p:spPr>
          <a:xfrm>
            <a:off x="7637266" y="675534"/>
            <a:ext cx="2740526"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Tree>
    <p:extLst>
      <p:ext uri="{BB962C8B-B14F-4D97-AF65-F5344CB8AC3E}">
        <p14:creationId xmlns:p14="http://schemas.microsoft.com/office/powerpoint/2010/main" val="4185432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485269"/>
            <a:ext cx="513339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5" name="TextBox 4">
            <a:extLst>
              <a:ext uri="{FF2B5EF4-FFF2-40B4-BE49-F238E27FC236}">
                <a16:creationId xmlns:a16="http://schemas.microsoft.com/office/drawing/2014/main" id="{6917E3BC-3730-BF2B-13F1-6DC8744DA197}"/>
              </a:ext>
            </a:extLst>
          </p:cNvPr>
          <p:cNvSpPr txBox="1"/>
          <p:nvPr/>
        </p:nvSpPr>
        <p:spPr>
          <a:xfrm>
            <a:off x="5830957" y="1901041"/>
            <a:ext cx="4527109" cy="2967479"/>
          </a:xfrm>
          <a:prstGeom prst="rect">
            <a:avLst/>
          </a:prstGeom>
          <a:noFill/>
        </p:spPr>
        <p:txBody>
          <a:bodyPr wrap="square">
            <a:spAutoFit/>
          </a:bodyPr>
          <a:lstStyle/>
          <a:p>
            <a:pPr algn="r" rtl="1">
              <a:lnSpc>
                <a:spcPct val="150000"/>
              </a:lnSpc>
            </a:pPr>
            <a:r>
              <a:rPr lang="ar-EG" altLang="ja-JP" sz="3200" b="1">
                <a:solidFill>
                  <a:prstClr val="black"/>
                </a:solidFill>
                <a:effectLst>
                  <a:outerShdw blurRad="38100" dist="38100" dir="2700000" algn="tl">
                    <a:srgbClr val="000000">
                      <a:alpha val="43137"/>
                    </a:srgbClr>
                  </a:outerShdw>
                </a:effectLst>
              </a:rPr>
              <a:t>الانتحال ، الاقتباس الخاطئ الانتقائي. تشويه الإحصائيات أو المرئيات. عدم احترام الخصوصية.</a:t>
            </a:r>
            <a:endParaRPr lang="en-US" altLang="ja-JP" sz="3200" b="1" dirty="0">
              <a:solidFill>
                <a:prstClr val="black"/>
              </a:solidFill>
              <a:effectLst>
                <a:outerShdw blurRad="38100" dist="38100" dir="2700000" algn="tl">
                  <a:srgbClr val="000000">
                    <a:alpha val="43137"/>
                  </a:srgbClr>
                </a:outerShdw>
              </a:effectLst>
              <a:latin typeface="Calibri" panose="020F0502020204030204"/>
            </a:endParaRPr>
          </a:p>
        </p:txBody>
      </p:sp>
      <p:pic>
        <p:nvPicPr>
          <p:cNvPr id="9" name="Graphic 8" descr="Badge with solid fill">
            <a:extLst>
              <a:ext uri="{FF2B5EF4-FFF2-40B4-BE49-F238E27FC236}">
                <a16:creationId xmlns:a16="http://schemas.microsoft.com/office/drawing/2014/main" id="{E88CF85C-4AB3-D104-E874-E98B49C1F5C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449426" y="1901041"/>
            <a:ext cx="914400" cy="914400"/>
          </a:xfrm>
          <a:prstGeom prst="rect">
            <a:avLst/>
          </a:prstGeom>
        </p:spPr>
      </p:pic>
      <p:sp>
        <p:nvSpPr>
          <p:cNvPr id="11" name="TextBox 10">
            <a:extLst>
              <a:ext uri="{FF2B5EF4-FFF2-40B4-BE49-F238E27FC236}">
                <a16:creationId xmlns:a16="http://schemas.microsoft.com/office/drawing/2014/main" id="{29EBEC2A-836B-DD9E-1A37-BB3A0169BED9}"/>
              </a:ext>
            </a:extLst>
          </p:cNvPr>
          <p:cNvSpPr txBox="1"/>
          <p:nvPr/>
        </p:nvSpPr>
        <p:spPr>
          <a:xfrm>
            <a:off x="1241808" y="1316266"/>
            <a:ext cx="4416287"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sp>
        <p:nvSpPr>
          <p:cNvPr id="2" name="TextBox 1">
            <a:extLst>
              <a:ext uri="{FF2B5EF4-FFF2-40B4-BE49-F238E27FC236}">
                <a16:creationId xmlns:a16="http://schemas.microsoft.com/office/drawing/2014/main" id="{FA63866E-F328-1176-E119-EBDECC6A1EFE}"/>
              </a:ext>
            </a:extLst>
          </p:cNvPr>
          <p:cNvSpPr txBox="1"/>
          <p:nvPr/>
        </p:nvSpPr>
        <p:spPr>
          <a:xfrm>
            <a:off x="7842429" y="701196"/>
            <a:ext cx="2906528"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3" name="TextBox 2">
            <a:extLst>
              <a:ext uri="{FF2B5EF4-FFF2-40B4-BE49-F238E27FC236}">
                <a16:creationId xmlns:a16="http://schemas.microsoft.com/office/drawing/2014/main" id="{C599D743-2267-8A47-A6ED-88E2EFA87B2D}"/>
              </a:ext>
            </a:extLst>
          </p:cNvPr>
          <p:cNvSpPr txBox="1"/>
          <p:nvPr/>
        </p:nvSpPr>
        <p:spPr>
          <a:xfrm>
            <a:off x="6129414" y="1207858"/>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defRPr/>
            </a:pPr>
            <a:r>
              <a:rPr lang="ar-EG" sz="3200" b="1" kern="0" dirty="0">
                <a:solidFill>
                  <a:srgbClr val="FFFFFF"/>
                </a:solidFill>
                <a:effectLst>
                  <a:outerShdw blurRad="38100" dist="38100" dir="2700000" algn="tl">
                    <a:srgbClr val="C0C0C0"/>
                  </a:outerShdw>
                </a:effectLst>
                <a:latin typeface="Tahoma"/>
                <a:ea typeface="+mj-ea"/>
                <a:cs typeface="+mj-cs"/>
              </a:rPr>
              <a:t>رسالة غير أخلاقية</a:t>
            </a:r>
            <a:endParaRPr lang="en-US" sz="3200" b="1" kern="0" dirty="0">
              <a:solidFill>
                <a:srgbClr val="FFFFFF"/>
              </a:solidFill>
              <a:effectLst>
                <a:outerShdw blurRad="38100" dist="38100" dir="2700000" algn="tl">
                  <a:srgbClr val="C0C0C0"/>
                </a:outerShdw>
              </a:effectLst>
              <a:latin typeface="Tahoma"/>
              <a:ea typeface="+mj-ea"/>
              <a:cs typeface="+mj-cs"/>
            </a:endParaRPr>
          </a:p>
        </p:txBody>
      </p:sp>
      <p:sp>
        <p:nvSpPr>
          <p:cNvPr id="4" name="TextBox 3">
            <a:extLst>
              <a:ext uri="{FF2B5EF4-FFF2-40B4-BE49-F238E27FC236}">
                <a16:creationId xmlns:a16="http://schemas.microsoft.com/office/drawing/2014/main" id="{92F237F4-5646-11ED-DC5E-56C403383718}"/>
              </a:ext>
            </a:extLst>
          </p:cNvPr>
          <p:cNvSpPr txBox="1"/>
          <p:nvPr/>
        </p:nvSpPr>
        <p:spPr>
          <a:xfrm>
            <a:off x="1363826" y="1943657"/>
            <a:ext cx="5251757" cy="2970685"/>
          </a:xfrm>
          <a:prstGeom prst="rect">
            <a:avLst/>
          </a:prstGeom>
          <a:noFill/>
        </p:spPr>
        <p:txBody>
          <a:bodyPr wrap="square">
            <a:spAutoFit/>
          </a:bodyPr>
          <a:lstStyle/>
          <a:p>
            <a:pPr eaLnBrk="1" hangingPunct="1">
              <a:lnSpc>
                <a:spcPct val="150000"/>
              </a:lnSpc>
            </a:pPr>
            <a:r>
              <a:rPr lang="en-US" altLang="ja-JP" sz="3200" b="1" dirty="0">
                <a:solidFill>
                  <a:prstClr val="black"/>
                </a:solidFill>
                <a:effectLst>
                  <a:outerShdw blurRad="38100" dist="38100" dir="2700000" algn="tl">
                    <a:srgbClr val="000000">
                      <a:alpha val="43137"/>
                    </a:srgbClr>
                  </a:outerShdw>
                </a:effectLst>
                <a:latin typeface="Calibri" panose="020F0502020204030204"/>
              </a:rPr>
              <a:t>Plagiarizing, Selective misquoting. Distorting statistics or visuals. </a:t>
            </a:r>
            <a:r>
              <a:rPr lang="en-US" sz="3200" b="1" dirty="0">
                <a:solidFill>
                  <a:prstClr val="black"/>
                </a:solidFill>
                <a:effectLst>
                  <a:outerShdw blurRad="38100" dist="38100" dir="2700000" algn="tl">
                    <a:srgbClr val="000000">
                      <a:alpha val="43137"/>
                    </a:srgbClr>
                  </a:outerShdw>
                </a:effectLst>
                <a:latin typeface="Calibri" panose="020F0502020204030204"/>
              </a:rPr>
              <a:t>Failing to respect privacy.</a:t>
            </a:r>
            <a:endParaRPr lang="en-US" altLang="ja-JP" sz="3200" b="1" dirty="0">
              <a:solidFill>
                <a:prstClr val="black"/>
              </a:solidFill>
              <a:effectLst>
                <a:outerShdw blurRad="38100" dist="38100" dir="2700000" algn="tl">
                  <a:srgbClr val="000000">
                    <a:alpha val="43137"/>
                  </a:srgbClr>
                </a:outerShdw>
              </a:effectLst>
              <a:latin typeface="Calibri" panose="020F0502020204030204"/>
            </a:endParaRPr>
          </a:p>
        </p:txBody>
      </p:sp>
    </p:spTree>
    <p:extLst>
      <p:ext uri="{BB962C8B-B14F-4D97-AF65-F5344CB8AC3E}">
        <p14:creationId xmlns:p14="http://schemas.microsoft.com/office/powerpoint/2010/main" val="4030370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52925" y="2176372"/>
            <a:ext cx="238650" cy="2709534"/>
          </a:xfrm>
          <a:prstGeom prst="rect">
            <a:avLst/>
          </a:prstGeom>
        </p:spPr>
      </p:pic>
      <p:pic>
        <p:nvPicPr>
          <p:cNvPr id="10" name="Picture 9"/>
          <p:cNvPicPr>
            <a:picLocks noChangeAspect="1"/>
          </p:cNvPicPr>
          <p:nvPr/>
        </p:nvPicPr>
        <p:blipFill>
          <a:blip r:embed="rId4"/>
          <a:stretch>
            <a:fillRect/>
          </a:stretch>
        </p:blipFill>
        <p:spPr>
          <a:xfrm>
            <a:off x="12106274" y="1163923"/>
            <a:ext cx="280417" cy="4696709"/>
          </a:xfrm>
          <a:prstGeom prst="rect">
            <a:avLst/>
          </a:prstGeom>
        </p:spPr>
      </p:pic>
      <p:sp>
        <p:nvSpPr>
          <p:cNvPr id="8" name="TextBox 7">
            <a:extLst>
              <a:ext uri="{FF2B5EF4-FFF2-40B4-BE49-F238E27FC236}">
                <a16:creationId xmlns:a16="http://schemas.microsoft.com/office/drawing/2014/main" id="{EEC4E4D1-664F-97EA-892B-D30A0B614EBD}"/>
              </a:ext>
            </a:extLst>
          </p:cNvPr>
          <p:cNvSpPr txBox="1"/>
          <p:nvPr/>
        </p:nvSpPr>
        <p:spPr>
          <a:xfrm>
            <a:off x="2328466" y="500523"/>
            <a:ext cx="722635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EDEFB717-B4DE-8DED-9E08-2BCB7332AA85}"/>
              </a:ext>
            </a:extLst>
          </p:cNvPr>
          <p:cNvSpPr txBox="1"/>
          <p:nvPr/>
        </p:nvSpPr>
        <p:spPr>
          <a:xfrm>
            <a:off x="5941642" y="2017293"/>
            <a:ext cx="4519659" cy="1961755"/>
          </a:xfrm>
          <a:prstGeom prst="rect">
            <a:avLst/>
          </a:prstGeom>
          <a:noFill/>
        </p:spPr>
        <p:txBody>
          <a:bodyPr wrap="square">
            <a:spAutoFit/>
          </a:bodyPr>
          <a:lstStyle/>
          <a:p>
            <a:pPr lvl="0" algn="r" rtl="1">
              <a:lnSpc>
                <a:spcPct val="150000"/>
              </a:lnSpc>
              <a:defRPr/>
            </a:pPr>
            <a:r>
              <a:rPr lang="ar-EG" altLang="ja-JP" sz="2800" b="1" dirty="0">
                <a:solidFill>
                  <a:prstClr val="black"/>
                </a:solidFill>
                <a:effectLst>
                  <a:outerShdw blurRad="38100" dist="38100" dir="2700000" algn="tl">
                    <a:srgbClr val="000000">
                      <a:alpha val="43137"/>
                    </a:srgbClr>
                  </a:outerShdw>
                </a:effectLst>
              </a:rPr>
              <a:t>حذف المعلومات الأساسية ، يحتاج الجمهور إلى اتخاذ قرار ذكي وموضوعي.</a:t>
            </a: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80C4834E-9DBF-44D1-3ECB-79BFE9E423C6}"/>
              </a:ext>
            </a:extLst>
          </p:cNvPr>
          <p:cNvSpPr txBox="1"/>
          <p:nvPr/>
        </p:nvSpPr>
        <p:spPr>
          <a:xfrm>
            <a:off x="1031191" y="1257674"/>
            <a:ext cx="4813018"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1" name="Graphic 10" descr="Badge 3 with solid fill">
            <a:extLst>
              <a:ext uri="{FF2B5EF4-FFF2-40B4-BE49-F238E27FC236}">
                <a16:creationId xmlns:a16="http://schemas.microsoft.com/office/drawing/2014/main" id="{BB012C0A-4480-10A3-A43E-F38E00E0CFC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03212" y="2716251"/>
            <a:ext cx="914400" cy="914400"/>
          </a:xfrm>
          <a:prstGeom prst="rect">
            <a:avLst/>
          </a:prstGeom>
        </p:spPr>
      </p:pic>
      <p:sp>
        <p:nvSpPr>
          <p:cNvPr id="2" name="TextBox 1">
            <a:extLst>
              <a:ext uri="{FF2B5EF4-FFF2-40B4-BE49-F238E27FC236}">
                <a16:creationId xmlns:a16="http://schemas.microsoft.com/office/drawing/2014/main" id="{3D3DC971-F5FF-93BF-F2D0-CBA36786C8DC}"/>
              </a:ext>
            </a:extLst>
          </p:cNvPr>
          <p:cNvSpPr txBox="1"/>
          <p:nvPr/>
        </p:nvSpPr>
        <p:spPr>
          <a:xfrm>
            <a:off x="9064144" y="593303"/>
            <a:ext cx="2906528"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3" name="TextBox 2">
            <a:extLst>
              <a:ext uri="{FF2B5EF4-FFF2-40B4-BE49-F238E27FC236}">
                <a16:creationId xmlns:a16="http://schemas.microsoft.com/office/drawing/2014/main" id="{B75DE14C-A659-73F2-3CF8-B466C1940C34}"/>
              </a:ext>
            </a:extLst>
          </p:cNvPr>
          <p:cNvSpPr txBox="1"/>
          <p:nvPr/>
        </p:nvSpPr>
        <p:spPr>
          <a:xfrm>
            <a:off x="6129414" y="1207858"/>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defRPr/>
            </a:pPr>
            <a:r>
              <a:rPr lang="ar-EG" sz="3200" b="1" kern="0" dirty="0">
                <a:solidFill>
                  <a:srgbClr val="FFFFFF"/>
                </a:solidFill>
                <a:effectLst>
                  <a:outerShdw blurRad="38100" dist="38100" dir="2700000" algn="tl">
                    <a:srgbClr val="C0C0C0"/>
                  </a:outerShdw>
                </a:effectLst>
                <a:latin typeface="Tahoma"/>
                <a:ea typeface="+mj-ea"/>
                <a:cs typeface="+mj-cs"/>
              </a:rPr>
              <a:t>رسالة غير أخلاقية</a:t>
            </a:r>
            <a:endParaRPr lang="en-US" sz="3200" b="1" kern="0" dirty="0">
              <a:solidFill>
                <a:srgbClr val="FFFFFF"/>
              </a:solidFill>
              <a:effectLst>
                <a:outerShdw blurRad="38100" dist="38100" dir="2700000" algn="tl">
                  <a:srgbClr val="C0C0C0"/>
                </a:outerShdw>
              </a:effectLst>
              <a:latin typeface="Tahoma"/>
              <a:ea typeface="+mj-ea"/>
              <a:cs typeface="+mj-cs"/>
            </a:endParaRPr>
          </a:p>
        </p:txBody>
      </p:sp>
      <p:sp>
        <p:nvSpPr>
          <p:cNvPr id="5" name="TextBox 4">
            <a:extLst>
              <a:ext uri="{FF2B5EF4-FFF2-40B4-BE49-F238E27FC236}">
                <a16:creationId xmlns:a16="http://schemas.microsoft.com/office/drawing/2014/main" id="{C6089C6D-99B6-0525-EDDD-E78FC29626BE}"/>
              </a:ext>
            </a:extLst>
          </p:cNvPr>
          <p:cNvSpPr txBox="1"/>
          <p:nvPr/>
        </p:nvSpPr>
        <p:spPr>
          <a:xfrm>
            <a:off x="1817612" y="2076380"/>
            <a:ext cx="4519659" cy="3108543"/>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Omitting essential information, the audience needs to make an intelligent, objective decision.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37102569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70" y="502271"/>
            <a:ext cx="5309044"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A76367C3-9EE4-41CC-542B-8BE63F287AB0}"/>
              </a:ext>
            </a:extLst>
          </p:cNvPr>
          <p:cNvSpPr txBox="1"/>
          <p:nvPr/>
        </p:nvSpPr>
        <p:spPr>
          <a:xfrm>
            <a:off x="6129413" y="2163572"/>
            <a:ext cx="4218139" cy="1815882"/>
          </a:xfrm>
          <a:prstGeom prst="rect">
            <a:avLst/>
          </a:prstGeom>
          <a:noFill/>
        </p:spPr>
        <p:txBody>
          <a:bodyPr wrap="square">
            <a:spAutoFit/>
          </a:bodyPr>
          <a:lstStyle/>
          <a:p>
            <a:pPr lvl="0" algn="r" rtl="1">
              <a:defRPr/>
            </a:pPr>
            <a:r>
              <a:rPr lang="ar-EG" altLang="ja-JP" sz="2800" b="1" dirty="0">
                <a:effectLst>
                  <a:outerShdw blurRad="38100" dist="38100" dir="2700000" algn="tl">
                    <a:srgbClr val="000000">
                      <a:alpha val="43137"/>
                    </a:srgbClr>
                  </a:outerShdw>
                </a:effectLst>
              </a:rPr>
              <a:t>الاقتباس الخاطئ الانتقائي.
 الحذف المتعمد للتعليقات الضارة أو غير السارة لرسم صورة أفضل (ولكن غير صادقة) لك أو لشركتك.</a:t>
            </a:r>
            <a:endParaRPr lang="en-US" altLang="ja-JP" sz="2800" b="1" dirty="0">
              <a:effectLst>
                <a:outerShdw blurRad="38100" dist="38100" dir="2700000" algn="tl">
                  <a:srgbClr val="000000">
                    <a:alpha val="43137"/>
                  </a:srgbClr>
                </a:outerShdw>
              </a:effectLst>
              <a:latin typeface="Calibri" panose="020F0502020204030204"/>
              <a:ea typeface="游ゴシック" panose="020B0400000000000000" pitchFamily="34" charset="-128"/>
            </a:endParaRPr>
          </a:p>
        </p:txBody>
      </p:sp>
      <p:sp>
        <p:nvSpPr>
          <p:cNvPr id="9" name="TextBox 8">
            <a:extLst>
              <a:ext uri="{FF2B5EF4-FFF2-40B4-BE49-F238E27FC236}">
                <a16:creationId xmlns:a16="http://schemas.microsoft.com/office/drawing/2014/main" id="{1E48BAEB-F2B7-CB5D-282F-607E09C36797}"/>
              </a:ext>
            </a:extLst>
          </p:cNvPr>
          <p:cNvSpPr txBox="1"/>
          <p:nvPr/>
        </p:nvSpPr>
        <p:spPr>
          <a:xfrm>
            <a:off x="1052000" y="1273287"/>
            <a:ext cx="4606679"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4 with solid fill">
            <a:extLst>
              <a:ext uri="{FF2B5EF4-FFF2-40B4-BE49-F238E27FC236}">
                <a16:creationId xmlns:a16="http://schemas.microsoft.com/office/drawing/2014/main" id="{9E86522A-AD36-9C7A-0C48-A2902479B694}"/>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32114" y="1858062"/>
            <a:ext cx="914400" cy="914400"/>
          </a:xfrm>
          <a:prstGeom prst="rect">
            <a:avLst/>
          </a:prstGeom>
        </p:spPr>
      </p:pic>
      <p:sp>
        <p:nvSpPr>
          <p:cNvPr id="2" name="TextBox 1">
            <a:extLst>
              <a:ext uri="{FF2B5EF4-FFF2-40B4-BE49-F238E27FC236}">
                <a16:creationId xmlns:a16="http://schemas.microsoft.com/office/drawing/2014/main" id="{C40DF6EF-53B3-9C46-C0D5-679253842186}"/>
              </a:ext>
            </a:extLst>
          </p:cNvPr>
          <p:cNvSpPr txBox="1"/>
          <p:nvPr/>
        </p:nvSpPr>
        <p:spPr>
          <a:xfrm>
            <a:off x="6129414" y="1207858"/>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defRPr/>
            </a:pPr>
            <a:r>
              <a:rPr lang="ar-EG" sz="3200" b="1" kern="0" dirty="0">
                <a:solidFill>
                  <a:srgbClr val="FFFFFF"/>
                </a:solidFill>
                <a:effectLst>
                  <a:outerShdw blurRad="38100" dist="38100" dir="2700000" algn="tl">
                    <a:srgbClr val="C0C0C0"/>
                  </a:outerShdw>
                </a:effectLst>
                <a:latin typeface="Tahoma"/>
                <a:ea typeface="+mj-ea"/>
                <a:cs typeface="+mj-cs"/>
              </a:rPr>
              <a:t>رسالة غير أخلاقية</a:t>
            </a:r>
            <a:endParaRPr lang="en-US" sz="3200" b="1" kern="0" dirty="0">
              <a:solidFill>
                <a:srgbClr val="FFFFFF"/>
              </a:solidFill>
              <a:effectLst>
                <a:outerShdw blurRad="38100" dist="38100" dir="2700000" algn="tl">
                  <a:srgbClr val="C0C0C0"/>
                </a:outerShdw>
              </a:effectLst>
              <a:latin typeface="Tahoma"/>
              <a:ea typeface="+mj-ea"/>
              <a:cs typeface="+mj-cs"/>
            </a:endParaRPr>
          </a:p>
        </p:txBody>
      </p:sp>
      <p:sp>
        <p:nvSpPr>
          <p:cNvPr id="3" name="TextBox 2">
            <a:extLst>
              <a:ext uri="{FF2B5EF4-FFF2-40B4-BE49-F238E27FC236}">
                <a16:creationId xmlns:a16="http://schemas.microsoft.com/office/drawing/2014/main" id="{0C88F778-0A1F-88B6-1ADB-15CCFB520B9F}"/>
              </a:ext>
            </a:extLst>
          </p:cNvPr>
          <p:cNvSpPr txBox="1"/>
          <p:nvPr/>
        </p:nvSpPr>
        <p:spPr>
          <a:xfrm>
            <a:off x="1520053" y="2044303"/>
            <a:ext cx="4575948" cy="31085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Selective misquoting.</a:t>
            </a:r>
          </a:p>
          <a:p>
            <a:pPr marL="0" marR="0" lvl="0" indent="0" algn="l" defTabSz="914400" rtl="0" eaLnBrk="1" fontAlgn="auto" latinLnBrk="0" hangingPunct="1">
              <a:lnSpc>
                <a:spcPct val="100000"/>
              </a:lnSpc>
              <a:spcBef>
                <a:spcPts val="0"/>
              </a:spcBef>
              <a:spcAft>
                <a:spcPts val="0"/>
              </a:spcAft>
              <a:buClrTx/>
              <a:buSzTx/>
              <a:tabLst/>
              <a:defRPr/>
            </a:pP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Deliberately omitting damaging or unflattering </a:t>
            </a:r>
            <a:r>
              <a:rPr lang="en-US" altLang="ja-JP" sz="2800" b="1" u="sng" dirty="0">
                <a:solidFill>
                  <a:srgbClr val="FF0000"/>
                </a:solidFill>
                <a:effectLst>
                  <a:outerShdw blurRad="38100" dist="38100" dir="2700000" algn="tl">
                    <a:srgbClr val="000000">
                      <a:alpha val="43137"/>
                    </a:srgbClr>
                  </a:outerShdw>
                </a:effectLst>
                <a:latin typeface="Calibri" panose="020F0502020204030204"/>
                <a:ea typeface="游ゴシック" panose="020B0400000000000000" pitchFamily="34" charset="-128"/>
              </a:rPr>
              <a:t>comments</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l</a:t>
            </a:r>
            <a:r>
              <a:rPr lang="ar-EG"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معلومات غير مبهجة </a:t>
            </a:r>
            <a:r>
              <a:rPr lang="en-US"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to paint a better (but untruthful) picture of you or your company.</a:t>
            </a:r>
          </a:p>
        </p:txBody>
      </p:sp>
      <p:sp>
        <p:nvSpPr>
          <p:cNvPr id="4" name="TextBox 3">
            <a:extLst>
              <a:ext uri="{FF2B5EF4-FFF2-40B4-BE49-F238E27FC236}">
                <a16:creationId xmlns:a16="http://schemas.microsoft.com/office/drawing/2014/main" id="{FE54AAC1-652E-7294-2132-D7F741F5EB85}"/>
              </a:ext>
            </a:extLst>
          </p:cNvPr>
          <p:cNvSpPr txBox="1"/>
          <p:nvPr/>
        </p:nvSpPr>
        <p:spPr>
          <a:xfrm>
            <a:off x="7637265" y="683064"/>
            <a:ext cx="3096995"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Tree>
    <p:extLst>
      <p:ext uri="{BB962C8B-B14F-4D97-AF65-F5344CB8AC3E}">
        <p14:creationId xmlns:p14="http://schemas.microsoft.com/office/powerpoint/2010/main" val="26307208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625315" y="588223"/>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013060A-FA39-4567-64B2-9D0862BD1051}"/>
              </a:ext>
            </a:extLst>
          </p:cNvPr>
          <p:cNvSpPr txBox="1"/>
          <p:nvPr/>
        </p:nvSpPr>
        <p:spPr>
          <a:xfrm>
            <a:off x="5976731" y="2305615"/>
            <a:ext cx="3991175" cy="2246769"/>
          </a:xfrm>
          <a:prstGeom prst="rect">
            <a:avLst/>
          </a:prstGeom>
          <a:noFill/>
        </p:spPr>
        <p:txBody>
          <a:bodyPr wrap="square">
            <a:spAutoFit/>
          </a:bodyPr>
          <a:lstStyle/>
          <a:p>
            <a:pPr lvl="0" algn="r" rtl="1">
              <a:defRPr/>
            </a:pPr>
            <a:r>
              <a:rPr lang="ar-EG" altLang="ja-JP" sz="2800" b="1" dirty="0">
                <a:solidFill>
                  <a:prstClr val="black"/>
                </a:solidFill>
                <a:effectLst>
                  <a:outerShdw blurRad="38100" dist="38100" dir="2700000" algn="tl">
                    <a:srgbClr val="000000">
                      <a:alpha val="43137"/>
                    </a:srgbClr>
                  </a:outerShdw>
                </a:effectLst>
              </a:rPr>
              <a:t>تشويه الإحصائيات أو المرئيات. جعل المنتج يبدو أكبر أو تغيير مقياس الرسوم البيانية والمخططات للمبالغة في أو إخفاء الاختلافات.</a:t>
            </a: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p:txBody>
      </p:sp>
      <p:sp>
        <p:nvSpPr>
          <p:cNvPr id="9" name="TextBox 8">
            <a:extLst>
              <a:ext uri="{FF2B5EF4-FFF2-40B4-BE49-F238E27FC236}">
                <a16:creationId xmlns:a16="http://schemas.microsoft.com/office/drawing/2014/main" id="{8D61AB13-1F4D-A636-717B-FA82177AB3DE}"/>
              </a:ext>
            </a:extLst>
          </p:cNvPr>
          <p:cNvSpPr txBox="1"/>
          <p:nvPr/>
        </p:nvSpPr>
        <p:spPr>
          <a:xfrm>
            <a:off x="1303791" y="1352800"/>
            <a:ext cx="4672940"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5 with solid fill">
            <a:extLst>
              <a:ext uri="{FF2B5EF4-FFF2-40B4-BE49-F238E27FC236}">
                <a16:creationId xmlns:a16="http://schemas.microsoft.com/office/drawing/2014/main" id="{D0980FA8-6033-8950-FE31-A4D2324D6E4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78078" y="2514600"/>
            <a:ext cx="914400" cy="914400"/>
          </a:xfrm>
          <a:prstGeom prst="rect">
            <a:avLst/>
          </a:prstGeom>
        </p:spPr>
      </p:pic>
      <p:sp>
        <p:nvSpPr>
          <p:cNvPr id="2" name="TextBox 1">
            <a:extLst>
              <a:ext uri="{FF2B5EF4-FFF2-40B4-BE49-F238E27FC236}">
                <a16:creationId xmlns:a16="http://schemas.microsoft.com/office/drawing/2014/main" id="{FFCB88A6-BEEB-35E0-C211-B6C47EC8FB3B}"/>
              </a:ext>
            </a:extLst>
          </p:cNvPr>
          <p:cNvSpPr txBox="1"/>
          <p:nvPr/>
        </p:nvSpPr>
        <p:spPr>
          <a:xfrm>
            <a:off x="6096000" y="1352799"/>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defRPr/>
            </a:pPr>
            <a:r>
              <a:rPr lang="ar-EG" sz="3200" b="1" kern="0" dirty="0">
                <a:solidFill>
                  <a:srgbClr val="FFFFFF"/>
                </a:solidFill>
                <a:effectLst>
                  <a:outerShdw blurRad="38100" dist="38100" dir="2700000" algn="tl">
                    <a:srgbClr val="C0C0C0"/>
                  </a:outerShdw>
                </a:effectLst>
                <a:latin typeface="Tahoma"/>
                <a:ea typeface="+mj-ea"/>
                <a:cs typeface="+mj-cs"/>
              </a:rPr>
              <a:t>رسالة غير أخلاقية</a:t>
            </a:r>
            <a:endParaRPr lang="en-US" sz="3200" b="1" kern="0" dirty="0">
              <a:solidFill>
                <a:srgbClr val="FFFFFF"/>
              </a:solidFill>
              <a:effectLst>
                <a:outerShdw blurRad="38100" dist="38100" dir="2700000" algn="tl">
                  <a:srgbClr val="C0C0C0"/>
                </a:outerShdw>
              </a:effectLst>
              <a:latin typeface="Tahoma"/>
              <a:ea typeface="+mj-ea"/>
              <a:cs typeface="+mj-cs"/>
            </a:endParaRPr>
          </a:p>
        </p:txBody>
      </p:sp>
      <p:sp>
        <p:nvSpPr>
          <p:cNvPr id="3" name="TextBox 2">
            <a:extLst>
              <a:ext uri="{FF2B5EF4-FFF2-40B4-BE49-F238E27FC236}">
                <a16:creationId xmlns:a16="http://schemas.microsoft.com/office/drawing/2014/main" id="{DAFFBAE4-34EC-A43D-F378-085E04381D86}"/>
              </a:ext>
            </a:extLst>
          </p:cNvPr>
          <p:cNvSpPr txBox="1"/>
          <p:nvPr/>
        </p:nvSpPr>
        <p:spPr>
          <a:xfrm>
            <a:off x="1985556" y="2050853"/>
            <a:ext cx="3991175" cy="295465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tabLst/>
              <a:defRPr/>
            </a:pP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Distorting statistics or visuals.</a:t>
            </a:r>
            <a:r>
              <a:rPr lang="ar-EG" altLang="ja-JP" sz="2800" b="1" dirty="0">
                <a:solidFill>
                  <a:prstClr val="black"/>
                </a:solidFill>
                <a:effectLst>
                  <a:outerShdw blurRad="38100" dist="38100" dir="2700000" algn="tl">
                    <a:srgbClr val="000000">
                      <a:alpha val="43137"/>
                    </a:srgbClr>
                  </a:outerShdw>
                </a:effectLst>
                <a:latin typeface="Calibri" panose="020F0502020204030204"/>
                <a:ea typeface="游ゴシック" panose="020B0400000000000000" pitchFamily="34" charset="-128"/>
              </a:rPr>
              <a:t> </a:t>
            </a:r>
            <a:r>
              <a:rPr kumimoji="0" lang="en-US" altLang="ja-JP"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游ゴシック" panose="020B0400000000000000" pitchFamily="34" charset="-128"/>
                <a:cs typeface="+mn-cs"/>
              </a:rPr>
              <a:t>Making a product look bigger or changing the scale of graphs and charts to exaggerate or conceal differences.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p:txBody>
      </p:sp>
    </p:spTree>
    <p:extLst>
      <p:ext uri="{BB962C8B-B14F-4D97-AF65-F5344CB8AC3E}">
        <p14:creationId xmlns:p14="http://schemas.microsoft.com/office/powerpoint/2010/main" val="213886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64459" y="610617"/>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A4D09F88-369F-65CA-A269-1F45A767BF5A}"/>
              </a:ext>
            </a:extLst>
          </p:cNvPr>
          <p:cNvSpPr txBox="1"/>
          <p:nvPr/>
        </p:nvSpPr>
        <p:spPr>
          <a:xfrm>
            <a:off x="5930832" y="2023136"/>
            <a:ext cx="4366108" cy="2062103"/>
          </a:xfrm>
          <a:prstGeom prst="rect">
            <a:avLst/>
          </a:prstGeom>
          <a:noFill/>
        </p:spPr>
        <p:txBody>
          <a:bodyPr wrap="square">
            <a:spAutoFit/>
          </a:bodyPr>
          <a:lstStyle/>
          <a:p>
            <a:pPr lvl="0" algn="r" rtl="1">
              <a:defRPr/>
            </a:pPr>
            <a:r>
              <a:rPr lang="ar-EG" altLang="ja-JP" sz="3200" b="1">
                <a:solidFill>
                  <a:prstClr val="black"/>
                </a:solidFill>
              </a:rPr>
              <a:t>عدم احترام الخصوصية أو احتياجات أمن المعلومات أمر غير أخلاقي وقد يكون غير قانوني.</a:t>
            </a:r>
            <a:endParaRPr kumimoji="0" lang="en-US" sz="44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38C8C1BB-7167-C268-C78A-29D85B85C18E}"/>
              </a:ext>
            </a:extLst>
          </p:cNvPr>
          <p:cNvSpPr txBox="1"/>
          <p:nvPr/>
        </p:nvSpPr>
        <p:spPr>
          <a:xfrm>
            <a:off x="1205948" y="1250616"/>
            <a:ext cx="5063388"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b="1" kern="0" dirty="0">
                <a:solidFill>
                  <a:srgbClr val="FFFFFF"/>
                </a:solidFill>
                <a:effectLst>
                  <a:outerShdw blurRad="38100" dist="38100" dir="2700000" algn="tl">
                    <a:srgbClr val="C0C0C0"/>
                  </a:outerShdw>
                </a:effectLst>
                <a:latin typeface="Tahoma"/>
                <a:ea typeface="+mj-ea"/>
                <a:cs typeface="+mj-cs"/>
              </a:rPr>
              <a:t>Unethical Message</a:t>
            </a:r>
          </a:p>
        </p:txBody>
      </p:sp>
      <p:pic>
        <p:nvPicPr>
          <p:cNvPr id="12" name="Graphic 11" descr="Badge 6 with solid fill">
            <a:extLst>
              <a:ext uri="{FF2B5EF4-FFF2-40B4-BE49-F238E27FC236}">
                <a16:creationId xmlns:a16="http://schemas.microsoft.com/office/drawing/2014/main" id="{BA0DB4F8-3ABE-C081-1FE5-E91E582A189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10692" y="2705908"/>
            <a:ext cx="914400" cy="914400"/>
          </a:xfrm>
          <a:prstGeom prst="rect">
            <a:avLst/>
          </a:prstGeom>
        </p:spPr>
      </p:pic>
      <p:sp>
        <p:nvSpPr>
          <p:cNvPr id="2" name="TextBox 1">
            <a:extLst>
              <a:ext uri="{FF2B5EF4-FFF2-40B4-BE49-F238E27FC236}">
                <a16:creationId xmlns:a16="http://schemas.microsoft.com/office/drawing/2014/main" id="{56E12CDA-898A-DD37-48B1-4BC4E732A5FA}"/>
              </a:ext>
            </a:extLst>
          </p:cNvPr>
          <p:cNvSpPr txBox="1"/>
          <p:nvPr/>
        </p:nvSpPr>
        <p:spPr>
          <a:xfrm>
            <a:off x="6533322" y="1250616"/>
            <a:ext cx="4352305" cy="584775"/>
          </a:xfrm>
          <a:prstGeom prst="rect">
            <a:avLst/>
          </a:prstGeom>
          <a:solidFill>
            <a:schemeClr val="accent5"/>
          </a:solidFill>
          <a:ln>
            <a:noFill/>
          </a:ln>
        </p:spPr>
        <p:style>
          <a:lnRef idx="0">
            <a:scrgbClr r="0" g="0" b="0"/>
          </a:lnRef>
          <a:fillRef idx="0">
            <a:scrgbClr r="0" g="0" b="0"/>
          </a:fillRef>
          <a:effectRef idx="0">
            <a:scrgbClr r="0" g="0" b="0"/>
          </a:effectRef>
          <a:fontRef idx="minor">
            <a:schemeClr val="lt1"/>
          </a:fontRef>
        </p:style>
        <p:txBody>
          <a:bodyPr wrap="square">
            <a:spAutoFit/>
          </a:bodyPr>
          <a:lstStyle/>
          <a:p>
            <a:pPr lvl="0" algn="ctr">
              <a:defRPr/>
            </a:pPr>
            <a:r>
              <a:rPr lang="ar-EG" sz="3200" b="1" kern="0" dirty="0">
                <a:solidFill>
                  <a:srgbClr val="FFFFFF"/>
                </a:solidFill>
                <a:effectLst>
                  <a:outerShdw blurRad="38100" dist="38100" dir="2700000" algn="tl">
                    <a:srgbClr val="C0C0C0"/>
                  </a:outerShdw>
                </a:effectLst>
                <a:latin typeface="Tahoma"/>
                <a:ea typeface="+mj-ea"/>
                <a:cs typeface="+mj-cs"/>
              </a:rPr>
              <a:t>رسالة غير أخلاقية</a:t>
            </a:r>
            <a:endParaRPr lang="en-US" sz="3200" b="1" kern="0" dirty="0">
              <a:solidFill>
                <a:srgbClr val="FFFFFF"/>
              </a:solidFill>
              <a:effectLst>
                <a:outerShdw blurRad="38100" dist="38100" dir="2700000" algn="tl">
                  <a:srgbClr val="C0C0C0"/>
                </a:outerShdw>
              </a:effectLst>
              <a:latin typeface="Tahoma"/>
              <a:ea typeface="+mj-ea"/>
              <a:cs typeface="+mj-cs"/>
            </a:endParaRPr>
          </a:p>
        </p:txBody>
      </p:sp>
      <p:sp>
        <p:nvSpPr>
          <p:cNvPr id="3" name="TextBox 2">
            <a:extLst>
              <a:ext uri="{FF2B5EF4-FFF2-40B4-BE49-F238E27FC236}">
                <a16:creationId xmlns:a16="http://schemas.microsoft.com/office/drawing/2014/main" id="{22CBF15A-2A8B-47C6-067B-B9DCD8F3947A}"/>
              </a:ext>
            </a:extLst>
          </p:cNvPr>
          <p:cNvSpPr txBox="1"/>
          <p:nvPr/>
        </p:nvSpPr>
        <p:spPr>
          <a:xfrm>
            <a:off x="1425092" y="1890615"/>
            <a:ext cx="4366108" cy="280076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1"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panose="020F0502020204030204"/>
                <a:ea typeface="+mn-ea"/>
                <a:cs typeface="+mn-cs"/>
              </a:rPr>
              <a:t>Failing to respect privacy or information security needs is unethical and it may be illegal.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ja-JP" sz="1800" b="0" i="0" u="none" strike="noStrike" kern="1200" cap="none" spc="0" normalizeH="0" baseline="0" noProof="0" dirty="0">
              <a:ln>
                <a:noFill/>
              </a:ln>
              <a:solidFill>
                <a:prstClr val="black"/>
              </a:solidFill>
              <a:effectLst/>
              <a:uLnTx/>
              <a:uFillTx/>
              <a:latin typeface="Calibri" panose="020F0502020204030204"/>
              <a:ea typeface="游ゴシック" panose="020B0400000000000000" pitchFamily="34" charset="-128"/>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C00000"/>
              </a:solidFill>
              <a:effectLst>
                <a:outerShdw blurRad="38100" dist="38100" dir="2700000" algn="tl">
                  <a:srgbClr val="000000"/>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27870853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85076" y="518431"/>
            <a:ext cx="5893881"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5393635" y="1900003"/>
            <a:ext cx="5337224" cy="2791267"/>
          </a:xfrm>
          <a:prstGeom prst="flowChartMagneticTape">
            <a:avLst/>
          </a:prstGeom>
        </p:spPr>
        <p:style>
          <a:lnRef idx="3">
            <a:schemeClr val="lt1"/>
          </a:lnRef>
          <a:fillRef idx="1">
            <a:schemeClr val="accent6"/>
          </a:fillRef>
          <a:effectRef idx="1">
            <a:schemeClr val="accent6"/>
          </a:effectRef>
          <a:fontRef idx="minor">
            <a:schemeClr val="lt1"/>
          </a:fontRef>
        </p:style>
        <p:txBody>
          <a:bodyPr rtlCol="0" anchor="ctr"/>
          <a:lstStyle/>
          <a:p>
            <a:pPr>
              <a:lnSpc>
                <a:spcPct val="150000"/>
              </a:lnSpc>
            </a:pPr>
            <a:r>
              <a:rPr lang="ar-EG" sz="3600" b="1">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يمكن أن يكون تحديد ما هو أخلاقي معقدا للغاية.</a:t>
            </a:r>
            <a:endParaRPr lang="en-GB"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AAFFF791-A60B-A3B3-16B6-7233643CAB9D}"/>
              </a:ext>
            </a:extLst>
          </p:cNvPr>
          <p:cNvSpPr txBox="1"/>
          <p:nvPr/>
        </p:nvSpPr>
        <p:spPr>
          <a:xfrm>
            <a:off x="8407929" y="554430"/>
            <a:ext cx="2740526"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3" name="Flowchart: Sequential Access Storage 2">
            <a:extLst>
              <a:ext uri="{FF2B5EF4-FFF2-40B4-BE49-F238E27FC236}">
                <a16:creationId xmlns:a16="http://schemas.microsoft.com/office/drawing/2014/main" id="{9E23F783-30AC-3979-3226-D4AC22A43AEA}"/>
              </a:ext>
            </a:extLst>
          </p:cNvPr>
          <p:cNvSpPr/>
          <p:nvPr/>
        </p:nvSpPr>
        <p:spPr>
          <a:xfrm>
            <a:off x="265563" y="1766639"/>
            <a:ext cx="5652186" cy="3057993"/>
          </a:xfrm>
          <a:prstGeom prst="flowChartMagneticTape">
            <a:avLst/>
          </a:prstGeom>
        </p:spPr>
        <p:style>
          <a:lnRef idx="3">
            <a:schemeClr val="lt1"/>
          </a:lnRef>
          <a:fillRef idx="1">
            <a:schemeClr val="accent6"/>
          </a:fillRef>
          <a:effectRef idx="1">
            <a:schemeClr val="accent6"/>
          </a:effectRef>
          <a:fontRef idx="minor">
            <a:schemeClr val="lt1"/>
          </a:fontRef>
        </p:style>
        <p:txBody>
          <a:bodyPr rtlCol="0" anchor="ctr"/>
          <a:lstStyle/>
          <a:p>
            <a:pPr marL="0" marR="0">
              <a:lnSpc>
                <a:spcPct val="150000"/>
              </a:lnSpc>
              <a:spcBef>
                <a:spcPts val="0"/>
              </a:spcBef>
              <a:spcAft>
                <a:spcPts val="0"/>
              </a:spcAft>
            </a:pPr>
            <a:r>
              <a:rPr lang="en-US"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Deciding what is ethical can be quite complex.</a:t>
            </a:r>
            <a:endParaRPr lang="en-GB" sz="36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944079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37177" y="523466"/>
            <a:ext cx="4550301"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6" name="Flowchart: Sequential Access Storage 15">
            <a:extLst>
              <a:ext uri="{FF2B5EF4-FFF2-40B4-BE49-F238E27FC236}">
                <a16:creationId xmlns:a16="http://schemas.microsoft.com/office/drawing/2014/main" id="{BBAD59EF-F3C2-BA5D-98CE-2369496E25BC}"/>
              </a:ext>
            </a:extLst>
          </p:cNvPr>
          <p:cNvSpPr/>
          <p:nvPr/>
        </p:nvSpPr>
        <p:spPr>
          <a:xfrm>
            <a:off x="5077677" y="1179138"/>
            <a:ext cx="5613765" cy="3943921"/>
          </a:xfrm>
          <a:prstGeom prst="flowChartMagneticTape">
            <a:avLst/>
          </a:prstGeom>
        </p:spPr>
        <p:style>
          <a:lnRef idx="1">
            <a:schemeClr val="accent5"/>
          </a:lnRef>
          <a:fillRef idx="2">
            <a:schemeClr val="accent5"/>
          </a:fillRef>
          <a:effectRef idx="1">
            <a:schemeClr val="accent5"/>
          </a:effectRef>
          <a:fontRef idx="minor">
            <a:schemeClr val="dk1"/>
          </a:fontRef>
        </p:style>
        <p:txBody>
          <a:bodyPr rtlCol="0" anchor="ctr"/>
          <a:lstStyle/>
          <a:p>
            <a:pPr algn="r" rtl="1">
              <a:lnSpc>
                <a:spcPct val="150000"/>
              </a:lnSpc>
            </a:pPr>
            <a:r>
              <a:rPr lang="ar-EG"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كل شركة لديها مسؤوليات تجاه مجموعات متعددة من الناس داخل وخارج الشركة ، الذين لديهم مصالح متنافسة. عندما يتعين على الأفراد الاختيار بين الولاءات المتضاربة ، فإنهم يواجهون معضلة.</a:t>
            </a:r>
            <a:endParaRPr lang="en-GB" sz="24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Flowchart: Sequential Access Storage 2">
            <a:extLst>
              <a:ext uri="{FF2B5EF4-FFF2-40B4-BE49-F238E27FC236}">
                <a16:creationId xmlns:a16="http://schemas.microsoft.com/office/drawing/2014/main" id="{CC22704A-B84D-F111-62E6-4F551ED6663B}"/>
              </a:ext>
            </a:extLst>
          </p:cNvPr>
          <p:cNvSpPr/>
          <p:nvPr/>
        </p:nvSpPr>
        <p:spPr>
          <a:xfrm>
            <a:off x="490166" y="1179138"/>
            <a:ext cx="5346233" cy="3996135"/>
          </a:xfrm>
          <a:prstGeom prst="flowChartMagneticTape">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algn="ctr">
              <a:lnSpc>
                <a:spcPct val="150000"/>
              </a:lnSpc>
              <a:spcBef>
                <a:spcPts val="0"/>
              </a:spcBef>
              <a:spcAft>
                <a:spcPts val="0"/>
              </a:spcAft>
            </a:pPr>
            <a:r>
              <a:rPr lang="en-US"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Every company has responsibilities to multiple groups of people inside and outside the firm, who have competing interests. When individuals must choose between conflicting loyalties, they face </a:t>
            </a:r>
            <a:r>
              <a:rPr lang="en-US"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a dilemma.</a:t>
            </a:r>
            <a:endParaRPr lang="en-GB" sz="2000" b="1" u="sng" dirty="0">
              <a:solidFill>
                <a:srgbClr val="C00000"/>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C232B5A5-30D8-506E-7C9B-8E569ECA82B0}"/>
              </a:ext>
            </a:extLst>
          </p:cNvPr>
          <p:cNvSpPr txBox="1"/>
          <p:nvPr/>
        </p:nvSpPr>
        <p:spPr>
          <a:xfrm>
            <a:off x="7884560" y="717473"/>
            <a:ext cx="2740526"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Tree>
    <p:extLst>
      <p:ext uri="{BB962C8B-B14F-4D97-AF65-F5344CB8AC3E}">
        <p14:creationId xmlns:p14="http://schemas.microsoft.com/office/powerpoint/2010/main" val="12043144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98428" y="612124"/>
            <a:ext cx="4850511"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6890806" y="1320010"/>
            <a:ext cx="3604807" cy="994532"/>
          </a:xfrm>
          <a:prstGeom prst="wedgeRoundRectCallout">
            <a:avLst>
              <a:gd name="adj1" fmla="val -58871"/>
              <a:gd name="adj2" fmla="val 110732"/>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3200" b="1" kern="0">
                <a:solidFill>
                  <a:srgbClr val="FFFFFF"/>
                </a:solidFill>
                <a:effectLst>
                  <a:outerShdw blurRad="38100" dist="38100" dir="2700000" algn="tl">
                    <a:srgbClr val="C0C0C0"/>
                  </a:outerShdw>
                </a:effectLst>
                <a:latin typeface="Tahoma"/>
              </a:rPr>
              <a:t>معضلة أخلاقية</a:t>
            </a:r>
            <a:endParaRPr lang="en-GB" sz="3200" b="1" kern="0" dirty="0">
              <a:solidFill>
                <a:srgbClr val="FFFFFF"/>
              </a:solidFill>
              <a:effectLst>
                <a:outerShdw blurRad="38100" dist="38100" dir="2700000" algn="tl">
                  <a:srgbClr val="C0C0C0"/>
                </a:outerShdw>
              </a:effectLst>
              <a:latin typeface="Tahoma"/>
            </a:endParaRPr>
          </a:p>
        </p:txBody>
      </p:sp>
      <p:sp>
        <p:nvSpPr>
          <p:cNvPr id="9" name="TextBox 8">
            <a:extLst>
              <a:ext uri="{FF2B5EF4-FFF2-40B4-BE49-F238E27FC236}">
                <a16:creationId xmlns:a16="http://schemas.microsoft.com/office/drawing/2014/main" id="{9A4CDD7E-8702-9E62-7A64-EBBD09891935}"/>
              </a:ext>
            </a:extLst>
          </p:cNvPr>
          <p:cNvSpPr txBox="1"/>
          <p:nvPr/>
        </p:nvSpPr>
        <p:spPr>
          <a:xfrm>
            <a:off x="6174476" y="2314542"/>
            <a:ext cx="4334173" cy="1684564"/>
          </a:xfrm>
          <a:prstGeom prst="rect">
            <a:avLst/>
          </a:prstGeom>
          <a:noFill/>
        </p:spPr>
        <p:txBody>
          <a:bodyPr wrap="square">
            <a:spAutoFit/>
          </a:bodyPr>
          <a:lstStyle/>
          <a:p>
            <a:pPr algn="r" rtl="1">
              <a:lnSpc>
                <a:spcPct val="150000"/>
              </a:lnSpc>
            </a:pPr>
            <a:r>
              <a:rPr lang="ar-EG" sz="2400" b="1" kern="0">
                <a:effectLst>
                  <a:outerShdw blurRad="38100" dist="38100" dir="2700000" algn="tl">
                    <a:srgbClr val="C0C0C0"/>
                  </a:outerShdw>
                </a:effectLst>
                <a:latin typeface="Tahoma"/>
              </a:rPr>
              <a:t>معضلة أخلاقية 
يتضمن الاختيار من بين البدائل غير الواضحة.</a:t>
            </a:r>
            <a:endParaRPr lang="en-GB" sz="2400" b="1" kern="0" dirty="0">
              <a:effectLst>
                <a:outerShdw blurRad="38100" dist="38100" dir="2700000" algn="tl">
                  <a:srgbClr val="C0C0C0"/>
                </a:outerShdw>
              </a:effectLst>
              <a:latin typeface="Tahoma"/>
            </a:endParaRPr>
          </a:p>
        </p:txBody>
      </p:sp>
      <p:sp>
        <p:nvSpPr>
          <p:cNvPr id="2" name="TextBox 1">
            <a:extLst>
              <a:ext uri="{FF2B5EF4-FFF2-40B4-BE49-F238E27FC236}">
                <a16:creationId xmlns:a16="http://schemas.microsoft.com/office/drawing/2014/main" id="{9CC6DB93-B42A-3FF0-F650-70A7B1E20B0E}"/>
              </a:ext>
            </a:extLst>
          </p:cNvPr>
          <p:cNvSpPr txBox="1"/>
          <p:nvPr/>
        </p:nvSpPr>
        <p:spPr>
          <a:xfrm>
            <a:off x="7964073" y="640727"/>
            <a:ext cx="2740526" cy="461665"/>
          </a:xfrm>
          <a:prstGeom prst="rect">
            <a:avLst/>
          </a:prstGeom>
          <a:noFill/>
        </p:spPr>
        <p:txBody>
          <a:bodyPr wrap="square">
            <a:spAutoFit/>
          </a:bodyPr>
          <a:lstStyle/>
          <a:p>
            <a:pPr algn="r" rtl="1"/>
            <a:r>
              <a:rPr lang="ar-EG" sz="2400" b="1" kern="0" dirty="0">
                <a:effectLst>
                  <a:outerShdw blurRad="38100" dist="38100" dir="2700000" algn="tl">
                    <a:srgbClr val="C0C0C0"/>
                  </a:outerShdw>
                </a:effectLst>
                <a:latin typeface="Tahoma"/>
                <a:ea typeface="+mj-ea"/>
                <a:cs typeface="+mj-cs"/>
              </a:rPr>
              <a:t>الالتزام بالتواصل الأخلاقي</a:t>
            </a:r>
            <a:endParaRPr lang="en-GB" sz="1000" dirty="0"/>
          </a:p>
        </p:txBody>
      </p:sp>
      <p:sp>
        <p:nvSpPr>
          <p:cNvPr id="4" name="Speech Bubble: Rectangle with Corners Rounded 3">
            <a:extLst>
              <a:ext uri="{FF2B5EF4-FFF2-40B4-BE49-F238E27FC236}">
                <a16:creationId xmlns:a16="http://schemas.microsoft.com/office/drawing/2014/main" id="{D6CCE275-1484-7429-AAFF-61F4D7192579}"/>
              </a:ext>
            </a:extLst>
          </p:cNvPr>
          <p:cNvSpPr/>
          <p:nvPr/>
        </p:nvSpPr>
        <p:spPr>
          <a:xfrm>
            <a:off x="1218876" y="1320010"/>
            <a:ext cx="3604807" cy="994532"/>
          </a:xfrm>
          <a:prstGeom prst="wedgeRoundRectCallout">
            <a:avLst>
              <a:gd name="adj1" fmla="val -58871"/>
              <a:gd name="adj2" fmla="val 110732"/>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3200" b="1" kern="0" dirty="0">
                <a:solidFill>
                  <a:srgbClr val="FFFFFF"/>
                </a:solidFill>
                <a:effectLst>
                  <a:outerShdw blurRad="38100" dist="38100" dir="2700000" algn="tl">
                    <a:srgbClr val="C0C0C0"/>
                  </a:outerShdw>
                </a:effectLst>
                <a:latin typeface="Tahoma"/>
              </a:rPr>
              <a:t>Ethical dilemma </a:t>
            </a:r>
            <a:endParaRPr lang="en-GB" sz="3200" b="1" kern="0" dirty="0">
              <a:solidFill>
                <a:srgbClr val="FFFFFF"/>
              </a:solidFill>
              <a:effectLst>
                <a:outerShdw blurRad="38100" dist="38100" dir="2700000" algn="tl">
                  <a:srgbClr val="C0C0C0"/>
                </a:outerShdw>
              </a:effectLst>
              <a:latin typeface="Tahoma"/>
            </a:endParaRPr>
          </a:p>
        </p:txBody>
      </p:sp>
      <p:sp>
        <p:nvSpPr>
          <p:cNvPr id="6" name="TextBox 5">
            <a:extLst>
              <a:ext uri="{FF2B5EF4-FFF2-40B4-BE49-F238E27FC236}">
                <a16:creationId xmlns:a16="http://schemas.microsoft.com/office/drawing/2014/main" id="{2EE43483-3804-B277-4D26-AD35D5FF7D32}"/>
              </a:ext>
            </a:extLst>
          </p:cNvPr>
          <p:cNvSpPr txBox="1"/>
          <p:nvPr/>
        </p:nvSpPr>
        <p:spPr>
          <a:xfrm>
            <a:off x="1218876" y="2409758"/>
            <a:ext cx="4334173" cy="2232984"/>
          </a:xfrm>
          <a:prstGeom prst="rect">
            <a:avLst/>
          </a:prstGeom>
          <a:noFill/>
        </p:spPr>
        <p:txBody>
          <a:bodyPr wrap="square">
            <a:spAutoFit/>
          </a:bodyPr>
          <a:lstStyle/>
          <a:p>
            <a:pPr>
              <a:lnSpc>
                <a:spcPct val="150000"/>
              </a:lnSpc>
            </a:pPr>
            <a:r>
              <a:rPr lang="en-US" sz="2400" b="1" u="sng" kern="0" dirty="0">
                <a:solidFill>
                  <a:srgbClr val="FF0000"/>
                </a:solidFill>
                <a:effectLst>
                  <a:outerShdw blurRad="38100" dist="38100" dir="2700000" algn="tl">
                    <a:srgbClr val="C0C0C0"/>
                  </a:outerShdw>
                </a:effectLst>
                <a:latin typeface="Tahoma"/>
              </a:rPr>
              <a:t>An ethical dilemma </a:t>
            </a:r>
          </a:p>
          <a:p>
            <a:pPr>
              <a:lnSpc>
                <a:spcPct val="150000"/>
              </a:lnSpc>
            </a:pPr>
            <a:r>
              <a:rPr lang="en-US" sz="2400" b="1" kern="0" dirty="0">
                <a:solidFill>
                  <a:schemeClr val="accent1">
                    <a:lumMod val="50000"/>
                  </a:schemeClr>
                </a:solidFill>
                <a:effectLst>
                  <a:outerShdw blurRad="38100" dist="38100" dir="2700000" algn="tl">
                    <a:srgbClr val="C0C0C0"/>
                  </a:outerShdw>
                </a:effectLst>
                <a:latin typeface="Tahoma"/>
              </a:rPr>
              <a:t>involves choosing among alternatives that aren’t clear-cut.</a:t>
            </a:r>
            <a:endParaRPr lang="en-GB" sz="2400" b="1" kern="0" dirty="0">
              <a:solidFill>
                <a:schemeClr val="accent1">
                  <a:lumMod val="50000"/>
                </a:schemeClr>
              </a:solidFill>
              <a:effectLst>
                <a:outerShdw blurRad="38100" dist="38100" dir="2700000" algn="tl">
                  <a:srgbClr val="C0C0C0"/>
                </a:outerShdw>
              </a:effectLst>
              <a:latin typeface="Tahoma"/>
            </a:endParaRPr>
          </a:p>
        </p:txBody>
      </p:sp>
    </p:spTree>
    <p:extLst>
      <p:ext uri="{BB962C8B-B14F-4D97-AF65-F5344CB8AC3E}">
        <p14:creationId xmlns:p14="http://schemas.microsoft.com/office/powerpoint/2010/main" val="10251579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392917" y="518430"/>
            <a:ext cx="3981379"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Speech Bubble: Rectangle with Corners Rounded 4">
            <a:extLst>
              <a:ext uri="{FF2B5EF4-FFF2-40B4-BE49-F238E27FC236}">
                <a16:creationId xmlns:a16="http://schemas.microsoft.com/office/drawing/2014/main" id="{35CA0B56-FEFF-899E-FEE3-6E07700617AE}"/>
              </a:ext>
            </a:extLst>
          </p:cNvPr>
          <p:cNvSpPr/>
          <p:nvPr/>
        </p:nvSpPr>
        <p:spPr>
          <a:xfrm>
            <a:off x="7523976" y="1337334"/>
            <a:ext cx="2790348" cy="694738"/>
          </a:xfrm>
          <a:prstGeom prst="wedgeRoundRectCallout">
            <a:avLst>
              <a:gd name="adj1" fmla="val 69598"/>
              <a:gd name="adj2" fmla="val 68529"/>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lvl="0" algn="ctr">
              <a:defRPr/>
            </a:pPr>
            <a:r>
              <a:rPr lang="ar-EG" sz="2400" b="1" kern="0">
                <a:solidFill>
                  <a:srgbClr val="FFFFFF"/>
                </a:solidFill>
                <a:effectLst>
                  <a:outerShdw blurRad="38100" dist="38100" dir="2700000" algn="tl">
                    <a:srgbClr val="C0C0C0"/>
                  </a:outerShdw>
                </a:effectLst>
                <a:latin typeface="Tahoma"/>
              </a:rPr>
              <a:t>معضلة أخلاقية</a:t>
            </a:r>
            <a:endParaRPr kumimoji="0" lang="en-GB" sz="2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7" name="TextBox 6">
            <a:extLst>
              <a:ext uri="{FF2B5EF4-FFF2-40B4-BE49-F238E27FC236}">
                <a16:creationId xmlns:a16="http://schemas.microsoft.com/office/drawing/2014/main" id="{734411E4-455A-8B6C-10A3-D7C284FA5FE0}"/>
              </a:ext>
            </a:extLst>
          </p:cNvPr>
          <p:cNvSpPr txBox="1"/>
          <p:nvPr/>
        </p:nvSpPr>
        <p:spPr>
          <a:xfrm>
            <a:off x="5974702" y="2032072"/>
            <a:ext cx="4469578" cy="3349571"/>
          </a:xfrm>
          <a:prstGeom prst="rect">
            <a:avLst/>
          </a:prstGeom>
          <a:noFill/>
        </p:spPr>
        <p:txBody>
          <a:bodyPr wrap="square">
            <a:spAutoFit/>
          </a:bodyPr>
          <a:lstStyle/>
          <a:p>
            <a:pPr algn="r" rtl="1">
              <a:lnSpc>
                <a:spcPct val="150000"/>
              </a:lnSpc>
            </a:pPr>
            <a:r>
              <a:rPr lang="ar-EG" sz="2400" b="1" kern="0" dirty="0">
                <a:solidFill>
                  <a:schemeClr val="accent1">
                    <a:lumMod val="50000"/>
                  </a:schemeClr>
                </a:solidFill>
                <a:effectLst>
                  <a:outerShdw blurRad="38100" dist="38100" dir="2700000" algn="tl">
                    <a:srgbClr val="C0C0C0"/>
                  </a:outerShdw>
                </a:effectLst>
                <a:latin typeface="Tahoma"/>
              </a:rPr>
              <a:t>يتحمل أصحاب العمل مسؤولية وضع مبادئ توجيهية واضحة للسلوك الأخلاقي. 
تضع العديد من الشركات سياسة أخلاقية صريحة باستخدام مدونة أخلاقيات مكتوبة لمساعدة الموظفين على تحديد ما هو مقبول.</a:t>
            </a:r>
            <a:endParaRPr lang="en-GB" sz="1000" u="sng" dirty="0">
              <a:effectLst/>
              <a:latin typeface="Times New Roman" panose="02020603050405020304" pitchFamily="18" charset="0"/>
              <a:ea typeface="Times New Roman" panose="02020603050405020304" pitchFamily="18" charset="0"/>
            </a:endParaRPr>
          </a:p>
        </p:txBody>
      </p:sp>
      <p:sp>
        <p:nvSpPr>
          <p:cNvPr id="2" name="Speech Bubble: Rectangle with Corners Rounded 1">
            <a:extLst>
              <a:ext uri="{FF2B5EF4-FFF2-40B4-BE49-F238E27FC236}">
                <a16:creationId xmlns:a16="http://schemas.microsoft.com/office/drawing/2014/main" id="{FDDA7967-362E-3B66-9FA8-02097ADC4830}"/>
              </a:ext>
            </a:extLst>
          </p:cNvPr>
          <p:cNvSpPr/>
          <p:nvPr/>
        </p:nvSpPr>
        <p:spPr>
          <a:xfrm>
            <a:off x="1441228" y="1309385"/>
            <a:ext cx="2790348" cy="479374"/>
          </a:xfrm>
          <a:prstGeom prst="wedgeRoundRectCallout">
            <a:avLst>
              <a:gd name="adj1" fmla="val 69598"/>
              <a:gd name="adj2" fmla="val 68529"/>
              <a:gd name="adj3" fmla="val 16667"/>
            </a:avLst>
          </a:prstGeom>
        </p:spPr>
        <p:style>
          <a:lnRef idx="1">
            <a:schemeClr val="accent2"/>
          </a:lnRef>
          <a:fillRef idx="2">
            <a:schemeClr val="accent2"/>
          </a:fillRef>
          <a:effectRef idx="1">
            <a:schemeClr val="accent2"/>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Ethical dilemma </a:t>
            </a:r>
            <a:endParaRPr kumimoji="0" lang="en-GB" sz="24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p:sp>
        <p:nvSpPr>
          <p:cNvPr id="3" name="TextBox 2">
            <a:extLst>
              <a:ext uri="{FF2B5EF4-FFF2-40B4-BE49-F238E27FC236}">
                <a16:creationId xmlns:a16="http://schemas.microsoft.com/office/drawing/2014/main" id="{B4F5E905-7C7B-CE29-0E3E-958DBE0D4899}"/>
              </a:ext>
            </a:extLst>
          </p:cNvPr>
          <p:cNvSpPr txBox="1"/>
          <p:nvPr/>
        </p:nvSpPr>
        <p:spPr>
          <a:xfrm>
            <a:off x="1189100" y="1839022"/>
            <a:ext cx="4785602" cy="3722879"/>
          </a:xfrm>
          <a:prstGeom prst="rect">
            <a:avLst/>
          </a:prstGeom>
          <a:noFill/>
        </p:spPr>
        <p:txBody>
          <a:bodyPr wrap="square">
            <a:spAutoFit/>
          </a:bodyPr>
          <a:lstStyle/>
          <a:p>
            <a:pPr marL="0" marR="0">
              <a:lnSpc>
                <a:spcPct val="150000"/>
              </a:lnSpc>
              <a:spcBef>
                <a:spcPts val="0"/>
              </a:spcBef>
              <a:spcAft>
                <a:spcPts val="0"/>
              </a:spcAft>
            </a:pPr>
            <a:r>
              <a:rPr lang="en-US" sz="2000" b="1" kern="0" dirty="0">
                <a:solidFill>
                  <a:schemeClr val="accent1">
                    <a:lumMod val="50000"/>
                  </a:schemeClr>
                </a:solidFill>
                <a:effectLst>
                  <a:outerShdw blurRad="38100" dist="38100" dir="2700000" algn="tl">
                    <a:srgbClr val="C0C0C0"/>
                  </a:outerShdw>
                </a:effectLst>
                <a:latin typeface="Tahoma"/>
              </a:rPr>
              <a:t>Employers have a responsibility to establish clear </a:t>
            </a:r>
            <a:r>
              <a:rPr lang="en-US" sz="2000" b="1" kern="0" dirty="0">
                <a:solidFill>
                  <a:srgbClr val="C00000"/>
                </a:solidFill>
                <a:effectLst>
                  <a:outerShdw blurRad="38100" dist="38100" dir="2700000" algn="tl">
                    <a:srgbClr val="C0C0C0"/>
                  </a:outerShdw>
                </a:effectLst>
                <a:latin typeface="Tahoma"/>
              </a:rPr>
              <a:t>guidelines</a:t>
            </a:r>
            <a:r>
              <a:rPr lang="en-US" sz="2000" b="1" kern="0" dirty="0">
                <a:solidFill>
                  <a:schemeClr val="accent1">
                    <a:lumMod val="50000"/>
                  </a:schemeClr>
                </a:solidFill>
                <a:effectLst>
                  <a:outerShdw blurRad="38100" dist="38100" dir="2700000" algn="tl">
                    <a:srgbClr val="C0C0C0"/>
                  </a:outerShdw>
                </a:effectLst>
                <a:latin typeface="Tahoma"/>
              </a:rPr>
              <a:t> for ethical behavior. </a:t>
            </a:r>
          </a:p>
          <a:p>
            <a:pPr marL="0" marR="0">
              <a:lnSpc>
                <a:spcPct val="150000"/>
              </a:lnSpc>
              <a:spcBef>
                <a:spcPts val="0"/>
              </a:spcBef>
              <a:spcAft>
                <a:spcPts val="0"/>
              </a:spcAft>
            </a:pPr>
            <a:r>
              <a:rPr lang="en-US" sz="2000" b="1" kern="0" dirty="0">
                <a:solidFill>
                  <a:schemeClr val="accent1">
                    <a:lumMod val="50000"/>
                  </a:schemeClr>
                </a:solidFill>
                <a:effectLst>
                  <a:outerShdw blurRad="38100" dist="38100" dir="2700000" algn="tl">
                    <a:srgbClr val="C0C0C0"/>
                  </a:outerShdw>
                </a:effectLst>
                <a:latin typeface="Tahoma"/>
              </a:rPr>
              <a:t>Many companies establish an </a:t>
            </a:r>
            <a:r>
              <a:rPr lang="en-US" sz="2000" b="1" kern="0" dirty="0">
                <a:solidFill>
                  <a:srgbClr val="C00000"/>
                </a:solidFill>
                <a:effectLst>
                  <a:outerShdw blurRad="38100" dist="38100" dir="2700000" algn="tl">
                    <a:srgbClr val="C0C0C0"/>
                  </a:outerShdw>
                </a:effectLst>
                <a:latin typeface="Tahoma"/>
              </a:rPr>
              <a:t>explicit ethics </a:t>
            </a:r>
            <a:r>
              <a:rPr lang="en-US" sz="2000" b="1" kern="0" dirty="0">
                <a:solidFill>
                  <a:schemeClr val="accent1">
                    <a:lumMod val="50000"/>
                  </a:schemeClr>
                </a:solidFill>
                <a:effectLst>
                  <a:outerShdw blurRad="38100" dist="38100" dir="2700000" algn="tl">
                    <a:srgbClr val="C0C0C0"/>
                  </a:outerShdw>
                </a:effectLst>
                <a:latin typeface="Tahoma"/>
              </a:rPr>
              <a:t>policy by using a </a:t>
            </a:r>
            <a:r>
              <a:rPr lang="en-US" sz="2000" b="1" kern="0" dirty="0">
                <a:solidFill>
                  <a:schemeClr val="accent1">
                    <a:lumMod val="50000"/>
                  </a:schemeClr>
                </a:solidFill>
                <a:effectLst>
                  <a:outerShdw blurRad="38100" dist="38100" dir="2700000" algn="tl">
                    <a:srgbClr val="C0C0C0"/>
                  </a:outerShdw>
                </a:effectLst>
                <a:highlight>
                  <a:srgbClr val="FFFF00"/>
                </a:highlight>
                <a:latin typeface="Tahoma"/>
              </a:rPr>
              <a:t>written code of ethics </a:t>
            </a:r>
            <a:r>
              <a:rPr lang="en-US" sz="2000" b="1" kern="0" dirty="0">
                <a:solidFill>
                  <a:schemeClr val="accent1">
                    <a:lumMod val="50000"/>
                  </a:schemeClr>
                </a:solidFill>
                <a:effectLst>
                  <a:outerShdw blurRad="38100" dist="38100" dir="2700000" algn="tl">
                    <a:srgbClr val="C0C0C0"/>
                  </a:outerShdw>
                </a:effectLst>
                <a:latin typeface="Tahoma"/>
              </a:rPr>
              <a:t>to </a:t>
            </a:r>
            <a:r>
              <a:rPr lang="en-US" sz="2000" b="1" u="sng" kern="0" dirty="0">
                <a:solidFill>
                  <a:schemeClr val="accent1">
                    <a:lumMod val="50000"/>
                  </a:schemeClr>
                </a:solidFill>
                <a:effectLst>
                  <a:outerShdw blurRad="38100" dist="38100" dir="2700000" algn="tl">
                    <a:srgbClr val="C0C0C0"/>
                  </a:outerShdw>
                </a:effectLst>
                <a:latin typeface="Tahoma"/>
              </a:rPr>
              <a:t>help employees determine what is acceptable</a:t>
            </a:r>
            <a:r>
              <a:rPr lang="en-US" sz="900" u="sng" dirty="0">
                <a:effectLst/>
                <a:latin typeface="Times New Roman" panose="02020603050405020304" pitchFamily="18" charset="0"/>
                <a:ea typeface="Times New Roman" panose="02020603050405020304" pitchFamily="18" charset="0"/>
              </a:rPr>
              <a:t>.</a:t>
            </a:r>
            <a:endParaRPr lang="en-GB" sz="900" u="sng"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D1ED4BA1-8A6C-7180-715B-58FE2B069121}"/>
              </a:ext>
            </a:extLst>
          </p:cNvPr>
          <p:cNvSpPr txBox="1"/>
          <p:nvPr/>
        </p:nvSpPr>
        <p:spPr>
          <a:xfrm>
            <a:off x="7155689" y="641540"/>
            <a:ext cx="3899525" cy="584775"/>
          </a:xfrm>
          <a:prstGeom prst="rect">
            <a:avLst/>
          </a:prstGeom>
          <a:noFill/>
        </p:spPr>
        <p:txBody>
          <a:bodyPr wrap="square">
            <a:spAutoFit/>
          </a:bodyPr>
          <a:lstStyle/>
          <a:p>
            <a:pPr algn="r" rtl="1"/>
            <a:r>
              <a:rPr lang="ar-EG" sz="3200" b="1" kern="0" dirty="0">
                <a:effectLst>
                  <a:outerShdw blurRad="38100" dist="38100" dir="2700000" algn="tl">
                    <a:srgbClr val="C0C0C0"/>
                  </a:outerShdw>
                </a:effectLst>
                <a:latin typeface="Tahoma"/>
                <a:ea typeface="+mj-ea"/>
                <a:cs typeface="+mj-cs"/>
              </a:rPr>
              <a:t>الالتزام بالتواصل الأخلاقي</a:t>
            </a:r>
            <a:endParaRPr lang="en-GB" sz="1100" dirty="0"/>
          </a:p>
        </p:txBody>
      </p:sp>
    </p:spTree>
    <p:extLst>
      <p:ext uri="{BB962C8B-B14F-4D97-AF65-F5344CB8AC3E}">
        <p14:creationId xmlns:p14="http://schemas.microsoft.com/office/powerpoint/2010/main" val="1861264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740783" y="534220"/>
            <a:ext cx="5912887"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9D051C6D-17BE-79DD-79D8-2E343FF4E2D0}"/>
              </a:ext>
            </a:extLst>
          </p:cNvPr>
          <p:cNvSpPr txBox="1"/>
          <p:nvPr/>
        </p:nvSpPr>
        <p:spPr>
          <a:xfrm>
            <a:off x="5837681" y="1389612"/>
            <a:ext cx="4432754" cy="1124988"/>
          </a:xfrm>
          <a:prstGeom prst="rect">
            <a:avLst/>
          </a:prstGeom>
          <a:noFill/>
        </p:spPr>
        <p:txBody>
          <a:bodyPr wrap="square">
            <a:spAutoFit/>
          </a:bodyPr>
          <a:lstStyle/>
          <a:p>
            <a:pPr lvl="0" algn="r">
              <a:lnSpc>
                <a:spcPct val="150000"/>
              </a:lnSpc>
              <a:defRPr/>
            </a:pPr>
            <a:r>
              <a:rPr lang="ar-EG" sz="2400" b="1" u="sng" kern="0" dirty="0">
                <a:solidFill>
                  <a:srgbClr val="C00000"/>
                </a:solidFill>
                <a:effectLst>
                  <a:outerShdw blurRad="38100" dist="38100" dir="2700000" algn="tl">
                    <a:srgbClr val="C0C0C0"/>
                  </a:outerShdw>
                </a:effectLst>
                <a:latin typeface="Tahoma"/>
              </a:rPr>
              <a:t>ستة أسئلة يمكن أن تساعدك على اتخاذ قرار أخلاقي</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pic>
        <p:nvPicPr>
          <p:cNvPr id="7" name="Graphic 6" descr="Badge 1 with solid fill">
            <a:extLst>
              <a:ext uri="{FF2B5EF4-FFF2-40B4-BE49-F238E27FC236}">
                <a16:creationId xmlns:a16="http://schemas.microsoft.com/office/drawing/2014/main" id="{79571871-FC17-A872-682E-3DB892AAF580}"/>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995321" y="2514600"/>
            <a:ext cx="914400" cy="914400"/>
          </a:xfrm>
          <a:prstGeom prst="rect">
            <a:avLst/>
          </a:prstGeom>
        </p:spPr>
      </p:pic>
      <p:pic>
        <p:nvPicPr>
          <p:cNvPr id="16" name="Graphic 15" descr="Badge with solid fill">
            <a:extLst>
              <a:ext uri="{FF2B5EF4-FFF2-40B4-BE49-F238E27FC236}">
                <a16:creationId xmlns:a16="http://schemas.microsoft.com/office/drawing/2014/main" id="{DF1C1CE1-57D0-730F-7A59-EDDEFE3E0058}"/>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95321" y="3672792"/>
            <a:ext cx="914400" cy="914400"/>
          </a:xfrm>
          <a:prstGeom prst="rect">
            <a:avLst/>
          </a:prstGeom>
        </p:spPr>
      </p:pic>
      <p:sp>
        <p:nvSpPr>
          <p:cNvPr id="3" name="TextBox 2">
            <a:extLst>
              <a:ext uri="{FF2B5EF4-FFF2-40B4-BE49-F238E27FC236}">
                <a16:creationId xmlns:a16="http://schemas.microsoft.com/office/drawing/2014/main" id="{9767BBC2-0977-2DB3-DFE2-64199034142B}"/>
              </a:ext>
            </a:extLst>
          </p:cNvPr>
          <p:cNvSpPr txBox="1"/>
          <p:nvPr/>
        </p:nvSpPr>
        <p:spPr>
          <a:xfrm>
            <a:off x="6662343" y="3802885"/>
            <a:ext cx="4173825" cy="461665"/>
          </a:xfrm>
          <a:prstGeom prst="rect">
            <a:avLst/>
          </a:prstGeom>
          <a:noFill/>
        </p:spPr>
        <p:txBody>
          <a:bodyPr wrap="square">
            <a:spAutoFit/>
          </a:bodyPr>
          <a:lstStyle/>
          <a:p>
            <a:r>
              <a:rPr lang="ar-EG" sz="2400" b="1">
                <a:ln w="0"/>
                <a:effectLst>
                  <a:outerShdw blurRad="38100" dist="19050" dir="2700000" algn="tl" rotWithShape="0">
                    <a:schemeClr val="dk1">
                      <a:alpha val="40000"/>
                    </a:schemeClr>
                  </a:outerShdw>
                </a:effectLst>
                <a:latin typeface="Times New Roman" panose="02020603050405020304" pitchFamily="18" charset="0"/>
              </a:rPr>
              <a:t>ما هي نيتك من توصيل هذه الرسالة؟</a:t>
            </a:r>
            <a:endParaRPr lang="en-GB" sz="2400" dirty="0"/>
          </a:p>
        </p:txBody>
      </p:sp>
      <p:sp>
        <p:nvSpPr>
          <p:cNvPr id="5" name="TextBox 4">
            <a:extLst>
              <a:ext uri="{FF2B5EF4-FFF2-40B4-BE49-F238E27FC236}">
                <a16:creationId xmlns:a16="http://schemas.microsoft.com/office/drawing/2014/main" id="{311604F6-7A3B-3BF0-BBCE-45D806FCABD1}"/>
              </a:ext>
            </a:extLst>
          </p:cNvPr>
          <p:cNvSpPr txBox="1"/>
          <p:nvPr/>
        </p:nvSpPr>
        <p:spPr>
          <a:xfrm>
            <a:off x="6525190" y="2514600"/>
            <a:ext cx="4734249" cy="461665"/>
          </a:xfrm>
          <a:prstGeom prst="rect">
            <a:avLst/>
          </a:prstGeom>
          <a:noFill/>
        </p:spPr>
        <p:txBody>
          <a:bodyPr wrap="square">
            <a:spAutoFit/>
          </a:bodyPr>
          <a:lstStyle/>
          <a:p>
            <a:r>
              <a:rPr lang="ar-EG" sz="2400" b="1">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هل حددت الموقف بشكل عادل ودقيق؟</a:t>
            </a:r>
            <a:endParaRPr lang="en-GB" sz="2400" dirty="0"/>
          </a:p>
        </p:txBody>
      </p:sp>
      <p:sp>
        <p:nvSpPr>
          <p:cNvPr id="6" name="TextBox 5">
            <a:extLst>
              <a:ext uri="{FF2B5EF4-FFF2-40B4-BE49-F238E27FC236}">
                <a16:creationId xmlns:a16="http://schemas.microsoft.com/office/drawing/2014/main" id="{E4CAF15E-5C25-5725-1723-179E2C391266}"/>
              </a:ext>
            </a:extLst>
          </p:cNvPr>
          <p:cNvSpPr txBox="1"/>
          <p:nvPr/>
        </p:nvSpPr>
        <p:spPr>
          <a:xfrm>
            <a:off x="7155689" y="641540"/>
            <a:ext cx="3899525" cy="584775"/>
          </a:xfrm>
          <a:prstGeom prst="rect">
            <a:avLst/>
          </a:prstGeom>
          <a:noFill/>
        </p:spPr>
        <p:txBody>
          <a:bodyPr wrap="square">
            <a:spAutoFit/>
          </a:bodyPr>
          <a:lstStyle/>
          <a:p>
            <a:pPr algn="r" rtl="1"/>
            <a:r>
              <a:rPr lang="ar-EG" sz="3200" b="1" kern="0" dirty="0">
                <a:effectLst>
                  <a:outerShdw blurRad="38100" dist="38100" dir="2700000" algn="tl">
                    <a:srgbClr val="C0C0C0"/>
                  </a:outerShdw>
                </a:effectLst>
                <a:latin typeface="Tahoma"/>
                <a:ea typeface="+mj-ea"/>
                <a:cs typeface="+mj-cs"/>
              </a:rPr>
              <a:t>الالتزام بالتواصل الأخلاقي</a:t>
            </a:r>
            <a:endParaRPr lang="en-GB" sz="1100" dirty="0"/>
          </a:p>
        </p:txBody>
      </p:sp>
      <p:sp>
        <p:nvSpPr>
          <p:cNvPr id="10" name="TextBox 9">
            <a:extLst>
              <a:ext uri="{FF2B5EF4-FFF2-40B4-BE49-F238E27FC236}">
                <a16:creationId xmlns:a16="http://schemas.microsoft.com/office/drawing/2014/main" id="{3A29F747-CA6A-5B4F-2DE0-8921693C78B2}"/>
              </a:ext>
            </a:extLst>
          </p:cNvPr>
          <p:cNvSpPr txBox="1"/>
          <p:nvPr/>
        </p:nvSpPr>
        <p:spPr>
          <a:xfrm>
            <a:off x="1745786" y="2514600"/>
            <a:ext cx="4734249" cy="830997"/>
          </a:xfrm>
          <a:prstGeom prst="rect">
            <a:avLst/>
          </a:prstGeom>
          <a:noFill/>
        </p:spPr>
        <p:txBody>
          <a:bodyPr wrap="square">
            <a:spAutoFit/>
          </a:bodyPr>
          <a:lstStyle/>
          <a:p>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Have you defined the situation fairly and accurately?</a:t>
            </a:r>
            <a:endParaRPr lang="en-GB" sz="2400" dirty="0"/>
          </a:p>
        </p:txBody>
      </p:sp>
      <p:sp>
        <p:nvSpPr>
          <p:cNvPr id="13" name="TextBox 12">
            <a:extLst>
              <a:ext uri="{FF2B5EF4-FFF2-40B4-BE49-F238E27FC236}">
                <a16:creationId xmlns:a16="http://schemas.microsoft.com/office/drawing/2014/main" id="{A0D195B3-1B26-4CD5-F9C5-9337718E6606}"/>
              </a:ext>
            </a:extLst>
          </p:cNvPr>
          <p:cNvSpPr txBox="1"/>
          <p:nvPr/>
        </p:nvSpPr>
        <p:spPr>
          <a:xfrm>
            <a:off x="1745786" y="3672792"/>
            <a:ext cx="4173825" cy="830997"/>
          </a:xfrm>
          <a:prstGeom prst="rect">
            <a:avLst/>
          </a:prstGeom>
          <a:noFill/>
        </p:spPr>
        <p:txBody>
          <a:bodyPr wrap="square">
            <a:spAutoFit/>
          </a:bodyPr>
          <a:lstStyle/>
          <a:p>
            <a:r>
              <a:rPr lang="en-US" sz="24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rPr>
              <a:t>What is your intention in communicating this message?</a:t>
            </a:r>
            <a:endParaRPr lang="en-GB" sz="2400" dirty="0"/>
          </a:p>
        </p:txBody>
      </p:sp>
      <p:sp>
        <p:nvSpPr>
          <p:cNvPr id="14" name="TextBox 13">
            <a:extLst>
              <a:ext uri="{FF2B5EF4-FFF2-40B4-BE49-F238E27FC236}">
                <a16:creationId xmlns:a16="http://schemas.microsoft.com/office/drawing/2014/main" id="{0BBF7395-2FE6-589B-1AA0-F5C018837D9C}"/>
              </a:ext>
            </a:extLst>
          </p:cNvPr>
          <p:cNvSpPr txBox="1"/>
          <p:nvPr/>
        </p:nvSpPr>
        <p:spPr>
          <a:xfrm>
            <a:off x="1387700" y="1238521"/>
            <a:ext cx="4986596" cy="1124988"/>
          </a:xfrm>
          <a:prstGeom prst="rect">
            <a:avLst/>
          </a:prstGeom>
          <a:noFill/>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0" cap="none" spc="0" normalizeH="0" baseline="0" noProof="0" dirty="0">
                <a:ln>
                  <a:noFill/>
                </a:ln>
                <a:solidFill>
                  <a:srgbClr val="C00000"/>
                </a:solidFill>
                <a:effectLst>
                  <a:outerShdw blurRad="38100" dist="38100" dir="2700000" algn="tl">
                    <a:srgbClr val="C0C0C0"/>
                  </a:outerShdw>
                </a:effectLst>
                <a:uLnTx/>
                <a:uFillTx/>
                <a:latin typeface="Tahoma"/>
                <a:ea typeface="+mn-ea"/>
                <a:cs typeface="+mn-cs"/>
              </a:rPr>
              <a:t>six </a:t>
            </a:r>
            <a:r>
              <a:rPr kumimoji="0" lang="en-US"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rPr>
              <a:t>questions can help you make an ethical decision</a:t>
            </a:r>
            <a:endParaRPr kumimoji="0" lang="en-GB" sz="2400" b="1" i="0" u="none" strike="noStrike" kern="0" cap="none" spc="0" normalizeH="0" baseline="0" noProof="0" dirty="0">
              <a:ln>
                <a:noFill/>
              </a:ln>
              <a:solidFill>
                <a:srgbClr val="44546A"/>
              </a:solidFill>
              <a:effectLst>
                <a:outerShdw blurRad="38100" dist="38100" dir="2700000" algn="tl">
                  <a:srgbClr val="C0C0C0"/>
                </a:outerShdw>
              </a:effectLst>
              <a:uLnTx/>
              <a:uFillTx/>
              <a:latin typeface="Tahoma"/>
              <a:ea typeface="+mn-ea"/>
              <a:cs typeface="+mn-cs"/>
            </a:endParaRPr>
          </a:p>
        </p:txBody>
      </p:sp>
    </p:spTree>
    <p:extLst>
      <p:ext uri="{BB962C8B-B14F-4D97-AF65-F5344CB8AC3E}">
        <p14:creationId xmlns:p14="http://schemas.microsoft.com/office/powerpoint/2010/main" val="18422340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970974" y="583740"/>
            <a:ext cx="4715287"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pic>
        <p:nvPicPr>
          <p:cNvPr id="19" name="Graphic 18" descr="Badge 3 with solid fill">
            <a:extLst>
              <a:ext uri="{FF2B5EF4-FFF2-40B4-BE49-F238E27FC236}">
                <a16:creationId xmlns:a16="http://schemas.microsoft.com/office/drawing/2014/main" id="{8BD3F364-F224-C559-F0FF-606FBD62C1E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05262" y="1168515"/>
            <a:ext cx="914400" cy="914400"/>
          </a:xfrm>
          <a:prstGeom prst="rect">
            <a:avLst/>
          </a:prstGeom>
        </p:spPr>
      </p:pic>
      <p:pic>
        <p:nvPicPr>
          <p:cNvPr id="20" name="Graphic 19" descr="Badge 4 with solid fill">
            <a:extLst>
              <a:ext uri="{FF2B5EF4-FFF2-40B4-BE49-F238E27FC236}">
                <a16:creationId xmlns:a16="http://schemas.microsoft.com/office/drawing/2014/main" id="{CDC22D72-91BB-6BE7-7C51-CC529ACB629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0936" y="2971065"/>
            <a:ext cx="914400" cy="914400"/>
          </a:xfrm>
          <a:prstGeom prst="rect">
            <a:avLst/>
          </a:prstGeom>
        </p:spPr>
      </p:pic>
      <p:sp>
        <p:nvSpPr>
          <p:cNvPr id="3" name="TextBox 2">
            <a:extLst>
              <a:ext uri="{FF2B5EF4-FFF2-40B4-BE49-F238E27FC236}">
                <a16:creationId xmlns:a16="http://schemas.microsoft.com/office/drawing/2014/main" id="{6EEE9EAA-DD45-0150-5ADB-131714B1A9B7}"/>
              </a:ext>
            </a:extLst>
          </p:cNvPr>
          <p:cNvSpPr txBox="1"/>
          <p:nvPr/>
        </p:nvSpPr>
        <p:spPr>
          <a:xfrm>
            <a:off x="6493840" y="1602601"/>
            <a:ext cx="4333186" cy="960006"/>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ar-EG" sz="2000" b="1">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ما هو تأثير هذه الرسالة على الأشخاص الذين يتلقونها أو الذين قد يتأثرون بها؟</a:t>
            </a:r>
            <a:endParaRPr lang="en-GB"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D958A553-F262-31DE-299F-EB64BBF1DE3C}"/>
              </a:ext>
            </a:extLst>
          </p:cNvPr>
          <p:cNvSpPr txBox="1"/>
          <p:nvPr/>
        </p:nvSpPr>
        <p:spPr>
          <a:xfrm>
            <a:off x="6748119" y="2925459"/>
            <a:ext cx="3548820" cy="960006"/>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ar-EG" sz="2000" b="1">
                <a:effectLst>
                  <a:outerShdw blurRad="38100" dist="38100" dir="2700000" algn="tl">
                    <a:srgbClr val="000000">
                      <a:alpha val="43137"/>
                    </a:srgbClr>
                  </a:outerShdw>
                </a:effectLst>
                <a:latin typeface="Times New Roman" panose="02020603050405020304" pitchFamily="18" charset="0"/>
              </a:rPr>
              <a:t>هل ستحقق الرسالة أكبر قدر ممكن من الخير بينما تسبب أقل ضرر ممكن؟</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6" name="TextBox 5">
            <a:extLst>
              <a:ext uri="{FF2B5EF4-FFF2-40B4-BE49-F238E27FC236}">
                <a16:creationId xmlns:a16="http://schemas.microsoft.com/office/drawing/2014/main" id="{F598F17D-4B35-A407-4FA5-541D4227CC57}"/>
              </a:ext>
            </a:extLst>
          </p:cNvPr>
          <p:cNvSpPr txBox="1"/>
          <p:nvPr/>
        </p:nvSpPr>
        <p:spPr>
          <a:xfrm>
            <a:off x="7155689" y="641540"/>
            <a:ext cx="3899525" cy="584775"/>
          </a:xfrm>
          <a:prstGeom prst="rect">
            <a:avLst/>
          </a:prstGeom>
          <a:noFill/>
        </p:spPr>
        <p:txBody>
          <a:bodyPr wrap="square">
            <a:spAutoFit/>
          </a:bodyPr>
          <a:lstStyle/>
          <a:p>
            <a:pPr algn="r" rtl="1"/>
            <a:r>
              <a:rPr lang="ar-EG" sz="3200" b="1" kern="0" dirty="0">
                <a:effectLst>
                  <a:outerShdw blurRad="38100" dist="38100" dir="2700000" algn="tl">
                    <a:srgbClr val="C0C0C0"/>
                  </a:outerShdw>
                </a:effectLst>
                <a:latin typeface="Tahoma"/>
                <a:ea typeface="+mj-ea"/>
                <a:cs typeface="+mj-cs"/>
              </a:rPr>
              <a:t>الالتزام بالتواصل الأخلاقي</a:t>
            </a:r>
            <a:endParaRPr lang="en-GB" sz="1100" dirty="0"/>
          </a:p>
        </p:txBody>
      </p:sp>
      <p:sp>
        <p:nvSpPr>
          <p:cNvPr id="10" name="TextBox 9">
            <a:extLst>
              <a:ext uri="{FF2B5EF4-FFF2-40B4-BE49-F238E27FC236}">
                <a16:creationId xmlns:a16="http://schemas.microsoft.com/office/drawing/2014/main" id="{616B2A92-0E2E-DD26-FAD0-1EFDE8470E32}"/>
              </a:ext>
            </a:extLst>
          </p:cNvPr>
          <p:cNvSpPr txBox="1"/>
          <p:nvPr/>
        </p:nvSpPr>
        <p:spPr>
          <a:xfrm>
            <a:off x="1895336" y="1358794"/>
            <a:ext cx="4333186" cy="1421992"/>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What impact will this message have on the people who receive it, or who might be affected by it?</a:t>
            </a:r>
            <a:endParaRPr lang="en-GB" sz="20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13" name="TextBox 12">
            <a:extLst>
              <a:ext uri="{FF2B5EF4-FFF2-40B4-BE49-F238E27FC236}">
                <a16:creationId xmlns:a16="http://schemas.microsoft.com/office/drawing/2014/main" id="{352D4F73-3049-DA41-63FF-D89D6F6EA2FC}"/>
              </a:ext>
            </a:extLst>
          </p:cNvPr>
          <p:cNvSpPr txBox="1"/>
          <p:nvPr/>
        </p:nvSpPr>
        <p:spPr>
          <a:xfrm>
            <a:off x="2019662" y="2971065"/>
            <a:ext cx="3548820" cy="1883657"/>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000" b="1" dirty="0">
                <a:effectLst>
                  <a:outerShdw blurRad="38100" dist="38100" dir="2700000" algn="tl">
                    <a:srgbClr val="000000">
                      <a:alpha val="43137"/>
                    </a:srgbClr>
                  </a:outerShdw>
                </a:effectLst>
                <a:latin typeface="Times New Roman" panose="02020603050405020304" pitchFamily="18" charset="0"/>
              </a:rPr>
              <a:t>Will the message achieve the greatest possible good while doing the least possible harm?</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Tree>
    <p:extLst>
      <p:ext uri="{BB962C8B-B14F-4D97-AF65-F5344CB8AC3E}">
        <p14:creationId xmlns:p14="http://schemas.microsoft.com/office/powerpoint/2010/main" val="12319262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2203201" y="509428"/>
            <a:ext cx="5601766"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pic>
        <p:nvPicPr>
          <p:cNvPr id="5" name="Graphic 4" descr="Badge 6 with solid fill">
            <a:extLst>
              <a:ext uri="{FF2B5EF4-FFF2-40B4-BE49-F238E27FC236}">
                <a16:creationId xmlns:a16="http://schemas.microsoft.com/office/drawing/2014/main" id="{2F2EEE78-C16E-5C4F-0649-E0EC2BDBFC27}"/>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1133924" y="2129132"/>
            <a:ext cx="914400" cy="914400"/>
          </a:xfrm>
          <a:prstGeom prst="rect">
            <a:avLst/>
          </a:prstGeom>
        </p:spPr>
      </p:pic>
      <p:pic>
        <p:nvPicPr>
          <p:cNvPr id="7" name="Graphic 6" descr="Badge 5 with solid fill">
            <a:extLst>
              <a:ext uri="{FF2B5EF4-FFF2-40B4-BE49-F238E27FC236}">
                <a16:creationId xmlns:a16="http://schemas.microsoft.com/office/drawing/2014/main" id="{A23FF56C-36F5-EAF4-8E9A-265774E28B02}"/>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133924" y="1214732"/>
            <a:ext cx="914400" cy="914400"/>
          </a:xfrm>
          <a:prstGeom prst="rect">
            <a:avLst/>
          </a:prstGeom>
        </p:spPr>
      </p:pic>
      <p:sp>
        <p:nvSpPr>
          <p:cNvPr id="3" name="TextBox 2">
            <a:extLst>
              <a:ext uri="{FF2B5EF4-FFF2-40B4-BE49-F238E27FC236}">
                <a16:creationId xmlns:a16="http://schemas.microsoft.com/office/drawing/2014/main" id="{BF8F9507-6923-61CE-ED20-0BA9ECF91356}"/>
              </a:ext>
            </a:extLst>
          </p:cNvPr>
          <p:cNvSpPr txBox="1"/>
          <p:nvPr/>
        </p:nvSpPr>
        <p:spPr>
          <a:xfrm>
            <a:off x="7172819" y="1335261"/>
            <a:ext cx="3292302" cy="960328"/>
          </a:xfrm>
          <a:prstGeom prst="rect">
            <a:avLst/>
          </a:prstGeom>
          <a:noFill/>
        </p:spPr>
        <p:txBody>
          <a:bodyPr wrap="square">
            <a:spAutoFit/>
          </a:bodyPr>
          <a:lstStyle/>
          <a:p>
            <a:pPr marL="454025" marR="0" indent="-454025" algn="r" rtl="1">
              <a:lnSpc>
                <a:spcPct val="150000"/>
              </a:lnSpc>
              <a:spcBef>
                <a:spcPts val="0"/>
              </a:spcBef>
              <a:spcAft>
                <a:spcPts val="0"/>
              </a:spcAft>
              <a:tabLst>
                <a:tab pos="228600" algn="l"/>
              </a:tabLst>
            </a:pPr>
            <a:r>
              <a:rPr lang="ar-EG" sz="2000" b="1">
                <a:solidFill>
                  <a:schemeClr val="dk1"/>
                </a:solidFill>
                <a:effectLst>
                  <a:outerShdw blurRad="38100" dist="38100" dir="2700000" algn="tl">
                    <a:srgbClr val="000000">
                      <a:alpha val="43137"/>
                    </a:srgbClr>
                  </a:outerShdw>
                </a:effectLst>
                <a:latin typeface="Times New Roman" panose="02020603050405020304" pitchFamily="18" charset="0"/>
              </a:rPr>
              <a:t>هل ستتغير الافتراضات التي قمت بها بمرور الوقت؟</a:t>
            </a:r>
            <a:endParaRPr lang="en-GB" sz="2000" b="1" dirty="0">
              <a:solidFill>
                <a:schemeClr val="dk1"/>
              </a:solidFill>
              <a:effectLst>
                <a:outerShdw blurRad="38100" dist="38100" dir="2700000" algn="tl">
                  <a:srgbClr val="000000">
                    <a:alpha val="43137"/>
                  </a:srgbClr>
                </a:outerShdw>
              </a:effectLst>
              <a:latin typeface="Times New Roman" panose="02020603050405020304" pitchFamily="18" charset="0"/>
            </a:endParaRPr>
          </a:p>
        </p:txBody>
      </p:sp>
      <p:sp>
        <p:nvSpPr>
          <p:cNvPr id="6" name="TextBox 5">
            <a:extLst>
              <a:ext uri="{FF2B5EF4-FFF2-40B4-BE49-F238E27FC236}">
                <a16:creationId xmlns:a16="http://schemas.microsoft.com/office/drawing/2014/main" id="{0BE66D6A-0FF9-1331-8E62-3D2B84B0FFC8}"/>
              </a:ext>
            </a:extLst>
          </p:cNvPr>
          <p:cNvSpPr txBox="1"/>
          <p:nvPr/>
        </p:nvSpPr>
        <p:spPr>
          <a:xfrm>
            <a:off x="6046791" y="2413116"/>
            <a:ext cx="4314639" cy="1883336"/>
          </a:xfrm>
          <a:prstGeom prst="rect">
            <a:avLst/>
          </a:prstGeom>
          <a:noFill/>
        </p:spPr>
        <p:txBody>
          <a:bodyPr wrap="square">
            <a:spAutoFit/>
          </a:bodyPr>
          <a:lstStyle/>
          <a:p>
            <a:pPr marL="228600" marR="0" algn="r" rtl="1">
              <a:lnSpc>
                <a:spcPct val="150000"/>
              </a:lnSpc>
              <a:spcBef>
                <a:spcPts val="0"/>
              </a:spcBef>
              <a:spcAft>
                <a:spcPts val="0"/>
              </a:spcAft>
            </a:pPr>
            <a:r>
              <a:rPr lang="ar-EG" sz="2000" b="1">
                <a:effectLst>
                  <a:outerShdw blurRad="38100" dist="38100" dir="2700000" algn="tl">
                    <a:srgbClr val="000000">
                      <a:alpha val="43137"/>
                    </a:srgbClr>
                  </a:outerShdw>
                </a:effectLst>
                <a:latin typeface="Times New Roman" panose="02020603050405020304" pitchFamily="18" charset="0"/>
              </a:rPr>
              <a:t>هل أنت مرتاح لقرارك؟ هل ستشعر بالحرج إذا طبعت في صحيفة الغد أو انتشرت عبر الإنترنت؟ هل ستكون فخورا بوصف اختيارك لشخص تعجب به وتحترمه؟</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
        <p:nvSpPr>
          <p:cNvPr id="9" name="TextBox 8">
            <a:extLst>
              <a:ext uri="{FF2B5EF4-FFF2-40B4-BE49-F238E27FC236}">
                <a16:creationId xmlns:a16="http://schemas.microsoft.com/office/drawing/2014/main" id="{62FFC4F2-5DEA-4E33-0A80-FBA724D39C78}"/>
              </a:ext>
            </a:extLst>
          </p:cNvPr>
          <p:cNvSpPr txBox="1"/>
          <p:nvPr/>
        </p:nvSpPr>
        <p:spPr>
          <a:xfrm>
            <a:off x="7172819" y="629957"/>
            <a:ext cx="3899525" cy="584775"/>
          </a:xfrm>
          <a:prstGeom prst="rect">
            <a:avLst/>
          </a:prstGeom>
          <a:noFill/>
        </p:spPr>
        <p:txBody>
          <a:bodyPr wrap="square">
            <a:spAutoFit/>
          </a:bodyPr>
          <a:lstStyle/>
          <a:p>
            <a:pPr algn="r" rtl="1"/>
            <a:r>
              <a:rPr lang="ar-EG" sz="3200" b="1" kern="0" dirty="0">
                <a:effectLst>
                  <a:outerShdw blurRad="38100" dist="38100" dir="2700000" algn="tl">
                    <a:srgbClr val="C0C0C0"/>
                  </a:outerShdw>
                </a:effectLst>
                <a:latin typeface="Tahoma"/>
                <a:ea typeface="+mj-ea"/>
                <a:cs typeface="+mj-cs"/>
              </a:rPr>
              <a:t>الالتزام بالتواصل الأخلاقي</a:t>
            </a:r>
            <a:endParaRPr lang="en-GB" sz="1100" dirty="0"/>
          </a:p>
        </p:txBody>
      </p:sp>
      <p:sp>
        <p:nvSpPr>
          <p:cNvPr id="10" name="TextBox 9">
            <a:extLst>
              <a:ext uri="{FF2B5EF4-FFF2-40B4-BE49-F238E27FC236}">
                <a16:creationId xmlns:a16="http://schemas.microsoft.com/office/drawing/2014/main" id="{8E06B310-F936-1964-CE4C-F9810D2A4EAD}"/>
              </a:ext>
            </a:extLst>
          </p:cNvPr>
          <p:cNvSpPr txBox="1"/>
          <p:nvPr/>
        </p:nvSpPr>
        <p:spPr>
          <a:xfrm>
            <a:off x="2048324" y="1276287"/>
            <a:ext cx="3292302" cy="960328"/>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000" b="1" dirty="0">
                <a:solidFill>
                  <a:schemeClr val="dk1"/>
                </a:solidFill>
                <a:effectLst>
                  <a:outerShdw blurRad="38100" dist="38100" dir="2700000" algn="tl">
                    <a:srgbClr val="000000">
                      <a:alpha val="43137"/>
                    </a:srgbClr>
                  </a:outerShdw>
                </a:effectLst>
                <a:latin typeface="Times New Roman" panose="02020603050405020304" pitchFamily="18" charset="0"/>
              </a:rPr>
              <a:t>Will the assumptions you’ve made change over time? </a:t>
            </a:r>
            <a:endParaRPr lang="en-GB" sz="2000" b="1" dirty="0">
              <a:solidFill>
                <a:schemeClr val="dk1"/>
              </a:solidFill>
              <a:effectLst>
                <a:outerShdw blurRad="38100" dist="38100" dir="2700000" algn="tl">
                  <a:srgbClr val="000000">
                    <a:alpha val="43137"/>
                  </a:srgbClr>
                </a:outerShdw>
              </a:effectLst>
              <a:latin typeface="Times New Roman" panose="02020603050405020304" pitchFamily="18" charset="0"/>
            </a:endParaRPr>
          </a:p>
        </p:txBody>
      </p:sp>
      <p:sp>
        <p:nvSpPr>
          <p:cNvPr id="13" name="TextBox 12">
            <a:extLst>
              <a:ext uri="{FF2B5EF4-FFF2-40B4-BE49-F238E27FC236}">
                <a16:creationId xmlns:a16="http://schemas.microsoft.com/office/drawing/2014/main" id="{BF9398C9-3129-158C-125B-3B6EA666F2B9}"/>
              </a:ext>
            </a:extLst>
          </p:cNvPr>
          <p:cNvSpPr txBox="1"/>
          <p:nvPr/>
        </p:nvSpPr>
        <p:spPr>
          <a:xfrm>
            <a:off x="1781361" y="2236615"/>
            <a:ext cx="4314639" cy="3268652"/>
          </a:xfrm>
          <a:prstGeom prst="rect">
            <a:avLst/>
          </a:prstGeom>
          <a:noFill/>
        </p:spPr>
        <p:txBody>
          <a:bodyPr wrap="square">
            <a:spAutoFit/>
          </a:bodyPr>
          <a:lstStyle/>
          <a:p>
            <a:pPr marL="228600" marR="0">
              <a:lnSpc>
                <a:spcPct val="150000"/>
              </a:lnSpc>
              <a:spcBef>
                <a:spcPts val="0"/>
              </a:spcBef>
              <a:spcAft>
                <a:spcPts val="0"/>
              </a:spcAft>
            </a:pPr>
            <a:r>
              <a:rPr lang="en-US" sz="2000" b="1" dirty="0">
                <a:effectLst>
                  <a:outerShdw blurRad="38100" dist="38100" dir="2700000" algn="tl">
                    <a:srgbClr val="000000">
                      <a:alpha val="43137"/>
                    </a:srgbClr>
                  </a:outerShdw>
                </a:effectLst>
                <a:latin typeface="Times New Roman" panose="02020603050405020304" pitchFamily="18" charset="0"/>
              </a:rPr>
              <a:t>Are you comfortable with your decision? Would you be embarrassed if it were printed in tomorrow’s newspaper or spread across the Internet? Would you be proud to describe your choice to someone you admire and respect?  </a:t>
            </a:r>
            <a:endParaRPr lang="en-GB" sz="2000" b="1" dirty="0">
              <a:effectLst>
                <a:outerShdw blurRad="38100" dist="38100" dir="2700000" algn="tl">
                  <a:srgbClr val="000000">
                    <a:alpha val="43137"/>
                  </a:srgbClr>
                </a:outerShdw>
              </a:effectLst>
              <a:latin typeface="Times New Roman" panose="02020603050405020304" pitchFamily="18" charset="0"/>
            </a:endParaRPr>
          </a:p>
        </p:txBody>
      </p:sp>
    </p:spTree>
    <p:extLst>
      <p:ext uri="{BB962C8B-B14F-4D97-AF65-F5344CB8AC3E}">
        <p14:creationId xmlns:p14="http://schemas.microsoft.com/office/powerpoint/2010/main" val="2589031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1646946" y="697606"/>
            <a:ext cx="6658256"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Committing to Ethical Communication</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5925195" y="1475580"/>
            <a:ext cx="4177989" cy="1953420"/>
          </a:xfrm>
          <a:prstGeom prst="rect">
            <a:avLst/>
          </a:prstGeom>
          <a:noFill/>
        </p:spPr>
        <p:txBody>
          <a:bodyPr wrap="square">
            <a:spAutoFit/>
          </a:bodyPr>
          <a:lstStyle/>
          <a:p>
            <a:pPr algn="r" rtl="1">
              <a:lnSpc>
                <a:spcPct val="150000"/>
              </a:lnSpc>
            </a:pPr>
            <a:r>
              <a:rPr lang="ar-EG" sz="2800" b="1">
                <a:solidFill>
                  <a:schemeClr val="dk1"/>
                </a:solidFill>
                <a:effectLst>
                  <a:outerShdw blurRad="38100" dist="38100" dir="2700000" algn="tl">
                    <a:srgbClr val="000000">
                      <a:alpha val="43137"/>
                    </a:srgbClr>
                  </a:outerShdw>
                </a:effectLst>
                <a:latin typeface="Times New Roman" panose="02020603050405020304" pitchFamily="18" charset="0"/>
              </a:rPr>
              <a:t>إحدى الطرق المفيدة للتأكد من أن رسائلك أخلاقية هي مراعاة جمهورك.</a:t>
            </a:r>
            <a:endParaRPr lang="en-GB" sz="1100" dirty="0">
              <a:effectLst/>
              <a:latin typeface="Times New Roman" panose="02020603050405020304" pitchFamily="18" charset="0"/>
              <a:ea typeface="Times New Roman" panose="02020603050405020304" pitchFamily="18" charset="0"/>
            </a:endParaRPr>
          </a:p>
        </p:txBody>
      </p:sp>
      <p:pic>
        <p:nvPicPr>
          <p:cNvPr id="20" name="Graphic 19" descr="Email with solid fill">
            <a:extLst>
              <a:ext uri="{FF2B5EF4-FFF2-40B4-BE49-F238E27FC236}">
                <a16:creationId xmlns:a16="http://schemas.microsoft.com/office/drawing/2014/main" id="{7A71DA1D-4C88-E000-B6A9-1AC69FB78875}"/>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4743982" y="5057544"/>
            <a:ext cx="1800456" cy="1800456"/>
          </a:xfrm>
          <a:prstGeom prst="rect">
            <a:avLst/>
          </a:prstGeom>
        </p:spPr>
      </p:pic>
      <p:sp>
        <p:nvSpPr>
          <p:cNvPr id="2" name="TextBox 1">
            <a:extLst>
              <a:ext uri="{FF2B5EF4-FFF2-40B4-BE49-F238E27FC236}">
                <a16:creationId xmlns:a16="http://schemas.microsoft.com/office/drawing/2014/main" id="{99FA4780-6AD2-1B57-0E1A-EA056C908B64}"/>
              </a:ext>
            </a:extLst>
          </p:cNvPr>
          <p:cNvSpPr txBox="1"/>
          <p:nvPr/>
        </p:nvSpPr>
        <p:spPr>
          <a:xfrm>
            <a:off x="1217271" y="1298877"/>
            <a:ext cx="4177989" cy="2600199"/>
          </a:xfrm>
          <a:prstGeom prst="rect">
            <a:avLst/>
          </a:prstGeom>
          <a:noFill/>
        </p:spPr>
        <p:txBody>
          <a:bodyPr wrap="square">
            <a:spAutoFit/>
          </a:bodyPr>
          <a:lstStyle/>
          <a:p>
            <a:pPr marL="0" marR="0">
              <a:lnSpc>
                <a:spcPct val="150000"/>
              </a:lnSpc>
              <a:spcBef>
                <a:spcPts val="0"/>
              </a:spcBef>
              <a:spcAft>
                <a:spcPts val="0"/>
              </a:spcAft>
            </a:pP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One helpful way to make sure your </a:t>
            </a:r>
            <a:r>
              <a:rPr lang="en-US" sz="2800" b="1" dirty="0">
                <a:solidFill>
                  <a:srgbClr val="C00000"/>
                </a:solidFill>
                <a:effectLst>
                  <a:outerShdw blurRad="38100" dist="38100" dir="2700000" algn="tl">
                    <a:srgbClr val="000000">
                      <a:alpha val="43137"/>
                    </a:srgbClr>
                  </a:outerShdw>
                </a:effectLst>
                <a:latin typeface="Times New Roman" panose="02020603050405020304" pitchFamily="18" charset="0"/>
              </a:rPr>
              <a:t>messages are ethical </a:t>
            </a:r>
            <a:r>
              <a:rPr lang="en-US" sz="2800" b="1" dirty="0">
                <a:solidFill>
                  <a:schemeClr val="dk1"/>
                </a:solidFill>
                <a:effectLst>
                  <a:outerShdw blurRad="38100" dist="38100" dir="2700000" algn="tl">
                    <a:srgbClr val="000000">
                      <a:alpha val="43137"/>
                    </a:srgbClr>
                  </a:outerShdw>
                </a:effectLst>
                <a:latin typeface="Times New Roman" panose="02020603050405020304" pitchFamily="18" charset="0"/>
              </a:rPr>
              <a:t>is to consider your audience</a:t>
            </a:r>
            <a:r>
              <a:rPr lang="en-US" sz="1100" dirty="0">
                <a:effectLst/>
                <a:latin typeface="Times New Roman" panose="02020603050405020304" pitchFamily="18" charset="0"/>
                <a:ea typeface="Times New Roman" panose="02020603050405020304" pitchFamily="18" charset="0"/>
              </a:rPr>
              <a:t>. </a:t>
            </a:r>
            <a:endParaRPr lang="en-GB" sz="1100" dirty="0">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A8EC89FD-F2B2-270A-8FE7-88DE80A005E8}"/>
              </a:ext>
            </a:extLst>
          </p:cNvPr>
          <p:cNvSpPr txBox="1"/>
          <p:nvPr/>
        </p:nvSpPr>
        <p:spPr>
          <a:xfrm>
            <a:off x="7634438" y="636050"/>
            <a:ext cx="3899525" cy="584775"/>
          </a:xfrm>
          <a:prstGeom prst="rect">
            <a:avLst/>
          </a:prstGeom>
          <a:noFill/>
        </p:spPr>
        <p:txBody>
          <a:bodyPr wrap="square">
            <a:spAutoFit/>
          </a:bodyPr>
          <a:lstStyle/>
          <a:p>
            <a:pPr algn="r" rtl="1"/>
            <a:r>
              <a:rPr lang="ar-EG" sz="3200" b="1" kern="0" dirty="0">
                <a:effectLst>
                  <a:outerShdw blurRad="38100" dist="38100" dir="2700000" algn="tl">
                    <a:srgbClr val="C0C0C0"/>
                  </a:outerShdw>
                </a:effectLst>
                <a:latin typeface="Tahoma"/>
                <a:ea typeface="+mj-ea"/>
                <a:cs typeface="+mj-cs"/>
              </a:rPr>
              <a:t>الالتزام بالتواصل الأخلاقي</a:t>
            </a:r>
            <a:endParaRPr lang="en-GB" sz="1100" dirty="0"/>
          </a:p>
        </p:txBody>
      </p:sp>
    </p:spTree>
    <p:custDataLst>
      <p:tags r:id="rId1"/>
    </p:custDataLst>
    <p:extLst>
      <p:ext uri="{BB962C8B-B14F-4D97-AF65-F5344CB8AC3E}">
        <p14:creationId xmlns:p14="http://schemas.microsoft.com/office/powerpoint/2010/main" val="97811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7041018" y="675881"/>
            <a:ext cx="4592182" cy="461665"/>
          </a:xfrm>
          <a:prstGeom prst="rect">
            <a:avLst/>
          </a:prstGeom>
          <a:noFill/>
        </p:spPr>
        <p:txBody>
          <a:bodyPr wrap="square">
            <a:spAutoFit/>
          </a:bodyPr>
          <a:lstStyle/>
          <a:p>
            <a:pPr lvl="0">
              <a:defRPr/>
            </a:pPr>
            <a:r>
              <a:rPr lang="ar-EG" sz="2400" b="1" kern="0" dirty="0">
                <a:effectLst>
                  <a:outerShdw blurRad="38100" dist="38100" dir="2700000" algn="tl">
                    <a:srgbClr val="C0C0C0"/>
                  </a:outerShdw>
                </a:effectLst>
                <a:latin typeface="Tahoma"/>
              </a:rPr>
              <a:t>التواصل في عالم من التنوع</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6063915" y="1833622"/>
            <a:ext cx="4280391" cy="1815882"/>
          </a:xfrm>
          <a:prstGeom prst="rect">
            <a:avLst/>
          </a:prstGeom>
          <a:noFill/>
        </p:spPr>
        <p:txBody>
          <a:bodyPr wrap="square">
            <a:spAutoFit/>
          </a:bodyPr>
          <a:lstStyle/>
          <a:p>
            <a:pPr algn="r" rtl="1"/>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rPr>
              <a:t>المبدأ، تحسين الحساسية بين الثقافات
يتطلب تحقيق التفاعل بين الثقافة والتواصل.</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House decorated with flowers">
            <a:extLst>
              <a:ext uri="{FF2B5EF4-FFF2-40B4-BE49-F238E27FC236}">
                <a16:creationId xmlns:a16="http://schemas.microsoft.com/office/drawing/2014/main" id="{A8F0C8CD-98CE-91DF-266C-44D76694C92C}"/>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940175" y="5271099"/>
            <a:ext cx="3499579" cy="1586902"/>
          </a:xfrm>
          <a:prstGeom prst="rect">
            <a:avLst/>
          </a:prstGeom>
        </p:spPr>
      </p:pic>
      <p:sp>
        <p:nvSpPr>
          <p:cNvPr id="2" name="TextBox 1">
            <a:extLst>
              <a:ext uri="{FF2B5EF4-FFF2-40B4-BE49-F238E27FC236}">
                <a16:creationId xmlns:a16="http://schemas.microsoft.com/office/drawing/2014/main" id="{FAAE50FA-2C4E-2260-A05C-7A12BFDFCFC9}"/>
              </a:ext>
            </a:extLst>
          </p:cNvPr>
          <p:cNvSpPr txBox="1"/>
          <p:nvPr/>
        </p:nvSpPr>
        <p:spPr>
          <a:xfrm>
            <a:off x="1409574" y="1561773"/>
            <a:ext cx="4280391" cy="3461973"/>
          </a:xfrm>
          <a:prstGeom prst="rect">
            <a:avLst/>
          </a:prstGeom>
          <a:noFill/>
        </p:spPr>
        <p:txBody>
          <a:bodyPr wrap="square">
            <a:spAutoFit/>
          </a:bodyPr>
          <a:lstStyle/>
          <a:p>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The principal,</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rPr>
              <a:t> </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Improving </a:t>
            </a:r>
            <a:r>
              <a:rPr lang="en-US" sz="2800" b="1" u="sng" dirty="0">
                <a:solidFill>
                  <a:srgbClr val="C00000"/>
                </a:solidFill>
                <a:effectLst>
                  <a:outerShdw blurRad="38100" dist="38100" dir="2700000" algn="tl">
                    <a:srgbClr val="000000">
                      <a:alpha val="43137"/>
                    </a:srgbClr>
                  </a:outerShdw>
                </a:effectLst>
                <a:latin typeface="Times New Roman" panose="02020603050405020304" pitchFamily="18" charset="0"/>
              </a:rPr>
              <a:t>intercultural sensitivity</a:t>
            </a:r>
          </a:p>
          <a:p>
            <a:pPr>
              <a:lnSpc>
                <a:spcPct val="150000"/>
              </a:lnSpc>
            </a:pP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requires the realization of the interaction between culture and</a:t>
            </a:r>
            <a:r>
              <a:rPr lang="ar-EG" sz="2800" b="1" dirty="0">
                <a:solidFill>
                  <a:prstClr val="black"/>
                </a:solidFill>
                <a:effectLst>
                  <a:outerShdw blurRad="38100" dist="38100" dir="2700000" algn="tl">
                    <a:srgbClr val="000000">
                      <a:alpha val="43137"/>
                    </a:srgbClr>
                  </a:outerShdw>
                </a:effectLst>
                <a:latin typeface="Times New Roman" panose="02020603050405020304" pitchFamily="18" charset="0"/>
              </a:rPr>
              <a:t> </a:t>
            </a:r>
            <a:r>
              <a:rPr lang="en-US" sz="2800" b="1" dirty="0">
                <a:solidFill>
                  <a:prstClr val="black"/>
                </a:solidFill>
                <a:effectLst>
                  <a:outerShdw blurRad="38100" dist="38100" dir="2700000" algn="tl">
                    <a:srgbClr val="000000">
                      <a:alpha val="43137"/>
                    </a:srgbClr>
                  </a:outerShdw>
                </a:effectLst>
                <a:latin typeface="Times New Roman" panose="02020603050405020304" pitchFamily="18" charset="0"/>
              </a:rPr>
              <a:t>communication.</a:t>
            </a:r>
            <a:endParaRPr lang="en-GB" sz="2800" b="1" dirty="0">
              <a:solidFill>
                <a:prstClr val="black"/>
              </a:solidFill>
              <a:effectLst>
                <a:outerShdw blurRad="38100" dist="38100" dir="2700000" algn="tl">
                  <a:srgbClr val="000000">
                    <a:alpha val="43137"/>
                  </a:srgbClr>
                </a:outerShdw>
              </a:effectLst>
              <a:latin typeface="Times New Roman" panose="02020603050405020304" pitchFamily="18" charset="0"/>
            </a:endParaRPr>
          </a:p>
        </p:txBody>
      </p:sp>
      <p:sp>
        <p:nvSpPr>
          <p:cNvPr id="3" name="TextBox 2">
            <a:extLst>
              <a:ext uri="{FF2B5EF4-FFF2-40B4-BE49-F238E27FC236}">
                <a16:creationId xmlns:a16="http://schemas.microsoft.com/office/drawing/2014/main" id="{82D1399A-4916-CBA9-F724-BE7BB923D142}"/>
              </a:ext>
            </a:extLst>
          </p:cNvPr>
          <p:cNvSpPr txBox="1"/>
          <p:nvPr/>
        </p:nvSpPr>
        <p:spPr>
          <a:xfrm>
            <a:off x="2512954" y="483424"/>
            <a:ext cx="4592182"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Communicating in a World of Diversity</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Tree>
    <p:custDataLst>
      <p:tags r:id="rId1"/>
    </p:custDataLst>
    <p:extLst>
      <p:ext uri="{BB962C8B-B14F-4D97-AF65-F5344CB8AC3E}">
        <p14:creationId xmlns:p14="http://schemas.microsoft.com/office/powerpoint/2010/main" val="2579809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wipe(down)">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0" end="0"/>
                                            </p:txEl>
                                          </p:spTgt>
                                        </p:tgtEl>
                                        <p:attrNameLst>
                                          <p:attrName>style.visibility</p:attrName>
                                        </p:attrNameLst>
                                      </p:cBhvr>
                                      <p:to>
                                        <p:strVal val="visible"/>
                                      </p:to>
                                    </p:set>
                                    <p:animEffect transition="in" filter="wipe(down)">
                                      <p:cBhvr>
                                        <p:cTn id="1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6437870" y="1759776"/>
            <a:ext cx="4047365" cy="3349571"/>
          </a:xfrm>
          <a:prstGeom prst="rect">
            <a:avLst/>
          </a:prstGeom>
          <a:noFill/>
        </p:spPr>
        <p:txBody>
          <a:bodyPr wrap="square">
            <a:spAutoFit/>
          </a:bodyPr>
          <a:lstStyle/>
          <a:p>
            <a:pPr marL="454025" marR="0" indent="-454025" algn="r" rtl="1">
              <a:lnSpc>
                <a:spcPct val="150000"/>
              </a:lnSpc>
              <a:spcBef>
                <a:spcPts val="0"/>
              </a:spcBef>
              <a:spcAft>
                <a:spcPts val="0"/>
              </a:spcAft>
              <a:tabLst>
                <a:tab pos="228600" algn="l"/>
              </a:tabLst>
            </a:pPr>
            <a:r>
              <a:rPr lang="ar-EG" sz="2400" b="1" dirty="0">
                <a:effectLst>
                  <a:outerShdw blurRad="38100" dist="38100" dir="2700000" algn="tl">
                    <a:srgbClr val="000000">
                      <a:alpha val="43137"/>
                    </a:srgbClr>
                  </a:outerShdw>
                </a:effectLst>
                <a:latin typeface="Times New Roman" panose="02020603050405020304" pitchFamily="18" charset="0"/>
              </a:rPr>
              <a:t>الثقافة هي 
نظام مشترك من الرموز والمعتقدات والمواقف والقيم والتوقعات ومعايير السلوك.	
تؤثر الثقافة على طريقة تفكيرك والتي بدورها تؤثر على طريقة تواصلك.</a:t>
            </a:r>
            <a:endParaRPr lang="en-GB" sz="2400" b="1" dirty="0">
              <a:effectLst>
                <a:outerShdw blurRad="38100" dist="38100" dir="2700000" algn="tl">
                  <a:srgbClr val="000000">
                    <a:alpha val="43137"/>
                  </a:srgbClr>
                </a:outerShdw>
              </a:effectLst>
              <a:latin typeface="Times New Roman" panose="02020603050405020304" pitchFamily="18" charset="0"/>
            </a:endParaRPr>
          </a:p>
        </p:txBody>
      </p:sp>
      <p:pic>
        <p:nvPicPr>
          <p:cNvPr id="9" name="Picture 8" descr="Two people sketching together">
            <a:extLst>
              <a:ext uri="{FF2B5EF4-FFF2-40B4-BE49-F238E27FC236}">
                <a16:creationId xmlns:a16="http://schemas.microsoft.com/office/drawing/2014/main" id="{0CBF6A34-795E-75B9-E7F4-60C3AC5EFB4A}"/>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flipH="1">
            <a:off x="10485235" y="914399"/>
            <a:ext cx="1147965" cy="1037233"/>
          </a:xfrm>
          <a:prstGeom prst="rect">
            <a:avLst/>
          </a:prstGeom>
        </p:spPr>
      </p:pic>
      <p:pic>
        <p:nvPicPr>
          <p:cNvPr id="15" name="Picture 14" descr="Young man on the streets of a city">
            <a:extLst>
              <a:ext uri="{FF2B5EF4-FFF2-40B4-BE49-F238E27FC236}">
                <a16:creationId xmlns:a16="http://schemas.microsoft.com/office/drawing/2014/main" id="{F09EDCA2-3C1F-81B5-91A7-F34C151B9086}"/>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461263" y="5140411"/>
            <a:ext cx="1004341" cy="894246"/>
          </a:xfrm>
          <a:prstGeom prst="rect">
            <a:avLst/>
          </a:prstGeom>
        </p:spPr>
      </p:pic>
      <p:sp>
        <p:nvSpPr>
          <p:cNvPr id="2" name="TextBox 1">
            <a:extLst>
              <a:ext uri="{FF2B5EF4-FFF2-40B4-BE49-F238E27FC236}">
                <a16:creationId xmlns:a16="http://schemas.microsoft.com/office/drawing/2014/main" id="{98011232-26D5-F765-DC2E-AD031E440805}"/>
              </a:ext>
            </a:extLst>
          </p:cNvPr>
          <p:cNvSpPr txBox="1"/>
          <p:nvPr/>
        </p:nvSpPr>
        <p:spPr>
          <a:xfrm>
            <a:off x="1254674" y="1129582"/>
            <a:ext cx="5001095" cy="4457952"/>
          </a:xfrm>
          <a:prstGeom prst="rect">
            <a:avLst/>
          </a:prstGeom>
          <a:noFill/>
        </p:spPr>
        <p:txBody>
          <a:bodyPr wrap="square">
            <a:spAutoFit/>
          </a:bodyPr>
          <a:lstStyle/>
          <a:p>
            <a:pPr marL="454025" marR="0" indent="-454025">
              <a:lnSpc>
                <a:spcPct val="150000"/>
              </a:lnSpc>
              <a:spcBef>
                <a:spcPts val="0"/>
              </a:spcBef>
              <a:spcAft>
                <a:spcPts val="0"/>
              </a:spcAft>
              <a:tabLst>
                <a:tab pos="228600" algn="l"/>
              </a:tabLst>
            </a:pP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Culture is </a:t>
            </a: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a shared system of symbols, beliefs, attitudes, values, expectations, and norms for behavior.	</a:t>
            </a:r>
            <a:endParaRPr lang="en-GB" sz="2400"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marL="457200" marR="0" indent="-457200">
              <a:lnSpc>
                <a:spcPct val="150000"/>
              </a:lnSpc>
              <a:spcBef>
                <a:spcPts val="0"/>
              </a:spcBef>
              <a:spcAft>
                <a:spcPts val="0"/>
              </a:spcAft>
              <a:buFont typeface="Wingdings" panose="05000000000000000000" pitchFamily="2" charset="2"/>
              <a:buChar char="q"/>
              <a:tabLst>
                <a:tab pos="228600" algn="l"/>
              </a:tabLst>
            </a:pPr>
            <a:r>
              <a:rPr lang="en-US" sz="2400" b="1" dirty="0">
                <a:solidFill>
                  <a:prstClr val="black"/>
                </a:solidFill>
                <a:effectLst>
                  <a:outerShdw blurRad="38100" dist="38100" dir="2700000" algn="tl">
                    <a:srgbClr val="000000">
                      <a:alpha val="43137"/>
                    </a:srgbClr>
                  </a:outerShdw>
                </a:effectLst>
                <a:highlight>
                  <a:srgbClr val="FFFF00"/>
                </a:highlight>
                <a:latin typeface="Times New Roman" panose="02020603050405020304" pitchFamily="18" charset="0"/>
              </a:rPr>
              <a:t>Culture </a:t>
            </a:r>
            <a:r>
              <a:rPr lang="en-US" sz="2400" b="1" u="sng" dirty="0">
                <a:solidFill>
                  <a:srgbClr val="C00000"/>
                </a:solidFill>
                <a:effectLst>
                  <a:outerShdw blurRad="38100" dist="38100" dir="2700000" algn="tl">
                    <a:srgbClr val="000000">
                      <a:alpha val="43137"/>
                    </a:srgbClr>
                  </a:outerShdw>
                </a:effectLst>
                <a:latin typeface="Times New Roman" panose="02020603050405020304" pitchFamily="18" charset="0"/>
              </a:rPr>
              <a:t>affects</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 the way you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think</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rPr>
              <a:t> which, in turn, affects the way you </a:t>
            </a:r>
            <a:r>
              <a:rPr lang="en-US" sz="2400" b="1" dirty="0">
                <a:solidFill>
                  <a:srgbClr val="C00000"/>
                </a:solidFill>
                <a:effectLst>
                  <a:outerShdw blurRad="38100" dist="38100" dir="2700000" algn="tl">
                    <a:srgbClr val="000000">
                      <a:alpha val="43137"/>
                    </a:srgbClr>
                  </a:outerShdw>
                </a:effectLst>
                <a:latin typeface="Times New Roman" panose="02020603050405020304" pitchFamily="18" charset="0"/>
              </a:rPr>
              <a:t>communicate.</a:t>
            </a:r>
            <a:endParaRPr lang="en-GB" sz="2400"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174397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wipe(down)">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down)">
                                      <p:cBhvr>
                                        <p:cTn id="22"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3" name="TextBox 2">
            <a:extLst>
              <a:ext uri="{FF2B5EF4-FFF2-40B4-BE49-F238E27FC236}">
                <a16:creationId xmlns:a16="http://schemas.microsoft.com/office/drawing/2014/main" id="{EA06D1CA-1370-27BE-AA80-9A434C73DAAF}"/>
              </a:ext>
            </a:extLst>
          </p:cNvPr>
          <p:cNvSpPr txBox="1"/>
          <p:nvPr/>
        </p:nvSpPr>
        <p:spPr>
          <a:xfrm>
            <a:off x="1157570" y="1215262"/>
            <a:ext cx="3500928" cy="461665"/>
          </a:xfrm>
          <a:prstGeom prst="rect">
            <a:avLst/>
          </a:prstGeom>
          <a:noFill/>
        </p:spPr>
        <p:txBody>
          <a:bodyPr wrap="square">
            <a:spAutoFit/>
          </a:bodyPr>
          <a:lstStyle/>
          <a:p>
            <a:pPr algn="ctr"/>
            <a:r>
              <a:rPr lang="en-US" sz="2400" b="1" u="sng" kern="0" dirty="0">
                <a:solidFill>
                  <a:schemeClr val="bg2">
                    <a:lumMod val="10000"/>
                  </a:schemeClr>
                </a:solidFill>
                <a:effectLst>
                  <a:outerShdw blurRad="38100" dist="38100" dir="2700000" algn="tl">
                    <a:srgbClr val="C0C0C0"/>
                  </a:outerShdw>
                </a:effectLst>
                <a:latin typeface="Tahoma"/>
              </a:rPr>
              <a:t>Low-context cultures </a:t>
            </a:r>
            <a:endParaRPr lang="en-GB" sz="2400" b="1" u="sng" kern="0" dirty="0">
              <a:solidFill>
                <a:schemeClr val="bg2">
                  <a:lumMod val="10000"/>
                </a:schemeClr>
              </a:solidFill>
              <a:effectLst>
                <a:outerShdw blurRad="38100" dist="38100" dir="2700000" algn="tl">
                  <a:srgbClr val="C0C0C0"/>
                </a:outerShdw>
              </a:effectLst>
              <a:latin typeface="Tahoma"/>
            </a:endParaRPr>
          </a:p>
        </p:txBody>
      </p:sp>
      <p:sp>
        <p:nvSpPr>
          <p:cNvPr id="6" name="TextBox 5">
            <a:extLst>
              <a:ext uri="{FF2B5EF4-FFF2-40B4-BE49-F238E27FC236}">
                <a16:creationId xmlns:a16="http://schemas.microsoft.com/office/drawing/2014/main" id="{AF0CC77F-C6C4-C518-AD6C-E5859B0CD300}"/>
              </a:ext>
            </a:extLst>
          </p:cNvPr>
          <p:cNvSpPr txBox="1"/>
          <p:nvPr/>
        </p:nvSpPr>
        <p:spPr>
          <a:xfrm>
            <a:off x="1157570" y="1809468"/>
            <a:ext cx="3959012" cy="1323439"/>
          </a:xfrm>
          <a:prstGeom prst="rect">
            <a:avLst/>
          </a:prstGeom>
          <a:noFill/>
        </p:spPr>
        <p:txBody>
          <a:bodyPr wrap="square">
            <a:spAutoFit/>
          </a:bodyPr>
          <a:lstStyle/>
          <a:p>
            <a:pPr lvl="0" algn="r" rtl="1">
              <a:defRPr/>
            </a:pPr>
            <a:r>
              <a:rPr lang="ar-EG" sz="2000" b="1" dirty="0">
                <a:ln w="0"/>
                <a:solidFill>
                  <a:prstClr val="black"/>
                </a:solidFill>
                <a:effectLst>
                  <a:outerShdw blurRad="38100" dist="19050" dir="2700000" algn="tl" rotWithShape="0">
                    <a:prstClr val="black">
                      <a:alpha val="40000"/>
                    </a:prstClr>
                  </a:outerShdw>
                </a:effectLst>
                <a:latin typeface="Times New Roman" panose="02020603050405020304" pitchFamily="18" charset="0"/>
              </a:rPr>
              <a:t>اعتمد أكثر على المحتوى الصريح وأقل على الظروف والإشارات لنقل المعنى. المهمة الأساسية للتواصل في الثقافات منخفضة السياق هي تبادل الح.</a:t>
            </a:r>
            <a:endParaRPr kumimoji="0" lang="en-GB"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highlight>
                <a:srgbClr val="FFFF00"/>
              </a:highlight>
              <a:uLnTx/>
              <a:uFillTx/>
              <a:latin typeface="Times New Roman" panose="02020603050405020304" pitchFamily="18" charset="0"/>
              <a:ea typeface="+mn-ea"/>
              <a:cs typeface="+mn-cs"/>
            </a:endParaRPr>
          </a:p>
        </p:txBody>
      </p:sp>
      <p:sp>
        <p:nvSpPr>
          <p:cNvPr id="10" name="TextBox 9">
            <a:extLst>
              <a:ext uri="{FF2B5EF4-FFF2-40B4-BE49-F238E27FC236}">
                <a16:creationId xmlns:a16="http://schemas.microsoft.com/office/drawing/2014/main" id="{24CD90AE-4E22-5BA5-05A7-BAC097816F4F}"/>
              </a:ext>
            </a:extLst>
          </p:cNvPr>
          <p:cNvSpPr txBox="1"/>
          <p:nvPr/>
        </p:nvSpPr>
        <p:spPr>
          <a:xfrm>
            <a:off x="6804137" y="1197620"/>
            <a:ext cx="3627736" cy="461665"/>
          </a:xfrm>
          <a:prstGeom prst="rect">
            <a:avLst/>
          </a:prstGeom>
          <a:noFill/>
        </p:spPr>
        <p:txBody>
          <a:bodyPr wrap="square">
            <a:spAutoFit/>
          </a:bodyPr>
          <a:lstStyle/>
          <a:p>
            <a:pPr algn="ctr"/>
            <a:r>
              <a:rPr lang="en-US" sz="2400" b="1" kern="0" dirty="0">
                <a:solidFill>
                  <a:schemeClr val="bg2">
                    <a:lumMod val="10000"/>
                  </a:schemeClr>
                </a:solidFill>
                <a:effectLst>
                  <a:outerShdw blurRad="38100" dist="38100" dir="2700000" algn="tl">
                    <a:srgbClr val="C0C0C0"/>
                  </a:outerShdw>
                </a:effectLst>
                <a:latin typeface="Tahoma"/>
              </a:rPr>
              <a:t>High-context cultures </a:t>
            </a:r>
            <a:endParaRPr lang="en-GB" sz="2400" b="1" kern="0" dirty="0">
              <a:solidFill>
                <a:schemeClr val="bg2">
                  <a:lumMod val="10000"/>
                </a:schemeClr>
              </a:solidFill>
              <a:effectLst>
                <a:outerShdw blurRad="38100" dist="38100" dir="2700000" algn="tl">
                  <a:srgbClr val="C0C0C0"/>
                </a:outerShdw>
              </a:effectLst>
              <a:latin typeface="Tahoma"/>
            </a:endParaRPr>
          </a:p>
        </p:txBody>
      </p:sp>
      <p:sp>
        <p:nvSpPr>
          <p:cNvPr id="14" name="TextBox 13">
            <a:extLst>
              <a:ext uri="{FF2B5EF4-FFF2-40B4-BE49-F238E27FC236}">
                <a16:creationId xmlns:a16="http://schemas.microsoft.com/office/drawing/2014/main" id="{E6098DE5-9745-C325-9CDE-A113A7E828CA}"/>
              </a:ext>
            </a:extLst>
          </p:cNvPr>
          <p:cNvSpPr txBox="1"/>
          <p:nvPr/>
        </p:nvSpPr>
        <p:spPr>
          <a:xfrm>
            <a:off x="6804137" y="1963355"/>
            <a:ext cx="3627736" cy="1015663"/>
          </a:xfrm>
          <a:prstGeom prst="rect">
            <a:avLst/>
          </a:prstGeom>
          <a:noFill/>
        </p:spPr>
        <p:txBody>
          <a:bodyPr wrap="square">
            <a:spAutoFit/>
          </a:bodyPr>
          <a:lstStyle/>
          <a:p>
            <a:pPr algn="r" rtl="1"/>
            <a:r>
              <a:rPr lang="ar-EG" sz="20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الاعتماد بشكل أقل على المحتوى الصريح للرسالة وأكثر على سياق الإجراءات غير اللفظية</a:t>
            </a:r>
            <a:endParaRPr lang="en-GB" sz="2000" b="1" dirty="0">
              <a:ln w="0"/>
              <a:solidFill>
                <a:schemeClr val="tx1"/>
              </a:solidFill>
              <a:effectLst>
                <a:outerShdw blurRad="38100" dist="19050" dir="2700000" algn="tl" rotWithShape="0">
                  <a:schemeClr val="dk1">
                    <a:alpha val="40000"/>
                  </a:schemeClr>
                </a:outerShdw>
              </a:effectLst>
            </a:endParaRPr>
          </a:p>
        </p:txBody>
      </p:sp>
      <p:sp>
        <p:nvSpPr>
          <p:cNvPr id="17" name="TextBox 16">
            <a:extLst>
              <a:ext uri="{FF2B5EF4-FFF2-40B4-BE49-F238E27FC236}">
                <a16:creationId xmlns:a16="http://schemas.microsoft.com/office/drawing/2014/main" id="{36AD55E6-ABB9-FBE8-081E-B3ED0F7CF8DB}"/>
              </a:ext>
            </a:extLst>
          </p:cNvPr>
          <p:cNvSpPr txBox="1"/>
          <p:nvPr/>
        </p:nvSpPr>
        <p:spPr>
          <a:xfrm>
            <a:off x="6902991" y="3144158"/>
            <a:ext cx="3627736" cy="1015663"/>
          </a:xfrm>
          <a:prstGeom prst="rect">
            <a:avLst/>
          </a:prstGeom>
          <a:noFill/>
        </p:spPr>
        <p:txBody>
          <a:bodyPr wrap="square">
            <a:spAutoFit/>
          </a:bodyPr>
          <a:lstStyle/>
          <a:p>
            <a:pPr algn="ctr"/>
            <a:r>
              <a:rPr lang="en-US" sz="2000" b="1" dirty="0">
                <a:ln w="0"/>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R</a:t>
            </a:r>
            <a:r>
              <a:rPr lang="en-US" sz="20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ely </a:t>
            </a:r>
            <a:r>
              <a:rPr lang="en-US" sz="20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less on </a:t>
            </a:r>
            <a:r>
              <a:rPr lang="en-US" sz="20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the explicit content of the message and </a:t>
            </a:r>
            <a:r>
              <a:rPr lang="en-US" sz="2000" b="1" dirty="0">
                <a:ln w="0"/>
                <a:solidFill>
                  <a:schemeClr val="tx1"/>
                </a:solidFill>
                <a:effectLst>
                  <a:outerShdw blurRad="38100" dist="19050" dir="2700000" algn="tl" rotWithShape="0">
                    <a:schemeClr val="dk1">
                      <a:alpha val="40000"/>
                    </a:schemeClr>
                  </a:outerShdw>
                </a:effectLst>
                <a:highlight>
                  <a:srgbClr val="FFFF00"/>
                </a:highlight>
                <a:latin typeface="Times New Roman" panose="02020603050405020304" pitchFamily="18" charset="0"/>
                <a:ea typeface="Times New Roman" panose="02020603050405020304" pitchFamily="18" charset="0"/>
              </a:rPr>
              <a:t>more on the context </a:t>
            </a:r>
            <a:r>
              <a:rPr lang="en-US" sz="2000" b="1"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Times New Roman" panose="02020603050405020304" pitchFamily="18" charset="0"/>
              </a:rPr>
              <a:t>of nonverbal actions</a:t>
            </a:r>
            <a:endParaRPr lang="en-GB" sz="2000" b="1" dirty="0">
              <a:ln w="0"/>
              <a:solidFill>
                <a:schemeClr val="tx1"/>
              </a:solidFill>
              <a:effectLst>
                <a:outerShdw blurRad="38100" dist="19050" dir="2700000" algn="tl" rotWithShape="0">
                  <a:schemeClr val="dk1">
                    <a:alpha val="40000"/>
                  </a:schemeClr>
                </a:outerShdw>
              </a:effectLst>
            </a:endParaRPr>
          </a:p>
        </p:txBody>
      </p:sp>
      <p:sp>
        <p:nvSpPr>
          <p:cNvPr id="18" name="TextBox 17">
            <a:extLst>
              <a:ext uri="{FF2B5EF4-FFF2-40B4-BE49-F238E27FC236}">
                <a16:creationId xmlns:a16="http://schemas.microsoft.com/office/drawing/2014/main" id="{9B61212E-6A19-897F-57AF-C34E5F6DCD36}"/>
              </a:ext>
            </a:extLst>
          </p:cNvPr>
          <p:cNvSpPr txBox="1"/>
          <p:nvPr/>
        </p:nvSpPr>
        <p:spPr>
          <a:xfrm>
            <a:off x="1157570" y="3124065"/>
            <a:ext cx="4271896"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000" b="1" dirty="0">
              <a:ln w="0"/>
              <a:solidFill>
                <a:prstClr val="black"/>
              </a:solidFill>
              <a:effectLst>
                <a:outerShdw blurRad="38100" dist="19050" dir="2700000" algn="tl" rotWithShape="0">
                  <a:prstClr val="black">
                    <a:alpha val="40000"/>
                  </a:prstClr>
                </a:outerShdw>
              </a:effectLst>
              <a:latin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ea typeface="+mn-ea"/>
                <a:cs typeface="+mn-cs"/>
              </a:rPr>
              <a:t>Rely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highlight>
                  <a:srgbClr val="FFFF00"/>
                </a:highlight>
                <a:uLnTx/>
                <a:uFillTx/>
                <a:latin typeface="Times New Roman" panose="02020603050405020304" pitchFamily="18" charset="0"/>
                <a:ea typeface="+mn-ea"/>
                <a:cs typeface="+mn-cs"/>
              </a:rPr>
              <a:t>more on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ea typeface="+mn-ea"/>
                <a:cs typeface="+mn-cs"/>
              </a:rPr>
              <a:t>the explicit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highlight>
                  <a:srgbClr val="FFFF00"/>
                </a:highlight>
                <a:uLnTx/>
                <a:uFillTx/>
                <a:latin typeface="Times New Roman" panose="02020603050405020304" pitchFamily="18" charset="0"/>
                <a:ea typeface="+mn-ea"/>
                <a:cs typeface="+mn-cs"/>
              </a:rPr>
              <a:t>content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ea typeface="+mn-ea"/>
                <a:cs typeface="+mn-cs"/>
              </a:rPr>
              <a:t>and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highlight>
                  <a:srgbClr val="FFFF00"/>
                </a:highlight>
                <a:uLnTx/>
                <a:uFillTx/>
                <a:latin typeface="Times New Roman" panose="02020603050405020304" pitchFamily="18" charset="0"/>
                <a:ea typeface="+mn-ea"/>
                <a:cs typeface="+mn-cs"/>
              </a:rPr>
              <a:t>less on circumstances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uLnTx/>
                <a:uFillTx/>
                <a:latin typeface="Times New Roman" panose="02020603050405020304" pitchFamily="18" charset="0"/>
                <a:ea typeface="+mn-ea"/>
                <a:cs typeface="+mn-cs"/>
              </a:rPr>
              <a:t>and cues to convey meaning. The primary task of communication in low-context cultures is to </a:t>
            </a:r>
            <a:r>
              <a:rPr kumimoji="0" lang="en-US"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highlight>
                  <a:srgbClr val="FFFF00"/>
                </a:highlight>
                <a:uLnTx/>
                <a:uFillTx/>
                <a:latin typeface="Times New Roman" panose="02020603050405020304" pitchFamily="18" charset="0"/>
                <a:ea typeface="+mn-ea"/>
                <a:cs typeface="+mn-cs"/>
              </a:rPr>
              <a:t>exchange information.</a:t>
            </a:r>
            <a:endParaRPr kumimoji="0" lang="en-GB" sz="2000" b="1" i="0" u="none" strike="noStrike" kern="1200" cap="none" spc="0" normalizeH="0" baseline="0" noProof="0" dirty="0">
              <a:ln w="0"/>
              <a:solidFill>
                <a:prstClr val="black"/>
              </a:solidFill>
              <a:effectLst>
                <a:outerShdw blurRad="38100" dist="19050" dir="2700000" algn="tl" rotWithShape="0">
                  <a:prstClr val="black">
                    <a:alpha val="40000"/>
                  </a:prstClr>
                </a:outerShdw>
              </a:effectLst>
              <a:highlight>
                <a:srgbClr val="FFFF00"/>
              </a:highlight>
              <a:uLnTx/>
              <a:uFillTx/>
              <a:latin typeface="Times New Roman" panose="02020603050405020304" pitchFamily="18" charset="0"/>
              <a:ea typeface="+mn-ea"/>
              <a:cs typeface="+mn-cs"/>
            </a:endParaRPr>
          </a:p>
        </p:txBody>
      </p:sp>
      <p:sp>
        <p:nvSpPr>
          <p:cNvPr id="19" name="TextBox 18">
            <a:extLst>
              <a:ext uri="{FF2B5EF4-FFF2-40B4-BE49-F238E27FC236}">
                <a16:creationId xmlns:a16="http://schemas.microsoft.com/office/drawing/2014/main" id="{2E15F91D-A446-B724-00E0-CA331477948D}"/>
              </a:ext>
            </a:extLst>
          </p:cNvPr>
          <p:cNvSpPr txBox="1"/>
          <p:nvPr/>
        </p:nvSpPr>
        <p:spPr>
          <a:xfrm>
            <a:off x="8400261" y="570815"/>
            <a:ext cx="2988232" cy="461665"/>
          </a:xfrm>
          <a:prstGeom prst="rect">
            <a:avLst/>
          </a:prstGeom>
          <a:noFill/>
        </p:spPr>
        <p:txBody>
          <a:bodyPr wrap="square">
            <a:spAutoFit/>
          </a:bodyPr>
          <a:lstStyle/>
          <a:p>
            <a:pPr lvl="0">
              <a:defRPr/>
            </a:pPr>
            <a:r>
              <a:rPr lang="ar-EG" sz="2400" b="1" kern="0" dirty="0">
                <a:effectLst>
                  <a:outerShdw blurRad="38100" dist="38100" dir="2700000" algn="tl">
                    <a:srgbClr val="C0C0C0"/>
                  </a:outerShdw>
                </a:effectLst>
                <a:latin typeface="Tahoma"/>
              </a:rPr>
              <a:t>التواصل في عالم من التنوع</a:t>
            </a:r>
            <a:endPar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
        <p:nvSpPr>
          <p:cNvPr id="20" name="TextBox 19">
            <a:extLst>
              <a:ext uri="{FF2B5EF4-FFF2-40B4-BE49-F238E27FC236}">
                <a16:creationId xmlns:a16="http://schemas.microsoft.com/office/drawing/2014/main" id="{2A820024-45CE-D15A-A6AB-F62C10A759C0}"/>
              </a:ext>
            </a:extLst>
          </p:cNvPr>
          <p:cNvSpPr txBox="1"/>
          <p:nvPr/>
        </p:nvSpPr>
        <p:spPr>
          <a:xfrm>
            <a:off x="2406540" y="651751"/>
            <a:ext cx="542008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Communicating in a World of Diversity</a:t>
            </a:r>
            <a:endParaRPr kumimoji="0" lang="en-GB" sz="2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p:txBody>
      </p:sp>
    </p:spTree>
    <p:extLst>
      <p:ext uri="{BB962C8B-B14F-4D97-AF65-F5344CB8AC3E}">
        <p14:creationId xmlns:p14="http://schemas.microsoft.com/office/powerpoint/2010/main" val="26573472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68C1F08-E78F-4326-C8B5-544A807327D2}"/>
              </a:ext>
            </a:extLst>
          </p:cNvPr>
          <p:cNvSpPr txBox="1"/>
          <p:nvPr/>
        </p:nvSpPr>
        <p:spPr>
          <a:xfrm>
            <a:off x="6367849" y="1233531"/>
            <a:ext cx="4345458" cy="4197239"/>
          </a:xfrm>
          <a:prstGeom prst="rect">
            <a:avLst/>
          </a:prstGeom>
          <a:noFill/>
        </p:spPr>
        <p:txBody>
          <a:bodyPr wrap="square">
            <a:spAutoFit/>
          </a:bodyPr>
          <a:lstStyle/>
          <a:p>
            <a:pPr marL="285750" lvl="0" indent="-285750" algn="r" rtl="1">
              <a:lnSpc>
                <a:spcPct val="150000"/>
              </a:lnSpc>
              <a:buFont typeface="Wingdings" panose="05000000000000000000" pitchFamily="2" charset="2"/>
              <a:buChar char="q"/>
            </a:pPr>
            <a:r>
              <a:rPr lang="ar-EG" b="1" dirty="0">
                <a:solidFill>
                  <a:prstClr val="black"/>
                </a:solidFill>
                <a:effectLst>
                  <a:outerShdw blurRad="38100" dist="38100" dir="2700000" algn="tl">
                    <a:srgbClr val="000000">
                      <a:alpha val="43137"/>
                    </a:srgbClr>
                  </a:outerShdw>
                </a:effectLst>
                <a:latin typeface="Times New Roman" panose="02020603050405020304" pitchFamily="18" charset="0"/>
              </a:rPr>
              <a:t>تتأثر السلوكيات الأخلاقية بالسياق الثقافي.
يركز الأشخاص من الثقافات عالية السياق بشكل أقل على الكلمة المكتوبة ويعتبرون الالتزامات الشخصية أكثر أهمية من العقود
تختلف القواعد التي تحكم العادات الاجتماعية من ثقافة إلى أخرى.
بعض القواعد رسمية ومفصلة على وجه التحديد (على سبيل المثال ، آداب المائدة) وبعضها غير رسمي ويتم تعلمه بمرور الوقت (على سبيل المثال ، مسافة الوقوف المريحة بين متحدثين في المكتب).</a:t>
            </a:r>
            <a:endParaRPr lang="en-US" sz="1050" dirty="0">
              <a:latin typeface="Times New Roman" panose="02020603050405020304" pitchFamily="18" charset="0"/>
              <a:ea typeface="Times New Roman" panose="02020603050405020304" pitchFamily="18" charset="0"/>
            </a:endParaRPr>
          </a:p>
        </p:txBody>
      </p:sp>
      <p:sp>
        <p:nvSpPr>
          <p:cNvPr id="5" name="Arrow: Pentagon 4">
            <a:extLst>
              <a:ext uri="{FF2B5EF4-FFF2-40B4-BE49-F238E27FC236}">
                <a16:creationId xmlns:a16="http://schemas.microsoft.com/office/drawing/2014/main" id="{1DA49CB4-2F11-CEA6-53A0-E83B6E7ACA9D}"/>
              </a:ext>
            </a:extLst>
          </p:cNvPr>
          <p:cNvSpPr/>
          <p:nvPr/>
        </p:nvSpPr>
        <p:spPr>
          <a:xfrm>
            <a:off x="2693772" y="332880"/>
            <a:ext cx="4345458" cy="655661"/>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rPr>
              <a:t>REMEMBER THAT </a:t>
            </a:r>
            <a:r>
              <a:rPr lang="ar-EG" b="1" dirty="0">
                <a:solidFill>
                  <a:srgbClr val="C00000"/>
                </a:solidFill>
                <a:effectLst>
                  <a:outerShdw blurRad="38100" dist="38100" dir="2700000" algn="tl">
                    <a:srgbClr val="000000">
                      <a:alpha val="43137"/>
                    </a:srgbClr>
                  </a:outerShdw>
                </a:effectLst>
                <a:latin typeface="Times New Roman" panose="02020603050405020304" pitchFamily="18" charset="0"/>
              </a:rPr>
              <a:t>تذكر أن </a:t>
            </a:r>
            <a:endParaRPr lang="en-GB" b="1" dirty="0">
              <a:solidFill>
                <a:srgbClr val="C00000"/>
              </a:solidFill>
              <a:effectLst>
                <a:outerShdw blurRad="38100" dist="38100" dir="2700000" algn="tl">
                  <a:srgbClr val="000000">
                    <a:alpha val="43137"/>
                  </a:srgbClr>
                </a:outerShdw>
              </a:effectLst>
              <a:latin typeface="Times New Roman" panose="02020603050405020304" pitchFamily="18" charset="0"/>
            </a:endParaRPr>
          </a:p>
        </p:txBody>
      </p:sp>
      <p:sp>
        <p:nvSpPr>
          <p:cNvPr id="3" name="TextBox 2">
            <a:extLst>
              <a:ext uri="{FF2B5EF4-FFF2-40B4-BE49-F238E27FC236}">
                <a16:creationId xmlns:a16="http://schemas.microsoft.com/office/drawing/2014/main" id="{CA2E2902-4B69-4761-1D5F-55AEF3396B03}"/>
              </a:ext>
            </a:extLst>
          </p:cNvPr>
          <p:cNvSpPr txBox="1"/>
          <p:nvPr/>
        </p:nvSpPr>
        <p:spPr>
          <a:xfrm>
            <a:off x="902043" y="1246960"/>
            <a:ext cx="5758249" cy="4197559"/>
          </a:xfrm>
          <a:prstGeom prst="rect">
            <a:avLst/>
          </a:prstGeom>
          <a:noFill/>
        </p:spPr>
        <p:txBody>
          <a:bodyPr wrap="square">
            <a:spAutoFit/>
          </a:bodyPr>
          <a:lstStyle/>
          <a:p>
            <a:pPr marL="285750" lvl="0" indent="-285750">
              <a:lnSpc>
                <a:spcPct val="150000"/>
              </a:lnSpc>
              <a:buFont typeface="Wingdings" panose="05000000000000000000" pitchFamily="2" charset="2"/>
              <a:buChar char="q"/>
            </a:pP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ethical behaviors are affected by cultural context.</a:t>
            </a:r>
          </a:p>
          <a:p>
            <a:pPr marL="285750" indent="-285750">
              <a:lnSpc>
                <a:spcPct val="150000"/>
              </a:lnSpc>
              <a:buFont typeface="Wingdings" panose="05000000000000000000" pitchFamily="2" charset="2"/>
              <a:buChar char="q"/>
            </a:pP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Persons from high-context cultures put less emphasis on the </a:t>
            </a: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rPr>
              <a:t>written word </a:t>
            </a: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and consider </a:t>
            </a:r>
          </a:p>
          <a:p>
            <a:pPr marL="285750" indent="-285750">
              <a:lnSpc>
                <a:spcPct val="150000"/>
              </a:lnSpc>
              <a:buFont typeface="Wingdings" panose="05000000000000000000" pitchFamily="2" charset="2"/>
              <a:buChar char="q"/>
            </a:pP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personal commitments more important </a:t>
            </a: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rPr>
              <a:t>than contracts</a:t>
            </a:r>
          </a:p>
          <a:p>
            <a:pPr marL="285750" indent="-285750">
              <a:lnSpc>
                <a:spcPct val="150000"/>
              </a:lnSpc>
              <a:buFont typeface="Wingdings" panose="05000000000000000000" pitchFamily="2" charset="2"/>
              <a:buChar char="q"/>
            </a:pP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Rules governing social customs </a:t>
            </a:r>
            <a:r>
              <a:rPr lang="en-US" b="1" u="sng" dirty="0">
                <a:solidFill>
                  <a:srgbClr val="C00000"/>
                </a:solidFill>
                <a:effectLst>
                  <a:outerShdw blurRad="38100" dist="38100" dir="2700000" algn="tl">
                    <a:srgbClr val="000000">
                      <a:alpha val="43137"/>
                    </a:srgbClr>
                  </a:outerShdw>
                </a:effectLst>
                <a:latin typeface="Times New Roman" panose="02020603050405020304" pitchFamily="18" charset="0"/>
              </a:rPr>
              <a:t>differ from </a:t>
            </a: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culture to culture.</a:t>
            </a:r>
          </a:p>
          <a:p>
            <a:pPr marL="285750" indent="-285750">
              <a:lnSpc>
                <a:spcPct val="150000"/>
              </a:lnSpc>
              <a:buFont typeface="Wingdings" panose="05000000000000000000" pitchFamily="2" charset="2"/>
              <a:buChar char="q"/>
            </a:pP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Some rules are </a:t>
            </a: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rPr>
              <a:t>formal </a:t>
            </a: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and specifically articulated (e.g., table </a:t>
            </a:r>
            <a:r>
              <a:rPr lang="en-GB" b="1" dirty="0">
                <a:solidFill>
                  <a:prstClr val="black"/>
                </a:solidFill>
                <a:effectLst>
                  <a:outerShdw blurRad="38100" dist="38100" dir="2700000" algn="tl">
                    <a:srgbClr val="000000">
                      <a:alpha val="43137"/>
                    </a:srgbClr>
                  </a:outerShdw>
                </a:effectLst>
                <a:latin typeface="Times New Roman" panose="02020603050405020304" pitchFamily="18" charset="0"/>
              </a:rPr>
              <a:t> </a:t>
            </a: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manners) and some are </a:t>
            </a: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rPr>
              <a:t>informal</a:t>
            </a: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 and learned over time (e.g., the comfortable standing distance between two speakers in an office).</a:t>
            </a:r>
            <a:endParaRPr lang="en-US" sz="1050" dirty="0">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926289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ipe(down)">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ipe(down)">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wipe(down)">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wipe(down)">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3">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1"/>
              <a:stretch>
                <a:fillRect/>
              </a:stretch>
            </p:blipFill>
            <p:spPr>
              <a:xfrm>
                <a:off x="8195111" y="2944068"/>
                <a:ext cx="57960" cy="18000"/>
              </a:xfrm>
              <a:prstGeom prst="rect">
                <a:avLst/>
              </a:prstGeom>
            </p:spPr>
          </p:pic>
        </mc:Fallback>
      </mc:AlternateContent>
      <p:sp>
        <p:nvSpPr>
          <p:cNvPr id="5" name="Rectangle: Rounded Corners 4">
            <a:extLst>
              <a:ext uri="{FF2B5EF4-FFF2-40B4-BE49-F238E27FC236}">
                <a16:creationId xmlns:a16="http://schemas.microsoft.com/office/drawing/2014/main" id="{0320775A-992E-19A5-F548-131BF8C77B86}"/>
              </a:ext>
            </a:extLst>
          </p:cNvPr>
          <p:cNvSpPr/>
          <p:nvPr/>
        </p:nvSpPr>
        <p:spPr>
          <a:xfrm>
            <a:off x="8983362" y="569261"/>
            <a:ext cx="3208638" cy="4064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ar-EG" sz="2400" b="1" kern="0">
                <a:ln w="0"/>
                <a:solidFill>
                  <a:schemeClr val="tx1"/>
                </a:solidFill>
                <a:effectLst>
                  <a:outerShdw blurRad="38100" dist="19050" dir="2700000" algn="tl" rotWithShape="0">
                    <a:schemeClr val="dk1">
                      <a:alpha val="40000"/>
                    </a:schemeClr>
                  </a:outerShdw>
                </a:effectLst>
                <a:latin typeface="Tahoma"/>
              </a:rPr>
              <a:t>التواصل غير اللفظي</a:t>
            </a:r>
            <a:endParaRPr lang="en-GB" sz="2400" b="1" kern="0" dirty="0">
              <a:ln w="0"/>
              <a:solidFill>
                <a:schemeClr val="tx1"/>
              </a:solidFill>
              <a:effectLst>
                <a:outerShdw blurRad="38100" dist="19050" dir="2700000" algn="tl" rotWithShape="0">
                  <a:schemeClr val="dk1">
                    <a:alpha val="40000"/>
                  </a:schemeClr>
                </a:outerShdw>
              </a:effectLst>
              <a:latin typeface="Tahoma"/>
            </a:endParaRPr>
          </a:p>
        </p:txBody>
      </p:sp>
      <p:sp>
        <p:nvSpPr>
          <p:cNvPr id="11" name="TextBox 10">
            <a:extLst>
              <a:ext uri="{FF2B5EF4-FFF2-40B4-BE49-F238E27FC236}">
                <a16:creationId xmlns:a16="http://schemas.microsoft.com/office/drawing/2014/main" id="{E55255CA-50C9-D29F-127A-9D4AD30E4713}"/>
              </a:ext>
            </a:extLst>
          </p:cNvPr>
          <p:cNvSpPr txBox="1"/>
          <p:nvPr/>
        </p:nvSpPr>
        <p:spPr>
          <a:xfrm>
            <a:off x="6408778" y="1556788"/>
            <a:ext cx="3896757" cy="2792559"/>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kern="0" dirty="0">
                <a:ln w="0"/>
                <a:effectLst>
                  <a:outerShdw blurRad="38100" dist="19050" dir="2700000" algn="tl" rotWithShape="0">
                    <a:schemeClr val="dk1">
                      <a:alpha val="40000"/>
                    </a:schemeClr>
                  </a:outerShdw>
                </a:effectLst>
                <a:latin typeface="Tahoma"/>
              </a:rPr>
              <a:t>هو جزء حيوي من عملية الاتصال التي تشمل كل شيء من تعابير الوجه إلى أسلوب اللباس.
قد يكون تفسير التواصل غير اللفظي وفقا لثقافتك أمرا خطيرا.</a:t>
            </a:r>
            <a:endParaRPr lang="en-GB" sz="2400" b="1" u="sng" kern="0" dirty="0">
              <a:ln w="0"/>
              <a:solidFill>
                <a:srgbClr val="C00000"/>
              </a:solidFill>
              <a:effectLst>
                <a:outerShdw blurRad="38100" dist="19050" dir="2700000" algn="tl" rotWithShape="0">
                  <a:schemeClr val="dk1">
                    <a:alpha val="40000"/>
                  </a:schemeClr>
                </a:outerShdw>
              </a:effectLst>
              <a:latin typeface="Tahoma"/>
            </a:endParaRPr>
          </a:p>
        </p:txBody>
      </p:sp>
      <p:sp>
        <p:nvSpPr>
          <p:cNvPr id="2" name="Rectangle: Rounded Corners 1">
            <a:extLst>
              <a:ext uri="{FF2B5EF4-FFF2-40B4-BE49-F238E27FC236}">
                <a16:creationId xmlns:a16="http://schemas.microsoft.com/office/drawing/2014/main" id="{7B92C505-6F43-8069-65D2-5395819652F9}"/>
              </a:ext>
            </a:extLst>
          </p:cNvPr>
          <p:cNvSpPr/>
          <p:nvPr/>
        </p:nvSpPr>
        <p:spPr>
          <a:xfrm>
            <a:off x="3098556" y="569837"/>
            <a:ext cx="5105555" cy="468131"/>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b="1" kern="0" dirty="0">
                <a:ln w="0"/>
                <a:solidFill>
                  <a:schemeClr val="tx1"/>
                </a:solidFill>
                <a:effectLst>
                  <a:outerShdw blurRad="38100" dist="19050" dir="2700000" algn="tl" rotWithShape="0">
                    <a:schemeClr val="dk1">
                      <a:alpha val="40000"/>
                    </a:schemeClr>
                  </a:outerShdw>
                </a:effectLst>
                <a:latin typeface="Tahoma"/>
              </a:rPr>
              <a:t>Nonverbal communication</a:t>
            </a:r>
            <a:endParaRPr lang="en-GB" sz="2400" b="1" kern="0" dirty="0">
              <a:ln w="0"/>
              <a:solidFill>
                <a:schemeClr val="tx1"/>
              </a:solidFill>
              <a:effectLst>
                <a:outerShdw blurRad="38100" dist="19050" dir="2700000" algn="tl" rotWithShape="0">
                  <a:schemeClr val="dk1">
                    <a:alpha val="40000"/>
                  </a:schemeClr>
                </a:outerShdw>
              </a:effectLst>
              <a:latin typeface="Tahoma"/>
            </a:endParaRPr>
          </a:p>
        </p:txBody>
      </p:sp>
      <p:sp>
        <p:nvSpPr>
          <p:cNvPr id="3" name="TextBox 2">
            <a:extLst>
              <a:ext uri="{FF2B5EF4-FFF2-40B4-BE49-F238E27FC236}">
                <a16:creationId xmlns:a16="http://schemas.microsoft.com/office/drawing/2014/main" id="{742F4D6E-C10D-B994-C78E-C3519DB01A9E}"/>
              </a:ext>
            </a:extLst>
          </p:cNvPr>
          <p:cNvSpPr txBox="1"/>
          <p:nvPr/>
        </p:nvSpPr>
        <p:spPr>
          <a:xfrm>
            <a:off x="717988" y="1204512"/>
            <a:ext cx="5065236" cy="4448975"/>
          </a:xfrm>
          <a:prstGeom prst="rect">
            <a:avLst/>
          </a:prstGeom>
          <a:noFill/>
        </p:spPr>
        <p:txBody>
          <a:bodyPr wrap="square">
            <a:spAutoFit/>
          </a:bodyPr>
          <a:lstStyle/>
          <a:p>
            <a:pPr marL="457200" marR="0" indent="457200">
              <a:lnSpc>
                <a:spcPct val="150000"/>
              </a:lnSpc>
              <a:spcBef>
                <a:spcPts val="0"/>
              </a:spcBef>
              <a:spcAft>
                <a:spcPts val="0"/>
              </a:spcAft>
            </a:pPr>
            <a:r>
              <a:rPr lang="en-US" sz="2400" kern="0" dirty="0">
                <a:ln w="0"/>
                <a:effectLst>
                  <a:outerShdw blurRad="38100" dist="19050" dir="2700000" algn="tl" rotWithShape="0">
                    <a:schemeClr val="dk1">
                      <a:alpha val="40000"/>
                    </a:schemeClr>
                  </a:outerShdw>
                </a:effectLst>
                <a:latin typeface="Tahoma"/>
              </a:rPr>
              <a:t>is a vital part of the communication process which includes everything from facial expressions to style of dress.</a:t>
            </a:r>
          </a:p>
          <a:p>
            <a:pPr marL="457200" marR="0">
              <a:lnSpc>
                <a:spcPct val="150000"/>
              </a:lnSpc>
              <a:spcBef>
                <a:spcPts val="0"/>
              </a:spcBef>
              <a:spcAft>
                <a:spcPts val="0"/>
              </a:spcAft>
              <a:tabLst>
                <a:tab pos="76200" algn="l"/>
              </a:tabLst>
            </a:pPr>
            <a:r>
              <a:rPr lang="en-US" sz="2400" b="1" u="sng" kern="0" dirty="0">
                <a:ln w="0"/>
                <a:solidFill>
                  <a:srgbClr val="C00000"/>
                </a:solidFill>
                <a:effectLst>
                  <a:outerShdw blurRad="38100" dist="19050" dir="2700000" algn="tl" rotWithShape="0">
                    <a:schemeClr val="dk1">
                      <a:alpha val="40000"/>
                    </a:schemeClr>
                  </a:outerShdw>
                </a:effectLst>
                <a:latin typeface="Tahoma"/>
              </a:rPr>
              <a:t>Interpreting nonverbal communication according to your own culture can be dangerous. </a:t>
            </a:r>
            <a:endParaRPr lang="en-GB" sz="2400" b="1" u="sng" kern="0" dirty="0">
              <a:ln w="0"/>
              <a:solidFill>
                <a:srgbClr val="C00000"/>
              </a:solidFill>
              <a:effectLst>
                <a:outerShdw blurRad="38100" dist="19050" dir="2700000" algn="tl" rotWithShape="0">
                  <a:schemeClr val="dk1">
                    <a:alpha val="40000"/>
                  </a:schemeClr>
                </a:outerShdw>
              </a:effectLst>
              <a:latin typeface="Tahoma"/>
            </a:endParaRPr>
          </a:p>
        </p:txBody>
      </p:sp>
    </p:spTree>
    <p:extLst>
      <p:ext uri="{BB962C8B-B14F-4D97-AF65-F5344CB8AC3E}">
        <p14:creationId xmlns:p14="http://schemas.microsoft.com/office/powerpoint/2010/main" val="137127202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518751" y="594693"/>
            <a:ext cx="6771285" cy="112652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lvl="0" algn="ctr">
              <a:lnSpc>
                <a:spcPct val="150000"/>
              </a:lnSpc>
            </a:pPr>
            <a:r>
              <a:rPr lang="ar-EG" b="1" dirty="0">
                <a:solidFill>
                  <a:prstClr val="black"/>
                </a:solidFill>
                <a:effectLst>
                  <a:outerShdw blurRad="38100" dist="38100" dir="2700000" algn="tl">
                    <a:srgbClr val="000000">
                      <a:alpha val="43137"/>
                    </a:srgbClr>
                  </a:outerShdw>
                </a:effectLst>
                <a:latin typeface="Times New Roman" panose="02020603050405020304" pitchFamily="18" charset="0"/>
              </a:rPr>
              <a:t>يمكن أن تؤثر الاختلافات الثقافية أيضا على </a:t>
            </a:r>
          </a:p>
          <a:p>
            <a:pPr algn="ctr">
              <a:lnSpc>
                <a:spcPct val="150000"/>
              </a:lnSpc>
            </a:pPr>
            <a:r>
              <a:rPr lang="en-US" b="1" dirty="0">
                <a:solidFill>
                  <a:prstClr val="black"/>
                </a:solidFill>
                <a:effectLst>
                  <a:outerShdw blurRad="38100" dist="38100" dir="2700000" algn="tl">
                    <a:srgbClr val="000000">
                      <a:alpha val="43137"/>
                    </a:srgbClr>
                  </a:outerShdw>
                </a:effectLst>
                <a:latin typeface="Times New Roman" panose="02020603050405020304" pitchFamily="18" charset="0"/>
              </a:rPr>
              <a:t>Cultural differences can also influence </a:t>
            </a:r>
            <a:endParaRPr lang="ar-EG" b="1" dirty="0">
              <a:solidFill>
                <a:prstClr val="black"/>
              </a:solidFill>
              <a:effectLst>
                <a:outerShdw blurRad="38100" dist="38100" dir="2700000" algn="tl">
                  <a:srgbClr val="000000">
                    <a:alpha val="43137"/>
                  </a:srgbClr>
                </a:outerShdw>
              </a:effectLst>
              <a:latin typeface="Times New Roman" panose="02020603050405020304" pitchFamily="18" charset="0"/>
            </a:endParaRPr>
          </a:p>
          <a:p>
            <a:pPr lvl="0" algn="ctr">
              <a:lnSpc>
                <a:spcPct val="150000"/>
              </a:lnSpc>
            </a:pPr>
            <a:endParaRPr kumimoji="0" lang="en-GB" sz="9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5" name="Rectangle: Rounded Corners 4">
            <a:extLst>
              <a:ext uri="{FF2B5EF4-FFF2-40B4-BE49-F238E27FC236}">
                <a16:creationId xmlns:a16="http://schemas.microsoft.com/office/drawing/2014/main" id="{7998F1BF-6531-6534-E081-F730374D3B6E}"/>
              </a:ext>
            </a:extLst>
          </p:cNvPr>
          <p:cNvSpPr/>
          <p:nvPr/>
        </p:nvSpPr>
        <p:spPr>
          <a:xfrm>
            <a:off x="4102145" y="3095884"/>
            <a:ext cx="3987710" cy="7495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الاختلافات حسب الجنس </a:t>
            </a:r>
          </a:p>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gender </a:t>
            </a:r>
            <a:endParaRPr lang="en-GB" sz="2000" b="1" dirty="0">
              <a:solidFill>
                <a:schemeClr val="tx1"/>
              </a:solidFill>
              <a:effectLst>
                <a:outerShdw blurRad="38100" dist="38100" dir="2700000" algn="tl">
                  <a:srgbClr val="000000">
                    <a:alpha val="43137"/>
                  </a:srgbClr>
                </a:outerShdw>
              </a:effectLst>
            </a:endParaRPr>
          </a:p>
        </p:txBody>
      </p:sp>
      <p:sp>
        <p:nvSpPr>
          <p:cNvPr id="9" name="Rectangle: Rounded Corners 8">
            <a:extLst>
              <a:ext uri="{FF2B5EF4-FFF2-40B4-BE49-F238E27FC236}">
                <a16:creationId xmlns:a16="http://schemas.microsoft.com/office/drawing/2014/main" id="{6D58D751-43ED-D4E4-7460-25F0967D5F8C}"/>
              </a:ext>
            </a:extLst>
          </p:cNvPr>
          <p:cNvSpPr/>
          <p:nvPr/>
        </p:nvSpPr>
        <p:spPr>
          <a:xfrm>
            <a:off x="6497581" y="2055481"/>
            <a:ext cx="4449844" cy="76559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الاختلافات العمرية </a:t>
            </a:r>
          </a:p>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perspectives on age</a:t>
            </a:r>
            <a:endParaRPr lang="en-GB" sz="2000" b="1" dirty="0">
              <a:solidFill>
                <a:schemeClr val="tx1"/>
              </a:solidFill>
              <a:effectLst>
                <a:outerShdw blurRad="38100" dist="38100" dir="2700000" algn="tl">
                  <a:srgbClr val="000000">
                    <a:alpha val="43137"/>
                  </a:srgbClr>
                </a:outerShdw>
              </a:effectLst>
            </a:endParaRPr>
          </a:p>
        </p:txBody>
      </p:sp>
      <p:sp>
        <p:nvSpPr>
          <p:cNvPr id="11" name="Rectangle: Rounded Corners 10">
            <a:extLst>
              <a:ext uri="{FF2B5EF4-FFF2-40B4-BE49-F238E27FC236}">
                <a16:creationId xmlns:a16="http://schemas.microsoft.com/office/drawing/2014/main" id="{5FC6E6D1-C9FC-DAB0-9432-FA5AC4BF425B}"/>
              </a:ext>
            </a:extLst>
          </p:cNvPr>
          <p:cNvSpPr/>
          <p:nvPr/>
        </p:nvSpPr>
        <p:spPr>
          <a:xfrm>
            <a:off x="1614336" y="1934989"/>
            <a:ext cx="3987710" cy="8860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اختلافات الأديان </a:t>
            </a:r>
          </a:p>
          <a:p>
            <a:pPr algn="ctr"/>
            <a:r>
              <a:rPr lang="en-US" sz="2000" b="1" dirty="0">
                <a:solidFill>
                  <a:schemeClr val="tx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Religious differences</a:t>
            </a:r>
            <a:endParaRPr lang="en-GB" sz="2000" b="1" dirty="0">
              <a:solidFill>
                <a:schemeClr val="tx1"/>
              </a:solid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12CC7F3F-C912-8F70-6B7A-AE8FA9D94357}"/>
              </a:ext>
            </a:extLst>
          </p:cNvPr>
          <p:cNvSpPr txBox="1"/>
          <p:nvPr/>
        </p:nvSpPr>
        <p:spPr>
          <a:xfrm>
            <a:off x="5770605" y="4140779"/>
            <a:ext cx="4624035" cy="1288751"/>
          </a:xfrm>
          <a:prstGeom prst="rect">
            <a:avLst/>
          </a:prstGeom>
          <a:noFill/>
        </p:spPr>
        <p:txBody>
          <a:bodyPr wrap="square">
            <a:spAutoFit/>
          </a:bodyPr>
          <a:lstStyle/>
          <a:p>
            <a:pPr marL="1371600" marR="0" indent="-454025" algn="r">
              <a:lnSpc>
                <a:spcPct val="150000"/>
              </a:lnSpc>
              <a:spcBef>
                <a:spcPts val="0"/>
              </a:spcBef>
              <a:spcAft>
                <a:spcPts val="0"/>
              </a:spcAft>
              <a:tabLst>
                <a:tab pos="228600" algn="l"/>
              </a:tabLst>
            </a:pPr>
            <a:r>
              <a:rPr lang="ar-EG" b="1">
                <a:effectLst>
                  <a:outerShdw blurRad="38100" dist="38100" dir="2700000" algn="tl">
                    <a:srgbClr val="000000">
                      <a:alpha val="43137"/>
                    </a:srgbClr>
                  </a:outerShdw>
                </a:effectLst>
                <a:latin typeface="Times New Roman" panose="02020603050405020304" pitchFamily="18" charset="0"/>
              </a:rPr>
              <a:t>يتطلب العمل بفعالية مع الآخرين الذين يختلف سمعهم ورؤيتهم وقدرتهم المعرفية و / أو حركتهم عن سمعك الاحترام والرعاية.</a:t>
            </a:r>
            <a:endParaRPr lang="en-GB" sz="1800" b="1" dirty="0">
              <a:solidFill>
                <a:schemeClr val="tx1"/>
              </a:solidFill>
              <a:effectLst>
                <a:outerShdw blurRad="38100" dist="38100" dir="2700000" algn="tl">
                  <a:srgbClr val="000000">
                    <a:alpha val="43137"/>
                  </a:srgbClr>
                </a:outerShdw>
              </a:effectLst>
              <a:latin typeface="Times New Roman" panose="02020603050405020304" pitchFamily="18" charset="0"/>
            </a:endParaRPr>
          </a:p>
        </p:txBody>
      </p:sp>
      <p:sp>
        <p:nvSpPr>
          <p:cNvPr id="6" name="TextBox 5">
            <a:extLst>
              <a:ext uri="{FF2B5EF4-FFF2-40B4-BE49-F238E27FC236}">
                <a16:creationId xmlns:a16="http://schemas.microsoft.com/office/drawing/2014/main" id="{2F07379A-58F6-5411-ECFF-92700A8D9BD2}"/>
              </a:ext>
            </a:extLst>
          </p:cNvPr>
          <p:cNvSpPr txBox="1"/>
          <p:nvPr/>
        </p:nvSpPr>
        <p:spPr>
          <a:xfrm>
            <a:off x="1334529" y="3885808"/>
            <a:ext cx="5041557" cy="1704569"/>
          </a:xfrm>
          <a:prstGeom prst="rect">
            <a:avLst/>
          </a:prstGeom>
          <a:noFill/>
        </p:spPr>
        <p:txBody>
          <a:bodyPr wrap="square">
            <a:spAutoFit/>
          </a:bodyPr>
          <a:lstStyle/>
          <a:p>
            <a:pPr marL="1371600" marR="0" indent="-454025" algn="r" rtl="1">
              <a:lnSpc>
                <a:spcPct val="150000"/>
              </a:lnSpc>
              <a:spcBef>
                <a:spcPts val="0"/>
              </a:spcBef>
              <a:spcAft>
                <a:spcPts val="0"/>
              </a:spcAft>
              <a:tabLst>
                <a:tab pos="228600" algn="l"/>
              </a:tabLst>
            </a:pPr>
            <a:r>
              <a:rPr lang="en-US" sz="1800" b="1" dirty="0">
                <a:solidFill>
                  <a:schemeClr val="tx1"/>
                </a:solidFill>
                <a:effectLst>
                  <a:outerShdw blurRad="38100" dist="38100" dir="2700000" algn="tl">
                    <a:srgbClr val="000000">
                      <a:alpha val="43137"/>
                    </a:srgbClr>
                  </a:outerShdw>
                </a:effectLst>
                <a:latin typeface="Times New Roman" panose="02020603050405020304" pitchFamily="18" charset="0"/>
              </a:rPr>
              <a:t>Working effectively with others whose hearing, vision, cognitive ability and/or mobility differs from yours requires respect and care. </a:t>
            </a:r>
            <a:endParaRPr lang="en-GB" sz="1800" b="1" dirty="0">
              <a:solidFill>
                <a:schemeClr val="tx1"/>
              </a:solidFill>
              <a:effectLst>
                <a:outerShdw blurRad="38100" dist="38100" dir="2700000" algn="tl">
                  <a:srgbClr val="000000">
                    <a:alpha val="43137"/>
                  </a:srgbClr>
                </a:outerShdw>
              </a:effectLst>
              <a:latin typeface="Times New Roman" panose="02020603050405020304" pitchFamily="18" charset="0"/>
            </a:endParaRPr>
          </a:p>
        </p:txBody>
      </p:sp>
    </p:spTree>
    <p:custDataLst>
      <p:tags r:id="rId1"/>
    </p:custDataLst>
    <p:extLst>
      <p:ext uri="{BB962C8B-B14F-4D97-AF65-F5344CB8AC3E}">
        <p14:creationId xmlns:p14="http://schemas.microsoft.com/office/powerpoint/2010/main" val="3131476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wipe(down)">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1"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6781689" y="121801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47746" y="2194725"/>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6653090" y="2936746"/>
            <a:ext cx="3476199" cy="1569660"/>
          </a:xfrm>
          <a:prstGeom prst="rect">
            <a:avLst/>
          </a:prstGeom>
          <a:noFill/>
        </p:spPr>
        <p:txBody>
          <a:bodyPr wrap="square">
            <a:spAutoFit/>
          </a:bodyPr>
          <a:lstStyle/>
          <a:p>
            <a:pPr algn="r" rtl="1"/>
            <a:r>
              <a:rPr lang="ar-EG" sz="2400" b="1">
                <a:effectLst>
                  <a:outerShdw blurRad="38100" dist="38100" dir="2700000" algn="tl">
                    <a:srgbClr val="000000">
                      <a:alpha val="43137"/>
                    </a:srgbClr>
                  </a:outerShdw>
                </a:effectLst>
              </a:rPr>
              <a:t>تجنب المركزية العرقية (الميل إلى الحكم على جميع المجموعات الأخرى وفقا لمعايير وسلوكيات وعادات مجموعة المرء).</a:t>
            </a:r>
            <a:endParaRPr lang="en-US" sz="2400" b="1" dirty="0">
              <a:effectLst>
                <a:outerShdw blurRad="38100" dist="38100" dir="2700000" algn="tl">
                  <a:srgbClr val="000000">
                    <a:alpha val="43137"/>
                  </a:srgbClr>
                </a:outerShdw>
              </a:effectLst>
            </a:endParaRPr>
          </a:p>
        </p:txBody>
      </p:sp>
      <p:pic>
        <p:nvPicPr>
          <p:cNvPr id="18" name="Graphic 17" descr="Badge 1 with solid fill">
            <a:extLst>
              <a:ext uri="{FF2B5EF4-FFF2-40B4-BE49-F238E27FC236}">
                <a16:creationId xmlns:a16="http://schemas.microsoft.com/office/drawing/2014/main" id="{7364D116-B9A6-0A30-2A60-71F45B5DE3D0}"/>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29289" y="2884889"/>
            <a:ext cx="914400" cy="914400"/>
          </a:xfrm>
          <a:prstGeom prst="rect">
            <a:avLst/>
          </a:prstGeom>
        </p:spPr>
      </p:pic>
      <p:sp>
        <p:nvSpPr>
          <p:cNvPr id="2" name="TextBox 1">
            <a:extLst>
              <a:ext uri="{FF2B5EF4-FFF2-40B4-BE49-F238E27FC236}">
                <a16:creationId xmlns:a16="http://schemas.microsoft.com/office/drawing/2014/main" id="{AF8FCA65-3408-BAEF-04C1-8B67951F3A3A}"/>
              </a:ext>
            </a:extLst>
          </p:cNvPr>
          <p:cNvSpPr txBox="1"/>
          <p:nvPr/>
        </p:nvSpPr>
        <p:spPr>
          <a:xfrm>
            <a:off x="2280639" y="1126895"/>
            <a:ext cx="4058378" cy="1687963"/>
          </a:xfrm>
          <a:prstGeom prst="rect">
            <a:avLst/>
          </a:prstGeom>
          <a:noFill/>
        </p:spPr>
        <p:txBody>
          <a:bodyPr wrap="square">
            <a:spAutoFit/>
          </a:bodyPr>
          <a:lstStyle/>
          <a:p>
            <a:pPr marL="457200" marR="0" indent="457200">
              <a:lnSpc>
                <a:spcPct val="150000"/>
              </a:lnSpc>
              <a:spcBef>
                <a:spcPts val="0"/>
              </a:spcBef>
              <a:spcAft>
                <a:spcPts val="0"/>
              </a:spcAft>
            </a:pPr>
            <a:r>
              <a:rPr lang="en-US"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To  communicate more effectively in cross-cultural situations:</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4000DD42-69A1-898B-FEDF-65972DA1A596}"/>
              </a:ext>
            </a:extLst>
          </p:cNvPr>
          <p:cNvSpPr txBox="1"/>
          <p:nvPr/>
        </p:nvSpPr>
        <p:spPr>
          <a:xfrm>
            <a:off x="2949315" y="2948597"/>
            <a:ext cx="3476199" cy="2308324"/>
          </a:xfrm>
          <a:prstGeom prst="rect">
            <a:avLst/>
          </a:prstGeom>
          <a:noFill/>
        </p:spPr>
        <p:txBody>
          <a:bodyPr wrap="square">
            <a:spAutoFit/>
          </a:bodyPr>
          <a:lstStyle/>
          <a:p>
            <a:r>
              <a:rPr lang="en-US" sz="2400" b="1" dirty="0">
                <a:effectLst>
                  <a:outerShdw blurRad="38100" dist="38100" dir="2700000" algn="tl">
                    <a:srgbClr val="000000">
                      <a:alpha val="43137"/>
                    </a:srgbClr>
                  </a:outerShdw>
                </a:effectLst>
              </a:rPr>
              <a:t>Avoid ethnocentrism (the tendency to judge all other groups  according to the standards, behaviors, and customs of one’s  own group).</a:t>
            </a:r>
          </a:p>
        </p:txBody>
      </p:sp>
    </p:spTree>
    <p:custDataLst>
      <p:tags r:id="rId1"/>
    </p:custDataLst>
    <p:extLst>
      <p:ext uri="{BB962C8B-B14F-4D97-AF65-F5344CB8AC3E}">
        <p14:creationId xmlns:p14="http://schemas.microsoft.com/office/powerpoint/2010/main" val="320460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879431" y="1154090"/>
            <a:ext cx="4699780" cy="1687963"/>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sp>
        <p:nvSpPr>
          <p:cNvPr id="15" name="TextBox 14">
            <a:extLst>
              <a:ext uri="{FF2B5EF4-FFF2-40B4-BE49-F238E27FC236}">
                <a16:creationId xmlns:a16="http://schemas.microsoft.com/office/drawing/2014/main" id="{E0E82457-6CD5-1EF5-B72F-D490480F1649}"/>
              </a:ext>
            </a:extLst>
          </p:cNvPr>
          <p:cNvSpPr txBox="1"/>
          <p:nvPr/>
        </p:nvSpPr>
        <p:spPr>
          <a:xfrm>
            <a:off x="5848198" y="2953068"/>
            <a:ext cx="4347029" cy="1569660"/>
          </a:xfrm>
          <a:prstGeom prst="rect">
            <a:avLst/>
          </a:prstGeom>
          <a:noFill/>
        </p:spPr>
        <p:txBody>
          <a:bodyPr wrap="square">
            <a:spAutoFit/>
          </a:bodyPr>
          <a:lstStyle/>
          <a:p>
            <a:pPr lvl="0" algn="r" rtl="1">
              <a:defRPr/>
            </a:pPr>
            <a:r>
              <a:rPr lang="ar-EG" sz="2400" b="1" dirty="0">
                <a:solidFill>
                  <a:prstClr val="black"/>
                </a:solidFill>
                <a:effectLst>
                  <a:outerShdw blurRad="38100" dist="38100" dir="2700000" algn="tl">
                    <a:srgbClr val="000000">
                      <a:alpha val="43137"/>
                    </a:srgbClr>
                  </a:outerShdw>
                </a:effectLst>
              </a:rPr>
              <a:t>تجنب التعميم (تعيين مجموعة واسعة من السمات المعممة - وغير الدقيقة في كثير من الأحيان - للأفراد بناء على عضويتهم في المجموعة الاجتماعية).</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1" name="Graphic 10" descr="Badge with solid fill">
            <a:extLst>
              <a:ext uri="{FF2B5EF4-FFF2-40B4-BE49-F238E27FC236}">
                <a16:creationId xmlns:a16="http://schemas.microsoft.com/office/drawing/2014/main" id="{81452EA6-D951-036F-ADFF-0A040D29AE48}"/>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10038472" y="3091561"/>
            <a:ext cx="914400" cy="914400"/>
          </a:xfrm>
          <a:prstGeom prst="rect">
            <a:avLst/>
          </a:prstGeom>
        </p:spPr>
      </p:pic>
      <p:sp>
        <p:nvSpPr>
          <p:cNvPr id="2" name="TextBox 1">
            <a:extLst>
              <a:ext uri="{FF2B5EF4-FFF2-40B4-BE49-F238E27FC236}">
                <a16:creationId xmlns:a16="http://schemas.microsoft.com/office/drawing/2014/main" id="{626ED3F8-7E1C-F81F-8AB4-DAFB85145068}"/>
              </a:ext>
            </a:extLst>
          </p:cNvPr>
          <p:cNvSpPr txBox="1"/>
          <p:nvPr/>
        </p:nvSpPr>
        <p:spPr>
          <a:xfrm>
            <a:off x="6855830" y="1319709"/>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D420AF6F-CC47-1BC5-5393-A44CF9984B3E}"/>
              </a:ext>
            </a:extLst>
          </p:cNvPr>
          <p:cNvSpPr txBox="1"/>
          <p:nvPr/>
        </p:nvSpPr>
        <p:spPr>
          <a:xfrm>
            <a:off x="1239128" y="3046452"/>
            <a:ext cx="4347029" cy="230832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Avoid generalization STERYOTYPING  (assigning a wide range of generalized—and often inaccurate—attributes to individuals based on their membership in a social group).</a:t>
            </a:r>
          </a:p>
        </p:txBody>
      </p:sp>
    </p:spTree>
    <p:custDataLst>
      <p:tags r:id="rId1"/>
    </p:custDataLst>
    <p:extLst>
      <p:ext uri="{BB962C8B-B14F-4D97-AF65-F5344CB8AC3E}">
        <p14:creationId xmlns:p14="http://schemas.microsoft.com/office/powerpoint/2010/main" val="3244219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398213" y="1045307"/>
            <a:ext cx="4483604" cy="1687963"/>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921318">
            <a:off x="317565" y="934723"/>
            <a:ext cx="1503843" cy="1816561"/>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7360676" y="2840825"/>
            <a:ext cx="2694473" cy="1569660"/>
          </a:xfrm>
          <a:prstGeom prst="rect">
            <a:avLst/>
          </a:prstGeom>
          <a:noFill/>
        </p:spPr>
        <p:txBody>
          <a:bodyPr wrap="square">
            <a:spAutoFit/>
          </a:bodyPr>
          <a:lstStyle/>
          <a:p>
            <a:pPr lvl="0" algn="r" rtl="1">
              <a:defRPr/>
            </a:pPr>
            <a:r>
              <a:rPr lang="ar-EG" sz="2400" b="1">
                <a:solidFill>
                  <a:prstClr val="black"/>
                </a:solidFill>
                <a:effectLst>
                  <a:outerShdw blurRad="38100" dist="38100" dir="2700000" algn="tl">
                    <a:srgbClr val="000000">
                      <a:alpha val="43137"/>
                    </a:srgbClr>
                  </a:outerShdw>
                </a:effectLst>
              </a:rPr>
              <a:t>لا تفترض تلقائيا أن الآخرين يفكرون أو يؤمنون أو يتصرفون كما تفعل.</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1" name="Graphic 10" descr="Badge 3 with solid fill">
            <a:extLst>
              <a:ext uri="{FF2B5EF4-FFF2-40B4-BE49-F238E27FC236}">
                <a16:creationId xmlns:a16="http://schemas.microsoft.com/office/drawing/2014/main" id="{A1B664E5-B732-F043-88CA-052C1147318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9879387" y="2383625"/>
            <a:ext cx="914400" cy="914400"/>
          </a:xfrm>
          <a:prstGeom prst="rect">
            <a:avLst/>
          </a:prstGeom>
        </p:spPr>
      </p:pic>
      <p:sp>
        <p:nvSpPr>
          <p:cNvPr id="2" name="TextBox 1">
            <a:extLst>
              <a:ext uri="{FF2B5EF4-FFF2-40B4-BE49-F238E27FC236}">
                <a16:creationId xmlns:a16="http://schemas.microsoft.com/office/drawing/2014/main" id="{26C79351-5928-1240-3FC3-9B96EE06288D}"/>
              </a:ext>
            </a:extLst>
          </p:cNvPr>
          <p:cNvSpPr txBox="1"/>
          <p:nvPr/>
        </p:nvSpPr>
        <p:spPr>
          <a:xfrm>
            <a:off x="6534555" y="125004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A6E68301-E88D-86BC-4471-BF68B775CABE}"/>
              </a:ext>
            </a:extLst>
          </p:cNvPr>
          <p:cNvSpPr txBox="1"/>
          <p:nvPr/>
        </p:nvSpPr>
        <p:spPr>
          <a:xfrm>
            <a:off x="1701282" y="2811804"/>
            <a:ext cx="2694473"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automatically assume that others think, believe, or behave as  you do.</a:t>
            </a:r>
          </a:p>
        </p:txBody>
      </p:sp>
    </p:spTree>
    <p:custDataLst>
      <p:tags r:id="rId1"/>
    </p:custDataLst>
    <p:extLst>
      <p:ext uri="{BB962C8B-B14F-4D97-AF65-F5344CB8AC3E}">
        <p14:creationId xmlns:p14="http://schemas.microsoft.com/office/powerpoint/2010/main" val="252721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EC4E4D1-664F-97EA-892B-D30A0B614EBD}"/>
              </a:ext>
            </a:extLst>
          </p:cNvPr>
          <p:cNvSpPr txBox="1"/>
          <p:nvPr/>
        </p:nvSpPr>
        <p:spPr>
          <a:xfrm>
            <a:off x="3000069" y="220139"/>
            <a:ext cx="832223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Committing to Ethical Communication</a:t>
            </a:r>
            <a:endParaRPr kumimoji="0" lang="en-GB"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endParaRPr>
          </a:p>
        </p:txBody>
      </p:sp>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246961" y="1124729"/>
            <a:ext cx="4498932" cy="142199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518993">
            <a:off x="-154901" y="798045"/>
            <a:ext cx="1832558" cy="2213631"/>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8024403" y="2953068"/>
            <a:ext cx="2436904" cy="1200329"/>
          </a:xfrm>
          <a:prstGeom prst="rect">
            <a:avLst/>
          </a:prstGeom>
          <a:noFill/>
        </p:spPr>
        <p:txBody>
          <a:bodyPr wrap="square">
            <a:spAutoFit/>
          </a:bodyPr>
          <a:lstStyle/>
          <a:p>
            <a:pPr lvl="0">
              <a:defRPr/>
            </a:pPr>
            <a:r>
              <a:rPr lang="ar-EG" sz="2400" b="1">
                <a:solidFill>
                  <a:prstClr val="black"/>
                </a:solidFill>
                <a:effectLst>
                  <a:outerShdw blurRad="38100" dist="38100" dir="2700000" algn="tl">
                    <a:srgbClr val="000000">
                      <a:alpha val="43137"/>
                    </a:srgbClr>
                  </a:outerShdw>
                </a:effectLst>
              </a:rPr>
              <a:t>تقبل الاختلافات في الآخرين دون الحكم عليهم.</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1" name="Graphic 10" descr="Badge 4 with solid fill">
            <a:extLst>
              <a:ext uri="{FF2B5EF4-FFF2-40B4-BE49-F238E27FC236}">
                <a16:creationId xmlns:a16="http://schemas.microsoft.com/office/drawing/2014/main" id="{E96E780C-C70E-5CE8-2CBC-73D683B2F027}"/>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283322" y="3046875"/>
            <a:ext cx="914400" cy="914400"/>
          </a:xfrm>
          <a:prstGeom prst="rect">
            <a:avLst/>
          </a:prstGeom>
        </p:spPr>
      </p:pic>
      <p:sp>
        <p:nvSpPr>
          <p:cNvPr id="2" name="TextBox 1">
            <a:extLst>
              <a:ext uri="{FF2B5EF4-FFF2-40B4-BE49-F238E27FC236}">
                <a16:creationId xmlns:a16="http://schemas.microsoft.com/office/drawing/2014/main" id="{A41D7F99-1C87-FFE0-AFBF-4D1B0A49C47C}"/>
              </a:ext>
            </a:extLst>
          </p:cNvPr>
          <p:cNvSpPr txBox="1"/>
          <p:nvPr/>
        </p:nvSpPr>
        <p:spPr>
          <a:xfrm>
            <a:off x="6534555" y="125004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A752BA81-C3FB-211B-F46F-3747419FCEA2}"/>
              </a:ext>
            </a:extLst>
          </p:cNvPr>
          <p:cNvSpPr txBox="1"/>
          <p:nvPr/>
        </p:nvSpPr>
        <p:spPr>
          <a:xfrm>
            <a:off x="1657023" y="2741620"/>
            <a:ext cx="243690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Accept differences in others without judging them.</a:t>
            </a:r>
          </a:p>
        </p:txBody>
      </p:sp>
    </p:spTree>
    <p:custDataLst>
      <p:tags r:id="rId1"/>
    </p:custDataLst>
    <p:extLst>
      <p:ext uri="{BB962C8B-B14F-4D97-AF65-F5344CB8AC3E}">
        <p14:creationId xmlns:p14="http://schemas.microsoft.com/office/powerpoint/2010/main" val="3634630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576304" y="1151903"/>
            <a:ext cx="3428184" cy="142199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6544" y="909756"/>
            <a:ext cx="1578122" cy="1906286"/>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8092365" y="3148376"/>
            <a:ext cx="2368942" cy="1200329"/>
          </a:xfrm>
          <a:prstGeom prst="rect">
            <a:avLst/>
          </a:prstGeom>
          <a:noFill/>
        </p:spPr>
        <p:txBody>
          <a:bodyPr wrap="square">
            <a:spAutoFit/>
          </a:bodyPr>
          <a:lstStyle/>
          <a:p>
            <a:pPr lvl="0">
              <a:defRPr/>
            </a:pPr>
            <a:r>
              <a:rPr lang="ar-EG" sz="2400" b="1">
                <a:solidFill>
                  <a:prstClr val="black"/>
                </a:solidFill>
                <a:effectLst>
                  <a:outerShdw blurRad="38100" dist="38100" dir="2700000" algn="tl">
                    <a:srgbClr val="000000">
                      <a:alpha val="43137"/>
                    </a:srgbClr>
                  </a:outerShdw>
                </a:effectLst>
              </a:rPr>
              <a:t>تعلم كيفية توصيل الاحترام في مختلف الثقافات.</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1" name="Graphic 10" descr="Badge 5 with solid fill">
            <a:extLst>
              <a:ext uri="{FF2B5EF4-FFF2-40B4-BE49-F238E27FC236}">
                <a16:creationId xmlns:a16="http://schemas.microsoft.com/office/drawing/2014/main" id="{CD4075FF-E4D6-F3C2-F176-A6DEA53C3229}"/>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46875"/>
            <a:ext cx="914400" cy="914400"/>
          </a:xfrm>
          <a:prstGeom prst="rect">
            <a:avLst/>
          </a:prstGeom>
        </p:spPr>
      </p:pic>
      <p:sp>
        <p:nvSpPr>
          <p:cNvPr id="2" name="TextBox 1">
            <a:extLst>
              <a:ext uri="{FF2B5EF4-FFF2-40B4-BE49-F238E27FC236}">
                <a16:creationId xmlns:a16="http://schemas.microsoft.com/office/drawing/2014/main" id="{6145F2F3-E529-8C66-62DF-61F3D6903422}"/>
              </a:ext>
            </a:extLst>
          </p:cNvPr>
          <p:cNvSpPr txBox="1"/>
          <p:nvPr/>
        </p:nvSpPr>
        <p:spPr>
          <a:xfrm>
            <a:off x="6534555" y="125004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18BC8DBF-293B-AA61-EFDA-9EFA42FFC8D5}"/>
              </a:ext>
            </a:extLst>
          </p:cNvPr>
          <p:cNvSpPr txBox="1"/>
          <p:nvPr/>
        </p:nvSpPr>
        <p:spPr>
          <a:xfrm>
            <a:off x="2105925" y="2814743"/>
            <a:ext cx="2368942"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Learn how to communicate respect in various cultures.</a:t>
            </a:r>
          </a:p>
        </p:txBody>
      </p:sp>
    </p:spTree>
    <p:custDataLst>
      <p:tags r:id="rId1"/>
    </p:custDataLst>
    <p:extLst>
      <p:ext uri="{BB962C8B-B14F-4D97-AF65-F5344CB8AC3E}">
        <p14:creationId xmlns:p14="http://schemas.microsoft.com/office/powerpoint/2010/main" val="3544389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2280638" y="1126895"/>
            <a:ext cx="4392011" cy="142199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38563" y="2171661"/>
            <a:ext cx="2588273" cy="3126494"/>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8484977" y="2953068"/>
            <a:ext cx="2226839" cy="1200329"/>
          </a:xfrm>
          <a:prstGeom prst="rect">
            <a:avLst/>
          </a:prstGeom>
          <a:noFill/>
        </p:spPr>
        <p:txBody>
          <a:bodyPr wrap="square">
            <a:spAutoFit/>
          </a:bodyPr>
          <a:lstStyle/>
          <a:p>
            <a:pPr lvl="0">
              <a:defRPr/>
            </a:pPr>
            <a:r>
              <a:rPr lang="ar-EG" sz="2400" b="1">
                <a:solidFill>
                  <a:prstClr val="black"/>
                </a:solidFill>
                <a:effectLst>
                  <a:outerShdw blurRad="38100" dist="38100" dir="2700000" algn="tl">
                    <a:srgbClr val="000000">
                      <a:alpha val="43137"/>
                    </a:srgbClr>
                  </a:outerShdw>
                </a:effectLst>
              </a:rPr>
              <a:t>تحمل الغموض والسيطرة على إحباطك.</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1" name="Graphic 10" descr="Badge 6 with solid fill">
            <a:extLst>
              <a:ext uri="{FF2B5EF4-FFF2-40B4-BE49-F238E27FC236}">
                <a16:creationId xmlns:a16="http://schemas.microsoft.com/office/drawing/2014/main" id="{D5C9CEBA-813A-0CF8-363C-858BB5D09E3F}"/>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097971" y="2038668"/>
            <a:ext cx="914400" cy="914400"/>
          </a:xfrm>
          <a:prstGeom prst="rect">
            <a:avLst/>
          </a:prstGeom>
        </p:spPr>
      </p:pic>
      <p:sp>
        <p:nvSpPr>
          <p:cNvPr id="2" name="TextBox 1">
            <a:extLst>
              <a:ext uri="{FF2B5EF4-FFF2-40B4-BE49-F238E27FC236}">
                <a16:creationId xmlns:a16="http://schemas.microsoft.com/office/drawing/2014/main" id="{75849D3A-2B1F-9BF4-EFB6-51EAAF9147A9}"/>
              </a:ext>
            </a:extLst>
          </p:cNvPr>
          <p:cNvSpPr txBox="1"/>
          <p:nvPr/>
        </p:nvSpPr>
        <p:spPr>
          <a:xfrm>
            <a:off x="2986220" y="2644170"/>
            <a:ext cx="2226839"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Tolerate ambiguity and control your frustration.</a:t>
            </a:r>
          </a:p>
        </p:txBody>
      </p:sp>
      <p:sp>
        <p:nvSpPr>
          <p:cNvPr id="3" name="TextBox 2">
            <a:extLst>
              <a:ext uri="{FF2B5EF4-FFF2-40B4-BE49-F238E27FC236}">
                <a16:creationId xmlns:a16="http://schemas.microsoft.com/office/drawing/2014/main" id="{ABCA5F8C-C219-478D-927E-33783D21753B}"/>
              </a:ext>
            </a:extLst>
          </p:cNvPr>
          <p:cNvSpPr txBox="1"/>
          <p:nvPr/>
        </p:nvSpPr>
        <p:spPr>
          <a:xfrm>
            <a:off x="6534555" y="125004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389912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68C1F08-E78F-4326-C8B5-544A807327D2}"/>
              </a:ext>
            </a:extLst>
          </p:cNvPr>
          <p:cNvSpPr txBox="1"/>
          <p:nvPr/>
        </p:nvSpPr>
        <p:spPr>
          <a:xfrm>
            <a:off x="909038" y="1265105"/>
            <a:ext cx="3934811" cy="1687963"/>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sp>
        <p:nvSpPr>
          <p:cNvPr id="15" name="TextBox 14">
            <a:extLst>
              <a:ext uri="{FF2B5EF4-FFF2-40B4-BE49-F238E27FC236}">
                <a16:creationId xmlns:a16="http://schemas.microsoft.com/office/drawing/2014/main" id="{E0E82457-6CD5-1EF5-B72F-D490480F1649}"/>
              </a:ext>
            </a:extLst>
          </p:cNvPr>
          <p:cNvSpPr txBox="1"/>
          <p:nvPr/>
        </p:nvSpPr>
        <p:spPr>
          <a:xfrm>
            <a:off x="6524245" y="3457725"/>
            <a:ext cx="3301877" cy="830997"/>
          </a:xfrm>
          <a:prstGeom prst="rect">
            <a:avLst/>
          </a:prstGeom>
          <a:noFill/>
        </p:spPr>
        <p:txBody>
          <a:bodyPr wrap="square">
            <a:spAutoFit/>
          </a:bodyPr>
          <a:lstStyle/>
          <a:p>
            <a:pPr lvl="0">
              <a:defRPr/>
            </a:pPr>
            <a:r>
              <a:rPr lang="ar-EG" sz="2400" b="1" dirty="0">
                <a:solidFill>
                  <a:prstClr val="black"/>
                </a:solidFill>
                <a:effectLst>
                  <a:outerShdw blurRad="38100" dist="38100" dir="2700000" algn="tl">
                    <a:srgbClr val="000000">
                      <a:alpha val="43137"/>
                    </a:srgbClr>
                  </a:outerShdw>
                </a:effectLst>
              </a:rPr>
              <a:t>لا تشتت انتباهك بعوامل سطحية مثل المظهر الشخصي.</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1" name="Graphic 10" descr="Badge 7 with solid fill">
            <a:extLst>
              <a:ext uri="{FF2B5EF4-FFF2-40B4-BE49-F238E27FC236}">
                <a16:creationId xmlns:a16="http://schemas.microsoft.com/office/drawing/2014/main" id="{6758D71F-0561-5D76-C897-658FC188345D}"/>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826122" y="3080844"/>
            <a:ext cx="914400" cy="914400"/>
          </a:xfrm>
          <a:prstGeom prst="rect">
            <a:avLst/>
          </a:prstGeom>
        </p:spPr>
      </p:pic>
      <p:sp>
        <p:nvSpPr>
          <p:cNvPr id="4" name="TextBox 3">
            <a:extLst>
              <a:ext uri="{FF2B5EF4-FFF2-40B4-BE49-F238E27FC236}">
                <a16:creationId xmlns:a16="http://schemas.microsoft.com/office/drawing/2014/main" id="{ECBCAA5A-DC16-37F8-75BE-7FD95F79FDCB}"/>
              </a:ext>
            </a:extLst>
          </p:cNvPr>
          <p:cNvSpPr txBox="1"/>
          <p:nvPr/>
        </p:nvSpPr>
        <p:spPr>
          <a:xfrm>
            <a:off x="1451478" y="3120103"/>
            <a:ext cx="3301877"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Don’t be distracted by superficial factors such as personal  appearance.</a:t>
            </a:r>
          </a:p>
        </p:txBody>
      </p:sp>
      <p:sp>
        <p:nvSpPr>
          <p:cNvPr id="5" name="TextBox 4">
            <a:extLst>
              <a:ext uri="{FF2B5EF4-FFF2-40B4-BE49-F238E27FC236}">
                <a16:creationId xmlns:a16="http://schemas.microsoft.com/office/drawing/2014/main" id="{1937C9DF-AA9E-EBAF-BEAB-5F855D2C62F7}"/>
              </a:ext>
            </a:extLst>
          </p:cNvPr>
          <p:cNvSpPr txBox="1"/>
          <p:nvPr/>
        </p:nvSpPr>
        <p:spPr>
          <a:xfrm>
            <a:off x="6534555" y="125004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0927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down)">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68C1F08-E78F-4326-C8B5-544A807327D2}"/>
              </a:ext>
            </a:extLst>
          </p:cNvPr>
          <p:cNvSpPr txBox="1"/>
          <p:nvPr/>
        </p:nvSpPr>
        <p:spPr>
          <a:xfrm>
            <a:off x="2008790" y="1213392"/>
            <a:ext cx="4429081" cy="1421992"/>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0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0096" y="1004742"/>
            <a:ext cx="1522661" cy="1839292"/>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7278007" y="3144608"/>
            <a:ext cx="2548115" cy="830997"/>
          </a:xfrm>
          <a:prstGeom prst="rect">
            <a:avLst/>
          </a:prstGeom>
          <a:noFill/>
        </p:spPr>
        <p:txBody>
          <a:bodyPr wrap="square">
            <a:spAutoFit/>
          </a:bodyPr>
          <a:lstStyle/>
          <a:p>
            <a:pPr lvl="0">
              <a:defRPr/>
            </a:pPr>
            <a:r>
              <a:rPr lang="ar-EG" sz="2400" b="1">
                <a:solidFill>
                  <a:prstClr val="black"/>
                </a:solidFill>
                <a:effectLst>
                  <a:outerShdw blurRad="38100" dist="38100" dir="2700000" algn="tl">
                    <a:srgbClr val="000000">
                      <a:alpha val="43137"/>
                    </a:srgbClr>
                  </a:outerShdw>
                </a:effectLst>
              </a:rPr>
              <a:t>تعرف على تحيزاتك الثقافية.</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6" name="Graphic 15" descr="Badge 8 with solid fill">
            <a:extLst>
              <a:ext uri="{FF2B5EF4-FFF2-40B4-BE49-F238E27FC236}">
                <a16:creationId xmlns:a16="http://schemas.microsoft.com/office/drawing/2014/main" id="{9D0BD6F2-D372-3EBD-6048-9377FC706044}"/>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826122" y="3080844"/>
            <a:ext cx="914400" cy="914400"/>
          </a:xfrm>
          <a:prstGeom prst="rect">
            <a:avLst/>
          </a:prstGeom>
        </p:spPr>
      </p:pic>
      <p:sp>
        <p:nvSpPr>
          <p:cNvPr id="2" name="TextBox 1">
            <a:extLst>
              <a:ext uri="{FF2B5EF4-FFF2-40B4-BE49-F238E27FC236}">
                <a16:creationId xmlns:a16="http://schemas.microsoft.com/office/drawing/2014/main" id="{150DE956-BC50-B5C9-3B35-7CC4B2827725}"/>
              </a:ext>
            </a:extLst>
          </p:cNvPr>
          <p:cNvSpPr txBox="1"/>
          <p:nvPr/>
        </p:nvSpPr>
        <p:spPr>
          <a:xfrm>
            <a:off x="2369874" y="2794915"/>
            <a:ext cx="2548115" cy="120032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Recognize your own cultural biases.</a:t>
            </a:r>
          </a:p>
        </p:txBody>
      </p:sp>
      <p:sp>
        <p:nvSpPr>
          <p:cNvPr id="3" name="TextBox 2">
            <a:extLst>
              <a:ext uri="{FF2B5EF4-FFF2-40B4-BE49-F238E27FC236}">
                <a16:creationId xmlns:a16="http://schemas.microsoft.com/office/drawing/2014/main" id="{872DF247-61F1-765F-D00F-8CD1077713BE}"/>
              </a:ext>
            </a:extLst>
          </p:cNvPr>
          <p:cNvSpPr txBox="1"/>
          <p:nvPr/>
        </p:nvSpPr>
        <p:spPr>
          <a:xfrm>
            <a:off x="6534555" y="1250045"/>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8325057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088150" y="1031283"/>
            <a:ext cx="3650605" cy="2241960"/>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sp>
        <p:nvSpPr>
          <p:cNvPr id="15" name="TextBox 14">
            <a:extLst>
              <a:ext uri="{FF2B5EF4-FFF2-40B4-BE49-F238E27FC236}">
                <a16:creationId xmlns:a16="http://schemas.microsoft.com/office/drawing/2014/main" id="{E0E82457-6CD5-1EF5-B72F-D490480F1649}"/>
              </a:ext>
            </a:extLst>
          </p:cNvPr>
          <p:cNvSpPr txBox="1"/>
          <p:nvPr/>
        </p:nvSpPr>
        <p:spPr>
          <a:xfrm>
            <a:off x="6761269" y="3774989"/>
            <a:ext cx="2609899" cy="830997"/>
          </a:xfrm>
          <a:prstGeom prst="rect">
            <a:avLst/>
          </a:prstGeom>
          <a:noFill/>
        </p:spPr>
        <p:txBody>
          <a:bodyPr wrap="square">
            <a:spAutoFit/>
          </a:bodyPr>
          <a:lstStyle/>
          <a:p>
            <a:pPr lvl="0">
              <a:defRPr/>
            </a:pPr>
            <a:r>
              <a:rPr lang="ar-EG" sz="2400" b="1">
                <a:solidFill>
                  <a:prstClr val="black"/>
                </a:solidFill>
                <a:effectLst>
                  <a:outerShdw blurRad="38100" dist="38100" dir="2700000" algn="tl">
                    <a:srgbClr val="000000">
                      <a:alpha val="43137"/>
                    </a:srgbClr>
                  </a:outerShdw>
                </a:effectLst>
              </a:rPr>
              <a:t>كن مرنا وكن مستعدا لتغيير عاداتك ومواقفك.</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5" name="Picture 4">
            <a:extLst>
              <a:ext uri="{FF2B5EF4-FFF2-40B4-BE49-F238E27FC236}">
                <a16:creationId xmlns:a16="http://schemas.microsoft.com/office/drawing/2014/main" id="{772806F4-BFFC-3B22-C5C4-7F125F226E90}"/>
              </a:ext>
            </a:extLst>
          </p:cNvPr>
          <p:cNvPicPr>
            <a:picLocks noChangeAspect="1"/>
          </p:cNvPicPr>
          <p:nvPr/>
        </p:nvPicPr>
        <p:blipFill>
          <a:blip r:embed="rId13"/>
          <a:stretch>
            <a:fillRect/>
          </a:stretch>
        </p:blipFill>
        <p:spPr>
          <a:xfrm>
            <a:off x="9866150" y="3055037"/>
            <a:ext cx="914479" cy="914479"/>
          </a:xfrm>
          <a:prstGeom prst="rect">
            <a:avLst/>
          </a:prstGeom>
        </p:spPr>
      </p:pic>
      <p:sp>
        <p:nvSpPr>
          <p:cNvPr id="2" name="TextBox 1">
            <a:extLst>
              <a:ext uri="{FF2B5EF4-FFF2-40B4-BE49-F238E27FC236}">
                <a16:creationId xmlns:a16="http://schemas.microsoft.com/office/drawing/2014/main" id="{526C5532-5CFE-2175-5CA7-E5FB3CE47A5A}"/>
              </a:ext>
            </a:extLst>
          </p:cNvPr>
          <p:cNvSpPr txBox="1"/>
          <p:nvPr/>
        </p:nvSpPr>
        <p:spPr>
          <a:xfrm>
            <a:off x="1608502" y="3429000"/>
            <a:ext cx="2609899"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Be flexible and be prepared to change your habits and attitudes.</a:t>
            </a:r>
          </a:p>
        </p:txBody>
      </p:sp>
      <p:sp>
        <p:nvSpPr>
          <p:cNvPr id="3" name="TextBox 2">
            <a:extLst>
              <a:ext uri="{FF2B5EF4-FFF2-40B4-BE49-F238E27FC236}">
                <a16:creationId xmlns:a16="http://schemas.microsoft.com/office/drawing/2014/main" id="{833EFD99-F9D5-0ED6-A755-643195BCEE4F}"/>
              </a:ext>
            </a:extLst>
          </p:cNvPr>
          <p:cNvSpPr txBox="1"/>
          <p:nvPr/>
        </p:nvSpPr>
        <p:spPr>
          <a:xfrm>
            <a:off x="6085766" y="1585473"/>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840918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1070689" y="1468732"/>
            <a:ext cx="3910097" cy="1687963"/>
          </a:xfrm>
          <a:prstGeom prst="rect">
            <a:avLst/>
          </a:prstGeom>
          <a:noFill/>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None/>
              <a:tabLst/>
              <a:defRPr/>
            </a:pPr>
            <a:r>
              <a:rPr kumimoji="0" lang="en-US"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rPr>
              <a:t>To  communicate more effectively in cross-cultural situations:</a:t>
            </a:r>
            <a:endParaRPr kumimoji="0" lang="en-GB" sz="2400" b="1" i="0" u="sng"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mn-cs"/>
            </a:endParaRPr>
          </a:p>
        </p:txBody>
      </p:sp>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1135" y="1030165"/>
            <a:ext cx="1676327" cy="2024912"/>
          </a:xfrm>
          <a:prstGeom prst="rect">
            <a:avLst/>
          </a:prstGeom>
        </p:spPr>
      </p:pic>
      <p:sp>
        <p:nvSpPr>
          <p:cNvPr id="15" name="TextBox 14">
            <a:extLst>
              <a:ext uri="{FF2B5EF4-FFF2-40B4-BE49-F238E27FC236}">
                <a16:creationId xmlns:a16="http://schemas.microsoft.com/office/drawing/2014/main" id="{E0E82457-6CD5-1EF5-B72F-D490480F1649}"/>
              </a:ext>
            </a:extLst>
          </p:cNvPr>
          <p:cNvSpPr txBox="1"/>
          <p:nvPr/>
        </p:nvSpPr>
        <p:spPr>
          <a:xfrm>
            <a:off x="7065441" y="3187443"/>
            <a:ext cx="2588273" cy="1200329"/>
          </a:xfrm>
          <a:prstGeom prst="rect">
            <a:avLst/>
          </a:prstGeom>
          <a:noFill/>
        </p:spPr>
        <p:txBody>
          <a:bodyPr wrap="square">
            <a:spAutoFit/>
          </a:bodyPr>
          <a:lstStyle/>
          <a:p>
            <a:pPr lvl="0" algn="r" rtl="1">
              <a:defRPr/>
            </a:pPr>
            <a:r>
              <a:rPr lang="ar-EG" sz="2400" b="1">
                <a:solidFill>
                  <a:prstClr val="black"/>
                </a:solidFill>
                <a:effectLst>
                  <a:outerShdw blurRad="38100" dist="38100" dir="2700000" algn="tl">
                    <a:srgbClr val="000000">
                      <a:alpha val="43137"/>
                    </a:srgbClr>
                  </a:outerShdw>
                </a:effectLst>
              </a:rPr>
              <a:t>لاحظ وتعلم. كلما تعلمت أكثر ، كلما كنت أكثر فعالية.</a:t>
            </a: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p:txBody>
      </p:sp>
      <p:pic>
        <p:nvPicPr>
          <p:cNvPr id="16" name="Graphic 15" descr="Badge 10 with solid fill">
            <a:extLst>
              <a:ext uri="{FF2B5EF4-FFF2-40B4-BE49-F238E27FC236}">
                <a16:creationId xmlns:a16="http://schemas.microsoft.com/office/drawing/2014/main" id="{98234AC1-700F-D275-0D09-AC27D3B9ABDB}"/>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10139980" y="3055077"/>
            <a:ext cx="914400" cy="914400"/>
          </a:xfrm>
          <a:prstGeom prst="rect">
            <a:avLst/>
          </a:prstGeom>
        </p:spPr>
      </p:pic>
      <p:sp>
        <p:nvSpPr>
          <p:cNvPr id="2" name="TextBox 1">
            <a:extLst>
              <a:ext uri="{FF2B5EF4-FFF2-40B4-BE49-F238E27FC236}">
                <a16:creationId xmlns:a16="http://schemas.microsoft.com/office/drawing/2014/main" id="{8AF65E41-4E3C-31C4-55CC-F8B1D37FAD3F}"/>
              </a:ext>
            </a:extLst>
          </p:cNvPr>
          <p:cNvSpPr txBox="1"/>
          <p:nvPr/>
        </p:nvSpPr>
        <p:spPr>
          <a:xfrm>
            <a:off x="6085766" y="1585473"/>
            <a:ext cx="3926752" cy="1133580"/>
          </a:xfrm>
          <a:prstGeom prst="rect">
            <a:avLst/>
          </a:prstGeom>
          <a:noFill/>
        </p:spPr>
        <p:txBody>
          <a:bodyPr wrap="square">
            <a:spAutoFit/>
          </a:bodyPr>
          <a:lstStyle/>
          <a:p>
            <a:pPr marL="457200" marR="0" indent="457200" algn="r" rtl="1">
              <a:lnSpc>
                <a:spcPct val="150000"/>
              </a:lnSpc>
              <a:spcBef>
                <a:spcPts val="0"/>
              </a:spcBef>
              <a:spcAft>
                <a:spcPts val="0"/>
              </a:spcAft>
            </a:pP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rPr>
              <a:t>للتواصل بشكل أكثر فعالية في المواقف بين الثقافات:</a:t>
            </a:r>
            <a:endParaRPr lang="en-GB"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endParaRPr>
          </a:p>
        </p:txBody>
      </p:sp>
      <p:sp>
        <p:nvSpPr>
          <p:cNvPr id="3" name="TextBox 2">
            <a:extLst>
              <a:ext uri="{FF2B5EF4-FFF2-40B4-BE49-F238E27FC236}">
                <a16:creationId xmlns:a16="http://schemas.microsoft.com/office/drawing/2014/main" id="{A689BF7F-A21F-AC25-905E-11FBCAFC8232}"/>
              </a:ext>
            </a:extLst>
          </p:cNvPr>
          <p:cNvSpPr txBox="1"/>
          <p:nvPr/>
        </p:nvSpPr>
        <p:spPr>
          <a:xfrm>
            <a:off x="1257766" y="3258313"/>
            <a:ext cx="2588273"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Observe and learn; the more you learn, the more effective you’ll be.</a:t>
            </a:r>
          </a:p>
        </p:txBody>
      </p:sp>
    </p:spTree>
    <p:custDataLst>
      <p:tags r:id="rId1"/>
    </p:custDataLst>
    <p:extLst>
      <p:ext uri="{BB962C8B-B14F-4D97-AF65-F5344CB8AC3E}">
        <p14:creationId xmlns:p14="http://schemas.microsoft.com/office/powerpoint/2010/main" val="1316426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7" name="TextBox 6">
            <a:extLst>
              <a:ext uri="{FF2B5EF4-FFF2-40B4-BE49-F238E27FC236}">
                <a16:creationId xmlns:a16="http://schemas.microsoft.com/office/drawing/2014/main" id="{268C1F08-E78F-4326-C8B5-544A807327D2}"/>
              </a:ext>
            </a:extLst>
          </p:cNvPr>
          <p:cNvSpPr txBox="1"/>
          <p:nvPr/>
        </p:nvSpPr>
        <p:spPr>
          <a:xfrm>
            <a:off x="6227497" y="1344987"/>
            <a:ext cx="4033868" cy="3970318"/>
          </a:xfrm>
          <a:prstGeom prst="rect">
            <a:avLst/>
          </a:prstGeom>
          <a:noFill/>
        </p:spPr>
        <p:txBody>
          <a:bodyPr wrap="square">
            <a:spAutoFit/>
          </a:bodyPr>
          <a:lstStyle/>
          <a:p>
            <a:pPr algn="r" rtl="1"/>
            <a:r>
              <a:rPr lang="ar-EG" b="1" u="sng" dirty="0">
                <a:effectLst>
                  <a:outerShdw blurRad="38100" dist="38100" dir="2700000" algn="tl">
                    <a:srgbClr val="000000">
                      <a:alpha val="43137"/>
                    </a:srgbClr>
                  </a:outerShdw>
                </a:effectLst>
              </a:rPr>
              <a:t>لمساعدتك في إعداد اتصالات كتابية فعالة 
بالنسبة للجماهير متعددة الثقافات ، تذكر هذه النصائح:</a:t>
            </a:r>
            <a:r>
              <a:rPr lang="ar-EG" b="1" dirty="0">
                <a:effectLst>
                  <a:outerShdw blurRad="38100" dist="38100" dir="2700000" algn="tl">
                    <a:srgbClr val="000000">
                      <a:alpha val="43137"/>
                    </a:srgbClr>
                  </a:outerShdw>
                </a:effectLst>
              </a:rPr>
              <a:t>
	استخدم لغة واضحة 
	خلص
	معالجة المراسلات الدولية بشكل صحيح
	استشهد بالأرقام بعناية.
	كن حذرا والاختصارات
	كن موجزا
	استخدام فقرات قصيرة
	استخدام الانتقالات: ربط الكلمات أو ربط الكلمات أو الكلمات الانتقالية)
 تستخدم لربط الأفكار المختلفة معا في النص الخاص بك.</a:t>
            </a:r>
            <a:endParaRPr lang="en-GB" b="1" dirty="0">
              <a:solidFill>
                <a:schemeClr val="accent6">
                  <a:lumMod val="75000"/>
                </a:schemeClr>
              </a:solidFill>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D6A8683F-8D75-74FB-7174-AA0A7CBEE5BE}"/>
              </a:ext>
            </a:extLst>
          </p:cNvPr>
          <p:cNvSpPr txBox="1"/>
          <p:nvPr/>
        </p:nvSpPr>
        <p:spPr>
          <a:xfrm>
            <a:off x="1157318" y="1344987"/>
            <a:ext cx="5211627" cy="3970318"/>
          </a:xfrm>
          <a:prstGeom prst="rect">
            <a:avLst/>
          </a:prstGeom>
          <a:noFill/>
        </p:spPr>
        <p:txBody>
          <a:bodyPr wrap="square">
            <a:spAutoFit/>
          </a:bodyPr>
          <a:lstStyle/>
          <a:p>
            <a:r>
              <a:rPr lang="en-US" b="1" u="sng" dirty="0">
                <a:effectLst>
                  <a:outerShdw blurRad="38100" dist="38100" dir="2700000" algn="tl">
                    <a:srgbClr val="000000">
                      <a:alpha val="43137"/>
                    </a:srgbClr>
                  </a:outerShdw>
                </a:effectLst>
              </a:rPr>
              <a:t>To help you prepare effective written communications </a:t>
            </a:r>
          </a:p>
          <a:p>
            <a:r>
              <a:rPr lang="en-US" b="1" u="sng" dirty="0">
                <a:effectLst>
                  <a:outerShdw blurRad="38100" dist="38100" dir="2700000" algn="tl">
                    <a:srgbClr val="000000">
                      <a:alpha val="43137"/>
                    </a:srgbClr>
                  </a:outerShdw>
                </a:effectLst>
              </a:rPr>
              <a:t>for multicultural audiences, remember these tips:</a:t>
            </a:r>
            <a:endParaRPr lang="en-GB" b="1" u="sng" dirty="0">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effectLst>
                  <a:outerShdw blurRad="38100" dist="38100" dir="2700000" algn="tl">
                    <a:srgbClr val="000000">
                      <a:alpha val="43137"/>
                    </a:srgbClr>
                  </a:outerShdw>
                </a:effectLst>
              </a:rPr>
              <a:t>	</a:t>
            </a:r>
            <a:r>
              <a:rPr lang="en-US" b="1" dirty="0">
                <a:solidFill>
                  <a:schemeClr val="tx2"/>
                </a:solidFill>
                <a:effectLst>
                  <a:outerShdw blurRad="38100" dist="38100" dir="2700000" algn="tl">
                    <a:srgbClr val="000000">
                      <a:alpha val="43137"/>
                    </a:srgbClr>
                  </a:outerShdw>
                </a:effectLst>
              </a:rPr>
              <a:t>Use plain language </a:t>
            </a:r>
            <a:endParaRPr lang="en-GB" b="1" dirty="0">
              <a:solidFill>
                <a:schemeClr val="tx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solidFill>
                  <a:srgbClr val="FF0000"/>
                </a:solidFill>
                <a:effectLst>
                  <a:outerShdw blurRad="38100" dist="38100" dir="2700000" algn="tl">
                    <a:srgbClr val="000000">
                      <a:alpha val="43137"/>
                    </a:srgbClr>
                  </a:outerShdw>
                </a:effectLst>
              </a:rPr>
              <a:t>	Be clear</a:t>
            </a:r>
            <a:endParaRPr lang="en-GB" b="1" dirty="0">
              <a:solidFill>
                <a:srgbClr val="FF000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effectLst>
                  <a:outerShdw blurRad="38100" dist="38100" dir="2700000" algn="tl">
                    <a:srgbClr val="000000">
                      <a:alpha val="43137"/>
                    </a:srgbClr>
                  </a:outerShdw>
                </a:effectLst>
              </a:rPr>
              <a:t>	</a:t>
            </a:r>
            <a:r>
              <a:rPr lang="en-US" b="1" dirty="0">
                <a:solidFill>
                  <a:schemeClr val="accent2">
                    <a:lumMod val="50000"/>
                  </a:schemeClr>
                </a:solidFill>
                <a:effectLst>
                  <a:outerShdw blurRad="38100" dist="38100" dir="2700000" algn="tl">
                    <a:srgbClr val="000000">
                      <a:alpha val="43137"/>
                    </a:srgbClr>
                  </a:outerShdw>
                </a:effectLst>
              </a:rPr>
              <a:t>Address international correspondence properly</a:t>
            </a:r>
            <a:endParaRPr lang="en-GB" b="1" dirty="0">
              <a:solidFill>
                <a:schemeClr val="accent2">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solidFill>
                  <a:schemeClr val="accent6">
                    <a:lumMod val="50000"/>
                  </a:schemeClr>
                </a:solidFill>
                <a:effectLst>
                  <a:outerShdw blurRad="38100" dist="38100" dir="2700000" algn="tl">
                    <a:srgbClr val="000000">
                      <a:alpha val="43137"/>
                    </a:srgbClr>
                  </a:outerShdw>
                </a:effectLst>
              </a:rPr>
              <a:t>	Cite numbers carefully.</a:t>
            </a:r>
            <a:endParaRPr lang="en-GB" b="1" dirty="0">
              <a:solidFill>
                <a:schemeClr val="accent6">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effectLst>
                  <a:outerShdw blurRad="38100" dist="38100" dir="2700000" algn="tl">
                    <a:srgbClr val="000000">
                      <a:alpha val="43137"/>
                    </a:srgbClr>
                  </a:outerShdw>
                </a:effectLst>
              </a:rPr>
              <a:t>	</a:t>
            </a:r>
            <a:r>
              <a:rPr lang="en-US" b="1" dirty="0">
                <a:solidFill>
                  <a:srgbClr val="0A1F61"/>
                </a:solidFill>
                <a:effectLst>
                  <a:outerShdw blurRad="38100" dist="38100" dir="2700000" algn="tl">
                    <a:srgbClr val="000000">
                      <a:alpha val="43137"/>
                    </a:srgbClr>
                  </a:outerShdw>
                </a:effectLst>
              </a:rPr>
              <a:t>Be careful and abbreviations</a:t>
            </a:r>
            <a:endParaRPr lang="en-GB" b="1" dirty="0">
              <a:solidFill>
                <a:srgbClr val="0A1F61"/>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effectLst>
                  <a:outerShdw blurRad="38100" dist="38100" dir="2700000" algn="tl">
                    <a:srgbClr val="000000">
                      <a:alpha val="43137"/>
                    </a:srgbClr>
                  </a:outerShdw>
                </a:effectLst>
              </a:rPr>
              <a:t>	</a:t>
            </a:r>
            <a:r>
              <a:rPr lang="en-US" b="1" dirty="0">
                <a:solidFill>
                  <a:schemeClr val="accent2"/>
                </a:solidFill>
                <a:effectLst>
                  <a:outerShdw blurRad="38100" dist="38100" dir="2700000" algn="tl">
                    <a:srgbClr val="000000">
                      <a:alpha val="43137"/>
                    </a:srgbClr>
                  </a:outerShdw>
                </a:effectLst>
              </a:rPr>
              <a:t>Be brief</a:t>
            </a:r>
            <a:endParaRPr lang="en-GB" b="1" dirty="0">
              <a:solidFill>
                <a:schemeClr val="accent2"/>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solidFill>
                  <a:srgbClr val="7030A0"/>
                </a:solidFill>
                <a:effectLst>
                  <a:outerShdw blurRad="38100" dist="38100" dir="2700000" algn="tl">
                    <a:srgbClr val="000000">
                      <a:alpha val="43137"/>
                    </a:srgbClr>
                  </a:outerShdw>
                </a:effectLst>
              </a:rPr>
              <a:t>	Use short paragraphs</a:t>
            </a:r>
            <a:endParaRPr lang="en-GB" b="1" dirty="0">
              <a:solidFill>
                <a:srgbClr val="7030A0"/>
              </a:solidFill>
              <a:effectLst>
                <a:outerShdw blurRad="38100" dist="38100" dir="2700000" algn="tl">
                  <a:srgbClr val="000000">
                    <a:alpha val="43137"/>
                  </a:srgbClr>
                </a:outerShdw>
              </a:effectLst>
            </a:endParaRPr>
          </a:p>
          <a:p>
            <a:pPr marL="457200" indent="-457200">
              <a:buFont typeface="Wingdings" panose="05000000000000000000" pitchFamily="2" charset="2"/>
              <a:buChar char="q"/>
            </a:pPr>
            <a:r>
              <a:rPr lang="en-US" b="1" dirty="0">
                <a:solidFill>
                  <a:schemeClr val="accent6">
                    <a:lumMod val="75000"/>
                  </a:schemeClr>
                </a:solidFill>
                <a:effectLst>
                  <a:outerShdw blurRad="38100" dist="38100" dir="2700000" algn="tl">
                    <a:srgbClr val="000000">
                      <a:alpha val="43137"/>
                    </a:srgbClr>
                  </a:outerShdw>
                </a:effectLst>
              </a:rPr>
              <a:t>	Use transitions: linking words, connecting words, or transitional words)</a:t>
            </a:r>
            <a:endParaRPr lang="ar-EG" b="1" dirty="0">
              <a:solidFill>
                <a:schemeClr val="accent6">
                  <a:lumMod val="75000"/>
                </a:schemeClr>
              </a:solidFill>
              <a:effectLst>
                <a:outerShdw blurRad="38100" dist="38100" dir="2700000" algn="tl">
                  <a:srgbClr val="000000">
                    <a:alpha val="43137"/>
                  </a:srgbClr>
                </a:outerShdw>
              </a:effectLst>
            </a:endParaRPr>
          </a:p>
          <a:p>
            <a:r>
              <a:rPr lang="en-US" b="1" dirty="0">
                <a:solidFill>
                  <a:schemeClr val="accent6">
                    <a:lumMod val="75000"/>
                  </a:schemeClr>
                </a:solidFill>
                <a:effectLst>
                  <a:outerShdw blurRad="38100" dist="38100" dir="2700000" algn="tl">
                    <a:srgbClr val="000000">
                      <a:alpha val="43137"/>
                    </a:srgbClr>
                  </a:outerShdw>
                </a:effectLst>
              </a:rPr>
              <a:t> are used to link together different ideas in your text.</a:t>
            </a:r>
            <a:endParaRPr lang="en-GB" b="1" dirty="0">
              <a:solidFill>
                <a:schemeClr val="accent6">
                  <a:lumMod val="75000"/>
                </a:schemeClr>
              </a:solidFill>
              <a:effectLst>
                <a:outerShdw blurRad="38100" dist="38100" dir="2700000" algn="tl">
                  <a:srgbClr val="000000">
                    <a:alpha val="43137"/>
                  </a:srgbClr>
                </a:outerShdw>
              </a:effectLst>
            </a:endParaRPr>
          </a:p>
        </p:txBody>
      </p:sp>
    </p:spTree>
    <p:custDataLst>
      <p:tags r:id="rId1"/>
    </p:custDataLst>
    <p:extLst>
      <p:ext uri="{BB962C8B-B14F-4D97-AF65-F5344CB8AC3E}">
        <p14:creationId xmlns:p14="http://schemas.microsoft.com/office/powerpoint/2010/main" val="253858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wipe(down)">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wipe(down)">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wipe(down)">
                                      <p:cBhvr>
                                        <p:cTn id="22" dur="500"/>
                                        <p:tgtEl>
                                          <p:spTgt spid="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2">
                                            <p:txEl>
                                              <p:pRg st="3" end="3"/>
                                            </p:txEl>
                                          </p:spTgt>
                                        </p:tgtEl>
                                        <p:attrNameLst>
                                          <p:attrName>style.visibility</p:attrName>
                                        </p:attrNameLst>
                                      </p:cBhvr>
                                      <p:to>
                                        <p:strVal val="visible"/>
                                      </p:to>
                                    </p:set>
                                    <p:animEffect transition="in" filter="wipe(down)">
                                      <p:cBhvr>
                                        <p:cTn id="27" dur="500"/>
                                        <p:tgtEl>
                                          <p:spTgt spid="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2">
                                            <p:txEl>
                                              <p:pRg st="4" end="4"/>
                                            </p:txEl>
                                          </p:spTgt>
                                        </p:tgtEl>
                                        <p:attrNameLst>
                                          <p:attrName>style.visibility</p:attrName>
                                        </p:attrNameLst>
                                      </p:cBhvr>
                                      <p:to>
                                        <p:strVal val="visible"/>
                                      </p:to>
                                    </p:set>
                                    <p:animEffect transition="in" filter="wipe(down)">
                                      <p:cBhvr>
                                        <p:cTn id="32" dur="500"/>
                                        <p:tgtEl>
                                          <p:spTgt spid="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2">
                                            <p:txEl>
                                              <p:pRg st="5" end="5"/>
                                            </p:txEl>
                                          </p:spTgt>
                                        </p:tgtEl>
                                        <p:attrNameLst>
                                          <p:attrName>style.visibility</p:attrName>
                                        </p:attrNameLst>
                                      </p:cBhvr>
                                      <p:to>
                                        <p:strVal val="visible"/>
                                      </p:to>
                                    </p:set>
                                    <p:animEffect transition="in" filter="wipe(down)">
                                      <p:cBhvr>
                                        <p:cTn id="37" dur="500"/>
                                        <p:tgtEl>
                                          <p:spTgt spid="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2">
                                            <p:txEl>
                                              <p:pRg st="6" end="6"/>
                                            </p:txEl>
                                          </p:spTgt>
                                        </p:tgtEl>
                                        <p:attrNameLst>
                                          <p:attrName>style.visibility</p:attrName>
                                        </p:attrNameLst>
                                      </p:cBhvr>
                                      <p:to>
                                        <p:strVal val="visible"/>
                                      </p:to>
                                    </p:set>
                                    <p:animEffect transition="in" filter="wipe(down)">
                                      <p:cBhvr>
                                        <p:cTn id="42" dur="500"/>
                                        <p:tgtEl>
                                          <p:spTgt spid="2">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2">
                                            <p:txEl>
                                              <p:pRg st="7" end="7"/>
                                            </p:txEl>
                                          </p:spTgt>
                                        </p:tgtEl>
                                        <p:attrNameLst>
                                          <p:attrName>style.visibility</p:attrName>
                                        </p:attrNameLst>
                                      </p:cBhvr>
                                      <p:to>
                                        <p:strVal val="visible"/>
                                      </p:to>
                                    </p:set>
                                    <p:animEffect transition="in" filter="wipe(down)">
                                      <p:cBhvr>
                                        <p:cTn id="47" dur="500"/>
                                        <p:tgtEl>
                                          <p:spTgt spid="2">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nodeType="clickEffect">
                                  <p:stCondLst>
                                    <p:cond delay="0"/>
                                  </p:stCondLst>
                                  <p:childTnLst>
                                    <p:set>
                                      <p:cBhvr>
                                        <p:cTn id="51" dur="1" fill="hold">
                                          <p:stCondLst>
                                            <p:cond delay="0"/>
                                          </p:stCondLst>
                                        </p:cTn>
                                        <p:tgtEl>
                                          <p:spTgt spid="2">
                                            <p:txEl>
                                              <p:pRg st="8" end="8"/>
                                            </p:txEl>
                                          </p:spTgt>
                                        </p:tgtEl>
                                        <p:attrNameLst>
                                          <p:attrName>style.visibility</p:attrName>
                                        </p:attrNameLst>
                                      </p:cBhvr>
                                      <p:to>
                                        <p:strVal val="visible"/>
                                      </p:to>
                                    </p:set>
                                    <p:animEffect transition="in" filter="wipe(down)">
                                      <p:cBhvr>
                                        <p:cTn id="52" dur="500"/>
                                        <p:tgtEl>
                                          <p:spTgt spid="2">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2">
                                            <p:txEl>
                                              <p:pRg st="9" end="9"/>
                                            </p:txEl>
                                          </p:spTgt>
                                        </p:tgtEl>
                                        <p:attrNameLst>
                                          <p:attrName>style.visibility</p:attrName>
                                        </p:attrNameLst>
                                      </p:cBhvr>
                                      <p:to>
                                        <p:strVal val="visible"/>
                                      </p:to>
                                    </p:set>
                                    <p:animEffect transition="in" filter="wipe(down)">
                                      <p:cBhvr>
                                        <p:cTn id="57" dur="500"/>
                                        <p:tgtEl>
                                          <p:spTgt spid="2">
                                            <p:txEl>
                                              <p:pRg st="9" end="9"/>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nodeType="clickEffect">
                                  <p:stCondLst>
                                    <p:cond delay="0"/>
                                  </p:stCondLst>
                                  <p:childTnLst>
                                    <p:set>
                                      <p:cBhvr>
                                        <p:cTn id="61" dur="1" fill="hold">
                                          <p:stCondLst>
                                            <p:cond delay="0"/>
                                          </p:stCondLst>
                                        </p:cTn>
                                        <p:tgtEl>
                                          <p:spTgt spid="2">
                                            <p:txEl>
                                              <p:pRg st="10" end="10"/>
                                            </p:txEl>
                                          </p:spTgt>
                                        </p:tgtEl>
                                        <p:attrNameLst>
                                          <p:attrName>style.visibility</p:attrName>
                                        </p:attrNameLst>
                                      </p:cBhvr>
                                      <p:to>
                                        <p:strVal val="visible"/>
                                      </p:to>
                                    </p:set>
                                    <p:animEffect transition="in" filter="wipe(down)">
                                      <p:cBhvr>
                                        <p:cTn id="62"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sp>
        <p:nvSpPr>
          <p:cNvPr id="11" name="TextBox 10">
            <a:extLst>
              <a:ext uri="{FF2B5EF4-FFF2-40B4-BE49-F238E27FC236}">
                <a16:creationId xmlns:a16="http://schemas.microsoft.com/office/drawing/2014/main" id="{B5C97561-5D20-2D73-DFDA-42A391C121F1}"/>
              </a:ext>
            </a:extLst>
          </p:cNvPr>
          <p:cNvSpPr txBox="1"/>
          <p:nvPr/>
        </p:nvSpPr>
        <p:spPr>
          <a:xfrm>
            <a:off x="6252519" y="1413977"/>
            <a:ext cx="4072197" cy="3970318"/>
          </a:xfrm>
          <a:prstGeom prst="rect">
            <a:avLst/>
          </a:prstGeom>
          <a:noFill/>
        </p:spPr>
        <p:txBody>
          <a:bodyPr wrap="square">
            <a:spAutoFit/>
          </a:bodyPr>
          <a:lstStyle/>
          <a:p>
            <a:pPr algn="r" rtl="1"/>
            <a:r>
              <a:rPr lang="ar-EG" b="1" u="sng" dirty="0">
                <a:effectLst>
                  <a:outerShdw blurRad="38100" dist="38100" dir="2700000" algn="tl">
                    <a:srgbClr val="000000">
                      <a:alpha val="43137"/>
                    </a:srgbClr>
                  </a:outerShdw>
                </a:effectLst>
              </a:rPr>
              <a:t>لمساعدتك في إعداد رسائل شفهية فعالة</a:t>
            </a:r>
            <a:endParaRPr lang="en-GB" b="1" u="sng" dirty="0">
              <a:effectLst>
                <a:outerShdw blurRad="38100" dist="38100" dir="2700000" algn="tl">
                  <a:srgbClr val="000000">
                    <a:alpha val="43137"/>
                  </a:srgbClr>
                </a:outerShdw>
              </a:effectLst>
            </a:endParaRPr>
          </a:p>
          <a:p>
            <a:pPr algn="r" rtl="1"/>
            <a:r>
              <a:rPr lang="ar-EG" b="1" u="sng" dirty="0">
                <a:effectLst>
                  <a:outerShdw blurRad="38100" dist="38100" dir="2700000" algn="tl">
                    <a:srgbClr val="000000">
                      <a:alpha val="43137"/>
                    </a:srgbClr>
                  </a:outerShdw>
                </a:effectLst>
              </a:rPr>
              <a:t> لأولئك الذين يتحدثون الإنجليزية 
ليست لغتهم الأم ، تذكر هذه النصائح:</a:t>
            </a:r>
            <a:r>
              <a:rPr lang="ar-EG" b="1" dirty="0">
                <a:effectLst>
                  <a:outerShdw blurRad="38100" dist="38100" dir="2700000" algn="tl">
                    <a:srgbClr val="000000">
                      <a:alpha val="43137"/>
                    </a:srgbClr>
                  </a:outerShdw>
                </a:effectLst>
              </a:rPr>
              <a:t>
تحدث بوضوح وبساطة وببطء نسبيا
ابحث عن التعليقات
أعد الصياغة إذا لزم الأمر
وضح نيتك الحقيقية بالتكرار والأمثلة
لا تتحدث مع الشخص الآخر
تعلم العبارات المهمة بلغة جمهورك
استمع بعناية واحترام
قم بتكييف أسلوب محادثتك مع أسلوب </a:t>
            </a:r>
            <a:endParaRPr lang="en-GB" b="1" dirty="0">
              <a:effectLst>
                <a:outerShdw blurRad="38100" dist="38100" dir="2700000" algn="tl">
                  <a:srgbClr val="000000">
                    <a:alpha val="43137"/>
                  </a:srgbClr>
                </a:outerShdw>
              </a:effectLst>
            </a:endParaRPr>
          </a:p>
          <a:p>
            <a:pPr algn="r" rtl="1"/>
            <a:r>
              <a:rPr lang="ar-EG" b="1" dirty="0">
                <a:effectLst>
                  <a:outerShdw blurRad="38100" dist="38100" dir="2700000" algn="tl">
                    <a:srgbClr val="000000">
                      <a:alpha val="43137"/>
                    </a:srgbClr>
                  </a:outerShdw>
                </a:effectLst>
              </a:rPr>
              <a:t>الشخص الآخر
تحقق بشكل متكرر من الفهم
وضح ما سيحدث بعد ذلك.</a:t>
            </a:r>
            <a:endParaRPr lang="en-US" dirty="0">
              <a:effectLst>
                <a:outerShdw blurRad="38100" dist="38100" dir="2700000" algn="tl">
                  <a:srgbClr val="000000">
                    <a:alpha val="43137"/>
                  </a:srgbClr>
                </a:outerShdw>
              </a:effectLst>
            </a:endParaRPr>
          </a:p>
        </p:txBody>
      </p:sp>
      <p:sp>
        <p:nvSpPr>
          <p:cNvPr id="2" name="TextBox 1">
            <a:extLst>
              <a:ext uri="{FF2B5EF4-FFF2-40B4-BE49-F238E27FC236}">
                <a16:creationId xmlns:a16="http://schemas.microsoft.com/office/drawing/2014/main" id="{5FE33630-2170-1CF4-1C73-A5C27BCC1AB2}"/>
              </a:ext>
            </a:extLst>
          </p:cNvPr>
          <p:cNvSpPr txBox="1"/>
          <p:nvPr/>
        </p:nvSpPr>
        <p:spPr>
          <a:xfrm>
            <a:off x="1383957" y="1475760"/>
            <a:ext cx="5765073" cy="3693319"/>
          </a:xfrm>
          <a:prstGeom prst="rect">
            <a:avLst/>
          </a:prstGeom>
          <a:noFill/>
        </p:spPr>
        <p:txBody>
          <a:bodyPr wrap="square">
            <a:spAutoFit/>
          </a:bodyPr>
          <a:lstStyle/>
          <a:p>
            <a:r>
              <a:rPr lang="en-US" b="1" u="sng" dirty="0">
                <a:solidFill>
                  <a:srgbClr val="C00000"/>
                </a:solidFill>
                <a:effectLst>
                  <a:outerShdw blurRad="38100" dist="38100" dir="2700000" algn="tl">
                    <a:srgbClr val="000000">
                      <a:alpha val="43137"/>
                    </a:srgbClr>
                  </a:outerShdw>
                </a:effectLst>
              </a:rPr>
              <a:t>To help you prepare effective oral messages for those who English is </a:t>
            </a:r>
            <a:endParaRPr lang="ar-EG" b="1" u="sng" dirty="0">
              <a:solidFill>
                <a:srgbClr val="C00000"/>
              </a:solidFill>
              <a:effectLst>
                <a:outerShdw blurRad="38100" dist="38100" dir="2700000" algn="tl">
                  <a:srgbClr val="000000">
                    <a:alpha val="43137"/>
                  </a:srgbClr>
                </a:outerShdw>
              </a:effectLst>
            </a:endParaRPr>
          </a:p>
          <a:p>
            <a:r>
              <a:rPr lang="en-US" b="1" u="sng" dirty="0">
                <a:solidFill>
                  <a:srgbClr val="C00000"/>
                </a:solidFill>
                <a:effectLst>
                  <a:outerShdw blurRad="38100" dist="38100" dir="2700000" algn="tl">
                    <a:srgbClr val="000000">
                      <a:alpha val="43137"/>
                    </a:srgbClr>
                  </a:outerShdw>
                </a:effectLst>
              </a:rPr>
              <a:t>not their native language, remember these tips:</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Speak clearly, simply, and relatively slowly</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Look for feedback</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Rephrase if necessary</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Clarify your true intent with repetition and examples</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Don’t talk down to the other person</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Learn important phrases in your audience’s language</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Listen carefully and respectfully</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Adapt your conversation style to the other person’s</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Check frequently for comprehension</a:t>
            </a:r>
          </a:p>
          <a:p>
            <a:pPr marL="457200" indent="-457200">
              <a:buFont typeface="Wingdings" panose="05000000000000000000" pitchFamily="2" charset="2"/>
              <a:buChar char="ü"/>
            </a:pPr>
            <a:r>
              <a:rPr lang="en-US" dirty="0">
                <a:effectLst>
                  <a:outerShdw blurRad="38100" dist="38100" dir="2700000" algn="tl">
                    <a:srgbClr val="000000">
                      <a:alpha val="43137"/>
                    </a:srgbClr>
                  </a:outerShdw>
                </a:effectLst>
              </a:rPr>
              <a:t>Clarify what will happen next.</a:t>
            </a:r>
          </a:p>
        </p:txBody>
      </p:sp>
    </p:spTree>
    <p:custDataLst>
      <p:tags r:id="rId1"/>
    </p:custDataLst>
    <p:extLst>
      <p:ext uri="{BB962C8B-B14F-4D97-AF65-F5344CB8AC3E}">
        <p14:creationId xmlns:p14="http://schemas.microsoft.com/office/powerpoint/2010/main" val="455776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 calcmode="lin" valueType="num">
                                      <p:cBhvr additive="base">
                                        <p:cTn id="2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 calcmode="lin" valueType="num">
                                      <p:cBhvr additive="base">
                                        <p:cTn id="2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2">
                                            <p:txEl>
                                              <p:pRg st="5" end="5"/>
                                            </p:txEl>
                                          </p:spTgt>
                                        </p:tgtEl>
                                        <p:attrNameLst>
                                          <p:attrName>style.visibility</p:attrName>
                                        </p:attrNameLst>
                                      </p:cBhvr>
                                      <p:to>
                                        <p:strVal val="visible"/>
                                      </p:to>
                                    </p:set>
                                    <p:anim calcmode="lin" valueType="num">
                                      <p:cBhvr additive="base">
                                        <p:cTn id="3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 calcmode="lin" valueType="num">
                                      <p:cBhvr additive="base">
                                        <p:cTn id="3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2">
                                            <p:txEl>
                                              <p:pRg st="7" end="7"/>
                                            </p:txEl>
                                          </p:spTgt>
                                        </p:tgtEl>
                                        <p:attrNameLst>
                                          <p:attrName>style.visibility</p:attrName>
                                        </p:attrNameLst>
                                      </p:cBhvr>
                                      <p:to>
                                        <p:strVal val="visible"/>
                                      </p:to>
                                    </p:set>
                                    <p:anim calcmode="lin" valueType="num">
                                      <p:cBhvr additive="base">
                                        <p:cTn id="4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2">
                                            <p:txEl>
                                              <p:pRg st="8" end="8"/>
                                            </p:txEl>
                                          </p:spTgt>
                                        </p:tgtEl>
                                        <p:attrNameLst>
                                          <p:attrName>style.visibility</p:attrName>
                                        </p:attrNameLst>
                                      </p:cBhvr>
                                      <p:to>
                                        <p:strVal val="visible"/>
                                      </p:to>
                                    </p:set>
                                    <p:anim calcmode="lin" valueType="num">
                                      <p:cBhvr additive="base">
                                        <p:cTn id="5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2">
                                            <p:txEl>
                                              <p:pRg st="9" end="9"/>
                                            </p:txEl>
                                          </p:spTgt>
                                        </p:tgtEl>
                                        <p:attrNameLst>
                                          <p:attrName>style.visibility</p:attrName>
                                        </p:attrNameLst>
                                      </p:cBhvr>
                                      <p:to>
                                        <p:strVal val="visible"/>
                                      </p:to>
                                    </p:set>
                                    <p:anim calcmode="lin" valueType="num">
                                      <p:cBhvr additive="base">
                                        <p:cTn id="5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2">
                                            <p:txEl>
                                              <p:pRg st="10" end="10"/>
                                            </p:txEl>
                                          </p:spTgt>
                                        </p:tgtEl>
                                        <p:attrNameLst>
                                          <p:attrName>style.visibility</p:attrName>
                                        </p:attrNameLst>
                                      </p:cBhvr>
                                      <p:to>
                                        <p:strVal val="visible"/>
                                      </p:to>
                                    </p:set>
                                    <p:anim calcmode="lin" valueType="num">
                                      <p:cBhvr additive="base">
                                        <p:cTn id="63"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2">
                                            <p:txEl>
                                              <p:pRg st="11" end="11"/>
                                            </p:txEl>
                                          </p:spTgt>
                                        </p:tgtEl>
                                        <p:attrNameLst>
                                          <p:attrName>style.visibility</p:attrName>
                                        </p:attrNameLst>
                                      </p:cBhvr>
                                      <p:to>
                                        <p:strVal val="visible"/>
                                      </p:to>
                                    </p:set>
                                    <p:anim calcmode="lin" valueType="num">
                                      <p:cBhvr additive="base">
                                        <p:cTn id="69"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 grpId="0"/>
    </p:bldLst>
  </p:timing>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xmlns:aink="http://schemas.microsoft.com/office/drawing/2016/ink">
        <mc:Choice Requires="p14 aink">
          <p:contentPart p14:bwMode="auto" r:id="rId4">
            <p14:nvContentPartPr>
              <p14:cNvPr id="12" name="Ink 11">
                <a:extLst>
                  <a:ext uri="{FF2B5EF4-FFF2-40B4-BE49-F238E27FC236}">
                    <a16:creationId xmlns:a16="http://schemas.microsoft.com/office/drawing/2014/main" id="{A3431B54-42E5-F630-6B80-DAA904D3F4F9}"/>
                  </a:ext>
                </a:extLst>
              </p14:cNvPr>
              <p14:cNvContentPartPr/>
              <p14:nvPr/>
            </p14:nvContentPartPr>
            <p14:xfrm>
              <a:off x="8204111" y="2953068"/>
              <a:ext cx="40320" cy="360"/>
            </p14:xfrm>
          </p:contentPart>
        </mc:Choice>
        <mc:Fallback xmlns="">
          <p:pic>
            <p:nvPicPr>
              <p:cNvPr id="12" name="Ink 11">
                <a:extLst>
                  <a:ext uri="{FF2B5EF4-FFF2-40B4-BE49-F238E27FC236}">
                    <a16:creationId xmlns:a16="http://schemas.microsoft.com/office/drawing/2014/main" id="{A3431B54-42E5-F630-6B80-DAA904D3F4F9}"/>
                  </a:ext>
                </a:extLst>
              </p:cNvPr>
              <p:cNvPicPr/>
              <p:nvPr/>
            </p:nvPicPr>
            <p:blipFill>
              <a:blip r:embed="rId12"/>
              <a:stretch>
                <a:fillRect/>
              </a:stretch>
            </p:blipFill>
            <p:spPr>
              <a:xfrm>
                <a:off x="8195111" y="2944068"/>
                <a:ext cx="57960" cy="18000"/>
              </a:xfrm>
              <a:prstGeom prst="rect">
                <a:avLst/>
              </a:prstGeom>
            </p:spPr>
          </p:pic>
        </mc:Fallback>
      </mc:AlternateContent>
      <p:pic>
        <p:nvPicPr>
          <p:cNvPr id="9" name="Picture 8" descr="Cartoon bee with megaphone">
            <a:extLst>
              <a:ext uri="{FF2B5EF4-FFF2-40B4-BE49-F238E27FC236}">
                <a16:creationId xmlns:a16="http://schemas.microsoft.com/office/drawing/2014/main" id="{0448D039-C542-558B-2C19-7196715942A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rot="1257298">
            <a:off x="44298" y="909486"/>
            <a:ext cx="1762272" cy="2128729"/>
          </a:xfrm>
          <a:prstGeom prst="rect">
            <a:avLst/>
          </a:prstGeom>
        </p:spPr>
      </p:pic>
      <p:sp>
        <p:nvSpPr>
          <p:cNvPr id="11" name="TextBox 10">
            <a:extLst>
              <a:ext uri="{FF2B5EF4-FFF2-40B4-BE49-F238E27FC236}">
                <a16:creationId xmlns:a16="http://schemas.microsoft.com/office/drawing/2014/main" id="{37DC5421-0F3F-42BF-006B-8E6DFB66757B}"/>
              </a:ext>
            </a:extLst>
          </p:cNvPr>
          <p:cNvSpPr txBox="1"/>
          <p:nvPr/>
        </p:nvSpPr>
        <p:spPr>
          <a:xfrm>
            <a:off x="6096241" y="1343676"/>
            <a:ext cx="4296380" cy="3371564"/>
          </a:xfrm>
          <a:prstGeom prst="rect">
            <a:avLst/>
          </a:prstGeom>
          <a:noFill/>
        </p:spPr>
        <p:txBody>
          <a:bodyPr wrap="square">
            <a:spAutoFit/>
          </a:bodyPr>
          <a:lstStyle/>
          <a:p>
            <a:pPr marL="457200" indent="-457200" algn="r" rtl="1">
              <a:lnSpc>
                <a:spcPct val="150000"/>
              </a:lnSpc>
              <a:buFont typeface="Wingdings" panose="05000000000000000000" pitchFamily="2" charset="2"/>
              <a:buChar char="q"/>
            </a:pPr>
            <a:r>
              <a:rPr lang="ar-EG" b="1" dirty="0">
                <a:effectLst>
                  <a:outerShdw blurRad="38100" dist="38100" dir="2700000" algn="tl">
                    <a:srgbClr val="000000">
                      <a:alpha val="43137"/>
                    </a:srgbClr>
                  </a:outerShdw>
                </a:effectLst>
              </a:rPr>
              <a:t>تعتمد الشركات اليوم بشكل كبير على التكنولوجيا لتحسين عملية الاتصال ، 
للتواصل بشكل فعال ، ستحتاج إلى إبقاء التكنولوجيا في منظورها الصحيح ، 
معرفة كيفية استخدام مجموعة متنوعة من هذه التقنيات في العمل. 
استخدم الأدوات التكنولوجية بشكل منتج وافصل عن الكمبيوتر بشكل متكرر للتواصل شخصيا.</a:t>
            </a:r>
            <a:endParaRPr lang="en-US" sz="1200" dirty="0"/>
          </a:p>
        </p:txBody>
      </p:sp>
      <p:sp>
        <p:nvSpPr>
          <p:cNvPr id="2" name="TextBox 1">
            <a:extLst>
              <a:ext uri="{FF2B5EF4-FFF2-40B4-BE49-F238E27FC236}">
                <a16:creationId xmlns:a16="http://schemas.microsoft.com/office/drawing/2014/main" id="{6308A23E-4C21-C805-5B02-AE30339DAC61}"/>
              </a:ext>
            </a:extLst>
          </p:cNvPr>
          <p:cNvSpPr txBox="1"/>
          <p:nvPr/>
        </p:nvSpPr>
        <p:spPr>
          <a:xfrm>
            <a:off x="1258143" y="1343676"/>
            <a:ext cx="4837857" cy="4462760"/>
          </a:xfrm>
          <a:prstGeom prst="rect">
            <a:avLst/>
          </a:prstGeom>
          <a:noFill/>
        </p:spPr>
        <p:txBody>
          <a:bodyPr wrap="square">
            <a:spAutoFit/>
          </a:bodyPr>
          <a:lstStyle/>
          <a:p>
            <a:pPr marL="457200" indent="-457200">
              <a:lnSpc>
                <a:spcPct val="150000"/>
              </a:lnSpc>
              <a:buFont typeface="Wingdings" panose="05000000000000000000" pitchFamily="2" charset="2"/>
              <a:buChar char="q"/>
            </a:pPr>
            <a:r>
              <a:rPr lang="en-US" b="1" dirty="0">
                <a:effectLst>
                  <a:outerShdw blurRad="38100" dist="38100" dir="2700000" algn="tl">
                    <a:srgbClr val="000000">
                      <a:alpha val="43137"/>
                    </a:srgbClr>
                  </a:outerShdw>
                </a:effectLst>
              </a:rPr>
              <a:t>Today’s businesses rely heavily on technology to improve the communication process, </a:t>
            </a:r>
          </a:p>
          <a:p>
            <a:pPr marL="457200" indent="-457200">
              <a:lnSpc>
                <a:spcPct val="150000"/>
              </a:lnSpc>
              <a:buFont typeface="Wingdings" panose="05000000000000000000" pitchFamily="2" charset="2"/>
              <a:buChar char="q"/>
            </a:pPr>
            <a:r>
              <a:rPr lang="en-US" b="1" dirty="0">
                <a:effectLst>
                  <a:outerShdw blurRad="38100" dist="38100" dir="2700000" algn="tl">
                    <a:srgbClr val="000000">
                      <a:alpha val="43137"/>
                    </a:srgbClr>
                  </a:outerShdw>
                </a:effectLst>
              </a:rPr>
              <a:t>To communicate effectively you’ll need to keep technology in perspective, </a:t>
            </a:r>
          </a:p>
          <a:p>
            <a:pPr marL="457200" indent="-457200">
              <a:lnSpc>
                <a:spcPct val="150000"/>
              </a:lnSpc>
              <a:buFont typeface="Wingdings" panose="05000000000000000000" pitchFamily="2" charset="2"/>
              <a:buChar char="q"/>
            </a:pPr>
            <a:r>
              <a:rPr lang="en-US" b="1" dirty="0">
                <a:effectLst>
                  <a:outerShdw blurRad="38100" dist="38100" dir="2700000" algn="tl">
                    <a:srgbClr val="000000">
                      <a:alpha val="43137"/>
                    </a:srgbClr>
                  </a:outerShdw>
                </a:effectLst>
              </a:rPr>
              <a:t>know how to use a variety of these technologies on the job. </a:t>
            </a:r>
          </a:p>
          <a:p>
            <a:pPr marL="457200" indent="-457200">
              <a:lnSpc>
                <a:spcPct val="150000"/>
              </a:lnSpc>
              <a:buFont typeface="Wingdings" panose="05000000000000000000" pitchFamily="2" charset="2"/>
              <a:buChar char="q"/>
            </a:pPr>
            <a:r>
              <a:rPr lang="en-US" b="1" dirty="0">
                <a:effectLst>
                  <a:outerShdw blurRad="38100" dist="38100" dir="2700000" algn="tl">
                    <a:srgbClr val="000000">
                      <a:alpha val="43137"/>
                    </a:srgbClr>
                  </a:outerShdw>
                </a:effectLst>
              </a:rPr>
              <a:t>Use  technological tools productively and disengage from the computer frequently to communicate in person.</a:t>
            </a:r>
          </a:p>
          <a:p>
            <a:endParaRPr lang="en-US" sz="1200" dirty="0"/>
          </a:p>
        </p:txBody>
      </p:sp>
    </p:spTree>
    <p:custDataLst>
      <p:tags r:id="rId1"/>
    </p:custDataLst>
    <p:extLst>
      <p:ext uri="{BB962C8B-B14F-4D97-AF65-F5344CB8AC3E}">
        <p14:creationId xmlns:p14="http://schemas.microsoft.com/office/powerpoint/2010/main" val="22420012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Flowchart: Alternate Process 8">
            <a:extLst>
              <a:ext uri="{FF2B5EF4-FFF2-40B4-BE49-F238E27FC236}">
                <a16:creationId xmlns:a16="http://schemas.microsoft.com/office/drawing/2014/main" id="{44A10972-5B02-41B2-A41A-03F21A789D17}"/>
              </a:ext>
            </a:extLst>
          </p:cNvPr>
          <p:cNvSpPr/>
          <p:nvPr/>
        </p:nvSpPr>
        <p:spPr>
          <a:xfrm>
            <a:off x="5676900" y="0"/>
            <a:ext cx="6565900" cy="457200"/>
          </a:xfrm>
          <a:prstGeom prst="flowChartAlternateProcess">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625972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8.3|-18.3|0|0|0|20|4.6|13.7|11.9"/>
</p:tagLst>
</file>

<file path=ppt/tags/tag2.xml><?xml version="1.0" encoding="utf-8"?>
<p:tagLst xmlns:a="http://schemas.openxmlformats.org/drawingml/2006/main" xmlns:r="http://schemas.openxmlformats.org/officeDocument/2006/relationships" xmlns:p="http://schemas.openxmlformats.org/presentationml/2006/main">
  <p:tag name="TIMING" val="|2.9|1"/>
</p:tagLst>
</file>

<file path=ppt/tags/tag3.xml><?xml version="1.0" encoding="utf-8"?>
<p:tagLst xmlns:a="http://schemas.openxmlformats.org/drawingml/2006/main" xmlns:r="http://schemas.openxmlformats.org/officeDocument/2006/relationships" xmlns:p="http://schemas.openxmlformats.org/presentationml/2006/main">
  <p:tag name="TIMING" val="|28.5|9.8|27.4"/>
</p:tagLst>
</file>

<file path=ppt/tags/tag4.xml><?xml version="1.0" encoding="utf-8"?>
<p:tagLst xmlns:a="http://schemas.openxmlformats.org/drawingml/2006/main" xmlns:r="http://schemas.openxmlformats.org/officeDocument/2006/relationships" xmlns:p="http://schemas.openxmlformats.org/presentationml/2006/main">
  <p:tag name="TIMING" val="|29.2|7|6.4|41.9|32.6"/>
</p:tagLst>
</file>

<file path=ppt/tags/tag5.xml><?xml version="1.0" encoding="utf-8"?>
<p:tagLst xmlns:a="http://schemas.openxmlformats.org/drawingml/2006/main" xmlns:r="http://schemas.openxmlformats.org/officeDocument/2006/relationships" xmlns:p="http://schemas.openxmlformats.org/presentationml/2006/main">
  <p:tag name="TIMING" val="|12.7|1.4"/>
</p:tagLst>
</file>

<file path=ppt/tags/tag6.xml><?xml version="1.0" encoding="utf-8"?>
<p:tagLst xmlns:a="http://schemas.openxmlformats.org/drawingml/2006/main" xmlns:r="http://schemas.openxmlformats.org/officeDocument/2006/relationships" xmlns:p="http://schemas.openxmlformats.org/presentationml/2006/main">
  <p:tag name="TIMING" val="|10.8|1.5|34.1"/>
</p:tagLst>
</file>

<file path=ppt/tags/tag7.xml><?xml version="1.0" encoding="utf-8"?>
<p:tagLst xmlns:a="http://schemas.openxmlformats.org/drawingml/2006/main" xmlns:r="http://schemas.openxmlformats.org/officeDocument/2006/relationships" xmlns:p="http://schemas.openxmlformats.org/presentationml/2006/main">
  <p:tag name="TIMING" val="|0.8"/>
</p:tagLst>
</file>

<file path=ppt/tags/tag8.xml><?xml version="1.0" encoding="utf-8"?>
<p:tagLst xmlns:a="http://schemas.openxmlformats.org/drawingml/2006/main" xmlns:r="http://schemas.openxmlformats.org/officeDocument/2006/relationships" xmlns:p="http://schemas.openxmlformats.org/presentationml/2006/main">
  <p:tag name="TIMING" val="|2.3|125.9|17.2"/>
</p:tagLst>
</file>

<file path=ppt/tags/tag9.xml><?xml version="1.0" encoding="utf-8"?>
<p:tagLst xmlns:a="http://schemas.openxmlformats.org/drawingml/2006/main" xmlns:r="http://schemas.openxmlformats.org/officeDocument/2006/relationships" xmlns:p="http://schemas.openxmlformats.org/presentationml/2006/main">
  <p:tag name="TIMING" val="|1.1|9.4|51.7"/>
</p:tagLst>
</file>

<file path=ppt/tags/tag10.xml><?xml version="1.0" encoding="utf-8"?>
<p:tagLst xmlns:a="http://schemas.openxmlformats.org/drawingml/2006/main" xmlns:r="http://schemas.openxmlformats.org/officeDocument/2006/relationships" xmlns:p="http://schemas.openxmlformats.org/presentationml/2006/main">
  <p:tag name="TIMING" val="|9.2|9.6|64.5|8.7"/>
</p:tagLst>
</file>

<file path=ppt/tags/tag11.xml><?xml version="1.0" encoding="utf-8"?>
<p:tagLst xmlns:a="http://schemas.openxmlformats.org/drawingml/2006/main" xmlns:r="http://schemas.openxmlformats.org/officeDocument/2006/relationships" xmlns:p="http://schemas.openxmlformats.org/presentationml/2006/main">
  <p:tag name="TIMING" val="|1.1|5.8|16.8|66.9|38.4"/>
</p:tagLst>
</file>

<file path=ppt/tags/tag12.xml><?xml version="1.0" encoding="utf-8"?>
<p:tagLst xmlns:a="http://schemas.openxmlformats.org/drawingml/2006/main" xmlns:r="http://schemas.openxmlformats.org/officeDocument/2006/relationships" xmlns:p="http://schemas.openxmlformats.org/presentationml/2006/main">
  <p:tag name="TIMING" val="|75"/>
</p:tagLst>
</file>

<file path=ppt/tags/tag13.xml><?xml version="1.0" encoding="utf-8"?>
<p:tagLst xmlns:a="http://schemas.openxmlformats.org/drawingml/2006/main" xmlns:r="http://schemas.openxmlformats.org/officeDocument/2006/relationships" xmlns:p="http://schemas.openxmlformats.org/presentationml/2006/main">
  <p:tag name="TIMING" val="|3.1"/>
</p:tagLst>
</file>

<file path=ppt/tags/tag14.xml><?xml version="1.0" encoding="utf-8"?>
<p:tagLst xmlns:a="http://schemas.openxmlformats.org/drawingml/2006/main" xmlns:r="http://schemas.openxmlformats.org/officeDocument/2006/relationships" xmlns:p="http://schemas.openxmlformats.org/presentationml/2006/main">
  <p:tag name="TIMING" val="|0.8"/>
</p:tagLst>
</file>

<file path=ppt/tags/tag15.xml><?xml version="1.0" encoding="utf-8"?>
<p:tagLst xmlns:a="http://schemas.openxmlformats.org/drawingml/2006/main" xmlns:r="http://schemas.openxmlformats.org/officeDocument/2006/relationships" xmlns:p="http://schemas.openxmlformats.org/presentationml/2006/main">
  <p:tag name="TIMING" val="|0.5"/>
</p:tagLst>
</file>

<file path=ppt/tags/tag16.xml><?xml version="1.0" encoding="utf-8"?>
<p:tagLst xmlns:a="http://schemas.openxmlformats.org/drawingml/2006/main" xmlns:r="http://schemas.openxmlformats.org/officeDocument/2006/relationships" xmlns:p="http://schemas.openxmlformats.org/presentationml/2006/main">
  <p:tag name="TIMING" val="|0.7"/>
</p:tagLst>
</file>

<file path=ppt/tags/tag17.xml><?xml version="1.0" encoding="utf-8"?>
<p:tagLst xmlns:a="http://schemas.openxmlformats.org/drawingml/2006/main" xmlns:r="http://schemas.openxmlformats.org/officeDocument/2006/relationships" xmlns:p="http://schemas.openxmlformats.org/presentationml/2006/main">
  <p:tag name="TIMING" val="|41.6"/>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1.4"/>
</p:tagLst>
</file>

<file path=ppt/tags/tag20.xml><?xml version="1.0" encoding="utf-8"?>
<p:tagLst xmlns:a="http://schemas.openxmlformats.org/drawingml/2006/main" xmlns:r="http://schemas.openxmlformats.org/officeDocument/2006/relationships" xmlns:p="http://schemas.openxmlformats.org/presentationml/2006/main">
  <p:tag name="TIMING" val="|68.7"/>
</p:tagLst>
</file>

<file path=ppt/tags/tag21.xml><?xml version="1.0" encoding="utf-8"?>
<p:tagLst xmlns:a="http://schemas.openxmlformats.org/drawingml/2006/main" xmlns:r="http://schemas.openxmlformats.org/officeDocument/2006/relationships" xmlns:p="http://schemas.openxmlformats.org/presentationml/2006/main">
  <p:tag name="TIMING" val="|15.4"/>
</p:tagLst>
</file>

<file path=ppt/tags/tag22.xml><?xml version="1.0" encoding="utf-8"?>
<p:tagLst xmlns:a="http://schemas.openxmlformats.org/drawingml/2006/main" xmlns:r="http://schemas.openxmlformats.org/officeDocument/2006/relationships" xmlns:p="http://schemas.openxmlformats.org/presentationml/2006/main">
  <p:tag name="TIMING" val="|0.7|1.4|0.8|97|2.3|76.5|14|27.7|4.2|3.6"/>
</p:tagLst>
</file>

<file path=ppt/tags/tag23.xml><?xml version="1.0" encoding="utf-8"?>
<p:tagLst xmlns:a="http://schemas.openxmlformats.org/drawingml/2006/main" xmlns:r="http://schemas.openxmlformats.org/officeDocument/2006/relationships" xmlns:p="http://schemas.openxmlformats.org/presentationml/2006/main">
  <p:tag name="TIMING" val="|78|1|9.5|28.2|86.2|13.1|166.5|30.6|82.3|43"/>
</p:tagLst>
</file>

<file path=ppt/tags/tag24.xml><?xml version="1.0" encoding="utf-8"?>
<p:tagLst xmlns:a="http://schemas.openxmlformats.org/drawingml/2006/main" xmlns:r="http://schemas.openxmlformats.org/officeDocument/2006/relationships" xmlns:p="http://schemas.openxmlformats.org/presentationml/2006/main">
  <p:tag name="TIMING" val="|2.2|15.8|15.6|29.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165890-251F-4901-B9C2-E3535207F489}"/>
</file>

<file path=customXml/itemProps2.xml><?xml version="1.0" encoding="utf-8"?>
<ds:datastoreItem xmlns:ds="http://schemas.openxmlformats.org/officeDocument/2006/customXml" ds:itemID="{5FA8AB4C-4366-4231-9832-7BEE1DDE3D2F}"/>
</file>

<file path=customXml/itemProps3.xml><?xml version="1.0" encoding="utf-8"?>
<ds:datastoreItem xmlns:ds="http://schemas.openxmlformats.org/officeDocument/2006/customXml" ds:itemID="{9875C7C1-199D-4920-BD9C-3D490347525C}"/>
</file>

<file path=docProps/app.xml><?xml version="1.0" encoding="utf-8"?>
<Properties xmlns="http://schemas.openxmlformats.org/officeDocument/2006/extended-properties" xmlns:vt="http://schemas.openxmlformats.org/officeDocument/2006/docPropsVTypes">
  <TotalTime>5810</TotalTime>
  <Words>2655</Words>
  <Application>Microsoft Office PowerPoint</Application>
  <PresentationFormat>Widescreen</PresentationFormat>
  <Paragraphs>295</Paragraphs>
  <Slides>43</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PT Bold Heading</vt:lpstr>
      <vt:lpstr>Sakkal Majalla</vt:lpstr>
      <vt:lpstr>Tahoma</vt:lpstr>
      <vt:lpstr>Times New Roman</vt:lpstr>
      <vt:lpstr>Wingdings</vt:lpstr>
      <vt:lpstr>Office Theme</vt:lpstr>
      <vt:lpstr>PRESENTATION AND WRITING SKILLS     مهارات العرض والكتابة      lecture No. 2 المحاضرة الثانية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132</cp:revision>
  <dcterms:created xsi:type="dcterms:W3CDTF">2021-08-03T13:03:26Z</dcterms:created>
  <dcterms:modified xsi:type="dcterms:W3CDTF">2024-09-20T18:44:09Z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