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271" r:id="rId3"/>
    <p:sldId id="313" r:id="rId4"/>
    <p:sldId id="276" r:id="rId5"/>
    <p:sldId id="526" r:id="rId6"/>
    <p:sldId id="530" r:id="rId7"/>
    <p:sldId id="531" r:id="rId8"/>
    <p:sldId id="532" r:id="rId9"/>
    <p:sldId id="534" r:id="rId10"/>
    <p:sldId id="533" r:id="rId11"/>
    <p:sldId id="535" r:id="rId12"/>
    <p:sldId id="553" r:id="rId13"/>
    <p:sldId id="554" r:id="rId14"/>
    <p:sldId id="536" r:id="rId15"/>
    <p:sldId id="537" r:id="rId16"/>
    <p:sldId id="542" r:id="rId17"/>
    <p:sldId id="543" r:id="rId18"/>
    <p:sldId id="545" r:id="rId19"/>
    <p:sldId id="546" r:id="rId20"/>
    <p:sldId id="547" r:id="rId21"/>
    <p:sldId id="544" r:id="rId22"/>
    <p:sldId id="538" r:id="rId23"/>
    <p:sldId id="548" r:id="rId24"/>
    <p:sldId id="539" r:id="rId25"/>
    <p:sldId id="549" r:id="rId26"/>
    <p:sldId id="540" r:id="rId27"/>
    <p:sldId id="550" r:id="rId28"/>
    <p:sldId id="541" r:id="rId29"/>
    <p:sldId id="551" r:id="rId30"/>
    <p:sldId id="552" r:id="rId31"/>
    <p:sldId id="555" r:id="rId32"/>
    <p:sldId id="556" r:id="rId33"/>
    <p:sldId id="557" r:id="rId34"/>
    <p:sldId id="558" r:id="rId35"/>
    <p:sldId id="527" r:id="rId36"/>
    <p:sldId id="559" r:id="rId37"/>
    <p:sldId id="528" r:id="rId38"/>
    <p:sldId id="560" r:id="rId39"/>
    <p:sldId id="561" r:id="rId40"/>
    <p:sldId id="562" r:id="rId41"/>
    <p:sldId id="529" r:id="rId42"/>
    <p:sldId id="563" r:id="rId43"/>
    <p:sldId id="56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1"/>
            <p14:sldId id="532"/>
            <p14:sldId id="534"/>
            <p14:sldId id="533"/>
            <p14:sldId id="535"/>
            <p14:sldId id="553"/>
            <p14:sldId id="554"/>
            <p14:sldId id="536"/>
            <p14:sldId id="537"/>
            <p14:sldId id="542"/>
            <p14:sldId id="543"/>
            <p14:sldId id="545"/>
            <p14:sldId id="546"/>
            <p14:sldId id="547"/>
            <p14:sldId id="544"/>
            <p14:sldId id="538"/>
            <p14:sldId id="548"/>
            <p14:sldId id="539"/>
            <p14:sldId id="549"/>
            <p14:sldId id="540"/>
            <p14:sldId id="550"/>
            <p14:sldId id="541"/>
            <p14:sldId id="551"/>
            <p14:sldId id="552"/>
            <p14:sldId id="555"/>
            <p14:sldId id="556"/>
            <p14:sldId id="557"/>
            <p14:sldId id="558"/>
            <p14:sldId id="527"/>
            <p14:sldId id="559"/>
            <p14:sldId id="528"/>
            <p14:sldId id="560"/>
            <p14:sldId id="561"/>
            <p14:sldId id="562"/>
            <p14:sldId id="529"/>
            <p14:sldId id="563"/>
            <p14:sldId id="5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228"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m/arabic/business/2014/02/140212_toyota_prius_recall" TargetMode="External"/><Relationship Id="rId1" Type="http://schemas.openxmlformats.org/officeDocument/2006/relationships/slideLayout" Target="../slideLayouts/slideLayout15.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hyperlink" Target="https://www.bbc.com/arabic/science-and-tech-39026665" TargetMode="External"/><Relationship Id="rId2" Type="http://schemas.openxmlformats.org/officeDocument/2006/relationships/hyperlink" Target="https://www.bbc.com/arabic/science-and-tech-62150134" TargetMode="Externa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54254/2753-7064/25/20231946" TargetMode="External"/><Relationship Id="rId2" Type="http://schemas.openxmlformats.org/officeDocument/2006/relationships/hyperlink" Target="https://doi.org/10.31269/triplec.v22i1.1483"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doi.org/10.4108/eai.17-6-2022.2322694" TargetMode="External"/><Relationship Id="rId4" Type="http://schemas.openxmlformats.org/officeDocument/2006/relationships/hyperlink" Target="https://doi.org/10.25299/ijmcr.v1i1.4587"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doi.org/10.54254/2753-7048/56/20241685" TargetMode="External"/><Relationship Id="rId2" Type="http://schemas.openxmlformats.org/officeDocument/2006/relationships/hyperlink" Target="https://doi.org/10.1093/acrefore/9780190228613.013.1355"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doi.org/10.34719/bmry9489"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7876"/>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pitchFamily="2" charset="-78"/>
                <a:cs typeface="Alexandria" pitchFamily="2" charset="-78"/>
              </a:rPr>
              <a:t>المحاضرة الثالثة</a:t>
            </a:r>
          </a:p>
          <a:p>
            <a:pPr algn="ctr" rtl="1">
              <a:lnSpc>
                <a:spcPct val="150000"/>
              </a:lnSpc>
            </a:pPr>
            <a:r>
              <a:rPr lang="ar-EG" sz="2400" b="1">
                <a:solidFill>
                  <a:srgbClr val="00B0F0"/>
                </a:solidFill>
                <a:latin typeface="Alexandria" pitchFamily="2" charset="-78"/>
                <a:cs typeface="Alexandria" pitchFamily="2" charset="-78"/>
              </a:rPr>
              <a:t> إدارة الأزمات عبر الإعلام الجديد</a:t>
            </a:r>
            <a:endParaRPr lang="ar-EG" sz="24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20044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تشتمل المحاضرة على:​</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نتناول في هذه المحاضرة: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مفهوم الأزمة، والسمات الأساسية للأزمة.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 التفرقة بين مفهوم (الحادث- المشكلة- القضية- الكارثة-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العوامل المؤثرة على فهم طبيعة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دورة حياة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تخطيط الاتصال ما قبل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 الاتصال في مرحلة الأزمة.</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 الاتصال في مرحلة ما بعد الأزمة.</a:t>
            </a:r>
          </a:p>
          <a:p>
            <a:pPr marL="285750" indent="-285750" algn="r" rtl="1">
              <a:lnSpc>
                <a:spcPct val="15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98907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إدارة الأزمة تعد من أكثر التحديات التي تواجه المؤسسات والشركات، إذ إنها تتطلب التعامل السريع والفعال مع الأحداث غير المتوقعة التي قد تشكل تهديدًا كبيرًا لاستمرارية وسمعة المؤسسة. في مجال العلاقات العامة، تلعب إدارة الأزمات دورًا محوريًا لأنها تمثل الوسيلة الأساسية للتواصل مع الجمهور الداخلي والخارجي في أوقات التوتر والأزمات. يهدف هذا الدور إلى التخفيف من حدة الأزمة، واستعادة الثقة والحفاظ على سمعة المؤسسة.</a:t>
            </a:r>
          </a:p>
          <a:p>
            <a:pPr algn="just" rtl="1">
              <a:lnSpc>
                <a:spcPct val="150000"/>
              </a:lnSpc>
            </a:pPr>
            <a:r>
              <a:rPr lang="ar-EG" sz="1600" dirty="0">
                <a:latin typeface="Alexandria" pitchFamily="2" charset="-78"/>
                <a:cs typeface="Alexandria" pitchFamily="2" charset="-78"/>
              </a:rPr>
              <a:t>وُتعد العلاقات العامة ضرورية في مراحل مختلفة من إدارة الأزمة: بدءًا من التنبؤ بالأزمة وتحديد مخاطرها قبل حدوثها، مرورًا بإدارة الأزمة عند وقوعها من خلال التواصل الفعّال مع الأطراف المعنية، وصولاً إلى استعادة الأمور بعد الأزمة. ويكمن الخطر في الفشل في التعامل مع الأزمات بشكل صحيح؛ إذ يمكن أن يؤدي ذلك إلى تدهور سمعة المؤسسة وفقدان ثقة الجمهور، مما قد يكون له تأثيرات بعيدة المدى على نجاح واستمرارية المنظمة.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4" y="1685494"/>
            <a:ext cx="11579742" cy="4644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501161" y="649543"/>
            <a:ext cx="275999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مفهوم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2956" y="1636634"/>
            <a:ext cx="11062010"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الأزمة تُعرّف على أنها موقف خطير ومفاجئ يشكل تهديداً خطيراً أو غير متوقع لأهداف وقيم وممتلكات الأفراد أو المؤسسات أو الدول. وتحدث الأزمة عندما يكون هناك تحدٍ كبير يعيق عملية اتخاذ القرار، مما يتطلب استجابة سريعة وفعالة للحد من آثارها السلبية والسيطرة عليها بأقل الخسائر الممكنة. يمكن للأزمات أن تكون طبيعية مثل الكوارث البيئية أو من صنع الإنسان مثل النزاعات والحروب أو الأزمات الاقتصادية.</a:t>
            </a:r>
          </a:p>
          <a:p>
            <a:pPr algn="just" rtl="1">
              <a:lnSpc>
                <a:spcPct val="150000"/>
              </a:lnSpc>
            </a:pPr>
            <a:r>
              <a:rPr lang="ar-EG" sz="1600" dirty="0">
                <a:latin typeface="Alexandria" pitchFamily="2" charset="-78"/>
                <a:cs typeface="Alexandria" pitchFamily="2" charset="-78"/>
              </a:rPr>
              <a:t>وهي تهيداً خطرًا متوقعًا أو غير متوقع لأهداف وقيم ومعتقدات وممتلكات الأفراد والمنظمات والدول والتي تحد من عملية اتخاذ القرار.</a:t>
            </a:r>
          </a:p>
          <a:p>
            <a:pPr algn="just" rtl="1">
              <a:lnSpc>
                <a:spcPct val="150000"/>
              </a:lnSpc>
            </a:pPr>
            <a:r>
              <a:rPr lang="ar-EG" sz="1600" dirty="0">
                <a:latin typeface="Alexandria" pitchFamily="2" charset="-78"/>
                <a:cs typeface="Alexandria" pitchFamily="2" charset="-78"/>
              </a:rPr>
              <a:t> وفي مجال العلاقات العامة يمكن تعريف الأزمة على أنها حالة طارئة تواجهها المؤسسات والشركات والحكومات، وتتسم بالتعقيد والخطورة والتأثير السلبي على الحياة الاجتماعية والاقتصادية والسياسية. وتشمل إدارة الأزمات في مجال العلاقات العامة تحليل الوضع وتقييم المخاطر وتطوير الخطط والاستراتيجيات والتعامل مع الأزمات بشكل فعال وسريع وبأقل الخسائر.</a:t>
            </a:r>
          </a:p>
          <a:p>
            <a:pPr algn="just" rtl="1">
              <a:lnSpc>
                <a:spcPct val="150000"/>
              </a:lnSpc>
            </a:pPr>
            <a:r>
              <a:rPr lang="ar-EG" sz="1600" dirty="0">
                <a:latin typeface="Alexandria" pitchFamily="2" charset="-78"/>
                <a:cs typeface="Alexandria" pitchFamily="2" charset="-78"/>
              </a:rPr>
              <a:t>لذا فإنه من الضروري على المؤسسات ومستخدميها ـ وعلى رأسهم العلاقات العامة ـ أن يستوعبوا الفروق بين الأزمة والمفاهيم التي قد يختلط معناها أو مفهومها بالأزمة.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852BE2E-EF5A-3637-75A9-C1B075E31481}"/>
              </a:ext>
            </a:extLst>
          </p:cNvPr>
          <p:cNvPicPr>
            <a:picLocks noChangeAspect="1"/>
          </p:cNvPicPr>
          <p:nvPr/>
        </p:nvPicPr>
        <p:blipFill>
          <a:blip r:embed="rId3">
            <a:duotone>
              <a:schemeClr val="accent5">
                <a:shade val="45000"/>
                <a:satMod val="135000"/>
              </a:schemeClr>
              <a:prstClr val="white"/>
            </a:duotone>
          </a:blip>
          <a:stretch>
            <a:fillRect/>
          </a:stretch>
        </p:blipFill>
        <p:spPr>
          <a:xfrm>
            <a:off x="3090478" y="-125966"/>
            <a:ext cx="2833340" cy="1905332"/>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67990" y="1638893"/>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44408" y="868182"/>
            <a:ext cx="275999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خصائص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93401" y="1717826"/>
            <a:ext cx="11062010" cy="39748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تتميز الأزمة بأنها لحظة حاسمة تتطلب تدخلًا فوريًا واستجابة سريعة لإعادة الأمور إلى مسارها الطبيعي. وبالتالي، تتطلب إدارة الأزمات استخدام استراتيجيات فعالة للتعامل مع تداعيات الأزمة وتجنب تفاقمها.</a:t>
            </a:r>
          </a:p>
          <a:p>
            <a:pPr algn="just" rtl="1">
              <a:lnSpc>
                <a:spcPct val="150000"/>
              </a:lnSpc>
            </a:pPr>
            <a:r>
              <a:rPr lang="ar-EG" sz="1600" dirty="0">
                <a:latin typeface="Alexandria" pitchFamily="2" charset="-78"/>
                <a:cs typeface="Alexandria" pitchFamily="2" charset="-78"/>
              </a:rPr>
              <a:t>والأزمات تتميز بعدد من الخصائص التي تجعلها تختلف من حيث النوعية والأثر، وأهم هذه الخصائص هي:</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المفاجأة: </a:t>
            </a:r>
            <a:r>
              <a:rPr lang="ar-EG" sz="1600" dirty="0">
                <a:latin typeface="Alexandria" pitchFamily="2" charset="-78"/>
                <a:cs typeface="Alexandria" pitchFamily="2" charset="-78"/>
              </a:rPr>
              <a:t>قد تكون الأزمة حدثاً مفاجئاً غير متوقع أو قد تكون نتيجة سلسلة من الأحداث المتوقعة.</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التنوع: </a:t>
            </a:r>
            <a:r>
              <a:rPr lang="ar-EG" sz="1600" dirty="0">
                <a:latin typeface="Alexandria" pitchFamily="2" charset="-78"/>
                <a:cs typeface="Alexandria" pitchFamily="2" charset="-78"/>
              </a:rPr>
              <a:t>تختلف الأزمات فيما بينها من حيث النوع والدرجة، وبالتالي تتطلب استجابات وإجراءات مختلفة للتعامل معها .</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التهديد: </a:t>
            </a:r>
            <a:r>
              <a:rPr lang="ar-EG" sz="1600" dirty="0">
                <a:latin typeface="Alexandria" pitchFamily="2" charset="-78"/>
                <a:cs typeface="Alexandria" pitchFamily="2" charset="-78"/>
              </a:rPr>
              <a:t>تمثل الأزمات تهديداً حقيقياً للقيم أو الممتلكات أو استقرار الأفراد أو المؤسسات أو الدول.</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الضغوط الزمنية: </a:t>
            </a:r>
            <a:r>
              <a:rPr lang="ar-EG" sz="1600" dirty="0">
                <a:latin typeface="Alexandria" pitchFamily="2" charset="-78"/>
                <a:cs typeface="Alexandria" pitchFamily="2" charset="-78"/>
              </a:rPr>
              <a:t>عادة ما تتطلب الأزمات استجابات سريعة للتقليل من تأثيراتها، مما يجعل الوقت عاملاً حاسماً في التعامل معها.</a:t>
            </a:r>
          </a:p>
          <a:p>
            <a:pPr marL="285750" indent="-285750" algn="just" rtl="1">
              <a:lnSpc>
                <a:spcPct val="150000"/>
              </a:lnSpc>
              <a:buFont typeface="Wingdings" panose="05000000000000000000" pitchFamily="2" charset="2"/>
              <a:buChar char="ü"/>
            </a:pPr>
            <a:r>
              <a:rPr lang="ar-EG" b="1" dirty="0">
                <a:latin typeface="Alexandria" pitchFamily="2" charset="-78"/>
                <a:cs typeface="Alexandria" pitchFamily="2" charset="-78"/>
              </a:rPr>
              <a:t>التأثيرات المتعددة: </a:t>
            </a:r>
            <a:r>
              <a:rPr lang="ar-EG" sz="1600" dirty="0">
                <a:latin typeface="Alexandria" pitchFamily="2" charset="-78"/>
                <a:cs typeface="Alexandria" pitchFamily="2" charset="-78"/>
              </a:rPr>
              <a:t>قد تؤثر الأزمة في جوانب متعددة، مثل الجوانب الاقتصادية أو الاجتماعية أو السياسية، ما يزيد من تعقيد إدارة الأزمة.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750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815" y="2265575"/>
            <a:ext cx="1106201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يمكن تعريف الحادث على أنه فعل مادي له تأثير سلبي على الفرد أو المنظمة. </a:t>
            </a:r>
          </a:p>
          <a:p>
            <a:pPr algn="just" rtl="1">
              <a:lnSpc>
                <a:spcPct val="150000"/>
              </a:lnSpc>
            </a:pPr>
            <a:r>
              <a:rPr lang="ar-EG" sz="1600" dirty="0">
                <a:latin typeface="Alexandria" pitchFamily="2" charset="-78"/>
                <a:cs typeface="Alexandria" pitchFamily="2" charset="-78"/>
              </a:rPr>
              <a:t>والحادث عبارة عن حدث مفاجئ يحدث في فترة زمنية قصيرة ويمكن أن يكون نتيجة خطأ أو ظروف غير متوقعة، مثل وقوع حادث سيارة أو عطل في المعدات. الحادث في الغالب يتسم بالفورية ولا يترك أثرًا طويل الأمد بعد التعامل معه، وغالبًا ما يكون الضرر الناجم عنه محدودًا ومحددًا. من ناحية أخرى، الأزمة تتسم بالاستمرارية والتمدد، وهي ليست مجرد حدث مفاجئ بل حالة قد تؤثر على النظام بأكمله وتتطلب إدارة معقدة ومتكاملة للحد من تأثيراتها السلبية.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b="1" dirty="0">
                <a:latin typeface="Alexandria" pitchFamily="2" charset="-78"/>
                <a:cs typeface="Alexandria" pitchFamily="2" charset="-78"/>
              </a:rPr>
              <a:t>الفرق الرئيسي بين الحادث والأزمة هو </a:t>
            </a:r>
            <a:r>
              <a:rPr lang="ar-EG" sz="1600" dirty="0">
                <a:latin typeface="Alexandria" pitchFamily="2" charset="-78"/>
                <a:cs typeface="Alexandria" pitchFamily="2" charset="-78"/>
              </a:rPr>
              <a:t>أن الحادث يختفي أثره فور وقوعه بعد اتخاذ التدابير المناسبة، بينما الأزمة قد تكون نتيجة لحادث، لكنها تتطور إلى مشكلة أوسع تتطلب استجابة متواصلة وجهود متعددة لحلها.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7563068" y="1736408"/>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الحادث</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25303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815" y="2265575"/>
            <a:ext cx="1106201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فعلى سبيل المثال، إذا اشتعلت النيران في أحد المصانع وتم حصارها وإخمادها بسرعة، وتسبب ذلك في بعض الخسائر المادية والبشرية، ومع ذلك لم يعرف الجمهور الخارجي شيئا عما حدث، ولم تتسرب أخباره إلى وسائل الإعلام، فإن توصيف ما وقع يسمى حادث.</a:t>
            </a:r>
          </a:p>
          <a:p>
            <a:pPr algn="just" rtl="1">
              <a:lnSpc>
                <a:spcPct val="150000"/>
              </a:lnSpc>
            </a:pPr>
            <a:r>
              <a:rPr lang="ar-EG" sz="1600" dirty="0">
                <a:latin typeface="Alexandria" pitchFamily="2" charset="-78"/>
                <a:cs typeface="Alexandria" pitchFamily="2" charset="-78"/>
              </a:rPr>
              <a:t>ومن جهة أخرى فإن حادثا بسيطا لعميل غاضب يشتكي من منتج ما (مثل وجود حشرة داخل مشروب غازي)، ويحمل هذا العميل شكواه إلى إحدى وسائل الإعلام مؤيدا دعواه بالدليل المادي (زجاجة المشروب وداخلها الحشرة) يمكن لهذا الحادث الصغير أن يتحول إلى أزمة كبرى لشركة المشروبات الغازية. ذلك أن هذا الحادث الصغير يحظى بالنشر السلبي من جانبي وسائل الإعلام. وينطوي على تهديد شديد لسمعة المنظمة. فالعنصر الذي يحيل الحادثة إلى أزمة هو النشر السلبي من جانب وسائل الإعلام الذي يلحق الضرر بسمعة المنظمة.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4772722" y="1736408"/>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أمثلة على الحوادث  ومتى تتحول لأزمة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54244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6121" y="2107194"/>
            <a:ext cx="11222903"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يشير قاموس </a:t>
            </a:r>
            <a:r>
              <a:rPr lang="en-US" sz="1600" dirty="0">
                <a:latin typeface="Alexandria" pitchFamily="2" charset="-78"/>
                <a:cs typeface="Alexandria" pitchFamily="2" charset="-78"/>
              </a:rPr>
              <a:t>Webster </a:t>
            </a:r>
            <a:r>
              <a:rPr lang="ar-EG" sz="1600" dirty="0">
                <a:latin typeface="Alexandria" pitchFamily="2" charset="-78"/>
                <a:cs typeface="Alexandria" pitchFamily="2" charset="-78"/>
              </a:rPr>
              <a:t>إلى أن </a:t>
            </a:r>
            <a:r>
              <a:rPr lang="ar-EG" sz="1600" dirty="0">
                <a:solidFill>
                  <a:srgbClr val="FF0000"/>
                </a:solidFill>
                <a:latin typeface="Alexandria" pitchFamily="2" charset="-78"/>
                <a:cs typeface="Alexandria" pitchFamily="2" charset="-78"/>
              </a:rPr>
              <a:t>المشكلة " حالة صعبة تتطلب حلا ".</a:t>
            </a:r>
          </a:p>
          <a:p>
            <a:pPr algn="just" rtl="1">
              <a:lnSpc>
                <a:spcPct val="150000"/>
              </a:lnSpc>
            </a:pPr>
            <a:r>
              <a:rPr lang="ar-EG" sz="1600" dirty="0">
                <a:latin typeface="Alexandria" pitchFamily="2" charset="-78"/>
                <a:cs typeface="Alexandria" pitchFamily="2" charset="-78"/>
              </a:rPr>
              <a:t>كذلك فإن المشكلة " حالات تتعقد فيها عوامل متشابكة تتصف بالغموض ويحتاج إلى حلها معرفة أسبابها وتحليل عناصرها وظروفها".</a:t>
            </a:r>
          </a:p>
          <a:p>
            <a:pPr algn="just" rtl="1">
              <a:lnSpc>
                <a:spcPct val="150000"/>
              </a:lnSpc>
            </a:pPr>
            <a:r>
              <a:rPr lang="ar-EG" sz="1600" dirty="0">
                <a:latin typeface="Alexandria" pitchFamily="2" charset="-78"/>
                <a:cs typeface="Alexandria" pitchFamily="2" charset="-78"/>
              </a:rPr>
              <a:t>والمشكلة تعني عوائق وصعوبات تحول دون الوصول للهدف المأمول، ويؤدي تراكم المشكلات إلى تراكم الأزمات إذا تكرر حدوثها، أو إذا استمرت لفترة طويلة دون حل.</a:t>
            </a:r>
          </a:p>
          <a:p>
            <a:pPr algn="just" rtl="1">
              <a:lnSpc>
                <a:spcPct val="150000"/>
              </a:lnSpc>
            </a:pPr>
            <a:r>
              <a:rPr lang="ar-EG" sz="1600" dirty="0">
                <a:latin typeface="Alexandria" pitchFamily="2" charset="-78"/>
                <a:cs typeface="Alexandria" pitchFamily="2" charset="-78"/>
              </a:rPr>
              <a:t>والمشكلة هي تحدٍ أو موقف غير مرغوب فيه يحدث ضمن السياق الطبيعي للحياة اليومية. المشكلة تحتاج إلى تحليل وتفكير لإيجاد حلول مناسبة، وعادة ما تكون قابلة للتنبؤ والسيطرة عليها باستخدام أساليب إدارة تقليدية. المشكلات قد تكون بسيطة أو معقدة، ولكنها ليست بالضرورة تتطلب تدخلاً عاجلاً أو إجراءات استثنائية.</a:t>
            </a:r>
          </a:p>
          <a:p>
            <a:pPr algn="just" rtl="1">
              <a:lnSpc>
                <a:spcPct val="150000"/>
              </a:lnSpc>
            </a:pPr>
            <a:r>
              <a:rPr lang="ar-EG" sz="1600" dirty="0">
                <a:latin typeface="Alexandria" pitchFamily="2" charset="-78"/>
                <a:cs typeface="Alexandria" pitchFamily="2" charset="-78"/>
              </a:rPr>
              <a:t>والفرق الأساسي بين المشكلة والأزمة هو أن المشكلة هي تحدٍ طبيعي يمكن حله بطرق تقليدية، بينما الأزمة هي حالة حرجة وخطيرة تتطلب استجابة سريعة وحاسمة.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4932703" y="1535683"/>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المشكلة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999278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عبارة عن موضوع جدلي يتسع للاختلاف في وجهات النظر وتباين الآراء والحلول المقترحة، وتظهر القضية نتيجة تطور الخلافات حول مسألة ما وتنطوي على آراء متعارضة.</a:t>
            </a:r>
          </a:p>
          <a:p>
            <a:pPr algn="just" rtl="1">
              <a:lnSpc>
                <a:spcPct val="150000"/>
              </a:lnSpc>
            </a:pPr>
            <a:r>
              <a:rPr lang="ar-EG" sz="1600" dirty="0">
                <a:latin typeface="Alexandria" pitchFamily="2" charset="-78"/>
                <a:cs typeface="Alexandria" pitchFamily="2" charset="-78"/>
              </a:rPr>
              <a:t>او هي حدث معين يحدث في مجتمع ما نتيجة لتغيرات طارئة أو عوامل خارجية، وغالباً ما تمثل قضية اجتماعية أو سياسية تحتاج إلى تدخلات لحلها أو التعامل معها. القضايا قد تكون معقدة وتتطلب تحليلات طويلة الأمد للوصول إلى حلول مناسبة، كما أنها قد لا تكون لها حلول منطقية واضحة في بعض الأحيان. القضايا ترتبط بالتغيرات الاجتماعية والسياسية ويمكن أن تستمر لفترات طويلة.</a:t>
            </a:r>
          </a:p>
          <a:p>
            <a:pPr algn="just" rtl="1">
              <a:lnSpc>
                <a:spcPct val="150000"/>
              </a:lnSpc>
            </a:pPr>
            <a:r>
              <a:rPr lang="ar-EG" sz="1600" dirty="0">
                <a:latin typeface="Alexandria" pitchFamily="2" charset="-78"/>
                <a:cs typeface="Alexandria" pitchFamily="2" charset="-78"/>
              </a:rPr>
              <a:t>وتنشأ القضية نتيجة الفجوة بين سلوكيات المنظمة وتوقعات قطاع أو أكثر من جماهيرها. وإذا استمرت القضايا دون علاج يمكن أن تؤثر على وظائف المنظمة وتطوراتها المستقبلية. وتختلف إدارة القضايا عن إدارة الأزمات في كون الأولى ذات طبيعة وقائية </a:t>
            </a:r>
            <a:r>
              <a:rPr lang="en-US" sz="1600" dirty="0">
                <a:latin typeface="Alexandria" pitchFamily="2" charset="-78"/>
                <a:cs typeface="Alexandria" pitchFamily="2" charset="-78"/>
              </a:rPr>
              <a:t>Proactive </a:t>
            </a:r>
            <a:r>
              <a:rPr lang="ar-EG" sz="1600" dirty="0">
                <a:latin typeface="Alexandria" pitchFamily="2" charset="-78"/>
                <a:cs typeface="Alexandria" pitchFamily="2" charset="-78"/>
              </a:rPr>
              <a:t>في حين غالبا ما تكون الثانية ذات طبيعة علاجية.</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القضية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988639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وتتشابه القضية مع الأزمة في أن كلاهما ينطوي على تهديد للمنظمة بشكل ما، غير أن الاختلاف بينهما يكون في المدى الزمني </a:t>
            </a:r>
            <a:r>
              <a:rPr lang="en-US" sz="1600" dirty="0">
                <a:latin typeface="Alexandria" pitchFamily="2" charset="-78"/>
                <a:cs typeface="Alexandria" pitchFamily="2" charset="-78"/>
              </a:rPr>
              <a:t>Time Scale  </a:t>
            </a:r>
            <a:r>
              <a:rPr lang="ar-EG" sz="1600" dirty="0">
                <a:latin typeface="Alexandria" pitchFamily="2" charset="-78"/>
                <a:cs typeface="Alexandria" pitchFamily="2" charset="-78"/>
              </a:rPr>
              <a:t>حيث تأتي الأزمة عادة على غير توقع، وتدفع المنظمة إلى الاستعجال في اتخاذ الإجراءات، ويتم ذلك غالبا في إطار نقص المعلومات وعدم اليقين.</a:t>
            </a:r>
          </a:p>
          <a:p>
            <a:pPr algn="just" rtl="1">
              <a:lnSpc>
                <a:spcPct val="150000"/>
              </a:lnSpc>
            </a:pPr>
            <a:r>
              <a:rPr lang="ar-EG" sz="1600" dirty="0">
                <a:latin typeface="Alexandria" pitchFamily="2" charset="-78"/>
                <a:cs typeface="Alexandria" pitchFamily="2" charset="-78"/>
              </a:rPr>
              <a:t>والأزمة، من ناحية أخرى، تمثل حالة أكثر حدة وجدية من المشكلة أو القضية، وتتطلب استجابة سريعة وفعالة لتجنب تداعياتها الخطيرة. الأزمات غالباً ما تنشأ عن أحداث غير متوقعة تؤدي إلى تهديد مباشر أو وضع معقد يستلزم التدخل السريع. على عكس القضايا.</a:t>
            </a:r>
          </a:p>
          <a:p>
            <a:pPr algn="just" rtl="1">
              <a:lnSpc>
                <a:spcPct val="150000"/>
              </a:lnSpc>
            </a:pPr>
            <a:r>
              <a:rPr lang="ar-EG" sz="1600" dirty="0">
                <a:latin typeface="Alexandria" pitchFamily="2" charset="-78"/>
                <a:cs typeface="Alexandria" pitchFamily="2" charset="-78"/>
              </a:rPr>
              <a:t>والأزمات تتسم بالاستعجال وتشكل خطرًا واضحًا على استقرار النظام أو المنظمة.</a:t>
            </a:r>
          </a:p>
          <a:p>
            <a:pPr algn="just" rtl="1">
              <a:lnSpc>
                <a:spcPct val="150000"/>
              </a:lnSpc>
            </a:pPr>
            <a:r>
              <a:rPr lang="ar-EG" sz="1600" dirty="0">
                <a:latin typeface="Alexandria" pitchFamily="2" charset="-78"/>
                <a:cs typeface="Alexandria" pitchFamily="2" charset="-78"/>
              </a:rPr>
              <a:t>وباختصار، القضية هي تحدٍ مستمر يتطلب وقتًا وجهدًا للحل، بينما الأزمة هي حالة حرجة تستلزم استجابة سريعة لتجنب تفاقمها.</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الفرق بين القضية والأزمة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908602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القضية يمكن أن تتحول إلى أزمة في الشركات، كما يمكن للأزمة أن تتحول إلى قضية إذا تمت إدارتها بشكل صحيح.</a:t>
            </a:r>
          </a:p>
          <a:p>
            <a:pPr algn="just" rtl="1">
              <a:lnSpc>
                <a:spcPct val="150000"/>
              </a:lnSpc>
            </a:pPr>
            <a:r>
              <a:rPr lang="ar-EG" sz="1600" dirty="0">
                <a:latin typeface="Alexandria" pitchFamily="2" charset="-78"/>
                <a:cs typeface="Alexandria" pitchFamily="2" charset="-78"/>
              </a:rPr>
              <a:t>فالقضية هي موضوع أو مشكلة محتملة قد تواجه الشركة، أما الأزمة فهي تصاعد وتفاقم للقضية.</a:t>
            </a:r>
          </a:p>
          <a:p>
            <a:pPr algn="just" rtl="1">
              <a:lnSpc>
                <a:spcPct val="150000"/>
              </a:lnSpc>
            </a:pPr>
            <a:r>
              <a:rPr lang="ar-EG" sz="1600" u="sng" dirty="0">
                <a:latin typeface="Alexandria" pitchFamily="2" charset="-78"/>
                <a:cs typeface="Alexandria" pitchFamily="2" charset="-78"/>
              </a:rPr>
              <a:t>من الأمثلة على تحول القضية إلى أزمة: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ظهور شكاوى متكررة من العملاء حول خدمة معينة دون معالجتها فتتفاقم إلى أزمة سمعة.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إهمال مشكلات فنية بسيطة في المصنع فتؤدي لأعطال كبيرة.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عدم الاستجابة لمطالب الموظفين فيندلع إضراب عام.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أما تحول الأزمة إلى قضية فيحدث عندما تتم إدارة الأزمة بكفاءة ويتم السيطرة عليها قبل أن تتفاقم، فتصبح قضية عادية تواجه الشركة.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إدارة القضايا ومواجهة الضغوط	</a:t>
            </a:r>
          </a:p>
        </p:txBody>
      </p:sp>
    </p:spTree>
    <p:extLst>
      <p:ext uri="{BB962C8B-B14F-4D97-AF65-F5344CB8AC3E}">
        <p14:creationId xmlns:p14="http://schemas.microsoft.com/office/powerpoint/2010/main" val="5274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الاكتشاف المبكر للمشكلات في التوقيت المناسب.</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أسباب المشكلة وأبعادها وآثارها الحالية والمحتملة.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تقييم المشكلات عند تطورها وتحولها إلى قضايا لها صفة الاستمرار.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وضع البرامج التي تتيح الاتصال الفعال مع الجماهير.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التقييم المستمر للجهود التي تتم في معالجة القضايا.</a:t>
            </a:r>
          </a:p>
          <a:p>
            <a:pPr algn="just" rtl="1">
              <a:lnSpc>
                <a:spcPct val="20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عوامل نجاح المؤسسة في إدارة القضايا	</a:t>
            </a:r>
          </a:p>
        </p:txBody>
      </p:sp>
    </p:spTree>
    <p:extLst>
      <p:ext uri="{BB962C8B-B14F-4D97-AF65-F5344CB8AC3E}">
        <p14:creationId xmlns:p14="http://schemas.microsoft.com/office/powerpoint/2010/main" val="159839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1" y="649543"/>
            <a:ext cx="6337628"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المفاهيم التي تتداخل مع مفهوم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عبارة عن " حدث يسبب تديرا شائعا وأضرار كبيرة.</a:t>
            </a:r>
          </a:p>
          <a:p>
            <a:pPr algn="just" rtl="1">
              <a:lnSpc>
                <a:spcPct val="150000"/>
              </a:lnSpc>
            </a:pPr>
            <a:r>
              <a:rPr lang="ar-EG" sz="1600" dirty="0">
                <a:latin typeface="Alexandria" pitchFamily="2" charset="-78"/>
                <a:cs typeface="Alexandria" pitchFamily="2" charset="-78"/>
              </a:rPr>
              <a:t>وهي حدث مدمر يؤدي إلى خسائر جسيمة في الموارد البشرية والمادية، ويمكن أن تكون ناجمة عن أسباب طبيعية مثل الزلازل والفيضانات أو من صنع الإنسان مثل الحروب والحوادث الصناعية. الكارثة عادةً ما تحدث دون سابق إنذار وتتطلب استجابة طارئة بسبب الأضرار الكبيرة التي تُلحقها بالمجتمع أو البيئة.</a:t>
            </a:r>
          </a:p>
          <a:p>
            <a:pPr algn="just" rtl="1">
              <a:lnSpc>
                <a:spcPct val="150000"/>
              </a:lnSpc>
            </a:pPr>
            <a:r>
              <a:rPr lang="ar-EG" sz="1600" dirty="0">
                <a:latin typeface="Alexandria" pitchFamily="2" charset="-78"/>
                <a:cs typeface="Alexandria" pitchFamily="2" charset="-78"/>
              </a:rPr>
              <a:t>ويعرف العلماء الكارثة تعريفات تبرز خصائصها وتميزها عن الأزمة فهي: " حادثة مفجعة مأساوية تربك الحياة اليومية بشكل بالغ وتوقع العديد من الخسائر المادية والبشرية، وتحطم الموارد المحلية، وتسبب مشكلات تستمر لفترات طويلة."    </a:t>
            </a:r>
          </a:p>
          <a:p>
            <a:pPr algn="just" rtl="1">
              <a:lnSpc>
                <a:spcPct val="150000"/>
              </a:lnSpc>
            </a:pPr>
            <a:r>
              <a:rPr lang="ar-EG" sz="1600" u="sng" dirty="0">
                <a:latin typeface="Alexandria" pitchFamily="2" charset="-78"/>
                <a:cs typeface="Alexandria" pitchFamily="2" charset="-78"/>
              </a:rPr>
              <a:t>وتتسم الكارثة بسمات أساسية: </a:t>
            </a:r>
          </a:p>
          <a:p>
            <a:pPr algn="just" rtl="1">
              <a:lnSpc>
                <a:spcPct val="150000"/>
              </a:lnSpc>
            </a:pPr>
            <a:r>
              <a:rPr lang="ar-EG" sz="1600" dirty="0">
                <a:latin typeface="Alexandria" pitchFamily="2" charset="-78"/>
                <a:cs typeface="Alexandria" pitchFamily="2" charset="-78"/>
              </a:rPr>
              <a:t>الشدة والقساوة: ويمكن قياس هذه الشدة من خلال حجم الدمار والخسائر المادية والبشرية والاقتصادية. </a:t>
            </a:r>
          </a:p>
          <a:p>
            <a:pPr algn="just" rtl="1">
              <a:lnSpc>
                <a:spcPct val="150000"/>
              </a:lnSpc>
            </a:pPr>
            <a:r>
              <a:rPr lang="ar-EG" sz="1600" dirty="0">
                <a:latin typeface="Alexandria" pitchFamily="2" charset="-78"/>
                <a:cs typeface="Alexandria" pitchFamily="2" charset="-78"/>
              </a:rPr>
              <a:t> اتساع النطاق: حيث تمتد آثارها إلى مناطق جغرافية واسعة أو منظمات دولية متعددة الجنسيات.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E1BC2D8-279B-88CA-A31C-FBCBB508A0DF}"/>
              </a:ext>
            </a:extLst>
          </p:cNvPr>
          <p:cNvSpPr/>
          <p:nvPr/>
        </p:nvSpPr>
        <p:spPr>
          <a:xfrm>
            <a:off x="5035869" y="1506134"/>
            <a:ext cx="694812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الكارثة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39792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0243" y="5311969"/>
            <a:ext cx="11216528"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https://www.bbc.com/arabic/business/2014/02/140212_toyota_prius_recall</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AB473D-048E-B4E8-310D-9D7064E28D5E}"/>
              </a:ext>
            </a:extLst>
          </p:cNvPr>
          <p:cNvPicPr>
            <a:picLocks noChangeAspect="1"/>
          </p:cNvPicPr>
          <p:nvPr/>
        </p:nvPicPr>
        <p:blipFill rotWithShape="1">
          <a:blip r:embed="rId4">
            <a:duotone>
              <a:schemeClr val="accent5">
                <a:shade val="45000"/>
                <a:satMod val="135000"/>
              </a:schemeClr>
              <a:prstClr val="white"/>
            </a:duotone>
          </a:blip>
          <a:srcRect l="15388" t="36242" r="40388" b="39535"/>
          <a:stretch/>
        </p:blipFill>
        <p:spPr>
          <a:xfrm>
            <a:off x="1691173" y="2141974"/>
            <a:ext cx="9286648" cy="2859841"/>
          </a:xfrm>
          <a:prstGeom prst="rect">
            <a:avLst/>
          </a:prstGeom>
        </p:spPr>
      </p:pic>
      <p:pic>
        <p:nvPicPr>
          <p:cNvPr id="9" name="Picture 8">
            <a:extLst>
              <a:ext uri="{FF2B5EF4-FFF2-40B4-BE49-F238E27FC236}">
                <a16:creationId xmlns:a16="http://schemas.microsoft.com/office/drawing/2014/main" id="{79725A8D-F2E2-5453-4E4D-48AB0F00B7EA}"/>
              </a:ext>
            </a:extLst>
          </p:cNvPr>
          <p:cNvPicPr>
            <a:picLocks noChangeAspect="1"/>
          </p:cNvPicPr>
          <p:nvPr/>
        </p:nvPicPr>
        <p:blipFill>
          <a:blip r:embed="rId5">
            <a:duotone>
              <a:schemeClr val="accent5">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tretch>
            <a:fillRect/>
          </a:stretch>
        </p:blipFill>
        <p:spPr>
          <a:xfrm>
            <a:off x="0" y="4412772"/>
            <a:ext cx="2487384" cy="2450804"/>
          </a:xfrm>
          <a:prstGeom prst="rect">
            <a:avLst/>
          </a:prstGeom>
        </p:spPr>
      </p:pic>
    </p:spTree>
    <p:extLst>
      <p:ext uri="{BB962C8B-B14F-4D97-AF65-F5344CB8AC3E}">
        <p14:creationId xmlns:p14="http://schemas.microsoft.com/office/powerpoint/2010/main" val="84314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94697" y="5067524"/>
            <a:ext cx="11216528" cy="789383"/>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https://www.bbc.com/arabic/science-and-tech-62150134</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ctr" rtl="1">
              <a:lnSpc>
                <a:spcPct val="150000"/>
              </a:lnSpc>
            </a:pPr>
            <a:r>
              <a:rPr lang="en-US" sz="1600" dirty="0">
                <a:latin typeface="Alexandria" pitchFamily="2" charset="-78"/>
                <a:cs typeface="Alexandria" pitchFamily="2" charset="-78"/>
                <a:hlinkClick r:id="rId3"/>
              </a:rPr>
              <a:t>https://www.bbc.com/arabic/science-and-tech-39026665</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F131AF4-D959-5859-9539-F3A519197786}"/>
              </a:ext>
            </a:extLst>
          </p:cNvPr>
          <p:cNvPicPr>
            <a:picLocks noChangeAspect="1"/>
          </p:cNvPicPr>
          <p:nvPr/>
        </p:nvPicPr>
        <p:blipFill>
          <a:blip r:embed="rId5">
            <a:duotone>
              <a:schemeClr val="accent1">
                <a:shade val="45000"/>
                <a:satMod val="135000"/>
              </a:schemeClr>
              <a:prstClr val="white"/>
            </a:duotone>
          </a:blip>
          <a:stretch>
            <a:fillRect/>
          </a:stretch>
        </p:blipFill>
        <p:spPr>
          <a:xfrm>
            <a:off x="2249090" y="1807323"/>
            <a:ext cx="7693819" cy="3243353"/>
          </a:xfrm>
          <a:prstGeom prst="rect">
            <a:avLst/>
          </a:prstGeom>
        </p:spPr>
      </p:pic>
      <p:sp>
        <p:nvSpPr>
          <p:cNvPr id="12" name="Oval 11">
            <a:extLst>
              <a:ext uri="{FF2B5EF4-FFF2-40B4-BE49-F238E27FC236}">
                <a16:creationId xmlns:a16="http://schemas.microsoft.com/office/drawing/2014/main" id="{6048D359-2C77-827C-2DE7-6E5A830AAF76}"/>
              </a:ext>
            </a:extLst>
          </p:cNvPr>
          <p:cNvSpPr/>
          <p:nvPr/>
        </p:nvSpPr>
        <p:spPr>
          <a:xfrm>
            <a:off x="10325212" y="2206572"/>
            <a:ext cx="1482237" cy="153804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dirty="0"/>
              <a:t>كما تكرر في 2024</a:t>
            </a:r>
            <a:endParaRPr lang="en-US" dirty="0"/>
          </a:p>
        </p:txBody>
      </p:sp>
      <p:sp>
        <p:nvSpPr>
          <p:cNvPr id="14" name="Oval 13">
            <a:extLst>
              <a:ext uri="{FF2B5EF4-FFF2-40B4-BE49-F238E27FC236}">
                <a16:creationId xmlns:a16="http://schemas.microsoft.com/office/drawing/2014/main" id="{0F2C766C-8A9B-F457-5613-A25C78AAEFDB}"/>
              </a:ext>
            </a:extLst>
          </p:cNvPr>
          <p:cNvSpPr/>
          <p:nvPr/>
        </p:nvSpPr>
        <p:spPr>
          <a:xfrm>
            <a:off x="739808" y="4014122"/>
            <a:ext cx="1482237" cy="153804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dirty="0"/>
              <a:t>تكرر الأمر ذاته في 2022</a:t>
            </a:r>
            <a:endParaRPr lang="en-US" dirty="0"/>
          </a:p>
        </p:txBody>
      </p:sp>
    </p:spTree>
    <p:extLst>
      <p:ext uri="{BB962C8B-B14F-4D97-AF65-F5344CB8AC3E}">
        <p14:creationId xmlns:p14="http://schemas.microsoft.com/office/powerpoint/2010/main" val="3049544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67463" y="1580029"/>
            <a:ext cx="11216528" cy="4205703"/>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مطاعم  </a:t>
            </a:r>
            <a:r>
              <a:rPr lang="en-US" sz="2000" b="1" dirty="0">
                <a:solidFill>
                  <a:schemeClr val="accent5">
                    <a:lumMod val="75000"/>
                  </a:schemeClr>
                </a:solidFill>
                <a:latin typeface="Alexandria" pitchFamily="2" charset="-78"/>
                <a:cs typeface="Alexandria" pitchFamily="2" charset="-78"/>
              </a:rPr>
              <a:t>Chipotle</a:t>
            </a:r>
          </a:p>
          <a:p>
            <a:pPr algn="just" rtl="1">
              <a:lnSpc>
                <a:spcPct val="150000"/>
              </a:lnSpc>
            </a:pPr>
            <a:r>
              <a:rPr lang="ar-EG" sz="1600" dirty="0">
                <a:latin typeface="Alexandria" pitchFamily="2" charset="-78"/>
                <a:cs typeface="Alexandria" pitchFamily="2" charset="-78"/>
              </a:rPr>
              <a:t>تفشي </a:t>
            </a:r>
            <a:r>
              <a:rPr lang="ar-EG" sz="1600" dirty="0" err="1">
                <a:latin typeface="Alexandria" pitchFamily="2" charset="-78"/>
                <a:cs typeface="Alexandria" pitchFamily="2" charset="-78"/>
              </a:rPr>
              <a:t>الإيكولاي</a:t>
            </a:r>
            <a:r>
              <a:rPr lang="ar-EG" sz="1600" dirty="0">
                <a:latin typeface="Alexandria" pitchFamily="2" charset="-78"/>
                <a:cs typeface="Alexandria" pitchFamily="2" charset="-78"/>
              </a:rPr>
              <a:t> </a:t>
            </a:r>
            <a:r>
              <a:rPr lang="en-US" sz="1600" dirty="0">
                <a:latin typeface="Alexandria" pitchFamily="2" charset="-78"/>
                <a:cs typeface="Alexandria" pitchFamily="2" charset="-78"/>
              </a:rPr>
              <a:t>E.coli </a:t>
            </a:r>
            <a:r>
              <a:rPr lang="ar-EG" sz="1600" dirty="0">
                <a:latin typeface="Alexandria" pitchFamily="2" charset="-78"/>
                <a:cs typeface="Alexandria" pitchFamily="2" charset="-78"/>
              </a:rPr>
              <a:t>في الوجبات التي يقدمها المطعم. وهي عبارة عن مجموعة من البكتيريا التي تسبب التهاب المعدة والأمعاء الحاد. وقد تسبب هذا الأمر في إغلاق مجموعة من المطاعم في مواقع مختلفة.</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باهظة ومكلفة جداً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تأثّرت أسهم الشركة بالحادثة لأكثر من عامين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انخفض بنسبة أربعين بالمائة -40%</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ثمانية مليون دولار -8.3</a:t>
            </a:r>
            <a:r>
              <a:rPr lang="en-US" sz="1600" dirty="0">
                <a:latin typeface="Alexandria" pitchFamily="2" charset="-78"/>
                <a:cs typeface="Alexandria" pitchFamily="2" charset="-78"/>
              </a:rPr>
              <a:t>M$</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بالرغم من أن أسهم </a:t>
            </a:r>
            <a:r>
              <a:rPr lang="ar-EG" sz="1600" dirty="0" err="1">
                <a:latin typeface="Alexandria" pitchFamily="2" charset="-78"/>
                <a:cs typeface="Alexandria" pitchFamily="2" charset="-78"/>
              </a:rPr>
              <a:t>شيبوتلي</a:t>
            </a:r>
            <a:r>
              <a:rPr lang="ar-EG" sz="1600" dirty="0">
                <a:latin typeface="Alexandria" pitchFamily="2" charset="-78"/>
                <a:cs typeface="Alexandria" pitchFamily="2" charset="-78"/>
              </a:rPr>
              <a:t> قد أحدثت تغييرات جيدة بعد الأزمة، إلا أنها لم تتعافى تماما كما كانت من قبل. فقد أشارت البيانات الأخيرة أن سعر السهم لا يزال في هبوط.</a:t>
            </a:r>
          </a:p>
        </p:txBody>
      </p:sp>
    </p:spTree>
    <p:extLst>
      <p:ext uri="{BB962C8B-B14F-4D97-AF65-F5344CB8AC3E}">
        <p14:creationId xmlns:p14="http://schemas.microsoft.com/office/powerpoint/2010/main" val="2155275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67463" y="1580029"/>
            <a:ext cx="11216528" cy="3836371"/>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خطوط الطيران </a:t>
            </a:r>
            <a:r>
              <a:rPr lang="en-US" sz="2000" b="1" dirty="0">
                <a:solidFill>
                  <a:schemeClr val="accent5">
                    <a:lumMod val="75000"/>
                  </a:schemeClr>
                </a:solidFill>
                <a:latin typeface="Alexandria" pitchFamily="2" charset="-78"/>
                <a:cs typeface="Alexandria" pitchFamily="2" charset="-78"/>
              </a:rPr>
              <a:t>United Airlines</a:t>
            </a:r>
          </a:p>
          <a:p>
            <a:pPr algn="just" rtl="1">
              <a:lnSpc>
                <a:spcPct val="150000"/>
              </a:lnSpc>
            </a:pPr>
            <a:r>
              <a:rPr lang="ar-EG" sz="1600" dirty="0">
                <a:latin typeface="Alexandria" pitchFamily="2" charset="-78"/>
                <a:cs typeface="Alexandria" pitchFamily="2" charset="-78"/>
              </a:rPr>
              <a:t>قام الطاقم بإخراج أحد العملاء من الطائرة، ليعطوا كرسيه لشخص آخر، فأخرجوه سحباً على الأرض على ممر الطائرة وقام أحد ركاب الطائرة بتصوير الحدث فيديو و قام بنشره.</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قليلة إلى حد ما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 تأثّر السهم لمدة 11 يوماً فقط</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سعر السهم: انخفض بنسبة اثنين ونصف بالمائة -2.5%</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سبعمائة مليون دولار -700</a:t>
            </a:r>
            <a:r>
              <a:rPr lang="en-US" sz="1600" dirty="0">
                <a:latin typeface="Alexandria" pitchFamily="2" charset="-78"/>
                <a:cs typeface="Alexandria" pitchFamily="2" charset="-78"/>
              </a:rPr>
              <a:t>M$</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في أمور السفر، عادة ما يبحث العميل على العروض الأفضل، وليس الخدمة الأفضل.</a:t>
            </a:r>
          </a:p>
        </p:txBody>
      </p:sp>
    </p:spTree>
    <p:extLst>
      <p:ext uri="{BB962C8B-B14F-4D97-AF65-F5344CB8AC3E}">
        <p14:creationId xmlns:p14="http://schemas.microsoft.com/office/powerpoint/2010/main" val="146511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28928" y="1559408"/>
            <a:ext cx="11216528" cy="3836371"/>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شركة سامسونج  </a:t>
            </a:r>
            <a:r>
              <a:rPr lang="en-US" sz="2000" b="1" dirty="0">
                <a:solidFill>
                  <a:schemeClr val="accent5">
                    <a:lumMod val="75000"/>
                  </a:schemeClr>
                </a:solidFill>
                <a:latin typeface="Alexandria" pitchFamily="2" charset="-78"/>
                <a:cs typeface="Alexandria" pitchFamily="2" charset="-78"/>
              </a:rPr>
              <a:t>Samsung Mobile</a:t>
            </a:r>
          </a:p>
          <a:p>
            <a:pPr algn="just" rtl="1">
              <a:lnSpc>
                <a:spcPct val="150000"/>
              </a:lnSpc>
            </a:pPr>
            <a:r>
              <a:rPr lang="ar-EG" sz="1600" dirty="0">
                <a:latin typeface="Alexandria" pitchFamily="2" charset="-78"/>
                <a:cs typeface="Alexandria" pitchFamily="2" charset="-78"/>
              </a:rPr>
              <a:t>ظهر خلل في بطاريات </a:t>
            </a:r>
            <a:r>
              <a:rPr lang="ar-EG" sz="1600" dirty="0" err="1">
                <a:latin typeface="Alexandria" pitchFamily="2" charset="-78"/>
                <a:cs typeface="Alexandria" pitchFamily="2" charset="-78"/>
              </a:rPr>
              <a:t>جالاكسي</a:t>
            </a:r>
            <a:r>
              <a:rPr lang="ar-EG" sz="1600" dirty="0">
                <a:latin typeface="Alexandria" pitchFamily="2" charset="-78"/>
                <a:cs typeface="Alexandria" pitchFamily="2" charset="-78"/>
              </a:rPr>
              <a:t> نوت 7، مما سبب انفجار بعض الهواتف من هذا النوع. وهذا أرغم سامسونغ أن تقوم باسترجاع كل الأجهزة، وإيقاف تصنيعها نهائياً.</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متوسطة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 تأثر سعر السهم لمدة شهرين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سعر السهم :انخفض بنسبة تسعة عشر بالمائة -19%.</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-96.7 مليار دولار.</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رغم أن سعر سهم “</a:t>
            </a:r>
            <a:r>
              <a:rPr lang="en-US" sz="1600" dirty="0">
                <a:latin typeface="Alexandria" pitchFamily="2" charset="-78"/>
                <a:cs typeface="Alexandria" pitchFamily="2" charset="-78"/>
              </a:rPr>
              <a:t>Samsung” </a:t>
            </a:r>
            <a:r>
              <a:rPr lang="ar-EG" sz="1600" dirty="0">
                <a:latin typeface="Alexandria" pitchFamily="2" charset="-78"/>
                <a:cs typeface="Alexandria" pitchFamily="2" charset="-78"/>
              </a:rPr>
              <a:t>مدعوم، لكن ذلك كلفهم استرجاع الأجهزة بخسائر تقدر بـ5 مليار دولار..</a:t>
            </a:r>
          </a:p>
        </p:txBody>
      </p:sp>
    </p:spTree>
    <p:extLst>
      <p:ext uri="{BB962C8B-B14F-4D97-AF65-F5344CB8AC3E}">
        <p14:creationId xmlns:p14="http://schemas.microsoft.com/office/powerpoint/2010/main" val="3838929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7"/>
            <a:ext cx="11512835" cy="4758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أمثلة على الأزمات التي تعرضت لها الشركات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BC9DDC-EEEF-F83C-4870-3B1CDA13F35F}"/>
              </a:ext>
            </a:extLst>
          </p:cNvPr>
          <p:cNvSpPr txBox="1"/>
          <p:nvPr/>
        </p:nvSpPr>
        <p:spPr>
          <a:xfrm>
            <a:off x="728928" y="1426929"/>
            <a:ext cx="11216528" cy="4575035"/>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صيدليات </a:t>
            </a:r>
            <a:r>
              <a:rPr lang="en-US" sz="2000" b="1" dirty="0">
                <a:solidFill>
                  <a:schemeClr val="accent5">
                    <a:lumMod val="75000"/>
                  </a:schemeClr>
                </a:solidFill>
                <a:latin typeface="Alexandria" pitchFamily="2" charset="-78"/>
                <a:cs typeface="Alexandria" pitchFamily="2" charset="-78"/>
              </a:rPr>
              <a:t>valiant</a:t>
            </a:r>
          </a:p>
          <a:p>
            <a:pPr algn="just" rtl="1">
              <a:lnSpc>
                <a:spcPct val="150000"/>
              </a:lnSpc>
            </a:pPr>
            <a:r>
              <a:rPr lang="ar-EG" sz="1600" dirty="0">
                <a:latin typeface="Alexandria" pitchFamily="2" charset="-78"/>
                <a:cs typeface="Alexandria" pitchFamily="2" charset="-78"/>
              </a:rPr>
              <a:t>دخول مجموعة صيدليات </a:t>
            </a:r>
            <a:r>
              <a:rPr lang="en-US" sz="1600" dirty="0">
                <a:latin typeface="Alexandria" pitchFamily="2" charset="-78"/>
                <a:cs typeface="Alexandria" pitchFamily="2" charset="-78"/>
              </a:rPr>
              <a:t>valiant </a:t>
            </a:r>
            <a:r>
              <a:rPr lang="ar-EG" sz="1600" dirty="0">
                <a:latin typeface="Alexandria" pitchFamily="2" charset="-78"/>
                <a:cs typeface="Alexandria" pitchFamily="2" charset="-78"/>
              </a:rPr>
              <a:t> الكندية في ممارسات تجارية غامضة. وهو ما أدى إلى استدعاء من الحكومة بشأن استراتيجية تسعير الأدوية، خاصة بعد أن كشف تحقيق وول ستريت جورنال عن تجارة مشبوهة تقوم بها مجموعة الصيدليات بالتعاون مع شركة تسمى </a:t>
            </a:r>
            <a:r>
              <a:rPr lang="ar-EG" sz="1600" dirty="0" err="1">
                <a:latin typeface="Alexandria" pitchFamily="2" charset="-78"/>
                <a:cs typeface="Alexandria" pitchFamily="2" charset="-78"/>
              </a:rPr>
              <a:t>فيلدور</a:t>
            </a:r>
            <a:r>
              <a:rPr lang="ar-EG" sz="1600" dirty="0">
                <a:latin typeface="Alexandria" pitchFamily="2" charset="-78"/>
                <a:cs typeface="Alexandria" pitchFamily="2" charset="-78"/>
              </a:rPr>
              <a:t>.</a:t>
            </a:r>
          </a:p>
          <a:p>
            <a:pPr algn="just" rtl="1">
              <a:lnSpc>
                <a:spcPct val="150000"/>
              </a:lnSpc>
            </a:pPr>
            <a:r>
              <a:rPr lang="ar-EG" sz="1600" u="sng" dirty="0">
                <a:latin typeface="Alexandria" pitchFamily="2" charset="-78"/>
                <a:cs typeface="Alexandria" pitchFamily="2" charset="-78"/>
              </a:rPr>
              <a:t>التكلفة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شديدة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استمر تأثر السهم لأكثر من شهرين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سعر السهم: انخفض بنسبة -69%</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القيمة التي تم خسارتها: 55.9 مليار دولار</a:t>
            </a:r>
          </a:p>
          <a:p>
            <a:pPr algn="just" rtl="1">
              <a:lnSpc>
                <a:spcPct val="150000"/>
              </a:lnSpc>
            </a:pPr>
            <a:r>
              <a:rPr lang="ar-EG" sz="1600" u="sng" dirty="0">
                <a:latin typeface="Alexandria" pitchFamily="2" charset="-78"/>
                <a:cs typeface="Alexandria" pitchFamily="2" charset="-78"/>
              </a:rPr>
              <a:t>النتيجة</a:t>
            </a:r>
          </a:p>
          <a:p>
            <a:pPr algn="just" rtl="1">
              <a:lnSpc>
                <a:spcPct val="150000"/>
              </a:lnSpc>
            </a:pPr>
            <a:r>
              <a:rPr lang="ar-EG" sz="1600" dirty="0">
                <a:latin typeface="Alexandria" pitchFamily="2" charset="-78"/>
                <a:cs typeface="Alexandria" pitchFamily="2" charset="-78"/>
              </a:rPr>
              <a:t>شركة “</a:t>
            </a:r>
            <a:r>
              <a:rPr lang="en-US" sz="1600" dirty="0">
                <a:latin typeface="Alexandria" pitchFamily="2" charset="-78"/>
                <a:cs typeface="Alexandria" pitchFamily="2" charset="-78"/>
              </a:rPr>
              <a:t>valiant” </a:t>
            </a:r>
            <a:r>
              <a:rPr lang="ar-EG" sz="1600" dirty="0">
                <a:latin typeface="Alexandria" pitchFamily="2" charset="-78"/>
                <a:cs typeface="Alexandria" pitchFamily="2" charset="-78"/>
              </a:rPr>
              <a:t>استمرت بالخسارة بسبب القضايا المتعددة وجلسات التحقيق ومذكرات الاستدعاء، والتي أدى إلى استمرار السهم بالهبوط، لدرجة أن الشركة اضطرت لتغيير اسمها لاسترجاع سمعتها.</a:t>
            </a:r>
          </a:p>
        </p:txBody>
      </p:sp>
    </p:spTree>
    <p:extLst>
      <p:ext uri="{BB962C8B-B14F-4D97-AF65-F5344CB8AC3E}">
        <p14:creationId xmlns:p14="http://schemas.microsoft.com/office/powerpoint/2010/main" val="133592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775" y="155940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السمات المميزة للأزمة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245341F-0805-8377-1ADA-FA5393B7DA71}"/>
              </a:ext>
            </a:extLst>
          </p:cNvPr>
          <p:cNvPicPr>
            <a:picLocks noChangeAspect="1"/>
          </p:cNvPicPr>
          <p:nvPr/>
        </p:nvPicPr>
        <p:blipFill>
          <a:blip r:embed="rId3">
            <a:duotone>
              <a:schemeClr val="accent1">
                <a:shade val="45000"/>
                <a:satMod val="135000"/>
              </a:schemeClr>
              <a:prstClr val="white"/>
            </a:duotone>
          </a:blip>
          <a:stretch>
            <a:fillRect/>
          </a:stretch>
        </p:blipFill>
        <p:spPr>
          <a:xfrm>
            <a:off x="2064223" y="1353456"/>
            <a:ext cx="8807751" cy="4508468"/>
          </a:xfrm>
          <a:prstGeom prst="rect">
            <a:avLst/>
          </a:prstGeom>
        </p:spPr>
      </p:pic>
    </p:spTree>
    <p:extLst>
      <p:ext uri="{BB962C8B-B14F-4D97-AF65-F5344CB8AC3E}">
        <p14:creationId xmlns:p14="http://schemas.microsoft.com/office/powerpoint/2010/main" val="948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العوامل المؤثرة على فهم طبيعة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92870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نوع الأزمة ومصدرها: </a:t>
            </a:r>
            <a:r>
              <a:rPr lang="ar-EG" sz="1600" dirty="0">
                <a:latin typeface="Alexandria" pitchFamily="2" charset="-78"/>
                <a:cs typeface="Alexandria" pitchFamily="2" charset="-78"/>
              </a:rPr>
              <a:t>فالأزمات الطبيعية مثل الزلازل تختلف عن الأزمات الاقتصادية أو السياسية مما يتطلب فهماً مختلفاً لطبيعتها.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مرحلة الأزمة ومدى تصاعدها:</a:t>
            </a:r>
            <a:r>
              <a:rPr lang="ar-EG" b="1" dirty="0">
                <a:latin typeface="Alexandria" pitchFamily="2" charset="-78"/>
                <a:cs typeface="Alexandria" pitchFamily="2" charset="-78"/>
              </a:rPr>
              <a:t> </a:t>
            </a:r>
            <a:r>
              <a:rPr lang="ar-EG" sz="1600" dirty="0">
                <a:latin typeface="Alexandria" pitchFamily="2" charset="-78"/>
                <a:cs typeface="Alexandria" pitchFamily="2" charset="-78"/>
              </a:rPr>
              <a:t>فكلما ازداد تصاعد الأزمة ازداد تعقيد فهمها.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مدى توافر المعلومات والبيانات: فكلما زادت المعلومات المتوافرة حول الأزمة سهل فهم طبيعتها.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الخبرات السابقة في التعامل مع أزمات مشابهة: </a:t>
            </a:r>
            <a:r>
              <a:rPr lang="ar-EG" sz="1600" dirty="0">
                <a:latin typeface="Alexandria" pitchFamily="2" charset="-78"/>
                <a:cs typeface="Alexandria" pitchFamily="2" charset="-78"/>
              </a:rPr>
              <a:t>فكلما كانت هناك خبرة بالتعامل مع الأزمات كلما أصبح الأمر أكثر سهولة.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مدى توافر الخبراء والمستشارين القادرين على تحليل الأزمة: </a:t>
            </a:r>
            <a:r>
              <a:rPr lang="ar-EG" sz="1600" dirty="0">
                <a:latin typeface="Alexandria" pitchFamily="2" charset="-78"/>
                <a:cs typeface="Alexandria" pitchFamily="2" charset="-78"/>
              </a:rPr>
              <a:t>فتوافر الخبراء والمستشارين المؤهلين يلعب دورًا رئيسيًا في فهم الأزمة واتخاذ القرارات الصحيحة بشأنها. هؤلاء المتخصصون يقدمون رؤى قيمة بناءً على خبراتهم السابقة في التعامل مع أزمات مماثلة، ويساعدون في توجيه المؤسسة نحو الحلول المناسبة. يمكن أن يكون غياب هؤلاء الخبراء سببًا في سوء إدارة الأزمة أو تفاقمها.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921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العوامل المؤثرة على فهم طبيعة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5132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العوامل الثقافية والاجتماعية المحيطة بالأزمة</a:t>
            </a:r>
            <a:r>
              <a:rPr lang="ar-EG" sz="1600" dirty="0">
                <a:latin typeface="Alexandria" pitchFamily="2" charset="-78"/>
                <a:cs typeface="Alexandria" pitchFamily="2" charset="-78"/>
              </a:rPr>
              <a:t>: تلعب العوامل الثقافية والاجتماعية دورًا كبيرًا في تحديد كيفية استجابة المجتمعات والمؤسسات للأزمة. القيم الاجتماعية، الهيكل العائلي، والتقاليد المحلية قد تؤثر على كيفية تصور الأزمة والتفاعل معها، وبالتالي يتعين أخذ هذه العوامل في الحسبان لضمان استجابة فعالة للأزمة.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الإمكانيات والموارد المتاحة لجمع المعلومات حول الأزمة وتحليلها: </a:t>
            </a:r>
            <a:r>
              <a:rPr lang="ar-EG" sz="1600" dirty="0">
                <a:latin typeface="Alexandria" pitchFamily="2" charset="-78"/>
                <a:cs typeface="Alexandria" pitchFamily="2" charset="-78"/>
              </a:rPr>
              <a:t>توافر الموارد مثل التكنولوجيا، البيانات، والتمويل لجمع وتحليل المعلومات حول الأزمة يعد عنصرًا حاسمًا في تحديد مدى دقة الاستجابة. من خلال تحليل البيانات المتاحة، يمكن اتخاذ قرارات مستنيرة بشأن كيفية التعامل مع الأزمة وتقليل تأثيرها.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EG" b="1" dirty="0">
                <a:solidFill>
                  <a:schemeClr val="accent5">
                    <a:lumMod val="75000"/>
                  </a:schemeClr>
                </a:solidFill>
                <a:latin typeface="Alexandria" pitchFamily="2" charset="-78"/>
                <a:cs typeface="Alexandria" pitchFamily="2" charset="-78"/>
              </a:rPr>
              <a:t>البيئة السياسية ومدى تعقيدها: </a:t>
            </a:r>
            <a:r>
              <a:rPr lang="ar-EG" sz="1600" dirty="0">
                <a:latin typeface="Alexandria" pitchFamily="2" charset="-78"/>
                <a:cs typeface="Alexandria" pitchFamily="2" charset="-78"/>
              </a:rPr>
              <a:t>البيئة السياسية المحيطة بالأزمة قد تكون معقدة للغاية، خاصة إذا كانت الأزمة ذات أبعاد دولية أو تؤثر على قضايا حساسة سياسيًا. فهم هذه البيئة والتفاعل معها بطريقة استراتيجية يمكن أن يساعد في تجنب تصعيد الأزمة وتوجيه الأمور نحو حلول أكثر استقرارًا.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568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الأسباب التي تنتج عنها 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23620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الفهم: </a:t>
            </a:r>
            <a:r>
              <a:rPr lang="ar-EG" sz="1600" dirty="0">
                <a:latin typeface="Alexandria" pitchFamily="2" charset="-78"/>
                <a:cs typeface="Alexandria" pitchFamily="2" charset="-78"/>
              </a:rPr>
              <a:t>خطأ في استقبال وفهم المعلومات المتوفرة عن الأزمة نتيجة قلتها أو تداخلها.</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الإدراك: </a:t>
            </a:r>
            <a:r>
              <a:rPr lang="ar-EG" sz="1600" dirty="0">
                <a:latin typeface="Alexandria" pitchFamily="2" charset="-78"/>
                <a:cs typeface="Alexandria" pitchFamily="2" charset="-78"/>
              </a:rPr>
              <a:t>يمثل الإدراك مرحلة استيعاب المعلومات التي أمكن الحصول عليها والحكم التقديري على الأمور المعروضة.</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التقدير: </a:t>
            </a:r>
            <a:r>
              <a:rPr lang="ar-EG" sz="1600" dirty="0">
                <a:latin typeface="Alexandria" pitchFamily="2" charset="-78"/>
                <a:cs typeface="Alexandria" pitchFamily="2" charset="-78"/>
              </a:rPr>
              <a:t>إما بالشك في المعلومات أو إعطاء قيمة للمعلومات مبالغ فيها نتيجة الثقة الزائدة بالنفس.</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التقييم: </a:t>
            </a:r>
            <a:r>
              <a:rPr lang="ar-EG" sz="1600">
                <a:latin typeface="Alexandria" pitchFamily="2" charset="-78"/>
                <a:cs typeface="Alexandria" pitchFamily="2" charset="-78"/>
              </a:rPr>
              <a:t>وينشأ </a:t>
            </a:r>
            <a:r>
              <a:rPr lang="ar-EG" sz="1600" dirty="0">
                <a:latin typeface="Alexandria" pitchFamily="2" charset="-78"/>
                <a:cs typeface="Alexandria" pitchFamily="2" charset="-78"/>
              </a:rPr>
              <a:t>في كثير من الأحيان نتيجة المغالاة في الثقة بالنفس، وفي القدرة الذاتية على مواجهة الطرف الآخر.</a:t>
            </a:r>
          </a:p>
          <a:p>
            <a:pPr marL="285750" indent="-285750" algn="just" rtl="1">
              <a:lnSpc>
                <a:spcPct val="150000"/>
              </a:lnSpc>
              <a:buFont typeface="Wingdings" panose="05000000000000000000" pitchFamily="2" charset="2"/>
              <a:buChar char="ü"/>
            </a:pPr>
            <a:r>
              <a:rPr lang="ar-EG" b="1" dirty="0">
                <a:solidFill>
                  <a:schemeClr val="accent5">
                    <a:lumMod val="75000"/>
                  </a:schemeClr>
                </a:solidFill>
                <a:latin typeface="Alexandria" pitchFamily="2" charset="-78"/>
                <a:cs typeface="Alexandria" pitchFamily="2" charset="-78"/>
              </a:rPr>
              <a:t>سوء الإدارة: </a:t>
            </a:r>
            <a:r>
              <a:rPr lang="ar-EG" sz="1600" dirty="0">
                <a:latin typeface="Alexandria" pitchFamily="2" charset="-78"/>
                <a:cs typeface="Alexandria" pitchFamily="2" charset="-78"/>
              </a:rPr>
              <a:t>بسبب العشوائية أو الاستبداد الإداري أو عدم وجود أنظمة للعمليات الإدارية، فالإدارة العشوائية هي التي تقوم على الجهل وتشجيع الانحراف والتسيب.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0908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الفرق بين إدارة الأزمة والإدارة بالأزمة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097707"/>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إدارة الأزمة </a:t>
            </a:r>
            <a:r>
              <a:rPr lang="en-US" b="1" dirty="0">
                <a:highlight>
                  <a:srgbClr val="669BBC"/>
                </a:highlight>
                <a:latin typeface="Alexandria" pitchFamily="2" charset="-78"/>
                <a:cs typeface="Alexandria" pitchFamily="2" charset="-78"/>
              </a:rPr>
              <a:t>Management  Crisis: </a:t>
            </a:r>
            <a:r>
              <a:rPr lang="ar-EG" b="1" dirty="0">
                <a:highlight>
                  <a:srgbClr val="669BBC"/>
                </a:highlight>
                <a:latin typeface="Alexandria" pitchFamily="2" charset="-78"/>
                <a:cs typeface="Alexandria" pitchFamily="2" charset="-78"/>
              </a:rPr>
              <a:t>: </a:t>
            </a:r>
            <a:r>
              <a:rPr lang="ar-EG" sz="1600" dirty="0">
                <a:latin typeface="Alexandria" pitchFamily="2" charset="-78"/>
                <a:cs typeface="Alexandria" pitchFamily="2" charset="-78"/>
              </a:rPr>
              <a:t>هي كيفية التغلب عليها بالأدوات العلمية الإدارية المختلفة، وتجنب سلبياتها والاستفادة من </a:t>
            </a:r>
            <a:r>
              <a:rPr lang="ar-EG" sz="1600" dirty="0" err="1">
                <a:latin typeface="Alexandria" pitchFamily="2" charset="-78"/>
                <a:cs typeface="Alexandria" pitchFamily="2" charset="-78"/>
              </a:rPr>
              <a:t>إيجابياتها</a:t>
            </a:r>
            <a:r>
              <a:rPr lang="ar-EG" sz="1600" dirty="0">
                <a:latin typeface="Alexandria" pitchFamily="2" charset="-78"/>
                <a:cs typeface="Alexandria" pitchFamily="2" charset="-78"/>
              </a:rPr>
              <a:t> وهذا ما تحتاجه كل منشأة في هذا العصر المليء بالأزمات، في حين أن الإدارة بالأزمات تقوم على افتعال الأزمات وإيجادها من عدم كوسيلة للتغطية والتمويه على المشاكل القائمة التي تواجه الكيان الإداري.</a:t>
            </a:r>
          </a:p>
          <a:p>
            <a:pPr algn="just" rtl="1">
              <a:lnSpc>
                <a:spcPct val="150000"/>
              </a:lnSpc>
            </a:pPr>
            <a:r>
              <a:rPr lang="ar-EG" b="1" dirty="0">
                <a:highlight>
                  <a:srgbClr val="669BBC"/>
                </a:highlight>
                <a:latin typeface="Alexandria" pitchFamily="2" charset="-78"/>
                <a:cs typeface="Alexandria" pitchFamily="2" charset="-78"/>
              </a:rPr>
              <a:t>الإدارة بالأزمات </a:t>
            </a:r>
            <a:r>
              <a:rPr lang="en-US" b="1" dirty="0">
                <a:highlight>
                  <a:srgbClr val="669BBC"/>
                </a:highlight>
                <a:latin typeface="Alexandria" pitchFamily="2" charset="-78"/>
                <a:cs typeface="Alexandria" pitchFamily="2" charset="-78"/>
              </a:rPr>
              <a:t>Management by Crisis: </a:t>
            </a:r>
            <a:r>
              <a:rPr lang="ar-EG" b="1" dirty="0">
                <a:highlight>
                  <a:srgbClr val="669BBC"/>
                </a:highlight>
                <a:latin typeface="Alexandria" pitchFamily="2" charset="-78"/>
                <a:cs typeface="Alexandria" pitchFamily="2" charset="-78"/>
              </a:rPr>
              <a:t>: </a:t>
            </a:r>
            <a:r>
              <a:rPr lang="ar-EG" sz="1600" dirty="0">
                <a:latin typeface="Alexandria" pitchFamily="2" charset="-78"/>
                <a:cs typeface="Alexandria" pitchFamily="2" charset="-78"/>
              </a:rPr>
              <a:t>هي خلق أزمة معينة (افتعال) في مستوي إداري معين (أو مستويات إدارية) من أجل تحقيق مصالح شخصية أو مصالح عامة معينة من خلال تحريك أطراف الأزمة بما يخدم الأهداف الاستراتيجية والمصالح المعينة لمفتعل الأزمة (شخص، مؤسسة، دولة) وخير مثال واقعي لهذا المصطلح الذي برز مؤخراً الفوضى الخلاقة في الوقت الراهن. </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9619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دورة حياة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928704"/>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النشأة:</a:t>
            </a:r>
          </a:p>
          <a:p>
            <a:pPr algn="just" rtl="1">
              <a:lnSpc>
                <a:spcPct val="150000"/>
              </a:lnSpc>
            </a:pPr>
            <a:r>
              <a:rPr lang="ar-EG" sz="1600" dirty="0">
                <a:latin typeface="Alexandria" pitchFamily="2" charset="-78"/>
                <a:cs typeface="Alexandria" pitchFamily="2" charset="-78"/>
              </a:rPr>
              <a:t>بداية ظهور مؤشرات وإشارات ضعيفة تدل على احتمال وقوع أزمة.</a:t>
            </a:r>
          </a:p>
          <a:p>
            <a:pPr algn="just" rtl="1">
              <a:lnSpc>
                <a:spcPct val="150000"/>
              </a:lnSpc>
            </a:pPr>
            <a:r>
              <a:rPr lang="ar-EG" sz="1600" dirty="0">
                <a:latin typeface="Alexandria" pitchFamily="2" charset="-78"/>
                <a:cs typeface="Alexandria" pitchFamily="2" charset="-78"/>
              </a:rPr>
              <a:t>يصعب في هذه المرحلة التنبؤ بحدوث أزمة أو عدمه.</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2000" b="1" dirty="0">
                <a:solidFill>
                  <a:schemeClr val="accent5">
                    <a:lumMod val="75000"/>
                  </a:schemeClr>
                </a:solidFill>
                <a:latin typeface="Alexandria" pitchFamily="2" charset="-78"/>
                <a:cs typeface="Alexandria" pitchFamily="2" charset="-78"/>
              </a:rPr>
              <a:t>النمو:</a:t>
            </a:r>
          </a:p>
          <a:p>
            <a:pPr algn="just" rtl="1">
              <a:lnSpc>
                <a:spcPct val="150000"/>
              </a:lnSpc>
            </a:pPr>
            <a:r>
              <a:rPr lang="ar-EG" sz="1600" dirty="0">
                <a:latin typeface="Alexandria" pitchFamily="2" charset="-78"/>
                <a:cs typeface="Alexandria" pitchFamily="2" charset="-78"/>
              </a:rPr>
              <a:t>تزداد حدةِ مؤشرات الأزمة وتتفاقم.</a:t>
            </a:r>
          </a:p>
          <a:p>
            <a:pPr algn="just" rtl="1">
              <a:lnSpc>
                <a:spcPct val="150000"/>
              </a:lnSpc>
            </a:pPr>
            <a:r>
              <a:rPr lang="ar-EG" sz="1600" dirty="0">
                <a:latin typeface="Alexandria" pitchFamily="2" charset="-78"/>
                <a:cs typeface="Alexandria" pitchFamily="2" charset="-78"/>
              </a:rPr>
              <a:t>تبدأ الأحداث في التسارع والتصاعد.</a:t>
            </a:r>
          </a:p>
          <a:p>
            <a:pPr algn="just" rtl="1">
              <a:lnSpc>
                <a:spcPct val="150000"/>
              </a:lnSpc>
            </a:pPr>
            <a:r>
              <a:rPr lang="ar-EG" sz="1600" dirty="0">
                <a:latin typeface="Alexandria" pitchFamily="2" charset="-78"/>
                <a:cs typeface="Alexandria" pitchFamily="2" charset="-78"/>
              </a:rPr>
              <a:t>تتضح ملامح الأزمة.</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E6CBDA1-ABBF-276F-348A-74FDF623BB05}"/>
              </a:ext>
            </a:extLst>
          </p:cNvPr>
          <p:cNvPicPr>
            <a:picLocks noChangeAspect="1"/>
          </p:cNvPicPr>
          <p:nvPr/>
        </p:nvPicPr>
        <p:blipFill>
          <a:blip r:embed="rId3"/>
          <a:stretch>
            <a:fillRect/>
          </a:stretch>
        </p:blipFill>
        <p:spPr>
          <a:xfrm>
            <a:off x="669073" y="1801204"/>
            <a:ext cx="4695402" cy="2607602"/>
          </a:xfrm>
          <a:prstGeom prst="rect">
            <a:avLst/>
          </a:prstGeom>
        </p:spPr>
      </p:pic>
      <p:pic>
        <p:nvPicPr>
          <p:cNvPr id="9" name="Picture 8">
            <a:extLst>
              <a:ext uri="{FF2B5EF4-FFF2-40B4-BE49-F238E27FC236}">
                <a16:creationId xmlns:a16="http://schemas.microsoft.com/office/drawing/2014/main" id="{C92D140A-4D4D-79E8-22CC-4606EC06FE46}"/>
              </a:ext>
            </a:extLst>
          </p:cNvPr>
          <p:cNvPicPr>
            <a:picLocks noChangeAspect="1"/>
          </p:cNvPicPr>
          <p:nvPr/>
        </p:nvPicPr>
        <p:blipFill>
          <a:blip r:embed="rId4">
            <a:duotone>
              <a:schemeClr val="accent1">
                <a:shade val="45000"/>
                <a:satMod val="135000"/>
              </a:schemeClr>
              <a:prstClr val="white"/>
            </a:duotone>
          </a:blip>
          <a:stretch>
            <a:fillRect/>
          </a:stretch>
        </p:blipFill>
        <p:spPr>
          <a:xfrm>
            <a:off x="1521636" y="4376713"/>
            <a:ext cx="3103133" cy="2481287"/>
          </a:xfrm>
          <a:prstGeom prst="ellipse">
            <a:avLst/>
          </a:prstGeom>
          <a:ln>
            <a:noFill/>
          </a:ln>
          <a:effectLst>
            <a:softEdge rad="112500"/>
          </a:effectLst>
        </p:spPr>
      </p:pic>
    </p:spTree>
    <p:extLst>
      <p:ext uri="{BB962C8B-B14F-4D97-AF65-F5344CB8AC3E}">
        <p14:creationId xmlns:p14="http://schemas.microsoft.com/office/powerpoint/2010/main" val="479146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156" y="1546031"/>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دورة حياة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073" y="2029145"/>
            <a:ext cx="11216528" cy="3928704"/>
          </a:xfrm>
          <a:prstGeom prst="rect">
            <a:avLst/>
          </a:prstGeom>
          <a:noFill/>
        </p:spPr>
        <p:txBody>
          <a:bodyPr wrap="square" rtlCol="0">
            <a:spAutoFit/>
          </a:bodyPr>
          <a:lstStyle/>
          <a:p>
            <a:pPr algn="just" rtl="1">
              <a:lnSpc>
                <a:spcPct val="150000"/>
              </a:lnSpc>
            </a:pPr>
            <a:r>
              <a:rPr lang="ar-EG" sz="2000" b="1" dirty="0">
                <a:solidFill>
                  <a:schemeClr val="accent5">
                    <a:lumMod val="75000"/>
                  </a:schemeClr>
                </a:solidFill>
                <a:latin typeface="Alexandria" pitchFamily="2" charset="-78"/>
                <a:cs typeface="Alexandria" pitchFamily="2" charset="-78"/>
              </a:rPr>
              <a:t>النضج:</a:t>
            </a:r>
          </a:p>
          <a:p>
            <a:pPr algn="just" rtl="1">
              <a:lnSpc>
                <a:spcPct val="150000"/>
              </a:lnSpc>
            </a:pPr>
            <a:r>
              <a:rPr lang="ar-EG" sz="1600">
                <a:latin typeface="Alexandria" pitchFamily="2" charset="-78"/>
                <a:cs typeface="Alexandria" pitchFamily="2" charset="-78"/>
              </a:rPr>
              <a:t>ذروة </a:t>
            </a:r>
            <a:r>
              <a:rPr lang="ar-EG" sz="1600" dirty="0">
                <a:latin typeface="Alexandria" pitchFamily="2" charset="-78"/>
                <a:cs typeface="Alexandria" pitchFamily="2" charset="-78"/>
              </a:rPr>
              <a:t>الأزمة وأشدها حدة.</a:t>
            </a:r>
          </a:p>
          <a:p>
            <a:pPr algn="just" rtl="1">
              <a:lnSpc>
                <a:spcPct val="150000"/>
              </a:lnSpc>
            </a:pPr>
            <a:r>
              <a:rPr lang="ar-EG" sz="1600" dirty="0">
                <a:latin typeface="Alexandria" pitchFamily="2" charset="-78"/>
                <a:cs typeface="Alexandria" pitchFamily="2" charset="-78"/>
              </a:rPr>
              <a:t>تظهر الأضرار والخسائر بشكل كامل.</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2000" b="1" dirty="0">
                <a:solidFill>
                  <a:schemeClr val="accent5">
                    <a:lumMod val="75000"/>
                  </a:schemeClr>
                </a:solidFill>
                <a:latin typeface="Alexandria" pitchFamily="2" charset="-78"/>
                <a:cs typeface="Alexandria" pitchFamily="2" charset="-78"/>
              </a:rPr>
              <a:t>الانحسار:</a:t>
            </a:r>
          </a:p>
          <a:p>
            <a:pPr algn="just" rtl="1">
              <a:lnSpc>
                <a:spcPct val="150000"/>
              </a:lnSpc>
            </a:pPr>
            <a:r>
              <a:rPr lang="ar-EG" sz="1600" dirty="0">
                <a:latin typeface="Alexandria" pitchFamily="2" charset="-78"/>
                <a:cs typeface="Alexandria" pitchFamily="2" charset="-78"/>
              </a:rPr>
              <a:t>تبدأ حدة الأزمة في الانخفاض.</a:t>
            </a:r>
          </a:p>
          <a:p>
            <a:pPr algn="just" rtl="1">
              <a:lnSpc>
                <a:spcPct val="150000"/>
              </a:lnSpc>
            </a:pPr>
            <a:r>
              <a:rPr lang="ar-EG" sz="1600" dirty="0">
                <a:latin typeface="Alexandria" pitchFamily="2" charset="-78"/>
                <a:cs typeface="Alexandria" pitchFamily="2" charset="-78"/>
              </a:rPr>
              <a:t>تتخذ الإجراءات والسيطرة على الأضرار.</a:t>
            </a:r>
          </a:p>
          <a:p>
            <a:pPr algn="just" rtl="1">
              <a:lnSpc>
                <a:spcPct val="150000"/>
              </a:lnSpc>
            </a:pPr>
            <a:r>
              <a:rPr lang="ar-EG" sz="1600" dirty="0">
                <a:latin typeface="Alexandria" pitchFamily="2" charset="-78"/>
                <a:cs typeface="Alexandria" pitchFamily="2" charset="-78"/>
              </a:rPr>
              <a:t>بداية مرحلة التعافي وإعادة الأوضاع إلى طبيعتها.</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E6CBDA1-ABBF-276F-348A-74FDF623BB05}"/>
              </a:ext>
            </a:extLst>
          </p:cNvPr>
          <p:cNvPicPr>
            <a:picLocks noChangeAspect="1"/>
          </p:cNvPicPr>
          <p:nvPr/>
        </p:nvPicPr>
        <p:blipFill>
          <a:blip r:embed="rId3"/>
          <a:stretch>
            <a:fillRect/>
          </a:stretch>
        </p:blipFill>
        <p:spPr>
          <a:xfrm>
            <a:off x="669073" y="1801204"/>
            <a:ext cx="4695402" cy="2607602"/>
          </a:xfrm>
          <a:prstGeom prst="rect">
            <a:avLst/>
          </a:prstGeom>
        </p:spPr>
      </p:pic>
      <p:pic>
        <p:nvPicPr>
          <p:cNvPr id="9" name="Picture 8">
            <a:extLst>
              <a:ext uri="{FF2B5EF4-FFF2-40B4-BE49-F238E27FC236}">
                <a16:creationId xmlns:a16="http://schemas.microsoft.com/office/drawing/2014/main" id="{C92D140A-4D4D-79E8-22CC-4606EC06FE46}"/>
              </a:ext>
            </a:extLst>
          </p:cNvPr>
          <p:cNvPicPr>
            <a:picLocks noChangeAspect="1"/>
          </p:cNvPicPr>
          <p:nvPr/>
        </p:nvPicPr>
        <p:blipFill>
          <a:blip r:embed="rId4">
            <a:duotone>
              <a:schemeClr val="accent1">
                <a:shade val="45000"/>
                <a:satMod val="135000"/>
              </a:schemeClr>
              <a:prstClr val="white"/>
            </a:duotone>
          </a:blip>
          <a:stretch>
            <a:fillRect/>
          </a:stretch>
        </p:blipFill>
        <p:spPr>
          <a:xfrm>
            <a:off x="1521636" y="4376713"/>
            <a:ext cx="3103133" cy="2481287"/>
          </a:xfrm>
          <a:prstGeom prst="ellipse">
            <a:avLst/>
          </a:prstGeom>
          <a:ln>
            <a:noFill/>
          </a:ln>
          <a:effectLst>
            <a:softEdge rad="112500"/>
          </a:effectLst>
        </p:spPr>
      </p:pic>
    </p:spTree>
    <p:extLst>
      <p:ext uri="{BB962C8B-B14F-4D97-AF65-F5344CB8AC3E}">
        <p14:creationId xmlns:p14="http://schemas.microsoft.com/office/powerpoint/2010/main" val="1249359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56755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تصنيف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جدول 1">
            <a:extLst>
              <a:ext uri="{FF2B5EF4-FFF2-40B4-BE49-F238E27FC236}">
                <a16:creationId xmlns:a16="http://schemas.microsoft.com/office/drawing/2014/main" id="{8AB4F881-DD13-F5C1-CEDD-E83C7B2830E6}"/>
              </a:ext>
            </a:extLst>
          </p:cNvPr>
          <p:cNvGraphicFramePr>
            <a:graphicFrameLocks noGrp="1"/>
          </p:cNvGraphicFramePr>
          <p:nvPr>
            <p:extLst>
              <p:ext uri="{D42A27DB-BD31-4B8C-83A1-F6EECF244321}">
                <p14:modId xmlns:p14="http://schemas.microsoft.com/office/powerpoint/2010/main" val="3320309168"/>
              </p:ext>
            </p:extLst>
          </p:nvPr>
        </p:nvGraphicFramePr>
        <p:xfrm>
          <a:off x="2502452" y="1573318"/>
          <a:ext cx="7682135" cy="4104922"/>
        </p:xfrm>
        <a:graphic>
          <a:graphicData uri="http://schemas.openxmlformats.org/drawingml/2006/table">
            <a:tbl>
              <a:tblPr rtl="1" firstRow="1" bandRow="1">
                <a:tableStyleId>{7DF18680-E054-41AD-8BC1-D1AEF772440D}</a:tableStyleId>
              </a:tblPr>
              <a:tblGrid>
                <a:gridCol w="2145118">
                  <a:extLst>
                    <a:ext uri="{9D8B030D-6E8A-4147-A177-3AD203B41FA5}">
                      <a16:colId xmlns:a16="http://schemas.microsoft.com/office/drawing/2014/main" val="20000"/>
                    </a:ext>
                  </a:extLst>
                </a:gridCol>
                <a:gridCol w="5537017">
                  <a:extLst>
                    <a:ext uri="{9D8B030D-6E8A-4147-A177-3AD203B41FA5}">
                      <a16:colId xmlns:a16="http://schemas.microsoft.com/office/drawing/2014/main" val="20001"/>
                    </a:ext>
                  </a:extLst>
                </a:gridCol>
              </a:tblGrid>
              <a:tr h="337563">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800" dirty="0">
                          <a:latin typeface="Alexandria" pitchFamily="2" charset="-78"/>
                          <a:cs typeface="Alexandria" pitchFamily="2" charset="-78"/>
                        </a:rPr>
                        <a:t>مجال التصنيف</a:t>
                      </a:r>
                    </a:p>
                  </a:txBody>
                  <a:tcPr/>
                </a:tc>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800" dirty="0">
                          <a:latin typeface="Alexandria" pitchFamily="2" charset="-78"/>
                          <a:cs typeface="Alexandria" pitchFamily="2" charset="-78"/>
                        </a:rPr>
                        <a:t>أنواع الأزمة</a:t>
                      </a:r>
                    </a:p>
                  </a:txBody>
                  <a:tcPr/>
                </a:tc>
                <a:extLst>
                  <a:ext uri="{0D108BD9-81ED-4DB2-BD59-A6C34878D82A}">
                    <a16:rowId xmlns:a16="http://schemas.microsoft.com/office/drawing/2014/main" val="10000"/>
                  </a:ext>
                </a:extLst>
              </a:tr>
              <a:tr h="163588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مرحلة التكوين</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الأزمة في مرحلة الميلاد.</a:t>
                      </a:r>
                    </a:p>
                    <a:p>
                      <a:pPr marL="0" indent="0" algn="just" rtl="1">
                        <a:buNone/>
                      </a:pPr>
                      <a:r>
                        <a:rPr lang="ar-SA" sz="2000" b="0" dirty="0">
                          <a:solidFill>
                            <a:schemeClr val="tx1"/>
                          </a:solidFill>
                          <a:latin typeface="Alexandria" pitchFamily="2" charset="-78"/>
                          <a:cs typeface="Alexandria" pitchFamily="2" charset="-78"/>
                        </a:rPr>
                        <a:t>2. الأزمة في مرحلة النمو.</a:t>
                      </a:r>
                    </a:p>
                    <a:p>
                      <a:pPr marL="0" indent="0" algn="just" rtl="1">
                        <a:buNone/>
                      </a:pPr>
                      <a:r>
                        <a:rPr lang="ar-SA" sz="2000" b="0" dirty="0">
                          <a:solidFill>
                            <a:schemeClr val="tx1"/>
                          </a:solidFill>
                          <a:latin typeface="Alexandria" pitchFamily="2" charset="-78"/>
                          <a:cs typeface="Alexandria" pitchFamily="2" charset="-78"/>
                        </a:rPr>
                        <a:t>3.الأزمة في مرحلة النضج.</a:t>
                      </a:r>
                    </a:p>
                    <a:p>
                      <a:pPr marL="0" indent="0" algn="just" rtl="1">
                        <a:buNone/>
                      </a:pPr>
                      <a:r>
                        <a:rPr lang="ar-SA" sz="2000" b="0" dirty="0">
                          <a:solidFill>
                            <a:schemeClr val="tx1"/>
                          </a:solidFill>
                          <a:latin typeface="Alexandria" pitchFamily="2" charset="-78"/>
                          <a:cs typeface="Alexandria" pitchFamily="2" charset="-78"/>
                        </a:rPr>
                        <a:t>4.الأزمة في مرحلة الانحسار.</a:t>
                      </a:r>
                    </a:p>
                    <a:p>
                      <a:pPr marL="0" indent="0" algn="just" rtl="1">
                        <a:buNone/>
                      </a:pPr>
                      <a:r>
                        <a:rPr lang="ar-SA" sz="2000" b="0" dirty="0">
                          <a:solidFill>
                            <a:schemeClr val="tx1"/>
                          </a:solidFill>
                          <a:latin typeface="Alexandria" pitchFamily="2" charset="-78"/>
                          <a:cs typeface="Alexandria" pitchFamily="2" charset="-78"/>
                        </a:rPr>
                        <a:t>5.الأزمة في مرحلة الاختفاء.</a:t>
                      </a:r>
                    </a:p>
                  </a:txBody>
                  <a:tcPr/>
                </a:tc>
                <a:extLst>
                  <a:ext uri="{0D108BD9-81ED-4DB2-BD59-A6C34878D82A}">
                    <a16:rowId xmlns:a16="http://schemas.microsoft.com/office/drawing/2014/main" val="10001"/>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تكرار الحدوث</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دورية(كورونا).</a:t>
                      </a:r>
                    </a:p>
                    <a:p>
                      <a:pPr marL="0" indent="0" algn="just" rtl="1">
                        <a:buNone/>
                      </a:pPr>
                      <a:r>
                        <a:rPr lang="ar-SA" sz="2000" b="0" dirty="0">
                          <a:solidFill>
                            <a:schemeClr val="tx1"/>
                          </a:solidFill>
                          <a:latin typeface="Alexandria" pitchFamily="2" charset="-78"/>
                          <a:cs typeface="Alexandria" pitchFamily="2" charset="-78"/>
                        </a:rPr>
                        <a:t>2. غير دورية/عشوائية.</a:t>
                      </a:r>
                    </a:p>
                  </a:txBody>
                  <a:tcPr/>
                </a:tc>
                <a:extLst>
                  <a:ext uri="{0D108BD9-81ED-4DB2-BD59-A6C34878D82A}">
                    <a16:rowId xmlns:a16="http://schemas.microsoft.com/office/drawing/2014/main" val="10002"/>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عمق الأزمة</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سطحية.</a:t>
                      </a:r>
                    </a:p>
                    <a:p>
                      <a:pPr marL="0" indent="0" algn="just" rtl="1">
                        <a:buNone/>
                      </a:pPr>
                      <a:r>
                        <a:rPr lang="ar-SA" sz="2000" b="0" dirty="0">
                          <a:solidFill>
                            <a:schemeClr val="tx1"/>
                          </a:solidFill>
                          <a:latin typeface="Alexandria" pitchFamily="2" charset="-78"/>
                          <a:cs typeface="Alexandria" pitchFamily="2" charset="-78"/>
                        </a:rPr>
                        <a:t>2. عميقة/متغلغلة.</a:t>
                      </a:r>
                    </a:p>
                  </a:txBody>
                  <a:tcPr/>
                </a:tc>
                <a:extLst>
                  <a:ext uri="{0D108BD9-81ED-4DB2-BD59-A6C34878D82A}">
                    <a16:rowId xmlns:a16="http://schemas.microsoft.com/office/drawing/2014/main" val="10003"/>
                  </a:ext>
                </a:extLst>
              </a:tr>
              <a:tr h="701093">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800" b="1" dirty="0">
                          <a:solidFill>
                            <a:schemeClr val="accent6">
                              <a:lumMod val="50000"/>
                            </a:schemeClr>
                          </a:solidFill>
                          <a:latin typeface="Alexandria" pitchFamily="2" charset="-78"/>
                          <a:cs typeface="Alexandria" pitchFamily="2" charset="-78"/>
                        </a:rPr>
                        <a:t>التأثير</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2000" b="0" dirty="0">
                          <a:solidFill>
                            <a:schemeClr val="tx1"/>
                          </a:solidFill>
                          <a:latin typeface="Alexandria" pitchFamily="2" charset="-78"/>
                          <a:cs typeface="Alexandria" pitchFamily="2" charset="-78"/>
                        </a:rPr>
                        <a:t>محدودة التأثير.</a:t>
                      </a:r>
                    </a:p>
                    <a:p>
                      <a:pPr marL="0" indent="0" algn="just" rtl="1">
                        <a:buNone/>
                      </a:pPr>
                      <a:r>
                        <a:rPr lang="ar-SA" sz="2000" b="0" dirty="0">
                          <a:solidFill>
                            <a:schemeClr val="tx1"/>
                          </a:solidFill>
                          <a:latin typeface="Alexandria" pitchFamily="2" charset="-78"/>
                          <a:cs typeface="Alexandria" pitchFamily="2" charset="-78"/>
                        </a:rPr>
                        <a:t>2. هيكلية التأثير/متغلغلة.</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99917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567558"/>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تصنيف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جدول 1">
            <a:extLst>
              <a:ext uri="{FF2B5EF4-FFF2-40B4-BE49-F238E27FC236}">
                <a16:creationId xmlns:a16="http://schemas.microsoft.com/office/drawing/2014/main" id="{C4041E9B-C8E3-E0F3-EBEC-42B5A4D09903}"/>
              </a:ext>
            </a:extLst>
          </p:cNvPr>
          <p:cNvGraphicFramePr>
            <a:graphicFrameLocks noGrp="1"/>
          </p:cNvGraphicFramePr>
          <p:nvPr>
            <p:extLst>
              <p:ext uri="{D42A27DB-BD31-4B8C-83A1-F6EECF244321}">
                <p14:modId xmlns:p14="http://schemas.microsoft.com/office/powerpoint/2010/main" val="4006347570"/>
              </p:ext>
            </p:extLst>
          </p:nvPr>
        </p:nvGraphicFramePr>
        <p:xfrm>
          <a:off x="2502452" y="1608171"/>
          <a:ext cx="7087385" cy="4119880"/>
        </p:xfrm>
        <a:graphic>
          <a:graphicData uri="http://schemas.openxmlformats.org/drawingml/2006/table">
            <a:tbl>
              <a:tblPr rtl="1" firstRow="1" bandRow="1">
                <a:tableStyleId>{FABFCF23-3B69-468F-B69F-88F6DE6A72F2}</a:tableStyleId>
              </a:tblPr>
              <a:tblGrid>
                <a:gridCol w="1979043">
                  <a:extLst>
                    <a:ext uri="{9D8B030D-6E8A-4147-A177-3AD203B41FA5}">
                      <a16:colId xmlns:a16="http://schemas.microsoft.com/office/drawing/2014/main" val="20000"/>
                    </a:ext>
                  </a:extLst>
                </a:gridCol>
                <a:gridCol w="5108342">
                  <a:extLst>
                    <a:ext uri="{9D8B030D-6E8A-4147-A177-3AD203B41FA5}">
                      <a16:colId xmlns:a16="http://schemas.microsoft.com/office/drawing/2014/main" val="20001"/>
                    </a:ext>
                  </a:extLst>
                </a:gridCol>
              </a:tblGrid>
              <a:tr h="370840">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600" dirty="0">
                          <a:latin typeface="Alexandria" pitchFamily="2" charset="-78"/>
                          <a:cs typeface="Alexandria" pitchFamily="2" charset="-78"/>
                        </a:rPr>
                        <a:t>مجال التصنيف</a:t>
                      </a:r>
                    </a:p>
                  </a:txBody>
                  <a:tcPr/>
                </a:tc>
                <a:tc>
                  <a:txBody>
                    <a:bodyPr/>
                    <a:lstStyle>
                      <a:lvl1pPr marL="0" algn="l" defTabSz="914400" rtl="0" eaLnBrk="1" latinLnBrk="0" hangingPunct="1">
                        <a:defRPr sz="1800" b="1" kern="1200">
                          <a:solidFill>
                            <a:schemeClr val="lt1"/>
                          </a:solidFill>
                          <a:latin typeface="Constantia"/>
                        </a:defRPr>
                      </a:lvl1pPr>
                      <a:lvl2pPr marL="457200" algn="l" defTabSz="914400" rtl="0" eaLnBrk="1" latinLnBrk="0" hangingPunct="1">
                        <a:defRPr sz="1800" b="1" kern="1200">
                          <a:solidFill>
                            <a:schemeClr val="lt1"/>
                          </a:solidFill>
                          <a:latin typeface="Constantia"/>
                        </a:defRPr>
                      </a:lvl2pPr>
                      <a:lvl3pPr marL="914400" algn="l" defTabSz="914400" rtl="0" eaLnBrk="1" latinLnBrk="0" hangingPunct="1">
                        <a:defRPr sz="1800" b="1" kern="1200">
                          <a:solidFill>
                            <a:schemeClr val="lt1"/>
                          </a:solidFill>
                          <a:latin typeface="Constantia"/>
                        </a:defRPr>
                      </a:lvl3pPr>
                      <a:lvl4pPr marL="1371600" algn="l" defTabSz="914400" rtl="0" eaLnBrk="1" latinLnBrk="0" hangingPunct="1">
                        <a:defRPr sz="1800" b="1" kern="1200">
                          <a:solidFill>
                            <a:schemeClr val="lt1"/>
                          </a:solidFill>
                          <a:latin typeface="Constantia"/>
                        </a:defRPr>
                      </a:lvl4pPr>
                      <a:lvl5pPr marL="1828800" algn="l" defTabSz="914400" rtl="0" eaLnBrk="1" latinLnBrk="0" hangingPunct="1">
                        <a:defRPr sz="1800" b="1" kern="1200">
                          <a:solidFill>
                            <a:schemeClr val="lt1"/>
                          </a:solidFill>
                          <a:latin typeface="Constantia"/>
                        </a:defRPr>
                      </a:lvl5pPr>
                      <a:lvl6pPr marL="2286000" algn="l" defTabSz="914400" rtl="0" eaLnBrk="1" latinLnBrk="0" hangingPunct="1">
                        <a:defRPr sz="1800" b="1" kern="1200">
                          <a:solidFill>
                            <a:schemeClr val="lt1"/>
                          </a:solidFill>
                          <a:latin typeface="Constantia"/>
                        </a:defRPr>
                      </a:lvl6pPr>
                      <a:lvl7pPr marL="2743200" algn="l" defTabSz="914400" rtl="0" eaLnBrk="1" latinLnBrk="0" hangingPunct="1">
                        <a:defRPr sz="1800" b="1" kern="1200">
                          <a:solidFill>
                            <a:schemeClr val="lt1"/>
                          </a:solidFill>
                          <a:latin typeface="Constantia"/>
                        </a:defRPr>
                      </a:lvl7pPr>
                      <a:lvl8pPr marL="3200400" algn="l" defTabSz="914400" rtl="0" eaLnBrk="1" latinLnBrk="0" hangingPunct="1">
                        <a:defRPr sz="1800" b="1" kern="1200">
                          <a:solidFill>
                            <a:schemeClr val="lt1"/>
                          </a:solidFill>
                          <a:latin typeface="Constantia"/>
                        </a:defRPr>
                      </a:lvl8pPr>
                      <a:lvl9pPr marL="3657600" algn="l" defTabSz="914400" rtl="0" eaLnBrk="1" latinLnBrk="0" hangingPunct="1">
                        <a:defRPr sz="1800" b="1" kern="1200">
                          <a:solidFill>
                            <a:schemeClr val="lt1"/>
                          </a:solidFill>
                          <a:latin typeface="Constantia"/>
                        </a:defRPr>
                      </a:lvl9pPr>
                    </a:lstStyle>
                    <a:p>
                      <a:pPr algn="ctr" rtl="1"/>
                      <a:r>
                        <a:rPr lang="ar-SA" sz="1600" dirty="0">
                          <a:latin typeface="Alexandria" pitchFamily="2" charset="-78"/>
                          <a:cs typeface="Alexandria" pitchFamily="2" charset="-78"/>
                        </a:rPr>
                        <a:t>أنواع الأزمة</a:t>
                      </a:r>
                    </a:p>
                  </a:txBody>
                  <a:tcPr/>
                </a:tc>
                <a:extLst>
                  <a:ext uri="{0D108BD9-81ED-4DB2-BD59-A6C34878D82A}">
                    <a16:rowId xmlns:a16="http://schemas.microsoft.com/office/drawing/2014/main" val="10000"/>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الشدة</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عنيفة.</a:t>
                      </a:r>
                    </a:p>
                    <a:p>
                      <a:pPr marL="0" indent="0" algn="just" rtl="1">
                        <a:buNone/>
                      </a:pPr>
                      <a:r>
                        <a:rPr lang="ar-SA" sz="1800" b="0" dirty="0">
                          <a:solidFill>
                            <a:schemeClr val="accent6">
                              <a:lumMod val="50000"/>
                            </a:schemeClr>
                          </a:solidFill>
                          <a:latin typeface="Alexandria" pitchFamily="2" charset="-78"/>
                          <a:cs typeface="Alexandria" pitchFamily="2" charset="-78"/>
                        </a:rPr>
                        <a:t>2. خفيفة.</a:t>
                      </a:r>
                    </a:p>
                  </a:txBody>
                  <a:tcPr/>
                </a:tc>
                <a:extLst>
                  <a:ext uri="{0D108BD9-81ED-4DB2-BD59-A6C34878D82A}">
                    <a16:rowId xmlns:a16="http://schemas.microsoft.com/office/drawing/2014/main" val="10001"/>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المستوى</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القومي/الكلي.</a:t>
                      </a:r>
                    </a:p>
                    <a:p>
                      <a:pPr marL="0" indent="0" algn="just" rtl="1">
                        <a:buNone/>
                      </a:pPr>
                      <a:r>
                        <a:rPr lang="ar-SA" sz="1800" b="0" dirty="0">
                          <a:solidFill>
                            <a:schemeClr val="accent6">
                              <a:lumMod val="50000"/>
                            </a:schemeClr>
                          </a:solidFill>
                          <a:latin typeface="Alexandria" pitchFamily="2" charset="-78"/>
                          <a:cs typeface="Alexandria" pitchFamily="2" charset="-78"/>
                        </a:rPr>
                        <a:t>2. الجزئي.</a:t>
                      </a:r>
                    </a:p>
                  </a:txBody>
                  <a:tcPr/>
                </a:tc>
                <a:extLst>
                  <a:ext uri="{0D108BD9-81ED-4DB2-BD59-A6C34878D82A}">
                    <a16:rowId xmlns:a16="http://schemas.microsoft.com/office/drawing/2014/main" val="10002"/>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العلاقة بالعالم الخارجي</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أزمات عالمية مستوردة من الخارج..</a:t>
                      </a:r>
                    </a:p>
                    <a:p>
                      <a:pPr marL="0" indent="0" algn="just" rtl="1">
                        <a:buNone/>
                      </a:pPr>
                      <a:r>
                        <a:rPr lang="ar-SA" sz="1800" b="0" dirty="0">
                          <a:solidFill>
                            <a:schemeClr val="accent6">
                              <a:lumMod val="50000"/>
                            </a:schemeClr>
                          </a:solidFill>
                          <a:latin typeface="Alexandria" pitchFamily="2" charset="-78"/>
                          <a:cs typeface="Alexandria" pitchFamily="2" charset="-78"/>
                        </a:rPr>
                        <a:t>2. أزمات محلية أمكن تصديرها للخارج.</a:t>
                      </a:r>
                    </a:p>
                    <a:p>
                      <a:pPr marL="0" indent="0" algn="just" rtl="1">
                        <a:buNone/>
                      </a:pPr>
                      <a:r>
                        <a:rPr lang="ar-SA" sz="1800" b="0" dirty="0">
                          <a:solidFill>
                            <a:schemeClr val="accent6">
                              <a:lumMod val="50000"/>
                            </a:schemeClr>
                          </a:solidFill>
                          <a:latin typeface="Alexandria" pitchFamily="2" charset="-78"/>
                          <a:cs typeface="Alexandria" pitchFamily="2" charset="-78"/>
                        </a:rPr>
                        <a:t>3.أزمات محلية لا يمكن تصديرها للخارج.</a:t>
                      </a:r>
                    </a:p>
                  </a:txBody>
                  <a:tcPr/>
                </a:tc>
                <a:extLst>
                  <a:ext uri="{0D108BD9-81ED-4DB2-BD59-A6C34878D82A}">
                    <a16:rowId xmlns:a16="http://schemas.microsoft.com/office/drawing/2014/main" val="10003"/>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مدى الإحساس</a:t>
                      </a:r>
                      <a:r>
                        <a:rPr lang="ar-SA" sz="1600" b="1" baseline="0" dirty="0">
                          <a:solidFill>
                            <a:schemeClr val="accent6">
                              <a:lumMod val="50000"/>
                            </a:schemeClr>
                          </a:solidFill>
                          <a:latin typeface="Alexandria" pitchFamily="2" charset="-78"/>
                          <a:cs typeface="Alexandria" pitchFamily="2" charset="-78"/>
                        </a:rPr>
                        <a:t> بها</a:t>
                      </a:r>
                      <a:endParaRPr lang="ar-SA" sz="1600" b="1" dirty="0">
                        <a:solidFill>
                          <a:schemeClr val="accent6">
                            <a:lumMod val="50000"/>
                          </a:schemeClr>
                        </a:solidFill>
                        <a:latin typeface="Alexandria" pitchFamily="2" charset="-78"/>
                        <a:cs typeface="Alexandria" pitchFamily="2" charset="-78"/>
                      </a:endParaRP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tx1"/>
                          </a:solidFill>
                          <a:latin typeface="Alexandria" pitchFamily="2" charset="-78"/>
                          <a:cs typeface="Alexandria" pitchFamily="2" charset="-78"/>
                        </a:rPr>
                        <a:t>صريحة وعلنية ومحسوسة.</a:t>
                      </a:r>
                    </a:p>
                    <a:p>
                      <a:pPr marL="0" indent="0" algn="just" rtl="1">
                        <a:buNone/>
                      </a:pPr>
                      <a:r>
                        <a:rPr lang="ar-SA" sz="1800" b="0" dirty="0">
                          <a:solidFill>
                            <a:schemeClr val="tx1"/>
                          </a:solidFill>
                          <a:latin typeface="Alexandria" pitchFamily="2" charset="-78"/>
                          <a:cs typeface="Alexandria" pitchFamily="2" charset="-78"/>
                        </a:rPr>
                        <a:t>2. خفيفة وضمنية ومستتره.</a:t>
                      </a:r>
                    </a:p>
                  </a:txBody>
                  <a:tcPr/>
                </a:tc>
                <a:extLst>
                  <a:ext uri="{0D108BD9-81ED-4DB2-BD59-A6C34878D82A}">
                    <a16:rowId xmlns:a16="http://schemas.microsoft.com/office/drawing/2014/main" val="10004"/>
                  </a:ext>
                </a:extLst>
              </a:tr>
              <a:tr h="370840">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algn="ctr" rtl="1"/>
                      <a:r>
                        <a:rPr lang="ar-SA" sz="1600" b="1" dirty="0">
                          <a:solidFill>
                            <a:schemeClr val="accent6">
                              <a:lumMod val="50000"/>
                            </a:schemeClr>
                          </a:solidFill>
                          <a:latin typeface="Alexandria" pitchFamily="2" charset="-78"/>
                          <a:cs typeface="Alexandria" pitchFamily="2" charset="-78"/>
                        </a:rPr>
                        <a:t>محور وموضوع الأزمة</a:t>
                      </a:r>
                    </a:p>
                  </a:txBody>
                  <a:tcPr anchor="ctr"/>
                </a:tc>
                <a:tc>
                  <a:txBody>
                    <a:bodyPr/>
                    <a:lstStyle>
                      <a:lvl1pPr marL="0" algn="l" defTabSz="914400" rtl="0" eaLnBrk="1" latinLnBrk="0" hangingPunct="1">
                        <a:defRPr sz="1800" kern="1200">
                          <a:solidFill>
                            <a:schemeClr val="dk1"/>
                          </a:solidFill>
                          <a:latin typeface="Constantia"/>
                        </a:defRPr>
                      </a:lvl1pPr>
                      <a:lvl2pPr marL="457200" algn="l" defTabSz="914400" rtl="0" eaLnBrk="1" latinLnBrk="0" hangingPunct="1">
                        <a:defRPr sz="1800" kern="1200">
                          <a:solidFill>
                            <a:schemeClr val="dk1"/>
                          </a:solidFill>
                          <a:latin typeface="Constantia"/>
                        </a:defRPr>
                      </a:lvl2pPr>
                      <a:lvl3pPr marL="914400" algn="l" defTabSz="914400" rtl="0" eaLnBrk="1" latinLnBrk="0" hangingPunct="1">
                        <a:defRPr sz="1800" kern="1200">
                          <a:solidFill>
                            <a:schemeClr val="dk1"/>
                          </a:solidFill>
                          <a:latin typeface="Constantia"/>
                        </a:defRPr>
                      </a:lvl3pPr>
                      <a:lvl4pPr marL="1371600" algn="l" defTabSz="914400" rtl="0" eaLnBrk="1" latinLnBrk="0" hangingPunct="1">
                        <a:defRPr sz="1800" kern="1200">
                          <a:solidFill>
                            <a:schemeClr val="dk1"/>
                          </a:solidFill>
                          <a:latin typeface="Constantia"/>
                        </a:defRPr>
                      </a:lvl4pPr>
                      <a:lvl5pPr marL="1828800" algn="l" defTabSz="914400" rtl="0" eaLnBrk="1" latinLnBrk="0" hangingPunct="1">
                        <a:defRPr sz="1800" kern="1200">
                          <a:solidFill>
                            <a:schemeClr val="dk1"/>
                          </a:solidFill>
                          <a:latin typeface="Constantia"/>
                        </a:defRPr>
                      </a:lvl5pPr>
                      <a:lvl6pPr marL="2286000" algn="l" defTabSz="914400" rtl="0" eaLnBrk="1" latinLnBrk="0" hangingPunct="1">
                        <a:defRPr sz="1800" kern="1200">
                          <a:solidFill>
                            <a:schemeClr val="dk1"/>
                          </a:solidFill>
                          <a:latin typeface="Constantia"/>
                        </a:defRPr>
                      </a:lvl6pPr>
                      <a:lvl7pPr marL="2743200" algn="l" defTabSz="914400" rtl="0" eaLnBrk="1" latinLnBrk="0" hangingPunct="1">
                        <a:defRPr sz="1800" kern="1200">
                          <a:solidFill>
                            <a:schemeClr val="dk1"/>
                          </a:solidFill>
                          <a:latin typeface="Constantia"/>
                        </a:defRPr>
                      </a:lvl7pPr>
                      <a:lvl8pPr marL="3200400" algn="l" defTabSz="914400" rtl="0" eaLnBrk="1" latinLnBrk="0" hangingPunct="1">
                        <a:defRPr sz="1800" kern="1200">
                          <a:solidFill>
                            <a:schemeClr val="dk1"/>
                          </a:solidFill>
                          <a:latin typeface="Constantia"/>
                        </a:defRPr>
                      </a:lvl8pPr>
                      <a:lvl9pPr marL="3657600" algn="l" defTabSz="914400" rtl="0" eaLnBrk="1" latinLnBrk="0" hangingPunct="1">
                        <a:defRPr sz="1800" kern="1200">
                          <a:solidFill>
                            <a:schemeClr val="dk1"/>
                          </a:solidFill>
                          <a:latin typeface="Constantia"/>
                        </a:defRPr>
                      </a:lvl9pPr>
                    </a:lstStyle>
                    <a:p>
                      <a:pPr marL="342900" indent="-342900" algn="just" rtl="1">
                        <a:buAutoNum type="arabicPeriod"/>
                      </a:pPr>
                      <a:r>
                        <a:rPr lang="ar-SA" sz="1800" b="0" dirty="0">
                          <a:solidFill>
                            <a:schemeClr val="accent6">
                              <a:lumMod val="50000"/>
                            </a:schemeClr>
                          </a:solidFill>
                          <a:latin typeface="Alexandria" pitchFamily="2" charset="-78"/>
                          <a:cs typeface="Alexandria" pitchFamily="2" charset="-78"/>
                        </a:rPr>
                        <a:t>أزمات مادية محسوسة وملموسة.</a:t>
                      </a:r>
                    </a:p>
                    <a:p>
                      <a:pPr marL="0" indent="0" algn="just" rtl="1">
                        <a:buNone/>
                      </a:pPr>
                      <a:r>
                        <a:rPr lang="ar-SA" sz="1800" b="0" dirty="0">
                          <a:solidFill>
                            <a:schemeClr val="accent6">
                              <a:lumMod val="50000"/>
                            </a:schemeClr>
                          </a:solidFill>
                          <a:latin typeface="Alexandria" pitchFamily="2" charset="-78"/>
                          <a:cs typeface="Alexandria" pitchFamily="2" charset="-78"/>
                        </a:rPr>
                        <a:t>2. أزمات معنوية عاطفية ونفسية.</a:t>
                      </a:r>
                    </a:p>
                    <a:p>
                      <a:pPr marL="0" indent="0" algn="just" rtl="1">
                        <a:buNone/>
                      </a:pPr>
                      <a:r>
                        <a:rPr lang="ar-SA" sz="1800" b="0" dirty="0">
                          <a:solidFill>
                            <a:schemeClr val="accent6">
                              <a:lumMod val="50000"/>
                            </a:schemeClr>
                          </a:solidFill>
                          <a:latin typeface="Alexandria" pitchFamily="2" charset="-78"/>
                          <a:cs typeface="Alexandria" pitchFamily="2" charset="-78"/>
                        </a:rPr>
                        <a:t>3.أزمات تجمع بين المادية والمعنوية.</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34589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580029"/>
            <a:ext cx="11512835" cy="48876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مراحل التخطيط لإدارة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91015" y="1497381"/>
            <a:ext cx="11347697" cy="4667368"/>
          </a:xfrm>
          <a:prstGeom prst="rect">
            <a:avLst/>
          </a:prstGeom>
          <a:noFill/>
        </p:spPr>
        <p:txBody>
          <a:bodyPr wrap="square" rtlCol="0">
            <a:spAutoFit/>
          </a:bodyPr>
          <a:lstStyle/>
          <a:p>
            <a:pPr algn="just" rtl="1">
              <a:lnSpc>
                <a:spcPct val="150000"/>
              </a:lnSpc>
            </a:pPr>
            <a:r>
              <a:rPr lang="ar-EG" sz="2000" b="1" dirty="0">
                <a:highlight>
                  <a:srgbClr val="669BBC"/>
                </a:highlight>
                <a:latin typeface="Alexandria" pitchFamily="2" charset="-78"/>
                <a:cs typeface="Alexandria" pitchFamily="2" charset="-78"/>
              </a:rPr>
              <a:t>مرحلة ما قبل الأزمة </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وهي المرحلة التي تنذر بوقوع الأزمة، وهدف الإدارة في هذه المرحلة هو الاستعداد والتحضير لكل الاحتمالات وكافة المتغيرات وذلك من خلال وضع خطة متكاملة تحد أو تقلل من أخطار الأزمة تعتمد على الآتي: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تدريب الأفراد والمجموعات للقيام بأدوارهم بكفاءة عالية من أجل تنفيذ الخطة.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الإجراءات التي يجب الالتزام بها لتلافي الآثار السلبية للأزمة المتوقع حدوثها وعدم تجاهلها. </a:t>
            </a:r>
          </a:p>
          <a:p>
            <a:pPr algn="just" rtl="1">
              <a:lnSpc>
                <a:spcPct val="150000"/>
              </a:lnSpc>
            </a:pPr>
            <a:r>
              <a:rPr lang="ar-EG" sz="2000" b="1" dirty="0">
                <a:highlight>
                  <a:srgbClr val="669BBC"/>
                </a:highlight>
                <a:latin typeface="Alexandria" pitchFamily="2" charset="-78"/>
                <a:cs typeface="Alexandria" pitchFamily="2" charset="-78"/>
              </a:rPr>
              <a:t>الاتصال في مرحلة الأزمة: </a:t>
            </a:r>
          </a:p>
          <a:p>
            <a:pPr algn="just" rtl="1">
              <a:lnSpc>
                <a:spcPct val="150000"/>
              </a:lnSpc>
            </a:pPr>
            <a:r>
              <a:rPr lang="ar-EG" sz="1600" dirty="0">
                <a:latin typeface="Alexandria" pitchFamily="2" charset="-78"/>
                <a:cs typeface="Alexandria" pitchFamily="2" charset="-78"/>
              </a:rPr>
              <a:t>وهي مرحلة التعامل مع الأزمة، إذ يتم فيها التطبيق العملي للتدابير المعدة سابقة من خطط موضوعه واستخدام المهارات المكتسبة من التدريب والاستعداد لمواجهة الأزمة. وتعتمد هذه المرحلة على عدة عوامل متصلة بطبيعة الأزمة تتمثل في الآتي: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توفير المعلومات عن حجم الآثار السلبية للأزمة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التدابير المناسبة لاحتواء الأضرار الناجمة عن الأزمة والتخفيف من  آثارها.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التعاون بين المؤسسات والأجهزة المشتركة في مواجهة الأزمة.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37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مراحل التخطيط لإدارة الأزمات</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6729" y="2064714"/>
            <a:ext cx="11347697" cy="1620380"/>
          </a:xfrm>
          <a:prstGeom prst="rect">
            <a:avLst/>
          </a:prstGeom>
          <a:noFill/>
        </p:spPr>
        <p:txBody>
          <a:bodyPr wrap="square" rtlCol="0">
            <a:spAutoFit/>
          </a:bodyPr>
          <a:lstStyle/>
          <a:p>
            <a:pPr algn="just" rtl="1">
              <a:lnSpc>
                <a:spcPct val="150000"/>
              </a:lnSpc>
            </a:pPr>
            <a:r>
              <a:rPr lang="ar-EG" sz="2000" b="1" dirty="0">
                <a:highlight>
                  <a:srgbClr val="669BBC"/>
                </a:highlight>
                <a:latin typeface="Alexandria" pitchFamily="2" charset="-78"/>
                <a:cs typeface="Alexandria" pitchFamily="2" charset="-78"/>
              </a:rPr>
              <a:t>مرحلة ما بعد وقوع الأزمة </a:t>
            </a:r>
          </a:p>
          <a:p>
            <a:pPr algn="just" rtl="1">
              <a:lnSpc>
                <a:spcPct val="150000"/>
              </a:lnSpc>
            </a:pPr>
            <a:r>
              <a:rPr lang="ar-EG" sz="1600" dirty="0">
                <a:latin typeface="Alexandria" pitchFamily="2" charset="-78"/>
                <a:cs typeface="Alexandria" pitchFamily="2" charset="-78"/>
              </a:rPr>
              <a:t>وتهتم الإدارة في هذه المرحلة بكيفية إعادة الوضع لما كان عليه قبل حدوث الأزمة من خلال تنفيذ خطط قصيرة أو متوسطة أو طويل الأجل حسب الآثار السلبية والأضرار التي أحدثتها الأزمة.</a:t>
            </a:r>
          </a:p>
          <a:p>
            <a:pPr algn="just" rtl="1">
              <a:lnSpc>
                <a:spcPct val="150000"/>
              </a:lnSpc>
            </a:pPr>
            <a:r>
              <a:rPr lang="ar-EG" sz="1600" dirty="0">
                <a:latin typeface="Alexandria" pitchFamily="2" charset="-78"/>
                <a:cs typeface="Alexandria" pitchFamily="2" charset="-78"/>
              </a:rPr>
              <a:t>بعدها تتم دراسة آثار الأزمة وتحديد حجم الخسائر، ثم القيام بتقييم الوضع وإدخال التعديلات اللازمة.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667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إدارة الأزمة</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1591" y="1827339"/>
            <a:ext cx="11347697" cy="4205703"/>
          </a:xfrm>
          <a:prstGeom prst="rect">
            <a:avLst/>
          </a:prstGeom>
          <a:noFill/>
        </p:spPr>
        <p:txBody>
          <a:bodyPr wrap="square" rtlCol="0">
            <a:spAutoFit/>
          </a:bodyPr>
          <a:lstStyle/>
          <a:p>
            <a:pPr algn="just" rtl="1">
              <a:lnSpc>
                <a:spcPct val="150000"/>
              </a:lnSpc>
            </a:pPr>
            <a:r>
              <a:rPr lang="ar-EG" b="1" dirty="0">
                <a:latin typeface="Alexandria" pitchFamily="2" charset="-78"/>
                <a:cs typeface="Alexandria" pitchFamily="2" charset="-78"/>
              </a:rPr>
              <a:t>عناصر إدارة الأزمة الناجحة يجب أن ترتكز على: </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الفورية في التعامل مع الأزمة.</a:t>
            </a:r>
          </a:p>
          <a:p>
            <a:pPr algn="just" rtl="1">
              <a:lnSpc>
                <a:spcPct val="150000"/>
              </a:lnSpc>
            </a:pPr>
            <a:r>
              <a:rPr lang="ar-EG" sz="1600" dirty="0">
                <a:latin typeface="Alexandria" pitchFamily="2" charset="-78"/>
                <a:cs typeface="Alexandria" pitchFamily="2" charset="-78"/>
              </a:rPr>
              <a:t>توفير التدفق المتواصل والصريح للمعلومات</a:t>
            </a:r>
          </a:p>
          <a:p>
            <a:pPr algn="just" rtl="1">
              <a:lnSpc>
                <a:spcPct val="150000"/>
              </a:lnSpc>
            </a:pPr>
            <a:r>
              <a:rPr lang="ar-EG" sz="1600" dirty="0">
                <a:latin typeface="Alexandria" pitchFamily="2" charset="-78"/>
                <a:cs typeface="Alexandria" pitchFamily="2" charset="-78"/>
              </a:rPr>
              <a:t>تقديم رسائل صادقة تتسق مع محتوى الأزمة.</a:t>
            </a:r>
          </a:p>
          <a:p>
            <a:pPr algn="just" rtl="1">
              <a:lnSpc>
                <a:spcPct val="150000"/>
              </a:lnSpc>
            </a:pPr>
            <a:r>
              <a:rPr lang="ar-EG" sz="1600" dirty="0">
                <a:latin typeface="Alexandria" pitchFamily="2" charset="-78"/>
                <a:cs typeface="Alexandria" pitchFamily="2" charset="-78"/>
              </a:rPr>
              <a:t>أن يكون هناك متحدث رسمي واحد فقط يدرك مهامه وأبعاد الأزمة.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latin typeface="Alexandria" pitchFamily="2" charset="-78"/>
                <a:cs typeface="Alexandria" pitchFamily="2" charset="-78"/>
              </a:rPr>
              <a:t>ما هي استراتيجيات تعزيز المرونة الاجتماعية أثناء الأزمات؟	</a:t>
            </a:r>
          </a:p>
          <a:p>
            <a:pPr algn="just" rtl="1">
              <a:lnSpc>
                <a:spcPct val="150000"/>
              </a:lnSpc>
            </a:pPr>
            <a:r>
              <a:rPr lang="ar-EG" sz="1600" dirty="0">
                <a:latin typeface="Alexandria" pitchFamily="2" charset="-78"/>
                <a:cs typeface="Alexandria" pitchFamily="2" charset="-78"/>
              </a:rPr>
              <a:t>تحديد وتدريب أفراد لأجل تولي المبادرة بطريقة مستقلة وفاعلة في الظروف الصعبة عند انهيار الهياكل القيادية.</a:t>
            </a:r>
          </a:p>
          <a:p>
            <a:pPr algn="just" rtl="1">
              <a:lnSpc>
                <a:spcPct val="150000"/>
              </a:lnSpc>
            </a:pPr>
            <a:r>
              <a:rPr lang="ar-EG" sz="1600" dirty="0">
                <a:latin typeface="Alexandria" pitchFamily="2" charset="-78"/>
                <a:cs typeface="Alexandria" pitchFamily="2" charset="-78"/>
              </a:rPr>
              <a:t>تطوير خطة مستمرة تساعد على انشاء مراكز عمليات في موقع خارجي مدعم بتقنية المعلومات.</a:t>
            </a:r>
          </a:p>
          <a:p>
            <a:pPr algn="just" rtl="1">
              <a:lnSpc>
                <a:spcPct val="150000"/>
              </a:lnSpc>
            </a:pPr>
            <a:r>
              <a:rPr lang="ar-EG" sz="1600" dirty="0">
                <a:latin typeface="Alexandria" pitchFamily="2" charset="-78"/>
                <a:cs typeface="Alexandria" pitchFamily="2" charset="-78"/>
              </a:rPr>
              <a:t>العمل مع الهيئات المحلية وبمشاركة الحكومة، ومنظمات الأعمال والمواطنين والإعلام.</a:t>
            </a:r>
          </a:p>
          <a:p>
            <a:pPr algn="just" rtl="1">
              <a:lnSpc>
                <a:spcPct val="150000"/>
              </a:lnSpc>
            </a:pPr>
            <a:r>
              <a:rPr lang="ar-EG" sz="1600" dirty="0">
                <a:latin typeface="Alexandria" pitchFamily="2" charset="-78"/>
                <a:cs typeface="Alexandria" pitchFamily="2" charset="-78"/>
              </a:rPr>
              <a:t>التخطيط والتدريب المستمر والشمولي على سيناريوهات ذات حلول ممكنة.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8269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المشاكل التي يمكن أن تنتج عن عدم وجود إدارة للأزمات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1591" y="1827339"/>
            <a:ext cx="11347697" cy="1897379"/>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بدون خطط لإدارة الأزمات ستكلف الأزمة المنظمة مبالغ باهظة، وستؤثر حتما على وضعها المالي؛ وذلك لأن الأزمة تضع المنظمة تحت ضغط الوقت، وتجعل تركيزها على سرعة الاستجابة دون الاهتمام بالتكاليف أو الجوانب المادية للقرارات.</a:t>
            </a:r>
          </a:p>
          <a:p>
            <a:pPr algn="just" rtl="1">
              <a:lnSpc>
                <a:spcPct val="150000"/>
              </a:lnSpc>
            </a:pPr>
            <a:r>
              <a:rPr lang="ar-EG" sz="1600" dirty="0">
                <a:latin typeface="Alexandria" pitchFamily="2" charset="-78"/>
                <a:cs typeface="Alexandria" pitchFamily="2" charset="-78"/>
              </a:rPr>
              <a:t>إدارة الأزمات تمنع الأزمة من التحول إلى ما هو أسوأ، فعندما يتم وضع خطط لإدارة الأزمات سيتضمن الأمر دراسة سلسلة الأحداث أو العواقب التي قد تخلفها الأزمة، ويمكن أن تكون أسوأ أو أشد من الأزمة نفسها.</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42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1591" y="1691239"/>
            <a:ext cx="11512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3530" y="649543"/>
            <a:ext cx="6588959"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معالجة الأزمات وإدارتها إعلامياً من خلال</a:t>
            </a:r>
          </a:p>
          <a:p>
            <a:pPr algn="ctr"/>
            <a:r>
              <a:rPr lang="ar-EG" sz="2400" b="1" dirty="0">
                <a:latin typeface="Alexandria" pitchFamily="2" charset="-78"/>
                <a:cs typeface="Alexandria" pitchFamily="2" charset="-78"/>
              </a:rPr>
              <a:t> الإعلام الجديد	</a:t>
            </a:r>
          </a:p>
        </p:txBody>
      </p:sp>
      <p:sp>
        <p:nvSpPr>
          <p:cNvPr id="5" name="Rectangle 4"/>
          <p:cNvSpPr/>
          <p:nvPr/>
        </p:nvSpPr>
        <p:spPr>
          <a:xfrm>
            <a:off x="934034" y="528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7309" y="6213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97995" y="8560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44159" y="1732499"/>
            <a:ext cx="11347697" cy="4205703"/>
          </a:xfrm>
          <a:prstGeom prst="rect">
            <a:avLst/>
          </a:prstGeom>
          <a:noFill/>
        </p:spPr>
        <p:txBody>
          <a:bodyPr wrap="square" rtlCol="0">
            <a:spAutoFit/>
          </a:bodyPr>
          <a:lstStyle/>
          <a:p>
            <a:pPr algn="just" rtl="1">
              <a:lnSpc>
                <a:spcPct val="150000"/>
              </a:lnSpc>
            </a:pPr>
            <a:r>
              <a:rPr lang="ar-EG" b="1" dirty="0">
                <a:solidFill>
                  <a:schemeClr val="accent5">
                    <a:lumMod val="75000"/>
                  </a:schemeClr>
                </a:solidFill>
                <a:latin typeface="Alexandria" pitchFamily="2" charset="-78"/>
                <a:cs typeface="Alexandria" pitchFamily="2" charset="-78"/>
              </a:rPr>
              <a:t>أولاً: توازن التناول الإعلامي في التعامل مع تهديدات الأزمة: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يرتبط التوازن الإعلامي بعدد من المحددات ومن أهمها التوازن في تناول السلبيات والايجابيات المرتبطة بموضوع الأزمة، والتوازن في تغطية الأزمة من وجهات نظر مختلفة، خاصة وأن وسائل الإعلام هي الأفضل في نقل ومعالجة الأحداث والظواهر والتطورات، وهو الأكفاء في ترسيخ الصور وتكوين المعاني المتعلقة بها.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chemeClr val="accent5">
                    <a:lumMod val="75000"/>
                  </a:schemeClr>
                </a:solidFill>
                <a:latin typeface="Alexandria" pitchFamily="2" charset="-78"/>
                <a:cs typeface="Alexandria" pitchFamily="2" charset="-78"/>
              </a:rPr>
              <a:t>ثانيا: شمول وتكامل التناول الإعلامي لأبعاد الأزمة وخلفياتها وتداعيتها: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إن الجانب المعلوماتي في تناول الأزمات والكوارث لا يكون وحده كافياً لتشكيل رأي عام واعي ومستنير حول الأزمة الواقعة، وسبل التعامل معها ومواجهتها، خاصة وأن حدوث الأزمات لا يأتي عادة مفاجئاً، وإنما تسبقه تراكمات. ومن هنا تبرز أهمية مراعاة تحقيق الشمول والتكامل في التغطية الإعلامية للأزمات والكوارث.</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054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الاستجابة للأزمات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4159150"/>
            <a:ext cx="10541000" cy="115871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هذا النموذج يرى هالي أن استجابة وسائل الإعلام للأزمة تركز على عنصر واحد وهو النشر ووجهة واحدة وهي الأفراد، واقترح هذا النموذج أن تتوالى الخطوات لاتصالات الأزمة، والتي تتمثل في الرصد أو الملاحظة، والترجمة أو التفسير، والاختيار ثم تنظم وترتب وتنشر، وبالتالي تتمكن وسائل الإعلام من قياس جميع مراحل إدارة الأزمة.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53CDE09-91D3-259B-24B8-BE26DCEAC481}"/>
              </a:ext>
            </a:extLst>
          </p:cNvPr>
          <p:cNvPicPr>
            <a:picLocks noChangeAspect="1"/>
          </p:cNvPicPr>
          <p:nvPr/>
        </p:nvPicPr>
        <p:blipFill>
          <a:blip r:embed="rId3"/>
          <a:stretch>
            <a:fillRect/>
          </a:stretch>
        </p:blipFill>
        <p:spPr>
          <a:xfrm>
            <a:off x="2618636" y="1791169"/>
            <a:ext cx="7382896" cy="2249619"/>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نماذج الاستجابة للأزمات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99378" y="1814422"/>
            <a:ext cx="6250314" cy="4113370"/>
          </a:xfrm>
          <a:prstGeom prst="rect">
            <a:avLst/>
          </a:prstGeom>
          <a:noFill/>
        </p:spPr>
        <p:txBody>
          <a:bodyPr wrap="square" rtlCol="0">
            <a:spAutoFit/>
          </a:bodyPr>
          <a:lstStyle/>
          <a:p>
            <a:pPr indent="457200" algn="just" rtl="1">
              <a:lnSpc>
                <a:spcPct val="150000"/>
              </a:lnSpc>
            </a:pPr>
            <a:r>
              <a:rPr lang="ar-EG" sz="1600" dirty="0">
                <a:latin typeface="Alexandria" pitchFamily="2" charset="-78"/>
                <a:cs typeface="Alexandria" pitchFamily="2" charset="-78"/>
              </a:rPr>
              <a:t>نموذج "الاستجابة الحلزونية أو اللولبية للأزمة" هذا النموذج يوضح كيفية التعامل مع الأزمات من خلال دورة مستمرة من الأنشطة.  </a:t>
            </a:r>
            <a:r>
              <a:rPr lang="ar-EG" sz="1600" u="sng" dirty="0">
                <a:latin typeface="Alexandria" pitchFamily="2" charset="-78"/>
                <a:cs typeface="Alexandria" pitchFamily="2" charset="-78"/>
              </a:rPr>
              <a:t>ويعتمد على الخطوات التالية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الرصد: </a:t>
            </a:r>
            <a:r>
              <a:rPr lang="ar-EG" sz="1600" dirty="0">
                <a:latin typeface="Alexandria" pitchFamily="2" charset="-78"/>
                <a:cs typeface="Alexandria" pitchFamily="2" charset="-78"/>
              </a:rPr>
              <a:t>يتم مراقبة الأزمة وجمع المعلومات الأولية حولها.</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التفسير: </a:t>
            </a:r>
            <a:r>
              <a:rPr lang="ar-EG" sz="1600" dirty="0">
                <a:latin typeface="Alexandria" pitchFamily="2" charset="-78"/>
                <a:cs typeface="Alexandria" pitchFamily="2" charset="-78"/>
              </a:rPr>
              <a:t>بعد جمع المعلومات، يتم تفسيرها لتحليل وفهم أسباب الأزمة وتطوراتها.</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النشر:</a:t>
            </a:r>
            <a:r>
              <a:rPr lang="ar-EG" sz="1600" dirty="0">
                <a:latin typeface="Alexandria" pitchFamily="2" charset="-78"/>
                <a:cs typeface="Alexandria" pitchFamily="2" charset="-78"/>
              </a:rPr>
              <a:t> بعد ذلك، يتم نشر المعلومات والتحليلات عبر وسائل الإعلام.</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الاختيار: </a:t>
            </a:r>
            <a:r>
              <a:rPr lang="ar-EG" sz="1600" dirty="0">
                <a:latin typeface="Alexandria" pitchFamily="2" charset="-78"/>
                <a:cs typeface="Alexandria" pitchFamily="2" charset="-78"/>
              </a:rPr>
              <a:t>يتم اتخاذ القرار المناسب حول كيفية التعامل مع الأزمة.</a:t>
            </a:r>
          </a:p>
          <a:p>
            <a:pPr marL="285750" indent="-285750" algn="just" rtl="1">
              <a:lnSpc>
                <a:spcPct val="150000"/>
              </a:lnSpc>
              <a:buFont typeface="Wingdings" panose="05000000000000000000" pitchFamily="2" charset="2"/>
              <a:buChar char="ü"/>
            </a:pPr>
            <a:r>
              <a:rPr lang="ar-EG" sz="1600" b="1" dirty="0">
                <a:solidFill>
                  <a:schemeClr val="accent5">
                    <a:lumMod val="75000"/>
                  </a:schemeClr>
                </a:solidFill>
                <a:latin typeface="Alexandria" pitchFamily="2" charset="-78"/>
                <a:cs typeface="Alexandria" pitchFamily="2" charset="-78"/>
              </a:rPr>
              <a:t>تشغيل الحدث: </a:t>
            </a:r>
            <a:r>
              <a:rPr lang="ar-EG" sz="1600" dirty="0">
                <a:latin typeface="Alexandria" pitchFamily="2" charset="-78"/>
                <a:cs typeface="Alexandria" pitchFamily="2" charset="-78"/>
              </a:rPr>
              <a:t>تشمل هذه الخطوة تنفيذ التدخلات أو الإجراءات للتعامل مع الأزمة بناءً على البيانات المتاحة.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E5483AA-049D-B439-8227-BC5B0854BAAD}"/>
              </a:ext>
            </a:extLst>
          </p:cNvPr>
          <p:cNvPicPr>
            <a:picLocks noChangeAspect="1"/>
          </p:cNvPicPr>
          <p:nvPr/>
        </p:nvPicPr>
        <p:blipFill>
          <a:blip r:embed="rId3"/>
          <a:srcRect l="8390" r="13191"/>
          <a:stretch/>
        </p:blipFill>
        <p:spPr>
          <a:xfrm>
            <a:off x="617280" y="2250266"/>
            <a:ext cx="4207107" cy="3603048"/>
          </a:xfrm>
          <a:prstGeom prst="rect">
            <a:avLst/>
          </a:prstGeom>
        </p:spPr>
      </p:pic>
    </p:spTree>
    <p:extLst>
      <p:ext uri="{BB962C8B-B14F-4D97-AF65-F5344CB8AC3E}">
        <p14:creationId xmlns:p14="http://schemas.microsoft.com/office/powerpoint/2010/main" val="665631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إدارة الأزمة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1ED42F8-45DD-8D1F-9430-D7C07B87245A}"/>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33000"/>
                    </a14:imgEffect>
                  </a14:imgLayer>
                </a14:imgProps>
              </a:ext>
            </a:extLst>
          </a:blip>
          <a:stretch>
            <a:fillRect/>
          </a:stretch>
        </p:blipFill>
        <p:spPr>
          <a:xfrm>
            <a:off x="1670560" y="1345130"/>
            <a:ext cx="10073202" cy="5051141"/>
          </a:xfrm>
          <a:prstGeom prst="rect">
            <a:avLst/>
          </a:prstGeom>
        </p:spPr>
      </p:pic>
      <p:sp>
        <p:nvSpPr>
          <p:cNvPr id="9" name="Oval 8">
            <a:extLst>
              <a:ext uri="{FF2B5EF4-FFF2-40B4-BE49-F238E27FC236}">
                <a16:creationId xmlns:a16="http://schemas.microsoft.com/office/drawing/2014/main" id="{A791FEC7-5BE5-3721-7435-313D342D1CB8}"/>
              </a:ext>
            </a:extLst>
          </p:cNvPr>
          <p:cNvSpPr/>
          <p:nvPr/>
        </p:nvSpPr>
        <p:spPr>
          <a:xfrm>
            <a:off x="8441065" y="3713356"/>
            <a:ext cx="2475570" cy="105936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t>معوقات إنسانية</a:t>
            </a:r>
            <a:endParaRPr lang="en-US" sz="2400" b="1" dirty="0"/>
          </a:p>
        </p:txBody>
      </p:sp>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إدارة الأزمة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6010133-A5F2-6086-DC3A-4E193B6886B6}"/>
              </a:ext>
            </a:extLst>
          </p:cNvPr>
          <p:cNvPicPr>
            <a:picLocks noChangeAspect="1"/>
          </p:cNvPicPr>
          <p:nvPr/>
        </p:nvPicPr>
        <p:blipFill>
          <a:blip r:embed="rId3">
            <a:duotone>
              <a:schemeClr val="accent1">
                <a:shade val="45000"/>
                <a:satMod val="135000"/>
              </a:schemeClr>
              <a:prstClr val="white"/>
            </a:duotone>
          </a:blip>
          <a:srcRect b="10654"/>
          <a:stretch>
            <a:fillRect/>
          </a:stretch>
        </p:blipFill>
        <p:spPr>
          <a:xfrm>
            <a:off x="1862394" y="165259"/>
            <a:ext cx="10329606" cy="6127372"/>
          </a:xfrm>
          <a:prstGeom prst="rect">
            <a:avLst/>
          </a:prstGeom>
        </p:spPr>
      </p:pic>
      <p:sp>
        <p:nvSpPr>
          <p:cNvPr id="11" name="Oval 10">
            <a:extLst>
              <a:ext uri="{FF2B5EF4-FFF2-40B4-BE49-F238E27FC236}">
                <a16:creationId xmlns:a16="http://schemas.microsoft.com/office/drawing/2014/main" id="{E590735A-7510-744E-574F-98FD2D2DB5DE}"/>
              </a:ext>
            </a:extLst>
          </p:cNvPr>
          <p:cNvSpPr/>
          <p:nvPr/>
        </p:nvSpPr>
        <p:spPr>
          <a:xfrm>
            <a:off x="8575289" y="3428999"/>
            <a:ext cx="2854712" cy="1187605"/>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t>معوقات تنظيمية</a:t>
            </a:r>
            <a:endParaRPr lang="en-US" sz="2400" b="1" dirty="0"/>
          </a:p>
        </p:txBody>
      </p:sp>
    </p:spTree>
    <p:extLst>
      <p:ext uri="{BB962C8B-B14F-4D97-AF65-F5344CB8AC3E}">
        <p14:creationId xmlns:p14="http://schemas.microsoft.com/office/powerpoint/2010/main" val="140457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معوقات إدارة الأزمة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C846A1-50A4-C072-27D6-118502B5C9B6}"/>
              </a:ext>
            </a:extLst>
          </p:cNvPr>
          <p:cNvPicPr>
            <a:picLocks noChangeAspect="1"/>
          </p:cNvPicPr>
          <p:nvPr/>
        </p:nvPicPr>
        <p:blipFill>
          <a:blip r:embed="rId3">
            <a:duotone>
              <a:schemeClr val="accent1">
                <a:shade val="45000"/>
                <a:satMod val="135000"/>
              </a:schemeClr>
              <a:prstClr val="white"/>
            </a:duotone>
          </a:blip>
          <a:stretch>
            <a:fillRect/>
          </a:stretch>
        </p:blipFill>
        <p:spPr>
          <a:xfrm>
            <a:off x="1923474" y="-365314"/>
            <a:ext cx="10353564" cy="6858000"/>
          </a:xfrm>
          <a:prstGeom prst="rect">
            <a:avLst/>
          </a:prstGeom>
        </p:spPr>
      </p:pic>
      <p:sp>
        <p:nvSpPr>
          <p:cNvPr id="9" name="Oval 8">
            <a:extLst>
              <a:ext uri="{FF2B5EF4-FFF2-40B4-BE49-F238E27FC236}">
                <a16:creationId xmlns:a16="http://schemas.microsoft.com/office/drawing/2014/main" id="{127B6A8A-F97F-5D64-F27A-7EF0E7E16CCF}"/>
              </a:ext>
            </a:extLst>
          </p:cNvPr>
          <p:cNvSpPr/>
          <p:nvPr/>
        </p:nvSpPr>
        <p:spPr>
          <a:xfrm>
            <a:off x="8720008" y="2930957"/>
            <a:ext cx="2854712" cy="118760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400" b="1" dirty="0"/>
              <a:t>معوقات الاتصالات والمعلومات</a:t>
            </a:r>
            <a:endParaRPr lang="en-US" sz="2400" b="1" dirty="0"/>
          </a:p>
        </p:txBody>
      </p:sp>
    </p:spTree>
    <p:extLst>
      <p:ext uri="{BB962C8B-B14F-4D97-AF65-F5344CB8AC3E}">
        <p14:creationId xmlns:p14="http://schemas.microsoft.com/office/powerpoint/2010/main" val="4011807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07516" y="691911"/>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أساليب تجنب وقوع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01A47CC-20B6-8F6F-92D3-191673455875}"/>
              </a:ext>
            </a:extLst>
          </p:cNvPr>
          <p:cNvPicPr>
            <a:picLocks noChangeAspect="1"/>
          </p:cNvPicPr>
          <p:nvPr/>
        </p:nvPicPr>
        <p:blipFill>
          <a:blip r:embed="rId3">
            <a:duotone>
              <a:schemeClr val="accent1">
                <a:shade val="45000"/>
                <a:satMod val="135000"/>
              </a:schemeClr>
              <a:prstClr val="white"/>
            </a:duotone>
          </a:blip>
          <a:stretch>
            <a:fillRect/>
          </a:stretch>
        </p:blipFill>
        <p:spPr>
          <a:xfrm>
            <a:off x="7884556" y="1856137"/>
            <a:ext cx="3225064" cy="1871634"/>
          </a:xfrm>
          <a:prstGeom prst="rect">
            <a:avLst/>
          </a:prstGeom>
        </p:spPr>
      </p:pic>
      <p:pic>
        <p:nvPicPr>
          <p:cNvPr id="11" name="Picture 10">
            <a:extLst>
              <a:ext uri="{FF2B5EF4-FFF2-40B4-BE49-F238E27FC236}">
                <a16:creationId xmlns:a16="http://schemas.microsoft.com/office/drawing/2014/main" id="{31EE5C40-6899-8F14-3B06-360A25B983DA}"/>
              </a:ext>
            </a:extLst>
          </p:cNvPr>
          <p:cNvPicPr>
            <a:picLocks noChangeAspect="1"/>
          </p:cNvPicPr>
          <p:nvPr/>
        </p:nvPicPr>
        <p:blipFill>
          <a:blip r:embed="rId4">
            <a:duotone>
              <a:schemeClr val="accent1">
                <a:shade val="45000"/>
                <a:satMod val="135000"/>
              </a:schemeClr>
              <a:prstClr val="white"/>
            </a:duotone>
          </a:blip>
          <a:stretch>
            <a:fillRect/>
          </a:stretch>
        </p:blipFill>
        <p:spPr>
          <a:xfrm>
            <a:off x="1890596" y="1868447"/>
            <a:ext cx="3225064" cy="1871634"/>
          </a:xfrm>
          <a:prstGeom prst="rect">
            <a:avLst/>
          </a:prstGeom>
        </p:spPr>
      </p:pic>
      <p:pic>
        <p:nvPicPr>
          <p:cNvPr id="12" name="Picture 11">
            <a:extLst>
              <a:ext uri="{FF2B5EF4-FFF2-40B4-BE49-F238E27FC236}">
                <a16:creationId xmlns:a16="http://schemas.microsoft.com/office/drawing/2014/main" id="{257982A7-F260-914F-44A7-2B82D4D66D99}"/>
              </a:ext>
            </a:extLst>
          </p:cNvPr>
          <p:cNvPicPr>
            <a:picLocks noChangeAspect="1"/>
          </p:cNvPicPr>
          <p:nvPr/>
        </p:nvPicPr>
        <p:blipFill>
          <a:blip r:embed="rId5">
            <a:duotone>
              <a:schemeClr val="accent1">
                <a:shade val="45000"/>
                <a:satMod val="135000"/>
              </a:schemeClr>
              <a:prstClr val="white"/>
            </a:duotone>
          </a:blip>
          <a:stretch>
            <a:fillRect/>
          </a:stretch>
        </p:blipFill>
        <p:spPr>
          <a:xfrm>
            <a:off x="7884556" y="3965255"/>
            <a:ext cx="3225064" cy="1865538"/>
          </a:xfrm>
          <a:prstGeom prst="rect">
            <a:avLst/>
          </a:prstGeom>
        </p:spPr>
      </p:pic>
      <p:pic>
        <p:nvPicPr>
          <p:cNvPr id="13" name="Picture 12">
            <a:extLst>
              <a:ext uri="{FF2B5EF4-FFF2-40B4-BE49-F238E27FC236}">
                <a16:creationId xmlns:a16="http://schemas.microsoft.com/office/drawing/2014/main" id="{5A54405E-2C04-BC7E-A19D-36154909A912}"/>
              </a:ext>
            </a:extLst>
          </p:cNvPr>
          <p:cNvPicPr>
            <a:picLocks noChangeAspect="1"/>
          </p:cNvPicPr>
          <p:nvPr/>
        </p:nvPicPr>
        <p:blipFill>
          <a:blip r:embed="rId6">
            <a:duotone>
              <a:schemeClr val="accent1">
                <a:shade val="45000"/>
                <a:satMod val="135000"/>
              </a:schemeClr>
              <a:prstClr val="white"/>
            </a:duotone>
          </a:blip>
          <a:stretch>
            <a:fillRect/>
          </a:stretch>
        </p:blipFill>
        <p:spPr>
          <a:xfrm>
            <a:off x="1890596" y="4080270"/>
            <a:ext cx="3225064" cy="1865538"/>
          </a:xfrm>
          <a:prstGeom prst="rect">
            <a:avLst/>
          </a:prstGeom>
        </p:spPr>
      </p:pic>
    </p:spTree>
    <p:extLst>
      <p:ext uri="{BB962C8B-B14F-4D97-AF65-F5344CB8AC3E}">
        <p14:creationId xmlns:p14="http://schemas.microsoft.com/office/powerpoint/2010/main" val="255241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1420" y="18380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85570"/>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تناولنا خلال هذا الفصل مفهوم الأزمة، والسمات الأساسية للأزمة.</a:t>
            </a:r>
          </a:p>
          <a:p>
            <a:pPr algn="just" rtl="1">
              <a:lnSpc>
                <a:spcPct val="150000"/>
              </a:lnSpc>
            </a:pPr>
            <a:r>
              <a:rPr lang="ar-EG" sz="1600" dirty="0">
                <a:latin typeface="Alexandria" pitchFamily="2" charset="-78"/>
                <a:cs typeface="Alexandria" pitchFamily="2" charset="-78"/>
              </a:rPr>
              <a:t>التفرقة بين مفهوم (الحادث- المشكلة- القضية- الكارثة- الأزمة).</a:t>
            </a:r>
          </a:p>
          <a:p>
            <a:pPr algn="just" rtl="1">
              <a:lnSpc>
                <a:spcPct val="150000"/>
              </a:lnSpc>
            </a:pPr>
            <a:r>
              <a:rPr lang="ar-EG" sz="1600" dirty="0">
                <a:latin typeface="Alexandria" pitchFamily="2" charset="-78"/>
                <a:cs typeface="Alexandria" pitchFamily="2" charset="-78"/>
              </a:rPr>
              <a:t>العوامل المؤثرة على فهم طبيعة الأزمة.</a:t>
            </a:r>
          </a:p>
          <a:p>
            <a:pPr algn="just" rtl="1">
              <a:lnSpc>
                <a:spcPct val="150000"/>
              </a:lnSpc>
            </a:pPr>
            <a:r>
              <a:rPr lang="ar-EG" sz="1600" dirty="0">
                <a:latin typeface="Alexandria" pitchFamily="2" charset="-78"/>
                <a:cs typeface="Alexandria" pitchFamily="2" charset="-78"/>
              </a:rPr>
              <a:t>دورة حياة الأزمة.</a:t>
            </a:r>
          </a:p>
          <a:p>
            <a:pPr algn="just" rtl="1">
              <a:lnSpc>
                <a:spcPct val="150000"/>
              </a:lnSpc>
            </a:pPr>
            <a:r>
              <a:rPr lang="ar-EG" sz="1600" dirty="0">
                <a:latin typeface="Alexandria" pitchFamily="2" charset="-78"/>
                <a:cs typeface="Alexandria" pitchFamily="2" charset="-78"/>
              </a:rPr>
              <a:t>إدارة القضايا ومواجهة الضغوط.</a:t>
            </a:r>
          </a:p>
          <a:p>
            <a:pPr algn="just" rtl="1">
              <a:lnSpc>
                <a:spcPct val="150000"/>
              </a:lnSpc>
            </a:pPr>
            <a:r>
              <a:rPr lang="ar-EG" sz="1600" dirty="0">
                <a:latin typeface="Alexandria" pitchFamily="2" charset="-78"/>
                <a:cs typeface="Alexandria" pitchFamily="2" charset="-78"/>
              </a:rPr>
              <a:t>تخطيط الاتصال ما قبل الأزمة.</a:t>
            </a:r>
          </a:p>
          <a:p>
            <a:pPr algn="just" rtl="1">
              <a:lnSpc>
                <a:spcPct val="150000"/>
              </a:lnSpc>
            </a:pPr>
            <a:r>
              <a:rPr lang="ar-EG" sz="1600" dirty="0">
                <a:latin typeface="Alexandria" pitchFamily="2" charset="-78"/>
                <a:cs typeface="Alexandria" pitchFamily="2" charset="-78"/>
              </a:rPr>
              <a:t>الاتصال في مرحلة الأزمة.</a:t>
            </a:r>
          </a:p>
          <a:p>
            <a:pPr algn="just" rtl="1">
              <a:lnSpc>
                <a:spcPct val="150000"/>
              </a:lnSpc>
            </a:pPr>
            <a:r>
              <a:rPr lang="ar-EG" sz="1600" dirty="0">
                <a:latin typeface="Alexandria" pitchFamily="2" charset="-78"/>
                <a:cs typeface="Alexandria" pitchFamily="2" charset="-78"/>
              </a:rPr>
              <a:t>الاتصال في مرحلة ما بعد الأزمة.</a:t>
            </a:r>
          </a:p>
          <a:p>
            <a:pPr algn="just" rtl="1">
              <a:lnSpc>
                <a:spcPct val="150000"/>
              </a:lnSpc>
            </a:pPr>
            <a:r>
              <a:rPr lang="ar-EG" sz="1600" dirty="0">
                <a:latin typeface="Alexandria" pitchFamily="2" charset="-78"/>
                <a:cs typeface="Alexandria" pitchFamily="2" charset="-78"/>
              </a:rPr>
              <a:t>المعوقات التي تتعلق بإدارة الأزمة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1A4089-24AA-4E62-5CE5-D56576BC3717}"/>
              </a:ext>
            </a:extLst>
          </p:cNvPr>
          <p:cNvPicPr>
            <a:picLocks noChangeAspect="1"/>
          </p:cNvPicPr>
          <p:nvPr/>
        </p:nvPicPr>
        <p:blipFill>
          <a:blip r:embed="rId3"/>
          <a:stretch>
            <a:fillRect/>
          </a:stretch>
        </p:blipFill>
        <p:spPr>
          <a:xfrm>
            <a:off x="1214179" y="2247955"/>
            <a:ext cx="3286029" cy="3724979"/>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013634"/>
            <a:ext cx="10632412" cy="3610668"/>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Knoche, M. (2024). Development of Media Technologies as “New Media” from the Perspective of a Critique of the Political Economy of the Media.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tripleC</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Communication Capitalism &amp; Critique Open Access Journal for a Global Sustainable Information Society, 22(1), 25–43.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https://doi.org/10.31269/triplec.v22i1.1483</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Yao, R. (2024). Analysis and Development Trend of Traditional media and new media communication. Communications in Humanities Research, 25(1), 203–210.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https://doi.org/10.54254/2753-7064/25/20231946</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Febrina</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 &amp; Halim, U. (2020). New media in Public Relations: A study of new media in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Ragunan</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Zoo as a tourism destination. International Journal of Media and Communication Research, 1(1), 12–21.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https://doi.org/10.25299/ijmcr.v1i1.4587</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 J. (2022). New Media Public Relations Strategy model based on Support Vector Machine Algorithm. Proceedings of the International Conference on Information Economy, Data Modeling and Cloud Computing, ICIDC 2022, 17-19 June 2022, Qingdao, China.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rPr>
              <a:t>https://doi.org/10.4108/eai.17-6-2022.2322694</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3664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04240" y="2006121"/>
            <a:ext cx="10632412" cy="2641172"/>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Khamis, S. (2024). (Re)Visiting the potentials and limitations of new media as tools for resistance among Arab diasporas. Oxford Research Encyclopedia of Communication.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https://doi.org/10.1093/acrefore/9780190228613.013.1355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Xiao, M. (2024). Analysis of Traditional Brand Rejuvenation Marketing Communication Strategy in the new Media Era. Lecture Notes in Education Psychology and Public Media, 56(1), 256–261.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https://doi.org/10.54254/2753-7048/56/20241685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Murphy, C. (2010). A study on how new media is impacting on the Irish public relations industry.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https://doi.org/10.34719/bmry9489</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284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F1B80A-1924-4171-A840-D960F0583BF0}"/>
</file>

<file path=customXml/itemProps2.xml><?xml version="1.0" encoding="utf-8"?>
<ds:datastoreItem xmlns:ds="http://schemas.openxmlformats.org/officeDocument/2006/customXml" ds:itemID="{B154907C-443A-45EE-9B5B-5D3661348119}"/>
</file>

<file path=customXml/itemProps3.xml><?xml version="1.0" encoding="utf-8"?>
<ds:datastoreItem xmlns:ds="http://schemas.openxmlformats.org/officeDocument/2006/customXml" ds:itemID="{BF3C9094-F1FF-4E22-9763-8BA0CA42FEF6}"/>
</file>

<file path=docProps/app.xml><?xml version="1.0" encoding="utf-8"?>
<Properties xmlns="http://schemas.openxmlformats.org/officeDocument/2006/extended-properties" xmlns:vt="http://schemas.openxmlformats.org/officeDocument/2006/docPropsVTypes">
  <Template/>
  <TotalTime>1302</TotalTime>
  <Words>4030</Words>
  <Application>Microsoft Office PowerPoint</Application>
  <PresentationFormat>Widescreen</PresentationFormat>
  <Paragraphs>370</Paragraphs>
  <Slides>44</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51</cp:revision>
  <dcterms:created xsi:type="dcterms:W3CDTF">2023-04-29T09:08:00Z</dcterms:created>
  <dcterms:modified xsi:type="dcterms:W3CDTF">2026-02-20T19:38:22Z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