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2.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0"/>
  </p:notesMasterIdLst>
  <p:sldIdLst>
    <p:sldId id="536" r:id="rId2"/>
    <p:sldId id="537" r:id="rId3"/>
    <p:sldId id="547" r:id="rId4"/>
    <p:sldId id="271" r:id="rId5"/>
    <p:sldId id="586" r:id="rId6"/>
    <p:sldId id="313" r:id="rId7"/>
    <p:sldId id="603" r:id="rId8"/>
    <p:sldId id="626" r:id="rId9"/>
    <p:sldId id="627" r:id="rId10"/>
    <p:sldId id="604" r:id="rId11"/>
    <p:sldId id="628" r:id="rId12"/>
    <p:sldId id="615" r:id="rId13"/>
    <p:sldId id="616" r:id="rId14"/>
    <p:sldId id="617" r:id="rId15"/>
    <p:sldId id="618" r:id="rId16"/>
    <p:sldId id="622" r:id="rId17"/>
    <p:sldId id="623" r:id="rId18"/>
    <p:sldId id="619" r:id="rId19"/>
    <p:sldId id="539" r:id="rId20"/>
    <p:sldId id="605" r:id="rId21"/>
    <p:sldId id="568" r:id="rId22"/>
    <p:sldId id="620" r:id="rId23"/>
    <p:sldId id="544" r:id="rId24"/>
    <p:sldId id="589" r:id="rId25"/>
    <p:sldId id="606" r:id="rId26"/>
    <p:sldId id="590" r:id="rId27"/>
    <p:sldId id="582" r:id="rId28"/>
    <p:sldId id="598" r:id="rId29"/>
    <p:sldId id="608" r:id="rId30"/>
    <p:sldId id="599" r:id="rId31"/>
    <p:sldId id="587" r:id="rId32"/>
    <p:sldId id="573" r:id="rId33"/>
    <p:sldId id="629" r:id="rId34"/>
    <p:sldId id="607" r:id="rId35"/>
    <p:sldId id="609" r:id="rId36"/>
    <p:sldId id="630" r:id="rId37"/>
    <p:sldId id="614" r:id="rId38"/>
    <p:sldId id="349" r:id="rId39"/>
  </p:sldIdLst>
  <p:sldSz cx="12192000" cy="6858000"/>
  <p:notesSz cx="6889750" cy="100218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36"/>
            <p14:sldId id="537"/>
            <p14:sldId id="547"/>
            <p14:sldId id="271"/>
            <p14:sldId id="586"/>
            <p14:sldId id="313"/>
            <p14:sldId id="603"/>
            <p14:sldId id="626"/>
            <p14:sldId id="627"/>
            <p14:sldId id="604"/>
            <p14:sldId id="628"/>
            <p14:sldId id="615"/>
            <p14:sldId id="616"/>
            <p14:sldId id="617"/>
            <p14:sldId id="618"/>
            <p14:sldId id="622"/>
            <p14:sldId id="623"/>
            <p14:sldId id="619"/>
            <p14:sldId id="539"/>
            <p14:sldId id="605"/>
            <p14:sldId id="568"/>
            <p14:sldId id="620"/>
            <p14:sldId id="544"/>
            <p14:sldId id="589"/>
            <p14:sldId id="606"/>
            <p14:sldId id="590"/>
            <p14:sldId id="582"/>
            <p14:sldId id="598"/>
            <p14:sldId id="608"/>
            <p14:sldId id="599"/>
            <p14:sldId id="587"/>
            <p14:sldId id="573"/>
            <p14:sldId id="629"/>
            <p14:sldId id="607"/>
            <p14:sldId id="609"/>
            <p14:sldId id="630"/>
            <p14:sldId id="61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669BBC"/>
    <a:srgbClr val="4472C4"/>
    <a:srgbClr val="8E5A6D"/>
    <a:srgbClr val="FFFFFF"/>
    <a:srgbClr val="FAC748"/>
    <a:srgbClr val="852F4A"/>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5956" autoAdjust="0"/>
    <p:restoredTop sz="94434" autoAdjust="0"/>
  </p:normalViewPr>
  <p:slideViewPr>
    <p:cSldViewPr snapToGrid="0">
      <p:cViewPr varScale="1">
        <p:scale>
          <a:sx n="74" d="100"/>
          <a:sy n="74" d="100"/>
        </p:scale>
        <p:origin x="948"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27D3D1E5-C7D1-4C15-8A6E-B0A402FD237B}"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25F5D2C-3FBC-473C-A07A-41E25FAD882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3- ما هو النزاع في الفضاء السيبراني</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3B342737-6303-4830-AC4A-18DC9F11BDA3}">
      <dgm:prSet custT="1"/>
      <dgm:spPr/>
      <dgm:t>
        <a:bodyPr/>
        <a:lstStyle/>
        <a:p>
          <a:pPr algn="ctr" rtl="0"/>
          <a:r>
            <a:rPr lang="ar-EG" sz="2000" b="1" dirty="0" smtClean="0"/>
            <a:t>4-القانون المنطبق على النزاع السيبراني</a:t>
          </a:r>
          <a:endParaRPr lang="en-US" sz="2000" dirty="0"/>
        </a:p>
      </dgm:t>
    </dgm:pt>
    <dgm:pt modelId="{75202A79-ED9B-48CA-B432-58B913D5A984}" type="parTrans" cxnId="{C468D88B-BC1A-4C8B-89E4-35F38F75AB42}">
      <dgm:prSet/>
      <dgm:spPr/>
      <dgm:t>
        <a:bodyPr/>
        <a:lstStyle/>
        <a:p>
          <a:endParaRPr lang="en-US"/>
        </a:p>
      </dgm:t>
    </dgm:pt>
    <dgm:pt modelId="{2C88DB88-54A7-44CB-9963-C5A4995CE4C9}" type="sibTrans" cxnId="{C468D88B-BC1A-4C8B-89E4-35F38F75AB42}">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NeighborY="-12078">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892D9E84-61A4-4C34-8E51-F26507D0A1F0}" type="pres">
      <dgm:prSet presAssocID="{3B342737-6303-4830-AC4A-18DC9F11BDA3}" presName="parentText" presStyleLbl="node1" presStyleIdx="1" presStyleCnt="2" custLinFactNeighborX="5420" custLinFactNeighborY="1043">
        <dgm:presLayoutVars>
          <dgm:chMax val="0"/>
          <dgm:bulletEnabled val="1"/>
        </dgm:presLayoutVars>
      </dgm:prSet>
      <dgm:spPr/>
      <dgm:t>
        <a:bodyPr/>
        <a:lstStyle/>
        <a:p>
          <a:endParaRPr lang="en-US"/>
        </a:p>
      </dgm:t>
    </dgm:pt>
  </dgm:ptLst>
  <dgm:cxnLst>
    <dgm:cxn modelId="{C468D88B-BC1A-4C8B-89E4-35F38F75AB42}" srcId="{75EFD309-FAEB-4EC9-A256-6B562F90EE6A}" destId="{3B342737-6303-4830-AC4A-18DC9F11BDA3}" srcOrd="1" destOrd="0" parTransId="{75202A79-ED9B-48CA-B432-58B913D5A984}" sibTransId="{2C88DB88-54A7-44CB-9963-C5A4995CE4C9}"/>
    <dgm:cxn modelId="{BA63E33B-4181-48CD-8EE8-E5AC7D37C74F}" srcId="{75EFD309-FAEB-4EC9-A256-6B562F90EE6A}" destId="{F89841AA-4BE9-46A3-8BE4-0A747E25AD16}" srcOrd="0" destOrd="0" parTransId="{4F72FA02-C672-47DB-8D53-E809BD267600}" sibTransId="{505A0F78-829A-442E-A915-1356BC2C9171}"/>
    <dgm:cxn modelId="{A8898EAB-6A3F-4D69-B872-315B5168F329}" type="presOf" srcId="{75EFD309-FAEB-4EC9-A256-6B562F90EE6A}" destId="{8D6BD308-01C3-4875-BCB7-8BD8744B12FE}" srcOrd="0" destOrd="0" presId="urn:microsoft.com/office/officeart/2005/8/layout/vList2"/>
    <dgm:cxn modelId="{4D32E6A9-6FF8-46F5-B7EA-7E25B174CA04}" type="presOf" srcId="{F89841AA-4BE9-46A3-8BE4-0A747E25AD16}" destId="{8D0E47A7-B8C2-433D-8C14-A37BAB0AEC1F}" srcOrd="0" destOrd="0" presId="urn:microsoft.com/office/officeart/2005/8/layout/vList2"/>
    <dgm:cxn modelId="{D0E2F9BF-537B-4EF9-8E49-B0F83B7FFC3F}" type="presOf" srcId="{3B342737-6303-4830-AC4A-18DC9F11BDA3}" destId="{892D9E84-61A4-4C34-8E51-F26507D0A1F0}" srcOrd="0" destOrd="0" presId="urn:microsoft.com/office/officeart/2005/8/layout/vList2"/>
    <dgm:cxn modelId="{8B7430F6-4D3E-4C51-AAD3-7DFE4C93907F}" type="presParOf" srcId="{8D6BD308-01C3-4875-BCB7-8BD8744B12FE}" destId="{8D0E47A7-B8C2-433D-8C14-A37BAB0AEC1F}" srcOrd="0" destOrd="0" presId="urn:microsoft.com/office/officeart/2005/8/layout/vList2"/>
    <dgm:cxn modelId="{5ED00CFE-8A12-4D95-A8A3-5B8C0E1743AF}" type="presParOf" srcId="{8D6BD308-01C3-4875-BCB7-8BD8744B12FE}" destId="{E65E0E91-3E3E-48E3-806A-058D49FBF8A8}" srcOrd="1" destOrd="0" presId="urn:microsoft.com/office/officeart/2005/8/layout/vList2"/>
    <dgm:cxn modelId="{73322439-462D-4ABA-B023-2CDEF16B46AB}" type="presParOf" srcId="{8D6BD308-01C3-4875-BCB7-8BD8744B12FE}" destId="{892D9E84-61A4-4C34-8E51-F26507D0A1F0}" srcOrd="2"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75EFD309-FAEB-4EC9-A256-6B562F90EE6A}"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F89841AA-4BE9-46A3-8BE4-0A747E25AD16}">
      <dgm:prSet custT="1"/>
      <dgm:spPr/>
      <dgm:t>
        <a:bodyPr/>
        <a:lstStyle/>
        <a:p>
          <a:pPr algn="ctr" rtl="0"/>
          <a:r>
            <a:rPr lang="ar-EG" sz="2000" b="1" dirty="0" smtClean="0"/>
            <a:t>1-ماهية القانون الدولي العام  </a:t>
          </a:r>
          <a:endParaRPr lang="en-US" sz="2000" dirty="0"/>
        </a:p>
      </dgm:t>
    </dgm:pt>
    <dgm:pt modelId="{4F72FA02-C672-47DB-8D53-E809BD267600}" type="parTrans" cxnId="{BA63E33B-4181-48CD-8EE8-E5AC7D37C74F}">
      <dgm:prSet/>
      <dgm:spPr/>
      <dgm:t>
        <a:bodyPr/>
        <a:lstStyle/>
        <a:p>
          <a:endParaRPr lang="en-US"/>
        </a:p>
      </dgm:t>
    </dgm:pt>
    <dgm:pt modelId="{505A0F78-829A-442E-A915-1356BC2C9171}" type="sibTrans" cxnId="{BA63E33B-4181-48CD-8EE8-E5AC7D37C74F}">
      <dgm:prSet/>
      <dgm:spPr/>
      <dgm:t>
        <a:bodyPr/>
        <a:lstStyle/>
        <a:p>
          <a:endParaRPr lang="en-US"/>
        </a:p>
      </dgm:t>
    </dgm:pt>
    <dgm:pt modelId="{D837E2C6-ED41-41F8-AEF5-72A35F5F9D3C}">
      <dgm:prSet custT="1"/>
      <dgm:spPr/>
      <dgm:t>
        <a:bodyPr/>
        <a:lstStyle/>
        <a:p>
          <a:pPr algn="ctr" rtl="0"/>
          <a:r>
            <a:rPr lang="ar-EG" sz="2000" b="1" dirty="0" smtClean="0"/>
            <a:t>2-القوانين الحاكمة للنزاعات الدولية </a:t>
          </a:r>
        </a:p>
      </dgm:t>
    </dgm:pt>
    <dgm:pt modelId="{3E2601C8-2B38-4F15-A354-A685F61FBCCB}" type="parTrans" cxnId="{9DEC1669-F63A-425C-93A3-960027D6E89E}">
      <dgm:prSet/>
      <dgm:spPr/>
      <dgm:t>
        <a:bodyPr/>
        <a:lstStyle/>
        <a:p>
          <a:endParaRPr lang="en-US"/>
        </a:p>
      </dgm:t>
    </dgm:pt>
    <dgm:pt modelId="{F85862A6-4968-4DAA-9453-181DD74D9463}" type="sibTrans" cxnId="{9DEC1669-F63A-425C-93A3-960027D6E89E}">
      <dgm:prSet/>
      <dgm:spPr/>
      <dgm:t>
        <a:bodyPr/>
        <a:lstStyle/>
        <a:p>
          <a:endParaRPr lang="en-US"/>
        </a:p>
      </dgm:t>
    </dgm:pt>
    <dgm:pt modelId="{8D6BD308-01C3-4875-BCB7-8BD8744B12FE}" type="pres">
      <dgm:prSet presAssocID="{75EFD309-FAEB-4EC9-A256-6B562F90EE6A}" presName="linear" presStyleCnt="0">
        <dgm:presLayoutVars>
          <dgm:animLvl val="lvl"/>
          <dgm:resizeHandles val="exact"/>
        </dgm:presLayoutVars>
      </dgm:prSet>
      <dgm:spPr/>
      <dgm:t>
        <a:bodyPr/>
        <a:lstStyle/>
        <a:p>
          <a:endParaRPr lang="en-US"/>
        </a:p>
      </dgm:t>
    </dgm:pt>
    <dgm:pt modelId="{8D0E47A7-B8C2-433D-8C14-A37BAB0AEC1F}" type="pres">
      <dgm:prSet presAssocID="{F89841AA-4BE9-46A3-8BE4-0A747E25AD16}" presName="parentText" presStyleLbl="node1" presStyleIdx="0" presStyleCnt="2" custLinFactNeighborX="410" custLinFactNeighborY="70916">
        <dgm:presLayoutVars>
          <dgm:chMax val="0"/>
          <dgm:bulletEnabled val="1"/>
        </dgm:presLayoutVars>
      </dgm:prSet>
      <dgm:spPr/>
      <dgm:t>
        <a:bodyPr/>
        <a:lstStyle/>
        <a:p>
          <a:endParaRPr lang="en-US"/>
        </a:p>
      </dgm:t>
    </dgm:pt>
    <dgm:pt modelId="{E65E0E91-3E3E-48E3-806A-058D49FBF8A8}" type="pres">
      <dgm:prSet presAssocID="{505A0F78-829A-442E-A915-1356BC2C9171}" presName="spacer" presStyleCnt="0"/>
      <dgm:spPr/>
    </dgm:pt>
    <dgm:pt modelId="{D21F54BA-3824-490C-9893-B73DB43594DB}" type="pres">
      <dgm:prSet presAssocID="{D837E2C6-ED41-41F8-AEF5-72A35F5F9D3C}" presName="parentText" presStyleLbl="node1" presStyleIdx="1" presStyleCnt="2" custLinFactNeighborY="38933">
        <dgm:presLayoutVars>
          <dgm:chMax val="0"/>
          <dgm:bulletEnabled val="1"/>
        </dgm:presLayoutVars>
      </dgm:prSet>
      <dgm:spPr/>
      <dgm:t>
        <a:bodyPr/>
        <a:lstStyle/>
        <a:p>
          <a:endParaRPr lang="en-US"/>
        </a:p>
      </dgm:t>
    </dgm:pt>
  </dgm:ptLst>
  <dgm:cxnLst>
    <dgm:cxn modelId="{DFBFD721-6D9C-40C9-B8C7-968B886EEFDB}" type="presOf" srcId="{75EFD309-FAEB-4EC9-A256-6B562F90EE6A}" destId="{8D6BD308-01C3-4875-BCB7-8BD8744B12FE}" srcOrd="0" destOrd="0" presId="urn:microsoft.com/office/officeart/2005/8/layout/vList2"/>
    <dgm:cxn modelId="{BA63E33B-4181-48CD-8EE8-E5AC7D37C74F}" srcId="{75EFD309-FAEB-4EC9-A256-6B562F90EE6A}" destId="{F89841AA-4BE9-46A3-8BE4-0A747E25AD16}" srcOrd="0" destOrd="0" parTransId="{4F72FA02-C672-47DB-8D53-E809BD267600}" sibTransId="{505A0F78-829A-442E-A915-1356BC2C9171}"/>
    <dgm:cxn modelId="{A69D96A1-6C92-4C03-83B2-C82E9B98B2CE}" type="presOf" srcId="{D837E2C6-ED41-41F8-AEF5-72A35F5F9D3C}" destId="{D21F54BA-3824-490C-9893-B73DB43594DB}" srcOrd="0" destOrd="0" presId="urn:microsoft.com/office/officeart/2005/8/layout/vList2"/>
    <dgm:cxn modelId="{9DEC1669-F63A-425C-93A3-960027D6E89E}" srcId="{75EFD309-FAEB-4EC9-A256-6B562F90EE6A}" destId="{D837E2C6-ED41-41F8-AEF5-72A35F5F9D3C}" srcOrd="1" destOrd="0" parTransId="{3E2601C8-2B38-4F15-A354-A685F61FBCCB}" sibTransId="{F85862A6-4968-4DAA-9453-181DD74D9463}"/>
    <dgm:cxn modelId="{0822174C-C8D7-4F47-A237-51BDB9317745}" type="presOf" srcId="{F89841AA-4BE9-46A3-8BE4-0A747E25AD16}" destId="{8D0E47A7-B8C2-433D-8C14-A37BAB0AEC1F}" srcOrd="0" destOrd="0" presId="urn:microsoft.com/office/officeart/2005/8/layout/vList2"/>
    <dgm:cxn modelId="{0EFFFE58-AB26-44F6-98C2-BF1525E09B65}" type="presParOf" srcId="{8D6BD308-01C3-4875-BCB7-8BD8744B12FE}" destId="{8D0E47A7-B8C2-433D-8C14-A37BAB0AEC1F}" srcOrd="0" destOrd="0" presId="urn:microsoft.com/office/officeart/2005/8/layout/vList2"/>
    <dgm:cxn modelId="{16C756AA-2C47-4421-B972-2F8F31B61EEC}" type="presParOf" srcId="{8D6BD308-01C3-4875-BCB7-8BD8744B12FE}" destId="{E65E0E91-3E3E-48E3-806A-058D49FBF8A8}" srcOrd="1" destOrd="0" presId="urn:microsoft.com/office/officeart/2005/8/layout/vList2"/>
    <dgm:cxn modelId="{25D2457A-00A2-4C8B-8D79-1F480EB17CDB}" type="presParOf" srcId="{8D6BD308-01C3-4875-BCB7-8BD8744B12FE}" destId="{D21F54BA-3824-490C-9893-B73DB43594DB}" srcOrd="2" destOrd="0" presId="urn:microsoft.com/office/officeart/2005/8/layout/vList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AED62B4-C682-4398-830E-AE0BDCFA958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61CAAD6D-90C6-433C-AA35-9D8694D3D1C7}">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تعريف القانون الدولي العام </a:t>
          </a:r>
          <a:endParaRPr lang="en-US" sz="2000" b="1" dirty="0" smtClean="0"/>
        </a:p>
      </dgm:t>
    </dgm:pt>
    <dgm:pt modelId="{A0D57A6C-AF6C-4DEF-ADE2-692D06F815A6}" type="parTrans" cxnId="{A4CED7BF-90A1-449C-9CA7-EC74CDB11486}">
      <dgm:prSet/>
      <dgm:spPr/>
      <dgm:t>
        <a:bodyPr/>
        <a:lstStyle/>
        <a:p>
          <a:endParaRPr lang="en-US"/>
        </a:p>
      </dgm:t>
    </dgm:pt>
    <dgm:pt modelId="{C4CBA1FD-7B97-41FA-A7F4-7468850B8891}" type="sibTrans" cxnId="{A4CED7BF-90A1-449C-9CA7-EC74CDB11486}">
      <dgm:prSet/>
      <dgm:spPr/>
      <dgm:t>
        <a:bodyPr/>
        <a:lstStyle/>
        <a:p>
          <a:endParaRPr lang="en-US"/>
        </a:p>
      </dgm:t>
    </dgm:pt>
    <dgm:pt modelId="{AFE247C8-F63A-408C-B736-C6356E496CA1}">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نطاق القانون الدولي العام</a:t>
          </a:r>
          <a:endParaRPr lang="en-US" sz="2000" dirty="0" smtClean="0"/>
        </a:p>
        <a:p>
          <a:pPr marL="0" marR="0" lvl="0" indent="0" defTabSz="914400" rtl="1" eaLnBrk="1" fontAlgn="auto" latinLnBrk="0" hangingPunct="1">
            <a:lnSpc>
              <a:spcPct val="100000"/>
            </a:lnSpc>
            <a:spcBef>
              <a:spcPts val="0"/>
            </a:spcBef>
            <a:spcAft>
              <a:spcPts val="0"/>
            </a:spcAft>
            <a:buClrTx/>
            <a:buSzTx/>
            <a:buFontTx/>
            <a:buNone/>
            <a:tabLst/>
            <a:defRPr/>
          </a:pPr>
          <a:endParaRPr lang="en-US" sz="2000" b="1" dirty="0" smtClean="0"/>
        </a:p>
      </dgm:t>
    </dgm:pt>
    <dgm:pt modelId="{C63B5186-557B-4CEB-BC67-B3B0BC851375}" type="parTrans" cxnId="{86EE4937-A098-47C6-8D0D-780043DBD2DA}">
      <dgm:prSet/>
      <dgm:spPr/>
      <dgm:t>
        <a:bodyPr/>
        <a:lstStyle/>
        <a:p>
          <a:endParaRPr lang="en-US"/>
        </a:p>
      </dgm:t>
    </dgm:pt>
    <dgm:pt modelId="{73605475-5BAE-4139-AD8C-80E5E4D35BF9}" type="sibTrans" cxnId="{86EE4937-A098-47C6-8D0D-780043DBD2DA}">
      <dgm:prSet/>
      <dgm:spPr/>
      <dgm:t>
        <a:bodyPr/>
        <a:lstStyle/>
        <a:p>
          <a:endParaRPr lang="en-US"/>
        </a:p>
      </dgm:t>
    </dgm:pt>
    <dgm:pt modelId="{44CEFAA9-F6CA-40F6-941F-F08EF0B8BD63}">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000" b="1" dirty="0" smtClean="0"/>
            <a:t>مصدر قواعد القانون الدولي العام</a:t>
          </a:r>
          <a:endParaRPr lang="en-US" sz="2000" b="1" dirty="0" smtClean="0"/>
        </a:p>
        <a:p>
          <a:pPr lvl="0" defTabSz="889000" rtl="1">
            <a:lnSpc>
              <a:spcPct val="90000"/>
            </a:lnSpc>
            <a:spcBef>
              <a:spcPct val="0"/>
            </a:spcBef>
            <a:spcAft>
              <a:spcPct val="35000"/>
            </a:spcAft>
          </a:pPr>
          <a:endParaRPr lang="en-US" sz="2000" dirty="0"/>
        </a:p>
      </dgm:t>
    </dgm:pt>
    <dgm:pt modelId="{7D31FC12-DC7B-4AEA-BB0B-FB08EE2D144E}" type="parTrans" cxnId="{F2805BE0-4243-4C09-9F13-AC713683514A}">
      <dgm:prSet/>
      <dgm:spPr/>
      <dgm:t>
        <a:bodyPr/>
        <a:lstStyle/>
        <a:p>
          <a:endParaRPr lang="en-US"/>
        </a:p>
      </dgm:t>
    </dgm:pt>
    <dgm:pt modelId="{FC7BD2B4-E80E-45D0-86DC-07F11F7055FF}" type="sibTrans" cxnId="{F2805BE0-4243-4C09-9F13-AC713683514A}">
      <dgm:prSet/>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 modelId="{01A16F23-C45F-4911-85EF-1210632A0A70}" type="pres">
      <dgm:prSet presAssocID="{61CAAD6D-90C6-433C-AA35-9D8694D3D1C7}" presName="circ1" presStyleLbl="vennNode1" presStyleIdx="0" presStyleCnt="3"/>
      <dgm:spPr/>
      <dgm:t>
        <a:bodyPr/>
        <a:lstStyle/>
        <a:p>
          <a:endParaRPr lang="en-US"/>
        </a:p>
      </dgm:t>
    </dgm:pt>
    <dgm:pt modelId="{DA02A205-EAF4-4316-A5D2-5E9D48150746}" type="pres">
      <dgm:prSet presAssocID="{61CAAD6D-90C6-433C-AA35-9D8694D3D1C7}" presName="circ1Tx" presStyleLbl="revTx" presStyleIdx="0" presStyleCnt="0">
        <dgm:presLayoutVars>
          <dgm:chMax val="0"/>
          <dgm:chPref val="0"/>
          <dgm:bulletEnabled val="1"/>
        </dgm:presLayoutVars>
      </dgm:prSet>
      <dgm:spPr/>
      <dgm:t>
        <a:bodyPr/>
        <a:lstStyle/>
        <a:p>
          <a:endParaRPr lang="en-US"/>
        </a:p>
      </dgm:t>
    </dgm:pt>
    <dgm:pt modelId="{DDF24712-D9AF-4A5D-804A-3CCE3324A2BD}" type="pres">
      <dgm:prSet presAssocID="{AFE247C8-F63A-408C-B736-C6356E496CA1}" presName="circ2" presStyleLbl="vennNode1" presStyleIdx="1" presStyleCnt="3" custScaleX="120462" custLinFactNeighborX="1385" custLinFactNeighborY="4530"/>
      <dgm:spPr/>
      <dgm:t>
        <a:bodyPr/>
        <a:lstStyle/>
        <a:p>
          <a:endParaRPr lang="en-US"/>
        </a:p>
      </dgm:t>
    </dgm:pt>
    <dgm:pt modelId="{6C84E011-640F-4A12-AB04-F1106C28B7AA}" type="pres">
      <dgm:prSet presAssocID="{AFE247C8-F63A-408C-B736-C6356E496CA1}" presName="circ2Tx" presStyleLbl="revTx" presStyleIdx="0" presStyleCnt="0">
        <dgm:presLayoutVars>
          <dgm:chMax val="0"/>
          <dgm:chPref val="0"/>
          <dgm:bulletEnabled val="1"/>
        </dgm:presLayoutVars>
      </dgm:prSet>
      <dgm:spPr/>
      <dgm:t>
        <a:bodyPr/>
        <a:lstStyle/>
        <a:p>
          <a:endParaRPr lang="en-US"/>
        </a:p>
      </dgm:t>
    </dgm:pt>
    <dgm:pt modelId="{470DC82F-77F2-4D5D-BB03-617C94233941}" type="pres">
      <dgm:prSet presAssocID="{44CEFAA9-F6CA-40F6-941F-F08EF0B8BD63}" presName="circ3" presStyleLbl="vennNode1" presStyleIdx="2" presStyleCnt="3"/>
      <dgm:spPr/>
      <dgm:t>
        <a:bodyPr/>
        <a:lstStyle/>
        <a:p>
          <a:endParaRPr lang="en-US"/>
        </a:p>
      </dgm:t>
    </dgm:pt>
    <dgm:pt modelId="{F6B3EC3E-68BE-4C60-B5FE-C5DEEBAC2FD7}" type="pres">
      <dgm:prSet presAssocID="{44CEFAA9-F6CA-40F6-941F-F08EF0B8BD63}" presName="circ3Tx" presStyleLbl="revTx" presStyleIdx="0" presStyleCnt="0">
        <dgm:presLayoutVars>
          <dgm:chMax val="0"/>
          <dgm:chPref val="0"/>
          <dgm:bulletEnabled val="1"/>
        </dgm:presLayoutVars>
      </dgm:prSet>
      <dgm:spPr/>
      <dgm:t>
        <a:bodyPr/>
        <a:lstStyle/>
        <a:p>
          <a:endParaRPr lang="en-US"/>
        </a:p>
      </dgm:t>
    </dgm:pt>
  </dgm:ptLst>
  <dgm:cxnLst>
    <dgm:cxn modelId="{BFA6C638-48D3-4A5D-9108-96CA3F5A4192}" type="presOf" srcId="{AFE247C8-F63A-408C-B736-C6356E496CA1}" destId="{6C84E011-640F-4A12-AB04-F1106C28B7AA}" srcOrd="1" destOrd="0" presId="urn:microsoft.com/office/officeart/2005/8/layout/venn1"/>
    <dgm:cxn modelId="{A4CED7BF-90A1-449C-9CA7-EC74CDB11486}" srcId="{A2549BC2-D4D1-497E-BCDB-2EA8CC03AB9B}" destId="{61CAAD6D-90C6-433C-AA35-9D8694D3D1C7}" srcOrd="0" destOrd="0" parTransId="{A0D57A6C-AF6C-4DEF-ADE2-692D06F815A6}" sibTransId="{C4CBA1FD-7B97-41FA-A7F4-7468850B8891}"/>
    <dgm:cxn modelId="{86EE4937-A098-47C6-8D0D-780043DBD2DA}" srcId="{A2549BC2-D4D1-497E-BCDB-2EA8CC03AB9B}" destId="{AFE247C8-F63A-408C-B736-C6356E496CA1}" srcOrd="1" destOrd="0" parTransId="{C63B5186-557B-4CEB-BC67-B3B0BC851375}" sibTransId="{73605475-5BAE-4139-AD8C-80E5E4D35BF9}"/>
    <dgm:cxn modelId="{BAC3067F-7182-4CE6-B823-6C3ED04186E7}" type="presOf" srcId="{A2549BC2-D4D1-497E-BCDB-2EA8CC03AB9B}" destId="{8D91F3C3-BE84-42DD-8D72-718221BDD2BB}" srcOrd="0" destOrd="0" presId="urn:microsoft.com/office/officeart/2005/8/layout/venn1"/>
    <dgm:cxn modelId="{6F0C414F-1DFD-4F29-8E78-EB9C46F3B660}" type="presOf" srcId="{44CEFAA9-F6CA-40F6-941F-F08EF0B8BD63}" destId="{470DC82F-77F2-4D5D-BB03-617C94233941}" srcOrd="0" destOrd="0" presId="urn:microsoft.com/office/officeart/2005/8/layout/venn1"/>
    <dgm:cxn modelId="{A70A317A-2EFF-4F38-8847-D67DA00B3DBB}" type="presOf" srcId="{61CAAD6D-90C6-433C-AA35-9D8694D3D1C7}" destId="{DA02A205-EAF4-4316-A5D2-5E9D48150746}" srcOrd="1" destOrd="0" presId="urn:microsoft.com/office/officeart/2005/8/layout/venn1"/>
    <dgm:cxn modelId="{B5AE9F3D-FFF0-4BA9-AC85-88708795E230}" type="presOf" srcId="{44CEFAA9-F6CA-40F6-941F-F08EF0B8BD63}" destId="{F6B3EC3E-68BE-4C60-B5FE-C5DEEBAC2FD7}" srcOrd="1" destOrd="0" presId="urn:microsoft.com/office/officeart/2005/8/layout/venn1"/>
    <dgm:cxn modelId="{B00F5584-5A47-43E0-82ED-A3872D7D0150}" type="presOf" srcId="{61CAAD6D-90C6-433C-AA35-9D8694D3D1C7}" destId="{01A16F23-C45F-4911-85EF-1210632A0A70}" srcOrd="0" destOrd="0" presId="urn:microsoft.com/office/officeart/2005/8/layout/venn1"/>
    <dgm:cxn modelId="{44C03936-4539-4683-AA12-AF1D3E9613A9}" type="presOf" srcId="{AFE247C8-F63A-408C-B736-C6356E496CA1}" destId="{DDF24712-D9AF-4A5D-804A-3CCE3324A2BD}" srcOrd="0" destOrd="0" presId="urn:microsoft.com/office/officeart/2005/8/layout/venn1"/>
    <dgm:cxn modelId="{F2805BE0-4243-4C09-9F13-AC713683514A}" srcId="{A2549BC2-D4D1-497E-BCDB-2EA8CC03AB9B}" destId="{44CEFAA9-F6CA-40F6-941F-F08EF0B8BD63}" srcOrd="2" destOrd="0" parTransId="{7D31FC12-DC7B-4AEA-BB0B-FB08EE2D144E}" sibTransId="{FC7BD2B4-E80E-45D0-86DC-07F11F7055FF}"/>
    <dgm:cxn modelId="{345216FA-FCAE-4655-B12A-5725A2B0D910}" type="presParOf" srcId="{8D91F3C3-BE84-42DD-8D72-718221BDD2BB}" destId="{01A16F23-C45F-4911-85EF-1210632A0A70}" srcOrd="0" destOrd="0" presId="urn:microsoft.com/office/officeart/2005/8/layout/venn1"/>
    <dgm:cxn modelId="{9A501045-3003-458A-986A-2FC42AC53242}" type="presParOf" srcId="{8D91F3C3-BE84-42DD-8D72-718221BDD2BB}" destId="{DA02A205-EAF4-4316-A5D2-5E9D48150746}" srcOrd="1" destOrd="0" presId="urn:microsoft.com/office/officeart/2005/8/layout/venn1"/>
    <dgm:cxn modelId="{18483424-4EF4-479B-99F3-944269D9CE62}" type="presParOf" srcId="{8D91F3C3-BE84-42DD-8D72-718221BDD2BB}" destId="{DDF24712-D9AF-4A5D-804A-3CCE3324A2BD}" srcOrd="2" destOrd="0" presId="urn:microsoft.com/office/officeart/2005/8/layout/venn1"/>
    <dgm:cxn modelId="{CA336179-A2D9-4950-9BCE-0BC24A5B247B}" type="presParOf" srcId="{8D91F3C3-BE84-42DD-8D72-718221BDD2BB}" destId="{6C84E011-640F-4A12-AB04-F1106C28B7AA}" srcOrd="3" destOrd="0" presId="urn:microsoft.com/office/officeart/2005/8/layout/venn1"/>
    <dgm:cxn modelId="{428B72CB-A83B-4F5C-81D1-40B6CD1492EA}" type="presParOf" srcId="{8D91F3C3-BE84-42DD-8D72-718221BDD2BB}" destId="{470DC82F-77F2-4D5D-BB03-617C94233941}" srcOrd="4" destOrd="0" presId="urn:microsoft.com/office/officeart/2005/8/layout/venn1"/>
    <dgm:cxn modelId="{F10A9E9A-5D4E-4BDC-A041-9EE7229BD1DA}" type="presParOf" srcId="{8D91F3C3-BE84-42DD-8D72-718221BDD2BB}" destId="{F6B3EC3E-68BE-4C60-B5FE-C5DEEBAC2FD7}" srcOrd="5"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C33353CF-93ED-4CBC-9172-6EF73063A5D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673836F-42A5-4674-8C1B-32FE5021C1F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9C0D15-C7EB-41EC-887A-D55F38602FA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4A74C5B-B87F-4654-B8D5-D798F0AAAAC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05E03829-E89D-477E-B347-AC138F95CCD8}"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F0E96E6-F70B-4559-8DE2-900DED1BE01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3553DC7-6F53-4107-97D1-BD3C6A9B8BC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D17CE33D-9867-4232-BA7F-52C2D598452E}"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8D0522B-43A4-4D2F-B486-08ADB87071BC}"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41D72ABD-E5EF-41C3-BE93-6339B280CCA9}"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87A2C86A-64FB-4F79-9466-6FE5833818E6}"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FCAD5C7A-56DE-4335-B00E-643DC5E6167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1778F66-981B-48FA-A288-B4F488391CE8}"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2549BC2-D4D1-497E-BCDB-2EA8CC03AB9B}"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US"/>
        </a:p>
      </dgm:t>
    </dgm:pt>
    <dgm:pt modelId="{8D91F3C3-BE84-42DD-8D72-718221BDD2BB}" type="pres">
      <dgm:prSet presAssocID="{A2549BC2-D4D1-497E-BCDB-2EA8CC03AB9B}" presName="compositeShape" presStyleCnt="0">
        <dgm:presLayoutVars>
          <dgm:chMax val="7"/>
          <dgm:dir/>
          <dgm:resizeHandles val="exact"/>
        </dgm:presLayoutVars>
      </dgm:prSet>
      <dgm:spPr/>
      <dgm:t>
        <a:bodyPr/>
        <a:lstStyle/>
        <a:p>
          <a:endParaRPr lang="en-US"/>
        </a:p>
      </dgm:t>
    </dgm:pt>
  </dgm:ptLst>
  <dgm:cxnLst>
    <dgm:cxn modelId="{7D351D4F-0DF2-4821-85C1-DCCFD325917F}" type="presOf" srcId="{A2549BC2-D4D1-497E-BCDB-2EA8CC03AB9B}" destId="{8D91F3C3-BE84-42DD-8D72-718221BDD2BB}" srcOrd="0" destOrd="0" presId="urn:microsoft.com/office/officeart/2005/8/layout/venn1"/>
  </dgm:cxnLst>
  <dgm:bg/>
  <dgm:whole/>
  <dgm:extLst>
    <a:ext uri="http://schemas.microsoft.com/office/drawing/2008/diagram">
      <dsp:dataModelExt xmlns:dsp="http://schemas.microsoft.com/office/drawing/2008/diagram" relId="rId1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BB422839-D260-4A29-897F-64AF2B58D748}" type="doc">
      <dgm:prSet loTypeId="urn:microsoft.com/office/officeart/2005/8/layout/hierarchy3" loCatId="hierarchy" qsTypeId="urn:microsoft.com/office/officeart/2005/8/quickstyle/simple1" qsCatId="simple" csTypeId="urn:microsoft.com/office/officeart/2005/8/colors/accent1_2" csCatId="accent1" phldr="1"/>
      <dgm:spPr/>
      <dgm:t>
        <a:bodyPr/>
        <a:lstStyle/>
        <a:p>
          <a:endParaRPr lang="en-US"/>
        </a:p>
      </dgm:t>
    </dgm:pt>
    <dgm:pt modelId="{40EB46B4-E173-45EC-9A23-2BE9510BD1D6}">
      <dgm:prSet custT="1"/>
      <dgm:spPr/>
      <dgm:t>
        <a:bodyPr/>
        <a:lstStyle/>
        <a:p>
          <a:pPr marL="0" marR="0" lvl="0" indent="0" defTabSz="914400" rtl="1" eaLnBrk="1" fontAlgn="auto" latinLnBrk="0" hangingPunct="1">
            <a:lnSpc>
              <a:spcPct val="100000"/>
            </a:lnSpc>
            <a:spcBef>
              <a:spcPts val="0"/>
            </a:spcBef>
            <a:spcAft>
              <a:spcPts val="0"/>
            </a:spcAft>
            <a:buClrTx/>
            <a:buSzTx/>
            <a:buFontTx/>
            <a:buNone/>
            <a:tabLst/>
            <a:defRPr/>
          </a:pPr>
          <a:r>
            <a:rPr lang="ar-EG" sz="2400" b="1" dirty="0" smtClean="0"/>
            <a:t>الآثار المحتملة على حقوق الإنسان </a:t>
          </a:r>
          <a:endParaRPr lang="en-US" sz="2400" dirty="0" smtClean="0"/>
        </a:p>
      </dgm:t>
    </dgm:pt>
    <dgm:pt modelId="{EC3587B8-E3C9-44AB-B95A-EFD02E761485}" type="parTrans" cxnId="{ED9B70C2-2953-4457-B47B-E7D411ABB1B5}">
      <dgm:prSet/>
      <dgm:spPr/>
      <dgm:t>
        <a:bodyPr/>
        <a:lstStyle/>
        <a:p>
          <a:endParaRPr lang="en-US"/>
        </a:p>
      </dgm:t>
    </dgm:pt>
    <dgm:pt modelId="{BF27971D-F582-4838-9F3B-BB00E43F843E}" type="sibTrans" cxnId="{ED9B70C2-2953-4457-B47B-E7D411ABB1B5}">
      <dgm:prSet/>
      <dgm:spPr/>
      <dgm:t>
        <a:bodyPr/>
        <a:lstStyle/>
        <a:p>
          <a:endParaRPr lang="en-US"/>
        </a:p>
      </dgm:t>
    </dgm:pt>
    <dgm:pt modelId="{F915D182-B6A9-42EB-9353-F00A0207FCF9}">
      <dgm:prSet custT="1"/>
      <dgm:spPr/>
      <dgm:t>
        <a:bodyPr/>
        <a:lstStyle/>
        <a:p>
          <a:pPr rtl="1"/>
          <a:r>
            <a:rPr lang="ar-EG" sz="2400" b="1" dirty="0" smtClean="0"/>
            <a:t>المقارنة بين النزاع السيبراني و النزاع التقليدي </a:t>
          </a:r>
          <a:endParaRPr lang="en-US" sz="2400" b="1" dirty="0"/>
        </a:p>
      </dgm:t>
    </dgm:pt>
    <dgm:pt modelId="{A9A1A7AC-9B94-4C88-98B0-9E25A08B5829}" type="parTrans" cxnId="{0E4F2C0C-1359-4692-A113-0C57107BBA3C}">
      <dgm:prSet/>
      <dgm:spPr/>
      <dgm:t>
        <a:bodyPr/>
        <a:lstStyle/>
        <a:p>
          <a:endParaRPr lang="en-US"/>
        </a:p>
      </dgm:t>
    </dgm:pt>
    <dgm:pt modelId="{AD4E39E2-B74B-4C32-892B-6DD4335EAEF9}" type="sibTrans" cxnId="{0E4F2C0C-1359-4692-A113-0C57107BBA3C}">
      <dgm:prSet/>
      <dgm:spPr/>
      <dgm:t>
        <a:bodyPr/>
        <a:lstStyle/>
        <a:p>
          <a:endParaRPr lang="en-US"/>
        </a:p>
      </dgm:t>
    </dgm:pt>
    <dgm:pt modelId="{AFD6C410-D13C-46AB-B5E4-0818F50C8B29}">
      <dgm:prSet custT="1"/>
      <dgm:spPr/>
      <dgm:t>
        <a:bodyPr/>
        <a:lstStyle/>
        <a:p>
          <a:pPr rtl="1"/>
          <a:r>
            <a:rPr lang="ar-EG" sz="2400" b="1" dirty="0" smtClean="0"/>
            <a:t>الفاعلون و المشاركون في العمليات السيبرانية </a:t>
          </a:r>
          <a:endParaRPr lang="en-US" sz="2400" dirty="0"/>
        </a:p>
      </dgm:t>
    </dgm:pt>
    <dgm:pt modelId="{F172FBCC-7884-4472-AE6D-527E4165CD39}" type="parTrans" cxnId="{6D66602C-36AD-459E-9D37-5587D806D419}">
      <dgm:prSet/>
      <dgm:spPr/>
      <dgm:t>
        <a:bodyPr/>
        <a:lstStyle/>
        <a:p>
          <a:endParaRPr lang="en-US"/>
        </a:p>
      </dgm:t>
    </dgm:pt>
    <dgm:pt modelId="{45B0DE2D-F602-403F-88B1-6A0855DEAFAD}" type="sibTrans" cxnId="{6D66602C-36AD-459E-9D37-5587D806D419}">
      <dgm:prSet/>
      <dgm:spPr/>
      <dgm:t>
        <a:bodyPr/>
        <a:lstStyle/>
        <a:p>
          <a:endParaRPr lang="en-US"/>
        </a:p>
      </dgm:t>
    </dgm:pt>
    <dgm:pt modelId="{9E1DCD3B-858B-40C9-9F0E-F581E9480ACA}">
      <dgm:prSet custT="1"/>
      <dgm:spPr/>
      <dgm:t>
        <a:bodyPr/>
        <a:lstStyle/>
        <a:p>
          <a:pPr rtl="1"/>
          <a:r>
            <a:rPr lang="ar-EG" sz="2400" b="1" dirty="0" smtClean="0"/>
            <a:t>العمليات الهجومية المحتملة في الفضاء السيبراني</a:t>
          </a:r>
          <a:endParaRPr lang="en-US" sz="1400" dirty="0"/>
        </a:p>
      </dgm:t>
    </dgm:pt>
    <dgm:pt modelId="{2024609E-3697-4A7A-8838-22F3ECDEEF26}" type="parTrans" cxnId="{0D9E94CE-9258-4A2C-9089-51B9C6972D73}">
      <dgm:prSet/>
      <dgm:spPr/>
      <dgm:t>
        <a:bodyPr/>
        <a:lstStyle/>
        <a:p>
          <a:endParaRPr lang="en-US"/>
        </a:p>
      </dgm:t>
    </dgm:pt>
    <dgm:pt modelId="{30781D49-ED7B-4E05-A163-ABBA83916358}" type="sibTrans" cxnId="{0D9E94CE-9258-4A2C-9089-51B9C6972D73}">
      <dgm:prSet/>
      <dgm:spPr/>
      <dgm:t>
        <a:bodyPr/>
        <a:lstStyle/>
        <a:p>
          <a:endParaRPr lang="en-US"/>
        </a:p>
      </dgm:t>
    </dgm:pt>
    <dgm:pt modelId="{9ADE912A-31B7-49C9-A1F7-B93BA278D6F0}">
      <dgm:prSet custT="1"/>
      <dgm:spPr/>
      <dgm:t>
        <a:bodyPr/>
        <a:lstStyle/>
        <a:p>
          <a:pPr rtl="1"/>
          <a:r>
            <a:rPr lang="ar-EG" sz="2400" b="1" dirty="0" smtClean="0"/>
            <a:t>أدوات و تقنيات النزاع السيبراني</a:t>
          </a:r>
          <a:endParaRPr lang="en-US" sz="2400" dirty="0"/>
        </a:p>
      </dgm:t>
    </dgm:pt>
    <dgm:pt modelId="{ED20E2CE-B953-48A3-AF5E-82D32AC59247}" type="parTrans" cxnId="{ABCEF4DB-F84C-41A4-923D-8C8A42DE7E47}">
      <dgm:prSet/>
      <dgm:spPr/>
      <dgm:t>
        <a:bodyPr/>
        <a:lstStyle/>
        <a:p>
          <a:endParaRPr lang="en-US"/>
        </a:p>
      </dgm:t>
    </dgm:pt>
    <dgm:pt modelId="{F5F22063-BD2F-4A0B-AB13-43D6F361B89C}" type="sibTrans" cxnId="{ABCEF4DB-F84C-41A4-923D-8C8A42DE7E47}">
      <dgm:prSet/>
      <dgm:spPr/>
      <dgm:t>
        <a:bodyPr/>
        <a:lstStyle/>
        <a:p>
          <a:endParaRPr lang="en-US"/>
        </a:p>
      </dgm:t>
    </dgm:pt>
    <dgm:pt modelId="{5E6EBE3A-08CB-454F-BBEE-558A5B2C42E1}">
      <dgm:prSet custT="1"/>
      <dgm:spPr/>
      <dgm:t>
        <a:bodyPr/>
        <a:lstStyle/>
        <a:p>
          <a:pPr rtl="1"/>
          <a:r>
            <a:rPr lang="ar-EG" sz="2400" b="1" dirty="0" smtClean="0"/>
            <a:t>ماهية النزاع السيبراني</a:t>
          </a:r>
          <a:endParaRPr lang="en-US" sz="2400" dirty="0"/>
        </a:p>
      </dgm:t>
    </dgm:pt>
    <dgm:pt modelId="{9EEC4ED1-3482-4096-9E5A-2869F669D5F2}" type="parTrans" cxnId="{589FE319-4A20-4EE3-9CFE-7F3B4E7A97F7}">
      <dgm:prSet/>
      <dgm:spPr/>
      <dgm:t>
        <a:bodyPr/>
        <a:lstStyle/>
        <a:p>
          <a:endParaRPr lang="en-US"/>
        </a:p>
      </dgm:t>
    </dgm:pt>
    <dgm:pt modelId="{E55A8667-5859-4AD0-BB72-076A73286CBA}" type="sibTrans" cxnId="{589FE319-4A20-4EE3-9CFE-7F3B4E7A97F7}">
      <dgm:prSet/>
      <dgm:spPr/>
      <dgm:t>
        <a:bodyPr/>
        <a:lstStyle/>
        <a:p>
          <a:endParaRPr lang="en-US"/>
        </a:p>
      </dgm:t>
    </dgm:pt>
    <dgm:pt modelId="{96CD0C6A-75D7-4C18-98AE-15C51C3E333E}" type="pres">
      <dgm:prSet presAssocID="{BB422839-D260-4A29-897F-64AF2B58D748}" presName="diagram" presStyleCnt="0">
        <dgm:presLayoutVars>
          <dgm:chPref val="1"/>
          <dgm:dir/>
          <dgm:animOne val="branch"/>
          <dgm:animLvl val="lvl"/>
          <dgm:resizeHandles/>
        </dgm:presLayoutVars>
      </dgm:prSet>
      <dgm:spPr/>
      <dgm:t>
        <a:bodyPr/>
        <a:lstStyle/>
        <a:p>
          <a:endParaRPr lang="en-US"/>
        </a:p>
      </dgm:t>
    </dgm:pt>
    <dgm:pt modelId="{C0C37F1C-6FD1-4D2C-AB1A-A2E79B87AD19}" type="pres">
      <dgm:prSet presAssocID="{40EB46B4-E173-45EC-9A23-2BE9510BD1D6}" presName="root" presStyleCnt="0"/>
      <dgm:spPr/>
    </dgm:pt>
    <dgm:pt modelId="{3C239283-82C0-46E4-9C4A-2CDD7F1B3A0C}" type="pres">
      <dgm:prSet presAssocID="{40EB46B4-E173-45EC-9A23-2BE9510BD1D6}" presName="rootComposite" presStyleCnt="0"/>
      <dgm:spPr/>
    </dgm:pt>
    <dgm:pt modelId="{4F161DEA-A0C5-406C-B206-15A3FF5B0D7A}" type="pres">
      <dgm:prSet presAssocID="{40EB46B4-E173-45EC-9A23-2BE9510BD1D6}" presName="rootText" presStyleLbl="node1" presStyleIdx="0" presStyleCnt="6" custScaleY="405409" custLinFactNeighborX="23390" custLinFactNeighborY="-10023"/>
      <dgm:spPr/>
      <dgm:t>
        <a:bodyPr/>
        <a:lstStyle/>
        <a:p>
          <a:endParaRPr lang="en-US"/>
        </a:p>
      </dgm:t>
    </dgm:pt>
    <dgm:pt modelId="{A51EBC77-D416-4A34-A237-B808EF5852A8}" type="pres">
      <dgm:prSet presAssocID="{40EB46B4-E173-45EC-9A23-2BE9510BD1D6}" presName="rootConnector" presStyleLbl="node1" presStyleIdx="0" presStyleCnt="6"/>
      <dgm:spPr/>
      <dgm:t>
        <a:bodyPr/>
        <a:lstStyle/>
        <a:p>
          <a:endParaRPr lang="en-US"/>
        </a:p>
      </dgm:t>
    </dgm:pt>
    <dgm:pt modelId="{6A649402-4933-4F00-86D8-09D95173B4E9}" type="pres">
      <dgm:prSet presAssocID="{40EB46B4-E173-45EC-9A23-2BE9510BD1D6}" presName="childShape" presStyleCnt="0"/>
      <dgm:spPr/>
    </dgm:pt>
    <dgm:pt modelId="{2C102495-8576-449E-84B8-04C7764CD61F}" type="pres">
      <dgm:prSet presAssocID="{F915D182-B6A9-42EB-9353-F00A0207FCF9}" presName="root" presStyleCnt="0"/>
      <dgm:spPr/>
    </dgm:pt>
    <dgm:pt modelId="{4B074A93-03B8-414B-8055-509461CB5938}" type="pres">
      <dgm:prSet presAssocID="{F915D182-B6A9-42EB-9353-F00A0207FCF9}" presName="rootComposite" presStyleCnt="0"/>
      <dgm:spPr/>
    </dgm:pt>
    <dgm:pt modelId="{85540A58-EC65-4870-86A7-8CF51AB8DD34}" type="pres">
      <dgm:prSet presAssocID="{F915D182-B6A9-42EB-9353-F00A0207FCF9}" presName="rootText" presStyleLbl="node1" presStyleIdx="1" presStyleCnt="6" custScaleY="390590" custLinFactNeighborX="17805" custLinFactNeighborY="-4420"/>
      <dgm:spPr/>
      <dgm:t>
        <a:bodyPr/>
        <a:lstStyle/>
        <a:p>
          <a:endParaRPr lang="en-US"/>
        </a:p>
      </dgm:t>
    </dgm:pt>
    <dgm:pt modelId="{6D02D76D-09E6-40CC-A9C8-708857508318}" type="pres">
      <dgm:prSet presAssocID="{F915D182-B6A9-42EB-9353-F00A0207FCF9}" presName="rootConnector" presStyleLbl="node1" presStyleIdx="1" presStyleCnt="6"/>
      <dgm:spPr/>
      <dgm:t>
        <a:bodyPr/>
        <a:lstStyle/>
        <a:p>
          <a:endParaRPr lang="en-US"/>
        </a:p>
      </dgm:t>
    </dgm:pt>
    <dgm:pt modelId="{2CCAF8F3-FFB9-4D69-9A41-18CDD286B43F}" type="pres">
      <dgm:prSet presAssocID="{F915D182-B6A9-42EB-9353-F00A0207FCF9}" presName="childShape" presStyleCnt="0"/>
      <dgm:spPr/>
    </dgm:pt>
    <dgm:pt modelId="{B6D0DCEE-8A3D-4DF2-92A1-94A3CC674884}" type="pres">
      <dgm:prSet presAssocID="{AFD6C410-D13C-46AB-B5E4-0818F50C8B29}" presName="root" presStyleCnt="0"/>
      <dgm:spPr/>
    </dgm:pt>
    <dgm:pt modelId="{E050ECB1-46B5-47A7-8617-AA5D4FBC4866}" type="pres">
      <dgm:prSet presAssocID="{AFD6C410-D13C-46AB-B5E4-0818F50C8B29}" presName="rootComposite" presStyleCnt="0"/>
      <dgm:spPr/>
    </dgm:pt>
    <dgm:pt modelId="{3D1AE17D-FC31-4C22-AA0C-4CC8172E961C}" type="pres">
      <dgm:prSet presAssocID="{AFD6C410-D13C-46AB-B5E4-0818F50C8B29}" presName="rootText" presStyleLbl="node1" presStyleIdx="2" presStyleCnt="6" custScaleX="108207" custScaleY="374504" custLinFactNeighborX="12481" custLinFactNeighborY="6548"/>
      <dgm:spPr/>
      <dgm:t>
        <a:bodyPr/>
        <a:lstStyle/>
        <a:p>
          <a:endParaRPr lang="en-US"/>
        </a:p>
      </dgm:t>
    </dgm:pt>
    <dgm:pt modelId="{6C5934D2-A705-48C8-BA6A-17FF48900E0B}" type="pres">
      <dgm:prSet presAssocID="{AFD6C410-D13C-46AB-B5E4-0818F50C8B29}" presName="rootConnector" presStyleLbl="node1" presStyleIdx="2" presStyleCnt="6"/>
      <dgm:spPr/>
      <dgm:t>
        <a:bodyPr/>
        <a:lstStyle/>
        <a:p>
          <a:endParaRPr lang="en-US"/>
        </a:p>
      </dgm:t>
    </dgm:pt>
    <dgm:pt modelId="{A242D5AE-C9F2-4938-862A-56AAE58B9D77}" type="pres">
      <dgm:prSet presAssocID="{AFD6C410-D13C-46AB-B5E4-0818F50C8B29}" presName="childShape" presStyleCnt="0"/>
      <dgm:spPr/>
    </dgm:pt>
    <dgm:pt modelId="{170418BD-EDAF-4122-928D-F94BFBEBB63B}" type="pres">
      <dgm:prSet presAssocID="{9E1DCD3B-858B-40C9-9F0E-F581E9480ACA}" presName="root" presStyleCnt="0"/>
      <dgm:spPr/>
    </dgm:pt>
    <dgm:pt modelId="{90A5B095-F926-4C76-BFC6-4A40F99E39FC}" type="pres">
      <dgm:prSet presAssocID="{9E1DCD3B-858B-40C9-9F0E-F581E9480ACA}" presName="rootComposite" presStyleCnt="0"/>
      <dgm:spPr/>
    </dgm:pt>
    <dgm:pt modelId="{98307FCE-7655-4F8A-AA26-AA9DB7D95B5A}" type="pres">
      <dgm:prSet presAssocID="{9E1DCD3B-858B-40C9-9F0E-F581E9480ACA}" presName="rootText" presStyleLbl="node1" presStyleIdx="3" presStyleCnt="6" custScaleY="378739" custLinFactNeighborX="973" custLinFactNeighborY="9622"/>
      <dgm:spPr/>
      <dgm:t>
        <a:bodyPr/>
        <a:lstStyle/>
        <a:p>
          <a:endParaRPr lang="en-US"/>
        </a:p>
      </dgm:t>
    </dgm:pt>
    <dgm:pt modelId="{8D2A8659-1482-4823-87C8-126D1258A847}" type="pres">
      <dgm:prSet presAssocID="{9E1DCD3B-858B-40C9-9F0E-F581E9480ACA}" presName="rootConnector" presStyleLbl="node1" presStyleIdx="3" presStyleCnt="6"/>
      <dgm:spPr/>
      <dgm:t>
        <a:bodyPr/>
        <a:lstStyle/>
        <a:p>
          <a:endParaRPr lang="en-US"/>
        </a:p>
      </dgm:t>
    </dgm:pt>
    <dgm:pt modelId="{30013AF0-D09D-4C1F-B15E-5085B25027E5}" type="pres">
      <dgm:prSet presAssocID="{9E1DCD3B-858B-40C9-9F0E-F581E9480ACA}" presName="childShape" presStyleCnt="0"/>
      <dgm:spPr/>
    </dgm:pt>
    <dgm:pt modelId="{8D97504E-8428-4B8B-9692-B1636F047855}" type="pres">
      <dgm:prSet presAssocID="{9ADE912A-31B7-49C9-A1F7-B93BA278D6F0}" presName="root" presStyleCnt="0"/>
      <dgm:spPr/>
    </dgm:pt>
    <dgm:pt modelId="{04E76201-F778-480D-9422-998AFD7DACB8}" type="pres">
      <dgm:prSet presAssocID="{9ADE912A-31B7-49C9-A1F7-B93BA278D6F0}" presName="rootComposite" presStyleCnt="0"/>
      <dgm:spPr/>
    </dgm:pt>
    <dgm:pt modelId="{8D408CF3-FD67-45A8-859D-1425A7921352}" type="pres">
      <dgm:prSet presAssocID="{9ADE912A-31B7-49C9-A1F7-B93BA278D6F0}" presName="rootText" presStyleLbl="node1" presStyleIdx="4" presStyleCnt="6" custScaleY="398027" custLinFactNeighborX="-9221" custLinFactNeighborY="6548"/>
      <dgm:spPr/>
      <dgm:t>
        <a:bodyPr/>
        <a:lstStyle/>
        <a:p>
          <a:endParaRPr lang="en-US"/>
        </a:p>
      </dgm:t>
    </dgm:pt>
    <dgm:pt modelId="{824EF711-898F-4908-9298-E047D6185B9F}" type="pres">
      <dgm:prSet presAssocID="{9ADE912A-31B7-49C9-A1F7-B93BA278D6F0}" presName="rootConnector" presStyleLbl="node1" presStyleIdx="4" presStyleCnt="6"/>
      <dgm:spPr/>
      <dgm:t>
        <a:bodyPr/>
        <a:lstStyle/>
        <a:p>
          <a:endParaRPr lang="en-US"/>
        </a:p>
      </dgm:t>
    </dgm:pt>
    <dgm:pt modelId="{2D95BA6E-7D69-4683-A6D9-F6930AA4C0AC}" type="pres">
      <dgm:prSet presAssocID="{9ADE912A-31B7-49C9-A1F7-B93BA278D6F0}" presName="childShape" presStyleCnt="0"/>
      <dgm:spPr/>
    </dgm:pt>
    <dgm:pt modelId="{3C4268D2-6500-47D3-BAC2-8E9817A6CC42}" type="pres">
      <dgm:prSet presAssocID="{5E6EBE3A-08CB-454F-BBEE-558A5B2C42E1}" presName="root" presStyleCnt="0"/>
      <dgm:spPr/>
    </dgm:pt>
    <dgm:pt modelId="{48224440-C5A7-453E-82E2-530DB64D6ECE}" type="pres">
      <dgm:prSet presAssocID="{5E6EBE3A-08CB-454F-BBEE-558A5B2C42E1}" presName="rootComposite" presStyleCnt="0"/>
      <dgm:spPr/>
    </dgm:pt>
    <dgm:pt modelId="{3149BCDF-92A2-4335-A9B8-2D122B8452EC}" type="pres">
      <dgm:prSet presAssocID="{5E6EBE3A-08CB-454F-BBEE-558A5B2C42E1}" presName="rootText" presStyleLbl="node1" presStyleIdx="5" presStyleCnt="6" custScaleY="387882" custLinFactNeighborX="-12933" custLinFactNeighborY="6668"/>
      <dgm:spPr/>
      <dgm:t>
        <a:bodyPr/>
        <a:lstStyle/>
        <a:p>
          <a:endParaRPr lang="en-US"/>
        </a:p>
      </dgm:t>
    </dgm:pt>
    <dgm:pt modelId="{CD3CC8DD-D084-443E-B5D5-6B2E4C0C3D29}" type="pres">
      <dgm:prSet presAssocID="{5E6EBE3A-08CB-454F-BBEE-558A5B2C42E1}" presName="rootConnector" presStyleLbl="node1" presStyleIdx="5" presStyleCnt="6"/>
      <dgm:spPr/>
      <dgm:t>
        <a:bodyPr/>
        <a:lstStyle/>
        <a:p>
          <a:endParaRPr lang="en-US"/>
        </a:p>
      </dgm:t>
    </dgm:pt>
    <dgm:pt modelId="{6340EA72-B616-4C90-BBBB-BDAE7B4FE9B7}" type="pres">
      <dgm:prSet presAssocID="{5E6EBE3A-08CB-454F-BBEE-558A5B2C42E1}" presName="childShape" presStyleCnt="0"/>
      <dgm:spPr/>
    </dgm:pt>
  </dgm:ptLst>
  <dgm:cxnLst>
    <dgm:cxn modelId="{6D66602C-36AD-459E-9D37-5587D806D419}" srcId="{BB422839-D260-4A29-897F-64AF2B58D748}" destId="{AFD6C410-D13C-46AB-B5E4-0818F50C8B29}" srcOrd="2" destOrd="0" parTransId="{F172FBCC-7884-4472-AE6D-527E4165CD39}" sibTransId="{45B0DE2D-F602-403F-88B1-6A0855DEAFAD}"/>
    <dgm:cxn modelId="{52305B4B-5B9D-433F-A835-E02AB9A26852}" type="presOf" srcId="{5E6EBE3A-08CB-454F-BBEE-558A5B2C42E1}" destId="{CD3CC8DD-D084-443E-B5D5-6B2E4C0C3D29}" srcOrd="1" destOrd="0" presId="urn:microsoft.com/office/officeart/2005/8/layout/hierarchy3"/>
    <dgm:cxn modelId="{FB26B9FA-BFB4-4F8B-837B-113BDBAC5A25}" type="presOf" srcId="{F915D182-B6A9-42EB-9353-F00A0207FCF9}" destId="{85540A58-EC65-4870-86A7-8CF51AB8DD34}" srcOrd="0" destOrd="0" presId="urn:microsoft.com/office/officeart/2005/8/layout/hierarchy3"/>
    <dgm:cxn modelId="{53DEB98E-26C9-458B-8E94-CA6757929BAD}" type="presOf" srcId="{F915D182-B6A9-42EB-9353-F00A0207FCF9}" destId="{6D02D76D-09E6-40CC-A9C8-708857508318}" srcOrd="1" destOrd="0" presId="urn:microsoft.com/office/officeart/2005/8/layout/hierarchy3"/>
    <dgm:cxn modelId="{ABCEF4DB-F84C-41A4-923D-8C8A42DE7E47}" srcId="{BB422839-D260-4A29-897F-64AF2B58D748}" destId="{9ADE912A-31B7-49C9-A1F7-B93BA278D6F0}" srcOrd="4" destOrd="0" parTransId="{ED20E2CE-B953-48A3-AF5E-82D32AC59247}" sibTransId="{F5F22063-BD2F-4A0B-AB13-43D6F361B89C}"/>
    <dgm:cxn modelId="{62FC6E46-1E4B-4836-9222-83C72AC7B31D}" type="presOf" srcId="{9ADE912A-31B7-49C9-A1F7-B93BA278D6F0}" destId="{824EF711-898F-4908-9298-E047D6185B9F}" srcOrd="1" destOrd="0" presId="urn:microsoft.com/office/officeart/2005/8/layout/hierarchy3"/>
    <dgm:cxn modelId="{622D7762-03DA-4085-A394-4677D30EDE6C}" type="presOf" srcId="{9E1DCD3B-858B-40C9-9F0E-F581E9480ACA}" destId="{98307FCE-7655-4F8A-AA26-AA9DB7D95B5A}" srcOrd="0" destOrd="0" presId="urn:microsoft.com/office/officeart/2005/8/layout/hierarchy3"/>
    <dgm:cxn modelId="{892AFB33-11E2-4D92-BF2D-7E7CB4982B27}" type="presOf" srcId="{40EB46B4-E173-45EC-9A23-2BE9510BD1D6}" destId="{4F161DEA-A0C5-406C-B206-15A3FF5B0D7A}" srcOrd="0" destOrd="0" presId="urn:microsoft.com/office/officeart/2005/8/layout/hierarchy3"/>
    <dgm:cxn modelId="{589FE319-4A20-4EE3-9CFE-7F3B4E7A97F7}" srcId="{BB422839-D260-4A29-897F-64AF2B58D748}" destId="{5E6EBE3A-08CB-454F-BBEE-558A5B2C42E1}" srcOrd="5" destOrd="0" parTransId="{9EEC4ED1-3482-4096-9E5A-2869F669D5F2}" sibTransId="{E55A8667-5859-4AD0-BB72-076A73286CBA}"/>
    <dgm:cxn modelId="{459BFD1F-5215-40D1-86E8-DC0FAAD7DCC4}" type="presOf" srcId="{AFD6C410-D13C-46AB-B5E4-0818F50C8B29}" destId="{6C5934D2-A705-48C8-BA6A-17FF48900E0B}" srcOrd="1" destOrd="0" presId="urn:microsoft.com/office/officeart/2005/8/layout/hierarchy3"/>
    <dgm:cxn modelId="{0E4F2C0C-1359-4692-A113-0C57107BBA3C}" srcId="{BB422839-D260-4A29-897F-64AF2B58D748}" destId="{F915D182-B6A9-42EB-9353-F00A0207FCF9}" srcOrd="1" destOrd="0" parTransId="{A9A1A7AC-9B94-4C88-98B0-9E25A08B5829}" sibTransId="{AD4E39E2-B74B-4C32-892B-6DD4335EAEF9}"/>
    <dgm:cxn modelId="{49C44042-160D-4463-90AB-511433F32654}" type="presOf" srcId="{40EB46B4-E173-45EC-9A23-2BE9510BD1D6}" destId="{A51EBC77-D416-4A34-A237-B808EF5852A8}" srcOrd="1" destOrd="0" presId="urn:microsoft.com/office/officeart/2005/8/layout/hierarchy3"/>
    <dgm:cxn modelId="{C3CA267D-1E03-481B-B4E6-92876C77FD06}" type="presOf" srcId="{5E6EBE3A-08CB-454F-BBEE-558A5B2C42E1}" destId="{3149BCDF-92A2-4335-A9B8-2D122B8452EC}" srcOrd="0" destOrd="0" presId="urn:microsoft.com/office/officeart/2005/8/layout/hierarchy3"/>
    <dgm:cxn modelId="{ED9B70C2-2953-4457-B47B-E7D411ABB1B5}" srcId="{BB422839-D260-4A29-897F-64AF2B58D748}" destId="{40EB46B4-E173-45EC-9A23-2BE9510BD1D6}" srcOrd="0" destOrd="0" parTransId="{EC3587B8-E3C9-44AB-B95A-EFD02E761485}" sibTransId="{BF27971D-F582-4838-9F3B-BB00E43F843E}"/>
    <dgm:cxn modelId="{37A350AF-84E3-4A8D-AEC8-DA3EBFE6DA09}" type="presOf" srcId="{9E1DCD3B-858B-40C9-9F0E-F581E9480ACA}" destId="{8D2A8659-1482-4823-87C8-126D1258A847}" srcOrd="1" destOrd="0" presId="urn:microsoft.com/office/officeart/2005/8/layout/hierarchy3"/>
    <dgm:cxn modelId="{3FBC2733-55E3-4409-BC2B-0DAC218AFF88}" type="presOf" srcId="{9ADE912A-31B7-49C9-A1F7-B93BA278D6F0}" destId="{8D408CF3-FD67-45A8-859D-1425A7921352}" srcOrd="0" destOrd="0" presId="urn:microsoft.com/office/officeart/2005/8/layout/hierarchy3"/>
    <dgm:cxn modelId="{48E0FC84-59E4-466F-BCB7-B1345C5BE0E7}" type="presOf" srcId="{BB422839-D260-4A29-897F-64AF2B58D748}" destId="{96CD0C6A-75D7-4C18-98AE-15C51C3E333E}" srcOrd="0" destOrd="0" presId="urn:microsoft.com/office/officeart/2005/8/layout/hierarchy3"/>
    <dgm:cxn modelId="{0D9E94CE-9258-4A2C-9089-51B9C6972D73}" srcId="{BB422839-D260-4A29-897F-64AF2B58D748}" destId="{9E1DCD3B-858B-40C9-9F0E-F581E9480ACA}" srcOrd="3" destOrd="0" parTransId="{2024609E-3697-4A7A-8838-22F3ECDEEF26}" sibTransId="{30781D49-ED7B-4E05-A163-ABBA83916358}"/>
    <dgm:cxn modelId="{1E837C80-F39C-412B-B4D6-05ACD7BFB262}" type="presOf" srcId="{AFD6C410-D13C-46AB-B5E4-0818F50C8B29}" destId="{3D1AE17D-FC31-4C22-AA0C-4CC8172E961C}" srcOrd="0" destOrd="0" presId="urn:microsoft.com/office/officeart/2005/8/layout/hierarchy3"/>
    <dgm:cxn modelId="{7C021AD9-1063-41EC-BFB2-40CD50DDD905}" type="presParOf" srcId="{96CD0C6A-75D7-4C18-98AE-15C51C3E333E}" destId="{C0C37F1C-6FD1-4D2C-AB1A-A2E79B87AD19}" srcOrd="0" destOrd="0" presId="urn:microsoft.com/office/officeart/2005/8/layout/hierarchy3"/>
    <dgm:cxn modelId="{F7FB8660-E065-4B85-BBD1-934F04C60511}" type="presParOf" srcId="{C0C37F1C-6FD1-4D2C-AB1A-A2E79B87AD19}" destId="{3C239283-82C0-46E4-9C4A-2CDD7F1B3A0C}" srcOrd="0" destOrd="0" presId="urn:microsoft.com/office/officeart/2005/8/layout/hierarchy3"/>
    <dgm:cxn modelId="{83B05572-F546-44EC-B0EE-FF7BBD9AFB29}" type="presParOf" srcId="{3C239283-82C0-46E4-9C4A-2CDD7F1B3A0C}" destId="{4F161DEA-A0C5-406C-B206-15A3FF5B0D7A}" srcOrd="0" destOrd="0" presId="urn:microsoft.com/office/officeart/2005/8/layout/hierarchy3"/>
    <dgm:cxn modelId="{68B45E05-F252-497A-A01C-9C6B89B29195}" type="presParOf" srcId="{3C239283-82C0-46E4-9C4A-2CDD7F1B3A0C}" destId="{A51EBC77-D416-4A34-A237-B808EF5852A8}" srcOrd="1" destOrd="0" presId="urn:microsoft.com/office/officeart/2005/8/layout/hierarchy3"/>
    <dgm:cxn modelId="{4DB31EEE-660A-4658-B26D-29872FA85232}" type="presParOf" srcId="{C0C37F1C-6FD1-4D2C-AB1A-A2E79B87AD19}" destId="{6A649402-4933-4F00-86D8-09D95173B4E9}" srcOrd="1" destOrd="0" presId="urn:microsoft.com/office/officeart/2005/8/layout/hierarchy3"/>
    <dgm:cxn modelId="{0CED8251-36E7-46E0-BD38-2C9DA6E6D33B}" type="presParOf" srcId="{96CD0C6A-75D7-4C18-98AE-15C51C3E333E}" destId="{2C102495-8576-449E-84B8-04C7764CD61F}" srcOrd="1" destOrd="0" presId="urn:microsoft.com/office/officeart/2005/8/layout/hierarchy3"/>
    <dgm:cxn modelId="{B0E72A66-BD93-4047-91C9-1D9F9ECCC5A1}" type="presParOf" srcId="{2C102495-8576-449E-84B8-04C7764CD61F}" destId="{4B074A93-03B8-414B-8055-509461CB5938}" srcOrd="0" destOrd="0" presId="urn:microsoft.com/office/officeart/2005/8/layout/hierarchy3"/>
    <dgm:cxn modelId="{6214A3FA-61BB-4D64-AC10-615151014F04}" type="presParOf" srcId="{4B074A93-03B8-414B-8055-509461CB5938}" destId="{85540A58-EC65-4870-86A7-8CF51AB8DD34}" srcOrd="0" destOrd="0" presId="urn:microsoft.com/office/officeart/2005/8/layout/hierarchy3"/>
    <dgm:cxn modelId="{4F6779E1-F55B-4819-978C-CCCB9563AD96}" type="presParOf" srcId="{4B074A93-03B8-414B-8055-509461CB5938}" destId="{6D02D76D-09E6-40CC-A9C8-708857508318}" srcOrd="1" destOrd="0" presId="urn:microsoft.com/office/officeart/2005/8/layout/hierarchy3"/>
    <dgm:cxn modelId="{6B9B87B6-89D3-448C-86C0-1144D9C48F84}" type="presParOf" srcId="{2C102495-8576-449E-84B8-04C7764CD61F}" destId="{2CCAF8F3-FFB9-4D69-9A41-18CDD286B43F}" srcOrd="1" destOrd="0" presId="urn:microsoft.com/office/officeart/2005/8/layout/hierarchy3"/>
    <dgm:cxn modelId="{F3B21579-E780-4385-87CD-B1BE35220A04}" type="presParOf" srcId="{96CD0C6A-75D7-4C18-98AE-15C51C3E333E}" destId="{B6D0DCEE-8A3D-4DF2-92A1-94A3CC674884}" srcOrd="2" destOrd="0" presId="urn:microsoft.com/office/officeart/2005/8/layout/hierarchy3"/>
    <dgm:cxn modelId="{49CB1FDE-1822-465E-91ED-106A4CAC9CF1}" type="presParOf" srcId="{B6D0DCEE-8A3D-4DF2-92A1-94A3CC674884}" destId="{E050ECB1-46B5-47A7-8617-AA5D4FBC4866}" srcOrd="0" destOrd="0" presId="urn:microsoft.com/office/officeart/2005/8/layout/hierarchy3"/>
    <dgm:cxn modelId="{F88BD438-A6A9-4DD5-84A0-F6153C758680}" type="presParOf" srcId="{E050ECB1-46B5-47A7-8617-AA5D4FBC4866}" destId="{3D1AE17D-FC31-4C22-AA0C-4CC8172E961C}" srcOrd="0" destOrd="0" presId="urn:microsoft.com/office/officeart/2005/8/layout/hierarchy3"/>
    <dgm:cxn modelId="{EAA1AEEC-2013-49C3-839B-56129E11945E}" type="presParOf" srcId="{E050ECB1-46B5-47A7-8617-AA5D4FBC4866}" destId="{6C5934D2-A705-48C8-BA6A-17FF48900E0B}" srcOrd="1" destOrd="0" presId="urn:microsoft.com/office/officeart/2005/8/layout/hierarchy3"/>
    <dgm:cxn modelId="{CD873935-40F1-4D31-B75F-EB5FFE0CD863}" type="presParOf" srcId="{B6D0DCEE-8A3D-4DF2-92A1-94A3CC674884}" destId="{A242D5AE-C9F2-4938-862A-56AAE58B9D77}" srcOrd="1" destOrd="0" presId="urn:microsoft.com/office/officeart/2005/8/layout/hierarchy3"/>
    <dgm:cxn modelId="{F541E02F-7BAE-48D0-8206-5DAE694E9AB5}" type="presParOf" srcId="{96CD0C6A-75D7-4C18-98AE-15C51C3E333E}" destId="{170418BD-EDAF-4122-928D-F94BFBEBB63B}" srcOrd="3" destOrd="0" presId="urn:microsoft.com/office/officeart/2005/8/layout/hierarchy3"/>
    <dgm:cxn modelId="{5520F5A3-F08D-4038-8BAC-8891570EA049}" type="presParOf" srcId="{170418BD-EDAF-4122-928D-F94BFBEBB63B}" destId="{90A5B095-F926-4C76-BFC6-4A40F99E39FC}" srcOrd="0" destOrd="0" presId="urn:microsoft.com/office/officeart/2005/8/layout/hierarchy3"/>
    <dgm:cxn modelId="{F92CECFA-BDCE-438E-92C2-4372642447AE}" type="presParOf" srcId="{90A5B095-F926-4C76-BFC6-4A40F99E39FC}" destId="{98307FCE-7655-4F8A-AA26-AA9DB7D95B5A}" srcOrd="0" destOrd="0" presId="urn:microsoft.com/office/officeart/2005/8/layout/hierarchy3"/>
    <dgm:cxn modelId="{F8B82F40-BEA0-43F2-9268-62E71F1EB326}" type="presParOf" srcId="{90A5B095-F926-4C76-BFC6-4A40F99E39FC}" destId="{8D2A8659-1482-4823-87C8-126D1258A847}" srcOrd="1" destOrd="0" presId="urn:microsoft.com/office/officeart/2005/8/layout/hierarchy3"/>
    <dgm:cxn modelId="{7282094C-0E98-4435-ADBA-088DC6569D37}" type="presParOf" srcId="{170418BD-EDAF-4122-928D-F94BFBEBB63B}" destId="{30013AF0-D09D-4C1F-B15E-5085B25027E5}" srcOrd="1" destOrd="0" presId="urn:microsoft.com/office/officeart/2005/8/layout/hierarchy3"/>
    <dgm:cxn modelId="{0BB780E7-3D7A-479A-82F2-465F434D4431}" type="presParOf" srcId="{96CD0C6A-75D7-4C18-98AE-15C51C3E333E}" destId="{8D97504E-8428-4B8B-9692-B1636F047855}" srcOrd="4" destOrd="0" presId="urn:microsoft.com/office/officeart/2005/8/layout/hierarchy3"/>
    <dgm:cxn modelId="{53ACB869-0DFD-4B87-87FA-4AFBC4585185}" type="presParOf" srcId="{8D97504E-8428-4B8B-9692-B1636F047855}" destId="{04E76201-F778-480D-9422-998AFD7DACB8}" srcOrd="0" destOrd="0" presId="urn:microsoft.com/office/officeart/2005/8/layout/hierarchy3"/>
    <dgm:cxn modelId="{8CC28871-3A43-4AB5-95A5-675FFE8CFED1}" type="presParOf" srcId="{04E76201-F778-480D-9422-998AFD7DACB8}" destId="{8D408CF3-FD67-45A8-859D-1425A7921352}" srcOrd="0" destOrd="0" presId="urn:microsoft.com/office/officeart/2005/8/layout/hierarchy3"/>
    <dgm:cxn modelId="{95882D13-045F-44F2-BB0C-85FD05BC48F0}" type="presParOf" srcId="{04E76201-F778-480D-9422-998AFD7DACB8}" destId="{824EF711-898F-4908-9298-E047D6185B9F}" srcOrd="1" destOrd="0" presId="urn:microsoft.com/office/officeart/2005/8/layout/hierarchy3"/>
    <dgm:cxn modelId="{42112B39-7AAA-43B7-B9E5-6C3576A0C047}" type="presParOf" srcId="{8D97504E-8428-4B8B-9692-B1636F047855}" destId="{2D95BA6E-7D69-4683-A6D9-F6930AA4C0AC}" srcOrd="1" destOrd="0" presId="urn:microsoft.com/office/officeart/2005/8/layout/hierarchy3"/>
    <dgm:cxn modelId="{83AD95B9-FCAA-4310-B710-83F75D0616F5}" type="presParOf" srcId="{96CD0C6A-75D7-4C18-98AE-15C51C3E333E}" destId="{3C4268D2-6500-47D3-BAC2-8E9817A6CC42}" srcOrd="5" destOrd="0" presId="urn:microsoft.com/office/officeart/2005/8/layout/hierarchy3"/>
    <dgm:cxn modelId="{409FA46B-E36E-4CCD-A343-80428B8B3523}" type="presParOf" srcId="{3C4268D2-6500-47D3-BAC2-8E9817A6CC42}" destId="{48224440-C5A7-453E-82E2-530DB64D6ECE}" srcOrd="0" destOrd="0" presId="urn:microsoft.com/office/officeart/2005/8/layout/hierarchy3"/>
    <dgm:cxn modelId="{36097819-5618-4637-81B2-633C9EAD8260}" type="presParOf" srcId="{48224440-C5A7-453E-82E2-530DB64D6ECE}" destId="{3149BCDF-92A2-4335-A9B8-2D122B8452EC}" srcOrd="0" destOrd="0" presId="urn:microsoft.com/office/officeart/2005/8/layout/hierarchy3"/>
    <dgm:cxn modelId="{9185934A-CE74-4B2C-B801-EE59BFA69AB7}" type="presParOf" srcId="{48224440-C5A7-453E-82E2-530DB64D6ECE}" destId="{CD3CC8DD-D084-443E-B5D5-6B2E4C0C3D29}" srcOrd="1" destOrd="0" presId="urn:microsoft.com/office/officeart/2005/8/layout/hierarchy3"/>
    <dgm:cxn modelId="{7E04B2C4-1AE0-4B9A-8E97-9C1C0E654161}" type="presParOf" srcId="{3C4268D2-6500-47D3-BAC2-8E9817A6CC42}" destId="{6340EA72-B616-4C90-BBBB-BDAE7B4FE9B7}" srcOrd="1" destOrd="0" presId="urn:microsoft.com/office/officeart/2005/8/layout/hierarchy3"/>
  </dgm:cxnLst>
  <dgm:bg/>
  <dgm:whole/>
  <dgm:extLst>
    <a:ext uri="http://schemas.microsoft.com/office/drawing/2008/diagram">
      <dsp:dataModelExt xmlns:dsp="http://schemas.microsoft.com/office/drawing/2008/diagram" relId="rId21"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1148BA1F-BE15-4529-8B0A-7949EADFC807}"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61AB1F2B-B953-4D89-AA85-CEAB91A1CB2A}"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BA92EE7A-C093-48FF-A916-4CFA0BD96372}"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7FF5013-66BD-4652-AB65-382D09FB8FD2}" type="doc">
      <dgm:prSet loTypeId="urn:microsoft.com/office/officeart/2005/8/layout/vList3" loCatId="list" qsTypeId="urn:microsoft.com/office/officeart/2005/8/quickstyle/simple1" qsCatId="simple" csTypeId="urn:microsoft.com/office/officeart/2005/8/colors/accent1_2" csCatId="accent1"/>
      <dgm:spPr/>
      <dgm:t>
        <a:bodyPr/>
        <a:lstStyle/>
        <a:p>
          <a:endParaRPr lang="en-US"/>
        </a:p>
      </dgm:t>
    </dgm:pt>
    <dgm:pt modelId="{C8B56DD2-8520-4BF2-9985-4BF690B141E0}" type="pres">
      <dgm:prSet presAssocID="{87FF5013-66BD-4652-AB65-382D09FB8FD2}" presName="linearFlow" presStyleCnt="0">
        <dgm:presLayoutVars>
          <dgm:dir/>
          <dgm:resizeHandles val="exact"/>
        </dgm:presLayoutVars>
      </dgm:prSet>
      <dgm:spPr/>
      <dgm:t>
        <a:bodyPr/>
        <a:lstStyle/>
        <a:p>
          <a:endParaRPr lang="en-US"/>
        </a:p>
      </dgm:t>
    </dgm:pt>
  </dgm:ptLst>
  <dgm:cxnLst>
    <dgm:cxn modelId="{7B988916-7535-483B-BE09-DAB456491365}" type="presOf" srcId="{87FF5013-66BD-4652-AB65-382D09FB8FD2}" destId="{C8B56DD2-8520-4BF2-9985-4BF690B141E0}" srcOrd="0"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F22884-E4FF-44A6-B6A6-2FD25D56DEE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12D4BD9-70FD-417D-AB0A-4D8834180249}"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6450266-BC69-481A-A8EF-32B92A208136}"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C3EBE222-DEAF-4CAF-BDF2-2C9D295F5081}"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FB5A4E44-8DD6-42FB-9168-5326D7297DC0}"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1140795-32DC-475A-9B98-2C7502D6C67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27FD0E2F-C4B8-4B16-89A8-497E8E8932C5}"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F14B3E8-1684-485E-8B47-5E9A592C21E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566947BA-5A7A-4051-9848-06803F2EDE82}"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0CD7304A-18A2-4158-A260-1A797871B183}"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C0E71189-7A27-4A7E-9448-D6F77B12BE36}" type="doc">
      <dgm:prSet loTypeId="urn:microsoft.com/office/officeart/2005/8/layout/pyramid2" loCatId="pyramid" qsTypeId="urn:microsoft.com/office/officeart/2005/8/quickstyle/simple1" qsCatId="simple" csTypeId="urn:microsoft.com/office/officeart/2005/8/colors/accent1_2" csCatId="accent1"/>
      <dgm:spPr/>
      <dgm:t>
        <a:bodyPr/>
        <a:lstStyle/>
        <a:p>
          <a:endParaRPr lang="en-US"/>
        </a:p>
      </dgm:t>
    </dgm:pt>
    <dgm:pt modelId="{EE23EB31-054C-4CA6-91D3-20D5537DFDAB}" type="pres">
      <dgm:prSet presAssocID="{C0E71189-7A27-4A7E-9448-D6F77B12BE36}" presName="compositeShape" presStyleCnt="0">
        <dgm:presLayoutVars>
          <dgm:dir/>
          <dgm:resizeHandles/>
        </dgm:presLayoutVars>
      </dgm:prSet>
      <dgm:spPr/>
      <dgm:t>
        <a:bodyPr/>
        <a:lstStyle/>
        <a:p>
          <a:endParaRPr lang="en-US"/>
        </a:p>
      </dgm:t>
    </dgm:pt>
  </dgm:ptLst>
  <dgm:cxnLst>
    <dgm:cxn modelId="{D921C5CB-B071-47A0-81C9-2FC13EFDF87E}" type="presOf" srcId="{C0E71189-7A27-4A7E-9448-D6F77B12BE36}" destId="{EE23EB31-054C-4CA6-91D3-20D5537DFDAB}" srcOrd="0" destOrd="0" presId="urn:microsoft.com/office/officeart/2005/8/layout/pyramid2"/>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B1730A30-B429-4CDC-869D-8EA38F5D5EC1}"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9EC9877C-8D25-447B-BFE4-EEF295FE579A}"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A5B42290-8251-4A7B-8216-6B479E2F7232}"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2DFBA995-5EFC-482F-A6D7-AEEC31B3F200}" type="doc">
      <dgm:prSet loTypeId="urn:microsoft.com/office/officeart/2005/8/layout/orgChart1" loCatId="hierarchy" qsTypeId="urn:microsoft.com/office/officeart/2005/8/quickstyle/simple1" qsCatId="simple" csTypeId="urn:microsoft.com/office/officeart/2005/8/colors/accent1_2" csCatId="accent1" phldr="1"/>
      <dgm:spPr/>
      <dgm:t>
        <a:bodyPr/>
        <a:lstStyle/>
        <a:p>
          <a:endParaRPr lang="en-US"/>
        </a:p>
      </dgm:t>
    </dgm:pt>
    <dgm:pt modelId="{29526E62-9802-4F51-B11D-AD57E18CB412}" type="pres">
      <dgm:prSet presAssocID="{2DFBA995-5EFC-482F-A6D7-AEEC31B3F200}" presName="hierChild1" presStyleCnt="0">
        <dgm:presLayoutVars>
          <dgm:orgChart val="1"/>
          <dgm:chPref val="1"/>
          <dgm:dir/>
          <dgm:animOne val="branch"/>
          <dgm:animLvl val="lvl"/>
          <dgm:resizeHandles/>
        </dgm:presLayoutVars>
      </dgm:prSet>
      <dgm:spPr/>
      <dgm:t>
        <a:bodyPr/>
        <a:lstStyle/>
        <a:p>
          <a:endParaRPr lang="en-US"/>
        </a:p>
      </dgm:t>
    </dgm:pt>
  </dgm:ptLst>
  <dgm:cxnLst>
    <dgm:cxn modelId="{43229880-3672-45B2-8530-16EECBD35174}" type="presOf" srcId="{2DFBA995-5EFC-482F-A6D7-AEEC31B3F200}" destId="{29526E62-9802-4F51-B11D-AD57E18CB412}" srcOrd="0" destOrd="0" presId="urn:microsoft.com/office/officeart/2005/8/layout/orgChar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20.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layout21.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2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7.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8.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29.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5.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6.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3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40.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85558" cy="502835"/>
          </a:xfrm>
          <a:prstGeom prst="rect">
            <a:avLst/>
          </a:prstGeom>
        </p:spPr>
        <p:txBody>
          <a:bodyPr vert="horz" lIns="96634" tIns="48317" rIns="96634" bIns="48317" rtlCol="0"/>
          <a:lstStyle>
            <a:lvl1pPr algn="l">
              <a:defRPr sz="1300"/>
            </a:lvl1pPr>
          </a:lstStyle>
          <a:p>
            <a:endParaRPr lang="en-US"/>
          </a:p>
        </p:txBody>
      </p:sp>
      <p:sp>
        <p:nvSpPr>
          <p:cNvPr id="3" name="Date Placeholder 2"/>
          <p:cNvSpPr>
            <a:spLocks noGrp="1"/>
          </p:cNvSpPr>
          <p:nvPr>
            <p:ph type="dt" idx="1"/>
          </p:nvPr>
        </p:nvSpPr>
        <p:spPr>
          <a:xfrm>
            <a:off x="3902597" y="0"/>
            <a:ext cx="2985558" cy="502835"/>
          </a:xfrm>
          <a:prstGeom prst="rect">
            <a:avLst/>
          </a:prstGeom>
        </p:spPr>
        <p:txBody>
          <a:bodyPr vert="horz" lIns="96634" tIns="48317" rIns="96634" bIns="48317" rtlCol="0"/>
          <a:lstStyle>
            <a:lvl1pPr algn="r">
              <a:defRPr sz="1300"/>
            </a:lvl1pPr>
          </a:lstStyle>
          <a:p>
            <a:fld id="{7E8DF744-AB4A-4A0F-92CE-6DEBABF2DA97}" type="datetimeFigureOut">
              <a:rPr lang="en-US" smtClean="0"/>
              <a:t>8/10/2023</a:t>
            </a:fld>
            <a:endParaRPr lang="en-US"/>
          </a:p>
        </p:txBody>
      </p:sp>
      <p:sp>
        <p:nvSpPr>
          <p:cNvPr id="4" name="Slide Image Placeholder 3"/>
          <p:cNvSpPr>
            <a:spLocks noGrp="1" noRot="1" noChangeAspect="1"/>
          </p:cNvSpPr>
          <p:nvPr>
            <p:ph type="sldImg" idx="2"/>
          </p:nvPr>
        </p:nvSpPr>
        <p:spPr>
          <a:xfrm>
            <a:off x="438150" y="1252538"/>
            <a:ext cx="6013450" cy="3382962"/>
          </a:xfrm>
          <a:prstGeom prst="rect">
            <a:avLst/>
          </a:prstGeom>
          <a:noFill/>
          <a:ln w="12700">
            <a:solidFill>
              <a:prstClr val="black"/>
            </a:solidFill>
          </a:ln>
        </p:spPr>
        <p:txBody>
          <a:bodyPr vert="horz" lIns="96634" tIns="48317" rIns="96634" bIns="48317" rtlCol="0" anchor="ctr"/>
          <a:lstStyle/>
          <a:p>
            <a:endParaRPr lang="en-US"/>
          </a:p>
        </p:txBody>
      </p:sp>
      <p:sp>
        <p:nvSpPr>
          <p:cNvPr id="5" name="Notes Placeholder 4"/>
          <p:cNvSpPr>
            <a:spLocks noGrp="1"/>
          </p:cNvSpPr>
          <p:nvPr>
            <p:ph type="body" sz="quarter" idx="3"/>
          </p:nvPr>
        </p:nvSpPr>
        <p:spPr>
          <a:xfrm>
            <a:off x="688975" y="4823034"/>
            <a:ext cx="5511800" cy="3946118"/>
          </a:xfrm>
          <a:prstGeom prst="rect">
            <a:avLst/>
          </a:prstGeom>
        </p:spPr>
        <p:txBody>
          <a:bodyPr vert="horz" lIns="96634" tIns="48317" rIns="96634" bIns="4831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519055"/>
            <a:ext cx="2985558" cy="502834"/>
          </a:xfrm>
          <a:prstGeom prst="rect">
            <a:avLst/>
          </a:prstGeom>
        </p:spPr>
        <p:txBody>
          <a:bodyPr vert="horz" lIns="96634" tIns="48317" rIns="96634" bIns="48317" rtlCol="0" anchor="b"/>
          <a:lstStyle>
            <a:lvl1pPr algn="l">
              <a:defRPr sz="1300"/>
            </a:lvl1pPr>
          </a:lstStyle>
          <a:p>
            <a:endParaRPr lang="en-US"/>
          </a:p>
        </p:txBody>
      </p:sp>
      <p:sp>
        <p:nvSpPr>
          <p:cNvPr id="7" name="Slide Number Placeholder 6"/>
          <p:cNvSpPr>
            <a:spLocks noGrp="1"/>
          </p:cNvSpPr>
          <p:nvPr>
            <p:ph type="sldNum" sz="quarter" idx="5"/>
          </p:nvPr>
        </p:nvSpPr>
        <p:spPr>
          <a:xfrm>
            <a:off x="3902597" y="9519055"/>
            <a:ext cx="2985558" cy="502834"/>
          </a:xfrm>
          <a:prstGeom prst="rect">
            <a:avLst/>
          </a:prstGeom>
        </p:spPr>
        <p:txBody>
          <a:bodyPr vert="horz" lIns="96634" tIns="48317" rIns="96634" bIns="48317" rtlCol="0" anchor="b"/>
          <a:lstStyle>
            <a:lvl1pPr algn="r">
              <a:defRPr sz="13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6139254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38855164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638056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jp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8/10/2023</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4" r:id="rId12"/>
    <p:sldLayoutId id="2147483665" r:id="rId13"/>
    <p:sldLayoutId id="2147483667" r:id="rId14"/>
    <p:sldLayoutId id="2147483668"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7.jpg"/><Relationship Id="rId3" Type="http://schemas.openxmlformats.org/officeDocument/2006/relationships/diagramData" Target="../diagrams/data1.xml"/><Relationship Id="rId7" Type="http://schemas.microsoft.com/office/2007/relationships/diagramDrawing" Target="../diagrams/drawing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xml"/><Relationship Id="rId11" Type="http://schemas.openxmlformats.org/officeDocument/2006/relationships/image" Target="../media/image6.png"/><Relationship Id="rId5" Type="http://schemas.openxmlformats.org/officeDocument/2006/relationships/diagramQuickStyle" Target="../diagrams/quickStyle1.xml"/><Relationship Id="rId10" Type="http://schemas.openxmlformats.org/officeDocument/2006/relationships/image" Target="../media/image13.svg"/><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7.jpg"/><Relationship Id="rId3" Type="http://schemas.openxmlformats.org/officeDocument/2006/relationships/diagramData" Target="../diagrams/data2.xml"/><Relationship Id="rId7" Type="http://schemas.microsoft.com/office/2007/relationships/diagramDrawing" Target="../diagrams/drawing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xml"/><Relationship Id="rId11" Type="http://schemas.openxmlformats.org/officeDocument/2006/relationships/image" Target="../media/image6.png"/><Relationship Id="rId5" Type="http://schemas.openxmlformats.org/officeDocument/2006/relationships/diagramQuickStyle" Target="../diagrams/quickStyle2.xml"/><Relationship Id="rId10" Type="http://schemas.openxmlformats.org/officeDocument/2006/relationships/image" Target="../media/image13.svg"/><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13" Type="http://schemas.openxmlformats.org/officeDocument/2006/relationships/diagramData" Target="../diagrams/data4.xml"/><Relationship Id="rId3" Type="http://schemas.openxmlformats.org/officeDocument/2006/relationships/image" Target="../media/image3.png"/><Relationship Id="rId7" Type="http://schemas.openxmlformats.org/officeDocument/2006/relationships/diagramColors" Target="../diagrams/colors3.xml"/><Relationship Id="rId12" Type="http://schemas.openxmlformats.org/officeDocument/2006/relationships/image" Target="../media/image8.svg"/><Relationship Id="rId17" Type="http://schemas.microsoft.com/office/2007/relationships/diagramDrawing" Target="../diagrams/drawing4.xml"/><Relationship Id="rId2" Type="http://schemas.openxmlformats.org/officeDocument/2006/relationships/image" Target="../media/image8.jpeg"/><Relationship Id="rId16" Type="http://schemas.openxmlformats.org/officeDocument/2006/relationships/diagramColors" Target="../diagrams/colors4.xml"/><Relationship Id="rId1" Type="http://schemas.openxmlformats.org/officeDocument/2006/relationships/slideLayout" Target="../slideLayouts/slideLayout12.xml"/><Relationship Id="rId6" Type="http://schemas.openxmlformats.org/officeDocument/2006/relationships/diagramQuickStyle" Target="../diagrams/quickStyle3.xml"/><Relationship Id="rId11" Type="http://schemas.openxmlformats.org/officeDocument/2006/relationships/image" Target="../media/image6.png"/><Relationship Id="rId5" Type="http://schemas.openxmlformats.org/officeDocument/2006/relationships/diagramLayout" Target="../diagrams/layout3.xml"/><Relationship Id="rId15" Type="http://schemas.openxmlformats.org/officeDocument/2006/relationships/diagramQuickStyle" Target="../diagrams/quickStyle4.xml"/><Relationship Id="rId10" Type="http://schemas.openxmlformats.org/officeDocument/2006/relationships/image" Target="../media/image13.svg"/><Relationship Id="rId4" Type="http://schemas.openxmlformats.org/officeDocument/2006/relationships/diagramData" Target="../diagrams/data3.xml"/><Relationship Id="rId9" Type="http://schemas.openxmlformats.org/officeDocument/2006/relationships/image" Target="../media/image5.png"/><Relationship Id="rId14" Type="http://schemas.openxmlformats.org/officeDocument/2006/relationships/diagramLayout" Target="../diagrams/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6.xml"/><Relationship Id="rId3" Type="http://schemas.openxmlformats.org/officeDocument/2006/relationships/diagramData" Target="../diagrams/data5.xml"/><Relationship Id="rId7" Type="http://schemas.microsoft.com/office/2007/relationships/diagramDrawing" Target="../diagrams/drawing5.xml"/><Relationship Id="rId12" Type="http://schemas.openxmlformats.org/officeDocument/2006/relationships/diagramData" Target="../diagrams/data6.xml"/><Relationship Id="rId2" Type="http://schemas.openxmlformats.org/officeDocument/2006/relationships/image" Target="../media/image3.png"/><Relationship Id="rId16" Type="http://schemas.microsoft.com/office/2007/relationships/diagramDrawing" Target="../diagrams/drawing6.xml"/><Relationship Id="rId1" Type="http://schemas.openxmlformats.org/officeDocument/2006/relationships/slideLayout" Target="../slideLayouts/slideLayout7.xml"/><Relationship Id="rId6" Type="http://schemas.openxmlformats.org/officeDocument/2006/relationships/diagramColors" Target="../diagrams/colors5.xml"/><Relationship Id="rId11" Type="http://schemas.openxmlformats.org/officeDocument/2006/relationships/image" Target="../media/image8.svg"/><Relationship Id="rId5" Type="http://schemas.openxmlformats.org/officeDocument/2006/relationships/diagramQuickStyle" Target="../diagrams/quickStyle5.xml"/><Relationship Id="rId15" Type="http://schemas.openxmlformats.org/officeDocument/2006/relationships/diagramColors" Target="../diagrams/colors6.xml"/><Relationship Id="rId10" Type="http://schemas.openxmlformats.org/officeDocument/2006/relationships/image" Target="../media/image6.png"/><Relationship Id="rId4" Type="http://schemas.openxmlformats.org/officeDocument/2006/relationships/diagramLayout" Target="../diagrams/layout5.xml"/><Relationship Id="rId9" Type="http://schemas.openxmlformats.org/officeDocument/2006/relationships/image" Target="../media/image13.svg"/><Relationship Id="rId14" Type="http://schemas.openxmlformats.org/officeDocument/2006/relationships/diagramQuickStyle" Target="../diagrams/quickStyle6.xml"/></Relationships>
</file>

<file path=ppt/slides/_rels/slide6.xml.rels><?xml version="1.0" encoding="UTF-8" standalone="yes"?>
<Relationships xmlns="http://schemas.openxmlformats.org/package/2006/relationships"><Relationship Id="rId8" Type="http://schemas.microsoft.com/office/2007/relationships/diagramDrawing" Target="../diagrams/drawing7.xml"/><Relationship Id="rId13" Type="http://schemas.openxmlformats.org/officeDocument/2006/relationships/image" Target="../media/image9.jpg"/><Relationship Id="rId3" Type="http://schemas.openxmlformats.org/officeDocument/2006/relationships/image" Target="../media/image3.png"/><Relationship Id="rId7" Type="http://schemas.openxmlformats.org/officeDocument/2006/relationships/diagramColors" Target="../diagrams/colors7.xml"/><Relationship Id="rId12" Type="http://schemas.openxmlformats.org/officeDocument/2006/relationships/image" Target="../media/image8.sv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diagramQuickStyle" Target="../diagrams/quickStyle7.xml"/><Relationship Id="rId11" Type="http://schemas.openxmlformats.org/officeDocument/2006/relationships/image" Target="../media/image6.png"/><Relationship Id="rId5" Type="http://schemas.openxmlformats.org/officeDocument/2006/relationships/diagramLayout" Target="../diagrams/layout7.xml"/><Relationship Id="rId10" Type="http://schemas.openxmlformats.org/officeDocument/2006/relationships/image" Target="../media/image13.svg"/><Relationship Id="rId4" Type="http://schemas.openxmlformats.org/officeDocument/2006/relationships/diagramData" Target="../diagrams/data7.xml"/><Relationship Id="rId9" Type="http://schemas.openxmlformats.org/officeDocument/2006/relationships/image" Target="../media/image5.png"/></Relationships>
</file>

<file path=ppt/slides/_rels/slide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9.jpg"/><Relationship Id="rId3" Type="http://schemas.openxmlformats.org/officeDocument/2006/relationships/diagramData" Target="../diagrams/data8.xml"/><Relationship Id="rId7" Type="http://schemas.microsoft.com/office/2007/relationships/diagramDrawing" Target="../diagrams/drawing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8.xml"/><Relationship Id="rId11" Type="http://schemas.openxmlformats.org/officeDocument/2006/relationships/image" Target="../media/image6.png"/><Relationship Id="rId5" Type="http://schemas.openxmlformats.org/officeDocument/2006/relationships/diagramQuickStyle" Target="../diagrams/quickStyle8.xml"/><Relationship Id="rId10" Type="http://schemas.openxmlformats.org/officeDocument/2006/relationships/image" Target="../media/image13.svg"/><Relationship Id="rId4" Type="http://schemas.openxmlformats.org/officeDocument/2006/relationships/diagramLayout" Target="../diagrams/layout8.xml"/></Relationships>
</file>

<file path=ppt/slides/_rels/slide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9.xml"/><Relationship Id="rId7" Type="http://schemas.microsoft.com/office/2007/relationships/diagramDrawing" Target="../diagrams/drawing9.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9.xml"/><Relationship Id="rId11" Type="http://schemas.openxmlformats.org/officeDocument/2006/relationships/image" Target="../media/image6.png"/><Relationship Id="rId5" Type="http://schemas.openxmlformats.org/officeDocument/2006/relationships/diagramQuickStyle" Target="../diagrams/quickStyle9.xml"/><Relationship Id="rId10" Type="http://schemas.openxmlformats.org/officeDocument/2006/relationships/image" Target="../media/image13.svg"/><Relationship Id="rId4" Type="http://schemas.openxmlformats.org/officeDocument/2006/relationships/diagramLayout" Target="../diagrams/layout9.xml"/></Relationships>
</file>

<file path=ppt/slides/_rels/slide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0.jpg"/><Relationship Id="rId3" Type="http://schemas.openxmlformats.org/officeDocument/2006/relationships/diagramData" Target="../diagrams/data10.xml"/><Relationship Id="rId7" Type="http://schemas.microsoft.com/office/2007/relationships/diagramDrawing" Target="../diagrams/drawing10.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0.xml"/><Relationship Id="rId11" Type="http://schemas.openxmlformats.org/officeDocument/2006/relationships/image" Target="../media/image6.png"/><Relationship Id="rId5" Type="http://schemas.openxmlformats.org/officeDocument/2006/relationships/diagramQuickStyle" Target="../diagrams/quickStyle10.xml"/><Relationship Id="rId10" Type="http://schemas.openxmlformats.org/officeDocument/2006/relationships/image" Target="../media/image13.svg"/><Relationship Id="rId4" Type="http://schemas.openxmlformats.org/officeDocument/2006/relationships/diagramLayout" Target="../diagrams/layout10.xml"/></Relationships>
</file>

<file path=ppt/slides/_rels/slide1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eg"/><Relationship Id="rId3" Type="http://schemas.openxmlformats.org/officeDocument/2006/relationships/diagramData" Target="../diagrams/data11.xml"/><Relationship Id="rId7" Type="http://schemas.microsoft.com/office/2007/relationships/diagramDrawing" Target="../diagrams/drawing11.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1.xml"/><Relationship Id="rId11" Type="http://schemas.openxmlformats.org/officeDocument/2006/relationships/image" Target="../media/image6.png"/><Relationship Id="rId5" Type="http://schemas.openxmlformats.org/officeDocument/2006/relationships/diagramQuickStyle" Target="../diagrams/quickStyle11.xml"/><Relationship Id="rId10" Type="http://schemas.openxmlformats.org/officeDocument/2006/relationships/image" Target="../media/image13.svg"/><Relationship Id="rId4" Type="http://schemas.openxmlformats.org/officeDocument/2006/relationships/diagramLayout" Target="../diagrams/layout11.xml"/></Relationships>
</file>

<file path=ppt/slides/_rels/slide1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eg"/><Relationship Id="rId3" Type="http://schemas.openxmlformats.org/officeDocument/2006/relationships/diagramData" Target="../diagrams/data12.xml"/><Relationship Id="rId7" Type="http://schemas.microsoft.com/office/2007/relationships/diagramDrawing" Target="../diagrams/drawing1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2.xml"/><Relationship Id="rId11" Type="http://schemas.openxmlformats.org/officeDocument/2006/relationships/image" Target="../media/image6.png"/><Relationship Id="rId5" Type="http://schemas.openxmlformats.org/officeDocument/2006/relationships/diagramQuickStyle" Target="../diagrams/quickStyle12.xml"/><Relationship Id="rId10" Type="http://schemas.openxmlformats.org/officeDocument/2006/relationships/image" Target="../media/image13.svg"/><Relationship Id="rId4" Type="http://schemas.openxmlformats.org/officeDocument/2006/relationships/diagramLayout" Target="../diagrams/layout12.xml"/></Relationships>
</file>

<file path=ppt/slides/_rels/slide1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1.jpeg"/><Relationship Id="rId3" Type="http://schemas.openxmlformats.org/officeDocument/2006/relationships/diagramData" Target="../diagrams/data13.xml"/><Relationship Id="rId7" Type="http://schemas.microsoft.com/office/2007/relationships/diagramDrawing" Target="../diagrams/drawing1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3.xml"/><Relationship Id="rId11" Type="http://schemas.openxmlformats.org/officeDocument/2006/relationships/image" Target="../media/image6.png"/><Relationship Id="rId5" Type="http://schemas.openxmlformats.org/officeDocument/2006/relationships/diagramQuickStyle" Target="../diagrams/quickStyle13.xml"/><Relationship Id="rId10" Type="http://schemas.openxmlformats.org/officeDocument/2006/relationships/image" Target="../media/image13.svg"/><Relationship Id="rId4" Type="http://schemas.openxmlformats.org/officeDocument/2006/relationships/diagramLayout" Target="../diagrams/layout13.xml"/></Relationships>
</file>

<file path=ppt/slides/_rels/slide13.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2.jpg"/><Relationship Id="rId3" Type="http://schemas.openxmlformats.org/officeDocument/2006/relationships/diagramData" Target="../diagrams/data14.xml"/><Relationship Id="rId7" Type="http://schemas.microsoft.com/office/2007/relationships/diagramDrawing" Target="../diagrams/drawing1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4.xml"/><Relationship Id="rId11" Type="http://schemas.openxmlformats.org/officeDocument/2006/relationships/image" Target="../media/image6.png"/><Relationship Id="rId5" Type="http://schemas.openxmlformats.org/officeDocument/2006/relationships/diagramQuickStyle" Target="../diagrams/quickStyle14.xml"/><Relationship Id="rId10" Type="http://schemas.openxmlformats.org/officeDocument/2006/relationships/image" Target="../media/image13.svg"/><Relationship Id="rId4" Type="http://schemas.openxmlformats.org/officeDocument/2006/relationships/diagramLayout" Target="../diagrams/layout14.xml"/></Relationships>
</file>

<file path=ppt/slides/_rels/slide14.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3.jpeg"/><Relationship Id="rId3" Type="http://schemas.openxmlformats.org/officeDocument/2006/relationships/diagramData" Target="../diagrams/data15.xml"/><Relationship Id="rId7" Type="http://schemas.microsoft.com/office/2007/relationships/diagramDrawing" Target="../diagrams/drawing1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5.xml"/><Relationship Id="rId11" Type="http://schemas.openxmlformats.org/officeDocument/2006/relationships/image" Target="../media/image6.png"/><Relationship Id="rId5" Type="http://schemas.openxmlformats.org/officeDocument/2006/relationships/diagramQuickStyle" Target="../diagrams/quickStyle15.xml"/><Relationship Id="rId10" Type="http://schemas.openxmlformats.org/officeDocument/2006/relationships/image" Target="../media/image13.svg"/><Relationship Id="rId4" Type="http://schemas.openxmlformats.org/officeDocument/2006/relationships/diagramLayout" Target="../diagrams/layout15.xml"/></Relationships>
</file>

<file path=ppt/slides/_rels/slide15.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4.jpg"/><Relationship Id="rId3" Type="http://schemas.openxmlformats.org/officeDocument/2006/relationships/diagramData" Target="../diagrams/data16.xml"/><Relationship Id="rId7" Type="http://schemas.microsoft.com/office/2007/relationships/diagramDrawing" Target="../diagrams/drawing16.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6.xml"/><Relationship Id="rId11" Type="http://schemas.openxmlformats.org/officeDocument/2006/relationships/image" Target="../media/image6.png"/><Relationship Id="rId5" Type="http://schemas.openxmlformats.org/officeDocument/2006/relationships/diagramQuickStyle" Target="../diagrams/quickStyle16.xml"/><Relationship Id="rId10" Type="http://schemas.openxmlformats.org/officeDocument/2006/relationships/image" Target="../media/image13.svg"/><Relationship Id="rId4" Type="http://schemas.openxmlformats.org/officeDocument/2006/relationships/diagramLayout" Target="../diagrams/layout16.xml"/></Relationships>
</file>

<file path=ppt/slides/_rels/slide16.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5.jpeg"/><Relationship Id="rId3" Type="http://schemas.openxmlformats.org/officeDocument/2006/relationships/diagramData" Target="../diagrams/data17.xml"/><Relationship Id="rId7" Type="http://schemas.microsoft.com/office/2007/relationships/diagramDrawing" Target="../diagrams/drawing17.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7.xml"/><Relationship Id="rId11" Type="http://schemas.openxmlformats.org/officeDocument/2006/relationships/image" Target="../media/image6.png"/><Relationship Id="rId5" Type="http://schemas.openxmlformats.org/officeDocument/2006/relationships/diagramQuickStyle" Target="../diagrams/quickStyle17.xml"/><Relationship Id="rId10" Type="http://schemas.openxmlformats.org/officeDocument/2006/relationships/image" Target="../media/image13.svg"/><Relationship Id="rId4" Type="http://schemas.openxmlformats.org/officeDocument/2006/relationships/diagramLayout" Target="../diagrams/layout17.xml"/></Relationships>
</file>

<file path=ppt/slides/_rels/slide17.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6.jpeg"/><Relationship Id="rId3" Type="http://schemas.openxmlformats.org/officeDocument/2006/relationships/diagramData" Target="../diagrams/data18.xml"/><Relationship Id="rId7" Type="http://schemas.microsoft.com/office/2007/relationships/diagramDrawing" Target="../diagrams/drawing18.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18.xml"/><Relationship Id="rId11" Type="http://schemas.openxmlformats.org/officeDocument/2006/relationships/image" Target="../media/image6.png"/><Relationship Id="rId5" Type="http://schemas.openxmlformats.org/officeDocument/2006/relationships/diagramQuickStyle" Target="../diagrams/quickStyle18.xml"/><Relationship Id="rId10" Type="http://schemas.openxmlformats.org/officeDocument/2006/relationships/image" Target="../media/image13.svg"/><Relationship Id="rId4" Type="http://schemas.openxmlformats.org/officeDocument/2006/relationships/diagramLayout" Target="../diagrams/layout18.xml"/></Relationships>
</file>

<file path=ppt/slides/_rels/slide18.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diagramLayout" Target="../diagrams/layout20.xml"/><Relationship Id="rId18" Type="http://schemas.openxmlformats.org/officeDocument/2006/relationships/diagramLayout" Target="../diagrams/layout21.xml"/><Relationship Id="rId3" Type="http://schemas.openxmlformats.org/officeDocument/2006/relationships/diagramData" Target="../diagrams/data19.xml"/><Relationship Id="rId21" Type="http://schemas.microsoft.com/office/2007/relationships/diagramDrawing" Target="../diagrams/drawing21.xml"/><Relationship Id="rId7" Type="http://schemas.microsoft.com/office/2007/relationships/diagramDrawing" Target="../diagrams/drawing19.xml"/><Relationship Id="rId12" Type="http://schemas.openxmlformats.org/officeDocument/2006/relationships/diagramData" Target="../diagrams/data20.xml"/><Relationship Id="rId17" Type="http://schemas.openxmlformats.org/officeDocument/2006/relationships/diagramData" Target="../diagrams/data21.xml"/><Relationship Id="rId2" Type="http://schemas.openxmlformats.org/officeDocument/2006/relationships/image" Target="../media/image3.png"/><Relationship Id="rId16" Type="http://schemas.microsoft.com/office/2007/relationships/diagramDrawing" Target="../diagrams/drawing20.xml"/><Relationship Id="rId20" Type="http://schemas.openxmlformats.org/officeDocument/2006/relationships/diagramColors" Target="../diagrams/colors21.xml"/><Relationship Id="rId1" Type="http://schemas.openxmlformats.org/officeDocument/2006/relationships/slideLayout" Target="../slideLayouts/slideLayout7.xml"/><Relationship Id="rId6" Type="http://schemas.openxmlformats.org/officeDocument/2006/relationships/diagramColors" Target="../diagrams/colors19.xml"/><Relationship Id="rId11" Type="http://schemas.openxmlformats.org/officeDocument/2006/relationships/image" Target="../media/image8.svg"/><Relationship Id="rId5" Type="http://schemas.openxmlformats.org/officeDocument/2006/relationships/diagramQuickStyle" Target="../diagrams/quickStyle19.xml"/><Relationship Id="rId15" Type="http://schemas.openxmlformats.org/officeDocument/2006/relationships/diagramColors" Target="../diagrams/colors20.xml"/><Relationship Id="rId10" Type="http://schemas.openxmlformats.org/officeDocument/2006/relationships/image" Target="../media/image6.png"/><Relationship Id="rId19" Type="http://schemas.openxmlformats.org/officeDocument/2006/relationships/diagramQuickStyle" Target="../diagrams/quickStyle21.xml"/><Relationship Id="rId4" Type="http://schemas.openxmlformats.org/officeDocument/2006/relationships/diagramLayout" Target="../diagrams/layout19.xml"/><Relationship Id="rId9" Type="http://schemas.openxmlformats.org/officeDocument/2006/relationships/image" Target="../media/image13.svg"/><Relationship Id="rId14" Type="http://schemas.openxmlformats.org/officeDocument/2006/relationships/diagramQuickStyle" Target="../diagrams/quickStyle20.xml"/><Relationship Id="rId22" Type="http://schemas.openxmlformats.org/officeDocument/2006/relationships/image" Target="../media/image17.jpeg"/></Relationships>
</file>

<file path=ppt/slides/_rels/slide19.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2.xml"/><Relationship Id="rId7" Type="http://schemas.microsoft.com/office/2007/relationships/diagramDrawing" Target="../diagrams/drawing22.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2.xml"/><Relationship Id="rId11" Type="http://schemas.openxmlformats.org/officeDocument/2006/relationships/image" Target="../media/image6.png"/><Relationship Id="rId5" Type="http://schemas.openxmlformats.org/officeDocument/2006/relationships/diagramQuickStyle" Target="../diagrams/quickStyle22.xml"/><Relationship Id="rId10" Type="http://schemas.openxmlformats.org/officeDocument/2006/relationships/image" Target="../media/image13.svg"/><Relationship Id="rId4" Type="http://schemas.openxmlformats.org/officeDocument/2006/relationships/diagramLayout" Target="../diagrams/layout22.xml"/></Relationships>
</file>

<file path=ppt/slides/_rels/slide20.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9.jpg"/><Relationship Id="rId3" Type="http://schemas.openxmlformats.org/officeDocument/2006/relationships/diagramData" Target="../diagrams/data23.xml"/><Relationship Id="rId7" Type="http://schemas.microsoft.com/office/2007/relationships/diagramDrawing" Target="../diagrams/drawing23.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3.xml"/><Relationship Id="rId11" Type="http://schemas.openxmlformats.org/officeDocument/2006/relationships/image" Target="../media/image6.png"/><Relationship Id="rId5" Type="http://schemas.openxmlformats.org/officeDocument/2006/relationships/diagramQuickStyle" Target="../diagrams/quickStyle23.xml"/><Relationship Id="rId10" Type="http://schemas.openxmlformats.org/officeDocument/2006/relationships/image" Target="../media/image13.svg"/><Relationship Id="rId4" Type="http://schemas.openxmlformats.org/officeDocument/2006/relationships/diagramLayout" Target="../diagrams/layout23.xml"/></Relationships>
</file>

<file path=ppt/slides/_rels/slide21.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4.xml"/><Relationship Id="rId7" Type="http://schemas.microsoft.com/office/2007/relationships/diagramDrawing" Target="../diagrams/drawing24.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4.xml"/><Relationship Id="rId11" Type="http://schemas.openxmlformats.org/officeDocument/2006/relationships/image" Target="../media/image6.png"/><Relationship Id="rId5" Type="http://schemas.openxmlformats.org/officeDocument/2006/relationships/diagramQuickStyle" Target="../diagrams/quickStyle24.xml"/><Relationship Id="rId10" Type="http://schemas.openxmlformats.org/officeDocument/2006/relationships/image" Target="../media/image13.svg"/><Relationship Id="rId4" Type="http://schemas.openxmlformats.org/officeDocument/2006/relationships/diagramLayout" Target="../diagrams/layout24.xml"/></Relationships>
</file>

<file path=ppt/slides/_rels/slide22.xml.rels><?xml version="1.0" encoding="UTF-8" standalone="yes"?>
<Relationships xmlns="http://schemas.openxmlformats.org/package/2006/relationships"><Relationship Id="rId8" Type="http://schemas.openxmlformats.org/officeDocument/2006/relationships/image" Target="../media/image5.png"/><Relationship Id="rId13" Type="http://schemas.openxmlformats.org/officeDocument/2006/relationships/image" Target="../media/image18.jpg"/><Relationship Id="rId3" Type="http://schemas.openxmlformats.org/officeDocument/2006/relationships/diagramData" Target="../diagrams/data25.xml"/><Relationship Id="rId7" Type="http://schemas.microsoft.com/office/2007/relationships/diagramDrawing" Target="../diagrams/drawing25.xml"/><Relationship Id="rId12" Type="http://schemas.openxmlformats.org/officeDocument/2006/relationships/image" Target="../media/image8.sv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25.xml"/><Relationship Id="rId11" Type="http://schemas.openxmlformats.org/officeDocument/2006/relationships/image" Target="../media/image6.png"/><Relationship Id="rId5" Type="http://schemas.openxmlformats.org/officeDocument/2006/relationships/diagramQuickStyle" Target="../diagrams/quickStyle25.xml"/><Relationship Id="rId10" Type="http://schemas.openxmlformats.org/officeDocument/2006/relationships/image" Target="../media/image13.svg"/><Relationship Id="rId4" Type="http://schemas.openxmlformats.org/officeDocument/2006/relationships/diagramLayout" Target="../diagrams/layout25.xml"/></Relationships>
</file>

<file path=ppt/slides/_rels/slide2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6.xml"/><Relationship Id="rId18" Type="http://schemas.openxmlformats.org/officeDocument/2006/relationships/image" Target="../media/image13.svg"/><Relationship Id="rId21" Type="http://schemas.openxmlformats.org/officeDocument/2006/relationships/image" Target="../media/image21.jpg"/><Relationship Id="rId12" Type="http://schemas.openxmlformats.org/officeDocument/2006/relationships/image" Target="../media/image10.svg"/><Relationship Id="rId17" Type="http://schemas.microsoft.com/office/2007/relationships/diagramDrawing" Target="../diagrams/drawing26.xml"/><Relationship Id="rId2" Type="http://schemas.openxmlformats.org/officeDocument/2006/relationships/image" Target="../media/image5.png"/><Relationship Id="rId16" Type="http://schemas.openxmlformats.org/officeDocument/2006/relationships/diagramColors" Target="../diagrams/colors2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2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6.xml"/></Relationships>
</file>

<file path=ppt/slides/_rels/slide24.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7.xml"/><Relationship Id="rId18" Type="http://schemas.openxmlformats.org/officeDocument/2006/relationships/image" Target="../media/image13.svg"/><Relationship Id="rId21" Type="http://schemas.openxmlformats.org/officeDocument/2006/relationships/image" Target="../media/image22.jpg"/><Relationship Id="rId12" Type="http://schemas.openxmlformats.org/officeDocument/2006/relationships/image" Target="../media/image10.svg"/><Relationship Id="rId17" Type="http://schemas.microsoft.com/office/2007/relationships/diagramDrawing" Target="../diagrams/drawing27.xml"/><Relationship Id="rId2" Type="http://schemas.openxmlformats.org/officeDocument/2006/relationships/image" Target="../media/image5.png"/><Relationship Id="rId16" Type="http://schemas.openxmlformats.org/officeDocument/2006/relationships/diagramColors" Target="../diagrams/colors27.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27.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7.xml"/></Relationships>
</file>

<file path=ppt/slides/_rels/slide25.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8.xml"/><Relationship Id="rId18" Type="http://schemas.openxmlformats.org/officeDocument/2006/relationships/image" Target="../media/image13.svg"/><Relationship Id="rId21" Type="http://schemas.openxmlformats.org/officeDocument/2006/relationships/image" Target="../media/image15.jpeg"/><Relationship Id="rId12" Type="http://schemas.openxmlformats.org/officeDocument/2006/relationships/image" Target="../media/image10.svg"/><Relationship Id="rId17" Type="http://schemas.microsoft.com/office/2007/relationships/diagramDrawing" Target="../diagrams/drawing28.xml"/><Relationship Id="rId2" Type="http://schemas.openxmlformats.org/officeDocument/2006/relationships/image" Target="../media/image5.png"/><Relationship Id="rId16" Type="http://schemas.openxmlformats.org/officeDocument/2006/relationships/diagramColors" Target="../diagrams/colors28.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28.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8.xml"/></Relationships>
</file>

<file path=ppt/slides/_rels/slide26.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29.xml"/><Relationship Id="rId18" Type="http://schemas.openxmlformats.org/officeDocument/2006/relationships/image" Target="../media/image13.svg"/><Relationship Id="rId12" Type="http://schemas.openxmlformats.org/officeDocument/2006/relationships/image" Target="../media/image10.svg"/><Relationship Id="rId17" Type="http://schemas.microsoft.com/office/2007/relationships/diagramDrawing" Target="../diagrams/drawing29.xml"/><Relationship Id="rId2" Type="http://schemas.openxmlformats.org/officeDocument/2006/relationships/image" Target="../media/image5.png"/><Relationship Id="rId16" Type="http://schemas.openxmlformats.org/officeDocument/2006/relationships/diagramColors" Target="../diagrams/colors29.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29.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29.xml"/></Relationships>
</file>

<file path=ppt/slides/_rels/slide2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0.xml"/><Relationship Id="rId7" Type="http://schemas.microsoft.com/office/2007/relationships/diagramDrawing" Target="../diagrams/drawing30.xml"/><Relationship Id="rId12" Type="http://schemas.openxmlformats.org/officeDocument/2006/relationships/image" Target="../media/image23.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0.xml"/><Relationship Id="rId11" Type="http://schemas.openxmlformats.org/officeDocument/2006/relationships/image" Target="../media/image8.svg"/><Relationship Id="rId5" Type="http://schemas.openxmlformats.org/officeDocument/2006/relationships/diagramQuickStyle" Target="../diagrams/quickStyle30.xml"/><Relationship Id="rId10" Type="http://schemas.openxmlformats.org/officeDocument/2006/relationships/image" Target="../media/image6.png"/><Relationship Id="rId4" Type="http://schemas.openxmlformats.org/officeDocument/2006/relationships/diagramLayout" Target="../diagrams/layout30.xml"/><Relationship Id="rId9" Type="http://schemas.openxmlformats.org/officeDocument/2006/relationships/image" Target="../media/image13.svg"/></Relationships>
</file>

<file path=ppt/slides/_rels/slide28.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1.xml"/><Relationship Id="rId7" Type="http://schemas.microsoft.com/office/2007/relationships/diagramDrawing" Target="../diagrams/drawing31.xml"/><Relationship Id="rId12"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1.xml"/><Relationship Id="rId11" Type="http://schemas.openxmlformats.org/officeDocument/2006/relationships/image" Target="../media/image8.svg"/><Relationship Id="rId5" Type="http://schemas.openxmlformats.org/officeDocument/2006/relationships/diagramQuickStyle" Target="../diagrams/quickStyle31.xml"/><Relationship Id="rId10" Type="http://schemas.openxmlformats.org/officeDocument/2006/relationships/image" Target="../media/image6.png"/><Relationship Id="rId4" Type="http://schemas.openxmlformats.org/officeDocument/2006/relationships/diagramLayout" Target="../diagrams/layout31.xml"/><Relationship Id="rId9" Type="http://schemas.openxmlformats.org/officeDocument/2006/relationships/image" Target="../media/image13.svg"/></Relationships>
</file>

<file path=ppt/slides/_rels/slide29.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2.xml"/><Relationship Id="rId7" Type="http://schemas.microsoft.com/office/2007/relationships/diagramDrawing" Target="../diagrams/drawing32.xml"/><Relationship Id="rId12"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2.xml"/><Relationship Id="rId11" Type="http://schemas.openxmlformats.org/officeDocument/2006/relationships/image" Target="../media/image8.svg"/><Relationship Id="rId5" Type="http://schemas.openxmlformats.org/officeDocument/2006/relationships/diagramQuickStyle" Target="../diagrams/quickStyle32.xml"/><Relationship Id="rId10" Type="http://schemas.openxmlformats.org/officeDocument/2006/relationships/image" Target="../media/image6.png"/><Relationship Id="rId4" Type="http://schemas.openxmlformats.org/officeDocument/2006/relationships/diagramLayout" Target="../diagrams/layout32.xml"/><Relationship Id="rId9" Type="http://schemas.openxmlformats.org/officeDocument/2006/relationships/image" Target="../media/image13.svg"/></Relationships>
</file>

<file path=ppt/slides/_rels/slide30.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3.xml"/><Relationship Id="rId7" Type="http://schemas.microsoft.com/office/2007/relationships/diagramDrawing" Target="../diagrams/drawing33.xml"/><Relationship Id="rId12" Type="http://schemas.openxmlformats.org/officeDocument/2006/relationships/image" Target="../media/image24.jpe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3.xml"/><Relationship Id="rId11" Type="http://schemas.openxmlformats.org/officeDocument/2006/relationships/image" Target="../media/image8.svg"/><Relationship Id="rId5" Type="http://schemas.openxmlformats.org/officeDocument/2006/relationships/diagramQuickStyle" Target="../diagrams/quickStyle33.xml"/><Relationship Id="rId10" Type="http://schemas.openxmlformats.org/officeDocument/2006/relationships/image" Target="../media/image6.png"/><Relationship Id="rId4" Type="http://schemas.openxmlformats.org/officeDocument/2006/relationships/diagramLayout" Target="../diagrams/layout33.xml"/><Relationship Id="rId9" Type="http://schemas.openxmlformats.org/officeDocument/2006/relationships/image" Target="../media/image13.svg"/></Relationships>
</file>

<file path=ppt/slides/_rels/slide31.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4.xml"/><Relationship Id="rId18" Type="http://schemas.openxmlformats.org/officeDocument/2006/relationships/image" Target="../media/image13.svg"/><Relationship Id="rId21" Type="http://schemas.openxmlformats.org/officeDocument/2006/relationships/image" Target="../media/image25.jpg"/><Relationship Id="rId12" Type="http://schemas.openxmlformats.org/officeDocument/2006/relationships/image" Target="../media/image10.svg"/><Relationship Id="rId17" Type="http://schemas.microsoft.com/office/2007/relationships/diagramDrawing" Target="../diagrams/drawing34.xml"/><Relationship Id="rId2" Type="http://schemas.openxmlformats.org/officeDocument/2006/relationships/image" Target="../media/image5.png"/><Relationship Id="rId16" Type="http://schemas.openxmlformats.org/officeDocument/2006/relationships/diagramColors" Target="../diagrams/colors34.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34.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4.xml"/></Relationships>
</file>

<file path=ppt/slides/_rels/slide32.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5.xml"/><Relationship Id="rId18" Type="http://schemas.openxmlformats.org/officeDocument/2006/relationships/image" Target="../media/image13.svg"/><Relationship Id="rId21" Type="http://schemas.openxmlformats.org/officeDocument/2006/relationships/image" Target="../media/image25.jpg"/><Relationship Id="rId12" Type="http://schemas.openxmlformats.org/officeDocument/2006/relationships/image" Target="../media/image10.svg"/><Relationship Id="rId17" Type="http://schemas.microsoft.com/office/2007/relationships/diagramDrawing" Target="../diagrams/drawing35.xml"/><Relationship Id="rId2" Type="http://schemas.openxmlformats.org/officeDocument/2006/relationships/image" Target="../media/image5.png"/><Relationship Id="rId16" Type="http://schemas.openxmlformats.org/officeDocument/2006/relationships/diagramColors" Target="../diagrams/colors35.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35.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5.xml"/></Relationships>
</file>

<file path=ppt/slides/_rels/slide33.xml.rels><?xml version="1.0" encoding="UTF-8" standalone="yes"?>
<Relationships xmlns="http://schemas.openxmlformats.org/package/2006/relationships"><Relationship Id="rId8" Type="http://schemas.openxmlformats.org/officeDocument/2006/relationships/image" Target="../media/image13.svg"/><Relationship Id="rId13" Type="http://schemas.openxmlformats.org/officeDocument/2006/relationships/diagramData" Target="../diagrams/data36.xml"/><Relationship Id="rId18" Type="http://schemas.openxmlformats.org/officeDocument/2006/relationships/image" Target="../media/image13.svg"/><Relationship Id="rId21" Type="http://schemas.openxmlformats.org/officeDocument/2006/relationships/image" Target="../media/image25.jpg"/><Relationship Id="rId12" Type="http://schemas.openxmlformats.org/officeDocument/2006/relationships/image" Target="../media/image10.svg"/><Relationship Id="rId17" Type="http://schemas.microsoft.com/office/2007/relationships/diagramDrawing" Target="../diagrams/drawing36.xml"/><Relationship Id="rId2" Type="http://schemas.openxmlformats.org/officeDocument/2006/relationships/image" Target="../media/image5.png"/><Relationship Id="rId16" Type="http://schemas.openxmlformats.org/officeDocument/2006/relationships/diagramColors" Target="../diagrams/colors36.xml"/><Relationship Id="rId20" Type="http://schemas.openxmlformats.org/officeDocument/2006/relationships/image" Target="../media/image10.svg"/><Relationship Id="rId1" Type="http://schemas.openxmlformats.org/officeDocument/2006/relationships/slideLayout" Target="../slideLayouts/slideLayout7.xml"/><Relationship Id="rId11" Type="http://schemas.openxmlformats.org/officeDocument/2006/relationships/image" Target="../media/image20.png"/><Relationship Id="rId15" Type="http://schemas.openxmlformats.org/officeDocument/2006/relationships/diagramQuickStyle" Target="../diagrams/quickStyle36.xml"/><Relationship Id="rId10" Type="http://schemas.openxmlformats.org/officeDocument/2006/relationships/image" Target="../media/image8.svg"/><Relationship Id="rId19" Type="http://schemas.openxmlformats.org/officeDocument/2006/relationships/image" Target="../media/image8.svg"/><Relationship Id="rId9" Type="http://schemas.openxmlformats.org/officeDocument/2006/relationships/image" Target="../media/image6.png"/><Relationship Id="rId14" Type="http://schemas.openxmlformats.org/officeDocument/2006/relationships/diagramLayout" Target="../diagrams/layout36.xml"/></Relationships>
</file>

<file path=ppt/slides/_rels/slide3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7.xml"/><Relationship Id="rId7" Type="http://schemas.microsoft.com/office/2007/relationships/diagramDrawing" Target="../diagrams/drawing37.xml"/><Relationship Id="rId12"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7.xml"/><Relationship Id="rId11" Type="http://schemas.openxmlformats.org/officeDocument/2006/relationships/image" Target="../media/image8.svg"/><Relationship Id="rId5" Type="http://schemas.openxmlformats.org/officeDocument/2006/relationships/diagramQuickStyle" Target="../diagrams/quickStyle37.xml"/><Relationship Id="rId10" Type="http://schemas.openxmlformats.org/officeDocument/2006/relationships/image" Target="../media/image6.png"/><Relationship Id="rId4" Type="http://schemas.openxmlformats.org/officeDocument/2006/relationships/diagramLayout" Target="../diagrams/layout37.xml"/><Relationship Id="rId9" Type="http://schemas.openxmlformats.org/officeDocument/2006/relationships/image" Target="../media/image13.svg"/></Relationships>
</file>

<file path=ppt/slides/_rels/slide3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8.xml"/><Relationship Id="rId7" Type="http://schemas.microsoft.com/office/2007/relationships/diagramDrawing" Target="../diagrams/drawing38.xml"/><Relationship Id="rId12"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8.xml"/><Relationship Id="rId11" Type="http://schemas.openxmlformats.org/officeDocument/2006/relationships/image" Target="../media/image8.svg"/><Relationship Id="rId5" Type="http://schemas.openxmlformats.org/officeDocument/2006/relationships/diagramQuickStyle" Target="../diagrams/quickStyle38.xml"/><Relationship Id="rId10" Type="http://schemas.openxmlformats.org/officeDocument/2006/relationships/image" Target="../media/image6.png"/><Relationship Id="rId4" Type="http://schemas.openxmlformats.org/officeDocument/2006/relationships/diagramLayout" Target="../diagrams/layout38.xml"/><Relationship Id="rId9" Type="http://schemas.openxmlformats.org/officeDocument/2006/relationships/image" Target="../media/image13.svg"/></Relationships>
</file>

<file path=ppt/slides/_rels/slide3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39.xml"/><Relationship Id="rId7" Type="http://schemas.microsoft.com/office/2007/relationships/diagramDrawing" Target="../diagrams/drawing39.xml"/><Relationship Id="rId12" Type="http://schemas.openxmlformats.org/officeDocument/2006/relationships/image" Target="../media/image25.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39.xml"/><Relationship Id="rId11" Type="http://schemas.openxmlformats.org/officeDocument/2006/relationships/image" Target="../media/image8.svg"/><Relationship Id="rId5" Type="http://schemas.openxmlformats.org/officeDocument/2006/relationships/diagramQuickStyle" Target="../diagrams/quickStyle39.xml"/><Relationship Id="rId10" Type="http://schemas.openxmlformats.org/officeDocument/2006/relationships/image" Target="../media/image6.png"/><Relationship Id="rId4" Type="http://schemas.openxmlformats.org/officeDocument/2006/relationships/diagramLayout" Target="../diagrams/layout39.xml"/><Relationship Id="rId9" Type="http://schemas.openxmlformats.org/officeDocument/2006/relationships/image" Target="../media/image13.svg"/></Relationships>
</file>

<file path=ppt/slides/_rels/slide37.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diagramData" Target="../diagrams/data40.xml"/><Relationship Id="rId7" Type="http://schemas.microsoft.com/office/2007/relationships/diagramDrawing" Target="../diagrams/drawing40.xml"/><Relationship Id="rId12" Type="http://schemas.openxmlformats.org/officeDocument/2006/relationships/image" Target="../media/image26.jpg"/><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diagramColors" Target="../diagrams/colors40.xml"/><Relationship Id="rId11" Type="http://schemas.openxmlformats.org/officeDocument/2006/relationships/image" Target="../media/image8.svg"/><Relationship Id="rId5" Type="http://schemas.openxmlformats.org/officeDocument/2006/relationships/diagramQuickStyle" Target="../diagrams/quickStyle40.xml"/><Relationship Id="rId10" Type="http://schemas.openxmlformats.org/officeDocument/2006/relationships/image" Target="../media/image6.png"/><Relationship Id="rId4" Type="http://schemas.openxmlformats.org/officeDocument/2006/relationships/diagramLayout" Target="../diagrams/layout40.xml"/><Relationship Id="rId9" Type="http://schemas.openxmlformats.org/officeDocument/2006/relationships/image" Target="../media/image13.svg"/></Relationships>
</file>

<file path=ppt/slides/_rels/slide3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8.png"/><Relationship Id="rId7" Type="http://schemas.openxmlformats.org/officeDocument/2006/relationships/image" Target="../media/image20.png"/><Relationship Id="rId2" Type="http://schemas.openxmlformats.org/officeDocument/2006/relationships/image" Target="../media/image27.jpeg"/><Relationship Id="rId1" Type="http://schemas.openxmlformats.org/officeDocument/2006/relationships/slideLayout" Target="../slideLayouts/slideLayout14.xml"/><Relationship Id="rId6" Type="http://schemas.openxmlformats.org/officeDocument/2006/relationships/image" Target="../media/image20.svg"/><Relationship Id="rId10" Type="http://schemas.openxmlformats.org/officeDocument/2006/relationships/image" Target="../media/image5.sv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7305537" y="5525307"/>
            <a:ext cx="4886463" cy="707886"/>
          </a:xfrm>
          <a:prstGeom prst="rect">
            <a:avLst/>
          </a:prstGeom>
          <a:noFill/>
        </p:spPr>
        <p:txBody>
          <a:bodyPr wrap="square" rtlCol="0">
            <a:spAutoFit/>
          </a:bodyPr>
          <a:lstStyle/>
          <a:p>
            <a:r>
              <a:rPr lang="en-US" sz="2000" b="1" smtClean="0">
                <a:solidFill>
                  <a:srgbClr val="2D3956"/>
                </a:solidFill>
                <a:cs typeface="+mj-cs"/>
              </a:rPr>
              <a:t>Prepared </a:t>
            </a:r>
            <a:endParaRPr lang="ar-EG" sz="2000" b="1" dirty="0" smtClean="0">
              <a:solidFill>
                <a:srgbClr val="2D3956"/>
              </a:solidFill>
              <a:cs typeface="+mj-cs"/>
            </a:endParaRPr>
          </a:p>
          <a:p>
            <a:r>
              <a:rPr lang="en-US" sz="2000" b="1" smtClean="0">
                <a:solidFill>
                  <a:srgbClr val="2D3956"/>
                </a:solidFill>
                <a:cs typeface="+mj-cs"/>
              </a:rPr>
              <a:t>by Dr. Ahmed Elkhouly</a:t>
            </a:r>
            <a:endParaRPr lang="en-US" sz="2000" b="1" dirty="0">
              <a:solidFill>
                <a:srgbClr val="2D3956"/>
              </a:solidFill>
              <a:cs typeface="+mj-cs"/>
            </a:endParaRPr>
          </a:p>
        </p:txBody>
      </p:sp>
      <p:sp>
        <p:nvSpPr>
          <p:cNvPr id="44" name="Rectangle 43">
            <a:extLst>
              <a:ext uri="{FF2B5EF4-FFF2-40B4-BE49-F238E27FC236}">
                <a16:creationId xmlns=""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7305537" y="4210514"/>
            <a:ext cx="4226540" cy="972336"/>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000" b="1" dirty="0" smtClean="0">
                <a:solidFill>
                  <a:srgbClr val="2D3956"/>
                </a:solidFill>
                <a:latin typeface="Sitka Banner" panose="02000505000000020004" pitchFamily="2" charset="0"/>
              </a:rPr>
              <a:t>ا</a:t>
            </a:r>
            <a:r>
              <a:rPr lang="ar-EG" sz="2400" b="1" dirty="0" smtClean="0">
                <a:solidFill>
                  <a:srgbClr val="2D3956"/>
                </a:solidFill>
                <a:latin typeface="Sitka Banner" panose="02000505000000020004" pitchFamily="2" charset="0"/>
              </a:rPr>
              <a:t>لمحاضرة الثامنة</a:t>
            </a:r>
          </a:p>
          <a:p>
            <a:pPr algn="ctr"/>
            <a:r>
              <a:rPr lang="ar-EG" sz="2400" b="1" dirty="0" smtClean="0">
                <a:solidFill>
                  <a:srgbClr val="2D3956"/>
                </a:solidFill>
                <a:latin typeface="Sitka Banner" panose="02000505000000020004" pitchFamily="2" charset="0"/>
              </a:rPr>
              <a:t>العمليات السيبرانية في النزاعات الدولية</a:t>
            </a:r>
            <a:endParaRPr lang="en-US" sz="2400" b="1" dirty="0">
              <a:solidFill>
                <a:srgbClr val="2D3956"/>
              </a:solidFill>
              <a:latin typeface="Sitka Banner" panose="02000505000000020004" pitchFamily="2"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7762126" y="3070238"/>
            <a:ext cx="1912703" cy="707886"/>
          </a:xfrm>
          <a:prstGeom prst="rect">
            <a:avLst/>
          </a:prstGeom>
          <a:noFill/>
        </p:spPr>
        <p:txBody>
          <a:bodyPr wrap="none" rtlCol="0">
            <a:spAutoFit/>
          </a:bodyPr>
          <a:lstStyle/>
          <a:p>
            <a:r>
              <a:rPr lang="en-US" sz="2000" b="1" dirty="0" smtClean="0">
                <a:solidFill>
                  <a:srgbClr val="2D3956"/>
                </a:solidFill>
                <a:latin typeface="Times New Roman" panose="02020603050405020304" pitchFamily="18" charset="0"/>
                <a:cs typeface="Times New Roman" panose="02020603050405020304" pitchFamily="18" charset="0"/>
              </a:rPr>
              <a:t>     LAW 601</a:t>
            </a:r>
            <a:endParaRPr lang="en-US" sz="2000" b="1" dirty="0">
              <a:solidFill>
                <a:srgbClr val="2D3956"/>
              </a:solidFill>
              <a:latin typeface="Times New Roman" panose="02020603050405020304" pitchFamily="18" charset="0"/>
              <a:cs typeface="Times New Roman" panose="02020603050405020304" pitchFamily="18" charset="0"/>
            </a:endParaRPr>
          </a:p>
          <a:p>
            <a:r>
              <a:rPr lang="ar-EG" sz="2000" b="1" dirty="0" smtClean="0">
                <a:solidFill>
                  <a:srgbClr val="2D3956"/>
                </a:solidFill>
                <a:latin typeface="Tajawal Medium" panose="00000600000000000000" pitchFamily="2" charset="-78"/>
              </a:rPr>
              <a:t>أسس القانون الرقمي</a:t>
            </a:r>
            <a:endParaRPr lang="en-US" sz="2000" b="1" dirty="0">
              <a:solidFill>
                <a:srgbClr val="2D3956"/>
              </a:solidFill>
              <a:latin typeface="Tajawal Medium" panose="00000600000000000000" pitchFamily="2" charset="-78"/>
            </a:endParaRPr>
          </a:p>
        </p:txBody>
      </p:sp>
      <p:pic>
        <p:nvPicPr>
          <p:cNvPr id="47" name="Graphic 46">
            <a:extLst>
              <a:ext uri="{FF2B5EF4-FFF2-40B4-BE49-F238E27FC236}">
                <a16:creationId xmlns="" xmlns:a16="http://schemas.microsoft.com/office/drawing/2014/main" id="{D4AF3B79-7C62-249A-6AAB-EA6585FAC59E}"/>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18" name="TextBox 17">
            <a:extLst>
              <a:ext uri="{FF2B5EF4-FFF2-40B4-BE49-F238E27FC236}">
                <a16:creationId xmlns="" xmlns:a16="http://schemas.microsoft.com/office/drawing/2014/main" id="{25760A6C-566F-B7E3-1EEE-CB29F0CF0113}"/>
              </a:ext>
            </a:extLst>
          </p:cNvPr>
          <p:cNvSpPr txBox="1"/>
          <p:nvPr/>
        </p:nvSpPr>
        <p:spPr>
          <a:xfrm>
            <a:off x="6038677" y="2137077"/>
            <a:ext cx="5661188" cy="769441"/>
          </a:xfrm>
          <a:prstGeom prst="rect">
            <a:avLst/>
          </a:prstGeom>
          <a:noFill/>
        </p:spPr>
        <p:txBody>
          <a:bodyPr wrap="square" rtlCol="0">
            <a:spAutoFit/>
          </a:bodyPr>
          <a:lstStyle/>
          <a:p>
            <a:pPr algn="ctr"/>
            <a:r>
              <a:rPr lang="ar-EG" sz="2800" b="1" smtClean="0">
                <a:solidFill>
                  <a:srgbClr val="8E5A6D"/>
                </a:solidFill>
                <a:latin typeface="Tajawal Medium" panose="00000600000000000000" pitchFamily="2" charset="-78"/>
              </a:rPr>
              <a:t>ماجستير القانون الرقمي</a:t>
            </a:r>
            <a:r>
              <a:rPr lang="ar-EG" sz="4400" b="1" smtClean="0">
                <a:solidFill>
                  <a:srgbClr val="8E5A6D"/>
                </a:solidFill>
                <a:latin typeface="Tajawal Medium" panose="00000600000000000000" pitchFamily="2" charset="-78"/>
              </a:rPr>
              <a:t> </a:t>
            </a:r>
            <a:endParaRPr lang="en-US" sz="4400" b="1" dirty="0">
              <a:solidFill>
                <a:srgbClr val="8E5A6D"/>
              </a:solidFill>
              <a:latin typeface="Tajawal Medium" panose="00000600000000000000" pitchFamily="2" charset="-78"/>
            </a:endParaRPr>
          </a:p>
        </p:txBody>
      </p:sp>
    </p:spTree>
    <p:extLst>
      <p:ext uri="{BB962C8B-B14F-4D97-AF65-F5344CB8AC3E}">
        <p14:creationId xmlns:p14="http://schemas.microsoft.com/office/powerpoint/2010/main" val="36887017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6143223" y="846840"/>
            <a:ext cx="1854558" cy="523220"/>
          </a:xfrm>
          <a:prstGeom prst="rect">
            <a:avLst/>
          </a:prstGeom>
          <a:noFill/>
        </p:spPr>
        <p:txBody>
          <a:bodyPr wrap="square" rtlCol="0">
            <a:spAutoFit/>
          </a:bodyPr>
          <a:lstStyle/>
          <a:p>
            <a:pPr algn="r"/>
            <a:r>
              <a:rPr lang="ar-EG" sz="2800" b="1" dirty="0" smtClean="0">
                <a:solidFill>
                  <a:srgbClr val="2D3956"/>
                </a:solidFill>
                <a:latin typeface="Tajawal Medium" panose="00000600000000000000" pitchFamily="2" charset="-78"/>
                <a:cs typeface="+mj-cs"/>
              </a:rPr>
              <a:t>مقدمة </a:t>
            </a:r>
            <a:endParaRPr lang="en-US" sz="2800" b="1" dirty="0">
              <a:solidFill>
                <a:srgbClr val="2D3956"/>
              </a:solidFill>
              <a:latin typeface="Tajawal Medium" panose="00000600000000000000" pitchFamily="2" charset="-78"/>
              <a:cs typeface="+mj-cs"/>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28415353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843163" y="38160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08</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845377" y="1370060"/>
            <a:ext cx="8672290" cy="6093976"/>
          </a:xfrm>
          <a:prstGeom prst="rect">
            <a:avLst/>
          </a:prstGeom>
          <a:noFill/>
        </p:spPr>
        <p:txBody>
          <a:bodyPr wrap="square" rtlCol="0">
            <a:spAutoFit/>
          </a:bodyPr>
          <a:lstStyle/>
          <a:p>
            <a:pPr algn="justLow" rtl="1"/>
            <a:r>
              <a:rPr lang="ar-EG" sz="2000" dirty="0"/>
              <a:t>أصبحت المعلومات في القرن الحادي والعشرين هي عملة هذا العالم الرئيسية، ولذلك </a:t>
            </a:r>
            <a:r>
              <a:rPr lang="ar-EG" sz="2000" dirty="0" smtClean="0"/>
              <a:t>تعتمد كل </a:t>
            </a:r>
            <a:r>
              <a:rPr lang="ar-EG" sz="2000" dirty="0"/>
              <a:t>الكيانات من الدول القومية إلى الأفراد على نحو متزايد على المعلومات </a:t>
            </a:r>
            <a:r>
              <a:rPr lang="ar-EG" sz="2000" dirty="0" smtClean="0"/>
              <a:t>وتكنولوجيا المعلومات</a:t>
            </a:r>
            <a:r>
              <a:rPr lang="ar-EG" sz="2000" dirty="0"/>
              <a:t>، ومن ذلك تقنيات الحاسوب والاتصالات. وتعتمد مؤسسات الأعمال </a:t>
            </a:r>
            <a:r>
              <a:rPr lang="ar-EG" sz="2000" dirty="0" smtClean="0"/>
              <a:t>على</a:t>
            </a:r>
            <a:r>
              <a:rPr lang="ar-EG" sz="2000" dirty="0"/>
              <a:t>تكنولوجيا المعلومات في إجراء عملياتها )مثل كشوف الرواتب، والمحاسبة، </a:t>
            </a:r>
            <a:r>
              <a:rPr lang="ar-EG" sz="2000" dirty="0" smtClean="0"/>
              <a:t>وتسجيل المخزونات </a:t>
            </a:r>
            <a:r>
              <a:rPr lang="ar-EG" sz="2000" dirty="0"/>
              <a:t>والمبيعات، والبحث والتطوير(. وتعتمد شبكات توزيع الغذاء والمياه </a:t>
            </a:r>
            <a:r>
              <a:rPr lang="ar-EG" sz="2000" dirty="0" smtClean="0"/>
              <a:t>والطاقة على </a:t>
            </a:r>
            <a:r>
              <a:rPr lang="ar-EG" sz="2000" dirty="0"/>
              <a:t>تكنولوجيا المعلومات في كل مرحلة من مراحل عملها، وكذلك خدمات النقل والرعاية</a:t>
            </a:r>
          </a:p>
          <a:p>
            <a:pPr algn="r" rtl="1"/>
            <a:r>
              <a:rPr lang="ar-EG" sz="2000" dirty="0"/>
              <a:t>الصحية والخدمات المالية. وتستخدم المصانع آلات يتحكم فيها الحاسوب في تصنيع </a:t>
            </a:r>
            <a:r>
              <a:rPr lang="ar-EG" sz="2000" dirty="0" smtClean="0"/>
              <a:t>منتجاتها على </a:t>
            </a:r>
            <a:r>
              <a:rPr lang="ar-EG" sz="2000" dirty="0"/>
              <a:t>نحو أسرع وأكثر كفاءة من أي وقت مضى</a:t>
            </a:r>
            <a:r>
              <a:rPr lang="ar-EG" sz="2000" dirty="0" smtClean="0"/>
              <a:t>.</a:t>
            </a:r>
            <a:endParaRPr lang="ar-EG" sz="2000" dirty="0"/>
          </a:p>
          <a:p>
            <a:pPr algn="r" rtl="1"/>
            <a:r>
              <a:rPr lang="ar-EG" sz="2000" dirty="0" smtClean="0"/>
              <a:t>والقوات </a:t>
            </a:r>
            <a:r>
              <a:rPr lang="ar-EG" sz="2000" dirty="0"/>
              <a:t>العسكرية ليست استثناء من هذا الوضع. فتكنولوجيا المعلومات </a:t>
            </a:r>
            <a:r>
              <a:rPr lang="ar-EG" sz="2000" dirty="0" smtClean="0"/>
              <a:t>تستخدم في </a:t>
            </a:r>
            <a:r>
              <a:rPr lang="ar-EG" sz="2000" dirty="0"/>
              <a:t>إدارة القوات العسكرية- على سبيل المثال في القيادة والتحكم وفي الأمور اللوجستية</a:t>
            </a:r>
            <a:r>
              <a:rPr lang="ar-EG" sz="2000" dirty="0" smtClean="0"/>
              <a:t>.</a:t>
            </a:r>
            <a:r>
              <a:rPr lang="ar-EG" sz="2000" dirty="0"/>
              <a:t> علاوةً على ذلك، تُظهِر الذخائر الحديثة دقيقة التوجيه كيف أن استخدام تكنولوجيا </a:t>
            </a:r>
            <a:r>
              <a:rPr lang="ar-EG" sz="2000" dirty="0" smtClean="0"/>
              <a:t>المعلومات التي </a:t>
            </a:r>
            <a:r>
              <a:rPr lang="ar-EG" sz="2000" dirty="0"/>
              <a:t>تشكل جزءًا من أنظمة الأسلحة يزيد من قوة فتكها ويقلل من الأضرار التي </a:t>
            </a:r>
            <a:r>
              <a:rPr lang="ar-EG" sz="2000" dirty="0" smtClean="0"/>
              <a:t>تصاحب</a:t>
            </a:r>
            <a:r>
              <a:rPr lang="ar-EG" sz="2000" dirty="0"/>
              <a:t> </a:t>
            </a:r>
            <a:r>
              <a:rPr lang="ar-EG" sz="2000" dirty="0" smtClean="0"/>
              <a:t>استخدام </a:t>
            </a:r>
            <a:r>
              <a:rPr lang="ar-EG" sz="2000" dirty="0"/>
              <a:t>مثل هذه الأسلحة. ويمكن تنسيق تحركات وأفعال القوات العسكرية من خلال </a:t>
            </a:r>
            <a:r>
              <a:rPr lang="ar-EG" sz="2000" dirty="0" smtClean="0"/>
              <a:t>شبكات الاتصال </a:t>
            </a:r>
            <a:r>
              <a:rPr lang="ar-EG" sz="2000" dirty="0"/>
              <a:t>التي تتيح تبادل المعلومات والصور المشتركة لميدان المعارك على نطاق واسع.</a:t>
            </a:r>
          </a:p>
          <a:p>
            <a:pPr algn="r" rtl="1"/>
            <a:r>
              <a:rPr lang="ar-EG" sz="2000" dirty="0"/>
              <a:t>ويستخدم الإرهابيون والمجموعات المسلحة من غير الدول أيضًا </a:t>
            </a:r>
            <a:r>
              <a:rPr lang="ar-EG" sz="2000" dirty="0" smtClean="0"/>
              <a:t>تكنولوجيا المعلومات</a:t>
            </a:r>
            <a:r>
              <a:rPr lang="ar-EG" sz="2000" dirty="0"/>
              <a:t>. وعلى الرغم من أن الأسلحة الحركية للإرهابيين ذات تقنية بسيطة بوجه عام</a:t>
            </a:r>
            <a:r>
              <a:rPr lang="ar-EG" sz="2000" dirty="0" smtClean="0"/>
              <a:t>،</a:t>
            </a:r>
            <a:r>
              <a:rPr lang="ar-EG" sz="2000" dirty="0"/>
              <a:t> فإن استخدام الإرهابيين لتكنولوجيا المعلومات في التجنيد والتدريب والاتصالات غالبًا </a:t>
            </a:r>
            <a:r>
              <a:rPr lang="ar-EG" sz="2000" dirty="0" smtClean="0"/>
              <a:t>ما يتسم </a:t>
            </a:r>
            <a:r>
              <a:rPr lang="ar-EG" sz="2000" dirty="0"/>
              <a:t>بدرجة عالية من التطوُّر والتعقيد.</a:t>
            </a:r>
          </a:p>
          <a:p>
            <a:pPr algn="r" rtl="1"/>
            <a:endParaRPr lang="ar-EG" dirty="0"/>
          </a:p>
          <a:p>
            <a:pPr algn="r" rtl="1"/>
            <a:r>
              <a:rPr lang="ar-EG" dirty="0" smtClean="0"/>
              <a:t>،</a:t>
            </a:r>
            <a:endParaRPr lang="ar-EG" dirty="0"/>
          </a:p>
          <a:p>
            <a:pPr algn="r" rtl="1"/>
            <a:endParaRPr lang="ar-EG" dirty="0" smtClean="0"/>
          </a:p>
          <a:p>
            <a:pPr algn="r" rtl="1"/>
            <a:endParaRPr lang="ar-EG" dirty="0" smtClean="0"/>
          </a:p>
          <a:p>
            <a:pPr algn="r"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78926" y="339520"/>
            <a:ext cx="2153675" cy="5328395"/>
          </a:xfrm>
          <a:prstGeom prst="rect">
            <a:avLst/>
          </a:prstGeom>
        </p:spPr>
      </p:pic>
    </p:spTree>
    <p:extLst>
      <p:ext uri="{BB962C8B-B14F-4D97-AF65-F5344CB8AC3E}">
        <p14:creationId xmlns:p14="http://schemas.microsoft.com/office/powerpoint/2010/main" val="20561379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8242497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964495" y="47340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a:solidFill>
                  <a:schemeClr val="bg1"/>
                </a:solidFill>
                <a:ea typeface="Roboto Light" panose="02000000000000000000" pitchFamily="2" charset="0"/>
              </a:rPr>
              <a:t>Lecture</a:t>
            </a:r>
          </a:p>
          <a:p>
            <a:pPr algn="ctr"/>
            <a:r>
              <a:rPr lang="ar-EG" sz="2400" b="1" dirty="0" smtClean="0">
                <a:solidFill>
                  <a:schemeClr val="bg1"/>
                </a:solidFill>
                <a:ea typeface="Roboto Light" panose="02000000000000000000" pitchFamily="2" charset="0"/>
              </a:rPr>
              <a:t>08</a:t>
            </a:r>
            <a:endParaRPr lang="en-US" sz="2400" b="1" dirty="0">
              <a:solidFill>
                <a:schemeClr val="bg1"/>
              </a:solidFill>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964495" y="1571900"/>
            <a:ext cx="8553172" cy="6186309"/>
          </a:xfrm>
          <a:prstGeom prst="rect">
            <a:avLst/>
          </a:prstGeom>
          <a:noFill/>
        </p:spPr>
        <p:txBody>
          <a:bodyPr wrap="square" rtlCol="0">
            <a:spAutoFit/>
          </a:bodyPr>
          <a:lstStyle/>
          <a:p>
            <a:pPr algn="justLow" rtl="1"/>
            <a:r>
              <a:rPr lang="ar-EG" sz="2000" dirty="0" smtClean="0"/>
              <a:t>والمصطلح </a:t>
            </a:r>
            <a:r>
              <a:rPr lang="ar-EG" sz="2000" dirty="0"/>
              <a:t>الشائع في التعبير عن تكنولوجيا المعلومات من خلال شبكات </a:t>
            </a:r>
            <a:r>
              <a:rPr lang="ar-EG" sz="2000" dirty="0" smtClean="0"/>
              <a:t>الاتصال هو </a:t>
            </a:r>
            <a:r>
              <a:rPr lang="ar-EG" sz="2000" dirty="0"/>
              <a:t>«الفضاء السيبراني ». وتُعرِّف وزارة الدفاع الأمريكية الفضاء السيبراني بأنه مجال </a:t>
            </a:r>
            <a:r>
              <a:rPr lang="ar-EG" sz="2000" dirty="0" smtClean="0"/>
              <a:t>يتسم «باستخدام </a:t>
            </a:r>
            <a:r>
              <a:rPr lang="ar-EG" sz="2000" dirty="0"/>
              <a:t>الإلكترونيات ]أي تكنولوجيا المعلومات[ والطيف الكهرومغناطيسي في </a:t>
            </a:r>
            <a:r>
              <a:rPr lang="ar-EG" sz="2000" dirty="0" smtClean="0"/>
              <a:t>تخزين البيانات </a:t>
            </a:r>
            <a:r>
              <a:rPr lang="ar-EG" sz="2000" dirty="0"/>
              <a:t>وتعديلها وتبادلها عن طريق أنظمة شبكات الاتصال والبنية التحتية المادية </a:t>
            </a:r>
            <a:r>
              <a:rPr lang="ar-EG" sz="2000" dirty="0" smtClean="0"/>
              <a:t>المرتبطة بها.» </a:t>
            </a:r>
            <a:r>
              <a:rPr lang="ar-EG" sz="2000" dirty="0"/>
              <a:t>وبناء على هذا التعريف، تعمل الكيانات المدنية والعسكرية والإرهابية في </a:t>
            </a:r>
            <a:r>
              <a:rPr lang="ar-EG" sz="2000" dirty="0" smtClean="0"/>
              <a:t>الفضاء السيبراني </a:t>
            </a:r>
            <a:r>
              <a:rPr lang="ar-EG" sz="2000" dirty="0"/>
              <a:t>لتنفيذ أنشطتها وعملياتها</a:t>
            </a:r>
            <a:r>
              <a:rPr lang="ar-EG" sz="2000" dirty="0" smtClean="0"/>
              <a:t>.</a:t>
            </a:r>
            <a:endParaRPr lang="ar-EG" sz="2000" dirty="0"/>
          </a:p>
          <a:p>
            <a:pPr algn="justLow" rtl="1"/>
            <a:r>
              <a:rPr lang="ar-EG" sz="2000" dirty="0" smtClean="0"/>
              <a:t>من </a:t>
            </a:r>
            <a:r>
              <a:rPr lang="ar-EG" sz="2000" dirty="0"/>
              <a:t>المهم إدراك أن الفهم الكامل للفضاء </a:t>
            </a:r>
            <a:r>
              <a:rPr lang="ar-EG" sz="2000" dirty="0" smtClean="0"/>
              <a:t>السيبراني يتطلب </a:t>
            </a:r>
            <a:r>
              <a:rPr lang="ar-EG" sz="2000" dirty="0"/>
              <a:t>دراية بالتكنولوجيا والسياسات والقانون. </a:t>
            </a:r>
            <a:r>
              <a:rPr lang="ar-EG" sz="2000" dirty="0" smtClean="0"/>
              <a:t>وتبدأ هذه المحاضرة بتمهيد </a:t>
            </a:r>
            <a:r>
              <a:rPr lang="ar-EG" sz="2000" dirty="0"/>
              <a:t>مختصر عن طبيعة النزاع في الفضاء السيبراني، </a:t>
            </a:r>
            <a:r>
              <a:rPr lang="ar-EG" sz="2000" dirty="0" smtClean="0"/>
              <a:t>فيصف أدوات </a:t>
            </a:r>
            <a:r>
              <a:rPr lang="ar-EG" sz="2000" dirty="0"/>
              <a:t>هذا النزاع وتقنياته، والعمليات العدائية )الهجومية( في الفضاء السيبراني التي </a:t>
            </a:r>
            <a:r>
              <a:rPr lang="ar-EG" sz="2000" dirty="0" smtClean="0"/>
              <a:t>تُسهِّل تنفيذها </a:t>
            </a:r>
            <a:r>
              <a:rPr lang="ar-EG" sz="2000" dirty="0"/>
              <a:t>هذه الأدوات والتقنيات، والفاعلين الذين قد يستخدمون هذه الأدوات والتقنيات</a:t>
            </a:r>
            <a:r>
              <a:rPr lang="ar-EG" sz="2000" dirty="0" smtClean="0"/>
              <a:t>،</a:t>
            </a:r>
            <a:r>
              <a:rPr lang="ar-EG" sz="2000" dirty="0"/>
              <a:t> والأسباب التي تدفعهم إلى ذلك. ويتناول القسم الثاني ثلاث قضايا مهمة تتعلق </a:t>
            </a:r>
            <a:r>
              <a:rPr lang="ar-EG" sz="2000" dirty="0" smtClean="0"/>
              <a:t>بالنزاع في </a:t>
            </a:r>
            <a:r>
              <a:rPr lang="ar-EG" sz="2000" dirty="0"/>
              <a:t>الفضاء السيبراني: مقارنة النزاع في الفضاء السيبراني بالنزاع في الفضاء </a:t>
            </a:r>
            <a:r>
              <a:rPr lang="ar-EG" sz="2000" dirty="0" smtClean="0"/>
              <a:t>المادي باستخدام </a:t>
            </a:r>
            <a:r>
              <a:rPr lang="ar-EG" sz="2000" dirty="0"/>
              <a:t>أسلحة حركية تقليدية، ونسبة العمليات العدائية إلى طرف مسؤول، والحماية من</a:t>
            </a:r>
          </a:p>
          <a:p>
            <a:pPr algn="justLow" rtl="1"/>
            <a:r>
              <a:rPr lang="ar-EG" sz="2000" dirty="0"/>
              <a:t>العمليات العدائية وردعها. ويناقش القسم الثالث عددًا من القضايا القانونية الدولية المهمة </a:t>
            </a:r>
            <a:r>
              <a:rPr lang="ar-EG" sz="2000" dirty="0" smtClean="0"/>
              <a:t>التي تتعلق </a:t>
            </a:r>
            <a:r>
              <a:rPr lang="ar-EG" sz="2000" dirty="0"/>
              <a:t>بميثاق الأمم المتحدة واتفاقيات جنيف، ويتناول أيضًا بعض الآثار المحتملة </a:t>
            </a:r>
            <a:r>
              <a:rPr lang="ar-EG" sz="2000" dirty="0" smtClean="0"/>
              <a:t>للعمليات الهجومية في الفضاء السيبراني على حقوق الإنسان . </a:t>
            </a:r>
            <a:endParaRPr lang="ar-EG" sz="2000" b="1" dirty="0"/>
          </a:p>
          <a:p>
            <a:pPr algn="r" rtl="1"/>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p:txBody>
      </p:sp>
      <p:pic>
        <p:nvPicPr>
          <p:cNvPr id="4" name="Picture 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723154" y="473405"/>
            <a:ext cx="2153675" cy="5328395"/>
          </a:xfrm>
          <a:prstGeom prst="rect">
            <a:avLst/>
          </a:prstGeom>
        </p:spPr>
      </p:pic>
    </p:spTree>
    <p:extLst>
      <p:ext uri="{BB962C8B-B14F-4D97-AF65-F5344CB8AC3E}">
        <p14:creationId xmlns:p14="http://schemas.microsoft.com/office/powerpoint/2010/main" val="1568547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9830" y="933664"/>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1153954" y="727122"/>
            <a:ext cx="9936480" cy="4610100"/>
          </a:xfrm>
        </p:spPr>
      </p:pic>
      <p:sp>
        <p:nvSpPr>
          <p:cNvPr id="11" name="Rectangle 10">
            <a:extLst>
              <a:ext uri="{FF2B5EF4-FFF2-40B4-BE49-F238E27FC236}">
                <a16:creationId xmlns="" xmlns:a16="http://schemas.microsoft.com/office/drawing/2014/main" id="{5A075604-73CD-4507-8013-424F369DFDEB}"/>
              </a:ext>
            </a:extLst>
          </p:cNvPr>
          <p:cNvSpPr/>
          <p:nvPr/>
        </p:nvSpPr>
        <p:spPr>
          <a:xfrm>
            <a:off x="2157551" y="849701"/>
            <a:ext cx="1242472"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solidFill>
                  <a:srgbClr val="8E5A6D"/>
                </a:solidFill>
                <a:ea typeface="Roboto Light" panose="02000000000000000000" pitchFamily="2" charset="0"/>
              </a:rPr>
              <a:t>Lecture</a:t>
            </a:r>
          </a:p>
          <a:p>
            <a:pPr algn="ctr"/>
            <a:r>
              <a:rPr lang="ar-EG" sz="2400" b="1" dirty="0" smtClean="0">
                <a:solidFill>
                  <a:srgbClr val="8E5A6D"/>
                </a:solidFill>
                <a:ea typeface="Roboto Light" panose="02000000000000000000" pitchFamily="2" charset="0"/>
              </a:rPr>
              <a:t>08</a:t>
            </a:r>
            <a:endParaRPr lang="en-US" sz="2400" b="1" dirty="0">
              <a:solidFill>
                <a:srgbClr val="8E5A6D"/>
              </a:solidFill>
              <a:ea typeface="Roboto Light" panose="02000000000000000000" pitchFamily="2" charset="0"/>
            </a:endParaRPr>
          </a:p>
        </p:txBody>
      </p:sp>
      <p:grpSp>
        <p:nvGrpSpPr>
          <p:cNvPr id="14" name="Group 13">
            <a:extLst>
              <a:ext uri="{FF2B5EF4-FFF2-40B4-BE49-F238E27FC236}">
                <a16:creationId xmlns="" xmlns:a16="http://schemas.microsoft.com/office/drawing/2014/main" id="{E7353E13-FFD6-46C5-8448-5076604E4CB8}"/>
              </a:ext>
            </a:extLst>
          </p:cNvPr>
          <p:cNvGrpSpPr/>
          <p:nvPr/>
        </p:nvGrpSpPr>
        <p:grpSpPr>
          <a:xfrm flipH="1">
            <a:off x="6977773" y="2866030"/>
            <a:ext cx="4023343" cy="1601388"/>
            <a:chOff x="645649" y="1388017"/>
            <a:chExt cx="4023343" cy="695342"/>
          </a:xfrm>
        </p:grpSpPr>
        <p:sp>
          <p:nvSpPr>
            <p:cNvPr id="15" name="TextBox 14">
              <a:extLst>
                <a:ext uri="{FF2B5EF4-FFF2-40B4-BE49-F238E27FC236}">
                  <a16:creationId xmlns="" xmlns:a16="http://schemas.microsoft.com/office/drawing/2014/main" id="{74ABCF72-DB01-4793-ABF1-B2DC5E906B4B}"/>
                </a:ext>
              </a:extLst>
            </p:cNvPr>
            <p:cNvSpPr txBox="1"/>
            <p:nvPr/>
          </p:nvSpPr>
          <p:spPr>
            <a:xfrm>
              <a:off x="645649" y="1388017"/>
              <a:ext cx="3150722" cy="149677"/>
            </a:xfrm>
            <a:prstGeom prst="rect">
              <a:avLst/>
            </a:prstGeom>
            <a:noFill/>
          </p:spPr>
          <p:txBody>
            <a:bodyPr wrap="square" rtlCol="0">
              <a:spAutoFit/>
            </a:bodyPr>
            <a:lstStyle/>
            <a:p>
              <a:pPr algn="r">
                <a:lnSpc>
                  <a:spcPct val="80000"/>
                </a:lnSpc>
              </a:pPr>
              <a:endParaRPr lang="en-US" sz="2000" dirty="0">
                <a:solidFill>
                  <a:schemeClr val="bg1"/>
                </a:solidFill>
                <a:latin typeface="+mj-lt"/>
              </a:endParaRPr>
            </a:p>
          </p:txBody>
        </p:sp>
        <p:sp>
          <p:nvSpPr>
            <p:cNvPr id="16" name="Rectangle 15">
              <a:extLst>
                <a:ext uri="{FF2B5EF4-FFF2-40B4-BE49-F238E27FC236}">
                  <a16:creationId xmlns="" xmlns:a16="http://schemas.microsoft.com/office/drawing/2014/main" id="{070EAA65-7B3A-46D2-99B0-020F0CF88A82}"/>
                </a:ext>
              </a:extLst>
            </p:cNvPr>
            <p:cNvSpPr/>
            <p:nvPr/>
          </p:nvSpPr>
          <p:spPr>
            <a:xfrm>
              <a:off x="645651" y="1923548"/>
              <a:ext cx="4023341" cy="159811"/>
            </a:xfrm>
            <a:prstGeom prst="rect">
              <a:avLst/>
            </a:prstGeom>
          </p:spPr>
          <p:txBody>
            <a:bodyPr wrap="square">
              <a:spAutoFit/>
            </a:bodyPr>
            <a:lstStyle/>
            <a:p>
              <a:pPr algn="r">
                <a:lnSpc>
                  <a:spcPct val="120000"/>
                </a:lnSpc>
              </a:pPr>
              <a:endParaRPr lang="en-US" sz="1600" dirty="0">
                <a:solidFill>
                  <a:schemeClr val="bg1"/>
                </a:solidFill>
                <a:cs typeface="Segoe UI Light" panose="020B0502040204020203" pitchFamily="34" charset="0"/>
              </a:endParaRPr>
            </a:p>
          </p:txBody>
        </p:sp>
      </p:grpSp>
      <p:sp>
        <p:nvSpPr>
          <p:cNvPr id="6" name="Rectangle 5">
            <a:extLst>
              <a:ext uri="{FF2B5EF4-FFF2-40B4-BE49-F238E27FC236}">
                <a16:creationId xmlns="" xmlns:a16="http://schemas.microsoft.com/office/drawing/2014/main" id="{625A65B4-F2A8-05FC-5604-83D2080647B6}"/>
              </a:ext>
            </a:extLst>
          </p:cNvPr>
          <p:cNvSpPr/>
          <p:nvPr/>
        </p:nvSpPr>
        <p:spPr>
          <a:xfrm>
            <a:off x="2537600" y="459957"/>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 xmlns:a16="http://schemas.microsoft.com/office/drawing/2014/main" id="{B4F228A3-EED8-B72A-55D3-01A30D9488F4}"/>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graphicFrame>
        <p:nvGraphicFramePr>
          <p:cNvPr id="7" name="Diagram 6"/>
          <p:cNvGraphicFramePr/>
          <p:nvPr>
            <p:extLst>
              <p:ext uri="{D42A27DB-BD31-4B8C-83A1-F6EECF244321}">
                <p14:modId xmlns:p14="http://schemas.microsoft.com/office/powerpoint/2010/main" val="3907029874"/>
              </p:ext>
            </p:extLst>
          </p:nvPr>
        </p:nvGraphicFramePr>
        <p:xfrm>
          <a:off x="441594" y="4737139"/>
          <a:ext cx="6357582" cy="1558598"/>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41" name="TextBox 40">
            <a:extLst>
              <a:ext uri="{FF2B5EF4-FFF2-40B4-BE49-F238E27FC236}">
                <a16:creationId xmlns="" xmlns:a16="http://schemas.microsoft.com/office/drawing/2014/main" id="{C7D257D7-D9C6-8F63-F8F8-E2BE53F2E2DB}"/>
              </a:ext>
            </a:extLst>
          </p:cNvPr>
          <p:cNvSpPr txBox="1"/>
          <p:nvPr/>
        </p:nvSpPr>
        <p:spPr>
          <a:xfrm>
            <a:off x="6437816" y="850476"/>
            <a:ext cx="3887603" cy="584775"/>
          </a:xfrm>
          <a:prstGeom prst="rect">
            <a:avLst/>
          </a:prstGeom>
          <a:noFill/>
        </p:spPr>
        <p:txBody>
          <a:bodyPr wrap="none" rtlCol="0">
            <a:spAutoFit/>
          </a:bodyPr>
          <a:lstStyle/>
          <a:p>
            <a:r>
              <a:rPr lang="ar-EG" sz="3200" b="1" smtClean="0">
                <a:solidFill>
                  <a:srgbClr val="8E5A6D"/>
                </a:solidFill>
                <a:latin typeface="Tajawal Medium" panose="00000600000000000000" pitchFamily="2" charset="-78"/>
                <a:cs typeface="Tajawal Medium" panose="00000600000000000000" pitchFamily="2" charset="-78"/>
              </a:rPr>
              <a:t>محاور المحاضرة </a:t>
            </a:r>
            <a:endParaRPr lang="en-US" sz="3200" b="1" dirty="0">
              <a:solidFill>
                <a:srgbClr val="8E5A6D"/>
              </a:solidFill>
              <a:latin typeface="Tajawal Medium" panose="00000600000000000000" pitchFamily="2" charset="-78"/>
              <a:cs typeface="Tajawal Medium" panose="00000600000000000000" pitchFamily="2" charset="-78"/>
            </a:endParaRPr>
          </a:p>
        </p:txBody>
      </p:sp>
      <p:pic>
        <p:nvPicPr>
          <p:cNvPr id="48" name="Graphic 47">
            <a:extLst>
              <a:ext uri="{FF2B5EF4-FFF2-40B4-BE49-F238E27FC236}">
                <a16:creationId xmlns="" xmlns:a16="http://schemas.microsoft.com/office/drawing/2014/main" id="{5139C814-1734-ECD2-FD52-4EF9E25D75C5}"/>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19" y="6347983"/>
            <a:ext cx="2167470" cy="591661"/>
          </a:xfrm>
          <a:prstGeom prst="rect">
            <a:avLst/>
          </a:prstGeom>
        </p:spPr>
      </p:pic>
      <p:pic>
        <p:nvPicPr>
          <p:cNvPr id="49" name="Graphic 48">
            <a:extLst>
              <a:ext uri="{FF2B5EF4-FFF2-40B4-BE49-F238E27FC236}">
                <a16:creationId xmlns="" xmlns:a16="http://schemas.microsoft.com/office/drawing/2014/main" id="{6D34B332-A224-F9C2-4FCE-5377D8EB46D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graphicFrame>
        <p:nvGraphicFramePr>
          <p:cNvPr id="18" name="Diagram 17"/>
          <p:cNvGraphicFramePr/>
          <p:nvPr>
            <p:extLst>
              <p:ext uri="{D42A27DB-BD31-4B8C-83A1-F6EECF244321}">
                <p14:modId xmlns:p14="http://schemas.microsoft.com/office/powerpoint/2010/main" val="837817386"/>
              </p:ext>
            </p:extLst>
          </p:nvPr>
        </p:nvGraphicFramePr>
        <p:xfrm>
          <a:off x="6122194" y="4744324"/>
          <a:ext cx="5680600" cy="1539335"/>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Tree>
    <p:extLst>
      <p:ext uri="{BB962C8B-B14F-4D97-AF65-F5344CB8AC3E}">
        <p14:creationId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nodeType="withEffect">
                                  <p:stCondLst>
                                    <p:cond delay="500"/>
                                  </p:stCondLst>
                                  <p:childTnLst>
                                    <p:set>
                                      <p:cBhvr>
                                        <p:cTn id="12" dur="1" fill="hold">
                                          <p:stCondLst>
                                            <p:cond delay="0"/>
                                          </p:stCondLst>
                                        </p:cTn>
                                        <p:tgtEl>
                                          <p:spTgt spid="14"/>
                                        </p:tgtEl>
                                        <p:attrNameLst>
                                          <p:attrName>style.visibility</p:attrName>
                                        </p:attrNameLst>
                                      </p:cBhvr>
                                      <p:to>
                                        <p:strVal val="visible"/>
                                      </p:to>
                                    </p:set>
                                    <p:animEffect transition="in" filter="fade">
                                      <p:cBhvr>
                                        <p:cTn id="13"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245860" y="1543599"/>
            <a:ext cx="12302521" cy="4922397"/>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54848" y="597022"/>
            <a:ext cx="5660739" cy="523220"/>
          </a:xfrm>
          <a:prstGeom prst="rect">
            <a:avLst/>
          </a:prstGeom>
          <a:noFill/>
        </p:spPr>
        <p:txBody>
          <a:bodyPr wrap="square" rtlCol="0">
            <a:spAutoFit/>
          </a:bodyPr>
          <a:lstStyle/>
          <a:p>
            <a:pPr lvl="0" algn="ctr" rtl="1"/>
            <a:r>
              <a:rPr lang="ar-EG" sz="2800" b="1" dirty="0" smtClean="0">
                <a:solidFill>
                  <a:srgbClr val="2D3956"/>
                </a:solidFill>
              </a:rPr>
              <a:t>أولاً: ماهية القانون الدولي العام</a:t>
            </a:r>
            <a:endParaRPr lang="en-US" sz="2800" dirty="0">
              <a:solidFill>
                <a:srgbClr val="2D3956"/>
              </a:solidFill>
            </a:endParaRPr>
          </a:p>
        </p:txBody>
      </p:sp>
      <p:graphicFrame>
        <p:nvGraphicFramePr>
          <p:cNvPr id="12" name="Diagram 11"/>
          <p:cNvGraphicFramePr/>
          <p:nvPr>
            <p:extLst>
              <p:ext uri="{D42A27DB-BD31-4B8C-83A1-F6EECF244321}">
                <p14:modId xmlns:p14="http://schemas.microsoft.com/office/powerpoint/2010/main" val="4224325208"/>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spTree>
    <p:extLst>
      <p:ext uri="{BB962C8B-B14F-4D97-AF65-F5344CB8AC3E}">
        <p14:creationId xmlns:p14="http://schemas.microsoft.com/office/powerpoint/2010/main" val="4631527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22349" y="838923"/>
            <a:ext cx="3573861" cy="461665"/>
          </a:xfrm>
          <a:prstGeom prst="rect">
            <a:avLst/>
          </a:prstGeom>
          <a:noFill/>
        </p:spPr>
        <p:txBody>
          <a:bodyPr wrap="square" rtlCol="0">
            <a:spAutoFit/>
          </a:bodyPr>
          <a:lstStyle/>
          <a:p>
            <a:pPr algn="r"/>
            <a:r>
              <a:rPr lang="ar-EG" sz="2400" b="1" dirty="0" smtClean="0">
                <a:solidFill>
                  <a:srgbClr val="C00000"/>
                </a:solidFill>
                <a:latin typeface="Times New Roman" panose="02020603050405020304" pitchFamily="18" charset="0"/>
                <a:cs typeface="Times New Roman" panose="02020603050405020304" pitchFamily="18" charset="0"/>
              </a:rPr>
              <a:t>1-تعريف القانون الدولي العام</a:t>
            </a:r>
            <a:endParaRPr lang="en-US" sz="2400" b="1" dirty="0">
              <a:solidFill>
                <a:srgbClr val="C00000"/>
              </a:solidFill>
              <a:latin typeface="Times New Roman" panose="02020603050405020304" pitchFamily="18" charset="0"/>
              <a:cs typeface="Times New Roman" panose="02020603050405020304" pitchFamily="18" charset="0"/>
            </a:endParaRPr>
          </a:p>
        </p:txBody>
      </p:sp>
      <p:sp>
        <p:nvSpPr>
          <p:cNvPr id="28" name="Rectangle 27">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 xmlns:a16="http://schemas.microsoft.com/office/drawing/2014/main" id="{778127ED-6700-AD6D-66AB-04E169E624AF}"/>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84687476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32" name="Rectangle 31">
            <a:extLst>
              <a:ext uri="{FF2B5EF4-FFF2-40B4-BE49-F238E27FC236}">
                <a16:creationId xmlns="" xmlns:a16="http://schemas.microsoft.com/office/drawing/2014/main" id="{6FE380F3-A68B-26EA-9084-2C15BB9E43F9}"/>
              </a:ext>
            </a:extLst>
          </p:cNvPr>
          <p:cNvSpPr/>
          <p:nvPr/>
        </p:nvSpPr>
        <p:spPr>
          <a:xfrm>
            <a:off x="2327287" y="69713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36" name="Graphic 35">
            <a:extLst>
              <a:ext uri="{FF2B5EF4-FFF2-40B4-BE49-F238E27FC236}">
                <a16:creationId xmlns="" xmlns:a16="http://schemas.microsoft.com/office/drawing/2014/main" id="{D093BAF8-7BD7-E8F7-8798-6C01339128AB}"/>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37"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4" name="TextBox 3"/>
          <p:cNvSpPr txBox="1"/>
          <p:nvPr/>
        </p:nvSpPr>
        <p:spPr>
          <a:xfrm>
            <a:off x="4919730" y="1716559"/>
            <a:ext cx="6612626" cy="3416320"/>
          </a:xfrm>
          <a:prstGeom prst="rect">
            <a:avLst/>
          </a:prstGeom>
          <a:noFill/>
        </p:spPr>
        <p:txBody>
          <a:bodyPr wrap="square" rtlCol="0">
            <a:spAutoFit/>
          </a:bodyPr>
          <a:lstStyle/>
          <a:p>
            <a:pPr algn="justLow" rtl="1"/>
            <a:endParaRPr lang="ar-EG" sz="2000" dirty="0" smtClean="0"/>
          </a:p>
          <a:p>
            <a:pPr algn="justLow" rtl="1"/>
            <a:r>
              <a:rPr lang="ar-EG" sz="2000" dirty="0"/>
              <a:t>القانون الدولي العام </a:t>
            </a:r>
            <a:r>
              <a:rPr lang="en-US" sz="2000" dirty="0"/>
              <a:t>le droit </a:t>
            </a:r>
            <a:r>
              <a:rPr lang="en-US" sz="2000" dirty="0" smtClean="0"/>
              <a:t>international </a:t>
            </a:r>
            <a:r>
              <a:rPr lang="en-US" sz="2000" dirty="0"/>
              <a:t>public </a:t>
            </a:r>
            <a:r>
              <a:rPr lang="ar-EG" sz="2000" dirty="0"/>
              <a:t>هو </a:t>
            </a:r>
            <a:r>
              <a:rPr lang="ar-EG" sz="2000" dirty="0" smtClean="0"/>
              <a:t>مجموعة</a:t>
            </a:r>
            <a:r>
              <a:rPr lang="en-US" sz="2000" dirty="0" smtClean="0"/>
              <a:t> </a:t>
            </a:r>
            <a:r>
              <a:rPr lang="ar-EG" sz="2000" dirty="0" smtClean="0"/>
              <a:t>القواعد </a:t>
            </a:r>
            <a:r>
              <a:rPr lang="ar-EG" sz="2000" dirty="0"/>
              <a:t>القانونية التي تنظم العلاقات بين الدول، سواء أكان ذلك في </a:t>
            </a:r>
            <a:r>
              <a:rPr lang="ar-EG" sz="2000" dirty="0" smtClean="0"/>
              <a:t>وقت</a:t>
            </a:r>
            <a:r>
              <a:rPr lang="en-US" sz="2000" dirty="0" smtClean="0"/>
              <a:t> </a:t>
            </a:r>
            <a:r>
              <a:rPr lang="ar-EG" sz="2000" dirty="0" smtClean="0"/>
              <a:t>السلم </a:t>
            </a:r>
            <a:r>
              <a:rPr lang="ar-EG" sz="2000" dirty="0"/>
              <a:t>أو أثناء الحرب . وذلك مثل ابرام المعاهدات، والتبادل </a:t>
            </a:r>
            <a:r>
              <a:rPr lang="ar-EG" sz="2000" dirty="0" smtClean="0"/>
              <a:t>الدبلوماسي</a:t>
            </a:r>
            <a:r>
              <a:rPr lang="en-US" sz="2000" dirty="0" smtClean="0"/>
              <a:t> </a:t>
            </a:r>
            <a:r>
              <a:rPr lang="ar-EG" sz="2000" dirty="0" smtClean="0"/>
              <a:t>والقنصلي</a:t>
            </a:r>
            <a:r>
              <a:rPr lang="ar-EG" sz="2000" dirty="0"/>
              <a:t>، وطرق فض المنازعات، ومعاملة الأسرى، ونظام الحياد </a:t>
            </a:r>
            <a:r>
              <a:rPr lang="ar-EG" sz="2000" dirty="0" smtClean="0"/>
              <a:t>والحرب</a:t>
            </a:r>
            <a:r>
              <a:rPr lang="en-US" sz="2000" dirty="0" smtClean="0"/>
              <a:t> .</a:t>
            </a:r>
            <a:endParaRPr lang="ar-EG" sz="2000" dirty="0" smtClean="0"/>
          </a:p>
          <a:p>
            <a:pPr algn="justLow" rtl="1"/>
            <a:endParaRPr lang="en-US" sz="2000" dirty="0" smtClean="0"/>
          </a:p>
          <a:p>
            <a:pPr algn="justLow" rtl="1"/>
            <a:r>
              <a:rPr lang="ar-EG" sz="2000" dirty="0" smtClean="0"/>
              <a:t>هو </a:t>
            </a:r>
            <a:r>
              <a:rPr lang="ar-EG" sz="2000" dirty="0"/>
              <a:t>يشمل كذلك مركز المنظمات الدولية والعلاقات فيما بينها </a:t>
            </a:r>
            <a:r>
              <a:rPr lang="ar-EG" sz="2000" dirty="0" smtClean="0"/>
              <a:t>وعلاقاتها</a:t>
            </a:r>
            <a:r>
              <a:rPr lang="en-US" sz="2000" dirty="0" smtClean="0"/>
              <a:t> </a:t>
            </a:r>
            <a:r>
              <a:rPr lang="ar-EG" sz="2000" dirty="0" smtClean="0"/>
              <a:t>بالدول</a:t>
            </a:r>
            <a:r>
              <a:rPr lang="ar-EG" sz="2000" dirty="0"/>
              <a:t>، سواء في ذلك المنظمات العالمية كالأمم المتحدة أو الاقليمية </a:t>
            </a:r>
            <a:r>
              <a:rPr lang="ar-EG" sz="2000" dirty="0" smtClean="0"/>
              <a:t>كجامعة</a:t>
            </a:r>
            <a:r>
              <a:rPr lang="en-US" sz="2000" dirty="0"/>
              <a:t> </a:t>
            </a:r>
            <a:r>
              <a:rPr lang="ar-EG" sz="2000" dirty="0" smtClean="0"/>
              <a:t> الدول العربية .</a:t>
            </a:r>
            <a:endParaRPr lang="ar-EG" dirty="0" smtClean="0"/>
          </a:p>
          <a:p>
            <a:pPr algn="r" rtl="1"/>
            <a:endParaRPr lang="ar-EG" dirty="0"/>
          </a:p>
          <a:p>
            <a:pPr algn="r" rtl="1"/>
            <a:endParaRPr lang="en-US" dirty="0"/>
          </a:p>
        </p:txBody>
      </p:sp>
      <p:pic>
        <p:nvPicPr>
          <p:cNvPr id="5" name="Picture 4"/>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684975" y="1839701"/>
            <a:ext cx="2928607" cy="3796824"/>
          </a:xfrm>
          <a:prstGeom prst="rect">
            <a:avLst/>
          </a:prstGeom>
        </p:spPr>
      </p:pic>
    </p:spTree>
    <p:extLst>
      <p:ext uri="{BB962C8B-B14F-4D97-AF65-F5344CB8AC3E}">
        <p14:creationId xmlns:p14="http://schemas.microsoft.com/office/powerpoint/2010/main" val="25694081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68659690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4965080" y="1416650"/>
            <a:ext cx="6449917" cy="7048083"/>
          </a:xfrm>
          <a:prstGeom prst="rect">
            <a:avLst/>
          </a:prstGeom>
          <a:noFill/>
        </p:spPr>
        <p:txBody>
          <a:bodyPr wrap="square" rtlCol="0">
            <a:spAutoFit/>
          </a:bodyPr>
          <a:lstStyle/>
          <a:p>
            <a:pPr algn="justLow" rtl="1"/>
            <a:r>
              <a:rPr lang="ar-EG" sz="2000" b="1" dirty="0" smtClean="0"/>
              <a:t>يتضمن </a:t>
            </a:r>
            <a:r>
              <a:rPr lang="ar-EG" sz="2000" b="1" dirty="0"/>
              <a:t>القانون الدولي العام عدة موضوعات </a:t>
            </a:r>
            <a:r>
              <a:rPr lang="ar-EG" sz="2000" b="1" dirty="0" smtClean="0"/>
              <a:t>:</a:t>
            </a:r>
          </a:p>
          <a:p>
            <a:pPr algn="justLow" rtl="1"/>
            <a:r>
              <a:rPr lang="ar-EG" sz="2000" dirty="0" smtClean="0"/>
              <a:t> 1-</a:t>
            </a:r>
            <a:r>
              <a:rPr lang="en-US" sz="2000" dirty="0" smtClean="0"/>
              <a:t> </a:t>
            </a:r>
            <a:r>
              <a:rPr lang="ar-EG" sz="2000" dirty="0"/>
              <a:t>القواعد التي تحدد العناصر المكونة للدولة حتى تكتسب </a:t>
            </a:r>
            <a:r>
              <a:rPr lang="ar-EG" sz="2000" dirty="0" smtClean="0"/>
              <a:t>الشخصية الدولية </a:t>
            </a:r>
            <a:r>
              <a:rPr lang="ar-EG" sz="2000" dirty="0"/>
              <a:t>ويتم الاعتراف بها كعضو في الجماعة الدولية، وتبين أنواع </a:t>
            </a:r>
            <a:r>
              <a:rPr lang="ar-EG" sz="2000" dirty="0" smtClean="0"/>
              <a:t>الدول البسيطة </a:t>
            </a:r>
            <a:r>
              <a:rPr lang="ar-EG" sz="2000" dirty="0"/>
              <a:t>والمركبة، كاملة السيادة أو ناقصة السيادة كالدول تحت </a:t>
            </a:r>
            <a:r>
              <a:rPr lang="ar-EG" sz="2000" dirty="0" smtClean="0"/>
              <a:t>الوصاية.</a:t>
            </a:r>
          </a:p>
          <a:p>
            <a:pPr algn="justLow" rtl="1"/>
            <a:r>
              <a:rPr lang="ar-EG" sz="2000" dirty="0" smtClean="0"/>
              <a:t>2- </a:t>
            </a:r>
            <a:r>
              <a:rPr lang="ar-EG" sz="2000" dirty="0"/>
              <a:t>القواعد التي تنظم علاقات الدول في وقت السلم، وتبين حقوق </a:t>
            </a:r>
            <a:r>
              <a:rPr lang="ar-EG" sz="2000" dirty="0" smtClean="0"/>
              <a:t>الدول وواجباتها </a:t>
            </a:r>
            <a:r>
              <a:rPr lang="ar-EG" sz="2000" dirty="0"/>
              <a:t>قبل بعضها البعض، مثل حق السيادة وحق المساواة </a:t>
            </a:r>
            <a:r>
              <a:rPr lang="ar-EG" sz="2000" dirty="0" smtClean="0"/>
              <a:t>والاحترام المتبادل </a:t>
            </a:r>
            <a:r>
              <a:rPr lang="ar-EG" sz="2000" dirty="0"/>
              <a:t>. وتتناول علاقات التمثيل السياسي والقنصلى </a:t>
            </a:r>
            <a:r>
              <a:rPr lang="ar-EG" sz="2000" dirty="0" smtClean="0"/>
              <a:t>والحصانة الدبلوماسية</a:t>
            </a:r>
            <a:r>
              <a:rPr lang="ar-EG" sz="2000" dirty="0"/>
              <a:t>، وتنظيم الاتفاقات والمعاهدات الدولية، هذا بالاضافة إلى </a:t>
            </a:r>
            <a:r>
              <a:rPr lang="ar-EG" sz="2000" dirty="0" smtClean="0"/>
              <a:t>بيان أحكام </a:t>
            </a:r>
            <a:r>
              <a:rPr lang="ar-EG" sz="2000" dirty="0"/>
              <a:t>المسئولية الدولية وطرق فض المنازعات بين الدول سواء عن </a:t>
            </a:r>
            <a:r>
              <a:rPr lang="ar-EG" sz="2000" dirty="0" smtClean="0"/>
              <a:t>طريق الوساطة </a:t>
            </a:r>
            <a:r>
              <a:rPr lang="ar-EG" sz="2000" dirty="0"/>
              <a:t>أو عن طريق التحكيم </a:t>
            </a:r>
            <a:r>
              <a:rPr lang="ar-EG" sz="2000" dirty="0" smtClean="0"/>
              <a:t>الدولي.</a:t>
            </a:r>
          </a:p>
          <a:p>
            <a:pPr algn="justLow" rtl="1"/>
            <a:r>
              <a:rPr lang="ar-EG" sz="2000" dirty="0" smtClean="0"/>
              <a:t>3-يشمل </a:t>
            </a:r>
            <a:r>
              <a:rPr lang="ar-EG" sz="2000" dirty="0"/>
              <a:t>القانون الدولي العام كذلك القواعد التي تنظم علاقات </a:t>
            </a:r>
            <a:r>
              <a:rPr lang="ar-EG" sz="2000" dirty="0" smtClean="0"/>
              <a:t>الدول في </a:t>
            </a:r>
            <a:r>
              <a:rPr lang="ar-EG" sz="2000" dirty="0"/>
              <a:t>وقت الحرب، وتسمى هذه القواعد بقانون الحرب، ويتضمن </a:t>
            </a:r>
            <a:r>
              <a:rPr lang="ar-EG" sz="2000" dirty="0" smtClean="0"/>
              <a:t>حقوق</a:t>
            </a:r>
            <a:r>
              <a:rPr lang="ar-EG" sz="2000" dirty="0"/>
              <a:t> </a:t>
            </a:r>
            <a:r>
              <a:rPr lang="ar-EG" sz="2000" dirty="0" smtClean="0"/>
              <a:t>وواجبات </a:t>
            </a:r>
            <a:r>
              <a:rPr lang="ar-EG" sz="2000" dirty="0"/>
              <a:t>الدول المتحاربة، ومتى تبدأ الحرب ومتى تنتهى، والأسلحة </a:t>
            </a:r>
            <a:r>
              <a:rPr lang="ar-EG" sz="2000" dirty="0" smtClean="0"/>
              <a:t>التي يجوز </a:t>
            </a:r>
            <a:r>
              <a:rPr lang="ar-EG" sz="2000" dirty="0"/>
              <a:t>استخدامها والأسلحة المحظور استخدامها، وكيفية معاملة </a:t>
            </a:r>
            <a:r>
              <a:rPr lang="ar-EG" sz="2000" dirty="0" smtClean="0"/>
              <a:t>الأسرى وجرحى </a:t>
            </a:r>
            <a:r>
              <a:rPr lang="ar-EG" sz="2000" dirty="0"/>
              <a:t>الحرب، واتفاقيات الهدنة والصلح، وحقوق الدول المحايدة </a:t>
            </a:r>
            <a:r>
              <a:rPr lang="ar-EG" sz="2000" dirty="0" smtClean="0"/>
              <a:t>وواجباتها ازاء </a:t>
            </a:r>
            <a:r>
              <a:rPr lang="ar-EG" sz="2000" dirty="0"/>
              <a:t>الدول </a:t>
            </a:r>
            <a:r>
              <a:rPr lang="ar-EG" sz="2000" dirty="0" smtClean="0"/>
              <a:t>المتحاربة.</a:t>
            </a:r>
            <a:endParaRPr lang="ar-EG" sz="2000" b="1" dirty="0"/>
          </a:p>
          <a:p>
            <a:pPr algn="r" rtl="1"/>
            <a:endParaRPr lang="ar-EG" sz="2000" dirty="0" smtClean="0"/>
          </a:p>
          <a:p>
            <a:pPr algn="r" rtl="1"/>
            <a:endParaRPr lang="ar-EG" sz="2000" dirty="0"/>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38502" y="1634966"/>
            <a:ext cx="3513802" cy="4165960"/>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4622349" y="838923"/>
            <a:ext cx="3573861" cy="461665"/>
          </a:xfrm>
          <a:prstGeom prst="rect">
            <a:avLst/>
          </a:prstGeom>
          <a:noFill/>
        </p:spPr>
        <p:txBody>
          <a:bodyPr wrap="square" rtlCol="0">
            <a:spAutoFit/>
          </a:bodyPr>
          <a:lstStyle/>
          <a:p>
            <a:pPr algn="justLow" rtl="1"/>
            <a:r>
              <a:rPr lang="ar-EG" sz="2400" b="1" dirty="0">
                <a:solidFill>
                  <a:srgbClr val="C00000"/>
                </a:solidFill>
              </a:rPr>
              <a:t>2-نطاق القانون الدولي العام </a:t>
            </a:r>
          </a:p>
        </p:txBody>
      </p:sp>
    </p:spTree>
    <p:extLst>
      <p:ext uri="{BB962C8B-B14F-4D97-AF65-F5344CB8AC3E}">
        <p14:creationId xmlns:p14="http://schemas.microsoft.com/office/powerpoint/2010/main" val="171149120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91800601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655993" y="1363132"/>
            <a:ext cx="7887835" cy="3477875"/>
          </a:xfrm>
          <a:prstGeom prst="rect">
            <a:avLst/>
          </a:prstGeom>
          <a:noFill/>
        </p:spPr>
        <p:txBody>
          <a:bodyPr wrap="square" rtlCol="0">
            <a:spAutoFit/>
          </a:bodyPr>
          <a:lstStyle/>
          <a:p>
            <a:pPr lvl="0" algn="justLow" rtl="1"/>
            <a:endParaRPr lang="ar-EG" sz="2000" dirty="0">
              <a:solidFill>
                <a:prstClr val="black"/>
              </a:solidFill>
            </a:endParaRPr>
          </a:p>
          <a:p>
            <a:pPr lvl="0" algn="justLow" rtl="1"/>
            <a:r>
              <a:rPr lang="ar-EG" sz="2000" dirty="0">
                <a:solidFill>
                  <a:prstClr val="black"/>
                </a:solidFill>
              </a:rPr>
              <a:t> .4-ويتضمن القانون الدولي العام كذلك القواعد المتعلقة </a:t>
            </a:r>
            <a:r>
              <a:rPr lang="ar-EG" sz="2000" dirty="0" smtClean="0">
                <a:solidFill>
                  <a:prstClr val="black"/>
                </a:solidFill>
              </a:rPr>
              <a:t>بالمنظمات الدولية</a:t>
            </a:r>
            <a:r>
              <a:rPr lang="ar-EG" sz="2000" dirty="0">
                <a:solidFill>
                  <a:prstClr val="black"/>
                </a:solidFill>
              </a:rPr>
              <a:t>، وتسمى قانون التنظيم الدولي الذي يتناول كيفية انشاء المنظمات الدولية والاقليمية وعلاقاتها ببعضها وعلاقاتها بالدول، هذا بالاضافة </a:t>
            </a:r>
            <a:r>
              <a:rPr lang="ar-EG" sz="2000" dirty="0" smtClean="0">
                <a:solidFill>
                  <a:prstClr val="black"/>
                </a:solidFill>
              </a:rPr>
              <a:t>إلى اختصاصات </a:t>
            </a:r>
            <a:r>
              <a:rPr lang="ar-EG" sz="2000" dirty="0">
                <a:solidFill>
                  <a:prstClr val="black"/>
                </a:solidFill>
              </a:rPr>
              <a:t>ووظائف هذه المنظمات . و مسمار القانومن أهم المنظمات الدولية، هيئة الأمم المتحدة بفروعها كمجلس </a:t>
            </a:r>
            <a:r>
              <a:rPr lang="ar-EG" sz="2000" dirty="0" smtClean="0">
                <a:solidFill>
                  <a:prstClr val="black"/>
                </a:solidFill>
              </a:rPr>
              <a:t>الأمن والجمعية </a:t>
            </a:r>
            <a:r>
              <a:rPr lang="ar-EG" sz="2000" dirty="0">
                <a:solidFill>
                  <a:prstClr val="black"/>
                </a:solidFill>
              </a:rPr>
              <a:t>العامة ومحكمة العدل الدولية ومنظمة العمل الدولية . ومن أمثلة المنظمات الاقليمية جامعة الدول العربية، ومنظمة الوحدة الافريقية، </a:t>
            </a:r>
            <a:r>
              <a:rPr lang="ar-EG" sz="2000" dirty="0" smtClean="0">
                <a:solidFill>
                  <a:prstClr val="black"/>
                </a:solidFill>
              </a:rPr>
              <a:t>ومنظمة الدول </a:t>
            </a:r>
            <a:r>
              <a:rPr lang="ar-EG" sz="2000" dirty="0">
                <a:solidFill>
                  <a:prstClr val="black"/>
                </a:solidFill>
              </a:rPr>
              <a:t>المصدرة للبترول . </a:t>
            </a:r>
            <a:endParaRPr lang="ar-EG" sz="2000" dirty="0" smtClean="0">
              <a:solidFill>
                <a:prstClr val="black"/>
              </a:solidFill>
            </a:endParaRPr>
          </a:p>
          <a:p>
            <a:pPr lvl="0" algn="justLow" rtl="1"/>
            <a:endParaRPr lang="ar-EG" sz="2000" dirty="0">
              <a:solidFill>
                <a:prstClr val="black"/>
              </a:solidFill>
            </a:endParaRPr>
          </a:p>
          <a:p>
            <a:pPr lvl="0" algn="justLow" rtl="1"/>
            <a:endParaRPr lang="ar-EG" sz="2000" dirty="0">
              <a:solidFill>
                <a:prstClr val="black"/>
              </a:solidFill>
            </a:endParaRPr>
          </a:p>
          <a:p>
            <a:pPr lvl="0" algn="justLow" rtl="1"/>
            <a:endParaRPr lang="ar-EG" sz="2000" dirty="0">
              <a:solidFill>
                <a:prstClr val="black"/>
              </a:solidFill>
            </a:endParaRPr>
          </a:p>
          <a:p>
            <a:pPr lvl="0" algn="justLow" rtl="1"/>
            <a:endParaRPr lang="ar-EG" sz="2000" dirty="0">
              <a:solidFill>
                <a:prstClr val="black"/>
              </a:solidFill>
            </a:endParaRPr>
          </a:p>
        </p:txBody>
      </p:sp>
      <p:pic>
        <p:nvPicPr>
          <p:cNvPr id="22" name="Picture 2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4638" y="1814887"/>
            <a:ext cx="2643612" cy="3632875"/>
          </a:xfrm>
          <a:prstGeom prst="rect">
            <a:avLst/>
          </a:prstGeom>
        </p:spPr>
      </p:pic>
    </p:spTree>
    <p:extLst>
      <p:ext uri="{BB962C8B-B14F-4D97-AF65-F5344CB8AC3E}">
        <p14:creationId xmlns:p14="http://schemas.microsoft.com/office/powerpoint/2010/main" val="61082054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0353584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221035" y="56786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655993" y="1363132"/>
            <a:ext cx="7887835" cy="3662541"/>
          </a:xfrm>
          <a:prstGeom prst="rect">
            <a:avLst/>
          </a:prstGeom>
          <a:noFill/>
        </p:spPr>
        <p:txBody>
          <a:bodyPr wrap="square" rtlCol="0">
            <a:spAutoFit/>
          </a:bodyPr>
          <a:lstStyle/>
          <a:p>
            <a:pPr lvl="0" algn="justLow" rtl="1"/>
            <a:endParaRPr lang="ar-EG" sz="2000" dirty="0" smtClean="0">
              <a:solidFill>
                <a:prstClr val="black"/>
              </a:solidFill>
            </a:endParaRPr>
          </a:p>
          <a:p>
            <a:pPr lvl="0" algn="justLow" rtl="1"/>
            <a:r>
              <a:rPr lang="ar-EG" sz="2000" dirty="0" smtClean="0">
                <a:solidFill>
                  <a:prstClr val="black"/>
                </a:solidFill>
              </a:rPr>
              <a:t>ويستمد </a:t>
            </a:r>
            <a:r>
              <a:rPr lang="ar-EG" sz="2000" dirty="0">
                <a:solidFill>
                  <a:prstClr val="black"/>
                </a:solidFill>
              </a:rPr>
              <a:t>القانون الدولي العام قواعده من عدة مصادر أهمها العرف الدولي، ويتمثل في السلوك الذي اعتادت عليه الدول في علاقاتها ويتولد لديها الاعتقاد بأن هذا السلوك أصبح ملزما لها، مثال ذلك قواعد </a:t>
            </a:r>
            <a:r>
              <a:rPr lang="ar-EG" sz="2000" dirty="0" smtClean="0">
                <a:solidFill>
                  <a:prstClr val="black"/>
                </a:solidFill>
              </a:rPr>
              <a:t>الحصانة</a:t>
            </a:r>
            <a:r>
              <a:rPr lang="en-US" sz="2000" dirty="0" smtClean="0">
                <a:solidFill>
                  <a:prstClr val="black"/>
                </a:solidFill>
              </a:rPr>
              <a:t> </a:t>
            </a:r>
            <a:r>
              <a:rPr lang="ar-EG" sz="2000" dirty="0" smtClean="0">
                <a:solidFill>
                  <a:prstClr val="black"/>
                </a:solidFill>
              </a:rPr>
              <a:t>الدولية </a:t>
            </a:r>
            <a:r>
              <a:rPr lang="ar-EG" sz="2000" dirty="0">
                <a:solidFill>
                  <a:prstClr val="black"/>
                </a:solidFill>
              </a:rPr>
              <a:t>الخاصة بالسلك الدبلوماسي والقنصلي . وتعتبر المعاهدات الدولية كذلك مصدراً عاماً للكثير من القواعد الدولية التي تعد بمثابة قواعد تشريعية مكتوبة وملزمة للدول الموقعة عليها . وتلعب المبادئ القانونية العامة المستقرة في النظم القانونية للبلاد المتمدينة دورا هاما في خلق قواعد القانون الدولي .</a:t>
            </a:r>
          </a:p>
          <a:p>
            <a:pPr algn="r" rtl="1"/>
            <a:endParaRPr lang="ar-EG" sz="2000" dirty="0"/>
          </a:p>
          <a:p>
            <a:pPr algn="r" rtl="1"/>
            <a:endParaRPr lang="ar-EG" dirty="0" smtClean="0"/>
          </a:p>
          <a:p>
            <a:pPr algn="r" rtl="1"/>
            <a:endParaRPr lang="ar-EG" dirty="0"/>
          </a:p>
          <a:p>
            <a:pPr algn="r" rtl="1"/>
            <a:endParaRPr lang="ar-EG" dirty="0" smtClean="0"/>
          </a:p>
          <a:p>
            <a:pPr algn="r"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54638" y="1814887"/>
            <a:ext cx="2643612" cy="3632875"/>
          </a:xfrm>
          <a:prstGeom prst="rect">
            <a:avLst/>
          </a:prstGeom>
        </p:spPr>
      </p:pic>
      <p:sp>
        <p:nvSpPr>
          <p:cNvPr id="12" name="TextBox 11">
            <a:extLst>
              <a:ext uri="{FF2B5EF4-FFF2-40B4-BE49-F238E27FC236}">
                <a16:creationId xmlns="" xmlns:a16="http://schemas.microsoft.com/office/drawing/2014/main" id="{904B7CA6-23A4-2E24-5FFC-ECEA38831F6A}"/>
              </a:ext>
            </a:extLst>
          </p:cNvPr>
          <p:cNvSpPr txBox="1"/>
          <p:nvPr/>
        </p:nvSpPr>
        <p:spPr>
          <a:xfrm>
            <a:off x="4622349" y="838923"/>
            <a:ext cx="3573861" cy="461665"/>
          </a:xfrm>
          <a:prstGeom prst="rect">
            <a:avLst/>
          </a:prstGeom>
          <a:noFill/>
        </p:spPr>
        <p:txBody>
          <a:bodyPr wrap="square" rtlCol="0">
            <a:spAutoFit/>
          </a:bodyPr>
          <a:lstStyle/>
          <a:p>
            <a:pPr lvl="0" algn="justLow" rtl="1"/>
            <a:r>
              <a:rPr lang="ar-EG" sz="2400" b="1" dirty="0">
                <a:solidFill>
                  <a:srgbClr val="C00000"/>
                </a:solidFill>
              </a:rPr>
              <a:t>3-مصادر القانون الدولي </a:t>
            </a:r>
            <a:r>
              <a:rPr lang="ar-EG" sz="2400" b="1" dirty="0" smtClean="0">
                <a:solidFill>
                  <a:srgbClr val="C00000"/>
                </a:solidFill>
              </a:rPr>
              <a:t>العام</a:t>
            </a:r>
            <a:endParaRPr lang="ar-EG" sz="2400" b="1" dirty="0">
              <a:solidFill>
                <a:srgbClr val="C00000"/>
              </a:solidFill>
            </a:endParaRPr>
          </a:p>
        </p:txBody>
      </p:sp>
    </p:spTree>
    <p:extLst>
      <p:ext uri="{BB962C8B-B14F-4D97-AF65-F5344CB8AC3E}">
        <p14:creationId xmlns:p14="http://schemas.microsoft.com/office/powerpoint/2010/main" val="177301023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079663" y="1007192"/>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02021674"/>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013533" y="1052912"/>
            <a:ext cx="7474416" cy="4678204"/>
          </a:xfrm>
          <a:prstGeom prst="rect">
            <a:avLst/>
          </a:prstGeom>
          <a:noFill/>
        </p:spPr>
        <p:txBody>
          <a:bodyPr wrap="square" rtlCol="0">
            <a:spAutoFit/>
          </a:bodyPr>
          <a:lstStyle/>
          <a:p>
            <a:pPr algn="justLow" rtl="1"/>
            <a:r>
              <a:rPr lang="ar-EG" sz="2000" b="1" u="sng" dirty="0" smtClean="0">
                <a:solidFill>
                  <a:srgbClr val="C00000"/>
                </a:solidFill>
              </a:rPr>
              <a:t>1-القانون </a:t>
            </a:r>
            <a:r>
              <a:rPr lang="ar-EG" sz="2000" b="1" u="sng" dirty="0">
                <a:solidFill>
                  <a:srgbClr val="C00000"/>
                </a:solidFill>
              </a:rPr>
              <a:t>الدولي الانساني و القانون الدولي لحقوق </a:t>
            </a:r>
            <a:r>
              <a:rPr lang="ar-EG" sz="2000" b="1" u="sng" dirty="0" smtClean="0">
                <a:solidFill>
                  <a:srgbClr val="C00000"/>
                </a:solidFill>
              </a:rPr>
              <a:t>الإنسان:</a:t>
            </a:r>
            <a:endParaRPr lang="en-US" sz="2000" u="sng" dirty="0">
              <a:solidFill>
                <a:srgbClr val="C00000"/>
              </a:solidFill>
            </a:endParaRPr>
          </a:p>
          <a:p>
            <a:pPr algn="justLow" rtl="1"/>
            <a:r>
              <a:rPr lang="ar-EG" sz="2000" dirty="0" smtClean="0"/>
              <a:t>يعد كل من القانون الدولي الانساني و القانون الدولي لحقوق الإنسان </a:t>
            </a:r>
            <a:r>
              <a:rPr lang="ar-EG" sz="2000" b="1" dirty="0" smtClean="0"/>
              <a:t>فرعاً من فروع القانون الدولي العام .</a:t>
            </a:r>
          </a:p>
          <a:p>
            <a:pPr algn="justLow" rtl="1"/>
            <a:r>
              <a:rPr lang="ar-EG" sz="2000" b="1" dirty="0" smtClean="0"/>
              <a:t>فأما القانون </a:t>
            </a:r>
            <a:r>
              <a:rPr lang="ar-EG" sz="2000" b="1" dirty="0"/>
              <a:t>الدولي لحقوق الإنسان </a:t>
            </a:r>
            <a:r>
              <a:rPr lang="ar-EG" sz="2000" dirty="0" smtClean="0"/>
              <a:t>فهو </a:t>
            </a:r>
            <a:r>
              <a:rPr lang="ar-EG" sz="2000" dirty="0"/>
              <a:t>منظومة من القواعد الدولية المصممة </a:t>
            </a:r>
            <a:r>
              <a:rPr lang="ar-EG" sz="2000" dirty="0" smtClean="0"/>
              <a:t>لحماية وتعزيز </a:t>
            </a:r>
            <a:r>
              <a:rPr lang="ar-EG" sz="2000" dirty="0"/>
              <a:t>حقوق الإنسان للجميع. وهذه الحقوق، الطبيعية لدي بني البشر كافة، </a:t>
            </a:r>
            <a:r>
              <a:rPr lang="ar-EG" sz="2000" dirty="0" smtClean="0"/>
              <a:t>بصرف</a:t>
            </a:r>
            <a:r>
              <a:rPr lang="en-US" sz="2000" dirty="0" smtClean="0"/>
              <a:t> </a:t>
            </a:r>
            <a:r>
              <a:rPr lang="ar-EG" sz="2000" dirty="0" smtClean="0"/>
              <a:t>النظر </a:t>
            </a:r>
            <a:r>
              <a:rPr lang="ar-EG" sz="2000" dirty="0"/>
              <a:t>عن جنسيتهم أو مكان إقامتهم، أو نوع جنسهم، أو أصلهم القومي أو العرقي،أو لونهم، أو ديانتهم، أو لغتهم، أو أي مكانة أخرى، حقوق مترابطة ومتداخلة وغيرقابلة للتجزئة. وغالباً ما ينص عليها ويكفلها القانون، الذي يكون في شكل </a:t>
            </a:r>
            <a:r>
              <a:rPr lang="ar-EG" sz="2000" dirty="0" smtClean="0"/>
              <a:t>معاهدات</a:t>
            </a:r>
            <a:r>
              <a:rPr lang="en-US" sz="2000" dirty="0" smtClean="0"/>
              <a:t> </a:t>
            </a:r>
            <a:r>
              <a:rPr lang="ar-EG" sz="2000" dirty="0" smtClean="0"/>
              <a:t>،</a:t>
            </a:r>
            <a:r>
              <a:rPr lang="ar-EG" sz="2000" dirty="0"/>
              <a:t>والقانون الدولي العرفي، والمبادئ العامة والقانون غير الملزم. وتنطوي حقوق الإنسان </a:t>
            </a:r>
            <a:r>
              <a:rPr lang="ar-EG" sz="2000" dirty="0" smtClean="0"/>
              <a:t>على حقوق </a:t>
            </a:r>
            <a:r>
              <a:rPr lang="ar-EG" sz="2000" dirty="0"/>
              <a:t>والتزامات. ويحدد القانون الدولي لحقوق الإنسان التزامات الدول بالتصرف </a:t>
            </a:r>
            <a:r>
              <a:rPr lang="ar-EG" sz="2000" dirty="0" smtClean="0"/>
              <a:t>بطرق معينة </a:t>
            </a:r>
            <a:r>
              <a:rPr lang="ar-EG" sz="2000" dirty="0"/>
              <a:t>أو بالإحجام عن اتخاذ إجراءات معينة، وذلك من أجل تعزيز وحماية حقوق </a:t>
            </a:r>
            <a:r>
              <a:rPr lang="ar-EG" sz="2000" dirty="0" smtClean="0"/>
              <a:t>الإنسان والحريات </a:t>
            </a:r>
            <a:r>
              <a:rPr lang="ar-EG" sz="2000" dirty="0"/>
              <a:t>الأساسية للأفراد أو الجماعات</a:t>
            </a:r>
            <a:r>
              <a:rPr lang="ar-EG" sz="2000" dirty="0" smtClean="0"/>
              <a:t>.</a:t>
            </a:r>
            <a:r>
              <a:rPr lang="ar-EG" sz="2000" b="1" dirty="0"/>
              <a:t> </a:t>
            </a:r>
            <a:endParaRPr lang="ar-EG" sz="2000" b="1" dirty="0" smtClean="0"/>
          </a:p>
          <a:p>
            <a:pPr algn="justLow" rtl="1"/>
            <a:endParaRPr lang="ar-EG" sz="2000" dirty="0"/>
          </a:p>
          <a:p>
            <a:pPr algn="justLow" rtl="1"/>
            <a:endParaRPr lang="ar-EG" sz="2000" dirty="0" smtClean="0"/>
          </a:p>
          <a:p>
            <a:pPr algn="justLow" rtl="1"/>
            <a:endParaRPr lang="en-US" dirty="0"/>
          </a:p>
        </p:txBody>
      </p:sp>
      <p:sp>
        <p:nvSpPr>
          <p:cNvPr id="13" name="TextBox 12">
            <a:extLst>
              <a:ext uri="{FF2B5EF4-FFF2-40B4-BE49-F238E27FC236}">
                <a16:creationId xmlns="" xmlns:a16="http://schemas.microsoft.com/office/drawing/2014/main" id="{F9A80F9F-74DB-1D57-04E8-E20E92A09B0A}"/>
              </a:ext>
            </a:extLst>
          </p:cNvPr>
          <p:cNvSpPr txBox="1"/>
          <p:nvPr/>
        </p:nvSpPr>
        <p:spPr>
          <a:xfrm>
            <a:off x="3387121" y="414705"/>
            <a:ext cx="6026561" cy="461665"/>
          </a:xfrm>
          <a:prstGeom prst="rect">
            <a:avLst/>
          </a:prstGeom>
          <a:noFill/>
        </p:spPr>
        <p:txBody>
          <a:bodyPr wrap="square" rtlCol="0">
            <a:spAutoFit/>
          </a:bodyPr>
          <a:lstStyle/>
          <a:p>
            <a:pPr lvl="0" algn="ctr" rtl="1"/>
            <a:r>
              <a:rPr lang="ar-EG" sz="2400" b="1" dirty="0" smtClean="0">
                <a:solidFill>
                  <a:srgbClr val="2D3956"/>
                </a:solidFill>
              </a:rPr>
              <a:t>ثانياً:القوانين الحاكمة للنزاعات الدولية</a:t>
            </a:r>
          </a:p>
        </p:txBody>
      </p:sp>
      <p:pic>
        <p:nvPicPr>
          <p:cNvPr id="16" name="Picture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23019" y="1810684"/>
            <a:ext cx="2776235" cy="4003928"/>
          </a:xfrm>
          <a:prstGeom prst="rect">
            <a:avLst/>
          </a:prstGeom>
        </p:spPr>
      </p:pic>
    </p:spTree>
    <p:extLst>
      <p:ext uri="{BB962C8B-B14F-4D97-AF65-F5344CB8AC3E}">
        <p14:creationId xmlns:p14="http://schemas.microsoft.com/office/powerpoint/2010/main" val="24999391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079663" y="1007192"/>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276345681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807128" y="1183733"/>
            <a:ext cx="7680821" cy="6217087"/>
          </a:xfrm>
          <a:prstGeom prst="rect">
            <a:avLst/>
          </a:prstGeom>
          <a:noFill/>
        </p:spPr>
        <p:txBody>
          <a:bodyPr wrap="square" rtlCol="0">
            <a:spAutoFit/>
          </a:bodyPr>
          <a:lstStyle/>
          <a:p>
            <a:pPr algn="justLow" rtl="1"/>
            <a:r>
              <a:rPr lang="ar-EG" sz="2000" b="1" dirty="0" smtClean="0"/>
              <a:t>يعد </a:t>
            </a:r>
            <a:r>
              <a:rPr lang="ar-EG" sz="2000" b="1" dirty="0"/>
              <a:t>الفقيه </a:t>
            </a:r>
            <a:r>
              <a:rPr lang="en-US" sz="2000" b="1" dirty="0"/>
              <a:t>Max Huber </a:t>
            </a:r>
            <a:r>
              <a:rPr lang="ar-EG" sz="2000" b="1" dirty="0"/>
              <a:t> رئيس اللجنة الدولية للصليب الأحمر الأسبق أول من تبنى مصطلح القانون الدولي الإنساني </a:t>
            </a:r>
            <a:r>
              <a:rPr lang="en-US" sz="2000" b="1" dirty="0"/>
              <a:t>International Humanitarian law </a:t>
            </a:r>
            <a:r>
              <a:rPr lang="ar-EG" sz="2000" b="1" dirty="0"/>
              <a:t> بصورة رسمية . و قد كان ذلك أثناء المؤتمر الدبلوماسي المنعقد بجنيف خلال أعوام 1974 – 1977 المتعلق بتأكيد و تطوير القانون الدولي الانساني المطبق في النزاعات المسلحة </a:t>
            </a:r>
            <a:r>
              <a:rPr lang="ar-EG" sz="2000" b="1" dirty="0" smtClean="0"/>
              <a:t>.</a:t>
            </a:r>
            <a:endParaRPr lang="ar-EG" sz="2000" dirty="0" smtClean="0"/>
          </a:p>
          <a:p>
            <a:pPr algn="justLow" rtl="1"/>
            <a:r>
              <a:rPr lang="ar-EG" sz="2000" b="1" dirty="0" smtClean="0"/>
              <a:t>والقانون </a:t>
            </a:r>
            <a:r>
              <a:rPr lang="ar-EG" sz="2000" b="1" dirty="0"/>
              <a:t>الدولي الإنساني </a:t>
            </a:r>
            <a:r>
              <a:rPr lang="ar-EG" sz="2000" dirty="0" smtClean="0"/>
              <a:t>هو </a:t>
            </a:r>
            <a:r>
              <a:rPr lang="ar-EG" sz="2000" dirty="0"/>
              <a:t>مجموعة من القواعد تهدف، لأسباب إنسانية، </a:t>
            </a:r>
            <a:r>
              <a:rPr lang="ar-EG" sz="2000" dirty="0" smtClean="0"/>
              <a:t>إلى الحد </a:t>
            </a:r>
            <a:r>
              <a:rPr lang="ar-EG" sz="2000" dirty="0"/>
              <a:t>من آثار </a:t>
            </a:r>
            <a:r>
              <a:rPr lang="ar-EG" sz="2000" dirty="0" smtClean="0"/>
              <a:t>النزاع </a:t>
            </a:r>
            <a:r>
              <a:rPr lang="ar-EG" sz="2000" dirty="0"/>
              <a:t>المسلح. فهو يحمي الأشخاص الذين لم يعودوا يشاركون في </a:t>
            </a:r>
            <a:r>
              <a:rPr lang="ar-EG" sz="2000" dirty="0" smtClean="0"/>
              <a:t>الأعمال القتالية</a:t>
            </a:r>
            <a:r>
              <a:rPr lang="ar-EG" sz="2000" dirty="0"/>
              <a:t>، كما يحدد وسائل الحرب وطرائقها. لذلك فإن </a:t>
            </a:r>
            <a:r>
              <a:rPr lang="ar-EG" sz="2000" dirty="0" smtClean="0"/>
              <a:t>مجاله </a:t>
            </a:r>
            <a:r>
              <a:rPr lang="ar-EG" sz="2000" dirty="0"/>
              <a:t>مقصور من ناحية </a:t>
            </a:r>
            <a:r>
              <a:rPr lang="ar-EG" sz="2000" dirty="0" smtClean="0"/>
              <a:t>الاختصاص الموضوعي </a:t>
            </a:r>
            <a:r>
              <a:rPr lang="ar-EG" sz="2000" dirty="0"/>
              <a:t>على حالات </a:t>
            </a:r>
            <a:r>
              <a:rPr lang="ar-EG" sz="2000" dirty="0" smtClean="0"/>
              <a:t>النزاع </a:t>
            </a:r>
            <a:r>
              <a:rPr lang="ar-EG" sz="2000" dirty="0"/>
              <a:t>المسلح. والقانون الإنساني الدولي هو جزء من </a:t>
            </a:r>
            <a:r>
              <a:rPr lang="ar-EG" sz="2000" dirty="0" smtClean="0"/>
              <a:t>قانون الحرب (القانون </a:t>
            </a:r>
            <a:r>
              <a:rPr lang="ar-EG" sz="2000" dirty="0"/>
              <a:t>المتعلق بالكيفية التي يمكن لها استخدام القوة)، الذي </a:t>
            </a:r>
            <a:r>
              <a:rPr lang="ar-EG" sz="2000" dirty="0" smtClean="0"/>
              <a:t>يجب التمييز </a:t>
            </a:r>
            <a:r>
              <a:rPr lang="ar-EG" sz="2000" dirty="0"/>
              <a:t>بينه وبين القانون بشأن مشروعية </a:t>
            </a:r>
            <a:r>
              <a:rPr lang="ar-EG" sz="2000" dirty="0" smtClean="0"/>
              <a:t>استخدام القوة. </a:t>
            </a:r>
          </a:p>
          <a:p>
            <a:pPr algn="justLow" rtl="1"/>
            <a:r>
              <a:rPr lang="ar-EG" sz="2000" dirty="0" smtClean="0"/>
              <a:t>وقد عرفه جانب من الفقه الغربي « الأستاذ ستانيسلاف أ . نليك بأنه « مجموعة قواعد القانون الدولي التي تستهدف حالات النزاع المسلح حماية الأشخاص الذين يعانون ويلات هذا النزاع ، و في إطار أوسع حماية الأعيان التي ليست لها علاقة مباشرة بالعمليات العدائية «.</a:t>
            </a:r>
          </a:p>
          <a:p>
            <a:pPr algn="justLow" rtl="1"/>
            <a:r>
              <a:rPr lang="ar-EG" sz="2000" dirty="0" smtClean="0"/>
              <a:t>وقد عرفه الدكتور محمود شريف بسيوني – في جانب الفقه العربي - بأنه « مجموعة الأعراف التي توفر الحماية لفئات معينة من الأفراد و الممتلكات تحرم أي هجمات قد يتعرضون لها أثناء الصراعات المسلحة ، سواء كانت هذه الصراعات ذات صفة دولية أو صفة غير دولية ، و هذه الأعراف مستمدة من القانون الدولي الاتفاقي أو القانون الدولي العرفي « .</a:t>
            </a:r>
          </a:p>
          <a:p>
            <a:pPr algn="justLow" rtl="1"/>
            <a:endParaRPr lang="ar-EG" sz="2000" dirty="0"/>
          </a:p>
          <a:p>
            <a:pPr algn="justLow" rtl="1"/>
            <a:endParaRPr lang="ar-EG" sz="2000" dirty="0" smtClean="0"/>
          </a:p>
          <a:p>
            <a:pPr algn="justLow" rtl="1"/>
            <a:endParaRPr lang="en-US" dirty="0"/>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387121" y="414705"/>
            <a:ext cx="6026561" cy="461665"/>
          </a:xfrm>
          <a:prstGeom prst="rect">
            <a:avLst/>
          </a:prstGeom>
          <a:noFill/>
        </p:spPr>
        <p:txBody>
          <a:bodyPr wrap="square" rtlCol="0">
            <a:spAutoFit/>
          </a:bodyPr>
          <a:lstStyle/>
          <a:p>
            <a:pPr lvl="0" algn="ctr" rtl="1"/>
            <a:r>
              <a:rPr lang="ar-EG" sz="2400" b="1" dirty="0" smtClean="0">
                <a:solidFill>
                  <a:srgbClr val="2D3956"/>
                </a:solidFill>
              </a:rPr>
              <a:t>ثانياً:القوانين الحاكمة للنزاعات الدولية</a:t>
            </a:r>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30893" y="1756468"/>
            <a:ext cx="2776235" cy="4003928"/>
          </a:xfrm>
          <a:prstGeom prst="rect">
            <a:avLst/>
          </a:prstGeom>
        </p:spPr>
      </p:pic>
    </p:spTree>
    <p:extLst>
      <p:ext uri="{BB962C8B-B14F-4D97-AF65-F5344CB8AC3E}">
        <p14:creationId xmlns:p14="http://schemas.microsoft.com/office/powerpoint/2010/main" val="37505643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913260628"/>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640882" y="1064269"/>
            <a:ext cx="7876786" cy="6217087"/>
          </a:xfrm>
          <a:prstGeom prst="rect">
            <a:avLst/>
          </a:prstGeom>
          <a:noFill/>
        </p:spPr>
        <p:txBody>
          <a:bodyPr wrap="square" rtlCol="0">
            <a:spAutoFit/>
          </a:bodyPr>
          <a:lstStyle/>
          <a:p>
            <a:pPr algn="justLow" rtl="1"/>
            <a:r>
              <a:rPr lang="ar-EG" sz="2000" b="1" dirty="0" smtClean="0"/>
              <a:t>واستخدام </a:t>
            </a:r>
            <a:r>
              <a:rPr lang="ar-EG" sz="2000" b="1" dirty="0"/>
              <a:t>القوة محظور بموجب ميثاق الأمم المتحدة. ومع ذلك، يتعين على جميع الأطراف في </a:t>
            </a:r>
            <a:r>
              <a:rPr lang="ar-EG" sz="2000" b="1" dirty="0" smtClean="0"/>
              <a:t>جميع النزاعات </a:t>
            </a:r>
            <a:r>
              <a:rPr lang="ar-EG" sz="2000" b="1" dirty="0"/>
              <a:t>المسلحة أن تطبق بالتساوي القانون الإنساني الدولي بصرف النظر عما إذا </a:t>
            </a:r>
            <a:r>
              <a:rPr lang="ar-EG" sz="2000" b="1" dirty="0" smtClean="0"/>
              <a:t>كان لديها </a:t>
            </a:r>
            <a:r>
              <a:rPr lang="ar-EG" sz="2000" b="1" dirty="0"/>
              <a:t>ما يبرر موقفها. وتميز أيضاً هذه المساواة بين المتحاربين بشكل حاسم </a:t>
            </a:r>
            <a:r>
              <a:rPr lang="ar-EG" sz="2000" b="1" dirty="0" smtClean="0"/>
              <a:t>بين النزاع المسلح</a:t>
            </a:r>
            <a:r>
              <a:rPr lang="ar-EG" sz="2000" b="1" dirty="0"/>
              <a:t>، الذي ينطبق عليه القانون الإنساني الدولي، والجريمة التي لا ينطبق عليها </a:t>
            </a:r>
            <a:r>
              <a:rPr lang="ar-EG" sz="2000" b="1" dirty="0" smtClean="0"/>
              <a:t>سوى القانون </a:t>
            </a:r>
            <a:r>
              <a:rPr lang="ar-EG" sz="2000" b="1" dirty="0"/>
              <a:t>الجنائي وقواعد قانون حقوق الإنسان بشأن إنفاذ القانون</a:t>
            </a:r>
            <a:r>
              <a:rPr lang="ar-EG" sz="2000" b="1" dirty="0" smtClean="0"/>
              <a:t>.</a:t>
            </a:r>
          </a:p>
          <a:p>
            <a:pPr algn="justLow" rtl="1"/>
            <a:r>
              <a:rPr lang="ar-EG" sz="2000" dirty="0" smtClean="0"/>
              <a:t>وقد </a:t>
            </a:r>
            <a:r>
              <a:rPr lang="ar-EG" sz="2000" dirty="0"/>
              <a:t>كان الرأي السائد على مدى فترة من السنوات أن الفرق بين القانون </a:t>
            </a:r>
            <a:r>
              <a:rPr lang="ar-EG" sz="2000" dirty="0" smtClean="0"/>
              <a:t>الدولي لحقوق </a:t>
            </a:r>
            <a:r>
              <a:rPr lang="ar-EG" sz="2000" dirty="0"/>
              <a:t>الإنسان والقانون الإنساني الدولي هو أن الأول ينطبق في أوقات السلم </a:t>
            </a:r>
            <a:r>
              <a:rPr lang="ar-EG" sz="2000" dirty="0" smtClean="0"/>
              <a:t>والثاني ينطبق </a:t>
            </a:r>
            <a:r>
              <a:rPr lang="ar-EG" sz="2000" dirty="0"/>
              <a:t>في حالات التراع المسلح. بيد أن القانون الدولي الحديث يقر بأن هذا </a:t>
            </a:r>
            <a:r>
              <a:rPr lang="ar-EG" sz="2000" dirty="0" smtClean="0"/>
              <a:t>التمييز ليس </a:t>
            </a:r>
            <a:r>
              <a:rPr lang="ar-EG" sz="2000" dirty="0"/>
              <a:t>دقيقاً. وبالفعل، فمن المسلم به على نطاق واسع اليوم على صعيد المجتمع </a:t>
            </a:r>
            <a:r>
              <a:rPr lang="ar-EG" sz="2000" dirty="0" smtClean="0"/>
              <a:t>الدولي</a:t>
            </a:r>
            <a:r>
              <a:rPr lang="ar-EG" sz="2000" dirty="0"/>
              <a:t> </a:t>
            </a:r>
            <a:r>
              <a:rPr lang="ar-EG" sz="2000" dirty="0" smtClean="0"/>
              <a:t>هو </a:t>
            </a:r>
            <a:r>
              <a:rPr lang="ar-EG" sz="2000" dirty="0"/>
              <a:t>أنه نظراً لأن التزامات حقوق الإنسان تستمد من الاعتراف بالحقوق الأصلية </a:t>
            </a:r>
            <a:r>
              <a:rPr lang="ar-EG" sz="2000" dirty="0" smtClean="0"/>
              <a:t>للبشر كافة </a:t>
            </a:r>
            <a:r>
              <a:rPr lang="ar-EG" sz="2000" dirty="0"/>
              <a:t>وبأن هذه الحقوق يمكن أن تتأثر في أوقات السلم وكذلك في أوقات الحرب،فإن تطبيق القانون الدولي لحقوق الإنسان يستمر في حالات </a:t>
            </a:r>
            <a:r>
              <a:rPr lang="ar-EG" sz="2000" dirty="0" smtClean="0"/>
              <a:t>النزاع </a:t>
            </a:r>
            <a:r>
              <a:rPr lang="ar-EG" sz="2000" dirty="0"/>
              <a:t>المسلح. وعلاوة </a:t>
            </a:r>
            <a:r>
              <a:rPr lang="ar-EG" sz="2000" dirty="0" smtClean="0"/>
              <a:t>على ذلك</a:t>
            </a:r>
            <a:r>
              <a:rPr lang="ar-EG" sz="2000" dirty="0"/>
              <a:t>، ليس هناك في معاهدات حقوق الإنسان ما يشير إلى أنها لا تطبق في حالات </a:t>
            </a:r>
            <a:r>
              <a:rPr lang="ar-EG" sz="2000" dirty="0" smtClean="0"/>
              <a:t>التزاع المسلح</a:t>
            </a:r>
            <a:r>
              <a:rPr lang="ar-EG" sz="2000" dirty="0"/>
              <a:t>. ونتيجة لذلك، تعتبر مجموعتا القوانين – القانون الدولي لحقوق الإنسان </a:t>
            </a:r>
            <a:r>
              <a:rPr lang="ar-EG" sz="2000" dirty="0" smtClean="0"/>
              <a:t>والقانون الإنساني </a:t>
            </a:r>
            <a:r>
              <a:rPr lang="ar-EG" sz="2000" dirty="0"/>
              <a:t>الدولي – مصدرين متكاملين للالتزامات في حالات النزاع المسلح. وعلى </a:t>
            </a:r>
            <a:r>
              <a:rPr lang="ar-EG" sz="2000" dirty="0" smtClean="0"/>
              <a:t>سبيل المثال</a:t>
            </a:r>
            <a:r>
              <a:rPr lang="ar-EG" sz="2000" dirty="0"/>
              <a:t>، أشارت اللجنة المعنية بحقوق الإنسان، في تعليقيها العامين رقم ۲۹(۲۰۰۱) </a:t>
            </a:r>
            <a:r>
              <a:rPr lang="ar-EG" sz="2000" dirty="0" smtClean="0"/>
              <a:t>ورقم31 (٢٠٠٤</a:t>
            </a:r>
            <a:r>
              <a:rPr lang="ar-EG" sz="2000" dirty="0"/>
              <a:t>) إلى أن العهد الدولي الخاص بالحقوق المدنية والسياسية ينطبق أيضاً في </a:t>
            </a:r>
            <a:r>
              <a:rPr lang="ar-EG" sz="2000" dirty="0" smtClean="0"/>
              <a:t>حالات التراع </a:t>
            </a:r>
            <a:r>
              <a:rPr lang="ar-EG" sz="2000" dirty="0"/>
              <a:t>المسلح التي تنطبق فيها قواعد القانون الإنساني الدولي ). </a:t>
            </a:r>
            <a:endParaRPr lang="ar-EG" sz="2000" dirty="0" smtClean="0"/>
          </a:p>
          <a:p>
            <a:pPr algn="justLow" rtl="1"/>
            <a:endParaRPr lang="ar-EG" sz="2000" dirty="0"/>
          </a:p>
          <a:p>
            <a:pPr algn="justLow" rtl="1"/>
            <a:endParaRPr lang="ar-EG" sz="2000" dirty="0" smtClean="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31275" y="1716043"/>
            <a:ext cx="2466975" cy="3837222"/>
          </a:xfrm>
          <a:prstGeom prst="rect">
            <a:avLst/>
          </a:prstGeom>
        </p:spPr>
      </p:pic>
    </p:spTree>
    <p:extLst>
      <p:ext uri="{BB962C8B-B14F-4D97-AF65-F5344CB8AC3E}">
        <p14:creationId xmlns:p14="http://schemas.microsoft.com/office/powerpoint/2010/main" val="223638345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44920108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987187" y="1455168"/>
            <a:ext cx="7530480" cy="4401205"/>
          </a:xfrm>
          <a:prstGeom prst="rect">
            <a:avLst/>
          </a:prstGeom>
          <a:noFill/>
        </p:spPr>
        <p:txBody>
          <a:bodyPr wrap="square" rtlCol="0">
            <a:spAutoFit/>
          </a:bodyPr>
          <a:lstStyle/>
          <a:p>
            <a:pPr algn="justLow" rtl="1"/>
            <a:r>
              <a:rPr lang="ar-EG" sz="2000" dirty="0" smtClean="0"/>
              <a:t>وسلم </a:t>
            </a:r>
            <a:r>
              <a:rPr lang="ar-EG" sz="2000" dirty="0"/>
              <a:t>كذلك مجلس </a:t>
            </a:r>
            <a:r>
              <a:rPr lang="ar-EG" sz="2000" dirty="0" smtClean="0"/>
              <a:t>حقوق الإنسان </a:t>
            </a:r>
            <a:r>
              <a:rPr lang="ar-EG" sz="2000" dirty="0"/>
              <a:t>في قراره ٩/٩ بأن قانون حقوق الإنسان والقانون الإنساني الدولي </a:t>
            </a:r>
            <a:r>
              <a:rPr lang="ar-EG" sz="2000" b="1" dirty="0" smtClean="0"/>
              <a:t>متكاملان ويعزز </a:t>
            </a:r>
            <a:r>
              <a:rPr lang="ar-EG" sz="2000" b="1" dirty="0"/>
              <a:t>أحدهما الآخر</a:t>
            </a:r>
            <a:r>
              <a:rPr lang="ar-EG" sz="2000" dirty="0"/>
              <a:t>. واعتبر المجلس أن جميع حقوق الإنسان تتطلب حماية </a:t>
            </a:r>
            <a:r>
              <a:rPr lang="ar-EG" sz="2000" dirty="0" smtClean="0"/>
              <a:t>متساوية ، وأن </a:t>
            </a:r>
            <a:r>
              <a:rPr lang="ar-EG" sz="2000" dirty="0"/>
              <a:t>الحماية المقدمة بموجب قانون حقوق الإنسان تستمر أثناء حالات الصراع </a:t>
            </a:r>
            <a:r>
              <a:rPr lang="ar-EG" sz="2000" dirty="0" smtClean="0"/>
              <a:t>المسلح ، مع </a:t>
            </a:r>
            <a:r>
              <a:rPr lang="ar-EG" sz="2000" dirty="0"/>
              <a:t>مراعاة الأوقات التي ينطبق فيها القانون الإنساني الدولي بوصفه قانوناً </a:t>
            </a:r>
            <a:r>
              <a:rPr lang="ar-EG" sz="2000" dirty="0" smtClean="0"/>
              <a:t>خاصاً ، وكرر </a:t>
            </a:r>
            <a:r>
              <a:rPr lang="ar-EG" sz="2000" dirty="0"/>
              <a:t>التأكيد </a:t>
            </a:r>
            <a:r>
              <a:rPr lang="ar-EG" sz="2000" dirty="0" smtClean="0"/>
              <a:t>أنها تخاذ </a:t>
            </a:r>
            <a:r>
              <a:rPr lang="ar-EG" sz="2000" dirty="0"/>
              <a:t>تدابير فعالة لضمان ورصد تنفيذ معايير حقوق </a:t>
            </a:r>
            <a:r>
              <a:rPr lang="ar-EG" sz="2000" dirty="0" smtClean="0"/>
              <a:t>الإنسان في </a:t>
            </a:r>
            <a:r>
              <a:rPr lang="ar-EG" sz="2000" dirty="0"/>
              <a:t>ما يتعلق بالسكان المدنيين في حالات الصراع المسلح، بمن فيهم السكان الواقعون </a:t>
            </a:r>
            <a:r>
              <a:rPr lang="ar-EG" sz="2000" dirty="0" smtClean="0"/>
              <a:t>تحت الاحتلال </a:t>
            </a:r>
            <a:r>
              <a:rPr lang="ar-EG" sz="2000" dirty="0"/>
              <a:t>الأجنبي، وأنه ينبغي توفير حماية فعالة ضد انتهاك حقوق الإنسان لهؤلاء </a:t>
            </a:r>
            <a:r>
              <a:rPr lang="ar-EG" sz="2000" dirty="0" smtClean="0"/>
              <a:t>السكان ، وفقاً </a:t>
            </a:r>
            <a:r>
              <a:rPr lang="ar-EG" sz="2000" dirty="0"/>
              <a:t>للقانون الدولي لحقوق الإنسان والقانون الإنساني الدولي </a:t>
            </a:r>
            <a:r>
              <a:rPr lang="ar-EG" sz="2000" dirty="0" smtClean="0"/>
              <a:t>المنطبق.</a:t>
            </a:r>
          </a:p>
          <a:p>
            <a:pPr algn="justLow" rtl="1"/>
            <a:r>
              <a:rPr lang="ar-EG" sz="2000" dirty="0" smtClean="0"/>
              <a:t> وخلال </a:t>
            </a:r>
            <a:r>
              <a:rPr lang="ar-EG" sz="2000" dirty="0"/>
              <a:t>السنوات القليلة الماضية، أثار تطبيق قواعد القانون الدولي لحقوق </a:t>
            </a:r>
            <a:r>
              <a:rPr lang="ar-EG" sz="2000" dirty="0" smtClean="0"/>
              <a:t>الإنسان والقانون </a:t>
            </a:r>
            <a:r>
              <a:rPr lang="ar-EG" sz="2000" dirty="0"/>
              <a:t>الإنساني الدولي على حالات </a:t>
            </a:r>
            <a:r>
              <a:rPr lang="ar-EG" sz="2000" dirty="0" smtClean="0"/>
              <a:t>النزاع </a:t>
            </a:r>
            <a:r>
              <a:rPr lang="ar-EG" sz="2000" dirty="0"/>
              <a:t>المسلح سلسلة من الأسئلة تتعلق بتنفيذ تدابيرحمائية محددة تكفلها كلتا مجموعتي القوانين. فقد أدى تطبيقهما بصورة متزامنة إلى </a:t>
            </a:r>
            <a:r>
              <a:rPr lang="ar-EG" sz="2000" dirty="0" smtClean="0"/>
              <a:t>لبس بشأن التزامات الأطراف في النزاع ، و نطاق تلك الالتزامات ، و المعايير التي يتعين تطبيقها        و المستفيدين من تلك التدابير الحمائية .</a:t>
            </a:r>
            <a:endParaRPr lang="ar-EG" sz="2000" dirty="0"/>
          </a:p>
          <a:p>
            <a:pPr algn="justLow" rtl="1"/>
            <a:endParaRPr lang="en-US" sz="2000" dirty="0"/>
          </a:p>
        </p:txBody>
      </p:sp>
      <p:pic>
        <p:nvPicPr>
          <p:cNvPr id="16" name="Picture 15"/>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979027" y="1595155"/>
            <a:ext cx="2937501" cy="4261218"/>
          </a:xfrm>
          <a:prstGeom prst="rect">
            <a:avLst/>
          </a:prstGeom>
        </p:spPr>
      </p:pic>
    </p:spTree>
    <p:extLst>
      <p:ext uri="{BB962C8B-B14F-4D97-AF65-F5344CB8AC3E}">
        <p14:creationId xmlns:p14="http://schemas.microsoft.com/office/powerpoint/2010/main" val="23413606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52714" y="424220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127027653"/>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169652" y="1304021"/>
            <a:ext cx="7348016" cy="7417415"/>
          </a:xfrm>
          <a:prstGeom prst="rect">
            <a:avLst/>
          </a:prstGeom>
          <a:noFill/>
        </p:spPr>
        <p:txBody>
          <a:bodyPr wrap="square" rtlCol="0">
            <a:spAutoFit/>
          </a:bodyPr>
          <a:lstStyle/>
          <a:p>
            <a:pPr algn="justLow" rtl="1"/>
            <a:r>
              <a:rPr lang="ar-EG" sz="2000" b="1" u="sng" dirty="0" smtClean="0">
                <a:solidFill>
                  <a:srgbClr val="C00000"/>
                </a:solidFill>
              </a:rPr>
              <a:t>2- مصادر القانون الدولي لحقوق الإنسان و القانون الإنساني الدولي :</a:t>
            </a:r>
          </a:p>
          <a:p>
            <a:pPr algn="justLow" rtl="1"/>
            <a:endParaRPr lang="ar-EG" sz="2400" b="1" dirty="0">
              <a:solidFill>
                <a:srgbClr val="C00000"/>
              </a:solidFill>
            </a:endParaRPr>
          </a:p>
          <a:p>
            <a:pPr algn="justLow" rtl="1"/>
            <a:r>
              <a:rPr lang="ar-EG" sz="2000" dirty="0" smtClean="0"/>
              <a:t>على الرغم من تباين الجذور التاريخية و الفقهية لكل من القانون الدولي لحقوق الإنسان و القانون الإنساني الدولي ، فإنهما يشتركان في هدف حماية جميع الأشخاص و يستندان إلى مبادئ احترام حياة الأشخاص و رفاههم و كرامتهم . ومن وجهة نظر قانونية ، يستمد كل من القانون الدولي لحقوق الإنسان و القانون الدولي الإنساني مصدرهما من سلسلة من المعاهدات الدولية التي عززها و كملها القانون الدولي العرفي .</a:t>
            </a:r>
            <a:endParaRPr lang="ar-EG" sz="2000" dirty="0"/>
          </a:p>
          <a:p>
            <a:pPr algn="justLow" rtl="1"/>
            <a:r>
              <a:rPr lang="ar-EG" sz="2000" dirty="0"/>
              <a:t>لكل قانون من القانونين المصادر الخاصة به حيث يوجد أعراف واتفاقيات خاصة </a:t>
            </a:r>
            <a:r>
              <a:rPr lang="ar-EG" sz="2000" dirty="0" smtClean="0"/>
              <a:t>بكل قانون </a:t>
            </a:r>
            <a:r>
              <a:rPr lang="ar-EG" sz="2000" dirty="0"/>
              <a:t>منها ، فالقانون الدولي الإنساني تحكمه قوانين وأعراف الحرب المستقرة عبر </a:t>
            </a:r>
            <a:r>
              <a:rPr lang="ar-EG" sz="2000" dirty="0" smtClean="0"/>
              <a:t>القـرون وما </a:t>
            </a:r>
            <a:r>
              <a:rPr lang="ar-EG" sz="2000" dirty="0"/>
              <a:t>تم تقنينه وابتداعه في اتفاقيات دولية </a:t>
            </a:r>
            <a:r>
              <a:rPr lang="ar-EG" sz="2000" dirty="0" smtClean="0"/>
              <a:t>مثل </a:t>
            </a:r>
            <a:r>
              <a:rPr lang="ar-EG" sz="2000" dirty="0"/>
              <a:t>اتفاقيات لاهاي لعـام1899 ، 1907 واتفاقيات جنيف لعامي 1929 ، 1949 ، بينما استطاع القـانـون </a:t>
            </a:r>
            <a:r>
              <a:rPr lang="ar-EG" sz="2000" dirty="0" smtClean="0"/>
              <a:t>الـدولي لحقوق </a:t>
            </a:r>
            <a:r>
              <a:rPr lang="ar-EG" sz="2000" dirty="0"/>
              <a:t>الإنسان العثور على مصادر خاصة به حيث تم إصدار العهود و المواثيق </a:t>
            </a:r>
            <a:r>
              <a:rPr lang="ar-EG" sz="2000" dirty="0" smtClean="0"/>
              <a:t> و الاتفاقيـات التي </a:t>
            </a:r>
            <a:r>
              <a:rPr lang="ar-EG" sz="2000" dirty="0"/>
              <a:t>تحمي الحقوق الأساسية للإنسان ، مثل الإعلان العالمي لحقوق </a:t>
            </a:r>
            <a:r>
              <a:rPr lang="ar-EG" sz="2000" dirty="0" smtClean="0"/>
              <a:t>الإنسان </a:t>
            </a:r>
            <a:r>
              <a:rPr lang="ar-EG" sz="2000" dirty="0"/>
              <a:t>، والعهدين </a:t>
            </a:r>
            <a:r>
              <a:rPr lang="ar-EG" sz="2000" dirty="0" smtClean="0"/>
              <a:t>الدوليين للحقوق </a:t>
            </a:r>
            <a:r>
              <a:rPr lang="ar-EG" sz="2000" dirty="0"/>
              <a:t>المدنية والسياسية ، والحقوق الاقتصادية والاجتماعية والثقافية لعام </a:t>
            </a:r>
            <a:r>
              <a:rPr lang="ar-EG" sz="2000" dirty="0" smtClean="0"/>
              <a:t>1966.</a:t>
            </a:r>
          </a:p>
          <a:p>
            <a:pPr algn="justLow" rtl="1"/>
            <a:endParaRPr lang="ar-EG" sz="2400" b="1" dirty="0">
              <a:solidFill>
                <a:srgbClr val="C00000"/>
              </a:solidFill>
            </a:endParaRPr>
          </a:p>
          <a:p>
            <a:pPr algn="justLow" rtl="1"/>
            <a:endParaRPr lang="ar-EG" sz="2400" b="1" dirty="0" smtClean="0">
              <a:solidFill>
                <a:srgbClr val="C00000"/>
              </a:solidFill>
            </a:endParaRPr>
          </a:p>
          <a:p>
            <a:pPr algn="justLow" rtl="1"/>
            <a:endParaRPr lang="ar-EG" sz="2400" b="1" dirty="0">
              <a:solidFill>
                <a:srgbClr val="C00000"/>
              </a:solidFill>
            </a:endParaRPr>
          </a:p>
          <a:p>
            <a:pPr algn="justLow" rtl="1"/>
            <a:endParaRPr lang="ar-EG" sz="2400" b="1" dirty="0" smtClean="0">
              <a:solidFill>
                <a:srgbClr val="C00000"/>
              </a:solidFill>
            </a:endParaRPr>
          </a:p>
          <a:p>
            <a:pPr algn="justLow" rtl="1"/>
            <a:endParaRPr lang="ar-EG" sz="2400" b="1" dirty="0">
              <a:solidFill>
                <a:srgbClr val="C00000"/>
              </a:solidFill>
            </a:endParaRPr>
          </a:p>
          <a:p>
            <a:pPr algn="justLow" rtl="1"/>
            <a:endParaRPr lang="ar-EG" sz="2400" b="1" dirty="0" smtClean="0">
              <a:solidFill>
                <a:srgbClr val="C00000"/>
              </a:solidFill>
            </a:endParaRPr>
          </a:p>
          <a:p>
            <a:pPr algn="justLow" rtl="1"/>
            <a:endParaRPr lang="ar-EG" sz="2400" b="1" dirty="0">
              <a:solidFill>
                <a:srgbClr val="C00000"/>
              </a:solidFill>
            </a:endParaRPr>
          </a:p>
          <a:p>
            <a:pPr algn="justLow" rtl="1"/>
            <a:endParaRPr lang="ar-EG" sz="2400" b="1" dirty="0">
              <a:solidFill>
                <a:srgbClr val="C00000"/>
              </a:solidFill>
            </a:endParaRPr>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054049" y="1753176"/>
            <a:ext cx="2933700" cy="4015309"/>
          </a:xfrm>
          <a:prstGeom prst="rect">
            <a:avLst/>
          </a:prstGeom>
        </p:spPr>
      </p:pic>
    </p:spTree>
    <p:extLst>
      <p:ext uri="{BB962C8B-B14F-4D97-AF65-F5344CB8AC3E}">
        <p14:creationId xmlns:p14="http://schemas.microsoft.com/office/powerpoint/2010/main" val="49040993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61387878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103843" y="1068947"/>
            <a:ext cx="7413824" cy="7448193"/>
          </a:xfrm>
          <a:prstGeom prst="rect">
            <a:avLst/>
          </a:prstGeom>
          <a:noFill/>
        </p:spPr>
        <p:txBody>
          <a:bodyPr wrap="square" rtlCol="0">
            <a:spAutoFit/>
          </a:bodyPr>
          <a:lstStyle/>
          <a:p>
            <a:pPr algn="justLow" rtl="1"/>
            <a:r>
              <a:rPr lang="ar-EG" sz="2000" b="1" u="sng" dirty="0" smtClean="0">
                <a:solidFill>
                  <a:srgbClr val="C00000"/>
                </a:solidFill>
              </a:rPr>
              <a:t>3-القانون الدولي الجنائي : </a:t>
            </a:r>
          </a:p>
          <a:p>
            <a:pPr algn="justLow" rtl="1"/>
            <a:r>
              <a:rPr lang="ar-EG" sz="2000" dirty="0"/>
              <a:t>القـانـون </a:t>
            </a:r>
            <a:r>
              <a:rPr lang="ar-EG" sz="2000" dirty="0" smtClean="0"/>
              <a:t>الـدولي الجنائي </a:t>
            </a:r>
            <a:r>
              <a:rPr lang="ar-EG" sz="2000" dirty="0"/>
              <a:t>هو أحد فروع القانون الدولي العام الذي يطبق على الجرائم الدولية، فيقـرر </a:t>
            </a:r>
            <a:r>
              <a:rPr lang="ar-EG" sz="2000" dirty="0" smtClean="0"/>
              <a:t>ماهيتهـا وأركانها </a:t>
            </a:r>
            <a:r>
              <a:rPr lang="ar-EG" sz="2000" dirty="0"/>
              <a:t>والعقوبات المقرر لها والتي تقضي بها محكمة جنائية دولية باسـم المجتمـع </a:t>
            </a:r>
            <a:r>
              <a:rPr lang="ar-EG" sz="2000" dirty="0" smtClean="0"/>
              <a:t>الـدولي لإضرارها </a:t>
            </a:r>
            <a:r>
              <a:rPr lang="ar-EG" sz="2000" dirty="0"/>
              <a:t>بالسلم و الأمن </a:t>
            </a:r>
            <a:r>
              <a:rPr lang="ar-EG" sz="2000" dirty="0" smtClean="0"/>
              <a:t>الدولي.</a:t>
            </a:r>
          </a:p>
          <a:p>
            <a:pPr algn="justLow" rtl="1"/>
            <a:r>
              <a:rPr lang="ar-EG" sz="2000" dirty="0" smtClean="0"/>
              <a:t>  ويجب </a:t>
            </a:r>
            <a:r>
              <a:rPr lang="ar-EG" sz="2000" dirty="0"/>
              <a:t>علينا أن </a:t>
            </a:r>
            <a:r>
              <a:rPr lang="ar-EG" sz="2000" b="1" dirty="0"/>
              <a:t>نفرق بين القانون الدولي الجنائي و القانون الجنائي الدولي </a:t>
            </a:r>
            <a:r>
              <a:rPr lang="ar-EG" sz="2000" dirty="0"/>
              <a:t>حيث </a:t>
            </a:r>
            <a:r>
              <a:rPr lang="ar-EG" sz="2000" dirty="0" smtClean="0"/>
              <a:t>يطبق </a:t>
            </a:r>
            <a:r>
              <a:rPr lang="ar-EG" sz="2000" b="1" dirty="0" smtClean="0"/>
              <a:t>الأول</a:t>
            </a:r>
            <a:r>
              <a:rPr lang="ar-EG" sz="2000" dirty="0" smtClean="0"/>
              <a:t> </a:t>
            </a:r>
            <a:r>
              <a:rPr lang="ar-EG" sz="2000" dirty="0"/>
              <a:t>على طوائف الجرائم الدولية التي تم إدراجها في المادة الخامسة مـن النظـام </a:t>
            </a:r>
            <a:r>
              <a:rPr lang="ar-EG" sz="2000" dirty="0" smtClean="0"/>
              <a:t>الأساسـي للمحكمة </a:t>
            </a:r>
            <a:r>
              <a:rPr lang="ar-EG" sz="2000" dirty="0"/>
              <a:t>الجنائية الدولية، والتي تتمثل في أربع طوائف هي جرائم الحرب ، وجرائم الإبـادة ،والجرائم ضد الإنسانية وجريمة العدوان ، </a:t>
            </a:r>
            <a:r>
              <a:rPr lang="ar-EG" sz="2000" b="1" dirty="0"/>
              <a:t>أما القانون الجنائي الدولي</a:t>
            </a:r>
            <a:r>
              <a:rPr lang="ar-EG" sz="2000" dirty="0"/>
              <a:t> فلا ينطبـق علـى </a:t>
            </a:r>
            <a:r>
              <a:rPr lang="ar-EG" sz="2000" dirty="0" smtClean="0"/>
              <a:t>هـذه الطوائف </a:t>
            </a:r>
            <a:r>
              <a:rPr lang="ar-EG" sz="2000" dirty="0"/>
              <a:t>من الجرائم الدولية، وإنما ينطبق على </a:t>
            </a:r>
            <a:r>
              <a:rPr lang="ar-EG" sz="2000" b="1" dirty="0"/>
              <a:t>الجرائم المنظمة عبر الحدود الوطنيـة</a:t>
            </a:r>
            <a:r>
              <a:rPr lang="ar-EG" sz="2000" dirty="0"/>
              <a:t>، </a:t>
            </a:r>
            <a:r>
              <a:rPr lang="ar-EG" sz="2000" dirty="0" smtClean="0"/>
              <a:t>وهـي جرائم </a:t>
            </a:r>
            <a:r>
              <a:rPr lang="ar-EG" sz="2000" dirty="0"/>
              <a:t>معاقب عليها بموجب القانون الداخلي للدول، ولكنها ترتكب في عدة دول أو من </a:t>
            </a:r>
            <a:r>
              <a:rPr lang="ar-EG" sz="2000" dirty="0" smtClean="0"/>
              <a:t>أشخاص ينتمون </a:t>
            </a:r>
            <a:r>
              <a:rPr lang="ar-EG" sz="2000" dirty="0"/>
              <a:t>لعدة دول كجرائم غسيل الأموال والاتجار بالأشخاص والاتجار </a:t>
            </a:r>
            <a:r>
              <a:rPr lang="ar-EG" sz="2000" dirty="0" smtClean="0"/>
              <a:t>بالمخدرات أو جرائم الإرهاب . وعلى </a:t>
            </a:r>
            <a:r>
              <a:rPr lang="ar-EG" sz="2000" dirty="0"/>
              <a:t>ذلك فالقانون الجنائي الدولي هو فرع من فروع القانون الداخلي يعاقـب </a:t>
            </a:r>
            <a:r>
              <a:rPr lang="ar-EG" sz="2000" dirty="0" smtClean="0"/>
              <a:t>علـى جرائم </a:t>
            </a:r>
            <a:r>
              <a:rPr lang="ar-EG" sz="2000" dirty="0"/>
              <a:t>ذات طبيعة عالمية لارتكابها في عدة دول أو بواسطة أشخاص ينتمون لعدة دول مما يثيرمشكلة القانون الجنائي الواجب التطبيق وكيفية تحقيق التعاون القضائي بين سلطات الدولتين أوالدول المعنية بالجريمة وتبادل تسليم المجرمين أو المحكوم عليهم ... الخ . أما القانون </a:t>
            </a:r>
            <a:r>
              <a:rPr lang="ar-EG" sz="2000" dirty="0" smtClean="0"/>
              <a:t>الـدولي الجنائي فيطبق بشأن الجرائم الدولية و المبينة أركانها و العقاب عليها في نظام روما الأساسي وغيره من الاتفاقيات الدولية المتعلقة بتلك الجرائم .</a:t>
            </a:r>
          </a:p>
          <a:p>
            <a:pPr algn="justLow" rtl="1"/>
            <a:endParaRPr lang="ar-EG" sz="2000" dirty="0"/>
          </a:p>
          <a:p>
            <a:pPr algn="justLow" rtl="1"/>
            <a:endParaRPr lang="ar-EG" sz="2000" dirty="0" smtClean="0"/>
          </a:p>
          <a:p>
            <a:pPr algn="justLow" rtl="1"/>
            <a:endParaRPr lang="ar-EG" sz="2000" dirty="0"/>
          </a:p>
          <a:p>
            <a:pPr algn="justLow" rtl="1"/>
            <a:endParaRPr lang="ar-EG" sz="2000" dirty="0" smtClean="0"/>
          </a:p>
          <a:p>
            <a:pPr algn="justLow" rtl="1"/>
            <a:endParaRPr lang="ar-EG" sz="2000" dirty="0"/>
          </a:p>
          <a:p>
            <a:pPr algn="justLow" rtl="1"/>
            <a:endParaRPr lang="ar-EG" sz="2000" dirty="0"/>
          </a:p>
          <a:p>
            <a:pPr algn="justLow" rtl="1"/>
            <a:endParaRPr lang="en-US" dirty="0"/>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18611" y="1678617"/>
            <a:ext cx="2910349" cy="4135995"/>
          </a:xfrm>
          <a:prstGeom prst="rect">
            <a:avLst/>
          </a:prstGeom>
        </p:spPr>
      </p:pic>
    </p:spTree>
    <p:extLst>
      <p:ext uri="{BB962C8B-B14F-4D97-AF65-F5344CB8AC3E}">
        <p14:creationId xmlns:p14="http://schemas.microsoft.com/office/powerpoint/2010/main" val="259840560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1217976146"/>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938509" y="1146220"/>
            <a:ext cx="7579159" cy="6217087"/>
          </a:xfrm>
          <a:prstGeom prst="rect">
            <a:avLst/>
          </a:prstGeom>
          <a:noFill/>
        </p:spPr>
        <p:txBody>
          <a:bodyPr wrap="square" rtlCol="0">
            <a:spAutoFit/>
          </a:bodyPr>
          <a:lstStyle/>
          <a:p>
            <a:pPr algn="justLow" rtl="1"/>
            <a:r>
              <a:rPr lang="ar-EG" sz="2000" b="1" u="sng" dirty="0" smtClean="0">
                <a:solidFill>
                  <a:srgbClr val="C00000"/>
                </a:solidFill>
              </a:rPr>
              <a:t>4- التمييز بين القانون الدولي الإنساني و القانون الدولي الجنائي :</a:t>
            </a:r>
          </a:p>
          <a:p>
            <a:pPr algn="justLow" rtl="1"/>
            <a:r>
              <a:rPr lang="ar-EG" sz="2000" dirty="0" smtClean="0"/>
              <a:t> فقد ذهب البعض إلى حد القول بأن العلاقة بين القانونين – باعتبارهما فرعين للقانون الدولي العام – تتقارب و تتفاعل وتتداخل إلى حد كبير لدرجة إمكانية استيعاب القانون الدولي الجنائي في القانون الدولي الإنساني بما قد يشكل قانوناً واحداً ، حيث يكون الأول أداة تطبيق و تنفيذ للثاني . و </a:t>
            </a:r>
            <a:r>
              <a:rPr lang="ar-EG" sz="2000" b="1" dirty="0" smtClean="0"/>
              <a:t>قد استدل هذا الجانب إلى عدة حجج لتأييد نظريتهم القائلة بوحدة القانونين تتمثل فيما يلي :</a:t>
            </a:r>
          </a:p>
          <a:p>
            <a:pPr algn="justLow" rtl="1"/>
            <a:r>
              <a:rPr lang="ar-EG" sz="2000" dirty="0" smtClean="0"/>
              <a:t>أ-أن كلا القانونين يعمل في إطار واحد وهو </a:t>
            </a:r>
            <a:r>
              <a:rPr lang="ar-EG" sz="2000" b="1" dirty="0" smtClean="0"/>
              <a:t>تحقيق الأمن و السلام للفرد </a:t>
            </a:r>
            <a:r>
              <a:rPr lang="ar-EG" sz="2000" dirty="0" smtClean="0"/>
              <a:t>الإنساني على المستوى العالمي .</a:t>
            </a:r>
          </a:p>
          <a:p>
            <a:pPr algn="justLow" rtl="1"/>
            <a:r>
              <a:rPr lang="ar-EG" sz="2000" dirty="0" smtClean="0"/>
              <a:t>ب-أن كلا القانونين ينتميان إلى رافد واحد وهو القانون الدولي العام و يستقيان مصادرهما من الاتفاقيات و الأعراف الدولية .</a:t>
            </a:r>
          </a:p>
          <a:p>
            <a:pPr algn="justLow" rtl="1"/>
            <a:r>
              <a:rPr lang="ar-EG" sz="2000" b="1" dirty="0" smtClean="0"/>
              <a:t>وعلى الرغم من أوجه التقارب ، تظل هناك بعض الفروق الجوهرية بين القانون الدولي الإنساني و القانون الدولي الجنائي :</a:t>
            </a:r>
          </a:p>
          <a:p>
            <a:pPr algn="justLow" rtl="1"/>
            <a:r>
              <a:rPr lang="ar-EG" sz="2000" b="1" dirty="0" smtClean="0"/>
              <a:t>أ-القانون الدولي الإنساني لا يطبق إلإ في الحرب و النزاعات المسلحة الدولية و الداخلية </a:t>
            </a:r>
            <a:r>
              <a:rPr lang="ar-EG" sz="2000" dirty="0" smtClean="0"/>
              <a:t>، بينما لا يرتبط تطبيق القانون الدولي الجنائي بحالة الحرب أو وجود نزاع مسلح بل هو يطبق – في الغالب بعد أن تضع الحرب أوزارها و يتم البحث و التحقيق عمن يكون قد ارتكب جرائم دولية خلالها .</a:t>
            </a:r>
          </a:p>
          <a:p>
            <a:pPr algn="justLow" rtl="1"/>
            <a:endParaRPr lang="ar-EG" sz="2000" dirty="0"/>
          </a:p>
          <a:p>
            <a:pPr algn="justLow" rtl="1"/>
            <a:endParaRPr lang="ar-EG" sz="2000" dirty="0" smtClean="0"/>
          </a:p>
          <a:p>
            <a:pPr algn="justLow" rtl="1"/>
            <a:endParaRPr lang="ar-EG" sz="2000" dirty="0"/>
          </a:p>
          <a:p>
            <a:pPr algn="justLow" rtl="1"/>
            <a:endParaRPr lang="en-US"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883292" y="1797089"/>
            <a:ext cx="2842441" cy="3839436"/>
          </a:xfrm>
          <a:prstGeom prst="rect">
            <a:avLst/>
          </a:prstGeom>
        </p:spPr>
      </p:pic>
    </p:spTree>
    <p:extLst>
      <p:ext uri="{BB962C8B-B14F-4D97-AF65-F5344CB8AC3E}">
        <p14:creationId xmlns:p14="http://schemas.microsoft.com/office/powerpoint/2010/main" val="258572433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391518557"/>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1636475" y="581548"/>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359210" y="1273509"/>
            <a:ext cx="8158458" cy="2862322"/>
          </a:xfrm>
          <a:prstGeom prst="rect">
            <a:avLst/>
          </a:prstGeom>
          <a:noFill/>
        </p:spPr>
        <p:txBody>
          <a:bodyPr wrap="square" rtlCol="0">
            <a:spAutoFit/>
          </a:bodyPr>
          <a:lstStyle/>
          <a:p>
            <a:pPr algn="justLow" rtl="1"/>
            <a:r>
              <a:rPr lang="ar-EG" sz="2000" b="1" dirty="0"/>
              <a:t>ب</a:t>
            </a:r>
            <a:r>
              <a:rPr lang="ar-EG" sz="2000" dirty="0"/>
              <a:t> - القانون الدولي الجنائي له مبادئه الخاصة مثل </a:t>
            </a:r>
            <a:r>
              <a:rPr lang="ar-EG" sz="2000" b="1" dirty="0"/>
              <a:t>مبدأ الشرعية الجنائية </a:t>
            </a:r>
            <a:r>
              <a:rPr lang="ar-EG" sz="2000" dirty="0"/>
              <a:t>حيث لا يتم </a:t>
            </a:r>
            <a:r>
              <a:rPr lang="ar-EG" sz="2000" dirty="0" smtClean="0"/>
              <a:t>المحاكمة             و </a:t>
            </a:r>
            <a:r>
              <a:rPr lang="ar-EG" sz="2000" dirty="0"/>
              <a:t>العقاب على جريمة ما لم يكن منصوصا عليها فيه من قبل ، بينما القانون الدولي الإنساني لاتهيمن عليه تلك المبادئ </a:t>
            </a:r>
            <a:r>
              <a:rPr lang="ar-EG" sz="2000" dirty="0" smtClean="0"/>
              <a:t>.</a:t>
            </a:r>
          </a:p>
          <a:p>
            <a:pPr algn="justLow" rtl="1"/>
            <a:r>
              <a:rPr lang="ar-EG" sz="2000" b="1" dirty="0" smtClean="0"/>
              <a:t>جـ</a:t>
            </a:r>
            <a:r>
              <a:rPr lang="ar-EG" sz="2000" dirty="0" smtClean="0"/>
              <a:t> </a:t>
            </a:r>
            <a:r>
              <a:rPr lang="ar-EG" sz="2000" dirty="0"/>
              <a:t>- القانون الدولي الجنائي يعد بمثابة أثر أو نتيجة لمخالفة القانون الدولي الإنساني ،وبالتالي فإن تطبيقه يأتي لاحقا على ارتكاب مخالفات للقانون الدولي الإنسائي </a:t>
            </a:r>
            <a:r>
              <a:rPr lang="ar-EG" sz="2000" dirty="0" smtClean="0"/>
              <a:t>.</a:t>
            </a:r>
          </a:p>
          <a:p>
            <a:pPr algn="justLow" rtl="1"/>
            <a:r>
              <a:rPr lang="ar-EG" sz="2000" b="1" dirty="0" smtClean="0"/>
              <a:t>د</a:t>
            </a:r>
            <a:r>
              <a:rPr lang="ar-EG" sz="2000" dirty="0" smtClean="0"/>
              <a:t> </a:t>
            </a:r>
            <a:r>
              <a:rPr lang="ar-EG" sz="2000" dirty="0"/>
              <a:t>- </a:t>
            </a:r>
            <a:r>
              <a:rPr lang="ar-EG" sz="2000" b="1" dirty="0"/>
              <a:t>لكل قانون من القانونين مصادره الخاصة </a:t>
            </a:r>
            <a:r>
              <a:rPr lang="ar-EG" sz="2000" dirty="0"/>
              <a:t>، فالقانون الدولي الإنساني مصادره تتمثل </a:t>
            </a:r>
            <a:r>
              <a:rPr lang="ar-EG" sz="2000" dirty="0" smtClean="0"/>
              <a:t>فـي الأعراف </a:t>
            </a:r>
            <a:r>
              <a:rPr lang="ar-EG" sz="2000" dirty="0"/>
              <a:t>والاتفاقيات المتعلقة بالحرب ومن أمثلتها اتفاقيات جنيف لعام 1949 </a:t>
            </a:r>
            <a:r>
              <a:rPr lang="ar-EG" sz="2000" dirty="0" smtClean="0"/>
              <a:t>وبروتوكولاتهـا  لعام </a:t>
            </a:r>
            <a:r>
              <a:rPr lang="ar-EG" sz="2000" dirty="0"/>
              <a:t>1977 ، واتفاقيات لاهاي لعامي 1899 ، 1907 ، بينما القانون الدولي الجنائي </a:t>
            </a:r>
            <a:r>
              <a:rPr lang="ar-EG" sz="2000" dirty="0" smtClean="0"/>
              <a:t>ينحـصر في </a:t>
            </a:r>
            <a:r>
              <a:rPr lang="ar-EG" sz="2000" dirty="0"/>
              <a:t>الاتفاقيات والقواعد التي تتضمن الجرائم الدولية كالنظام الأساسي للمحكمة الجنائية الدولية.</a:t>
            </a:r>
            <a:endParaRPr lang="en-US" dirty="0"/>
          </a:p>
        </p:txBody>
      </p:sp>
      <p:pic>
        <p:nvPicPr>
          <p:cNvPr id="12" name="Picture 1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847639" y="1707276"/>
            <a:ext cx="2450843" cy="4107336"/>
          </a:xfrm>
          <a:prstGeom prst="rect">
            <a:avLst/>
          </a:prstGeom>
        </p:spPr>
      </p:pic>
    </p:spTree>
    <p:extLst>
      <p:ext uri="{BB962C8B-B14F-4D97-AF65-F5344CB8AC3E}">
        <p14:creationId xmlns:p14="http://schemas.microsoft.com/office/powerpoint/2010/main" val="13207299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605307" y="1554714"/>
            <a:ext cx="11943074" cy="491128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nvPr>
        </p:nvGraphicFramePr>
        <p:xfrm>
          <a:off x="1632032" y="3136633"/>
          <a:ext cx="10653745" cy="282186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280308" y="1428065"/>
            <a:ext cx="12005469" cy="461665"/>
          </a:xfrm>
          <a:prstGeom prst="rect">
            <a:avLst/>
          </a:prstGeom>
          <a:noFill/>
        </p:spPr>
        <p:txBody>
          <a:bodyPr wrap="square" rtlCol="0">
            <a:spAutoFit/>
          </a:bodyPr>
          <a:lstStyle/>
          <a:p>
            <a:pPr algn="justLow" rtl="1"/>
            <a:r>
              <a:rPr lang="ar-EG" sz="2400" smtClean="0"/>
              <a:t> </a:t>
            </a:r>
            <a:endParaRPr lang="en-US"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264248" y="31296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16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54848" y="597022"/>
            <a:ext cx="5660739" cy="461665"/>
          </a:xfrm>
          <a:prstGeom prst="rect">
            <a:avLst/>
          </a:prstGeom>
          <a:noFill/>
        </p:spPr>
        <p:txBody>
          <a:bodyPr wrap="square" rtlCol="0">
            <a:spAutoFit/>
          </a:bodyPr>
          <a:lstStyle/>
          <a:p>
            <a:pPr lvl="0" algn="ctr"/>
            <a:r>
              <a:rPr lang="ar-EG" sz="2400" b="1" dirty="0" smtClean="0">
                <a:solidFill>
                  <a:srgbClr val="2D3956"/>
                </a:solidFill>
              </a:rPr>
              <a:t>ثالثا: </a:t>
            </a:r>
            <a:r>
              <a:rPr lang="ar-EG" sz="2400" b="1" dirty="0">
                <a:solidFill>
                  <a:srgbClr val="2D3956"/>
                </a:solidFill>
              </a:rPr>
              <a:t>ما هو النزاع في الفضاء السيبراني؟</a:t>
            </a:r>
            <a:endParaRPr lang="en-US" sz="2400" b="1" dirty="0">
              <a:solidFill>
                <a:srgbClr val="2D3956"/>
              </a:solidFill>
            </a:endParaRPr>
          </a:p>
        </p:txBody>
      </p:sp>
      <p:graphicFrame>
        <p:nvGraphicFramePr>
          <p:cNvPr id="12" name="Diagram 11"/>
          <p:cNvGraphicFramePr/>
          <p:nvPr>
            <p:extLst>
              <p:ext uri="{D42A27DB-BD31-4B8C-83A1-F6EECF244321}">
                <p14:modId xmlns:p14="http://schemas.microsoft.com/office/powerpoint/2010/main" val="1267509889"/>
              </p:ext>
            </p:extLst>
          </p:nvPr>
        </p:nvGraphicFramePr>
        <p:xfrm>
          <a:off x="723332" y="1834291"/>
          <a:ext cx="12883486" cy="4378685"/>
        </p:xfrm>
        <a:graphic>
          <a:graphicData uri="http://schemas.openxmlformats.org/drawingml/2006/diagram">
            <dgm:relIds xmlns:dgm="http://schemas.openxmlformats.org/drawingml/2006/diagram" xmlns:r="http://schemas.openxmlformats.org/officeDocument/2006/relationships" r:dm="rId12" r:lo="rId13" r:qs="rId14" r:cs="rId15"/>
          </a:graphicData>
        </a:graphic>
      </p:graphicFrame>
      <p:graphicFrame>
        <p:nvGraphicFramePr>
          <p:cNvPr id="17" name="Diagram 16"/>
          <p:cNvGraphicFramePr/>
          <p:nvPr>
            <p:extLst>
              <p:ext uri="{D42A27DB-BD31-4B8C-83A1-F6EECF244321}">
                <p14:modId xmlns:p14="http://schemas.microsoft.com/office/powerpoint/2010/main" val="2826098186"/>
              </p:ext>
            </p:extLst>
          </p:nvPr>
        </p:nvGraphicFramePr>
        <p:xfrm>
          <a:off x="3567447" y="2364950"/>
          <a:ext cx="8718331" cy="3873124"/>
        </p:xfrm>
        <a:graphic>
          <a:graphicData uri="http://schemas.openxmlformats.org/drawingml/2006/diagram">
            <dgm:relIds xmlns:dgm="http://schemas.openxmlformats.org/drawingml/2006/diagram" xmlns:r="http://schemas.openxmlformats.org/officeDocument/2006/relationships" r:dm="rId17" r:lo="rId18" r:qs="rId19" r:cs="rId20"/>
          </a:graphicData>
        </a:graphic>
      </p:graphicFrame>
      <p:pic>
        <p:nvPicPr>
          <p:cNvPr id="13" name="Picture 12"/>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851643" y="1774724"/>
            <a:ext cx="2265245" cy="3923352"/>
          </a:xfrm>
          <a:prstGeom prst="rect">
            <a:avLst/>
          </a:prstGeom>
        </p:spPr>
      </p:pic>
    </p:spTree>
    <p:extLst>
      <p:ext uri="{BB962C8B-B14F-4D97-AF65-F5344CB8AC3E}">
        <p14:creationId xmlns:p14="http://schemas.microsoft.com/office/powerpoint/2010/main" val="56289421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TextBox 3">
            <a:extLst>
              <a:ext uri="{FF2B5EF4-FFF2-40B4-BE49-F238E27FC236}">
                <a16:creationId xmlns="" xmlns:a16="http://schemas.microsoft.com/office/drawing/2014/main" id="{904B7CA6-23A4-2E24-5FFC-ECEA38831F6A}"/>
              </a:ext>
            </a:extLst>
          </p:cNvPr>
          <p:cNvSpPr txBox="1"/>
          <p:nvPr/>
        </p:nvSpPr>
        <p:spPr>
          <a:xfrm>
            <a:off x="5520918" y="846854"/>
            <a:ext cx="4359207" cy="461665"/>
          </a:xfrm>
          <a:prstGeom prst="rect">
            <a:avLst/>
          </a:prstGeom>
          <a:noFill/>
        </p:spPr>
        <p:txBody>
          <a:bodyPr wrap="square" rtlCol="0">
            <a:spAutoFit/>
          </a:bodyPr>
          <a:lstStyle/>
          <a:p>
            <a:pPr lvl="0" algn="ctr" rtl="1"/>
            <a:r>
              <a:rPr lang="ar-EG" sz="2400" b="1" dirty="0" smtClean="0">
                <a:solidFill>
                  <a:srgbClr val="C00000"/>
                </a:solidFill>
              </a:rPr>
              <a:t>1-ماهية النزاع السيبراني</a:t>
            </a:r>
            <a:endParaRPr lang="en-US" sz="2400" dirty="0">
              <a:solidFill>
                <a:srgbClr val="C00000"/>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32149859"/>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2555523" y="554932"/>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2660554" y="1571900"/>
            <a:ext cx="8814480" cy="5940088"/>
          </a:xfrm>
          <a:prstGeom prst="rect">
            <a:avLst/>
          </a:prstGeom>
          <a:noFill/>
        </p:spPr>
        <p:txBody>
          <a:bodyPr wrap="square" rtlCol="0">
            <a:spAutoFit/>
          </a:bodyPr>
          <a:lstStyle/>
          <a:p>
            <a:pPr algn="justLow" rtl="1"/>
            <a:r>
              <a:rPr lang="ar-EG" sz="2000" dirty="0"/>
              <a:t>يشير تعبير النزاع في الفضاء السيبراني إلى </a:t>
            </a:r>
            <a:r>
              <a:rPr lang="ar-EG" sz="2000" dirty="0" smtClean="0"/>
              <a:t>الأفعال </a:t>
            </a:r>
            <a:r>
              <a:rPr lang="ar-EG" sz="2000" dirty="0"/>
              <a:t>التي يتخذها أطراف نزاع ما، لتحقيق ميزة على خصومهم في الفضاء السيبراني باستخدام أدوات تقنية مختلفة وتقنيات تعتمد على البشر. ومن الناحية النظرية، يمكن تحقيق المزايا عن طريق </a:t>
            </a:r>
            <a:r>
              <a:rPr lang="ar-EG" sz="2000" dirty="0" smtClean="0"/>
              <a:t>إتلاف </a:t>
            </a:r>
            <a:r>
              <a:rPr lang="ar-EG" sz="2000" dirty="0"/>
              <a:t>أو تدمير أو إعطاب أو نهب أنظمة الحاسوب لدى الخصم )»الهجوم السيبراني«(، أو بالحصول على معلومات </a:t>
            </a:r>
            <a:r>
              <a:rPr lang="ar-EG" sz="2000" dirty="0" smtClean="0"/>
              <a:t>يُفضل </a:t>
            </a:r>
            <a:r>
              <a:rPr lang="ar-EG" sz="2000" dirty="0"/>
              <a:t>الخصم أن تبقى سرية )»التجسس السيبراني« أو </a:t>
            </a:r>
            <a:r>
              <a:rPr lang="ar-EG" sz="2000" dirty="0" smtClean="0"/>
              <a:t>»الاستغلال </a:t>
            </a:r>
            <a:r>
              <a:rPr lang="ar-EG" sz="2000" dirty="0"/>
              <a:t>السيبراني«(. ويُتاح لطائفة متنوعة من الفاعلين الحصول على </a:t>
            </a:r>
            <a:r>
              <a:rPr lang="ar-EG" sz="2000" dirty="0" smtClean="0"/>
              <a:t>هذه الأدوات </a:t>
            </a:r>
            <a:r>
              <a:rPr lang="ar-EG" sz="2000" dirty="0"/>
              <a:t>والتقنيات، ومنهم الدول القومية، </a:t>
            </a:r>
            <a:r>
              <a:rPr lang="ar-EG" sz="2000" dirty="0" smtClean="0"/>
              <a:t>والأفراد</a:t>
            </a:r>
            <a:r>
              <a:rPr lang="ar-EG" sz="2000" dirty="0"/>
              <a:t>، ومجموعات الجريمة المنظمة، والمجموعات </a:t>
            </a:r>
            <a:r>
              <a:rPr lang="ar-EG" sz="2000" dirty="0" smtClean="0"/>
              <a:t>الإرهابية</a:t>
            </a:r>
            <a:r>
              <a:rPr lang="ar-EG" sz="2000" dirty="0"/>
              <a:t>، وتتباين بشدة الدوافع إلى استخدام الهجمات السيبرانية ً و/ أو التجسس السيبراني، ويشمل ذلك التجسس أغراضا مالية وعسكرية وسياسية وشخصية. ويختلف النزاع في الفضاء السيبراني عن النزاع في الفضاء المادي في كثير من النواحي، وقد تصعب نسبة العمليات السيبرانية المعادية إلى طرف مسؤول. وما زالت مشاكل الحماية من العمليات السيبرانية المعادية وردعها </a:t>
            </a:r>
            <a:r>
              <a:rPr lang="ar-EG" sz="2000" dirty="0" smtClean="0"/>
              <a:t>بلا </a:t>
            </a:r>
            <a:r>
              <a:rPr lang="ar-EG" sz="2000" dirty="0"/>
              <a:t>حل من الناحية الفكرية. ولميثاق </a:t>
            </a:r>
            <a:r>
              <a:rPr lang="ar-EG" sz="2000" dirty="0" smtClean="0"/>
              <a:t>الأمم </a:t>
            </a:r>
            <a:r>
              <a:rPr lang="ar-EG" sz="2000" dirty="0"/>
              <a:t>المتحدة واتفاقيات جنيف صلة وثيقة بالعمليات السيبرانية لكن سمات هذه الصلة غير واضحة اليوم </a:t>
            </a:r>
            <a:r>
              <a:rPr lang="ar-EG" sz="2000" dirty="0" smtClean="0"/>
              <a:t>لأن </a:t>
            </a:r>
            <a:r>
              <a:rPr lang="ar-EG" sz="2000" dirty="0"/>
              <a:t>الفضاء السيبراني شيء جديد بالمقارنة بهذه الصكوك. </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23" name="Picture 22"/>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408012" y="554932"/>
            <a:ext cx="2082398" cy="5368293"/>
          </a:xfrm>
          <a:prstGeom prst="rect">
            <a:avLst/>
          </a:prstGeom>
        </p:spPr>
      </p:pic>
    </p:spTree>
    <p:extLst>
      <p:ext uri="{BB962C8B-B14F-4D97-AF65-F5344CB8AC3E}">
        <p14:creationId xmlns:p14="http://schemas.microsoft.com/office/powerpoint/2010/main" val="18687247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166895912"/>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2407650" y="583447"/>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en-US"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4240042" y="1227815"/>
            <a:ext cx="7355733" cy="11449288"/>
          </a:xfrm>
          <a:prstGeom prst="rect">
            <a:avLst/>
          </a:prstGeom>
          <a:noFill/>
        </p:spPr>
        <p:txBody>
          <a:bodyPr wrap="square" rtlCol="0">
            <a:spAutoFit/>
          </a:bodyPr>
          <a:lstStyle/>
          <a:p>
            <a:pPr algn="justLow" rtl="1"/>
            <a:r>
              <a:rPr lang="ar-EG" sz="2000" dirty="0"/>
              <a:t>قد يكون من المفيد تقسيم أدوات وتقنيات النزاع في الفضاء السيبراني إلى أدوات ترتكز </a:t>
            </a:r>
            <a:r>
              <a:rPr lang="ar-EG" sz="2000" dirty="0" smtClean="0"/>
              <a:t>على التكنولوجيا </a:t>
            </a:r>
            <a:r>
              <a:rPr lang="ar-EG" sz="2000" dirty="0"/>
              <a:t>وتقنيات تُركِّز على البشر. وتُتيح الأدوات والتقنيات الهجومية لطرف معادٍ </a:t>
            </a:r>
            <a:r>
              <a:rPr lang="ar-EG" sz="2000" dirty="0" smtClean="0"/>
              <a:t>أن يرتكب فعلاً ضاراً . </a:t>
            </a:r>
            <a:r>
              <a:rPr lang="ar-EG" sz="2000" dirty="0"/>
              <a:t>أمَّا الأدوات والتقنيات الدفاعية فتسعى إلى منع طرف معادٍ من أن </a:t>
            </a:r>
            <a:r>
              <a:rPr lang="ar-EG" sz="2000" dirty="0" smtClean="0"/>
              <a:t>يفعل هذا</a:t>
            </a:r>
            <a:r>
              <a:rPr lang="ar-EG" sz="2000" dirty="0"/>
              <a:t>.</a:t>
            </a:r>
          </a:p>
          <a:p>
            <a:pPr algn="r" rtl="1"/>
            <a:r>
              <a:rPr lang="ar-EG" sz="2000" b="1" u="sng" dirty="0" smtClean="0">
                <a:solidFill>
                  <a:srgbClr val="C00000"/>
                </a:solidFill>
              </a:rPr>
              <a:t>- أدوات </a:t>
            </a:r>
            <a:r>
              <a:rPr lang="ar-EG" sz="2000" b="1" u="sng" dirty="0">
                <a:solidFill>
                  <a:srgbClr val="C00000"/>
                </a:solidFill>
              </a:rPr>
              <a:t>تقوم على </a:t>
            </a:r>
            <a:r>
              <a:rPr lang="ar-EG" sz="2000" b="1" u="sng" dirty="0" smtClean="0">
                <a:solidFill>
                  <a:srgbClr val="C00000"/>
                </a:solidFill>
              </a:rPr>
              <a:t>التكنولوجيا :</a:t>
            </a:r>
            <a:endParaRPr lang="ar-EG" sz="2000" b="1" u="sng" dirty="0">
              <a:solidFill>
                <a:srgbClr val="C00000"/>
              </a:solidFill>
            </a:endParaRPr>
          </a:p>
          <a:p>
            <a:pPr algn="justLow" rtl="1"/>
            <a:r>
              <a:rPr lang="ar-EG" sz="2000" dirty="0"/>
              <a:t>تتطلَّب الأدوات الهجومية ثلاثة عناصر:</a:t>
            </a:r>
          </a:p>
          <a:p>
            <a:pPr algn="justLow" rtl="1"/>
            <a:r>
              <a:rPr lang="ar-EG" sz="2000" dirty="0"/>
              <a:t>1. تشير إمكانية الوصول إلى الكيفية التي يصل بها الطرف المعادي إلى </a:t>
            </a:r>
            <a:r>
              <a:rPr lang="ar-EG" sz="2000" dirty="0" smtClean="0"/>
              <a:t>تكنولوجيا المعلومات </a:t>
            </a:r>
            <a:r>
              <a:rPr lang="ar-EG" sz="2000" dirty="0"/>
              <a:t>ذات الاهتمام. وقد يكون هذا الوصول عن بعد )على سبيل المثال </a:t>
            </a:r>
            <a:r>
              <a:rPr lang="ar-EG" sz="2000" dirty="0" smtClean="0"/>
              <a:t>من خلال </a:t>
            </a:r>
            <a:r>
              <a:rPr lang="ar-EG" sz="2000" dirty="0"/>
              <a:t>الإنترنت، أو خط هاتفي عادي مرتبط به، أو اختراق الشبكة </a:t>
            </a:r>
            <a:r>
              <a:rPr lang="ar-EG" sz="2000" dirty="0" smtClean="0"/>
              <a:t>اللاسلكية المتصل بها . </a:t>
            </a:r>
            <a:r>
              <a:rPr lang="ar-EG" sz="2000" dirty="0"/>
              <a:t>وعوضًا عن ذلك، قد يتطلَّب الوصول القُرْب الشديد )على </a:t>
            </a:r>
            <a:r>
              <a:rPr lang="ar-EG" sz="2000" dirty="0" smtClean="0"/>
              <a:t>سبيل المثال </a:t>
            </a:r>
            <a:r>
              <a:rPr lang="ar-EG" sz="2000" dirty="0"/>
              <a:t>جواسيس يعملون أو يخدمون كمُشغِّلين أو فنيي خدمات، أو </a:t>
            </a:r>
            <a:r>
              <a:rPr lang="ar-EG" sz="2000" dirty="0" smtClean="0"/>
              <a:t>مُورِّدين) .</a:t>
            </a:r>
            <a:endParaRPr lang="ar-EG" sz="2000" dirty="0"/>
          </a:p>
          <a:p>
            <a:pPr algn="justLow" rtl="1"/>
            <a:r>
              <a:rPr lang="ar-EG" sz="2000" dirty="0"/>
              <a:t>وقد يكون الوصول عن قُرْب أيضًا في أي موضع في سلسلة التوريد )</a:t>
            </a:r>
            <a:r>
              <a:rPr lang="ar-EG" sz="2000" dirty="0" smtClean="0"/>
              <a:t>على سبيل </a:t>
            </a:r>
            <a:r>
              <a:rPr lang="ar-EG" sz="2000" dirty="0"/>
              <a:t>المثال أثناء تصنيع رقائق الحاسوب أو تجميعها، أو تحميل </a:t>
            </a:r>
            <a:r>
              <a:rPr lang="ar-EG" sz="2000" dirty="0" smtClean="0"/>
              <a:t>برمجيات الحاسوب</a:t>
            </a:r>
            <a:r>
              <a:rPr lang="ar-EG" sz="2000" dirty="0"/>
              <a:t>، أو إرسالها إلى </a:t>
            </a:r>
            <a:r>
              <a:rPr lang="ar-EG" sz="2000" dirty="0" smtClean="0"/>
              <a:t>المتلقي </a:t>
            </a:r>
            <a:r>
              <a:rPr lang="ar-EG" sz="2000" dirty="0"/>
              <a:t>أو </a:t>
            </a:r>
            <a:r>
              <a:rPr lang="ar-EG" sz="2000" dirty="0" smtClean="0"/>
              <a:t>تشغيلها) .</a:t>
            </a:r>
            <a:endParaRPr lang="ar-EG" sz="2000" dirty="0"/>
          </a:p>
          <a:p>
            <a:pPr algn="r" rtl="1"/>
            <a:r>
              <a:rPr lang="ar-EG" sz="2000" dirty="0"/>
              <a:t>2. موطن الضعف هو جانب من تكنولوجيا المعلومات يمكن استغلاله في </a:t>
            </a:r>
            <a:r>
              <a:rPr lang="ar-EG" sz="2000" dirty="0" smtClean="0"/>
              <a:t>النيل من هذه التكنولوجيا</a:t>
            </a:r>
            <a:r>
              <a:rPr lang="ar-EG" sz="2000" dirty="0"/>
              <a:t>. وقد يتم إيجاد مواطن الضعف بلا قصد من خلال عيب في التصميم أو التنفيذ، أو يتم إدخاله </a:t>
            </a:r>
            <a:r>
              <a:rPr lang="ar-EG" sz="2000" dirty="0" smtClean="0"/>
              <a:t>عمداً .</a:t>
            </a:r>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a:endParaRPr lang="ar-EG" sz="2000" dirty="0"/>
          </a:p>
          <a:p>
            <a:pPr algn="r" rtl="1"/>
            <a:endParaRPr lang="ar-EG" sz="2000" dirty="0"/>
          </a:p>
          <a:p>
            <a:pPr algn="r" rtl="1"/>
            <a:endParaRPr lang="ar-EG" sz="2000" dirty="0"/>
          </a:p>
          <a:p>
            <a:pPr algn="r" rtl="1"/>
            <a:endParaRPr lang="ar-EG" sz="2000" dirty="0"/>
          </a:p>
          <a:p>
            <a:pPr algn="r" rtl="1"/>
            <a:endParaRPr lang="ar-EG" dirty="0"/>
          </a:p>
          <a:p>
            <a:pPr algn="r" rtl="1"/>
            <a:endParaRPr lang="ar-EG" dirty="0"/>
          </a:p>
          <a:p>
            <a:pPr algn="r" rtl="1"/>
            <a:endParaRPr lang="ar-EG" dirty="0"/>
          </a:p>
          <a:p>
            <a:pPr algn="r" rtl="1"/>
            <a:endParaRPr lang="ar-EG" dirty="0"/>
          </a:p>
          <a:p>
            <a:pPr algn="r" rtl="1"/>
            <a:endParaRPr lang="ar-EG" dirty="0"/>
          </a:p>
          <a:p>
            <a:pPr algn="r" rtl="1"/>
            <a:endParaRPr lang="ar-EG" dirty="0" smtClean="0"/>
          </a:p>
          <a:p>
            <a:pPr algn="r" rtl="1"/>
            <a:endParaRPr lang="ar-EG" dirty="0"/>
          </a:p>
          <a:p>
            <a:pPr algn="r" rtl="1"/>
            <a:endParaRPr lang="ar-EG" dirty="0" smtClean="0"/>
          </a:p>
          <a:p>
            <a:pPr algn="r" rtl="1"/>
            <a:endParaRPr lang="ar-EG" dirty="0" smtClean="0"/>
          </a:p>
          <a:p>
            <a:pPr algn="r" rtl="1"/>
            <a:endParaRPr lang="en-US" dirty="0"/>
          </a:p>
        </p:txBody>
      </p:sp>
      <p:pic>
        <p:nvPicPr>
          <p:cNvPr id="12" name="Picture 11"/>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130300" y="1673664"/>
            <a:ext cx="3096851" cy="3827249"/>
          </a:xfrm>
          <a:prstGeom prst="rect">
            <a:avLst/>
          </a:prstGeom>
        </p:spPr>
      </p:pic>
      <p:sp>
        <p:nvSpPr>
          <p:cNvPr id="13" name="TextBox 12">
            <a:extLst>
              <a:ext uri="{FF2B5EF4-FFF2-40B4-BE49-F238E27FC236}">
                <a16:creationId xmlns="" xmlns:a16="http://schemas.microsoft.com/office/drawing/2014/main" id="{904B7CA6-23A4-2E24-5FFC-ECEA38831F6A}"/>
              </a:ext>
            </a:extLst>
          </p:cNvPr>
          <p:cNvSpPr txBox="1"/>
          <p:nvPr/>
        </p:nvSpPr>
        <p:spPr>
          <a:xfrm>
            <a:off x="5308530" y="697658"/>
            <a:ext cx="4359207" cy="461665"/>
          </a:xfrm>
          <a:prstGeom prst="rect">
            <a:avLst/>
          </a:prstGeom>
          <a:noFill/>
        </p:spPr>
        <p:txBody>
          <a:bodyPr wrap="square" rtlCol="0">
            <a:spAutoFit/>
          </a:bodyPr>
          <a:lstStyle/>
          <a:p>
            <a:pPr lvl="0" algn="ctr" rtl="1"/>
            <a:r>
              <a:rPr lang="en-US" sz="2400" b="1" dirty="0" smtClean="0">
                <a:solidFill>
                  <a:srgbClr val="C00000"/>
                </a:solidFill>
              </a:rPr>
              <a:t>2</a:t>
            </a:r>
            <a:r>
              <a:rPr lang="ar-EG" sz="2400" b="1" dirty="0" smtClean="0">
                <a:solidFill>
                  <a:srgbClr val="C00000"/>
                </a:solidFill>
              </a:rPr>
              <a:t>- أدوات و تقنيات النزاع السيبراني </a:t>
            </a:r>
            <a:endParaRPr lang="en-US" sz="2400" dirty="0">
              <a:solidFill>
                <a:srgbClr val="C00000"/>
              </a:solidFill>
            </a:endParaRPr>
          </a:p>
        </p:txBody>
      </p:sp>
    </p:spTree>
    <p:extLst>
      <p:ext uri="{BB962C8B-B14F-4D97-AF65-F5344CB8AC3E}">
        <p14:creationId xmlns:p14="http://schemas.microsoft.com/office/powerpoint/2010/main" val="14854920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5" name="Rectangle 4">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7" name="Diagram 6"/>
          <p:cNvGraphicFramePr/>
          <p:nvPr>
            <p:extLst>
              <p:ext uri="{D42A27DB-BD31-4B8C-83A1-F6EECF244321}">
                <p14:modId xmlns:p14="http://schemas.microsoft.com/office/powerpoint/2010/main" val="1041811971"/>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Rectangle 7">
            <a:extLst>
              <a:ext uri="{FF2B5EF4-FFF2-40B4-BE49-F238E27FC236}">
                <a16:creationId xmlns="" xmlns:a16="http://schemas.microsoft.com/office/drawing/2014/main"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9"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10"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1" name="TextBox 10"/>
          <p:cNvSpPr txBox="1"/>
          <p:nvPr/>
        </p:nvSpPr>
        <p:spPr>
          <a:xfrm>
            <a:off x="3527467" y="1506802"/>
            <a:ext cx="8068308" cy="3785652"/>
          </a:xfrm>
          <a:prstGeom prst="rect">
            <a:avLst/>
          </a:prstGeom>
          <a:noFill/>
        </p:spPr>
        <p:txBody>
          <a:bodyPr wrap="square" rtlCol="0">
            <a:spAutoFit/>
          </a:bodyPr>
          <a:lstStyle/>
          <a:p>
            <a:pPr algn="justLow" rtl="1"/>
            <a:r>
              <a:rPr lang="ar-EG" sz="2000" dirty="0" smtClean="0"/>
              <a:t>3. الحمولة </a:t>
            </a:r>
            <a:r>
              <a:rPr lang="ar-EG" sz="2000" dirty="0"/>
              <a:t>هي التعبير المستخدم للإشارة إلى الآلية التي تُستعمل للتأثير </a:t>
            </a:r>
            <a:r>
              <a:rPr lang="ar-EG" sz="2000" dirty="0" smtClean="0"/>
              <a:t>على تكنولوجيا </a:t>
            </a:r>
            <a:r>
              <a:rPr lang="ar-EG" sz="2000" dirty="0"/>
              <a:t>المعلومات بعد استخدام إمكانية الوصول في استغلال </a:t>
            </a:r>
            <a:r>
              <a:rPr lang="ar-EG" sz="2000" dirty="0" smtClean="0"/>
              <a:t>موطن الضعف</a:t>
            </a:r>
            <a:r>
              <a:rPr lang="ar-EG" sz="2000" dirty="0"/>
              <a:t>. على سبيل المثال، حالما يتم إدخال عامل تأثير في البرمجيات )</a:t>
            </a:r>
            <a:r>
              <a:rPr lang="ar-EG" sz="2000" dirty="0" smtClean="0"/>
              <a:t>مثل فيروس</a:t>
            </a:r>
            <a:r>
              <a:rPr lang="ar-EG" sz="2000" dirty="0"/>
              <a:t>( إلى حاسوب، يمكن برمجة حمولته لتفعل أشياء كثيرة- إعادة إنتاج </a:t>
            </a:r>
            <a:r>
              <a:rPr lang="ar-EG" sz="2000" dirty="0" smtClean="0"/>
              <a:t>أو</a:t>
            </a:r>
            <a:r>
              <a:rPr lang="ar-EG" sz="2000" dirty="0"/>
              <a:t>إرسال نفسه، أو تدمير الملفات على الجهاز أو تغييرها. ويمكن تصميم </a:t>
            </a:r>
            <a:r>
              <a:rPr lang="ar-EG" sz="2000" dirty="0" smtClean="0"/>
              <a:t>الحمولة لتفعل </a:t>
            </a:r>
            <a:r>
              <a:rPr lang="ar-EG" sz="2000" dirty="0"/>
              <a:t>أكثر من شيء واحد أو لتتصرف في أوقات مختلفة. وإذا كانت </a:t>
            </a:r>
            <a:r>
              <a:rPr lang="ar-EG" sz="2000" dirty="0" smtClean="0"/>
              <a:t>قناة الاتصال </a:t>
            </a:r>
            <a:r>
              <a:rPr lang="ar-EG" sz="2000" dirty="0"/>
              <a:t>متاحة، فإنه يمكن تحديث الحمولة عن بعد.</a:t>
            </a:r>
          </a:p>
          <a:p>
            <a:pPr algn="justLow" rtl="1"/>
            <a:r>
              <a:rPr lang="ar-EG" sz="2000" dirty="0"/>
              <a:t>وتتناول </a:t>
            </a:r>
            <a:r>
              <a:rPr lang="ar-EG" sz="2000" b="1" dirty="0"/>
              <a:t>الأدوات الدفاعية </a:t>
            </a:r>
            <a:r>
              <a:rPr lang="ar-EG" sz="2000" dirty="0"/>
              <a:t>واحدًا أو أكثر من هذه العناصر. فبعض الأدوات </a:t>
            </a:r>
            <a:r>
              <a:rPr lang="ar-EG" sz="2000" dirty="0" smtClean="0"/>
              <a:t>(مثل جدران </a:t>
            </a:r>
            <a:r>
              <a:rPr lang="ar-EG" sz="2000" dirty="0"/>
              <a:t>الحماية </a:t>
            </a:r>
            <a:r>
              <a:rPr lang="ar-EG" sz="2000" dirty="0" smtClean="0"/>
              <a:t>الإلكترونية)  </a:t>
            </a:r>
            <a:r>
              <a:rPr lang="ar-EG" sz="2000" dirty="0"/>
              <a:t>تُغلِق طرق الوصول التي قد تُترَك بطريق السهو مفتوحة. </a:t>
            </a:r>
            <a:r>
              <a:rPr lang="ar-EG" sz="2000" dirty="0" smtClean="0"/>
              <a:t>وتُحدِّد أدوات </a:t>
            </a:r>
            <a:r>
              <a:rPr lang="ar-EG" sz="2000" dirty="0"/>
              <a:t>أخرى أخطاء البرمجة </a:t>
            </a:r>
            <a:r>
              <a:rPr lang="ar-EG" sz="2000" dirty="0" smtClean="0"/>
              <a:t>(مواطن الضعف)  </a:t>
            </a:r>
            <a:r>
              <a:rPr lang="ar-EG" sz="2000" dirty="0"/>
              <a:t>التي يمكن إصلاحها قبل أن يستطيع </a:t>
            </a:r>
            <a:r>
              <a:rPr lang="ar-EG" sz="2000" dirty="0" smtClean="0"/>
              <a:t>طرف معادٍ </a:t>
            </a:r>
            <a:r>
              <a:rPr lang="ar-EG" sz="2000" dirty="0"/>
              <a:t>استغلالها. لكن أدوات أخرى تعمل على منع طرف معادٍ من إحداث ضرر </a:t>
            </a:r>
            <a:r>
              <a:rPr lang="ar-EG" sz="2000" dirty="0" smtClean="0"/>
              <a:t>باستخدام أي </a:t>
            </a:r>
            <a:r>
              <a:rPr lang="ar-EG" sz="2000" dirty="0"/>
              <a:t>حمولة معينة )على سبيل المثال ملف سري قد يجري تشفيره بحيث إنه حتى إذا </a:t>
            </a:r>
            <a:r>
              <a:rPr lang="ar-EG" sz="2000" dirty="0" smtClean="0"/>
              <a:t>سُرِقت نسخة </a:t>
            </a:r>
            <a:r>
              <a:rPr lang="ar-EG" sz="2000" dirty="0"/>
              <a:t>منه من نظام الحاسوب، يصبح عديم الجدوى للطرف </a:t>
            </a:r>
            <a:r>
              <a:rPr lang="ar-EG" sz="2000" dirty="0" smtClean="0"/>
              <a:t>المعادي .</a:t>
            </a:r>
            <a:endParaRPr lang="ar-EG" sz="2000" b="1" u="sng" dirty="0">
              <a:solidFill>
                <a:srgbClr val="C00000"/>
              </a:solidFill>
            </a:endParaRPr>
          </a:p>
        </p:txBody>
      </p:sp>
      <p:pic>
        <p:nvPicPr>
          <p:cNvPr id="14" name="Picture 13"/>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305629" y="623850"/>
            <a:ext cx="1951796" cy="5408666"/>
          </a:xfrm>
          <a:prstGeom prst="rect">
            <a:avLst/>
          </a:prstGeom>
        </p:spPr>
      </p:pic>
    </p:spTree>
    <p:extLst>
      <p:ext uri="{BB962C8B-B14F-4D97-AF65-F5344CB8AC3E}">
        <p14:creationId xmlns:p14="http://schemas.microsoft.com/office/powerpoint/2010/main" val="164646496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3" name="Parallelogram 2">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 xmlns:a16="http://schemas.microsoft.com/office/drawing/2014/main" id="{778127ED-6700-AD6D-66AB-04E169E624AF}"/>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923145" y="-294191"/>
            <a:ext cx="2036258" cy="1800993"/>
          </a:xfrm>
          <a:prstGeom prst="rect">
            <a:avLst/>
          </a:prstGeom>
        </p:spPr>
      </p:pic>
      <p:graphicFrame>
        <p:nvGraphicFramePr>
          <p:cNvPr id="6" name="Diagram 5"/>
          <p:cNvGraphicFramePr/>
          <p:nvPr>
            <p:extLst>
              <p:ext uri="{D42A27DB-BD31-4B8C-83A1-F6EECF244321}">
                <p14:modId xmlns:p14="http://schemas.microsoft.com/office/powerpoint/2010/main" val="4088215845"/>
              </p:ext>
            </p:extLst>
          </p:nvPr>
        </p:nvGraphicFramePr>
        <p:xfrm>
          <a:off x="3598250" y="2151145"/>
          <a:ext cx="8204544" cy="348538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7" name="Rectangle 6">
            <a:extLst>
              <a:ext uri="{FF2B5EF4-FFF2-40B4-BE49-F238E27FC236}">
                <a16:creationId xmlns="" xmlns:a16="http://schemas.microsoft.com/office/drawing/2014/main" id="{6FE380F3-A68B-26EA-9084-2C15BB9E43F9}"/>
              </a:ext>
            </a:extLst>
          </p:cNvPr>
          <p:cNvSpPr/>
          <p:nvPr/>
        </p:nvSpPr>
        <p:spPr>
          <a:xfrm>
            <a:off x="3292816" y="51834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pic>
        <p:nvPicPr>
          <p:cNvPr id="8" name="Graphic 35">
            <a:extLst>
              <a:ext uri="{FF2B5EF4-FFF2-40B4-BE49-F238E27FC236}">
                <a16:creationId xmlns="" xmlns:a16="http://schemas.microsoft.com/office/drawing/2014/main" id="{D093BAF8-7BD7-E8F7-8798-6C01339128AB}"/>
              </a:ext>
            </a:extLst>
          </p:cNvPr>
          <p:cNvPicPr>
            <a:picLocks noChangeAspect="1"/>
          </p:cNvPicPr>
          <p:nvPr/>
        </p:nvPicPr>
        <p:blipFill>
          <a:blip r:embed="rId8">
            <a:extLst>
              <a:ext uri="{96DAC541-7B7A-43D3-8B79-37D633B846F1}">
                <asvg:svgBlip xmlns="" xmlns:asvg="http://schemas.microsoft.com/office/drawing/2016/SVG/main" r:embed="rId10"/>
              </a:ext>
            </a:extLst>
          </a:blip>
          <a:stretch>
            <a:fillRect/>
          </a:stretch>
        </p:blipFill>
        <p:spPr>
          <a:xfrm>
            <a:off x="280308" y="6043914"/>
            <a:ext cx="2167470" cy="591661"/>
          </a:xfrm>
          <a:prstGeom prst="rect">
            <a:avLst/>
          </a:prstGeom>
        </p:spPr>
      </p:pic>
      <p:pic>
        <p:nvPicPr>
          <p:cNvPr id="9" name="Graphic 36">
            <a:extLst>
              <a:ext uri="{FF2B5EF4-FFF2-40B4-BE49-F238E27FC236}">
                <a16:creationId xmlns="" xmlns:a16="http://schemas.microsoft.com/office/drawing/2014/main" id="{C2BDC60B-9FFF-D670-F0A7-0FBAF64501CF}"/>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923145" y="6311380"/>
            <a:ext cx="1879649" cy="309233"/>
          </a:xfrm>
          <a:prstGeom prst="rect">
            <a:avLst/>
          </a:prstGeom>
        </p:spPr>
      </p:pic>
      <p:sp>
        <p:nvSpPr>
          <p:cNvPr id="10" name="TextBox 9"/>
          <p:cNvSpPr txBox="1"/>
          <p:nvPr/>
        </p:nvSpPr>
        <p:spPr>
          <a:xfrm>
            <a:off x="3527467" y="1506802"/>
            <a:ext cx="8068308" cy="7478970"/>
          </a:xfrm>
          <a:prstGeom prst="rect">
            <a:avLst/>
          </a:prstGeom>
          <a:noFill/>
        </p:spPr>
        <p:txBody>
          <a:bodyPr wrap="square" rtlCol="0">
            <a:spAutoFit/>
          </a:bodyPr>
          <a:lstStyle/>
          <a:p>
            <a:pPr algn="r" rtl="1"/>
            <a:r>
              <a:rPr lang="ar-EG" sz="2000" b="1" u="sng" dirty="0">
                <a:solidFill>
                  <a:srgbClr val="C00000"/>
                </a:solidFill>
              </a:rPr>
              <a:t>- تقنيات تعتمد على البشر</a:t>
            </a:r>
          </a:p>
          <a:p>
            <a:pPr algn="justLow" rtl="1"/>
            <a:r>
              <a:rPr lang="ar-EG" sz="2000" dirty="0"/>
              <a:t>يتفاعل الناس مع تكنولوجيا المعلومات، وفي الغالب يكون خداع أو رشوة أو ابتزاز </a:t>
            </a:r>
            <a:r>
              <a:rPr lang="ar-EG" sz="2000" dirty="0" smtClean="0"/>
              <a:t>شخص مطلع </a:t>
            </a:r>
            <a:r>
              <a:rPr lang="ar-EG" sz="2000" dirty="0"/>
              <a:t>على الأسرار الداخلية لتنفيذ أوامر طرف معادٍ أسهل من تحقيق الوصول من </a:t>
            </a:r>
            <a:r>
              <a:rPr lang="ar-EG" sz="2000" dirty="0" smtClean="0"/>
              <a:t>خلال وسائل </a:t>
            </a:r>
            <a:r>
              <a:rPr lang="ar-EG" sz="2000" dirty="0"/>
              <a:t>تقنية محضة. على سبيل المثال، الوصول عن قرب إلى نظام قد يتحقق من </a:t>
            </a:r>
            <a:r>
              <a:rPr lang="ar-EG" sz="2000" dirty="0" smtClean="0"/>
              <a:t>خلال رشوة </a:t>
            </a:r>
            <a:r>
              <a:rPr lang="ar-EG" sz="2000" dirty="0"/>
              <a:t>حارس لإدخال وحدة تخزين محمولة إلى جهاز حاسوب. ويُمكن إحداث نقطة </a:t>
            </a:r>
            <a:r>
              <a:rPr lang="ar-EG" sz="2000" dirty="0" smtClean="0"/>
              <a:t>ضعف واختراق </a:t>
            </a:r>
            <a:r>
              <a:rPr lang="ar-EG" sz="2000" dirty="0"/>
              <a:t>عن طريق ابتزاز مُبرمِج لتسجيل شفرة معيبة. يُرجى ملاحظة أنه في مثل </a:t>
            </a:r>
            <a:r>
              <a:rPr lang="ar-EG" sz="2000" dirty="0" smtClean="0"/>
              <a:t>هذه الحالات</a:t>
            </a:r>
            <a:r>
              <a:rPr lang="ar-EG" sz="2000" dirty="0"/>
              <a:t>، يمكن الجمع بين الأدوات التقنية والتقنيات التي تستند إلى البشر.</a:t>
            </a:r>
          </a:p>
          <a:p>
            <a:pPr algn="justLow" rtl="1"/>
            <a:r>
              <a:rPr lang="ar-EG" sz="2000" dirty="0"/>
              <a:t>وتتضمَّن التقنيات الدفاعية المستندة إلى البشر في معظمها حث الناس على أن </a:t>
            </a:r>
            <a:r>
              <a:rPr lang="ar-EG" sz="2000" dirty="0" smtClean="0"/>
              <a:t>لا يتصرفوا </a:t>
            </a:r>
            <a:r>
              <a:rPr lang="ar-EG" sz="2000" dirty="0"/>
              <a:t>على نحو يُعرِّض الأمن للخطر. ويفيد التعليم في توعية </a:t>
            </a:r>
            <a:r>
              <a:rPr lang="ar-EG" sz="2000" dirty="0" smtClean="0"/>
              <a:t>بعض </a:t>
            </a:r>
            <a:r>
              <a:rPr lang="ar-EG" sz="2000" dirty="0"/>
              <a:t>الناس أن </a:t>
            </a:r>
            <a:r>
              <a:rPr lang="ar-EG" sz="2000" dirty="0" smtClean="0"/>
              <a:t>لا ينخدعوا </a:t>
            </a:r>
            <a:r>
              <a:rPr lang="ar-EG" sz="2000" dirty="0"/>
              <a:t>بعمليات الاحتيال التي يُقصد منها الحصول على أسماء تسجيل الدخول </a:t>
            </a:r>
            <a:r>
              <a:rPr lang="ar-EG" sz="2000" dirty="0" smtClean="0"/>
              <a:t>وكلمات السر</a:t>
            </a:r>
            <a:r>
              <a:rPr lang="ar-EG" sz="2000" dirty="0"/>
              <a:t>. وتقنع عمليات مراجعة النشاط </a:t>
            </a:r>
            <a:r>
              <a:rPr lang="ar-EG" sz="2000" dirty="0" smtClean="0"/>
              <a:t>بعض </a:t>
            </a:r>
            <a:r>
              <a:rPr lang="ar-EG" sz="2000" dirty="0"/>
              <a:t>الناس أن لا يستخدموا تكنولوجيا </a:t>
            </a:r>
            <a:r>
              <a:rPr lang="ar-EG" sz="2000" dirty="0" smtClean="0"/>
              <a:t>المعلومات على </a:t>
            </a:r>
            <a:r>
              <a:rPr lang="ar-EG" sz="2000" dirty="0"/>
              <a:t>نحو مريب مثير للشبهات. وتقنع مكافآت الإبلاغ </a:t>
            </a:r>
            <a:r>
              <a:rPr lang="ar-EG" sz="2000" dirty="0" smtClean="0"/>
              <a:t>بعض </a:t>
            </a:r>
            <a:r>
              <a:rPr lang="ar-EG" sz="2000" dirty="0"/>
              <a:t>الناس بالمبادرة إلى </a:t>
            </a:r>
            <a:r>
              <a:rPr lang="ar-EG" sz="2000" dirty="0" smtClean="0"/>
              <a:t>إبلاغ السلطات </a:t>
            </a:r>
            <a:r>
              <a:rPr lang="ar-EG" sz="2000" dirty="0"/>
              <a:t>المختصة عن أي نشاط مريب أو مشكوك فيه.</a:t>
            </a:r>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p:txBody>
      </p:sp>
      <p:pic>
        <p:nvPicPr>
          <p:cNvPr id="11" name="Picture 10"/>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1270024" y="635248"/>
            <a:ext cx="1951796" cy="5408666"/>
          </a:xfrm>
          <a:prstGeom prst="rect">
            <a:avLst/>
          </a:prstGeom>
        </p:spPr>
      </p:pic>
    </p:spTree>
    <p:extLst>
      <p:ext uri="{BB962C8B-B14F-4D97-AF65-F5344CB8AC3E}">
        <p14:creationId xmlns:p14="http://schemas.microsoft.com/office/powerpoint/2010/main" val="12437808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735391" y="1351255"/>
            <a:ext cx="11315582" cy="477004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660856" y="1303645"/>
            <a:ext cx="11390117"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941070" y="14566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08</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3" name="Diagram 12"/>
          <p:cNvGraphicFramePr/>
          <p:nvPr>
            <p:extLst>
              <p:ext uri="{D42A27DB-BD31-4B8C-83A1-F6EECF244321}">
                <p14:modId xmlns:p14="http://schemas.microsoft.com/office/powerpoint/2010/main" val="2151839032"/>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7" name="TextBox 16"/>
          <p:cNvSpPr txBox="1"/>
          <p:nvPr/>
        </p:nvSpPr>
        <p:spPr>
          <a:xfrm>
            <a:off x="3925298" y="1414509"/>
            <a:ext cx="7920957" cy="7786747"/>
          </a:xfrm>
          <a:prstGeom prst="rect">
            <a:avLst/>
          </a:prstGeom>
          <a:noFill/>
        </p:spPr>
        <p:txBody>
          <a:bodyPr wrap="square" rtlCol="0">
            <a:spAutoFit/>
          </a:bodyPr>
          <a:lstStyle/>
          <a:p>
            <a:pPr algn="justLow" rtl="1"/>
            <a:r>
              <a:rPr lang="ar-EG" sz="2000" b="1" dirty="0" smtClean="0"/>
              <a:t>يوصف </a:t>
            </a:r>
            <a:r>
              <a:rPr lang="ar-EG" sz="2000" b="1" dirty="0"/>
              <a:t>النشاط الهجومي في الفضاء السيبراني بأنه هجوم سيبراني أو استغلال سيبراني</a:t>
            </a:r>
            <a:r>
              <a:rPr lang="ar-EG" sz="2000" b="1" dirty="0" smtClean="0"/>
              <a:t>.</a:t>
            </a:r>
          </a:p>
          <a:p>
            <a:pPr algn="justLow" rtl="1"/>
            <a:endParaRPr lang="ar-EG" sz="2000" b="1" dirty="0"/>
          </a:p>
          <a:p>
            <a:pPr algn="justLow" rtl="1"/>
            <a:r>
              <a:rPr lang="ar-EG" sz="2000" dirty="0"/>
              <a:t>● يقصد </a:t>
            </a:r>
            <a:r>
              <a:rPr lang="ar-EG" sz="2000" b="1" dirty="0"/>
              <a:t>بالهجوم السيبراني </a:t>
            </a:r>
            <a:r>
              <a:rPr lang="ar-EG" sz="2000" dirty="0"/>
              <a:t>استخدام أنشطة متعمدة لتغيير أو إفساد أو خداع أو إضعاف </a:t>
            </a:r>
            <a:r>
              <a:rPr lang="ar-EG" sz="2000" dirty="0" smtClean="0"/>
              <a:t>أو تدمير </a:t>
            </a:r>
            <a:r>
              <a:rPr lang="ar-EG" sz="2000" dirty="0"/>
              <a:t>أنظمة الحاسوب أو شبكات الحاسوب للخصم أو المعلومات و/ أو البرامج </a:t>
            </a:r>
            <a:r>
              <a:rPr lang="ar-EG" sz="2000" dirty="0" smtClean="0"/>
              <a:t>المدرجة في </a:t>
            </a:r>
            <a:r>
              <a:rPr lang="ar-EG" sz="2000" dirty="0"/>
              <a:t>هذه الأنظمة أو الشبكات أو تُرسل من خلالها. وقد تُؤثِّر هذه الأنشطة أيضًا في </a:t>
            </a:r>
            <a:r>
              <a:rPr lang="ar-EG" sz="2000" dirty="0" smtClean="0"/>
              <a:t>الكيانات المرتبطة </a:t>
            </a:r>
            <a:r>
              <a:rPr lang="ar-EG" sz="2000" dirty="0"/>
              <a:t>بهذه الأنظمة والشبكات. وقد يستخدم الهجوم السيبراني في منع </a:t>
            </a:r>
            <a:r>
              <a:rPr lang="ar-EG" sz="2000" dirty="0" smtClean="0"/>
              <a:t>المستخدمين المرخص </a:t>
            </a:r>
            <a:r>
              <a:rPr lang="ar-EG" sz="2000" dirty="0"/>
              <a:t>لهم من الولوج إلى حاسوب أو خدمة معلومات </a:t>
            </a:r>
            <a:r>
              <a:rPr lang="ar-EG" sz="2000" dirty="0" smtClean="0"/>
              <a:t>(هجوم </a:t>
            </a:r>
            <a:r>
              <a:rPr lang="ar-EG" sz="2000" dirty="0"/>
              <a:t>الحرمان من </a:t>
            </a:r>
            <a:r>
              <a:rPr lang="ar-EG" sz="2000" dirty="0" smtClean="0"/>
              <a:t>الخدمة)، أو لتدمير </a:t>
            </a:r>
            <a:r>
              <a:rPr lang="ar-EG" sz="2000" dirty="0"/>
              <a:t>الآلات التي يتحكم فيها الحاسوب )الغرض المزعوم للهجوم السيبراني </a:t>
            </a:r>
            <a:r>
              <a:rPr lang="ar-EG" sz="2000" dirty="0" smtClean="0"/>
              <a:t>بالفيروس «ستوكسنت» </a:t>
            </a:r>
            <a:r>
              <a:rPr lang="ar-EG" sz="2000" dirty="0"/>
              <a:t>(، أو لتدمير أو تغيير بيانات حيوية )مثل الجداول الزمنية لاستخدام </a:t>
            </a:r>
            <a:r>
              <a:rPr lang="ar-EG" sz="2000" dirty="0" smtClean="0"/>
              <a:t>عمليات لوجستية عسكرية) . </a:t>
            </a:r>
            <a:r>
              <a:rPr lang="ar-EG" sz="2000" dirty="0"/>
              <a:t>ويُرجى ملاحظة أن الآثار المباشرة لهجوم سيبراني </a:t>
            </a:r>
            <a:r>
              <a:rPr lang="ar-EG" sz="2000" dirty="0" smtClean="0"/>
              <a:t>(الأضرار التي تصيب الحاسوب) </a:t>
            </a:r>
            <a:r>
              <a:rPr lang="ar-EG" sz="2000" dirty="0"/>
              <a:t>قد تكون أقل أهمية من الآثار غير المباشرة )الأضرار التي تصيب </a:t>
            </a:r>
            <a:r>
              <a:rPr lang="ar-EG" sz="2000" dirty="0" smtClean="0"/>
              <a:t>النظام الذي </a:t>
            </a:r>
            <a:r>
              <a:rPr lang="ar-EG" sz="2000" dirty="0"/>
              <a:t>يرتبط به </a:t>
            </a:r>
            <a:r>
              <a:rPr lang="ar-EG" sz="2000" dirty="0" smtClean="0"/>
              <a:t>الحاسوب .</a:t>
            </a:r>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
        <p:nvSpPr>
          <p:cNvPr id="19" name="TextBox 18">
            <a:extLst>
              <a:ext uri="{FF2B5EF4-FFF2-40B4-BE49-F238E27FC236}">
                <a16:creationId xmlns="" xmlns:a16="http://schemas.microsoft.com/office/drawing/2014/main" id="{F9A80F9F-74DB-1D57-04E8-E20E92A09B0A}"/>
              </a:ext>
            </a:extLst>
          </p:cNvPr>
          <p:cNvSpPr txBox="1"/>
          <p:nvPr/>
        </p:nvSpPr>
        <p:spPr>
          <a:xfrm>
            <a:off x="2614171" y="409888"/>
            <a:ext cx="4619141" cy="830997"/>
          </a:xfrm>
          <a:prstGeom prst="rect">
            <a:avLst/>
          </a:prstGeom>
          <a:noFill/>
        </p:spPr>
        <p:txBody>
          <a:bodyPr wrap="square" rtlCol="0">
            <a:spAutoFit/>
          </a:bodyPr>
          <a:lstStyle/>
          <a:p>
            <a:pPr algn="ctr"/>
            <a:r>
              <a:rPr lang="ar-EG" sz="2400" b="1" dirty="0" smtClean="0">
                <a:solidFill>
                  <a:schemeClr val="bg1"/>
                </a:solidFill>
                <a:latin typeface="Times New Roman" panose="02020603050405020304" pitchFamily="18" charset="0"/>
                <a:cs typeface="Times New Roman" panose="02020603050405020304" pitchFamily="18" charset="0"/>
              </a:rPr>
              <a:t>3-العمليات الهجومية المحتملة في الفضاء السيبراني</a:t>
            </a:r>
            <a:endParaRPr lang="en-US" sz="2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832365" y="1414509"/>
            <a:ext cx="3018398" cy="4539687"/>
          </a:xfrm>
          <a:prstGeom prst="rect">
            <a:avLst/>
          </a:prstGeom>
        </p:spPr>
      </p:pic>
    </p:spTree>
    <p:extLst>
      <p:ext uri="{BB962C8B-B14F-4D97-AF65-F5344CB8AC3E}">
        <p14:creationId xmlns:p14="http://schemas.microsoft.com/office/powerpoint/2010/main" val="155072512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661814" y="1313511"/>
            <a:ext cx="11389159" cy="4807792"/>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1043321" y="43518"/>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08</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2150351166"/>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284523" y="1414509"/>
            <a:ext cx="8561732" cy="10002738"/>
          </a:xfrm>
          <a:prstGeom prst="rect">
            <a:avLst/>
          </a:prstGeom>
          <a:noFill/>
        </p:spPr>
        <p:txBody>
          <a:bodyPr wrap="square" rtlCol="0">
            <a:spAutoFit/>
          </a:bodyPr>
          <a:lstStyle/>
          <a:p>
            <a:pPr algn="justLow" rtl="1"/>
            <a:r>
              <a:rPr lang="ar-EG" sz="2000" dirty="0" smtClean="0"/>
              <a:t>● يشير تعبير </a:t>
            </a:r>
            <a:r>
              <a:rPr lang="ar-EG" sz="2000" b="1" dirty="0" smtClean="0"/>
              <a:t>الاستغلال السيبراني </a:t>
            </a:r>
            <a:r>
              <a:rPr lang="ar-EG" sz="2000" dirty="0" smtClean="0"/>
              <a:t>إلى الأنشطة المتعمدة المُصمَّمة لاختراق أنظمة أو شبكات الحاسوب التي يستخدمها الخصم، وذلك بقصد الحصول على معلومات موضوعة على هذه الأنظمة والشبكات أو يجري تداولها من خلالها. ولا يسعى الاستغلال السيبراني إلى تعطيل التشغيل المعتاد لنظام أو شبكة حاسوب من وجهة نظر المستخدم، وإنما أفضل استغلال سيبراني هو الاستغلال الذي لا يلاحظه المستخدم أبدًا. والمعلومات المطلوبة هي بوجه عام المعلومات التي يريد الخصم أن لا يتم الكشف عنها. وقد تقوم الدولة بعمليات استغلال سيبراني لجمع معلومات استخبارات قيمة، مثلما قد تنشر جواسيس من البشر لأداء هذه المهمة. وقد تسعى إلى الحصول على معلومات عن برنامج الخصم للبحث والتطوير من أجل إنتاج أسلحة نووية، أو عن نظام المعركة لدى الخصم، وخطط عملياته العسكرية، وما إلى ذلك. أو قد تسعى إلى الحصول على معلومات من شبكة حاسوب شركة في بلد آخر لتستفيد منها شركة منافسة محلية في ذلك البلد. ومن بين المعلومات التي لها أهمية كبيرة تلك </a:t>
            </a:r>
            <a:r>
              <a:rPr lang="ar-EG" sz="2000" dirty="0"/>
              <a:t>التي تتيح للبلد إجراء مزيد من الاختراقات لأنظمة أو شبكات حاسوب أخرى بغية </a:t>
            </a:r>
            <a:r>
              <a:rPr lang="ar-EG" sz="2000" dirty="0" smtClean="0"/>
              <a:t>جمع معلومات </a:t>
            </a:r>
            <a:r>
              <a:rPr lang="ar-EG" sz="2000" dirty="0"/>
              <a:t>إضافية</a:t>
            </a:r>
            <a:r>
              <a:rPr lang="ar-EG" sz="2000" dirty="0" smtClean="0"/>
              <a:t>.</a:t>
            </a:r>
          </a:p>
          <a:p>
            <a:pPr algn="justLow" rtl="1"/>
            <a:r>
              <a:rPr lang="ar-EG" sz="2000" dirty="0" smtClean="0"/>
              <a:t>ويُرجى </a:t>
            </a:r>
            <a:r>
              <a:rPr lang="ar-EG" sz="2000" dirty="0"/>
              <a:t>ملاحظة أن البيانات الصحفية تشير في الغالب إلى وقوع «هجمات سيبرانية » </a:t>
            </a:r>
            <a:r>
              <a:rPr lang="ar-EG" sz="2000" dirty="0" smtClean="0"/>
              <a:t>لكن النشاط </a:t>
            </a:r>
            <a:r>
              <a:rPr lang="ar-EG" sz="2000" dirty="0"/>
              <a:t>الذي يجري في الواقع هو استغلال </a:t>
            </a:r>
            <a:r>
              <a:rPr lang="ar-EG" sz="2000" dirty="0" smtClean="0"/>
              <a:t>سيبراني. </a:t>
            </a:r>
            <a:endParaRPr lang="ar-EG" sz="2000" dirty="0"/>
          </a:p>
          <a:p>
            <a:pPr algn="r" rtl="1"/>
            <a:endParaRPr lang="ar-EG" sz="2000" dirty="0"/>
          </a:p>
          <a:p>
            <a:pPr algn="r" rtl="1"/>
            <a:endParaRPr lang="ar-EG" sz="2000" dirty="0"/>
          </a:p>
          <a:p>
            <a:pPr algn="r" rtl="1"/>
            <a:endParaRPr lang="ar-EG" sz="2000" dirty="0"/>
          </a:p>
          <a:p>
            <a:pPr algn="justLow" rtl="1"/>
            <a:endParaRPr lang="ar-EG" sz="2400" dirty="0" smtClean="0"/>
          </a:p>
          <a:p>
            <a:pPr algn="justLow"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algn="r" rtl="1"/>
            <a:endParaRPr lang="ar-EG" sz="2000" dirty="0" smtClean="0"/>
          </a:p>
          <a:p>
            <a:pPr lvl="0" algn="r"/>
            <a:endParaRPr lang="ar-EG" sz="2000" b="1" dirty="0" smtClean="0"/>
          </a:p>
          <a:p>
            <a:pPr lvl="0" algn="r"/>
            <a:endParaRPr lang="ar-EG" sz="2000" b="1" dirty="0" smtClean="0"/>
          </a:p>
          <a:p>
            <a:pPr lvl="0" algn="r"/>
            <a:endParaRPr lang="ar-EG" sz="2000" b="1" dirty="0" smtClean="0"/>
          </a:p>
          <a:p>
            <a:pPr lvl="0" algn="r"/>
            <a:endParaRPr lang="ar-EG" sz="2000" b="1" dirty="0" smtClean="0"/>
          </a:p>
          <a:p>
            <a:pPr lvl="0" algn="r"/>
            <a:endParaRPr lang="ar-EG" sz="2000" b="1" dirty="0" smtClean="0"/>
          </a:p>
          <a:p>
            <a:pPr lvl="0" algn="r"/>
            <a:r>
              <a:rPr lang="ar-EG" sz="2000" b="1" dirty="0" smtClean="0"/>
              <a:t> </a:t>
            </a:r>
            <a:endParaRPr lang="en-US" sz="2000" b="1" dirty="0" smtClean="0"/>
          </a:p>
          <a:p>
            <a:pPr algn="justLow" rtl="1"/>
            <a:endParaRPr lang="ar-EG" sz="2000" dirty="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906901" y="1361482"/>
            <a:ext cx="2200096" cy="4587046"/>
          </a:xfrm>
          <a:prstGeom prst="rect">
            <a:avLst/>
          </a:prstGeom>
        </p:spPr>
      </p:pic>
    </p:spTree>
    <p:extLst>
      <p:ext uri="{BB962C8B-B14F-4D97-AF65-F5344CB8AC3E}">
        <p14:creationId xmlns:p14="http://schemas.microsoft.com/office/powerpoint/2010/main" val="101312829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906901" y="1313511"/>
            <a:ext cx="11163868" cy="481820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896417" y="223590"/>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08</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3660128451"/>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207638" y="248508"/>
            <a:ext cx="2649477" cy="1166001"/>
          </a:xfrm>
          <a:prstGeom prst="rect">
            <a:avLst/>
          </a:prstGeom>
        </p:spPr>
      </p:pic>
      <p:sp>
        <p:nvSpPr>
          <p:cNvPr id="16" name="TextBox 15"/>
          <p:cNvSpPr txBox="1"/>
          <p:nvPr/>
        </p:nvSpPr>
        <p:spPr>
          <a:xfrm>
            <a:off x="3771932" y="1414509"/>
            <a:ext cx="8074323" cy="7786747"/>
          </a:xfrm>
          <a:prstGeom prst="rect">
            <a:avLst/>
          </a:prstGeom>
          <a:noFill/>
        </p:spPr>
        <p:txBody>
          <a:bodyPr wrap="square" rtlCol="0">
            <a:spAutoFit/>
          </a:bodyPr>
          <a:lstStyle/>
          <a:p>
            <a:pPr algn="justLow" rtl="1"/>
            <a:r>
              <a:rPr lang="ar-EG" sz="2000" b="1" dirty="0"/>
              <a:t>من هم الفاعلون الذين قد يقومون بمثل هذه العمليات؟ </a:t>
            </a:r>
            <a:endParaRPr lang="ar-EG" sz="2000" b="1" dirty="0" smtClean="0"/>
          </a:p>
          <a:p>
            <a:pPr algn="justLow" rtl="1"/>
            <a:r>
              <a:rPr lang="ar-EG" sz="2000" dirty="0" smtClean="0"/>
              <a:t>نظرًا </a:t>
            </a:r>
            <a:r>
              <a:rPr lang="ar-EG" sz="2000" dirty="0"/>
              <a:t>لطبيعة تكنولوجيا المعلومات </a:t>
            </a:r>
            <a:r>
              <a:rPr lang="ar-EG" sz="2000" dirty="0" smtClean="0"/>
              <a:t>فإن نطاق </a:t>
            </a:r>
            <a:r>
              <a:rPr lang="ar-EG" sz="2000" dirty="0"/>
              <a:t>الفاعلين الذين قد يقومون بعمليات ذات أهمية على المستوى الوطني قد يكون </a:t>
            </a:r>
            <a:r>
              <a:rPr lang="ar-EG" sz="2000" dirty="0" smtClean="0"/>
              <a:t>كبيرًا. وتُعتَبر </a:t>
            </a:r>
            <a:r>
              <a:rPr lang="ar-EG" sz="2000" dirty="0"/>
              <a:t>على نطاق واسع بعض الدول مثل الولايات المتحدة والصين وروسيا وإسرائيل </a:t>
            </a:r>
            <a:r>
              <a:rPr lang="ar-EG" sz="2000" dirty="0" smtClean="0"/>
              <a:t>أنها تمتلك </a:t>
            </a:r>
            <a:r>
              <a:rPr lang="ar-EG" sz="2000" dirty="0"/>
              <a:t>قدرات سيبرانية هجومية قوية، لكن دولً أقل تقدمًا يمكنها أيضًا القيام بعمليات </a:t>
            </a:r>
            <a:r>
              <a:rPr lang="ar-EG" sz="2000" dirty="0" smtClean="0"/>
              <a:t>هجومية في </a:t>
            </a:r>
            <a:r>
              <a:rPr lang="ar-EG" sz="2000" dirty="0"/>
              <a:t>الفضاء السيبراني.</a:t>
            </a:r>
          </a:p>
          <a:p>
            <a:pPr algn="justLow" rtl="1"/>
            <a:r>
              <a:rPr lang="ar-EG" sz="2000" dirty="0"/>
              <a:t>وحتى الآن، كان الفاعلون المعروفون الذين نفَّذوا أعمال استغلال سيبراني </a:t>
            </a:r>
            <a:r>
              <a:rPr lang="ar-EG" sz="2000" dirty="0" smtClean="0"/>
              <a:t>وهجمات سيبرانية </a:t>
            </a:r>
            <a:r>
              <a:rPr lang="ar-EG" sz="2000" dirty="0"/>
              <a:t>هم أطراف دون المستوى الوطني، أفراد في معظمهم. وفي الغالب بقصد الربح.</a:t>
            </a:r>
          </a:p>
          <a:p>
            <a:pPr algn="justLow" rtl="1"/>
            <a:r>
              <a:rPr lang="ar-EG" sz="2000" dirty="0"/>
              <a:t>وكثيرًا ما يقال إن روسيا مسؤولة عن الهجمات السيبرانية على إستونيا في 2007 ، </a:t>
            </a:r>
            <a:r>
              <a:rPr lang="ar-EG" sz="2000" dirty="0" smtClean="0"/>
              <a:t>وجورجيا في  2008 </a:t>
            </a:r>
            <a:r>
              <a:rPr lang="ar-EG" sz="2000" dirty="0"/>
              <a:t>، وأن الصين مسؤولة عن عدد من عمليات الاستغلال السيبراني الشهيرة </a:t>
            </a:r>
            <a:r>
              <a:rPr lang="ar-EG" sz="2000" dirty="0" smtClean="0"/>
              <a:t>في الكثير </a:t>
            </a:r>
            <a:r>
              <a:rPr lang="ar-EG" sz="2000" dirty="0"/>
              <a:t>من </a:t>
            </a:r>
            <a:r>
              <a:rPr lang="ar-EG" sz="2000" dirty="0" smtClean="0"/>
              <a:t>البلدان ، </a:t>
            </a:r>
            <a:r>
              <a:rPr lang="ar-EG" sz="2000" dirty="0"/>
              <a:t>وأن الولايات المتحدة و/ أو إسرائيل مسؤولة عن الهجوم السيبراني </a:t>
            </a:r>
            <a:r>
              <a:rPr lang="ar-EG" sz="2000" dirty="0" smtClean="0"/>
              <a:t>على</a:t>
            </a:r>
            <a:r>
              <a:rPr lang="ar-EG" sz="2000" dirty="0"/>
              <a:t> </a:t>
            </a:r>
            <a:r>
              <a:rPr lang="ar-EG" sz="2000" dirty="0" smtClean="0"/>
              <a:t>المنشآت </a:t>
            </a:r>
            <a:r>
              <a:rPr lang="ar-EG" sz="2000" dirty="0"/>
              <a:t>النووية الإيرانية </a:t>
            </a:r>
            <a:r>
              <a:rPr lang="ar-EG" sz="2000" dirty="0" smtClean="0"/>
              <a:t>(الفيروس </a:t>
            </a:r>
            <a:r>
              <a:rPr lang="ar-EG" sz="2000" dirty="0"/>
              <a:t>«ستوكسنت </a:t>
            </a:r>
            <a:r>
              <a:rPr lang="ar-EG" sz="2000" dirty="0" smtClean="0"/>
              <a:t>»). </a:t>
            </a:r>
            <a:r>
              <a:rPr lang="ar-EG" sz="2000" dirty="0"/>
              <a:t>ولكن لم يقر أحد من هذه البلدان </a:t>
            </a:r>
            <a:r>
              <a:rPr lang="ar-EG" sz="2000" dirty="0" smtClean="0"/>
              <a:t>رسميًّا بالقيام </a:t>
            </a:r>
            <a:r>
              <a:rPr lang="ar-EG" sz="2000" dirty="0"/>
              <a:t>بأي من هذه الأنشطة، ولم يُجرَ الإعلان عن دليل قاطع- إن وُجِد- على أن </a:t>
            </a:r>
            <a:r>
              <a:rPr lang="ar-EG" sz="2000" dirty="0" smtClean="0"/>
              <a:t>القيادة السياسية </a:t>
            </a:r>
            <a:r>
              <a:rPr lang="ar-EG" sz="2000" dirty="0"/>
              <a:t>لأي بلد أمرت أو أشرفت على أي من هذه الأنشطة.</a:t>
            </a:r>
          </a:p>
          <a:p>
            <a:pPr algn="r"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lvl="0" algn="justLow" rtl="1"/>
            <a:endParaRPr lang="ar-EG" sz="2000" b="1" dirty="0"/>
          </a:p>
          <a:p>
            <a:pPr lvl="0" algn="justLow" rtl="1"/>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
        <p:nvSpPr>
          <p:cNvPr id="18" name="TextBox 17">
            <a:extLst>
              <a:ext uri="{FF2B5EF4-FFF2-40B4-BE49-F238E27FC236}">
                <a16:creationId xmlns="" xmlns:a16="http://schemas.microsoft.com/office/drawing/2014/main" id="{F9A80F9F-74DB-1D57-04E8-E20E92A09B0A}"/>
              </a:ext>
            </a:extLst>
          </p:cNvPr>
          <p:cNvSpPr txBox="1"/>
          <p:nvPr/>
        </p:nvSpPr>
        <p:spPr>
          <a:xfrm>
            <a:off x="2614171" y="409888"/>
            <a:ext cx="4619141" cy="830997"/>
          </a:xfrm>
          <a:prstGeom prst="rect">
            <a:avLst/>
          </a:prstGeom>
          <a:noFill/>
        </p:spPr>
        <p:txBody>
          <a:bodyPr wrap="square" rtlCol="0">
            <a:spAutoFit/>
          </a:bodyPr>
          <a:lstStyle/>
          <a:p>
            <a:pPr lvl="0" algn="ctr" rtl="1"/>
            <a:r>
              <a:rPr lang="ar-EG" sz="2400" b="1" dirty="0" smtClean="0">
                <a:solidFill>
                  <a:schemeClr val="bg1"/>
                </a:solidFill>
                <a:latin typeface="Times New Roman" panose="02020603050405020304" pitchFamily="18" charset="0"/>
                <a:cs typeface="Times New Roman" panose="02020603050405020304" pitchFamily="18" charset="0"/>
              </a:rPr>
              <a:t>4-</a:t>
            </a:r>
            <a:r>
              <a:rPr lang="ar-EG" sz="2400" b="1" dirty="0">
                <a:solidFill>
                  <a:schemeClr val="bg1"/>
                </a:solidFill>
              </a:rPr>
              <a:t>الفاعلون و المشاركون في العمليات السيبرانية </a:t>
            </a:r>
            <a:endParaRPr lang="en-US" sz="2400" dirty="0">
              <a:solidFill>
                <a:schemeClr val="bg1"/>
              </a:solidFill>
            </a:endParaRPr>
          </a:p>
        </p:txBody>
      </p:sp>
      <p:pic>
        <p:nvPicPr>
          <p:cNvPr id="20" name="Picture 19"/>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085409" y="1600386"/>
            <a:ext cx="2653942" cy="3977350"/>
          </a:xfrm>
          <a:prstGeom prst="rect">
            <a:avLst/>
          </a:prstGeom>
        </p:spPr>
      </p:pic>
    </p:spTree>
    <p:extLst>
      <p:ext uri="{BB962C8B-B14F-4D97-AF65-F5344CB8AC3E}">
        <p14:creationId xmlns:p14="http://schemas.microsoft.com/office/powerpoint/2010/main" val="280562162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latin typeface="Arial" panose="020B0604020202020204" pitchFamily="34" charset="0"/>
                <a:ea typeface="Roboto Light" panose="02000000000000000000" pitchFamily="2" charset="0"/>
                <a:cs typeface="Arial" panose="020B0604020202020204" pitchFamily="34" charset="0"/>
              </a:rPr>
              <a:t>Lecture</a:t>
            </a:r>
          </a:p>
          <a:p>
            <a:pPr algn="ctr"/>
            <a:r>
              <a:rPr lang="ar-EG" sz="2400" b="1" dirty="0" smtClean="0">
                <a:latin typeface="Arial" panose="020B0604020202020204" pitchFamily="34" charset="0"/>
                <a:ea typeface="Roboto Light" panose="02000000000000000000" pitchFamily="2" charset="0"/>
                <a:cs typeface="Arial" panose="020B0604020202020204" pitchFamily="34" charset="0"/>
              </a:rPr>
              <a:t>08</a:t>
            </a:r>
            <a:endParaRPr lang="en-US" sz="2400" b="1" dirty="0">
              <a:latin typeface="Arial" panose="020B0604020202020204" pitchFamily="34" charset="0"/>
              <a:ea typeface="Roboto Light" panose="02000000000000000000" pitchFamily="2" charset="0"/>
              <a:cs typeface="Arial" panose="020B0604020202020204" pitchFamily="34" charset="0"/>
            </a:endParaRPr>
          </a:p>
        </p:txBody>
      </p:sp>
      <p:graphicFrame>
        <p:nvGraphicFramePr>
          <p:cNvPr id="12" name="Diagram 11"/>
          <p:cNvGraphicFramePr/>
          <p:nvPr>
            <p:extLst>
              <p:ext uri="{D42A27DB-BD31-4B8C-83A1-F6EECF244321}">
                <p14:modId xmlns:p14="http://schemas.microsoft.com/office/powerpoint/2010/main" val="1159638844"/>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477671" y="1303645"/>
            <a:ext cx="11361233" cy="17474283"/>
          </a:xfrm>
          <a:prstGeom prst="rect">
            <a:avLst/>
          </a:prstGeom>
          <a:noFill/>
        </p:spPr>
        <p:txBody>
          <a:bodyPr wrap="square" rtlCol="0">
            <a:spAutoFit/>
          </a:bodyPr>
          <a:lstStyle/>
          <a:p>
            <a:pPr algn="r" rtl="1"/>
            <a:r>
              <a:rPr lang="ar-EG" sz="2000" dirty="0" smtClean="0"/>
              <a:t>- وثمَّة </a:t>
            </a:r>
            <a:r>
              <a:rPr lang="ar-EG" sz="2000" b="1" dirty="0"/>
              <a:t>مجموعة متنوعة من الفاعلين دون المستوى الوطني- منهم أفراد ومجموعات الجريمة المنظمة ومجموعات إرهابية- </a:t>
            </a:r>
            <a:r>
              <a:rPr lang="ar-EG" sz="2000" dirty="0"/>
              <a:t>قد تقوم بتنفيذ هجمات سيبرانية و/ أو عمليات استغلال للفضاء السيبراني. وفي الواقع، يمكن إجراء بعض </a:t>
            </a:r>
            <a:r>
              <a:rPr lang="ar-EG" sz="2000" dirty="0" smtClean="0"/>
              <a:t>من </a:t>
            </a:r>
            <a:r>
              <a:rPr lang="ar-EG" sz="2000" dirty="0"/>
              <a:t>هذه العمليات باستخدام معلومات وبرمجيات موجودة على شبكة الإنترنت ومكونات مادية </a:t>
            </a:r>
            <a:r>
              <a:rPr lang="ar-EG" sz="2000" dirty="0" smtClean="0"/>
              <a:t>متاحة في </a:t>
            </a:r>
            <a:r>
              <a:rPr lang="ar-EG" sz="2000" dirty="0"/>
              <a:t>نظام تخزين أي حاسوب محلي.</a:t>
            </a:r>
          </a:p>
          <a:p>
            <a:pPr algn="justLow" rtl="1"/>
            <a:r>
              <a:rPr lang="ar-EG" sz="2000" dirty="0" smtClean="0"/>
              <a:t>- وتُغطِّي </a:t>
            </a:r>
            <a:r>
              <a:rPr lang="ar-EG" sz="2000" dirty="0"/>
              <a:t>أيضًا الدوافع إلى إجراء مثل هذه العمليات- أي للانغماس في </a:t>
            </a:r>
            <a:r>
              <a:rPr lang="ar-EG" sz="2000" dirty="0" smtClean="0"/>
              <a:t>النزاع السيبراني- </a:t>
            </a:r>
            <a:r>
              <a:rPr lang="ar-EG" sz="2000" dirty="0"/>
              <a:t>طائفة واسعة. وأحد أكثر الدوافع شيوعًا اليوم هو </a:t>
            </a:r>
            <a:r>
              <a:rPr lang="ar-EG" sz="2000" b="1" dirty="0"/>
              <a:t>الدافع المالي. </a:t>
            </a:r>
            <a:r>
              <a:rPr lang="ar-EG" sz="2000" dirty="0"/>
              <a:t>ولأن قدرًا </a:t>
            </a:r>
            <a:r>
              <a:rPr lang="ar-EG" sz="2000" dirty="0" smtClean="0"/>
              <a:t>كبيرًا من </a:t>
            </a:r>
            <a:r>
              <a:rPr lang="ar-EG" sz="2000" dirty="0"/>
              <a:t>التجارة يجري إنجازه من خلال شبكة الإنترنت أو باستخدام تكنولوجيا </a:t>
            </a:r>
            <a:r>
              <a:rPr lang="ar-EG" sz="2000" dirty="0" smtClean="0"/>
              <a:t>المعلومات، فإن </a:t>
            </a:r>
            <a:r>
              <a:rPr lang="ar-EG" sz="2000" dirty="0"/>
              <a:t>بعض الأطراف هم مجرمون يسعون إلى تحقيق مكسب مالي غير مشروع من </a:t>
            </a:r>
            <a:r>
              <a:rPr lang="ar-EG" sz="2000" dirty="0" smtClean="0"/>
              <a:t>خلال</a:t>
            </a:r>
            <a:r>
              <a:rPr lang="ar-EG" sz="2000" dirty="0"/>
              <a:t>عملياتهم الهجومية في الفضاء السيبراني. وقد تجلب عمليات الاستغلال السيبرانية </a:t>
            </a:r>
            <a:r>
              <a:rPr lang="ar-EG" sz="2000" dirty="0" smtClean="0"/>
              <a:t>معلومات قيمة </a:t>
            </a:r>
            <a:r>
              <a:rPr lang="ar-EG" sz="2000" dirty="0"/>
              <a:t>مثل أرقام بطاقات الائتمان أو بيانات الولوج إلى الحسابات المصرفية، أو </a:t>
            </a:r>
            <a:r>
              <a:rPr lang="ar-EG" sz="2000" dirty="0" smtClean="0"/>
              <a:t>الأسرار</a:t>
            </a:r>
            <a:r>
              <a:rPr lang="ar-EG" sz="2000" dirty="0"/>
              <a:t>التجارية، أو خطط تطوير الأعمال، أو استراتيجيات التفاوض على العقود. وقد </a:t>
            </a:r>
            <a:r>
              <a:rPr lang="ar-EG" sz="2000" dirty="0" smtClean="0"/>
              <a:t>تُؤدِّي الهجمات </a:t>
            </a:r>
            <a:r>
              <a:rPr lang="ar-EG" sz="2000" dirty="0"/>
              <a:t>السيبرانية إلى تعطيل جداول إنتاج المنافسين، أو تدمير بيانات قيمة تخص </a:t>
            </a:r>
            <a:r>
              <a:rPr lang="ar-EG" sz="2000" dirty="0" smtClean="0"/>
              <a:t>أحد المنافسين</a:t>
            </a:r>
            <a:r>
              <a:rPr lang="ar-EG" sz="2000" dirty="0"/>
              <a:t>، أو تُستخدَم كأداة لابتزاز المال من الضحية. وقد يُنفِّذ الجناة هجومًا سيبرانيًّا </a:t>
            </a:r>
            <a:r>
              <a:rPr lang="ar-EG" sz="2000" dirty="0" smtClean="0"/>
              <a:t>كعملية ارتزاق </a:t>
            </a:r>
            <a:r>
              <a:rPr lang="ar-EG" sz="2000" dirty="0"/>
              <a:t>مأجورة )ويعتقد على نطاق واسع أن الهجوم السيبراني على إستونيا جرى </a:t>
            </a:r>
            <a:r>
              <a:rPr lang="ar-EG" sz="2000" dirty="0" smtClean="0"/>
              <a:t>تنفيذه باستخدام </a:t>
            </a:r>
            <a:r>
              <a:rPr lang="ar-EG" sz="2000" dirty="0"/>
              <a:t>سلاح سيبراني مستأجر.</a:t>
            </a:r>
          </a:p>
          <a:p>
            <a:pPr algn="justLow" rtl="1"/>
            <a:r>
              <a:rPr lang="ar-EG" sz="2000" dirty="0" smtClean="0"/>
              <a:t>- وثمة </a:t>
            </a:r>
            <a:r>
              <a:rPr lang="ar-EG" sz="2000" dirty="0"/>
              <a:t>سبب محتمل آخر </a:t>
            </a:r>
            <a:r>
              <a:rPr lang="ar-EG" sz="2000" b="1" dirty="0"/>
              <a:t>ذو طابع سياسي </a:t>
            </a:r>
            <a:r>
              <a:rPr lang="ar-EG" sz="2000" dirty="0"/>
              <a:t>لمثل هذه العمليات، فقد يستخدم </a:t>
            </a:r>
            <a:r>
              <a:rPr lang="ar-EG" sz="2000" dirty="0" smtClean="0"/>
              <a:t>الجاني العملية </a:t>
            </a:r>
            <a:r>
              <a:rPr lang="ar-EG" sz="2000" dirty="0"/>
              <a:t>السيبرانية في خدمة غرض سياسي مُعيَّن. فالهجوم السيبراني أو استغلال </a:t>
            </a:r>
            <a:r>
              <a:rPr lang="ar-EG" sz="2000" dirty="0" smtClean="0"/>
              <a:t>الفضاء السيبراني </a:t>
            </a:r>
            <a:r>
              <a:rPr lang="ar-EG" sz="2000" dirty="0"/>
              <a:t>قد يُستخدم في إرسال رسالة سياسية إلى أمة، أو تجميع معلومات </a:t>
            </a:r>
            <a:r>
              <a:rPr lang="ar-EG" sz="2000" dirty="0" smtClean="0"/>
              <a:t>استخبارات لأغراض </a:t>
            </a:r>
            <a:r>
              <a:rPr lang="ar-EG" sz="2000" dirty="0"/>
              <a:t>سياسية، أو لإقناع طرف آخر أو التأثير عليه ليتصرف على نحو مُعيَّن، أو </a:t>
            </a:r>
            <a:r>
              <a:rPr lang="ar-EG" sz="2000" dirty="0" smtClean="0"/>
              <a:t>لإثناء طرف </a:t>
            </a:r>
            <a:r>
              <a:rPr lang="ar-EG" sz="2000" dirty="0"/>
              <a:t>آخر عن القيام بأفعال مُعيَّنة</a:t>
            </a:r>
            <a:r>
              <a:rPr lang="ar-EG" sz="2000" dirty="0" smtClean="0"/>
              <a:t>.</a:t>
            </a:r>
            <a:endParaRPr lang="ar-EG" sz="2000" dirty="0"/>
          </a:p>
          <a:p>
            <a:pPr algn="justLow" rtl="1"/>
            <a:r>
              <a:rPr lang="ar-EG" sz="2000" dirty="0" smtClean="0"/>
              <a:t>- وثمَّة </a:t>
            </a:r>
            <a:r>
              <a:rPr lang="ar-EG" sz="2000" dirty="0"/>
              <a:t>سبب آخر </a:t>
            </a:r>
            <a:r>
              <a:rPr lang="ar-EG" sz="2000" b="1" dirty="0"/>
              <a:t>ذو طابع شخصي </a:t>
            </a:r>
            <a:r>
              <a:rPr lang="ar-EG" sz="2000" dirty="0"/>
              <a:t>للقيام بمثل هذه العمليات، فقد ينفِّذ الجاني </a:t>
            </a:r>
            <a:r>
              <a:rPr lang="ar-EG" sz="2000" dirty="0" smtClean="0"/>
              <a:t>العملية </a:t>
            </a:r>
            <a:r>
              <a:rPr lang="ar-EG" sz="2000" b="1" dirty="0" smtClean="0"/>
              <a:t>للفوز </a:t>
            </a:r>
            <a:r>
              <a:rPr lang="ar-EG" sz="2000" b="1" dirty="0"/>
              <a:t>«بحقوق التباهي » </a:t>
            </a:r>
            <a:r>
              <a:rPr lang="ar-EG" sz="2000" dirty="0"/>
              <a:t>أو لإظهار إتقانه مهارات فنية مُعيَّنة أو إرضاء جوانب </a:t>
            </a:r>
            <a:r>
              <a:rPr lang="ar-EG" sz="2000" dirty="0" smtClean="0"/>
              <a:t>فضول شخصية. وأخيرًا</a:t>
            </a:r>
            <a:r>
              <a:rPr lang="ar-EG" sz="2000" dirty="0"/>
              <a:t>، قد تُستخدَم مثل هذه العمليات لأغراض عسكرية بنفس الطريقة التي </a:t>
            </a:r>
            <a:r>
              <a:rPr lang="ar-EG" sz="2000" dirty="0" smtClean="0"/>
              <a:t>تستخدم بها </a:t>
            </a:r>
            <a:r>
              <a:rPr lang="ar-EG" sz="2000" dirty="0"/>
              <a:t>العمليات العسكرية التقليدية التي تعتمد على الأسلحة الحركية التقليدية.</a:t>
            </a:r>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justLow" rtl="1"/>
            <a:endParaRPr lang="ar-EG" sz="2000" dirty="0"/>
          </a:p>
          <a:p>
            <a:pPr algn="justLow" rtl="1"/>
            <a:endParaRPr lang="ar-EG" sz="2000" dirty="0"/>
          </a:p>
          <a:p>
            <a:pPr algn="justLow" rtl="1"/>
            <a:endParaRPr lang="ar-EG" sz="2000" dirty="0"/>
          </a:p>
          <a:p>
            <a:pPr algn="justLow" rtl="1"/>
            <a:endParaRPr lang="ar-EG" sz="2000" dirty="0"/>
          </a:p>
          <a:p>
            <a:pPr algn="r" rtl="1"/>
            <a:endParaRPr lang="ar-EG" sz="2000" dirty="0"/>
          </a:p>
          <a:p>
            <a:pPr algn="r" rtl="1"/>
            <a:endParaRPr lang="ar-EG" sz="2000" dirty="0"/>
          </a:p>
          <a:p>
            <a:pPr algn="justLow" rtl="1"/>
            <a:endParaRPr lang="ar-EG" sz="2000" dirty="0"/>
          </a:p>
          <a:p>
            <a:pPr algn="justLow" rtl="1"/>
            <a:endParaRPr lang="ar-EG" sz="2400" dirty="0"/>
          </a:p>
          <a:p>
            <a:pPr algn="justLow"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algn="r" rtl="1"/>
            <a:endParaRPr lang="ar-EG" sz="2000" dirty="0"/>
          </a:p>
          <a:p>
            <a:pPr lvl="0" algn="r"/>
            <a:endParaRPr lang="ar-EG" sz="2000" b="1" dirty="0"/>
          </a:p>
          <a:p>
            <a:pPr lvl="0" algn="r"/>
            <a:endParaRPr lang="ar-EG" sz="2000" b="1" dirty="0" smtClean="0"/>
          </a:p>
          <a:p>
            <a:pPr lvl="0" algn="r"/>
            <a:endParaRPr lang="ar-EG" sz="2000" b="1" dirty="0"/>
          </a:p>
          <a:p>
            <a:pPr lvl="0" algn="r"/>
            <a:endParaRPr lang="ar-EG" sz="2000" b="1" dirty="0" smtClean="0"/>
          </a:p>
          <a:p>
            <a:pPr lvl="0" algn="r"/>
            <a:endParaRPr lang="ar-EG" sz="2000" b="1" dirty="0"/>
          </a:p>
          <a:p>
            <a:pPr lvl="0" algn="r"/>
            <a:r>
              <a:rPr lang="ar-EG" sz="2000" b="1" dirty="0" smtClean="0"/>
              <a:t> </a:t>
            </a:r>
            <a:endParaRPr lang="en-US" sz="2000" b="1" dirty="0"/>
          </a:p>
          <a:p>
            <a:pPr algn="justLow" rtl="1"/>
            <a:endParaRPr lang="ar-EG" sz="2000" dirty="0"/>
          </a:p>
        </p:txBody>
      </p:sp>
    </p:spTree>
    <p:extLst>
      <p:ext uri="{BB962C8B-B14F-4D97-AF65-F5344CB8AC3E}">
        <p14:creationId xmlns:p14="http://schemas.microsoft.com/office/powerpoint/2010/main" val="5121290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103992386"/>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917168" y="1834290"/>
            <a:ext cx="8248504" cy="4985980"/>
          </a:xfrm>
          <a:prstGeom prst="rect">
            <a:avLst/>
          </a:prstGeom>
          <a:noFill/>
        </p:spPr>
        <p:txBody>
          <a:bodyPr wrap="square" rtlCol="0">
            <a:spAutoFit/>
          </a:bodyPr>
          <a:lstStyle/>
          <a:p>
            <a:pPr algn="justLow" rtl="1"/>
            <a:r>
              <a:rPr lang="ar-EG" sz="2000" b="1" dirty="0"/>
              <a:t>يقلب الكثير من النزاع السيبراني رأسًا على عقب فهمنا لما قد يتكشَّف عنه النزاع. </a:t>
            </a:r>
            <a:r>
              <a:rPr lang="ar-EG" sz="2000" b="1" dirty="0" smtClean="0"/>
              <a:t>وعلى الرغم </a:t>
            </a:r>
            <a:r>
              <a:rPr lang="ar-EG" sz="2000" b="1" dirty="0"/>
              <a:t>من أن الكثير من المراقبين يقرون بوجود اختلافات واضحة بين الفضاءين </a:t>
            </a:r>
            <a:r>
              <a:rPr lang="ar-EG" sz="2000" b="1" dirty="0" smtClean="0"/>
              <a:t>السيبراني والمادي </a:t>
            </a:r>
            <a:r>
              <a:rPr lang="ar-EG" sz="2000" b="1" dirty="0"/>
              <a:t>التقليدي، فإنه من السهل التهوين من مدى أهمية هذه الاختلافات. انظر على سبيل</a:t>
            </a:r>
          </a:p>
          <a:p>
            <a:pPr algn="justLow" rtl="1"/>
            <a:r>
              <a:rPr lang="ar-EG" sz="2000" b="1" dirty="0"/>
              <a:t>المثال تأثير ما يلي:</a:t>
            </a:r>
            <a:endParaRPr lang="ar-EG" sz="2000" b="1" dirty="0" smtClean="0"/>
          </a:p>
          <a:p>
            <a:pPr algn="justLow" rtl="1"/>
            <a:r>
              <a:rPr lang="ar-EG" sz="2000" b="1" dirty="0" smtClean="0"/>
              <a:t>إسناد </a:t>
            </a:r>
            <a:r>
              <a:rPr lang="ar-EG" sz="2000" b="1" dirty="0"/>
              <a:t>المسؤولية</a:t>
            </a:r>
            <a:r>
              <a:rPr lang="ar-EG" sz="2000" dirty="0"/>
              <a:t>. النزاع الحركي التقليدي تخوضه قوات عسكرية يُفترض أنها </a:t>
            </a:r>
            <a:r>
              <a:rPr lang="ar-EG" sz="2000" dirty="0" smtClean="0"/>
              <a:t>تحت سيطرة </a:t>
            </a:r>
            <a:r>
              <a:rPr lang="ar-EG" sz="2000" dirty="0"/>
              <a:t>حكومات وطنية. ولا تصدق مثل هذه الافتراضات على الفاعلين </a:t>
            </a:r>
            <a:r>
              <a:rPr lang="ar-EG" sz="2000" dirty="0" smtClean="0"/>
              <a:t>المشاركين في </a:t>
            </a:r>
            <a:r>
              <a:rPr lang="ar-EG" sz="2000" dirty="0"/>
              <a:t>النزاع السيبراني، ونسبة الأفعال التي تجري في الفضاء السيبراني بشكل </a:t>
            </a:r>
            <a:r>
              <a:rPr lang="ar-EG" sz="2000" dirty="0" smtClean="0"/>
              <a:t>قاطع إلى </a:t>
            </a:r>
            <a:r>
              <a:rPr lang="ar-EG" sz="2000" dirty="0"/>
              <a:t>حكومات وطنية أمر صعب للغاية أو مستحيل )انظر المناقشة الواردة أدناه في </a:t>
            </a:r>
            <a:r>
              <a:rPr lang="ar-EG" sz="2000" dirty="0" smtClean="0"/>
              <a:t>هذا الشأن .</a:t>
            </a:r>
            <a:endParaRPr lang="ar-EG" sz="2000" dirty="0"/>
          </a:p>
          <a:p>
            <a:pPr algn="justLow" rtl="1"/>
            <a:r>
              <a:rPr lang="ar-EG" sz="2000" dirty="0" smtClean="0"/>
              <a:t>- </a:t>
            </a:r>
            <a:r>
              <a:rPr lang="ar-EG" sz="2000" b="1" dirty="0"/>
              <a:t>قدرات الفاعلين من غير الدول</a:t>
            </a:r>
            <a:r>
              <a:rPr lang="ar-EG" sz="2000" dirty="0"/>
              <a:t>. في النزاع الحركي التقليدي، تكون الآثار التي </a:t>
            </a:r>
            <a:r>
              <a:rPr lang="ar-EG" sz="2000" dirty="0" smtClean="0"/>
              <a:t>تتحقَّق بوجه </a:t>
            </a:r>
            <a:r>
              <a:rPr lang="ar-EG" sz="2000" dirty="0"/>
              <a:t>عام مرهونة بعدد القوات العسكرية التي يمكن أن تشارك في القتال، وحيث إن </a:t>
            </a:r>
            <a:r>
              <a:rPr lang="ar-EG" sz="2000" dirty="0" smtClean="0"/>
              <a:t>مثل هذه </a:t>
            </a:r>
            <a:r>
              <a:rPr lang="ar-EG" sz="2000" dirty="0"/>
              <a:t>الأعداد تكون في العادة أصغر لدى الفاعلين من غير الدول عما هو متاح للدول</a:t>
            </a:r>
            <a:r>
              <a:rPr lang="ar-EG" sz="2000" dirty="0" smtClean="0"/>
              <a:t>،</a:t>
            </a:r>
            <a:r>
              <a:rPr lang="ar-EG" sz="2000" dirty="0"/>
              <a:t> فإن الآثار التي يمكن للفاعلين من غير الدول إحداثها تكون صغيرة نسبيًّا بالمقارنة </a:t>
            </a:r>
            <a:r>
              <a:rPr lang="ar-EG" sz="2000" dirty="0" smtClean="0"/>
              <a:t>بما يمكن </a:t>
            </a:r>
            <a:r>
              <a:rPr lang="ar-EG" sz="2000" dirty="0"/>
              <a:t>أن يُحدثه فاعلون تابعون للدول مجهزون تجهيزًا جيدًا. أمَّا في النزاع السيبراني</a:t>
            </a:r>
            <a:r>
              <a:rPr lang="ar-EG" sz="2000" dirty="0" smtClean="0"/>
              <a:t>،</a:t>
            </a:r>
            <a:r>
              <a:rPr lang="ar-EG" sz="2000" dirty="0"/>
              <a:t> فإن الفاعلين من غير الدول يمكنهم استخدام قدرات تكنولوجيا المعلومات لإحداث </a:t>
            </a:r>
            <a:r>
              <a:rPr lang="ar-EG" sz="2000" dirty="0" smtClean="0"/>
              <a:t>بعض الآثار </a:t>
            </a:r>
            <a:r>
              <a:rPr lang="ar-EG" sz="2000" dirty="0"/>
              <a:t>واسعة النطاق التي يستطيع تحقيقها فاعلون كبار</a:t>
            </a:r>
            <a:r>
              <a:rPr lang="ar-EG" sz="2000" dirty="0" smtClean="0"/>
              <a:t>.</a:t>
            </a:r>
            <a:endParaRPr lang="ar-EG" sz="2000" dirty="0"/>
          </a:p>
          <a:p>
            <a:pPr algn="justLow" rtl="1"/>
            <a:endParaRPr lang="ar-EG" sz="2000" dirty="0"/>
          </a:p>
          <a:p>
            <a:pPr algn="r" rtl="1"/>
            <a:endParaRPr lang="ar-EG"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flipH="1">
            <a:off x="914938" y="2067727"/>
            <a:ext cx="3002230" cy="3875376"/>
          </a:xfrm>
          <a:prstGeom prst="rect">
            <a:avLst/>
          </a:prstGeom>
        </p:spPr>
      </p:pic>
      <p:sp>
        <p:nvSpPr>
          <p:cNvPr id="12" name="TextBox 11">
            <a:extLst>
              <a:ext uri="{FF2B5EF4-FFF2-40B4-BE49-F238E27FC236}">
                <a16:creationId xmlns="" xmlns:a16="http://schemas.microsoft.com/office/drawing/2014/main" id="{F9A80F9F-74DB-1D57-04E8-E20E92A09B0A}"/>
              </a:ext>
            </a:extLst>
          </p:cNvPr>
          <p:cNvSpPr txBox="1"/>
          <p:nvPr/>
        </p:nvSpPr>
        <p:spPr>
          <a:xfrm>
            <a:off x="3405702" y="780055"/>
            <a:ext cx="4619141" cy="830997"/>
          </a:xfrm>
          <a:prstGeom prst="rect">
            <a:avLst/>
          </a:prstGeom>
          <a:noFill/>
        </p:spPr>
        <p:txBody>
          <a:bodyPr wrap="square" rtlCol="0">
            <a:spAutoFit/>
          </a:bodyPr>
          <a:lstStyle/>
          <a:p>
            <a:pPr lvl="0" algn="ctr" rtl="1"/>
            <a:r>
              <a:rPr lang="ar-EG" sz="2400" b="1" dirty="0" smtClean="0">
                <a:solidFill>
                  <a:srgbClr val="2D3956"/>
                </a:solidFill>
              </a:rPr>
              <a:t>4-المقارنة </a:t>
            </a:r>
            <a:r>
              <a:rPr lang="ar-EG" sz="2400" b="1" dirty="0">
                <a:solidFill>
                  <a:srgbClr val="2D3956"/>
                </a:solidFill>
              </a:rPr>
              <a:t>بين النزاع السيبراني و النزاع التقليدي </a:t>
            </a:r>
            <a:endParaRPr lang="en-US" sz="2400" b="1" dirty="0">
              <a:solidFill>
                <a:srgbClr val="2D3956"/>
              </a:solidFill>
            </a:endParaRPr>
          </a:p>
        </p:txBody>
      </p:sp>
    </p:spTree>
    <p:extLst>
      <p:ext uri="{BB962C8B-B14F-4D97-AF65-F5344CB8AC3E}">
        <p14:creationId xmlns:p14="http://schemas.microsoft.com/office/powerpoint/2010/main" val="227284933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330874105"/>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850050" y="1941493"/>
            <a:ext cx="7315622" cy="1323439"/>
          </a:xfrm>
          <a:prstGeom prst="rect">
            <a:avLst/>
          </a:prstGeom>
          <a:noFill/>
        </p:spPr>
        <p:txBody>
          <a:bodyPr wrap="square" rtlCol="0">
            <a:spAutoFit/>
          </a:bodyPr>
          <a:lstStyle/>
          <a:p>
            <a:pPr algn="justLow" rtl="1"/>
            <a:r>
              <a:rPr lang="ar-EG" sz="2000" b="1" dirty="0"/>
              <a:t>- أهمية بُعد المسافات والحدود الوطنية. </a:t>
            </a:r>
            <a:r>
              <a:rPr lang="ar-EG" sz="2000" dirty="0"/>
              <a:t>في النزاع الحركي التقليدي، تبدو </a:t>
            </a:r>
            <a:r>
              <a:rPr lang="ar-EG" sz="2000"/>
              <a:t>المسافات </a:t>
            </a:r>
            <a:r>
              <a:rPr lang="ar-EG" sz="2000" smtClean="0"/>
              <a:t>كبيرة وانتهاكات </a:t>
            </a:r>
            <a:r>
              <a:rPr lang="ar-EG" sz="2000" dirty="0"/>
              <a:t>الحدود الوطنية مهمة. أمَّا في النزاع السيبراني، فإن المسافات ليست ذات أهمية، واختراقات الحدود الوطنية للهجوم أو بغرض الاستغلال تحدث بشكل روتين دون أن يلحظها </a:t>
            </a:r>
            <a:r>
              <a:rPr lang="ar-EG" sz="2000" dirty="0" smtClean="0"/>
              <a:t>أحد.</a:t>
            </a:r>
            <a:endParaRPr lang="en-US" sz="2000" i="1"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1717884" y="867623"/>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pic>
        <p:nvPicPr>
          <p:cNvPr id="12" name="Picture 11"/>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239682" y="1941493"/>
            <a:ext cx="3218017" cy="3845398"/>
          </a:xfrm>
          <a:prstGeom prst="rect">
            <a:avLst/>
          </a:prstGeom>
        </p:spPr>
      </p:pic>
    </p:spTree>
    <p:extLst>
      <p:ext uri="{BB962C8B-B14F-4D97-AF65-F5344CB8AC3E}">
        <p14:creationId xmlns:p14="http://schemas.microsoft.com/office/powerpoint/2010/main" val="35596234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002977061"/>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218114" y="1834291"/>
            <a:ext cx="8810754" cy="4708981"/>
          </a:xfrm>
          <a:prstGeom prst="rect">
            <a:avLst/>
          </a:prstGeom>
          <a:noFill/>
        </p:spPr>
        <p:txBody>
          <a:bodyPr wrap="square" rtlCol="0">
            <a:spAutoFit/>
          </a:bodyPr>
          <a:lstStyle/>
          <a:p>
            <a:pPr algn="justLow" rtl="1"/>
            <a:r>
              <a:rPr lang="ar-EG" sz="2000" dirty="0"/>
              <a:t>تُقيِّد حقوق الإنسان تصرفات الحكومة في ما يتعلق بالأفراد الذين يخضعون للولاية </a:t>
            </a:r>
            <a:r>
              <a:rPr lang="ar-EG" sz="2000" dirty="0" smtClean="0"/>
              <a:t>القضائية للحكومة</a:t>
            </a:r>
            <a:r>
              <a:rPr lang="ar-EG" sz="2000" dirty="0"/>
              <a:t>. </a:t>
            </a:r>
            <a:endParaRPr lang="ar-EG" sz="2000" dirty="0" smtClean="0"/>
          </a:p>
          <a:p>
            <a:pPr algn="justLow" rtl="1"/>
            <a:r>
              <a:rPr lang="ar-EG" sz="2000" dirty="0" smtClean="0"/>
              <a:t>وقد </a:t>
            </a:r>
            <a:r>
              <a:rPr lang="ar-EG" sz="2000" dirty="0"/>
              <a:t>يكون منشأ مثل هذه الحقوق وطنيًّا )مثل الحقوق الممنوحة للأمريكيين </a:t>
            </a:r>
            <a:r>
              <a:rPr lang="ar-EG" sz="2000" dirty="0" smtClean="0"/>
              <a:t>بموجب دستور </a:t>
            </a:r>
            <a:r>
              <a:rPr lang="ar-EG" sz="2000" dirty="0"/>
              <a:t>الولايات المتحدة(، أو في معاهدات دولية </a:t>
            </a:r>
            <a:r>
              <a:rPr lang="ar-EG" sz="2000" dirty="0" smtClean="0"/>
              <a:t>(مثل </a:t>
            </a:r>
            <a:r>
              <a:rPr lang="ar-EG" sz="2000" dirty="0"/>
              <a:t>اتفاقية القضاء على كل أشكال </a:t>
            </a:r>
            <a:r>
              <a:rPr lang="ar-EG" sz="2000" dirty="0" smtClean="0"/>
              <a:t>التمييز</a:t>
            </a:r>
            <a:r>
              <a:rPr lang="ar-EG" sz="2000" dirty="0"/>
              <a:t>ضد </a:t>
            </a:r>
            <a:r>
              <a:rPr lang="ar-EG" sz="2000" dirty="0" smtClean="0"/>
              <a:t>المرأة)، </a:t>
            </a:r>
            <a:r>
              <a:rPr lang="ar-EG" sz="2000" dirty="0"/>
              <a:t>أو في القانون الدولي العرفي</a:t>
            </a:r>
            <a:r>
              <a:rPr lang="ar-EG" sz="2000" dirty="0" smtClean="0"/>
              <a:t>.</a:t>
            </a:r>
            <a:endParaRPr lang="ar-EG" sz="2000" dirty="0"/>
          </a:p>
          <a:p>
            <a:pPr algn="justLow" rtl="1"/>
            <a:r>
              <a:rPr lang="ar-EG" sz="2000" dirty="0" smtClean="0"/>
              <a:t>وقد </a:t>
            </a:r>
            <a:r>
              <a:rPr lang="ar-EG" sz="2000" b="1" dirty="0"/>
              <a:t>يتعلق بالفضاء السيبراني اثنان من الحقوق </a:t>
            </a:r>
            <a:r>
              <a:rPr lang="ar-EG" sz="2000" dirty="0"/>
              <a:t>التي أوردها العهد الدولي </a:t>
            </a:r>
            <a:r>
              <a:rPr lang="ar-EG" sz="2000" dirty="0" smtClean="0"/>
              <a:t>للحقوق المدنية </a:t>
            </a:r>
            <a:r>
              <a:rPr lang="ar-EG" sz="2000" dirty="0"/>
              <a:t>والسياسية </a:t>
            </a:r>
            <a:r>
              <a:rPr lang="ar-EG" sz="2000" dirty="0" smtClean="0"/>
              <a:t>(الذي </a:t>
            </a:r>
            <a:r>
              <a:rPr lang="ar-EG" sz="2000" dirty="0"/>
              <a:t>صدَّقت عليه الولايات المتحدة في أيلول/ سبتمبر 1992 </a:t>
            </a:r>
            <a:r>
              <a:rPr lang="ar-EG" sz="2000" dirty="0" smtClean="0"/>
              <a:t>). قد تكون </a:t>
            </a:r>
            <a:r>
              <a:rPr lang="ar-EG" sz="2000" dirty="0"/>
              <a:t>المادة 17 </a:t>
            </a:r>
            <a:r>
              <a:rPr lang="ar-EG" sz="2000" b="1" dirty="0" smtClean="0"/>
              <a:t>(حماية </a:t>
            </a:r>
            <a:r>
              <a:rPr lang="ar-EG" sz="2000" b="1" dirty="0"/>
              <a:t>الخصوصية </a:t>
            </a:r>
            <a:r>
              <a:rPr lang="ar-EG" sz="2000" b="1" dirty="0" smtClean="0"/>
              <a:t>والسمعة) </a:t>
            </a:r>
            <a:r>
              <a:rPr lang="ar-EG" sz="2000" dirty="0"/>
              <a:t>ذات صلة بالعمليات السيبرانية التي </a:t>
            </a:r>
            <a:r>
              <a:rPr lang="ar-EG" sz="2000" dirty="0" smtClean="0"/>
              <a:t>يقصد بها </a:t>
            </a:r>
            <a:r>
              <a:rPr lang="ar-EG" sz="2000" dirty="0"/>
              <a:t>الإضرار بسمعة فرد ما- على سبيل المثال بتزوير مستندات تستند على الحاسوب عن معاملات انخرط فيها- أو الكشف عن معلومات خاصة عن فرد )قد تشكل استفزازًا قبل نشوب نزاع إذا كان شخصًا بارزًا أو ذا نفوذ سياسي(. وقد تكون المادة 19 </a:t>
            </a:r>
            <a:r>
              <a:rPr lang="ar-EG" sz="2000" b="1" dirty="0" smtClean="0"/>
              <a:t>(حماية </a:t>
            </a:r>
            <a:r>
              <a:rPr lang="ar-EG" sz="2000" b="1" dirty="0"/>
              <a:t>الحق في طلب </a:t>
            </a:r>
            <a:r>
              <a:rPr lang="ar-EG" sz="2000" b="1" dirty="0" smtClean="0"/>
              <a:t>المعلومات) </a:t>
            </a:r>
            <a:r>
              <a:rPr lang="ar-EG" sz="2000" dirty="0"/>
              <a:t>ذات صلة بالهجمات السيبرانية التي تهدف إلى منع الأفراد من الحصول على خدمات عن طريق شبكة الإنترنت أو وسائل تواصل أخرى. وقد يتعلق الأمر أيضًا بعدد من الحقوق الأخرى مثل الحق في الحياة والرعاية الصحية والغذاء، وذلك تبعًا لطبيعة الهجوم السيبراني وأهدافه. وقد يشير احترام هذه الحقوق الأخرى على سبيل المثال إلى أن هجومًا سيبرانيًّا بقصد فرض عقوبات اقتصادية يجب مع ذلك أن يسمح بإجراء معاملات متصلة بالحصول على الغذاء والدواء.</a:t>
            </a:r>
          </a:p>
          <a:p>
            <a:pPr algn="justLow" rtl="1"/>
            <a:endParaRPr lang="ar-EG" sz="2000" dirty="0" smtClean="0"/>
          </a:p>
          <a:p>
            <a:pPr algn="justLow" rtl="1"/>
            <a:endParaRPr lang="ar-EG" sz="2000"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en-US" sz="2000" b="1" dirty="0" smtClean="0">
                <a:ea typeface="Roboto Light" panose="02000000000000000000" pitchFamily="2" charset="0"/>
              </a:rPr>
              <a:t>08</a:t>
            </a:r>
            <a:endParaRPr lang="en-US" sz="1400" b="1" dirty="0">
              <a:ea typeface="Roboto Light" panose="02000000000000000000" pitchFamily="2" charset="0"/>
            </a:endParaRPr>
          </a:p>
        </p:txBody>
      </p:sp>
      <p:sp>
        <p:nvSpPr>
          <p:cNvPr id="11" name="TextBox 10">
            <a:extLst>
              <a:ext uri="{FF2B5EF4-FFF2-40B4-BE49-F238E27FC236}">
                <a16:creationId xmlns="" xmlns:a16="http://schemas.microsoft.com/office/drawing/2014/main" id="{F9A80F9F-74DB-1D57-04E8-E20E92A09B0A}"/>
              </a:ext>
            </a:extLst>
          </p:cNvPr>
          <p:cNvSpPr txBox="1"/>
          <p:nvPr/>
        </p:nvSpPr>
        <p:spPr>
          <a:xfrm>
            <a:off x="3405702" y="780055"/>
            <a:ext cx="4619141" cy="461665"/>
          </a:xfrm>
          <a:prstGeom prst="rect">
            <a:avLst/>
          </a:prstGeom>
          <a:noFill/>
        </p:spPr>
        <p:txBody>
          <a:bodyPr wrap="square" rtlCol="0">
            <a:spAutoFit/>
          </a:bodyPr>
          <a:lstStyle/>
          <a:p>
            <a:pPr lvl="0" algn="ctr" rtl="1"/>
            <a:r>
              <a:rPr lang="en-US" sz="2400" b="1" dirty="0" smtClean="0">
                <a:solidFill>
                  <a:srgbClr val="2D3956"/>
                </a:solidFill>
              </a:rPr>
              <a:t>5</a:t>
            </a:r>
            <a:r>
              <a:rPr lang="ar-EG" sz="2400" b="1" dirty="0" smtClean="0">
                <a:solidFill>
                  <a:srgbClr val="2D3956"/>
                </a:solidFill>
              </a:rPr>
              <a:t>-الآثار المحتملة على حقوق الإنسان</a:t>
            </a:r>
            <a:endParaRPr lang="en-US" sz="2400" b="1" dirty="0">
              <a:solidFill>
                <a:srgbClr val="2D3956"/>
              </a:solidFill>
            </a:endParaRPr>
          </a:p>
        </p:txBody>
      </p:sp>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1074989" y="2207046"/>
            <a:ext cx="2143125" cy="3284680"/>
          </a:xfrm>
          <a:prstGeom prst="rect">
            <a:avLst/>
          </a:prstGeom>
        </p:spPr>
      </p:pic>
    </p:spTree>
    <p:extLst>
      <p:ext uri="{BB962C8B-B14F-4D97-AF65-F5344CB8AC3E}">
        <p14:creationId xmlns:p14="http://schemas.microsoft.com/office/powerpoint/2010/main" val="128722856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886711580"/>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3232597" y="2176530"/>
            <a:ext cx="8821515" cy="3477875"/>
          </a:xfrm>
          <a:prstGeom prst="rect">
            <a:avLst/>
          </a:prstGeom>
          <a:noFill/>
        </p:spPr>
        <p:txBody>
          <a:bodyPr wrap="square" rtlCol="0">
            <a:spAutoFit/>
          </a:bodyPr>
          <a:lstStyle/>
          <a:p>
            <a:pPr algn="justLow" rtl="1"/>
            <a:r>
              <a:rPr lang="ar-EG" sz="2000" dirty="0" smtClean="0"/>
              <a:t>وقد </a:t>
            </a:r>
            <a:r>
              <a:rPr lang="ar-EG" sz="2000" dirty="0"/>
              <a:t>أعلن عدد من الدول أن الوصول إلى شبكة الإنترنت حق أساسي من </a:t>
            </a:r>
            <a:r>
              <a:rPr lang="ar-EG" sz="2000" dirty="0" smtClean="0"/>
              <a:t>حقوق مجتمعاتهم </a:t>
            </a:r>
            <a:r>
              <a:rPr lang="ar-EG" sz="2000" dirty="0"/>
              <a:t>)حتى آب/ أغسطس </a:t>
            </a:r>
            <a:r>
              <a:rPr lang="ar-EG" sz="2000" dirty="0" smtClean="0"/>
              <a:t>2011 </a:t>
            </a:r>
            <a:r>
              <a:rPr lang="ar-EG" sz="2000" dirty="0"/>
              <a:t>، كان من بين هذه الدول إستونيا </a:t>
            </a:r>
            <a:r>
              <a:rPr lang="ar-EG" sz="2000" dirty="0" smtClean="0"/>
              <a:t>وفرنسا وإسبانيا وفنلندا (. </a:t>
            </a:r>
            <a:r>
              <a:rPr lang="ar-EG" sz="2000" dirty="0"/>
              <a:t>وعليه، إذا كان الوصول إلى شبكة الإنترنت حقًّا من حقوق الإنسان، فإن </a:t>
            </a:r>
            <a:r>
              <a:rPr lang="ar-EG" sz="2000" dirty="0" smtClean="0"/>
              <a:t>الأعمال التي </a:t>
            </a:r>
            <a:r>
              <a:rPr lang="ar-EG" sz="2000" dirty="0"/>
              <a:t>تقلص الوصول إلى الإنترنت أو تمنعه تُعد انتهاكًا لذلك الحق.</a:t>
            </a:r>
          </a:p>
          <a:p>
            <a:pPr algn="justLow" rtl="1"/>
            <a:r>
              <a:rPr lang="ar-EG" sz="2000" dirty="0"/>
              <a:t>وعلاوةً على ذلك، ثمَّة نقطة مهمة مثار جدل في قانون حقوق الإنسان هي </a:t>
            </a:r>
            <a:r>
              <a:rPr lang="ar-EG" sz="2000" dirty="0" smtClean="0"/>
              <a:t>مدى انطباقه </a:t>
            </a:r>
            <a:r>
              <a:rPr lang="ar-EG" sz="2000" dirty="0"/>
              <a:t>أثناء نزاع مسلح أو عمليات عدائية. ويذهب موقف الحكومة الأمريكية إلى </a:t>
            </a:r>
            <a:r>
              <a:rPr lang="ar-EG" sz="2000" dirty="0" smtClean="0"/>
              <a:t>أن ضرورات </a:t>
            </a:r>
            <a:r>
              <a:rPr lang="ar-EG" sz="2000" dirty="0"/>
              <a:t>التقليل قدر الإمكان من المعاناة الإنسانية التي لا داعي لها يتم الوفاء بها من </a:t>
            </a:r>
            <a:r>
              <a:rPr lang="ar-EG" sz="2000" dirty="0" smtClean="0"/>
              <a:t>خلال متطلبات </a:t>
            </a:r>
            <a:r>
              <a:rPr lang="ar-EG" sz="2000" dirty="0"/>
              <a:t>قانون النزاعات المسلحة، ومن ثم يجب أن لا يضع قانون حقوق الإنسان </a:t>
            </a:r>
            <a:r>
              <a:rPr lang="ar-EG" sz="2000" dirty="0" smtClean="0"/>
              <a:t>قيودًا إضافية </a:t>
            </a:r>
            <a:r>
              <a:rPr lang="ar-EG" sz="2000" dirty="0"/>
              <a:t>على تصرفات قواتها المسلحة. وعلى النقيض من ذلك، عدد من الهيئات الدولية </a:t>
            </a:r>
            <a:r>
              <a:rPr lang="ar-EG" sz="2000" dirty="0" smtClean="0"/>
              <a:t>مثل المحكمة </a:t>
            </a:r>
            <a:r>
              <a:rPr lang="ar-EG" sz="2000" dirty="0"/>
              <a:t>الجنائية الدولية، ولجنة حقوق الإنسان، ترى أن قانون حقوق الإنسان يجوز </a:t>
            </a:r>
            <a:r>
              <a:rPr lang="ar-EG" sz="2000" dirty="0" smtClean="0"/>
              <a:t>بل ويجب </a:t>
            </a:r>
            <a:r>
              <a:rPr lang="ar-EG" sz="2000" dirty="0"/>
              <a:t>أن ينطبق مثل قانون النزاعات المسلحة على الأعمال العدائية.</a:t>
            </a:r>
          </a:p>
          <a:p>
            <a:pPr algn="justLow" rtl="1"/>
            <a:endParaRPr lang="ar-EG" sz="2000" dirty="0"/>
          </a:p>
        </p:txBody>
      </p:sp>
      <p:sp>
        <p:nvSpPr>
          <p:cNvPr id="11" name="Rectangle 10">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pic>
        <p:nvPicPr>
          <p:cNvPr id="10" name="Picture 9"/>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86440" y="2065355"/>
            <a:ext cx="2143125" cy="3170098"/>
          </a:xfrm>
          <a:prstGeom prst="rect">
            <a:avLst/>
          </a:prstGeom>
        </p:spPr>
      </p:pic>
    </p:spTree>
    <p:extLst>
      <p:ext uri="{BB962C8B-B14F-4D97-AF65-F5344CB8AC3E}">
        <p14:creationId xmlns:p14="http://schemas.microsoft.com/office/powerpoint/2010/main" val="31416317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graphicFrame>
        <p:nvGraphicFramePr>
          <p:cNvPr id="13" name="Diagram 12"/>
          <p:cNvGraphicFramePr/>
          <p:nvPr>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4"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5"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6"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20" name="TextBox 19"/>
          <p:cNvSpPr txBox="1"/>
          <p:nvPr/>
        </p:nvSpPr>
        <p:spPr>
          <a:xfrm>
            <a:off x="3108478" y="1511632"/>
            <a:ext cx="8694316" cy="4401205"/>
          </a:xfrm>
          <a:prstGeom prst="rect">
            <a:avLst/>
          </a:prstGeom>
          <a:noFill/>
        </p:spPr>
        <p:txBody>
          <a:bodyPr wrap="square" rtlCol="0">
            <a:spAutoFit/>
          </a:bodyPr>
          <a:lstStyle/>
          <a:p>
            <a:pPr algn="justLow" rtl="1"/>
            <a:r>
              <a:rPr lang="ar-EG" sz="2000" dirty="0" smtClean="0"/>
              <a:t>ليس </a:t>
            </a:r>
            <a:r>
              <a:rPr lang="ar-EG" sz="2000" dirty="0"/>
              <a:t>لدى اللجنة الدولية </a:t>
            </a:r>
            <a:r>
              <a:rPr lang="ar-EG" sz="2000" dirty="0" smtClean="0"/>
              <a:t>للصليب الأحمر أي </a:t>
            </a:r>
            <a:r>
              <a:rPr lang="ar-EG" sz="2000" dirty="0"/>
              <a:t>شك في أن القانون الدولي الإنساني ينطبق على العمليات السيبرانية خلال النزاعات المسلحة، وبالتالي يحد </a:t>
            </a:r>
            <a:r>
              <a:rPr lang="ar-EG" sz="2000" dirty="0" smtClean="0"/>
              <a:t>من استخدامها</a:t>
            </a:r>
            <a:r>
              <a:rPr lang="ar-EG" sz="2000" dirty="0"/>
              <a:t>، </a:t>
            </a:r>
            <a:r>
              <a:rPr lang="ar-EG" sz="2000" dirty="0" smtClean="0"/>
              <a:t>تمامًا </a:t>
            </a:r>
            <a:r>
              <a:rPr lang="ar-EG" sz="2000" dirty="0"/>
              <a:t>مثلما ينظم استخدام الأسلحة والوسائل والأساليب الآخرى للقتال في أي نزاع مسلح، جديدة كانت أو قديمة. </a:t>
            </a:r>
            <a:r>
              <a:rPr lang="ar-EG" sz="2000" dirty="0" smtClean="0"/>
              <a:t>وهذا صحيح سواء إذا </a:t>
            </a:r>
            <a:r>
              <a:rPr lang="ar-EG" sz="2000" dirty="0"/>
              <a:t>كان الفضاء السيبراني يعتبر مجالا </a:t>
            </a:r>
            <a:r>
              <a:rPr lang="ar-EG" sz="2000" dirty="0" smtClean="0"/>
              <a:t>جديدًا للحرب يشبه الفضاء الجوي والبري والبحري والفضا ء الخارجي،</a:t>
            </a:r>
          </a:p>
          <a:p>
            <a:pPr algn="justLow" rtl="1"/>
            <a:r>
              <a:rPr lang="ar-EG" sz="2000" dirty="0" smtClean="0"/>
              <a:t>أو إذا كان مجالا</a:t>
            </a:r>
            <a:r>
              <a:rPr lang="ar-EG" sz="2000" dirty="0"/>
              <a:t>مختلفًا، لأنه مجال من صنع الإنسان في حين أن المجا لات السابقة مجالات طبيعة، أم أنه ليس </a:t>
            </a:r>
            <a:r>
              <a:rPr lang="ar-EG" sz="2000" dirty="0" smtClean="0"/>
              <a:t>مجالا</a:t>
            </a:r>
            <a:r>
              <a:rPr lang="ar-EG" sz="2000" dirty="0"/>
              <a:t> في حد ذاته.</a:t>
            </a:r>
          </a:p>
          <a:p>
            <a:pPr algn="justLow" rtl="1"/>
            <a:endParaRPr lang="ar-EG" sz="2000" dirty="0" smtClean="0"/>
          </a:p>
          <a:p>
            <a:pPr algn="justLow" rtl="1"/>
            <a:r>
              <a:rPr lang="ar-EG" sz="2000" dirty="0" smtClean="0"/>
              <a:t>وتعتمد الدول معاهدات القانون الدولي الإنساني بهدف تنظيم النزاعات الحالية والمستقبلية. إذ أدرجت الدول - في معاهدات القانون الدولي الإنساني - قواعد تتوقع تطوير وسائل وأساليب جديدة للقتال، على افتراض أن القانون الدولي الإنساني سينطبق عليها. على سبيل المثال، إذا لم ينطبق القانون الدولي الإنساني على وسائل وأساليب القتال في المستقبل، فلن يكون من الضروري استعراض شرعية استخدام هذه الوسائل والأساليب بموجب القانون الدولي الإنساني الحالي، حسبما تقتضيه المادة 36 من البروتوكول الإضافي الأول المؤرخ 8 حزيران /يونيو</a:t>
            </a:r>
            <a:r>
              <a:rPr lang="en-US" sz="2000" dirty="0"/>
              <a:t>1977 </a:t>
            </a:r>
            <a:r>
              <a:rPr lang="en-US" sz="2000" dirty="0" smtClean="0"/>
              <a:t>.</a:t>
            </a:r>
            <a:r>
              <a:rPr lang="ar-EG" sz="2000" dirty="0" smtClean="0"/>
              <a:t> .</a:t>
            </a:r>
            <a:endParaRPr lang="en-US" sz="2000" dirty="0"/>
          </a:p>
          <a:p>
            <a:pPr algn="justLow" rtl="1"/>
            <a:endParaRPr lang="ar-EG" sz="2000" dirty="0" smtClean="0"/>
          </a:p>
        </p:txBody>
      </p:sp>
      <p:pic>
        <p:nvPicPr>
          <p:cNvPr id="19" name="Picture 18"/>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399815" y="1585451"/>
            <a:ext cx="2673318" cy="4228228"/>
          </a:xfrm>
          <a:prstGeom prst="rect">
            <a:avLst/>
          </a:prstGeom>
        </p:spPr>
      </p:pic>
      <p:sp>
        <p:nvSpPr>
          <p:cNvPr id="18" name="TextBox 17">
            <a:extLst>
              <a:ext uri="{FF2B5EF4-FFF2-40B4-BE49-F238E27FC236}">
                <a16:creationId xmlns="" xmlns:a16="http://schemas.microsoft.com/office/drawing/2014/main" id="{F9A80F9F-74DB-1D57-04E8-E20E92A09B0A}"/>
              </a:ext>
            </a:extLst>
          </p:cNvPr>
          <p:cNvSpPr txBox="1"/>
          <p:nvPr/>
        </p:nvSpPr>
        <p:spPr>
          <a:xfrm>
            <a:off x="2614171" y="409888"/>
            <a:ext cx="4619141" cy="830997"/>
          </a:xfrm>
          <a:prstGeom prst="rect">
            <a:avLst/>
          </a:prstGeom>
          <a:noFill/>
        </p:spPr>
        <p:txBody>
          <a:bodyPr wrap="square" rtlCol="0">
            <a:spAutoFit/>
          </a:bodyPr>
          <a:lstStyle/>
          <a:p>
            <a:pPr algn="justLow" rtl="1"/>
            <a:r>
              <a:rPr lang="ar-EG" sz="2400" b="1" dirty="0" smtClean="0">
                <a:solidFill>
                  <a:schemeClr val="bg1"/>
                </a:solidFill>
              </a:rPr>
              <a:t>رابعاً : انطباق </a:t>
            </a:r>
            <a:r>
              <a:rPr lang="ar-EG" sz="2400" b="1" dirty="0">
                <a:solidFill>
                  <a:schemeClr val="bg1"/>
                </a:solidFill>
              </a:rPr>
              <a:t>القانون الدولي الإنساني على العمليات السيبرانية خلال النزاعات المسلحة</a:t>
            </a:r>
          </a:p>
        </p:txBody>
      </p:sp>
    </p:spTree>
    <p:extLst>
      <p:ext uri="{BB962C8B-B14F-4D97-AF65-F5344CB8AC3E}">
        <p14:creationId xmlns:p14="http://schemas.microsoft.com/office/powerpoint/2010/main" val="33693297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731911959"/>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513266" y="1473791"/>
            <a:ext cx="8152473" cy="5016758"/>
          </a:xfrm>
          <a:prstGeom prst="rect">
            <a:avLst/>
          </a:prstGeom>
          <a:noFill/>
        </p:spPr>
        <p:txBody>
          <a:bodyPr wrap="square" rtlCol="0">
            <a:spAutoFit/>
          </a:bodyPr>
          <a:lstStyle/>
          <a:p>
            <a:pPr algn="justLow" rtl="1"/>
            <a:r>
              <a:rPr lang="ar-EG" sz="2000" dirty="0"/>
              <a:t>ويحظى هذا الاستنتاج بدعم قوي في فتوى محكمة العدل الدولية بعنوان " مشروعية التهديد بالأسلحة النووية أو استخدامها"، حيث </a:t>
            </a:r>
            <a:r>
              <a:rPr lang="ar-EG" sz="2000" dirty="0" smtClean="0"/>
              <a:t>أشارت المحكمة </a:t>
            </a:r>
            <a:r>
              <a:rPr lang="ar-EG" sz="2000" dirty="0"/>
              <a:t>إلى أن المبادئ والقواعد الثابتة للقانون الدولي الإنساني السارية في النزاعات المسلحة تنطبق "على كافة أشكال الحرب وعلى كافة </a:t>
            </a:r>
            <a:r>
              <a:rPr lang="ar-EG" sz="2000" dirty="0" smtClean="0"/>
              <a:t>أنواع الأسلحة</a:t>
            </a:r>
            <a:r>
              <a:rPr lang="ar-EG" sz="2000" dirty="0"/>
              <a:t>"، بما في ذلك" ما سيكون في المستقبل". </a:t>
            </a:r>
            <a:r>
              <a:rPr lang="ar-EG" sz="2000" dirty="0" smtClean="0"/>
              <a:t>وترى </a:t>
            </a:r>
            <a:r>
              <a:rPr lang="ar-EG" sz="2000" dirty="0"/>
              <a:t>اللجنة الدولية أن هذا الاستنتاج ينطبق على استخدام العمليات السيبرانية </a:t>
            </a:r>
            <a:r>
              <a:rPr lang="ar-EG" sz="2000" dirty="0" smtClean="0"/>
              <a:t>خلال النزاعات </a:t>
            </a:r>
            <a:r>
              <a:rPr lang="ar-EG" sz="2000" dirty="0"/>
              <a:t>المسلحة.</a:t>
            </a:r>
          </a:p>
          <a:p>
            <a:pPr algn="justLow" rtl="1"/>
            <a:r>
              <a:rPr lang="ar-EG" sz="2000" dirty="0"/>
              <a:t>وترحب اللجنة الدولية بتأكيد عدد متزايد من الدول والمنظمات الدولية على أن القانون الدولي الإنساني ينطبق على العمليات السيبرانية </a:t>
            </a:r>
            <a:r>
              <a:rPr lang="ar-EG" sz="2000" dirty="0" smtClean="0"/>
              <a:t>خلال النزاعات </a:t>
            </a:r>
            <a:r>
              <a:rPr lang="ar-EG" sz="2000" dirty="0"/>
              <a:t>المسلحة، وتتطلع إلى إجراء مناقشات حول كيفية انطباق القانون الدولي الإنساني في هذا المجال.</a:t>
            </a:r>
          </a:p>
          <a:p>
            <a:pPr algn="justLow" rtl="1"/>
            <a:r>
              <a:rPr lang="ar-EG" sz="2000" dirty="0"/>
              <a:t>وقد تقرر الدول أيضًا فرض قيود على العمليات السيبرانية بالإضافة إلى القيود الموجودة في القانون الحالي، وقد تضع قواعد تكميلية، لا </a:t>
            </a:r>
            <a:r>
              <a:rPr lang="ar-EG" sz="2000" dirty="0" smtClean="0"/>
              <a:t>سيما لتعزيز </a:t>
            </a:r>
            <a:r>
              <a:rPr lang="ar-EG" sz="2000" dirty="0"/>
              <a:t>حماية المدنيين والبنية التحتية المدنية من آثار العمليات السيبرانية. وترى اللجنة الدولية أن أي قواعد جديدة يجري التفكير </a:t>
            </a:r>
            <a:r>
              <a:rPr lang="ar-EG" sz="2000" dirty="0" smtClean="0"/>
              <a:t>بشأنها ينبغي </a:t>
            </a:r>
            <a:r>
              <a:rPr lang="ar-EG" sz="2000" dirty="0"/>
              <a:t>أن تستند إلى الإطار القانوني الحالي وتعززه، بما في ذلك القانون الدولي الإنساني.</a:t>
            </a:r>
          </a:p>
          <a:p>
            <a:pPr algn="justLow" rtl="1"/>
            <a:r>
              <a:rPr lang="ar-EG" sz="2000" dirty="0"/>
              <a:t>وفي الحالات التي لا تشملها القواعد الحالية للقانون الدولي الإنساني، يظل المدنيون والمقاتلون محميين بما يسمى "شرط مارتنز"، مما يعني </a:t>
            </a:r>
            <a:r>
              <a:rPr lang="ar-EG" sz="2000" dirty="0" smtClean="0"/>
              <a:t>أنهم يظلون </a:t>
            </a:r>
            <a:r>
              <a:rPr lang="ar-EG" sz="2000" dirty="0"/>
              <a:t>تحت حماية وسلطان مبادئ القانون القانون الدولي كما استقر بها العرف، ومبادئ الإنسانية، وما يمليه الضمير العام. </a:t>
            </a:r>
          </a:p>
          <a:p>
            <a:pPr algn="justLow" rtl="1"/>
            <a:endParaRPr lang="en-US" sz="2000" dirty="0" smtClean="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53473" y="1473791"/>
            <a:ext cx="2886627" cy="4406309"/>
          </a:xfrm>
          <a:prstGeom prst="rect">
            <a:avLst/>
          </a:prstGeom>
        </p:spPr>
      </p:pic>
    </p:spTree>
    <p:extLst>
      <p:ext uri="{BB962C8B-B14F-4D97-AF65-F5344CB8AC3E}">
        <p14:creationId xmlns:p14="http://schemas.microsoft.com/office/powerpoint/2010/main" val="63490180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8D6FEC8-BEE1-472C-B140-88A9A17FC355}"/>
              </a:ext>
            </a:extLst>
          </p:cNvPr>
          <p:cNvSpPr/>
          <p:nvPr/>
        </p:nvSpPr>
        <p:spPr>
          <a:xfrm>
            <a:off x="906901" y="0"/>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3"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ar-EG" b="1" smtClean="0"/>
              <a:t>الاستثمارات الحكومية في العلوم والتكنولوجيا ( ١</a:t>
            </a:r>
            <a:endParaRPr lang="ar-EG" b="1" dirty="0"/>
          </a:p>
          <a:p>
            <a:r>
              <a:rPr lang="ar-EG" b="1" smtClean="0"/>
              <a:t>ويرجع إنشاء الإنترنت في بادئ الأمر في الستينات من القرن الماضي نتاجًا لمشروع</a:t>
            </a:r>
            <a:endParaRPr lang="ar-EG" b="1" dirty="0"/>
          </a:p>
          <a:p>
            <a:r>
              <a:rPr lang="ar-EG" b="1"/>
              <a:t>٢</a:t>
            </a:r>
            <a:r>
              <a:rPr lang="ar-EG" b="1" smtClean="0"/>
              <a:t>) ؛ وكان ذلك بهدف تأمين شبكة اتصال ) (</a:t>
            </a:r>
            <a:r>
              <a:rPr lang="en-US" smtClean="0"/>
              <a:t>ARPA NET </a:t>
            </a:r>
            <a:r>
              <a:rPr lang="en-US" b="1" smtClean="0"/>
              <a:t>) </a:t>
            </a:r>
            <a:r>
              <a:rPr lang="ar-EG" b="1" smtClean="0"/>
              <a:t>حكومي أمريكي سمي بالآربانت</a:t>
            </a:r>
            <a:endParaRPr lang="ar-EG" b="1" dirty="0"/>
          </a:p>
          <a:p>
            <a:r>
              <a:rPr lang="ar-EG" b="1" smtClean="0"/>
              <a:t>خاصة لا يمكن إتلافها أو تدميرها في حال حدوث عمليات تخريب أو نشوب حرب مفاجئة</a:t>
            </a:r>
            <a:r>
              <a:rPr lang="ar-EG" b="1" dirty="0"/>
              <a:t>،</a:t>
            </a:r>
          </a:p>
          <a:p>
            <a:r>
              <a:rPr lang="ar-EG" b="1" smtClean="0"/>
              <a:t>وعهدت وزارة الدفاع بهذه المهمة إلى وكالة مشاريع الأبحاث المُتقدمة القادرة على مقاومة</a:t>
            </a:r>
            <a:endParaRPr lang="ar-EG" b="1" dirty="0"/>
          </a:p>
          <a:p>
            <a:r>
              <a:rPr lang="ar-EG" b="1" smtClean="0"/>
              <a:t>الكوارث والاستمرار في العمل في حالة حدوث هجوم، وكانت هذه الشبكة تربط أربعة</a:t>
            </a:r>
            <a:endParaRPr lang="ar-EG" b="1" dirty="0"/>
          </a:p>
          <a:p>
            <a:r>
              <a:rPr lang="ar-EG" b="1" smtClean="0"/>
              <a:t>( حاسبات آلية ضخمة فيما بينها لغرض التجربة ( ٣</a:t>
            </a:r>
            <a:endParaRPr lang="ar-EG" b="1" dirty="0"/>
          </a:p>
          <a:p>
            <a:r>
              <a:rPr lang="ar-EG" b="1" smtClean="0"/>
              <a:t>و في ١٩ ديسمبر عام ١٩٦٨ م تبنت الجمعية العامة للأمم المتحدة في اجتماعها توصيات</a:t>
            </a:r>
            <a:endParaRPr lang="ar-EG" b="1" dirty="0"/>
          </a:p>
          <a:p>
            <a:r>
              <a:rPr lang="ar-EG" b="1" smtClean="0"/>
              <a:t>:</a:t>
            </a:r>
            <a:r>
              <a:rPr lang="ar-EG" smtClean="0"/>
              <a:t>( </a:t>
            </a:r>
            <a:r>
              <a:rPr lang="ar-EG" b="1" smtClean="0"/>
              <a:t>المؤتمر الأول لحقوق الإنسان المنعقد في طهران عام ١٩٦٨ والخاص بالآتي</a:t>
            </a:r>
            <a:endParaRPr lang="en-US" dirty="0"/>
          </a:p>
        </p:txBody>
      </p:sp>
      <p:sp>
        <p:nvSpPr>
          <p:cNvPr id="4" name="TextBox 3">
            <a:extLst>
              <a:ext uri="{FF2B5EF4-FFF2-40B4-BE49-F238E27FC236}">
                <a16:creationId xmlns="" xmlns:a16="http://schemas.microsoft.com/office/drawing/2014/main" id="{F9A80F9F-74DB-1D57-04E8-E20E92A09B0A}"/>
              </a:ext>
            </a:extLst>
          </p:cNvPr>
          <p:cNvSpPr txBox="1"/>
          <p:nvPr/>
        </p:nvSpPr>
        <p:spPr>
          <a:xfrm>
            <a:off x="2201152" y="372132"/>
            <a:ext cx="5506483" cy="523220"/>
          </a:xfrm>
          <a:prstGeom prst="rect">
            <a:avLst/>
          </a:prstGeom>
          <a:noFill/>
        </p:spPr>
        <p:txBody>
          <a:bodyPr wrap="square" rtlCol="0">
            <a:spAutoFit/>
          </a:bodyPr>
          <a:lstStyle/>
          <a:p>
            <a:pPr algn="r"/>
            <a:r>
              <a:rPr lang="ar-EG" sz="2800" b="1" smtClean="0">
                <a:solidFill>
                  <a:schemeClr val="bg1"/>
                </a:solidFill>
                <a:latin typeface="Times New Roman" panose="02020603050405020304" pitchFamily="18" charset="0"/>
                <a:cs typeface="Times New Roman" panose="02020603050405020304" pitchFamily="18" charset="0"/>
              </a:rPr>
              <a:t>التطور التاريخي للانترنت و الأمن السيبراني</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400" b="1" dirty="0" smtClean="0">
                <a:ea typeface="Roboto Light" panose="02000000000000000000" pitchFamily="2" charset="0"/>
              </a:rPr>
              <a:t>3</a:t>
            </a:r>
            <a:endParaRPr lang="en-US" sz="4400" b="1" dirty="0">
              <a:ea typeface="Roboto Light" panose="02000000000000000000" pitchFamily="2" charset="0"/>
            </a:endParaRPr>
          </a:p>
        </p:txBody>
      </p:sp>
      <p:pic>
        <p:nvPicPr>
          <p:cNvPr id="6"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8"/>
              </a:ext>
            </a:extLst>
          </a:blip>
          <a:stretch>
            <a:fillRect/>
          </a:stretch>
        </p:blipFill>
        <p:spPr>
          <a:xfrm>
            <a:off x="280308" y="6131169"/>
            <a:ext cx="2167470" cy="591661"/>
          </a:xfrm>
          <a:prstGeom prst="rect">
            <a:avLst/>
          </a:prstGeom>
        </p:spPr>
      </p:pic>
      <p:pic>
        <p:nvPicPr>
          <p:cNvPr id="7"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9923145" y="6311380"/>
            <a:ext cx="1879649" cy="309233"/>
          </a:xfrm>
          <a:prstGeom prst="rect">
            <a:avLst/>
          </a:prstGeom>
        </p:spPr>
      </p:pic>
      <p:pic>
        <p:nvPicPr>
          <p:cNvPr id="8"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12"/>
              </a:ext>
            </a:extLst>
          </a:blip>
          <a:stretch>
            <a:fillRect/>
          </a:stretch>
        </p:blipFill>
        <p:spPr>
          <a:xfrm>
            <a:off x="9175057" y="248508"/>
            <a:ext cx="2649477" cy="1166001"/>
          </a:xfrm>
          <a:prstGeom prst="rect">
            <a:avLst/>
          </a:prstGeom>
        </p:spPr>
      </p:pic>
      <p:sp>
        <p:nvSpPr>
          <p:cNvPr id="9" name="Rectangle 8">
            <a:extLst>
              <a:ext uri="{FF2B5EF4-FFF2-40B4-BE49-F238E27FC236}">
                <a16:creationId xmlns="" xmlns:a16="http://schemas.microsoft.com/office/drawing/2014/main" id="{48D6FEC8-BEE1-472C-B140-88A9A17FC355}"/>
              </a:ext>
            </a:extLst>
          </p:cNvPr>
          <p:cNvSpPr/>
          <p:nvPr/>
        </p:nvSpPr>
        <p:spPr>
          <a:xfrm>
            <a:off x="906901" y="-53494"/>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10" name="Rectangle: Rounded Corners 24">
            <a:extLst>
              <a:ext uri="{FF2B5EF4-FFF2-40B4-BE49-F238E27FC236}">
                <a16:creationId xmlns="" xmlns:a16="http://schemas.microsoft.com/office/drawing/2014/main" id="{2BC869EB-5623-4AA1-9123-4AF9DF916049}"/>
              </a:ext>
            </a:extLst>
          </p:cNvPr>
          <p:cNvSpPr/>
          <p:nvPr/>
        </p:nvSpPr>
        <p:spPr>
          <a:xfrm>
            <a:off x="280308" y="1303645"/>
            <a:ext cx="11770665" cy="4817658"/>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1" name="Rectangle 10">
            <a:extLst>
              <a:ext uri="{FF2B5EF4-FFF2-40B4-BE49-F238E27FC236}">
                <a16:creationId xmlns=""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smtClean="0">
                <a:ea typeface="Roboto Light" panose="02000000000000000000" pitchFamily="2" charset="0"/>
              </a:rPr>
              <a:t>Lecture</a:t>
            </a:r>
          </a:p>
          <a:p>
            <a:pPr algn="ctr"/>
            <a:r>
              <a:rPr lang="ar-EG" sz="2400" b="1" dirty="0" smtClean="0">
                <a:ea typeface="Roboto Light" panose="02000000000000000000" pitchFamily="2" charset="0"/>
              </a:rPr>
              <a:t>08</a:t>
            </a:r>
            <a:endParaRPr lang="en-US" sz="2400" b="1" dirty="0">
              <a:ea typeface="Roboto Light" panose="02000000000000000000" pitchFamily="2" charset="0"/>
            </a:endParaRPr>
          </a:p>
        </p:txBody>
      </p:sp>
      <p:graphicFrame>
        <p:nvGraphicFramePr>
          <p:cNvPr id="12" name="Diagram 11"/>
          <p:cNvGraphicFramePr/>
          <p:nvPr>
            <p:extLst>
              <p:ext uri="{D42A27DB-BD31-4B8C-83A1-F6EECF244321}">
                <p14:modId xmlns:p14="http://schemas.microsoft.com/office/powerpoint/2010/main" val="2053751550"/>
              </p:ext>
            </p:extLst>
          </p:nvPr>
        </p:nvGraphicFramePr>
        <p:xfrm>
          <a:off x="477672" y="1521497"/>
          <a:ext cx="11163868" cy="4191513"/>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pic>
        <p:nvPicPr>
          <p:cNvPr id="13" name="Graphic 48">
            <a:extLst>
              <a:ext uri="{FF2B5EF4-FFF2-40B4-BE49-F238E27FC236}">
                <a16:creationId xmlns="" xmlns:a16="http://schemas.microsoft.com/office/drawing/2014/main" id="{8A26B39C-8EEE-33C3-70B5-EA9EF638997E}"/>
              </a:ext>
            </a:extLst>
          </p:cNvPr>
          <p:cNvPicPr>
            <a:picLocks noChangeAspect="1"/>
          </p:cNvPicPr>
          <p:nvPr/>
        </p:nvPicPr>
        <p:blipFill>
          <a:blip r:embed="rId2">
            <a:extLst>
              <a:ext uri="{96DAC541-7B7A-43D3-8B79-37D633B846F1}">
                <asvg:svgBlip xmlns="" xmlns:asvg="http://schemas.microsoft.com/office/drawing/2016/SVG/main" r:embed="rId18"/>
              </a:ext>
            </a:extLst>
          </a:blip>
          <a:stretch>
            <a:fillRect/>
          </a:stretch>
        </p:blipFill>
        <p:spPr>
          <a:xfrm>
            <a:off x="280308" y="6131169"/>
            <a:ext cx="2167470" cy="591661"/>
          </a:xfrm>
          <a:prstGeom prst="rect">
            <a:avLst/>
          </a:prstGeom>
        </p:spPr>
      </p:pic>
      <p:pic>
        <p:nvPicPr>
          <p:cNvPr id="14" name="Graphic 49">
            <a:extLst>
              <a:ext uri="{FF2B5EF4-FFF2-40B4-BE49-F238E27FC236}">
                <a16:creationId xmlns="" xmlns:a16="http://schemas.microsoft.com/office/drawing/2014/main" id="{581C5057-C7BD-4A2A-C8D2-792FA9789B73}"/>
              </a:ext>
            </a:extLst>
          </p:cNvPr>
          <p:cNvPicPr>
            <a:picLocks noChangeAspect="1"/>
          </p:cNvPicPr>
          <p:nvPr/>
        </p:nvPicPr>
        <p:blipFill>
          <a:blip r:embed="rId9">
            <a:extLst>
              <a:ext uri="{96DAC541-7B7A-43D3-8B79-37D633B846F1}">
                <asvg:svgBlip xmlns="" xmlns:asvg="http://schemas.microsoft.com/office/drawing/2016/SVG/main" r:embed="rId19"/>
              </a:ext>
            </a:extLst>
          </a:blip>
          <a:stretch>
            <a:fillRect/>
          </a:stretch>
        </p:blipFill>
        <p:spPr>
          <a:xfrm>
            <a:off x="9923145" y="6311380"/>
            <a:ext cx="1879649" cy="309233"/>
          </a:xfrm>
          <a:prstGeom prst="rect">
            <a:avLst/>
          </a:prstGeom>
        </p:spPr>
      </p:pic>
      <p:pic>
        <p:nvPicPr>
          <p:cNvPr id="15" name="Graphic 53">
            <a:extLst>
              <a:ext uri="{FF2B5EF4-FFF2-40B4-BE49-F238E27FC236}">
                <a16:creationId xmlns="" xmlns:a16="http://schemas.microsoft.com/office/drawing/2014/main" id="{A208CE84-6815-1F7D-D972-D0947E7DC8DE}"/>
              </a:ext>
            </a:extLst>
          </p:cNvPr>
          <p:cNvPicPr>
            <a:picLocks noChangeAspect="1"/>
          </p:cNvPicPr>
          <p:nvPr/>
        </p:nvPicPr>
        <p:blipFill>
          <a:blip r:embed="rId11">
            <a:extLst>
              <a:ext uri="{96DAC541-7B7A-43D3-8B79-37D633B846F1}">
                <asvg:svgBlip xmlns="" xmlns:asvg="http://schemas.microsoft.com/office/drawing/2016/SVG/main" r:embed="rId20"/>
              </a:ext>
            </a:extLst>
          </a:blip>
          <a:stretch>
            <a:fillRect/>
          </a:stretch>
        </p:blipFill>
        <p:spPr>
          <a:xfrm>
            <a:off x="9175057" y="248508"/>
            <a:ext cx="2649477" cy="1166001"/>
          </a:xfrm>
          <a:prstGeom prst="rect">
            <a:avLst/>
          </a:prstGeom>
        </p:spPr>
      </p:pic>
      <p:sp>
        <p:nvSpPr>
          <p:cNvPr id="16" name="TextBox 15"/>
          <p:cNvSpPr txBox="1"/>
          <p:nvPr/>
        </p:nvSpPr>
        <p:spPr>
          <a:xfrm>
            <a:off x="3513266" y="1473791"/>
            <a:ext cx="8152473" cy="4401205"/>
          </a:xfrm>
          <a:prstGeom prst="rect">
            <a:avLst/>
          </a:prstGeom>
          <a:noFill/>
        </p:spPr>
        <p:txBody>
          <a:bodyPr wrap="square" rtlCol="0">
            <a:spAutoFit/>
          </a:bodyPr>
          <a:lstStyle/>
          <a:p>
            <a:pPr algn="justLow" rtl="1"/>
            <a:r>
              <a:rPr lang="ar-EG" sz="2000" dirty="0" smtClean="0"/>
              <a:t>ويجدر </a:t>
            </a:r>
            <a:r>
              <a:rPr lang="ar-EG" sz="2000" dirty="0"/>
              <a:t>التوضيح أن التأكيد على انطباق القانون الدولي الإنساني على العمليات السيبرانية خلال النزاعات المسلحة لا يضفي الشرعية </a:t>
            </a:r>
            <a:r>
              <a:rPr lang="ar-EG" sz="2000" dirty="0" smtClean="0"/>
              <a:t>على الحرب </a:t>
            </a:r>
            <a:r>
              <a:rPr lang="ar-EG" sz="2000" dirty="0"/>
              <a:t>السيبرانية أو يشجع على عسكرة الفضاء السيبراني. في الواقع، يفرض القانون الدولي الإنساني بعض القيود على عسكرة </a:t>
            </a:r>
            <a:r>
              <a:rPr lang="ar-EG" sz="2000" dirty="0" smtClean="0"/>
              <a:t>الفضاء السيبراني </a:t>
            </a:r>
            <a:r>
              <a:rPr lang="ar-EG" sz="2000" dirty="0"/>
              <a:t>من خلال حظر تطوير القدرات السيبرانية العسكرية التي تنتهك القانون الدولي </a:t>
            </a:r>
            <a:r>
              <a:rPr lang="ar-EG" sz="2000" dirty="0" smtClean="0"/>
              <a:t>الإنساني . </a:t>
            </a:r>
            <a:r>
              <a:rPr lang="ar-EG" sz="2000" dirty="0"/>
              <a:t>وعلاوة على ذلك، يظل أي لجوء من </a:t>
            </a:r>
            <a:r>
              <a:rPr lang="ar-EG" sz="2000" dirty="0" smtClean="0"/>
              <a:t>الدول إلى </a:t>
            </a:r>
            <a:r>
              <a:rPr lang="ar-EG" sz="2000" dirty="0"/>
              <a:t>القوة – ذات الطابع السيبراني أو الحركي - محكومًا بميثاق الأمم المتحدة وقواعد القانون الدولي العرفي ذات الصلة، لا سيما حظر </a:t>
            </a:r>
            <a:r>
              <a:rPr lang="ar-EG" sz="2000" dirty="0" smtClean="0"/>
              <a:t>اللجوء للقوة</a:t>
            </a:r>
            <a:r>
              <a:rPr lang="ar-EG" sz="2000" dirty="0"/>
              <a:t>. ويجب تسوية النزاعات الدولية بالوسائل السلمية، في الفضاء السيبراني كما في جميع المجالات الأخرى .</a:t>
            </a:r>
          </a:p>
          <a:p>
            <a:pPr algn="justLow" rtl="1"/>
            <a:endParaRPr lang="ar-EG" sz="2000" dirty="0"/>
          </a:p>
          <a:p>
            <a:pPr algn="justLow" rtl="1"/>
            <a:endParaRPr lang="ar-EG" sz="2000" dirty="0"/>
          </a:p>
          <a:p>
            <a:pPr algn="justLow" rtl="1"/>
            <a:endParaRPr lang="ar-EG" sz="2000" dirty="0"/>
          </a:p>
          <a:p>
            <a:pPr algn="justLow" rtl="1"/>
            <a:endParaRPr lang="en-US" sz="2000" dirty="0" smtClean="0"/>
          </a:p>
          <a:p>
            <a:pPr algn="justLow" rtl="1"/>
            <a:endParaRPr lang="en-US" sz="2000" dirty="0"/>
          </a:p>
          <a:p>
            <a:pPr algn="justLow" rtl="1"/>
            <a:endParaRPr lang="en-US" sz="2000" dirty="0"/>
          </a:p>
          <a:p>
            <a:pPr algn="justLow" rtl="1"/>
            <a:endParaRPr lang="ar-EG" sz="2000" dirty="0" smtClean="0"/>
          </a:p>
        </p:txBody>
      </p:sp>
      <p:pic>
        <p:nvPicPr>
          <p:cNvPr id="17" name="Picture 16"/>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453473" y="1473791"/>
            <a:ext cx="2886627" cy="4406309"/>
          </a:xfrm>
          <a:prstGeom prst="rect">
            <a:avLst/>
          </a:prstGeom>
        </p:spPr>
      </p:pic>
    </p:spTree>
    <p:extLst>
      <p:ext uri="{BB962C8B-B14F-4D97-AF65-F5344CB8AC3E}">
        <p14:creationId xmlns:p14="http://schemas.microsoft.com/office/powerpoint/2010/main" val="294099489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4152790059"/>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457699" y="1731826"/>
            <a:ext cx="7707969" cy="4093428"/>
          </a:xfrm>
          <a:prstGeom prst="rect">
            <a:avLst/>
          </a:prstGeom>
          <a:noFill/>
        </p:spPr>
        <p:txBody>
          <a:bodyPr wrap="square" rtlCol="0">
            <a:spAutoFit/>
          </a:bodyPr>
          <a:lstStyle/>
          <a:p>
            <a:pPr algn="justLow" rtl="1"/>
            <a:r>
              <a:rPr lang="ar-EG" sz="2000" dirty="0" smtClean="0"/>
              <a:t>تعتمد </a:t>
            </a:r>
            <a:r>
              <a:rPr lang="ar-EG" sz="2000" dirty="0"/>
              <a:t>بشكل متزايد البنية التحتية المدنية الأساسية التي تتيح توفير الخدمات الأساسية على الأنظمة الرقمية. ويلزم حماية هذه البنية </a:t>
            </a:r>
            <a:r>
              <a:rPr lang="ar-EG" sz="2000" dirty="0" smtClean="0"/>
              <a:t>التحتية والخدمات </a:t>
            </a:r>
            <a:r>
              <a:rPr lang="ar-EG" sz="2000" dirty="0"/>
              <a:t>ضد الهجمات السيبرانية أو الأضرار العرضية من أجل حماية السكان المدنيين.</a:t>
            </a:r>
          </a:p>
          <a:p>
            <a:pPr algn="justLow" rtl="1"/>
            <a:r>
              <a:rPr lang="ar-EG" sz="2000" dirty="0"/>
              <a:t>ويوفر القانون الدولي الإنساني حماية خاصة لبنية تحتية معينة، مثل الخدمات الطبية والأعيان التي لا غنى عنها لبقاء السكان المدنيين، </a:t>
            </a:r>
            <a:r>
              <a:rPr lang="ar-EG" sz="2000" dirty="0" smtClean="0"/>
              <a:t>بغض النظر </a:t>
            </a:r>
            <a:r>
              <a:rPr lang="ar-EG" sz="2000" dirty="0"/>
              <a:t>عن نوع العملية التي تلحق بها الضرر . </a:t>
            </a:r>
            <a:r>
              <a:rPr lang="ar-EG" sz="2000" dirty="0" smtClean="0"/>
              <a:t>ومع </a:t>
            </a:r>
            <a:r>
              <a:rPr lang="ar-EG" sz="2000" dirty="0"/>
              <a:t>ذلك، فإن معظم القواعد الناشئة عن مبادئ التمييز والتناسب والاحتياط - التي </a:t>
            </a:r>
            <a:r>
              <a:rPr lang="ar-EG" sz="2000" dirty="0" smtClean="0"/>
              <a:t>توفر حماية </a:t>
            </a:r>
            <a:r>
              <a:rPr lang="ar-EG" sz="2000" dirty="0"/>
              <a:t>عامة للمدنيين والأعيان المدنية - تنطبق فقط على العمليات العسكرية التي </a:t>
            </a:r>
            <a:r>
              <a:rPr lang="ar-EG" sz="2000" dirty="0" smtClean="0"/>
              <a:t>تشكل</a:t>
            </a:r>
            <a:r>
              <a:rPr lang="ar-EG" sz="2000" dirty="0"/>
              <a:t> </a:t>
            </a:r>
            <a:r>
              <a:rPr lang="ar-EG" sz="2000" dirty="0" smtClean="0"/>
              <a:t>"هجمات</a:t>
            </a:r>
            <a:r>
              <a:rPr lang="ar-EG" sz="2000" dirty="0"/>
              <a:t>" على النحو المحدد في القانون </a:t>
            </a:r>
            <a:r>
              <a:rPr lang="ar-EG" sz="2000" dirty="0" smtClean="0"/>
              <a:t>الدولي الإنساني</a:t>
            </a:r>
            <a:r>
              <a:rPr lang="ar-EG" sz="2000" dirty="0"/>
              <a:t>. </a:t>
            </a:r>
            <a:r>
              <a:rPr lang="ar-EG" sz="2000" dirty="0" smtClean="0"/>
              <a:t>وتعرّف </a:t>
            </a:r>
            <a:r>
              <a:rPr lang="ar-EG" sz="2000" dirty="0"/>
              <a:t>المادة 49 من </a:t>
            </a:r>
            <a:r>
              <a:rPr lang="ar-EG" sz="2000" dirty="0" smtClean="0"/>
              <a:t> البروتوكول </a:t>
            </a:r>
            <a:r>
              <a:rPr lang="ar-EG" sz="2000" dirty="0"/>
              <a:t>الإضافي الأول الهجمات بأنها "أعمال العنف الهجومية والدفاعية ضد الخصم". </a:t>
            </a:r>
            <a:r>
              <a:rPr lang="ar-EG" sz="2000" dirty="0" smtClean="0"/>
              <a:t>وبالتالي </a:t>
            </a:r>
            <a:r>
              <a:rPr lang="ar-EG" sz="2000" dirty="0"/>
              <a:t>، </a:t>
            </a:r>
            <a:r>
              <a:rPr lang="ar-EG" sz="2000" dirty="0" smtClean="0"/>
              <a:t>فإن مدى </a:t>
            </a:r>
            <a:r>
              <a:rPr lang="ar-EG" sz="2000" dirty="0"/>
              <a:t>تفسير مفهوم "الهجوم" على نطاق واسع أو ضيق فيما يتعلق بالعمليات السيبرانية أمر ضروري لانطباق هذه القواعد والحماية </a:t>
            </a:r>
            <a:r>
              <a:rPr lang="ar-EG" sz="2000" dirty="0" smtClean="0"/>
              <a:t>التي توفرها </a:t>
            </a:r>
            <a:r>
              <a:rPr lang="ar-EG" sz="2000" dirty="0"/>
              <a:t>للمدنيين والبنية التحتية المدنية</a:t>
            </a:r>
            <a:r>
              <a:rPr lang="ar-EG" sz="2000" dirty="0" smtClean="0"/>
              <a:t>.</a:t>
            </a:r>
          </a:p>
          <a:p>
            <a:pPr marL="457200" indent="-457200" algn="justLow" rtl="1">
              <a:buAutoNum type="arabic1Minus"/>
            </a:pPr>
            <a:endParaRPr lang="ar-EG" sz="2000" b="1" u="sng" dirty="0"/>
          </a:p>
          <a:p>
            <a:pPr algn="justLow" rtl="1"/>
            <a:endParaRPr lang="ar-EG" sz="2000" b="1" u="sng" dirty="0" smtClean="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sp>
        <p:nvSpPr>
          <p:cNvPr id="12" name="TextBox 11">
            <a:extLst>
              <a:ext uri="{FF2B5EF4-FFF2-40B4-BE49-F238E27FC236}">
                <a16:creationId xmlns="" xmlns:a16="http://schemas.microsoft.com/office/drawing/2014/main" id="{F9A80F9F-74DB-1D57-04E8-E20E92A09B0A}"/>
              </a:ext>
            </a:extLst>
          </p:cNvPr>
          <p:cNvSpPr txBox="1"/>
          <p:nvPr/>
        </p:nvSpPr>
        <p:spPr>
          <a:xfrm>
            <a:off x="3940327" y="765518"/>
            <a:ext cx="4619141" cy="1077218"/>
          </a:xfrm>
          <a:prstGeom prst="rect">
            <a:avLst/>
          </a:prstGeom>
          <a:noFill/>
        </p:spPr>
        <p:txBody>
          <a:bodyPr wrap="square" rtlCol="0">
            <a:spAutoFit/>
          </a:bodyPr>
          <a:lstStyle/>
          <a:p>
            <a:pPr algn="ctr" rtl="1"/>
            <a:r>
              <a:rPr lang="ar-EG" sz="2000" b="1" dirty="0">
                <a:solidFill>
                  <a:srgbClr val="C00000"/>
                </a:solidFill>
              </a:rPr>
              <a:t>مفهوم "الهجوم" بموجب القانون الدولي الإنساني والعمليات السيبرانية</a:t>
            </a:r>
          </a:p>
          <a:p>
            <a:pPr algn="ctr"/>
            <a:r>
              <a:rPr lang="ar-EG" sz="2400" b="1" dirty="0" smtClean="0">
                <a:solidFill>
                  <a:srgbClr val="C00000"/>
                </a:solidFill>
                <a:latin typeface="Times New Roman" panose="02020603050405020304" pitchFamily="18" charset="0"/>
                <a:cs typeface="Times New Roman" panose="02020603050405020304" pitchFamily="18" charset="0"/>
              </a:rPr>
              <a:t> </a:t>
            </a:r>
            <a:endParaRPr lang="en-US" sz="2400" b="1" dirty="0">
              <a:solidFill>
                <a:srgbClr val="C00000"/>
              </a:solidFill>
              <a:latin typeface="Times New Roman" panose="02020603050405020304" pitchFamily="18" charset="0"/>
              <a:cs typeface="Times New Roman" panose="02020603050405020304" pitchFamily="18"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7667" y="1899580"/>
            <a:ext cx="3331675" cy="3916341"/>
          </a:xfrm>
          <a:prstGeom prst="rect">
            <a:avLst/>
          </a:prstGeom>
        </p:spPr>
      </p:pic>
    </p:spTree>
    <p:extLst>
      <p:ext uri="{BB962C8B-B14F-4D97-AF65-F5344CB8AC3E}">
        <p14:creationId xmlns:p14="http://schemas.microsoft.com/office/powerpoint/2010/main" val="350034949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3550836154"/>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150392" y="1834291"/>
            <a:ext cx="8015278" cy="3785652"/>
          </a:xfrm>
          <a:prstGeom prst="rect">
            <a:avLst/>
          </a:prstGeom>
          <a:noFill/>
        </p:spPr>
        <p:txBody>
          <a:bodyPr wrap="square" rtlCol="0">
            <a:spAutoFit/>
          </a:bodyPr>
          <a:lstStyle/>
          <a:p>
            <a:pPr algn="justLow" rtl="1"/>
            <a:endParaRPr lang="ar-EG" sz="2000" dirty="0"/>
          </a:p>
          <a:p>
            <a:pPr algn="justLow" rtl="1"/>
            <a:r>
              <a:rPr lang="ar-EG" sz="2000" dirty="0"/>
              <a:t>ومن المتفق عليه على نطاق </a:t>
            </a:r>
            <a:r>
              <a:rPr lang="ar-EG" sz="2000" dirty="0" smtClean="0"/>
              <a:t>واسع أن </a:t>
            </a:r>
            <a:r>
              <a:rPr lang="ar-EG" sz="2000" dirty="0"/>
              <a:t>العمليات السيبرانية التي يُتوقع منها أن تسبب وفاة أو إصابة أو ضررًا ماديًا </a:t>
            </a:r>
            <a:r>
              <a:rPr lang="ar-EG" sz="2000" dirty="0" smtClean="0"/>
              <a:t>تشكل هجمات بموجب القانون الدولي </a:t>
            </a:r>
            <a:r>
              <a:rPr lang="ar-EG" sz="2000" dirty="0"/>
              <a:t>الإنساني. ويشمل ذلك، من وجهة نظر اللجنة الدولية، العمليات السيبرانية التي تلحق ضررًا نتيجة الآثار المباشرة أو غير المباشرة )</a:t>
            </a:r>
            <a:r>
              <a:rPr lang="ar-EG" sz="2000" dirty="0" smtClean="0"/>
              <a:t>أو الارتدادية</a:t>
            </a:r>
            <a:r>
              <a:rPr lang="ar-EG" sz="2000" dirty="0"/>
              <a:t>( المتوقعة للهجوم، على سبيل المثال وفاة المرض ى في وحدات العناية المرك</a:t>
            </a:r>
            <a:r>
              <a:rPr lang="ar-EG" sz="2000" dirty="0" smtClean="0"/>
              <a:t>زة </a:t>
            </a:r>
            <a:r>
              <a:rPr lang="ar-EG" sz="2000" dirty="0"/>
              <a:t>نتيجة لعملية سيبرانية ضد شبكة الكهرباء مما </a:t>
            </a:r>
            <a:r>
              <a:rPr lang="ar-EG" sz="2000" dirty="0" smtClean="0"/>
              <a:t>تسبب بقطع </a:t>
            </a:r>
            <a:r>
              <a:rPr lang="ar-EG" sz="2000" dirty="0"/>
              <a:t>إمداد المستشفى بالتيار الكهربائي</a:t>
            </a:r>
            <a:r>
              <a:rPr lang="ar-EG" sz="2000" dirty="0" smtClean="0"/>
              <a:t>.</a:t>
            </a:r>
            <a:endParaRPr lang="ar-EG" sz="2000" dirty="0"/>
          </a:p>
          <a:p>
            <a:pPr algn="justLow" rtl="1"/>
            <a:r>
              <a:rPr lang="ar-EG" sz="2000" dirty="0"/>
              <a:t>وعلاوة على ذلك، تشكل الهجمات التي تعطل الخدمات الأساسية بشكل كبير دون أن تتسبب بالضرورة في إلحاق أضرار مادية أحد أهم </a:t>
            </a:r>
            <a:r>
              <a:rPr lang="ar-EG" sz="2000" dirty="0" smtClean="0"/>
              <a:t>المخاطرعلى </a:t>
            </a:r>
            <a:r>
              <a:rPr lang="ar-EG" sz="2000" dirty="0"/>
              <a:t>المدنيين. ومع ذلك، هناك اختلاف في الرأي حول ما إذا كانت العملية السيبرانية التي تؤدي إلى تعطل الخدمات دون التسبب في ضرر </a:t>
            </a:r>
            <a:r>
              <a:rPr lang="ar-EG" sz="2000" dirty="0" smtClean="0"/>
              <a:t>مادي تصنف </a:t>
            </a:r>
            <a:r>
              <a:rPr lang="ar-EG" sz="2000" dirty="0"/>
              <a:t>على أنها هجوم على النحو الوارد في القانون الدولي الإنساني. وتعتبر اللجنة الدولية أيضًا أن العملية التي تهدف إلى تعطيل حاسوب </a:t>
            </a:r>
            <a:r>
              <a:rPr lang="ar-EG" sz="2000" dirty="0" smtClean="0"/>
              <a:t>أو شبكة </a:t>
            </a:r>
            <a:r>
              <a:rPr lang="ar-EG" sz="2000" dirty="0"/>
              <a:t>حاسوبية خلال النزاع المسلح تشكل هجومًا بموجب القانون الدولي الإنساني، سواء عن طريق وسائل حركية أو سيبرانية. </a:t>
            </a:r>
            <a:endParaRPr lang="ar-EG"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pic>
        <p:nvPicPr>
          <p:cNvPr id="13" name="Picture 12"/>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7668" y="1899580"/>
            <a:ext cx="3153358" cy="3916341"/>
          </a:xfrm>
          <a:prstGeom prst="rect">
            <a:avLst/>
          </a:prstGeom>
        </p:spPr>
      </p:pic>
    </p:spTree>
    <p:extLst>
      <p:ext uri="{BB962C8B-B14F-4D97-AF65-F5344CB8AC3E}">
        <p14:creationId xmlns:p14="http://schemas.microsoft.com/office/powerpoint/2010/main" val="280438746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758303" y="1731826"/>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254287357"/>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4150392" y="1834291"/>
            <a:ext cx="8015278" cy="5447645"/>
          </a:xfrm>
          <a:prstGeom prst="rect">
            <a:avLst/>
          </a:prstGeom>
          <a:noFill/>
        </p:spPr>
        <p:txBody>
          <a:bodyPr wrap="square" rtlCol="0">
            <a:spAutoFit/>
          </a:bodyPr>
          <a:lstStyle/>
          <a:p>
            <a:pPr algn="justLow" rtl="1"/>
            <a:endParaRPr lang="ar-EG" sz="2000" dirty="0"/>
          </a:p>
          <a:p>
            <a:pPr algn="justLow" rtl="1"/>
            <a:r>
              <a:rPr lang="ar-EG" sz="2000" dirty="0" smtClean="0"/>
              <a:t>. وإذا فسر مفهوم </a:t>
            </a:r>
            <a:r>
              <a:rPr lang="ar-EG" sz="2000" dirty="0"/>
              <a:t>الهجوم على أنه يشير فقط إلى العمليات التي تسبب الوفاة أو الإصابة أو الضرر المادي، فإن أي عملية سيبرانية تهدف إلى تعطيل </a:t>
            </a:r>
            <a:r>
              <a:rPr lang="ar-EG" sz="2000" dirty="0" smtClean="0"/>
              <a:t>شبكة مدنية </a:t>
            </a:r>
            <a:r>
              <a:rPr lang="ar-EG" sz="2000" dirty="0"/>
              <a:t>)مثل الكهرباء أو الخدمات المصرفية أو الاتصالات(، أو من المتوقع أن تتسبب في حدوث هذا التأثير بصورة عرضية، قد لا تكون </a:t>
            </a:r>
            <a:r>
              <a:rPr lang="ar-EG" sz="2000" dirty="0" smtClean="0"/>
              <a:t>مشمولة بقواعد </a:t>
            </a:r>
            <a:r>
              <a:rPr lang="ar-EG" sz="2000" dirty="0"/>
              <a:t>القانون الدولي الإنساني الأساسية التي تحمي السكان المدنيين والأعيان المدنية. وسيكون من الصعب التوفيق ما بين مثل هذا </a:t>
            </a:r>
            <a:r>
              <a:rPr lang="ar-EG" sz="2000" dirty="0" smtClean="0"/>
              <a:t>الفهم التقييدي </a:t>
            </a:r>
            <a:r>
              <a:rPr lang="ar-EG" sz="2000" dirty="0"/>
              <a:t>المفرط لفكرة الهجوم وبين هدف قواعد القانون الدولي الإنساني بشأن سير العمليات العدائية والغرض منها. ومن الضروري أن تتوصل الدول إلى فهم مشترك لمفهوم الهجوم لضمان الحماية الكافية للسكان المدنيين من آثار العمليات السيبرانية.</a:t>
            </a:r>
            <a:endParaRPr lang="ar-EG" sz="2000" b="1" u="sng" dirty="0"/>
          </a:p>
          <a:p>
            <a:pPr algn="justLow" rtl="1"/>
            <a:endParaRPr lang="ar-EG" sz="2000" dirty="0"/>
          </a:p>
          <a:p>
            <a:pPr algn="justLow" rtl="1"/>
            <a:endParaRPr lang="ar-EG" sz="2000" dirty="0"/>
          </a:p>
          <a:p>
            <a:pPr marL="457200" indent="-457200" algn="justLow" rtl="1">
              <a:buAutoNum type="arabic1Minus"/>
            </a:pPr>
            <a:endParaRPr lang="ar-EG" b="1" u="sng" dirty="0"/>
          </a:p>
          <a:p>
            <a:pPr marL="457200" indent="-457200" algn="justLow" rtl="1">
              <a:buAutoNum type="arabic1Minus"/>
            </a:pPr>
            <a:endParaRPr lang="ar-EG" b="1" u="sng" dirty="0"/>
          </a:p>
          <a:p>
            <a:pPr marL="457200" indent="-457200" algn="justLow" rtl="1">
              <a:buAutoNum type="arabic1Minus"/>
            </a:pPr>
            <a:endParaRPr lang="ar-EG" b="1" u="sng" dirty="0"/>
          </a:p>
          <a:p>
            <a:pPr marL="457200" indent="-457200" algn="justLow" rtl="1">
              <a:buAutoNum type="arabic1Minus"/>
            </a:pPr>
            <a:endParaRPr lang="ar-EG" b="1" u="sng" dirty="0"/>
          </a:p>
          <a:p>
            <a:pPr marL="457200" indent="-457200" algn="justLow" rtl="1">
              <a:buAutoNum type="arabic1Minus"/>
            </a:pPr>
            <a:endParaRPr lang="ar-EG" b="1" u="sng" dirty="0"/>
          </a:p>
          <a:p>
            <a:pPr algn="justLow" rtl="1"/>
            <a:endParaRPr lang="ar-EG" sz="2000" dirty="0" smtClean="0"/>
          </a:p>
          <a:p>
            <a:pPr algn="justLow" rtl="1"/>
            <a:endParaRPr lang="ar-EG"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2740764" y="607366"/>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dirty="0" smtClean="0">
                <a:ea typeface="Roboto Light" panose="02000000000000000000" pitchFamily="2" charset="0"/>
              </a:rPr>
              <a:t>08</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877668" y="1899580"/>
            <a:ext cx="3153358" cy="3916341"/>
          </a:xfrm>
          <a:prstGeom prst="rect">
            <a:avLst/>
          </a:prstGeom>
        </p:spPr>
      </p:pic>
    </p:spTree>
    <p:extLst>
      <p:ext uri="{BB962C8B-B14F-4D97-AF65-F5344CB8AC3E}">
        <p14:creationId xmlns:p14="http://schemas.microsoft.com/office/powerpoint/2010/main" val="2748378530"/>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 xmlns:a16="http://schemas.microsoft.com/office/drawing/2014/main" id="{16FB3D28-CC86-70C0-7FE6-19D5898DC319}"/>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 name="Rectangle: Rounded Corners 22">
            <a:extLst>
              <a:ext uri="{FF2B5EF4-FFF2-40B4-BE49-F238E27FC236}">
                <a16:creationId xmlns=""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Rounded Corners 24">
            <a:extLst>
              <a:ext uri="{FF2B5EF4-FFF2-40B4-BE49-F238E27FC236}">
                <a16:creationId xmlns="" xmlns:a16="http://schemas.microsoft.com/office/drawing/2014/main" id="{FE1BA4EE-2B88-B99F-6A81-884E42CCA968}"/>
              </a:ext>
            </a:extLst>
          </p:cNvPr>
          <p:cNvSpPr/>
          <p:nvPr/>
        </p:nvSpPr>
        <p:spPr>
          <a:xfrm>
            <a:off x="962698" y="1714668"/>
            <a:ext cx="11585683" cy="4351561"/>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6" name="Diagram 5"/>
          <p:cNvGraphicFramePr/>
          <p:nvPr>
            <p:extLst>
              <p:ext uri="{D42A27DB-BD31-4B8C-83A1-F6EECF244321}">
                <p14:modId xmlns:p14="http://schemas.microsoft.com/office/powerpoint/2010/main" val="1318898308"/>
              </p:ext>
            </p:extLst>
          </p:nvPr>
        </p:nvGraphicFramePr>
        <p:xfrm>
          <a:off x="1632032" y="1834291"/>
          <a:ext cx="8417320" cy="412420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7" name="Graphic 26">
            <a:extLst>
              <a:ext uri="{FF2B5EF4-FFF2-40B4-BE49-F238E27FC236}">
                <a16:creationId xmlns="" xmlns:a16="http://schemas.microsoft.com/office/drawing/2014/main" id="{769E907B-4E46-D435-4CAB-CCD69193EBE9}"/>
              </a:ext>
            </a:extLst>
          </p:cNvPr>
          <p:cNvPicPr>
            <a:picLocks noChangeAspect="1"/>
          </p:cNvPicPr>
          <p:nvPr/>
        </p:nvPicPr>
        <p:blipFill>
          <a:blip r:embed="rId8">
            <a:extLst>
              <a:ext uri="{96DAC541-7B7A-43D3-8B79-37D633B846F1}">
                <asvg:svgBlip xmlns="" xmlns:asvg="http://schemas.microsoft.com/office/drawing/2016/SVG/main" r:embed="rId9"/>
              </a:ext>
            </a:extLst>
          </a:blip>
          <a:stretch>
            <a:fillRect/>
          </a:stretch>
        </p:blipFill>
        <p:spPr>
          <a:xfrm>
            <a:off x="280308" y="6043914"/>
            <a:ext cx="2167470" cy="591661"/>
          </a:xfrm>
          <a:prstGeom prst="rect">
            <a:avLst/>
          </a:prstGeom>
        </p:spPr>
      </p:pic>
      <p:pic>
        <p:nvPicPr>
          <p:cNvPr id="8" name="Graphic 28">
            <a:extLst>
              <a:ext uri="{FF2B5EF4-FFF2-40B4-BE49-F238E27FC236}">
                <a16:creationId xmlns="" xmlns:a16="http://schemas.microsoft.com/office/drawing/2014/main" id="{688F9722-B0D2-7D96-976C-BD9372D94E2A}"/>
              </a:ext>
            </a:extLst>
          </p:cNvPr>
          <p:cNvPicPr>
            <a:picLocks noChangeAspect="1"/>
          </p:cNvPicPr>
          <p:nvPr/>
        </p:nvPicPr>
        <p:blipFill>
          <a:blip r:embed="rId10">
            <a:extLst>
              <a:ext uri="{96DAC541-7B7A-43D3-8B79-37D633B846F1}">
                <asvg:svgBlip xmlns="" xmlns:asvg="http://schemas.microsoft.com/office/drawing/2016/SVG/main" r:embed="rId11"/>
              </a:ext>
            </a:extLst>
          </a:blip>
          <a:stretch>
            <a:fillRect/>
          </a:stretch>
        </p:blipFill>
        <p:spPr>
          <a:xfrm>
            <a:off x="9923145" y="6311380"/>
            <a:ext cx="1879649" cy="309233"/>
          </a:xfrm>
          <a:prstGeom prst="rect">
            <a:avLst/>
          </a:prstGeom>
        </p:spPr>
      </p:pic>
      <p:sp>
        <p:nvSpPr>
          <p:cNvPr id="9" name="TextBox 8"/>
          <p:cNvSpPr txBox="1"/>
          <p:nvPr/>
        </p:nvSpPr>
        <p:spPr>
          <a:xfrm>
            <a:off x="1263988" y="1785495"/>
            <a:ext cx="10928011" cy="3908762"/>
          </a:xfrm>
          <a:prstGeom prst="rect">
            <a:avLst/>
          </a:prstGeom>
          <a:noFill/>
        </p:spPr>
        <p:txBody>
          <a:bodyPr wrap="square" rtlCol="0">
            <a:spAutoFit/>
          </a:bodyPr>
          <a:lstStyle/>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smtClean="0"/>
          </a:p>
          <a:p>
            <a:pPr algn="r" rtl="1"/>
            <a:endParaRPr lang="ar-EG" sz="2000" dirty="0"/>
          </a:p>
          <a:p>
            <a:pPr algn="r" rtl="1"/>
            <a:endParaRPr lang="ar-EG" sz="2000" dirty="0"/>
          </a:p>
          <a:p>
            <a:pPr algn="justLow" rtl="1"/>
            <a:endParaRPr lang="ar-EG" dirty="0"/>
          </a:p>
          <a:p>
            <a:pPr algn="justLow" rtl="1"/>
            <a:endParaRPr lang="ar-EG" dirty="0" smtClean="0"/>
          </a:p>
          <a:p>
            <a:pPr algn="justLow" rtl="1"/>
            <a:endParaRPr lang="ar-EG" dirty="0"/>
          </a:p>
          <a:p>
            <a:pPr algn="justLow" rtl="1"/>
            <a:endParaRPr lang="ar-EG" dirty="0" smtClean="0"/>
          </a:p>
          <a:p>
            <a:pPr algn="justLow" rtl="1"/>
            <a:endParaRPr lang="ar-EG" dirty="0"/>
          </a:p>
          <a:p>
            <a:pPr algn="justLow" rtl="1"/>
            <a:endParaRPr lang="en-US" dirty="0"/>
          </a:p>
        </p:txBody>
      </p:sp>
      <p:sp>
        <p:nvSpPr>
          <p:cNvPr id="10" name="Rectangle 9">
            <a:extLst>
              <a:ext uri="{FF2B5EF4-FFF2-40B4-BE49-F238E27FC236}">
                <a16:creationId xmlns="" xmlns:a16="http://schemas.microsoft.com/office/drawing/2014/main" id="{6FE380F3-A68B-26EA-9084-2C15BB9E43F9}"/>
              </a:ext>
            </a:extLst>
          </p:cNvPr>
          <p:cNvSpPr/>
          <p:nvPr/>
        </p:nvSpPr>
        <p:spPr>
          <a:xfrm>
            <a:off x="1632032" y="927385"/>
            <a:ext cx="1190600" cy="821489"/>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smtClean="0">
                <a:ea typeface="Roboto Light" panose="02000000000000000000" pitchFamily="2" charset="0"/>
              </a:rPr>
              <a:t>Lecture</a:t>
            </a:r>
          </a:p>
          <a:p>
            <a:pPr algn="ctr"/>
            <a:r>
              <a:rPr lang="ar-EG" sz="2000" b="1" smtClean="0">
                <a:ea typeface="Roboto Light" panose="02000000000000000000" pitchFamily="2" charset="0"/>
              </a:rPr>
              <a:t>08</a:t>
            </a:r>
            <a:endParaRPr lang="en-US" sz="1400" b="1" dirty="0">
              <a:ea typeface="Roboto Light" panose="02000000000000000000" pitchFamily="2" charset="0"/>
            </a:endParaRPr>
          </a:p>
        </p:txBody>
      </p:sp>
      <p:pic>
        <p:nvPicPr>
          <p:cNvPr id="11" name="Picture 10"/>
          <p:cNvPicPr>
            <a:picLocks noChangeAspect="1"/>
          </p:cNvPicPr>
          <p:nvPr/>
        </p:nvPicPr>
        <p:blipFill>
          <a:blip r:embed="rId12">
            <a:extLst>
              <a:ext uri="{28A0092B-C50C-407E-A947-70E740481C1C}">
                <a14:useLocalDpi xmlns:a14="http://schemas.microsoft.com/office/drawing/2010/main" val="0"/>
              </a:ext>
            </a:extLst>
          </a:blip>
          <a:stretch>
            <a:fillRect/>
          </a:stretch>
        </p:blipFill>
        <p:spPr>
          <a:xfrm>
            <a:off x="904449" y="1808830"/>
            <a:ext cx="11549490" cy="4162873"/>
          </a:xfrm>
          <a:prstGeom prst="rect">
            <a:avLst/>
          </a:prstGeom>
        </p:spPr>
      </p:pic>
    </p:spTree>
    <p:extLst>
      <p:ext uri="{BB962C8B-B14F-4D97-AF65-F5344CB8AC3E}">
        <p14:creationId xmlns:p14="http://schemas.microsoft.com/office/powerpoint/2010/main" val="341425310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1883392" y="548510"/>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smtClean="0">
                <a:solidFill>
                  <a:schemeClr val="bg1"/>
                </a:solidFill>
                <a:latin typeface="Tajawal Medium" panose="00000600000000000000" pitchFamily="2" charset="-78"/>
                <a:cs typeface="Tajawal Medium" panose="00000600000000000000" pitchFamily="2" charset="-78"/>
              </a:rPr>
              <a:t>Thank You</a:t>
            </a:r>
            <a:endParaRPr lang="en-US" sz="5400" b="1" dirty="0">
              <a:solidFill>
                <a:schemeClr val="bg1"/>
              </a:solidFill>
              <a:latin typeface="Tajawal Medium" panose="00000600000000000000" pitchFamily="2" charset="-78"/>
              <a:cs typeface="Tajawal Medium" panose="00000600000000000000" pitchFamily="2" charset="-78"/>
            </a:endParaRP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a:blip r:embed="rId7">
            <a:extLst>
              <a:ext uri="{96DAC541-7B7A-43D3-8B79-37D633B846F1}">
                <asvg:svgBlip xmlns="" xmlns:asvg="http://schemas.microsoft.com/office/drawing/2016/SVG/main" r:embed="rId8"/>
              </a:ext>
            </a:extLst>
          </a:blip>
          <a:stretch>
            <a:fillRect/>
          </a:stretch>
        </p:blipFill>
        <p:spPr>
          <a:xfrm>
            <a:off x="9175057" y="248508"/>
            <a:ext cx="2649477" cy="1166001"/>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9">
            <a:extLst>
              <a:ext uri="{96DAC541-7B7A-43D3-8B79-37D633B846F1}">
                <asvg:svgBlip xmlns="" xmlns:asvg="http://schemas.microsoft.com/office/drawing/2016/SVG/main" r:embed="rId10"/>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9208</TotalTime>
  <Words>5967</Words>
  <Application>Microsoft Office PowerPoint</Application>
  <PresentationFormat>Widescreen</PresentationFormat>
  <Paragraphs>437</Paragraphs>
  <Slides>38</Slides>
  <Notes>2</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38</vt:i4>
      </vt:variant>
    </vt:vector>
  </HeadingPairs>
  <TitlesOfParts>
    <vt:vector size="47" baseType="lpstr">
      <vt:lpstr>Arial</vt:lpstr>
      <vt:lpstr>Calibri</vt:lpstr>
      <vt:lpstr>Calibri Light</vt:lpstr>
      <vt:lpstr>Roboto Light</vt:lpstr>
      <vt:lpstr>Segoe UI Light</vt:lpstr>
      <vt:lpstr>Sitka Banner</vt:lpstr>
      <vt:lpstr>Tajawal Medium</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Microsoft account</cp:lastModifiedBy>
  <cp:revision>4871</cp:revision>
  <cp:lastPrinted>2023-07-29T18:41:54Z</cp:lastPrinted>
  <dcterms:created xsi:type="dcterms:W3CDTF">2023-04-29T09:08:23Z</dcterms:created>
  <dcterms:modified xsi:type="dcterms:W3CDTF">2023-08-10T05:46:37Z</dcterms:modified>
</cp:coreProperties>
</file>