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tl="1" saveSubsetFonts="1">
  <p:sldMasterIdLst>
    <p:sldMasterId id="2147483648" r:id="rId4"/>
    <p:sldMasterId id="2147483680" r:id="rId5"/>
    <p:sldMasterId id="2147483699" r:id="rId6"/>
  </p:sldMasterIdLst>
  <p:notesMasterIdLst>
    <p:notesMasterId r:id="rId47"/>
  </p:notesMasterIdLst>
  <p:sldIdLst>
    <p:sldId id="484" r:id="rId7"/>
    <p:sldId id="303" r:id="rId8"/>
    <p:sldId id="258" r:id="rId9"/>
    <p:sldId id="515" r:id="rId10"/>
    <p:sldId id="502" r:id="rId11"/>
    <p:sldId id="503" r:id="rId12"/>
    <p:sldId id="504" r:id="rId13"/>
    <p:sldId id="505" r:id="rId14"/>
    <p:sldId id="518" r:id="rId15"/>
    <p:sldId id="506" r:id="rId16"/>
    <p:sldId id="507" r:id="rId17"/>
    <p:sldId id="508" r:id="rId18"/>
    <p:sldId id="509" r:id="rId19"/>
    <p:sldId id="510" r:id="rId20"/>
    <p:sldId id="511" r:id="rId21"/>
    <p:sldId id="512" r:id="rId22"/>
    <p:sldId id="513" r:id="rId23"/>
    <p:sldId id="514" r:id="rId24"/>
    <p:sldId id="516" r:id="rId25"/>
    <p:sldId id="259" r:id="rId26"/>
    <p:sldId id="260" r:id="rId27"/>
    <p:sldId id="486" r:id="rId28"/>
    <p:sldId id="487" r:id="rId29"/>
    <p:sldId id="488" r:id="rId30"/>
    <p:sldId id="489" r:id="rId31"/>
    <p:sldId id="490" r:id="rId32"/>
    <p:sldId id="491" r:id="rId33"/>
    <p:sldId id="492" r:id="rId34"/>
    <p:sldId id="517" r:id="rId35"/>
    <p:sldId id="493" r:id="rId36"/>
    <p:sldId id="494" r:id="rId37"/>
    <p:sldId id="495" r:id="rId38"/>
    <p:sldId id="496" r:id="rId39"/>
    <p:sldId id="497" r:id="rId40"/>
    <p:sldId id="498" r:id="rId41"/>
    <p:sldId id="499" r:id="rId42"/>
    <p:sldId id="500" r:id="rId43"/>
    <p:sldId id="501" r:id="rId44"/>
    <p:sldId id="287" r:id="rId45"/>
    <p:sldId id="485" r:id="rId46"/>
  </p:sldIdLst>
  <p:sldSz cx="12192000" cy="6858000"/>
  <p:notesSz cx="6858000" cy="9144000"/>
  <p:defaultTex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4380"/>
    <p:restoredTop sz="94660"/>
  </p:normalViewPr>
  <p:slideViewPr>
    <p:cSldViewPr>
      <p:cViewPr varScale="1">
        <p:scale>
          <a:sx n="51" d="100"/>
          <a:sy n="51" d="100"/>
        </p:scale>
        <p:origin x="43" y="66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عنصر نائب للرأس 1"/>
          <p:cNvSpPr>
            <a:spLocks noGrp="1"/>
          </p:cNvSpPr>
          <p:nvPr>
            <p:ph type="hdr" sz="quarter"/>
          </p:nvPr>
        </p:nvSpPr>
        <p:spPr>
          <a:xfrm>
            <a:off x="3886200" y="0"/>
            <a:ext cx="2971800" cy="457200"/>
          </a:xfrm>
          <a:prstGeom prst="rect">
            <a:avLst/>
          </a:prstGeom>
        </p:spPr>
        <p:txBody>
          <a:bodyPr vert="horz" lIns="91440" tIns="45720" rIns="91440" bIns="45720" rtlCol="1"/>
          <a:lstStyle>
            <a:lvl1pPr algn="r">
              <a:defRPr sz="1200"/>
            </a:lvl1pPr>
          </a:lstStyle>
          <a:p>
            <a:endParaRPr lang="ar-SA"/>
          </a:p>
        </p:txBody>
      </p:sp>
      <p:sp>
        <p:nvSpPr>
          <p:cNvPr id="3" name="عنصر نائب للتاريخ 2"/>
          <p:cNvSpPr>
            <a:spLocks noGrp="1"/>
          </p:cNvSpPr>
          <p:nvPr>
            <p:ph type="dt" idx="1"/>
          </p:nvPr>
        </p:nvSpPr>
        <p:spPr>
          <a:xfrm>
            <a:off x="1588" y="0"/>
            <a:ext cx="2971800" cy="457200"/>
          </a:xfrm>
          <a:prstGeom prst="rect">
            <a:avLst/>
          </a:prstGeom>
        </p:spPr>
        <p:txBody>
          <a:bodyPr vert="horz" lIns="91440" tIns="45720" rIns="91440" bIns="45720" rtlCol="1"/>
          <a:lstStyle>
            <a:lvl1pPr algn="l">
              <a:defRPr sz="1200"/>
            </a:lvl1pPr>
          </a:lstStyle>
          <a:p>
            <a:fld id="{4F4415AE-50EC-453A-9B76-E035B8F6C8C1}" type="datetimeFigureOut">
              <a:rPr lang="ar-SA" smtClean="0"/>
              <a:t>14/06/1447</a:t>
            </a:fld>
            <a:endParaRPr lang="ar-SA"/>
          </a:p>
        </p:txBody>
      </p:sp>
      <p:sp>
        <p:nvSpPr>
          <p:cNvPr id="4" name="عنصر نائب لصورة الشريحة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1" anchor="ctr"/>
          <a:lstStyle/>
          <a:p>
            <a:endParaRPr lang="ar-SA"/>
          </a:p>
        </p:txBody>
      </p:sp>
      <p:sp>
        <p:nvSpPr>
          <p:cNvPr id="5" name="عنصر نائب للملاحظات 4"/>
          <p:cNvSpPr>
            <a:spLocks noGrp="1"/>
          </p:cNvSpPr>
          <p:nvPr>
            <p:ph type="body" sz="quarter" idx="3"/>
          </p:nvPr>
        </p:nvSpPr>
        <p:spPr>
          <a:xfrm>
            <a:off x="685800" y="4343400"/>
            <a:ext cx="5486400" cy="4114800"/>
          </a:xfrm>
          <a:prstGeom prst="rect">
            <a:avLst/>
          </a:prstGeom>
        </p:spPr>
        <p:txBody>
          <a:bodyPr vert="horz" lIns="91440" tIns="45720" rIns="91440" bIns="45720" rtlCol="1"/>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6" name="عنصر نائب للتذييل 5"/>
          <p:cNvSpPr>
            <a:spLocks noGrp="1"/>
          </p:cNvSpPr>
          <p:nvPr>
            <p:ph type="ftr" sz="quarter" idx="4"/>
          </p:nvPr>
        </p:nvSpPr>
        <p:spPr>
          <a:xfrm>
            <a:off x="3886200" y="8685213"/>
            <a:ext cx="2971800" cy="457200"/>
          </a:xfrm>
          <a:prstGeom prst="rect">
            <a:avLst/>
          </a:prstGeom>
        </p:spPr>
        <p:txBody>
          <a:bodyPr vert="horz" lIns="91440" tIns="45720" rIns="91440" bIns="45720" rtlCol="1" anchor="b"/>
          <a:lstStyle>
            <a:lvl1pPr algn="r">
              <a:defRPr sz="1200"/>
            </a:lvl1pPr>
          </a:lstStyle>
          <a:p>
            <a:endParaRPr lang="ar-SA"/>
          </a:p>
        </p:txBody>
      </p:sp>
      <p:sp>
        <p:nvSpPr>
          <p:cNvPr id="7" name="عنصر نائب لرقم الشريحة 6"/>
          <p:cNvSpPr>
            <a:spLocks noGrp="1"/>
          </p:cNvSpPr>
          <p:nvPr>
            <p:ph type="sldNum" sz="quarter" idx="5"/>
          </p:nvPr>
        </p:nvSpPr>
        <p:spPr>
          <a:xfrm>
            <a:off x="1588" y="8685213"/>
            <a:ext cx="2971800" cy="457200"/>
          </a:xfrm>
          <a:prstGeom prst="rect">
            <a:avLst/>
          </a:prstGeom>
        </p:spPr>
        <p:txBody>
          <a:bodyPr vert="horz" lIns="91440" tIns="45720" rIns="91440" bIns="45720" rtlCol="1" anchor="b"/>
          <a:lstStyle>
            <a:lvl1pPr algn="l">
              <a:defRPr sz="1200"/>
            </a:lvl1pPr>
          </a:lstStyle>
          <a:p>
            <a:fld id="{4E760751-AA44-4A3F-A3F6-1832CE402C03}" type="slidenum">
              <a:rPr lang="ar-SA" smtClean="0"/>
              <a:t>‹#›</a:t>
            </a:fld>
            <a:endParaRPr lang="ar-SA"/>
          </a:p>
        </p:txBody>
      </p:sp>
    </p:spTree>
    <p:extLst>
      <p:ext uri="{BB962C8B-B14F-4D97-AF65-F5344CB8AC3E}">
        <p14:creationId xmlns:p14="http://schemas.microsoft.com/office/powerpoint/2010/main" val="562690907"/>
      </p:ext>
    </p:extLst>
  </p:cSld>
  <p:clrMap bg1="lt1" tx1="dk1" bg2="lt2" tx2="dk2" accent1="accent1" accent2="accent2" accent3="accent3" accent4="accent4" accent5="accent5" accent6="accent6" hlink="hlink" folHlink="folHlink"/>
  <p:notesStyle>
    <a:lvl1pPr marL="0" algn="r" defTabSz="914400" rtl="1" eaLnBrk="1" latinLnBrk="0" hangingPunct="1">
      <a:defRPr sz="1200" kern="1200">
        <a:solidFill>
          <a:schemeClr val="tx1"/>
        </a:solidFill>
        <a:latin typeface="+mn-lt"/>
        <a:ea typeface="+mn-ea"/>
        <a:cs typeface="+mn-cs"/>
      </a:defRPr>
    </a:lvl1pPr>
    <a:lvl2pPr marL="457200" algn="r" defTabSz="914400" rtl="1" eaLnBrk="1" latinLnBrk="0" hangingPunct="1">
      <a:defRPr sz="1200" kern="1200">
        <a:solidFill>
          <a:schemeClr val="tx1"/>
        </a:solidFill>
        <a:latin typeface="+mn-lt"/>
        <a:ea typeface="+mn-ea"/>
        <a:cs typeface="+mn-cs"/>
      </a:defRPr>
    </a:lvl2pPr>
    <a:lvl3pPr marL="914400" algn="r" defTabSz="914400" rtl="1" eaLnBrk="1" latinLnBrk="0" hangingPunct="1">
      <a:defRPr sz="1200" kern="1200">
        <a:solidFill>
          <a:schemeClr val="tx1"/>
        </a:solidFill>
        <a:latin typeface="+mn-lt"/>
        <a:ea typeface="+mn-ea"/>
        <a:cs typeface="+mn-cs"/>
      </a:defRPr>
    </a:lvl3pPr>
    <a:lvl4pPr marL="1371600" algn="r" defTabSz="914400" rtl="1" eaLnBrk="1" latinLnBrk="0" hangingPunct="1">
      <a:defRPr sz="1200" kern="1200">
        <a:solidFill>
          <a:schemeClr val="tx1"/>
        </a:solidFill>
        <a:latin typeface="+mn-lt"/>
        <a:ea typeface="+mn-ea"/>
        <a:cs typeface="+mn-cs"/>
      </a:defRPr>
    </a:lvl4pPr>
    <a:lvl5pPr marL="1828800" algn="r" defTabSz="914400" rtl="1" eaLnBrk="1" latinLnBrk="0" hangingPunct="1">
      <a:defRPr sz="1200" kern="1200">
        <a:solidFill>
          <a:schemeClr val="tx1"/>
        </a:solidFill>
        <a:latin typeface="+mn-lt"/>
        <a:ea typeface="+mn-ea"/>
        <a:cs typeface="+mn-cs"/>
      </a:defRPr>
    </a:lvl5pPr>
    <a:lvl6pPr marL="2286000" algn="r" defTabSz="914400" rtl="1" eaLnBrk="1" latinLnBrk="0" hangingPunct="1">
      <a:defRPr sz="1200" kern="1200">
        <a:solidFill>
          <a:schemeClr val="tx1"/>
        </a:solidFill>
        <a:latin typeface="+mn-lt"/>
        <a:ea typeface="+mn-ea"/>
        <a:cs typeface="+mn-cs"/>
      </a:defRPr>
    </a:lvl6pPr>
    <a:lvl7pPr marL="2743200" algn="r" defTabSz="914400" rtl="1" eaLnBrk="1" latinLnBrk="0" hangingPunct="1">
      <a:defRPr sz="1200" kern="1200">
        <a:solidFill>
          <a:schemeClr val="tx1"/>
        </a:solidFill>
        <a:latin typeface="+mn-lt"/>
        <a:ea typeface="+mn-ea"/>
        <a:cs typeface="+mn-cs"/>
      </a:defRPr>
    </a:lvl7pPr>
    <a:lvl8pPr marL="3200400" algn="r" defTabSz="914400" rtl="1" eaLnBrk="1" latinLnBrk="0" hangingPunct="1">
      <a:defRPr sz="1200" kern="1200">
        <a:solidFill>
          <a:schemeClr val="tx1"/>
        </a:solidFill>
        <a:latin typeface="+mn-lt"/>
        <a:ea typeface="+mn-ea"/>
        <a:cs typeface="+mn-cs"/>
      </a:defRPr>
    </a:lvl8pPr>
    <a:lvl9pPr marL="3657600" algn="r" defTabSz="914400" rtl="1"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381000" y="685800"/>
            <a:ext cx="6096000" cy="3429000"/>
          </a:xfrm>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10"/>
          </p:nvPr>
        </p:nvSpPr>
        <p:spPr/>
        <p:txBody>
          <a:bodyPr/>
          <a:lstStyle/>
          <a:p>
            <a:fld id="{E6F60CF0-AFC1-4A77-9983-0C96A6C8C6A7}" type="slidenum">
              <a:rPr lang="ar-SA" smtClean="0"/>
              <a:t>3</a:t>
            </a:fld>
            <a:endParaRPr lang="ar-SA"/>
          </a:p>
        </p:txBody>
      </p:sp>
    </p:spTree>
    <p:extLst>
      <p:ext uri="{BB962C8B-B14F-4D97-AF65-F5344CB8AC3E}">
        <p14:creationId xmlns:p14="http://schemas.microsoft.com/office/powerpoint/2010/main" val="14914366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381000" y="685800"/>
            <a:ext cx="6096000" cy="3429000"/>
          </a:xfrm>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10"/>
          </p:nvPr>
        </p:nvSpPr>
        <p:spPr/>
        <p:txBody>
          <a:bodyPr/>
          <a:lstStyle/>
          <a:p>
            <a:fld id="{E6F60CF0-AFC1-4A77-9983-0C96A6C8C6A7}" type="slidenum">
              <a:rPr lang="ar-SA" smtClean="0"/>
              <a:t>5</a:t>
            </a:fld>
            <a:endParaRPr lang="ar-SA"/>
          </a:p>
        </p:txBody>
      </p:sp>
    </p:spTree>
    <p:extLst>
      <p:ext uri="{BB962C8B-B14F-4D97-AF65-F5344CB8AC3E}">
        <p14:creationId xmlns:p14="http://schemas.microsoft.com/office/powerpoint/2010/main" val="21277773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381000" y="685800"/>
            <a:ext cx="6096000" cy="3429000"/>
          </a:xfrm>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10"/>
          </p:nvPr>
        </p:nvSpPr>
        <p:spPr/>
        <p:txBody>
          <a:bodyPr/>
          <a:lstStyle/>
          <a:p>
            <a:fld id="{E6F60CF0-AFC1-4A77-9983-0C96A6C8C6A7}" type="slidenum">
              <a:rPr lang="ar-SA" smtClean="0"/>
              <a:t>14</a:t>
            </a:fld>
            <a:endParaRPr lang="ar-SA"/>
          </a:p>
        </p:txBody>
      </p:sp>
    </p:spTree>
    <p:extLst>
      <p:ext uri="{BB962C8B-B14F-4D97-AF65-F5344CB8AC3E}">
        <p14:creationId xmlns:p14="http://schemas.microsoft.com/office/powerpoint/2010/main" val="12565676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381000" y="685800"/>
            <a:ext cx="6096000" cy="3429000"/>
          </a:xfrm>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10"/>
          </p:nvPr>
        </p:nvSpPr>
        <p:spPr/>
        <p:txBody>
          <a:bodyPr/>
          <a:lstStyle/>
          <a:p>
            <a:fld id="{E6F60CF0-AFC1-4A77-9983-0C96A6C8C6A7}" type="slidenum">
              <a:rPr lang="ar-SA" smtClean="0"/>
              <a:t>17</a:t>
            </a:fld>
            <a:endParaRPr lang="ar-SA"/>
          </a:p>
        </p:txBody>
      </p:sp>
    </p:spTree>
    <p:extLst>
      <p:ext uri="{BB962C8B-B14F-4D97-AF65-F5344CB8AC3E}">
        <p14:creationId xmlns:p14="http://schemas.microsoft.com/office/powerpoint/2010/main" val="1875094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381000" y="685800"/>
            <a:ext cx="6096000" cy="3429000"/>
          </a:xfrm>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10"/>
          </p:nvPr>
        </p:nvSpPr>
        <p:spPr/>
        <p:txBody>
          <a:bodyPr/>
          <a:lstStyle/>
          <a:p>
            <a:fld id="{E6F60CF0-AFC1-4A77-9983-0C96A6C8C6A7}" type="slidenum">
              <a:rPr lang="ar-SA" smtClean="0"/>
              <a:t>20</a:t>
            </a:fld>
            <a:endParaRPr lang="ar-SA"/>
          </a:p>
        </p:txBody>
      </p:sp>
    </p:spTree>
    <p:extLst>
      <p:ext uri="{BB962C8B-B14F-4D97-AF65-F5344CB8AC3E}">
        <p14:creationId xmlns:p14="http://schemas.microsoft.com/office/powerpoint/2010/main" val="3208432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شريحة عنوان">
    <p:spTree>
      <p:nvGrpSpPr>
        <p:cNvPr id="1" name=""/>
        <p:cNvGrpSpPr/>
        <p:nvPr/>
      </p:nvGrpSpPr>
      <p:grpSpPr>
        <a:xfrm>
          <a:off x="0" y="0"/>
          <a:ext cx="0" cy="0"/>
          <a:chOff x="0" y="0"/>
          <a:chExt cx="0" cy="0"/>
        </a:xfrm>
      </p:grpSpPr>
      <p:sp>
        <p:nvSpPr>
          <p:cNvPr id="2" name="عنوان 1"/>
          <p:cNvSpPr>
            <a:spLocks noGrp="1"/>
          </p:cNvSpPr>
          <p:nvPr>
            <p:ph type="ctrTitle"/>
          </p:nvPr>
        </p:nvSpPr>
        <p:spPr>
          <a:xfrm>
            <a:off x="914400" y="2130426"/>
            <a:ext cx="10363200" cy="1470025"/>
          </a:xfrm>
        </p:spPr>
        <p:txBody>
          <a:bodyPr/>
          <a:lstStyle/>
          <a:p>
            <a:r>
              <a:rPr lang="ar-SA"/>
              <a:t>انقر لتحرير نمط العنوان الرئيسي</a:t>
            </a:r>
          </a:p>
        </p:txBody>
      </p:sp>
      <p:sp>
        <p:nvSpPr>
          <p:cNvPr id="3" name="عنوان فرعي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ar-SA"/>
              <a:t>انقر لتحرير نمط العنوان الثانوي الرئيسي</a:t>
            </a:r>
          </a:p>
        </p:txBody>
      </p:sp>
      <p:sp>
        <p:nvSpPr>
          <p:cNvPr id="4" name="عنصر نائب للتاريخ 3"/>
          <p:cNvSpPr>
            <a:spLocks noGrp="1"/>
          </p:cNvSpPr>
          <p:nvPr>
            <p:ph type="dt" sz="half" idx="10"/>
          </p:nvPr>
        </p:nvSpPr>
        <p:spPr/>
        <p:txBody>
          <a:bodyPr/>
          <a:lstStyle/>
          <a:p>
            <a:fld id="{5F49BF9C-1632-420B-BFC5-767C5D2671D3}" type="datetimeFigureOut">
              <a:rPr lang="ar-SA" smtClean="0"/>
              <a:t>14/06/1447</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CAC2ECD0-7D04-45E1-B4B0-797B7E7FF5CB}" type="slidenum">
              <a:rPr lang="ar-SA" smtClean="0"/>
              <a:t>‹#›</a:t>
            </a:fld>
            <a:endParaRPr lang="ar-SA"/>
          </a:p>
        </p:txBody>
      </p:sp>
    </p:spTree>
    <p:extLst>
      <p:ext uri="{BB962C8B-B14F-4D97-AF65-F5344CB8AC3E}">
        <p14:creationId xmlns:p14="http://schemas.microsoft.com/office/powerpoint/2010/main" val="42373381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عنوان ومحتوى">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r>
              <a:rPr lang="ar-SA"/>
              <a:t>انقر لتحرير نمط العنوان الرئيسي</a:t>
            </a:r>
          </a:p>
        </p:txBody>
      </p:sp>
      <p:sp>
        <p:nvSpPr>
          <p:cNvPr id="3" name="عنصر نائب للمحتوى 2"/>
          <p:cNvSpPr>
            <a:spLocks noGrp="1"/>
          </p:cNvSpPr>
          <p:nvPr>
            <p:ph idx="1"/>
          </p:nvPr>
        </p:nvSpPr>
        <p:spPr/>
        <p:txBody>
          <a:body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p:cNvSpPr>
            <a:spLocks noGrp="1"/>
          </p:cNvSpPr>
          <p:nvPr>
            <p:ph type="dt" sz="half" idx="10"/>
          </p:nvPr>
        </p:nvSpPr>
        <p:spPr/>
        <p:txBody>
          <a:bodyPr/>
          <a:lstStyle/>
          <a:p>
            <a:fld id="{5F49BF9C-1632-420B-BFC5-767C5D2671D3}" type="datetimeFigureOut">
              <a:rPr lang="ar-SA" smtClean="0"/>
              <a:t>14/06/1447</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CAC2ECD0-7D04-45E1-B4B0-797B7E7FF5CB}" type="slidenum">
              <a:rPr lang="ar-SA" smtClean="0"/>
              <a:t>‹#›</a:t>
            </a:fld>
            <a:endParaRPr lang="ar-SA"/>
          </a:p>
        </p:txBody>
      </p:sp>
    </p:spTree>
    <p:extLst>
      <p:ext uri="{BB962C8B-B14F-4D97-AF65-F5344CB8AC3E}">
        <p14:creationId xmlns:p14="http://schemas.microsoft.com/office/powerpoint/2010/main" val="3208828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عنوان المقطع">
    <p:spTree>
      <p:nvGrpSpPr>
        <p:cNvPr id="1" name=""/>
        <p:cNvGrpSpPr/>
        <p:nvPr/>
      </p:nvGrpSpPr>
      <p:grpSpPr>
        <a:xfrm>
          <a:off x="0" y="0"/>
          <a:ext cx="0" cy="0"/>
          <a:chOff x="0" y="0"/>
          <a:chExt cx="0" cy="0"/>
        </a:xfrm>
      </p:grpSpPr>
      <p:sp>
        <p:nvSpPr>
          <p:cNvPr id="2" name="عنوان 1"/>
          <p:cNvSpPr>
            <a:spLocks noGrp="1"/>
          </p:cNvSpPr>
          <p:nvPr>
            <p:ph type="title"/>
          </p:nvPr>
        </p:nvSpPr>
        <p:spPr>
          <a:xfrm>
            <a:off x="963084" y="4406901"/>
            <a:ext cx="10363200" cy="1362075"/>
          </a:xfrm>
        </p:spPr>
        <p:txBody>
          <a:bodyPr anchor="t"/>
          <a:lstStyle>
            <a:lvl1pPr algn="r">
              <a:defRPr sz="4000" b="1" cap="all"/>
            </a:lvl1pPr>
          </a:lstStyle>
          <a:p>
            <a:r>
              <a:rPr lang="ar-SA"/>
              <a:t>انقر لتحرير نمط العنوان الرئيسي</a:t>
            </a:r>
          </a:p>
        </p:txBody>
      </p:sp>
      <p:sp>
        <p:nvSpPr>
          <p:cNvPr id="3" name="عنصر نائب للنص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ar-SA"/>
              <a:t>انقر لتحرير أنماط النص الرئيسي</a:t>
            </a:r>
          </a:p>
        </p:txBody>
      </p:sp>
      <p:sp>
        <p:nvSpPr>
          <p:cNvPr id="4" name="عنصر نائب للتاريخ 3"/>
          <p:cNvSpPr>
            <a:spLocks noGrp="1"/>
          </p:cNvSpPr>
          <p:nvPr>
            <p:ph type="dt" sz="half" idx="10"/>
          </p:nvPr>
        </p:nvSpPr>
        <p:spPr/>
        <p:txBody>
          <a:bodyPr/>
          <a:lstStyle/>
          <a:p>
            <a:fld id="{5F49BF9C-1632-420B-BFC5-767C5D2671D3}" type="datetimeFigureOut">
              <a:rPr lang="ar-SA" smtClean="0"/>
              <a:t>14/06/1447</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CAC2ECD0-7D04-45E1-B4B0-797B7E7FF5CB}" type="slidenum">
              <a:rPr lang="ar-SA" smtClean="0"/>
              <a:t>‹#›</a:t>
            </a:fld>
            <a:endParaRPr lang="ar-SA"/>
          </a:p>
        </p:txBody>
      </p:sp>
    </p:spTree>
    <p:extLst>
      <p:ext uri="{BB962C8B-B14F-4D97-AF65-F5344CB8AC3E}">
        <p14:creationId xmlns:p14="http://schemas.microsoft.com/office/powerpoint/2010/main" val="2834725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محتويين">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r>
              <a:rPr lang="ar-SA"/>
              <a:t>انقر لتحرير نمط العنوان الرئيسي</a:t>
            </a:r>
          </a:p>
        </p:txBody>
      </p:sp>
      <p:sp>
        <p:nvSpPr>
          <p:cNvPr id="3" name="عنصر نائب للمحتوى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محتوى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5" name="عنصر نائب للتاريخ 4"/>
          <p:cNvSpPr>
            <a:spLocks noGrp="1"/>
          </p:cNvSpPr>
          <p:nvPr>
            <p:ph type="dt" sz="half" idx="10"/>
          </p:nvPr>
        </p:nvSpPr>
        <p:spPr/>
        <p:txBody>
          <a:bodyPr/>
          <a:lstStyle/>
          <a:p>
            <a:fld id="{5F49BF9C-1632-420B-BFC5-767C5D2671D3}" type="datetimeFigureOut">
              <a:rPr lang="ar-SA" smtClean="0"/>
              <a:t>14/06/1447</a:t>
            </a:fld>
            <a:endParaRPr lang="ar-SA"/>
          </a:p>
        </p:txBody>
      </p:sp>
      <p:sp>
        <p:nvSpPr>
          <p:cNvPr id="6" name="عنصر نائب للتذييل 5"/>
          <p:cNvSpPr>
            <a:spLocks noGrp="1"/>
          </p:cNvSpPr>
          <p:nvPr>
            <p:ph type="ftr" sz="quarter" idx="11"/>
          </p:nvPr>
        </p:nvSpPr>
        <p:spPr/>
        <p:txBody>
          <a:bodyPr/>
          <a:lstStyle/>
          <a:p>
            <a:endParaRPr lang="ar-SA"/>
          </a:p>
        </p:txBody>
      </p:sp>
      <p:sp>
        <p:nvSpPr>
          <p:cNvPr id="7" name="عنصر نائب لرقم الشريحة 6"/>
          <p:cNvSpPr>
            <a:spLocks noGrp="1"/>
          </p:cNvSpPr>
          <p:nvPr>
            <p:ph type="sldNum" sz="quarter" idx="12"/>
          </p:nvPr>
        </p:nvSpPr>
        <p:spPr/>
        <p:txBody>
          <a:bodyPr/>
          <a:lstStyle/>
          <a:p>
            <a:fld id="{CAC2ECD0-7D04-45E1-B4B0-797B7E7FF5CB}" type="slidenum">
              <a:rPr lang="ar-SA" smtClean="0"/>
              <a:t>‹#›</a:t>
            </a:fld>
            <a:endParaRPr lang="ar-SA"/>
          </a:p>
        </p:txBody>
      </p:sp>
    </p:spTree>
    <p:extLst>
      <p:ext uri="{BB962C8B-B14F-4D97-AF65-F5344CB8AC3E}">
        <p14:creationId xmlns:p14="http://schemas.microsoft.com/office/powerpoint/2010/main" val="4066020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مقارنة">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lvl1pPr>
              <a:defRPr/>
            </a:lvl1pPr>
          </a:lstStyle>
          <a:p>
            <a:r>
              <a:rPr lang="ar-SA"/>
              <a:t>انقر لتحرير نمط العنوان الرئيسي</a:t>
            </a:r>
          </a:p>
        </p:txBody>
      </p:sp>
      <p:sp>
        <p:nvSpPr>
          <p:cNvPr id="3" name="عنصر نائب للنص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النص الرئيسي</a:t>
            </a:r>
          </a:p>
        </p:txBody>
      </p:sp>
      <p:sp>
        <p:nvSpPr>
          <p:cNvPr id="4" name="عنصر نائب للمحتوى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5" name="عنصر نائب للنص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النص الرئيسي</a:t>
            </a:r>
          </a:p>
        </p:txBody>
      </p:sp>
      <p:sp>
        <p:nvSpPr>
          <p:cNvPr id="6" name="عنصر نائب للمحتوى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7" name="عنصر نائب للتاريخ 6"/>
          <p:cNvSpPr>
            <a:spLocks noGrp="1"/>
          </p:cNvSpPr>
          <p:nvPr>
            <p:ph type="dt" sz="half" idx="10"/>
          </p:nvPr>
        </p:nvSpPr>
        <p:spPr/>
        <p:txBody>
          <a:bodyPr/>
          <a:lstStyle/>
          <a:p>
            <a:fld id="{5F49BF9C-1632-420B-BFC5-767C5D2671D3}" type="datetimeFigureOut">
              <a:rPr lang="ar-SA" smtClean="0"/>
              <a:t>14/06/1447</a:t>
            </a:fld>
            <a:endParaRPr lang="ar-SA"/>
          </a:p>
        </p:txBody>
      </p:sp>
      <p:sp>
        <p:nvSpPr>
          <p:cNvPr id="8" name="عنصر نائب للتذييل 7"/>
          <p:cNvSpPr>
            <a:spLocks noGrp="1"/>
          </p:cNvSpPr>
          <p:nvPr>
            <p:ph type="ftr" sz="quarter" idx="11"/>
          </p:nvPr>
        </p:nvSpPr>
        <p:spPr/>
        <p:txBody>
          <a:bodyPr/>
          <a:lstStyle/>
          <a:p>
            <a:endParaRPr lang="ar-SA"/>
          </a:p>
        </p:txBody>
      </p:sp>
      <p:sp>
        <p:nvSpPr>
          <p:cNvPr id="9" name="عنصر نائب لرقم الشريحة 8"/>
          <p:cNvSpPr>
            <a:spLocks noGrp="1"/>
          </p:cNvSpPr>
          <p:nvPr>
            <p:ph type="sldNum" sz="quarter" idx="12"/>
          </p:nvPr>
        </p:nvSpPr>
        <p:spPr/>
        <p:txBody>
          <a:bodyPr/>
          <a:lstStyle/>
          <a:p>
            <a:fld id="{CAC2ECD0-7D04-45E1-B4B0-797B7E7FF5CB}" type="slidenum">
              <a:rPr lang="ar-SA" smtClean="0"/>
              <a:t>‹#›</a:t>
            </a:fld>
            <a:endParaRPr lang="ar-SA"/>
          </a:p>
        </p:txBody>
      </p:sp>
    </p:spTree>
    <p:extLst>
      <p:ext uri="{BB962C8B-B14F-4D97-AF65-F5344CB8AC3E}">
        <p14:creationId xmlns:p14="http://schemas.microsoft.com/office/powerpoint/2010/main" val="2679300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عنوان فقط">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r>
              <a:rPr lang="ar-SA"/>
              <a:t>انقر لتحرير نمط العنوان الرئيسي</a:t>
            </a:r>
          </a:p>
        </p:txBody>
      </p:sp>
      <p:sp>
        <p:nvSpPr>
          <p:cNvPr id="3" name="عنصر نائب للتاريخ 2"/>
          <p:cNvSpPr>
            <a:spLocks noGrp="1"/>
          </p:cNvSpPr>
          <p:nvPr>
            <p:ph type="dt" sz="half" idx="10"/>
          </p:nvPr>
        </p:nvSpPr>
        <p:spPr/>
        <p:txBody>
          <a:bodyPr/>
          <a:lstStyle/>
          <a:p>
            <a:fld id="{5F49BF9C-1632-420B-BFC5-767C5D2671D3}" type="datetimeFigureOut">
              <a:rPr lang="ar-SA" smtClean="0"/>
              <a:t>14/06/1447</a:t>
            </a:fld>
            <a:endParaRPr lang="ar-SA"/>
          </a:p>
        </p:txBody>
      </p:sp>
      <p:sp>
        <p:nvSpPr>
          <p:cNvPr id="4" name="عنصر نائب للتذييل 3"/>
          <p:cNvSpPr>
            <a:spLocks noGrp="1"/>
          </p:cNvSpPr>
          <p:nvPr>
            <p:ph type="ftr" sz="quarter" idx="11"/>
          </p:nvPr>
        </p:nvSpPr>
        <p:spPr/>
        <p:txBody>
          <a:bodyPr/>
          <a:lstStyle/>
          <a:p>
            <a:endParaRPr lang="ar-SA"/>
          </a:p>
        </p:txBody>
      </p:sp>
      <p:sp>
        <p:nvSpPr>
          <p:cNvPr id="5" name="عنصر نائب لرقم الشريحة 4"/>
          <p:cNvSpPr>
            <a:spLocks noGrp="1"/>
          </p:cNvSpPr>
          <p:nvPr>
            <p:ph type="sldNum" sz="quarter" idx="12"/>
          </p:nvPr>
        </p:nvSpPr>
        <p:spPr/>
        <p:txBody>
          <a:bodyPr/>
          <a:lstStyle/>
          <a:p>
            <a:fld id="{CAC2ECD0-7D04-45E1-B4B0-797B7E7FF5CB}" type="slidenum">
              <a:rPr lang="ar-SA" smtClean="0"/>
              <a:t>‹#›</a:t>
            </a:fld>
            <a:endParaRPr lang="ar-SA"/>
          </a:p>
        </p:txBody>
      </p:sp>
    </p:spTree>
    <p:extLst>
      <p:ext uri="{BB962C8B-B14F-4D97-AF65-F5344CB8AC3E}">
        <p14:creationId xmlns:p14="http://schemas.microsoft.com/office/powerpoint/2010/main" val="1116677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فارغ">
    <p:spTree>
      <p:nvGrpSpPr>
        <p:cNvPr id="1" name=""/>
        <p:cNvGrpSpPr/>
        <p:nvPr/>
      </p:nvGrpSpPr>
      <p:grpSpPr>
        <a:xfrm>
          <a:off x="0" y="0"/>
          <a:ext cx="0" cy="0"/>
          <a:chOff x="0" y="0"/>
          <a:chExt cx="0" cy="0"/>
        </a:xfrm>
      </p:grpSpPr>
      <p:sp>
        <p:nvSpPr>
          <p:cNvPr id="2" name="عنصر نائب للتاريخ 1"/>
          <p:cNvSpPr>
            <a:spLocks noGrp="1"/>
          </p:cNvSpPr>
          <p:nvPr>
            <p:ph type="dt" sz="half" idx="10"/>
          </p:nvPr>
        </p:nvSpPr>
        <p:spPr/>
        <p:txBody>
          <a:bodyPr/>
          <a:lstStyle/>
          <a:p>
            <a:fld id="{5F49BF9C-1632-420B-BFC5-767C5D2671D3}" type="datetimeFigureOut">
              <a:rPr lang="ar-SA" smtClean="0"/>
              <a:t>14/06/1447</a:t>
            </a:fld>
            <a:endParaRPr lang="ar-SA"/>
          </a:p>
        </p:txBody>
      </p:sp>
      <p:sp>
        <p:nvSpPr>
          <p:cNvPr id="3" name="عنصر نائب للتذييل 2"/>
          <p:cNvSpPr>
            <a:spLocks noGrp="1"/>
          </p:cNvSpPr>
          <p:nvPr>
            <p:ph type="ftr" sz="quarter" idx="11"/>
          </p:nvPr>
        </p:nvSpPr>
        <p:spPr/>
        <p:txBody>
          <a:bodyPr/>
          <a:lstStyle/>
          <a:p>
            <a:endParaRPr lang="ar-SA"/>
          </a:p>
        </p:txBody>
      </p:sp>
      <p:sp>
        <p:nvSpPr>
          <p:cNvPr id="4" name="عنصر نائب لرقم الشريحة 3"/>
          <p:cNvSpPr>
            <a:spLocks noGrp="1"/>
          </p:cNvSpPr>
          <p:nvPr>
            <p:ph type="sldNum" sz="quarter" idx="12"/>
          </p:nvPr>
        </p:nvSpPr>
        <p:spPr/>
        <p:txBody>
          <a:bodyPr/>
          <a:lstStyle/>
          <a:p>
            <a:fld id="{CAC2ECD0-7D04-45E1-B4B0-797B7E7FF5CB}" type="slidenum">
              <a:rPr lang="ar-SA" smtClean="0"/>
              <a:t>‹#›</a:t>
            </a:fld>
            <a:endParaRPr lang="ar-SA"/>
          </a:p>
        </p:txBody>
      </p:sp>
    </p:spTree>
    <p:extLst>
      <p:ext uri="{BB962C8B-B14F-4D97-AF65-F5344CB8AC3E}">
        <p14:creationId xmlns:p14="http://schemas.microsoft.com/office/powerpoint/2010/main" val="2942903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محتوى ذو تسمية توضيحية">
    <p:spTree>
      <p:nvGrpSpPr>
        <p:cNvPr id="1" name=""/>
        <p:cNvGrpSpPr/>
        <p:nvPr/>
      </p:nvGrpSpPr>
      <p:grpSpPr>
        <a:xfrm>
          <a:off x="0" y="0"/>
          <a:ext cx="0" cy="0"/>
          <a:chOff x="0" y="0"/>
          <a:chExt cx="0" cy="0"/>
        </a:xfrm>
      </p:grpSpPr>
      <p:sp>
        <p:nvSpPr>
          <p:cNvPr id="2" name="عنوان 1"/>
          <p:cNvSpPr>
            <a:spLocks noGrp="1"/>
          </p:cNvSpPr>
          <p:nvPr>
            <p:ph type="title"/>
          </p:nvPr>
        </p:nvSpPr>
        <p:spPr>
          <a:xfrm>
            <a:off x="609601" y="273050"/>
            <a:ext cx="4011084" cy="1162050"/>
          </a:xfrm>
        </p:spPr>
        <p:txBody>
          <a:bodyPr anchor="b"/>
          <a:lstStyle>
            <a:lvl1pPr algn="r">
              <a:defRPr sz="2000" b="1"/>
            </a:lvl1pPr>
          </a:lstStyle>
          <a:p>
            <a:r>
              <a:rPr lang="ar-SA"/>
              <a:t>انقر لتحرير نمط العنوان الرئيسي</a:t>
            </a:r>
          </a:p>
        </p:txBody>
      </p:sp>
      <p:sp>
        <p:nvSpPr>
          <p:cNvPr id="3" name="عنصر نائب للمحتوى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نص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ar-SA"/>
              <a:t>انقر لتحرير أنماط النص الرئيسي</a:t>
            </a:r>
          </a:p>
        </p:txBody>
      </p:sp>
      <p:sp>
        <p:nvSpPr>
          <p:cNvPr id="5" name="عنصر نائب للتاريخ 4"/>
          <p:cNvSpPr>
            <a:spLocks noGrp="1"/>
          </p:cNvSpPr>
          <p:nvPr>
            <p:ph type="dt" sz="half" idx="10"/>
          </p:nvPr>
        </p:nvSpPr>
        <p:spPr/>
        <p:txBody>
          <a:bodyPr/>
          <a:lstStyle/>
          <a:p>
            <a:fld id="{5F49BF9C-1632-420B-BFC5-767C5D2671D3}" type="datetimeFigureOut">
              <a:rPr lang="ar-SA" smtClean="0"/>
              <a:t>14/06/1447</a:t>
            </a:fld>
            <a:endParaRPr lang="ar-SA"/>
          </a:p>
        </p:txBody>
      </p:sp>
      <p:sp>
        <p:nvSpPr>
          <p:cNvPr id="6" name="عنصر نائب للتذييل 5"/>
          <p:cNvSpPr>
            <a:spLocks noGrp="1"/>
          </p:cNvSpPr>
          <p:nvPr>
            <p:ph type="ftr" sz="quarter" idx="11"/>
          </p:nvPr>
        </p:nvSpPr>
        <p:spPr/>
        <p:txBody>
          <a:bodyPr/>
          <a:lstStyle/>
          <a:p>
            <a:endParaRPr lang="ar-SA"/>
          </a:p>
        </p:txBody>
      </p:sp>
      <p:sp>
        <p:nvSpPr>
          <p:cNvPr id="7" name="عنصر نائب لرقم الشريحة 6"/>
          <p:cNvSpPr>
            <a:spLocks noGrp="1"/>
          </p:cNvSpPr>
          <p:nvPr>
            <p:ph type="sldNum" sz="quarter" idx="12"/>
          </p:nvPr>
        </p:nvSpPr>
        <p:spPr/>
        <p:txBody>
          <a:bodyPr/>
          <a:lstStyle/>
          <a:p>
            <a:fld id="{CAC2ECD0-7D04-45E1-B4B0-797B7E7FF5CB}" type="slidenum">
              <a:rPr lang="ar-SA" smtClean="0"/>
              <a:t>‹#›</a:t>
            </a:fld>
            <a:endParaRPr lang="ar-SA"/>
          </a:p>
        </p:txBody>
      </p:sp>
    </p:spTree>
    <p:extLst>
      <p:ext uri="{BB962C8B-B14F-4D97-AF65-F5344CB8AC3E}">
        <p14:creationId xmlns:p14="http://schemas.microsoft.com/office/powerpoint/2010/main" val="33004149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صورة ذو تسمية توضيحية">
    <p:spTree>
      <p:nvGrpSpPr>
        <p:cNvPr id="1" name=""/>
        <p:cNvGrpSpPr/>
        <p:nvPr/>
      </p:nvGrpSpPr>
      <p:grpSpPr>
        <a:xfrm>
          <a:off x="0" y="0"/>
          <a:ext cx="0" cy="0"/>
          <a:chOff x="0" y="0"/>
          <a:chExt cx="0" cy="0"/>
        </a:xfrm>
      </p:grpSpPr>
      <p:sp>
        <p:nvSpPr>
          <p:cNvPr id="2" name="عنوان 1"/>
          <p:cNvSpPr>
            <a:spLocks noGrp="1"/>
          </p:cNvSpPr>
          <p:nvPr>
            <p:ph type="title"/>
          </p:nvPr>
        </p:nvSpPr>
        <p:spPr>
          <a:xfrm>
            <a:off x="2389717" y="4800600"/>
            <a:ext cx="7315200" cy="566738"/>
          </a:xfrm>
        </p:spPr>
        <p:txBody>
          <a:bodyPr anchor="b"/>
          <a:lstStyle>
            <a:lvl1pPr algn="r">
              <a:defRPr sz="2000" b="1"/>
            </a:lvl1pPr>
          </a:lstStyle>
          <a:p>
            <a:r>
              <a:rPr lang="ar-SA"/>
              <a:t>انقر لتحرير نمط العنوان الرئيسي</a:t>
            </a:r>
          </a:p>
        </p:txBody>
      </p:sp>
      <p:sp>
        <p:nvSpPr>
          <p:cNvPr id="3" name="عنصر نائب للصورة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ar-SA"/>
          </a:p>
        </p:txBody>
      </p:sp>
      <p:sp>
        <p:nvSpPr>
          <p:cNvPr id="4" name="عنصر نائب للنص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ar-SA"/>
              <a:t>انقر لتحرير أنماط النص الرئيسي</a:t>
            </a:r>
          </a:p>
        </p:txBody>
      </p:sp>
      <p:sp>
        <p:nvSpPr>
          <p:cNvPr id="5" name="عنصر نائب للتاريخ 4"/>
          <p:cNvSpPr>
            <a:spLocks noGrp="1"/>
          </p:cNvSpPr>
          <p:nvPr>
            <p:ph type="dt" sz="half" idx="10"/>
          </p:nvPr>
        </p:nvSpPr>
        <p:spPr/>
        <p:txBody>
          <a:bodyPr/>
          <a:lstStyle/>
          <a:p>
            <a:fld id="{5F49BF9C-1632-420B-BFC5-767C5D2671D3}" type="datetimeFigureOut">
              <a:rPr lang="ar-SA" smtClean="0"/>
              <a:t>14/06/1447</a:t>
            </a:fld>
            <a:endParaRPr lang="ar-SA"/>
          </a:p>
        </p:txBody>
      </p:sp>
      <p:sp>
        <p:nvSpPr>
          <p:cNvPr id="6" name="عنصر نائب للتذييل 5"/>
          <p:cNvSpPr>
            <a:spLocks noGrp="1"/>
          </p:cNvSpPr>
          <p:nvPr>
            <p:ph type="ftr" sz="quarter" idx="11"/>
          </p:nvPr>
        </p:nvSpPr>
        <p:spPr/>
        <p:txBody>
          <a:bodyPr/>
          <a:lstStyle/>
          <a:p>
            <a:endParaRPr lang="ar-SA"/>
          </a:p>
        </p:txBody>
      </p:sp>
      <p:sp>
        <p:nvSpPr>
          <p:cNvPr id="7" name="عنصر نائب لرقم الشريحة 6"/>
          <p:cNvSpPr>
            <a:spLocks noGrp="1"/>
          </p:cNvSpPr>
          <p:nvPr>
            <p:ph type="sldNum" sz="quarter" idx="12"/>
          </p:nvPr>
        </p:nvSpPr>
        <p:spPr/>
        <p:txBody>
          <a:bodyPr/>
          <a:lstStyle/>
          <a:p>
            <a:fld id="{CAC2ECD0-7D04-45E1-B4B0-797B7E7FF5CB}" type="slidenum">
              <a:rPr lang="ar-SA" smtClean="0"/>
              <a:t>‹#›</a:t>
            </a:fld>
            <a:endParaRPr lang="ar-SA"/>
          </a:p>
        </p:txBody>
      </p:sp>
    </p:spTree>
    <p:extLst>
      <p:ext uri="{BB962C8B-B14F-4D97-AF65-F5344CB8AC3E}">
        <p14:creationId xmlns:p14="http://schemas.microsoft.com/office/powerpoint/2010/main" val="665376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عنوان ونص عمودي">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r>
              <a:rPr lang="ar-SA"/>
              <a:t>انقر لتحرير نمط العنوان الرئيسي</a:t>
            </a:r>
          </a:p>
        </p:txBody>
      </p:sp>
      <p:sp>
        <p:nvSpPr>
          <p:cNvPr id="3" name="عنصر نائب للعنوان العمودي 2"/>
          <p:cNvSpPr>
            <a:spLocks noGrp="1"/>
          </p:cNvSpPr>
          <p:nvPr>
            <p:ph type="body" orient="vert" idx="1"/>
          </p:nvPr>
        </p:nvSpPr>
        <p:spPr/>
        <p:txBody>
          <a:bodyPr vert="eaVert"/>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p:cNvSpPr>
            <a:spLocks noGrp="1"/>
          </p:cNvSpPr>
          <p:nvPr>
            <p:ph type="dt" sz="half" idx="10"/>
          </p:nvPr>
        </p:nvSpPr>
        <p:spPr/>
        <p:txBody>
          <a:bodyPr/>
          <a:lstStyle/>
          <a:p>
            <a:fld id="{5F49BF9C-1632-420B-BFC5-767C5D2671D3}" type="datetimeFigureOut">
              <a:rPr lang="ar-SA" smtClean="0"/>
              <a:t>14/06/1447</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CAC2ECD0-7D04-45E1-B4B0-797B7E7FF5CB}" type="slidenum">
              <a:rPr lang="ar-SA" smtClean="0"/>
              <a:t>‹#›</a:t>
            </a:fld>
            <a:endParaRPr lang="ar-SA"/>
          </a:p>
        </p:txBody>
      </p:sp>
    </p:spTree>
    <p:extLst>
      <p:ext uri="{BB962C8B-B14F-4D97-AF65-F5344CB8AC3E}">
        <p14:creationId xmlns:p14="http://schemas.microsoft.com/office/powerpoint/2010/main" val="786182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عنوان ونص عموديان">
    <p:spTree>
      <p:nvGrpSpPr>
        <p:cNvPr id="1" name=""/>
        <p:cNvGrpSpPr/>
        <p:nvPr/>
      </p:nvGrpSpPr>
      <p:grpSpPr>
        <a:xfrm>
          <a:off x="0" y="0"/>
          <a:ext cx="0" cy="0"/>
          <a:chOff x="0" y="0"/>
          <a:chExt cx="0" cy="0"/>
        </a:xfrm>
      </p:grpSpPr>
      <p:sp>
        <p:nvSpPr>
          <p:cNvPr id="2" name="عنوان عمودي 1"/>
          <p:cNvSpPr>
            <a:spLocks noGrp="1"/>
          </p:cNvSpPr>
          <p:nvPr>
            <p:ph type="title" orient="vert"/>
          </p:nvPr>
        </p:nvSpPr>
        <p:spPr>
          <a:xfrm>
            <a:off x="8839200" y="274639"/>
            <a:ext cx="2743200" cy="5851525"/>
          </a:xfrm>
        </p:spPr>
        <p:txBody>
          <a:bodyPr vert="eaVert"/>
          <a:lstStyle/>
          <a:p>
            <a:r>
              <a:rPr lang="ar-SA"/>
              <a:t>انقر لتحرير نمط العنوان الرئيسي</a:t>
            </a:r>
          </a:p>
        </p:txBody>
      </p:sp>
      <p:sp>
        <p:nvSpPr>
          <p:cNvPr id="3" name="عنصر نائب للعنوان العمودي 2"/>
          <p:cNvSpPr>
            <a:spLocks noGrp="1"/>
          </p:cNvSpPr>
          <p:nvPr>
            <p:ph type="body" orient="vert" idx="1"/>
          </p:nvPr>
        </p:nvSpPr>
        <p:spPr>
          <a:xfrm>
            <a:off x="609600" y="274639"/>
            <a:ext cx="8026400" cy="5851525"/>
          </a:xfrm>
        </p:spPr>
        <p:txBody>
          <a:bodyPr vert="eaVert"/>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p:cNvSpPr>
            <a:spLocks noGrp="1"/>
          </p:cNvSpPr>
          <p:nvPr>
            <p:ph type="dt" sz="half" idx="10"/>
          </p:nvPr>
        </p:nvSpPr>
        <p:spPr/>
        <p:txBody>
          <a:bodyPr/>
          <a:lstStyle/>
          <a:p>
            <a:fld id="{5F49BF9C-1632-420B-BFC5-767C5D2671D3}" type="datetimeFigureOut">
              <a:rPr lang="ar-SA" smtClean="0"/>
              <a:t>14/06/1447</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CAC2ECD0-7D04-45E1-B4B0-797B7E7FF5CB}" type="slidenum">
              <a:rPr lang="ar-SA" smtClean="0"/>
              <a:t>‹#›</a:t>
            </a:fld>
            <a:endParaRPr lang="ar-SA"/>
          </a:p>
        </p:txBody>
      </p:sp>
    </p:spTree>
    <p:extLst>
      <p:ext uri="{BB962C8B-B14F-4D97-AF65-F5344CB8AC3E}">
        <p14:creationId xmlns:p14="http://schemas.microsoft.com/office/powerpoint/2010/main" val="18367714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4751460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592129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12/4/2025</a:t>
            </a:fld>
            <a:endParaRPr lang="en-US"/>
          </a:p>
        </p:txBody>
      </p:sp>
      <p:sp>
        <p:nvSpPr>
          <p:cNvPr id="5" name="Footer Placeholder 4">
            <a:extLst>
              <a:ext uri="{FF2B5EF4-FFF2-40B4-BE49-F238E27FC236}">
                <a16:creationId xmlns=""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536160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12/4/2025</a:t>
            </a:fld>
            <a:endParaRPr lang="en-US"/>
          </a:p>
        </p:txBody>
      </p:sp>
      <p:sp>
        <p:nvSpPr>
          <p:cNvPr id="5" name="Footer Placeholder 4">
            <a:extLst>
              <a:ext uri="{FF2B5EF4-FFF2-40B4-BE49-F238E27FC236}">
                <a16:creationId xmlns=""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581729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FAF0B5-6A1B-819F-8BDB-8723AD6F80E5}"/>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p>
        </p:txBody>
      </p:sp>
      <p:sp>
        <p:nvSpPr>
          <p:cNvPr id="3" name="Text Placeholder 2">
            <a:extLst>
              <a:ext uri="{FF2B5EF4-FFF2-40B4-BE49-F238E27FC236}">
                <a16:creationId xmlns="" xmlns:a16="http://schemas.microsoft.com/office/drawing/2014/main" id="{E6D59A6B-040C-D231-73AA-94BF982AB523}"/>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12/4/2025</a:t>
            </a:fld>
            <a:endParaRPr lang="en-US"/>
          </a:p>
        </p:txBody>
      </p:sp>
      <p:sp>
        <p:nvSpPr>
          <p:cNvPr id="5" name="Footer Placeholder 4">
            <a:extLst>
              <a:ext uri="{FF2B5EF4-FFF2-40B4-BE49-F238E27FC236}">
                <a16:creationId xmlns=""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02131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12/4/2025</a:t>
            </a:fld>
            <a:endParaRPr lang="en-US"/>
          </a:p>
        </p:txBody>
      </p:sp>
      <p:sp>
        <p:nvSpPr>
          <p:cNvPr id="6" name="Footer Placeholder 5">
            <a:extLst>
              <a:ext uri="{FF2B5EF4-FFF2-40B4-BE49-F238E27FC236}">
                <a16:creationId xmlns=""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079297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EB6B58D-F759-624C-F4B5-076FD713366E}"/>
              </a:ext>
            </a:extLst>
          </p:cNvPr>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a:extLst>
              <a:ext uri="{FF2B5EF4-FFF2-40B4-BE49-F238E27FC236}">
                <a16:creationId xmlns="" xmlns:a16="http://schemas.microsoft.com/office/drawing/2014/main" id="{40DE3D4E-050C-4BD6-B7EB-39F9E2DE1CC1}"/>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B280C419-BB65-0AE7-334A-03DB570FB6CB}"/>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 xmlns:a16="http://schemas.microsoft.com/office/drawing/2014/main" id="{F05432BE-90AA-3340-26A3-24C2C60ED464}"/>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0972C4A7-BEA2-2193-0159-41A66555323C}"/>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12/4/2025</a:t>
            </a:fld>
            <a:endParaRPr lang="en-US"/>
          </a:p>
        </p:txBody>
      </p:sp>
      <p:sp>
        <p:nvSpPr>
          <p:cNvPr id="8" name="Footer Placeholder 7">
            <a:extLst>
              <a:ext uri="{FF2B5EF4-FFF2-40B4-BE49-F238E27FC236}">
                <a16:creationId xmlns=""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335294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12/4/2025</a:t>
            </a:fld>
            <a:endParaRPr lang="en-US"/>
          </a:p>
        </p:txBody>
      </p:sp>
      <p:sp>
        <p:nvSpPr>
          <p:cNvPr id="4" name="Footer Placeholder 3">
            <a:extLst>
              <a:ext uri="{FF2B5EF4-FFF2-40B4-BE49-F238E27FC236}">
                <a16:creationId xmlns=""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565175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12/4/2025</a:t>
            </a:fld>
            <a:endParaRPr lang="en-US"/>
          </a:p>
        </p:txBody>
      </p:sp>
      <p:sp>
        <p:nvSpPr>
          <p:cNvPr id="3" name="Footer Placeholder 2">
            <a:extLst>
              <a:ext uri="{FF2B5EF4-FFF2-40B4-BE49-F238E27FC236}">
                <a16:creationId xmlns=""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445178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 xmlns:a16="http://schemas.microsoft.com/office/drawing/2014/main" id="{98D1760F-940D-CAB5-053A-5873FA1D8F06}"/>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12/4/2025</a:t>
            </a:fld>
            <a:endParaRPr lang="en-US"/>
          </a:p>
        </p:txBody>
      </p:sp>
      <p:sp>
        <p:nvSpPr>
          <p:cNvPr id="6" name="Footer Placeholder 5">
            <a:extLst>
              <a:ext uri="{FF2B5EF4-FFF2-40B4-BE49-F238E27FC236}">
                <a16:creationId xmlns=""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870823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 xmlns:a16="http://schemas.microsoft.com/office/drawing/2014/main" id="{E06BFFB0-F5DC-8580-5C03-1E026A3F9479}"/>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12/4/2025</a:t>
            </a:fld>
            <a:endParaRPr lang="en-US"/>
          </a:p>
        </p:txBody>
      </p:sp>
      <p:sp>
        <p:nvSpPr>
          <p:cNvPr id="6" name="Footer Placeholder 5">
            <a:extLst>
              <a:ext uri="{FF2B5EF4-FFF2-40B4-BE49-F238E27FC236}">
                <a16:creationId xmlns=""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62461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12/4/2025</a:t>
            </a:fld>
            <a:endParaRPr lang="en-US"/>
          </a:p>
        </p:txBody>
      </p:sp>
      <p:sp>
        <p:nvSpPr>
          <p:cNvPr id="5" name="Footer Placeholder 4">
            <a:extLst>
              <a:ext uri="{FF2B5EF4-FFF2-40B4-BE49-F238E27FC236}">
                <a16:creationId xmlns=""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80005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F5253B29-BA54-390A-6D3D-817CE947730A}"/>
              </a:ext>
            </a:extLst>
          </p:cNvPr>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 xmlns:a16="http://schemas.microsoft.com/office/drawing/2014/main" id="{633E21C0-5144-CF89-6AE0-510711E09815}"/>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12/4/2025</a:t>
            </a:fld>
            <a:endParaRPr lang="en-US"/>
          </a:p>
        </p:txBody>
      </p:sp>
      <p:sp>
        <p:nvSpPr>
          <p:cNvPr id="5" name="Footer Placeholder 4">
            <a:extLst>
              <a:ext uri="{FF2B5EF4-FFF2-40B4-BE49-F238E27FC236}">
                <a16:creationId xmlns=""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874339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9499524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9"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200">
                <a:solidFill>
                  <a:schemeClr val="bg1">
                    <a:lumMod val="50000"/>
                  </a:schemeClr>
                </a:solidFill>
              </a:defRPr>
            </a:lvl1pPr>
          </a:lstStyle>
          <a:p>
            <a:endParaRPr lang="id-ID"/>
          </a:p>
        </p:txBody>
      </p:sp>
    </p:spTree>
    <p:extLst>
      <p:ext uri="{BB962C8B-B14F-4D97-AF65-F5344CB8AC3E}">
        <p14:creationId xmlns:p14="http://schemas.microsoft.com/office/powerpoint/2010/main" val="2854129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200">
                <a:solidFill>
                  <a:schemeClr val="bg1">
                    <a:lumMod val="50000"/>
                  </a:schemeClr>
                </a:solidFill>
              </a:defRPr>
            </a:lvl1pPr>
          </a:lstStyle>
          <a:p>
            <a:endParaRPr lang="id-ID"/>
          </a:p>
        </p:txBody>
      </p:sp>
    </p:spTree>
    <p:extLst>
      <p:ext uri="{BB962C8B-B14F-4D97-AF65-F5344CB8AC3E}">
        <p14:creationId xmlns:p14="http://schemas.microsoft.com/office/powerpoint/2010/main" val="3314169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FC9C52C9-E1A1-4DAC-AD31-A7ADAED4AB84}"/>
              </a:ext>
            </a:extLst>
          </p:cNvPr>
          <p:cNvSpPr>
            <a:spLocks noGrp="1"/>
          </p:cNvSpPr>
          <p:nvPr>
            <p:ph type="pic" sz="quarter" idx="10"/>
          </p:nvPr>
        </p:nvSpPr>
        <p:spPr>
          <a:xfrm>
            <a:off x="1"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200">
                <a:solidFill>
                  <a:schemeClr val="bg1">
                    <a:lumMod val="50000"/>
                  </a:schemeClr>
                </a:solidFill>
              </a:defRPr>
            </a:lvl1pPr>
          </a:lstStyle>
          <a:p>
            <a:endParaRPr lang="id-ID"/>
          </a:p>
        </p:txBody>
      </p:sp>
    </p:spTree>
    <p:extLst>
      <p:ext uri="{BB962C8B-B14F-4D97-AF65-F5344CB8AC3E}">
        <p14:creationId xmlns:p14="http://schemas.microsoft.com/office/powerpoint/2010/main" val="2789672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 xmlns:a16="http://schemas.microsoft.com/office/drawing/2014/main" id="{4D87B024-DF46-4DF2-934F-975B0169D37C}"/>
              </a:ext>
            </a:extLst>
          </p:cNvPr>
          <p:cNvSpPr>
            <a:spLocks noGrp="1"/>
          </p:cNvSpPr>
          <p:nvPr>
            <p:ph type="pic" sz="quarter" idx="11"/>
          </p:nvPr>
        </p:nvSpPr>
        <p:spPr>
          <a:xfrm>
            <a:off x="7088926" y="508822"/>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2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889219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50"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900"/>
            </a:lvl1pPr>
          </a:lstStyle>
          <a:p>
            <a:endParaRPr lang="id-ID"/>
          </a:p>
        </p:txBody>
      </p:sp>
    </p:spTree>
    <p:extLst>
      <p:ext uri="{BB962C8B-B14F-4D97-AF65-F5344CB8AC3E}">
        <p14:creationId xmlns:p14="http://schemas.microsoft.com/office/powerpoint/2010/main" val="2596617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 xmlns:a16="http://schemas.microsoft.com/office/drawing/2014/main" id="{806A67A1-AA69-46FE-9FEA-358EC9C58E6C}"/>
              </a:ext>
            </a:extLst>
          </p:cNvPr>
          <p:cNvSpPr>
            <a:spLocks noGrp="1"/>
          </p:cNvSpPr>
          <p:nvPr>
            <p:ph type="pic" sz="quarter" idx="10"/>
          </p:nvPr>
        </p:nvSpPr>
        <p:spPr>
          <a:xfrm>
            <a:off x="6096000" y="933450"/>
            <a:ext cx="4962147" cy="2495550"/>
          </a:xfrm>
          <a:prstGeom prst="rect">
            <a:avLst/>
          </a:prstGeom>
          <a:solidFill>
            <a:schemeClr val="bg1">
              <a:lumMod val="85000"/>
              <a:alpha val="50000"/>
            </a:schemeClr>
          </a:solidFill>
        </p:spPr>
        <p:txBody>
          <a:bodyPr/>
          <a:lstStyle>
            <a:lvl1pPr marL="0" indent="0">
              <a:buNone/>
              <a:defRPr sz="1200">
                <a:solidFill>
                  <a:schemeClr val="bg1">
                    <a:lumMod val="50000"/>
                  </a:schemeClr>
                </a:solidFill>
              </a:defRPr>
            </a:lvl1pPr>
          </a:lstStyle>
          <a:p>
            <a:endParaRPr lang="id-ID"/>
          </a:p>
        </p:txBody>
      </p:sp>
    </p:spTree>
    <p:extLst>
      <p:ext uri="{BB962C8B-B14F-4D97-AF65-F5344CB8AC3E}">
        <p14:creationId xmlns:p14="http://schemas.microsoft.com/office/powerpoint/2010/main" val="1989958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title" preserve="1">
  <p:cSld name="شريحة عنوان">
    <p:spTree>
      <p:nvGrpSpPr>
        <p:cNvPr id="1" name=""/>
        <p:cNvGrpSpPr/>
        <p:nvPr/>
      </p:nvGrpSpPr>
      <p:grpSpPr>
        <a:xfrm>
          <a:off x="0" y="0"/>
          <a:ext cx="0" cy="0"/>
          <a:chOff x="0" y="0"/>
          <a:chExt cx="0" cy="0"/>
        </a:xfrm>
      </p:grpSpPr>
      <p:sp>
        <p:nvSpPr>
          <p:cNvPr id="2" name="عنوان 1"/>
          <p:cNvSpPr>
            <a:spLocks noGrp="1"/>
          </p:cNvSpPr>
          <p:nvPr>
            <p:ph type="ctrTitle"/>
          </p:nvPr>
        </p:nvSpPr>
        <p:spPr>
          <a:xfrm>
            <a:off x="914400" y="2130426"/>
            <a:ext cx="10363200" cy="1470025"/>
          </a:xfrm>
        </p:spPr>
        <p:txBody>
          <a:bodyPr/>
          <a:lstStyle/>
          <a:p>
            <a:r>
              <a:rPr lang="ar-SA"/>
              <a:t>انقر لتحرير نمط العنوان الرئيسي</a:t>
            </a:r>
          </a:p>
        </p:txBody>
      </p:sp>
      <p:sp>
        <p:nvSpPr>
          <p:cNvPr id="3" name="عنوان فرعي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ar-SA"/>
              <a:t>انقر لتحرير نمط العنوان الثانوي الرئيسي</a:t>
            </a:r>
          </a:p>
        </p:txBody>
      </p:sp>
      <p:sp>
        <p:nvSpPr>
          <p:cNvPr id="4" name="عنصر نائب للتاريخ 3"/>
          <p:cNvSpPr>
            <a:spLocks noGrp="1"/>
          </p:cNvSpPr>
          <p:nvPr>
            <p:ph type="dt" sz="half" idx="10"/>
          </p:nvPr>
        </p:nvSpPr>
        <p:spPr/>
        <p:txBody>
          <a:bodyPr/>
          <a:lstStyle/>
          <a:p>
            <a:fld id="{7AD5371F-97D3-426E-ADA1-B2E7781FCFEE}" type="datetimeFigureOut">
              <a:rPr lang="ar-SA" smtClean="0"/>
              <a:t>14/06/1447</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42099310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obj" preserve="1">
  <p:cSld name="عنوان ومحتوى">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r>
              <a:rPr lang="ar-SA"/>
              <a:t>انقر لتحرير نمط العنوان الرئيسي</a:t>
            </a:r>
          </a:p>
        </p:txBody>
      </p:sp>
      <p:sp>
        <p:nvSpPr>
          <p:cNvPr id="3" name="عنصر نائب للمحتوى 2"/>
          <p:cNvSpPr>
            <a:spLocks noGrp="1"/>
          </p:cNvSpPr>
          <p:nvPr>
            <p:ph idx="1"/>
          </p:nvPr>
        </p:nvSpPr>
        <p:spPr/>
        <p:txBody>
          <a:body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p:cNvSpPr>
            <a:spLocks noGrp="1"/>
          </p:cNvSpPr>
          <p:nvPr>
            <p:ph type="dt" sz="half" idx="10"/>
          </p:nvPr>
        </p:nvSpPr>
        <p:spPr/>
        <p:txBody>
          <a:bodyPr/>
          <a:lstStyle/>
          <a:p>
            <a:fld id="{7AD5371F-97D3-426E-ADA1-B2E7781FCFEE}" type="datetimeFigureOut">
              <a:rPr lang="ar-SA" smtClean="0"/>
              <a:t>14/06/1447</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24168419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secHead" preserve="1">
  <p:cSld name="عنوان المقطع">
    <p:spTree>
      <p:nvGrpSpPr>
        <p:cNvPr id="1" name=""/>
        <p:cNvGrpSpPr/>
        <p:nvPr/>
      </p:nvGrpSpPr>
      <p:grpSpPr>
        <a:xfrm>
          <a:off x="0" y="0"/>
          <a:ext cx="0" cy="0"/>
          <a:chOff x="0" y="0"/>
          <a:chExt cx="0" cy="0"/>
        </a:xfrm>
      </p:grpSpPr>
      <p:sp>
        <p:nvSpPr>
          <p:cNvPr id="2" name="عنوان 1"/>
          <p:cNvSpPr>
            <a:spLocks noGrp="1"/>
          </p:cNvSpPr>
          <p:nvPr>
            <p:ph type="title"/>
          </p:nvPr>
        </p:nvSpPr>
        <p:spPr>
          <a:xfrm>
            <a:off x="963084" y="4406901"/>
            <a:ext cx="10363200" cy="1362075"/>
          </a:xfrm>
        </p:spPr>
        <p:txBody>
          <a:bodyPr anchor="t"/>
          <a:lstStyle>
            <a:lvl1pPr algn="r">
              <a:defRPr sz="4000" b="1" cap="all"/>
            </a:lvl1pPr>
          </a:lstStyle>
          <a:p>
            <a:r>
              <a:rPr lang="ar-SA"/>
              <a:t>انقر لتحرير نمط العنوان الرئيسي</a:t>
            </a:r>
          </a:p>
        </p:txBody>
      </p:sp>
      <p:sp>
        <p:nvSpPr>
          <p:cNvPr id="3" name="عنصر نائب للنص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ar-SA"/>
              <a:t>انقر لتحرير أنماط النص الرئيسي</a:t>
            </a:r>
          </a:p>
        </p:txBody>
      </p:sp>
      <p:sp>
        <p:nvSpPr>
          <p:cNvPr id="4" name="عنصر نائب للتاريخ 3"/>
          <p:cNvSpPr>
            <a:spLocks noGrp="1"/>
          </p:cNvSpPr>
          <p:nvPr>
            <p:ph type="dt" sz="half" idx="10"/>
          </p:nvPr>
        </p:nvSpPr>
        <p:spPr/>
        <p:txBody>
          <a:bodyPr/>
          <a:lstStyle/>
          <a:p>
            <a:fld id="{7AD5371F-97D3-426E-ADA1-B2E7781FCFEE}" type="datetimeFigureOut">
              <a:rPr lang="ar-SA" smtClean="0"/>
              <a:t>14/06/1447</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222145320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woObj" preserve="1">
  <p:cSld name="محتويين">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r>
              <a:rPr lang="ar-SA"/>
              <a:t>انقر لتحرير نمط العنوان الرئيسي</a:t>
            </a:r>
          </a:p>
        </p:txBody>
      </p:sp>
      <p:sp>
        <p:nvSpPr>
          <p:cNvPr id="3" name="عنصر نائب للمحتوى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محتوى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5" name="عنصر نائب للتاريخ 4"/>
          <p:cNvSpPr>
            <a:spLocks noGrp="1"/>
          </p:cNvSpPr>
          <p:nvPr>
            <p:ph type="dt" sz="half" idx="10"/>
          </p:nvPr>
        </p:nvSpPr>
        <p:spPr/>
        <p:txBody>
          <a:bodyPr/>
          <a:lstStyle/>
          <a:p>
            <a:fld id="{7AD5371F-97D3-426E-ADA1-B2E7781FCFEE}" type="datetimeFigureOut">
              <a:rPr lang="ar-SA" smtClean="0"/>
              <a:t>14/06/1447</a:t>
            </a:fld>
            <a:endParaRPr lang="ar-SA"/>
          </a:p>
        </p:txBody>
      </p:sp>
      <p:sp>
        <p:nvSpPr>
          <p:cNvPr id="6" name="عنصر نائب للتذييل 5"/>
          <p:cNvSpPr>
            <a:spLocks noGrp="1"/>
          </p:cNvSpPr>
          <p:nvPr>
            <p:ph type="ftr" sz="quarter" idx="11"/>
          </p:nvPr>
        </p:nvSpPr>
        <p:spPr/>
        <p:txBody>
          <a:bodyPr/>
          <a:lstStyle/>
          <a:p>
            <a:endParaRPr lang="ar-SA"/>
          </a:p>
        </p:txBody>
      </p:sp>
      <p:sp>
        <p:nvSpPr>
          <p:cNvPr id="7" name="عنصر نائب لرقم الشريحة 6"/>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359658818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twoTxTwoObj" preserve="1">
  <p:cSld name="مقارنة">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lvl1pPr>
              <a:defRPr/>
            </a:lvl1pPr>
          </a:lstStyle>
          <a:p>
            <a:r>
              <a:rPr lang="ar-SA"/>
              <a:t>انقر لتحرير نمط العنوان الرئيسي</a:t>
            </a:r>
          </a:p>
        </p:txBody>
      </p:sp>
      <p:sp>
        <p:nvSpPr>
          <p:cNvPr id="3" name="عنصر نائب للنص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النص الرئيسي</a:t>
            </a:r>
          </a:p>
        </p:txBody>
      </p:sp>
      <p:sp>
        <p:nvSpPr>
          <p:cNvPr id="4" name="عنصر نائب للمحتوى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5" name="عنصر نائب للنص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النص الرئيسي</a:t>
            </a:r>
          </a:p>
        </p:txBody>
      </p:sp>
      <p:sp>
        <p:nvSpPr>
          <p:cNvPr id="6" name="عنصر نائب للمحتوى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7" name="عنصر نائب للتاريخ 6"/>
          <p:cNvSpPr>
            <a:spLocks noGrp="1"/>
          </p:cNvSpPr>
          <p:nvPr>
            <p:ph type="dt" sz="half" idx="10"/>
          </p:nvPr>
        </p:nvSpPr>
        <p:spPr/>
        <p:txBody>
          <a:bodyPr/>
          <a:lstStyle/>
          <a:p>
            <a:fld id="{7AD5371F-97D3-426E-ADA1-B2E7781FCFEE}" type="datetimeFigureOut">
              <a:rPr lang="ar-SA" smtClean="0"/>
              <a:t>14/06/1447</a:t>
            </a:fld>
            <a:endParaRPr lang="ar-SA"/>
          </a:p>
        </p:txBody>
      </p:sp>
      <p:sp>
        <p:nvSpPr>
          <p:cNvPr id="8" name="عنصر نائب للتذييل 7"/>
          <p:cNvSpPr>
            <a:spLocks noGrp="1"/>
          </p:cNvSpPr>
          <p:nvPr>
            <p:ph type="ftr" sz="quarter" idx="11"/>
          </p:nvPr>
        </p:nvSpPr>
        <p:spPr/>
        <p:txBody>
          <a:bodyPr/>
          <a:lstStyle/>
          <a:p>
            <a:endParaRPr lang="ar-SA"/>
          </a:p>
        </p:txBody>
      </p:sp>
      <p:sp>
        <p:nvSpPr>
          <p:cNvPr id="9" name="عنصر نائب لرقم الشريحة 8"/>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330118029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titleOnly" preserve="1">
  <p:cSld name="عنوان فقط">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r>
              <a:rPr lang="ar-SA"/>
              <a:t>انقر لتحرير نمط العنوان الرئيسي</a:t>
            </a:r>
          </a:p>
        </p:txBody>
      </p:sp>
      <p:sp>
        <p:nvSpPr>
          <p:cNvPr id="3" name="عنصر نائب للتاريخ 2"/>
          <p:cNvSpPr>
            <a:spLocks noGrp="1"/>
          </p:cNvSpPr>
          <p:nvPr>
            <p:ph type="dt" sz="half" idx="10"/>
          </p:nvPr>
        </p:nvSpPr>
        <p:spPr/>
        <p:txBody>
          <a:bodyPr/>
          <a:lstStyle/>
          <a:p>
            <a:fld id="{7AD5371F-97D3-426E-ADA1-B2E7781FCFEE}" type="datetimeFigureOut">
              <a:rPr lang="ar-SA" smtClean="0"/>
              <a:t>14/06/1447</a:t>
            </a:fld>
            <a:endParaRPr lang="ar-SA"/>
          </a:p>
        </p:txBody>
      </p:sp>
      <p:sp>
        <p:nvSpPr>
          <p:cNvPr id="4" name="عنصر نائب للتذييل 3"/>
          <p:cNvSpPr>
            <a:spLocks noGrp="1"/>
          </p:cNvSpPr>
          <p:nvPr>
            <p:ph type="ftr" sz="quarter" idx="11"/>
          </p:nvPr>
        </p:nvSpPr>
        <p:spPr/>
        <p:txBody>
          <a:bodyPr/>
          <a:lstStyle/>
          <a:p>
            <a:endParaRPr lang="ar-SA"/>
          </a:p>
        </p:txBody>
      </p:sp>
      <p:sp>
        <p:nvSpPr>
          <p:cNvPr id="5" name="عنصر نائب لرقم الشريحة 4"/>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348271466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blank" preserve="1">
  <p:cSld name="فارغ">
    <p:spTree>
      <p:nvGrpSpPr>
        <p:cNvPr id="1" name=""/>
        <p:cNvGrpSpPr/>
        <p:nvPr/>
      </p:nvGrpSpPr>
      <p:grpSpPr>
        <a:xfrm>
          <a:off x="0" y="0"/>
          <a:ext cx="0" cy="0"/>
          <a:chOff x="0" y="0"/>
          <a:chExt cx="0" cy="0"/>
        </a:xfrm>
      </p:grpSpPr>
      <p:sp>
        <p:nvSpPr>
          <p:cNvPr id="2" name="عنصر نائب للتاريخ 1"/>
          <p:cNvSpPr>
            <a:spLocks noGrp="1"/>
          </p:cNvSpPr>
          <p:nvPr>
            <p:ph type="dt" sz="half" idx="10"/>
          </p:nvPr>
        </p:nvSpPr>
        <p:spPr/>
        <p:txBody>
          <a:bodyPr/>
          <a:lstStyle/>
          <a:p>
            <a:fld id="{7AD5371F-97D3-426E-ADA1-B2E7781FCFEE}" type="datetimeFigureOut">
              <a:rPr lang="ar-SA" smtClean="0"/>
              <a:t>14/06/1447</a:t>
            </a:fld>
            <a:endParaRPr lang="ar-SA"/>
          </a:p>
        </p:txBody>
      </p:sp>
      <p:sp>
        <p:nvSpPr>
          <p:cNvPr id="3" name="عنصر نائب للتذييل 2"/>
          <p:cNvSpPr>
            <a:spLocks noGrp="1"/>
          </p:cNvSpPr>
          <p:nvPr>
            <p:ph type="ftr" sz="quarter" idx="11"/>
          </p:nvPr>
        </p:nvSpPr>
        <p:spPr/>
        <p:txBody>
          <a:bodyPr/>
          <a:lstStyle/>
          <a:p>
            <a:endParaRPr lang="ar-SA"/>
          </a:p>
        </p:txBody>
      </p:sp>
      <p:sp>
        <p:nvSpPr>
          <p:cNvPr id="4" name="عنصر نائب لرقم الشريحة 3"/>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284376728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objTx" preserve="1">
  <p:cSld name="محتوى ذو تسمية توضيحية">
    <p:spTree>
      <p:nvGrpSpPr>
        <p:cNvPr id="1" name=""/>
        <p:cNvGrpSpPr/>
        <p:nvPr/>
      </p:nvGrpSpPr>
      <p:grpSpPr>
        <a:xfrm>
          <a:off x="0" y="0"/>
          <a:ext cx="0" cy="0"/>
          <a:chOff x="0" y="0"/>
          <a:chExt cx="0" cy="0"/>
        </a:xfrm>
      </p:grpSpPr>
      <p:sp>
        <p:nvSpPr>
          <p:cNvPr id="2" name="عنوان 1"/>
          <p:cNvSpPr>
            <a:spLocks noGrp="1"/>
          </p:cNvSpPr>
          <p:nvPr>
            <p:ph type="title"/>
          </p:nvPr>
        </p:nvSpPr>
        <p:spPr>
          <a:xfrm>
            <a:off x="609601" y="273050"/>
            <a:ext cx="4011084" cy="1162050"/>
          </a:xfrm>
        </p:spPr>
        <p:txBody>
          <a:bodyPr anchor="b"/>
          <a:lstStyle>
            <a:lvl1pPr algn="r">
              <a:defRPr sz="2000" b="1"/>
            </a:lvl1pPr>
          </a:lstStyle>
          <a:p>
            <a:r>
              <a:rPr lang="ar-SA"/>
              <a:t>انقر لتحرير نمط العنوان الرئيسي</a:t>
            </a:r>
          </a:p>
        </p:txBody>
      </p:sp>
      <p:sp>
        <p:nvSpPr>
          <p:cNvPr id="3" name="عنصر نائب للمحتوى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نص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ar-SA"/>
              <a:t>انقر لتحرير أنماط النص الرئيسي</a:t>
            </a:r>
          </a:p>
        </p:txBody>
      </p:sp>
      <p:sp>
        <p:nvSpPr>
          <p:cNvPr id="5" name="عنصر نائب للتاريخ 4"/>
          <p:cNvSpPr>
            <a:spLocks noGrp="1"/>
          </p:cNvSpPr>
          <p:nvPr>
            <p:ph type="dt" sz="half" idx="10"/>
          </p:nvPr>
        </p:nvSpPr>
        <p:spPr/>
        <p:txBody>
          <a:bodyPr/>
          <a:lstStyle/>
          <a:p>
            <a:fld id="{7AD5371F-97D3-426E-ADA1-B2E7781FCFEE}" type="datetimeFigureOut">
              <a:rPr lang="ar-SA" smtClean="0"/>
              <a:t>14/06/1447</a:t>
            </a:fld>
            <a:endParaRPr lang="ar-SA"/>
          </a:p>
        </p:txBody>
      </p:sp>
      <p:sp>
        <p:nvSpPr>
          <p:cNvPr id="6" name="عنصر نائب للتذييل 5"/>
          <p:cNvSpPr>
            <a:spLocks noGrp="1"/>
          </p:cNvSpPr>
          <p:nvPr>
            <p:ph type="ftr" sz="quarter" idx="11"/>
          </p:nvPr>
        </p:nvSpPr>
        <p:spPr/>
        <p:txBody>
          <a:bodyPr/>
          <a:lstStyle/>
          <a:p>
            <a:endParaRPr lang="ar-SA"/>
          </a:p>
        </p:txBody>
      </p:sp>
      <p:sp>
        <p:nvSpPr>
          <p:cNvPr id="7" name="عنصر نائب لرقم الشريحة 6"/>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105980586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picTx" preserve="1">
  <p:cSld name="صورة ذو تسمية توضيحية">
    <p:spTree>
      <p:nvGrpSpPr>
        <p:cNvPr id="1" name=""/>
        <p:cNvGrpSpPr/>
        <p:nvPr/>
      </p:nvGrpSpPr>
      <p:grpSpPr>
        <a:xfrm>
          <a:off x="0" y="0"/>
          <a:ext cx="0" cy="0"/>
          <a:chOff x="0" y="0"/>
          <a:chExt cx="0" cy="0"/>
        </a:xfrm>
      </p:grpSpPr>
      <p:sp>
        <p:nvSpPr>
          <p:cNvPr id="2" name="عنوان 1"/>
          <p:cNvSpPr>
            <a:spLocks noGrp="1"/>
          </p:cNvSpPr>
          <p:nvPr>
            <p:ph type="title"/>
          </p:nvPr>
        </p:nvSpPr>
        <p:spPr>
          <a:xfrm>
            <a:off x="2389717" y="4800600"/>
            <a:ext cx="7315200" cy="566738"/>
          </a:xfrm>
        </p:spPr>
        <p:txBody>
          <a:bodyPr anchor="b"/>
          <a:lstStyle>
            <a:lvl1pPr algn="r">
              <a:defRPr sz="2000" b="1"/>
            </a:lvl1pPr>
          </a:lstStyle>
          <a:p>
            <a:r>
              <a:rPr lang="ar-SA"/>
              <a:t>انقر لتحرير نمط العنوان الرئيسي</a:t>
            </a:r>
          </a:p>
        </p:txBody>
      </p:sp>
      <p:sp>
        <p:nvSpPr>
          <p:cNvPr id="3" name="عنصر نائب للصورة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ar-SA"/>
          </a:p>
        </p:txBody>
      </p:sp>
      <p:sp>
        <p:nvSpPr>
          <p:cNvPr id="4" name="عنصر نائب للنص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ar-SA"/>
              <a:t>انقر لتحرير أنماط النص الرئيسي</a:t>
            </a:r>
          </a:p>
        </p:txBody>
      </p:sp>
      <p:sp>
        <p:nvSpPr>
          <p:cNvPr id="5" name="عنصر نائب للتاريخ 4"/>
          <p:cNvSpPr>
            <a:spLocks noGrp="1"/>
          </p:cNvSpPr>
          <p:nvPr>
            <p:ph type="dt" sz="half" idx="10"/>
          </p:nvPr>
        </p:nvSpPr>
        <p:spPr/>
        <p:txBody>
          <a:bodyPr/>
          <a:lstStyle/>
          <a:p>
            <a:fld id="{7AD5371F-97D3-426E-ADA1-B2E7781FCFEE}" type="datetimeFigureOut">
              <a:rPr lang="ar-SA" smtClean="0"/>
              <a:t>14/06/1447</a:t>
            </a:fld>
            <a:endParaRPr lang="ar-SA"/>
          </a:p>
        </p:txBody>
      </p:sp>
      <p:sp>
        <p:nvSpPr>
          <p:cNvPr id="6" name="عنصر نائب للتذييل 5"/>
          <p:cNvSpPr>
            <a:spLocks noGrp="1"/>
          </p:cNvSpPr>
          <p:nvPr>
            <p:ph type="ftr" sz="quarter" idx="11"/>
          </p:nvPr>
        </p:nvSpPr>
        <p:spPr/>
        <p:txBody>
          <a:bodyPr/>
          <a:lstStyle/>
          <a:p>
            <a:endParaRPr lang="ar-SA"/>
          </a:p>
        </p:txBody>
      </p:sp>
      <p:sp>
        <p:nvSpPr>
          <p:cNvPr id="7" name="عنصر نائب لرقم الشريحة 6"/>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18862452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vertTx" preserve="1">
  <p:cSld name="عنوان ونص عمودي">
    <p:spTree>
      <p:nvGrpSpPr>
        <p:cNvPr id="1" name=""/>
        <p:cNvGrpSpPr/>
        <p:nvPr/>
      </p:nvGrpSpPr>
      <p:grpSpPr>
        <a:xfrm>
          <a:off x="0" y="0"/>
          <a:ext cx="0" cy="0"/>
          <a:chOff x="0" y="0"/>
          <a:chExt cx="0" cy="0"/>
        </a:xfrm>
      </p:grpSpPr>
      <p:sp>
        <p:nvSpPr>
          <p:cNvPr id="2" name="عنوان 1"/>
          <p:cNvSpPr>
            <a:spLocks noGrp="1"/>
          </p:cNvSpPr>
          <p:nvPr>
            <p:ph type="title"/>
          </p:nvPr>
        </p:nvSpPr>
        <p:spPr/>
        <p:txBody>
          <a:bodyPr/>
          <a:lstStyle/>
          <a:p>
            <a:r>
              <a:rPr lang="ar-SA"/>
              <a:t>انقر لتحرير نمط العنوان الرئيسي</a:t>
            </a:r>
          </a:p>
        </p:txBody>
      </p:sp>
      <p:sp>
        <p:nvSpPr>
          <p:cNvPr id="3" name="عنصر نائب للعنوان العمودي 2"/>
          <p:cNvSpPr>
            <a:spLocks noGrp="1"/>
          </p:cNvSpPr>
          <p:nvPr>
            <p:ph type="body" orient="vert" idx="1"/>
          </p:nvPr>
        </p:nvSpPr>
        <p:spPr/>
        <p:txBody>
          <a:bodyPr vert="eaVert"/>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p:cNvSpPr>
            <a:spLocks noGrp="1"/>
          </p:cNvSpPr>
          <p:nvPr>
            <p:ph type="dt" sz="half" idx="10"/>
          </p:nvPr>
        </p:nvSpPr>
        <p:spPr/>
        <p:txBody>
          <a:bodyPr/>
          <a:lstStyle/>
          <a:p>
            <a:fld id="{7AD5371F-97D3-426E-ADA1-B2E7781FCFEE}" type="datetimeFigureOut">
              <a:rPr lang="ar-SA" smtClean="0"/>
              <a:t>14/06/1447</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197194643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vertTitleAndTx" preserve="1">
  <p:cSld name="عنوان ونص عموديان">
    <p:spTree>
      <p:nvGrpSpPr>
        <p:cNvPr id="1" name=""/>
        <p:cNvGrpSpPr/>
        <p:nvPr/>
      </p:nvGrpSpPr>
      <p:grpSpPr>
        <a:xfrm>
          <a:off x="0" y="0"/>
          <a:ext cx="0" cy="0"/>
          <a:chOff x="0" y="0"/>
          <a:chExt cx="0" cy="0"/>
        </a:xfrm>
      </p:grpSpPr>
      <p:sp>
        <p:nvSpPr>
          <p:cNvPr id="2" name="عنوان عمودي 1"/>
          <p:cNvSpPr>
            <a:spLocks noGrp="1"/>
          </p:cNvSpPr>
          <p:nvPr>
            <p:ph type="title" orient="vert"/>
          </p:nvPr>
        </p:nvSpPr>
        <p:spPr>
          <a:xfrm>
            <a:off x="8839200" y="274639"/>
            <a:ext cx="2743200" cy="5851525"/>
          </a:xfrm>
        </p:spPr>
        <p:txBody>
          <a:bodyPr vert="eaVert"/>
          <a:lstStyle/>
          <a:p>
            <a:r>
              <a:rPr lang="ar-SA"/>
              <a:t>انقر لتحرير نمط العنوان الرئيسي</a:t>
            </a:r>
          </a:p>
        </p:txBody>
      </p:sp>
      <p:sp>
        <p:nvSpPr>
          <p:cNvPr id="3" name="عنصر نائب للعنوان العمودي 2"/>
          <p:cNvSpPr>
            <a:spLocks noGrp="1"/>
          </p:cNvSpPr>
          <p:nvPr>
            <p:ph type="body" orient="vert" idx="1"/>
          </p:nvPr>
        </p:nvSpPr>
        <p:spPr>
          <a:xfrm>
            <a:off x="609600" y="274639"/>
            <a:ext cx="8026400" cy="5851525"/>
          </a:xfrm>
        </p:spPr>
        <p:txBody>
          <a:bodyPr vert="eaVert"/>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p:cNvSpPr>
            <a:spLocks noGrp="1"/>
          </p:cNvSpPr>
          <p:nvPr>
            <p:ph type="dt" sz="half" idx="10"/>
          </p:nvPr>
        </p:nvSpPr>
        <p:spPr/>
        <p:txBody>
          <a:bodyPr/>
          <a:lstStyle/>
          <a:p>
            <a:fld id="{7AD5371F-97D3-426E-ADA1-B2E7781FCFEE}" type="datetimeFigureOut">
              <a:rPr lang="ar-SA" smtClean="0"/>
              <a:t>14/06/1447</a:t>
            </a:fld>
            <a:endParaRPr lang="ar-SA"/>
          </a:p>
        </p:txBody>
      </p:sp>
      <p:sp>
        <p:nvSpPr>
          <p:cNvPr id="5" name="عنصر نائب للتذييل 4"/>
          <p:cNvSpPr>
            <a:spLocks noGrp="1"/>
          </p:cNvSpPr>
          <p:nvPr>
            <p:ph type="ftr" sz="quarter" idx="11"/>
          </p:nvPr>
        </p:nvSpPr>
        <p:spPr/>
        <p:txBody>
          <a:bodyPr/>
          <a:lstStyle/>
          <a:p>
            <a:endParaRPr lang="ar-SA"/>
          </a:p>
        </p:txBody>
      </p:sp>
      <p:sp>
        <p:nvSpPr>
          <p:cNvPr id="6" name="عنصر نائب لرقم الشريحة 5"/>
          <p:cNvSpPr>
            <a:spLocks noGrp="1"/>
          </p:cNvSpPr>
          <p:nvPr>
            <p:ph type="sldNum" sz="quarter" idx="12"/>
          </p:nvPr>
        </p:nvSpPr>
        <p:spPr/>
        <p:txBody>
          <a:bodyPr/>
          <a:lstStyle/>
          <a:p>
            <a:fld id="{0E435155-C215-43D4-A576-1722818803D4}" type="slidenum">
              <a:rPr lang="ar-SA" smtClean="0"/>
              <a:t>‹#›</a:t>
            </a:fld>
            <a:endParaRPr lang="ar-SA"/>
          </a:p>
        </p:txBody>
      </p:sp>
    </p:spTree>
    <p:extLst>
      <p:ext uri="{BB962C8B-B14F-4D97-AF65-F5344CB8AC3E}">
        <p14:creationId xmlns:p14="http://schemas.microsoft.com/office/powerpoint/2010/main" val="6796388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65675028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82224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18" Type="http://schemas.openxmlformats.org/officeDocument/2006/relationships/slideLayout" Target="../slideLayouts/slideLayout3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slideLayout" Target="../slideLayouts/slideLayout30.xml"/><Relationship Id="rId2" Type="http://schemas.openxmlformats.org/officeDocument/2006/relationships/slideLayout" Target="../slideLayouts/slideLayout15.xml"/><Relationship Id="rId16" Type="http://schemas.openxmlformats.org/officeDocument/2006/relationships/slideLayout" Target="../slideLayouts/slideLayout29.xml"/><Relationship Id="rId20" Type="http://schemas.openxmlformats.org/officeDocument/2006/relationships/image" Target="../media/image2.png"/><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19" Type="http://schemas.openxmlformats.org/officeDocument/2006/relationships/theme" Target="../theme/theme2.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slideLayout" Target="../slideLayouts/slideLayout44.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slideLayout" Target="../slideLayouts/slideLayout43.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5" Type="http://schemas.openxmlformats.org/officeDocument/2006/relationships/image" Target="../media/image1.jpg"/><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 Id="rId1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عنصر نائب للعنوان 1"/>
          <p:cNvSpPr>
            <a:spLocks noGrp="1"/>
          </p:cNvSpPr>
          <p:nvPr>
            <p:ph type="title"/>
          </p:nvPr>
        </p:nvSpPr>
        <p:spPr>
          <a:xfrm>
            <a:off x="609600" y="274638"/>
            <a:ext cx="10972800" cy="1143000"/>
          </a:xfrm>
          <a:prstGeom prst="rect">
            <a:avLst/>
          </a:prstGeom>
        </p:spPr>
        <p:txBody>
          <a:bodyPr vert="horz" lIns="91440" tIns="45720" rIns="91440" bIns="45720" rtlCol="1" anchor="ctr">
            <a:normAutofit/>
          </a:bodyPr>
          <a:lstStyle/>
          <a:p>
            <a:r>
              <a:rPr lang="ar-SA"/>
              <a:t>انقر لتحرير نمط العنوان الرئيسي</a:t>
            </a:r>
          </a:p>
        </p:txBody>
      </p:sp>
      <p:sp>
        <p:nvSpPr>
          <p:cNvPr id="3" name="عنصر نائب للنص 2"/>
          <p:cNvSpPr>
            <a:spLocks noGrp="1"/>
          </p:cNvSpPr>
          <p:nvPr>
            <p:ph type="body" idx="1"/>
          </p:nvPr>
        </p:nvSpPr>
        <p:spPr>
          <a:xfrm>
            <a:off x="609600" y="1600201"/>
            <a:ext cx="10972800" cy="4525963"/>
          </a:xfrm>
          <a:prstGeom prst="rect">
            <a:avLst/>
          </a:prstGeom>
        </p:spPr>
        <p:txBody>
          <a:bodyPr vert="horz" lIns="91440" tIns="45720" rIns="91440" bIns="45720" rtlCol="1">
            <a:normAutofit/>
          </a:body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p:cNvSpPr>
            <a:spLocks noGrp="1"/>
          </p:cNvSpPr>
          <p:nvPr>
            <p:ph type="dt" sz="half" idx="2"/>
          </p:nvPr>
        </p:nvSpPr>
        <p:spPr>
          <a:xfrm>
            <a:off x="8737600" y="6356351"/>
            <a:ext cx="2844800" cy="365125"/>
          </a:xfrm>
          <a:prstGeom prst="rect">
            <a:avLst/>
          </a:prstGeom>
        </p:spPr>
        <p:txBody>
          <a:bodyPr vert="horz" lIns="91440" tIns="45720" rIns="91440" bIns="45720" rtlCol="1" anchor="ctr"/>
          <a:lstStyle>
            <a:lvl1pPr algn="r">
              <a:defRPr sz="1200">
                <a:solidFill>
                  <a:schemeClr val="tx1">
                    <a:tint val="75000"/>
                  </a:schemeClr>
                </a:solidFill>
              </a:defRPr>
            </a:lvl1pPr>
          </a:lstStyle>
          <a:p>
            <a:fld id="{5F49BF9C-1632-420B-BFC5-767C5D2671D3}" type="datetimeFigureOut">
              <a:rPr lang="ar-SA" smtClean="0"/>
              <a:t>14/06/1447</a:t>
            </a:fld>
            <a:endParaRPr lang="ar-SA"/>
          </a:p>
        </p:txBody>
      </p:sp>
      <p:sp>
        <p:nvSpPr>
          <p:cNvPr id="5" name="عنصر نائب للتذييل 4"/>
          <p:cNvSpPr>
            <a:spLocks noGrp="1"/>
          </p:cNvSpPr>
          <p:nvPr>
            <p:ph type="ftr" sz="quarter" idx="3"/>
          </p:nvPr>
        </p:nvSpPr>
        <p:spPr>
          <a:xfrm>
            <a:off x="4165600" y="6356351"/>
            <a:ext cx="3860800" cy="365125"/>
          </a:xfrm>
          <a:prstGeom prst="rect">
            <a:avLst/>
          </a:prstGeom>
        </p:spPr>
        <p:txBody>
          <a:bodyPr vert="horz" lIns="91440" tIns="45720" rIns="91440" bIns="45720" rtlCol="1" anchor="ctr"/>
          <a:lstStyle>
            <a:lvl1pPr algn="ctr">
              <a:defRPr sz="1200">
                <a:solidFill>
                  <a:schemeClr val="tx1">
                    <a:tint val="75000"/>
                  </a:schemeClr>
                </a:solidFill>
              </a:defRPr>
            </a:lvl1pPr>
          </a:lstStyle>
          <a:p>
            <a:endParaRPr lang="ar-SA"/>
          </a:p>
        </p:txBody>
      </p:sp>
      <p:sp>
        <p:nvSpPr>
          <p:cNvPr id="6" name="عنصر نائب لرقم الشريحة 5"/>
          <p:cNvSpPr>
            <a:spLocks noGrp="1"/>
          </p:cNvSpPr>
          <p:nvPr>
            <p:ph type="sldNum" sz="quarter" idx="4"/>
          </p:nvPr>
        </p:nvSpPr>
        <p:spPr>
          <a:xfrm>
            <a:off x="609600" y="6356351"/>
            <a:ext cx="2844800" cy="365125"/>
          </a:xfrm>
          <a:prstGeom prst="rect">
            <a:avLst/>
          </a:prstGeom>
        </p:spPr>
        <p:txBody>
          <a:bodyPr vert="horz" lIns="91440" tIns="45720" rIns="91440" bIns="45720" rtlCol="1" anchor="ctr"/>
          <a:lstStyle>
            <a:lvl1pPr algn="l">
              <a:defRPr sz="1200">
                <a:solidFill>
                  <a:schemeClr val="tx1">
                    <a:tint val="75000"/>
                  </a:schemeClr>
                </a:solidFill>
              </a:defRPr>
            </a:lvl1pPr>
          </a:lstStyle>
          <a:p>
            <a:fld id="{CAC2ECD0-7D04-45E1-B4B0-797B7E7FF5CB}" type="slidenum">
              <a:rPr lang="ar-SA" smtClean="0"/>
              <a:t>‹#›</a:t>
            </a:fld>
            <a:endParaRPr lang="ar-SA"/>
          </a:p>
        </p:txBody>
      </p:sp>
    </p:spTree>
    <p:extLst>
      <p:ext uri="{BB962C8B-B14F-4D97-AF65-F5344CB8AC3E}">
        <p14:creationId xmlns:p14="http://schemas.microsoft.com/office/powerpoint/2010/main" val="32915411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713" r:id="rId13"/>
  </p:sldLayoutIdLst>
  <p:txStyles>
    <p:titleStyle>
      <a:lvl1pPr algn="ctr" defTabSz="914400" rtl="1" eaLnBrk="1" latinLnBrk="0" hangingPunct="1">
        <a:spcBef>
          <a:spcPct val="0"/>
        </a:spcBef>
        <a:buNone/>
        <a:defRPr sz="4400" kern="1200">
          <a:solidFill>
            <a:schemeClr val="tx1"/>
          </a:solidFill>
          <a:latin typeface="+mj-lt"/>
          <a:ea typeface="+mj-ea"/>
          <a:cs typeface="+mj-cs"/>
        </a:defRPr>
      </a:lvl1pPr>
    </p:titleStyle>
    <p:bodyStyle>
      <a:lvl1pPr marL="342900" indent="-342900" algn="r" defTabSz="914400" rtl="1"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r" defTabSz="914400" rtl="1"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r" defTabSz="914400" rtl="1"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B1271F50-F801-DAB9-DC83-4E0CB52B6E5A}"/>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159101CE-4C3C-27B3-84CC-50ABDD6C31A9}"/>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AD86B2E-B702-4422-B277-3A08C7449694}" type="datetimeFigureOut">
              <a:rPr lang="en-US" smtClean="0"/>
              <a:t>12/4/2025</a:t>
            </a:fld>
            <a:endParaRPr lang="en-US"/>
          </a:p>
        </p:txBody>
      </p:sp>
      <p:sp>
        <p:nvSpPr>
          <p:cNvPr id="5" name="Footer Placeholder 4">
            <a:extLst>
              <a:ext uri="{FF2B5EF4-FFF2-40B4-BE49-F238E27FC236}">
                <a16:creationId xmlns="" xmlns:a16="http://schemas.microsoft.com/office/drawing/2014/main" id="{51C52485-947C-CA79-AEAE-42689D9B9C2F}"/>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 xmlns:a16="http://schemas.microsoft.com/office/drawing/2014/main" id="{318052FD-3283-6346-20D0-32F2F0297C58}"/>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583186230"/>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 id="2147483697" r:id="rId17"/>
    <p:sldLayoutId id="2147483698" r:id="rId1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srcRect/>
          <a:stretch>
            <a:fillRect/>
          </a:stretch>
        </a:blipFill>
        <a:effectLst/>
      </p:bgPr>
    </p:bg>
    <p:spTree>
      <p:nvGrpSpPr>
        <p:cNvPr id="1" name=""/>
        <p:cNvGrpSpPr/>
        <p:nvPr/>
      </p:nvGrpSpPr>
      <p:grpSpPr>
        <a:xfrm>
          <a:off x="0" y="0"/>
          <a:ext cx="0" cy="0"/>
          <a:chOff x="0" y="0"/>
          <a:chExt cx="0" cy="0"/>
        </a:xfrm>
      </p:grpSpPr>
      <p:sp>
        <p:nvSpPr>
          <p:cNvPr id="2" name="عنصر نائب للعنوان 1"/>
          <p:cNvSpPr>
            <a:spLocks noGrp="1"/>
          </p:cNvSpPr>
          <p:nvPr>
            <p:ph type="title"/>
          </p:nvPr>
        </p:nvSpPr>
        <p:spPr>
          <a:xfrm>
            <a:off x="609600" y="274638"/>
            <a:ext cx="10972800" cy="1143000"/>
          </a:xfrm>
          <a:prstGeom prst="rect">
            <a:avLst/>
          </a:prstGeom>
        </p:spPr>
        <p:txBody>
          <a:bodyPr vert="horz" lIns="91440" tIns="45720" rIns="91440" bIns="45720" rtlCol="1" anchor="ctr">
            <a:normAutofit/>
          </a:bodyPr>
          <a:lstStyle/>
          <a:p>
            <a:r>
              <a:rPr lang="ar-SA"/>
              <a:t>انقر لتحرير نمط العنوان الرئيسي</a:t>
            </a:r>
          </a:p>
        </p:txBody>
      </p:sp>
      <p:sp>
        <p:nvSpPr>
          <p:cNvPr id="3" name="عنصر نائب للنص 2"/>
          <p:cNvSpPr>
            <a:spLocks noGrp="1"/>
          </p:cNvSpPr>
          <p:nvPr>
            <p:ph type="body" idx="1"/>
          </p:nvPr>
        </p:nvSpPr>
        <p:spPr>
          <a:xfrm>
            <a:off x="609600" y="1600201"/>
            <a:ext cx="10972800" cy="4525963"/>
          </a:xfrm>
          <a:prstGeom prst="rect">
            <a:avLst/>
          </a:prstGeom>
        </p:spPr>
        <p:txBody>
          <a:bodyPr vert="horz" lIns="91440" tIns="45720" rIns="91440" bIns="45720" rtlCol="1">
            <a:normAutofit/>
          </a:bodyPr>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p:cNvSpPr>
            <a:spLocks noGrp="1"/>
          </p:cNvSpPr>
          <p:nvPr>
            <p:ph type="dt" sz="half" idx="2"/>
          </p:nvPr>
        </p:nvSpPr>
        <p:spPr>
          <a:xfrm>
            <a:off x="8737600" y="6356351"/>
            <a:ext cx="2844800" cy="365125"/>
          </a:xfrm>
          <a:prstGeom prst="rect">
            <a:avLst/>
          </a:prstGeom>
        </p:spPr>
        <p:txBody>
          <a:bodyPr vert="horz" lIns="91440" tIns="45720" rIns="91440" bIns="45720" rtlCol="1" anchor="ctr"/>
          <a:lstStyle>
            <a:lvl1pPr algn="r">
              <a:defRPr sz="1200">
                <a:solidFill>
                  <a:schemeClr val="tx1">
                    <a:tint val="75000"/>
                  </a:schemeClr>
                </a:solidFill>
              </a:defRPr>
            </a:lvl1pPr>
          </a:lstStyle>
          <a:p>
            <a:fld id="{7AD5371F-97D3-426E-ADA1-B2E7781FCFEE}" type="datetimeFigureOut">
              <a:rPr lang="ar-SA" smtClean="0"/>
              <a:t>14/06/1447</a:t>
            </a:fld>
            <a:endParaRPr lang="ar-SA"/>
          </a:p>
        </p:txBody>
      </p:sp>
      <p:sp>
        <p:nvSpPr>
          <p:cNvPr id="5" name="عنصر نائب للتذييل 4"/>
          <p:cNvSpPr>
            <a:spLocks noGrp="1"/>
          </p:cNvSpPr>
          <p:nvPr>
            <p:ph type="ftr" sz="quarter" idx="3"/>
          </p:nvPr>
        </p:nvSpPr>
        <p:spPr>
          <a:xfrm>
            <a:off x="4165600" y="6356351"/>
            <a:ext cx="3860800" cy="365125"/>
          </a:xfrm>
          <a:prstGeom prst="rect">
            <a:avLst/>
          </a:prstGeom>
        </p:spPr>
        <p:txBody>
          <a:bodyPr vert="horz" lIns="91440" tIns="45720" rIns="91440" bIns="45720" rtlCol="1" anchor="ctr"/>
          <a:lstStyle>
            <a:lvl1pPr algn="ctr">
              <a:defRPr sz="1200">
                <a:solidFill>
                  <a:schemeClr val="tx1">
                    <a:tint val="75000"/>
                  </a:schemeClr>
                </a:solidFill>
              </a:defRPr>
            </a:lvl1pPr>
          </a:lstStyle>
          <a:p>
            <a:endParaRPr lang="ar-SA"/>
          </a:p>
        </p:txBody>
      </p:sp>
      <p:sp>
        <p:nvSpPr>
          <p:cNvPr id="6" name="عنصر نائب لرقم الشريحة 5"/>
          <p:cNvSpPr>
            <a:spLocks noGrp="1"/>
          </p:cNvSpPr>
          <p:nvPr>
            <p:ph type="sldNum" sz="quarter" idx="4"/>
          </p:nvPr>
        </p:nvSpPr>
        <p:spPr>
          <a:xfrm>
            <a:off x="609600" y="6356351"/>
            <a:ext cx="2844800" cy="365125"/>
          </a:xfrm>
          <a:prstGeom prst="rect">
            <a:avLst/>
          </a:prstGeom>
        </p:spPr>
        <p:txBody>
          <a:bodyPr vert="horz" lIns="91440" tIns="45720" rIns="91440" bIns="45720" rtlCol="1" anchor="ctr"/>
          <a:lstStyle>
            <a:lvl1pPr algn="l">
              <a:defRPr sz="1200">
                <a:solidFill>
                  <a:schemeClr val="tx1">
                    <a:tint val="75000"/>
                  </a:schemeClr>
                </a:solidFill>
              </a:defRPr>
            </a:lvl1pPr>
          </a:lstStyle>
          <a:p>
            <a:fld id="{0E435155-C215-43D4-A576-1722818803D4}" type="slidenum">
              <a:rPr lang="ar-SA" smtClean="0"/>
              <a:t>‹#›</a:t>
            </a:fld>
            <a:endParaRPr lang="ar-SA"/>
          </a:p>
        </p:txBody>
      </p:sp>
    </p:spTree>
    <p:extLst>
      <p:ext uri="{BB962C8B-B14F-4D97-AF65-F5344CB8AC3E}">
        <p14:creationId xmlns:p14="http://schemas.microsoft.com/office/powerpoint/2010/main" val="4097020944"/>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Lst>
  <p:txStyles>
    <p:titleStyle>
      <a:lvl1pPr algn="ctr" defTabSz="914400" rtl="1" eaLnBrk="1" latinLnBrk="0" hangingPunct="1">
        <a:spcBef>
          <a:spcPct val="0"/>
        </a:spcBef>
        <a:buNone/>
        <a:defRPr sz="4400" kern="1200">
          <a:solidFill>
            <a:schemeClr val="tx1"/>
          </a:solidFill>
          <a:latin typeface="+mj-lt"/>
          <a:ea typeface="+mj-ea"/>
          <a:cs typeface="+mj-cs"/>
        </a:defRPr>
      </a:lvl1pPr>
    </p:titleStyle>
    <p:bodyStyle>
      <a:lvl1pPr marL="342900" indent="-342900" algn="r" defTabSz="914400" rtl="1"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r" defTabSz="914400" rtl="1"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r" defTabSz="914400" rtl="1"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5.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6.xml"/><Relationship Id="rId5" Type="http://schemas.openxmlformats.org/officeDocument/2006/relationships/image" Target="../media/image7.pn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3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TextBox 29">
            <a:extLst>
              <a:ext uri="{FF2B5EF4-FFF2-40B4-BE49-F238E27FC236}">
                <a16:creationId xmlns="" xmlns:a16="http://schemas.microsoft.com/office/drawing/2014/main" id="{1BBD67B8-DB49-942C-018D-7F74C671F260}"/>
              </a:ext>
            </a:extLst>
          </p:cNvPr>
          <p:cNvSpPr txBox="1"/>
          <p:nvPr/>
        </p:nvSpPr>
        <p:spPr>
          <a:xfrm>
            <a:off x="1086212" y="4286667"/>
            <a:ext cx="4886463" cy="461665"/>
          </a:xfrm>
          <a:prstGeom prst="rect">
            <a:avLst/>
          </a:prstGeom>
          <a:noFill/>
        </p:spPr>
        <p:txBody>
          <a:bodyPr wrap="square" rtlCol="0">
            <a:spAutoFit/>
          </a:bodyPr>
          <a:lstStyle/>
          <a:p>
            <a:pPr lvl="0" algn="l" rtl="0">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Prepared by </a:t>
            </a:r>
            <a:r>
              <a:rPr lang="en-US" sz="2400" dirty="0">
                <a:solidFill>
                  <a:prstClr val="black"/>
                </a:solidFill>
                <a:latin typeface="Times New Roman" panose="02020603050405020304" pitchFamily="18" charset="0"/>
                <a:cs typeface="Times New Roman" panose="02020603050405020304" pitchFamily="18" charset="0"/>
              </a:rPr>
              <a:t>Dr. </a:t>
            </a:r>
            <a:r>
              <a:rPr lang="en-US" sz="2400" dirty="0" err="1">
                <a:solidFill>
                  <a:prstClr val="black"/>
                </a:solidFill>
                <a:latin typeface="Times New Roman" panose="02020603050405020304" pitchFamily="18" charset="0"/>
                <a:cs typeface="Times New Roman" panose="02020603050405020304" pitchFamily="18" charset="0"/>
              </a:rPr>
              <a:t>Mumen</a:t>
            </a:r>
            <a:r>
              <a:rPr lang="en-US" sz="2400" dirty="0">
                <a:solidFill>
                  <a:prstClr val="black"/>
                </a:solidFill>
                <a:latin typeface="Times New Roman" panose="02020603050405020304" pitchFamily="18" charset="0"/>
                <a:cs typeface="Times New Roman" panose="02020603050405020304" pitchFamily="18" charset="0"/>
              </a:rPr>
              <a:t> </a:t>
            </a:r>
            <a:r>
              <a:rPr lang="en-US" sz="2400" dirty="0" err="1" smtClean="0">
                <a:solidFill>
                  <a:prstClr val="black"/>
                </a:solidFill>
                <a:latin typeface="Times New Roman" panose="02020603050405020304" pitchFamily="18" charset="0"/>
                <a:cs typeface="Times New Roman" panose="02020603050405020304" pitchFamily="18" charset="0"/>
              </a:rPr>
              <a:t>Thabet</a:t>
            </a:r>
            <a:endParaRPr lang="en-US" sz="2400" dirty="0">
              <a:solidFill>
                <a:prstClr val="black"/>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 xmlns:a16="http://schemas.microsoft.com/office/drawing/2014/main" id="{15C30772-0DD8-7BE1-E943-20DE696CFBEA}"/>
              </a:ext>
            </a:extLst>
          </p:cNvPr>
          <p:cNvSpPr/>
          <p:nvPr/>
        </p:nvSpPr>
        <p:spPr>
          <a:xfrm>
            <a:off x="194617" y="601570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a:t>
            </a:r>
            <a:r>
              <a:rPr lang="en-US" sz="2800" b="1" dirty="0">
                <a:solidFill>
                  <a:prstClr val="white"/>
                </a:solidFill>
                <a:latin typeface="Times New Roman" panose="02020603050405020304" pitchFamily="18" charset="0"/>
                <a:cs typeface="Times New Roman" panose="02020603050405020304" pitchFamily="18" charset="0"/>
              </a:rPr>
              <a:t>10</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6" name="TextBox 45">
            <a:extLst>
              <a:ext uri="{FF2B5EF4-FFF2-40B4-BE49-F238E27FC236}">
                <a16:creationId xmlns="" xmlns:a16="http://schemas.microsoft.com/office/drawing/2014/main" id="{FA59789B-D841-DB76-25B9-1348B202C2B5}"/>
              </a:ext>
            </a:extLst>
          </p:cNvPr>
          <p:cNvSpPr txBox="1"/>
          <p:nvPr/>
        </p:nvSpPr>
        <p:spPr>
          <a:xfrm>
            <a:off x="329269" y="5104240"/>
            <a:ext cx="2741456"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PMG201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Project Feasibility Study</a:t>
            </a:r>
          </a:p>
        </p:txBody>
      </p:sp>
      <p:sp>
        <p:nvSpPr>
          <p:cNvPr id="14" name="Oval 13">
            <a:extLst>
              <a:ext uri="{FF2B5EF4-FFF2-40B4-BE49-F238E27FC236}">
                <a16:creationId xmlns=""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Graphic 21">
            <a:extLst>
              <a:ext uri="{FF2B5EF4-FFF2-40B4-BE49-F238E27FC236}">
                <a16:creationId xmlns="" xmlns:a16="http://schemas.microsoft.com/office/drawing/2014/main" id="{BB3A9522-6B3A-2726-A5B2-11D47409720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
        <p:nvSpPr>
          <p:cNvPr id="6" name="TextBox 5">
            <a:extLst>
              <a:ext uri="{FF2B5EF4-FFF2-40B4-BE49-F238E27FC236}">
                <a16:creationId xmlns="" xmlns:a16="http://schemas.microsoft.com/office/drawing/2014/main" id="{4DEF428B-C119-AEA3-EEFD-6557AEB8D444}"/>
              </a:ext>
            </a:extLst>
          </p:cNvPr>
          <p:cNvSpPr txBox="1"/>
          <p:nvPr/>
        </p:nvSpPr>
        <p:spPr>
          <a:xfrm>
            <a:off x="350933" y="2082696"/>
            <a:ext cx="5539989" cy="707886"/>
          </a:xfrm>
          <a:prstGeom prst="rect">
            <a:avLst/>
          </a:prstGeom>
          <a:noFill/>
        </p:spPr>
        <p:txBody>
          <a:bodyPr wrap="square">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Project Feasibility Study</a:t>
            </a:r>
          </a:p>
        </p:txBody>
      </p:sp>
      <p:sp>
        <p:nvSpPr>
          <p:cNvPr id="2" name="TextBox 1">
            <a:extLst>
              <a:ext uri="{FF2B5EF4-FFF2-40B4-BE49-F238E27FC236}">
                <a16:creationId xmlns="" xmlns:a16="http://schemas.microsoft.com/office/drawing/2014/main" id="{1F4BC210-F314-5824-8B33-1F6EE980EEE6}"/>
              </a:ext>
            </a:extLst>
          </p:cNvPr>
          <p:cNvSpPr txBox="1"/>
          <p:nvPr/>
        </p:nvSpPr>
        <p:spPr>
          <a:xfrm>
            <a:off x="481762" y="2938381"/>
            <a:ext cx="5177926" cy="830997"/>
          </a:xfrm>
          <a:prstGeom prst="rect">
            <a:avLst/>
          </a:prstGeom>
          <a:noFill/>
        </p:spPr>
        <p:txBody>
          <a:bodyPr wrap="square">
            <a:spAutoFit/>
          </a:bodyPr>
          <a:lstStyle/>
          <a:p>
            <a:pPr algn="ctr"/>
            <a:r>
              <a:rPr lang="en-US" sz="2400" b="1" dirty="0"/>
              <a:t>Project Monitoring, Control, and Application Expansion</a:t>
            </a:r>
          </a:p>
        </p:txBody>
      </p:sp>
    </p:spTree>
    <p:extLst>
      <p:ext uri="{BB962C8B-B14F-4D97-AF65-F5344CB8AC3E}">
        <p14:creationId xmlns:p14="http://schemas.microsoft.com/office/powerpoint/2010/main" val="1324260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 xmlns:a16="http://schemas.microsoft.com/office/drawing/2014/main" id="{5CEA2981-6362-5745-D4B0-417C013DA894}"/>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10" name="Rectangle: Rounded Corners 9">
            <a:extLst>
              <a:ext uri="{FF2B5EF4-FFF2-40B4-BE49-F238E27FC236}">
                <a16:creationId xmlns="" xmlns:a16="http://schemas.microsoft.com/office/drawing/2014/main" id="{844810E4-E8A9-2051-4D02-31024B944D7B}"/>
              </a:ext>
            </a:extLst>
          </p:cNvPr>
          <p:cNvSpPr/>
          <p:nvPr/>
        </p:nvSpPr>
        <p:spPr>
          <a:xfrm>
            <a:off x="7890516" y="2350613"/>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a:t>
            </a:r>
            <a:r>
              <a:rPr lang="en-US" sz="2800" b="1" dirty="0">
                <a:solidFill>
                  <a:prstClr val="black"/>
                </a:solidFill>
                <a:latin typeface="Times New Roman" panose="02020603050405020304" pitchFamily="18" charset="0"/>
                <a:cs typeface="Times New Roman" panose="02020603050405020304" pitchFamily="18" charset="0"/>
              </a:rPr>
              <a:t>10</a:t>
            </a:r>
            <a:endPar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2" name="TextBox 11">
            <a:extLst>
              <a:ext uri="{FF2B5EF4-FFF2-40B4-BE49-F238E27FC236}">
                <a16:creationId xmlns=""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pPr lvl="0" algn="l" rtl="0">
              <a:defRPr/>
            </a:pPr>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a:solidFill>
                  <a:srgbClr val="00B0F0"/>
                </a:solidFill>
                <a:latin typeface="Times New Roman" panose="02020603050405020304" pitchFamily="18" charset="0"/>
                <a:cs typeface="Times New Roman" panose="02020603050405020304" pitchFamily="18" charset="0"/>
              </a:rPr>
              <a:t>Mumen</a:t>
            </a:r>
            <a:r>
              <a:rPr lang="en-US" sz="2800" b="1" dirty="0">
                <a:solidFill>
                  <a:srgbClr val="00B0F0"/>
                </a:solidFill>
                <a:latin typeface="Times New Roman" panose="02020603050405020304" pitchFamily="18" charset="0"/>
                <a:cs typeface="Times New Roman" panose="02020603050405020304" pitchFamily="18" charset="0"/>
              </a:rPr>
              <a:t> </a:t>
            </a:r>
            <a:r>
              <a:rPr lang="en-US" sz="2800" b="1" dirty="0" err="1">
                <a:solidFill>
                  <a:srgbClr val="00B0F0"/>
                </a:solidFill>
                <a:latin typeface="Times New Roman" panose="02020603050405020304" pitchFamily="18" charset="0"/>
                <a:cs typeface="Times New Roman" panose="02020603050405020304" pitchFamily="18" charset="0"/>
              </a:rPr>
              <a:t>Thabet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Prepared by</a:t>
            </a:r>
          </a:p>
        </p:txBody>
      </p:sp>
      <p:sp>
        <p:nvSpPr>
          <p:cNvPr id="3" name="TextBox 2">
            <a:extLst>
              <a:ext uri="{FF2B5EF4-FFF2-40B4-BE49-F238E27FC236}">
                <a16:creationId xmlns=""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6" name="Graphic 21">
            <a:extLst>
              <a:ext uri="{FF2B5EF4-FFF2-40B4-BE49-F238E27FC236}">
                <a16:creationId xmlns="" xmlns:a16="http://schemas.microsoft.com/office/drawing/2014/main" id="{0FC09A20-3784-E726-8307-1CEFC15841ED}"/>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7" name="TextBox 6">
            <a:extLst>
              <a:ext uri="{FF2B5EF4-FFF2-40B4-BE49-F238E27FC236}">
                <a16:creationId xmlns="" xmlns:a16="http://schemas.microsoft.com/office/drawing/2014/main" id="{7BF4C099-99E7-8320-0C6C-63A52086E60A}"/>
              </a:ext>
            </a:extLst>
          </p:cNvPr>
          <p:cNvSpPr txBox="1"/>
          <p:nvPr/>
        </p:nvSpPr>
        <p:spPr>
          <a:xfrm>
            <a:off x="7074063" y="3147224"/>
            <a:ext cx="5177926" cy="1200329"/>
          </a:xfrm>
          <a:prstGeom prst="rect">
            <a:avLst/>
          </a:prstGeom>
          <a:noFill/>
        </p:spPr>
        <p:txBody>
          <a:bodyPr wrap="square">
            <a:spAutoFit/>
          </a:bodyPr>
          <a:lstStyle/>
          <a:p>
            <a:pPr algn="ctr"/>
            <a:r>
              <a:rPr lang="en-US" sz="2400" b="1" dirty="0"/>
              <a:t>Project Monitoring, Control, and Application Expansion</a:t>
            </a:r>
          </a:p>
          <a:p>
            <a:pPr algn="ctr"/>
            <a:endParaRPr lang="en-US" sz="2400" b="1" dirty="0"/>
          </a:p>
        </p:txBody>
      </p:sp>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9152" y="1166653"/>
            <a:ext cx="5502275" cy="1349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 name="Content Placeholder 2"/>
          <p:cNvSpPr txBox="1">
            <a:spLocks/>
          </p:cNvSpPr>
          <p:nvPr/>
        </p:nvSpPr>
        <p:spPr>
          <a:xfrm>
            <a:off x="1991545" y="2636912"/>
            <a:ext cx="8208912" cy="2736304"/>
          </a:xfrm>
          <a:prstGeom prst="rect">
            <a:avLst/>
          </a:prstGeom>
          <a:ln>
            <a:noFill/>
          </a:ln>
        </p:spPr>
        <p:txBody>
          <a:bodyPr anchor="t">
            <a:normAutofit/>
          </a:bodyPr>
          <a:lstStyle>
            <a:lvl1pPr marL="342900" indent="-342900" algn="r" defTabSz="914400" rtl="1"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r" defTabSz="914400" rtl="1"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r" defTabSz="914400" rtl="1"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r" defTabSz="914400" rtl="1"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l" rtl="0">
              <a:buFont typeface="Wingdings" panose="05000000000000000000" pitchFamily="2" charset="2"/>
              <a:buChar char="q"/>
            </a:pPr>
            <a:r>
              <a:rPr lang="en-US" sz="2400" b="1" dirty="0">
                <a:solidFill>
                  <a:srgbClr val="C00000"/>
                </a:solidFill>
              </a:rPr>
              <a:t>The Plan-Monitor-Control Cycle.</a:t>
            </a:r>
          </a:p>
          <a:p>
            <a:pPr algn="l" rtl="0">
              <a:buFont typeface="Wingdings" panose="05000000000000000000" pitchFamily="2" charset="2"/>
              <a:buChar char="q"/>
            </a:pPr>
            <a:r>
              <a:rPr lang="en-US" sz="2400" b="1" dirty="0">
                <a:solidFill>
                  <a:srgbClr val="C00000"/>
                </a:solidFill>
              </a:rPr>
              <a:t>Data Collection and Reporting</a:t>
            </a:r>
            <a:r>
              <a:rPr lang="en-US" sz="2400" b="1" dirty="0" smtClean="0">
                <a:solidFill>
                  <a:srgbClr val="C00000"/>
                </a:solidFill>
              </a:rPr>
              <a:t>.</a:t>
            </a:r>
            <a:endParaRPr lang="ar-EG" sz="2400" b="1" dirty="0" smtClean="0">
              <a:solidFill>
                <a:srgbClr val="C00000"/>
              </a:solidFill>
            </a:endParaRPr>
          </a:p>
          <a:p>
            <a:pPr algn="l" rtl="0">
              <a:buFont typeface="Wingdings" panose="05000000000000000000" pitchFamily="2" charset="2"/>
              <a:buChar char="q"/>
            </a:pPr>
            <a:r>
              <a:rPr lang="en-US" sz="2400" b="1" dirty="0">
                <a:solidFill>
                  <a:srgbClr val="C00000"/>
                </a:solidFill>
              </a:rPr>
              <a:t>Talking about the Jadwa Cloud </a:t>
            </a:r>
            <a:r>
              <a:rPr lang="en-US" sz="2400" b="1" dirty="0" smtClean="0">
                <a:solidFill>
                  <a:srgbClr val="C00000"/>
                </a:solidFill>
              </a:rPr>
              <a:t>tool</a:t>
            </a:r>
            <a:r>
              <a:rPr lang="ar-EG" sz="2400" b="1" dirty="0" smtClean="0">
                <a:solidFill>
                  <a:srgbClr val="C00000"/>
                </a:solidFill>
              </a:rPr>
              <a:t>.</a:t>
            </a:r>
          </a:p>
          <a:p>
            <a:pPr algn="l" rtl="0">
              <a:buFont typeface="Wingdings" panose="05000000000000000000" pitchFamily="2" charset="2"/>
              <a:buChar char="q"/>
            </a:pPr>
            <a:r>
              <a:rPr lang="en-US" sz="2400" b="1" dirty="0">
                <a:solidFill>
                  <a:srgbClr val="C00000"/>
                </a:solidFill>
              </a:rPr>
              <a:t>Getting acquainted with the Process.st </a:t>
            </a:r>
            <a:r>
              <a:rPr lang="en-US" sz="2400" b="1" dirty="0" smtClean="0">
                <a:solidFill>
                  <a:srgbClr val="C00000"/>
                </a:solidFill>
              </a:rPr>
              <a:t>platform</a:t>
            </a:r>
            <a:r>
              <a:rPr lang="ar-EG" sz="2400" b="1" dirty="0" smtClean="0">
                <a:solidFill>
                  <a:srgbClr val="C00000"/>
                </a:solidFill>
              </a:rPr>
              <a:t>.</a:t>
            </a:r>
            <a:endParaRPr lang="en-US" sz="2400" b="1" dirty="0">
              <a:solidFill>
                <a:srgbClr val="C00000"/>
              </a:solidFill>
            </a:endParaRPr>
          </a:p>
          <a:p>
            <a:pPr lvl="0" algn="l" rtl="0"/>
            <a:endParaRPr lang="ar-SA" sz="2400" dirty="0">
              <a:solidFill>
                <a:srgbClr val="C00000"/>
              </a:solidFill>
            </a:endParaRPr>
          </a:p>
        </p:txBody>
      </p:sp>
      <p:sp>
        <p:nvSpPr>
          <p:cNvPr id="2" name="Rectangle: Rounded Corners 1">
            <a:extLst>
              <a:ext uri="{FF2B5EF4-FFF2-40B4-BE49-F238E27FC236}">
                <a16:creationId xmlns="" xmlns:a16="http://schemas.microsoft.com/office/drawing/2014/main" id="{801841FC-3D5B-233D-F837-5258F95472F2}"/>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3" name="Rectangle: Rounded Corners 2">
            <a:extLst>
              <a:ext uri="{FF2B5EF4-FFF2-40B4-BE49-F238E27FC236}">
                <a16:creationId xmlns="" xmlns:a16="http://schemas.microsoft.com/office/drawing/2014/main" id="{59889A25-EECF-5DE0-1469-CDAF06981147}"/>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Tree>
    <p:extLst>
      <p:ext uri="{BB962C8B-B14F-4D97-AF65-F5344CB8AC3E}">
        <p14:creationId xmlns:p14="http://schemas.microsoft.com/office/powerpoint/2010/main" val="1183315782"/>
      </p:ext>
    </p:extLst>
  </p:cSld>
  <p:clrMapOvr>
    <a:masterClrMapping/>
  </p:clrMapOvr>
  <mc:AlternateContent xmlns:mc="http://schemas.openxmlformats.org/markup-compatibility/2006" xmlns:p14="http://schemas.microsoft.com/office/powerpoint/2010/main">
    <mc:Choice Requires="p14">
      <p:transition spd="slow" p14:dur="2000" advTm="69349"/>
    </mc:Choice>
    <mc:Fallback xmlns="">
      <p:transition spd="slow" advTm="69349"/>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38329" y="1760005"/>
            <a:ext cx="4955591" cy="4414561"/>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3944809" y="2925486"/>
            <a:ext cx="4949111" cy="494751"/>
          </a:xfrm>
          <a:prstGeom prst="rect">
            <a:avLst/>
          </a:prstGeom>
        </p:spPr>
        <p:txBody>
          <a:bodyPr wrap="square">
            <a:spAutoFit/>
          </a:bodyPr>
          <a:lstStyle/>
          <a:p>
            <a:pPr algn="ctr">
              <a:lnSpc>
                <a:spcPct val="120000"/>
              </a:lnSpc>
            </a:pPr>
            <a:r>
              <a:rPr lang="en-US" sz="2400" b="1" dirty="0">
                <a:solidFill>
                  <a:schemeClr val="bg1"/>
                </a:solidFill>
                <a:latin typeface="Alexandria" charset="0"/>
                <a:cs typeface="Alexandria" charset="0"/>
              </a:rPr>
              <a:t>The Plan-Monitor-Control Cycle.</a:t>
            </a:r>
          </a:p>
        </p:txBody>
      </p:sp>
      <p:grpSp>
        <p:nvGrpSpPr>
          <p:cNvPr id="9" name="Group 8"/>
          <p:cNvGrpSpPr/>
          <p:nvPr/>
        </p:nvGrpSpPr>
        <p:grpSpPr>
          <a:xfrm>
            <a:off x="3759766" y="1591960"/>
            <a:ext cx="1190600" cy="993910"/>
            <a:chOff x="5641526" y="3499567"/>
            <a:chExt cx="1190600" cy="993910"/>
          </a:xfrm>
        </p:grpSpPr>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10</a:t>
              </a:r>
              <a:endParaRPr lang="en-US" sz="3600" b="1" dirty="0">
                <a:solidFill>
                  <a:schemeClr val="bg1"/>
                </a:solidFill>
                <a:latin typeface="Alexandria" charset="0"/>
                <a:cs typeface="Alexandria" charset="0"/>
              </a:endParaRPr>
            </a:p>
          </p:txBody>
        </p:sp>
      </p:gr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804507206"/>
      </p:ext>
    </p:extLst>
  </p:cSld>
  <p:clrMapOvr>
    <a:masterClrMapping/>
  </p:clrMapOvr>
  <p:transition spd="slow">
    <p:comb/>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مستطيل 6"/>
          <p:cNvSpPr/>
          <p:nvPr/>
        </p:nvSpPr>
        <p:spPr>
          <a:xfrm>
            <a:off x="1703512" y="1607798"/>
            <a:ext cx="5616624" cy="4939814"/>
          </a:xfrm>
          <a:prstGeom prst="rect">
            <a:avLst/>
          </a:prstGeom>
        </p:spPr>
        <p:txBody>
          <a:bodyPr wrap="square">
            <a:spAutoFit/>
          </a:bodyPr>
          <a:lstStyle/>
          <a:p>
            <a:pPr algn="l" rtl="0">
              <a:lnSpc>
                <a:spcPct val="150000"/>
              </a:lnSpc>
            </a:pPr>
            <a:r>
              <a:rPr lang="en-US" dirty="0"/>
              <a:t> Monitoring is the collection, recording, and reporting of project information that is of importance to the project manager and other relevant stakeholders. </a:t>
            </a:r>
          </a:p>
          <a:p>
            <a:pPr algn="l" rtl="0">
              <a:lnSpc>
                <a:spcPct val="150000"/>
              </a:lnSpc>
            </a:pPr>
            <a:r>
              <a:rPr lang="en-US" dirty="0"/>
              <a:t>Control uses the monitored data and information to bring actual performance into agreement with the plan. Clearly, the need to exert proper control </a:t>
            </a:r>
            <a:r>
              <a:rPr lang="en-US" dirty="0">
                <a:solidFill>
                  <a:srgbClr val="C00000"/>
                </a:solidFill>
              </a:rPr>
              <a:t>mandates</a:t>
            </a:r>
            <a:r>
              <a:rPr lang="en-US" dirty="0"/>
              <a:t> the need to monitor the proper activities and elements of the project. Frequently, the distinction between monitoring and control is unclarified , and their interaction often makes us think we are working on a single task, but they are quite distinct.</a:t>
            </a:r>
            <a:endParaRPr lang="ar-SA" dirty="0"/>
          </a:p>
          <a:p>
            <a:pPr algn="l" rtl="0"/>
            <a:endParaRPr lang="en-US" b="1" dirty="0"/>
          </a:p>
        </p:txBody>
      </p:sp>
      <p:sp>
        <p:nvSpPr>
          <p:cNvPr id="8" name="مستطيل 7"/>
          <p:cNvSpPr/>
          <p:nvPr/>
        </p:nvSpPr>
        <p:spPr>
          <a:xfrm>
            <a:off x="3734488" y="1052737"/>
            <a:ext cx="1846724" cy="461665"/>
          </a:xfrm>
          <a:prstGeom prst="rect">
            <a:avLst/>
          </a:prstGeom>
        </p:spPr>
        <p:txBody>
          <a:bodyPr wrap="none">
            <a:spAutoFit/>
          </a:bodyPr>
          <a:lstStyle/>
          <a:p>
            <a:pPr algn="ctr" rtl="0"/>
            <a:r>
              <a:rPr lang="en-US" sz="2400" b="1" dirty="0">
                <a:solidFill>
                  <a:srgbClr val="C00000"/>
                </a:solidFill>
              </a:rPr>
              <a:t>Introduction </a:t>
            </a:r>
            <a:endParaRPr lang="ar-SA" sz="2400" b="1" dirty="0">
              <a:solidFill>
                <a:srgbClr val="C00000"/>
              </a:solidFill>
              <a:latin typeface="Book Antiqua" panose="02040602050305030304" pitchFamily="18"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2144" y="1581114"/>
            <a:ext cx="4320480" cy="4161655"/>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Rounded Corners 1">
            <a:extLst>
              <a:ext uri="{FF2B5EF4-FFF2-40B4-BE49-F238E27FC236}">
                <a16:creationId xmlns="" xmlns:a16="http://schemas.microsoft.com/office/drawing/2014/main" id="{22C3BCA9-7BFE-3069-F716-044BA311F57A}"/>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3" name="Rectangle: Rounded Corners 2">
            <a:extLst>
              <a:ext uri="{FF2B5EF4-FFF2-40B4-BE49-F238E27FC236}">
                <a16:creationId xmlns="" xmlns:a16="http://schemas.microsoft.com/office/drawing/2014/main" id="{141F96D7-9EBF-16E0-A9A5-500E5D2B64B2}"/>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Tree>
    <p:extLst>
      <p:ext uri="{BB962C8B-B14F-4D97-AF65-F5344CB8AC3E}">
        <p14:creationId xmlns:p14="http://schemas.microsoft.com/office/powerpoint/2010/main" val="1474728720"/>
      </p:ext>
    </p:extLst>
  </p:cSld>
  <p:clrMapOvr>
    <a:masterClrMapping/>
  </p:clrMapOvr>
  <mc:AlternateContent xmlns:mc="http://schemas.openxmlformats.org/markup-compatibility/2006" xmlns:p14="http://schemas.microsoft.com/office/powerpoint/2010/main">
    <mc:Choice Requires="p14">
      <p:transition spd="slow" p14:dur="2000" advTm="197298"/>
    </mc:Choice>
    <mc:Fallback xmlns="">
      <p:transition spd="slow" advTm="19729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2939527" y="1068131"/>
            <a:ext cx="4419287" cy="461665"/>
          </a:xfrm>
          <a:prstGeom prst="rect">
            <a:avLst/>
          </a:prstGeom>
        </p:spPr>
        <p:txBody>
          <a:bodyPr wrap="none">
            <a:spAutoFit/>
          </a:bodyPr>
          <a:lstStyle/>
          <a:p>
            <a:r>
              <a:rPr lang="en-US" sz="2400" b="1" dirty="0">
                <a:solidFill>
                  <a:srgbClr val="C00000"/>
                </a:solidFill>
              </a:rPr>
              <a:t>Designing the Monitoring System</a:t>
            </a:r>
            <a:endParaRPr lang="ar-SA" sz="2400" b="1" dirty="0">
              <a:solidFill>
                <a:srgbClr val="C00000"/>
              </a:solidFill>
            </a:endParaRPr>
          </a:p>
        </p:txBody>
      </p:sp>
      <p:sp>
        <p:nvSpPr>
          <p:cNvPr id="6" name="مستطيل 5"/>
          <p:cNvSpPr/>
          <p:nvPr/>
        </p:nvSpPr>
        <p:spPr>
          <a:xfrm>
            <a:off x="1775520" y="1700808"/>
            <a:ext cx="6359239" cy="4662815"/>
          </a:xfrm>
          <a:prstGeom prst="rect">
            <a:avLst/>
          </a:prstGeom>
        </p:spPr>
        <p:txBody>
          <a:bodyPr wrap="square">
            <a:spAutoFit/>
          </a:bodyPr>
          <a:lstStyle/>
          <a:p>
            <a:pPr algn="l" rtl="0">
              <a:lnSpc>
                <a:spcPct val="150000"/>
              </a:lnSpc>
            </a:pPr>
            <a:r>
              <a:rPr lang="en-US" dirty="0"/>
              <a:t>The key to setting up a monitoring system is to identify the special characteristics of </a:t>
            </a:r>
            <a:r>
              <a:rPr lang="en-US" dirty="0">
                <a:solidFill>
                  <a:srgbClr val="C00000"/>
                </a:solidFill>
              </a:rPr>
              <a:t>scope, cost, and time </a:t>
            </a:r>
            <a:r>
              <a:rPr lang="en-US" dirty="0"/>
              <a:t>that need to be controlled in order to achieve the project goals as stated in the project plan. </a:t>
            </a:r>
          </a:p>
          <a:p>
            <a:pPr algn="l" rtl="0">
              <a:lnSpc>
                <a:spcPct val="150000"/>
              </a:lnSpc>
            </a:pPr>
            <a:r>
              <a:rPr lang="en-US" dirty="0"/>
              <a:t>The exact boundaries within which these characteristics should be controlled must be determined, as well as the specified performance characteristics for each level of detail in the project activities.</a:t>
            </a:r>
          </a:p>
          <a:p>
            <a:pPr algn="l" rtl="0">
              <a:lnSpc>
                <a:spcPct val="150000"/>
              </a:lnSpc>
            </a:pPr>
            <a:r>
              <a:rPr lang="en-US" dirty="0"/>
              <a:t> In order to manage for overall project success, control must be exercised at the detailed work level for each aspect of project performance or there is no guarantee that the desired changes will result.</a:t>
            </a:r>
            <a:endParaRPr lang="ar-SA"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34759" y="2348880"/>
            <a:ext cx="3743821" cy="3170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Rounded Corners 2">
            <a:extLst>
              <a:ext uri="{FF2B5EF4-FFF2-40B4-BE49-F238E27FC236}">
                <a16:creationId xmlns="" xmlns:a16="http://schemas.microsoft.com/office/drawing/2014/main" id="{3AC1A4A7-C0BB-AE44-E19D-5399525F1A6C}"/>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4" name="Rectangle: Rounded Corners 3">
            <a:extLst>
              <a:ext uri="{FF2B5EF4-FFF2-40B4-BE49-F238E27FC236}">
                <a16:creationId xmlns="" xmlns:a16="http://schemas.microsoft.com/office/drawing/2014/main" id="{3D235047-B796-B31F-B8ED-78C51E7173C7}"/>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Tree>
    <p:extLst>
      <p:ext uri="{BB962C8B-B14F-4D97-AF65-F5344CB8AC3E}">
        <p14:creationId xmlns:p14="http://schemas.microsoft.com/office/powerpoint/2010/main" val="3222561974"/>
      </p:ext>
    </p:extLst>
  </p:cSld>
  <p:clrMapOvr>
    <a:masterClrMapping/>
  </p:clrMapOvr>
  <mc:AlternateContent xmlns:mc="http://schemas.openxmlformats.org/markup-compatibility/2006" xmlns:p14="http://schemas.microsoft.com/office/powerpoint/2010/main">
    <mc:Choice Requires="p14">
      <p:transition spd="slow" p14:dur="2000" advTm="204818"/>
    </mc:Choice>
    <mc:Fallback xmlns="">
      <p:transition spd="slow" advTm="20481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2915420" y="1196752"/>
            <a:ext cx="4914807" cy="461665"/>
          </a:xfrm>
          <a:prstGeom prst="rect">
            <a:avLst/>
          </a:prstGeom>
        </p:spPr>
        <p:txBody>
          <a:bodyPr wrap="none">
            <a:spAutoFit/>
          </a:bodyPr>
          <a:lstStyle/>
          <a:p>
            <a:pPr algn="ctr" rtl="0"/>
            <a:r>
              <a:rPr lang="en-US" sz="2400" b="1" dirty="0">
                <a:solidFill>
                  <a:srgbClr val="C00000"/>
                </a:solidFill>
              </a:rPr>
              <a:t>The Plan-Monitor-Control Cycle cont.</a:t>
            </a:r>
            <a:endParaRPr lang="ar-SA" sz="2400" b="1" dirty="0">
              <a:solidFill>
                <a:srgbClr val="C00000"/>
              </a:solidFill>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2144" y="2132856"/>
            <a:ext cx="4401567" cy="34563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مستطيل 7"/>
          <p:cNvSpPr/>
          <p:nvPr/>
        </p:nvSpPr>
        <p:spPr>
          <a:xfrm>
            <a:off x="1775520" y="1916832"/>
            <a:ext cx="5472608" cy="4247317"/>
          </a:xfrm>
          <a:prstGeom prst="rect">
            <a:avLst/>
          </a:prstGeom>
        </p:spPr>
        <p:txBody>
          <a:bodyPr wrap="square">
            <a:spAutoFit/>
          </a:bodyPr>
          <a:lstStyle/>
          <a:p>
            <a:pPr algn="l" rtl="0">
              <a:lnSpc>
                <a:spcPct val="150000"/>
              </a:lnSpc>
            </a:pPr>
            <a:r>
              <a:rPr lang="en-US" dirty="0"/>
              <a:t>The project plan is the primary document to guide the design of the monitoring system in terms of the detailed tasks and resources that need to be controlled in order for the project to achieve its time, cost, and output goals.</a:t>
            </a:r>
          </a:p>
          <a:p>
            <a:pPr algn="l" rtl="0">
              <a:lnSpc>
                <a:spcPct val="150000"/>
              </a:lnSpc>
            </a:pPr>
            <a:r>
              <a:rPr lang="en-US" dirty="0"/>
              <a:t> Common errors in setting up monitoring systems are monitoring easy measures instead of relevant measures, monitoring activity in place of results, monitoring inputs as alternatives for outputs, and monitoring measures that don ’ t change from one period to the next.</a:t>
            </a:r>
            <a:endParaRPr lang="ar-SA" dirty="0"/>
          </a:p>
        </p:txBody>
      </p:sp>
      <p:sp>
        <p:nvSpPr>
          <p:cNvPr id="3" name="Rectangle: Rounded Corners 2">
            <a:extLst>
              <a:ext uri="{FF2B5EF4-FFF2-40B4-BE49-F238E27FC236}">
                <a16:creationId xmlns="" xmlns:a16="http://schemas.microsoft.com/office/drawing/2014/main" id="{6D05929B-94BE-2766-287A-4F750B4E8B2A}"/>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4" name="Rectangle: Rounded Corners 3">
            <a:extLst>
              <a:ext uri="{FF2B5EF4-FFF2-40B4-BE49-F238E27FC236}">
                <a16:creationId xmlns="" xmlns:a16="http://schemas.microsoft.com/office/drawing/2014/main" id="{662FE441-78C3-1CB2-2F69-DBEA4D470422}"/>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Tree>
    <p:extLst>
      <p:ext uri="{BB962C8B-B14F-4D97-AF65-F5344CB8AC3E}">
        <p14:creationId xmlns:p14="http://schemas.microsoft.com/office/powerpoint/2010/main" val="893608866"/>
      </p:ext>
    </p:extLst>
  </p:cSld>
  <p:clrMapOvr>
    <a:masterClrMapping/>
  </p:clrMapOvr>
  <mc:AlternateContent xmlns:mc="http://schemas.openxmlformats.org/markup-compatibility/2006" xmlns:p14="http://schemas.microsoft.com/office/powerpoint/2010/main">
    <mc:Choice Requires="p14">
      <p:transition spd="slow" p14:dur="2000" advTm="221360"/>
    </mc:Choice>
    <mc:Fallback xmlns="">
      <p:transition spd="slow" advTm="22136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مستطيل 5"/>
          <p:cNvSpPr/>
          <p:nvPr/>
        </p:nvSpPr>
        <p:spPr>
          <a:xfrm>
            <a:off x="4308796" y="1400912"/>
            <a:ext cx="4543808" cy="461665"/>
          </a:xfrm>
          <a:prstGeom prst="rect">
            <a:avLst/>
          </a:prstGeom>
        </p:spPr>
        <p:txBody>
          <a:bodyPr wrap="none">
            <a:spAutoFit/>
          </a:bodyPr>
          <a:lstStyle/>
          <a:p>
            <a:r>
              <a:rPr lang="en-US" altLang="en-US" sz="2400" b="1" dirty="0">
                <a:solidFill>
                  <a:srgbClr val="C00000"/>
                </a:solidFill>
              </a:rPr>
              <a:t>Getting the Project Plan Approved</a:t>
            </a:r>
            <a:endParaRPr lang="ar-SA" sz="2400" b="1" dirty="0">
              <a:solidFill>
                <a:srgbClr val="C00000"/>
              </a:solidFill>
            </a:endParaRPr>
          </a:p>
        </p:txBody>
      </p:sp>
      <p:sp>
        <p:nvSpPr>
          <p:cNvPr id="8" name="مستطيل 7"/>
          <p:cNvSpPr/>
          <p:nvPr/>
        </p:nvSpPr>
        <p:spPr>
          <a:xfrm>
            <a:off x="1775520" y="2427234"/>
            <a:ext cx="4320480" cy="2199064"/>
          </a:xfrm>
          <a:prstGeom prst="rect">
            <a:avLst/>
          </a:prstGeom>
        </p:spPr>
        <p:txBody>
          <a:bodyPr wrap="square">
            <a:spAutoFit/>
          </a:bodyPr>
          <a:lstStyle/>
          <a:p>
            <a:pPr marL="342900" indent="-342900" algn="l" rtl="0"/>
            <a:endParaRPr lang="en-US" altLang="en-US" sz="2000" b="1" dirty="0"/>
          </a:p>
          <a:p>
            <a:pPr marL="342900" indent="-342900" algn="l" rtl="0">
              <a:lnSpc>
                <a:spcPct val="150000"/>
              </a:lnSpc>
            </a:pPr>
            <a:r>
              <a:rPr lang="en-US" altLang="en-US" sz="2000" dirty="0"/>
              <a:t>Review the plan with key </a:t>
            </a:r>
            <a:r>
              <a:rPr lang="en-US" altLang="en-US" sz="2000" dirty="0" smtClean="0"/>
              <a:t>stakeholders</a:t>
            </a:r>
            <a:endParaRPr lang="en-US" altLang="en-US" sz="2000" dirty="0"/>
          </a:p>
          <a:p>
            <a:pPr marL="342900" indent="-342900" algn="l" rtl="0">
              <a:lnSpc>
                <a:spcPct val="150000"/>
              </a:lnSpc>
            </a:pPr>
            <a:r>
              <a:rPr lang="en-US" altLang="en-US" sz="2000" dirty="0"/>
              <a:t>Project Plan must be </a:t>
            </a:r>
            <a:r>
              <a:rPr lang="en-US" altLang="en-US" sz="2000" dirty="0" smtClean="0"/>
              <a:t>approved</a:t>
            </a:r>
            <a:endParaRPr lang="en-US" altLang="en-US" sz="2000" dirty="0"/>
          </a:p>
          <a:p>
            <a:pPr marL="342900" indent="-342900" algn="l" rtl="0">
              <a:lnSpc>
                <a:spcPct val="150000"/>
              </a:lnSpc>
            </a:pPr>
            <a:r>
              <a:rPr lang="en-US" altLang="en-US" sz="2000" dirty="0"/>
              <a:t>Must get Sign-off to get from Plan </a:t>
            </a:r>
            <a:r>
              <a:rPr lang="en-US" altLang="en-US" sz="2000" dirty="0" smtClean="0"/>
              <a:t>to Action</a:t>
            </a:r>
            <a:endParaRPr lang="en-US" altLang="en-US" sz="2000"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2008" y="2564904"/>
            <a:ext cx="4268771" cy="28748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Rounded Corners 1">
            <a:extLst>
              <a:ext uri="{FF2B5EF4-FFF2-40B4-BE49-F238E27FC236}">
                <a16:creationId xmlns="" xmlns:a16="http://schemas.microsoft.com/office/drawing/2014/main" id="{4CF4C164-EF89-4F01-8CE4-4382DD17AE34}"/>
              </a:ext>
            </a:extLst>
          </p:cNvPr>
          <p:cNvSpPr/>
          <p:nvPr/>
        </p:nvSpPr>
        <p:spPr>
          <a:xfrm>
            <a:off x="623392" y="188640"/>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3" name="Rectangle: Rounded Corners 2">
            <a:extLst>
              <a:ext uri="{FF2B5EF4-FFF2-40B4-BE49-F238E27FC236}">
                <a16:creationId xmlns="" xmlns:a16="http://schemas.microsoft.com/office/drawing/2014/main" id="{6B8F08C1-63AE-9654-0CE9-764419FD7FA1}"/>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Tree>
    <p:extLst>
      <p:ext uri="{BB962C8B-B14F-4D97-AF65-F5344CB8AC3E}">
        <p14:creationId xmlns:p14="http://schemas.microsoft.com/office/powerpoint/2010/main" val="203998511"/>
      </p:ext>
    </p:extLst>
  </p:cSld>
  <p:clrMapOvr>
    <a:masterClrMapping/>
  </p:clrMapOvr>
  <mc:AlternateContent xmlns:mc="http://schemas.openxmlformats.org/markup-compatibility/2006" xmlns:p14="http://schemas.microsoft.com/office/powerpoint/2010/main">
    <mc:Choice Requires="p14">
      <p:transition spd="slow" p14:dur="2000" advTm="79858"/>
    </mc:Choice>
    <mc:Fallback xmlns="">
      <p:transition spd="slow" advTm="79858"/>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38329" y="1760005"/>
            <a:ext cx="4955591" cy="4414561"/>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3944809" y="2925486"/>
            <a:ext cx="4949111" cy="535531"/>
          </a:xfrm>
          <a:prstGeom prst="rect">
            <a:avLst/>
          </a:prstGeom>
        </p:spPr>
        <p:txBody>
          <a:bodyPr wrap="square">
            <a:spAutoFit/>
          </a:bodyPr>
          <a:lstStyle/>
          <a:p>
            <a:pPr algn="ctr">
              <a:lnSpc>
                <a:spcPct val="120000"/>
              </a:lnSpc>
            </a:pPr>
            <a:r>
              <a:rPr lang="en-US" sz="2400" b="1" dirty="0">
                <a:solidFill>
                  <a:schemeClr val="bg1"/>
                </a:solidFill>
                <a:latin typeface="Alexandria" charset="0"/>
                <a:cs typeface="Alexandria" charset="0"/>
              </a:rPr>
              <a:t>Data Collection and Reporting.</a:t>
            </a:r>
          </a:p>
        </p:txBody>
      </p:sp>
      <p:grpSp>
        <p:nvGrpSpPr>
          <p:cNvPr id="9" name="Group 8"/>
          <p:cNvGrpSpPr/>
          <p:nvPr/>
        </p:nvGrpSpPr>
        <p:grpSpPr>
          <a:xfrm>
            <a:off x="3759766" y="1591960"/>
            <a:ext cx="1190600" cy="993910"/>
            <a:chOff x="5641526" y="3499567"/>
            <a:chExt cx="1190600" cy="993910"/>
          </a:xfrm>
        </p:grpSpPr>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10</a:t>
              </a:r>
              <a:endParaRPr lang="en-US" sz="3600" b="1" dirty="0">
                <a:solidFill>
                  <a:schemeClr val="bg1"/>
                </a:solidFill>
                <a:latin typeface="Alexandria" charset="0"/>
                <a:cs typeface="Alexandria" charset="0"/>
              </a:endParaRPr>
            </a:p>
          </p:txBody>
        </p:sp>
      </p:gr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555413457"/>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مستطيل 4"/>
          <p:cNvSpPr/>
          <p:nvPr/>
        </p:nvSpPr>
        <p:spPr>
          <a:xfrm>
            <a:off x="3806276" y="1259812"/>
            <a:ext cx="4007059" cy="461665"/>
          </a:xfrm>
          <a:prstGeom prst="rect">
            <a:avLst/>
          </a:prstGeom>
        </p:spPr>
        <p:txBody>
          <a:bodyPr wrap="none">
            <a:spAutoFit/>
          </a:bodyPr>
          <a:lstStyle/>
          <a:p>
            <a:r>
              <a:rPr lang="en-US" sz="2400" b="1" dirty="0">
                <a:solidFill>
                  <a:srgbClr val="C00000"/>
                </a:solidFill>
              </a:rPr>
              <a:t>Data Collection and Reporting</a:t>
            </a:r>
            <a:endParaRPr lang="ar-SA" sz="2400" b="1" dirty="0">
              <a:solidFill>
                <a:srgbClr val="C00000"/>
              </a:solidFill>
            </a:endParaRPr>
          </a:p>
        </p:txBody>
      </p:sp>
      <p:sp>
        <p:nvSpPr>
          <p:cNvPr id="6" name="مستطيل 5"/>
          <p:cNvSpPr/>
          <p:nvPr/>
        </p:nvSpPr>
        <p:spPr>
          <a:xfrm>
            <a:off x="2055238" y="2021924"/>
            <a:ext cx="4112769" cy="3323987"/>
          </a:xfrm>
          <a:prstGeom prst="rect">
            <a:avLst/>
          </a:prstGeom>
        </p:spPr>
        <p:txBody>
          <a:bodyPr wrap="square">
            <a:spAutoFit/>
          </a:bodyPr>
          <a:lstStyle/>
          <a:p>
            <a:pPr algn="l" rtl="0">
              <a:lnSpc>
                <a:spcPct val="150000"/>
              </a:lnSpc>
            </a:pPr>
            <a:r>
              <a:rPr lang="en-US" sz="2000" dirty="0"/>
              <a:t>Once we have decided on the type of data we want to monitor, the next question is how to collect these data and turn them into information useful for controlling the project. This is the activity of data collection and reporting.</a:t>
            </a:r>
            <a:endParaRPr lang="ar-SA" sz="2000"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2064" y="2492896"/>
            <a:ext cx="4965576" cy="3009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Rounded Corners 1">
            <a:extLst>
              <a:ext uri="{FF2B5EF4-FFF2-40B4-BE49-F238E27FC236}">
                <a16:creationId xmlns="" xmlns:a16="http://schemas.microsoft.com/office/drawing/2014/main" id="{A10BF565-65CE-10FC-0A60-4EBCED4CF9E9}"/>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3" name="Rectangle: Rounded Corners 2">
            <a:extLst>
              <a:ext uri="{FF2B5EF4-FFF2-40B4-BE49-F238E27FC236}">
                <a16:creationId xmlns="" xmlns:a16="http://schemas.microsoft.com/office/drawing/2014/main" id="{2A50627E-AAF1-C139-807F-34164160EA0C}"/>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Tree>
    <p:extLst>
      <p:ext uri="{BB962C8B-B14F-4D97-AF65-F5344CB8AC3E}">
        <p14:creationId xmlns:p14="http://schemas.microsoft.com/office/powerpoint/2010/main" val="3562244791"/>
      </p:ext>
    </p:extLst>
  </p:cSld>
  <p:clrMapOvr>
    <a:masterClrMapping/>
  </p:clrMapOvr>
  <mc:AlternateContent xmlns:mc="http://schemas.openxmlformats.org/markup-compatibility/2006" xmlns:p14="http://schemas.microsoft.com/office/powerpoint/2010/main">
    <mc:Choice Requires="p14">
      <p:transition spd="slow" p14:dur="2000" advTm="80341"/>
    </mc:Choice>
    <mc:Fallback xmlns="">
      <p:transition spd="slow" advTm="8034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مستطيل 4"/>
          <p:cNvSpPr/>
          <p:nvPr/>
        </p:nvSpPr>
        <p:spPr>
          <a:xfrm>
            <a:off x="4815520" y="1081039"/>
            <a:ext cx="2110386" cy="461665"/>
          </a:xfrm>
          <a:prstGeom prst="rect">
            <a:avLst/>
          </a:prstGeom>
        </p:spPr>
        <p:txBody>
          <a:bodyPr wrap="none">
            <a:spAutoFit/>
          </a:bodyPr>
          <a:lstStyle/>
          <a:p>
            <a:r>
              <a:rPr lang="en-US" sz="2400" b="1" dirty="0">
                <a:solidFill>
                  <a:srgbClr val="C00000"/>
                </a:solidFill>
              </a:rPr>
              <a:t>Data Collecting</a:t>
            </a:r>
            <a:endParaRPr lang="ar-SA" sz="2400" b="1" dirty="0">
              <a:solidFill>
                <a:srgbClr val="C00000"/>
              </a:solidFill>
            </a:endParaRPr>
          </a:p>
        </p:txBody>
      </p:sp>
      <p:sp>
        <p:nvSpPr>
          <p:cNvPr id="6" name="مستطيل 5"/>
          <p:cNvSpPr/>
          <p:nvPr/>
        </p:nvSpPr>
        <p:spPr>
          <a:xfrm>
            <a:off x="1828800" y="1700809"/>
            <a:ext cx="5923384" cy="4154984"/>
          </a:xfrm>
          <a:prstGeom prst="rect">
            <a:avLst/>
          </a:prstGeom>
        </p:spPr>
        <p:txBody>
          <a:bodyPr wrap="square">
            <a:spAutoFit/>
          </a:bodyPr>
          <a:lstStyle/>
          <a:p>
            <a:pPr algn="l">
              <a:lnSpc>
                <a:spcPct val="150000"/>
              </a:lnSpc>
            </a:pPr>
            <a:r>
              <a:rPr lang="en-US" sz="2200" dirty="0"/>
              <a:t>The majority of data to be collected will eventually exist in one of the following five formats:</a:t>
            </a:r>
          </a:p>
          <a:p>
            <a:pPr algn="l">
              <a:lnSpc>
                <a:spcPct val="150000"/>
              </a:lnSpc>
            </a:pPr>
            <a:r>
              <a:rPr lang="en-US" sz="2200" b="1" dirty="0">
                <a:solidFill>
                  <a:srgbClr val="FF0000"/>
                </a:solidFill>
              </a:rPr>
              <a:t>1. Frequency counts </a:t>
            </a:r>
            <a:r>
              <a:rPr lang="en-US" sz="2200" dirty="0"/>
              <a:t>A simple tally of the occurrence of an event is common — for example, days without an accident. Often a count of events per time period or as a fraction of some standard number is used, such as complaints per month, defects per thousand products.</a:t>
            </a:r>
            <a:endParaRPr lang="ar-SA" sz="2200"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2184" y="2420888"/>
            <a:ext cx="4109789" cy="3024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Rounded Corners 1">
            <a:extLst>
              <a:ext uri="{FF2B5EF4-FFF2-40B4-BE49-F238E27FC236}">
                <a16:creationId xmlns="" xmlns:a16="http://schemas.microsoft.com/office/drawing/2014/main" id="{B0D48E5D-7F54-9B64-9812-F90C129EA407}"/>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3" name="Rectangle: Rounded Corners 2">
            <a:extLst>
              <a:ext uri="{FF2B5EF4-FFF2-40B4-BE49-F238E27FC236}">
                <a16:creationId xmlns="" xmlns:a16="http://schemas.microsoft.com/office/drawing/2014/main" id="{55F3173F-A31E-FA3C-AF0B-CA4F1CE00B25}"/>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Tree>
    <p:extLst>
      <p:ext uri="{BB962C8B-B14F-4D97-AF65-F5344CB8AC3E}">
        <p14:creationId xmlns:p14="http://schemas.microsoft.com/office/powerpoint/2010/main" val="2656022902"/>
      </p:ext>
    </p:extLst>
  </p:cSld>
  <p:clrMapOvr>
    <a:masterClrMapping/>
  </p:clrMapOvr>
  <mc:AlternateContent xmlns:mc="http://schemas.openxmlformats.org/markup-compatibility/2006" xmlns:p14="http://schemas.microsoft.com/office/powerpoint/2010/main">
    <mc:Choice Requires="p14">
      <p:transition spd="slow" p14:dur="2000" advTm="185325"/>
    </mc:Choice>
    <mc:Fallback xmlns="">
      <p:transition spd="slow" advTm="185325"/>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مستطيل 6"/>
          <p:cNvSpPr/>
          <p:nvPr/>
        </p:nvSpPr>
        <p:spPr>
          <a:xfrm>
            <a:off x="1991544" y="1836295"/>
            <a:ext cx="5256584" cy="3416320"/>
          </a:xfrm>
          <a:prstGeom prst="rect">
            <a:avLst/>
          </a:prstGeom>
        </p:spPr>
        <p:txBody>
          <a:bodyPr wrap="square">
            <a:spAutoFit/>
          </a:bodyPr>
          <a:lstStyle/>
          <a:p>
            <a:pPr algn="l" rtl="0">
              <a:lnSpc>
                <a:spcPct val="150000"/>
              </a:lnSpc>
            </a:pPr>
            <a:r>
              <a:rPr lang="en-US" b="1" dirty="0">
                <a:solidFill>
                  <a:srgbClr val="FF0000"/>
                </a:solidFill>
              </a:rPr>
              <a:t>2. Raw numbers  </a:t>
            </a:r>
            <a:r>
              <a:rPr lang="en-US" dirty="0"/>
              <a:t>Actual amounts are used, usually in comparison to some expected or planned amount, such as dollars spent, hours required, and pounds consumed. The comparison to plan may take the form of variances, that is, differences between planned and actual, or ratios of one to the other. When collecting raw amounts it is important that the basis, time period, and collection process always be the same.</a:t>
            </a:r>
            <a:endParaRPr lang="ar-SA" dirty="0"/>
          </a:p>
        </p:txBody>
      </p:sp>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2184" y="1844824"/>
            <a:ext cx="4176464" cy="400050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Rounded Corners 1">
            <a:extLst>
              <a:ext uri="{FF2B5EF4-FFF2-40B4-BE49-F238E27FC236}">
                <a16:creationId xmlns="" xmlns:a16="http://schemas.microsoft.com/office/drawing/2014/main" id="{C3C040CA-D31B-40F0-6819-78762979183F}"/>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3" name="Rectangle: Rounded Corners 2">
            <a:extLst>
              <a:ext uri="{FF2B5EF4-FFF2-40B4-BE49-F238E27FC236}">
                <a16:creationId xmlns="" xmlns:a16="http://schemas.microsoft.com/office/drawing/2014/main" id="{CE0CDF73-FFF9-DD45-A953-2F92C40574DE}"/>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Tree>
    <p:extLst>
      <p:ext uri="{BB962C8B-B14F-4D97-AF65-F5344CB8AC3E}">
        <p14:creationId xmlns:p14="http://schemas.microsoft.com/office/powerpoint/2010/main" val="2560945641"/>
      </p:ext>
    </p:extLst>
  </p:cSld>
  <p:clrMapOvr>
    <a:masterClrMapping/>
  </p:clrMapOvr>
  <mc:AlternateContent xmlns:mc="http://schemas.openxmlformats.org/markup-compatibility/2006" xmlns:p14="http://schemas.microsoft.com/office/powerpoint/2010/main">
    <mc:Choice Requires="p14">
      <p:transition spd="slow" p14:dur="2000" advTm="178685"/>
    </mc:Choice>
    <mc:Fallback xmlns="">
      <p:transition spd="slow" advTm="178685"/>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مستطيل 4"/>
          <p:cNvSpPr/>
          <p:nvPr/>
        </p:nvSpPr>
        <p:spPr>
          <a:xfrm>
            <a:off x="1991544" y="1777079"/>
            <a:ext cx="4824536" cy="3785652"/>
          </a:xfrm>
          <a:prstGeom prst="rect">
            <a:avLst/>
          </a:prstGeom>
        </p:spPr>
        <p:txBody>
          <a:bodyPr wrap="square">
            <a:spAutoFit/>
          </a:bodyPr>
          <a:lstStyle/>
          <a:p>
            <a:pPr algn="l" rtl="0">
              <a:lnSpc>
                <a:spcPct val="150000"/>
              </a:lnSpc>
            </a:pPr>
            <a:r>
              <a:rPr lang="en-US" sz="2000" b="1" dirty="0">
                <a:solidFill>
                  <a:srgbClr val="FF0000"/>
                </a:solidFill>
              </a:rPr>
              <a:t>3. Subjective numeric ratings </a:t>
            </a:r>
            <a:r>
              <a:rPr lang="en-US" sz="2000" dirty="0"/>
              <a:t>These are usually subjective estimates of some quality offered by specialists in the topic, such as ordinal “ rankings ” of performance. </a:t>
            </a:r>
            <a:endParaRPr lang="ar-EG" sz="2000" dirty="0" smtClean="0"/>
          </a:p>
          <a:p>
            <a:pPr algn="l" rtl="0">
              <a:lnSpc>
                <a:spcPct val="150000"/>
              </a:lnSpc>
            </a:pPr>
            <a:r>
              <a:rPr lang="en-US" sz="2000" dirty="0" smtClean="0"/>
              <a:t>They </a:t>
            </a:r>
            <a:r>
              <a:rPr lang="en-US" sz="2000" dirty="0"/>
              <a:t>can be reported in the same ways as raw numbers, but they often cannot be mathematically processed in the same ways raw numbers can.</a:t>
            </a:r>
            <a:endParaRPr lang="ar-SA" sz="2000"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80176" y="2172504"/>
            <a:ext cx="4093468" cy="3406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Rounded Corners 1">
            <a:extLst>
              <a:ext uri="{FF2B5EF4-FFF2-40B4-BE49-F238E27FC236}">
                <a16:creationId xmlns="" xmlns:a16="http://schemas.microsoft.com/office/drawing/2014/main" id="{770F05E1-8792-1C5A-327F-05FC739A4934}"/>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3" name="Rectangle: Rounded Corners 2">
            <a:extLst>
              <a:ext uri="{FF2B5EF4-FFF2-40B4-BE49-F238E27FC236}">
                <a16:creationId xmlns="" xmlns:a16="http://schemas.microsoft.com/office/drawing/2014/main" id="{0E6C3D56-E05D-2D9D-6FB3-480AAB1FC15F}"/>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Tree>
    <p:extLst>
      <p:ext uri="{BB962C8B-B14F-4D97-AF65-F5344CB8AC3E}">
        <p14:creationId xmlns:p14="http://schemas.microsoft.com/office/powerpoint/2010/main" val="472713064"/>
      </p:ext>
    </p:extLst>
  </p:cSld>
  <p:clrMapOvr>
    <a:masterClrMapping/>
  </p:clrMapOvr>
  <mc:AlternateContent xmlns:mc="http://schemas.openxmlformats.org/markup-compatibility/2006" xmlns:p14="http://schemas.microsoft.com/office/powerpoint/2010/main">
    <mc:Choice Requires="p14">
      <p:transition spd="slow" p14:dur="2000" advTm="80696"/>
    </mc:Choice>
    <mc:Fallback xmlns="">
      <p:transition spd="slow" advTm="8069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مستطيل 5"/>
          <p:cNvSpPr/>
          <p:nvPr/>
        </p:nvSpPr>
        <p:spPr>
          <a:xfrm>
            <a:off x="1991544" y="1604260"/>
            <a:ext cx="5040560" cy="4247317"/>
          </a:xfrm>
          <a:prstGeom prst="rect">
            <a:avLst/>
          </a:prstGeom>
        </p:spPr>
        <p:txBody>
          <a:bodyPr wrap="square">
            <a:spAutoFit/>
          </a:bodyPr>
          <a:lstStyle/>
          <a:p>
            <a:pPr algn="l" rtl="0">
              <a:lnSpc>
                <a:spcPct val="150000"/>
              </a:lnSpc>
            </a:pPr>
            <a:r>
              <a:rPr lang="en-US" sz="2000" b="1" dirty="0">
                <a:solidFill>
                  <a:srgbClr val="FF0000"/>
                </a:solidFill>
              </a:rPr>
              <a:t>4. Indicators and surrogates </a:t>
            </a:r>
            <a:r>
              <a:rPr lang="en-US" sz="2000" dirty="0"/>
              <a:t>When it is especially difficult to find a direct measure of a variable, indicators or surrogates are frequently used instead. If this approach is taken, it is important that the indicator or surrogate be as directly related to the variable as possible. For example, body temperature is an indicator of infection and years of experience can be a surrogate for expertise. </a:t>
            </a:r>
            <a:endParaRPr lang="ar-SA" sz="2000" dirty="0"/>
          </a:p>
        </p:txBody>
      </p:sp>
      <p:pic>
        <p:nvPicPr>
          <p:cNvPr id="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2104" y="1916832"/>
            <a:ext cx="4741540" cy="38636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Rounded Corners 1">
            <a:extLst>
              <a:ext uri="{FF2B5EF4-FFF2-40B4-BE49-F238E27FC236}">
                <a16:creationId xmlns="" xmlns:a16="http://schemas.microsoft.com/office/drawing/2014/main" id="{941C7806-D550-0A98-5B9D-29A4C9FCB23B}"/>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3" name="Rectangle: Rounded Corners 2">
            <a:extLst>
              <a:ext uri="{FF2B5EF4-FFF2-40B4-BE49-F238E27FC236}">
                <a16:creationId xmlns="" xmlns:a16="http://schemas.microsoft.com/office/drawing/2014/main" id="{A25114C8-BCCF-A0F9-B187-AC2BA509FF42}"/>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Tree>
    <p:extLst>
      <p:ext uri="{BB962C8B-B14F-4D97-AF65-F5344CB8AC3E}">
        <p14:creationId xmlns:p14="http://schemas.microsoft.com/office/powerpoint/2010/main" val="2243813650"/>
      </p:ext>
    </p:extLst>
  </p:cSld>
  <p:clrMapOvr>
    <a:masterClrMapping/>
  </p:clrMapOvr>
  <mc:AlternateContent xmlns:mc="http://schemas.openxmlformats.org/markup-compatibility/2006" xmlns:p14="http://schemas.microsoft.com/office/powerpoint/2010/main">
    <mc:Choice Requires="p14">
      <p:transition spd="slow" p14:dur="2000" advTm="157733"/>
    </mc:Choice>
    <mc:Fallback xmlns="">
      <p:transition spd="slow" advTm="15773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مستطيل 4"/>
          <p:cNvSpPr/>
          <p:nvPr/>
        </p:nvSpPr>
        <p:spPr>
          <a:xfrm>
            <a:off x="2135560" y="2060849"/>
            <a:ext cx="4680520" cy="3323987"/>
          </a:xfrm>
          <a:prstGeom prst="rect">
            <a:avLst/>
          </a:prstGeom>
        </p:spPr>
        <p:txBody>
          <a:bodyPr wrap="square">
            <a:spAutoFit/>
          </a:bodyPr>
          <a:lstStyle/>
          <a:p>
            <a:pPr algn="l" rtl="0">
              <a:lnSpc>
                <a:spcPct val="150000"/>
              </a:lnSpc>
            </a:pPr>
            <a:r>
              <a:rPr lang="en-US" sz="2000" b="1" dirty="0">
                <a:solidFill>
                  <a:srgbClr val="FF0000"/>
                </a:solidFill>
              </a:rPr>
              <a:t>5. Verbal characterizations </a:t>
            </a:r>
            <a:r>
              <a:rPr lang="en-US" sz="2000" dirty="0"/>
              <a:t>Other variables that are difficult to measure, such as team spirit or client – supplier cooperation, may take the form of verbal characterizations. These forms of data are acceptable and useful as long as the terminology is limited and is uniformly understood by all parties.</a:t>
            </a:r>
            <a:endParaRPr lang="ar-SA" sz="2000" dirty="0"/>
          </a:p>
        </p:txBody>
      </p:sp>
      <p:pic>
        <p:nvPicPr>
          <p:cNvPr id="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24192" y="2060849"/>
            <a:ext cx="3949452" cy="3406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Rounded Corners 1">
            <a:extLst>
              <a:ext uri="{FF2B5EF4-FFF2-40B4-BE49-F238E27FC236}">
                <a16:creationId xmlns="" xmlns:a16="http://schemas.microsoft.com/office/drawing/2014/main" id="{1868D065-27A0-7FB9-08A9-608018B2972A}"/>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3" name="Rectangle: Rounded Corners 2">
            <a:extLst>
              <a:ext uri="{FF2B5EF4-FFF2-40B4-BE49-F238E27FC236}">
                <a16:creationId xmlns="" xmlns:a16="http://schemas.microsoft.com/office/drawing/2014/main" id="{22649A5B-C3B9-E677-2DE0-17AD43A7BC30}"/>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Tree>
    <p:extLst>
      <p:ext uri="{BB962C8B-B14F-4D97-AF65-F5344CB8AC3E}">
        <p14:creationId xmlns:p14="http://schemas.microsoft.com/office/powerpoint/2010/main" val="1854174154"/>
      </p:ext>
    </p:extLst>
  </p:cSld>
  <p:clrMapOvr>
    <a:masterClrMapping/>
  </p:clrMapOvr>
  <mc:AlternateContent xmlns:mc="http://schemas.openxmlformats.org/markup-compatibility/2006" xmlns:p14="http://schemas.microsoft.com/office/powerpoint/2010/main">
    <mc:Choice Requires="p14">
      <p:transition spd="slow" p14:dur="2000" advTm="101720"/>
    </mc:Choice>
    <mc:Fallback xmlns="">
      <p:transition spd="slow" advTm="10172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6" name="مستطيل 5"/>
          <p:cNvSpPr/>
          <p:nvPr/>
        </p:nvSpPr>
        <p:spPr>
          <a:xfrm>
            <a:off x="3904786" y="1162915"/>
            <a:ext cx="3734356" cy="461665"/>
          </a:xfrm>
          <a:prstGeom prst="rect">
            <a:avLst/>
          </a:prstGeom>
        </p:spPr>
        <p:txBody>
          <a:bodyPr wrap="none">
            <a:spAutoFit/>
          </a:bodyPr>
          <a:lstStyle/>
          <a:p>
            <a:r>
              <a:rPr lang="en-US" sz="2400" b="1" dirty="0">
                <a:solidFill>
                  <a:srgbClr val="C00000"/>
                </a:solidFill>
              </a:rPr>
              <a:t>Reporting and Report Types</a:t>
            </a:r>
            <a:endParaRPr lang="ar-SA" sz="2400" b="1" dirty="0">
              <a:solidFill>
                <a:srgbClr val="C00000"/>
              </a:solidFill>
            </a:endParaRPr>
          </a:p>
        </p:txBody>
      </p:sp>
      <p:sp>
        <p:nvSpPr>
          <p:cNvPr id="7" name="مستطيل 6"/>
          <p:cNvSpPr/>
          <p:nvPr/>
        </p:nvSpPr>
        <p:spPr>
          <a:xfrm>
            <a:off x="1703512" y="1700808"/>
            <a:ext cx="8136904" cy="4708981"/>
          </a:xfrm>
          <a:prstGeom prst="rect">
            <a:avLst/>
          </a:prstGeom>
        </p:spPr>
        <p:txBody>
          <a:bodyPr wrap="square">
            <a:spAutoFit/>
          </a:bodyPr>
          <a:lstStyle/>
          <a:p>
            <a:pPr algn="l" rtl="0">
              <a:lnSpc>
                <a:spcPct val="150000"/>
              </a:lnSpc>
              <a:buFont typeface="Wingdings" panose="05000000000000000000" pitchFamily="2" charset="2"/>
              <a:buChar char="q"/>
            </a:pPr>
            <a:r>
              <a:rPr lang="en-US" sz="2000" dirty="0"/>
              <a:t> There are three distinct types of reports: </a:t>
            </a:r>
            <a:r>
              <a:rPr lang="en-US" sz="2000" b="1" dirty="0">
                <a:solidFill>
                  <a:srgbClr val="C00000"/>
                </a:solidFill>
              </a:rPr>
              <a:t>routine,  exception, and special analysis</a:t>
            </a:r>
            <a:r>
              <a:rPr lang="en-US" sz="2000" dirty="0"/>
              <a:t>:</a:t>
            </a:r>
          </a:p>
          <a:p>
            <a:pPr algn="l" rtl="0">
              <a:lnSpc>
                <a:spcPct val="150000"/>
              </a:lnSpc>
            </a:pPr>
            <a:r>
              <a:rPr lang="en-US" sz="2000" b="1" dirty="0">
                <a:solidFill>
                  <a:srgbClr val="C00000"/>
                </a:solidFill>
              </a:rPr>
              <a:t>Exception reports </a:t>
            </a:r>
            <a:r>
              <a:rPr lang="en-US" sz="2000" dirty="0"/>
              <a:t>are primarily intended for special decisions or unexpected situations in which affected team members and outside managers need to be made aware of a change, and the change itself needs to be documented.</a:t>
            </a:r>
          </a:p>
          <a:p>
            <a:pPr algn="l" rtl="0">
              <a:lnSpc>
                <a:spcPct val="150000"/>
              </a:lnSpc>
            </a:pPr>
            <a:r>
              <a:rPr lang="en-US" sz="2000" b="1" dirty="0">
                <a:solidFill>
                  <a:srgbClr val="C00000"/>
                </a:solidFill>
              </a:rPr>
              <a:t>Special analysis reports </a:t>
            </a:r>
            <a:r>
              <a:rPr lang="en-US" sz="2000" dirty="0"/>
              <a:t>are prepared to disseminate the results of a special study in a project concerning a particular opportunity or problem for the project. They may be distributed to top management, other project managers who would benefit from the knowledge, functional managers, or anyone who might be affected or interested.</a:t>
            </a:r>
            <a:endParaRPr lang="ar-SA" sz="2000"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2384" y="1844824"/>
            <a:ext cx="2275799" cy="15121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Rounded Corners 1">
            <a:extLst>
              <a:ext uri="{FF2B5EF4-FFF2-40B4-BE49-F238E27FC236}">
                <a16:creationId xmlns="" xmlns:a16="http://schemas.microsoft.com/office/drawing/2014/main" id="{41C5E17C-13DA-A85A-A13C-3D33356296F7}"/>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3" name="Rectangle: Rounded Corners 2">
            <a:extLst>
              <a:ext uri="{FF2B5EF4-FFF2-40B4-BE49-F238E27FC236}">
                <a16:creationId xmlns="" xmlns:a16="http://schemas.microsoft.com/office/drawing/2014/main" id="{559AFA4F-CB4F-8387-28C4-28157C9B5453}"/>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Tree>
    <p:extLst>
      <p:ext uri="{BB962C8B-B14F-4D97-AF65-F5344CB8AC3E}">
        <p14:creationId xmlns:p14="http://schemas.microsoft.com/office/powerpoint/2010/main" val="1447661665"/>
      </p:ext>
    </p:extLst>
  </p:cSld>
  <p:clrMapOvr>
    <a:masterClrMapping/>
  </p:clrMapOvr>
  <mc:AlternateContent xmlns:mc="http://schemas.openxmlformats.org/markup-compatibility/2006" xmlns:p14="http://schemas.microsoft.com/office/powerpoint/2010/main">
    <mc:Choice Requires="p14">
      <p:transition spd="slow" p14:dur="2000" advTm="204256"/>
    </mc:Choice>
    <mc:Fallback xmlns="">
      <p:transition spd="slow" advTm="204256"/>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مستطيل 7"/>
          <p:cNvSpPr/>
          <p:nvPr/>
        </p:nvSpPr>
        <p:spPr>
          <a:xfrm>
            <a:off x="1919536" y="1582341"/>
            <a:ext cx="7128792" cy="4708981"/>
          </a:xfrm>
          <a:prstGeom prst="rect">
            <a:avLst/>
          </a:prstGeom>
        </p:spPr>
        <p:txBody>
          <a:bodyPr wrap="square">
            <a:spAutoFit/>
          </a:bodyPr>
          <a:lstStyle/>
          <a:p>
            <a:pPr algn="l" rtl="0">
              <a:lnSpc>
                <a:spcPct val="150000"/>
              </a:lnSpc>
            </a:pPr>
            <a:r>
              <a:rPr lang="en-US" sz="2000" b="1" dirty="0"/>
              <a:t>In addition to the benefits of reports for the purposes of control, they offer these benefits.</a:t>
            </a:r>
          </a:p>
          <a:p>
            <a:pPr marL="514350" indent="-514350" algn="l" rtl="0">
              <a:lnSpc>
                <a:spcPct val="150000"/>
              </a:lnSpc>
              <a:buFont typeface="+mj-lt"/>
              <a:buAutoNum type="arabicPeriod"/>
            </a:pPr>
            <a:r>
              <a:rPr lang="en-US" sz="2000" dirty="0"/>
              <a:t>They provide the mutual understanding between stakeholders in a project regarding the goals, progress, difficulties, successes, and other ongoing events of importance to the project.</a:t>
            </a:r>
          </a:p>
          <a:p>
            <a:pPr marL="514350" indent="-514350" algn="l" rtl="0">
              <a:lnSpc>
                <a:spcPct val="150000"/>
              </a:lnSpc>
              <a:buFont typeface="+mj-lt"/>
              <a:buAutoNum type="arabicPeriod"/>
            </a:pPr>
            <a:r>
              <a:rPr lang="en-US" sz="2000" dirty="0"/>
              <a:t>They help communicate the need for coordination among those working on the tasks and subtasks of the project.</a:t>
            </a:r>
          </a:p>
          <a:p>
            <a:pPr marL="514350" indent="-514350" algn="l" rtl="0">
              <a:lnSpc>
                <a:spcPct val="150000"/>
              </a:lnSpc>
              <a:buFont typeface="+mj-lt"/>
              <a:buAutoNum type="arabicPeriod"/>
            </a:pPr>
            <a:r>
              <a:rPr lang="en-US" sz="2000" dirty="0"/>
              <a:t>They establish and maintain a communication network for global projects.</a:t>
            </a:r>
          </a:p>
        </p:txBody>
      </p:sp>
      <p:sp>
        <p:nvSpPr>
          <p:cNvPr id="10" name="مستطيل 9"/>
          <p:cNvSpPr/>
          <p:nvPr/>
        </p:nvSpPr>
        <p:spPr>
          <a:xfrm>
            <a:off x="3781456" y="1052737"/>
            <a:ext cx="3734356" cy="461665"/>
          </a:xfrm>
          <a:prstGeom prst="rect">
            <a:avLst/>
          </a:prstGeom>
        </p:spPr>
        <p:txBody>
          <a:bodyPr wrap="none">
            <a:spAutoFit/>
          </a:bodyPr>
          <a:lstStyle/>
          <a:p>
            <a:r>
              <a:rPr lang="en-US" sz="2400" b="1" dirty="0">
                <a:solidFill>
                  <a:srgbClr val="C00000"/>
                </a:solidFill>
              </a:rPr>
              <a:t>Reporting and Report Types</a:t>
            </a:r>
            <a:endParaRPr lang="ar-SA" sz="2400" b="1" dirty="0">
              <a:solidFill>
                <a:srgbClr val="C00000"/>
              </a:solidFill>
            </a:endParaRPr>
          </a:p>
        </p:txBody>
      </p:sp>
      <p:sp>
        <p:nvSpPr>
          <p:cNvPr id="2" name="Rectangle: Rounded Corners 1">
            <a:extLst>
              <a:ext uri="{FF2B5EF4-FFF2-40B4-BE49-F238E27FC236}">
                <a16:creationId xmlns="" xmlns:a16="http://schemas.microsoft.com/office/drawing/2014/main" id="{8E282619-1518-1B3F-22BE-883F27AF1E67}"/>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3" name="Rectangle: Rounded Corners 2">
            <a:extLst>
              <a:ext uri="{FF2B5EF4-FFF2-40B4-BE49-F238E27FC236}">
                <a16:creationId xmlns="" xmlns:a16="http://schemas.microsoft.com/office/drawing/2014/main" id="{14DACE33-FD3D-115E-D22D-DA80AE84449F}"/>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pic>
        <p:nvPicPr>
          <p:cNvPr id="1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52384" y="1844824"/>
            <a:ext cx="2275799" cy="15121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44577182"/>
      </p:ext>
    </p:extLst>
  </p:cSld>
  <p:clrMapOvr>
    <a:masterClrMapping/>
  </p:clrMapOvr>
  <mc:AlternateContent xmlns:mc="http://schemas.openxmlformats.org/markup-compatibility/2006" xmlns:p14="http://schemas.microsoft.com/office/powerpoint/2010/main">
    <mc:Choice Requires="p14">
      <p:transition spd="slow" p14:dur="2000" advTm="105144"/>
    </mc:Choice>
    <mc:Fallback xmlns="">
      <p:transition spd="slow" advTm="10514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مستطيل 6"/>
          <p:cNvSpPr/>
          <p:nvPr/>
        </p:nvSpPr>
        <p:spPr>
          <a:xfrm>
            <a:off x="2063552" y="1629649"/>
            <a:ext cx="6192688" cy="3785652"/>
          </a:xfrm>
          <a:prstGeom prst="rect">
            <a:avLst/>
          </a:prstGeom>
        </p:spPr>
        <p:txBody>
          <a:bodyPr wrap="square">
            <a:spAutoFit/>
          </a:bodyPr>
          <a:lstStyle/>
          <a:p>
            <a:pPr algn="l" rtl="0">
              <a:lnSpc>
                <a:spcPct val="150000"/>
              </a:lnSpc>
            </a:pPr>
            <a:r>
              <a:rPr lang="en-US" sz="2000" dirty="0"/>
              <a:t>4. </a:t>
            </a:r>
            <a:r>
              <a:rPr lang="ar-EG" sz="2000" dirty="0" smtClean="0"/>
              <a:t>  </a:t>
            </a:r>
            <a:r>
              <a:rPr lang="en-US" sz="2000" dirty="0" smtClean="0"/>
              <a:t>Reports </a:t>
            </a:r>
            <a:r>
              <a:rPr lang="en-US" sz="2000" dirty="0"/>
              <a:t>can communicate changes in a timely and appropriate fashion, thus minimizing the confusion often encountered during such changes.</a:t>
            </a:r>
          </a:p>
          <a:p>
            <a:pPr algn="l" rtl="0">
              <a:lnSpc>
                <a:spcPct val="150000"/>
              </a:lnSpc>
            </a:pPr>
            <a:r>
              <a:rPr lang="en-US" sz="2000" dirty="0"/>
              <a:t>5. </a:t>
            </a:r>
            <a:r>
              <a:rPr lang="ar-EG" sz="2000" dirty="0" smtClean="0"/>
              <a:t>  </a:t>
            </a:r>
            <a:r>
              <a:rPr lang="en-US" sz="2000" dirty="0" smtClean="0"/>
              <a:t>They </a:t>
            </a:r>
            <a:r>
              <a:rPr lang="en-US" sz="2000" dirty="0"/>
              <a:t>help maintain the visibility of the project, and the project team, to top management, functional managers, colleagues, and clients.</a:t>
            </a:r>
          </a:p>
          <a:p>
            <a:pPr algn="l" rtl="0">
              <a:lnSpc>
                <a:spcPct val="150000"/>
              </a:lnSpc>
            </a:pPr>
            <a:r>
              <a:rPr lang="en-US" sz="2000" dirty="0" smtClean="0"/>
              <a:t>6.    Finally</a:t>
            </a:r>
            <a:r>
              <a:rPr lang="en-US" sz="2000" dirty="0"/>
              <a:t>,  status reports help keep the project team motivated.</a:t>
            </a:r>
            <a:endParaRPr lang="ar-SA" sz="2000" dirty="0"/>
          </a:p>
        </p:txBody>
      </p:sp>
      <p:sp>
        <p:nvSpPr>
          <p:cNvPr id="2" name="Rectangle: Rounded Corners 1">
            <a:extLst>
              <a:ext uri="{FF2B5EF4-FFF2-40B4-BE49-F238E27FC236}">
                <a16:creationId xmlns="" xmlns:a16="http://schemas.microsoft.com/office/drawing/2014/main" id="{90D26647-6755-6466-3095-31B165B5DEE8}"/>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3" name="Rectangle: Rounded Corners 2">
            <a:extLst>
              <a:ext uri="{FF2B5EF4-FFF2-40B4-BE49-F238E27FC236}">
                <a16:creationId xmlns="" xmlns:a16="http://schemas.microsoft.com/office/drawing/2014/main" id="{DD105F5C-0C57-1F52-392D-A5984834A055}"/>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pic>
        <p:nvPicPr>
          <p:cNvPr id="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2384" y="1844824"/>
            <a:ext cx="2275799" cy="15121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72744608"/>
      </p:ext>
    </p:extLst>
  </p:cSld>
  <p:clrMapOvr>
    <a:masterClrMapping/>
  </p:clrMapOvr>
  <mc:AlternateContent xmlns:mc="http://schemas.openxmlformats.org/markup-compatibility/2006" xmlns:p14="http://schemas.microsoft.com/office/powerpoint/2010/main">
    <mc:Choice Requires="p14">
      <p:transition spd="slow" p14:dur="2000" advTm="72743"/>
    </mc:Choice>
    <mc:Fallback xmlns="">
      <p:transition spd="slow" advTm="72743"/>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38329" y="1760005"/>
            <a:ext cx="4955591" cy="4414561"/>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3944809" y="2925486"/>
            <a:ext cx="4949111" cy="937949"/>
          </a:xfrm>
          <a:prstGeom prst="rect">
            <a:avLst/>
          </a:prstGeom>
        </p:spPr>
        <p:txBody>
          <a:bodyPr wrap="square">
            <a:spAutoFit/>
          </a:bodyPr>
          <a:lstStyle/>
          <a:p>
            <a:pPr algn="ctr">
              <a:lnSpc>
                <a:spcPct val="120000"/>
              </a:lnSpc>
            </a:pPr>
            <a:r>
              <a:rPr lang="en-US" sz="2400" b="1" dirty="0">
                <a:solidFill>
                  <a:schemeClr val="bg1"/>
                </a:solidFill>
                <a:latin typeface="Alexandria" charset="0"/>
                <a:cs typeface="Alexandria" charset="0"/>
              </a:rPr>
              <a:t>Talking about the Jadwa Cloud tool.</a:t>
            </a:r>
          </a:p>
        </p:txBody>
      </p:sp>
      <p:grpSp>
        <p:nvGrpSpPr>
          <p:cNvPr id="9" name="Group 8"/>
          <p:cNvGrpSpPr/>
          <p:nvPr/>
        </p:nvGrpSpPr>
        <p:grpSpPr>
          <a:xfrm>
            <a:off x="3759766" y="1591960"/>
            <a:ext cx="1190600" cy="993910"/>
            <a:chOff x="5641526" y="3499567"/>
            <a:chExt cx="1190600" cy="993910"/>
          </a:xfrm>
        </p:grpSpPr>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10</a:t>
              </a:r>
              <a:endParaRPr lang="en-US" sz="3600" b="1" dirty="0">
                <a:solidFill>
                  <a:schemeClr val="bg1"/>
                </a:solidFill>
                <a:latin typeface="Alexandria" charset="0"/>
                <a:cs typeface="Alexandria" charset="0"/>
              </a:endParaRPr>
            </a:p>
          </p:txBody>
        </p:sp>
      </p:gr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264283717"/>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مستطيل 6"/>
          <p:cNvSpPr/>
          <p:nvPr/>
        </p:nvSpPr>
        <p:spPr>
          <a:xfrm>
            <a:off x="2351584" y="1916832"/>
            <a:ext cx="4320480" cy="4154984"/>
          </a:xfrm>
          <a:prstGeom prst="rect">
            <a:avLst/>
          </a:prstGeom>
        </p:spPr>
        <p:txBody>
          <a:bodyPr wrap="square">
            <a:spAutoFit/>
          </a:bodyPr>
          <a:lstStyle/>
          <a:p>
            <a:pPr algn="l" rtl="0">
              <a:lnSpc>
                <a:spcPct val="150000"/>
              </a:lnSpc>
            </a:pPr>
            <a:r>
              <a:rPr lang="en-US" sz="2400" dirty="0" smtClean="0"/>
              <a:t>Jadwa</a:t>
            </a:r>
            <a:r>
              <a:rPr lang="ar-AE" sz="2400" dirty="0" smtClean="0"/>
              <a:t> </a:t>
            </a:r>
            <a:r>
              <a:rPr lang="en-US" sz="2400" dirty="0" smtClean="0"/>
              <a:t>Cloud </a:t>
            </a:r>
            <a:r>
              <a:rPr lang="en-US" sz="2400" dirty="0"/>
              <a:t>is a Saudi-made application specializing in preparing economic feasibility studies, and it is specifically geared towards the Saudi and Gulf markets</a:t>
            </a:r>
            <a:r>
              <a:rPr lang="en-US" sz="2400" dirty="0" smtClean="0"/>
              <a:t>.</a:t>
            </a:r>
            <a:endParaRPr lang="ar-AE" sz="2400" dirty="0" smtClean="0"/>
          </a:p>
          <a:p>
            <a:pPr algn="l" rtl="0"/>
            <a:endParaRPr lang="ar-AE" sz="2400" dirty="0" smtClean="0"/>
          </a:p>
          <a:p>
            <a:pPr algn="just" rtl="0"/>
            <a:endParaRPr lang="en-US" sz="2400" dirty="0"/>
          </a:p>
        </p:txBody>
      </p:sp>
      <p:sp>
        <p:nvSpPr>
          <p:cNvPr id="8" name="مستطيل 7"/>
          <p:cNvSpPr/>
          <p:nvPr/>
        </p:nvSpPr>
        <p:spPr>
          <a:xfrm>
            <a:off x="4727848" y="1201578"/>
            <a:ext cx="1846724" cy="461665"/>
          </a:xfrm>
          <a:prstGeom prst="rect">
            <a:avLst/>
          </a:prstGeom>
        </p:spPr>
        <p:txBody>
          <a:bodyPr wrap="none">
            <a:spAutoFit/>
          </a:bodyPr>
          <a:lstStyle/>
          <a:p>
            <a:r>
              <a:rPr lang="en-US" sz="2400" b="1" dirty="0">
                <a:solidFill>
                  <a:srgbClr val="C00000"/>
                </a:solidFill>
              </a:rPr>
              <a:t> Introduction</a:t>
            </a:r>
          </a:p>
        </p:txBody>
      </p:sp>
      <p:sp>
        <p:nvSpPr>
          <p:cNvPr id="2" name="Rectangle: Rounded Corners 1">
            <a:extLst>
              <a:ext uri="{FF2B5EF4-FFF2-40B4-BE49-F238E27FC236}">
                <a16:creationId xmlns="" xmlns:a16="http://schemas.microsoft.com/office/drawing/2014/main" id="{22C3BCA9-7BFE-3069-F716-044BA311F57A}"/>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3" name="Rectangle: Rounded Corners 2">
            <a:extLst>
              <a:ext uri="{FF2B5EF4-FFF2-40B4-BE49-F238E27FC236}">
                <a16:creationId xmlns="" xmlns:a16="http://schemas.microsoft.com/office/drawing/2014/main" id="{141F96D7-9EBF-16E0-A9A5-500E5D2B64B2}"/>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
        <p:nvSpPr>
          <p:cNvPr id="9" name="TextBox 8"/>
          <p:cNvSpPr txBox="1"/>
          <p:nvPr/>
        </p:nvSpPr>
        <p:spPr>
          <a:xfrm>
            <a:off x="2207568" y="261474"/>
            <a:ext cx="7327538" cy="523220"/>
          </a:xfrm>
          <a:prstGeom prst="rect">
            <a:avLst/>
          </a:prstGeom>
          <a:noFill/>
        </p:spPr>
        <p:txBody>
          <a:bodyPr wrap="square" rtlCol="0">
            <a:spAutoFit/>
          </a:bodyPr>
          <a:lstStyle/>
          <a:p>
            <a:pPr algn="ctr" rtl="0"/>
            <a:r>
              <a:rPr lang="en-US" sz="2800" b="1" dirty="0">
                <a:solidFill>
                  <a:srgbClr val="00B0F0"/>
                </a:solidFill>
                <a:latin typeface="Alexandria" charset="0"/>
                <a:cs typeface="Alexandria" charset="0"/>
              </a:rPr>
              <a:t>Jadwa Cloud</a:t>
            </a:r>
            <a:endParaRPr lang="en-US" sz="2800" b="1" dirty="0" smtClean="0">
              <a:solidFill>
                <a:srgbClr val="00B0F0"/>
              </a:solidFill>
              <a:latin typeface="Alexandria" charset="0"/>
              <a:cs typeface="Alexandria" charset="0"/>
            </a:endParaRPr>
          </a:p>
        </p:txBody>
      </p:sp>
    </p:spTree>
    <p:extLst>
      <p:ext uri="{BB962C8B-B14F-4D97-AF65-F5344CB8AC3E}">
        <p14:creationId xmlns:p14="http://schemas.microsoft.com/office/powerpoint/2010/main" val="3412272492"/>
      </p:ext>
    </p:extLst>
  </p:cSld>
  <p:clrMapOvr>
    <a:masterClrMapping/>
  </p:clrMapOvr>
  <mc:AlternateContent xmlns:mc="http://schemas.openxmlformats.org/markup-compatibility/2006" xmlns:p14="http://schemas.microsoft.com/office/powerpoint/2010/main">
    <mc:Choice Requires="p14">
      <p:transition spd="slow" p14:dur="2000" advTm="197298"/>
    </mc:Choice>
    <mc:Fallback xmlns="">
      <p:transition spd="slow" advTm="197298"/>
    </mc:Fallback>
  </mc:AlternateContent>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5545561" y="1068131"/>
            <a:ext cx="1813253" cy="461665"/>
          </a:xfrm>
          <a:prstGeom prst="rect">
            <a:avLst/>
          </a:prstGeom>
        </p:spPr>
        <p:txBody>
          <a:bodyPr wrap="none">
            <a:spAutoFit/>
          </a:bodyPr>
          <a:lstStyle/>
          <a:p>
            <a:r>
              <a:rPr lang="en-US" sz="2400" b="1" dirty="0">
                <a:solidFill>
                  <a:srgbClr val="C00000"/>
                </a:solidFill>
              </a:rPr>
              <a:t>Key Features</a:t>
            </a:r>
          </a:p>
        </p:txBody>
      </p:sp>
      <p:sp>
        <p:nvSpPr>
          <p:cNvPr id="6" name="مستطيل 5"/>
          <p:cNvSpPr/>
          <p:nvPr/>
        </p:nvSpPr>
        <p:spPr>
          <a:xfrm>
            <a:off x="1847528" y="1427450"/>
            <a:ext cx="4392488" cy="4708981"/>
          </a:xfrm>
          <a:prstGeom prst="rect">
            <a:avLst/>
          </a:prstGeom>
        </p:spPr>
        <p:txBody>
          <a:bodyPr wrap="square">
            <a:spAutoFit/>
          </a:bodyPr>
          <a:lstStyle/>
          <a:p>
            <a:pPr marL="342900" indent="-342900" algn="l" rtl="0">
              <a:buAutoNum type="arabicPeriod"/>
            </a:pPr>
            <a:r>
              <a:rPr lang="en-US" sz="2000" dirty="0" smtClean="0">
                <a:solidFill>
                  <a:srgbClr val="00B050"/>
                </a:solidFill>
              </a:rPr>
              <a:t>Regional </a:t>
            </a:r>
            <a:r>
              <a:rPr lang="en-US" sz="2000" dirty="0">
                <a:solidFill>
                  <a:srgbClr val="00B050"/>
                </a:solidFill>
              </a:rPr>
              <a:t>Specialization</a:t>
            </a:r>
            <a:r>
              <a:rPr lang="en-US" sz="2000" dirty="0" smtClean="0">
                <a:solidFill>
                  <a:srgbClr val="00B050"/>
                </a:solidFill>
              </a:rPr>
              <a:t>:</a:t>
            </a:r>
            <a:r>
              <a:rPr lang="ar-AE" sz="2000" dirty="0" smtClean="0">
                <a:solidFill>
                  <a:srgbClr val="00B050"/>
                </a:solidFill>
              </a:rPr>
              <a:t> </a:t>
            </a:r>
          </a:p>
          <a:p>
            <a:pPr marL="285750" indent="-285750" algn="l" rtl="0">
              <a:buFont typeface="Arial" panose="020B0604020202020204" pitchFamily="34" charset="0"/>
              <a:buChar char="•"/>
            </a:pPr>
            <a:r>
              <a:rPr lang="en-US" sz="2000" b="1" dirty="0" smtClean="0"/>
              <a:t>Local </a:t>
            </a:r>
            <a:r>
              <a:rPr lang="en-US" sz="2000" b="1" dirty="0"/>
              <a:t>databases: </a:t>
            </a:r>
            <a:r>
              <a:rPr lang="en-US" sz="2000" dirty="0"/>
              <a:t>Material prices, wages, and government requirements in Saudi Arabia and the Gulf countries</a:t>
            </a:r>
            <a:r>
              <a:rPr lang="en-US" sz="2000" dirty="0" smtClean="0"/>
              <a:t>.</a:t>
            </a:r>
            <a:endParaRPr lang="ar-AE" sz="2000" dirty="0" smtClean="0"/>
          </a:p>
          <a:p>
            <a:pPr marL="285750" indent="-285750" algn="l" rtl="0">
              <a:buFont typeface="Arial" panose="020B0604020202020204" pitchFamily="34" charset="0"/>
              <a:buChar char="•"/>
            </a:pPr>
            <a:r>
              <a:rPr lang="en-US" sz="2000" b="1" dirty="0" smtClean="0"/>
              <a:t>Compliant</a:t>
            </a:r>
            <a:r>
              <a:rPr lang="ar-AE" sz="2000" b="1" dirty="0" smtClean="0"/>
              <a:t>:</a:t>
            </a:r>
            <a:r>
              <a:rPr lang="en-US" sz="2000" b="1" dirty="0" smtClean="0"/>
              <a:t> </a:t>
            </a:r>
            <a:r>
              <a:rPr lang="en-US" sz="2000" dirty="0"/>
              <a:t>with the regulations of the General Authority for Small and Medium Enterprises (</a:t>
            </a:r>
            <a:r>
              <a:rPr lang="en-US" sz="2000" dirty="0" err="1"/>
              <a:t>Monsha'at</a:t>
            </a:r>
            <a:r>
              <a:rPr lang="en-US" sz="2000" dirty="0" smtClean="0"/>
              <a:t>).</a:t>
            </a:r>
            <a:endParaRPr lang="ar-AE" sz="2000" dirty="0" smtClean="0"/>
          </a:p>
          <a:p>
            <a:pPr marL="285750" indent="-285750" algn="l" rtl="0">
              <a:buFont typeface="Arial" panose="020B0604020202020204" pitchFamily="34" charset="0"/>
              <a:buChar char="•"/>
            </a:pPr>
            <a:r>
              <a:rPr lang="en-US" sz="2000" b="1" dirty="0" smtClean="0"/>
              <a:t>Includes </a:t>
            </a:r>
            <a:r>
              <a:rPr lang="en-US" sz="2000" b="1" dirty="0"/>
              <a:t>requirements for: </a:t>
            </a:r>
            <a:r>
              <a:rPr lang="en-US" sz="2000" dirty="0"/>
              <a:t>Municipal licenses, taxes, and social insurance</a:t>
            </a:r>
            <a:r>
              <a:rPr lang="en-US" sz="2000" dirty="0" smtClean="0"/>
              <a:t>.</a:t>
            </a:r>
            <a:endParaRPr lang="ar-AE" sz="2000" dirty="0" smtClean="0"/>
          </a:p>
          <a:p>
            <a:pPr algn="l" rtl="0"/>
            <a:r>
              <a:rPr lang="en-US" sz="2000" dirty="0" smtClean="0"/>
              <a:t>2</a:t>
            </a:r>
            <a:r>
              <a:rPr lang="en-US" sz="2000" dirty="0"/>
              <a:t>. </a:t>
            </a:r>
            <a:r>
              <a:rPr lang="en-US" sz="2000" dirty="0">
                <a:solidFill>
                  <a:srgbClr val="00B050"/>
                </a:solidFill>
              </a:rPr>
              <a:t>Ease of Use</a:t>
            </a:r>
            <a:r>
              <a:rPr lang="en-US" sz="2000" dirty="0" smtClean="0">
                <a:solidFill>
                  <a:srgbClr val="00B050"/>
                </a:solidFill>
              </a:rPr>
              <a:t>:</a:t>
            </a:r>
            <a:endParaRPr lang="ar-AE" sz="2000" dirty="0" smtClean="0">
              <a:solidFill>
                <a:srgbClr val="00B050"/>
              </a:solidFill>
            </a:endParaRPr>
          </a:p>
          <a:p>
            <a:pPr marL="285750" indent="-285750" algn="l" rtl="0">
              <a:buFont typeface="Arial" panose="020B0604020202020204" pitchFamily="34" charset="0"/>
              <a:buChar char="•"/>
            </a:pPr>
            <a:r>
              <a:rPr lang="en-US" sz="2000" dirty="0" smtClean="0"/>
              <a:t>Smooth </a:t>
            </a:r>
            <a:r>
              <a:rPr lang="en-US" sz="2000" dirty="0"/>
              <a:t>Arabic interface</a:t>
            </a:r>
            <a:r>
              <a:rPr lang="en-US" sz="2000" dirty="0" smtClean="0"/>
              <a:t>.</a:t>
            </a:r>
            <a:endParaRPr lang="ar-AE" sz="2000" dirty="0" smtClean="0"/>
          </a:p>
          <a:p>
            <a:pPr marL="285750" indent="-285750" algn="l" rtl="0">
              <a:buFont typeface="Arial" panose="020B0604020202020204" pitchFamily="34" charset="0"/>
              <a:buChar char="•"/>
            </a:pPr>
            <a:r>
              <a:rPr lang="en-US" sz="2000" dirty="0" smtClean="0"/>
              <a:t>Step-by-step </a:t>
            </a:r>
            <a:r>
              <a:rPr lang="en-US" sz="2000" dirty="0"/>
              <a:t>instructions</a:t>
            </a:r>
            <a:r>
              <a:rPr lang="en-US" sz="2000" dirty="0" smtClean="0"/>
              <a:t>.</a:t>
            </a:r>
            <a:endParaRPr lang="ar-AE" sz="2000" dirty="0" smtClean="0"/>
          </a:p>
          <a:p>
            <a:pPr marL="285750" indent="-285750" algn="l" rtl="0">
              <a:buFont typeface="Arial" panose="020B0604020202020204" pitchFamily="34" charset="0"/>
              <a:buChar char="•"/>
            </a:pPr>
            <a:r>
              <a:rPr lang="en-US" sz="2000" dirty="0" smtClean="0"/>
              <a:t>No </a:t>
            </a:r>
            <a:r>
              <a:rPr lang="en-US" sz="2000" dirty="0"/>
              <a:t>advanced financial expertise required.</a:t>
            </a:r>
            <a:endParaRPr lang="ar-SA" sz="2000" dirty="0"/>
          </a:p>
        </p:txBody>
      </p:sp>
      <p:sp>
        <p:nvSpPr>
          <p:cNvPr id="3" name="Rectangle: Rounded Corners 2">
            <a:extLst>
              <a:ext uri="{FF2B5EF4-FFF2-40B4-BE49-F238E27FC236}">
                <a16:creationId xmlns="" xmlns:a16="http://schemas.microsoft.com/office/drawing/2014/main" id="{3AC1A4A7-C0BB-AE44-E19D-5399525F1A6C}"/>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4" name="Rectangle: Rounded Corners 3">
            <a:extLst>
              <a:ext uri="{FF2B5EF4-FFF2-40B4-BE49-F238E27FC236}">
                <a16:creationId xmlns="" xmlns:a16="http://schemas.microsoft.com/office/drawing/2014/main" id="{3D235047-B796-B31F-B8ED-78C51E7173C7}"/>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
        <p:nvSpPr>
          <p:cNvPr id="8" name="TextBox 7"/>
          <p:cNvSpPr txBox="1"/>
          <p:nvPr/>
        </p:nvSpPr>
        <p:spPr>
          <a:xfrm>
            <a:off x="2207568" y="261474"/>
            <a:ext cx="7327538" cy="523220"/>
          </a:xfrm>
          <a:prstGeom prst="rect">
            <a:avLst/>
          </a:prstGeom>
          <a:noFill/>
        </p:spPr>
        <p:txBody>
          <a:bodyPr wrap="square" rtlCol="0">
            <a:spAutoFit/>
          </a:bodyPr>
          <a:lstStyle/>
          <a:p>
            <a:pPr algn="ctr" rtl="0"/>
            <a:r>
              <a:rPr lang="en-US" sz="2800" b="1" dirty="0">
                <a:solidFill>
                  <a:srgbClr val="00B0F0"/>
                </a:solidFill>
                <a:latin typeface="Alexandria" charset="0"/>
                <a:cs typeface="Alexandria" charset="0"/>
              </a:rPr>
              <a:t>Jadwa Cloud</a:t>
            </a:r>
            <a:endParaRPr lang="en-US" sz="2800" b="1" dirty="0" smtClean="0">
              <a:solidFill>
                <a:srgbClr val="00B0F0"/>
              </a:solidFill>
              <a:latin typeface="Alexandria" charset="0"/>
              <a:cs typeface="Alexandria" charset="0"/>
            </a:endParaRPr>
          </a:p>
        </p:txBody>
      </p:sp>
      <p:sp>
        <p:nvSpPr>
          <p:cNvPr id="9" name="مستطيل 5"/>
          <p:cNvSpPr/>
          <p:nvPr/>
        </p:nvSpPr>
        <p:spPr>
          <a:xfrm>
            <a:off x="6744072" y="1427450"/>
            <a:ext cx="4968552" cy="4708981"/>
          </a:xfrm>
          <a:prstGeom prst="rect">
            <a:avLst/>
          </a:prstGeom>
        </p:spPr>
        <p:txBody>
          <a:bodyPr wrap="square">
            <a:spAutoFit/>
          </a:bodyPr>
          <a:lstStyle/>
          <a:p>
            <a:pPr algn="l" rtl="0"/>
            <a:r>
              <a:rPr lang="en-US" dirty="0">
                <a:solidFill>
                  <a:srgbClr val="00B050"/>
                </a:solidFill>
              </a:rPr>
              <a:t>3. </a:t>
            </a:r>
            <a:r>
              <a:rPr lang="en-US" sz="2000" dirty="0">
                <a:solidFill>
                  <a:srgbClr val="00B050"/>
                </a:solidFill>
              </a:rPr>
              <a:t>Comprehensive Analysis</a:t>
            </a:r>
            <a:r>
              <a:rPr lang="en-US" sz="2000" dirty="0" smtClean="0">
                <a:solidFill>
                  <a:srgbClr val="00B050"/>
                </a:solidFill>
              </a:rPr>
              <a:t>:</a:t>
            </a:r>
            <a:endParaRPr lang="ar-AE" sz="2000" dirty="0" smtClean="0">
              <a:solidFill>
                <a:srgbClr val="00B050"/>
              </a:solidFill>
            </a:endParaRPr>
          </a:p>
          <a:p>
            <a:pPr marL="285750" indent="-285750" algn="l" rtl="0">
              <a:buFont typeface="Arial" panose="020B0604020202020204" pitchFamily="34" charset="0"/>
              <a:buChar char="•"/>
            </a:pPr>
            <a:r>
              <a:rPr lang="en-US" sz="2000" b="1" dirty="0" smtClean="0"/>
              <a:t>Market </a:t>
            </a:r>
            <a:r>
              <a:rPr lang="en-US" sz="2000" b="1" dirty="0"/>
              <a:t>Analysis: </a:t>
            </a:r>
            <a:r>
              <a:rPr lang="en-US" sz="2000" dirty="0"/>
              <a:t>Market size, competition, and target customers</a:t>
            </a:r>
            <a:r>
              <a:rPr lang="en-US" sz="2000" dirty="0" smtClean="0"/>
              <a:t>.</a:t>
            </a:r>
            <a:endParaRPr lang="ar-AE" sz="2000" dirty="0" smtClean="0"/>
          </a:p>
          <a:p>
            <a:pPr marL="285750" indent="-285750" algn="l" rtl="0">
              <a:buFont typeface="Arial" panose="020B0604020202020204" pitchFamily="34" charset="0"/>
              <a:buChar char="•"/>
            </a:pPr>
            <a:r>
              <a:rPr lang="en-US" sz="2000" b="1" dirty="0" smtClean="0"/>
              <a:t>Technical </a:t>
            </a:r>
            <a:r>
              <a:rPr lang="en-US" sz="2000" b="1" dirty="0"/>
              <a:t>Analysis: </a:t>
            </a:r>
            <a:r>
              <a:rPr lang="en-US" sz="2000" dirty="0"/>
              <a:t>Project needs for location, equipment, and labor</a:t>
            </a:r>
            <a:r>
              <a:rPr lang="en-US" sz="2000" dirty="0" smtClean="0"/>
              <a:t>.</a:t>
            </a:r>
            <a:endParaRPr lang="ar-AE" sz="2000" dirty="0" smtClean="0"/>
          </a:p>
          <a:p>
            <a:pPr marL="285750" indent="-285750" algn="l" rtl="0">
              <a:buFont typeface="Arial" panose="020B0604020202020204" pitchFamily="34" charset="0"/>
              <a:buChar char="•"/>
            </a:pPr>
            <a:r>
              <a:rPr lang="en-US" sz="2000" b="1" dirty="0" smtClean="0"/>
              <a:t>Financial </a:t>
            </a:r>
            <a:r>
              <a:rPr lang="en-US" sz="2000" b="1" dirty="0"/>
              <a:t>Analysis: </a:t>
            </a:r>
            <a:r>
              <a:rPr lang="en-US" sz="2000" dirty="0"/>
              <a:t>Comprehensive and detailed</a:t>
            </a:r>
            <a:r>
              <a:rPr lang="en-US" sz="2000" dirty="0" smtClean="0"/>
              <a:t>.</a:t>
            </a:r>
            <a:endParaRPr lang="ar-AE" sz="2000" dirty="0" smtClean="0"/>
          </a:p>
          <a:p>
            <a:pPr marL="285750" indent="-285750" algn="l" rtl="0">
              <a:buFont typeface="Arial" panose="020B0604020202020204" pitchFamily="34" charset="0"/>
              <a:buChar char="•"/>
            </a:pPr>
            <a:r>
              <a:rPr lang="en-US" sz="2000" b="1" dirty="0" smtClean="0"/>
              <a:t>Risk </a:t>
            </a:r>
            <a:r>
              <a:rPr lang="en-US" sz="2000" b="1" dirty="0"/>
              <a:t>Analysis: </a:t>
            </a:r>
            <a:r>
              <a:rPr lang="en-US" sz="2000" dirty="0"/>
              <a:t>With multiple scenarios</a:t>
            </a:r>
            <a:r>
              <a:rPr lang="en-US" sz="2000" dirty="0" smtClean="0"/>
              <a:t>.</a:t>
            </a:r>
            <a:endParaRPr lang="ar-AE" sz="2000" dirty="0" smtClean="0"/>
          </a:p>
          <a:p>
            <a:pPr algn="l" rtl="0"/>
            <a:r>
              <a:rPr lang="en-US" sz="2000" dirty="0" smtClean="0">
                <a:solidFill>
                  <a:srgbClr val="00B050"/>
                </a:solidFill>
              </a:rPr>
              <a:t>4</a:t>
            </a:r>
            <a:r>
              <a:rPr lang="en-US" sz="2000" dirty="0">
                <a:solidFill>
                  <a:srgbClr val="00B050"/>
                </a:solidFill>
              </a:rPr>
              <a:t>. Professional Outputs</a:t>
            </a:r>
            <a:r>
              <a:rPr lang="en-US" sz="2000" dirty="0" smtClean="0">
                <a:solidFill>
                  <a:srgbClr val="00B050"/>
                </a:solidFill>
              </a:rPr>
              <a:t>:</a:t>
            </a:r>
            <a:endParaRPr lang="ar-AE" sz="2000" dirty="0" smtClean="0">
              <a:solidFill>
                <a:srgbClr val="00B050"/>
              </a:solidFill>
            </a:endParaRPr>
          </a:p>
          <a:p>
            <a:pPr marL="285750" indent="-285750" algn="l" rtl="0">
              <a:buFont typeface="Arial" panose="020B0604020202020204" pitchFamily="34" charset="0"/>
              <a:buChar char="•"/>
            </a:pPr>
            <a:r>
              <a:rPr lang="en-US" sz="2000" dirty="0" smtClean="0"/>
              <a:t>Ready-made </a:t>
            </a:r>
            <a:r>
              <a:rPr lang="en-US" sz="2000" dirty="0"/>
              <a:t>reports in PDF format</a:t>
            </a:r>
            <a:r>
              <a:rPr lang="en-US" sz="2000" dirty="0" smtClean="0"/>
              <a:t>.</a:t>
            </a:r>
            <a:endParaRPr lang="ar-AE" sz="2000" dirty="0" smtClean="0"/>
          </a:p>
          <a:p>
            <a:pPr marL="285750" indent="-285750" algn="l" rtl="0">
              <a:buFont typeface="Arial" panose="020B0604020202020204" pitchFamily="34" charset="0"/>
              <a:buChar char="•"/>
            </a:pPr>
            <a:r>
              <a:rPr lang="en-US" sz="2000" dirty="0" smtClean="0"/>
              <a:t>Automatically </a:t>
            </a:r>
            <a:r>
              <a:rPr lang="en-US" sz="2000" dirty="0"/>
              <a:t>generated tables and graphs</a:t>
            </a:r>
            <a:r>
              <a:rPr lang="en-US" sz="2000" dirty="0" smtClean="0"/>
              <a:t>.</a:t>
            </a:r>
            <a:endParaRPr lang="ar-AE" sz="2000" dirty="0" smtClean="0"/>
          </a:p>
          <a:p>
            <a:pPr marL="285750" indent="-285750" algn="l" rtl="0">
              <a:buFont typeface="Arial" panose="020B0604020202020204" pitchFamily="34" charset="0"/>
              <a:buChar char="•"/>
            </a:pPr>
            <a:r>
              <a:rPr lang="en-US" sz="2000" dirty="0" smtClean="0"/>
              <a:t>Dynamic </a:t>
            </a:r>
            <a:r>
              <a:rPr lang="en-US" sz="2000" dirty="0"/>
              <a:t>financial model</a:t>
            </a:r>
            <a:r>
              <a:rPr lang="en-US" sz="2000" dirty="0" smtClean="0"/>
              <a:t>.</a:t>
            </a:r>
            <a:endParaRPr lang="ar-AE" sz="2000" dirty="0" smtClean="0"/>
          </a:p>
          <a:p>
            <a:pPr algn="l" rtl="0"/>
            <a:r>
              <a:rPr lang="en-US" sz="2000" dirty="0" smtClean="0">
                <a:solidFill>
                  <a:srgbClr val="00B050"/>
                </a:solidFill>
              </a:rPr>
              <a:t>5</a:t>
            </a:r>
            <a:r>
              <a:rPr lang="en-US" sz="2000" dirty="0">
                <a:solidFill>
                  <a:srgbClr val="00B050"/>
                </a:solidFill>
              </a:rPr>
              <a:t>. Technical Support</a:t>
            </a:r>
            <a:r>
              <a:rPr lang="en-US" sz="2000" dirty="0" smtClean="0">
                <a:solidFill>
                  <a:srgbClr val="00B050"/>
                </a:solidFill>
              </a:rPr>
              <a:t>:</a:t>
            </a:r>
            <a:endParaRPr lang="ar-AE" sz="2000" dirty="0" smtClean="0">
              <a:solidFill>
                <a:srgbClr val="00B050"/>
              </a:solidFill>
            </a:endParaRPr>
          </a:p>
          <a:p>
            <a:pPr marL="285750" indent="-285750" algn="l" rtl="0">
              <a:buFont typeface="Arial" panose="020B0604020202020204" pitchFamily="34" charset="0"/>
              <a:buChar char="•"/>
            </a:pPr>
            <a:r>
              <a:rPr lang="en-US" sz="2000" dirty="0" smtClean="0"/>
              <a:t>Training </a:t>
            </a:r>
            <a:r>
              <a:rPr lang="en-US" sz="2000" dirty="0"/>
              <a:t>and workshops</a:t>
            </a:r>
            <a:r>
              <a:rPr lang="en-US" sz="2000" dirty="0" smtClean="0"/>
              <a:t>.</a:t>
            </a:r>
            <a:endParaRPr lang="ar-AE" sz="2000" dirty="0" smtClean="0"/>
          </a:p>
          <a:p>
            <a:pPr marL="285750" indent="-285750" algn="l" rtl="0">
              <a:buFont typeface="Arial" panose="020B0604020202020204" pitchFamily="34" charset="0"/>
              <a:buChar char="•"/>
            </a:pPr>
            <a:r>
              <a:rPr lang="en-US" sz="2000" dirty="0"/>
              <a:t>Regular updates.</a:t>
            </a:r>
            <a:endParaRPr lang="ar-SA" sz="2000" dirty="0"/>
          </a:p>
        </p:txBody>
      </p:sp>
    </p:spTree>
    <p:extLst>
      <p:ext uri="{BB962C8B-B14F-4D97-AF65-F5344CB8AC3E}">
        <p14:creationId xmlns:p14="http://schemas.microsoft.com/office/powerpoint/2010/main" val="2995766705"/>
      </p:ext>
    </p:extLst>
  </p:cSld>
  <p:clrMapOvr>
    <a:masterClrMapping/>
  </p:clrMapOvr>
  <mc:AlternateContent xmlns:mc="http://schemas.openxmlformats.org/markup-compatibility/2006" xmlns:p14="http://schemas.microsoft.com/office/powerpoint/2010/main">
    <mc:Choice Requires="p14">
      <p:transition spd="slow" p14:dur="2000" advTm="204818"/>
    </mc:Choice>
    <mc:Fallback xmlns="">
      <p:transition spd="slow" advTm="204818"/>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3975465" y="1107591"/>
            <a:ext cx="3791744" cy="461665"/>
          </a:xfrm>
          <a:prstGeom prst="rect">
            <a:avLst/>
          </a:prstGeom>
        </p:spPr>
        <p:txBody>
          <a:bodyPr wrap="none">
            <a:spAutoFit/>
          </a:bodyPr>
          <a:lstStyle/>
          <a:p>
            <a:pPr algn="ctr" rtl="0"/>
            <a:r>
              <a:rPr lang="en-US" sz="2400" b="1" dirty="0">
                <a:solidFill>
                  <a:srgbClr val="C00000"/>
                </a:solidFill>
              </a:rPr>
              <a:t>🛠 Professional Usage Guide</a:t>
            </a:r>
          </a:p>
        </p:txBody>
      </p:sp>
      <p:sp>
        <p:nvSpPr>
          <p:cNvPr id="6" name="مستطيل 5"/>
          <p:cNvSpPr/>
          <p:nvPr/>
        </p:nvSpPr>
        <p:spPr>
          <a:xfrm>
            <a:off x="2063552" y="1844824"/>
            <a:ext cx="4176464" cy="3170099"/>
          </a:xfrm>
          <a:prstGeom prst="rect">
            <a:avLst/>
          </a:prstGeom>
        </p:spPr>
        <p:txBody>
          <a:bodyPr wrap="square">
            <a:spAutoFit/>
          </a:bodyPr>
          <a:lstStyle/>
          <a:p>
            <a:pPr algn="l" rtl="0"/>
            <a:r>
              <a:rPr lang="en-US" sz="2000" b="1" dirty="0" smtClean="0">
                <a:solidFill>
                  <a:srgbClr val="00B050"/>
                </a:solidFill>
              </a:rPr>
              <a:t>Introductory </a:t>
            </a:r>
            <a:r>
              <a:rPr lang="en-US" sz="2000" b="1" dirty="0">
                <a:solidFill>
                  <a:srgbClr val="00B050"/>
                </a:solidFill>
              </a:rPr>
              <a:t>Phase: </a:t>
            </a:r>
            <a:r>
              <a:rPr lang="en-US" sz="2000" b="1" dirty="0" smtClean="0">
                <a:solidFill>
                  <a:srgbClr val="00B050"/>
                </a:solidFill>
              </a:rPr>
              <a:t>Setup</a:t>
            </a:r>
            <a:endParaRPr lang="ar-AE" sz="2000" b="1" dirty="0" smtClean="0">
              <a:solidFill>
                <a:srgbClr val="00B050"/>
              </a:solidFill>
            </a:endParaRPr>
          </a:p>
          <a:p>
            <a:pPr algn="l" rtl="0"/>
            <a:r>
              <a:rPr lang="en-US" sz="2000" dirty="0" smtClean="0"/>
              <a:t>Create </a:t>
            </a:r>
            <a:r>
              <a:rPr lang="en-US" sz="2000" dirty="0"/>
              <a:t>an account on the Jadwa Cloud </a:t>
            </a:r>
            <a:r>
              <a:rPr lang="en-US" sz="2000" dirty="0" smtClean="0"/>
              <a:t>platform</a:t>
            </a:r>
            <a:endParaRPr lang="ar-AE" sz="2000" dirty="0" smtClean="0"/>
          </a:p>
          <a:p>
            <a:pPr algn="l" rtl="0"/>
            <a:r>
              <a:rPr lang="en-US" sz="2000" b="1" dirty="0" smtClean="0"/>
              <a:t>Choose </a:t>
            </a:r>
            <a:r>
              <a:rPr lang="en-US" sz="2000" b="1" dirty="0"/>
              <a:t>your project type: </a:t>
            </a:r>
            <a:r>
              <a:rPr lang="en-US" sz="2000" dirty="0"/>
              <a:t>Service, Commercial, Industrial, </a:t>
            </a:r>
            <a:r>
              <a:rPr lang="en-US" sz="2000" dirty="0" smtClean="0"/>
              <a:t>Agricultural</a:t>
            </a:r>
            <a:endParaRPr lang="ar-AE" sz="2000" dirty="0" smtClean="0"/>
          </a:p>
          <a:p>
            <a:pPr algn="l" rtl="0"/>
            <a:r>
              <a:rPr lang="en-US" sz="2000" b="1" dirty="0" smtClean="0"/>
              <a:t>Define </a:t>
            </a:r>
            <a:r>
              <a:rPr lang="en-US" sz="2000" b="1" dirty="0"/>
              <a:t>the essential components</a:t>
            </a:r>
            <a:r>
              <a:rPr lang="en-US" sz="2000" b="1" dirty="0" smtClean="0"/>
              <a:t>:</a:t>
            </a:r>
            <a:endParaRPr lang="ar-AE" sz="2000" b="1" dirty="0" smtClean="0"/>
          </a:p>
          <a:p>
            <a:pPr marL="285750" indent="-285750" algn="l" rtl="0">
              <a:buFont typeface="Wingdings" panose="05000000000000000000" pitchFamily="2" charset="2"/>
              <a:buChar char="§"/>
            </a:pPr>
            <a:r>
              <a:rPr lang="en-US" sz="2000" dirty="0" smtClean="0"/>
              <a:t>Project Name</a:t>
            </a:r>
            <a:endParaRPr lang="ar-AE" sz="2000" dirty="0" smtClean="0"/>
          </a:p>
          <a:p>
            <a:pPr marL="285750" indent="-285750" algn="l" rtl="0">
              <a:buFont typeface="Wingdings" panose="05000000000000000000" pitchFamily="2" charset="2"/>
              <a:buChar char="§"/>
            </a:pPr>
            <a:r>
              <a:rPr lang="en-US" sz="2000" dirty="0" smtClean="0"/>
              <a:t>Geographic Location</a:t>
            </a:r>
            <a:endParaRPr lang="ar-AE" sz="2000" dirty="0" smtClean="0"/>
          </a:p>
          <a:p>
            <a:pPr marL="285750" indent="-285750" algn="l" rtl="0">
              <a:buFont typeface="Wingdings" panose="05000000000000000000" pitchFamily="2" charset="2"/>
              <a:buChar char="§"/>
            </a:pPr>
            <a:r>
              <a:rPr lang="en-US" sz="2000" dirty="0" smtClean="0"/>
              <a:t>Target Audience</a:t>
            </a:r>
            <a:endParaRPr lang="ar-AE" sz="2000" dirty="0" smtClean="0"/>
          </a:p>
          <a:p>
            <a:pPr marL="285750" indent="-285750" algn="l" rtl="0">
              <a:buFont typeface="Wingdings" panose="05000000000000000000" pitchFamily="2" charset="2"/>
              <a:buChar char="§"/>
            </a:pPr>
            <a:r>
              <a:rPr lang="en-US" sz="2000" dirty="0" smtClean="0"/>
              <a:t>Expected </a:t>
            </a:r>
            <a:r>
              <a:rPr lang="en-US" sz="2000" dirty="0"/>
              <a:t>Capital</a:t>
            </a:r>
            <a:endParaRPr lang="ar-SA" sz="2000" dirty="0"/>
          </a:p>
        </p:txBody>
      </p:sp>
      <p:sp>
        <p:nvSpPr>
          <p:cNvPr id="3" name="Rectangle: Rounded Corners 2">
            <a:extLst>
              <a:ext uri="{FF2B5EF4-FFF2-40B4-BE49-F238E27FC236}">
                <a16:creationId xmlns="" xmlns:a16="http://schemas.microsoft.com/office/drawing/2014/main" id="{3AC1A4A7-C0BB-AE44-E19D-5399525F1A6C}"/>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4" name="Rectangle: Rounded Corners 3">
            <a:extLst>
              <a:ext uri="{FF2B5EF4-FFF2-40B4-BE49-F238E27FC236}">
                <a16:creationId xmlns="" xmlns:a16="http://schemas.microsoft.com/office/drawing/2014/main" id="{3D235047-B796-B31F-B8ED-78C51E7173C7}"/>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
        <p:nvSpPr>
          <p:cNvPr id="8" name="TextBox 7"/>
          <p:cNvSpPr txBox="1"/>
          <p:nvPr/>
        </p:nvSpPr>
        <p:spPr>
          <a:xfrm>
            <a:off x="2207568" y="261474"/>
            <a:ext cx="7327538" cy="523220"/>
          </a:xfrm>
          <a:prstGeom prst="rect">
            <a:avLst/>
          </a:prstGeom>
          <a:noFill/>
        </p:spPr>
        <p:txBody>
          <a:bodyPr wrap="square" rtlCol="0">
            <a:spAutoFit/>
          </a:bodyPr>
          <a:lstStyle/>
          <a:p>
            <a:pPr algn="ctr" rtl="0"/>
            <a:r>
              <a:rPr lang="en-US" sz="2800" b="1" dirty="0">
                <a:solidFill>
                  <a:srgbClr val="00B0F0"/>
                </a:solidFill>
                <a:latin typeface="Alexandria" charset="0"/>
                <a:cs typeface="Alexandria" charset="0"/>
              </a:rPr>
              <a:t>Jadwa Cloud</a:t>
            </a:r>
            <a:endParaRPr lang="en-US" sz="2800" b="1" dirty="0" smtClean="0">
              <a:solidFill>
                <a:srgbClr val="00B0F0"/>
              </a:solidFill>
              <a:latin typeface="Alexandria" charset="0"/>
              <a:cs typeface="Alexandria" charset="0"/>
            </a:endParaRPr>
          </a:p>
        </p:txBody>
      </p:sp>
      <p:pic>
        <p:nvPicPr>
          <p:cNvPr id="10" name="Picture 9"/>
          <p:cNvPicPr>
            <a:picLocks noChangeAspect="1"/>
          </p:cNvPicPr>
          <p:nvPr/>
        </p:nvPicPr>
        <p:blipFill>
          <a:blip r:embed="rId2"/>
          <a:stretch>
            <a:fillRect/>
          </a:stretch>
        </p:blipFill>
        <p:spPr>
          <a:xfrm>
            <a:off x="6384032" y="1844824"/>
            <a:ext cx="5472609" cy="3850468"/>
          </a:xfrm>
          <a:prstGeom prst="rect">
            <a:avLst/>
          </a:prstGeom>
          <a:effectLst>
            <a:softEdge rad="31750"/>
          </a:effectLst>
        </p:spPr>
      </p:pic>
    </p:spTree>
    <p:extLst>
      <p:ext uri="{BB962C8B-B14F-4D97-AF65-F5344CB8AC3E}">
        <p14:creationId xmlns:p14="http://schemas.microsoft.com/office/powerpoint/2010/main" val="2164472086"/>
      </p:ext>
    </p:extLst>
  </p:cSld>
  <p:clrMapOvr>
    <a:masterClrMapping/>
  </p:clrMapOvr>
  <mc:AlternateContent xmlns:mc="http://schemas.openxmlformats.org/markup-compatibility/2006" xmlns:p14="http://schemas.microsoft.com/office/powerpoint/2010/main">
    <mc:Choice Requires="p14">
      <p:transition spd="slow" p14:dur="2000" advTm="204818"/>
    </mc:Choice>
    <mc:Fallback xmlns="">
      <p:transition spd="slow" advTm="204818"/>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4007768" y="1070357"/>
            <a:ext cx="3791744" cy="461665"/>
          </a:xfrm>
          <a:prstGeom prst="rect">
            <a:avLst/>
          </a:prstGeom>
        </p:spPr>
        <p:txBody>
          <a:bodyPr wrap="none">
            <a:spAutoFit/>
          </a:bodyPr>
          <a:lstStyle/>
          <a:p>
            <a:pPr algn="ctr" rtl="0"/>
            <a:r>
              <a:rPr lang="en-US" sz="2400" b="1" dirty="0">
                <a:solidFill>
                  <a:srgbClr val="C00000"/>
                </a:solidFill>
              </a:rPr>
              <a:t>🛠 Professional Usage Guide</a:t>
            </a:r>
          </a:p>
        </p:txBody>
      </p:sp>
      <p:sp>
        <p:nvSpPr>
          <p:cNvPr id="6" name="مستطيل 5"/>
          <p:cNvSpPr/>
          <p:nvPr/>
        </p:nvSpPr>
        <p:spPr>
          <a:xfrm>
            <a:off x="1847528" y="1299145"/>
            <a:ext cx="4752528" cy="5170646"/>
          </a:xfrm>
          <a:prstGeom prst="rect">
            <a:avLst/>
          </a:prstGeom>
        </p:spPr>
        <p:txBody>
          <a:bodyPr wrap="square">
            <a:spAutoFit/>
          </a:bodyPr>
          <a:lstStyle/>
          <a:p>
            <a:pPr algn="l" rtl="0">
              <a:lnSpc>
                <a:spcPct val="150000"/>
              </a:lnSpc>
            </a:pPr>
            <a:r>
              <a:rPr lang="en-US" sz="2000" b="1" dirty="0">
                <a:solidFill>
                  <a:srgbClr val="00B050"/>
                </a:solidFill>
              </a:rPr>
              <a:t>Phase 1: Market </a:t>
            </a:r>
            <a:r>
              <a:rPr lang="en-US" sz="2000" b="1" dirty="0" smtClean="0">
                <a:solidFill>
                  <a:srgbClr val="00B050"/>
                </a:solidFill>
              </a:rPr>
              <a:t>Research</a:t>
            </a:r>
            <a:endParaRPr lang="ar-AE" sz="2000" b="1" dirty="0" smtClean="0">
              <a:solidFill>
                <a:srgbClr val="00B050"/>
              </a:solidFill>
            </a:endParaRPr>
          </a:p>
          <a:p>
            <a:pPr algn="l" rtl="0">
              <a:lnSpc>
                <a:spcPct val="150000"/>
              </a:lnSpc>
            </a:pPr>
            <a:r>
              <a:rPr lang="en-US" sz="2000" dirty="0" smtClean="0">
                <a:solidFill>
                  <a:srgbClr val="FF0000"/>
                </a:solidFill>
              </a:rPr>
              <a:t>Market </a:t>
            </a:r>
            <a:r>
              <a:rPr lang="en-US" sz="2000" dirty="0">
                <a:solidFill>
                  <a:srgbClr val="FF0000"/>
                </a:solidFill>
              </a:rPr>
              <a:t>Analysis</a:t>
            </a:r>
            <a:r>
              <a:rPr lang="en-US" sz="2000" dirty="0" smtClean="0">
                <a:solidFill>
                  <a:srgbClr val="FF0000"/>
                </a:solidFill>
              </a:rPr>
              <a:t>:</a:t>
            </a:r>
            <a:endParaRPr lang="ar-AE" sz="2000" dirty="0" smtClean="0">
              <a:solidFill>
                <a:srgbClr val="FF0000"/>
              </a:solidFill>
            </a:endParaRPr>
          </a:p>
          <a:p>
            <a:pPr algn="l" rtl="0">
              <a:lnSpc>
                <a:spcPct val="150000"/>
              </a:lnSpc>
            </a:pPr>
            <a:r>
              <a:rPr lang="en-US" sz="2000" dirty="0" smtClean="0"/>
              <a:t>Market </a:t>
            </a:r>
            <a:r>
              <a:rPr lang="en-US" sz="2000" dirty="0"/>
              <a:t>Size → Competitors → Your Projected </a:t>
            </a:r>
            <a:r>
              <a:rPr lang="en-US" sz="2000" dirty="0" smtClean="0"/>
              <a:t>Share</a:t>
            </a:r>
            <a:endParaRPr lang="ar-AE" sz="2000" dirty="0" smtClean="0"/>
          </a:p>
          <a:p>
            <a:pPr algn="l" rtl="0">
              <a:lnSpc>
                <a:spcPct val="150000"/>
              </a:lnSpc>
            </a:pPr>
            <a:r>
              <a:rPr lang="en-US" sz="2000" dirty="0" smtClean="0"/>
              <a:t>Customer </a:t>
            </a:r>
            <a:r>
              <a:rPr lang="en-US" sz="2000" dirty="0"/>
              <a:t>Identification</a:t>
            </a:r>
            <a:r>
              <a:rPr lang="en-US" sz="2000" dirty="0" smtClean="0"/>
              <a:t>:</a:t>
            </a:r>
            <a:endParaRPr lang="ar-AE" sz="2000" dirty="0" smtClean="0"/>
          </a:p>
          <a:p>
            <a:pPr marL="342900" indent="-342900" algn="l" rtl="0">
              <a:lnSpc>
                <a:spcPct val="150000"/>
              </a:lnSpc>
              <a:buFont typeface="Wingdings" panose="05000000000000000000" pitchFamily="2" charset="2"/>
              <a:buChar char="§"/>
            </a:pPr>
            <a:r>
              <a:rPr lang="en-US" sz="2000" dirty="0" smtClean="0"/>
              <a:t>Demographic Groups</a:t>
            </a:r>
            <a:endParaRPr lang="ar-AE" sz="2000" dirty="0" smtClean="0"/>
          </a:p>
          <a:p>
            <a:pPr marL="342900" indent="-342900" algn="l" rtl="0">
              <a:lnSpc>
                <a:spcPct val="150000"/>
              </a:lnSpc>
              <a:buFont typeface="Wingdings" panose="05000000000000000000" pitchFamily="2" charset="2"/>
              <a:buChar char="§"/>
            </a:pPr>
            <a:r>
              <a:rPr lang="en-US" sz="2000" dirty="0" smtClean="0"/>
              <a:t>Purchase Patterns</a:t>
            </a:r>
            <a:endParaRPr lang="ar-AE" sz="2000" dirty="0"/>
          </a:p>
          <a:p>
            <a:pPr marL="342900" indent="-342900" algn="l" rtl="0">
              <a:lnSpc>
                <a:spcPct val="150000"/>
              </a:lnSpc>
              <a:buFont typeface="Wingdings" panose="05000000000000000000" pitchFamily="2" charset="2"/>
              <a:buChar char="§"/>
            </a:pPr>
            <a:r>
              <a:rPr lang="en-US" sz="2000" dirty="0" smtClean="0"/>
              <a:t>Marketing</a:t>
            </a:r>
            <a:r>
              <a:rPr lang="ar-AE" sz="2000" dirty="0" smtClean="0"/>
              <a:t> </a:t>
            </a:r>
            <a:r>
              <a:rPr lang="en-US" sz="2000" dirty="0" smtClean="0"/>
              <a:t>Channels</a:t>
            </a:r>
            <a:endParaRPr lang="ar-AE" sz="2000" dirty="0" smtClean="0"/>
          </a:p>
          <a:p>
            <a:pPr algn="l" rtl="0">
              <a:lnSpc>
                <a:spcPct val="150000"/>
              </a:lnSpc>
            </a:pPr>
            <a:r>
              <a:rPr lang="en-US" sz="2000" dirty="0" smtClean="0">
                <a:solidFill>
                  <a:srgbClr val="FF0000"/>
                </a:solidFill>
              </a:rPr>
              <a:t>Competition:</a:t>
            </a:r>
            <a:endParaRPr lang="ar-AE" sz="2000" dirty="0" smtClean="0">
              <a:solidFill>
                <a:srgbClr val="FF0000"/>
              </a:solidFill>
            </a:endParaRPr>
          </a:p>
          <a:p>
            <a:pPr marL="342900" indent="-342900" algn="l" rtl="0">
              <a:lnSpc>
                <a:spcPct val="150000"/>
              </a:lnSpc>
              <a:buFont typeface="Wingdings" panose="05000000000000000000" pitchFamily="2" charset="2"/>
              <a:buChar char="§"/>
            </a:pPr>
            <a:r>
              <a:rPr lang="en-US" sz="2000" dirty="0" smtClean="0"/>
              <a:t>Identify </a:t>
            </a:r>
            <a:r>
              <a:rPr lang="en-US" sz="2000" dirty="0"/>
              <a:t>Direct and Indirect </a:t>
            </a:r>
            <a:r>
              <a:rPr lang="en-US" sz="2000" dirty="0" smtClean="0"/>
              <a:t>Competitors</a:t>
            </a:r>
            <a:endParaRPr lang="ar-AE" sz="2000" dirty="0" smtClean="0"/>
          </a:p>
          <a:p>
            <a:pPr marL="342900" indent="-342900" algn="l" rtl="0">
              <a:lnSpc>
                <a:spcPct val="150000"/>
              </a:lnSpc>
              <a:buFont typeface="Wingdings" panose="05000000000000000000" pitchFamily="2" charset="2"/>
              <a:buChar char="§"/>
            </a:pPr>
            <a:r>
              <a:rPr lang="en-US" sz="2000" dirty="0" smtClean="0"/>
              <a:t>Analyze </a:t>
            </a:r>
            <a:r>
              <a:rPr lang="en-US" sz="2000" dirty="0"/>
              <a:t>Their Strengths and Weaknesses</a:t>
            </a:r>
            <a:endParaRPr lang="ar-SA" sz="2000" dirty="0"/>
          </a:p>
        </p:txBody>
      </p:sp>
      <p:sp>
        <p:nvSpPr>
          <p:cNvPr id="3" name="Rectangle: Rounded Corners 2">
            <a:extLst>
              <a:ext uri="{FF2B5EF4-FFF2-40B4-BE49-F238E27FC236}">
                <a16:creationId xmlns="" xmlns:a16="http://schemas.microsoft.com/office/drawing/2014/main" id="{3AC1A4A7-C0BB-AE44-E19D-5399525F1A6C}"/>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4" name="Rectangle: Rounded Corners 3">
            <a:extLst>
              <a:ext uri="{FF2B5EF4-FFF2-40B4-BE49-F238E27FC236}">
                <a16:creationId xmlns="" xmlns:a16="http://schemas.microsoft.com/office/drawing/2014/main" id="{3D235047-B796-B31F-B8ED-78C51E7173C7}"/>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
        <p:nvSpPr>
          <p:cNvPr id="8" name="TextBox 7"/>
          <p:cNvSpPr txBox="1"/>
          <p:nvPr/>
        </p:nvSpPr>
        <p:spPr>
          <a:xfrm>
            <a:off x="2207568" y="261474"/>
            <a:ext cx="7327538" cy="523220"/>
          </a:xfrm>
          <a:prstGeom prst="rect">
            <a:avLst/>
          </a:prstGeom>
          <a:noFill/>
        </p:spPr>
        <p:txBody>
          <a:bodyPr wrap="square" rtlCol="0">
            <a:spAutoFit/>
          </a:bodyPr>
          <a:lstStyle/>
          <a:p>
            <a:pPr algn="ctr" rtl="0"/>
            <a:r>
              <a:rPr lang="en-US" sz="2800" b="1" dirty="0">
                <a:solidFill>
                  <a:srgbClr val="00B0F0"/>
                </a:solidFill>
                <a:latin typeface="Alexandria" charset="0"/>
                <a:cs typeface="Alexandria" charset="0"/>
              </a:rPr>
              <a:t>Jadwa Cloud</a:t>
            </a:r>
            <a:endParaRPr lang="en-US" sz="2800" b="1" dirty="0" smtClean="0">
              <a:solidFill>
                <a:srgbClr val="00B0F0"/>
              </a:solidFill>
              <a:latin typeface="Alexandria" charset="0"/>
              <a:cs typeface="Alexandria" charset="0"/>
            </a:endParaRPr>
          </a:p>
        </p:txBody>
      </p:sp>
      <p:pic>
        <p:nvPicPr>
          <p:cNvPr id="10" name="Picture 9"/>
          <p:cNvPicPr>
            <a:picLocks noChangeAspect="1"/>
          </p:cNvPicPr>
          <p:nvPr/>
        </p:nvPicPr>
        <p:blipFill>
          <a:blip r:embed="rId2"/>
          <a:stretch>
            <a:fillRect/>
          </a:stretch>
        </p:blipFill>
        <p:spPr>
          <a:xfrm>
            <a:off x="6456040" y="1844824"/>
            <a:ext cx="5400601" cy="3850468"/>
          </a:xfrm>
          <a:prstGeom prst="rect">
            <a:avLst/>
          </a:prstGeom>
          <a:effectLst>
            <a:softEdge rad="31750"/>
          </a:effectLst>
        </p:spPr>
      </p:pic>
    </p:spTree>
    <p:extLst>
      <p:ext uri="{BB962C8B-B14F-4D97-AF65-F5344CB8AC3E}">
        <p14:creationId xmlns:p14="http://schemas.microsoft.com/office/powerpoint/2010/main" val="3636728562"/>
      </p:ext>
    </p:extLst>
  </p:cSld>
  <p:clrMapOvr>
    <a:masterClrMapping/>
  </p:clrMapOvr>
  <mc:AlternateContent xmlns:mc="http://schemas.openxmlformats.org/markup-compatibility/2006" xmlns:p14="http://schemas.microsoft.com/office/powerpoint/2010/main">
    <mc:Choice Requires="p14">
      <p:transition spd="slow" p14:dur="2000" advTm="204818"/>
    </mc:Choice>
    <mc:Fallback xmlns="">
      <p:transition spd="slow" advTm="204818"/>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3975465" y="1107591"/>
            <a:ext cx="3791744" cy="461665"/>
          </a:xfrm>
          <a:prstGeom prst="rect">
            <a:avLst/>
          </a:prstGeom>
        </p:spPr>
        <p:txBody>
          <a:bodyPr wrap="none">
            <a:spAutoFit/>
          </a:bodyPr>
          <a:lstStyle/>
          <a:p>
            <a:pPr algn="ctr" rtl="0"/>
            <a:r>
              <a:rPr lang="en-US" sz="2400" b="1" dirty="0">
                <a:solidFill>
                  <a:srgbClr val="C00000"/>
                </a:solidFill>
              </a:rPr>
              <a:t>🛠 Professional Usage Guide</a:t>
            </a:r>
          </a:p>
        </p:txBody>
      </p:sp>
      <p:sp>
        <p:nvSpPr>
          <p:cNvPr id="6" name="مستطيل 5"/>
          <p:cNvSpPr/>
          <p:nvPr/>
        </p:nvSpPr>
        <p:spPr>
          <a:xfrm>
            <a:off x="1631504" y="1486091"/>
            <a:ext cx="5544616" cy="4832092"/>
          </a:xfrm>
          <a:prstGeom prst="rect">
            <a:avLst/>
          </a:prstGeom>
        </p:spPr>
        <p:txBody>
          <a:bodyPr wrap="square">
            <a:spAutoFit/>
          </a:bodyPr>
          <a:lstStyle/>
          <a:p>
            <a:pPr algn="l" rtl="0"/>
            <a:r>
              <a:rPr lang="en-US" sz="2000" b="1" dirty="0">
                <a:solidFill>
                  <a:srgbClr val="00B050"/>
                </a:solidFill>
              </a:rPr>
              <a:t>Phase Two: Technical </a:t>
            </a:r>
            <a:r>
              <a:rPr lang="en-US" sz="2000" b="1" dirty="0" smtClean="0">
                <a:solidFill>
                  <a:srgbClr val="00B050"/>
                </a:solidFill>
              </a:rPr>
              <a:t>Study</a:t>
            </a:r>
            <a:endParaRPr lang="ar-AE" sz="2000" b="1" dirty="0" smtClean="0">
              <a:solidFill>
                <a:srgbClr val="00B050"/>
              </a:solidFill>
            </a:endParaRPr>
          </a:p>
          <a:p>
            <a:pPr algn="l" rtl="0"/>
            <a:r>
              <a:rPr lang="en-US" sz="2400" dirty="0" smtClean="0">
                <a:solidFill>
                  <a:srgbClr val="FF0000"/>
                </a:solidFill>
              </a:rPr>
              <a:t>Operational </a:t>
            </a:r>
            <a:r>
              <a:rPr lang="en-US" sz="2400" dirty="0">
                <a:solidFill>
                  <a:srgbClr val="FF0000"/>
                </a:solidFill>
              </a:rPr>
              <a:t>Requirements</a:t>
            </a:r>
            <a:r>
              <a:rPr lang="en-US" sz="2400" dirty="0" smtClean="0">
                <a:solidFill>
                  <a:srgbClr val="FF0000"/>
                </a:solidFill>
              </a:rPr>
              <a:t>:</a:t>
            </a:r>
            <a:endParaRPr lang="ar-AE" sz="2400" dirty="0" smtClean="0">
              <a:solidFill>
                <a:srgbClr val="FF0000"/>
              </a:solidFill>
            </a:endParaRPr>
          </a:p>
          <a:p>
            <a:pPr marL="342900" indent="-342900" algn="l" rtl="0">
              <a:buFont typeface="Wingdings" panose="05000000000000000000" pitchFamily="2" charset="2"/>
              <a:buChar char="§"/>
            </a:pPr>
            <a:r>
              <a:rPr lang="en-US" sz="2400" dirty="0" smtClean="0"/>
              <a:t>Location </a:t>
            </a:r>
            <a:r>
              <a:rPr lang="en-US" sz="2400" dirty="0"/>
              <a:t>and </a:t>
            </a:r>
            <a:r>
              <a:rPr lang="en-US" sz="2400" dirty="0" smtClean="0"/>
              <a:t>Area</a:t>
            </a:r>
            <a:endParaRPr lang="ar-AE" sz="2400" dirty="0" smtClean="0"/>
          </a:p>
          <a:p>
            <a:pPr marL="342900" indent="-342900" algn="l" rtl="0">
              <a:buFont typeface="Wingdings" panose="05000000000000000000" pitchFamily="2" charset="2"/>
              <a:buChar char="§"/>
            </a:pPr>
            <a:r>
              <a:rPr lang="en-US" sz="2400" dirty="0" smtClean="0"/>
              <a:t>Interior Design</a:t>
            </a:r>
            <a:endParaRPr lang="ar-AE" sz="2400" dirty="0" smtClean="0"/>
          </a:p>
          <a:p>
            <a:pPr marL="342900" indent="-342900" algn="l" rtl="0">
              <a:buFont typeface="Wingdings" panose="05000000000000000000" pitchFamily="2" charset="2"/>
              <a:buChar char="§"/>
            </a:pPr>
            <a:r>
              <a:rPr lang="en-US" sz="2400" dirty="0" smtClean="0"/>
              <a:t>Licenses </a:t>
            </a:r>
            <a:r>
              <a:rPr lang="en-US" sz="2400" dirty="0"/>
              <a:t>and </a:t>
            </a:r>
            <a:r>
              <a:rPr lang="en-US" sz="2400" dirty="0" smtClean="0"/>
              <a:t>Approvals</a:t>
            </a:r>
            <a:endParaRPr lang="ar-AE" sz="2400" dirty="0" smtClean="0"/>
          </a:p>
          <a:p>
            <a:pPr algn="l" rtl="0"/>
            <a:r>
              <a:rPr lang="en-US" sz="2400" dirty="0" smtClean="0">
                <a:solidFill>
                  <a:srgbClr val="FF0000"/>
                </a:solidFill>
              </a:rPr>
              <a:t>Equipment </a:t>
            </a:r>
            <a:r>
              <a:rPr lang="en-US" sz="2400" dirty="0">
                <a:solidFill>
                  <a:srgbClr val="FF0000"/>
                </a:solidFill>
              </a:rPr>
              <a:t>and Fixtures</a:t>
            </a:r>
            <a:r>
              <a:rPr lang="en-US" sz="2400" dirty="0" smtClean="0">
                <a:solidFill>
                  <a:srgbClr val="FF0000"/>
                </a:solidFill>
              </a:rPr>
              <a:t>:</a:t>
            </a:r>
            <a:endParaRPr lang="ar-AE" sz="2400" dirty="0" smtClean="0">
              <a:solidFill>
                <a:srgbClr val="FF0000"/>
              </a:solidFill>
            </a:endParaRPr>
          </a:p>
          <a:p>
            <a:pPr marL="342900" indent="-342900" algn="l" rtl="0">
              <a:buFont typeface="Wingdings" panose="05000000000000000000" pitchFamily="2" charset="2"/>
              <a:buChar char="§"/>
            </a:pPr>
            <a:r>
              <a:rPr lang="en-US" sz="2400" dirty="0" smtClean="0"/>
              <a:t>Detailed </a:t>
            </a:r>
            <a:r>
              <a:rPr lang="en-US" sz="2400" dirty="0"/>
              <a:t>Equipment </a:t>
            </a:r>
            <a:r>
              <a:rPr lang="en-US" sz="2400" dirty="0" smtClean="0"/>
              <a:t>List</a:t>
            </a:r>
            <a:endParaRPr lang="ar-AE" sz="2400" dirty="0" smtClean="0"/>
          </a:p>
          <a:p>
            <a:pPr marL="342900" indent="-342900" algn="l" rtl="0">
              <a:buFont typeface="Wingdings" panose="05000000000000000000" pitchFamily="2" charset="2"/>
              <a:buChar char="§"/>
            </a:pPr>
            <a:r>
              <a:rPr lang="en-US" sz="2400" dirty="0" smtClean="0"/>
              <a:t>Supply Sources</a:t>
            </a:r>
            <a:endParaRPr lang="ar-AE" sz="2400" dirty="0" smtClean="0"/>
          </a:p>
          <a:p>
            <a:pPr marL="342900" indent="-342900" algn="l" rtl="0">
              <a:buFont typeface="Wingdings" panose="05000000000000000000" pitchFamily="2" charset="2"/>
              <a:buChar char="§"/>
            </a:pPr>
            <a:r>
              <a:rPr lang="en-US" sz="2400" dirty="0" smtClean="0"/>
              <a:t>Depreciation </a:t>
            </a:r>
            <a:r>
              <a:rPr lang="en-US" sz="2400" dirty="0"/>
              <a:t>and Amortization </a:t>
            </a:r>
            <a:r>
              <a:rPr lang="en-US" sz="2400" dirty="0" smtClean="0"/>
              <a:t>Schedule</a:t>
            </a:r>
            <a:endParaRPr lang="ar-AE" sz="2400" dirty="0" smtClean="0"/>
          </a:p>
          <a:p>
            <a:pPr algn="l" rtl="0"/>
            <a:r>
              <a:rPr lang="en-US" sz="2400" dirty="0" smtClean="0">
                <a:solidFill>
                  <a:srgbClr val="FF0000"/>
                </a:solidFill>
              </a:rPr>
              <a:t>Human </a:t>
            </a:r>
            <a:r>
              <a:rPr lang="en-US" sz="2400" dirty="0">
                <a:solidFill>
                  <a:srgbClr val="FF0000"/>
                </a:solidFill>
              </a:rPr>
              <a:t>Resources</a:t>
            </a:r>
            <a:r>
              <a:rPr lang="en-US" sz="2400" dirty="0" smtClean="0">
                <a:solidFill>
                  <a:srgbClr val="FF0000"/>
                </a:solidFill>
              </a:rPr>
              <a:t>:</a:t>
            </a:r>
            <a:endParaRPr lang="ar-AE" sz="2400" dirty="0" smtClean="0">
              <a:solidFill>
                <a:srgbClr val="FF0000"/>
              </a:solidFill>
            </a:endParaRPr>
          </a:p>
          <a:p>
            <a:pPr marL="342900" indent="-342900" algn="l" rtl="0">
              <a:buFont typeface="Wingdings" panose="05000000000000000000" pitchFamily="2" charset="2"/>
              <a:buChar char="§"/>
            </a:pPr>
            <a:r>
              <a:rPr lang="en-US" sz="2400" dirty="0" smtClean="0"/>
              <a:t>Organizational Structure</a:t>
            </a:r>
            <a:endParaRPr lang="ar-AE" sz="2400" dirty="0" smtClean="0"/>
          </a:p>
          <a:p>
            <a:pPr marL="342900" indent="-342900" algn="l" rtl="0">
              <a:buFont typeface="Wingdings" panose="05000000000000000000" pitchFamily="2" charset="2"/>
              <a:buChar char="§"/>
            </a:pPr>
            <a:r>
              <a:rPr lang="en-US" sz="2400" dirty="0" smtClean="0"/>
              <a:t>Number </a:t>
            </a:r>
            <a:r>
              <a:rPr lang="en-US" sz="2400" dirty="0"/>
              <a:t>of </a:t>
            </a:r>
            <a:r>
              <a:rPr lang="en-US" sz="2400" dirty="0" smtClean="0"/>
              <a:t>Employees</a:t>
            </a:r>
            <a:endParaRPr lang="ar-AE" sz="2400" dirty="0" smtClean="0"/>
          </a:p>
          <a:p>
            <a:pPr marL="342900" indent="-342900" algn="l" rtl="0">
              <a:buFont typeface="Wingdings" panose="05000000000000000000" pitchFamily="2" charset="2"/>
              <a:buChar char="§"/>
            </a:pPr>
            <a:r>
              <a:rPr lang="en-US" sz="2400" dirty="0" smtClean="0"/>
              <a:t>Salaries </a:t>
            </a:r>
            <a:r>
              <a:rPr lang="en-US" sz="2400" dirty="0"/>
              <a:t>and Benefits</a:t>
            </a:r>
            <a:endParaRPr lang="ar-SA" sz="2400" dirty="0"/>
          </a:p>
        </p:txBody>
      </p:sp>
      <p:sp>
        <p:nvSpPr>
          <p:cNvPr id="3" name="Rectangle: Rounded Corners 2">
            <a:extLst>
              <a:ext uri="{FF2B5EF4-FFF2-40B4-BE49-F238E27FC236}">
                <a16:creationId xmlns="" xmlns:a16="http://schemas.microsoft.com/office/drawing/2014/main" id="{3AC1A4A7-C0BB-AE44-E19D-5399525F1A6C}"/>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4" name="Rectangle: Rounded Corners 3">
            <a:extLst>
              <a:ext uri="{FF2B5EF4-FFF2-40B4-BE49-F238E27FC236}">
                <a16:creationId xmlns="" xmlns:a16="http://schemas.microsoft.com/office/drawing/2014/main" id="{3D235047-B796-B31F-B8ED-78C51E7173C7}"/>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
        <p:nvSpPr>
          <p:cNvPr id="8" name="TextBox 7"/>
          <p:cNvSpPr txBox="1"/>
          <p:nvPr/>
        </p:nvSpPr>
        <p:spPr>
          <a:xfrm>
            <a:off x="2207568" y="261474"/>
            <a:ext cx="7327538" cy="523220"/>
          </a:xfrm>
          <a:prstGeom prst="rect">
            <a:avLst/>
          </a:prstGeom>
          <a:noFill/>
        </p:spPr>
        <p:txBody>
          <a:bodyPr wrap="square" rtlCol="0">
            <a:spAutoFit/>
          </a:bodyPr>
          <a:lstStyle/>
          <a:p>
            <a:pPr algn="ctr" rtl="0"/>
            <a:r>
              <a:rPr lang="en-US" sz="2800" b="1" dirty="0">
                <a:solidFill>
                  <a:srgbClr val="00B0F0"/>
                </a:solidFill>
                <a:latin typeface="Alexandria" charset="0"/>
                <a:cs typeface="Alexandria" charset="0"/>
              </a:rPr>
              <a:t>Jadwa Cloud</a:t>
            </a:r>
            <a:endParaRPr lang="en-US" sz="2800" b="1" dirty="0" smtClean="0">
              <a:solidFill>
                <a:srgbClr val="00B0F0"/>
              </a:solidFill>
              <a:latin typeface="Alexandria" charset="0"/>
              <a:cs typeface="Alexandria" charset="0"/>
            </a:endParaRPr>
          </a:p>
        </p:txBody>
      </p:sp>
      <p:pic>
        <p:nvPicPr>
          <p:cNvPr id="10" name="Picture 9"/>
          <p:cNvPicPr>
            <a:picLocks noChangeAspect="1"/>
          </p:cNvPicPr>
          <p:nvPr/>
        </p:nvPicPr>
        <p:blipFill>
          <a:blip r:embed="rId2"/>
          <a:stretch>
            <a:fillRect/>
          </a:stretch>
        </p:blipFill>
        <p:spPr>
          <a:xfrm>
            <a:off x="7032104" y="1844824"/>
            <a:ext cx="4824537" cy="3850468"/>
          </a:xfrm>
          <a:prstGeom prst="rect">
            <a:avLst/>
          </a:prstGeom>
          <a:effectLst>
            <a:softEdge rad="31750"/>
          </a:effectLst>
        </p:spPr>
      </p:pic>
    </p:spTree>
    <p:extLst>
      <p:ext uri="{BB962C8B-B14F-4D97-AF65-F5344CB8AC3E}">
        <p14:creationId xmlns:p14="http://schemas.microsoft.com/office/powerpoint/2010/main" val="3259112222"/>
      </p:ext>
    </p:extLst>
  </p:cSld>
  <p:clrMapOvr>
    <a:masterClrMapping/>
  </p:clrMapOvr>
  <mc:AlternateContent xmlns:mc="http://schemas.openxmlformats.org/markup-compatibility/2006" xmlns:p14="http://schemas.microsoft.com/office/powerpoint/2010/main">
    <mc:Choice Requires="p14">
      <p:transition spd="slow" p14:dur="2000" advTm="204818"/>
    </mc:Choice>
    <mc:Fallback xmlns="">
      <p:transition spd="slow" advTm="204818"/>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3975465" y="1107591"/>
            <a:ext cx="3791744" cy="461665"/>
          </a:xfrm>
          <a:prstGeom prst="rect">
            <a:avLst/>
          </a:prstGeom>
        </p:spPr>
        <p:txBody>
          <a:bodyPr wrap="none">
            <a:spAutoFit/>
          </a:bodyPr>
          <a:lstStyle/>
          <a:p>
            <a:pPr algn="ctr" rtl="0"/>
            <a:r>
              <a:rPr lang="en-US" sz="2400" b="1" dirty="0">
                <a:solidFill>
                  <a:srgbClr val="C00000"/>
                </a:solidFill>
              </a:rPr>
              <a:t>🛠 Professional Usage Guide</a:t>
            </a:r>
          </a:p>
        </p:txBody>
      </p:sp>
      <p:sp>
        <p:nvSpPr>
          <p:cNvPr id="6" name="مستطيل 5"/>
          <p:cNvSpPr/>
          <p:nvPr/>
        </p:nvSpPr>
        <p:spPr>
          <a:xfrm>
            <a:off x="1775520" y="1625149"/>
            <a:ext cx="4968552" cy="4708981"/>
          </a:xfrm>
          <a:prstGeom prst="rect">
            <a:avLst/>
          </a:prstGeom>
        </p:spPr>
        <p:txBody>
          <a:bodyPr wrap="square">
            <a:spAutoFit/>
          </a:bodyPr>
          <a:lstStyle/>
          <a:p>
            <a:pPr algn="l" rtl="0">
              <a:lnSpc>
                <a:spcPct val="150000"/>
              </a:lnSpc>
            </a:pPr>
            <a:r>
              <a:rPr lang="en-US" sz="2000" b="1" dirty="0">
                <a:solidFill>
                  <a:srgbClr val="00B050"/>
                </a:solidFill>
              </a:rPr>
              <a:t>Phase Three: Financial Analysis (Most Important</a:t>
            </a:r>
            <a:r>
              <a:rPr lang="en-US" sz="2000" b="1" dirty="0" smtClean="0">
                <a:solidFill>
                  <a:srgbClr val="00B050"/>
                </a:solidFill>
              </a:rPr>
              <a:t>)</a:t>
            </a:r>
            <a:endParaRPr lang="ar-AE" sz="2000" b="1" dirty="0" smtClean="0">
              <a:solidFill>
                <a:srgbClr val="00B050"/>
              </a:solidFill>
            </a:endParaRPr>
          </a:p>
          <a:p>
            <a:pPr algn="l" rtl="0">
              <a:lnSpc>
                <a:spcPct val="150000"/>
              </a:lnSpc>
            </a:pPr>
            <a:r>
              <a:rPr lang="en-US" sz="2000" dirty="0" smtClean="0">
                <a:solidFill>
                  <a:srgbClr val="FF0000"/>
                </a:solidFill>
              </a:rPr>
              <a:t>Expected </a:t>
            </a:r>
            <a:r>
              <a:rPr lang="en-US" sz="2000" dirty="0">
                <a:solidFill>
                  <a:srgbClr val="FF0000"/>
                </a:solidFill>
              </a:rPr>
              <a:t>Revenue</a:t>
            </a:r>
            <a:r>
              <a:rPr lang="en-US" sz="2000" dirty="0" smtClean="0">
                <a:solidFill>
                  <a:srgbClr val="FF0000"/>
                </a:solidFill>
              </a:rPr>
              <a:t>:</a:t>
            </a:r>
            <a:endParaRPr lang="ar-AE" sz="2000" dirty="0" smtClean="0">
              <a:solidFill>
                <a:srgbClr val="FF0000"/>
              </a:solidFill>
            </a:endParaRPr>
          </a:p>
          <a:p>
            <a:pPr marL="342900" indent="-342900" algn="l" rtl="0">
              <a:lnSpc>
                <a:spcPct val="150000"/>
              </a:lnSpc>
              <a:buFont typeface="Wingdings" panose="05000000000000000000" pitchFamily="2" charset="2"/>
              <a:buChar char="§"/>
            </a:pPr>
            <a:r>
              <a:rPr lang="en-US" sz="2000" dirty="0" smtClean="0"/>
              <a:t>Sales </a:t>
            </a:r>
            <a:r>
              <a:rPr lang="en-US" sz="2000" dirty="0"/>
              <a:t>Volume × Unit Price = Monthly/Annual </a:t>
            </a:r>
            <a:r>
              <a:rPr lang="en-US" sz="2000" dirty="0" smtClean="0"/>
              <a:t>Revenue</a:t>
            </a:r>
            <a:endParaRPr lang="ar-AE" sz="2000" dirty="0" smtClean="0"/>
          </a:p>
          <a:p>
            <a:pPr marL="342900" indent="-342900" algn="l" rtl="0">
              <a:lnSpc>
                <a:spcPct val="150000"/>
              </a:lnSpc>
              <a:buFont typeface="Wingdings" panose="05000000000000000000" pitchFamily="2" charset="2"/>
              <a:buChar char="§"/>
            </a:pPr>
            <a:r>
              <a:rPr lang="en-US" sz="2000" dirty="0" err="1" smtClean="0"/>
              <a:t>Costs:Capital</a:t>
            </a:r>
            <a:r>
              <a:rPr lang="en-US" sz="2000" dirty="0" smtClean="0"/>
              <a:t> </a:t>
            </a:r>
            <a:r>
              <a:rPr lang="en-US" sz="2000" dirty="0"/>
              <a:t>Expenses: (Equipment, Furniture, Licenses</a:t>
            </a:r>
            <a:r>
              <a:rPr lang="en-US" sz="2000" dirty="0" smtClean="0"/>
              <a:t>)</a:t>
            </a:r>
            <a:endParaRPr lang="ar-AE" sz="2000" dirty="0" smtClean="0"/>
          </a:p>
          <a:p>
            <a:pPr marL="342900" indent="-342900" algn="l" rtl="0">
              <a:lnSpc>
                <a:spcPct val="150000"/>
              </a:lnSpc>
              <a:buFont typeface="Wingdings" panose="05000000000000000000" pitchFamily="2" charset="2"/>
              <a:buChar char="§"/>
            </a:pPr>
            <a:r>
              <a:rPr lang="en-US" sz="2000" dirty="0" smtClean="0"/>
              <a:t>Operating </a:t>
            </a:r>
            <a:r>
              <a:rPr lang="en-US" sz="2000" dirty="0"/>
              <a:t>Expenses: (Rent, Salaries, Bills</a:t>
            </a:r>
            <a:r>
              <a:rPr lang="en-US" sz="2000" dirty="0" smtClean="0"/>
              <a:t>)</a:t>
            </a:r>
            <a:endParaRPr lang="ar-AE" sz="2000" dirty="0" smtClean="0"/>
          </a:p>
          <a:p>
            <a:pPr marL="342900" indent="-342900" algn="l" rtl="0">
              <a:lnSpc>
                <a:spcPct val="150000"/>
              </a:lnSpc>
              <a:buFont typeface="Wingdings" panose="05000000000000000000" pitchFamily="2" charset="2"/>
              <a:buChar char="§"/>
            </a:pPr>
            <a:r>
              <a:rPr lang="en-US" sz="2000" dirty="0" smtClean="0"/>
              <a:t>Variable </a:t>
            </a:r>
            <a:r>
              <a:rPr lang="en-US" sz="2000" dirty="0"/>
              <a:t>Costs: (Raw Materials, Commissions</a:t>
            </a:r>
            <a:r>
              <a:rPr lang="en-US" sz="2000" dirty="0" smtClean="0"/>
              <a:t>)</a:t>
            </a:r>
            <a:endParaRPr lang="ar-AE" sz="2000" dirty="0" smtClean="0"/>
          </a:p>
        </p:txBody>
      </p:sp>
      <p:sp>
        <p:nvSpPr>
          <p:cNvPr id="3" name="Rectangle: Rounded Corners 2">
            <a:extLst>
              <a:ext uri="{FF2B5EF4-FFF2-40B4-BE49-F238E27FC236}">
                <a16:creationId xmlns="" xmlns:a16="http://schemas.microsoft.com/office/drawing/2014/main" id="{3AC1A4A7-C0BB-AE44-E19D-5399525F1A6C}"/>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4" name="Rectangle: Rounded Corners 3">
            <a:extLst>
              <a:ext uri="{FF2B5EF4-FFF2-40B4-BE49-F238E27FC236}">
                <a16:creationId xmlns="" xmlns:a16="http://schemas.microsoft.com/office/drawing/2014/main" id="{3D235047-B796-B31F-B8ED-78C51E7173C7}"/>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
        <p:nvSpPr>
          <p:cNvPr id="8" name="TextBox 7"/>
          <p:cNvSpPr txBox="1"/>
          <p:nvPr/>
        </p:nvSpPr>
        <p:spPr>
          <a:xfrm>
            <a:off x="2207568" y="261474"/>
            <a:ext cx="7327538" cy="523220"/>
          </a:xfrm>
          <a:prstGeom prst="rect">
            <a:avLst/>
          </a:prstGeom>
          <a:noFill/>
        </p:spPr>
        <p:txBody>
          <a:bodyPr wrap="square" rtlCol="0">
            <a:spAutoFit/>
          </a:bodyPr>
          <a:lstStyle/>
          <a:p>
            <a:pPr algn="ctr" rtl="0"/>
            <a:r>
              <a:rPr lang="en-US" sz="2800" b="1" dirty="0">
                <a:solidFill>
                  <a:srgbClr val="00B0F0"/>
                </a:solidFill>
                <a:latin typeface="Alexandria" charset="0"/>
                <a:cs typeface="Alexandria" charset="0"/>
              </a:rPr>
              <a:t>Jadwa Cloud</a:t>
            </a:r>
            <a:endParaRPr lang="en-US" sz="2800" b="1" dirty="0" smtClean="0">
              <a:solidFill>
                <a:srgbClr val="00B0F0"/>
              </a:solidFill>
              <a:latin typeface="Alexandria" charset="0"/>
              <a:cs typeface="Alexandria" charset="0"/>
            </a:endParaRPr>
          </a:p>
        </p:txBody>
      </p:sp>
      <p:pic>
        <p:nvPicPr>
          <p:cNvPr id="10" name="Picture 9"/>
          <p:cNvPicPr>
            <a:picLocks noChangeAspect="1"/>
          </p:cNvPicPr>
          <p:nvPr/>
        </p:nvPicPr>
        <p:blipFill>
          <a:blip r:embed="rId2"/>
          <a:stretch>
            <a:fillRect/>
          </a:stretch>
        </p:blipFill>
        <p:spPr>
          <a:xfrm>
            <a:off x="6744072" y="1844824"/>
            <a:ext cx="5112569" cy="3850468"/>
          </a:xfrm>
          <a:prstGeom prst="rect">
            <a:avLst/>
          </a:prstGeom>
          <a:effectLst>
            <a:softEdge rad="31750"/>
          </a:effectLst>
        </p:spPr>
      </p:pic>
    </p:spTree>
    <p:extLst>
      <p:ext uri="{BB962C8B-B14F-4D97-AF65-F5344CB8AC3E}">
        <p14:creationId xmlns:p14="http://schemas.microsoft.com/office/powerpoint/2010/main" val="3448900645"/>
      </p:ext>
    </p:extLst>
  </p:cSld>
  <p:clrMapOvr>
    <a:masterClrMapping/>
  </p:clrMapOvr>
  <mc:AlternateContent xmlns:mc="http://schemas.openxmlformats.org/markup-compatibility/2006" xmlns:p14="http://schemas.microsoft.com/office/powerpoint/2010/main">
    <mc:Choice Requires="p14">
      <p:transition spd="slow" p14:dur="2000" advTm="204818"/>
    </mc:Choice>
    <mc:Fallback xmlns="">
      <p:transition spd="slow" advTm="20481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3975465" y="1107591"/>
            <a:ext cx="3791744" cy="461665"/>
          </a:xfrm>
          <a:prstGeom prst="rect">
            <a:avLst/>
          </a:prstGeom>
        </p:spPr>
        <p:txBody>
          <a:bodyPr wrap="none">
            <a:spAutoFit/>
          </a:bodyPr>
          <a:lstStyle/>
          <a:p>
            <a:pPr algn="ctr" rtl="0"/>
            <a:r>
              <a:rPr lang="en-US" sz="2400" b="1" dirty="0">
                <a:solidFill>
                  <a:srgbClr val="C00000"/>
                </a:solidFill>
              </a:rPr>
              <a:t>🛠 Professional Usage Guide</a:t>
            </a:r>
          </a:p>
        </p:txBody>
      </p:sp>
      <p:sp>
        <p:nvSpPr>
          <p:cNvPr id="6" name="مستطيل 5"/>
          <p:cNvSpPr/>
          <p:nvPr/>
        </p:nvSpPr>
        <p:spPr>
          <a:xfrm>
            <a:off x="2063552" y="1844824"/>
            <a:ext cx="4176464" cy="4197624"/>
          </a:xfrm>
          <a:prstGeom prst="rect">
            <a:avLst/>
          </a:prstGeom>
        </p:spPr>
        <p:txBody>
          <a:bodyPr wrap="square">
            <a:spAutoFit/>
          </a:bodyPr>
          <a:lstStyle/>
          <a:p>
            <a:pPr algn="l" rtl="0">
              <a:lnSpc>
                <a:spcPct val="150000"/>
              </a:lnSpc>
            </a:pPr>
            <a:r>
              <a:rPr lang="en-US" sz="2000" dirty="0">
                <a:solidFill>
                  <a:srgbClr val="FF0000"/>
                </a:solidFill>
              </a:rPr>
              <a:t>Financing</a:t>
            </a:r>
            <a:r>
              <a:rPr lang="en-US" sz="2000" dirty="0" smtClean="0">
                <a:solidFill>
                  <a:srgbClr val="FF0000"/>
                </a:solidFill>
              </a:rPr>
              <a:t>:</a:t>
            </a:r>
            <a:endParaRPr lang="ar-AE" sz="2000" dirty="0" smtClean="0">
              <a:solidFill>
                <a:srgbClr val="FF0000"/>
              </a:solidFill>
            </a:endParaRPr>
          </a:p>
          <a:p>
            <a:pPr marL="342900" indent="-342900" algn="l" rtl="0">
              <a:lnSpc>
                <a:spcPct val="150000"/>
              </a:lnSpc>
              <a:buFont typeface="Wingdings" panose="05000000000000000000" pitchFamily="2" charset="2"/>
              <a:buChar char="§"/>
            </a:pPr>
            <a:r>
              <a:rPr lang="en-US" sz="2000" dirty="0" smtClean="0"/>
              <a:t>Equivalent Capital</a:t>
            </a:r>
            <a:endParaRPr lang="ar-AE" sz="2000" dirty="0" smtClean="0"/>
          </a:p>
          <a:p>
            <a:pPr marL="342900" indent="-342900" algn="l" rtl="0">
              <a:lnSpc>
                <a:spcPct val="150000"/>
              </a:lnSpc>
              <a:buFont typeface="Wingdings" panose="05000000000000000000" pitchFamily="2" charset="2"/>
              <a:buChar char="§"/>
            </a:pPr>
            <a:r>
              <a:rPr lang="en-US" sz="2000" dirty="0" smtClean="0"/>
              <a:t>Loans </a:t>
            </a:r>
            <a:r>
              <a:rPr lang="en-US" sz="2000" dirty="0"/>
              <a:t>(If applicable</a:t>
            </a:r>
            <a:r>
              <a:rPr lang="en-US" sz="2000" dirty="0" smtClean="0"/>
              <a:t>)</a:t>
            </a:r>
            <a:endParaRPr lang="ar-AE" sz="2000" dirty="0" smtClean="0"/>
          </a:p>
          <a:p>
            <a:pPr marL="342900" indent="-342900" algn="l" rtl="0">
              <a:lnSpc>
                <a:spcPct val="150000"/>
              </a:lnSpc>
              <a:buFont typeface="Wingdings" panose="05000000000000000000" pitchFamily="2" charset="2"/>
              <a:buChar char="§"/>
            </a:pPr>
            <a:r>
              <a:rPr lang="en-US" sz="2000" dirty="0" smtClean="0"/>
              <a:t>Grace </a:t>
            </a:r>
            <a:r>
              <a:rPr lang="en-US" sz="2000" dirty="0"/>
              <a:t>Period and Interest </a:t>
            </a:r>
            <a:r>
              <a:rPr lang="en-US" sz="2000" dirty="0" smtClean="0"/>
              <a:t>Rate</a:t>
            </a:r>
            <a:endParaRPr lang="ar-AE" sz="2000" dirty="0" smtClean="0"/>
          </a:p>
          <a:p>
            <a:pPr algn="l" rtl="0">
              <a:lnSpc>
                <a:spcPct val="150000"/>
              </a:lnSpc>
            </a:pPr>
            <a:r>
              <a:rPr lang="en-US" sz="2000" dirty="0" smtClean="0">
                <a:solidFill>
                  <a:srgbClr val="FF0000"/>
                </a:solidFill>
              </a:rPr>
              <a:t>Financial </a:t>
            </a:r>
            <a:r>
              <a:rPr lang="en-US" sz="2000" dirty="0">
                <a:solidFill>
                  <a:srgbClr val="FF0000"/>
                </a:solidFill>
              </a:rPr>
              <a:t>Modeling</a:t>
            </a:r>
            <a:r>
              <a:rPr lang="en-US" sz="2000" dirty="0" smtClean="0">
                <a:solidFill>
                  <a:srgbClr val="FF0000"/>
                </a:solidFill>
              </a:rPr>
              <a:t>:</a:t>
            </a:r>
            <a:endParaRPr lang="ar-AE" sz="2000" dirty="0" smtClean="0">
              <a:solidFill>
                <a:srgbClr val="FF0000"/>
              </a:solidFill>
            </a:endParaRPr>
          </a:p>
          <a:p>
            <a:pPr marL="342900" indent="-342900" algn="l" rtl="0">
              <a:lnSpc>
                <a:spcPct val="150000"/>
              </a:lnSpc>
              <a:buFont typeface="Wingdings" panose="05000000000000000000" pitchFamily="2" charset="2"/>
              <a:buChar char="§"/>
            </a:pPr>
            <a:r>
              <a:rPr lang="en-US" sz="2000" dirty="0" smtClean="0"/>
              <a:t>Income </a:t>
            </a:r>
            <a:r>
              <a:rPr lang="en-US" sz="2000" dirty="0"/>
              <a:t>Statement: For a period of 3-5 </a:t>
            </a:r>
            <a:r>
              <a:rPr lang="en-US" sz="2000" dirty="0" smtClean="0"/>
              <a:t>years</a:t>
            </a:r>
            <a:endParaRPr lang="ar-AE" sz="2000" dirty="0" smtClean="0"/>
          </a:p>
          <a:p>
            <a:pPr marL="342900" indent="-342900" algn="l" rtl="0">
              <a:lnSpc>
                <a:spcPct val="150000"/>
              </a:lnSpc>
              <a:buFont typeface="Wingdings" panose="05000000000000000000" pitchFamily="2" charset="2"/>
              <a:buChar char="§"/>
            </a:pPr>
            <a:r>
              <a:rPr lang="en-US" sz="2000" dirty="0" smtClean="0"/>
              <a:t>Cash </a:t>
            </a:r>
            <a:r>
              <a:rPr lang="en-US" sz="2000" dirty="0"/>
              <a:t>Flow: Monthly and </a:t>
            </a:r>
            <a:r>
              <a:rPr lang="en-US" sz="2000" dirty="0" smtClean="0"/>
              <a:t>Annually</a:t>
            </a:r>
            <a:endParaRPr lang="ar-AE" sz="2000" dirty="0" smtClean="0"/>
          </a:p>
          <a:p>
            <a:pPr marL="342900" indent="-342900" algn="l" rtl="0">
              <a:lnSpc>
                <a:spcPct val="150000"/>
              </a:lnSpc>
              <a:buFont typeface="Wingdings" panose="05000000000000000000" pitchFamily="2" charset="2"/>
              <a:buChar char="§"/>
            </a:pPr>
            <a:r>
              <a:rPr lang="en-US" sz="2000" dirty="0" smtClean="0"/>
              <a:t>Balance </a:t>
            </a:r>
            <a:r>
              <a:rPr lang="en-US" sz="2000" dirty="0"/>
              <a:t>Sheet</a:t>
            </a:r>
            <a:endParaRPr lang="ar-AE" sz="2000" dirty="0" smtClean="0"/>
          </a:p>
        </p:txBody>
      </p:sp>
      <p:sp>
        <p:nvSpPr>
          <p:cNvPr id="3" name="Rectangle: Rounded Corners 2">
            <a:extLst>
              <a:ext uri="{FF2B5EF4-FFF2-40B4-BE49-F238E27FC236}">
                <a16:creationId xmlns="" xmlns:a16="http://schemas.microsoft.com/office/drawing/2014/main" id="{3AC1A4A7-C0BB-AE44-E19D-5399525F1A6C}"/>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4" name="Rectangle: Rounded Corners 3">
            <a:extLst>
              <a:ext uri="{FF2B5EF4-FFF2-40B4-BE49-F238E27FC236}">
                <a16:creationId xmlns="" xmlns:a16="http://schemas.microsoft.com/office/drawing/2014/main" id="{3D235047-B796-B31F-B8ED-78C51E7173C7}"/>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
        <p:nvSpPr>
          <p:cNvPr id="8" name="TextBox 7"/>
          <p:cNvSpPr txBox="1"/>
          <p:nvPr/>
        </p:nvSpPr>
        <p:spPr>
          <a:xfrm>
            <a:off x="2207568" y="261474"/>
            <a:ext cx="7327538" cy="523220"/>
          </a:xfrm>
          <a:prstGeom prst="rect">
            <a:avLst/>
          </a:prstGeom>
          <a:noFill/>
        </p:spPr>
        <p:txBody>
          <a:bodyPr wrap="square" rtlCol="0">
            <a:spAutoFit/>
          </a:bodyPr>
          <a:lstStyle/>
          <a:p>
            <a:pPr algn="ctr" rtl="0"/>
            <a:r>
              <a:rPr lang="en-US" sz="2800" b="1" dirty="0">
                <a:solidFill>
                  <a:srgbClr val="00B0F0"/>
                </a:solidFill>
                <a:latin typeface="Alexandria" charset="0"/>
                <a:cs typeface="Alexandria" charset="0"/>
              </a:rPr>
              <a:t>Jadwa Cloud</a:t>
            </a:r>
            <a:endParaRPr lang="en-US" sz="2800" b="1" dirty="0" smtClean="0">
              <a:solidFill>
                <a:srgbClr val="00B0F0"/>
              </a:solidFill>
              <a:latin typeface="Alexandria" charset="0"/>
              <a:cs typeface="Alexandria" charset="0"/>
            </a:endParaRPr>
          </a:p>
        </p:txBody>
      </p:sp>
      <p:pic>
        <p:nvPicPr>
          <p:cNvPr id="10" name="Picture 9"/>
          <p:cNvPicPr>
            <a:picLocks noChangeAspect="1"/>
          </p:cNvPicPr>
          <p:nvPr/>
        </p:nvPicPr>
        <p:blipFill>
          <a:blip r:embed="rId2"/>
          <a:stretch>
            <a:fillRect/>
          </a:stretch>
        </p:blipFill>
        <p:spPr>
          <a:xfrm>
            <a:off x="6384032" y="1844824"/>
            <a:ext cx="5472609" cy="3850468"/>
          </a:xfrm>
          <a:prstGeom prst="rect">
            <a:avLst/>
          </a:prstGeom>
          <a:effectLst>
            <a:softEdge rad="31750"/>
          </a:effectLst>
        </p:spPr>
      </p:pic>
    </p:spTree>
    <p:extLst>
      <p:ext uri="{BB962C8B-B14F-4D97-AF65-F5344CB8AC3E}">
        <p14:creationId xmlns:p14="http://schemas.microsoft.com/office/powerpoint/2010/main" val="1395398536"/>
      </p:ext>
    </p:extLst>
  </p:cSld>
  <p:clrMapOvr>
    <a:masterClrMapping/>
  </p:clrMapOvr>
  <mc:AlternateContent xmlns:mc="http://schemas.openxmlformats.org/markup-compatibility/2006" xmlns:p14="http://schemas.microsoft.com/office/powerpoint/2010/main">
    <mc:Choice Requires="p14">
      <p:transition spd="slow" p14:dur="2000" advTm="204818"/>
    </mc:Choice>
    <mc:Fallback xmlns="">
      <p:transition spd="slow" advTm="204818"/>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3975465" y="1107591"/>
            <a:ext cx="3791744" cy="461665"/>
          </a:xfrm>
          <a:prstGeom prst="rect">
            <a:avLst/>
          </a:prstGeom>
        </p:spPr>
        <p:txBody>
          <a:bodyPr wrap="none">
            <a:spAutoFit/>
          </a:bodyPr>
          <a:lstStyle/>
          <a:p>
            <a:pPr algn="ctr" rtl="0"/>
            <a:r>
              <a:rPr lang="en-US" sz="2400" b="1" dirty="0">
                <a:solidFill>
                  <a:srgbClr val="C00000"/>
                </a:solidFill>
              </a:rPr>
              <a:t>🛠 Professional Usage Guide</a:t>
            </a:r>
          </a:p>
        </p:txBody>
      </p:sp>
      <p:sp>
        <p:nvSpPr>
          <p:cNvPr id="6" name="مستطيل 5"/>
          <p:cNvSpPr/>
          <p:nvPr/>
        </p:nvSpPr>
        <p:spPr>
          <a:xfrm>
            <a:off x="2063552" y="1844824"/>
            <a:ext cx="4176464" cy="4197624"/>
          </a:xfrm>
          <a:prstGeom prst="rect">
            <a:avLst/>
          </a:prstGeom>
        </p:spPr>
        <p:txBody>
          <a:bodyPr wrap="square">
            <a:spAutoFit/>
          </a:bodyPr>
          <a:lstStyle/>
          <a:p>
            <a:pPr algn="l" rtl="0">
              <a:lnSpc>
                <a:spcPct val="150000"/>
              </a:lnSpc>
            </a:pPr>
            <a:r>
              <a:rPr lang="en-US" sz="2000" b="1" dirty="0">
                <a:solidFill>
                  <a:srgbClr val="00B050"/>
                </a:solidFill>
              </a:rPr>
              <a:t>Phase Four: Risk </a:t>
            </a:r>
            <a:r>
              <a:rPr lang="en-US" sz="2000" b="1" dirty="0" smtClean="0">
                <a:solidFill>
                  <a:srgbClr val="00B050"/>
                </a:solidFill>
              </a:rPr>
              <a:t>Analysis</a:t>
            </a:r>
            <a:endParaRPr lang="ar-AE" sz="2000" b="1" dirty="0" smtClean="0">
              <a:solidFill>
                <a:srgbClr val="00B050"/>
              </a:solidFill>
            </a:endParaRPr>
          </a:p>
          <a:p>
            <a:pPr algn="l" rtl="0">
              <a:lnSpc>
                <a:spcPct val="150000"/>
              </a:lnSpc>
            </a:pPr>
            <a:r>
              <a:rPr lang="en-US" sz="2000" dirty="0" smtClean="0">
                <a:solidFill>
                  <a:srgbClr val="FF0000"/>
                </a:solidFill>
              </a:rPr>
              <a:t>Risk </a:t>
            </a:r>
            <a:r>
              <a:rPr lang="en-US" sz="2000" dirty="0">
                <a:solidFill>
                  <a:srgbClr val="FF0000"/>
                </a:solidFill>
              </a:rPr>
              <a:t>Identification</a:t>
            </a:r>
            <a:r>
              <a:rPr lang="en-US" sz="2000" dirty="0" smtClean="0">
                <a:solidFill>
                  <a:srgbClr val="FF0000"/>
                </a:solidFill>
              </a:rPr>
              <a:t>:</a:t>
            </a:r>
            <a:endParaRPr lang="ar-AE" sz="2000" dirty="0" smtClean="0">
              <a:solidFill>
                <a:srgbClr val="FF0000"/>
              </a:solidFill>
            </a:endParaRPr>
          </a:p>
          <a:p>
            <a:pPr marL="342900" indent="-342900" algn="l" rtl="0">
              <a:lnSpc>
                <a:spcPct val="150000"/>
              </a:lnSpc>
              <a:buFont typeface="Wingdings" panose="05000000000000000000" pitchFamily="2" charset="2"/>
              <a:buChar char="§"/>
            </a:pPr>
            <a:r>
              <a:rPr lang="en-US" sz="2000" dirty="0" smtClean="0"/>
              <a:t>Market</a:t>
            </a:r>
            <a:r>
              <a:rPr lang="en-US" sz="2000" dirty="0"/>
              <a:t>, Operational, </a:t>
            </a:r>
            <a:r>
              <a:rPr lang="en-US" sz="2000" dirty="0" smtClean="0"/>
              <a:t>Financial</a:t>
            </a:r>
            <a:endParaRPr lang="ar-AE" sz="2000" dirty="0" smtClean="0"/>
          </a:p>
          <a:p>
            <a:pPr marL="342900" indent="-342900" algn="l" rtl="0">
              <a:lnSpc>
                <a:spcPct val="150000"/>
              </a:lnSpc>
              <a:buFont typeface="Wingdings" panose="05000000000000000000" pitchFamily="2" charset="2"/>
              <a:buChar char="§"/>
            </a:pPr>
            <a:r>
              <a:rPr lang="en-US" sz="2000" dirty="0" smtClean="0"/>
              <a:t>Probability </a:t>
            </a:r>
            <a:r>
              <a:rPr lang="en-US" sz="2000" dirty="0"/>
              <a:t>of Occurrence and </a:t>
            </a:r>
            <a:r>
              <a:rPr lang="en-US" sz="2000" dirty="0" smtClean="0"/>
              <a:t>Impact</a:t>
            </a:r>
            <a:endParaRPr lang="ar-AE" sz="2000" dirty="0" smtClean="0"/>
          </a:p>
          <a:p>
            <a:pPr algn="l" rtl="0">
              <a:lnSpc>
                <a:spcPct val="150000"/>
              </a:lnSpc>
            </a:pPr>
            <a:r>
              <a:rPr lang="en-US" sz="2000" dirty="0" smtClean="0">
                <a:solidFill>
                  <a:srgbClr val="FF0000"/>
                </a:solidFill>
              </a:rPr>
              <a:t>Contingency </a:t>
            </a:r>
            <a:r>
              <a:rPr lang="en-US" sz="2000" dirty="0">
                <a:solidFill>
                  <a:srgbClr val="FF0000"/>
                </a:solidFill>
              </a:rPr>
              <a:t>Plans</a:t>
            </a:r>
            <a:r>
              <a:rPr lang="en-US" sz="2000" dirty="0" smtClean="0">
                <a:solidFill>
                  <a:srgbClr val="FF0000"/>
                </a:solidFill>
              </a:rPr>
              <a:t>:</a:t>
            </a:r>
            <a:endParaRPr lang="ar-AE" sz="2000" dirty="0" smtClean="0">
              <a:solidFill>
                <a:srgbClr val="FF0000"/>
              </a:solidFill>
            </a:endParaRPr>
          </a:p>
          <a:p>
            <a:pPr marL="342900" indent="-342900" algn="l" rtl="0">
              <a:lnSpc>
                <a:spcPct val="150000"/>
              </a:lnSpc>
              <a:buFont typeface="Wingdings" panose="05000000000000000000" pitchFamily="2" charset="2"/>
              <a:buChar char="§"/>
            </a:pPr>
            <a:r>
              <a:rPr lang="en-US" sz="2000" dirty="0" smtClean="0"/>
              <a:t>Alternatives </a:t>
            </a:r>
            <a:r>
              <a:rPr lang="en-US" sz="2000" dirty="0"/>
              <a:t>to the Pessimistic </a:t>
            </a:r>
            <a:r>
              <a:rPr lang="en-US" sz="2000" dirty="0" smtClean="0"/>
              <a:t>Scenario</a:t>
            </a:r>
            <a:endParaRPr lang="ar-AE" sz="2000" dirty="0" smtClean="0"/>
          </a:p>
          <a:p>
            <a:pPr marL="342900" indent="-342900" algn="l" rtl="0">
              <a:lnSpc>
                <a:spcPct val="150000"/>
              </a:lnSpc>
              <a:buFont typeface="Wingdings" panose="05000000000000000000" pitchFamily="2" charset="2"/>
              <a:buChar char="§"/>
            </a:pPr>
            <a:r>
              <a:rPr lang="en-US" sz="2000" dirty="0" smtClean="0"/>
              <a:t>Preventive </a:t>
            </a:r>
            <a:r>
              <a:rPr lang="en-US" sz="2000" dirty="0"/>
              <a:t>Measures</a:t>
            </a:r>
            <a:endParaRPr lang="ar-AE" sz="2000" dirty="0" smtClean="0"/>
          </a:p>
        </p:txBody>
      </p:sp>
      <p:sp>
        <p:nvSpPr>
          <p:cNvPr id="3" name="Rectangle: Rounded Corners 2">
            <a:extLst>
              <a:ext uri="{FF2B5EF4-FFF2-40B4-BE49-F238E27FC236}">
                <a16:creationId xmlns="" xmlns:a16="http://schemas.microsoft.com/office/drawing/2014/main" id="{3AC1A4A7-C0BB-AE44-E19D-5399525F1A6C}"/>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4" name="Rectangle: Rounded Corners 3">
            <a:extLst>
              <a:ext uri="{FF2B5EF4-FFF2-40B4-BE49-F238E27FC236}">
                <a16:creationId xmlns="" xmlns:a16="http://schemas.microsoft.com/office/drawing/2014/main" id="{3D235047-B796-B31F-B8ED-78C51E7173C7}"/>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
        <p:nvSpPr>
          <p:cNvPr id="8" name="TextBox 7"/>
          <p:cNvSpPr txBox="1"/>
          <p:nvPr/>
        </p:nvSpPr>
        <p:spPr>
          <a:xfrm>
            <a:off x="2207568" y="261474"/>
            <a:ext cx="7327538" cy="523220"/>
          </a:xfrm>
          <a:prstGeom prst="rect">
            <a:avLst/>
          </a:prstGeom>
          <a:noFill/>
        </p:spPr>
        <p:txBody>
          <a:bodyPr wrap="square" rtlCol="0">
            <a:spAutoFit/>
          </a:bodyPr>
          <a:lstStyle/>
          <a:p>
            <a:pPr algn="ctr" rtl="0"/>
            <a:r>
              <a:rPr lang="en-US" sz="2800" b="1" dirty="0">
                <a:solidFill>
                  <a:srgbClr val="00B0F0"/>
                </a:solidFill>
                <a:latin typeface="Alexandria" charset="0"/>
                <a:cs typeface="Alexandria" charset="0"/>
              </a:rPr>
              <a:t>Jadwa Cloud</a:t>
            </a:r>
            <a:endParaRPr lang="en-US" sz="2800" b="1" dirty="0" smtClean="0">
              <a:solidFill>
                <a:srgbClr val="00B0F0"/>
              </a:solidFill>
              <a:latin typeface="Alexandria" charset="0"/>
              <a:cs typeface="Alexandria" charset="0"/>
            </a:endParaRPr>
          </a:p>
        </p:txBody>
      </p:sp>
      <p:pic>
        <p:nvPicPr>
          <p:cNvPr id="10" name="Picture 9"/>
          <p:cNvPicPr>
            <a:picLocks noChangeAspect="1"/>
          </p:cNvPicPr>
          <p:nvPr/>
        </p:nvPicPr>
        <p:blipFill>
          <a:blip r:embed="rId2"/>
          <a:stretch>
            <a:fillRect/>
          </a:stretch>
        </p:blipFill>
        <p:spPr>
          <a:xfrm>
            <a:off x="6384032" y="1844824"/>
            <a:ext cx="5472609" cy="3850468"/>
          </a:xfrm>
          <a:prstGeom prst="rect">
            <a:avLst/>
          </a:prstGeom>
          <a:effectLst>
            <a:softEdge rad="31750"/>
          </a:effectLst>
        </p:spPr>
      </p:pic>
    </p:spTree>
    <p:extLst>
      <p:ext uri="{BB962C8B-B14F-4D97-AF65-F5344CB8AC3E}">
        <p14:creationId xmlns:p14="http://schemas.microsoft.com/office/powerpoint/2010/main" val="3486085181"/>
      </p:ext>
    </p:extLst>
  </p:cSld>
  <p:clrMapOvr>
    <a:masterClrMapping/>
  </p:clrMapOvr>
  <mc:AlternateContent xmlns:mc="http://schemas.openxmlformats.org/markup-compatibility/2006" xmlns:p14="http://schemas.microsoft.com/office/powerpoint/2010/main">
    <mc:Choice Requires="p14">
      <p:transition spd="slow" p14:dur="2000" advTm="204818"/>
    </mc:Choice>
    <mc:Fallback xmlns="">
      <p:transition spd="slow" advTm="204818"/>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3975465" y="1107591"/>
            <a:ext cx="3791744" cy="461665"/>
          </a:xfrm>
          <a:prstGeom prst="rect">
            <a:avLst/>
          </a:prstGeom>
        </p:spPr>
        <p:txBody>
          <a:bodyPr wrap="none">
            <a:spAutoFit/>
          </a:bodyPr>
          <a:lstStyle/>
          <a:p>
            <a:pPr algn="ctr" rtl="0"/>
            <a:r>
              <a:rPr lang="en-US" sz="2400" b="1" dirty="0">
                <a:solidFill>
                  <a:srgbClr val="C00000"/>
                </a:solidFill>
              </a:rPr>
              <a:t>🛠 Professional Usage Guide</a:t>
            </a:r>
          </a:p>
        </p:txBody>
      </p:sp>
      <p:sp>
        <p:nvSpPr>
          <p:cNvPr id="6" name="مستطيل 5"/>
          <p:cNvSpPr/>
          <p:nvPr/>
        </p:nvSpPr>
        <p:spPr>
          <a:xfrm>
            <a:off x="2063552" y="1844824"/>
            <a:ext cx="4176464" cy="2350965"/>
          </a:xfrm>
          <a:prstGeom prst="rect">
            <a:avLst/>
          </a:prstGeom>
        </p:spPr>
        <p:txBody>
          <a:bodyPr wrap="square">
            <a:spAutoFit/>
          </a:bodyPr>
          <a:lstStyle/>
          <a:p>
            <a:pPr algn="l" rtl="0">
              <a:lnSpc>
                <a:spcPct val="150000"/>
              </a:lnSpc>
            </a:pPr>
            <a:r>
              <a:rPr lang="en-US" sz="2000" b="1" dirty="0">
                <a:solidFill>
                  <a:srgbClr val="00B050"/>
                </a:solidFill>
              </a:rPr>
              <a:t>Phase Five: Final </a:t>
            </a:r>
            <a:r>
              <a:rPr lang="en-US" sz="2000" b="1" dirty="0" smtClean="0">
                <a:solidFill>
                  <a:srgbClr val="00B050"/>
                </a:solidFill>
              </a:rPr>
              <a:t>Report</a:t>
            </a:r>
            <a:endParaRPr lang="ar-AE" sz="2000" b="1" dirty="0" smtClean="0">
              <a:solidFill>
                <a:srgbClr val="00B050"/>
              </a:solidFill>
            </a:endParaRPr>
          </a:p>
          <a:p>
            <a:pPr algn="l" rtl="0">
              <a:lnSpc>
                <a:spcPct val="150000"/>
              </a:lnSpc>
            </a:pPr>
            <a:r>
              <a:rPr lang="en-US" sz="2000" dirty="0" smtClean="0">
                <a:solidFill>
                  <a:srgbClr val="FF0000"/>
                </a:solidFill>
              </a:rPr>
              <a:t>Complete </a:t>
            </a:r>
            <a:r>
              <a:rPr lang="en-US" sz="2000" dirty="0">
                <a:solidFill>
                  <a:srgbClr val="FF0000"/>
                </a:solidFill>
              </a:rPr>
              <a:t>Data </a:t>
            </a:r>
            <a:r>
              <a:rPr lang="en-US" sz="2000" dirty="0" smtClean="0">
                <a:solidFill>
                  <a:srgbClr val="FF0000"/>
                </a:solidFill>
              </a:rPr>
              <a:t>Review</a:t>
            </a:r>
            <a:endParaRPr lang="ar-AE" sz="2000" dirty="0" smtClean="0">
              <a:solidFill>
                <a:srgbClr val="FF0000"/>
              </a:solidFill>
            </a:endParaRPr>
          </a:p>
          <a:p>
            <a:pPr marL="342900" indent="-342900" algn="l" rtl="0">
              <a:lnSpc>
                <a:spcPct val="150000"/>
              </a:lnSpc>
              <a:buFont typeface="Wingdings" panose="05000000000000000000" pitchFamily="2" charset="2"/>
              <a:buChar char="§"/>
            </a:pPr>
            <a:r>
              <a:rPr lang="en-US" sz="2000" dirty="0" smtClean="0"/>
              <a:t>Export </a:t>
            </a:r>
            <a:r>
              <a:rPr lang="en-US" sz="2000" dirty="0"/>
              <a:t>the Report in PDF </a:t>
            </a:r>
            <a:r>
              <a:rPr lang="en-US" sz="2000" dirty="0" smtClean="0"/>
              <a:t>Format</a:t>
            </a:r>
            <a:endParaRPr lang="ar-AE" sz="2000" dirty="0" smtClean="0"/>
          </a:p>
          <a:p>
            <a:pPr marL="342900" indent="-342900" algn="l" rtl="0">
              <a:lnSpc>
                <a:spcPct val="150000"/>
              </a:lnSpc>
              <a:buFont typeface="Wingdings" panose="05000000000000000000" pitchFamily="2" charset="2"/>
              <a:buChar char="§"/>
            </a:pPr>
            <a:r>
              <a:rPr lang="en-US" sz="2000" dirty="0" smtClean="0"/>
              <a:t>Submit </a:t>
            </a:r>
            <a:r>
              <a:rPr lang="en-US" sz="2000" dirty="0"/>
              <a:t>the Report to the Relevant Authorities</a:t>
            </a:r>
            <a:endParaRPr lang="ar-AE" sz="2000" dirty="0" smtClean="0"/>
          </a:p>
        </p:txBody>
      </p:sp>
      <p:sp>
        <p:nvSpPr>
          <p:cNvPr id="3" name="Rectangle: Rounded Corners 2">
            <a:extLst>
              <a:ext uri="{FF2B5EF4-FFF2-40B4-BE49-F238E27FC236}">
                <a16:creationId xmlns="" xmlns:a16="http://schemas.microsoft.com/office/drawing/2014/main" id="{3AC1A4A7-C0BB-AE44-E19D-5399525F1A6C}"/>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4" name="Rectangle: Rounded Corners 3">
            <a:extLst>
              <a:ext uri="{FF2B5EF4-FFF2-40B4-BE49-F238E27FC236}">
                <a16:creationId xmlns="" xmlns:a16="http://schemas.microsoft.com/office/drawing/2014/main" id="{3D235047-B796-B31F-B8ED-78C51E7173C7}"/>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
        <p:nvSpPr>
          <p:cNvPr id="8" name="TextBox 7"/>
          <p:cNvSpPr txBox="1"/>
          <p:nvPr/>
        </p:nvSpPr>
        <p:spPr>
          <a:xfrm>
            <a:off x="2207568" y="261474"/>
            <a:ext cx="7327538" cy="523220"/>
          </a:xfrm>
          <a:prstGeom prst="rect">
            <a:avLst/>
          </a:prstGeom>
          <a:noFill/>
        </p:spPr>
        <p:txBody>
          <a:bodyPr wrap="square" rtlCol="0">
            <a:spAutoFit/>
          </a:bodyPr>
          <a:lstStyle/>
          <a:p>
            <a:pPr algn="ctr" rtl="0"/>
            <a:r>
              <a:rPr lang="en-US" sz="2800" b="1" dirty="0">
                <a:solidFill>
                  <a:srgbClr val="00B0F0"/>
                </a:solidFill>
                <a:latin typeface="Alexandria" charset="0"/>
                <a:cs typeface="Alexandria" charset="0"/>
              </a:rPr>
              <a:t>Jadwa Cloud</a:t>
            </a:r>
            <a:endParaRPr lang="en-US" sz="2800" b="1" dirty="0" smtClean="0">
              <a:solidFill>
                <a:srgbClr val="00B0F0"/>
              </a:solidFill>
              <a:latin typeface="Alexandria" charset="0"/>
              <a:cs typeface="Alexandria" charset="0"/>
            </a:endParaRPr>
          </a:p>
        </p:txBody>
      </p:sp>
      <p:pic>
        <p:nvPicPr>
          <p:cNvPr id="10" name="Picture 9"/>
          <p:cNvPicPr>
            <a:picLocks noChangeAspect="1"/>
          </p:cNvPicPr>
          <p:nvPr/>
        </p:nvPicPr>
        <p:blipFill>
          <a:blip r:embed="rId2"/>
          <a:stretch>
            <a:fillRect/>
          </a:stretch>
        </p:blipFill>
        <p:spPr>
          <a:xfrm>
            <a:off x="6384032" y="1844824"/>
            <a:ext cx="5472609" cy="3850468"/>
          </a:xfrm>
          <a:prstGeom prst="rect">
            <a:avLst/>
          </a:prstGeom>
          <a:effectLst>
            <a:softEdge rad="31750"/>
          </a:effectLst>
        </p:spPr>
      </p:pic>
    </p:spTree>
    <p:extLst>
      <p:ext uri="{BB962C8B-B14F-4D97-AF65-F5344CB8AC3E}">
        <p14:creationId xmlns:p14="http://schemas.microsoft.com/office/powerpoint/2010/main" val="3841792815"/>
      </p:ext>
    </p:extLst>
  </p:cSld>
  <p:clrMapOvr>
    <a:masterClrMapping/>
  </p:clrMapOvr>
  <mc:AlternateContent xmlns:mc="http://schemas.openxmlformats.org/markup-compatibility/2006" xmlns:p14="http://schemas.microsoft.com/office/powerpoint/2010/main">
    <mc:Choice Requires="p14">
      <p:transition spd="slow" p14:dur="2000" advTm="204818"/>
    </mc:Choice>
    <mc:Fallback xmlns="">
      <p:transition spd="slow" advTm="204818"/>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38329" y="1760005"/>
            <a:ext cx="4955591" cy="4414561"/>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4007768" y="2925486"/>
            <a:ext cx="4886152" cy="937949"/>
          </a:xfrm>
          <a:prstGeom prst="rect">
            <a:avLst/>
          </a:prstGeom>
        </p:spPr>
        <p:txBody>
          <a:bodyPr wrap="square">
            <a:spAutoFit/>
          </a:bodyPr>
          <a:lstStyle/>
          <a:p>
            <a:pPr algn="ctr">
              <a:lnSpc>
                <a:spcPct val="120000"/>
              </a:lnSpc>
            </a:pPr>
            <a:r>
              <a:rPr lang="en-US" sz="2400" b="1" dirty="0">
                <a:solidFill>
                  <a:schemeClr val="bg1"/>
                </a:solidFill>
                <a:latin typeface="Alexandria" charset="0"/>
                <a:cs typeface="Alexandria" charset="0"/>
              </a:rPr>
              <a:t>Getting acquainted with the Process.st platform.</a:t>
            </a:r>
          </a:p>
        </p:txBody>
      </p:sp>
      <p:grpSp>
        <p:nvGrpSpPr>
          <p:cNvPr id="9" name="Group 8"/>
          <p:cNvGrpSpPr/>
          <p:nvPr/>
        </p:nvGrpSpPr>
        <p:grpSpPr>
          <a:xfrm>
            <a:off x="3759766" y="1591960"/>
            <a:ext cx="1190600" cy="993910"/>
            <a:chOff x="5641526" y="3499567"/>
            <a:chExt cx="1190600" cy="993910"/>
          </a:xfrm>
        </p:grpSpPr>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dirty="0" smtClean="0">
                  <a:solidFill>
                    <a:schemeClr val="bg1"/>
                  </a:solidFill>
                  <a:latin typeface="Alexandria" charset="0"/>
                  <a:cs typeface="Alexandria" charset="0"/>
                </a:rPr>
                <a:t>10</a:t>
              </a:r>
              <a:endParaRPr lang="en-US" sz="3600" b="1" dirty="0">
                <a:solidFill>
                  <a:schemeClr val="bg1"/>
                </a:solidFill>
                <a:latin typeface="Alexandria" charset="0"/>
                <a:cs typeface="Alexandria" charset="0"/>
              </a:endParaRPr>
            </a:p>
          </p:txBody>
        </p:sp>
      </p:gr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247065245"/>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4982440" y="1107591"/>
            <a:ext cx="1777794" cy="461665"/>
          </a:xfrm>
          <a:prstGeom prst="rect">
            <a:avLst/>
          </a:prstGeom>
        </p:spPr>
        <p:txBody>
          <a:bodyPr wrap="none">
            <a:spAutoFit/>
          </a:bodyPr>
          <a:lstStyle/>
          <a:p>
            <a:pPr algn="ctr" rtl="0"/>
            <a:r>
              <a:rPr lang="en-US" sz="2400" b="1" dirty="0">
                <a:solidFill>
                  <a:srgbClr val="C00000"/>
                </a:solidFill>
              </a:rPr>
              <a:t>Introduction</a:t>
            </a:r>
          </a:p>
        </p:txBody>
      </p:sp>
      <p:sp>
        <p:nvSpPr>
          <p:cNvPr id="6" name="مستطيل 5"/>
          <p:cNvSpPr/>
          <p:nvPr/>
        </p:nvSpPr>
        <p:spPr>
          <a:xfrm>
            <a:off x="2063552" y="1844824"/>
            <a:ext cx="4176464" cy="2812629"/>
          </a:xfrm>
          <a:prstGeom prst="rect">
            <a:avLst/>
          </a:prstGeom>
        </p:spPr>
        <p:txBody>
          <a:bodyPr wrap="square">
            <a:spAutoFit/>
          </a:bodyPr>
          <a:lstStyle/>
          <a:p>
            <a:pPr algn="l" rtl="0">
              <a:lnSpc>
                <a:spcPct val="150000"/>
              </a:lnSpc>
            </a:pPr>
            <a:r>
              <a:rPr lang="en-US" sz="2000" dirty="0"/>
              <a:t>It is a process management tool designed to manage workflows and streamline processes. It features </a:t>
            </a:r>
            <a:r>
              <a:rPr lang="en-US" sz="2000" dirty="0" err="1"/>
              <a:t>ChatGPT</a:t>
            </a:r>
            <a:r>
              <a:rPr lang="en-US" sz="2000" dirty="0"/>
              <a:t>-powered technology that automates project tasks and increases efficiency.</a:t>
            </a:r>
            <a:endParaRPr lang="ar-AE" sz="2000" dirty="0" smtClean="0"/>
          </a:p>
        </p:txBody>
      </p:sp>
      <p:sp>
        <p:nvSpPr>
          <p:cNvPr id="3" name="Rectangle: Rounded Corners 2">
            <a:extLst>
              <a:ext uri="{FF2B5EF4-FFF2-40B4-BE49-F238E27FC236}">
                <a16:creationId xmlns="" xmlns:a16="http://schemas.microsoft.com/office/drawing/2014/main" id="{3AC1A4A7-C0BB-AE44-E19D-5399525F1A6C}"/>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4" name="Rectangle: Rounded Corners 3">
            <a:extLst>
              <a:ext uri="{FF2B5EF4-FFF2-40B4-BE49-F238E27FC236}">
                <a16:creationId xmlns="" xmlns:a16="http://schemas.microsoft.com/office/drawing/2014/main" id="{3D235047-B796-B31F-B8ED-78C51E7173C7}"/>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
        <p:nvSpPr>
          <p:cNvPr id="8" name="TextBox 7"/>
          <p:cNvSpPr txBox="1"/>
          <p:nvPr/>
        </p:nvSpPr>
        <p:spPr>
          <a:xfrm>
            <a:off x="2207568" y="261474"/>
            <a:ext cx="7327538" cy="523220"/>
          </a:xfrm>
          <a:prstGeom prst="rect">
            <a:avLst/>
          </a:prstGeom>
          <a:noFill/>
        </p:spPr>
        <p:txBody>
          <a:bodyPr wrap="square" rtlCol="0">
            <a:spAutoFit/>
          </a:bodyPr>
          <a:lstStyle/>
          <a:p>
            <a:pPr algn="ctr" rtl="0"/>
            <a:r>
              <a:rPr lang="en-US" sz="2800" b="1">
                <a:solidFill>
                  <a:srgbClr val="00B0F0"/>
                </a:solidFill>
                <a:latin typeface="Alexandria" charset="0"/>
                <a:cs typeface="Alexandria" charset="0"/>
              </a:rPr>
              <a:t>Process.st</a:t>
            </a:r>
            <a:endParaRPr lang="en-US" sz="2800" b="1" dirty="0" smtClean="0">
              <a:solidFill>
                <a:srgbClr val="00B0F0"/>
              </a:solidFill>
              <a:latin typeface="Alexandria" charset="0"/>
              <a:cs typeface="Alexandria" charset="0"/>
            </a:endParaRPr>
          </a:p>
        </p:txBody>
      </p:sp>
      <p:pic>
        <p:nvPicPr>
          <p:cNvPr id="2050" name="Picture 2" descr="Pricing &amp; Plans | Process Street | Compliance Operations Platfor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2064" y="1844824"/>
            <a:ext cx="5201047" cy="3752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9524700"/>
      </p:ext>
    </p:extLst>
  </p:cSld>
  <p:clrMapOvr>
    <a:masterClrMapping/>
  </p:clrMapOvr>
  <mc:AlternateContent xmlns:mc="http://schemas.openxmlformats.org/markup-compatibility/2006" xmlns:p14="http://schemas.microsoft.com/office/powerpoint/2010/main">
    <mc:Choice Requires="p14">
      <p:transition spd="slow" p14:dur="2000" advTm="204818"/>
    </mc:Choice>
    <mc:Fallback xmlns="">
      <p:transition spd="slow" advTm="204818"/>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2897254" y="1107591"/>
            <a:ext cx="5948167" cy="461665"/>
          </a:xfrm>
          <a:prstGeom prst="rect">
            <a:avLst/>
          </a:prstGeom>
        </p:spPr>
        <p:txBody>
          <a:bodyPr wrap="none">
            <a:spAutoFit/>
          </a:bodyPr>
          <a:lstStyle/>
          <a:p>
            <a:pPr algn="ctr" rtl="0"/>
            <a:r>
              <a:rPr lang="en-US" sz="2400" b="1" dirty="0" smtClean="0">
                <a:solidFill>
                  <a:srgbClr val="C00000"/>
                </a:solidFill>
              </a:rPr>
              <a:t>🛠 </a:t>
            </a:r>
            <a:r>
              <a:rPr lang="en-US" sz="2400" b="1" dirty="0">
                <a:solidFill>
                  <a:srgbClr val="C00000"/>
                </a:solidFill>
              </a:rPr>
              <a:t>Using Process Street for Feasibility Studies</a:t>
            </a:r>
          </a:p>
        </p:txBody>
      </p:sp>
      <p:sp>
        <p:nvSpPr>
          <p:cNvPr id="6" name="مستطيل 5"/>
          <p:cNvSpPr/>
          <p:nvPr/>
        </p:nvSpPr>
        <p:spPr>
          <a:xfrm>
            <a:off x="2063552" y="1700808"/>
            <a:ext cx="4752528" cy="4555093"/>
          </a:xfrm>
          <a:prstGeom prst="rect">
            <a:avLst/>
          </a:prstGeom>
        </p:spPr>
        <p:txBody>
          <a:bodyPr wrap="square">
            <a:spAutoFit/>
          </a:bodyPr>
          <a:lstStyle/>
          <a:p>
            <a:pPr algn="l" rtl="0"/>
            <a:r>
              <a:rPr lang="en-US" sz="2000" b="1" dirty="0" smtClean="0">
                <a:solidFill>
                  <a:srgbClr val="00B050"/>
                </a:solidFill>
              </a:rPr>
              <a:t>Template</a:t>
            </a:r>
            <a:r>
              <a:rPr lang="en-US" sz="2000" b="1" dirty="0">
                <a:solidFill>
                  <a:srgbClr val="00B050"/>
                </a:solidFill>
              </a:rPr>
              <a:t>: Comprehensive Feasibility </a:t>
            </a:r>
            <a:r>
              <a:rPr lang="en-US" sz="2000" b="1" dirty="0" smtClean="0">
                <a:solidFill>
                  <a:srgbClr val="00B050"/>
                </a:solidFill>
              </a:rPr>
              <a:t>Study</a:t>
            </a:r>
            <a:endParaRPr lang="ar-AE" sz="2000" b="1" dirty="0" smtClean="0">
              <a:solidFill>
                <a:srgbClr val="00B050"/>
              </a:solidFill>
            </a:endParaRPr>
          </a:p>
          <a:p>
            <a:pPr marL="457200" indent="-457200" algn="l" rtl="0">
              <a:lnSpc>
                <a:spcPct val="150000"/>
              </a:lnSpc>
              <a:buAutoNum type="arabicPeriod"/>
            </a:pPr>
            <a:r>
              <a:rPr lang="en-US" sz="2000" dirty="0" smtClean="0">
                <a:solidFill>
                  <a:srgbClr val="FF0000"/>
                </a:solidFill>
              </a:rPr>
              <a:t>Preliminary Analysis</a:t>
            </a:r>
            <a:endParaRPr lang="ar-AE" sz="2000" dirty="0" smtClean="0">
              <a:solidFill>
                <a:srgbClr val="FF0000"/>
              </a:solidFill>
            </a:endParaRPr>
          </a:p>
          <a:p>
            <a:pPr marL="342900" indent="-342900" algn="l" rtl="0">
              <a:lnSpc>
                <a:spcPct val="150000"/>
              </a:lnSpc>
              <a:buFont typeface="Wingdings" panose="05000000000000000000" pitchFamily="2" charset="2"/>
              <a:buChar char="§"/>
            </a:pPr>
            <a:r>
              <a:rPr lang="en-US" sz="2000" dirty="0" smtClean="0"/>
              <a:t>Project </a:t>
            </a:r>
            <a:r>
              <a:rPr lang="en-US" sz="2000" dirty="0"/>
              <a:t>Idea </a:t>
            </a:r>
            <a:r>
              <a:rPr lang="en-US" sz="2000" dirty="0" smtClean="0"/>
              <a:t>Definition</a:t>
            </a:r>
            <a:endParaRPr lang="ar-AE" sz="2000" dirty="0"/>
          </a:p>
          <a:p>
            <a:pPr marL="342900" indent="-342900" algn="l" rtl="0">
              <a:lnSpc>
                <a:spcPct val="150000"/>
              </a:lnSpc>
              <a:buFont typeface="Wingdings" panose="05000000000000000000" pitchFamily="2" charset="2"/>
              <a:buChar char="§"/>
            </a:pPr>
            <a:r>
              <a:rPr lang="en-US" sz="2000" dirty="0" smtClean="0"/>
              <a:t>Initial </a:t>
            </a:r>
            <a:r>
              <a:rPr lang="en-US" sz="2000" dirty="0"/>
              <a:t>Feasibility </a:t>
            </a:r>
            <a:r>
              <a:rPr lang="en-US" sz="2000" dirty="0" smtClean="0"/>
              <a:t>Analysis</a:t>
            </a:r>
            <a:endParaRPr lang="ar-AE" sz="2000" dirty="0"/>
          </a:p>
          <a:p>
            <a:pPr marL="342900" indent="-342900" algn="l" rtl="0">
              <a:lnSpc>
                <a:spcPct val="150000"/>
              </a:lnSpc>
              <a:buFont typeface="Wingdings" panose="05000000000000000000" pitchFamily="2" charset="2"/>
              <a:buChar char="§"/>
            </a:pPr>
            <a:r>
              <a:rPr lang="en-US" sz="2000" dirty="0" smtClean="0"/>
              <a:t>Proceeding </a:t>
            </a:r>
            <a:r>
              <a:rPr lang="en-US" sz="2000" dirty="0"/>
              <a:t>or Stopping </a:t>
            </a:r>
            <a:r>
              <a:rPr lang="en-US" sz="2000" dirty="0" smtClean="0"/>
              <a:t>Decision</a:t>
            </a:r>
            <a:endParaRPr lang="ar-AE" sz="2000" dirty="0" smtClean="0"/>
          </a:p>
          <a:p>
            <a:pPr algn="l" rtl="0">
              <a:lnSpc>
                <a:spcPct val="150000"/>
              </a:lnSpc>
            </a:pPr>
            <a:r>
              <a:rPr lang="en-US" sz="2000" dirty="0">
                <a:solidFill>
                  <a:srgbClr val="FF0000"/>
                </a:solidFill>
              </a:rPr>
              <a:t>2. </a:t>
            </a:r>
            <a:r>
              <a:rPr lang="en-US" sz="2000" dirty="0" smtClean="0">
                <a:solidFill>
                  <a:srgbClr val="FF0000"/>
                </a:solidFill>
              </a:rPr>
              <a:t>Market Study</a:t>
            </a:r>
            <a:endParaRPr lang="ar-AE" sz="2000" dirty="0" smtClean="0">
              <a:solidFill>
                <a:srgbClr val="FF0000"/>
              </a:solidFill>
            </a:endParaRPr>
          </a:p>
          <a:p>
            <a:pPr marL="342900" indent="-342900" algn="l" rtl="0">
              <a:lnSpc>
                <a:spcPct val="150000"/>
              </a:lnSpc>
              <a:buFont typeface="Wingdings" panose="05000000000000000000" pitchFamily="2" charset="2"/>
              <a:buChar char="§"/>
            </a:pPr>
            <a:r>
              <a:rPr lang="en-US" sz="2000" dirty="0" smtClean="0"/>
              <a:t>Target </a:t>
            </a:r>
            <a:r>
              <a:rPr lang="en-US" sz="2000" dirty="0"/>
              <a:t>Market </a:t>
            </a:r>
            <a:r>
              <a:rPr lang="en-US" sz="2000" dirty="0" smtClean="0"/>
              <a:t>Size</a:t>
            </a:r>
            <a:endParaRPr lang="ar-AE" sz="2000" dirty="0"/>
          </a:p>
          <a:p>
            <a:pPr marL="342900" indent="-342900" algn="l" rtl="0">
              <a:lnSpc>
                <a:spcPct val="150000"/>
              </a:lnSpc>
              <a:buFont typeface="Wingdings" panose="05000000000000000000" pitchFamily="2" charset="2"/>
              <a:buChar char="§"/>
            </a:pPr>
            <a:r>
              <a:rPr lang="en-US" sz="2000" dirty="0" smtClean="0"/>
              <a:t>Competitor Analysis</a:t>
            </a:r>
            <a:endParaRPr lang="ar-AE" sz="2000" dirty="0"/>
          </a:p>
          <a:p>
            <a:pPr marL="342900" indent="-342900" algn="l" rtl="0">
              <a:lnSpc>
                <a:spcPct val="150000"/>
              </a:lnSpc>
              <a:buFont typeface="Wingdings" panose="05000000000000000000" pitchFamily="2" charset="2"/>
              <a:buChar char="§"/>
            </a:pPr>
            <a:r>
              <a:rPr lang="en-US" sz="2000" dirty="0" smtClean="0"/>
              <a:t>Customer Study</a:t>
            </a:r>
            <a:endParaRPr lang="ar-AE" sz="2000" dirty="0"/>
          </a:p>
          <a:p>
            <a:pPr marL="342900" indent="-342900" algn="l" rtl="0">
              <a:lnSpc>
                <a:spcPct val="150000"/>
              </a:lnSpc>
              <a:buFont typeface="Wingdings" panose="05000000000000000000" pitchFamily="2" charset="2"/>
              <a:buChar char="§"/>
            </a:pPr>
            <a:r>
              <a:rPr lang="en-US" sz="2000" dirty="0" smtClean="0"/>
              <a:t>Expected </a:t>
            </a:r>
            <a:r>
              <a:rPr lang="en-US" sz="2000" dirty="0"/>
              <a:t>Market Share Determination</a:t>
            </a:r>
            <a:endParaRPr lang="ar-AE" sz="2000" dirty="0" smtClean="0"/>
          </a:p>
        </p:txBody>
      </p:sp>
      <p:sp>
        <p:nvSpPr>
          <p:cNvPr id="3" name="Rectangle: Rounded Corners 2">
            <a:extLst>
              <a:ext uri="{FF2B5EF4-FFF2-40B4-BE49-F238E27FC236}">
                <a16:creationId xmlns="" xmlns:a16="http://schemas.microsoft.com/office/drawing/2014/main" id="{3AC1A4A7-C0BB-AE44-E19D-5399525F1A6C}"/>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4" name="Rectangle: Rounded Corners 3">
            <a:extLst>
              <a:ext uri="{FF2B5EF4-FFF2-40B4-BE49-F238E27FC236}">
                <a16:creationId xmlns="" xmlns:a16="http://schemas.microsoft.com/office/drawing/2014/main" id="{3D235047-B796-B31F-B8ED-78C51E7173C7}"/>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
        <p:nvSpPr>
          <p:cNvPr id="8" name="TextBox 7"/>
          <p:cNvSpPr txBox="1"/>
          <p:nvPr/>
        </p:nvSpPr>
        <p:spPr>
          <a:xfrm>
            <a:off x="2207568" y="261474"/>
            <a:ext cx="7327538" cy="523220"/>
          </a:xfrm>
          <a:prstGeom prst="rect">
            <a:avLst/>
          </a:prstGeom>
          <a:noFill/>
        </p:spPr>
        <p:txBody>
          <a:bodyPr wrap="square" rtlCol="0">
            <a:spAutoFit/>
          </a:bodyPr>
          <a:lstStyle/>
          <a:p>
            <a:pPr algn="ctr" rtl="0"/>
            <a:r>
              <a:rPr lang="en-US" sz="2800" b="1">
                <a:solidFill>
                  <a:srgbClr val="00B0F0"/>
                </a:solidFill>
                <a:latin typeface="Alexandria" charset="0"/>
                <a:cs typeface="Alexandria" charset="0"/>
              </a:rPr>
              <a:t>Process.st</a:t>
            </a:r>
            <a:endParaRPr lang="en-US" sz="2800" b="1" dirty="0" smtClean="0">
              <a:solidFill>
                <a:srgbClr val="00B0F0"/>
              </a:solidFill>
              <a:latin typeface="Alexandria" charset="0"/>
              <a:cs typeface="Alexandria" charset="0"/>
            </a:endParaRPr>
          </a:p>
        </p:txBody>
      </p:sp>
      <p:pic>
        <p:nvPicPr>
          <p:cNvPr id="2050" name="Picture 2" descr="Pricing &amp; Plans | Process Street | Compliance Operations Platfor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2064" y="1844824"/>
            <a:ext cx="5201047" cy="3752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1511120"/>
      </p:ext>
    </p:extLst>
  </p:cSld>
  <p:clrMapOvr>
    <a:masterClrMapping/>
  </p:clrMapOvr>
  <mc:AlternateContent xmlns:mc="http://schemas.openxmlformats.org/markup-compatibility/2006" xmlns:p14="http://schemas.microsoft.com/office/powerpoint/2010/main">
    <mc:Choice Requires="p14">
      <p:transition spd="slow" p14:dur="2000" advTm="204818"/>
    </mc:Choice>
    <mc:Fallback xmlns="">
      <p:transition spd="slow" advTm="204818"/>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2897254" y="1107591"/>
            <a:ext cx="5948167" cy="461665"/>
          </a:xfrm>
          <a:prstGeom prst="rect">
            <a:avLst/>
          </a:prstGeom>
        </p:spPr>
        <p:txBody>
          <a:bodyPr wrap="none">
            <a:spAutoFit/>
          </a:bodyPr>
          <a:lstStyle/>
          <a:p>
            <a:pPr algn="ctr" rtl="0"/>
            <a:r>
              <a:rPr lang="en-US" sz="2400" b="1" dirty="0" smtClean="0">
                <a:solidFill>
                  <a:srgbClr val="C00000"/>
                </a:solidFill>
              </a:rPr>
              <a:t>🛠 </a:t>
            </a:r>
            <a:r>
              <a:rPr lang="en-US" sz="2400" b="1" dirty="0">
                <a:solidFill>
                  <a:srgbClr val="C00000"/>
                </a:solidFill>
              </a:rPr>
              <a:t>Using Process Street for Feasibility Studies</a:t>
            </a:r>
          </a:p>
        </p:txBody>
      </p:sp>
      <p:sp>
        <p:nvSpPr>
          <p:cNvPr id="6" name="مستطيل 5"/>
          <p:cNvSpPr/>
          <p:nvPr/>
        </p:nvSpPr>
        <p:spPr>
          <a:xfrm>
            <a:off x="1991544" y="1476923"/>
            <a:ext cx="4176464" cy="4659289"/>
          </a:xfrm>
          <a:prstGeom prst="rect">
            <a:avLst/>
          </a:prstGeom>
        </p:spPr>
        <p:txBody>
          <a:bodyPr wrap="square">
            <a:spAutoFit/>
          </a:bodyPr>
          <a:lstStyle/>
          <a:p>
            <a:pPr algn="l" rtl="0">
              <a:lnSpc>
                <a:spcPct val="150000"/>
              </a:lnSpc>
            </a:pPr>
            <a:r>
              <a:rPr lang="en-US" sz="2000" dirty="0">
                <a:solidFill>
                  <a:srgbClr val="FF0000"/>
                </a:solidFill>
              </a:rPr>
              <a:t>3. </a:t>
            </a:r>
            <a:r>
              <a:rPr lang="en-US" sz="2000" dirty="0" smtClean="0">
                <a:solidFill>
                  <a:srgbClr val="FF0000"/>
                </a:solidFill>
              </a:rPr>
              <a:t>Technical Study</a:t>
            </a:r>
            <a:endParaRPr lang="ar-AE" sz="2000" dirty="0" smtClean="0">
              <a:solidFill>
                <a:srgbClr val="FF0000"/>
              </a:solidFill>
            </a:endParaRPr>
          </a:p>
          <a:p>
            <a:pPr marL="342900" indent="-342900" algn="l" rtl="0">
              <a:lnSpc>
                <a:spcPct val="150000"/>
              </a:lnSpc>
              <a:buFont typeface="Wingdings" panose="05000000000000000000" pitchFamily="2" charset="2"/>
              <a:buChar char="§"/>
            </a:pPr>
            <a:r>
              <a:rPr lang="en-US" sz="2000" dirty="0" smtClean="0"/>
              <a:t>Operational Requirements</a:t>
            </a:r>
            <a:endParaRPr lang="ar-AE" sz="2000" dirty="0"/>
          </a:p>
          <a:p>
            <a:pPr marL="342900" indent="-342900" algn="l" rtl="0">
              <a:lnSpc>
                <a:spcPct val="150000"/>
              </a:lnSpc>
              <a:buFont typeface="Wingdings" panose="05000000000000000000" pitchFamily="2" charset="2"/>
              <a:buChar char="§"/>
            </a:pPr>
            <a:r>
              <a:rPr lang="en-US" sz="2000" dirty="0" smtClean="0"/>
              <a:t>Required Technology</a:t>
            </a:r>
            <a:endParaRPr lang="ar-AE" sz="2000" dirty="0"/>
          </a:p>
          <a:p>
            <a:pPr marL="342900" indent="-342900" algn="l" rtl="0">
              <a:lnSpc>
                <a:spcPct val="150000"/>
              </a:lnSpc>
              <a:buFont typeface="Wingdings" panose="05000000000000000000" pitchFamily="2" charset="2"/>
              <a:buChar char="§"/>
            </a:pPr>
            <a:r>
              <a:rPr lang="en-US" sz="2000" dirty="0" smtClean="0"/>
              <a:t>Human Resources</a:t>
            </a:r>
            <a:endParaRPr lang="ar-AE" sz="2000" dirty="0"/>
          </a:p>
          <a:p>
            <a:pPr marL="342900" indent="-342900" algn="l" rtl="0">
              <a:lnSpc>
                <a:spcPct val="150000"/>
              </a:lnSpc>
              <a:buFont typeface="Wingdings" panose="05000000000000000000" pitchFamily="2" charset="2"/>
              <a:buChar char="§"/>
            </a:pPr>
            <a:r>
              <a:rPr lang="en-US" sz="2000" dirty="0" smtClean="0"/>
              <a:t>Timeline</a:t>
            </a:r>
            <a:endParaRPr lang="ar-AE" sz="2000" dirty="0" smtClean="0"/>
          </a:p>
          <a:p>
            <a:pPr algn="l" rtl="0">
              <a:lnSpc>
                <a:spcPct val="150000"/>
              </a:lnSpc>
            </a:pPr>
            <a:r>
              <a:rPr lang="en-US" sz="2000" dirty="0" smtClean="0">
                <a:solidFill>
                  <a:srgbClr val="FF0000"/>
                </a:solidFill>
              </a:rPr>
              <a:t>4</a:t>
            </a:r>
            <a:r>
              <a:rPr lang="en-US" sz="2000" dirty="0">
                <a:solidFill>
                  <a:srgbClr val="FF0000"/>
                </a:solidFill>
              </a:rPr>
              <a:t>. </a:t>
            </a:r>
            <a:r>
              <a:rPr lang="en-US" sz="2000" dirty="0" smtClean="0">
                <a:solidFill>
                  <a:srgbClr val="FF0000"/>
                </a:solidFill>
              </a:rPr>
              <a:t>Financial Study</a:t>
            </a:r>
            <a:endParaRPr lang="ar-AE" sz="2000" dirty="0" smtClean="0">
              <a:solidFill>
                <a:srgbClr val="FF0000"/>
              </a:solidFill>
            </a:endParaRPr>
          </a:p>
          <a:p>
            <a:pPr marL="342900" indent="-342900" algn="l" rtl="0">
              <a:lnSpc>
                <a:spcPct val="150000"/>
              </a:lnSpc>
              <a:buFont typeface="Wingdings" panose="05000000000000000000" pitchFamily="2" charset="2"/>
              <a:buChar char="§"/>
            </a:pPr>
            <a:r>
              <a:rPr lang="en-US" sz="2000" dirty="0" smtClean="0"/>
              <a:t>Cost Estimation</a:t>
            </a:r>
            <a:endParaRPr lang="ar-AE" sz="2000" dirty="0"/>
          </a:p>
          <a:p>
            <a:pPr marL="342900" indent="-342900" algn="l" rtl="0">
              <a:lnSpc>
                <a:spcPct val="150000"/>
              </a:lnSpc>
              <a:buFont typeface="Wingdings" panose="05000000000000000000" pitchFamily="2" charset="2"/>
              <a:buChar char="§"/>
            </a:pPr>
            <a:r>
              <a:rPr lang="en-US" sz="2000" dirty="0" smtClean="0"/>
              <a:t>Revenue Estimation</a:t>
            </a:r>
            <a:endParaRPr lang="ar-AE" sz="2000" dirty="0"/>
          </a:p>
          <a:p>
            <a:pPr marL="342900" indent="-342900" algn="l" rtl="0">
              <a:lnSpc>
                <a:spcPct val="150000"/>
              </a:lnSpc>
              <a:buFont typeface="Wingdings" panose="05000000000000000000" pitchFamily="2" charset="2"/>
              <a:buChar char="§"/>
            </a:pPr>
            <a:r>
              <a:rPr lang="en-US" sz="2000" dirty="0" smtClean="0"/>
              <a:t>Cash </a:t>
            </a:r>
            <a:r>
              <a:rPr lang="en-US" sz="2000" dirty="0"/>
              <a:t>Flow </a:t>
            </a:r>
            <a:r>
              <a:rPr lang="en-US" sz="2000" dirty="0" smtClean="0"/>
              <a:t>Analysis</a:t>
            </a:r>
            <a:endParaRPr lang="ar-AE" sz="2000" dirty="0"/>
          </a:p>
          <a:p>
            <a:pPr marL="342900" indent="-342900" algn="l" rtl="0">
              <a:lnSpc>
                <a:spcPct val="150000"/>
              </a:lnSpc>
              <a:buFont typeface="Wingdings" panose="05000000000000000000" pitchFamily="2" charset="2"/>
              <a:buChar char="§"/>
            </a:pPr>
            <a:r>
              <a:rPr lang="en-US" sz="2000" dirty="0" smtClean="0"/>
              <a:t>Calculation </a:t>
            </a:r>
            <a:r>
              <a:rPr lang="en-US" sz="2000" dirty="0"/>
              <a:t>of Feasibility Indicators</a:t>
            </a:r>
            <a:endParaRPr lang="ar-AE" sz="2000" dirty="0" smtClean="0"/>
          </a:p>
        </p:txBody>
      </p:sp>
      <p:sp>
        <p:nvSpPr>
          <p:cNvPr id="3" name="Rectangle: Rounded Corners 2">
            <a:extLst>
              <a:ext uri="{FF2B5EF4-FFF2-40B4-BE49-F238E27FC236}">
                <a16:creationId xmlns="" xmlns:a16="http://schemas.microsoft.com/office/drawing/2014/main" id="{3AC1A4A7-C0BB-AE44-E19D-5399525F1A6C}"/>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4" name="Rectangle: Rounded Corners 3">
            <a:extLst>
              <a:ext uri="{FF2B5EF4-FFF2-40B4-BE49-F238E27FC236}">
                <a16:creationId xmlns="" xmlns:a16="http://schemas.microsoft.com/office/drawing/2014/main" id="{3D235047-B796-B31F-B8ED-78C51E7173C7}"/>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
        <p:nvSpPr>
          <p:cNvPr id="8" name="TextBox 7"/>
          <p:cNvSpPr txBox="1"/>
          <p:nvPr/>
        </p:nvSpPr>
        <p:spPr>
          <a:xfrm>
            <a:off x="2207568" y="261474"/>
            <a:ext cx="7327538" cy="523220"/>
          </a:xfrm>
          <a:prstGeom prst="rect">
            <a:avLst/>
          </a:prstGeom>
          <a:noFill/>
        </p:spPr>
        <p:txBody>
          <a:bodyPr wrap="square" rtlCol="0">
            <a:spAutoFit/>
          </a:bodyPr>
          <a:lstStyle/>
          <a:p>
            <a:pPr algn="ctr" rtl="0"/>
            <a:r>
              <a:rPr lang="en-US" sz="2800" b="1" dirty="0">
                <a:solidFill>
                  <a:srgbClr val="00B0F0"/>
                </a:solidFill>
                <a:latin typeface="Alexandria" charset="0"/>
                <a:cs typeface="Alexandria" charset="0"/>
              </a:rPr>
              <a:t>Process.st</a:t>
            </a:r>
            <a:endParaRPr lang="en-US" sz="2800" b="1" dirty="0" smtClean="0">
              <a:solidFill>
                <a:srgbClr val="00B0F0"/>
              </a:solidFill>
              <a:latin typeface="Alexandria" charset="0"/>
              <a:cs typeface="Alexandria" charset="0"/>
            </a:endParaRPr>
          </a:p>
        </p:txBody>
      </p:sp>
      <p:pic>
        <p:nvPicPr>
          <p:cNvPr id="2050" name="Picture 2" descr="Pricing &amp; Plans | Process Street | Compliance Operations Platfor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2064" y="1844824"/>
            <a:ext cx="5201047" cy="3752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1897368"/>
      </p:ext>
    </p:extLst>
  </p:cSld>
  <p:clrMapOvr>
    <a:masterClrMapping/>
  </p:clrMapOvr>
  <mc:AlternateContent xmlns:mc="http://schemas.openxmlformats.org/markup-compatibility/2006" xmlns:p14="http://schemas.microsoft.com/office/powerpoint/2010/main">
    <mc:Choice Requires="p14">
      <p:transition spd="slow" p14:dur="2000" advTm="204818"/>
    </mc:Choice>
    <mc:Fallback xmlns="">
      <p:transition spd="slow" advTm="204818"/>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2897254" y="1107591"/>
            <a:ext cx="5948167" cy="461665"/>
          </a:xfrm>
          <a:prstGeom prst="rect">
            <a:avLst/>
          </a:prstGeom>
        </p:spPr>
        <p:txBody>
          <a:bodyPr wrap="none">
            <a:spAutoFit/>
          </a:bodyPr>
          <a:lstStyle/>
          <a:p>
            <a:pPr algn="ctr" rtl="0"/>
            <a:r>
              <a:rPr lang="en-US" sz="2400" b="1" dirty="0" smtClean="0">
                <a:solidFill>
                  <a:srgbClr val="C00000"/>
                </a:solidFill>
              </a:rPr>
              <a:t>🛠 </a:t>
            </a:r>
            <a:r>
              <a:rPr lang="en-US" sz="2400" b="1" dirty="0">
                <a:solidFill>
                  <a:srgbClr val="C00000"/>
                </a:solidFill>
              </a:rPr>
              <a:t>Using Process Street for Feasibility Studies</a:t>
            </a:r>
          </a:p>
        </p:txBody>
      </p:sp>
      <p:sp>
        <p:nvSpPr>
          <p:cNvPr id="6" name="مستطيل 5"/>
          <p:cNvSpPr/>
          <p:nvPr/>
        </p:nvSpPr>
        <p:spPr>
          <a:xfrm>
            <a:off x="2063552" y="1844824"/>
            <a:ext cx="4176464" cy="3274294"/>
          </a:xfrm>
          <a:prstGeom prst="rect">
            <a:avLst/>
          </a:prstGeom>
        </p:spPr>
        <p:txBody>
          <a:bodyPr wrap="square">
            <a:spAutoFit/>
          </a:bodyPr>
          <a:lstStyle/>
          <a:p>
            <a:pPr algn="l" rtl="0">
              <a:lnSpc>
                <a:spcPct val="150000"/>
              </a:lnSpc>
            </a:pPr>
            <a:r>
              <a:rPr lang="en-US" sz="2000" dirty="0">
                <a:solidFill>
                  <a:srgbClr val="FF0000"/>
                </a:solidFill>
              </a:rPr>
              <a:t>5. </a:t>
            </a:r>
            <a:r>
              <a:rPr lang="en-US" sz="2000" dirty="0" smtClean="0">
                <a:solidFill>
                  <a:srgbClr val="FF0000"/>
                </a:solidFill>
              </a:rPr>
              <a:t>Risk Analysis</a:t>
            </a:r>
            <a:endParaRPr lang="ar-AE" sz="2000" dirty="0" smtClean="0">
              <a:solidFill>
                <a:srgbClr val="FF0000"/>
              </a:solidFill>
            </a:endParaRPr>
          </a:p>
          <a:p>
            <a:pPr marL="342900" indent="-342900" algn="l" rtl="0">
              <a:lnSpc>
                <a:spcPct val="150000"/>
              </a:lnSpc>
              <a:buFont typeface="Wingdings" panose="05000000000000000000" pitchFamily="2" charset="2"/>
              <a:buChar char="§"/>
            </a:pPr>
            <a:r>
              <a:rPr lang="en-US" sz="2000" dirty="0" smtClean="0"/>
              <a:t>Risk Identification</a:t>
            </a:r>
            <a:endParaRPr lang="ar-AE" sz="2000" dirty="0"/>
          </a:p>
          <a:p>
            <a:pPr marL="342900" indent="-342900" algn="l" rtl="0">
              <a:lnSpc>
                <a:spcPct val="150000"/>
              </a:lnSpc>
              <a:buFont typeface="Wingdings" panose="05000000000000000000" pitchFamily="2" charset="2"/>
              <a:buChar char="§"/>
            </a:pPr>
            <a:r>
              <a:rPr lang="en-US" sz="2000" dirty="0" smtClean="0"/>
              <a:t>Probability </a:t>
            </a:r>
            <a:r>
              <a:rPr lang="en-US" sz="2000" dirty="0"/>
              <a:t>and Impact </a:t>
            </a:r>
            <a:r>
              <a:rPr lang="en-US" sz="2000" dirty="0" smtClean="0"/>
              <a:t>Assessment</a:t>
            </a:r>
            <a:endParaRPr lang="ar-AE" sz="2000" dirty="0"/>
          </a:p>
          <a:p>
            <a:pPr marL="342900" indent="-342900" algn="l" rtl="0">
              <a:lnSpc>
                <a:spcPct val="150000"/>
              </a:lnSpc>
              <a:buFont typeface="Wingdings" panose="05000000000000000000" pitchFamily="2" charset="2"/>
              <a:buChar char="§"/>
            </a:pPr>
            <a:r>
              <a:rPr lang="en-US" sz="2000" dirty="0" smtClean="0"/>
              <a:t>Mitigation </a:t>
            </a:r>
            <a:r>
              <a:rPr lang="en-US" sz="2000" dirty="0"/>
              <a:t>Plan </a:t>
            </a:r>
            <a:r>
              <a:rPr lang="en-US" sz="2000" dirty="0" smtClean="0"/>
              <a:t>Development</a:t>
            </a:r>
            <a:endParaRPr lang="ar-AE" sz="2000" dirty="0" smtClean="0"/>
          </a:p>
          <a:p>
            <a:pPr algn="l" rtl="0">
              <a:lnSpc>
                <a:spcPct val="150000"/>
              </a:lnSpc>
            </a:pPr>
            <a:r>
              <a:rPr lang="en-US" sz="2000" dirty="0" smtClean="0">
                <a:solidFill>
                  <a:srgbClr val="FF0000"/>
                </a:solidFill>
              </a:rPr>
              <a:t>6</a:t>
            </a:r>
            <a:r>
              <a:rPr lang="en-US" sz="2000" dirty="0">
                <a:solidFill>
                  <a:srgbClr val="FF0000"/>
                </a:solidFill>
              </a:rPr>
              <a:t>. </a:t>
            </a:r>
            <a:r>
              <a:rPr lang="en-US" sz="2000" dirty="0" smtClean="0">
                <a:solidFill>
                  <a:srgbClr val="FF0000"/>
                </a:solidFill>
              </a:rPr>
              <a:t>Final Report</a:t>
            </a:r>
            <a:endParaRPr lang="ar-AE" sz="2000" dirty="0" smtClean="0">
              <a:solidFill>
                <a:srgbClr val="FF0000"/>
              </a:solidFill>
            </a:endParaRPr>
          </a:p>
          <a:p>
            <a:pPr marL="342900" indent="-342900" algn="l" rtl="0">
              <a:lnSpc>
                <a:spcPct val="150000"/>
              </a:lnSpc>
              <a:buFont typeface="Wingdings" panose="05000000000000000000" pitchFamily="2" charset="2"/>
              <a:buChar char="§"/>
            </a:pPr>
            <a:r>
              <a:rPr lang="en-US" sz="2000" dirty="0" smtClean="0"/>
              <a:t>Summarization </a:t>
            </a:r>
            <a:r>
              <a:rPr lang="en-US" sz="2000" dirty="0"/>
              <a:t>of </a:t>
            </a:r>
            <a:r>
              <a:rPr lang="en-US" sz="2000" dirty="0" smtClean="0"/>
              <a:t>Findings</a:t>
            </a:r>
            <a:endParaRPr lang="ar-AE" sz="2000" dirty="0"/>
          </a:p>
          <a:p>
            <a:pPr marL="342900" indent="-342900" algn="l" rtl="0">
              <a:lnSpc>
                <a:spcPct val="150000"/>
              </a:lnSpc>
              <a:buFont typeface="Wingdings" panose="05000000000000000000" pitchFamily="2" charset="2"/>
              <a:buChar char="§"/>
            </a:pPr>
            <a:r>
              <a:rPr lang="en-US" sz="2000" dirty="0" smtClean="0"/>
              <a:t>Writing </a:t>
            </a:r>
            <a:r>
              <a:rPr lang="en-US" sz="2000" dirty="0"/>
              <a:t>of Recommendations</a:t>
            </a:r>
            <a:endParaRPr lang="ar-AE" sz="2000" dirty="0" smtClean="0"/>
          </a:p>
        </p:txBody>
      </p:sp>
      <p:sp>
        <p:nvSpPr>
          <p:cNvPr id="3" name="Rectangle: Rounded Corners 2">
            <a:extLst>
              <a:ext uri="{FF2B5EF4-FFF2-40B4-BE49-F238E27FC236}">
                <a16:creationId xmlns="" xmlns:a16="http://schemas.microsoft.com/office/drawing/2014/main" id="{3AC1A4A7-C0BB-AE44-E19D-5399525F1A6C}"/>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4" name="Rectangle: Rounded Corners 3">
            <a:extLst>
              <a:ext uri="{FF2B5EF4-FFF2-40B4-BE49-F238E27FC236}">
                <a16:creationId xmlns="" xmlns:a16="http://schemas.microsoft.com/office/drawing/2014/main" id="{3D235047-B796-B31F-B8ED-78C51E7173C7}"/>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
        <p:nvSpPr>
          <p:cNvPr id="8" name="TextBox 7"/>
          <p:cNvSpPr txBox="1"/>
          <p:nvPr/>
        </p:nvSpPr>
        <p:spPr>
          <a:xfrm>
            <a:off x="2207568" y="261474"/>
            <a:ext cx="7327538" cy="523220"/>
          </a:xfrm>
          <a:prstGeom prst="rect">
            <a:avLst/>
          </a:prstGeom>
          <a:noFill/>
        </p:spPr>
        <p:txBody>
          <a:bodyPr wrap="square" rtlCol="0">
            <a:spAutoFit/>
          </a:bodyPr>
          <a:lstStyle/>
          <a:p>
            <a:pPr algn="ctr" rtl="0"/>
            <a:r>
              <a:rPr lang="en-US" sz="2800" b="1">
                <a:solidFill>
                  <a:srgbClr val="00B0F0"/>
                </a:solidFill>
                <a:latin typeface="Alexandria" charset="0"/>
                <a:cs typeface="Alexandria" charset="0"/>
              </a:rPr>
              <a:t>Process.st</a:t>
            </a:r>
            <a:endParaRPr lang="en-US" sz="2800" b="1" dirty="0" smtClean="0">
              <a:solidFill>
                <a:srgbClr val="00B0F0"/>
              </a:solidFill>
              <a:latin typeface="Alexandria" charset="0"/>
              <a:cs typeface="Alexandria" charset="0"/>
            </a:endParaRPr>
          </a:p>
        </p:txBody>
      </p:sp>
      <p:pic>
        <p:nvPicPr>
          <p:cNvPr id="2050" name="Picture 2" descr="Pricing &amp; Plans | Process Street | Compliance Operations Platfor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2064" y="1844824"/>
            <a:ext cx="5201047" cy="3752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106678"/>
      </p:ext>
    </p:extLst>
  </p:cSld>
  <p:clrMapOvr>
    <a:masterClrMapping/>
  </p:clrMapOvr>
  <mc:AlternateContent xmlns:mc="http://schemas.openxmlformats.org/markup-compatibility/2006" xmlns:p14="http://schemas.microsoft.com/office/powerpoint/2010/main">
    <mc:Choice Requires="p14">
      <p:transition spd="slow" p14:dur="2000" advTm="204818"/>
    </mc:Choice>
    <mc:Fallback xmlns="">
      <p:transition spd="slow" advTm="204818"/>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2256309" y="1107591"/>
            <a:ext cx="7230057" cy="461665"/>
          </a:xfrm>
          <a:prstGeom prst="rect">
            <a:avLst/>
          </a:prstGeom>
        </p:spPr>
        <p:txBody>
          <a:bodyPr wrap="none">
            <a:spAutoFit/>
          </a:bodyPr>
          <a:lstStyle/>
          <a:p>
            <a:pPr algn="ctr" rtl="0"/>
            <a:r>
              <a:rPr lang="en-US" sz="2400" b="1" dirty="0">
                <a:solidFill>
                  <a:srgbClr val="C00000"/>
                </a:solidFill>
              </a:rPr>
              <a:t>The Complete Project Management Cycle via Process.st</a:t>
            </a:r>
          </a:p>
        </p:txBody>
      </p:sp>
      <p:sp>
        <p:nvSpPr>
          <p:cNvPr id="6" name="مستطيل 5"/>
          <p:cNvSpPr/>
          <p:nvPr/>
        </p:nvSpPr>
        <p:spPr>
          <a:xfrm>
            <a:off x="2063552" y="1844824"/>
            <a:ext cx="4176464" cy="3356688"/>
          </a:xfrm>
          <a:prstGeom prst="rect">
            <a:avLst/>
          </a:prstGeom>
        </p:spPr>
        <p:txBody>
          <a:bodyPr wrap="square">
            <a:spAutoFit/>
          </a:bodyPr>
          <a:lstStyle/>
          <a:p>
            <a:pPr algn="l" rtl="0">
              <a:lnSpc>
                <a:spcPct val="150000"/>
              </a:lnSpc>
            </a:pPr>
            <a:r>
              <a:rPr lang="en-US" sz="2400" dirty="0" smtClean="0">
                <a:solidFill>
                  <a:srgbClr val="FF0000"/>
                </a:solidFill>
              </a:rPr>
              <a:t>Phase </a:t>
            </a:r>
            <a:r>
              <a:rPr lang="en-US" sz="2400" dirty="0">
                <a:solidFill>
                  <a:srgbClr val="FF0000"/>
                </a:solidFill>
              </a:rPr>
              <a:t>1: </a:t>
            </a:r>
            <a:r>
              <a:rPr lang="en-US" sz="2400" dirty="0" smtClean="0">
                <a:solidFill>
                  <a:srgbClr val="FF0000"/>
                </a:solidFill>
              </a:rPr>
              <a:t>Initiation</a:t>
            </a:r>
            <a:endParaRPr lang="ar-AE" sz="2400" dirty="0" smtClean="0">
              <a:solidFill>
                <a:srgbClr val="FF0000"/>
              </a:solidFill>
            </a:endParaRPr>
          </a:p>
          <a:p>
            <a:pPr marL="342900" indent="-342900" algn="l" rtl="0">
              <a:lnSpc>
                <a:spcPct val="150000"/>
              </a:lnSpc>
              <a:buFont typeface="Wingdings" panose="05000000000000000000" pitchFamily="2" charset="2"/>
              <a:buChar char="§"/>
            </a:pPr>
            <a:r>
              <a:rPr lang="en-US" sz="2400" dirty="0" smtClean="0"/>
              <a:t>Define </a:t>
            </a:r>
            <a:r>
              <a:rPr lang="en-US" sz="2400" dirty="0"/>
              <a:t>Project </a:t>
            </a:r>
            <a:r>
              <a:rPr lang="en-US" sz="2400" dirty="0" smtClean="0"/>
              <a:t>Scope</a:t>
            </a:r>
            <a:endParaRPr lang="ar-AE" sz="2400" dirty="0" smtClean="0"/>
          </a:p>
          <a:p>
            <a:pPr marL="342900" indent="-342900" algn="l" rtl="0">
              <a:lnSpc>
                <a:spcPct val="150000"/>
              </a:lnSpc>
              <a:buFont typeface="Wingdings" panose="05000000000000000000" pitchFamily="2" charset="2"/>
              <a:buChar char="§"/>
            </a:pPr>
            <a:r>
              <a:rPr lang="en-US" sz="2400" dirty="0" smtClean="0"/>
              <a:t>Identify Stakeholders</a:t>
            </a:r>
            <a:endParaRPr lang="ar-AE" sz="2400" dirty="0" smtClean="0"/>
          </a:p>
          <a:p>
            <a:pPr marL="342900" indent="-342900" algn="l" rtl="0">
              <a:lnSpc>
                <a:spcPct val="150000"/>
              </a:lnSpc>
              <a:buFont typeface="Wingdings" panose="05000000000000000000" pitchFamily="2" charset="2"/>
              <a:buChar char="§"/>
            </a:pPr>
            <a:r>
              <a:rPr lang="en-US" sz="2400" dirty="0" smtClean="0"/>
              <a:t>Conduct </a:t>
            </a:r>
            <a:r>
              <a:rPr lang="en-US" sz="2400" dirty="0"/>
              <a:t>Initial Feasibility </a:t>
            </a:r>
            <a:r>
              <a:rPr lang="en-US" sz="2400" dirty="0" smtClean="0"/>
              <a:t>Analysis</a:t>
            </a:r>
            <a:endParaRPr lang="ar-AE" sz="2400" dirty="0" smtClean="0"/>
          </a:p>
          <a:p>
            <a:pPr marL="342900" indent="-342900" algn="l" rtl="0">
              <a:lnSpc>
                <a:spcPct val="150000"/>
              </a:lnSpc>
              <a:buFont typeface="Wingdings" panose="05000000000000000000" pitchFamily="2" charset="2"/>
              <a:buChar char="§"/>
            </a:pPr>
            <a:r>
              <a:rPr lang="en-US" sz="2400" dirty="0" smtClean="0"/>
              <a:t>Create </a:t>
            </a:r>
            <a:r>
              <a:rPr lang="en-US" sz="2400" dirty="0"/>
              <a:t>Project Charter</a:t>
            </a:r>
            <a:endParaRPr lang="ar-AE" sz="2400" dirty="0" smtClean="0"/>
          </a:p>
        </p:txBody>
      </p:sp>
      <p:sp>
        <p:nvSpPr>
          <p:cNvPr id="3" name="Rectangle: Rounded Corners 2">
            <a:extLst>
              <a:ext uri="{FF2B5EF4-FFF2-40B4-BE49-F238E27FC236}">
                <a16:creationId xmlns="" xmlns:a16="http://schemas.microsoft.com/office/drawing/2014/main" id="{3AC1A4A7-C0BB-AE44-E19D-5399525F1A6C}"/>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4" name="Rectangle: Rounded Corners 3">
            <a:extLst>
              <a:ext uri="{FF2B5EF4-FFF2-40B4-BE49-F238E27FC236}">
                <a16:creationId xmlns="" xmlns:a16="http://schemas.microsoft.com/office/drawing/2014/main" id="{3D235047-B796-B31F-B8ED-78C51E7173C7}"/>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
        <p:nvSpPr>
          <p:cNvPr id="8" name="TextBox 7"/>
          <p:cNvSpPr txBox="1"/>
          <p:nvPr/>
        </p:nvSpPr>
        <p:spPr>
          <a:xfrm>
            <a:off x="2207568" y="261474"/>
            <a:ext cx="7327538" cy="523220"/>
          </a:xfrm>
          <a:prstGeom prst="rect">
            <a:avLst/>
          </a:prstGeom>
          <a:noFill/>
        </p:spPr>
        <p:txBody>
          <a:bodyPr wrap="square" rtlCol="0">
            <a:spAutoFit/>
          </a:bodyPr>
          <a:lstStyle/>
          <a:p>
            <a:pPr algn="ctr" rtl="0"/>
            <a:r>
              <a:rPr lang="en-US" sz="2800" b="1">
                <a:solidFill>
                  <a:srgbClr val="00B0F0"/>
                </a:solidFill>
                <a:latin typeface="Alexandria" charset="0"/>
                <a:cs typeface="Alexandria" charset="0"/>
              </a:rPr>
              <a:t>Process.st</a:t>
            </a:r>
            <a:endParaRPr lang="en-US" sz="2800" b="1" dirty="0" smtClean="0">
              <a:solidFill>
                <a:srgbClr val="00B0F0"/>
              </a:solidFill>
              <a:latin typeface="Alexandria" charset="0"/>
              <a:cs typeface="Alexandria" charset="0"/>
            </a:endParaRPr>
          </a:p>
        </p:txBody>
      </p:sp>
      <p:pic>
        <p:nvPicPr>
          <p:cNvPr id="2050" name="Picture 2" descr="Pricing &amp; Plans | Process Street | Compliance Operations Platfor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2064" y="1844824"/>
            <a:ext cx="5201047" cy="3752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5006461"/>
      </p:ext>
    </p:extLst>
  </p:cSld>
  <p:clrMapOvr>
    <a:masterClrMapping/>
  </p:clrMapOvr>
  <mc:AlternateContent xmlns:mc="http://schemas.openxmlformats.org/markup-compatibility/2006" xmlns:p14="http://schemas.microsoft.com/office/powerpoint/2010/main">
    <mc:Choice Requires="p14">
      <p:transition spd="slow" p14:dur="2000" advTm="204818"/>
    </mc:Choice>
    <mc:Fallback xmlns="">
      <p:transition spd="slow" advTm="204818"/>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2256309" y="1107591"/>
            <a:ext cx="7230057" cy="461665"/>
          </a:xfrm>
          <a:prstGeom prst="rect">
            <a:avLst/>
          </a:prstGeom>
        </p:spPr>
        <p:txBody>
          <a:bodyPr wrap="none">
            <a:spAutoFit/>
          </a:bodyPr>
          <a:lstStyle/>
          <a:p>
            <a:pPr algn="ctr" rtl="0"/>
            <a:r>
              <a:rPr lang="en-US" sz="2400" b="1" dirty="0">
                <a:solidFill>
                  <a:srgbClr val="C00000"/>
                </a:solidFill>
              </a:rPr>
              <a:t>The Complete Project Management Cycle via Process.st</a:t>
            </a:r>
          </a:p>
        </p:txBody>
      </p:sp>
      <p:sp>
        <p:nvSpPr>
          <p:cNvPr id="6" name="مستطيل 5"/>
          <p:cNvSpPr/>
          <p:nvPr/>
        </p:nvSpPr>
        <p:spPr>
          <a:xfrm>
            <a:off x="2063552" y="1844824"/>
            <a:ext cx="4176464" cy="3356688"/>
          </a:xfrm>
          <a:prstGeom prst="rect">
            <a:avLst/>
          </a:prstGeom>
        </p:spPr>
        <p:txBody>
          <a:bodyPr wrap="square">
            <a:spAutoFit/>
          </a:bodyPr>
          <a:lstStyle/>
          <a:p>
            <a:pPr algn="l" rtl="0">
              <a:lnSpc>
                <a:spcPct val="150000"/>
              </a:lnSpc>
            </a:pPr>
            <a:r>
              <a:rPr lang="en-US" sz="2400" dirty="0">
                <a:solidFill>
                  <a:srgbClr val="FF0000"/>
                </a:solidFill>
              </a:rPr>
              <a:t>Phase 2: </a:t>
            </a:r>
            <a:r>
              <a:rPr lang="en-US" sz="2400" dirty="0" smtClean="0">
                <a:solidFill>
                  <a:srgbClr val="FF0000"/>
                </a:solidFill>
              </a:rPr>
              <a:t>Planning</a:t>
            </a:r>
            <a:endParaRPr lang="ar-AE" sz="2400" dirty="0" smtClean="0">
              <a:solidFill>
                <a:srgbClr val="FF0000"/>
              </a:solidFill>
            </a:endParaRPr>
          </a:p>
          <a:p>
            <a:pPr marL="342900" indent="-342900" algn="l" rtl="0">
              <a:lnSpc>
                <a:spcPct val="150000"/>
              </a:lnSpc>
              <a:buFont typeface="Wingdings" panose="05000000000000000000" pitchFamily="2" charset="2"/>
              <a:buChar char="§"/>
            </a:pPr>
            <a:r>
              <a:rPr lang="en-US" sz="2400" dirty="0" smtClean="0"/>
              <a:t>Detail </a:t>
            </a:r>
            <a:r>
              <a:rPr lang="en-US" sz="2400" dirty="0"/>
              <a:t>Project Scope (WBS</a:t>
            </a:r>
            <a:r>
              <a:rPr lang="en-US" sz="2400" dirty="0" smtClean="0"/>
              <a:t>)</a:t>
            </a:r>
            <a:endParaRPr lang="ar-AE" sz="2400" dirty="0" smtClean="0"/>
          </a:p>
          <a:p>
            <a:pPr marL="342900" indent="-342900" algn="l" rtl="0">
              <a:lnSpc>
                <a:spcPct val="150000"/>
              </a:lnSpc>
              <a:buFont typeface="Wingdings" panose="05000000000000000000" pitchFamily="2" charset="2"/>
              <a:buChar char="§"/>
            </a:pPr>
            <a:r>
              <a:rPr lang="en-US" sz="2400" dirty="0" smtClean="0"/>
              <a:t>Develop Schedule</a:t>
            </a:r>
            <a:endParaRPr lang="ar-AE" sz="2400" dirty="0" smtClean="0"/>
          </a:p>
          <a:p>
            <a:pPr marL="342900" indent="-342900" algn="l" rtl="0">
              <a:lnSpc>
                <a:spcPct val="150000"/>
              </a:lnSpc>
              <a:buFont typeface="Wingdings" panose="05000000000000000000" pitchFamily="2" charset="2"/>
              <a:buChar char="§"/>
            </a:pPr>
            <a:r>
              <a:rPr lang="en-US" sz="2400" dirty="0" smtClean="0"/>
              <a:t>Budget Planning</a:t>
            </a:r>
            <a:endParaRPr lang="ar-AE" sz="2400" dirty="0" smtClean="0"/>
          </a:p>
          <a:p>
            <a:pPr marL="342900" indent="-342900" algn="l" rtl="0">
              <a:lnSpc>
                <a:spcPct val="150000"/>
              </a:lnSpc>
              <a:buFont typeface="Wingdings" panose="05000000000000000000" pitchFamily="2" charset="2"/>
              <a:buChar char="§"/>
            </a:pPr>
            <a:r>
              <a:rPr lang="en-US" sz="2400" dirty="0" smtClean="0"/>
              <a:t>Risk </a:t>
            </a:r>
            <a:r>
              <a:rPr lang="en-US" sz="2400" dirty="0"/>
              <a:t>Management </a:t>
            </a:r>
            <a:r>
              <a:rPr lang="en-US" sz="2400" dirty="0" smtClean="0"/>
              <a:t>Plan</a:t>
            </a:r>
            <a:endParaRPr lang="ar-AE" sz="2400" dirty="0" smtClean="0"/>
          </a:p>
          <a:p>
            <a:pPr marL="342900" indent="-342900" algn="l" rtl="0">
              <a:lnSpc>
                <a:spcPct val="150000"/>
              </a:lnSpc>
              <a:buFont typeface="Wingdings" panose="05000000000000000000" pitchFamily="2" charset="2"/>
              <a:buChar char="§"/>
            </a:pPr>
            <a:r>
              <a:rPr lang="en-US" sz="2400" dirty="0" smtClean="0"/>
              <a:t>Communication </a:t>
            </a:r>
            <a:r>
              <a:rPr lang="en-US" sz="2400" dirty="0"/>
              <a:t>Plan</a:t>
            </a:r>
            <a:endParaRPr lang="ar-AE" sz="2400" dirty="0" smtClean="0"/>
          </a:p>
        </p:txBody>
      </p:sp>
      <p:sp>
        <p:nvSpPr>
          <p:cNvPr id="3" name="Rectangle: Rounded Corners 2">
            <a:extLst>
              <a:ext uri="{FF2B5EF4-FFF2-40B4-BE49-F238E27FC236}">
                <a16:creationId xmlns="" xmlns:a16="http://schemas.microsoft.com/office/drawing/2014/main" id="{3AC1A4A7-C0BB-AE44-E19D-5399525F1A6C}"/>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4" name="Rectangle: Rounded Corners 3">
            <a:extLst>
              <a:ext uri="{FF2B5EF4-FFF2-40B4-BE49-F238E27FC236}">
                <a16:creationId xmlns="" xmlns:a16="http://schemas.microsoft.com/office/drawing/2014/main" id="{3D235047-B796-B31F-B8ED-78C51E7173C7}"/>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
        <p:nvSpPr>
          <p:cNvPr id="8" name="TextBox 7"/>
          <p:cNvSpPr txBox="1"/>
          <p:nvPr/>
        </p:nvSpPr>
        <p:spPr>
          <a:xfrm>
            <a:off x="2207568" y="261474"/>
            <a:ext cx="7327538" cy="523220"/>
          </a:xfrm>
          <a:prstGeom prst="rect">
            <a:avLst/>
          </a:prstGeom>
          <a:noFill/>
        </p:spPr>
        <p:txBody>
          <a:bodyPr wrap="square" rtlCol="0">
            <a:spAutoFit/>
          </a:bodyPr>
          <a:lstStyle/>
          <a:p>
            <a:pPr algn="ctr" rtl="0"/>
            <a:r>
              <a:rPr lang="en-US" sz="2800" b="1">
                <a:solidFill>
                  <a:srgbClr val="00B0F0"/>
                </a:solidFill>
                <a:latin typeface="Alexandria" charset="0"/>
                <a:cs typeface="Alexandria" charset="0"/>
              </a:rPr>
              <a:t>Process.st</a:t>
            </a:r>
            <a:endParaRPr lang="en-US" sz="2800" b="1" dirty="0" smtClean="0">
              <a:solidFill>
                <a:srgbClr val="00B0F0"/>
              </a:solidFill>
              <a:latin typeface="Alexandria" charset="0"/>
              <a:cs typeface="Alexandria" charset="0"/>
            </a:endParaRPr>
          </a:p>
        </p:txBody>
      </p:sp>
      <p:pic>
        <p:nvPicPr>
          <p:cNvPr id="2050" name="Picture 2" descr="Pricing &amp; Plans | Process Street | Compliance Operations Platfor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2064" y="1844824"/>
            <a:ext cx="5201047" cy="3752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9094160"/>
      </p:ext>
    </p:extLst>
  </p:cSld>
  <p:clrMapOvr>
    <a:masterClrMapping/>
  </p:clrMapOvr>
  <mc:AlternateContent xmlns:mc="http://schemas.openxmlformats.org/markup-compatibility/2006" xmlns:p14="http://schemas.microsoft.com/office/powerpoint/2010/main">
    <mc:Choice Requires="p14">
      <p:transition spd="slow" p14:dur="2000" advTm="204818"/>
    </mc:Choice>
    <mc:Fallback xmlns="">
      <p:transition spd="slow" advTm="204818"/>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2256309" y="1107591"/>
            <a:ext cx="7230057" cy="461665"/>
          </a:xfrm>
          <a:prstGeom prst="rect">
            <a:avLst/>
          </a:prstGeom>
        </p:spPr>
        <p:txBody>
          <a:bodyPr wrap="none">
            <a:spAutoFit/>
          </a:bodyPr>
          <a:lstStyle/>
          <a:p>
            <a:pPr algn="ctr" rtl="0"/>
            <a:r>
              <a:rPr lang="en-US" sz="2400" b="1" dirty="0">
                <a:solidFill>
                  <a:srgbClr val="C00000"/>
                </a:solidFill>
              </a:rPr>
              <a:t>The Complete Project Management Cycle via Process.st</a:t>
            </a:r>
          </a:p>
        </p:txBody>
      </p:sp>
      <p:sp>
        <p:nvSpPr>
          <p:cNvPr id="6" name="مستطيل 5"/>
          <p:cNvSpPr/>
          <p:nvPr/>
        </p:nvSpPr>
        <p:spPr>
          <a:xfrm>
            <a:off x="2063552" y="1476923"/>
            <a:ext cx="4680520" cy="4708981"/>
          </a:xfrm>
          <a:prstGeom prst="rect">
            <a:avLst/>
          </a:prstGeom>
        </p:spPr>
        <p:txBody>
          <a:bodyPr wrap="square">
            <a:spAutoFit/>
          </a:bodyPr>
          <a:lstStyle/>
          <a:p>
            <a:pPr algn="l" rtl="0">
              <a:lnSpc>
                <a:spcPct val="150000"/>
              </a:lnSpc>
            </a:pPr>
            <a:r>
              <a:rPr lang="en-US" sz="2000" dirty="0">
                <a:solidFill>
                  <a:srgbClr val="FF0000"/>
                </a:solidFill>
              </a:rPr>
              <a:t>Phase 3: </a:t>
            </a:r>
            <a:r>
              <a:rPr lang="en-US" sz="2000" dirty="0" smtClean="0">
                <a:solidFill>
                  <a:srgbClr val="FF0000"/>
                </a:solidFill>
              </a:rPr>
              <a:t>Execution</a:t>
            </a:r>
            <a:endParaRPr lang="ar-AE" sz="2000" dirty="0" smtClean="0">
              <a:solidFill>
                <a:srgbClr val="FF0000"/>
              </a:solidFill>
            </a:endParaRPr>
          </a:p>
          <a:p>
            <a:pPr marL="342900" indent="-342900" algn="l" rtl="0">
              <a:lnSpc>
                <a:spcPct val="150000"/>
              </a:lnSpc>
              <a:buFont typeface="Wingdings" panose="05000000000000000000" pitchFamily="2" charset="2"/>
              <a:buChar char="§"/>
            </a:pPr>
            <a:r>
              <a:rPr lang="en-US" sz="2000" dirty="0" smtClean="0"/>
              <a:t>Daily </a:t>
            </a:r>
            <a:r>
              <a:rPr lang="en-US" sz="2000" dirty="0"/>
              <a:t>Stand-up Meeting </a:t>
            </a:r>
            <a:r>
              <a:rPr lang="en-US" sz="2000" dirty="0" smtClean="0"/>
              <a:t>Checklist</a:t>
            </a:r>
            <a:endParaRPr lang="ar-AE" sz="2000" dirty="0" smtClean="0"/>
          </a:p>
          <a:p>
            <a:pPr marL="342900" indent="-342900" algn="l" rtl="0">
              <a:lnSpc>
                <a:spcPct val="150000"/>
              </a:lnSpc>
              <a:buFont typeface="Wingdings" panose="05000000000000000000" pitchFamily="2" charset="2"/>
              <a:buChar char="§"/>
            </a:pPr>
            <a:r>
              <a:rPr lang="en-US" sz="2000" dirty="0" smtClean="0"/>
              <a:t>Weekly </a:t>
            </a:r>
            <a:r>
              <a:rPr lang="en-US" sz="2000" dirty="0"/>
              <a:t>Project Status </a:t>
            </a:r>
            <a:r>
              <a:rPr lang="en-US" sz="2000" dirty="0" smtClean="0"/>
              <a:t>Review</a:t>
            </a:r>
            <a:endParaRPr lang="ar-AE" sz="2000" dirty="0" smtClean="0"/>
          </a:p>
          <a:p>
            <a:pPr marL="342900" indent="-342900" algn="l" rtl="0">
              <a:lnSpc>
                <a:spcPct val="150000"/>
              </a:lnSpc>
              <a:buFont typeface="Wingdings" panose="05000000000000000000" pitchFamily="2" charset="2"/>
              <a:buChar char="§"/>
            </a:pPr>
            <a:r>
              <a:rPr lang="en-US" sz="2000" dirty="0" smtClean="0"/>
              <a:t>Quality </a:t>
            </a:r>
            <a:r>
              <a:rPr lang="en-US" sz="2000" dirty="0"/>
              <a:t>Assurance </a:t>
            </a:r>
            <a:r>
              <a:rPr lang="en-US" sz="2000" dirty="0" smtClean="0"/>
              <a:t>Checks</a:t>
            </a:r>
            <a:endParaRPr lang="ar-AE" sz="2000" dirty="0" smtClean="0"/>
          </a:p>
          <a:p>
            <a:pPr marL="342900" indent="-342900" algn="l" rtl="0">
              <a:lnSpc>
                <a:spcPct val="150000"/>
              </a:lnSpc>
              <a:buFont typeface="Wingdings" panose="05000000000000000000" pitchFamily="2" charset="2"/>
              <a:buChar char="§"/>
            </a:pPr>
            <a:r>
              <a:rPr lang="en-US" sz="2000" dirty="0" smtClean="0"/>
              <a:t>Change </a:t>
            </a:r>
            <a:r>
              <a:rPr lang="en-US" sz="2000" dirty="0"/>
              <a:t>Request </a:t>
            </a:r>
            <a:r>
              <a:rPr lang="en-US" sz="2000" dirty="0" smtClean="0"/>
              <a:t>Process</a:t>
            </a:r>
            <a:endParaRPr lang="ar-AE" sz="2000" dirty="0" smtClean="0"/>
          </a:p>
          <a:p>
            <a:pPr algn="l" rtl="0">
              <a:lnSpc>
                <a:spcPct val="150000"/>
              </a:lnSpc>
            </a:pPr>
            <a:r>
              <a:rPr lang="en-US" sz="2000" dirty="0" smtClean="0">
                <a:solidFill>
                  <a:srgbClr val="FF0000"/>
                </a:solidFill>
              </a:rPr>
              <a:t>Phase 4</a:t>
            </a:r>
            <a:r>
              <a:rPr lang="en-US" sz="2000" dirty="0">
                <a:solidFill>
                  <a:srgbClr val="FF0000"/>
                </a:solidFill>
              </a:rPr>
              <a:t>: Monitoring and </a:t>
            </a:r>
            <a:r>
              <a:rPr lang="en-US" sz="2000" dirty="0" smtClean="0">
                <a:solidFill>
                  <a:srgbClr val="FF0000"/>
                </a:solidFill>
              </a:rPr>
              <a:t>Controlling</a:t>
            </a:r>
            <a:endParaRPr lang="ar-AE" sz="2000" dirty="0" smtClean="0">
              <a:solidFill>
                <a:srgbClr val="FF0000"/>
              </a:solidFill>
            </a:endParaRPr>
          </a:p>
          <a:p>
            <a:pPr marL="342900" indent="-342900" algn="l" rtl="0">
              <a:lnSpc>
                <a:spcPct val="150000"/>
              </a:lnSpc>
              <a:buFont typeface="Wingdings" panose="05000000000000000000" pitchFamily="2" charset="2"/>
              <a:buChar char="§"/>
            </a:pPr>
            <a:r>
              <a:rPr lang="en-US" sz="2000" dirty="0" smtClean="0"/>
              <a:t>Project </a:t>
            </a:r>
            <a:r>
              <a:rPr lang="en-US" sz="2000" dirty="0"/>
              <a:t>Performance </a:t>
            </a:r>
            <a:r>
              <a:rPr lang="en-US" sz="2000" dirty="0" smtClean="0"/>
              <a:t>Review</a:t>
            </a:r>
            <a:endParaRPr lang="ar-AE" sz="2000" dirty="0" smtClean="0"/>
          </a:p>
          <a:p>
            <a:pPr marL="342900" indent="-342900" algn="l" rtl="0">
              <a:lnSpc>
                <a:spcPct val="150000"/>
              </a:lnSpc>
              <a:buFont typeface="Wingdings" panose="05000000000000000000" pitchFamily="2" charset="2"/>
              <a:buChar char="§"/>
            </a:pPr>
            <a:r>
              <a:rPr lang="en-US" sz="2000" dirty="0" smtClean="0"/>
              <a:t>Risk </a:t>
            </a:r>
            <a:r>
              <a:rPr lang="en-US" sz="2000" dirty="0"/>
              <a:t>Monitoring </a:t>
            </a:r>
            <a:r>
              <a:rPr lang="en-US" sz="2000" dirty="0" smtClean="0"/>
              <a:t>Checklist</a:t>
            </a:r>
            <a:endParaRPr lang="ar-AE" sz="2000" dirty="0" smtClean="0"/>
          </a:p>
          <a:p>
            <a:pPr marL="342900" indent="-342900" algn="l" rtl="0">
              <a:lnSpc>
                <a:spcPct val="150000"/>
              </a:lnSpc>
              <a:buFont typeface="Wingdings" panose="05000000000000000000" pitchFamily="2" charset="2"/>
              <a:buChar char="§"/>
            </a:pPr>
            <a:r>
              <a:rPr lang="en-US" sz="2000" dirty="0" smtClean="0"/>
              <a:t>Budget </a:t>
            </a:r>
            <a:r>
              <a:rPr lang="en-US" sz="2000" dirty="0"/>
              <a:t>vs. Actual </a:t>
            </a:r>
            <a:r>
              <a:rPr lang="en-US" sz="2000" dirty="0" smtClean="0"/>
              <a:t>Analysis</a:t>
            </a:r>
            <a:endParaRPr lang="ar-AE" sz="2000" dirty="0" smtClean="0"/>
          </a:p>
          <a:p>
            <a:pPr marL="342900" indent="-342900" algn="l" rtl="0">
              <a:lnSpc>
                <a:spcPct val="150000"/>
              </a:lnSpc>
              <a:buFont typeface="Wingdings" panose="05000000000000000000" pitchFamily="2" charset="2"/>
              <a:buChar char="§"/>
            </a:pPr>
            <a:r>
              <a:rPr lang="en-US" sz="2000" dirty="0" smtClean="0"/>
              <a:t>Stakeholder </a:t>
            </a:r>
            <a:r>
              <a:rPr lang="en-US" sz="2000" dirty="0"/>
              <a:t>Communication Log</a:t>
            </a:r>
            <a:endParaRPr lang="ar-AE" sz="2000" dirty="0" smtClean="0"/>
          </a:p>
        </p:txBody>
      </p:sp>
      <p:sp>
        <p:nvSpPr>
          <p:cNvPr id="3" name="Rectangle: Rounded Corners 2">
            <a:extLst>
              <a:ext uri="{FF2B5EF4-FFF2-40B4-BE49-F238E27FC236}">
                <a16:creationId xmlns="" xmlns:a16="http://schemas.microsoft.com/office/drawing/2014/main" id="{3AC1A4A7-C0BB-AE44-E19D-5399525F1A6C}"/>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4" name="Rectangle: Rounded Corners 3">
            <a:extLst>
              <a:ext uri="{FF2B5EF4-FFF2-40B4-BE49-F238E27FC236}">
                <a16:creationId xmlns="" xmlns:a16="http://schemas.microsoft.com/office/drawing/2014/main" id="{3D235047-B796-B31F-B8ED-78C51E7173C7}"/>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
        <p:nvSpPr>
          <p:cNvPr id="8" name="TextBox 7"/>
          <p:cNvSpPr txBox="1"/>
          <p:nvPr/>
        </p:nvSpPr>
        <p:spPr>
          <a:xfrm>
            <a:off x="2207568" y="261474"/>
            <a:ext cx="7327538" cy="523220"/>
          </a:xfrm>
          <a:prstGeom prst="rect">
            <a:avLst/>
          </a:prstGeom>
          <a:noFill/>
        </p:spPr>
        <p:txBody>
          <a:bodyPr wrap="square" rtlCol="0">
            <a:spAutoFit/>
          </a:bodyPr>
          <a:lstStyle/>
          <a:p>
            <a:pPr algn="ctr" rtl="0"/>
            <a:r>
              <a:rPr lang="en-US" sz="2800" b="1">
                <a:solidFill>
                  <a:srgbClr val="00B0F0"/>
                </a:solidFill>
                <a:latin typeface="Alexandria" charset="0"/>
                <a:cs typeface="Alexandria" charset="0"/>
              </a:rPr>
              <a:t>Process.st</a:t>
            </a:r>
            <a:endParaRPr lang="en-US" sz="2800" b="1" dirty="0" smtClean="0">
              <a:solidFill>
                <a:srgbClr val="00B0F0"/>
              </a:solidFill>
              <a:latin typeface="Alexandria" charset="0"/>
              <a:cs typeface="Alexandria" charset="0"/>
            </a:endParaRPr>
          </a:p>
        </p:txBody>
      </p:sp>
      <p:pic>
        <p:nvPicPr>
          <p:cNvPr id="2050" name="Picture 2" descr="Pricing &amp; Plans | Process Street | Compliance Operations Platfor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2064" y="1844824"/>
            <a:ext cx="5201047" cy="3752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2930666"/>
      </p:ext>
    </p:extLst>
  </p:cSld>
  <p:clrMapOvr>
    <a:masterClrMapping/>
  </p:clrMapOvr>
  <mc:AlternateContent xmlns:mc="http://schemas.openxmlformats.org/markup-compatibility/2006" xmlns:p14="http://schemas.microsoft.com/office/powerpoint/2010/main">
    <mc:Choice Requires="p14">
      <p:transition spd="slow" p14:dur="2000" advTm="204818"/>
    </mc:Choice>
    <mc:Fallback xmlns="">
      <p:transition spd="slow" advTm="204818"/>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2256309" y="1107591"/>
            <a:ext cx="7230057" cy="461665"/>
          </a:xfrm>
          <a:prstGeom prst="rect">
            <a:avLst/>
          </a:prstGeom>
        </p:spPr>
        <p:txBody>
          <a:bodyPr wrap="none">
            <a:spAutoFit/>
          </a:bodyPr>
          <a:lstStyle/>
          <a:p>
            <a:pPr algn="ctr" rtl="0"/>
            <a:r>
              <a:rPr lang="en-US" sz="2400" b="1" dirty="0">
                <a:solidFill>
                  <a:srgbClr val="C00000"/>
                </a:solidFill>
              </a:rPr>
              <a:t>The Complete Project Management Cycle via Process.st</a:t>
            </a:r>
          </a:p>
        </p:txBody>
      </p:sp>
      <p:sp>
        <p:nvSpPr>
          <p:cNvPr id="6" name="مستطيل 5"/>
          <p:cNvSpPr/>
          <p:nvPr/>
        </p:nvSpPr>
        <p:spPr>
          <a:xfrm>
            <a:off x="2063552" y="1476923"/>
            <a:ext cx="4680520" cy="2400657"/>
          </a:xfrm>
          <a:prstGeom prst="rect">
            <a:avLst/>
          </a:prstGeom>
        </p:spPr>
        <p:txBody>
          <a:bodyPr wrap="square">
            <a:spAutoFit/>
          </a:bodyPr>
          <a:lstStyle/>
          <a:p>
            <a:pPr algn="l" rtl="0">
              <a:lnSpc>
                <a:spcPct val="150000"/>
              </a:lnSpc>
            </a:pPr>
            <a:r>
              <a:rPr lang="en-US" sz="2000" dirty="0">
                <a:solidFill>
                  <a:srgbClr val="FF0000"/>
                </a:solidFill>
              </a:rPr>
              <a:t>Phase 5: </a:t>
            </a:r>
            <a:r>
              <a:rPr lang="en-US" sz="2000" dirty="0" smtClean="0">
                <a:solidFill>
                  <a:srgbClr val="FF0000"/>
                </a:solidFill>
              </a:rPr>
              <a:t>Closure</a:t>
            </a:r>
            <a:endParaRPr lang="ar-AE" sz="2000" dirty="0" smtClean="0">
              <a:solidFill>
                <a:srgbClr val="FF0000"/>
              </a:solidFill>
            </a:endParaRPr>
          </a:p>
          <a:p>
            <a:pPr marL="342900" indent="-342900" algn="l" rtl="0">
              <a:lnSpc>
                <a:spcPct val="150000"/>
              </a:lnSpc>
              <a:buFont typeface="Wingdings" panose="05000000000000000000" pitchFamily="2" charset="2"/>
              <a:buChar char="§"/>
            </a:pPr>
            <a:r>
              <a:rPr lang="en-US" sz="2000" dirty="0" smtClean="0"/>
              <a:t>Delivery </a:t>
            </a:r>
            <a:r>
              <a:rPr lang="en-US" sz="2000" dirty="0"/>
              <a:t>of Final </a:t>
            </a:r>
            <a:r>
              <a:rPr lang="en-US" sz="2000" dirty="0" smtClean="0"/>
              <a:t>Deliverables</a:t>
            </a:r>
            <a:endParaRPr lang="ar-AE" sz="2000" dirty="0" smtClean="0"/>
          </a:p>
          <a:p>
            <a:pPr marL="342900" indent="-342900" algn="l" rtl="0">
              <a:lnSpc>
                <a:spcPct val="150000"/>
              </a:lnSpc>
              <a:buFont typeface="Wingdings" panose="05000000000000000000" pitchFamily="2" charset="2"/>
              <a:buChar char="§"/>
            </a:pPr>
            <a:r>
              <a:rPr lang="en-US" sz="2000" dirty="0" smtClean="0"/>
              <a:t>Evaluate </a:t>
            </a:r>
            <a:r>
              <a:rPr lang="en-US" sz="2000" dirty="0"/>
              <a:t>Project </a:t>
            </a:r>
            <a:r>
              <a:rPr lang="en-US" sz="2000" dirty="0" smtClean="0"/>
              <a:t>Performance</a:t>
            </a:r>
            <a:endParaRPr lang="ar-AE" sz="2000" dirty="0" smtClean="0"/>
          </a:p>
          <a:p>
            <a:pPr marL="342900" indent="-342900" algn="l" rtl="0">
              <a:lnSpc>
                <a:spcPct val="150000"/>
              </a:lnSpc>
              <a:buFont typeface="Wingdings" panose="05000000000000000000" pitchFamily="2" charset="2"/>
              <a:buChar char="§"/>
            </a:pPr>
            <a:r>
              <a:rPr lang="en-US" sz="2000" dirty="0" smtClean="0"/>
              <a:t>Lessons Learned</a:t>
            </a:r>
            <a:endParaRPr lang="ar-AE" sz="2000" dirty="0" smtClean="0"/>
          </a:p>
          <a:p>
            <a:pPr marL="342900" indent="-342900" algn="l" rtl="0">
              <a:lnSpc>
                <a:spcPct val="150000"/>
              </a:lnSpc>
              <a:buFont typeface="Wingdings" panose="05000000000000000000" pitchFamily="2" charset="2"/>
              <a:buChar char="§"/>
            </a:pPr>
            <a:r>
              <a:rPr lang="en-US" sz="2000" dirty="0" smtClean="0"/>
              <a:t>Archive </a:t>
            </a:r>
            <a:r>
              <a:rPr lang="en-US" sz="2000" dirty="0"/>
              <a:t>Project Documentation</a:t>
            </a:r>
            <a:endParaRPr lang="ar-AE" sz="2000" dirty="0" smtClean="0"/>
          </a:p>
        </p:txBody>
      </p:sp>
      <p:sp>
        <p:nvSpPr>
          <p:cNvPr id="3" name="Rectangle: Rounded Corners 2">
            <a:extLst>
              <a:ext uri="{FF2B5EF4-FFF2-40B4-BE49-F238E27FC236}">
                <a16:creationId xmlns="" xmlns:a16="http://schemas.microsoft.com/office/drawing/2014/main" id="{3AC1A4A7-C0BB-AE44-E19D-5399525F1A6C}"/>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4" name="Rectangle: Rounded Corners 3">
            <a:extLst>
              <a:ext uri="{FF2B5EF4-FFF2-40B4-BE49-F238E27FC236}">
                <a16:creationId xmlns="" xmlns:a16="http://schemas.microsoft.com/office/drawing/2014/main" id="{3D235047-B796-B31F-B8ED-78C51E7173C7}"/>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
        <p:nvSpPr>
          <p:cNvPr id="8" name="TextBox 7"/>
          <p:cNvSpPr txBox="1"/>
          <p:nvPr/>
        </p:nvSpPr>
        <p:spPr>
          <a:xfrm>
            <a:off x="2207568" y="261474"/>
            <a:ext cx="7327538" cy="523220"/>
          </a:xfrm>
          <a:prstGeom prst="rect">
            <a:avLst/>
          </a:prstGeom>
          <a:noFill/>
        </p:spPr>
        <p:txBody>
          <a:bodyPr wrap="square" rtlCol="0">
            <a:spAutoFit/>
          </a:bodyPr>
          <a:lstStyle/>
          <a:p>
            <a:pPr algn="ctr" rtl="0"/>
            <a:r>
              <a:rPr lang="en-US" sz="2800" b="1">
                <a:solidFill>
                  <a:srgbClr val="00B0F0"/>
                </a:solidFill>
                <a:latin typeface="Alexandria" charset="0"/>
                <a:cs typeface="Alexandria" charset="0"/>
              </a:rPr>
              <a:t>Process.st</a:t>
            </a:r>
            <a:endParaRPr lang="en-US" sz="2800" b="1" dirty="0" smtClean="0">
              <a:solidFill>
                <a:srgbClr val="00B0F0"/>
              </a:solidFill>
              <a:latin typeface="Alexandria" charset="0"/>
              <a:cs typeface="Alexandria" charset="0"/>
            </a:endParaRPr>
          </a:p>
        </p:txBody>
      </p:sp>
      <p:pic>
        <p:nvPicPr>
          <p:cNvPr id="2050" name="Picture 2" descr="Pricing &amp; Plans | Process Street | Compliance Operations Platfor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2064" y="1844824"/>
            <a:ext cx="5201047" cy="3752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8632"/>
      </p:ext>
    </p:extLst>
  </p:cSld>
  <p:clrMapOvr>
    <a:masterClrMapping/>
  </p:clrMapOvr>
  <mc:AlternateContent xmlns:mc="http://schemas.openxmlformats.org/markup-compatibility/2006" xmlns:p14="http://schemas.microsoft.com/office/powerpoint/2010/main">
    <mc:Choice Requires="p14">
      <p:transition spd="slow" p14:dur="2000" advTm="204818"/>
    </mc:Choice>
    <mc:Fallback xmlns="">
      <p:transition spd="slow" advTm="204818"/>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3792884" y="1107591"/>
            <a:ext cx="4156907" cy="461665"/>
          </a:xfrm>
          <a:prstGeom prst="rect">
            <a:avLst/>
          </a:prstGeom>
        </p:spPr>
        <p:txBody>
          <a:bodyPr wrap="none">
            <a:spAutoFit/>
          </a:bodyPr>
          <a:lstStyle/>
          <a:p>
            <a:pPr algn="ctr" rtl="0"/>
            <a:r>
              <a:rPr lang="en-US" sz="2400" b="1" dirty="0">
                <a:solidFill>
                  <a:srgbClr val="C00000"/>
                </a:solidFill>
              </a:rPr>
              <a:t>The best features of Process.st:</a:t>
            </a:r>
          </a:p>
        </p:txBody>
      </p:sp>
      <p:sp>
        <p:nvSpPr>
          <p:cNvPr id="6" name="مستطيل 5"/>
          <p:cNvSpPr/>
          <p:nvPr/>
        </p:nvSpPr>
        <p:spPr>
          <a:xfrm>
            <a:off x="2021688" y="1670153"/>
            <a:ext cx="4680520" cy="3323987"/>
          </a:xfrm>
          <a:prstGeom prst="rect">
            <a:avLst/>
          </a:prstGeom>
        </p:spPr>
        <p:txBody>
          <a:bodyPr wrap="square">
            <a:spAutoFit/>
          </a:bodyPr>
          <a:lstStyle/>
          <a:p>
            <a:pPr marL="342900" indent="-342900" algn="l" rtl="0">
              <a:lnSpc>
                <a:spcPct val="150000"/>
              </a:lnSpc>
              <a:buFont typeface="Wingdings" panose="05000000000000000000" pitchFamily="2" charset="2"/>
              <a:buChar char="§"/>
            </a:pPr>
            <a:r>
              <a:rPr lang="en-US" sz="2000" dirty="0" smtClean="0"/>
              <a:t>Create </a:t>
            </a:r>
            <a:r>
              <a:rPr lang="en-US" sz="2000" dirty="0"/>
              <a:t>workflows with tasks, due dates, assignments, and more in </a:t>
            </a:r>
            <a:r>
              <a:rPr lang="en-US" sz="2000" dirty="0" smtClean="0"/>
              <a:t>seconds</a:t>
            </a:r>
          </a:p>
          <a:p>
            <a:pPr marL="342900" indent="-342900" algn="l" rtl="0">
              <a:lnSpc>
                <a:spcPct val="150000"/>
              </a:lnSpc>
              <a:buFont typeface="Wingdings" panose="05000000000000000000" pitchFamily="2" charset="2"/>
              <a:buChar char="§"/>
            </a:pPr>
            <a:r>
              <a:rPr lang="en-US" sz="2000" dirty="0" smtClean="0"/>
              <a:t>Automate </a:t>
            </a:r>
            <a:r>
              <a:rPr lang="en-US" sz="2000" dirty="0"/>
              <a:t>task creation to make completing workflows </a:t>
            </a:r>
            <a:r>
              <a:rPr lang="en-US" sz="2000" dirty="0" smtClean="0"/>
              <a:t>easy</a:t>
            </a:r>
          </a:p>
          <a:p>
            <a:pPr marL="342900" indent="-342900" algn="l" rtl="0">
              <a:lnSpc>
                <a:spcPct val="150000"/>
              </a:lnSpc>
              <a:buFont typeface="Wingdings" panose="05000000000000000000" pitchFamily="2" charset="2"/>
              <a:buChar char="§"/>
            </a:pPr>
            <a:r>
              <a:rPr lang="en-US" sz="2000" dirty="0" smtClean="0"/>
              <a:t>Collaborate </a:t>
            </a:r>
            <a:r>
              <a:rPr lang="en-US" sz="2000" dirty="0"/>
              <a:t>with task assignments, comments, and file attachments in real time</a:t>
            </a:r>
            <a:endParaRPr lang="ar-AE" sz="2000" dirty="0" smtClean="0"/>
          </a:p>
        </p:txBody>
      </p:sp>
      <p:sp>
        <p:nvSpPr>
          <p:cNvPr id="3" name="Rectangle: Rounded Corners 2">
            <a:extLst>
              <a:ext uri="{FF2B5EF4-FFF2-40B4-BE49-F238E27FC236}">
                <a16:creationId xmlns="" xmlns:a16="http://schemas.microsoft.com/office/drawing/2014/main" id="{3AC1A4A7-C0BB-AE44-E19D-5399525F1A6C}"/>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4" name="Rectangle: Rounded Corners 3">
            <a:extLst>
              <a:ext uri="{FF2B5EF4-FFF2-40B4-BE49-F238E27FC236}">
                <a16:creationId xmlns="" xmlns:a16="http://schemas.microsoft.com/office/drawing/2014/main" id="{3D235047-B796-B31F-B8ED-78C51E7173C7}"/>
              </a:ext>
            </a:extLst>
          </p:cNvPr>
          <p:cNvSpPr/>
          <p:nvPr/>
        </p:nvSpPr>
        <p:spPr>
          <a:xfrm>
            <a:off x="629391" y="239396"/>
            <a:ext cx="1074121" cy="719969"/>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400" b="1" dirty="0">
                <a:solidFill>
                  <a:schemeClr val="bg1"/>
                </a:solidFill>
                <a:latin typeface="Times New Roman" panose="02020603050405020304" pitchFamily="18" charset="0"/>
                <a:cs typeface="Times New Roman" panose="02020603050405020304" pitchFamily="18" charset="0"/>
              </a:rPr>
              <a:t>10</a:t>
            </a:r>
          </a:p>
        </p:txBody>
      </p:sp>
      <p:sp>
        <p:nvSpPr>
          <p:cNvPr id="8" name="TextBox 7"/>
          <p:cNvSpPr txBox="1"/>
          <p:nvPr/>
        </p:nvSpPr>
        <p:spPr>
          <a:xfrm>
            <a:off x="2207568" y="261474"/>
            <a:ext cx="7327538" cy="523220"/>
          </a:xfrm>
          <a:prstGeom prst="rect">
            <a:avLst/>
          </a:prstGeom>
          <a:noFill/>
        </p:spPr>
        <p:txBody>
          <a:bodyPr wrap="square" rtlCol="0">
            <a:spAutoFit/>
          </a:bodyPr>
          <a:lstStyle/>
          <a:p>
            <a:pPr algn="ctr" rtl="0"/>
            <a:r>
              <a:rPr lang="en-US" sz="2800" b="1">
                <a:solidFill>
                  <a:srgbClr val="00B0F0"/>
                </a:solidFill>
                <a:latin typeface="Alexandria" charset="0"/>
                <a:cs typeface="Alexandria" charset="0"/>
              </a:rPr>
              <a:t>Process.st</a:t>
            </a:r>
            <a:endParaRPr lang="en-US" sz="2800" b="1" dirty="0" smtClean="0">
              <a:solidFill>
                <a:srgbClr val="00B0F0"/>
              </a:solidFill>
              <a:latin typeface="Alexandria" charset="0"/>
              <a:cs typeface="Alexandria" charset="0"/>
            </a:endParaRPr>
          </a:p>
        </p:txBody>
      </p:sp>
      <p:pic>
        <p:nvPicPr>
          <p:cNvPr id="2050" name="Picture 2" descr="Pricing &amp; Plans | Process Street | Compliance Operations Platfor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2064" y="1844824"/>
            <a:ext cx="5201047" cy="3752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7930280"/>
      </p:ext>
    </p:extLst>
  </p:cSld>
  <p:clrMapOvr>
    <a:masterClrMapping/>
  </p:clrMapOvr>
  <mc:AlternateContent xmlns:mc="http://schemas.openxmlformats.org/markup-compatibility/2006" xmlns:p14="http://schemas.microsoft.com/office/powerpoint/2010/main">
    <mc:Choice Requires="p14">
      <p:transition spd="slow" p14:dur="2000" advTm="204818"/>
    </mc:Choice>
    <mc:Fallback xmlns="">
      <p:transition spd="slow" advTm="204818"/>
    </mc:Fallback>
  </mc:AlternateContent>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Rectangle 27">
            <a:extLst>
              <a:ext uri="{FF2B5EF4-FFF2-40B4-BE49-F238E27FC236}">
                <a16:creationId xmlns="" xmlns:a16="http://schemas.microsoft.com/office/drawing/2014/main" id="{35E30A49-6736-ECBA-A034-3B17B6F12642}"/>
              </a:ext>
            </a:extLst>
          </p:cNvPr>
          <p:cNvSpPr/>
          <p:nvPr/>
        </p:nvSpPr>
        <p:spPr>
          <a:xfrm flipV="1">
            <a:off x="3783431" y="913646"/>
            <a:ext cx="6223239"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1544" y="1124745"/>
            <a:ext cx="8424936" cy="4752527"/>
          </a:xfrm>
          <a:prstGeom prst="rect">
            <a:avLst/>
          </a:prstGeom>
          <a:noFill/>
          <a:ln>
            <a:noFill/>
          </a:ln>
          <a:effectLst>
            <a:glow rad="139700">
              <a:schemeClr val="accent2">
                <a:satMod val="175000"/>
                <a:alpha val="40000"/>
              </a:schemeClr>
            </a:glow>
            <a:outerShdw dist="35921" dir="2700000" sx="95000" sy="95000" algn="ctr" rotWithShape="0">
              <a:schemeClr val="accent6">
                <a:lumMod val="40000"/>
                <a:lumOff val="60000"/>
              </a:scheme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Rounded Corners 1">
            <a:extLst>
              <a:ext uri="{FF2B5EF4-FFF2-40B4-BE49-F238E27FC236}">
                <a16:creationId xmlns="" xmlns:a16="http://schemas.microsoft.com/office/drawing/2014/main" id="{A89BE718-699D-B5BB-56E5-BD459F49DD65}"/>
              </a:ext>
            </a:extLst>
          </p:cNvPr>
          <p:cNvSpPr/>
          <p:nvPr/>
        </p:nvSpPr>
        <p:spPr>
          <a:xfrm>
            <a:off x="623392" y="165821"/>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effectLst/>
                <a:uLnTx/>
                <a:uFillTx/>
                <a:latin typeface="Calibri" panose="020F0502020204030204"/>
                <a:ea typeface="+mn-ea"/>
                <a:cs typeface="+mn-cs"/>
              </a:rPr>
              <a:t>Ch 10</a:t>
            </a:r>
          </a:p>
        </p:txBody>
      </p:sp>
      <p:sp>
        <p:nvSpPr>
          <p:cNvPr id="3" name="Rectangle: Rounded Corners 2">
            <a:extLst>
              <a:ext uri="{FF2B5EF4-FFF2-40B4-BE49-F238E27FC236}">
                <a16:creationId xmlns="" xmlns:a16="http://schemas.microsoft.com/office/drawing/2014/main" id="{339E54D6-D287-A854-69F8-5A8EAFBC1A53}"/>
              </a:ext>
            </a:extLst>
          </p:cNvPr>
          <p:cNvSpPr/>
          <p:nvPr/>
        </p:nvSpPr>
        <p:spPr>
          <a:xfrm>
            <a:off x="623392" y="229564"/>
            <a:ext cx="1152128" cy="747825"/>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4800" b="1" dirty="0">
                <a:solidFill>
                  <a:schemeClr val="bg1"/>
                </a:solidFill>
                <a:latin typeface="Times New Roman" panose="02020603050405020304" pitchFamily="18" charset="0"/>
                <a:cs typeface="Times New Roman" panose="02020603050405020304" pitchFamily="18" charset="0"/>
              </a:rPr>
              <a:t>10</a:t>
            </a:r>
          </a:p>
        </p:txBody>
      </p:sp>
    </p:spTree>
    <p:extLst>
      <p:ext uri="{BB962C8B-B14F-4D97-AF65-F5344CB8AC3E}">
        <p14:creationId xmlns:p14="http://schemas.microsoft.com/office/powerpoint/2010/main" val="3809311716"/>
      </p:ext>
    </p:extLst>
  </p:cSld>
  <p:clrMapOvr>
    <a:masterClrMapping/>
  </p:clrMapOvr>
  <mc:AlternateContent xmlns:mc="http://schemas.openxmlformats.org/markup-compatibility/2006" xmlns:p14="http://schemas.microsoft.com/office/powerpoint/2010/main">
    <mc:Choice Requires="p14">
      <p:transition spd="slow" p14:dur="2000" advTm="45597"/>
    </mc:Choice>
    <mc:Fallback xmlns="">
      <p:transition spd="slow" advTm="45597"/>
    </mc:Fallback>
  </mc:AlternateContent>
</p:sld>
</file>

<file path=ppt/slides/slide40.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63271818"/>
      </p:ext>
    </p:extLst>
  </p:cSld>
  <p:clrMapOvr>
    <a:masterClrMapping/>
  </p:clrMapOvr>
</p:sld>
</file>

<file path=ppt/theme/theme1.xml><?xml version="1.0" encoding="utf-8"?>
<a:theme xmlns:a="http://schemas.openxmlformats.org/drawingml/2006/main" name="نسق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نسق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نسق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747ff9e201db4cb77f589ed29016c55c">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2dcb136f439a0e853eb3c85d098a35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7A0C7DF-AAE9-49F7-B156-ED890D4DA3AF}"/>
</file>

<file path=customXml/itemProps2.xml><?xml version="1.0" encoding="utf-8"?>
<ds:datastoreItem xmlns:ds="http://schemas.openxmlformats.org/officeDocument/2006/customXml" ds:itemID="{051FA081-11B0-4D94-97B1-B488B54FAF5B}">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3.xml><?xml version="1.0" encoding="utf-8"?>
<ds:datastoreItem xmlns:ds="http://schemas.openxmlformats.org/officeDocument/2006/customXml" ds:itemID="{E2EE1497-892D-4471-8E2A-7DFFBAB1B6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2064</TotalTime>
  <Words>1939</Words>
  <Application>Microsoft Office PowerPoint</Application>
  <PresentationFormat>Widescreen</PresentationFormat>
  <Paragraphs>307</Paragraphs>
  <Slides>40</Slides>
  <Notes>7</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40</vt:i4>
      </vt:variant>
    </vt:vector>
  </HeadingPairs>
  <TitlesOfParts>
    <vt:vector size="51" baseType="lpstr">
      <vt:lpstr>Alexandria</vt:lpstr>
      <vt:lpstr>Arial</vt:lpstr>
      <vt:lpstr>Book Antiqua</vt:lpstr>
      <vt:lpstr>Calibri</vt:lpstr>
      <vt:lpstr>Calibri Light</vt:lpstr>
      <vt:lpstr>Roboto Light</vt:lpstr>
      <vt:lpstr>Times New Roman</vt:lpstr>
      <vt:lpstr>Wingdings</vt:lpstr>
      <vt:lpstr>نسق Office</vt:lpstr>
      <vt:lpstr>1_Office Theme</vt:lpstr>
      <vt:lpstr>1_نسق Office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عرض تقديمي في PowerPoint</dc:title>
  <dc:creator>د.أبوالمجد</dc:creator>
  <cp:lastModifiedBy>SS</cp:lastModifiedBy>
  <cp:revision>24</cp:revision>
  <dcterms:created xsi:type="dcterms:W3CDTF">2023-08-16T05:03:05Z</dcterms:created>
  <dcterms:modified xsi:type="dcterms:W3CDTF">2025-12-05T02:07:34Z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