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3"/>
  </p:notesMasterIdLst>
  <p:sldIdLst>
    <p:sldId id="480" r:id="rId5"/>
    <p:sldId id="303" r:id="rId6"/>
    <p:sldId id="276" r:id="rId7"/>
    <p:sldId id="256" r:id="rId8"/>
    <p:sldId id="481" r:id="rId9"/>
    <p:sldId id="482" r:id="rId10"/>
    <p:sldId id="483" r:id="rId11"/>
    <p:sldId id="484" r:id="rId12"/>
    <p:sldId id="485" r:id="rId13"/>
    <p:sldId id="486" r:id="rId14"/>
    <p:sldId id="487" r:id="rId15"/>
    <p:sldId id="488" r:id="rId16"/>
    <p:sldId id="489" r:id="rId17"/>
    <p:sldId id="490" r:id="rId18"/>
    <p:sldId id="491" r:id="rId19"/>
    <p:sldId id="492" r:id="rId20"/>
    <p:sldId id="493" r:id="rId21"/>
    <p:sldId id="494" r:id="rId22"/>
    <p:sldId id="495" r:id="rId23"/>
    <p:sldId id="506" r:id="rId24"/>
    <p:sldId id="496" r:id="rId25"/>
    <p:sldId id="497" r:id="rId26"/>
    <p:sldId id="498" r:id="rId27"/>
    <p:sldId id="499" r:id="rId28"/>
    <p:sldId id="500" r:id="rId29"/>
    <p:sldId id="501" r:id="rId30"/>
    <p:sldId id="502" r:id="rId31"/>
    <p:sldId id="503" r:id="rId32"/>
    <p:sldId id="504" r:id="rId33"/>
    <p:sldId id="505" r:id="rId34"/>
    <p:sldId id="507" r:id="rId35"/>
    <p:sldId id="508" r:id="rId36"/>
    <p:sldId id="509" r:id="rId37"/>
    <p:sldId id="518" r:id="rId38"/>
    <p:sldId id="510" r:id="rId39"/>
    <p:sldId id="511" r:id="rId40"/>
    <p:sldId id="512" r:id="rId41"/>
    <p:sldId id="513" r:id="rId42"/>
    <p:sldId id="523" r:id="rId43"/>
    <p:sldId id="524" r:id="rId44"/>
    <p:sldId id="519" r:id="rId45"/>
    <p:sldId id="520" r:id="rId46"/>
    <p:sldId id="521" r:id="rId47"/>
    <p:sldId id="522" r:id="rId48"/>
    <p:sldId id="514" r:id="rId49"/>
    <p:sldId id="515" r:id="rId50"/>
    <p:sldId id="517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6"/>
            <p14:sldId id="25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506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7"/>
            <p14:sldId id="508"/>
            <p14:sldId id="509"/>
            <p14:sldId id="518"/>
            <p14:sldId id="510"/>
            <p14:sldId id="511"/>
            <p14:sldId id="512"/>
            <p14:sldId id="513"/>
            <p14:sldId id="523"/>
            <p14:sldId id="524"/>
            <p14:sldId id="519"/>
            <p14:sldId id="520"/>
            <p14:sldId id="521"/>
            <p14:sldId id="522"/>
            <p14:sldId id="514"/>
            <p14:sldId id="515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9" d="100"/>
          <a:sy n="79" d="100"/>
        </p:scale>
        <p:origin x="12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381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Fayez </a:t>
            </a:r>
            <a:r>
              <a:rPr lang="en-US" sz="2000" dirty="0" err="1">
                <a:latin typeface="Alexandria" charset="0"/>
                <a:cs typeface="Alexandria" charset="0"/>
              </a:rPr>
              <a:t>Jrad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424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458146" y="426612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09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69377" y="4802225"/>
            <a:ext cx="34307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424</a:t>
            </a:r>
          </a:p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Governance of Programs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Fayez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Jrad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pitchFamily="2" charset="-78"/>
                <a:cs typeface="Alexandria" pitchFamily="2" charset="-78"/>
              </a:rPr>
              <a:t>Learning Outcomes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844" y="975974"/>
            <a:ext cx="124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Clarifying the logic behind developing project programs.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Discussing a project programs as a governance structure.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Highlighting the types of decisions made in project programs.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Understanding the role of programs in achieving portfolio objectives.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Explaining program control as related to governance and information needs.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 project may consist of a larger or smaller number of ongoing projects being run simultaneously. 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 these projects typically compete for a finite number of often scarce resources, they need to be governed.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In this case, the focus is on: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Ensuring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effectiveness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by ‘doing the right projects’.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Ensuring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efficiency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by ‘doing projects right’.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9" y="654295"/>
            <a:ext cx="390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The Logic of Programs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1502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50000"/>
              </a:lnSpc>
            </a:pPr>
            <a:r>
              <a:rPr lang="en-US" sz="2000" b="1" dirty="0">
                <a:latin typeface="Alexandria" pitchFamily="2" charset="-78"/>
                <a:cs typeface="Alexandria" pitchFamily="2" charset="-78"/>
              </a:rPr>
              <a:t>Whereas Effectiveness Is Achieved Through Project Portfolios, Efficiency Is Achieved Through Project Programs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03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293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 project program is a grouping of projects by common objective unable to be realized with a single project alone. </a:t>
            </a:r>
          </a:p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Programs are structured to consist multiple projects that bear on one idea or outcome.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What is a Project Program?</a:t>
            </a:r>
          </a:p>
        </p:txBody>
      </p:sp>
    </p:spTree>
    <p:extLst>
      <p:ext uri="{BB962C8B-B14F-4D97-AF65-F5344CB8AC3E}">
        <p14:creationId xmlns:p14="http://schemas.microsoft.com/office/powerpoint/2010/main" val="800330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488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programs of projects is meant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maximizing efficiency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Such organizations emphasize synergies stemming from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combining several individual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project objectives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into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larger overall objective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this type of organization,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skill sets needed may vary significantly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between the individual projects.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3201" y="663522"/>
            <a:ext cx="5383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What is a Project Program?</a:t>
            </a:r>
          </a:p>
        </p:txBody>
      </p:sp>
    </p:spTree>
    <p:extLst>
      <p:ext uri="{BB962C8B-B14F-4D97-AF65-F5344CB8AC3E}">
        <p14:creationId xmlns:p14="http://schemas.microsoft.com/office/powerpoint/2010/main" val="3997784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540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Efficiency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can be improved through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effective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use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of programs. </a:t>
            </a: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Efficiency is achieved through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minimizing costs of converting inputs to outputs 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within and across projects with a common goal (a program). </a:t>
            </a: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These costs are known as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transaction costs 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within TCE (Transaction Costs Economics).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806326" y="803753"/>
            <a:ext cx="52613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Efficiency and Project Programs</a:t>
            </a:r>
          </a:p>
        </p:txBody>
      </p:sp>
    </p:spTree>
    <p:extLst>
      <p:ext uri="{BB962C8B-B14F-4D97-AF65-F5344CB8AC3E}">
        <p14:creationId xmlns:p14="http://schemas.microsoft.com/office/powerpoint/2010/main" val="1467149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205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Programs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the source of </a:t>
            </a: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efficiency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that must be </a:t>
            </a: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balanced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with portfolio effectiveness.</a:t>
            </a: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Programs are </a:t>
            </a: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important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to: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Controlling multiple projects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serve </a:t>
            </a: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common goal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>
              <a:lnSpc>
                <a:spcPct val="2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Ensuring the best use of resources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developing products that fit with market needs.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Importance of Programs</a:t>
            </a:r>
          </a:p>
        </p:txBody>
      </p:sp>
    </p:spTree>
    <p:extLst>
      <p:ext uri="{BB962C8B-B14F-4D97-AF65-F5344CB8AC3E}">
        <p14:creationId xmlns:p14="http://schemas.microsoft.com/office/powerpoint/2010/main" val="1922636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4092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board of directors makes the decision on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whether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to use portfolios and programs to implementing the project-based organizational works.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decisions are related to: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Whether to pursue projects with the same goal as a higher structure (program).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these higher structures, if any, are managed to ensure efficient outcomes.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Decisions on Programs</a:t>
            </a:r>
          </a:p>
        </p:txBody>
      </p:sp>
    </p:spTree>
    <p:extLst>
      <p:ext uri="{BB962C8B-B14F-4D97-AF65-F5344CB8AC3E}">
        <p14:creationId xmlns:p14="http://schemas.microsoft.com/office/powerpoint/2010/main" val="32491069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95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of programs aims to ensure achievement of a major objective or benefit through the sum of outputs of several individual projects.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main areas of concern at the program level are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the management of benefits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stakeholders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, as well as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governance of the projects within the program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85704" y="654295"/>
            <a:ext cx="5288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Main Areas Concerning Programs</a:t>
            </a:r>
          </a:p>
        </p:txBody>
      </p:sp>
    </p:spTree>
    <p:extLst>
      <p:ext uri="{BB962C8B-B14F-4D97-AF65-F5344CB8AC3E}">
        <p14:creationId xmlns:p14="http://schemas.microsoft.com/office/powerpoint/2010/main" val="2513380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675976" y="1373531"/>
            <a:ext cx="8596180" cy="3488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is a mistake to think of a program as ‘simply a large project broken up into easily manageable parts’. 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Whereas projects deliver a measurable, often physical output,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often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deliver benefits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that 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less tangible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at least in the early stages.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The Reality of Programs</a:t>
            </a:r>
          </a:p>
        </p:txBody>
      </p:sp>
    </p:spTree>
    <p:extLst>
      <p:ext uri="{BB962C8B-B14F-4D97-AF65-F5344CB8AC3E}">
        <p14:creationId xmlns:p14="http://schemas.microsoft.com/office/powerpoint/2010/main" val="877374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65662" y="1373531"/>
            <a:ext cx="890649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example of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is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Apollo program,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which had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major objective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establishing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reputation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for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NASA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as the leading space exploration agency. </a:t>
            </a:r>
          </a:p>
          <a:p>
            <a:pPr marL="285750" lvl="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Each Apollo mission was a project within the program, but the major objective could only be achieved by the sum of the results of all the individual projects.</a:t>
            </a:r>
          </a:p>
          <a:p>
            <a:pPr marL="285750" lvl="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achievement associated with this objective was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initially intangible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reputation)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; and became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tangible later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(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contracts and funding)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The Reality of Programs</a:t>
            </a:r>
          </a:p>
        </p:txBody>
      </p:sp>
    </p:spTree>
    <p:extLst>
      <p:ext uri="{BB962C8B-B14F-4D97-AF65-F5344CB8AC3E}">
        <p14:creationId xmlns:p14="http://schemas.microsoft.com/office/powerpoint/2010/main" val="25348914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211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4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Two main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forms of project programs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exist, each has its own major implication for program governance.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are:</a:t>
            </a:r>
          </a:p>
          <a:p>
            <a:pPr marL="457200" indent="-457200">
              <a:lnSpc>
                <a:spcPct val="20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Temporary Programs. </a:t>
            </a:r>
          </a:p>
          <a:p>
            <a:pPr marL="457200" indent="-457200">
              <a:lnSpc>
                <a:spcPct val="20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Semi-permanent Programs.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654295"/>
            <a:ext cx="5817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Forms of Programs </a:t>
            </a:r>
          </a:p>
        </p:txBody>
      </p:sp>
    </p:spTree>
    <p:extLst>
      <p:ext uri="{BB962C8B-B14F-4D97-AF65-F5344CB8AC3E}">
        <p14:creationId xmlns:p14="http://schemas.microsoft.com/office/powerpoint/2010/main" val="395331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01288" y="1373531"/>
            <a:ext cx="8870868" cy="352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form of program has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defined end date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such as implementing a new Enterprise Resource Planning (ERP) system by incremental rollouts over time.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success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the program will be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measured once the final rollout has been successfully implemented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the program is finished.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this form of programs,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objective setting, planning, budgeting and scheduling are done during early stages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be governed primarily with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control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 mind.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654295"/>
            <a:ext cx="5548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Temporary Programs</a:t>
            </a:r>
          </a:p>
        </p:txBody>
      </p:sp>
    </p:spTree>
    <p:extLst>
      <p:ext uri="{BB962C8B-B14F-4D97-AF65-F5344CB8AC3E}">
        <p14:creationId xmlns:p14="http://schemas.microsoft.com/office/powerpoint/2010/main" val="34761985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49292" y="694204"/>
            <a:ext cx="44839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Semi-permanent Programs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01288" y="1373531"/>
            <a:ext cx="8870868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type of program has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No defined end date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; it remains active, for example, as long as there is a market for the product or service it produces.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programs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include Not only projects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but also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operational processes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is terminated only by a specific event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such as when the product being produced is decommissioned.</a:t>
            </a:r>
          </a:p>
        </p:txBody>
      </p:sp>
    </p:spTree>
    <p:extLst>
      <p:ext uri="{BB962C8B-B14F-4D97-AF65-F5344CB8AC3E}">
        <p14:creationId xmlns:p14="http://schemas.microsoft.com/office/powerpoint/2010/main" val="13960236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965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An example is a new model of a car that is manufactured continuously and receive its annual face-lift (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in form of projects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) if there is a market for that model. </a:t>
            </a:r>
          </a:p>
          <a:p>
            <a:pPr marL="342900" indent="-342900">
              <a:lnSpc>
                <a:spcPct val="20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These programs are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planned and budgeted annually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to fit with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visionary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objectives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that  can only be vaguely estimated at the start.</a:t>
            </a:r>
          </a:p>
          <a:p>
            <a:pPr marL="342900" indent="-342900">
              <a:lnSpc>
                <a:spcPct val="200000"/>
              </a:lnSpc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These programs require a more entrepreneurial approach to governance than the temporary programs.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77785" y="731239"/>
            <a:ext cx="44839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Semi-permanent Programs</a:t>
            </a:r>
          </a:p>
        </p:txBody>
      </p:sp>
    </p:spTree>
    <p:extLst>
      <p:ext uri="{BB962C8B-B14F-4D97-AF65-F5344CB8AC3E}">
        <p14:creationId xmlns:p14="http://schemas.microsoft.com/office/powerpoint/2010/main" val="1740053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89413" y="1373531"/>
            <a:ext cx="8882743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Program governance is the process of developing, communicating, implementing, monitoring and assuring the policies, procedures, structures and practices for a program.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Program governance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provides a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framework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for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decision making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and is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guided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by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strategic management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portfolio management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and any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cross-program governance directives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715850"/>
            <a:ext cx="5745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Program Governance </a:t>
            </a:r>
          </a:p>
        </p:txBody>
      </p:sp>
    </p:spTree>
    <p:extLst>
      <p:ext uri="{BB962C8B-B14F-4D97-AF65-F5344CB8AC3E}">
        <p14:creationId xmlns:p14="http://schemas.microsoft.com/office/powerpoint/2010/main" val="81974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of programs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executed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by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executive sponsor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their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steering committee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committees consist of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executive sponsor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the program,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business change manager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manager,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other stakeholders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(as needed).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manager reports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steering committee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mainly to the executive sponsor of the program.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Execution of Program Governance </a:t>
            </a:r>
          </a:p>
        </p:txBody>
      </p:sp>
    </p:spTree>
    <p:extLst>
      <p:ext uri="{BB962C8B-B14F-4D97-AF65-F5344CB8AC3E}">
        <p14:creationId xmlns:p14="http://schemas.microsoft.com/office/powerpoint/2010/main" val="1983814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226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spcAft>
                <a:spcPts val="600"/>
              </a:spcAft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Aim of Program Governance Is To Be An Enabler For the Aspired Program Benefits By Setting A Framework Allowing For A Coordinated and Efficient Execution of the Program and the Projects of Which It Consists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The Aim of Program Governance </a:t>
            </a:r>
          </a:p>
        </p:txBody>
      </p:sp>
    </p:spTree>
    <p:extLst>
      <p:ext uri="{BB962C8B-B14F-4D97-AF65-F5344CB8AC3E}">
        <p14:creationId xmlns:p14="http://schemas.microsoft.com/office/powerpoint/2010/main" val="5692008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3200" y="654295"/>
            <a:ext cx="5864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Goal Setting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08166" y="1373531"/>
            <a:ext cx="8763990" cy="396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endParaRPr lang="en-US" dirty="0">
              <a:solidFill>
                <a:srgbClr val="40264D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Goal setting is a governance function that ensures 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achievability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of the proposed program, and that its required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prerequisites are in place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indent="-342900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Goal setting must ensure that the proposed program fits with the culture, policies, and objectives of the overall corporation - this includes the program:</a:t>
            </a:r>
          </a:p>
          <a:p>
            <a:pPr marL="342900" indent="-34290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Methods (processes, tools and techniques).</a:t>
            </a:r>
          </a:p>
          <a:p>
            <a:pPr marL="342900" indent="-34290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Facilities and skill sets. </a:t>
            </a:r>
          </a:p>
          <a:p>
            <a:pPr marL="342900" indent="-342900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Context (the specialist employed, market segments to be targeted). </a:t>
            </a:r>
          </a:p>
        </p:txBody>
      </p:sp>
    </p:spTree>
    <p:extLst>
      <p:ext uri="{BB962C8B-B14F-4D97-AF65-F5344CB8AC3E}">
        <p14:creationId xmlns:p14="http://schemas.microsoft.com/office/powerpoint/2010/main" val="3913311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89413" y="1373531"/>
            <a:ext cx="904899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Effective goal setting needs to address: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General Program Governance Practices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related to: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defining the program’s success criteria;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contracting and contract management practices;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depth and accuracy of planning and control within the program;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reporting and communication standards; and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procedures for escalation, risk handling, resource procurement and safety.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02603" y="779357"/>
            <a:ext cx="5688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Effective Goal Setting</a:t>
            </a:r>
          </a:p>
        </p:txBody>
      </p:sp>
    </p:spTree>
    <p:extLst>
      <p:ext uri="{BB962C8B-B14F-4D97-AF65-F5344CB8AC3E}">
        <p14:creationId xmlns:p14="http://schemas.microsoft.com/office/powerpoint/2010/main" val="6965233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785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Identification and communication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of the program’s contribution to the portfolio objectives, which includes the program’s qualitative and quantitative performance measures (including tolerance levels), together with their emergence over time.</a:t>
            </a:r>
          </a:p>
          <a:p>
            <a:pPr>
              <a:lnSpc>
                <a:spcPct val="15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 startAt="3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Defining the goals and establishing agreement on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the ‘three themes’ of program management: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benefits management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stakeholder management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, and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project governance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Effective Goal Setting</a:t>
            </a:r>
          </a:p>
        </p:txBody>
      </p:sp>
    </p:spTree>
    <p:extLst>
      <p:ext uri="{BB962C8B-B14F-4D97-AF65-F5344CB8AC3E}">
        <p14:creationId xmlns:p14="http://schemas.microsoft.com/office/powerpoint/2010/main" val="9276664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Benefits Management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Benefits management consists of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defining the program’s benefits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and agreement on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a plan for how best to manage attaining them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program governance institution (the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program steering committee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) identifies 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benefits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, and 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program manager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develops the benefits management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plan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nature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of the benefits management plan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is likely to differ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, depending on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form of program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being implemented.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1623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Themes of Program Management</a:t>
            </a:r>
          </a:p>
        </p:txBody>
      </p:sp>
    </p:spTree>
    <p:extLst>
      <p:ext uri="{BB962C8B-B14F-4D97-AF65-F5344CB8AC3E}">
        <p14:creationId xmlns:p14="http://schemas.microsoft.com/office/powerpoint/2010/main" val="13625766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Stakeholder Management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Stakeholder management consists of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defining the objectives for how to manage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different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stakeholder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groups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40264D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This includes determining: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certain stakeholders who have priority over others; and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intended level of involvement of such stakeholders.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9" y="654295"/>
            <a:ext cx="5888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Themes of Program Management</a:t>
            </a:r>
          </a:p>
        </p:txBody>
      </p:sp>
    </p:spTree>
    <p:extLst>
      <p:ext uri="{BB962C8B-B14F-4D97-AF65-F5344CB8AC3E}">
        <p14:creationId xmlns:p14="http://schemas.microsoft.com/office/powerpoint/2010/main" val="7212870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Project Governance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Project governance consists of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identifying any possible constraints for governance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of the projects comprising the program.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40264D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For example, legal constraints on using specific project management methods and techniques and so 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80486" y="654295"/>
            <a:ext cx="5355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Themes of Program Management</a:t>
            </a:r>
          </a:p>
        </p:txBody>
      </p:sp>
    </p:spTree>
    <p:extLst>
      <p:ext uri="{BB962C8B-B14F-4D97-AF65-F5344CB8AC3E}">
        <p14:creationId xmlns:p14="http://schemas.microsoft.com/office/powerpoint/2010/main" val="27587295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785999"/>
            <a:ext cx="6122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Achievement of Program Objectives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70661" y="1373531"/>
            <a:ext cx="9060872" cy="3785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means of achieving program objectives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budgets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skills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other resources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needed.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Other means of achieving program objectives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include the need for appropriate: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Organizational structures.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Roles and authorities.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Management Office support.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managers.</a:t>
            </a:r>
          </a:p>
        </p:txBody>
      </p:sp>
    </p:spTree>
    <p:extLst>
      <p:ext uri="{BB962C8B-B14F-4D97-AF65-F5344CB8AC3E}">
        <p14:creationId xmlns:p14="http://schemas.microsoft.com/office/powerpoint/2010/main" val="22806864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70661" y="1373531"/>
            <a:ext cx="9060872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Organization structures include relevant program hierarchy which allows for decision making at the appropriate level.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structures should allow flexibility in program execution (reallocating resources) to be balanced with the need for central and formal decision making (cancelling a project when necessary).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17796" y="729197"/>
            <a:ext cx="559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Organization Structures </a:t>
            </a:r>
          </a:p>
        </p:txBody>
      </p:sp>
    </p:spTree>
    <p:extLst>
      <p:ext uri="{BB962C8B-B14F-4D97-AF65-F5344CB8AC3E}">
        <p14:creationId xmlns:p14="http://schemas.microsoft.com/office/powerpoint/2010/main" val="34311291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95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Roles and authorities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be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assigned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by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steering committee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lvl="0">
              <a:lnSpc>
                <a:spcPct val="150000"/>
              </a:lnSpc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addition to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management role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include: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Opportunity management roles and authorities.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Resource management roles and authorities.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maintenance roles and authorities.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55875" y="752790"/>
            <a:ext cx="5981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Roles and Authorities </a:t>
            </a:r>
          </a:p>
        </p:txBody>
      </p:sp>
    </p:spTree>
    <p:extLst>
      <p:ext uri="{BB962C8B-B14F-4D97-AF65-F5344CB8AC3E}">
        <p14:creationId xmlns:p14="http://schemas.microsoft.com/office/powerpoint/2010/main" val="37912998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Ideally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steering group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should decide to establish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dedicated PMO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lvl="0">
              <a:lnSpc>
                <a:spcPct val="150000"/>
              </a:lnSpc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can be either: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 expert team whose function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support the choice of methods and application of tools and techniques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or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administrative team whose function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relieve the productive program resources from the need to do unproductive administrative work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55875" y="703655"/>
            <a:ext cx="5981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Program Management Office Support</a:t>
            </a:r>
          </a:p>
        </p:txBody>
      </p:sp>
    </p:spTree>
    <p:extLst>
      <p:ext uri="{BB962C8B-B14F-4D97-AF65-F5344CB8AC3E}">
        <p14:creationId xmlns:p14="http://schemas.microsoft.com/office/powerpoint/2010/main" val="13376691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Just as programs differ from projects, so does the role of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managers differ from that of project managers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lvl="0">
              <a:lnSpc>
                <a:spcPct val="200000"/>
              </a:lnSpc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While the project managers are more focused on strict planning, management and solving of technical issues,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managers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tolerant of uncertainty, embrace change and are more aware of wider business influences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737401"/>
            <a:ext cx="61223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latin typeface="Alexandria" pitchFamily="2" charset="-78"/>
                <a:cs typeface="Alexandria" pitchFamily="2" charset="-78"/>
              </a:rPr>
              <a:t>Choosing Appropriate Program Managers</a:t>
            </a:r>
          </a:p>
        </p:txBody>
      </p:sp>
    </p:spTree>
    <p:extLst>
      <p:ext uri="{BB962C8B-B14F-4D97-AF65-F5344CB8AC3E}">
        <p14:creationId xmlns:p14="http://schemas.microsoft.com/office/powerpoint/2010/main" val="40956159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attributes of program managers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grouped into three groups based on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relationship between program managers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and:</a:t>
            </a:r>
          </a:p>
          <a:p>
            <a:pPr marL="342900" lvl="0" indent="-342900">
              <a:lnSpc>
                <a:spcPct val="2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program work itself.</a:t>
            </a:r>
          </a:p>
          <a:p>
            <a:pPr marL="342900" lvl="0" indent="-342900">
              <a:lnSpc>
                <a:spcPct val="2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program team.</a:t>
            </a:r>
          </a:p>
          <a:p>
            <a:pPr marL="342900" lvl="0" indent="-342900">
              <a:lnSpc>
                <a:spcPct val="2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program environment.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19450" y="654295"/>
            <a:ext cx="5454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Attributes of Program Managers</a:t>
            </a:r>
          </a:p>
        </p:txBody>
      </p:sp>
    </p:spTree>
    <p:extLst>
      <p:ext uri="{BB962C8B-B14F-4D97-AF65-F5344CB8AC3E}">
        <p14:creationId xmlns:p14="http://schemas.microsoft.com/office/powerpoint/2010/main" val="20997566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four levels of program managers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are chosen based on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the nature, size and complexity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the program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program managers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range from: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Level 1: The Lowest Level.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level concerns that the scope of the program is effectively delivered.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is mainly concerned with detailed planning and reuse of procedural solutions that have worked well in the past.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4452" y="654295"/>
            <a:ext cx="5664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Levels of Program Manager </a:t>
            </a:r>
          </a:p>
        </p:txBody>
      </p:sp>
    </p:spTree>
    <p:extLst>
      <p:ext uri="{BB962C8B-B14F-4D97-AF65-F5344CB8AC3E}">
        <p14:creationId xmlns:p14="http://schemas.microsoft.com/office/powerpoint/2010/main" val="15778203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814452" y="654295"/>
            <a:ext cx="5664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Levels of Program Manager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75976" y="1373531"/>
            <a:ext cx="859618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Level 2: 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level concerns for the wider organizational impact of the program. 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are managers in the traditional sense, detached, delegating, but still able to adapt to the specific circumstances of the program. 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They are concerned with effective execution of the program but also its impact on the surrounding organization.</a:t>
            </a:r>
          </a:p>
        </p:txBody>
      </p:sp>
    </p:spTree>
    <p:extLst>
      <p:ext uri="{BB962C8B-B14F-4D97-AF65-F5344CB8AC3E}">
        <p14:creationId xmlns:p14="http://schemas.microsoft.com/office/powerpoint/2010/main" val="4288735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Level 3: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level concerns for the achievement of high-level program outcomes.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managers use their corporate social intelligence and their high commitment to success to overcome obstacles, motivate and exploit the talents of others and plan for contingencies. </a:t>
            </a: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They are aware of the pace with which their environment can absorb change and adapt the program accordingly.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71508" y="685073"/>
            <a:ext cx="45704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Levels of Program Manager </a:t>
            </a:r>
          </a:p>
        </p:txBody>
      </p:sp>
    </p:spTree>
    <p:extLst>
      <p:ext uri="{BB962C8B-B14F-4D97-AF65-F5344CB8AC3E}">
        <p14:creationId xmlns:p14="http://schemas.microsoft.com/office/powerpoint/2010/main" val="34261875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50425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60665" y="1314156"/>
            <a:ext cx="99871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Level 4: The Highest Level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level concerns for development of strategic capabilities.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managers can take on several roles, from detailed work to strategic thinking.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They are inspirational, charismatic and culturally sensitive leaders, able to adapt the environment to suit their purposes.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They are very future oriented and can portray the program within an external context.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337243" y="809045"/>
            <a:ext cx="45704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Levels of Program Manager </a:t>
            </a:r>
          </a:p>
        </p:txBody>
      </p:sp>
    </p:spTree>
    <p:extLst>
      <p:ext uri="{BB962C8B-B14F-4D97-AF65-F5344CB8AC3E}">
        <p14:creationId xmlns:p14="http://schemas.microsoft.com/office/powerpoint/2010/main" val="31300474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74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progress is measured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according to:</a:t>
            </a:r>
          </a:p>
          <a:p>
            <a:pPr marL="342900" lvl="0" indent="-342900">
              <a:lnSpc>
                <a:spcPct val="2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level: its contributions to the portfolio objectives, and</a:t>
            </a:r>
          </a:p>
          <a:p>
            <a:pPr marL="342900" lvl="0" indent="-342900">
              <a:lnSpc>
                <a:spcPct val="2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level: its achievements in terms of benefits and general plan adherence.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Controlling Program Progress</a:t>
            </a:r>
          </a:p>
        </p:txBody>
      </p:sp>
    </p:spTree>
    <p:extLst>
      <p:ext uri="{BB962C8B-B14F-4D97-AF65-F5344CB8AC3E}">
        <p14:creationId xmlns:p14="http://schemas.microsoft.com/office/powerpoint/2010/main" val="32795009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8946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Stage Gate Review at the end of each program phase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suggested to: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compare plans and achievements, 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assess and evaluate performance, and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analyzing lessons learned and risks.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reviews help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decide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continuation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suspension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or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modification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the program.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Controlling Program Progress</a:t>
            </a:r>
          </a:p>
        </p:txBody>
      </p:sp>
    </p:spTree>
    <p:extLst>
      <p:ext uri="{BB962C8B-B14F-4D97-AF65-F5344CB8AC3E}">
        <p14:creationId xmlns:p14="http://schemas.microsoft.com/office/powerpoint/2010/main" val="22217049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level and frequency of control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synchronized with the governance needs of the program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information needs of the steering committee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Main program reviews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include: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Pre-program setup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reviewing the program idea and deciding on whether to invest in the program is made.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setup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reviewing the program and benefits management plans and deciding on the investment required to establish the necessary infrastructure.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Program Progress Reviews</a:t>
            </a:r>
          </a:p>
        </p:txBody>
      </p:sp>
    </p:spTree>
    <p:extLst>
      <p:ext uri="{BB962C8B-B14F-4D97-AF65-F5344CB8AC3E}">
        <p14:creationId xmlns:p14="http://schemas.microsoft.com/office/powerpoint/2010/main" val="30242047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12424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33001" y="1720839"/>
            <a:ext cx="97377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buFont typeface="+mj-lt"/>
              <a:buAutoNum type="arabicPeriod" startAt="3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Establishing the program and technical infrastructure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reviewing the fit of the infrastructure and deciding on the investment in projects for benefit creation. 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eriod" startAt="3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Benefits delivery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reviewing whether the benefits are created, or the market for the product no longer exists, and deciding on whether to close the program.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rabicPeriod" startAt="3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Closing the program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reviewing the finishing of a program, and the handing of subsequent benefits over to the appropriate organization.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Program Progress Reviews</a:t>
            </a:r>
          </a:p>
        </p:txBody>
      </p:sp>
    </p:spTree>
    <p:extLst>
      <p:ext uri="{BB962C8B-B14F-4D97-AF65-F5344CB8AC3E}">
        <p14:creationId xmlns:p14="http://schemas.microsoft.com/office/powerpoint/2010/main" val="423201653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programs is a grouping of projects by common objective unable to be realized with a single project alone.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Skill sets and resources needed may vary significantly between the individual programs.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9759735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295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Two main forms of programs exist, each has its own major implication for program governance: Temporary Programs and Semi-permanent Programs.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main areas of concern at the program level are the management of benefits and stakeholders, as well as governance of the projects within the program.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6535680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2538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of programs aims to ensure achievement of a major objective or benefit through the sum of outputs of several individual projects.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of programs is executed by the executive sponsor and their program steering committee.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9371746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295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progress is typically measured based on its contributions to the portfolio objectives, and its achievements in terms of benefits and general plan adherence.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level and frequency of program review is related to the governance needs of the program and the information needs of the steering committee.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6423508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325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Find an internationally successful company, and discuss what forms of program it adopts, and how each form contribute to achieving their portfolio, and strategic, objectives?</a:t>
            </a:r>
          </a:p>
          <a:p>
            <a:pPr marL="285750" marR="0" indent="-28575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Task 1</a:t>
            </a:r>
          </a:p>
        </p:txBody>
      </p:sp>
    </p:spTree>
    <p:extLst>
      <p:ext uri="{BB962C8B-B14F-4D97-AF65-F5344CB8AC3E}">
        <p14:creationId xmlns:p14="http://schemas.microsoft.com/office/powerpoint/2010/main" val="30730935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328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Find a locally successful company, and discuss what types control and review it uses, and how each type is related to their governance and information needs?</a:t>
            </a:r>
          </a:p>
          <a:p>
            <a:pPr marL="285750" marR="0" indent="-28575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Task 2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51749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Reference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5E27AAC-6D8A-F29D-F718-A725BA54A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2228" y="1285192"/>
            <a:ext cx="4283418" cy="425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059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www.w3.org/XML/1998/namespace"/>
    <ds:schemaRef ds:uri="aca13214-df29-4e3c-a050-857c0bf7bd8e"/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688354b5-287c-4cda-825e-1d7935aea40e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B82E1AE6-C716-40A0-B854-69A6A5535E5E}"/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2410</Words>
  <Application>Microsoft Office PowerPoint</Application>
  <PresentationFormat>Widescreen</PresentationFormat>
  <Paragraphs>228</Paragraphs>
  <Slides>48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5" baseType="lpstr">
      <vt:lpstr>Alexandria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94</cp:revision>
  <dcterms:created xsi:type="dcterms:W3CDTF">2023-04-29T09:08:00Z</dcterms:created>
  <dcterms:modified xsi:type="dcterms:W3CDTF">2026-05-02T11:47:30Z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