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6"/>
  </p:notesMasterIdLst>
  <p:sldIdLst>
    <p:sldId id="303" r:id="rId3"/>
    <p:sldId id="276" r:id="rId4"/>
    <p:sldId id="350" r:id="rId5"/>
    <p:sldId id="351" r:id="rId6"/>
    <p:sldId id="354" r:id="rId7"/>
    <p:sldId id="353" r:id="rId8"/>
    <p:sldId id="355" r:id="rId9"/>
    <p:sldId id="352" r:id="rId10"/>
    <p:sldId id="362" r:id="rId11"/>
    <p:sldId id="366" r:id="rId12"/>
    <p:sldId id="367" r:id="rId13"/>
    <p:sldId id="365" r:id="rId14"/>
    <p:sldId id="371" r:id="rId15"/>
    <p:sldId id="370" r:id="rId16"/>
    <p:sldId id="369" r:id="rId17"/>
    <p:sldId id="368" r:id="rId18"/>
    <p:sldId id="364" r:id="rId19"/>
    <p:sldId id="363" r:id="rId20"/>
    <p:sldId id="361" r:id="rId21"/>
    <p:sldId id="360" r:id="rId22"/>
    <p:sldId id="359" r:id="rId23"/>
    <p:sldId id="358"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A965FE-4890-4E5F-9EF4-F4E2E050BA82}" type="datetimeFigureOut">
              <a:rPr lang="en-US" smtClean="0"/>
              <a:t>9/29/2023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A40409-D3C7-4E3D-A15F-747B11C1B877}" type="slidenum">
              <a:rPr lang="en-US" smtClean="0"/>
              <a:t>‹#›</a:t>
            </a:fld>
            <a:endParaRPr lang="en-US"/>
          </a:p>
        </p:txBody>
      </p:sp>
    </p:spTree>
    <p:extLst>
      <p:ext uri="{BB962C8B-B14F-4D97-AF65-F5344CB8AC3E}">
        <p14:creationId xmlns:p14="http://schemas.microsoft.com/office/powerpoint/2010/main" val="1968945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8F5923-5286-578F-E831-C4C7FED3834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B6191E9-B04F-3705-606E-0A479714E29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B60D82F-E17C-B043-B6EE-1A022D15AEF4}"/>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5" name="Footer Placeholder 4">
            <a:extLst>
              <a:ext uri="{FF2B5EF4-FFF2-40B4-BE49-F238E27FC236}">
                <a16:creationId xmlns:a16="http://schemas.microsoft.com/office/drawing/2014/main" id="{F587A579-0DDD-9011-3607-3320650F29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CC2DA7-E47B-08B6-7E78-A883FF6E7F33}"/>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21180827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167A0-BE9F-C8AA-177A-400BC17339F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822D88D-A057-E584-7849-AEF1A8B295C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E03ECF-F870-3124-C24B-DDA2C8BCEC76}"/>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5" name="Footer Placeholder 4">
            <a:extLst>
              <a:ext uri="{FF2B5EF4-FFF2-40B4-BE49-F238E27FC236}">
                <a16:creationId xmlns:a16="http://schemas.microsoft.com/office/drawing/2014/main" id="{7279C1C9-57E4-E9F5-8EEA-EDD45DAC54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09ED53-4A9B-BE05-7E2D-63E22FBD26B8}"/>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29288473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401DBD-C8D7-149C-8476-41EFD38AC2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9B1CCCB-892A-BADA-DAC2-8C9AC14A6B5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5BCA54-37B4-84A5-2CA4-DBA867388926}"/>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5" name="Footer Placeholder 4">
            <a:extLst>
              <a:ext uri="{FF2B5EF4-FFF2-40B4-BE49-F238E27FC236}">
                <a16:creationId xmlns:a16="http://schemas.microsoft.com/office/drawing/2014/main" id="{20159C22-57DD-D899-2D4B-6C1CA941D7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698DAF-B511-74A8-1063-2C071E1C142F}"/>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223635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06799-DF21-6B39-B479-26A7D4C1D29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19B0756-B23E-3B3D-0845-866D57B7B1B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6069404-01E6-2F6A-4617-2ED2BF9710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6F9B008-B67A-5921-81D1-63CEBA99DBB2}"/>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6" name="Footer Placeholder 5">
            <a:extLst>
              <a:ext uri="{FF2B5EF4-FFF2-40B4-BE49-F238E27FC236}">
                <a16:creationId xmlns:a16="http://schemas.microsoft.com/office/drawing/2014/main" id="{A9376926-747D-A57D-9557-0D15134FA57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4E2399-EF12-EF9C-7011-8D37F26B5548}"/>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3059667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88EBC-2BBA-BAB3-7B6E-8C2CCEC6919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A9F5E10-A051-FC35-F3C7-A7257A0867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8E70D1A-2BC2-AE2E-192E-37C191B7103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4A0A26D-B07B-F2F5-4204-7C16D60DCA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875B82-3C24-4D12-2376-D4B6A464A0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BAF07D4-D624-73D0-E337-66B5B1F756F3}"/>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8" name="Footer Placeholder 7">
            <a:extLst>
              <a:ext uri="{FF2B5EF4-FFF2-40B4-BE49-F238E27FC236}">
                <a16:creationId xmlns:a16="http://schemas.microsoft.com/office/drawing/2014/main" id="{0CFAFFFB-0B0F-A42C-A6F1-FBA2EA143A3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C96B353-59EC-4934-9BCB-D47AB3C94C4F}"/>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10513876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977A3-740E-9EA6-71F4-DD6F4008E29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DDA10E3-7012-FE8B-8CA7-3FC2BA5ABA5D}"/>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4" name="Footer Placeholder 3">
            <a:extLst>
              <a:ext uri="{FF2B5EF4-FFF2-40B4-BE49-F238E27FC236}">
                <a16:creationId xmlns:a16="http://schemas.microsoft.com/office/drawing/2014/main" id="{328CA103-AD85-C8A6-63CB-34F9B62CB9A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8801308-F2FB-AB36-25BF-E8EEADC33D66}"/>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1584544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2155E7B-049C-A2EC-DAF9-A1FD10B232E3}"/>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3" name="Footer Placeholder 2">
            <a:extLst>
              <a:ext uri="{FF2B5EF4-FFF2-40B4-BE49-F238E27FC236}">
                <a16:creationId xmlns:a16="http://schemas.microsoft.com/office/drawing/2014/main" id="{94F895DA-5FE5-62DA-66A1-C11C40378DD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69E6976-21A8-B153-6286-1C8BE2CF2873}"/>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23097884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C4976A-0845-AF7F-6148-33D971F28D7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09B464D-E39F-6DAA-027F-5C1CFF9108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B082184-EF91-B855-FAE1-6232EEE710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D791EE-64D3-431A-0B1A-925E9A6C4BD7}"/>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6" name="Footer Placeholder 5">
            <a:extLst>
              <a:ext uri="{FF2B5EF4-FFF2-40B4-BE49-F238E27FC236}">
                <a16:creationId xmlns:a16="http://schemas.microsoft.com/office/drawing/2014/main" id="{09B44BE9-D995-8303-CD50-7F2FE3D256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FAB1AA0-38F0-06E3-75F6-244C2905522D}"/>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3660810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B70DB-1F72-C3A5-6243-9E12BED174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D3A6C43-69DC-51C8-2177-55643A2FE2D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C54059F-F8AA-C70D-68A5-29D786E2EA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74BF71B-D30B-6A1F-8C39-E3A541070F08}"/>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6" name="Footer Placeholder 5">
            <a:extLst>
              <a:ext uri="{FF2B5EF4-FFF2-40B4-BE49-F238E27FC236}">
                <a16:creationId xmlns:a16="http://schemas.microsoft.com/office/drawing/2014/main" id="{1F5E4994-D38F-A6E0-EAEB-2B3570E294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5130D9-8A4A-BFAE-F540-C821895F02CB}"/>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3912624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67369-74E6-94D6-3FC8-5C65297FE83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6C3C59-98DD-172A-FEB6-E35D9133A5B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71B9B1-FF0F-3344-3C84-0DBC667ED511}"/>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5" name="Footer Placeholder 4">
            <a:extLst>
              <a:ext uri="{FF2B5EF4-FFF2-40B4-BE49-F238E27FC236}">
                <a16:creationId xmlns:a16="http://schemas.microsoft.com/office/drawing/2014/main" id="{0ABF6C4D-C0F9-D595-B951-9212C6881A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80B846-B0A8-A060-4DB5-3B7D00B19461}"/>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3063891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E7883C-3099-DEA3-DEA6-8CE3A5B9562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174172F-F615-8095-1977-F5322256255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7DA318-570C-543E-2DAD-680AF28B24D0}"/>
              </a:ext>
            </a:extLst>
          </p:cNvPr>
          <p:cNvSpPr>
            <a:spLocks noGrp="1"/>
          </p:cNvSpPr>
          <p:nvPr>
            <p:ph type="dt" sz="half" idx="10"/>
          </p:nvPr>
        </p:nvSpPr>
        <p:spPr/>
        <p:txBody>
          <a:bodyPr/>
          <a:lstStyle/>
          <a:p>
            <a:fld id="{E018953F-24E2-478E-ABDF-6692FCA68A70}" type="datetimeFigureOut">
              <a:rPr lang="en-US" smtClean="0"/>
              <a:t>9/29/2023</a:t>
            </a:fld>
            <a:endParaRPr lang="en-US"/>
          </a:p>
        </p:txBody>
      </p:sp>
      <p:sp>
        <p:nvSpPr>
          <p:cNvPr id="5" name="Footer Placeholder 4">
            <a:extLst>
              <a:ext uri="{FF2B5EF4-FFF2-40B4-BE49-F238E27FC236}">
                <a16:creationId xmlns:a16="http://schemas.microsoft.com/office/drawing/2014/main" id="{F7D07734-C436-F7EC-03C2-DC4EBB63091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FABF2A-BE6B-768F-4F34-32B3D26328B1}"/>
              </a:ext>
            </a:extLst>
          </p:cNvPr>
          <p:cNvSpPr>
            <a:spLocks noGrp="1"/>
          </p:cNvSpPr>
          <p:nvPr>
            <p:ph type="sldNum" sz="quarter" idx="12"/>
          </p:nvPr>
        </p:nvSpPr>
        <p:spPr/>
        <p:txBody>
          <a:bodyPr/>
          <a:lstStyle/>
          <a:p>
            <a:fld id="{13DD8021-ABB0-4662-848A-D340285209BF}" type="slidenum">
              <a:rPr lang="en-US" smtClean="0"/>
              <a:t>‹#›</a:t>
            </a:fld>
            <a:endParaRPr lang="en-US"/>
          </a:p>
        </p:txBody>
      </p:sp>
    </p:spTree>
    <p:extLst>
      <p:ext uri="{BB962C8B-B14F-4D97-AF65-F5344CB8AC3E}">
        <p14:creationId xmlns:p14="http://schemas.microsoft.com/office/powerpoint/2010/main" val="2024692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41850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8741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098710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299369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41857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22590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847288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4269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44789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5594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53270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732435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2526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4898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55006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95327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780457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9268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FFC133-37A1-0C39-0854-89ED264CC1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042ABD9-1E68-679E-0C97-4455975228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F3BAE1-548B-11C2-5DA5-9940EFBCE0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18953F-24E2-478E-ABDF-6692FCA68A70}" type="datetimeFigureOut">
              <a:rPr lang="en-US" smtClean="0"/>
              <a:t>9/29/2023</a:t>
            </a:fld>
            <a:endParaRPr lang="en-US"/>
          </a:p>
        </p:txBody>
      </p:sp>
      <p:sp>
        <p:nvSpPr>
          <p:cNvPr id="5" name="Footer Placeholder 4">
            <a:extLst>
              <a:ext uri="{FF2B5EF4-FFF2-40B4-BE49-F238E27FC236}">
                <a16:creationId xmlns:a16="http://schemas.microsoft.com/office/drawing/2014/main" id="{E01DFD79-4CD4-BBA5-8CDD-87489D6005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2F6EC91-ED3B-4BC6-5368-2A3C577798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D8021-ABB0-4662-848A-D340285209BF}" type="slidenum">
              <a:rPr lang="en-US" smtClean="0"/>
              <a:t>‹#›</a:t>
            </a:fld>
            <a:endParaRPr lang="en-US"/>
          </a:p>
        </p:txBody>
      </p:sp>
    </p:spTree>
    <p:extLst>
      <p:ext uri="{BB962C8B-B14F-4D97-AF65-F5344CB8AC3E}">
        <p14:creationId xmlns:p14="http://schemas.microsoft.com/office/powerpoint/2010/main" val="3175797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671666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4.xml"/><Relationship Id="rId7" Type="http://schemas.openxmlformats.org/officeDocument/2006/relationships/image" Target="../media/image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7.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8.pn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8.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E2BAD6ED-4CC8-8352-0446-92C85B94F61C}"/>
              </a:ext>
            </a:extLst>
          </p:cNvPr>
          <p:cNvSpPr txBox="1"/>
          <p:nvPr/>
        </p:nvSpPr>
        <p:spPr>
          <a:xfrm>
            <a:off x="6641806" y="2222156"/>
            <a:ext cx="4703532" cy="769401"/>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SA" sz="4400" b="1" kern="0" dirty="0">
                <a:solidFill>
                  <a:srgbClr val="8E5A6D"/>
                </a:solidFill>
                <a:latin typeface="Tajawal Medium"/>
                <a:cs typeface="Tajawal Medium"/>
                <a:sym typeface="Tajawal Medium"/>
              </a:rPr>
              <a:t>مقرر </a:t>
            </a:r>
            <a:r>
              <a:rPr lang="ar-EG" sz="4400" b="1" kern="0" dirty="0">
                <a:solidFill>
                  <a:srgbClr val="8E5A6D"/>
                </a:solidFill>
                <a:latin typeface="Tajawal Medium"/>
                <a:cs typeface="Tajawal Medium"/>
                <a:sym typeface="Tajawal Medium"/>
              </a:rPr>
              <a:t>قيادة التغيرات</a:t>
            </a:r>
            <a:endParaRPr sz="1400" kern="0" dirty="0">
              <a:solidFill>
                <a:srgbClr val="000000"/>
              </a:solidFill>
              <a:latin typeface="Arial"/>
              <a:cs typeface="Arial"/>
              <a:sym typeface="Arial"/>
            </a:endParaRPr>
          </a:p>
        </p:txBody>
      </p:sp>
      <p:sp>
        <p:nvSpPr>
          <p:cNvPr id="6" name="Google Shape;107;p1">
            <a:extLst>
              <a:ext uri="{FF2B5EF4-FFF2-40B4-BE49-F238E27FC236}">
                <a16:creationId xmlns:a16="http://schemas.microsoft.com/office/drawing/2014/main" id="{D5A8848C-4B66-B3F8-AC4E-0478AEBF1D6A}"/>
              </a:ext>
            </a:extLst>
          </p:cNvPr>
          <p:cNvSpPr txBox="1"/>
          <p:nvPr/>
        </p:nvSpPr>
        <p:spPr>
          <a:xfrm>
            <a:off x="6205141" y="3327855"/>
            <a:ext cx="4886463" cy="1077178"/>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SA" sz="2400" b="1" kern="0" dirty="0">
                <a:solidFill>
                  <a:srgbClr val="2D3956"/>
                </a:solidFill>
                <a:latin typeface="Tajawal Medium"/>
                <a:cs typeface="Tajawal Medium"/>
                <a:sym typeface="Tajawal Medium"/>
              </a:rPr>
              <a:t>أ.د | محمد محمدي محمد مخلص</a:t>
            </a:r>
            <a:endParaRPr lang="ar-SA" sz="2000" b="1" kern="0" dirty="0">
              <a:solidFill>
                <a:srgbClr val="2D3956"/>
              </a:solidFill>
              <a:latin typeface="Tajawal Medium"/>
              <a:cs typeface="Tajawal Medium"/>
              <a:sym typeface="Tajawal Medium"/>
            </a:endParaRPr>
          </a:p>
          <a:p>
            <a:pPr algn="ctr">
              <a:buClr>
                <a:srgbClr val="000000"/>
              </a:buClr>
              <a:buFont typeface="Arial"/>
              <a:buNone/>
            </a:pPr>
            <a:r>
              <a:rPr lang="ar-SA" sz="2000" b="1" kern="0" dirty="0">
                <a:solidFill>
                  <a:srgbClr val="2D3956"/>
                </a:solidFill>
                <a:latin typeface="Tajawal Medium"/>
                <a:cs typeface="Tajawal Medium"/>
                <a:sym typeface="Tajawal Medium"/>
              </a:rPr>
              <a:t>أستاذ القيادة التربوية المشارك - كلية العلوم الانسانية- جامعة </a:t>
            </a:r>
            <a:r>
              <a:rPr lang="ar-EG" sz="2000" b="1" kern="0" dirty="0">
                <a:solidFill>
                  <a:srgbClr val="2D3956"/>
                </a:solidFill>
                <a:latin typeface="Tajawal Medium"/>
                <a:cs typeface="Tajawal Medium"/>
                <a:sym typeface="Tajawal Medium"/>
              </a:rPr>
              <a:t>ميد أوشن</a:t>
            </a:r>
            <a:endParaRPr lang="ar-SA" sz="2000" b="1" kern="0" dirty="0">
              <a:solidFill>
                <a:srgbClr val="2D3956"/>
              </a:solidFill>
              <a:latin typeface="Tajawal Medium"/>
              <a:cs typeface="Tajawal Medium"/>
              <a:sym typeface="Tajawal Medium"/>
            </a:endParaRPr>
          </a:p>
        </p:txBody>
      </p:sp>
      <p:sp>
        <p:nvSpPr>
          <p:cNvPr id="7" name="Google Shape;114;p1">
            <a:extLst>
              <a:ext uri="{FF2B5EF4-FFF2-40B4-BE49-F238E27FC236}">
                <a16:creationId xmlns:a16="http://schemas.microsoft.com/office/drawing/2014/main" id="{936166D2-0E94-AF7C-C145-DE42A7EEAF98}"/>
              </a:ext>
            </a:extLst>
          </p:cNvPr>
          <p:cNvSpPr txBox="1"/>
          <p:nvPr/>
        </p:nvSpPr>
        <p:spPr>
          <a:xfrm>
            <a:off x="7025602" y="4658310"/>
            <a:ext cx="3060453" cy="507791"/>
          </a:xfrm>
          <a:prstGeom prst="rect">
            <a:avLst/>
          </a:prstGeom>
          <a:noFill/>
          <a:ln>
            <a:noFill/>
          </a:ln>
        </p:spPr>
        <p:txBody>
          <a:bodyPr spcFirstLastPara="1" wrap="square" lIns="91425" tIns="45700" rIns="91425" bIns="45700" anchor="t" anchorCtr="0">
            <a:spAutoFit/>
          </a:bodyPr>
          <a:lstStyle/>
          <a:p>
            <a:pPr algn="ctr">
              <a:buClr>
                <a:srgbClr val="000000"/>
              </a:buClr>
              <a:buFont typeface="Arial"/>
              <a:buNone/>
            </a:pPr>
            <a:r>
              <a:rPr lang="ar-EG" sz="2700" b="1" kern="0" dirty="0">
                <a:solidFill>
                  <a:srgbClr val="2D3956"/>
                </a:solidFill>
                <a:latin typeface="Tajawal Medium"/>
                <a:cs typeface="Tajawal Medium"/>
                <a:sym typeface="Tajawal Medium"/>
              </a:rPr>
              <a:t>المحاضرة التعريفية</a:t>
            </a:r>
            <a:endParaRPr sz="2700" b="1" kern="0" dirty="0">
              <a:solidFill>
                <a:srgbClr val="000000"/>
              </a:solidFill>
              <a:latin typeface="Arial"/>
              <a:cs typeface="Arial"/>
              <a:sym typeface="Arial"/>
            </a:endParaRPr>
          </a:p>
        </p:txBody>
      </p:sp>
      <p:sp>
        <p:nvSpPr>
          <p:cNvPr id="8" name="Google Shape;110;p1">
            <a:extLst>
              <a:ext uri="{FF2B5EF4-FFF2-40B4-BE49-F238E27FC236}">
                <a16:creationId xmlns:a16="http://schemas.microsoft.com/office/drawing/2014/main" id="{37CC1723-F0EE-C682-FA00-2182A59887B6}"/>
              </a:ext>
            </a:extLst>
          </p:cNvPr>
          <p:cNvSpPr/>
          <p:nvPr/>
        </p:nvSpPr>
        <p:spPr>
          <a:xfrm>
            <a:off x="2771335" y="6043084"/>
            <a:ext cx="59889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sz="2800" b="1" i="0" u="none" strike="noStrike" kern="0" cap="none" spc="0" normalizeH="0" baseline="0" noProof="0" dirty="0">
              <a:ln>
                <a:noFill/>
              </a:ln>
              <a:solidFill>
                <a:srgbClr val="FF0000"/>
              </a:solidFill>
              <a:effectLst/>
              <a:uLnTx/>
              <a:uFillTx/>
              <a:latin typeface="Arial"/>
              <a:cs typeface="Arial"/>
              <a:sym typeface="Arial"/>
            </a:endParaRPr>
          </a:p>
        </p:txBody>
      </p:sp>
      <p:pic>
        <p:nvPicPr>
          <p:cNvPr id="14" name="Screen Recording 1">
            <a:hlinkClick r:id="" action="ppaction://media"/>
            <a:extLst>
              <a:ext uri="{FF2B5EF4-FFF2-40B4-BE49-F238E27FC236}">
                <a16:creationId xmlns:a16="http://schemas.microsoft.com/office/drawing/2014/main" id="{9A2B2016-530D-79F9-7A97-321AF1339495}"/>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11637143" y="5830423"/>
            <a:ext cx="487363" cy="48736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815"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4"/>
                                        </p:tgtEl>
                                      </p:cBhvr>
                                    </p:cmd>
                                  </p:childTnLst>
                                </p:cTn>
                              </p:par>
                            </p:childTnLst>
                          </p:cTn>
                        </p:par>
                      </p:childTnLst>
                    </p:cTn>
                  </p:par>
                </p:childTnLst>
              </p:cTn>
              <p:nextCondLst>
                <p:cond evt="onClick" delay="0">
                  <p:tgtEl>
                    <p:spTgt spid="14"/>
                  </p:tgtEl>
                </p:cond>
              </p:nextCondLst>
            </p:seq>
            <p:video>
              <p:cMediaNode vol="80000">
                <p:cTn id="12" fill="hold" display="0">
                  <p:stCondLst>
                    <p:cond delay="indefinite"/>
                  </p:stCondLst>
                </p:cTn>
                <p:tgtEl>
                  <p:spTgt spid="1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7" name="Google Shape;123;p2">
            <a:extLst>
              <a:ext uri="{FF2B5EF4-FFF2-40B4-BE49-F238E27FC236}">
                <a16:creationId xmlns:a16="http://schemas.microsoft.com/office/drawing/2014/main" id="{BFF8DF40-35CC-F4FA-452A-ED1D897073D0}"/>
              </a:ext>
            </a:extLst>
          </p:cNvPr>
          <p:cNvSpPr txBox="1"/>
          <p:nvPr/>
        </p:nvSpPr>
        <p:spPr>
          <a:xfrm>
            <a:off x="1984443" y="1337882"/>
            <a:ext cx="8803531" cy="4616608"/>
          </a:xfrm>
          <a:prstGeom prst="rect">
            <a:avLst/>
          </a:prstGeom>
          <a:noFill/>
          <a:ln>
            <a:noFill/>
          </a:ln>
        </p:spPr>
        <p:txBody>
          <a:bodyPr spcFirstLastPara="1" wrap="square" lIns="91425" tIns="45700" rIns="91425" bIns="45700" anchor="t" anchorCtr="0">
            <a:spAutoFit/>
          </a:bodyPr>
          <a:lstStyle/>
          <a:p>
            <a:pPr algn="r">
              <a:lnSpc>
                <a:spcPct val="150000"/>
              </a:lnSpc>
              <a:buClr>
                <a:srgbClr val="000000"/>
              </a:buClr>
              <a:buFont typeface="Arial"/>
              <a:buNone/>
            </a:pPr>
            <a:r>
              <a:rPr lang="ar-EG" sz="2800" b="1" u="sng" kern="0" dirty="0">
                <a:highlight>
                  <a:srgbClr val="FFFF00"/>
                </a:highlight>
                <a:latin typeface="Simplified Arabic" pitchFamily="18" charset="-78"/>
                <a:cs typeface="Simplified Arabic" pitchFamily="18" charset="-78"/>
                <a:sym typeface="Arial"/>
              </a:rPr>
              <a:t>محتوى المحاضرة:</a:t>
            </a:r>
            <a:endParaRPr lang="ar-EG" sz="2400" b="1" u="sng" kern="0" dirty="0">
              <a:highlight>
                <a:srgbClr val="FFFF00"/>
              </a:highlight>
              <a:latin typeface="Simplified Arabic" pitchFamily="18" charset="-78"/>
              <a:cs typeface="Simplified Arabic" pitchFamily="18" charset="-78"/>
              <a:sym typeface="Arial"/>
            </a:endParaRPr>
          </a:p>
          <a:p>
            <a:pPr algn="r">
              <a:lnSpc>
                <a:spcPct val="150000"/>
              </a:lnSpc>
              <a:buClr>
                <a:srgbClr val="000000"/>
              </a:buClr>
              <a:buFont typeface="Arial"/>
              <a:buNone/>
            </a:pPr>
            <a:r>
              <a:rPr lang="ar-EG" sz="2400" b="1" kern="0" dirty="0">
                <a:latin typeface="Simplified Arabic" pitchFamily="18" charset="-78"/>
                <a:cs typeface="Simplified Arabic" pitchFamily="18" charset="-78"/>
                <a:sym typeface="Arial"/>
              </a:rPr>
              <a:t>1- معلومات عن المقرر</a:t>
            </a:r>
          </a:p>
          <a:p>
            <a:pPr algn="r">
              <a:lnSpc>
                <a:spcPct val="150000"/>
              </a:lnSpc>
              <a:buClr>
                <a:srgbClr val="000000"/>
              </a:buClr>
              <a:buFont typeface="Arial"/>
              <a:buNone/>
            </a:pPr>
            <a:r>
              <a:rPr lang="ar-EG" sz="2400" b="1" kern="0" dirty="0">
                <a:latin typeface="Simplified Arabic" pitchFamily="18" charset="-78"/>
                <a:cs typeface="Simplified Arabic" pitchFamily="18" charset="-78"/>
                <a:sym typeface="Arial"/>
              </a:rPr>
              <a:t>2- وصف المقرر</a:t>
            </a:r>
          </a:p>
          <a:p>
            <a:pPr algn="r">
              <a:lnSpc>
                <a:spcPct val="150000"/>
              </a:lnSpc>
              <a:buClr>
                <a:srgbClr val="000000"/>
              </a:buClr>
              <a:buFont typeface="Arial"/>
              <a:buNone/>
            </a:pPr>
            <a:r>
              <a:rPr lang="ar-EG" sz="2400" b="1" kern="0" dirty="0">
                <a:latin typeface="Simplified Arabic" pitchFamily="18" charset="-78"/>
                <a:cs typeface="Simplified Arabic" pitchFamily="18" charset="-78"/>
                <a:sym typeface="Arial"/>
              </a:rPr>
              <a:t>3- أهداف المقرر</a:t>
            </a:r>
          </a:p>
          <a:p>
            <a:pPr algn="r">
              <a:lnSpc>
                <a:spcPct val="150000"/>
              </a:lnSpc>
              <a:buClr>
                <a:srgbClr val="000000"/>
              </a:buClr>
              <a:buFont typeface="Arial"/>
              <a:buNone/>
            </a:pPr>
            <a:r>
              <a:rPr lang="ar-EG" sz="2400" b="1" kern="0" dirty="0">
                <a:latin typeface="Simplified Arabic" pitchFamily="18" charset="-78"/>
                <a:cs typeface="Simplified Arabic" pitchFamily="18" charset="-78"/>
                <a:sym typeface="Arial"/>
              </a:rPr>
              <a:t>4- محتوى المقرر</a:t>
            </a:r>
          </a:p>
          <a:p>
            <a:pPr algn="r">
              <a:lnSpc>
                <a:spcPct val="150000"/>
              </a:lnSpc>
              <a:buClr>
                <a:srgbClr val="000000"/>
              </a:buClr>
              <a:buFont typeface="Arial"/>
              <a:buNone/>
            </a:pPr>
            <a:r>
              <a:rPr lang="ar-EG" sz="2400" b="1" kern="0" dirty="0">
                <a:latin typeface="Simplified Arabic" pitchFamily="18" charset="-78"/>
                <a:cs typeface="Simplified Arabic" pitchFamily="18" charset="-78"/>
                <a:sym typeface="Arial"/>
              </a:rPr>
              <a:t>5- أنشطة المقرر</a:t>
            </a:r>
          </a:p>
          <a:p>
            <a:pPr algn="r">
              <a:lnSpc>
                <a:spcPct val="150000"/>
              </a:lnSpc>
              <a:buClr>
                <a:srgbClr val="000000"/>
              </a:buClr>
              <a:buFont typeface="Arial"/>
              <a:buNone/>
            </a:pPr>
            <a:r>
              <a:rPr lang="ar-EG" sz="2400" b="1" kern="0" dirty="0">
                <a:latin typeface="Simplified Arabic" pitchFamily="18" charset="-78"/>
                <a:cs typeface="Simplified Arabic" pitchFamily="18" charset="-78"/>
                <a:sym typeface="Arial"/>
              </a:rPr>
              <a:t>6- مختصر عن موضوعات المقرر</a:t>
            </a:r>
          </a:p>
          <a:p>
            <a:pPr algn="r">
              <a:lnSpc>
                <a:spcPct val="150000"/>
              </a:lnSpc>
              <a:buClr>
                <a:srgbClr val="000000"/>
              </a:buClr>
              <a:buFont typeface="Arial"/>
              <a:buNone/>
            </a:pPr>
            <a:r>
              <a:rPr lang="ar-EG" sz="2400" b="1" kern="0" dirty="0">
                <a:latin typeface="Simplified Arabic" pitchFamily="18" charset="-78"/>
                <a:cs typeface="Simplified Arabic" pitchFamily="18" charset="-78"/>
                <a:sym typeface="Arial"/>
              </a:rPr>
              <a:t>7- ملخص للموضوعات</a:t>
            </a:r>
            <a:endParaRPr lang="ar-SA" sz="2400" b="1" kern="0" dirty="0">
              <a:latin typeface="Simplified Arabic" pitchFamily="18" charset="-78"/>
              <a:cs typeface="Simplified Arabic" pitchFamily="18" charset="-78"/>
              <a:sym typeface="Arial"/>
            </a:endParaRPr>
          </a:p>
        </p:txBody>
      </p:sp>
      <p:pic>
        <p:nvPicPr>
          <p:cNvPr id="9" name="Screen Recording 1">
            <a:hlinkClick r:id="" action="ppaction://media"/>
            <a:extLst>
              <a:ext uri="{FF2B5EF4-FFF2-40B4-BE49-F238E27FC236}">
                <a16:creationId xmlns:a16="http://schemas.microsoft.com/office/drawing/2014/main" id="{81120ACB-522D-C31A-A309-9BB36ECAD9C8}"/>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637143" y="6313513"/>
            <a:ext cx="487363" cy="48736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4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9"/>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9"/>
                                        </p:tgtEl>
                                      </p:cBhvr>
                                    </p:cmd>
                                  </p:childTnLst>
                                </p:cTn>
                              </p:par>
                            </p:childTnLst>
                          </p:cTn>
                        </p:par>
                      </p:childTnLst>
                    </p:cTn>
                  </p:par>
                </p:childTnLst>
              </p:cTn>
              <p:nextCondLst>
                <p:cond evt="onClick" delay="0">
                  <p:tgtEl>
                    <p:spTgt spid="9"/>
                  </p:tgtEl>
                </p:cond>
              </p:nextCondLst>
            </p:seq>
            <p:video>
              <p:cMediaNode vol="80000">
                <p:cTn id="12" fill="hold" display="0">
                  <p:stCondLst>
                    <p:cond delay="indefinite"/>
                  </p:stCondLst>
                </p:cTn>
                <p:tgtEl>
                  <p:spTgt spid="9"/>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Google Shape;123;p2">
            <a:extLst>
              <a:ext uri="{FF2B5EF4-FFF2-40B4-BE49-F238E27FC236}">
                <a16:creationId xmlns:a16="http://schemas.microsoft.com/office/drawing/2014/main" id="{A950EAA2-E759-4507-CAA0-94F006DD7BFC}"/>
              </a:ext>
            </a:extLst>
          </p:cNvPr>
          <p:cNvSpPr txBox="1"/>
          <p:nvPr/>
        </p:nvSpPr>
        <p:spPr>
          <a:xfrm>
            <a:off x="4758918" y="-158071"/>
            <a:ext cx="2301269" cy="2813037"/>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r>
              <a:rPr lang="ar-EG" sz="2400" b="1" kern="0" dirty="0">
                <a:solidFill>
                  <a:srgbClr val="E7E6E6">
                    <a:lumMod val="25000"/>
                  </a:srgbClr>
                </a:solidFill>
                <a:highlight>
                  <a:srgbClr val="FFFF00"/>
                </a:highlight>
                <a:latin typeface="Simplified Arabic" pitchFamily="18" charset="-78"/>
                <a:cs typeface="Simplified Arabic" pitchFamily="18" charset="-78"/>
                <a:sym typeface="Arial"/>
              </a:rPr>
              <a:t>معلومات عن المقرر</a:t>
            </a: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cs typeface="Simplified Arabic" pitchFamily="18" charset="-78"/>
              <a:sym typeface="Arial"/>
            </a:endParaRPr>
          </a:p>
        </p:txBody>
      </p:sp>
      <p:graphicFrame>
        <p:nvGraphicFramePr>
          <p:cNvPr id="5" name="Table 4">
            <a:extLst>
              <a:ext uri="{FF2B5EF4-FFF2-40B4-BE49-F238E27FC236}">
                <a16:creationId xmlns:a16="http://schemas.microsoft.com/office/drawing/2014/main" id="{BBC6C78A-015B-6448-00E4-ADAF1DFC5CFC}"/>
              </a:ext>
            </a:extLst>
          </p:cNvPr>
          <p:cNvGraphicFramePr>
            <a:graphicFrameLocks noGrp="1"/>
          </p:cNvGraphicFramePr>
          <p:nvPr>
            <p:extLst>
              <p:ext uri="{D42A27DB-BD31-4B8C-83A1-F6EECF244321}">
                <p14:modId xmlns:p14="http://schemas.microsoft.com/office/powerpoint/2010/main" val="3750321572"/>
              </p:ext>
            </p:extLst>
          </p:nvPr>
        </p:nvGraphicFramePr>
        <p:xfrm>
          <a:off x="1128409" y="2295728"/>
          <a:ext cx="9134272" cy="3472776"/>
        </p:xfrm>
        <a:graphic>
          <a:graphicData uri="http://schemas.openxmlformats.org/drawingml/2006/table">
            <a:tbl>
              <a:tblPr/>
              <a:tblGrid>
                <a:gridCol w="5024952">
                  <a:extLst>
                    <a:ext uri="{9D8B030D-6E8A-4147-A177-3AD203B41FA5}">
                      <a16:colId xmlns:a16="http://schemas.microsoft.com/office/drawing/2014/main" val="208040778"/>
                    </a:ext>
                  </a:extLst>
                </a:gridCol>
                <a:gridCol w="4109320">
                  <a:extLst>
                    <a:ext uri="{9D8B030D-6E8A-4147-A177-3AD203B41FA5}">
                      <a16:colId xmlns:a16="http://schemas.microsoft.com/office/drawing/2014/main" val="3042461409"/>
                    </a:ext>
                  </a:extLst>
                </a:gridCol>
              </a:tblGrid>
              <a:tr h="43409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 </a:t>
                      </a:r>
                      <a:r>
                        <a:rPr lang="ar-EG" sz="1400" dirty="0">
                          <a:effectLst/>
                        </a:rPr>
                        <a:t>أد محمد محمدي مخلص</a:t>
                      </a:r>
                      <a:endParaRPr lang="en-GB"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JO" sz="1400">
                          <a:effectLst/>
                        </a:rPr>
                        <a:t>مدرس المادة</a:t>
                      </a:r>
                      <a:endParaRPr lang="en-GB" sz="1000" b="1">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4147906390"/>
                  </a:ext>
                </a:extLst>
              </a:tr>
              <a:tr h="43409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a:effectLst/>
                        </a:rPr>
                        <a:t>قيادة التغيرات  </a:t>
                      </a:r>
                      <a:endParaRPr lang="en-GB" sz="1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JO" sz="1400" dirty="0">
                          <a:effectLst/>
                        </a:rPr>
                        <a:t>اسم المادة</a:t>
                      </a:r>
                      <a:endParaRPr lang="en-GB" sz="1000" b="1" dirty="0">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3556473230"/>
                  </a:ext>
                </a:extLst>
              </a:tr>
              <a:tr h="43409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a:effectLst/>
                        </a:rPr>
                        <a:t>721</a:t>
                      </a:r>
                      <a:endParaRPr lang="en-GB" sz="1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SA" sz="1400">
                          <a:effectLst/>
                        </a:rPr>
                        <a:t>رقم المادة</a:t>
                      </a:r>
                      <a:endParaRPr lang="en-GB" sz="1000" b="1">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277361887"/>
                  </a:ext>
                </a:extLst>
              </a:tr>
              <a:tr h="43409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a:effectLst/>
                        </a:rPr>
                        <a:t>  3 ساعات </a:t>
                      </a:r>
                      <a:endParaRPr lang="en-GB" sz="1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a:effectLst/>
                        </a:rPr>
                        <a:t>الساعات المعتمدة (نظرية، عملية)</a:t>
                      </a:r>
                      <a:endParaRPr lang="en-GB" sz="1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909047542"/>
                  </a:ext>
                </a:extLst>
              </a:tr>
              <a:tr h="43409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a:effectLst/>
                        </a:rPr>
                        <a:t>ماجستير في القيادة التربوية </a:t>
                      </a:r>
                      <a:endParaRPr lang="en-GB" sz="1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JO" sz="1400">
                          <a:effectLst/>
                        </a:rPr>
                        <a:t>اسم البرنامج</a:t>
                      </a:r>
                      <a:endParaRPr lang="en-GB" sz="1000" b="1">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906314452"/>
                  </a:ext>
                </a:extLst>
              </a:tr>
              <a:tr h="43409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جامعة </a:t>
                      </a:r>
                      <a:r>
                        <a:rPr lang="ar-EG" sz="1400" dirty="0">
                          <a:effectLst/>
                        </a:rPr>
                        <a:t>ميد أوشن</a:t>
                      </a:r>
                      <a:endParaRPr lang="en-GB"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SA" sz="1400">
                          <a:effectLst/>
                        </a:rPr>
                        <a:t>اسم الجامعة</a:t>
                      </a:r>
                      <a:endParaRPr lang="en-GB" sz="1000" b="1">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502371150"/>
                  </a:ext>
                </a:extLst>
              </a:tr>
              <a:tr h="43409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a:effectLst/>
                        </a:rPr>
                        <a:t>كلية العلوم الإنسانية</a:t>
                      </a:r>
                      <a:endParaRPr lang="en-GB" sz="1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SA" sz="1400">
                          <a:effectLst/>
                        </a:rPr>
                        <a:t>الكلية</a:t>
                      </a:r>
                      <a:endParaRPr lang="en-GB" sz="1000" b="1">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328054902"/>
                  </a:ext>
                </a:extLst>
              </a:tr>
              <a:tr h="43409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a:effectLst/>
                        </a:rPr>
                        <a:t>قسم القيادة التربوية </a:t>
                      </a:r>
                      <a:endParaRPr lang="en-GB" sz="1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SA" sz="1400" dirty="0">
                          <a:effectLst/>
                        </a:rPr>
                        <a:t>القسم</a:t>
                      </a:r>
                      <a:endParaRPr lang="en-GB" sz="1000" b="1" dirty="0">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3515846688"/>
                  </a:ext>
                </a:extLst>
              </a:tr>
            </a:tbl>
          </a:graphicData>
        </a:graphic>
      </p:graphicFrame>
      <p:pic>
        <p:nvPicPr>
          <p:cNvPr id="6" name="Screen Recording 2">
            <a:hlinkClick r:id="" action="ppaction://media"/>
            <a:extLst>
              <a:ext uri="{FF2B5EF4-FFF2-40B4-BE49-F238E27FC236}">
                <a16:creationId xmlns:a16="http://schemas.microsoft.com/office/drawing/2014/main" id="{6A61DAD9-3355-0698-7844-5AC568CBD62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637143" y="6282916"/>
            <a:ext cx="487363" cy="487363"/>
          </a:xfrm>
          <a:prstGeom prst="rect">
            <a:avLst/>
          </a:prstGeom>
        </p:spPr>
      </p:pic>
    </p:spTree>
    <p:extLst>
      <p:ext uri="{BB962C8B-B14F-4D97-AF65-F5344CB8AC3E}">
        <p14:creationId xmlns:p14="http://schemas.microsoft.com/office/powerpoint/2010/main" val="225770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33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Google Shape;123;p2">
            <a:extLst>
              <a:ext uri="{FF2B5EF4-FFF2-40B4-BE49-F238E27FC236}">
                <a16:creationId xmlns:a16="http://schemas.microsoft.com/office/drawing/2014/main" id="{D11F894B-A218-21D6-9808-F3FD98886D06}"/>
              </a:ext>
            </a:extLst>
          </p:cNvPr>
          <p:cNvSpPr txBox="1"/>
          <p:nvPr/>
        </p:nvSpPr>
        <p:spPr>
          <a:xfrm>
            <a:off x="4488076" y="-162480"/>
            <a:ext cx="2632571" cy="2893059"/>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cs typeface="Simplified Arabic" pitchFamily="18" charset="-78"/>
                <a:sym typeface="Arial"/>
              </a:rPr>
              <a:t>معلومات عن المقرر</a:t>
            </a: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cs typeface="Simplified Arabic" pitchFamily="18" charset="-78"/>
              <a:sym typeface="Arial"/>
            </a:endParaRPr>
          </a:p>
        </p:txBody>
      </p:sp>
      <p:graphicFrame>
        <p:nvGraphicFramePr>
          <p:cNvPr id="5" name="Table 4">
            <a:extLst>
              <a:ext uri="{FF2B5EF4-FFF2-40B4-BE49-F238E27FC236}">
                <a16:creationId xmlns:a16="http://schemas.microsoft.com/office/drawing/2014/main" id="{9C28D10A-6C24-0A4A-72D2-8D53BBBD8A16}"/>
              </a:ext>
            </a:extLst>
          </p:cNvPr>
          <p:cNvGraphicFramePr>
            <a:graphicFrameLocks noGrp="1"/>
          </p:cNvGraphicFramePr>
          <p:nvPr>
            <p:extLst>
              <p:ext uri="{D42A27DB-BD31-4B8C-83A1-F6EECF244321}">
                <p14:modId xmlns:p14="http://schemas.microsoft.com/office/powerpoint/2010/main" val="1092656929"/>
              </p:ext>
            </p:extLst>
          </p:nvPr>
        </p:nvGraphicFramePr>
        <p:xfrm>
          <a:off x="1263869" y="2352577"/>
          <a:ext cx="9222548" cy="3649063"/>
        </p:xfrm>
        <a:graphic>
          <a:graphicData uri="http://schemas.openxmlformats.org/drawingml/2006/table">
            <a:tbl>
              <a:tblPr/>
              <a:tblGrid>
                <a:gridCol w="5073515">
                  <a:extLst>
                    <a:ext uri="{9D8B030D-6E8A-4147-A177-3AD203B41FA5}">
                      <a16:colId xmlns:a16="http://schemas.microsoft.com/office/drawing/2014/main" val="2878911827"/>
                    </a:ext>
                  </a:extLst>
                </a:gridCol>
                <a:gridCol w="4149033">
                  <a:extLst>
                    <a:ext uri="{9D8B030D-6E8A-4147-A177-3AD203B41FA5}">
                      <a16:colId xmlns:a16="http://schemas.microsoft.com/office/drawing/2014/main" val="1415197271"/>
                    </a:ext>
                  </a:extLst>
                </a:gridCol>
              </a:tblGrid>
              <a:tr h="541128">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2023/2024</a:t>
                      </a:r>
                      <a:endParaRPr lang="en-GB"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tabLst>
                          <a:tab pos="571500" algn="l"/>
                        </a:tabLst>
                      </a:pPr>
                      <a:r>
                        <a:rPr lang="ar-SA" sz="1400">
                          <a:effectLst/>
                        </a:rPr>
                        <a:t>العام الجامعي/ الفصل الدراسي</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45720" marR="4572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931112216"/>
                  </a:ext>
                </a:extLst>
              </a:tr>
              <a:tr h="577607">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a:effectLst/>
                        </a:rPr>
                        <a:t>العربية </a:t>
                      </a:r>
                      <a:endParaRPr lang="en-GB" sz="140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SA" sz="1400">
                          <a:effectLst/>
                        </a:rPr>
                        <a:t>لغة التدريس</a:t>
                      </a:r>
                      <a:endParaRPr lang="en-GB" sz="1000" b="1">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3516535985"/>
                  </a:ext>
                </a:extLst>
              </a:tr>
              <a:tr h="1071108">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2022/2023</a:t>
                      </a:r>
                      <a:endParaRPr lang="en-GB"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SA" sz="1400">
                          <a:effectLst/>
                        </a:rPr>
                        <a:t>تاريخ استحداث مخطط المادة الدراسية/ تاريخ مراجعة مخطط المادة الدراسية</a:t>
                      </a:r>
                      <a:endParaRPr lang="en-GB" sz="1000" b="1">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831257525"/>
                  </a:ext>
                </a:extLst>
              </a:tr>
              <a:tr h="145922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en-GB" sz="1400" kern="0" dirty="0">
                          <a:effectLst/>
                        </a:rPr>
                        <a:t> </a:t>
                      </a:r>
                      <a:r>
                        <a:rPr lang="ar-JO" sz="1400" kern="0" dirty="0">
                          <a:effectLst/>
                        </a:rPr>
                        <a:t>الحريري, رافده(2011 ). إ</a:t>
                      </a:r>
                      <a:r>
                        <a:rPr lang="ar-SA" sz="1400" kern="0" dirty="0">
                          <a:effectLst/>
                        </a:rPr>
                        <a:t>دارة التغيير في المؤسسات التربوية. عمان: دار الثقافة للنشر والتوزيع.</a:t>
                      </a:r>
                      <a:r>
                        <a:rPr lang="ar-EG" sz="1400" kern="0" dirty="0">
                          <a:effectLst/>
                        </a:rPr>
                        <a:t> ويتم الاعتماد على المحاضرات واللقاءات المباشرة واقترح عليكم عدم أداء الاختبار إلا بعد اللقاء المباشر</a:t>
                      </a:r>
                      <a:endParaRPr lang="en-GB" sz="1000" b="1" kern="0" dirty="0">
                        <a:effectLst/>
                        <a:latin typeface="Times New Roman" panose="02020603050405020304" pitchFamily="18" charset="0"/>
                        <a:cs typeface="Times New Roman" panose="02020603050405020304" pitchFamily="18" charset="0"/>
                      </a:endParaRPr>
                    </a:p>
                  </a:txBody>
                  <a:tcPr marL="45720" marR="4572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Lst>
                      </a:pPr>
                      <a:r>
                        <a:rPr lang="ar-SA" sz="1400" dirty="0">
                          <a:effectLst/>
                        </a:rPr>
                        <a:t>الكتاب المعتمد</a:t>
                      </a:r>
                      <a:endParaRPr lang="en-GB" sz="1000" b="1" dirty="0">
                        <a:effectLst/>
                        <a:latin typeface="Arial" panose="020B0604020202020204" pitchFamily="34" charset="0"/>
                        <a:ea typeface="Times New Roman" panose="02020603050405020304" pitchFamily="18" charset="0"/>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591254685"/>
                  </a:ext>
                </a:extLst>
              </a:tr>
            </a:tbl>
          </a:graphicData>
        </a:graphic>
      </p:graphicFrame>
      <p:pic>
        <p:nvPicPr>
          <p:cNvPr id="6" name="Screen Recording 1">
            <a:hlinkClick r:id="" action="ppaction://media"/>
            <a:extLst>
              <a:ext uri="{FF2B5EF4-FFF2-40B4-BE49-F238E27FC236}">
                <a16:creationId xmlns:a16="http://schemas.microsoft.com/office/drawing/2014/main" id="{1119EE74-C170-78ED-56E3-F7994A7798C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1637143" y="6248362"/>
            <a:ext cx="487363" cy="487363"/>
          </a:xfrm>
          <a:prstGeom prst="rect">
            <a:avLst/>
          </a:prstGeom>
        </p:spPr>
      </p:pic>
    </p:spTree>
    <p:extLst>
      <p:ext uri="{BB962C8B-B14F-4D97-AF65-F5344CB8AC3E}">
        <p14:creationId xmlns:p14="http://schemas.microsoft.com/office/powerpoint/2010/main" val="1229412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483"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6"/>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6"/>
                                        </p:tgtEl>
                                      </p:cBhvr>
                                    </p:cmd>
                                  </p:childTnLst>
                                </p:cTn>
                              </p:par>
                            </p:childTnLst>
                          </p:cTn>
                        </p:par>
                      </p:childTnLst>
                    </p:cTn>
                  </p:par>
                </p:childTnLst>
              </p:cTn>
              <p:nextCondLst>
                <p:cond evt="onClick" delay="0">
                  <p:tgtEl>
                    <p:spTgt spid="6"/>
                  </p:tgtEl>
                </p:cond>
              </p:nextCondLst>
            </p:seq>
            <p:video>
              <p:cMediaNode vol="80000">
                <p:cTn id="12" fill="hold" display="0">
                  <p:stCondLst>
                    <p:cond delay="indefinite"/>
                  </p:stCondLst>
                </p:cTn>
                <p:tgtEl>
                  <p:spTgt spid="6"/>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Google Shape;123;p2">
            <a:extLst>
              <a:ext uri="{FF2B5EF4-FFF2-40B4-BE49-F238E27FC236}">
                <a16:creationId xmlns:a16="http://schemas.microsoft.com/office/drawing/2014/main" id="{E4DC683A-2BC6-30CB-BC85-33552E4615F2}"/>
              </a:ext>
            </a:extLst>
          </p:cNvPr>
          <p:cNvSpPr txBox="1"/>
          <p:nvPr/>
        </p:nvSpPr>
        <p:spPr>
          <a:xfrm>
            <a:off x="4522393" y="-39550"/>
            <a:ext cx="2598254" cy="2893059"/>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cs typeface="Simplified Arabic" pitchFamily="18" charset="-78"/>
                <a:sym typeface="Arial"/>
              </a:rPr>
              <a:t>وصف المقرر</a:t>
            </a: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cs typeface="Simplified Arabic" pitchFamily="18" charset="-78"/>
              <a:sym typeface="Arial"/>
            </a:endParaRPr>
          </a:p>
        </p:txBody>
      </p:sp>
      <p:graphicFrame>
        <p:nvGraphicFramePr>
          <p:cNvPr id="5" name="Table 4">
            <a:extLst>
              <a:ext uri="{FF2B5EF4-FFF2-40B4-BE49-F238E27FC236}">
                <a16:creationId xmlns:a16="http://schemas.microsoft.com/office/drawing/2014/main" id="{1330DD9E-0294-95BF-F1A0-0E79A5C8614E}"/>
              </a:ext>
            </a:extLst>
          </p:cNvPr>
          <p:cNvGraphicFramePr>
            <a:graphicFrameLocks noGrp="1"/>
          </p:cNvGraphicFramePr>
          <p:nvPr>
            <p:extLst>
              <p:ext uri="{D42A27DB-BD31-4B8C-83A1-F6EECF244321}">
                <p14:modId xmlns:p14="http://schemas.microsoft.com/office/powerpoint/2010/main" val="2168476413"/>
              </p:ext>
            </p:extLst>
          </p:nvPr>
        </p:nvGraphicFramePr>
        <p:xfrm>
          <a:off x="762000" y="2416972"/>
          <a:ext cx="10142706" cy="3254254"/>
        </p:xfrm>
        <a:graphic>
          <a:graphicData uri="http://schemas.openxmlformats.org/drawingml/2006/table">
            <a:tbl>
              <a:tblPr firstRow="1" firstCol="1" lastRow="1" lastCol="1" bandRow="1" bandCol="1"/>
              <a:tblGrid>
                <a:gridCol w="10142706">
                  <a:extLst>
                    <a:ext uri="{9D8B030D-6E8A-4147-A177-3AD203B41FA5}">
                      <a16:colId xmlns:a16="http://schemas.microsoft.com/office/drawing/2014/main" val="3939573133"/>
                    </a:ext>
                  </a:extLst>
                </a:gridCol>
              </a:tblGrid>
              <a:tr h="325425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rtl="1">
                        <a:spcBef>
                          <a:spcPts val="1200"/>
                        </a:spcBef>
                        <a:spcAft>
                          <a:spcPts val="600"/>
                        </a:spcAft>
                      </a:pPr>
                      <a:r>
                        <a:rPr lang="ar-SA" sz="2800" dirty="0">
                          <a:effectLst/>
                        </a:rPr>
                        <a:t>تهدف هذه المادة إلى تعرف دور القيادة في عملية التغير سواء كان الثقافي أو الاجتماعي أو الاقتصادي في المجتمعات وماهية هذا التغير وأهميته، وأنواعه ومراحله، ونظرياته، وخصائصه، والمشكلات الناتجة عنه، بالإضافة للتعرف إلى متطلبات قيادة التغيير, كما ستتناول </a:t>
                      </a:r>
                      <a:r>
                        <a:rPr lang="ar-JO" sz="2800" dirty="0">
                          <a:effectLst/>
                        </a:rPr>
                        <a:t>نظريات واستراتيجيات التغيير, ودور التغيرات في السلوك التنظيمي وإدارة الإبداع وإدارة الصراع.</a:t>
                      </a:r>
                      <a:endParaRPr lang="en-GB" sz="2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mpd="sng">
                      <a:solidFill>
                        <a:srgbClr val="FFFFFF"/>
                      </a:solidFill>
                    </a:lnL>
                    <a:lnR w="12700" cmpd="sng">
                      <a:solidFill>
                        <a:srgbClr val="FFFFFF"/>
                      </a:solidFill>
                    </a:lnR>
                    <a:lnT w="381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268977607"/>
                  </a:ext>
                </a:extLst>
              </a:tr>
            </a:tbl>
          </a:graphicData>
        </a:graphic>
      </p:graphicFrame>
    </p:spTree>
    <p:extLst>
      <p:ext uri="{BB962C8B-B14F-4D97-AF65-F5344CB8AC3E}">
        <p14:creationId xmlns:p14="http://schemas.microsoft.com/office/powerpoint/2010/main" val="3146013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Google Shape;123;p2">
            <a:extLst>
              <a:ext uri="{FF2B5EF4-FFF2-40B4-BE49-F238E27FC236}">
                <a16:creationId xmlns:a16="http://schemas.microsoft.com/office/drawing/2014/main" id="{F08471AE-BD69-BBE4-A12F-801CE602687C}"/>
              </a:ext>
            </a:extLst>
          </p:cNvPr>
          <p:cNvSpPr txBox="1"/>
          <p:nvPr/>
        </p:nvSpPr>
        <p:spPr>
          <a:xfrm>
            <a:off x="4921773" y="-198082"/>
            <a:ext cx="1975559" cy="2893059"/>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cs typeface="Simplified Arabic" pitchFamily="18" charset="-78"/>
                <a:sym typeface="Arial"/>
              </a:rPr>
              <a:t>أهداف المقرر</a:t>
            </a: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cs typeface="Simplified Arabic" pitchFamily="18" charset="-78"/>
              <a:sym typeface="Arial"/>
            </a:endParaRPr>
          </a:p>
        </p:txBody>
      </p:sp>
      <p:graphicFrame>
        <p:nvGraphicFramePr>
          <p:cNvPr id="5" name="Table 4">
            <a:extLst>
              <a:ext uri="{FF2B5EF4-FFF2-40B4-BE49-F238E27FC236}">
                <a16:creationId xmlns:a16="http://schemas.microsoft.com/office/drawing/2014/main" id="{AD4536DA-7494-2BDC-05FE-2CCA60665EB4}"/>
              </a:ext>
            </a:extLst>
          </p:cNvPr>
          <p:cNvGraphicFramePr>
            <a:graphicFrameLocks noGrp="1"/>
          </p:cNvGraphicFramePr>
          <p:nvPr>
            <p:extLst>
              <p:ext uri="{D42A27DB-BD31-4B8C-83A1-F6EECF244321}">
                <p14:modId xmlns:p14="http://schemas.microsoft.com/office/powerpoint/2010/main" val="2257934139"/>
              </p:ext>
            </p:extLst>
          </p:nvPr>
        </p:nvGraphicFramePr>
        <p:xfrm>
          <a:off x="1021405" y="2062265"/>
          <a:ext cx="9251004" cy="3969957"/>
        </p:xfrm>
        <a:graphic>
          <a:graphicData uri="http://schemas.openxmlformats.org/drawingml/2006/table">
            <a:tbl>
              <a:tblPr rtl="1" firstRow="1" firstCol="1" bandRow="1"/>
              <a:tblGrid>
                <a:gridCol w="9251004">
                  <a:extLst>
                    <a:ext uri="{9D8B030D-6E8A-4147-A177-3AD203B41FA5}">
                      <a16:colId xmlns:a16="http://schemas.microsoft.com/office/drawing/2014/main" val="258359649"/>
                    </a:ext>
                  </a:extLst>
                </a:gridCol>
              </a:tblGrid>
              <a:tr h="3775405">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الأهداف ونتاجات التعلم:</a:t>
                      </a:r>
                      <a:endParaRPr lang="en-GB" sz="1400" dirty="0">
                        <a:effectLst/>
                      </a:endParaRPr>
                    </a:p>
                    <a:p>
                      <a:pPr algn="just" rtl="1">
                        <a:lnSpc>
                          <a:spcPct val="115000"/>
                        </a:lnSpc>
                      </a:pPr>
                      <a:r>
                        <a:rPr lang="ar-SA" sz="1400" dirty="0">
                          <a:effectLst/>
                        </a:rPr>
                        <a:t>يتوقع من الطالب بعد الانتهاء من دراسة هذا المساق أن يكون قادراً على تحقيق الأهداف التالية: </a:t>
                      </a:r>
                      <a:endParaRPr lang="en-GB" sz="1000" dirty="0">
                        <a:effectLst/>
                      </a:endParaRPr>
                    </a:p>
                    <a:p>
                      <a:pPr marL="342900" lvl="0" indent="-342900" algn="r" rtl="1">
                        <a:lnSpc>
                          <a:spcPct val="115000"/>
                        </a:lnSpc>
                        <a:spcAft>
                          <a:spcPts val="800"/>
                        </a:spcAft>
                        <a:buFont typeface="+mj-lt"/>
                        <a:buAutoNum type="arabicPeriod"/>
                      </a:pPr>
                      <a:r>
                        <a:rPr lang="ar-SA" sz="1400" dirty="0">
                          <a:effectLst/>
                        </a:rPr>
                        <a:t>التعرف إلى مفهوم قيادة التغيرات.</a:t>
                      </a:r>
                      <a:endParaRPr lang="en-GB" sz="1100" dirty="0">
                        <a:effectLst/>
                      </a:endParaRPr>
                    </a:p>
                    <a:p>
                      <a:pPr marL="342900" lvl="0" indent="-342900" algn="r" rtl="1">
                        <a:lnSpc>
                          <a:spcPct val="115000"/>
                        </a:lnSpc>
                        <a:spcAft>
                          <a:spcPts val="800"/>
                        </a:spcAft>
                        <a:buFont typeface="+mj-lt"/>
                        <a:buAutoNum type="arabicPeriod"/>
                      </a:pPr>
                      <a:r>
                        <a:rPr lang="ar-SA" sz="1400" dirty="0">
                          <a:effectLst/>
                        </a:rPr>
                        <a:t>التعرف إلى الثقافة المجتمعية والتغيير الاجتماعي.</a:t>
                      </a:r>
                      <a:endParaRPr lang="en-GB" sz="1100" dirty="0">
                        <a:effectLst/>
                      </a:endParaRPr>
                    </a:p>
                    <a:p>
                      <a:pPr marL="342900" lvl="0" indent="-342900" algn="r" rtl="1">
                        <a:lnSpc>
                          <a:spcPct val="115000"/>
                        </a:lnSpc>
                        <a:spcAft>
                          <a:spcPts val="800"/>
                        </a:spcAft>
                        <a:buFont typeface="+mj-lt"/>
                        <a:buAutoNum type="arabicPeriod"/>
                      </a:pPr>
                      <a:r>
                        <a:rPr lang="ar-SA" sz="1400" dirty="0">
                          <a:effectLst/>
                        </a:rPr>
                        <a:t>التعرف إلى متطلبات إدارة الإبداع في ضوء التغيرات.</a:t>
                      </a:r>
                      <a:endParaRPr lang="en-GB" sz="1100" dirty="0">
                        <a:effectLst/>
                      </a:endParaRPr>
                    </a:p>
                    <a:p>
                      <a:pPr marL="342900" lvl="0" indent="-342900" algn="r" rtl="1">
                        <a:lnSpc>
                          <a:spcPct val="115000"/>
                        </a:lnSpc>
                        <a:spcAft>
                          <a:spcPts val="800"/>
                        </a:spcAft>
                        <a:buFont typeface="+mj-lt"/>
                        <a:buAutoNum type="arabicPeriod"/>
                      </a:pPr>
                      <a:r>
                        <a:rPr lang="ar-SA" sz="1400" dirty="0">
                          <a:effectLst/>
                        </a:rPr>
                        <a:t>إدراك كيفية إدارة الصراع من خلال قيادة التغيير. </a:t>
                      </a:r>
                      <a:endParaRPr lang="en-GB" sz="1100" dirty="0">
                        <a:effectLst/>
                      </a:endParaRPr>
                    </a:p>
                    <a:p>
                      <a:pPr marL="408940" algn="r" rtl="1">
                        <a:lnSpc>
                          <a:spcPct val="115000"/>
                        </a:lnSpc>
                        <a:spcAft>
                          <a:spcPts val="800"/>
                        </a:spcAft>
                      </a:pPr>
                      <a:r>
                        <a:rPr lang="ar-SA" sz="1400" dirty="0">
                          <a:effectLst/>
                        </a:rPr>
                        <a:t>ب. نتاجات التعلم</a:t>
                      </a:r>
                      <a:endParaRPr lang="en-GB" sz="1100" dirty="0">
                        <a:effectLst/>
                      </a:endParaRPr>
                    </a:p>
                    <a:p>
                      <a:pPr marL="342900" lvl="0" indent="-342900" algn="just" rtl="1">
                        <a:lnSpc>
                          <a:spcPct val="115000"/>
                        </a:lnSpc>
                        <a:spcAft>
                          <a:spcPts val="1000"/>
                        </a:spcAft>
                        <a:buFont typeface="+mj-lt"/>
                        <a:buAutoNum type="arabicPeriod"/>
                      </a:pPr>
                      <a:r>
                        <a:rPr lang="ar-SA" sz="1400" dirty="0">
                          <a:effectLst/>
                        </a:rPr>
                        <a:t>اكتساب جوانب التغيرات في الثقافة المجتمعية.</a:t>
                      </a:r>
                      <a:endParaRPr lang="en-GB" sz="1100" dirty="0">
                        <a:effectLst/>
                      </a:endParaRPr>
                    </a:p>
                    <a:p>
                      <a:pPr marL="342900" lvl="0" indent="-342900" algn="just" rtl="1">
                        <a:lnSpc>
                          <a:spcPct val="115000"/>
                        </a:lnSpc>
                        <a:spcAft>
                          <a:spcPts val="1000"/>
                        </a:spcAft>
                        <a:buFont typeface="+mj-lt"/>
                        <a:buAutoNum type="arabicPeriod"/>
                      </a:pPr>
                      <a:r>
                        <a:rPr lang="ar-EG" sz="1400" dirty="0">
                          <a:effectLst/>
                        </a:rPr>
                        <a:t>تقييم ودمج أسلوب القيادة بالتغيرات.</a:t>
                      </a:r>
                      <a:endParaRPr lang="en-GB" sz="1100" dirty="0">
                        <a:effectLst/>
                      </a:endParaRPr>
                    </a:p>
                    <a:p>
                      <a:pPr marL="342900" lvl="0" indent="-342900" algn="just" rtl="1">
                        <a:lnSpc>
                          <a:spcPct val="115000"/>
                        </a:lnSpc>
                        <a:spcAft>
                          <a:spcPts val="1000"/>
                        </a:spcAft>
                        <a:buFont typeface="+mj-lt"/>
                        <a:buAutoNum type="arabicPeriod"/>
                      </a:pPr>
                      <a:r>
                        <a:rPr lang="ar-EG" sz="1400" dirty="0">
                          <a:effectLst/>
                        </a:rPr>
                        <a:t>تحديد العوائق وردود الفعل بشأن التغيير وإدارة الصراع من خلال القيادة.</a:t>
                      </a:r>
                      <a:endParaRPr lang="en-GB" sz="1100" dirty="0">
                        <a:effectLst/>
                      </a:endParaRPr>
                    </a:p>
                    <a:p>
                      <a:pPr marL="342900" lvl="0" indent="-342900" algn="just" rtl="1">
                        <a:lnSpc>
                          <a:spcPct val="115000"/>
                        </a:lnSpc>
                        <a:spcAft>
                          <a:spcPts val="1000"/>
                        </a:spcAft>
                        <a:buFont typeface="+mj-lt"/>
                        <a:buAutoNum type="arabicPeriod"/>
                      </a:pPr>
                      <a:r>
                        <a:rPr lang="ar-SA" sz="1400" dirty="0">
                          <a:effectLst/>
                        </a:rPr>
                        <a:t>تحديد دور وأهمية قيادة التغيرات في السلوك التنظيمي.</a:t>
                      </a:r>
                      <a:endParaRPr lang="en-GB" sz="1100" dirty="0">
                        <a:effectLst/>
                      </a:endParaRPr>
                    </a:p>
                    <a:p>
                      <a:pPr marL="342900" lvl="0" indent="-342900" algn="just" rtl="1">
                        <a:lnSpc>
                          <a:spcPct val="115000"/>
                        </a:lnSpc>
                        <a:spcAft>
                          <a:spcPts val="1000"/>
                        </a:spcAft>
                        <a:buFont typeface="+mj-lt"/>
                        <a:buAutoNum type="arabicPeriod"/>
                      </a:pPr>
                      <a:r>
                        <a:rPr lang="ar-SA" sz="1400" dirty="0">
                          <a:effectLst/>
                        </a:rPr>
                        <a:t>القدرة علي تحسين التعليم وزيادة كفاءته الإبداعية من خلال قيادة التغيير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980344820"/>
                  </a:ext>
                </a:extLst>
              </a:tr>
            </a:tbl>
          </a:graphicData>
        </a:graphic>
      </p:graphicFrame>
    </p:spTree>
    <p:extLst>
      <p:ext uri="{BB962C8B-B14F-4D97-AF65-F5344CB8AC3E}">
        <p14:creationId xmlns:p14="http://schemas.microsoft.com/office/powerpoint/2010/main" val="1031071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Google Shape;123;p2">
            <a:extLst>
              <a:ext uri="{FF2B5EF4-FFF2-40B4-BE49-F238E27FC236}">
                <a16:creationId xmlns:a16="http://schemas.microsoft.com/office/drawing/2014/main" id="{078C7AF5-8182-1E5B-060D-51261DBDDAA2}"/>
              </a:ext>
            </a:extLst>
          </p:cNvPr>
          <p:cNvSpPr txBox="1"/>
          <p:nvPr/>
        </p:nvSpPr>
        <p:spPr>
          <a:xfrm>
            <a:off x="4458510" y="-162480"/>
            <a:ext cx="2730230" cy="2893059"/>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cs typeface="Simplified Arabic" pitchFamily="18" charset="-78"/>
                <a:sym typeface="Arial"/>
              </a:rPr>
              <a:t>موضوعات  المقرر</a:t>
            </a: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cs typeface="Simplified Arabic" pitchFamily="18" charset="-78"/>
              <a:sym typeface="Arial"/>
            </a:endParaRPr>
          </a:p>
        </p:txBody>
      </p:sp>
      <p:graphicFrame>
        <p:nvGraphicFramePr>
          <p:cNvPr id="5" name="Table 4">
            <a:extLst>
              <a:ext uri="{FF2B5EF4-FFF2-40B4-BE49-F238E27FC236}">
                <a16:creationId xmlns:a16="http://schemas.microsoft.com/office/drawing/2014/main" id="{69E9E522-6C2F-9EC4-755F-DF9338A19AC9}"/>
              </a:ext>
            </a:extLst>
          </p:cNvPr>
          <p:cNvGraphicFramePr>
            <a:graphicFrameLocks noGrp="1"/>
          </p:cNvGraphicFramePr>
          <p:nvPr>
            <p:extLst>
              <p:ext uri="{D42A27DB-BD31-4B8C-83A1-F6EECF244321}">
                <p14:modId xmlns:p14="http://schemas.microsoft.com/office/powerpoint/2010/main" val="340663459"/>
              </p:ext>
            </p:extLst>
          </p:nvPr>
        </p:nvGraphicFramePr>
        <p:xfrm>
          <a:off x="651754" y="2223693"/>
          <a:ext cx="10428050" cy="3739922"/>
        </p:xfrm>
        <a:graphic>
          <a:graphicData uri="http://schemas.openxmlformats.org/drawingml/2006/table">
            <a:tbl>
              <a:tblPr rtl="1" firstRow="1" firstCol="1" bandRow="1"/>
              <a:tblGrid>
                <a:gridCol w="1926423">
                  <a:extLst>
                    <a:ext uri="{9D8B030D-6E8A-4147-A177-3AD203B41FA5}">
                      <a16:colId xmlns:a16="http://schemas.microsoft.com/office/drawing/2014/main" val="676834749"/>
                    </a:ext>
                  </a:extLst>
                </a:gridCol>
                <a:gridCol w="8501627">
                  <a:extLst>
                    <a:ext uri="{9D8B030D-6E8A-4147-A177-3AD203B41FA5}">
                      <a16:colId xmlns:a16="http://schemas.microsoft.com/office/drawing/2014/main" val="2511549316"/>
                    </a:ext>
                  </a:extLst>
                </a:gridCol>
              </a:tblGrid>
              <a:tr h="30589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rtl="1">
                        <a:lnSpc>
                          <a:spcPct val="115000"/>
                        </a:lnSpc>
                      </a:pP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rtl="1">
                        <a:lnSpc>
                          <a:spcPct val="115000"/>
                        </a:lnSpc>
                      </a:pPr>
                      <a:r>
                        <a:rPr lang="ar-SA" sz="1400">
                          <a:effectLst/>
                        </a:rPr>
                        <a:t>الموضوع</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mpd="sng">
                      <a:solidFill>
                        <a:srgbClr val="FFFFFF"/>
                      </a:solidFill>
                    </a:lnL>
                    <a:lnR w="12700" cmpd="sng">
                      <a:solidFill>
                        <a:srgbClr val="FFFFFF"/>
                      </a:solidFill>
                    </a:lnR>
                    <a:lnT w="12700" cmpd="sng">
                      <a:solidFill>
                        <a:srgbClr val="FFFFFF"/>
                      </a:solidFill>
                    </a:lnT>
                    <a:lnB w="38100" cmpd="sng">
                      <a:solidFill>
                        <a:srgbClr val="FFFFFF"/>
                      </a:solidFill>
                    </a:lnB>
                    <a:lnTlToBr w="12700" cmpd="sng">
                      <a:noFill/>
                      <a:prstDash val="solid"/>
                    </a:lnTlToBr>
                    <a:lnBlToTr w="12700" cmpd="sng">
                      <a:noFill/>
                      <a:prstDash val="solid"/>
                    </a:lnBlToTr>
                    <a:solidFill>
                      <a:srgbClr val="4472C4"/>
                    </a:solidFill>
                  </a:tcPr>
                </a:tc>
                <a:extLst>
                  <a:ext uri="{0D108BD9-81ED-4DB2-BD59-A6C34878D82A}">
                    <a16:rowId xmlns:a16="http://schemas.microsoft.com/office/drawing/2014/main" val="3443807196"/>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just" rtl="1">
                        <a:lnSpc>
                          <a:spcPct val="115000"/>
                        </a:lnSpc>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457200" algn="just" rtl="1">
                        <a:lnSpc>
                          <a:spcPct val="115000"/>
                        </a:lnSpc>
                        <a:spcAft>
                          <a:spcPts val="800"/>
                        </a:spcAft>
                      </a:pPr>
                      <a:r>
                        <a:rPr lang="ar-JO" sz="1400">
                          <a:effectLst/>
                        </a:rPr>
                        <a:t>مفهوم التغيير وأهميته </a:t>
                      </a:r>
                      <a:endParaRPr lang="en-GB"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381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875109485"/>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2</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15000"/>
                        </a:lnSpc>
                      </a:pPr>
                      <a:r>
                        <a:rPr lang="ar-JO" sz="1400" dirty="0">
                          <a:effectLst/>
                        </a:rPr>
                        <a:t>قيادة التغيير وإدارة الجودة الشاملة </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709597574"/>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3</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15000"/>
                        </a:lnSpc>
                      </a:pPr>
                      <a:r>
                        <a:rPr lang="ar-SA" sz="1400" dirty="0">
                          <a:effectLst/>
                        </a:rPr>
                        <a:t>الثقافة المجتمعية والتغيير الاجتماعي</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3977620165"/>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4</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15000"/>
                        </a:lnSpc>
                      </a:pPr>
                      <a:r>
                        <a:rPr lang="ar-JO" sz="1400" dirty="0">
                          <a:effectLst/>
                        </a:rPr>
                        <a:t>إجراءات عملية التغيير والتخطيط له</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220563940"/>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5</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15000"/>
                        </a:lnSpc>
                      </a:pPr>
                      <a:r>
                        <a:rPr lang="ar-SA" sz="1400">
                          <a:effectLst/>
                        </a:rPr>
                        <a:t>قيادة التغيير والتربية </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194956943"/>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15000"/>
                        </a:lnSpc>
                        <a:spcAft>
                          <a:spcPts val="800"/>
                        </a:spcAft>
                        <a:buFont typeface="+mj-lt"/>
                        <a:buNone/>
                        <a:tabLst>
                          <a:tab pos="38735" algn="l"/>
                        </a:tabLst>
                      </a:pPr>
                      <a:r>
                        <a:rPr lang="ar-EG" sz="1100" dirty="0">
                          <a:effectLst/>
                          <a:latin typeface="Calibri" panose="020F0502020204030204" pitchFamily="34" charset="0"/>
                          <a:ea typeface="Calibri" panose="020F0502020204030204" pitchFamily="34" charset="0"/>
                          <a:cs typeface="Arial" panose="020B0604020202020204" pitchFamily="34" charset="0"/>
                        </a:rPr>
                        <a:t>6</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r>
                        <a:rPr lang="ar-SA" sz="1400">
                          <a:effectLst/>
                        </a:rPr>
                        <a:t>أنماط التغيير ومجالاته</a:t>
                      </a:r>
                      <a:r>
                        <a:rPr lang="ar-JO" sz="1400">
                          <a:effectLst/>
                        </a:rPr>
                        <a:t> وأنواعه</a:t>
                      </a:r>
                      <a:endParaRPr lang="en-GB"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1136654901"/>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15000"/>
                        </a:lnSpc>
                        <a:buFont typeface="+mj-lt"/>
                        <a:buNone/>
                        <a:tabLst>
                          <a:tab pos="38735" algn="l"/>
                        </a:tabLst>
                      </a:pPr>
                      <a:r>
                        <a:rPr lang="ar-EG" sz="1100" dirty="0">
                          <a:effectLst/>
                          <a:latin typeface="Calibri" panose="020F0502020204030204" pitchFamily="34" charset="0"/>
                          <a:ea typeface="Calibri" panose="020F0502020204030204" pitchFamily="34" charset="0"/>
                          <a:cs typeface="Arial" panose="020B0604020202020204" pitchFamily="34" charset="0"/>
                        </a:rPr>
                        <a:t>7</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457200" algn="r" rtl="1">
                        <a:lnSpc>
                          <a:spcPct val="115000"/>
                        </a:lnSpc>
                        <a:spcAft>
                          <a:spcPts val="800"/>
                        </a:spcAft>
                        <a:tabLst>
                          <a:tab pos="38735" algn="l"/>
                        </a:tabLst>
                      </a:pPr>
                      <a:r>
                        <a:rPr lang="ar-JO" sz="1400" dirty="0">
                          <a:effectLst/>
                        </a:rPr>
                        <a:t>نظريات واستراتيجيات التغيير</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2239715739"/>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just"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8</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pPr>
                      <a:r>
                        <a:rPr lang="ar-JO" sz="1400" dirty="0">
                          <a:effectLst/>
                        </a:rPr>
                        <a:t>قيادة التغيير والسلوك التنظيمي </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4246372107"/>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9</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15000"/>
                        </a:lnSpc>
                      </a:pPr>
                      <a:r>
                        <a:rPr lang="ar-JO" sz="1400" dirty="0">
                          <a:effectLst/>
                        </a:rPr>
                        <a:t>قيادة التغيير </a:t>
                      </a:r>
                      <a:r>
                        <a:rPr lang="ar-SA" sz="1400" dirty="0">
                          <a:effectLst/>
                        </a:rPr>
                        <a:t>وإدارة الإبداع </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1285815548"/>
                  </a:ext>
                </a:extLst>
              </a:tr>
              <a:tr h="312814">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lvl="0" indent="0" algn="r" rtl="1">
                        <a:lnSpc>
                          <a:spcPct val="115000"/>
                        </a:lnSpc>
                        <a:spcAft>
                          <a:spcPts val="800"/>
                        </a:spcAft>
                        <a:buFont typeface="+mj-lt"/>
                        <a:buNone/>
                      </a:pPr>
                      <a:r>
                        <a:rPr lang="ar-EG" sz="1100" dirty="0">
                          <a:effectLst/>
                          <a:latin typeface="Calibri" panose="020F0502020204030204" pitchFamily="34" charset="0"/>
                          <a:ea typeface="Calibri" panose="020F0502020204030204" pitchFamily="34" charset="0"/>
                          <a:cs typeface="Arial" panose="020B0604020202020204" pitchFamily="34" charset="0"/>
                        </a:rPr>
                        <a:t>10</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15000"/>
                        </a:lnSpc>
                      </a:pPr>
                      <a:r>
                        <a:rPr lang="ar-JO" sz="1400" dirty="0">
                          <a:effectLst/>
                        </a:rPr>
                        <a:t>قيادة التغيير وإدارة الصراع التنظيمي</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30793494"/>
                  </a:ext>
                </a:extLst>
              </a:tr>
              <a:tr h="305891">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rtl="1">
                        <a:lnSpc>
                          <a:spcPct val="115000"/>
                        </a:lnSpc>
                      </a:pPr>
                      <a:r>
                        <a:rPr lang="ar-EG" sz="1000" dirty="0">
                          <a:effectLst/>
                          <a:latin typeface="Arial" panose="020B0604020202020204" pitchFamily="34" charset="0"/>
                          <a:ea typeface="Times New Roman" panose="02020603050405020304" pitchFamily="18" charset="0"/>
                          <a:cs typeface="Times New Roman" panose="02020603050405020304" pitchFamily="18" charset="0"/>
                        </a:rPr>
                        <a:t>11</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rtl="1">
                        <a:lnSpc>
                          <a:spcPct val="115000"/>
                        </a:lnSpc>
                      </a:pPr>
                      <a:r>
                        <a:rPr lang="ar-JO" sz="1400" dirty="0">
                          <a:effectLst/>
                        </a:rPr>
                        <a:t>الامتحان النهائي </a:t>
                      </a:r>
                      <a:endParaRPr lang="en-GB"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40000"/>
                      </a:srgbClr>
                    </a:solidFill>
                  </a:tcPr>
                </a:tc>
                <a:extLst>
                  <a:ext uri="{0D108BD9-81ED-4DB2-BD59-A6C34878D82A}">
                    <a16:rowId xmlns:a16="http://schemas.microsoft.com/office/drawing/2014/main" val="409014897"/>
                  </a:ext>
                </a:extLst>
              </a:tr>
            </a:tbl>
          </a:graphicData>
        </a:graphic>
      </p:graphicFrame>
    </p:spTree>
    <p:extLst>
      <p:ext uri="{BB962C8B-B14F-4D97-AF65-F5344CB8AC3E}">
        <p14:creationId xmlns:p14="http://schemas.microsoft.com/office/powerpoint/2010/main" val="2253830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Google Shape;123;p2">
            <a:extLst>
              <a:ext uri="{FF2B5EF4-FFF2-40B4-BE49-F238E27FC236}">
                <a16:creationId xmlns:a16="http://schemas.microsoft.com/office/drawing/2014/main" id="{CE04FD82-7E99-6E0D-1BE8-9579504DAF2B}"/>
              </a:ext>
            </a:extLst>
          </p:cNvPr>
          <p:cNvSpPr txBox="1"/>
          <p:nvPr/>
        </p:nvSpPr>
        <p:spPr>
          <a:xfrm>
            <a:off x="4787900" y="-162480"/>
            <a:ext cx="2111746" cy="2893059"/>
          </a:xfrm>
          <a:prstGeom prst="rect">
            <a:avLst/>
          </a:prstGeom>
          <a:noFill/>
          <a:ln>
            <a:noFill/>
          </a:ln>
        </p:spPr>
        <p:txBody>
          <a:bodyPr spcFirstLastPara="1" wrap="square" lIns="91425" tIns="45700" rIns="91425" bIns="45700" anchor="t" anchorCtr="0">
            <a:spAutoFit/>
          </a:bodyPr>
          <a:lstStyle/>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ea typeface="Calibri" panose="020F0502020204030204" pitchFamily="34" charset="0"/>
              <a:cs typeface="Times New Roman" panose="02020603050405020304" pitchFamily="18" charset="0"/>
              <a:sym typeface="Arial"/>
            </a:endParaRPr>
          </a:p>
          <a:p>
            <a:pPr algn="ctr" rtl="1">
              <a:lnSpc>
                <a:spcPct val="130000"/>
              </a:lnSpc>
              <a:buClr>
                <a:srgbClr val="000000"/>
              </a:buClr>
              <a:buFont typeface="Arial"/>
              <a:buNone/>
            </a:pPr>
            <a:r>
              <a:rPr lang="ar-EG" sz="2800" b="1" kern="0" dirty="0">
                <a:solidFill>
                  <a:srgbClr val="E7E6E6">
                    <a:lumMod val="25000"/>
                  </a:srgbClr>
                </a:solidFill>
                <a:highlight>
                  <a:srgbClr val="FFFF00"/>
                </a:highlight>
                <a:latin typeface="Simplified Arabic" pitchFamily="18" charset="-78"/>
                <a:cs typeface="Simplified Arabic" pitchFamily="18" charset="-78"/>
                <a:sym typeface="Arial"/>
              </a:rPr>
              <a:t>أنشطة المقرر</a:t>
            </a:r>
          </a:p>
          <a:p>
            <a:pPr algn="ctr" rtl="1">
              <a:lnSpc>
                <a:spcPct val="130000"/>
              </a:lnSpc>
              <a:buClr>
                <a:srgbClr val="000000"/>
              </a:buClr>
              <a:buFont typeface="Arial"/>
              <a:buNone/>
            </a:pPr>
            <a:endParaRPr lang="ar-EG" sz="2800" b="1" kern="0" dirty="0">
              <a:solidFill>
                <a:srgbClr val="E7E6E6">
                  <a:lumMod val="25000"/>
                </a:srgbClr>
              </a:solidFill>
              <a:highlight>
                <a:srgbClr val="FFFF00"/>
              </a:highlight>
              <a:latin typeface="Simplified Arabic" pitchFamily="18" charset="-78"/>
              <a:cs typeface="Simplified Arabic" pitchFamily="18" charset="-78"/>
              <a:sym typeface="Arial"/>
            </a:endParaRPr>
          </a:p>
        </p:txBody>
      </p:sp>
      <p:graphicFrame>
        <p:nvGraphicFramePr>
          <p:cNvPr id="5" name="Table 4">
            <a:extLst>
              <a:ext uri="{FF2B5EF4-FFF2-40B4-BE49-F238E27FC236}">
                <a16:creationId xmlns:a16="http://schemas.microsoft.com/office/drawing/2014/main" id="{29B58EF9-2AFF-D0E0-B7A4-F1A206D860E8}"/>
              </a:ext>
            </a:extLst>
          </p:cNvPr>
          <p:cNvGraphicFramePr>
            <a:graphicFrameLocks noGrp="1"/>
          </p:cNvGraphicFramePr>
          <p:nvPr>
            <p:extLst>
              <p:ext uri="{D42A27DB-BD31-4B8C-83A1-F6EECF244321}">
                <p14:modId xmlns:p14="http://schemas.microsoft.com/office/powerpoint/2010/main" val="746938"/>
              </p:ext>
            </p:extLst>
          </p:nvPr>
        </p:nvGraphicFramePr>
        <p:xfrm>
          <a:off x="1361873" y="2198451"/>
          <a:ext cx="8560340" cy="3375499"/>
        </p:xfrm>
        <a:graphic>
          <a:graphicData uri="http://schemas.openxmlformats.org/drawingml/2006/table">
            <a:tbl>
              <a:tblPr/>
              <a:tblGrid>
                <a:gridCol w="8560340">
                  <a:extLst>
                    <a:ext uri="{9D8B030D-6E8A-4147-A177-3AD203B41FA5}">
                      <a16:colId xmlns:a16="http://schemas.microsoft.com/office/drawing/2014/main" val="3095615134"/>
                    </a:ext>
                  </a:extLst>
                </a:gridCol>
              </a:tblGrid>
              <a:tr h="3375499">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يتم تحقيق نتاجات التعلم المستهدفة من خلال النشاطات والاستراتيجيات التدريسية التالية:</a:t>
                      </a:r>
                      <a:endParaRPr lang="en-GB" sz="1400" dirty="0">
                        <a:effectLst/>
                      </a:endParaRPr>
                    </a:p>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المحاضرات. </a:t>
                      </a:r>
                      <a:endParaRPr lang="en-GB" sz="1400" dirty="0">
                        <a:effectLst/>
                      </a:endParaRPr>
                    </a:p>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اختبارات قصيرة. </a:t>
                      </a:r>
                      <a:endParaRPr lang="en-GB" sz="1400" dirty="0">
                        <a:effectLst/>
                      </a:endParaRPr>
                    </a:p>
                    <a:p>
                      <a:pPr algn="just" rtl="1">
                        <a:lnSpc>
                          <a:spcPct val="115000"/>
                        </a:lnSpc>
                        <a:spcBef>
                          <a:spcPts val="200"/>
                        </a:spcBef>
                        <a:spcAft>
                          <a:spcPts val="200"/>
                        </a:spcAft>
                        <a:tabLst>
                          <a:tab pos="365760" algn="l"/>
                          <a:tab pos="731520" algn="l"/>
                          <a:tab pos="1097280" algn="l"/>
                          <a:tab pos="1463040" algn="l"/>
                          <a:tab pos="3036570" algn="l"/>
                        </a:tabLst>
                      </a:pPr>
                      <a:r>
                        <a:rPr lang="ar-JO" sz="1400" dirty="0">
                          <a:effectLst/>
                        </a:rPr>
                        <a:t>الامتحان النهائي.  </a:t>
                      </a:r>
                      <a:endParaRPr lang="en-GB" sz="1400" dirty="0">
                        <a:effectLst/>
                        <a:latin typeface="Simplified Arabic" panose="02020603050405020304" pitchFamily="18" charset="-78"/>
                        <a:ea typeface="Times New Roman" panose="02020603050405020304" pitchFamily="18" charset="0"/>
                        <a:cs typeface="Simplified Arabic" panose="02020603050405020304" pitchFamily="18" charset="-78"/>
                      </a:endParaRPr>
                    </a:p>
                  </a:txBody>
                  <a:tcPr marL="45720" marR="45720" marT="0" marB="0" anchor="ctr">
                    <a:lnL w="12700" cmpd="sng">
                      <a:solidFill>
                        <a:srgbClr val="FFFFFF"/>
                      </a:solidFill>
                    </a:lnL>
                    <a:lnR w="12700" cmpd="sng">
                      <a:solidFill>
                        <a:srgbClr val="FFFFFF"/>
                      </a:solidFill>
                    </a:lnR>
                    <a:lnT w="12700" cmpd="sng">
                      <a:solidFill>
                        <a:srgbClr val="FFFFFF"/>
                      </a:solidFill>
                    </a:lnT>
                    <a:lnB w="12700" cmpd="sng">
                      <a:solidFill>
                        <a:srgbClr val="FFFFFF"/>
                      </a:solidFill>
                    </a:lnB>
                    <a:lnTlToBr w="12700" cmpd="sng">
                      <a:noFill/>
                      <a:prstDash val="solid"/>
                    </a:lnTlToBr>
                    <a:lnBlToTr w="12700" cmpd="sng">
                      <a:noFill/>
                      <a:prstDash val="solid"/>
                    </a:lnBlToTr>
                    <a:solidFill>
                      <a:srgbClr val="4472C4">
                        <a:tint val="20000"/>
                      </a:srgbClr>
                    </a:solidFill>
                  </a:tcPr>
                </a:tc>
                <a:extLst>
                  <a:ext uri="{0D108BD9-81ED-4DB2-BD59-A6C34878D82A}">
                    <a16:rowId xmlns:a16="http://schemas.microsoft.com/office/drawing/2014/main" val="2147150276"/>
                  </a:ext>
                </a:extLst>
              </a:tr>
            </a:tbl>
          </a:graphicData>
        </a:graphic>
      </p:graphicFrame>
    </p:spTree>
    <p:extLst>
      <p:ext uri="{BB962C8B-B14F-4D97-AF65-F5344CB8AC3E}">
        <p14:creationId xmlns:p14="http://schemas.microsoft.com/office/powerpoint/2010/main" val="1607961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مستطيل 4">
            <a:extLst>
              <a:ext uri="{FF2B5EF4-FFF2-40B4-BE49-F238E27FC236}">
                <a16:creationId xmlns:a16="http://schemas.microsoft.com/office/drawing/2014/main" id="{70F75F27-B2D6-1E8C-0343-59290A77624D}"/>
              </a:ext>
            </a:extLst>
          </p:cNvPr>
          <p:cNvSpPr/>
          <p:nvPr/>
        </p:nvSpPr>
        <p:spPr>
          <a:xfrm>
            <a:off x="453940" y="1403522"/>
            <a:ext cx="10674504" cy="5405775"/>
          </a:xfrm>
          <a:prstGeom prst="rect">
            <a:avLst/>
          </a:prstGeom>
        </p:spPr>
        <p:txBody>
          <a:bodyPr wrap="square">
            <a:spAutoFit/>
          </a:bodyPr>
          <a:lstStyle/>
          <a:p>
            <a:pPr algn="justLow" rtl="1">
              <a:lnSpc>
                <a:spcPct val="150000"/>
              </a:lnSpc>
              <a:spcAft>
                <a:spcPts val="1000"/>
              </a:spcAft>
              <a:buClr>
                <a:srgbClr val="000000"/>
              </a:buClr>
              <a:buFont typeface="Arial"/>
              <a:buNone/>
            </a:pPr>
            <a:r>
              <a:rPr lang="ar-EG" sz="2000" b="1" kern="0" dirty="0">
                <a:solidFill>
                  <a:srgbClr val="000000"/>
                </a:solidFill>
                <a:ea typeface="Calibri"/>
                <a:cs typeface="Simplified Arabic"/>
                <a:sym typeface="Arial"/>
              </a:rPr>
              <a:t>مقدمة</a:t>
            </a:r>
            <a:r>
              <a:rPr lang="ar-SA" sz="2000" b="1" kern="0" dirty="0">
                <a:solidFill>
                  <a:srgbClr val="000000"/>
                </a:solidFill>
                <a:ea typeface="Calibri"/>
                <a:cs typeface="Simplified Arabic"/>
                <a:sym typeface="Arial"/>
              </a:rPr>
              <a:t>:</a:t>
            </a:r>
            <a:endParaRPr lang="ar-EG" sz="2000" b="1" kern="0" dirty="0">
              <a:solidFill>
                <a:srgbClr val="000000"/>
              </a:solidFill>
              <a:ea typeface="Calibri"/>
              <a:cs typeface="Simplified Arabic"/>
              <a:sym typeface="Arial"/>
            </a:endParaRPr>
          </a:p>
          <a:p>
            <a:pPr algn="justLow" rtl="1">
              <a:lnSpc>
                <a:spcPct val="150000"/>
              </a:lnSpc>
              <a:spcAft>
                <a:spcPts val="1000"/>
              </a:spcAft>
              <a:buClr>
                <a:srgbClr val="000000"/>
              </a:buClr>
              <a:buFont typeface="Arial"/>
              <a:buNone/>
            </a:pPr>
            <a:r>
              <a:rPr lang="ar-SA" sz="2000" kern="100" dirty="0">
                <a:solidFill>
                  <a:srgbClr val="ED7D31">
                    <a:lumMod val="50000"/>
                  </a:srgbClr>
                </a:solidFill>
                <a:ea typeface="Calibri" panose="020F0502020204030204" pitchFamily="34" charset="0"/>
                <a:cs typeface="Simplified Arabic" panose="02020603050405020304" pitchFamily="18" charset="-78"/>
                <a:sym typeface="Arial"/>
              </a:rPr>
              <a:t> </a:t>
            </a:r>
            <a:r>
              <a:rPr lang="ar-EG" sz="2000" kern="100" dirty="0">
                <a:solidFill>
                  <a:srgbClr val="ED7D31">
                    <a:lumMod val="50000"/>
                  </a:srgbClr>
                </a:solidFill>
                <a:ea typeface="Calibri" panose="020F0502020204030204" pitchFamily="34" charset="0"/>
                <a:cs typeface="Simplified Arabic" panose="02020603050405020304" pitchFamily="18" charset="-78"/>
                <a:sym typeface="Arial"/>
              </a:rPr>
              <a:t> </a:t>
            </a:r>
            <a:r>
              <a:rPr lang="ar-SA" sz="2000" b="1" kern="100" dirty="0">
                <a:solidFill>
                  <a:srgbClr val="ED7D31">
                    <a:lumMod val="50000"/>
                  </a:srgbClr>
                </a:solidFill>
                <a:ea typeface="Calibri" panose="020F0502020204030204" pitchFamily="34" charset="0"/>
                <a:cs typeface="Simplified Arabic" panose="02020603050405020304" pitchFamily="18" charset="-78"/>
                <a:sym typeface="Arial"/>
              </a:rPr>
              <a:t>منذ أن وجدت البشرية والعالم كله في حركة تغيير دائمة لا تهدأ ولا تستقر، تغييرات في النظم، وفى العلاقات، وفى الفكر الإنساني، وفى التطور، وفى أنماط الحياة، وفى أشكال الحكم، وفى السلوك والعادات والتقاليد. تغيير شامل لكل نواحي الحياة قد يتسارع حيناً. وقد تهدأ أو تبدأ خطواته أحياناً أخرى.</a:t>
            </a:r>
            <a:endParaRPr lang="ar-EG" sz="2000" b="1" kern="100" dirty="0">
              <a:solidFill>
                <a:srgbClr val="ED7D31">
                  <a:lumMod val="50000"/>
                </a:srgbClr>
              </a:solidFill>
              <a:ea typeface="Calibri" panose="020F0502020204030204" pitchFamily="34" charset="0"/>
              <a:cs typeface="Simplified Arabic" panose="02020603050405020304" pitchFamily="18" charset="-78"/>
              <a:sym typeface="Arial"/>
            </a:endParaRPr>
          </a:p>
          <a:p>
            <a:pPr algn="justLow" rtl="1">
              <a:lnSpc>
                <a:spcPct val="150000"/>
              </a:lnSpc>
              <a:spcAft>
                <a:spcPts val="1000"/>
              </a:spcAft>
              <a:buClr>
                <a:srgbClr val="000000"/>
              </a:buClr>
              <a:buFont typeface="Arial"/>
              <a:buNone/>
            </a:pPr>
            <a:r>
              <a:rPr lang="ar-SA" sz="2000" b="1" kern="100" dirty="0">
                <a:solidFill>
                  <a:srgbClr val="000000"/>
                </a:solidFill>
                <a:ea typeface="Calibri" panose="020F0502020204030204" pitchFamily="34" charset="0"/>
                <a:cs typeface="Simplified Arabic" panose="02020603050405020304" pitchFamily="18" charset="-78"/>
                <a:sym typeface="Arial"/>
              </a:rPr>
              <a:t> </a:t>
            </a:r>
            <a:br>
              <a:rPr lang="ar-SA" sz="2000" b="1" kern="100" dirty="0">
                <a:solidFill>
                  <a:srgbClr val="000000"/>
                </a:solidFill>
                <a:ea typeface="Calibri" panose="020F0502020204030204" pitchFamily="34" charset="0"/>
                <a:cs typeface="Simplified Arabic" panose="02020603050405020304" pitchFamily="18" charset="-78"/>
                <a:sym typeface="Arial"/>
              </a:rPr>
            </a:br>
            <a:r>
              <a:rPr lang="ar-SA" sz="2000" b="1" kern="100" dirty="0">
                <a:solidFill>
                  <a:srgbClr val="000000">
                    <a:lumMod val="75000"/>
                    <a:lumOff val="25000"/>
                  </a:srgbClr>
                </a:solidFill>
                <a:ea typeface="Calibri" panose="020F0502020204030204" pitchFamily="34" charset="0"/>
                <a:cs typeface="Simplified Arabic" panose="02020603050405020304" pitchFamily="18" charset="-78"/>
                <a:sym typeface="Arial"/>
              </a:rPr>
              <a:t>ومن هنا أصبحت قضية التغيير من القضايا الأولى في عالم اليوم، عالم المتغيرات سريعة الإيقاع عالم تحريك الثوابت وانهيارها وتفجر ا</a:t>
            </a:r>
            <a:r>
              <a:rPr lang="ar-EG" sz="2000" b="1" kern="100" dirty="0">
                <a:solidFill>
                  <a:srgbClr val="000000">
                    <a:lumMod val="75000"/>
                    <a:lumOff val="25000"/>
                  </a:srgbClr>
                </a:solidFill>
                <a:ea typeface="Calibri" panose="020F0502020204030204" pitchFamily="34" charset="0"/>
                <a:cs typeface="Simplified Arabic" panose="02020603050405020304" pitchFamily="18" charset="-78"/>
                <a:sym typeface="Arial"/>
              </a:rPr>
              <a:t>لأ</a:t>
            </a:r>
            <a:r>
              <a:rPr lang="ar-SA" sz="2000" b="1" kern="100" dirty="0">
                <a:solidFill>
                  <a:srgbClr val="000000">
                    <a:lumMod val="75000"/>
                    <a:lumOff val="25000"/>
                  </a:srgbClr>
                </a:solidFill>
                <a:ea typeface="Calibri" panose="020F0502020204030204" pitchFamily="34" charset="0"/>
                <a:cs typeface="Simplified Arabic" panose="02020603050405020304" pitchFamily="18" charset="-78"/>
                <a:sym typeface="Arial"/>
              </a:rPr>
              <a:t>زمات العنيفة عالم تيارات الحرية وحقوق الإنسان، عالم الثورة التكنولوجية التي سيطرت سيطرة تام على البشرية، عالم التغيير الدائم والمستمر الذي لا تهدأ حركته أو تتوقف مسيرته.</a:t>
            </a:r>
            <a:endParaRPr lang="ar-EG" sz="2000" b="1" kern="100" dirty="0">
              <a:solidFill>
                <a:srgbClr val="000000">
                  <a:lumMod val="75000"/>
                  <a:lumOff val="25000"/>
                </a:srgbClr>
              </a:solidFill>
              <a:ea typeface="Calibri" panose="020F0502020204030204" pitchFamily="34" charset="0"/>
              <a:cs typeface="Simplified Arabic" panose="02020603050405020304" pitchFamily="18" charset="-78"/>
              <a:sym typeface="Arial"/>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26214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مستطيل 4">
            <a:extLst>
              <a:ext uri="{FF2B5EF4-FFF2-40B4-BE49-F238E27FC236}">
                <a16:creationId xmlns:a16="http://schemas.microsoft.com/office/drawing/2014/main" id="{C8D40486-4EFE-5E6B-4682-0D224E9AE658}"/>
              </a:ext>
            </a:extLst>
          </p:cNvPr>
          <p:cNvSpPr/>
          <p:nvPr/>
        </p:nvSpPr>
        <p:spPr>
          <a:xfrm>
            <a:off x="453939" y="1624062"/>
            <a:ext cx="10839965" cy="1938992"/>
          </a:xfrm>
          <a:prstGeom prst="rect">
            <a:avLst/>
          </a:prstGeom>
        </p:spPr>
        <p:txBody>
          <a:bodyPr wrap="square">
            <a:spAutoFit/>
          </a:bodyPr>
          <a:lstStyle/>
          <a:p>
            <a:pPr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مفهوم التغيير:</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400" kern="0" dirty="0">
                <a:solidFill>
                  <a:srgbClr val="000000"/>
                </a:solidFill>
                <a:ea typeface="Times New Roman" panose="02020603050405020304" pitchFamily="18" charset="0"/>
                <a:cs typeface="Simplified Arabic" panose="02020603050405020304" pitchFamily="18" charset="-78"/>
                <a:sym typeface="Arial"/>
              </a:rPr>
              <a:t>  تتعدد مفاهيم التغيير وتختلف باختلاف الزاوية التي ينظر إليه منها، فالبعض يعرفه من زاوية الأسباب، والآخر يعرفه من زاوية النتائج ، وآخرين يعرفونه من زاوية المظاهر والأغراض ، ومن هنا فإن اختلاف الزوايا واختلاف التعريفات يؤدى إلى عدم وحدة المفاهيم ومن ثم اختلاف في الرؤية وفى الفهم وفى الإدراك وفى التعامل مع الظاهرة.</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58564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367317"/>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مستطيل 4">
            <a:extLst>
              <a:ext uri="{FF2B5EF4-FFF2-40B4-BE49-F238E27FC236}">
                <a16:creationId xmlns:a16="http://schemas.microsoft.com/office/drawing/2014/main" id="{A35F3F23-7F7D-C1B8-8895-377E92DB3E62}"/>
              </a:ext>
            </a:extLst>
          </p:cNvPr>
          <p:cNvSpPr/>
          <p:nvPr/>
        </p:nvSpPr>
        <p:spPr>
          <a:xfrm>
            <a:off x="888999" y="1403522"/>
            <a:ext cx="10414001" cy="4462760"/>
          </a:xfrm>
          <a:prstGeom prst="rect">
            <a:avLst/>
          </a:prstGeom>
        </p:spPr>
        <p:txBody>
          <a:bodyPr wrap="square">
            <a:spAutoFit/>
          </a:bodyPr>
          <a:lstStyle/>
          <a:p>
            <a:pPr algn="just" rtl="1">
              <a:buClr>
                <a:srgbClr val="000000"/>
              </a:buClr>
              <a:buFont typeface="Arial"/>
              <a:buNone/>
            </a:pPr>
            <a:r>
              <a:rPr lang="ar-SA" sz="3200" b="1" kern="0" dirty="0">
                <a:solidFill>
                  <a:srgbClr val="000000"/>
                </a:solidFill>
                <a:ea typeface="Times New Roman" panose="02020603050405020304" pitchFamily="18" charset="0"/>
                <a:cs typeface="Simplified Arabic" panose="02020603050405020304" pitchFamily="18" charset="-78"/>
                <a:sym typeface="Arial"/>
              </a:rPr>
              <a:t>أسباب التغيير:</a:t>
            </a:r>
            <a:endParaRPr lang="ar-EG" sz="2800" b="1" kern="0" dirty="0">
              <a:solidFill>
                <a:srgbClr val="000000"/>
              </a:solidFill>
              <a:ea typeface="Times New Roman" panose="02020603050405020304" pitchFamily="18" charset="0"/>
              <a:cs typeface="Simplified Arabic" panose="02020603050405020304" pitchFamily="18" charset="-78"/>
              <a:sym typeface="Arial"/>
            </a:endParaRPr>
          </a:p>
          <a:p>
            <a:pPr algn="just" rtl="1">
              <a:buClr>
                <a:srgbClr val="000000"/>
              </a:buClr>
              <a:buFont typeface="Arial"/>
              <a:buNone/>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00FFFF"/>
                </a:highlight>
                <a:ea typeface="Times New Roman" panose="02020603050405020304" pitchFamily="18" charset="0"/>
                <a:cs typeface="Simplified Arabic" panose="02020603050405020304" pitchFamily="18" charset="-78"/>
                <a:sym typeface="Arial"/>
              </a:rPr>
              <a:t>الأزمة : </a:t>
            </a:r>
            <a:r>
              <a:rPr lang="ar-SA" sz="2800" kern="0" dirty="0">
                <a:solidFill>
                  <a:srgbClr val="000000"/>
                </a:solidFill>
                <a:ea typeface="Times New Roman" panose="02020603050405020304" pitchFamily="18" charset="0"/>
                <a:cs typeface="Simplified Arabic" panose="02020603050405020304" pitchFamily="18" charset="-78"/>
                <a:sym typeface="Arial"/>
              </a:rPr>
              <a:t>بمعنى إدراك أن الأمور يجب أن تتحرك من مكانها وتتغير.</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 الرؤية </a:t>
            </a:r>
            <a:r>
              <a:rPr lang="ar-SA" sz="2800" kern="0" dirty="0">
                <a:solidFill>
                  <a:srgbClr val="000000"/>
                </a:solidFill>
                <a:ea typeface="Times New Roman" panose="02020603050405020304" pitchFamily="18" charset="0"/>
                <a:cs typeface="Simplified Arabic" panose="02020603050405020304" pitchFamily="18" charset="-78"/>
                <a:sym typeface="Arial"/>
              </a:rPr>
              <a:t>: الصورة الواضحة للمستقبل الممكن الوصول إليه بالتغيير.</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FF00FF"/>
                </a:highlight>
                <a:ea typeface="Times New Roman" panose="02020603050405020304" pitchFamily="18" charset="0"/>
                <a:cs typeface="Simplified Arabic" panose="02020603050405020304" pitchFamily="18" charset="-78"/>
                <a:sym typeface="Arial"/>
              </a:rPr>
              <a:t>الفرصة </a:t>
            </a:r>
            <a:r>
              <a:rPr lang="ar-SA" sz="2800" kern="0" dirty="0">
                <a:solidFill>
                  <a:srgbClr val="000000"/>
                </a:solidFill>
                <a:ea typeface="Times New Roman" panose="02020603050405020304" pitchFamily="18" charset="0"/>
                <a:cs typeface="Simplified Arabic" panose="02020603050405020304" pitchFamily="18" charset="-78"/>
                <a:sym typeface="Arial"/>
              </a:rPr>
              <a:t>: بمعنى التنبؤ بأن التغيير سيكون إلى الأفضل وبالتالي لا يجب ترك هذه الفرصة من أيدينا.</a:t>
            </a:r>
            <a:endParaRPr lang="ar-EG" sz="2800" kern="0" dirty="0">
              <a:solidFill>
                <a:srgbClr val="000000"/>
              </a:solidFill>
              <a:ea typeface="Times New Roman" panose="02020603050405020304" pitchFamily="18" charset="0"/>
              <a:cs typeface="Simplified Arabic" panose="02020603050405020304" pitchFamily="18" charset="-78"/>
              <a:sym typeface="Arial"/>
            </a:endParaRPr>
          </a:p>
          <a:p>
            <a:pPr marL="342900" indent="-342900" algn="just" rtl="1">
              <a:buClr>
                <a:srgbClr val="000000"/>
              </a:buClr>
              <a:buFont typeface="Symbol" panose="05050102010706020507" pitchFamily="18" charset="2"/>
              <a:buChar char=""/>
            </a:pPr>
            <a:endParaRPr lang="en-GB" sz="2800" kern="100" dirty="0">
              <a:solidFill>
                <a:srgbClr val="000000"/>
              </a:solidFill>
              <a:ea typeface="Calibri" panose="020F0502020204030204" pitchFamily="34" charset="0"/>
              <a:cs typeface="Arial" panose="020B0604020202020204" pitchFamily="34" charset="0"/>
              <a:sym typeface="Arial"/>
            </a:endParaRPr>
          </a:p>
          <a:p>
            <a:pPr marL="342900" indent="-342900" algn="just" rtl="1">
              <a:buClr>
                <a:srgbClr val="000000"/>
              </a:buClr>
              <a:buFont typeface="Symbol" panose="05050102010706020507" pitchFamily="18" charset="2"/>
              <a:buChar char=""/>
            </a:pPr>
            <a:r>
              <a:rPr lang="ar-SA" sz="2800" kern="0" dirty="0">
                <a:solidFill>
                  <a:srgbClr val="000000"/>
                </a:solidFill>
                <a:highlight>
                  <a:srgbClr val="C0C0C0"/>
                </a:highlight>
                <a:ea typeface="Times New Roman" panose="02020603050405020304" pitchFamily="18" charset="0"/>
                <a:cs typeface="Simplified Arabic" panose="02020603050405020304" pitchFamily="18" charset="-78"/>
                <a:sym typeface="Arial"/>
              </a:rPr>
              <a:t> التهديد </a:t>
            </a:r>
            <a:r>
              <a:rPr lang="ar-SA" sz="2800" kern="0" dirty="0">
                <a:solidFill>
                  <a:srgbClr val="000000"/>
                </a:solidFill>
                <a:ea typeface="Times New Roman" panose="02020603050405020304" pitchFamily="18" charset="0"/>
                <a:cs typeface="Simplified Arabic" panose="02020603050405020304" pitchFamily="18" charset="-78"/>
                <a:sym typeface="Arial"/>
              </a:rPr>
              <a:t>: أي التنبؤ بحدوث شيء في المستقبل سيؤثر سلباً على المنشأة واستمراريتها </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829833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مستطيل 4">
            <a:extLst>
              <a:ext uri="{FF2B5EF4-FFF2-40B4-BE49-F238E27FC236}">
                <a16:creationId xmlns:a16="http://schemas.microsoft.com/office/drawing/2014/main" id="{F6EF9F2B-6EF1-D19F-3329-99A32E814574}"/>
              </a:ext>
            </a:extLst>
          </p:cNvPr>
          <p:cNvSpPr/>
          <p:nvPr/>
        </p:nvSpPr>
        <p:spPr>
          <a:xfrm>
            <a:off x="603115" y="1498060"/>
            <a:ext cx="10826886" cy="4401205"/>
          </a:xfrm>
          <a:prstGeom prst="rect">
            <a:avLst/>
          </a:prstGeom>
        </p:spPr>
        <p:txBody>
          <a:bodyPr wrap="square">
            <a:spAutoFit/>
          </a:bodyPr>
          <a:lstStyle/>
          <a:p>
            <a:pPr algn="just" rtl="1">
              <a:buClr>
                <a:srgbClr val="000000"/>
              </a:buClr>
              <a:buFont typeface="Arial"/>
              <a:buNone/>
            </a:pPr>
            <a:r>
              <a:rPr lang="ar-SA" sz="2000" b="1" kern="0" dirty="0">
                <a:solidFill>
                  <a:srgbClr val="000000"/>
                </a:solidFill>
                <a:ea typeface="Times New Roman" panose="02020603050405020304" pitchFamily="18" charset="0"/>
                <a:cs typeface="Simplified Arabic" panose="02020603050405020304" pitchFamily="18" charset="-78"/>
                <a:sym typeface="Arial"/>
              </a:rPr>
              <a:t>أهداف التغيير:</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buClr>
                <a:srgbClr val="000000"/>
              </a:buClr>
              <a:buFont typeface="Arial"/>
              <a:buNone/>
            </a:pPr>
            <a:r>
              <a:rPr lang="ar-SA" sz="2000" kern="0" dirty="0">
                <a:solidFill>
                  <a:srgbClr val="000000"/>
                </a:solidFill>
                <a:ea typeface="Times New Roman" panose="02020603050405020304" pitchFamily="18" charset="0"/>
                <a:cs typeface="Simplified Arabic" panose="02020603050405020304" pitchFamily="18" charset="-78"/>
                <a:sym typeface="Arial"/>
              </a:rPr>
              <a:t>  برغم أن الأهداف التفصيلية للتطوير والتغيير تختلف تبعاً لتشخيص مشكلات المنظمات المتنوعة، فإن هناك مجموعة من الأهداف العامة التي تنطبق في جميع الحالات، هذه الأهداف تعكس مجموعة من المشكلات المشتركة في المنظمات بصفة عامة، والتي تقف حائلاً أمام الاستخدام الأمثل للقدرات والطاقات البشرية داخل المنظمة ويمكن تلخيص تلك الأهداف على النحو التالي:</a:t>
            </a:r>
            <a:endParaRPr lang="en-GB" sz="2000"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(1) إرساء قواعد الثقة بين الأفراد المكونين للجماعات وبين الجماعات المتفرعة في جميع أرجاء المنظمة وعلى جميع مستوياتها التنظيمية.</a:t>
            </a:r>
            <a:endParaRPr lang="en-GB" sz="2000"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(2) خلق مناخ مفتوح لحل المشكلات في جميع أرجاء المنظمة، حيث تواجه المشكلات وتوضح اختلافات الرأي بصراحة ووضوح سواء بين الجماعة الواحدة أو بين الجماعات بعضها وبعض ـ ليحل هذا المناخ محل الاتجاه الخاص بإخفاء المشكلات أو تحميلها للآخرين.</a:t>
            </a:r>
            <a:endParaRPr lang="en-GB" sz="2000" kern="100" dirty="0">
              <a:solidFill>
                <a:srgbClr val="000000"/>
              </a:solidFill>
              <a:ea typeface="Calibri" panose="020F0502020204030204" pitchFamily="34" charset="0"/>
              <a:cs typeface="Arial" panose="020B0604020202020204" pitchFamily="34" charset="0"/>
              <a:sym typeface="Arial"/>
            </a:endParaRPr>
          </a:p>
          <a:p>
            <a:pPr marL="240665" algn="just" rtl="1">
              <a:buClr>
                <a:srgbClr val="000000"/>
              </a:buClr>
              <a:buFont typeface="Arial"/>
              <a:buNone/>
            </a:pPr>
            <a:br>
              <a:rPr lang="ar-SA" sz="2000" kern="0" dirty="0">
                <a:solidFill>
                  <a:srgbClr val="000000"/>
                </a:solidFill>
                <a:ea typeface="Times New Roman" panose="02020603050405020304" pitchFamily="18" charset="0"/>
                <a:cs typeface="Simplified Arabic" panose="02020603050405020304" pitchFamily="18" charset="-78"/>
                <a:sym typeface="Arial"/>
              </a:rPr>
            </a:br>
            <a:r>
              <a:rPr lang="ar-SA" sz="2000" kern="0" dirty="0">
                <a:solidFill>
                  <a:srgbClr val="000000"/>
                </a:solidFill>
                <a:ea typeface="Times New Roman" panose="02020603050405020304" pitchFamily="18" charset="0"/>
                <a:cs typeface="Simplified Arabic" panose="02020603050405020304" pitchFamily="18" charset="-78"/>
                <a:sym typeface="Arial"/>
              </a:rPr>
              <a:t>(3) تحديد مسئولية اتخاذ القرارات وحل المشكلات، بحيث تكون أقرب ما يمكن لمصادر المعلومات وللجهات المباشرة المختصة بقدر الإمكان، وذلك بدلاً من تركيزها في وظيفة معينة أو عند مستوى إداري معين.</a:t>
            </a: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44593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756410A4-B60F-1C9B-C9FD-4860B3F958A8}"/>
              </a:ext>
            </a:extLst>
          </p:cNvPr>
          <p:cNvSpPr txBox="1"/>
          <p:nvPr/>
        </p:nvSpPr>
        <p:spPr>
          <a:xfrm>
            <a:off x="1724983" y="1403522"/>
            <a:ext cx="9361040" cy="4564326"/>
          </a:xfrm>
          <a:prstGeom prst="rect">
            <a:avLst/>
          </a:prstGeom>
          <a:noFill/>
        </p:spPr>
        <p:txBody>
          <a:bodyPr wrap="square">
            <a:spAutoFit/>
          </a:bodyPr>
          <a:lstStyle/>
          <a:p>
            <a:pPr indent="449580" algn="just" rtl="1">
              <a:lnSpc>
                <a:spcPct val="107000"/>
              </a:lnSpc>
              <a:spcAft>
                <a:spcPts val="1000"/>
              </a:spcAft>
              <a:buClr>
                <a:srgbClr val="000000"/>
              </a:buClr>
              <a:buFont typeface="Arial"/>
              <a:buNone/>
            </a:pPr>
            <a:r>
              <a:rPr lang="ar-EG" sz="3200" b="1" kern="0" dirty="0">
                <a:solidFill>
                  <a:srgbClr val="000000"/>
                </a:solidFill>
                <a:ea typeface="Calibri" panose="020F0502020204030204" pitchFamily="34" charset="0"/>
                <a:cs typeface="Traditional Arabic" panose="02020603050405020304" pitchFamily="18" charset="-78"/>
                <a:sym typeface="Arial"/>
              </a:rPr>
              <a:t>قيادة التغيير </a:t>
            </a:r>
          </a:p>
          <a:p>
            <a:pPr indent="449580" algn="just" rtl="1">
              <a:lnSpc>
                <a:spcPct val="107000"/>
              </a:lnSpc>
              <a:spcAft>
                <a:spcPts val="1000"/>
              </a:spcAft>
              <a:buClr>
                <a:srgbClr val="000000"/>
              </a:buClr>
              <a:buFont typeface="Arial"/>
              <a:buNone/>
            </a:pPr>
            <a:r>
              <a:rPr lang="ar-EG" sz="3200" b="1" kern="0" dirty="0">
                <a:solidFill>
                  <a:srgbClr val="000000"/>
                </a:solidFill>
                <a:ea typeface="Calibri" panose="020F0502020204030204" pitchFamily="34" charset="0"/>
                <a:cs typeface="Traditional Arabic" panose="02020603050405020304" pitchFamily="18" charset="-78"/>
                <a:sym typeface="Arial"/>
              </a:rPr>
              <a:t>التغير في مجال المنظمات </a:t>
            </a:r>
            <a:r>
              <a:rPr lang="ar-SA" sz="3200" b="1" kern="0" dirty="0">
                <a:solidFill>
                  <a:srgbClr val="000000"/>
                </a:solidFill>
                <a:ea typeface="Calibri" panose="020F0502020204030204" pitchFamily="34" charset="0"/>
                <a:cs typeface="Traditional Arabic" panose="02020603050405020304" pitchFamily="18" charset="-78"/>
                <a:sym typeface="Arial"/>
              </a:rPr>
              <a:t>يعتبر تغييرا من حال إلى آخر، أي من الجانب الإداري فهو يعني التحرك من الوضع الحالي إلى وضع مستقبلي أكثر كفاءة وفعالية وهذا من أجل التفاعل مع البيئة بهدف المحافظة على المركز التنافسي وتطويره.</a:t>
            </a:r>
            <a:endParaRPr lang="en-GB" sz="3200" b="1" kern="100" dirty="0">
              <a:solidFill>
                <a:srgbClr val="000000"/>
              </a:solidFill>
              <a:ea typeface="Calibri" panose="020F0502020204030204" pitchFamily="34" charset="0"/>
              <a:cs typeface="Arial" panose="020B0604020202020204" pitchFamily="34" charset="0"/>
              <a:sym typeface="Arial"/>
            </a:endParaRPr>
          </a:p>
          <a:p>
            <a:pPr indent="180340" algn="just" rtl="1">
              <a:lnSpc>
                <a:spcPct val="107000"/>
              </a:lnSpc>
              <a:spcAft>
                <a:spcPts val="1000"/>
              </a:spcAft>
              <a:buClr>
                <a:srgbClr val="000000"/>
              </a:buClr>
              <a:buFont typeface="Arial"/>
              <a:buNone/>
            </a:pPr>
            <a:r>
              <a:rPr lang="ar-SA" sz="3200" b="1" kern="0" dirty="0">
                <a:solidFill>
                  <a:srgbClr val="000000"/>
                </a:solidFill>
                <a:ea typeface="Calibri" panose="020F0502020204030204" pitchFamily="34" charset="0"/>
                <a:cs typeface="Traditional Arabic" panose="02020603050405020304" pitchFamily="18" charset="-78"/>
                <a:sym typeface="Arial"/>
              </a:rPr>
              <a:t>وكنتيجة للأهمية التي يوليها الفرد داخل المنظمة لهذه الظاهرة، فقد تعرض إلى مفهوم التغيير التنظيمي عدد كبير من الكتاب والباحثين ، وذلك لتحديد مفهوم ومعنى واضحين له، وإعطائه تعريفات كل حسب فلسفته، وسوف نتطرق إلى أهمها من خلال عرضها في ما يلي، ومن ثم إعطاء ملخص حولها للإلمام بمفهوم التغيير</a:t>
            </a:r>
            <a:endParaRPr lang="en-GB" sz="3200" kern="0" dirty="0">
              <a:solidFill>
                <a:srgbClr val="000000"/>
              </a:solidFill>
              <a:latin typeface="Arial"/>
              <a:cs typeface="Arial"/>
              <a:sym typeface="Arial"/>
            </a:endParaRPr>
          </a:p>
        </p:txBody>
      </p:sp>
    </p:spTree>
    <p:extLst>
      <p:ext uri="{BB962C8B-B14F-4D97-AF65-F5344CB8AC3E}">
        <p14:creationId xmlns:p14="http://schemas.microsoft.com/office/powerpoint/2010/main" val="376298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7E3982A5-BDCD-7AE7-47A8-AE0DC61AD1B8}"/>
              </a:ext>
            </a:extLst>
          </p:cNvPr>
          <p:cNvSpPr txBox="1"/>
          <p:nvPr/>
        </p:nvSpPr>
        <p:spPr>
          <a:xfrm>
            <a:off x="1141299" y="1361515"/>
            <a:ext cx="10161701" cy="5003486"/>
          </a:xfrm>
          <a:prstGeom prst="rect">
            <a:avLst/>
          </a:prstGeom>
          <a:noFill/>
        </p:spPr>
        <p:txBody>
          <a:bodyPr wrap="square">
            <a:spAutoFit/>
          </a:bodyPr>
          <a:lstStyle/>
          <a:p>
            <a:pPr marL="228600" algn="just" rtl="1">
              <a:lnSpc>
                <a:spcPct val="107000"/>
              </a:lnSpc>
              <a:spcAft>
                <a:spcPts val="1000"/>
              </a:spcAft>
              <a:buClr>
                <a:srgbClr val="000000"/>
              </a:buClr>
              <a:buFont typeface="Arial"/>
              <a:buNone/>
            </a:pPr>
            <a:r>
              <a:rPr lang="ar-SA"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أهداف التغيير التنظيمي</a:t>
            </a:r>
            <a:endParaRPr lang="en-GB" sz="2400" b="1" kern="100" dirty="0">
              <a:solidFill>
                <a:srgbClr val="000000"/>
              </a:solidFill>
              <a:highlight>
                <a:srgbClr val="00FF00"/>
              </a:highlight>
              <a:ea typeface="Calibri" panose="020F0502020204030204" pitchFamily="34" charset="0"/>
              <a:cs typeface="Arial" panose="020B0604020202020204" pitchFamily="34" charset="0"/>
              <a:sym typeface="Arial"/>
            </a:endParaRPr>
          </a:p>
          <a:p>
            <a:pPr indent="228600" algn="just" rtl="1">
              <a:lnSpc>
                <a:spcPct val="107000"/>
              </a:lnSpc>
              <a:spcAft>
                <a:spcPts val="1000"/>
              </a:spcAft>
              <a:buClr>
                <a:srgbClr val="000000"/>
              </a:buClr>
              <a:buFont typeface="Arial"/>
              <a:buNone/>
            </a:pPr>
            <a:r>
              <a:rPr lang="ar-SA" sz="2400" b="1" kern="0" dirty="0">
                <a:solidFill>
                  <a:srgbClr val="000000"/>
                </a:solidFill>
                <a:ea typeface="Calibri" panose="020F0502020204030204" pitchFamily="34" charset="0"/>
                <a:cs typeface="Traditional Arabic" panose="02020603050405020304" pitchFamily="18" charset="-78"/>
                <a:sym typeface="Arial"/>
              </a:rPr>
              <a:t>تعتبر محاولة المنظمات إحداث التغيير التنظيمي محاولة لإيجاد التوازن وحفظ استقرارها في وسط التغيرات التي تحدث في المناخ المحيط، فالتغيير التنظيمي لا تأتي بطريقة عفوية وارتجالية وإنما يكون عملية هادفة ومدروسة ومخططة ومن أهداف برنامج التغيير التنظيمي نجد:</a:t>
            </a:r>
            <a:endParaRPr lang="en-GB" sz="2400" b="1"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b="1" kern="0" dirty="0">
                <a:solidFill>
                  <a:srgbClr val="000000"/>
                </a:solidFill>
                <a:ea typeface="Calibri" panose="020F0502020204030204" pitchFamily="34" charset="0"/>
                <a:cs typeface="Traditional Arabic" panose="02020603050405020304" pitchFamily="18" charset="-78"/>
                <a:sym typeface="Arial"/>
              </a:rPr>
              <a:t>الارتفاع بمستوى الأداء وتحقيق مستوى عالي من الدافعية ودرجة عالية من التعاون، وأساليب أوضح للاتصال وخفض معدلات الغياب ودوران العمل والحد من الصراع وتحقيق التكاليف المنخفضة.</a:t>
            </a:r>
            <a:endParaRPr lang="en-GB" sz="2400" b="1"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b="1" kern="0" dirty="0">
                <a:solidFill>
                  <a:srgbClr val="000000"/>
                </a:solidFill>
                <a:ea typeface="Calibri" panose="020F0502020204030204" pitchFamily="34" charset="0"/>
                <a:cs typeface="Traditional Arabic" panose="02020603050405020304" pitchFamily="18" charset="-78"/>
                <a:sym typeface="Arial"/>
              </a:rPr>
              <a:t>يجب أن يهدف برنامج التغيير التنظيمي إلى جعل المنظمة أكثر قابلية للتكيف مع البيئة الحالية أو المتوقعة.</a:t>
            </a:r>
            <a:endParaRPr lang="en-GB" sz="2400" b="1"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b="1" kern="0" dirty="0">
                <a:solidFill>
                  <a:srgbClr val="000000"/>
                </a:solidFill>
                <a:ea typeface="Calibri" panose="020F0502020204030204" pitchFamily="34" charset="0"/>
                <a:cs typeface="Traditional Arabic" panose="02020603050405020304" pitchFamily="18" charset="-78"/>
                <a:sym typeface="Arial"/>
              </a:rPr>
              <a:t>لا بد للبرنامج من استخدام الطرق المعدة لإحداث تغيير في المعارف والمهارات والاتجاهات والعمليات والأنماط السلوكية وتصميم الوظائف وهيكل المنظمة.</a:t>
            </a:r>
            <a:endParaRPr lang="en-GB" sz="2400" b="1" kern="100" dirty="0">
              <a:solidFill>
                <a:srgbClr val="000000"/>
              </a:solidFill>
              <a:ea typeface="Calibri" panose="020F0502020204030204" pitchFamily="34" charset="0"/>
              <a:cs typeface="Arial" panose="020B0604020202020204" pitchFamily="34" charset="0"/>
              <a:sym typeface="Arial"/>
            </a:endParaRPr>
          </a:p>
          <a:p>
            <a:pPr marL="342900" indent="-342900" algn="just" rtl="1">
              <a:lnSpc>
                <a:spcPct val="107000"/>
              </a:lnSpc>
              <a:spcAft>
                <a:spcPts val="800"/>
              </a:spcAft>
              <a:buClr>
                <a:srgbClr val="000000"/>
              </a:buClr>
              <a:buFont typeface="Times New Roman" panose="02020603050405020304" pitchFamily="18" charset="0"/>
              <a:buAutoNum type="arabicPeriod"/>
              <a:tabLst>
                <a:tab pos="457200" algn="l"/>
              </a:tabLst>
            </a:pPr>
            <a:r>
              <a:rPr lang="ar-SA" sz="2400" b="1" kern="0" dirty="0">
                <a:solidFill>
                  <a:srgbClr val="000000"/>
                </a:solidFill>
                <a:ea typeface="Calibri" panose="020F0502020204030204" pitchFamily="34" charset="0"/>
                <a:cs typeface="Traditional Arabic" panose="02020603050405020304" pitchFamily="18" charset="-78"/>
                <a:sym typeface="Arial"/>
              </a:rPr>
              <a:t>يجب أن يستند البرنامج على الافتراض بأن مستوى الفعالية التنظيمية والأداء الفردي يرتقيان بالقدر الذي يتيح تحقيق التكامل الأمثل بين الأهداف الفردية والأهداف التنظيمية.</a:t>
            </a:r>
            <a:endParaRPr lang="en-GB" sz="2400" b="1"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457372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E0EE423D-16DB-E27D-2751-5178A862F4BE}"/>
              </a:ext>
            </a:extLst>
          </p:cNvPr>
          <p:cNvSpPr txBox="1"/>
          <p:nvPr/>
        </p:nvSpPr>
        <p:spPr>
          <a:xfrm>
            <a:off x="652969" y="1702590"/>
            <a:ext cx="10513168" cy="3638432"/>
          </a:xfrm>
          <a:prstGeom prst="rect">
            <a:avLst/>
          </a:prstGeom>
          <a:noFill/>
        </p:spPr>
        <p:txBody>
          <a:bodyPr wrap="square">
            <a:spAutoFit/>
          </a:bodyPr>
          <a:lstStyle/>
          <a:p>
            <a:pPr algn="just" rtl="1">
              <a:lnSpc>
                <a:spcPct val="107000"/>
              </a:lnSpc>
              <a:spcAft>
                <a:spcPts val="1000"/>
              </a:spcAft>
              <a:buClr>
                <a:srgbClr val="000000"/>
              </a:buClr>
              <a:buFont typeface="Arial"/>
              <a:buNone/>
            </a:pP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إدارة الجودة الشاملة : </a:t>
            </a:r>
            <a:endParaRPr lang="en-GB" sz="24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kern="0" dirty="0">
                <a:solidFill>
                  <a:srgbClr val="000000"/>
                </a:solidFill>
                <a:ea typeface="Calibri" panose="020F0502020204030204" pitchFamily="34" charset="0"/>
                <a:cs typeface="Traditional Arabic" panose="02020603050405020304" pitchFamily="18" charset="-78"/>
                <a:sym typeface="Arial"/>
              </a:rPr>
              <a:t>يعد مفهوم إدارة الجودة الشاملة من مفاهيم الإدارة الحديثة التي تقوم على مجموعة المبادئ والأفكار التي يمكن لأي منظمة أن تطبقها من أجل تحسين أدائها  وفي ظل زيادة عدد المنظمات على اختلاف أنواعها, فقد أصبح لزاما على المنظمات العمل على استكمال مقومات ونظم الجودة وإحداث تغيير تنظيمي  داخلها لكي تحظى بالقبول العالمي حسب معايير الجودة المتفق عليها دوليا وتستطيع بالتالي السير باتجاه تيار العولمة الذي لن يقبل  إلا المنظمات التي تتميز بالجودة في منتجاتها وخدماتها, </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1000"/>
              </a:spcAft>
              <a:buClr>
                <a:srgbClr val="000000"/>
              </a:buClr>
              <a:buFont typeface="Arial"/>
              <a:buNone/>
            </a:pPr>
            <a:r>
              <a:rPr lang="ar-DZ" sz="2400" b="1" kern="0" dirty="0">
                <a:solidFill>
                  <a:srgbClr val="000000"/>
                </a:solidFill>
                <a:highlight>
                  <a:srgbClr val="00FF00"/>
                </a:highlight>
                <a:ea typeface="Calibri" panose="020F0502020204030204" pitchFamily="34" charset="0"/>
                <a:cs typeface="Traditional Arabic" panose="02020603050405020304" pitchFamily="18" charset="-78"/>
                <a:sym typeface="Arial"/>
              </a:rPr>
              <a:t>مفهوم إدارة الجودة الشاملة:</a:t>
            </a:r>
            <a:endParaRPr lang="en-GB" sz="24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r>
              <a:rPr lang="ar-DZ" sz="2400" kern="0" dirty="0">
                <a:solidFill>
                  <a:srgbClr val="000000"/>
                </a:solidFill>
                <a:ea typeface="Calibri" panose="020F0502020204030204" pitchFamily="34" charset="0"/>
                <a:cs typeface="Traditional Arabic" panose="02020603050405020304" pitchFamily="18" charset="-78"/>
                <a:sym typeface="Arial"/>
              </a:rPr>
              <a:t>على الرغم من تعدد تعاريف مصطلح إدارة الجودة الشاملة وذلك نتيجة الاستخدام والتطبيق المستمر, إلا أن هناك قاسما مشتركا يجمع بينهما هو تحري حاجات ورغبات وتوقعات الأفراد والتوافق معها من خلال الجهود والتطوير المستمر على مستوى المؤسسة ككل. </a:t>
            </a:r>
            <a:r>
              <a:rPr lang="ar-DZ" sz="2400" kern="100" dirty="0">
                <a:solidFill>
                  <a:srgbClr val="000000"/>
                </a:solidFill>
                <a:ea typeface="Calibri" panose="020F0502020204030204" pitchFamily="34" charset="0"/>
                <a:cs typeface="Traditional Arabic" panose="02020603050405020304" pitchFamily="18" charset="-78"/>
                <a:sym typeface="Arial"/>
              </a:rPr>
              <a:t> </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914397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350479B2-A660-27F7-874B-2C5845466B3F}"/>
              </a:ext>
            </a:extLst>
          </p:cNvPr>
          <p:cNvSpPr txBox="1"/>
          <p:nvPr/>
        </p:nvSpPr>
        <p:spPr>
          <a:xfrm>
            <a:off x="652969" y="1972700"/>
            <a:ext cx="10513168" cy="3569182"/>
          </a:xfrm>
          <a:prstGeom prst="rect">
            <a:avLst/>
          </a:prstGeom>
          <a:noFill/>
        </p:spPr>
        <p:txBody>
          <a:bodyPr wrap="square">
            <a:spAutoFit/>
          </a:bodyPr>
          <a:lstStyle/>
          <a:p>
            <a:pPr algn="just" rtl="1">
              <a:lnSpc>
                <a:spcPct val="107000"/>
              </a:lnSpc>
              <a:spcAft>
                <a:spcPts val="800"/>
              </a:spcAft>
              <a:buClr>
                <a:srgbClr val="000000"/>
              </a:buClr>
              <a:buFont typeface="Arial"/>
              <a:buNone/>
            </a:pPr>
            <a:r>
              <a:rPr lang="ar-SA" sz="2000" b="1" u="sng" kern="0" dirty="0">
                <a:solidFill>
                  <a:srgbClr val="000000"/>
                </a:solidFill>
                <a:highlight>
                  <a:srgbClr val="00FF00"/>
                </a:highlight>
                <a:ea typeface="Calibri" panose="020F0502020204030204" pitchFamily="34" charset="0"/>
                <a:cs typeface="Simplified Arabic" panose="02020603050405020304" pitchFamily="18" charset="-78"/>
                <a:sym typeface="Arial"/>
              </a:rPr>
              <a:t>مفهوم التغير الاجتماعي</a:t>
            </a:r>
            <a:r>
              <a:rPr lang="ar-SA" sz="2000" u="sng" kern="0" dirty="0">
                <a:solidFill>
                  <a:srgbClr val="000000"/>
                </a:solidFill>
                <a:highlight>
                  <a:srgbClr val="00FF00"/>
                </a:highlight>
                <a:ea typeface="Calibri" panose="020F0502020204030204" pitchFamily="34" charset="0"/>
                <a:cs typeface="Simplified Arabic" panose="02020603050405020304" pitchFamily="18" charset="-78"/>
                <a:sym typeface="Arial"/>
              </a:rPr>
              <a:t>:</a:t>
            </a:r>
            <a:endParaRPr lang="en-GB" sz="2000" kern="100" dirty="0">
              <a:solidFill>
                <a:srgbClr val="000000"/>
              </a:solidFill>
              <a:highlight>
                <a:srgbClr val="00FF00"/>
              </a:highlight>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أنه كل تحول يحدث في النظم والأنساق والأجهزة الاجتماعية، سواء كان ذلك في البناء أو الوظيفة خلال فترة زمنية محددة. مهم جدا</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"ذلك التغير الذي يحدث في طبيعة البناء الاجتماعي مثل الزيادة أو النقص في حجم المجتمع أو في النظم والأجهزة الاجتماعية كما يشمل التغيرات في المعتقدات والمواقف.</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 </a:t>
            </a:r>
            <a:endParaRPr lang="en-GB" sz="20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000" kern="0" dirty="0">
                <a:solidFill>
                  <a:srgbClr val="000000"/>
                </a:solidFill>
                <a:ea typeface="Calibri" panose="020F0502020204030204" pitchFamily="34" charset="0"/>
                <a:cs typeface="Simplified Arabic" panose="02020603050405020304" pitchFamily="18" charset="-78"/>
                <a:sym typeface="Arial"/>
              </a:rPr>
              <a:t>تحول يحدث في البناء الاجتماعي والمراكز والأدوار الاجتماعية وفي النظم والأنساق والأجهزة الاجتماعية خلال فترة معينة من الزمن".</a:t>
            </a:r>
            <a:endParaRPr lang="en-GB" sz="20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00294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2838" y="-2371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72E0C7A6-0228-9C44-587F-D494E27FD087}"/>
              </a:ext>
            </a:extLst>
          </p:cNvPr>
          <p:cNvSpPr txBox="1"/>
          <p:nvPr/>
        </p:nvSpPr>
        <p:spPr>
          <a:xfrm>
            <a:off x="652969" y="1561709"/>
            <a:ext cx="10513168" cy="4454425"/>
          </a:xfrm>
          <a:prstGeom prst="rect">
            <a:avLst/>
          </a:prstGeom>
          <a:noFill/>
        </p:spPr>
        <p:txBody>
          <a:bodyPr wrap="square">
            <a:spAutoFit/>
          </a:bodyPr>
          <a:lstStyle/>
          <a:p>
            <a:pPr algn="just" rtl="1">
              <a:lnSpc>
                <a:spcPct val="107000"/>
              </a:lnSpc>
              <a:spcAft>
                <a:spcPts val="800"/>
              </a:spcAft>
              <a:buClr>
                <a:srgbClr val="000000"/>
              </a:buClr>
              <a:buFont typeface="Arial"/>
              <a:buNone/>
            </a:pPr>
            <a:r>
              <a:rPr lang="ar-SA" sz="2400" kern="0" dirty="0">
                <a:solidFill>
                  <a:srgbClr val="000000"/>
                </a:solidFill>
                <a:highlight>
                  <a:srgbClr val="00FFFF"/>
                </a:highlight>
                <a:ea typeface="Calibri" panose="020F0502020204030204" pitchFamily="34" charset="0"/>
                <a:cs typeface="Simplified Arabic" panose="02020603050405020304" pitchFamily="18" charset="-78"/>
                <a:sym typeface="Arial"/>
              </a:rPr>
              <a:t>التغير الثقافي</a:t>
            </a:r>
            <a:endParaRPr lang="en-GB" sz="2400" kern="100" dirty="0">
              <a:solidFill>
                <a:srgbClr val="000000"/>
              </a:solidFill>
              <a:highlight>
                <a:srgbClr val="00FFFF"/>
              </a:highlight>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"تحول أو انقطاع عن الإجراءات المجربة والمختبرة والمنقولة عن ثقافة الماضي مع إدخال إجراءات جديدة، ويمس الاعتقاد والأذواق الخاصة بالمأكل والمشرب والملبس والتقاليد والفن والأخلاق والتكنولوجيا هذا بالإضافة إلى التغيرات التي تحدث في بنيان المجتمع ووظائفه".</a:t>
            </a: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kern="0" dirty="0">
                <a:solidFill>
                  <a:srgbClr val="000000"/>
                </a:solidFill>
                <a:ea typeface="Calibri" panose="020F0502020204030204" pitchFamily="34" charset="0"/>
                <a:cs typeface="Simplified Arabic" panose="02020603050405020304" pitchFamily="18" charset="-78"/>
                <a:sym typeface="Arial"/>
              </a:rPr>
              <a:t>يعرف مالينوفسكي الثقافة : بأنها العملية التي يتحول بمقتضاها و بدرجة متفاوتة من السرعة النظام القائم في المجتمع وتنظيمه، ومعتقداته، معارفه، أدوات العمل فيه وأهداف المستهلكين.</a:t>
            </a:r>
            <a:endParaRPr lang="ar-EG" sz="2400" kern="100" dirty="0">
              <a:solidFill>
                <a:srgbClr val="000000"/>
              </a:solidFill>
              <a:ea typeface="Calibri" panose="020F0502020204030204" pitchFamily="34" charset="0"/>
              <a:sym typeface="Arial"/>
            </a:endParaRPr>
          </a:p>
          <a:p>
            <a:pPr algn="just" rtl="1">
              <a:lnSpc>
                <a:spcPct val="107000"/>
              </a:lnSpc>
              <a:spcAft>
                <a:spcPts val="800"/>
              </a:spcAft>
              <a:buClr>
                <a:srgbClr val="000000"/>
              </a:buClr>
              <a:buFont typeface="Arial"/>
              <a:buNone/>
            </a:pPr>
            <a:endParaRPr lang="en-GB" sz="2400" kern="100" dirty="0">
              <a:solidFill>
                <a:srgbClr val="000000"/>
              </a:solidFill>
              <a:ea typeface="Calibri" panose="020F0502020204030204" pitchFamily="34" charset="0"/>
              <a:cs typeface="Arial" panose="020B0604020202020204" pitchFamily="34" charset="0"/>
              <a:sym typeface="Arial"/>
            </a:endParaRPr>
          </a:p>
          <a:p>
            <a:pPr algn="just" rtl="1">
              <a:lnSpc>
                <a:spcPct val="107000"/>
              </a:lnSpc>
              <a:spcAft>
                <a:spcPts val="800"/>
              </a:spcAft>
              <a:buClr>
                <a:srgbClr val="000000"/>
              </a:buClr>
              <a:buFont typeface="Arial"/>
              <a:buNone/>
            </a:pPr>
            <a:r>
              <a:rPr lang="ar-SA" sz="2400" u="dbl" kern="0" dirty="0">
                <a:solidFill>
                  <a:srgbClr val="000000"/>
                </a:solidFill>
                <a:ea typeface="Calibri" panose="020F0502020204030204" pitchFamily="34" charset="0"/>
                <a:cs typeface="Simplified Arabic" panose="02020603050405020304" pitchFamily="18" charset="-78"/>
                <a:sym typeface="Arial"/>
              </a:rPr>
              <a:t>"</a:t>
            </a:r>
            <a:r>
              <a:rPr lang="ar-SA" sz="2400" kern="0" dirty="0">
                <a:solidFill>
                  <a:srgbClr val="000000"/>
                </a:solidFill>
                <a:ea typeface="Calibri" panose="020F0502020204030204" pitchFamily="34" charset="0"/>
                <a:cs typeface="Simplified Arabic" panose="02020603050405020304" pitchFamily="18" charset="-78"/>
                <a:sym typeface="Arial"/>
              </a:rPr>
              <a:t>ذلك الكل المركب الذي يشمل المعرفة والمعتقدات والفن والأخلاق والقانون والعرف وكل القدرات والعادات الأخرى التي يكتسبها الإنسان من حيث هو عضو في مجتمع"، وعلى ذلك يعد التغير الاجتماعي جزءاً من التغير الثقافي أو جانباً منه فحسب.</a:t>
            </a: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35791054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5D107843-9650-00B3-A5C6-430931EFEF5F}"/>
              </a:ext>
            </a:extLst>
          </p:cNvPr>
          <p:cNvSpPr txBox="1"/>
          <p:nvPr/>
        </p:nvSpPr>
        <p:spPr>
          <a:xfrm>
            <a:off x="762000" y="1588319"/>
            <a:ext cx="10513168" cy="4401205"/>
          </a:xfrm>
          <a:prstGeom prst="rect">
            <a:avLst/>
          </a:prstGeom>
          <a:noFill/>
        </p:spPr>
        <p:txBody>
          <a:bodyPr wrap="square">
            <a:spAutoFit/>
          </a:bodyPr>
          <a:lstStyle/>
          <a:p>
            <a:pPr algn="r" rtl="1">
              <a:buClr>
                <a:srgbClr val="000000"/>
              </a:buClr>
              <a:buFont typeface="Arial"/>
              <a:buNone/>
            </a:pPr>
            <a:r>
              <a:rPr lang="ar-EG" sz="2000" b="1" kern="0" dirty="0">
                <a:solidFill>
                  <a:srgbClr val="03274C"/>
                </a:solidFill>
                <a:latin typeface="DIN REGULAR"/>
                <a:sym typeface="Arial"/>
              </a:rPr>
              <a:t>استراتيجيات إدارة التغيير:</a:t>
            </a:r>
          </a:p>
          <a:p>
            <a:pPr algn="r" rtl="1">
              <a:buClr>
                <a:srgbClr val="000000"/>
              </a:buClr>
              <a:buFont typeface="Arial"/>
              <a:buNone/>
            </a:pPr>
            <a:r>
              <a:rPr lang="ar-EG" sz="2000" kern="0" dirty="0">
                <a:solidFill>
                  <a:srgbClr val="303D47"/>
                </a:solidFill>
                <a:latin typeface="DIN REGULAR"/>
                <a:sym typeface="Arial"/>
              </a:rPr>
              <a:t>هي عبارة عن خطط متكاملة تتعلق بنشاطات المؤسسة مرتبطة بالتغيير خلال فترات زمنية محددة، ويعتمد اختيار نوع استراتيجية إدارة التغيير على طبيعة أهداف التغيير وفلسفة إدارة المؤسسة ومواردها المتاحة. ومن أهم هذه الاستراتيجيات: </a:t>
            </a:r>
          </a:p>
          <a:p>
            <a:pPr algn="r" rtl="1">
              <a:buClr>
                <a:srgbClr val="000000"/>
              </a:buClr>
              <a:buFont typeface="Arial"/>
              <a:buNone/>
            </a:pPr>
            <a:r>
              <a:rPr lang="ar-EG" sz="2000" b="1" kern="0" dirty="0">
                <a:solidFill>
                  <a:srgbClr val="03759A"/>
                </a:solidFill>
                <a:latin typeface="DIN REGULAR"/>
                <a:sym typeface="Arial"/>
              </a:rPr>
              <a:t>1. استراتيجية التعليم والاتصال:</a:t>
            </a:r>
          </a:p>
          <a:p>
            <a:pPr algn="r" rtl="1">
              <a:buClr>
                <a:srgbClr val="000000"/>
              </a:buClr>
              <a:buFont typeface="Arial"/>
              <a:buNone/>
            </a:pPr>
            <a:r>
              <a:rPr lang="ar-EG" sz="2000" kern="0" dirty="0">
                <a:solidFill>
                  <a:srgbClr val="303D47"/>
                </a:solidFill>
                <a:latin typeface="DIN REGULAR"/>
                <a:sym typeface="Arial"/>
              </a:rPr>
              <a:t>تهدف </a:t>
            </a:r>
            <a:r>
              <a:rPr lang="ar-EG" sz="2000" b="1" kern="0" dirty="0">
                <a:solidFill>
                  <a:srgbClr val="303D47"/>
                </a:solidFill>
                <a:latin typeface="DIN REGULAR"/>
                <a:sym typeface="Arial"/>
              </a:rPr>
              <a:t>إلى</a:t>
            </a:r>
            <a:r>
              <a:rPr lang="ar-EG" sz="2000" kern="0" dirty="0">
                <a:solidFill>
                  <a:srgbClr val="303D47"/>
                </a:solidFill>
                <a:latin typeface="DIN REGULAR"/>
                <a:sym typeface="Arial"/>
              </a:rPr>
              <a:t> تصميم وتنفيذ خطط وبرامج لنقل المعرفة والمعلومات إلى العاملين بأساليب فعالة ومناسبة لهم. تعد هذه الاستراتيجية أداة هامة لتحقيق التفاعل والتواصل الفعال بين الإدارة والموظفين، حيث يتم تعمل على توضيح أسباب الحاجة للتغيير وتوفير كل المعلومات والحقائق، مما يجنبهم سوء الفهم ويقلل من مقاومتهم للتغيير.</a:t>
            </a:r>
          </a:p>
          <a:p>
            <a:pPr algn="r" rtl="1">
              <a:buClr>
                <a:srgbClr val="000000"/>
              </a:buClr>
              <a:buFont typeface="Arial"/>
              <a:buNone/>
            </a:pPr>
            <a:r>
              <a:rPr lang="ar-EG" sz="2000" b="1" kern="0" dirty="0">
                <a:solidFill>
                  <a:srgbClr val="03759A"/>
                </a:solidFill>
                <a:latin typeface="DIN REGULAR"/>
                <a:sym typeface="Arial"/>
              </a:rPr>
              <a:t>2.</a:t>
            </a:r>
            <a:r>
              <a:rPr lang="ar-EG" sz="2000" b="1" kern="0" dirty="0">
                <a:solidFill>
                  <a:srgbClr val="E67E23"/>
                </a:solidFill>
                <a:latin typeface="DIN REGULAR"/>
                <a:sym typeface="Arial"/>
              </a:rPr>
              <a:t> </a:t>
            </a:r>
            <a:r>
              <a:rPr lang="ar-EG" sz="2000" b="1" kern="0" dirty="0">
                <a:solidFill>
                  <a:srgbClr val="03759A"/>
                </a:solidFill>
                <a:latin typeface="DIN REGULAR"/>
                <a:sym typeface="Arial"/>
              </a:rPr>
              <a:t>استراتيجية المشاركة والتمكين:</a:t>
            </a:r>
          </a:p>
          <a:p>
            <a:pPr algn="r" rtl="1">
              <a:buClr>
                <a:srgbClr val="000000"/>
              </a:buClr>
              <a:buFont typeface="Arial"/>
              <a:buNone/>
            </a:pPr>
            <a:r>
              <a:rPr lang="ar-EG" sz="2000" kern="0" dirty="0">
                <a:solidFill>
                  <a:srgbClr val="303D47"/>
                </a:solidFill>
                <a:latin typeface="DIN REGULAR"/>
                <a:sym typeface="Arial"/>
              </a:rPr>
              <a:t>من أهم استراتيجيات إدارة التغيير حيث تعتمد على قدرة الإدارة في التأثير على الموظفين، وتركز على إشراكهم في وضع الخطط والأخذ بمقترحاتهم، مما يحفزهم على العمل بروح الفريق وتقبل التغيير.</a:t>
            </a:r>
          </a:p>
          <a:p>
            <a:pPr algn="r" rtl="1">
              <a:buClr>
                <a:srgbClr val="000000"/>
              </a:buClr>
              <a:buFont typeface="Arial"/>
              <a:buNone/>
            </a:pPr>
            <a:r>
              <a:rPr lang="ar-EG" sz="2000" b="1" kern="0" dirty="0">
                <a:solidFill>
                  <a:srgbClr val="03759A"/>
                </a:solidFill>
                <a:latin typeface="DIN REGULAR"/>
                <a:sym typeface="Arial"/>
              </a:rPr>
              <a:t>3.</a:t>
            </a:r>
            <a:r>
              <a:rPr lang="ar-EG" sz="2000" b="1" kern="0" dirty="0">
                <a:solidFill>
                  <a:srgbClr val="E67E23"/>
                </a:solidFill>
                <a:latin typeface="DIN REGULAR"/>
                <a:sym typeface="Arial"/>
              </a:rPr>
              <a:t> </a:t>
            </a:r>
            <a:r>
              <a:rPr lang="ar-EG" sz="2000" b="1" kern="0" dirty="0">
                <a:solidFill>
                  <a:srgbClr val="03759A"/>
                </a:solidFill>
                <a:latin typeface="DIN REGULAR"/>
                <a:sym typeface="Arial"/>
              </a:rPr>
              <a:t>استراتيجية القوة والإكراه:</a:t>
            </a:r>
          </a:p>
          <a:p>
            <a:pPr algn="r" rtl="1">
              <a:buClr>
                <a:srgbClr val="000000"/>
              </a:buClr>
              <a:buFont typeface="Arial"/>
              <a:buNone/>
            </a:pPr>
            <a:r>
              <a:rPr lang="ar-EG" sz="2000" kern="0" dirty="0">
                <a:solidFill>
                  <a:srgbClr val="303D47"/>
                </a:solidFill>
                <a:latin typeface="DIN REGULAR"/>
                <a:sym typeface="Arial"/>
              </a:rPr>
              <a:t>تستخدم من قبل السلطات الرسمية حين الحاجة إلى استخدام القوة وفرض التغيير خاصة عند الطوارئ، حيث يستجيب العاملين بالمؤسسة لهذا التغيير خوفاً من العقوبات أو الجزاءات أو رغبة في الحصول على الترقيات والمكافآت في العمل. هذه أبرز استراتيجيات إدارة التغيير فعالية في الحالات الطارئة ولكن ليس على المدى البعيد حيث لا تضمن ولاء الموظفين ودعمهم للتغيير.</a:t>
            </a:r>
          </a:p>
        </p:txBody>
      </p:sp>
    </p:spTree>
    <p:extLst>
      <p:ext uri="{BB962C8B-B14F-4D97-AF65-F5344CB8AC3E}">
        <p14:creationId xmlns:p14="http://schemas.microsoft.com/office/powerpoint/2010/main" val="3846921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DFDCFBC5-B92B-AFB3-A271-D8080FD33204}"/>
              </a:ext>
            </a:extLst>
          </p:cNvPr>
          <p:cNvSpPr txBox="1"/>
          <p:nvPr/>
        </p:nvSpPr>
        <p:spPr>
          <a:xfrm>
            <a:off x="652969" y="1717457"/>
            <a:ext cx="10513168" cy="4142929"/>
          </a:xfrm>
          <a:prstGeom prst="rect">
            <a:avLst/>
          </a:prstGeom>
          <a:noFill/>
        </p:spPr>
        <p:txBody>
          <a:bodyPr wrap="square">
            <a:spAutoFit/>
          </a:bodyPr>
          <a:lstStyle/>
          <a:p>
            <a:pPr indent="540385" algn="just" rtl="1">
              <a:lnSpc>
                <a:spcPct val="115000"/>
              </a:lnSpc>
              <a:spcAft>
                <a:spcPts val="800"/>
              </a:spcAft>
              <a:buClr>
                <a:srgbClr val="000000"/>
              </a:buClr>
              <a:buFont typeface="Arial"/>
              <a:buNone/>
            </a:pPr>
            <a:r>
              <a:rPr lang="ar-EG" sz="2800" kern="0" dirty="0">
                <a:solidFill>
                  <a:srgbClr val="000000"/>
                </a:solidFill>
                <a:ea typeface="Times New Roman" panose="02020603050405020304" pitchFamily="18" charset="0"/>
                <a:cs typeface="Simplified Arabic" panose="02020603050405020304" pitchFamily="18" charset="-78"/>
                <a:sym typeface="Arial"/>
              </a:rPr>
              <a:t> </a:t>
            </a:r>
            <a:r>
              <a:rPr lang="ar-EG" sz="2800" kern="0" dirty="0">
                <a:solidFill>
                  <a:srgbClr val="000000"/>
                </a:solidFill>
                <a:highlight>
                  <a:srgbClr val="FFFF00"/>
                </a:highlight>
                <a:ea typeface="Times New Roman" panose="02020603050405020304" pitchFamily="18" charset="0"/>
                <a:cs typeface="Simplified Arabic" panose="02020603050405020304" pitchFamily="18" charset="-78"/>
                <a:sym typeface="Arial"/>
              </a:rPr>
              <a:t>قيادة الابداع:</a:t>
            </a:r>
          </a:p>
          <a:p>
            <a:pPr indent="540385" algn="just" rtl="1">
              <a:lnSpc>
                <a:spcPct val="115000"/>
              </a:lnSpc>
              <a:spcAft>
                <a:spcPts val="800"/>
              </a:spcAft>
              <a:buClr>
                <a:srgbClr val="000000"/>
              </a:buClr>
              <a:buFont typeface="Arial"/>
              <a:buNone/>
            </a:pPr>
            <a:r>
              <a:rPr lang="ar-SA" sz="2800" kern="0" dirty="0">
                <a:solidFill>
                  <a:srgbClr val="000000"/>
                </a:solidFill>
                <a:ea typeface="Times New Roman" panose="02020603050405020304" pitchFamily="18" charset="0"/>
                <a:cs typeface="Simplified Arabic" panose="02020603050405020304" pitchFamily="18" charset="-78"/>
                <a:sym typeface="Arial"/>
              </a:rPr>
              <a:t>إنه لتطوير المؤسسات الصغيرة والمتوسطة لأداء الدور المنوط بها في التنمية والقضاء على البطالة يجب تحاشي دور المقلد للمؤسسات الأخرى والمتواجدة محليا وخارجيا، واللجوء إلى الإبداع والابتكار باعتباره عامل تنمية وتطوير للمؤسسات، ويتطلب ذلك بناء استراتيجية الابتكار لدى هذه المؤسسات، وكذا الاستفادة من التجارب العالمية في هذا المجال. فالظروف التي تعمل فيها المؤسسات حاليا متغيرة ومعقدة تفرض على هذه الأخيرة مواجهة هذه التغيرات بسرعة وبكفاءة وفعالية، مما يتطلب قدرات إبداعية عالية حتى تتمتع هذه المؤسسات بفوائد الإبداع التي تكون أحيانا كثيرة، طويلة الآجل ولكنها تحقق الميزة التنافسية المطلوبة.</a:t>
            </a:r>
            <a:endParaRPr lang="en-GB" sz="28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90820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143BBCD6-A7B8-AF29-6C6E-CA2F1D583B8A}"/>
              </a:ext>
            </a:extLst>
          </p:cNvPr>
          <p:cNvSpPr txBox="1"/>
          <p:nvPr/>
        </p:nvSpPr>
        <p:spPr>
          <a:xfrm>
            <a:off x="596759" y="1599471"/>
            <a:ext cx="10625587" cy="5632311"/>
          </a:xfrm>
          <a:prstGeom prst="rect">
            <a:avLst/>
          </a:prstGeom>
          <a:noFill/>
        </p:spPr>
        <p:txBody>
          <a:bodyPr wrap="square">
            <a:spAutoFit/>
          </a:bodyPr>
          <a:lstStyle/>
          <a:p>
            <a:pPr algn="just" fontAlgn="base">
              <a:buClr>
                <a:srgbClr val="000000"/>
              </a:buClr>
              <a:buFont typeface="Arial"/>
              <a:buNone/>
            </a:pPr>
            <a:r>
              <a:rPr lang="ar-EG" sz="3600" kern="0" dirty="0">
                <a:solidFill>
                  <a:srgbClr val="333333"/>
                </a:solidFill>
                <a:latin typeface="Tahoma" panose="020B0604030504040204" pitchFamily="34" charset="0"/>
                <a:sym typeface="Arial"/>
              </a:rPr>
              <a:t>إدارة  الصراع:                                                              </a:t>
            </a:r>
          </a:p>
          <a:p>
            <a:pPr algn="just" fontAlgn="base">
              <a:buClr>
                <a:srgbClr val="000000"/>
              </a:buClr>
              <a:buFont typeface="Arial"/>
              <a:buNone/>
            </a:pPr>
            <a:r>
              <a:rPr lang="ar-EG" sz="3600" kern="0" dirty="0">
                <a:solidFill>
                  <a:srgbClr val="333333"/>
                </a:solidFill>
                <a:latin typeface="Tahoma" panose="020B0604030504040204" pitchFamily="34" charset="0"/>
                <a:sym typeface="Arial"/>
              </a:rPr>
              <a:t>    الصراع جزء من حياتنا اليومية في الواقع هو يحث حتى في أفضل العلاقات ويمكن أن يثور في شكل جدل مع صديق او خلاف مع رئيس العمل حول أفضل طريقة للقيام بمهمة ما او سوء تفاهم بين افراد الأسرة وعندما يواجه الناس موقفا مولدا للصراع فان منهم من يلجئون الى السلوك العدواني ومنهم من يستشيطون غضبا من داخلهم لكن يبقون هادئين ويعاقبون الشخص المتسبب في غضبهم بصمتهم لا يمكننا ان نتجنب الصراع ابدا لكن يمكننا ان نتعامل معه بنجاح.                     </a:t>
            </a:r>
          </a:p>
          <a:p>
            <a:pPr algn="just" fontAlgn="base">
              <a:buClr>
                <a:srgbClr val="000000"/>
              </a:buClr>
              <a:buFont typeface="Arial"/>
              <a:buNone/>
            </a:pPr>
            <a:r>
              <a:rPr lang="ar-EG" sz="3600" kern="0" dirty="0">
                <a:solidFill>
                  <a:srgbClr val="333333"/>
                </a:solidFill>
                <a:latin typeface="Tahoma" panose="020B0604030504040204" pitchFamily="34" charset="0"/>
                <a:sym typeface="Arial"/>
              </a:rPr>
              <a:t> .                      </a:t>
            </a:r>
          </a:p>
          <a:p>
            <a:pPr algn="just" fontAlgn="base">
              <a:buClr>
                <a:srgbClr val="000000"/>
              </a:buClr>
              <a:buFont typeface="Arial"/>
              <a:buNone/>
            </a:pPr>
            <a:endParaRPr lang="ar-EG" sz="3600" kern="0" dirty="0">
              <a:solidFill>
                <a:srgbClr val="333333"/>
              </a:solidFill>
              <a:latin typeface="Tahoma" panose="020B0604030504040204" pitchFamily="34" charset="0"/>
              <a:sym typeface="Arial"/>
            </a:endParaRPr>
          </a:p>
        </p:txBody>
      </p:sp>
    </p:spTree>
    <p:extLst>
      <p:ext uri="{BB962C8B-B14F-4D97-AF65-F5344CB8AC3E}">
        <p14:creationId xmlns:p14="http://schemas.microsoft.com/office/powerpoint/2010/main" val="1787478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AADCA318-E925-284F-A3C5-12172AD78228}"/>
              </a:ext>
            </a:extLst>
          </p:cNvPr>
          <p:cNvSpPr txBox="1"/>
          <p:nvPr/>
        </p:nvSpPr>
        <p:spPr>
          <a:xfrm>
            <a:off x="2125716" y="1803641"/>
            <a:ext cx="8784976" cy="5447645"/>
          </a:xfrm>
          <a:prstGeom prst="rect">
            <a:avLst/>
          </a:prstGeom>
          <a:noFill/>
        </p:spPr>
        <p:txBody>
          <a:bodyPr wrap="square">
            <a:spAutoFit/>
          </a:bodyPr>
          <a:lstStyle/>
          <a:p>
            <a:pPr algn="r" fontAlgn="base">
              <a:buClr>
                <a:srgbClr val="000000"/>
              </a:buClr>
              <a:buFont typeface="Arial"/>
              <a:buNone/>
            </a:pPr>
            <a:r>
              <a:rPr lang="ar-EG" sz="2400" b="1" kern="0" dirty="0">
                <a:solidFill>
                  <a:srgbClr val="FF0000"/>
                </a:solidFill>
                <a:latin typeface="Tahoma" panose="020B0604030504040204" pitchFamily="34" charset="0"/>
                <a:sym typeface="Arial"/>
              </a:rPr>
              <a:t>ملخص المحاضرة:                                                          </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 1- موضوعات عن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2- وصف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3- أهداف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4- محتوى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5- أنشطة المقرر</a:t>
            </a:r>
          </a:p>
          <a:p>
            <a:pPr algn="r">
              <a:lnSpc>
                <a:spcPct val="150000"/>
              </a:lnSpc>
              <a:buClr>
                <a:srgbClr val="000000"/>
              </a:buClr>
              <a:buFont typeface="Arial"/>
              <a:buNone/>
            </a:pPr>
            <a:r>
              <a:rPr lang="ar-EG" sz="2400" b="1" kern="0" dirty="0">
                <a:solidFill>
                  <a:srgbClr val="FF0000"/>
                </a:solidFill>
                <a:latin typeface="Simplified Arabic" pitchFamily="18" charset="-78"/>
                <a:cs typeface="Simplified Arabic" pitchFamily="18" charset="-78"/>
                <a:sym typeface="Arial"/>
              </a:rPr>
              <a:t>6- مختصر عن موضوعات المقرر</a:t>
            </a:r>
            <a:endParaRPr lang="ar-SA" sz="24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endParaRPr lang="ar-EG" sz="3600" kern="0" dirty="0">
              <a:solidFill>
                <a:srgbClr val="333333"/>
              </a:solidFill>
              <a:latin typeface="Tahoma" panose="020B0604030504040204" pitchFamily="34" charset="0"/>
              <a:sym typeface="Arial"/>
            </a:endParaRPr>
          </a:p>
          <a:p>
            <a:pPr algn="just" fontAlgn="base">
              <a:buClr>
                <a:srgbClr val="000000"/>
              </a:buClr>
              <a:buFont typeface="Arial"/>
              <a:buNone/>
            </a:pPr>
            <a:r>
              <a:rPr lang="ar-EG" sz="3600" kern="0" dirty="0">
                <a:solidFill>
                  <a:srgbClr val="333333"/>
                </a:solidFill>
                <a:latin typeface="Tahoma" panose="020B0604030504040204" pitchFamily="34" charset="0"/>
                <a:sym typeface="Arial"/>
              </a:rPr>
              <a:t> .                      </a:t>
            </a:r>
          </a:p>
          <a:p>
            <a:pPr algn="just" fontAlgn="base">
              <a:buClr>
                <a:srgbClr val="000000"/>
              </a:buClr>
              <a:buFont typeface="Arial"/>
              <a:buNone/>
            </a:pPr>
            <a:endParaRPr lang="ar-EG" sz="3600" kern="0" dirty="0">
              <a:solidFill>
                <a:srgbClr val="333333"/>
              </a:solidFill>
              <a:latin typeface="Tahoma" panose="020B0604030504040204" pitchFamily="34" charset="0"/>
              <a:sym typeface="Arial"/>
            </a:endParaRPr>
          </a:p>
        </p:txBody>
      </p:sp>
    </p:spTree>
    <p:extLst>
      <p:ext uri="{BB962C8B-B14F-4D97-AF65-F5344CB8AC3E}">
        <p14:creationId xmlns:p14="http://schemas.microsoft.com/office/powerpoint/2010/main" val="39319728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9106" y="1284050"/>
            <a:ext cx="11040894" cy="50097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10;p1">
            <a:extLst>
              <a:ext uri="{FF2B5EF4-FFF2-40B4-BE49-F238E27FC236}">
                <a16:creationId xmlns:a16="http://schemas.microsoft.com/office/drawing/2014/main" id="{6D006AD2-3C56-3D9E-C7C5-5F40E304F47E}"/>
              </a:ext>
            </a:extLst>
          </p:cNvPr>
          <p:cNvSpPr/>
          <p:nvPr/>
        </p:nvSpPr>
        <p:spPr>
          <a:xfrm>
            <a:off x="453939" y="564205"/>
            <a:ext cx="570556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التعريفية :  </a:t>
            </a:r>
            <a:r>
              <a:rPr kumimoji="0" lang="ar-EG" sz="2800" b="1" i="0" u="none" strike="noStrike" kern="0" cap="none" spc="0" normalizeH="0" baseline="0" noProof="0" dirty="0">
                <a:ln>
                  <a:noFill/>
                </a:ln>
                <a:solidFill>
                  <a:srgbClr val="FF0000"/>
                </a:solidFill>
                <a:effectLst/>
                <a:uLnTx/>
                <a:uFillTx/>
                <a:latin typeface="Arial"/>
                <a:ea typeface="Calibri" panose="020F0502020204030204" pitchFamily="34" charset="0"/>
                <a:cs typeface="Times New Roman" panose="02020603050405020304" pitchFamily="18" charset="0"/>
                <a:sym typeface="Arial"/>
              </a:rPr>
              <a:t>مقرر قيادات التغيير 721</a:t>
            </a:r>
            <a:endParaRPr kumimoji="0" lang="ar-EG" sz="2800" b="1" i="0" u="none" strike="noStrike" kern="0" cap="none" spc="0" normalizeH="0" baseline="0" noProof="0" dirty="0">
              <a:ln>
                <a:noFill/>
              </a:ln>
              <a:solidFill>
                <a:srgbClr val="FF0000"/>
              </a:solidFill>
              <a:effectLst/>
              <a:uLnTx/>
              <a:uFillTx/>
              <a:latin typeface="Arial"/>
              <a:sym typeface="Arial"/>
            </a:endParaRPr>
          </a:p>
        </p:txBody>
      </p:sp>
      <p:sp>
        <p:nvSpPr>
          <p:cNvPr id="3" name="TextBox 2">
            <a:extLst>
              <a:ext uri="{FF2B5EF4-FFF2-40B4-BE49-F238E27FC236}">
                <a16:creationId xmlns:a16="http://schemas.microsoft.com/office/drawing/2014/main" id="{D276AB08-D7CB-B63E-BDCC-E6EC5A58A432}"/>
              </a:ext>
            </a:extLst>
          </p:cNvPr>
          <p:cNvSpPr txBox="1"/>
          <p:nvPr/>
        </p:nvSpPr>
        <p:spPr>
          <a:xfrm>
            <a:off x="453939" y="1461703"/>
            <a:ext cx="10625587" cy="4832092"/>
          </a:xfrm>
          <a:prstGeom prst="rect">
            <a:avLst/>
          </a:prstGeom>
          <a:noFill/>
        </p:spPr>
        <p:txBody>
          <a:bodyPr wrap="square">
            <a:spAutoFit/>
          </a:bodyPr>
          <a:lstStyle/>
          <a:p>
            <a:pPr algn="r" fontAlgn="base">
              <a:buClr>
                <a:srgbClr val="000000"/>
              </a:buClr>
              <a:buFont typeface="Arial"/>
              <a:buNone/>
            </a:pPr>
            <a:r>
              <a:rPr lang="ar-EG" sz="3600" b="1" kern="0" dirty="0">
                <a:solidFill>
                  <a:srgbClr val="FF0000"/>
                </a:solidFill>
                <a:latin typeface="Tahoma" panose="020B0604030504040204" pitchFamily="34" charset="0"/>
                <a:sym typeface="Arial"/>
              </a:rPr>
              <a:t> مراجع المقرر :</a:t>
            </a:r>
            <a:endParaRPr lang="ar-SA" sz="28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3600" kern="0" dirty="0">
                <a:solidFill>
                  <a:srgbClr val="000000"/>
                </a:solidFill>
                <a:latin typeface="Arial"/>
                <a:cs typeface="Arial"/>
                <a:sym typeface="Arial"/>
              </a:rPr>
              <a:t> </a:t>
            </a:r>
            <a:r>
              <a:rPr lang="ar-EG" sz="3600" kern="0" dirty="0">
                <a:solidFill>
                  <a:srgbClr val="000000"/>
                </a:solidFill>
                <a:latin typeface="Arial"/>
                <a:sym typeface="Arial"/>
              </a:rPr>
              <a:t>- </a:t>
            </a:r>
            <a:r>
              <a:rPr lang="ar-JO" sz="3600" kern="0" dirty="0">
                <a:solidFill>
                  <a:srgbClr val="000000"/>
                </a:solidFill>
                <a:latin typeface="Arial"/>
                <a:sym typeface="Arial"/>
              </a:rPr>
              <a:t>الحريري, رافده(2011 ). إ</a:t>
            </a:r>
            <a:r>
              <a:rPr lang="ar-SA" sz="3600" kern="0" dirty="0">
                <a:solidFill>
                  <a:srgbClr val="000000"/>
                </a:solidFill>
                <a:latin typeface="Arial"/>
                <a:sym typeface="Arial"/>
              </a:rPr>
              <a:t>دارة التغيير في المؤسسات التربوية. عمان: دار الثقافة للنشر والتوزيع.</a:t>
            </a:r>
            <a:r>
              <a:rPr lang="ar-EG" sz="3600" kern="0" dirty="0">
                <a:solidFill>
                  <a:srgbClr val="000000"/>
                </a:solidFill>
                <a:latin typeface="Arial"/>
                <a:sym typeface="Arial"/>
              </a:rPr>
              <a:t>                                            </a:t>
            </a:r>
          </a:p>
          <a:p>
            <a:pPr algn="just" fontAlgn="base">
              <a:buClr>
                <a:srgbClr val="000000"/>
              </a:buClr>
              <a:buFont typeface="Arial"/>
              <a:buNone/>
            </a:pPr>
            <a:endParaRPr lang="en-GB" sz="20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3600" kern="0" dirty="0">
                <a:solidFill>
                  <a:srgbClr val="333333"/>
                </a:solidFill>
                <a:latin typeface="Tahoma" panose="020B0604030504040204" pitchFamily="34" charset="0"/>
                <a:sym typeface="Arial"/>
              </a:rPr>
              <a:t> </a:t>
            </a:r>
            <a:r>
              <a:rPr lang="ar-EG" sz="36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36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a:p>
            <a:pPr algn="just" fontAlgn="base">
              <a:buClr>
                <a:srgbClr val="000000"/>
              </a:buClr>
              <a:buFont typeface="Arial"/>
              <a:buNone/>
            </a:pPr>
            <a:r>
              <a:rPr lang="ar-EG" sz="3600" kern="0" dirty="0">
                <a:solidFill>
                  <a:srgbClr val="333333"/>
                </a:solidFill>
                <a:latin typeface="Tahoma" panose="020B0604030504040204" pitchFamily="34" charset="0"/>
                <a:sym typeface="Arial"/>
              </a:rPr>
              <a:t> .                      </a:t>
            </a:r>
          </a:p>
          <a:p>
            <a:pPr algn="just" fontAlgn="base">
              <a:buClr>
                <a:srgbClr val="000000"/>
              </a:buClr>
              <a:buFont typeface="Arial"/>
              <a:buNone/>
            </a:pPr>
            <a:endParaRPr lang="ar-EG" sz="3600" kern="0" dirty="0">
              <a:solidFill>
                <a:srgbClr val="333333"/>
              </a:solidFill>
              <a:latin typeface="Tahoma" panose="020B0604030504040204" pitchFamily="34" charset="0"/>
              <a:sym typeface="Arial"/>
            </a:endParaRPr>
          </a:p>
        </p:txBody>
      </p:sp>
    </p:spTree>
    <p:extLst>
      <p:ext uri="{BB962C8B-B14F-4D97-AF65-F5344CB8AC3E}">
        <p14:creationId xmlns:p14="http://schemas.microsoft.com/office/powerpoint/2010/main" val="642189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TotalTime>
  <Words>2071</Words>
  <Application>Microsoft Office PowerPoint</Application>
  <PresentationFormat>Widescreen</PresentationFormat>
  <Paragraphs>240</Paragraphs>
  <Slides>23</Slides>
  <Notes>2</Notes>
  <HiddenSlides>0</HiddenSlides>
  <MMClips>4</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23</vt:i4>
      </vt:variant>
    </vt:vector>
  </HeadingPairs>
  <TitlesOfParts>
    <vt:vector size="34" baseType="lpstr">
      <vt:lpstr>Arial</vt:lpstr>
      <vt:lpstr>Calibri</vt:lpstr>
      <vt:lpstr>Calibri Light</vt:lpstr>
      <vt:lpstr>DIN REGULAR</vt:lpstr>
      <vt:lpstr>Simplified Arabic</vt:lpstr>
      <vt:lpstr>Symbol</vt:lpstr>
      <vt:lpstr>Tahoma</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مؤمن محمد محمدى مخلص</dc:creator>
  <cp:lastModifiedBy>Hazem El Gamal - AFAF/Site</cp:lastModifiedBy>
  <cp:revision>9</cp:revision>
  <dcterms:created xsi:type="dcterms:W3CDTF">2023-09-14T20:58:05Z</dcterms:created>
  <dcterms:modified xsi:type="dcterms:W3CDTF">2023-09-28T22:15:30Z</dcterms:modified>
</cp:coreProperties>
</file>