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496" r:id="rId6"/>
    <p:sldId id="271" r:id="rId7"/>
    <p:sldId id="256"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 id="595" r:id="rId28"/>
    <p:sldId id="596" r:id="rId29"/>
    <p:sldId id="597" r:id="rId30"/>
    <p:sldId id="598" r:id="rId31"/>
    <p:sldId id="599" r:id="rId32"/>
    <p:sldId id="600" r:id="rId33"/>
    <p:sldId id="601" r:id="rId34"/>
    <p:sldId id="602" r:id="rId35"/>
    <p:sldId id="604" r:id="rId36"/>
    <p:sldId id="605" r:id="rId37"/>
    <p:sldId id="606" r:id="rId38"/>
    <p:sldId id="607" r:id="rId39"/>
    <p:sldId id="603" r:id="rId40"/>
    <p:sldId id="608" r:id="rId41"/>
    <p:sldId id="609" r:id="rId42"/>
    <p:sldId id="529" r:id="rId43"/>
    <p:sldId id="610" r:id="rId44"/>
    <p:sldId id="61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271"/>
            <p14:sldId id="256"/>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4"/>
            <p14:sldId id="605"/>
            <p14:sldId id="606"/>
            <p14:sldId id="607"/>
            <p14:sldId id="603"/>
            <p14:sldId id="608"/>
            <p14:sldId id="609"/>
            <p14:sldId id="529"/>
            <p14:sldId id="610"/>
            <p14:sldId id="6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6"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77"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DFD5F4-E602-45B0-8761-9547A82FCF06}" type="doc">
      <dgm:prSet loTypeId="urn:microsoft.com/office/officeart/2005/8/layout/cycle4" loCatId="cycle" qsTypeId="urn:microsoft.com/office/officeart/2005/8/quickstyle/simple1" qsCatId="simple" csTypeId="urn:microsoft.com/office/officeart/2005/8/colors/accent1_5" csCatId="accent1" phldr="1"/>
      <dgm:spPr/>
      <dgm:t>
        <a:bodyPr/>
        <a:lstStyle/>
        <a:p>
          <a:endParaRPr lang="en-US"/>
        </a:p>
      </dgm:t>
    </dgm:pt>
    <dgm:pt modelId="{B7D483BB-F40D-4F51-B92B-A1D6FEA5109D}">
      <dgm:prSet phldrT="[Text]"/>
      <dgm:spPr/>
      <dgm:t>
        <a:bodyPr/>
        <a:lstStyle/>
        <a:p>
          <a:r>
            <a:rPr lang="ar-EG" dirty="0" smtClean="0"/>
            <a:t>تواصل لفظي</a:t>
          </a:r>
          <a:endParaRPr lang="en-US" dirty="0"/>
        </a:p>
      </dgm:t>
    </dgm:pt>
    <dgm:pt modelId="{966CA3A4-590E-49A1-B0CE-AAA5BA2BB598}" type="parTrans" cxnId="{DFA0459F-8AE4-4379-8126-71FF56C9BA82}">
      <dgm:prSet/>
      <dgm:spPr/>
      <dgm:t>
        <a:bodyPr/>
        <a:lstStyle/>
        <a:p>
          <a:endParaRPr lang="en-US"/>
        </a:p>
      </dgm:t>
    </dgm:pt>
    <dgm:pt modelId="{B24FA07F-2EB7-4CA5-A1B7-7BE6E01EC636}" type="sibTrans" cxnId="{DFA0459F-8AE4-4379-8126-71FF56C9BA82}">
      <dgm:prSet/>
      <dgm:spPr/>
      <dgm:t>
        <a:bodyPr/>
        <a:lstStyle/>
        <a:p>
          <a:endParaRPr lang="en-US"/>
        </a:p>
      </dgm:t>
    </dgm:pt>
    <dgm:pt modelId="{A3156374-51E6-4E70-A6B2-A686740199B5}">
      <dgm:prSet phldrT="[Text]"/>
      <dgm:spPr/>
      <dgm:t>
        <a:bodyPr/>
        <a:lstStyle/>
        <a:p>
          <a:r>
            <a:rPr lang="en-US" dirty="0" smtClean="0"/>
            <a:t>Verbal communication</a:t>
          </a:r>
          <a:endParaRPr lang="en-US" dirty="0"/>
        </a:p>
      </dgm:t>
    </dgm:pt>
    <dgm:pt modelId="{62F753ED-3AD4-4F43-A683-0636A28A2195}" type="parTrans" cxnId="{C89BC9E8-CA29-49D4-9EFA-9B51DDB12D04}">
      <dgm:prSet/>
      <dgm:spPr/>
      <dgm:t>
        <a:bodyPr/>
        <a:lstStyle/>
        <a:p>
          <a:endParaRPr lang="en-US"/>
        </a:p>
      </dgm:t>
    </dgm:pt>
    <dgm:pt modelId="{654D2EC2-0629-4412-B9F8-49A613DB8E59}" type="sibTrans" cxnId="{C89BC9E8-CA29-49D4-9EFA-9B51DDB12D04}">
      <dgm:prSet/>
      <dgm:spPr/>
      <dgm:t>
        <a:bodyPr/>
        <a:lstStyle/>
        <a:p>
          <a:endParaRPr lang="en-US"/>
        </a:p>
      </dgm:t>
    </dgm:pt>
    <dgm:pt modelId="{6EA825EE-A796-4F5D-B81C-9A81D3BB332E}">
      <dgm:prSet phldrT="[Text]"/>
      <dgm:spPr/>
      <dgm:t>
        <a:bodyPr/>
        <a:lstStyle/>
        <a:p>
          <a:r>
            <a:rPr lang="ar-EG" dirty="0" smtClean="0"/>
            <a:t>تواصل غير لفظي</a:t>
          </a:r>
          <a:endParaRPr lang="en-US" dirty="0"/>
        </a:p>
      </dgm:t>
    </dgm:pt>
    <dgm:pt modelId="{99493860-48D1-4F5B-A0E6-2E4E71D9F3C1}" type="parTrans" cxnId="{4E2B576B-A4F9-4A11-8701-AADD4D1B57B8}">
      <dgm:prSet/>
      <dgm:spPr/>
      <dgm:t>
        <a:bodyPr/>
        <a:lstStyle/>
        <a:p>
          <a:endParaRPr lang="en-US"/>
        </a:p>
      </dgm:t>
    </dgm:pt>
    <dgm:pt modelId="{80EC4037-771B-484A-A136-27A4B45E13BB}" type="sibTrans" cxnId="{4E2B576B-A4F9-4A11-8701-AADD4D1B57B8}">
      <dgm:prSet/>
      <dgm:spPr/>
      <dgm:t>
        <a:bodyPr/>
        <a:lstStyle/>
        <a:p>
          <a:endParaRPr lang="en-US"/>
        </a:p>
      </dgm:t>
    </dgm:pt>
    <dgm:pt modelId="{0615C2F2-D424-41DC-8D8A-5631A05D1B19}">
      <dgm:prSet phldrT="[Text]"/>
      <dgm:spPr/>
      <dgm:t>
        <a:bodyPr/>
        <a:lstStyle/>
        <a:p>
          <a:r>
            <a:rPr lang="en-US" dirty="0" smtClean="0"/>
            <a:t>Nonverbal communication</a:t>
          </a:r>
          <a:endParaRPr lang="en-US" dirty="0"/>
        </a:p>
      </dgm:t>
    </dgm:pt>
    <dgm:pt modelId="{366825C2-6B0C-427C-9288-E0504B04B4F5}" type="parTrans" cxnId="{CA32A6AF-6853-4D92-926D-323292124415}">
      <dgm:prSet/>
      <dgm:spPr/>
      <dgm:t>
        <a:bodyPr/>
        <a:lstStyle/>
        <a:p>
          <a:endParaRPr lang="en-US"/>
        </a:p>
      </dgm:t>
    </dgm:pt>
    <dgm:pt modelId="{10849DEA-5E22-447D-8C8A-176C3F1451D8}" type="sibTrans" cxnId="{CA32A6AF-6853-4D92-926D-323292124415}">
      <dgm:prSet/>
      <dgm:spPr/>
      <dgm:t>
        <a:bodyPr/>
        <a:lstStyle/>
        <a:p>
          <a:endParaRPr lang="en-US"/>
        </a:p>
      </dgm:t>
    </dgm:pt>
    <dgm:pt modelId="{643371D2-BE7B-4DB9-80C4-AADA679554A1}">
      <dgm:prSet phldrT="[Text]"/>
      <dgm:spPr/>
      <dgm:t>
        <a:bodyPr/>
        <a:lstStyle/>
        <a:p>
          <a:r>
            <a:rPr lang="ar-EG" dirty="0" smtClean="0"/>
            <a:t>تأثيرهم على المهن</a:t>
          </a:r>
          <a:endParaRPr lang="en-US" dirty="0"/>
        </a:p>
      </dgm:t>
    </dgm:pt>
    <dgm:pt modelId="{AC2EF7E7-D58E-4843-BD06-FB8AD5B97574}" type="parTrans" cxnId="{AD9B5936-9F95-477B-875B-349B1A8346C0}">
      <dgm:prSet/>
      <dgm:spPr/>
      <dgm:t>
        <a:bodyPr/>
        <a:lstStyle/>
        <a:p>
          <a:endParaRPr lang="en-US"/>
        </a:p>
      </dgm:t>
    </dgm:pt>
    <dgm:pt modelId="{9BD413ED-86AD-4353-B4F6-1B80DFE9DB7C}" type="sibTrans" cxnId="{AD9B5936-9F95-477B-875B-349B1A8346C0}">
      <dgm:prSet/>
      <dgm:spPr/>
      <dgm:t>
        <a:bodyPr/>
        <a:lstStyle/>
        <a:p>
          <a:endParaRPr lang="en-US"/>
        </a:p>
      </dgm:t>
    </dgm:pt>
    <dgm:pt modelId="{6760FAC1-F0B1-4CA1-A416-25F2C2B08328}">
      <dgm:prSet phldrT="[Text]" custT="1"/>
      <dgm:spPr/>
      <dgm:t>
        <a:bodyPr/>
        <a:lstStyle/>
        <a:p>
          <a:r>
            <a:rPr lang="en-US" sz="2000" dirty="0" smtClean="0">
              <a:latin typeface="Times New Roman"/>
              <a:cs typeface="Times New Roman"/>
            </a:rPr>
            <a:t>Their</a:t>
          </a:r>
          <a:r>
            <a:rPr lang="en-US" sz="2000" spc="-15" dirty="0" smtClean="0">
              <a:latin typeface="Times New Roman"/>
              <a:cs typeface="Times New Roman"/>
            </a:rPr>
            <a:t> </a:t>
          </a:r>
          <a:r>
            <a:rPr lang="en-US" sz="2000" spc="-10" dirty="0" smtClean="0">
              <a:latin typeface="Times New Roman"/>
              <a:cs typeface="Times New Roman"/>
            </a:rPr>
            <a:t>Impact </a:t>
          </a:r>
          <a:r>
            <a:rPr lang="en-US" sz="2000" dirty="0" smtClean="0">
              <a:latin typeface="Times New Roman"/>
              <a:cs typeface="Times New Roman"/>
            </a:rPr>
            <a:t>on</a:t>
          </a:r>
          <a:r>
            <a:rPr lang="en-US" sz="2000" spc="-45" dirty="0" smtClean="0">
              <a:latin typeface="Times New Roman"/>
              <a:cs typeface="Times New Roman"/>
            </a:rPr>
            <a:t> </a:t>
          </a:r>
          <a:r>
            <a:rPr lang="en-US" sz="2000" spc="-10" dirty="0" smtClean="0">
              <a:latin typeface="Times New Roman"/>
              <a:cs typeface="Times New Roman"/>
            </a:rPr>
            <a:t>Professions</a:t>
          </a:r>
          <a:endParaRPr lang="en-US" sz="2000" b="1" dirty="0"/>
        </a:p>
      </dgm:t>
    </dgm:pt>
    <dgm:pt modelId="{AAB4C9FE-59DE-4BFA-86DA-489042078196}" type="parTrans" cxnId="{B4677EEA-8465-4183-85DA-FF1D32F712AC}">
      <dgm:prSet/>
      <dgm:spPr/>
      <dgm:t>
        <a:bodyPr/>
        <a:lstStyle/>
        <a:p>
          <a:endParaRPr lang="en-US"/>
        </a:p>
      </dgm:t>
    </dgm:pt>
    <dgm:pt modelId="{D40B3D3D-1954-4C72-8E6F-6CCAE8D987A3}" type="sibTrans" cxnId="{B4677EEA-8465-4183-85DA-FF1D32F712AC}">
      <dgm:prSet/>
      <dgm:spPr/>
      <dgm:t>
        <a:bodyPr/>
        <a:lstStyle/>
        <a:p>
          <a:endParaRPr lang="en-US"/>
        </a:p>
      </dgm:t>
    </dgm:pt>
    <dgm:pt modelId="{8F6F9A23-32BF-48A4-BB3B-0252A2F9AE99}">
      <dgm:prSet phldrT="[Text]"/>
      <dgm:spPr/>
      <dgm:t>
        <a:bodyPr/>
        <a:lstStyle/>
        <a:p>
          <a:r>
            <a:rPr lang="ar-EG" dirty="0" smtClean="0"/>
            <a:t>العلاقة بين اللفظي والغير لفظي</a:t>
          </a:r>
          <a:endParaRPr lang="en-US" dirty="0"/>
        </a:p>
      </dgm:t>
    </dgm:pt>
    <dgm:pt modelId="{508DBB3E-662D-438C-B5D7-120E86D4456B}" type="parTrans" cxnId="{64379C80-B59E-4184-9B2C-55F6040F4AAB}">
      <dgm:prSet/>
      <dgm:spPr/>
      <dgm:t>
        <a:bodyPr/>
        <a:lstStyle/>
        <a:p>
          <a:endParaRPr lang="en-US"/>
        </a:p>
      </dgm:t>
    </dgm:pt>
    <dgm:pt modelId="{DF935A39-E864-49E3-9584-5B48F521B71B}" type="sibTrans" cxnId="{64379C80-B59E-4184-9B2C-55F6040F4AAB}">
      <dgm:prSet/>
      <dgm:spPr/>
      <dgm:t>
        <a:bodyPr/>
        <a:lstStyle/>
        <a:p>
          <a:endParaRPr lang="en-US"/>
        </a:p>
      </dgm:t>
    </dgm:pt>
    <dgm:pt modelId="{D27321B3-E478-4391-BC84-AAAB8FBE0384}">
      <dgm:prSet phldrT="[Text]" custT="1"/>
      <dgm:spPr/>
      <dgm:t>
        <a:bodyPr/>
        <a:lstStyle/>
        <a:p>
          <a:r>
            <a:rPr lang="en-US" sz="2000" b="0" dirty="0" smtClean="0"/>
            <a:t>Relations between verbal and nonverbal</a:t>
          </a:r>
          <a:endParaRPr lang="en-US" sz="2000" b="0" dirty="0"/>
        </a:p>
      </dgm:t>
    </dgm:pt>
    <dgm:pt modelId="{26F1EC8A-B66D-48C1-984B-CEC91B734AC3}" type="parTrans" cxnId="{5DBE1213-53C2-474D-8D1B-54F5E63D519C}">
      <dgm:prSet/>
      <dgm:spPr/>
      <dgm:t>
        <a:bodyPr/>
        <a:lstStyle/>
        <a:p>
          <a:endParaRPr lang="en-US"/>
        </a:p>
      </dgm:t>
    </dgm:pt>
    <dgm:pt modelId="{2A0D7F47-3479-45B8-BF68-6558C6ADA3EE}" type="sibTrans" cxnId="{5DBE1213-53C2-474D-8D1B-54F5E63D519C}">
      <dgm:prSet/>
      <dgm:spPr/>
      <dgm:t>
        <a:bodyPr/>
        <a:lstStyle/>
        <a:p>
          <a:endParaRPr lang="en-US"/>
        </a:p>
      </dgm:t>
    </dgm:pt>
    <dgm:pt modelId="{9F993CCE-DD80-475B-99AE-107168ECCE53}" type="pres">
      <dgm:prSet presAssocID="{D1DFD5F4-E602-45B0-8761-9547A82FCF06}" presName="cycleMatrixDiagram" presStyleCnt="0">
        <dgm:presLayoutVars>
          <dgm:chMax val="1"/>
          <dgm:dir/>
          <dgm:animLvl val="lvl"/>
          <dgm:resizeHandles val="exact"/>
        </dgm:presLayoutVars>
      </dgm:prSet>
      <dgm:spPr/>
      <dgm:t>
        <a:bodyPr/>
        <a:lstStyle/>
        <a:p>
          <a:endParaRPr lang="en-US"/>
        </a:p>
      </dgm:t>
    </dgm:pt>
    <dgm:pt modelId="{3913CFC7-B220-4A43-A2B4-5492F104201A}" type="pres">
      <dgm:prSet presAssocID="{D1DFD5F4-E602-45B0-8761-9547A82FCF06}" presName="children" presStyleCnt="0"/>
      <dgm:spPr/>
    </dgm:pt>
    <dgm:pt modelId="{49BD9481-EF62-4B12-922F-F447E50DB267}" type="pres">
      <dgm:prSet presAssocID="{D1DFD5F4-E602-45B0-8761-9547A82FCF06}" presName="child1group" presStyleCnt="0"/>
      <dgm:spPr/>
    </dgm:pt>
    <dgm:pt modelId="{2681FCB9-74FC-45EF-A34A-21C350FB83AB}" type="pres">
      <dgm:prSet presAssocID="{D1DFD5F4-E602-45B0-8761-9547A82FCF06}" presName="child1" presStyleLbl="bgAcc1" presStyleIdx="0" presStyleCnt="4"/>
      <dgm:spPr/>
      <dgm:t>
        <a:bodyPr/>
        <a:lstStyle/>
        <a:p>
          <a:endParaRPr lang="en-US"/>
        </a:p>
      </dgm:t>
    </dgm:pt>
    <dgm:pt modelId="{A2BC6F5B-4314-4FEF-8E0B-2E6C00D3EE10}" type="pres">
      <dgm:prSet presAssocID="{D1DFD5F4-E602-45B0-8761-9547A82FCF06}" presName="child1Text" presStyleLbl="bgAcc1" presStyleIdx="0" presStyleCnt="4">
        <dgm:presLayoutVars>
          <dgm:bulletEnabled val="1"/>
        </dgm:presLayoutVars>
      </dgm:prSet>
      <dgm:spPr/>
      <dgm:t>
        <a:bodyPr/>
        <a:lstStyle/>
        <a:p>
          <a:endParaRPr lang="en-US"/>
        </a:p>
      </dgm:t>
    </dgm:pt>
    <dgm:pt modelId="{B3CF23D0-F98E-4A4D-AAB7-E6E6056967F0}" type="pres">
      <dgm:prSet presAssocID="{D1DFD5F4-E602-45B0-8761-9547A82FCF06}" presName="child2group" presStyleCnt="0"/>
      <dgm:spPr/>
    </dgm:pt>
    <dgm:pt modelId="{B08F72BE-AD45-438C-912F-6CDDDEBACFD0}" type="pres">
      <dgm:prSet presAssocID="{D1DFD5F4-E602-45B0-8761-9547A82FCF06}" presName="child2" presStyleLbl="bgAcc1" presStyleIdx="1" presStyleCnt="4"/>
      <dgm:spPr/>
      <dgm:t>
        <a:bodyPr/>
        <a:lstStyle/>
        <a:p>
          <a:endParaRPr lang="en-US"/>
        </a:p>
      </dgm:t>
    </dgm:pt>
    <dgm:pt modelId="{5F986F13-87A7-4E0F-ADD8-1979ABE08932}" type="pres">
      <dgm:prSet presAssocID="{D1DFD5F4-E602-45B0-8761-9547A82FCF06}" presName="child2Text" presStyleLbl="bgAcc1" presStyleIdx="1" presStyleCnt="4">
        <dgm:presLayoutVars>
          <dgm:bulletEnabled val="1"/>
        </dgm:presLayoutVars>
      </dgm:prSet>
      <dgm:spPr/>
      <dgm:t>
        <a:bodyPr/>
        <a:lstStyle/>
        <a:p>
          <a:endParaRPr lang="en-US"/>
        </a:p>
      </dgm:t>
    </dgm:pt>
    <dgm:pt modelId="{E3A7A352-0545-42FF-85A6-3747B57D2553}" type="pres">
      <dgm:prSet presAssocID="{D1DFD5F4-E602-45B0-8761-9547A82FCF06}" presName="child3group" presStyleCnt="0"/>
      <dgm:spPr/>
    </dgm:pt>
    <dgm:pt modelId="{1A07C6E5-1BC6-4F01-B5B7-F4D71FD0EF80}" type="pres">
      <dgm:prSet presAssocID="{D1DFD5F4-E602-45B0-8761-9547A82FCF06}" presName="child3" presStyleLbl="bgAcc1" presStyleIdx="2" presStyleCnt="4" custScaleX="161140" custLinFactNeighborX="24030"/>
      <dgm:spPr/>
      <dgm:t>
        <a:bodyPr/>
        <a:lstStyle/>
        <a:p>
          <a:endParaRPr lang="en-US"/>
        </a:p>
      </dgm:t>
    </dgm:pt>
    <dgm:pt modelId="{E183925E-3775-4EEF-B3EC-D534AD6B81DF}" type="pres">
      <dgm:prSet presAssocID="{D1DFD5F4-E602-45B0-8761-9547A82FCF06}" presName="child3Text" presStyleLbl="bgAcc1" presStyleIdx="2" presStyleCnt="4">
        <dgm:presLayoutVars>
          <dgm:bulletEnabled val="1"/>
        </dgm:presLayoutVars>
      </dgm:prSet>
      <dgm:spPr/>
      <dgm:t>
        <a:bodyPr/>
        <a:lstStyle/>
        <a:p>
          <a:endParaRPr lang="en-US"/>
        </a:p>
      </dgm:t>
    </dgm:pt>
    <dgm:pt modelId="{69FBE603-71D0-4AD9-8350-FAAE095F105A}" type="pres">
      <dgm:prSet presAssocID="{D1DFD5F4-E602-45B0-8761-9547A82FCF06}" presName="child4group" presStyleCnt="0"/>
      <dgm:spPr/>
    </dgm:pt>
    <dgm:pt modelId="{D6F07371-1B4F-402C-8C55-A18B9D292F6A}" type="pres">
      <dgm:prSet presAssocID="{D1DFD5F4-E602-45B0-8761-9547A82FCF06}" presName="child4" presStyleLbl="bgAcc1" presStyleIdx="3" presStyleCnt="4" custScaleX="152093"/>
      <dgm:spPr/>
      <dgm:t>
        <a:bodyPr/>
        <a:lstStyle/>
        <a:p>
          <a:endParaRPr lang="en-US"/>
        </a:p>
      </dgm:t>
    </dgm:pt>
    <dgm:pt modelId="{86EAAE23-7861-4812-B9C1-01E24BFCD5ED}" type="pres">
      <dgm:prSet presAssocID="{D1DFD5F4-E602-45B0-8761-9547A82FCF06}" presName="child4Text" presStyleLbl="bgAcc1" presStyleIdx="3" presStyleCnt="4">
        <dgm:presLayoutVars>
          <dgm:bulletEnabled val="1"/>
        </dgm:presLayoutVars>
      </dgm:prSet>
      <dgm:spPr/>
      <dgm:t>
        <a:bodyPr/>
        <a:lstStyle/>
        <a:p>
          <a:endParaRPr lang="en-US"/>
        </a:p>
      </dgm:t>
    </dgm:pt>
    <dgm:pt modelId="{105FC9D1-6636-408D-9344-8BC4ED00E9DC}" type="pres">
      <dgm:prSet presAssocID="{D1DFD5F4-E602-45B0-8761-9547A82FCF06}" presName="childPlaceholder" presStyleCnt="0"/>
      <dgm:spPr/>
    </dgm:pt>
    <dgm:pt modelId="{95D78126-3051-4121-BB1D-5E6997C3D39D}" type="pres">
      <dgm:prSet presAssocID="{D1DFD5F4-E602-45B0-8761-9547A82FCF06}" presName="circle" presStyleCnt="0"/>
      <dgm:spPr/>
    </dgm:pt>
    <dgm:pt modelId="{46CBD76D-A70A-4E1D-A060-0B7769A4FDA3}" type="pres">
      <dgm:prSet presAssocID="{D1DFD5F4-E602-45B0-8761-9547A82FCF06}" presName="quadrant1" presStyleLbl="node1" presStyleIdx="0" presStyleCnt="4">
        <dgm:presLayoutVars>
          <dgm:chMax val="1"/>
          <dgm:bulletEnabled val="1"/>
        </dgm:presLayoutVars>
      </dgm:prSet>
      <dgm:spPr/>
      <dgm:t>
        <a:bodyPr/>
        <a:lstStyle/>
        <a:p>
          <a:endParaRPr lang="en-US"/>
        </a:p>
      </dgm:t>
    </dgm:pt>
    <dgm:pt modelId="{79A8F044-D02C-4A9A-BDB3-B9A03D1A1D33}" type="pres">
      <dgm:prSet presAssocID="{D1DFD5F4-E602-45B0-8761-9547A82FCF06}" presName="quadrant2" presStyleLbl="node1" presStyleIdx="1" presStyleCnt="4">
        <dgm:presLayoutVars>
          <dgm:chMax val="1"/>
          <dgm:bulletEnabled val="1"/>
        </dgm:presLayoutVars>
      </dgm:prSet>
      <dgm:spPr/>
      <dgm:t>
        <a:bodyPr/>
        <a:lstStyle/>
        <a:p>
          <a:endParaRPr lang="en-US"/>
        </a:p>
      </dgm:t>
    </dgm:pt>
    <dgm:pt modelId="{E4B4EF66-BA06-437A-B24D-F27171BE8B87}" type="pres">
      <dgm:prSet presAssocID="{D1DFD5F4-E602-45B0-8761-9547A82FCF06}" presName="quadrant3" presStyleLbl="node1" presStyleIdx="2" presStyleCnt="4" custLinFactNeighborX="-962" custLinFactNeighborY="-962">
        <dgm:presLayoutVars>
          <dgm:chMax val="1"/>
          <dgm:bulletEnabled val="1"/>
        </dgm:presLayoutVars>
      </dgm:prSet>
      <dgm:spPr/>
      <dgm:t>
        <a:bodyPr/>
        <a:lstStyle/>
        <a:p>
          <a:endParaRPr lang="en-US"/>
        </a:p>
      </dgm:t>
    </dgm:pt>
    <dgm:pt modelId="{CA6ECF1D-3AEA-4142-89FE-165DFD353CC1}" type="pres">
      <dgm:prSet presAssocID="{D1DFD5F4-E602-45B0-8761-9547A82FCF06}" presName="quadrant4" presStyleLbl="node1" presStyleIdx="3" presStyleCnt="4">
        <dgm:presLayoutVars>
          <dgm:chMax val="1"/>
          <dgm:bulletEnabled val="1"/>
        </dgm:presLayoutVars>
      </dgm:prSet>
      <dgm:spPr/>
      <dgm:t>
        <a:bodyPr/>
        <a:lstStyle/>
        <a:p>
          <a:endParaRPr lang="en-US"/>
        </a:p>
      </dgm:t>
    </dgm:pt>
    <dgm:pt modelId="{78A4F578-A2BF-4DF2-8F9A-E0FF237770DB}" type="pres">
      <dgm:prSet presAssocID="{D1DFD5F4-E602-45B0-8761-9547A82FCF06}" presName="quadrantPlaceholder" presStyleCnt="0"/>
      <dgm:spPr/>
    </dgm:pt>
    <dgm:pt modelId="{E0297A41-4EA7-43DC-A0D6-4E56DA797AAF}" type="pres">
      <dgm:prSet presAssocID="{D1DFD5F4-E602-45B0-8761-9547A82FCF06}" presName="center1" presStyleLbl="fgShp" presStyleIdx="0" presStyleCnt="2"/>
      <dgm:spPr/>
    </dgm:pt>
    <dgm:pt modelId="{A3A16D49-44BD-4F25-864E-226F7CA7F4D6}" type="pres">
      <dgm:prSet presAssocID="{D1DFD5F4-E602-45B0-8761-9547A82FCF06}" presName="center2" presStyleLbl="fgShp" presStyleIdx="1" presStyleCnt="2"/>
      <dgm:spPr/>
    </dgm:pt>
  </dgm:ptLst>
  <dgm:cxnLst>
    <dgm:cxn modelId="{E1A1E9CD-5538-46FA-B363-AEF0D1CE9735}" type="presOf" srcId="{0615C2F2-D424-41DC-8D8A-5631A05D1B19}" destId="{B08F72BE-AD45-438C-912F-6CDDDEBACFD0}" srcOrd="0" destOrd="0" presId="urn:microsoft.com/office/officeart/2005/8/layout/cycle4"/>
    <dgm:cxn modelId="{B22FED26-CA71-482A-A0C1-9ABCBB6B4605}" type="presOf" srcId="{D27321B3-E478-4391-BC84-AAAB8FBE0384}" destId="{86EAAE23-7861-4812-B9C1-01E24BFCD5ED}" srcOrd="1" destOrd="0" presId="urn:microsoft.com/office/officeart/2005/8/layout/cycle4"/>
    <dgm:cxn modelId="{64379C80-B59E-4184-9B2C-55F6040F4AAB}" srcId="{D1DFD5F4-E602-45B0-8761-9547A82FCF06}" destId="{8F6F9A23-32BF-48A4-BB3B-0252A2F9AE99}" srcOrd="3" destOrd="0" parTransId="{508DBB3E-662D-438C-B5D7-120E86D4456B}" sibTransId="{DF935A39-E864-49E3-9584-5B48F521B71B}"/>
    <dgm:cxn modelId="{C306EFDB-F517-4823-A67F-B11DA51A5D25}" type="presOf" srcId="{8F6F9A23-32BF-48A4-BB3B-0252A2F9AE99}" destId="{CA6ECF1D-3AEA-4142-89FE-165DFD353CC1}" srcOrd="0" destOrd="0" presId="urn:microsoft.com/office/officeart/2005/8/layout/cycle4"/>
    <dgm:cxn modelId="{C89BC9E8-CA29-49D4-9EFA-9B51DDB12D04}" srcId="{B7D483BB-F40D-4F51-B92B-A1D6FEA5109D}" destId="{A3156374-51E6-4E70-A6B2-A686740199B5}" srcOrd="0" destOrd="0" parTransId="{62F753ED-3AD4-4F43-A683-0636A28A2195}" sibTransId="{654D2EC2-0629-4412-B9F8-49A613DB8E59}"/>
    <dgm:cxn modelId="{2F159453-E43D-4B87-9904-59227ADBB024}" type="presOf" srcId="{B7D483BB-F40D-4F51-B92B-A1D6FEA5109D}" destId="{46CBD76D-A70A-4E1D-A060-0B7769A4FDA3}" srcOrd="0" destOrd="0" presId="urn:microsoft.com/office/officeart/2005/8/layout/cycle4"/>
    <dgm:cxn modelId="{AD9B5936-9F95-477B-875B-349B1A8346C0}" srcId="{D1DFD5F4-E602-45B0-8761-9547A82FCF06}" destId="{643371D2-BE7B-4DB9-80C4-AADA679554A1}" srcOrd="2" destOrd="0" parTransId="{AC2EF7E7-D58E-4843-BD06-FB8AD5B97574}" sibTransId="{9BD413ED-86AD-4353-B4F6-1B80DFE9DB7C}"/>
    <dgm:cxn modelId="{CA32A6AF-6853-4D92-926D-323292124415}" srcId="{6EA825EE-A796-4F5D-B81C-9A81D3BB332E}" destId="{0615C2F2-D424-41DC-8D8A-5631A05D1B19}" srcOrd="0" destOrd="0" parTransId="{366825C2-6B0C-427C-9288-E0504B04B4F5}" sibTransId="{10849DEA-5E22-447D-8C8A-176C3F1451D8}"/>
    <dgm:cxn modelId="{24F919DD-ED31-4BE7-9E70-BC4C2A5ABC6B}" type="presOf" srcId="{0615C2F2-D424-41DC-8D8A-5631A05D1B19}" destId="{5F986F13-87A7-4E0F-ADD8-1979ABE08932}" srcOrd="1" destOrd="0" presId="urn:microsoft.com/office/officeart/2005/8/layout/cycle4"/>
    <dgm:cxn modelId="{4F42DB60-1FE2-4C38-A805-BF77CC31D8D1}" type="presOf" srcId="{D27321B3-E478-4391-BC84-AAAB8FBE0384}" destId="{D6F07371-1B4F-402C-8C55-A18B9D292F6A}" srcOrd="0" destOrd="0" presId="urn:microsoft.com/office/officeart/2005/8/layout/cycle4"/>
    <dgm:cxn modelId="{AE5274CD-C65D-4A0D-8F35-4E54932372C3}" type="presOf" srcId="{A3156374-51E6-4E70-A6B2-A686740199B5}" destId="{2681FCB9-74FC-45EF-A34A-21C350FB83AB}" srcOrd="0" destOrd="0" presId="urn:microsoft.com/office/officeart/2005/8/layout/cycle4"/>
    <dgm:cxn modelId="{B4677EEA-8465-4183-85DA-FF1D32F712AC}" srcId="{643371D2-BE7B-4DB9-80C4-AADA679554A1}" destId="{6760FAC1-F0B1-4CA1-A416-25F2C2B08328}" srcOrd="0" destOrd="0" parTransId="{AAB4C9FE-59DE-4BFA-86DA-489042078196}" sibTransId="{D40B3D3D-1954-4C72-8E6F-6CCAE8D987A3}"/>
    <dgm:cxn modelId="{6B7780C0-4E53-4A1F-B191-1C115949C245}" type="presOf" srcId="{643371D2-BE7B-4DB9-80C4-AADA679554A1}" destId="{E4B4EF66-BA06-437A-B24D-F27171BE8B87}" srcOrd="0" destOrd="0" presId="urn:microsoft.com/office/officeart/2005/8/layout/cycle4"/>
    <dgm:cxn modelId="{508F3247-E279-4BD0-A51A-9EC54B9D0F07}" type="presOf" srcId="{D1DFD5F4-E602-45B0-8761-9547A82FCF06}" destId="{9F993CCE-DD80-475B-99AE-107168ECCE53}" srcOrd="0" destOrd="0" presId="urn:microsoft.com/office/officeart/2005/8/layout/cycle4"/>
    <dgm:cxn modelId="{FC8D556D-4BC9-4FFD-B98B-23D089D97755}" type="presOf" srcId="{6EA825EE-A796-4F5D-B81C-9A81D3BB332E}" destId="{79A8F044-D02C-4A9A-BDB3-B9A03D1A1D33}" srcOrd="0" destOrd="0" presId="urn:microsoft.com/office/officeart/2005/8/layout/cycle4"/>
    <dgm:cxn modelId="{2DE1B1C2-03C3-4F6A-A96E-A71DE3FFF30D}" type="presOf" srcId="{6760FAC1-F0B1-4CA1-A416-25F2C2B08328}" destId="{E183925E-3775-4EEF-B3EC-D534AD6B81DF}" srcOrd="1" destOrd="0" presId="urn:microsoft.com/office/officeart/2005/8/layout/cycle4"/>
    <dgm:cxn modelId="{E7E6DB47-1E99-49AA-AD8A-2EC892593112}" type="presOf" srcId="{A3156374-51E6-4E70-A6B2-A686740199B5}" destId="{A2BC6F5B-4314-4FEF-8E0B-2E6C00D3EE10}" srcOrd="1" destOrd="0" presId="urn:microsoft.com/office/officeart/2005/8/layout/cycle4"/>
    <dgm:cxn modelId="{DFA0459F-8AE4-4379-8126-71FF56C9BA82}" srcId="{D1DFD5F4-E602-45B0-8761-9547A82FCF06}" destId="{B7D483BB-F40D-4F51-B92B-A1D6FEA5109D}" srcOrd="0" destOrd="0" parTransId="{966CA3A4-590E-49A1-B0CE-AAA5BA2BB598}" sibTransId="{B24FA07F-2EB7-4CA5-A1B7-7BE6E01EC636}"/>
    <dgm:cxn modelId="{4E2B576B-A4F9-4A11-8701-AADD4D1B57B8}" srcId="{D1DFD5F4-E602-45B0-8761-9547A82FCF06}" destId="{6EA825EE-A796-4F5D-B81C-9A81D3BB332E}" srcOrd="1" destOrd="0" parTransId="{99493860-48D1-4F5B-A0E6-2E4E71D9F3C1}" sibTransId="{80EC4037-771B-484A-A136-27A4B45E13BB}"/>
    <dgm:cxn modelId="{5DBE1213-53C2-474D-8D1B-54F5E63D519C}" srcId="{8F6F9A23-32BF-48A4-BB3B-0252A2F9AE99}" destId="{D27321B3-E478-4391-BC84-AAAB8FBE0384}" srcOrd="0" destOrd="0" parTransId="{26F1EC8A-B66D-48C1-984B-CEC91B734AC3}" sibTransId="{2A0D7F47-3479-45B8-BF68-6558C6ADA3EE}"/>
    <dgm:cxn modelId="{ED0E6F53-97D8-4E9E-9382-599AC16E4CF2}" type="presOf" srcId="{6760FAC1-F0B1-4CA1-A416-25F2C2B08328}" destId="{1A07C6E5-1BC6-4F01-B5B7-F4D71FD0EF80}" srcOrd="0" destOrd="0" presId="urn:microsoft.com/office/officeart/2005/8/layout/cycle4"/>
    <dgm:cxn modelId="{324B66C2-2839-491D-ACB4-093D24BEA526}" type="presParOf" srcId="{9F993CCE-DD80-475B-99AE-107168ECCE53}" destId="{3913CFC7-B220-4A43-A2B4-5492F104201A}" srcOrd="0" destOrd="0" presId="urn:microsoft.com/office/officeart/2005/8/layout/cycle4"/>
    <dgm:cxn modelId="{F49D822C-4809-4D3F-BD48-CEE9318A16A9}" type="presParOf" srcId="{3913CFC7-B220-4A43-A2B4-5492F104201A}" destId="{49BD9481-EF62-4B12-922F-F447E50DB267}" srcOrd="0" destOrd="0" presId="urn:microsoft.com/office/officeart/2005/8/layout/cycle4"/>
    <dgm:cxn modelId="{199F734D-7FBB-484F-BAF6-8BB55092A20A}" type="presParOf" srcId="{49BD9481-EF62-4B12-922F-F447E50DB267}" destId="{2681FCB9-74FC-45EF-A34A-21C350FB83AB}" srcOrd="0" destOrd="0" presId="urn:microsoft.com/office/officeart/2005/8/layout/cycle4"/>
    <dgm:cxn modelId="{6EB63BF1-0A5E-4A4E-8897-6374B11D3814}" type="presParOf" srcId="{49BD9481-EF62-4B12-922F-F447E50DB267}" destId="{A2BC6F5B-4314-4FEF-8E0B-2E6C00D3EE10}" srcOrd="1" destOrd="0" presId="urn:microsoft.com/office/officeart/2005/8/layout/cycle4"/>
    <dgm:cxn modelId="{3F7CF6C9-6628-4B68-A6C9-17415628DE02}" type="presParOf" srcId="{3913CFC7-B220-4A43-A2B4-5492F104201A}" destId="{B3CF23D0-F98E-4A4D-AAB7-E6E6056967F0}" srcOrd="1" destOrd="0" presId="urn:microsoft.com/office/officeart/2005/8/layout/cycle4"/>
    <dgm:cxn modelId="{AC3A5878-A996-464C-A78A-742D54503EC4}" type="presParOf" srcId="{B3CF23D0-F98E-4A4D-AAB7-E6E6056967F0}" destId="{B08F72BE-AD45-438C-912F-6CDDDEBACFD0}" srcOrd="0" destOrd="0" presId="urn:microsoft.com/office/officeart/2005/8/layout/cycle4"/>
    <dgm:cxn modelId="{B253EC44-A218-400A-8F23-19CD1974658F}" type="presParOf" srcId="{B3CF23D0-F98E-4A4D-AAB7-E6E6056967F0}" destId="{5F986F13-87A7-4E0F-ADD8-1979ABE08932}" srcOrd="1" destOrd="0" presId="urn:microsoft.com/office/officeart/2005/8/layout/cycle4"/>
    <dgm:cxn modelId="{84D50FC2-BA57-42F3-BF2E-B99DAAA42CCE}" type="presParOf" srcId="{3913CFC7-B220-4A43-A2B4-5492F104201A}" destId="{E3A7A352-0545-42FF-85A6-3747B57D2553}" srcOrd="2" destOrd="0" presId="urn:microsoft.com/office/officeart/2005/8/layout/cycle4"/>
    <dgm:cxn modelId="{033C9264-4B0E-4508-A08C-C017029AD99B}" type="presParOf" srcId="{E3A7A352-0545-42FF-85A6-3747B57D2553}" destId="{1A07C6E5-1BC6-4F01-B5B7-F4D71FD0EF80}" srcOrd="0" destOrd="0" presId="urn:microsoft.com/office/officeart/2005/8/layout/cycle4"/>
    <dgm:cxn modelId="{B3FD59DD-5609-441B-B8DB-0E313D92877C}" type="presParOf" srcId="{E3A7A352-0545-42FF-85A6-3747B57D2553}" destId="{E183925E-3775-4EEF-B3EC-D534AD6B81DF}" srcOrd="1" destOrd="0" presId="urn:microsoft.com/office/officeart/2005/8/layout/cycle4"/>
    <dgm:cxn modelId="{9C675A1F-289F-4512-BBB3-352E36E6A369}" type="presParOf" srcId="{3913CFC7-B220-4A43-A2B4-5492F104201A}" destId="{69FBE603-71D0-4AD9-8350-FAAE095F105A}" srcOrd="3" destOrd="0" presId="urn:microsoft.com/office/officeart/2005/8/layout/cycle4"/>
    <dgm:cxn modelId="{B0781DBA-2C42-4740-9BE2-32D48A04C570}" type="presParOf" srcId="{69FBE603-71D0-4AD9-8350-FAAE095F105A}" destId="{D6F07371-1B4F-402C-8C55-A18B9D292F6A}" srcOrd="0" destOrd="0" presId="urn:microsoft.com/office/officeart/2005/8/layout/cycle4"/>
    <dgm:cxn modelId="{40DC2AF5-2897-4166-A4A6-8823D3490BFD}" type="presParOf" srcId="{69FBE603-71D0-4AD9-8350-FAAE095F105A}" destId="{86EAAE23-7861-4812-B9C1-01E24BFCD5ED}" srcOrd="1" destOrd="0" presId="urn:microsoft.com/office/officeart/2005/8/layout/cycle4"/>
    <dgm:cxn modelId="{01C3333B-38EB-4BD1-A3E9-D49B9C17A29E}" type="presParOf" srcId="{3913CFC7-B220-4A43-A2B4-5492F104201A}" destId="{105FC9D1-6636-408D-9344-8BC4ED00E9DC}" srcOrd="4" destOrd="0" presId="urn:microsoft.com/office/officeart/2005/8/layout/cycle4"/>
    <dgm:cxn modelId="{1E20D0A0-4C1E-4736-B8F4-5CAB34975711}" type="presParOf" srcId="{9F993CCE-DD80-475B-99AE-107168ECCE53}" destId="{95D78126-3051-4121-BB1D-5E6997C3D39D}" srcOrd="1" destOrd="0" presId="urn:microsoft.com/office/officeart/2005/8/layout/cycle4"/>
    <dgm:cxn modelId="{0DB9360A-03E5-4098-983E-4194A97FE3B0}" type="presParOf" srcId="{95D78126-3051-4121-BB1D-5E6997C3D39D}" destId="{46CBD76D-A70A-4E1D-A060-0B7769A4FDA3}" srcOrd="0" destOrd="0" presId="urn:microsoft.com/office/officeart/2005/8/layout/cycle4"/>
    <dgm:cxn modelId="{0CA86126-5942-4D90-9FAA-F5C0CACD970C}" type="presParOf" srcId="{95D78126-3051-4121-BB1D-5E6997C3D39D}" destId="{79A8F044-D02C-4A9A-BDB3-B9A03D1A1D33}" srcOrd="1" destOrd="0" presId="urn:microsoft.com/office/officeart/2005/8/layout/cycle4"/>
    <dgm:cxn modelId="{CAFAEF62-0429-4863-B6A2-06AB973ABC4D}" type="presParOf" srcId="{95D78126-3051-4121-BB1D-5E6997C3D39D}" destId="{E4B4EF66-BA06-437A-B24D-F27171BE8B87}" srcOrd="2" destOrd="0" presId="urn:microsoft.com/office/officeart/2005/8/layout/cycle4"/>
    <dgm:cxn modelId="{C1069A98-BF5A-46D6-B54B-09D2163FF1DC}" type="presParOf" srcId="{95D78126-3051-4121-BB1D-5E6997C3D39D}" destId="{CA6ECF1D-3AEA-4142-89FE-165DFD353CC1}" srcOrd="3" destOrd="0" presId="urn:microsoft.com/office/officeart/2005/8/layout/cycle4"/>
    <dgm:cxn modelId="{756BD998-33E5-42B5-949F-ED7752D14CCA}" type="presParOf" srcId="{95D78126-3051-4121-BB1D-5E6997C3D39D}" destId="{78A4F578-A2BF-4DF2-8F9A-E0FF237770DB}" srcOrd="4" destOrd="0" presId="urn:microsoft.com/office/officeart/2005/8/layout/cycle4"/>
    <dgm:cxn modelId="{6DFD48FF-97DB-4165-9BED-4DD79ABDA75F}" type="presParOf" srcId="{9F993CCE-DD80-475B-99AE-107168ECCE53}" destId="{E0297A41-4EA7-43DC-A0D6-4E56DA797AAF}" srcOrd="2" destOrd="0" presId="urn:microsoft.com/office/officeart/2005/8/layout/cycle4"/>
    <dgm:cxn modelId="{AEA4FB0E-6EC4-427F-8C9C-0910EA847E76}" type="presParOf" srcId="{9F993CCE-DD80-475B-99AE-107168ECCE53}" destId="{A3A16D49-44BD-4F25-864E-226F7CA7F4D6}"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07C6E5-1BC6-4F01-B5B7-F4D71FD0EF80}">
      <dsp:nvSpPr>
        <dsp:cNvPr id="0" name=""/>
        <dsp:cNvSpPr/>
      </dsp:nvSpPr>
      <dsp:spPr>
        <a:xfrm>
          <a:off x="3786112" y="3317375"/>
          <a:ext cx="388343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r>
            <a:rPr lang="en-US" sz="2000" kern="1200" dirty="0" smtClean="0">
              <a:latin typeface="Times New Roman"/>
              <a:cs typeface="Times New Roman"/>
            </a:rPr>
            <a:t>Their</a:t>
          </a:r>
          <a:r>
            <a:rPr lang="en-US" sz="2000" kern="1200" spc="-15" dirty="0" smtClean="0">
              <a:latin typeface="Times New Roman"/>
              <a:cs typeface="Times New Roman"/>
            </a:rPr>
            <a:t> </a:t>
          </a:r>
          <a:r>
            <a:rPr lang="en-US" sz="2000" kern="1200" spc="-10" dirty="0" smtClean="0">
              <a:latin typeface="Times New Roman"/>
              <a:cs typeface="Times New Roman"/>
            </a:rPr>
            <a:t>Impact </a:t>
          </a:r>
          <a:r>
            <a:rPr lang="en-US" sz="2000" kern="1200" dirty="0" smtClean="0">
              <a:latin typeface="Times New Roman"/>
              <a:cs typeface="Times New Roman"/>
            </a:rPr>
            <a:t>on</a:t>
          </a:r>
          <a:r>
            <a:rPr lang="en-US" sz="2000" kern="1200" spc="-45" dirty="0" smtClean="0">
              <a:latin typeface="Times New Roman"/>
              <a:cs typeface="Times New Roman"/>
            </a:rPr>
            <a:t> </a:t>
          </a:r>
          <a:r>
            <a:rPr lang="en-US" sz="2000" kern="1200" spc="-10" dirty="0" smtClean="0">
              <a:latin typeface="Times New Roman"/>
              <a:cs typeface="Times New Roman"/>
            </a:rPr>
            <a:t>Professions</a:t>
          </a:r>
          <a:endParaRPr lang="en-US" sz="2000" b="1" kern="1200" dirty="0"/>
        </a:p>
      </dsp:txBody>
      <dsp:txXfrm>
        <a:off x="4985435" y="3741947"/>
        <a:ext cx="2649818" cy="1102252"/>
      </dsp:txXfrm>
    </dsp:sp>
    <dsp:sp modelId="{D6F07371-1B4F-402C-8C55-A18B9D292F6A}">
      <dsp:nvSpPr>
        <dsp:cNvPr id="0" name=""/>
        <dsp:cNvSpPr/>
      </dsp:nvSpPr>
      <dsp:spPr>
        <a:xfrm>
          <a:off x="-36937" y="3317375"/>
          <a:ext cx="366540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r>
            <a:rPr lang="en-US" sz="2000" b="0" kern="1200" dirty="0" smtClean="0"/>
            <a:t>Relations between verbal and nonverbal</a:t>
          </a:r>
          <a:endParaRPr lang="en-US" sz="2000" b="0" kern="1200" dirty="0"/>
        </a:p>
      </dsp:txBody>
      <dsp:txXfrm>
        <a:off x="-2644" y="3741947"/>
        <a:ext cx="2497196" cy="1102252"/>
      </dsp:txXfrm>
    </dsp:sp>
    <dsp:sp modelId="{B08F72BE-AD45-438C-912F-6CDDDEBACFD0}">
      <dsp:nvSpPr>
        <dsp:cNvPr id="0" name=""/>
        <dsp:cNvSpPr/>
      </dsp:nvSpPr>
      <dsp:spPr>
        <a:xfrm>
          <a:off x="4522841" y="0"/>
          <a:ext cx="2409975"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t>Nonverbal communication</a:t>
          </a:r>
          <a:endParaRPr lang="en-US" sz="1600" kern="1200" dirty="0"/>
        </a:p>
      </dsp:txBody>
      <dsp:txXfrm>
        <a:off x="5280127" y="34293"/>
        <a:ext cx="1618396" cy="1102252"/>
      </dsp:txXfrm>
    </dsp:sp>
    <dsp:sp modelId="{2681FCB9-74FC-45EF-A34A-21C350FB83AB}">
      <dsp:nvSpPr>
        <dsp:cNvPr id="0" name=""/>
        <dsp:cNvSpPr/>
      </dsp:nvSpPr>
      <dsp:spPr>
        <a:xfrm>
          <a:off x="590776" y="0"/>
          <a:ext cx="2409975"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t>Verbal communication</a:t>
          </a:r>
          <a:endParaRPr lang="en-US" sz="1600" kern="1200" dirty="0"/>
        </a:p>
      </dsp:txBody>
      <dsp:txXfrm>
        <a:off x="625069" y="34293"/>
        <a:ext cx="1618396" cy="1102252"/>
      </dsp:txXfrm>
    </dsp:sp>
    <dsp:sp modelId="{46CBD76D-A70A-4E1D-A060-0B7769A4FDA3}">
      <dsp:nvSpPr>
        <dsp:cNvPr id="0" name=""/>
        <dsp:cNvSpPr/>
      </dsp:nvSpPr>
      <dsp:spPr>
        <a:xfrm>
          <a:off x="1655132" y="278074"/>
          <a:ext cx="2112387" cy="2112387"/>
        </a:xfrm>
        <a:prstGeom prst="pieWedge">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ar-EG" sz="2300" kern="1200" dirty="0" smtClean="0"/>
            <a:t>تواصل لفظي</a:t>
          </a:r>
          <a:endParaRPr lang="en-US" sz="2300" kern="1200" dirty="0"/>
        </a:p>
      </dsp:txBody>
      <dsp:txXfrm>
        <a:off x="2273836" y="896778"/>
        <a:ext cx="1493683" cy="1493683"/>
      </dsp:txXfrm>
    </dsp:sp>
    <dsp:sp modelId="{79A8F044-D02C-4A9A-BDB3-B9A03D1A1D33}">
      <dsp:nvSpPr>
        <dsp:cNvPr id="0" name=""/>
        <dsp:cNvSpPr/>
      </dsp:nvSpPr>
      <dsp:spPr>
        <a:xfrm rot="5400000">
          <a:off x="3865089" y="278074"/>
          <a:ext cx="2112387" cy="2112387"/>
        </a:xfrm>
        <a:prstGeom prst="pieWedge">
          <a:avLst/>
        </a:prstGeom>
        <a:solidFill>
          <a:schemeClr val="accent1">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ar-EG" sz="2300" kern="1200" dirty="0" smtClean="0"/>
            <a:t>تواصل غير لفظي</a:t>
          </a:r>
          <a:endParaRPr lang="en-US" sz="2300" kern="1200" dirty="0"/>
        </a:p>
      </dsp:txBody>
      <dsp:txXfrm rot="-5400000">
        <a:off x="3865089" y="896778"/>
        <a:ext cx="1493683" cy="1493683"/>
      </dsp:txXfrm>
    </dsp:sp>
    <dsp:sp modelId="{E4B4EF66-BA06-437A-B24D-F27171BE8B87}">
      <dsp:nvSpPr>
        <dsp:cNvPr id="0" name=""/>
        <dsp:cNvSpPr/>
      </dsp:nvSpPr>
      <dsp:spPr>
        <a:xfrm rot="10800000">
          <a:off x="3844768" y="2467710"/>
          <a:ext cx="2112387" cy="2112387"/>
        </a:xfrm>
        <a:prstGeom prst="pieWedge">
          <a:avLst/>
        </a:prstGeom>
        <a:solidFill>
          <a:schemeClr val="accent1">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ar-EG" sz="2300" kern="1200" dirty="0" smtClean="0"/>
            <a:t>تأثيرهم على المهن</a:t>
          </a:r>
          <a:endParaRPr lang="en-US" sz="2300" kern="1200" dirty="0"/>
        </a:p>
      </dsp:txBody>
      <dsp:txXfrm rot="10800000">
        <a:off x="3844768" y="2467710"/>
        <a:ext cx="1493683" cy="1493683"/>
      </dsp:txXfrm>
    </dsp:sp>
    <dsp:sp modelId="{CA6ECF1D-3AEA-4142-89FE-165DFD353CC1}">
      <dsp:nvSpPr>
        <dsp:cNvPr id="0" name=""/>
        <dsp:cNvSpPr/>
      </dsp:nvSpPr>
      <dsp:spPr>
        <a:xfrm rot="16200000">
          <a:off x="1655132" y="2488031"/>
          <a:ext cx="2112387" cy="2112387"/>
        </a:xfrm>
        <a:prstGeom prst="pieWedge">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ar-EG" sz="2300" kern="1200" dirty="0" smtClean="0"/>
            <a:t>العلاقة بين اللفظي والغير لفظي</a:t>
          </a:r>
          <a:endParaRPr lang="en-US" sz="2300" kern="1200" dirty="0"/>
        </a:p>
      </dsp:txBody>
      <dsp:txXfrm rot="5400000">
        <a:off x="2273836" y="2488031"/>
        <a:ext cx="1493683" cy="1493683"/>
      </dsp:txXfrm>
    </dsp:sp>
    <dsp:sp modelId="{E0297A41-4EA7-43DC-A0D6-4E56DA797AAF}">
      <dsp:nvSpPr>
        <dsp:cNvPr id="0" name=""/>
        <dsp:cNvSpPr/>
      </dsp:nvSpPr>
      <dsp:spPr>
        <a:xfrm>
          <a:off x="3451637" y="2000182"/>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A16D49-44BD-4F25-864E-226F7CA7F4D6}">
      <dsp:nvSpPr>
        <dsp:cNvPr id="0" name=""/>
        <dsp:cNvSpPr/>
      </dsp:nvSpPr>
      <dsp:spPr>
        <a:xfrm rot="10800000">
          <a:off x="3451637" y="2244106"/>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2" name="Diagram 11"/>
          <p:cNvGraphicFramePr/>
          <p:nvPr>
            <p:extLst>
              <p:ext uri="{D42A27DB-BD31-4B8C-83A1-F6EECF244321}">
                <p14:modId xmlns:p14="http://schemas.microsoft.com/office/powerpoint/2010/main" val="958739059"/>
              </p:ext>
            </p:extLst>
          </p:nvPr>
        </p:nvGraphicFramePr>
        <p:xfrm>
          <a:off x="180430" y="1595120"/>
          <a:ext cx="7632609" cy="4878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22996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018472"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Verbal communication</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012712" y="1514954"/>
            <a:ext cx="1657826"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لفظي</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466655" cy="461665"/>
          </a:xfrm>
          <a:prstGeom prst="rect">
            <a:avLst/>
          </a:prstGeom>
        </p:spPr>
        <p:txBody>
          <a:bodyPr wrap="none">
            <a:spAutoFit/>
          </a:bodyPr>
          <a:lstStyle/>
          <a:p>
            <a:r>
              <a:rPr lang="en-US" sz="2400" b="1" dirty="0" smtClean="0">
                <a:solidFill>
                  <a:srgbClr val="00B0F0"/>
                </a:solidFill>
                <a:latin typeface="Alexandria" charset="0"/>
                <a:cs typeface="Alexandria" charset="0"/>
              </a:rPr>
              <a:t>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518150" y="-51934"/>
            <a:ext cx="198483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التواصل اللفظي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381329"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What is verbal communication?</a:t>
            </a:r>
            <a:endParaRPr lang="en-US" sz="2400" dirty="0"/>
          </a:p>
        </p:txBody>
      </p:sp>
      <p:sp>
        <p:nvSpPr>
          <p:cNvPr id="11" name="Rectangle 10"/>
          <p:cNvSpPr/>
          <p:nvPr/>
        </p:nvSpPr>
        <p:spPr>
          <a:xfrm>
            <a:off x="5309261" y="576233"/>
            <a:ext cx="2847254"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ما هو التواصل اللفظي؟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5367688"/>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Verbal</a:t>
            </a:r>
            <a:r>
              <a:rPr lang="en-US" sz="2000" spc="-25" dirty="0">
                <a:latin typeface="Times New Roman"/>
                <a:cs typeface="Times New Roman"/>
              </a:rPr>
              <a:t> </a:t>
            </a:r>
            <a:r>
              <a:rPr lang="en-US" sz="2000" dirty="0">
                <a:latin typeface="Times New Roman"/>
                <a:cs typeface="Times New Roman"/>
              </a:rPr>
              <a:t>communication</a:t>
            </a:r>
            <a:r>
              <a:rPr lang="en-US" sz="2000" spc="-114" dirty="0">
                <a:latin typeface="Times New Roman"/>
                <a:cs typeface="Times New Roman"/>
              </a:rPr>
              <a:t> </a:t>
            </a:r>
            <a:r>
              <a:rPr lang="en-US" sz="2000" dirty="0">
                <a:latin typeface="Times New Roman"/>
                <a:cs typeface="Times New Roman"/>
              </a:rPr>
              <a:t>encompasses</a:t>
            </a:r>
            <a:r>
              <a:rPr lang="en-US" sz="2000" spc="-20" dirty="0">
                <a:latin typeface="Times New Roman"/>
                <a:cs typeface="Times New Roman"/>
              </a:rPr>
              <a:t> </a:t>
            </a:r>
            <a:r>
              <a:rPr lang="en-US" sz="2000" dirty="0">
                <a:latin typeface="Times New Roman"/>
                <a:cs typeface="Times New Roman"/>
              </a:rPr>
              <a:t>both</a:t>
            </a:r>
            <a:r>
              <a:rPr lang="en-US" sz="2000" spc="-110" dirty="0">
                <a:latin typeface="Times New Roman"/>
                <a:cs typeface="Times New Roman"/>
              </a:rPr>
              <a:t> </a:t>
            </a:r>
            <a:r>
              <a:rPr lang="en-US" sz="2000" dirty="0">
                <a:latin typeface="Times New Roman"/>
                <a:cs typeface="Times New Roman"/>
              </a:rPr>
              <a:t>our</a:t>
            </a:r>
            <a:r>
              <a:rPr lang="en-US" sz="2000" spc="-60" dirty="0">
                <a:latin typeface="Times New Roman"/>
                <a:cs typeface="Times New Roman"/>
              </a:rPr>
              <a:t> </a:t>
            </a:r>
            <a:r>
              <a:rPr lang="en-US" sz="2000" dirty="0">
                <a:latin typeface="Times New Roman"/>
                <a:cs typeface="Times New Roman"/>
              </a:rPr>
              <a:t>words</a:t>
            </a:r>
            <a:r>
              <a:rPr lang="en-US" sz="2000" spc="-20" dirty="0">
                <a:latin typeface="Times New Roman"/>
                <a:cs typeface="Times New Roman"/>
              </a:rPr>
              <a:t> </a:t>
            </a:r>
            <a:r>
              <a:rPr lang="en-US" sz="2000" dirty="0">
                <a:latin typeface="Times New Roman"/>
                <a:cs typeface="Times New Roman"/>
              </a:rPr>
              <a:t>and</a:t>
            </a:r>
            <a:r>
              <a:rPr lang="en-US" sz="2000" spc="-25" dirty="0">
                <a:latin typeface="Times New Roman"/>
                <a:cs typeface="Times New Roman"/>
              </a:rPr>
              <a:t> </a:t>
            </a:r>
            <a:r>
              <a:rPr lang="en-US" sz="2000" dirty="0">
                <a:latin typeface="Times New Roman"/>
                <a:cs typeface="Times New Roman"/>
              </a:rPr>
              <a:t>our</a:t>
            </a:r>
            <a:r>
              <a:rPr lang="en-US" sz="2000" spc="-60" dirty="0">
                <a:latin typeface="Times New Roman"/>
                <a:cs typeface="Times New Roman"/>
              </a:rPr>
              <a:t> </a:t>
            </a:r>
            <a:r>
              <a:rPr lang="en-US" sz="2000" spc="-10" dirty="0">
                <a:latin typeface="Times New Roman"/>
                <a:cs typeface="Times New Roman"/>
              </a:rPr>
              <a:t>verbal </a:t>
            </a:r>
            <a:r>
              <a:rPr lang="en-US" sz="2000" dirty="0">
                <a:latin typeface="Times New Roman"/>
                <a:cs typeface="Times New Roman"/>
              </a:rPr>
              <a:t>fillers</a:t>
            </a:r>
            <a:r>
              <a:rPr lang="en-US" sz="2000" spc="-65" dirty="0">
                <a:latin typeface="Times New Roman"/>
                <a:cs typeface="Times New Roman"/>
              </a:rPr>
              <a:t> </a:t>
            </a:r>
            <a:r>
              <a:rPr lang="en-US" sz="2000" dirty="0">
                <a:latin typeface="Times New Roman"/>
                <a:cs typeface="Times New Roman"/>
              </a:rPr>
              <a:t>(e.g.,</a:t>
            </a:r>
            <a:r>
              <a:rPr lang="en-US" sz="2000" spc="95" dirty="0">
                <a:latin typeface="Times New Roman"/>
                <a:cs typeface="Times New Roman"/>
              </a:rPr>
              <a:t> </a:t>
            </a:r>
            <a:r>
              <a:rPr lang="en-US" sz="2000" i="1" dirty="0">
                <a:latin typeface="Times New Roman"/>
                <a:cs typeface="Times New Roman"/>
              </a:rPr>
              <a:t>um</a:t>
            </a:r>
            <a:r>
              <a:rPr lang="en-US" sz="2000" dirty="0">
                <a:latin typeface="Times New Roman"/>
                <a:cs typeface="Times New Roman"/>
              </a:rPr>
              <a:t>,</a:t>
            </a:r>
            <a:r>
              <a:rPr lang="en-US" sz="2000" spc="-85" dirty="0">
                <a:latin typeface="Times New Roman"/>
                <a:cs typeface="Times New Roman"/>
              </a:rPr>
              <a:t> </a:t>
            </a:r>
            <a:r>
              <a:rPr lang="en-US" sz="2000" i="1" dirty="0">
                <a:latin typeface="Times New Roman"/>
                <a:cs typeface="Times New Roman"/>
              </a:rPr>
              <a:t>like</a:t>
            </a:r>
            <a:r>
              <a:rPr lang="en-US" sz="2000" dirty="0">
                <a:latin typeface="Times New Roman"/>
                <a:cs typeface="Times New Roman"/>
              </a:rPr>
              <a:t>).</a:t>
            </a:r>
            <a:r>
              <a:rPr lang="en-US" sz="2000" spc="-165" dirty="0">
                <a:latin typeface="Times New Roman"/>
                <a:cs typeface="Times New Roman"/>
              </a:rPr>
              <a:t> </a:t>
            </a:r>
            <a:r>
              <a:rPr lang="en-US" sz="2000" spc="-40" dirty="0">
                <a:latin typeface="Times New Roman"/>
                <a:cs typeface="Times New Roman"/>
              </a:rPr>
              <a:t>Verbal</a:t>
            </a:r>
            <a:r>
              <a:rPr lang="en-US" sz="2000" spc="-145" dirty="0">
                <a:latin typeface="Times New Roman"/>
                <a:cs typeface="Times New Roman"/>
              </a:rPr>
              <a:t> </a:t>
            </a:r>
            <a:r>
              <a:rPr lang="en-US" sz="2000" dirty="0">
                <a:latin typeface="Times New Roman"/>
                <a:cs typeface="Times New Roman"/>
              </a:rPr>
              <a:t>messages</a:t>
            </a:r>
            <a:r>
              <a:rPr lang="en-US" sz="2000" spc="254" dirty="0">
                <a:latin typeface="Times New Roman"/>
                <a:cs typeface="Times New Roman"/>
              </a:rPr>
              <a:t> </a:t>
            </a:r>
            <a:r>
              <a:rPr lang="en-US" sz="2000" dirty="0">
                <a:latin typeface="Times New Roman"/>
                <a:cs typeface="Times New Roman"/>
              </a:rPr>
              <a:t>are</a:t>
            </a:r>
            <a:r>
              <a:rPr lang="en-US" sz="2000" spc="-20" dirty="0">
                <a:latin typeface="Times New Roman"/>
                <a:cs typeface="Times New Roman"/>
              </a:rPr>
              <a:t> </a:t>
            </a:r>
            <a:r>
              <a:rPr lang="en-US" sz="2000" dirty="0">
                <a:latin typeface="Times New Roman"/>
                <a:cs typeface="Times New Roman"/>
              </a:rPr>
              <a:t>created</a:t>
            </a:r>
            <a:r>
              <a:rPr lang="en-US" sz="2000" spc="-150" dirty="0">
                <a:latin typeface="Times New Roman"/>
                <a:cs typeface="Times New Roman"/>
              </a:rPr>
              <a:t> </a:t>
            </a:r>
            <a:r>
              <a:rPr lang="en-US" sz="2000" dirty="0">
                <a:latin typeface="Times New Roman"/>
                <a:cs typeface="Times New Roman"/>
              </a:rPr>
              <a:t>through</a:t>
            </a:r>
            <a:r>
              <a:rPr lang="en-US" sz="2000" spc="-65" dirty="0">
                <a:latin typeface="Times New Roman"/>
                <a:cs typeface="Times New Roman"/>
              </a:rPr>
              <a:t> </a:t>
            </a:r>
            <a:r>
              <a:rPr lang="en-US" sz="2000" spc="-10" dirty="0">
                <a:latin typeface="Times New Roman"/>
                <a:cs typeface="Times New Roman"/>
              </a:rPr>
              <a:t>language. </a:t>
            </a:r>
            <a:r>
              <a:rPr lang="en-US" sz="2000" dirty="0">
                <a:latin typeface="Times New Roman"/>
                <a:cs typeface="Times New Roman"/>
              </a:rPr>
              <a:t>Effective</a:t>
            </a:r>
            <a:r>
              <a:rPr lang="en-US" sz="2000" spc="100" dirty="0">
                <a:latin typeface="Times New Roman"/>
                <a:cs typeface="Times New Roman"/>
              </a:rPr>
              <a:t> </a:t>
            </a:r>
            <a:r>
              <a:rPr lang="en-US" sz="2000" dirty="0">
                <a:latin typeface="Times New Roman"/>
                <a:cs typeface="Times New Roman"/>
              </a:rPr>
              <a:t>communication</a:t>
            </a:r>
            <a:r>
              <a:rPr lang="en-US" sz="2000" spc="-165" dirty="0">
                <a:latin typeface="Times New Roman"/>
                <a:cs typeface="Times New Roman"/>
              </a:rPr>
              <a:t> </a:t>
            </a:r>
            <a:r>
              <a:rPr lang="en-US" sz="2000" dirty="0">
                <a:latin typeface="Times New Roman"/>
                <a:cs typeface="Times New Roman"/>
              </a:rPr>
              <a:t>involves</a:t>
            </a:r>
            <a:r>
              <a:rPr lang="en-US" sz="2000" spc="60" dirty="0">
                <a:latin typeface="Times New Roman"/>
                <a:cs typeface="Times New Roman"/>
              </a:rPr>
              <a:t> </a:t>
            </a:r>
            <a:r>
              <a:rPr lang="en-US" sz="2000" dirty="0">
                <a:latin typeface="Times New Roman"/>
                <a:cs typeface="Times New Roman"/>
              </a:rPr>
              <a:t>accurate</a:t>
            </a:r>
            <a:r>
              <a:rPr lang="en-US" sz="2000" spc="-195" dirty="0">
                <a:latin typeface="Times New Roman"/>
                <a:cs typeface="Times New Roman"/>
              </a:rPr>
              <a:t> </a:t>
            </a:r>
            <a:r>
              <a:rPr lang="en-US" sz="2000" dirty="0">
                <a:latin typeface="Times New Roman"/>
                <a:cs typeface="Times New Roman"/>
              </a:rPr>
              <a:t>interpretations</a:t>
            </a:r>
            <a:r>
              <a:rPr lang="en-US" sz="2000" spc="-240" dirty="0">
                <a:latin typeface="Times New Roman"/>
                <a:cs typeface="Times New Roman"/>
              </a:rPr>
              <a:t> </a:t>
            </a:r>
            <a:r>
              <a:rPr lang="en-US" sz="2000" dirty="0">
                <a:latin typeface="Times New Roman"/>
                <a:cs typeface="Times New Roman"/>
              </a:rPr>
              <a:t>of</a:t>
            </a:r>
            <a:r>
              <a:rPr lang="en-US" sz="2000" spc="-50" dirty="0">
                <a:latin typeface="Times New Roman"/>
                <a:cs typeface="Times New Roman"/>
              </a:rPr>
              <a:t> </a:t>
            </a:r>
            <a:r>
              <a:rPr lang="en-US" sz="2000" spc="-10" dirty="0">
                <a:latin typeface="Times New Roman"/>
                <a:cs typeface="Times New Roman"/>
              </a:rPr>
              <a:t>others’ </a:t>
            </a:r>
            <a:r>
              <a:rPr lang="en-US" sz="2000" dirty="0">
                <a:latin typeface="Times New Roman"/>
                <a:cs typeface="Times New Roman"/>
              </a:rPr>
              <a:t>verbal</a:t>
            </a:r>
            <a:r>
              <a:rPr lang="en-US" sz="2000" spc="-65" dirty="0">
                <a:latin typeface="Times New Roman"/>
                <a:cs typeface="Times New Roman"/>
              </a:rPr>
              <a:t> </a:t>
            </a:r>
            <a:r>
              <a:rPr lang="en-US" sz="2000" spc="-10" dirty="0">
                <a:latin typeface="Times New Roman"/>
                <a:cs typeface="Times New Roman"/>
              </a:rPr>
              <a:t>messages,</a:t>
            </a:r>
            <a:r>
              <a:rPr lang="en-US" sz="2000" spc="135" dirty="0">
                <a:latin typeface="Times New Roman"/>
                <a:cs typeface="Times New Roman"/>
              </a:rPr>
              <a:t> </a:t>
            </a:r>
            <a:r>
              <a:rPr lang="en-US" sz="2000" dirty="0">
                <a:latin typeface="Times New Roman"/>
                <a:cs typeface="Times New Roman"/>
              </a:rPr>
              <a:t>as</a:t>
            </a:r>
            <a:r>
              <a:rPr lang="en-US" sz="2000" spc="-55" dirty="0">
                <a:latin typeface="Times New Roman"/>
                <a:cs typeface="Times New Roman"/>
              </a:rPr>
              <a:t> </a:t>
            </a:r>
            <a:r>
              <a:rPr lang="en-US" sz="2000" dirty="0">
                <a:latin typeface="Times New Roman"/>
                <a:cs typeface="Times New Roman"/>
              </a:rPr>
              <a:t>meaning</a:t>
            </a:r>
            <a:r>
              <a:rPr lang="en-US" sz="2000" spc="-125" dirty="0">
                <a:latin typeface="Times New Roman"/>
                <a:cs typeface="Times New Roman"/>
              </a:rPr>
              <a:t> </a:t>
            </a:r>
            <a:r>
              <a:rPr lang="en-US" sz="2000" dirty="0">
                <a:latin typeface="Times New Roman"/>
                <a:cs typeface="Times New Roman"/>
              </a:rPr>
              <a:t>is</a:t>
            </a:r>
            <a:r>
              <a:rPr lang="en-US" sz="2000" spc="-35" dirty="0">
                <a:latin typeface="Times New Roman"/>
                <a:cs typeface="Times New Roman"/>
              </a:rPr>
              <a:t> </a:t>
            </a:r>
            <a:r>
              <a:rPr lang="en-US" sz="2000" spc="-10" dirty="0" err="1">
                <a:latin typeface="Times New Roman"/>
                <a:cs typeface="Times New Roman"/>
              </a:rPr>
              <a:t>cocreated</a:t>
            </a:r>
            <a:r>
              <a:rPr lang="en-US" sz="2000" spc="-10" dirty="0" smtClean="0">
                <a:latin typeface="Times New Roman"/>
                <a:cs typeface="Times New Roman"/>
              </a:rPr>
              <a:t>.</a:t>
            </a:r>
            <a:endParaRPr lang="ar-EG" sz="2000" spc="-10" dirty="0" smtClean="0">
              <a:latin typeface="Times New Roman"/>
              <a:cs typeface="Times New Roman"/>
            </a:endParaRPr>
          </a:p>
          <a:p>
            <a:pPr marL="92075" marR="156845">
              <a:lnSpc>
                <a:spcPct val="106400"/>
              </a:lnSpc>
              <a:spcBef>
                <a:spcPts val="180"/>
              </a:spcBef>
            </a:pPr>
            <a:endParaRPr lang="ar-EG" sz="2000" spc="-10" dirty="0">
              <a:latin typeface="Times New Roman"/>
              <a:cs typeface="Times New Roman"/>
            </a:endParaRPr>
          </a:p>
          <a:p>
            <a:pPr marL="92075" marR="156845">
              <a:lnSpc>
                <a:spcPct val="106400"/>
              </a:lnSpc>
              <a:spcBef>
                <a:spcPts val="180"/>
              </a:spcBef>
            </a:pPr>
            <a:r>
              <a:rPr lang="en-US" sz="2000" dirty="0">
                <a:latin typeface="Times New Roman"/>
                <a:cs typeface="Times New Roman"/>
              </a:rPr>
              <a:t>Otherwise,</a:t>
            </a:r>
            <a:r>
              <a:rPr lang="en-US" sz="2000" spc="5" dirty="0">
                <a:latin typeface="Times New Roman"/>
                <a:cs typeface="Times New Roman"/>
              </a:rPr>
              <a:t> </a:t>
            </a:r>
            <a:r>
              <a:rPr lang="en-US" sz="2000" dirty="0">
                <a:latin typeface="Times New Roman"/>
                <a:cs typeface="Times New Roman"/>
              </a:rPr>
              <a:t>the</a:t>
            </a:r>
            <a:r>
              <a:rPr lang="en-US" sz="2000" spc="-90" dirty="0">
                <a:latin typeface="Times New Roman"/>
                <a:cs typeface="Times New Roman"/>
              </a:rPr>
              <a:t> </a:t>
            </a:r>
            <a:r>
              <a:rPr lang="en-US" sz="2000" dirty="0">
                <a:latin typeface="Times New Roman"/>
                <a:cs typeface="Times New Roman"/>
              </a:rPr>
              <a:t>meanings</a:t>
            </a:r>
            <a:r>
              <a:rPr lang="en-US" sz="2000" spc="105" dirty="0">
                <a:latin typeface="Times New Roman"/>
                <a:cs typeface="Times New Roman"/>
              </a:rPr>
              <a:t> </a:t>
            </a:r>
            <a:r>
              <a:rPr lang="en-US" sz="2000" dirty="0">
                <a:latin typeface="Times New Roman"/>
                <a:cs typeface="Times New Roman"/>
              </a:rPr>
              <a:t>of</a:t>
            </a:r>
            <a:r>
              <a:rPr lang="en-US" sz="2000" spc="-95" dirty="0">
                <a:latin typeface="Times New Roman"/>
                <a:cs typeface="Times New Roman"/>
              </a:rPr>
              <a:t> </a:t>
            </a:r>
            <a:r>
              <a:rPr lang="en-US" sz="2000" dirty="0">
                <a:latin typeface="Times New Roman"/>
                <a:cs typeface="Times New Roman"/>
              </a:rPr>
              <a:t>the</a:t>
            </a:r>
            <a:r>
              <a:rPr lang="en-US" sz="2000" spc="-10" dirty="0">
                <a:latin typeface="Times New Roman"/>
                <a:cs typeface="Times New Roman"/>
              </a:rPr>
              <a:t> </a:t>
            </a:r>
            <a:r>
              <a:rPr lang="en-US" sz="2000" dirty="0">
                <a:latin typeface="Times New Roman"/>
                <a:cs typeface="Times New Roman"/>
              </a:rPr>
              <a:t>words</a:t>
            </a:r>
            <a:r>
              <a:rPr lang="en-US" sz="2000" spc="-135" dirty="0">
                <a:latin typeface="Times New Roman"/>
                <a:cs typeface="Times New Roman"/>
              </a:rPr>
              <a:t> </a:t>
            </a:r>
            <a:r>
              <a:rPr lang="en-US" sz="2000" dirty="0">
                <a:latin typeface="Times New Roman"/>
                <a:cs typeface="Times New Roman"/>
              </a:rPr>
              <a:t>you</a:t>
            </a:r>
            <a:r>
              <a:rPr lang="en-US" sz="2000" spc="30" dirty="0">
                <a:latin typeface="Times New Roman"/>
                <a:cs typeface="Times New Roman"/>
              </a:rPr>
              <a:t> </a:t>
            </a:r>
            <a:r>
              <a:rPr lang="en-US" sz="2000" dirty="0">
                <a:latin typeface="Times New Roman"/>
                <a:cs typeface="Times New Roman"/>
              </a:rPr>
              <a:t>communicate</a:t>
            </a:r>
            <a:r>
              <a:rPr lang="en-US" sz="2000" spc="-90" dirty="0">
                <a:latin typeface="Times New Roman"/>
                <a:cs typeface="Times New Roman"/>
              </a:rPr>
              <a:t> </a:t>
            </a:r>
            <a:r>
              <a:rPr lang="en-US" sz="2000" spc="-20" dirty="0">
                <a:latin typeface="Times New Roman"/>
                <a:cs typeface="Times New Roman"/>
              </a:rPr>
              <a:t>will </a:t>
            </a:r>
            <a:r>
              <a:rPr lang="en-US" sz="2000" dirty="0">
                <a:latin typeface="Times New Roman"/>
                <a:cs typeface="Times New Roman"/>
              </a:rPr>
              <a:t>not</a:t>
            </a:r>
            <a:r>
              <a:rPr lang="en-US" sz="2000" spc="-65" dirty="0">
                <a:latin typeface="Times New Roman"/>
                <a:cs typeface="Times New Roman"/>
              </a:rPr>
              <a:t> </a:t>
            </a:r>
            <a:r>
              <a:rPr lang="en-US" sz="2000" dirty="0">
                <a:latin typeface="Times New Roman"/>
                <a:cs typeface="Times New Roman"/>
              </a:rPr>
              <a:t>be</a:t>
            </a:r>
            <a:r>
              <a:rPr lang="en-US" sz="2000" spc="-95" dirty="0">
                <a:latin typeface="Times New Roman"/>
                <a:cs typeface="Times New Roman"/>
              </a:rPr>
              <a:t> </a:t>
            </a:r>
            <a:r>
              <a:rPr lang="en-US" sz="2000" dirty="0">
                <a:latin typeface="Times New Roman"/>
                <a:cs typeface="Times New Roman"/>
              </a:rPr>
              <a:t>understood.</a:t>
            </a:r>
            <a:r>
              <a:rPr lang="en-US" sz="2000" spc="-240" dirty="0">
                <a:latin typeface="Times New Roman"/>
                <a:cs typeface="Times New Roman"/>
              </a:rPr>
              <a:t> </a:t>
            </a:r>
            <a:r>
              <a:rPr lang="en-US" sz="2000" dirty="0">
                <a:latin typeface="Times New Roman"/>
                <a:cs typeface="Times New Roman"/>
              </a:rPr>
              <a:t>As</a:t>
            </a:r>
            <a:r>
              <a:rPr lang="en-US" sz="2000" spc="-55" dirty="0">
                <a:latin typeface="Times New Roman"/>
                <a:cs typeface="Times New Roman"/>
              </a:rPr>
              <a:t> </a:t>
            </a:r>
            <a:r>
              <a:rPr lang="en-US" sz="2000" dirty="0">
                <a:latin typeface="Times New Roman"/>
                <a:cs typeface="Times New Roman"/>
              </a:rPr>
              <a:t>a</a:t>
            </a:r>
            <a:r>
              <a:rPr lang="en-US" sz="2000" spc="65" dirty="0">
                <a:latin typeface="Times New Roman"/>
                <a:cs typeface="Times New Roman"/>
              </a:rPr>
              <a:t> </a:t>
            </a:r>
            <a:r>
              <a:rPr lang="en-US" sz="2000" dirty="0">
                <a:latin typeface="Times New Roman"/>
                <a:cs typeface="Times New Roman"/>
              </a:rPr>
              <a:t>professional,</a:t>
            </a:r>
            <a:r>
              <a:rPr lang="en-US" sz="2000" spc="-160" dirty="0">
                <a:latin typeface="Times New Roman"/>
                <a:cs typeface="Times New Roman"/>
              </a:rPr>
              <a:t> </a:t>
            </a:r>
            <a:r>
              <a:rPr lang="en-US" sz="2000" dirty="0">
                <a:latin typeface="Times New Roman"/>
                <a:cs typeface="Times New Roman"/>
              </a:rPr>
              <a:t>effective</a:t>
            </a:r>
            <a:r>
              <a:rPr lang="en-US" sz="2000" spc="150" dirty="0">
                <a:latin typeface="Times New Roman"/>
                <a:cs typeface="Times New Roman"/>
              </a:rPr>
              <a:t> </a:t>
            </a:r>
            <a:r>
              <a:rPr lang="en-US" sz="2000" dirty="0">
                <a:latin typeface="Times New Roman"/>
                <a:cs typeface="Times New Roman"/>
              </a:rPr>
              <a:t>use</a:t>
            </a:r>
            <a:r>
              <a:rPr lang="en-US" sz="2000" spc="-15" dirty="0">
                <a:latin typeface="Times New Roman"/>
                <a:cs typeface="Times New Roman"/>
              </a:rPr>
              <a:t> </a:t>
            </a:r>
            <a:r>
              <a:rPr lang="en-US" sz="2000" dirty="0">
                <a:latin typeface="Times New Roman"/>
                <a:cs typeface="Times New Roman"/>
              </a:rPr>
              <a:t>of</a:t>
            </a:r>
            <a:r>
              <a:rPr lang="en-US" sz="2000" spc="-15" dirty="0">
                <a:latin typeface="Times New Roman"/>
                <a:cs typeface="Times New Roman"/>
              </a:rPr>
              <a:t> </a:t>
            </a:r>
            <a:r>
              <a:rPr lang="en-US" sz="2000" spc="-25" dirty="0">
                <a:latin typeface="Times New Roman"/>
                <a:cs typeface="Times New Roman"/>
              </a:rPr>
              <a:t>the </a:t>
            </a:r>
            <a:r>
              <a:rPr lang="en-US" sz="2000" dirty="0">
                <a:latin typeface="Times New Roman"/>
                <a:cs typeface="Times New Roman"/>
              </a:rPr>
              <a:t>language</a:t>
            </a:r>
            <a:r>
              <a:rPr lang="en-US" sz="2000" spc="30" dirty="0">
                <a:latin typeface="Times New Roman"/>
                <a:cs typeface="Times New Roman"/>
              </a:rPr>
              <a:t> </a:t>
            </a:r>
            <a:r>
              <a:rPr lang="en-US" sz="2000" dirty="0">
                <a:latin typeface="Times New Roman"/>
                <a:cs typeface="Times New Roman"/>
              </a:rPr>
              <a:t>skills</a:t>
            </a:r>
            <a:r>
              <a:rPr lang="en-US" sz="2000" spc="-90" dirty="0">
                <a:latin typeface="Times New Roman"/>
                <a:cs typeface="Times New Roman"/>
              </a:rPr>
              <a:t> </a:t>
            </a:r>
            <a:r>
              <a:rPr lang="en-US" sz="2000" dirty="0">
                <a:latin typeface="Times New Roman"/>
                <a:cs typeface="Times New Roman"/>
              </a:rPr>
              <a:t>and</a:t>
            </a:r>
            <a:r>
              <a:rPr lang="en-US" sz="2000" spc="-5" dirty="0">
                <a:latin typeface="Times New Roman"/>
                <a:cs typeface="Times New Roman"/>
              </a:rPr>
              <a:t> </a:t>
            </a:r>
            <a:r>
              <a:rPr lang="en-US" sz="2000" dirty="0">
                <a:latin typeface="Times New Roman"/>
                <a:cs typeface="Times New Roman"/>
              </a:rPr>
              <a:t>improvement</a:t>
            </a:r>
            <a:r>
              <a:rPr lang="en-US" sz="2000" spc="-15" dirty="0">
                <a:latin typeface="Times New Roman"/>
                <a:cs typeface="Times New Roman"/>
              </a:rPr>
              <a:t> </a:t>
            </a:r>
            <a:r>
              <a:rPr lang="en-US" sz="2000" dirty="0">
                <a:latin typeface="Times New Roman"/>
                <a:cs typeface="Times New Roman"/>
              </a:rPr>
              <a:t>of</a:t>
            </a:r>
            <a:r>
              <a:rPr lang="en-US" sz="2000" spc="-55" dirty="0">
                <a:latin typeface="Times New Roman"/>
                <a:cs typeface="Times New Roman"/>
              </a:rPr>
              <a:t> </a:t>
            </a:r>
            <a:r>
              <a:rPr lang="en-US" sz="2000" dirty="0">
                <a:latin typeface="Times New Roman"/>
                <a:cs typeface="Times New Roman"/>
              </a:rPr>
              <a:t>the</a:t>
            </a:r>
            <a:r>
              <a:rPr lang="en-US" sz="2000" spc="-120" dirty="0">
                <a:latin typeface="Times New Roman"/>
                <a:cs typeface="Times New Roman"/>
              </a:rPr>
              <a:t> </a:t>
            </a:r>
            <a:r>
              <a:rPr lang="en-US" sz="2000" dirty="0">
                <a:latin typeface="Times New Roman"/>
                <a:cs typeface="Times New Roman"/>
              </a:rPr>
              <a:t>abilities</a:t>
            </a:r>
            <a:r>
              <a:rPr lang="en-US" sz="2000" spc="-85" dirty="0">
                <a:latin typeface="Times New Roman"/>
                <a:cs typeface="Times New Roman"/>
              </a:rPr>
              <a:t> </a:t>
            </a:r>
            <a:r>
              <a:rPr lang="en-US" sz="2000" dirty="0">
                <a:latin typeface="Times New Roman"/>
                <a:cs typeface="Times New Roman"/>
              </a:rPr>
              <a:t>must</a:t>
            </a:r>
            <a:r>
              <a:rPr lang="en-US" sz="2000" spc="-15" dirty="0">
                <a:latin typeface="Times New Roman"/>
                <a:cs typeface="Times New Roman"/>
              </a:rPr>
              <a:t> </a:t>
            </a:r>
            <a:r>
              <a:rPr lang="en-US" sz="2000" spc="-20" dirty="0">
                <a:latin typeface="Times New Roman"/>
                <a:cs typeface="Times New Roman"/>
              </a:rPr>
              <a:t>have </a:t>
            </a:r>
            <a:r>
              <a:rPr lang="en-US" sz="2000" dirty="0">
                <a:latin typeface="Times New Roman"/>
                <a:cs typeface="Times New Roman"/>
              </a:rPr>
              <a:t>taken</a:t>
            </a:r>
            <a:r>
              <a:rPr lang="en-US" sz="2000" spc="-15" dirty="0">
                <a:latin typeface="Times New Roman"/>
                <a:cs typeface="Times New Roman"/>
              </a:rPr>
              <a:t> </a:t>
            </a:r>
            <a:r>
              <a:rPr lang="en-US" sz="2000" dirty="0">
                <a:latin typeface="Times New Roman"/>
                <a:cs typeface="Times New Roman"/>
              </a:rPr>
              <a:t>huge</a:t>
            </a:r>
            <a:r>
              <a:rPr lang="en-US" sz="2000" spc="130" dirty="0">
                <a:latin typeface="Times New Roman"/>
                <a:cs typeface="Times New Roman"/>
              </a:rPr>
              <a:t> </a:t>
            </a:r>
            <a:r>
              <a:rPr lang="en-US" sz="2000" dirty="0">
                <a:latin typeface="Times New Roman"/>
                <a:cs typeface="Times New Roman"/>
              </a:rPr>
              <a:t>place</a:t>
            </a:r>
            <a:r>
              <a:rPr lang="en-US" sz="2000" spc="-55" dirty="0">
                <a:latin typeface="Times New Roman"/>
                <a:cs typeface="Times New Roman"/>
              </a:rPr>
              <a:t> </a:t>
            </a:r>
            <a:r>
              <a:rPr lang="en-US" sz="2000" dirty="0">
                <a:latin typeface="Times New Roman"/>
                <a:cs typeface="Times New Roman"/>
              </a:rPr>
              <a:t>to</a:t>
            </a:r>
            <a:r>
              <a:rPr lang="en-US" sz="2000" spc="-10" dirty="0">
                <a:latin typeface="Times New Roman"/>
                <a:cs typeface="Times New Roman"/>
              </a:rPr>
              <a:t> </a:t>
            </a:r>
            <a:r>
              <a:rPr lang="en-US" sz="2000" dirty="0">
                <a:latin typeface="Times New Roman"/>
                <a:cs typeface="Times New Roman"/>
              </a:rPr>
              <a:t>interpret</a:t>
            </a:r>
            <a:r>
              <a:rPr lang="en-US" sz="2000" spc="-100" dirty="0">
                <a:latin typeface="Times New Roman"/>
                <a:cs typeface="Times New Roman"/>
              </a:rPr>
              <a:t> </a:t>
            </a:r>
            <a:r>
              <a:rPr lang="en-US" sz="2000" dirty="0">
                <a:latin typeface="Times New Roman"/>
                <a:cs typeface="Times New Roman"/>
              </a:rPr>
              <a:t>other</a:t>
            </a:r>
            <a:r>
              <a:rPr lang="en-US" sz="2000" spc="-140" dirty="0">
                <a:latin typeface="Times New Roman"/>
                <a:cs typeface="Times New Roman"/>
              </a:rPr>
              <a:t> </a:t>
            </a:r>
            <a:r>
              <a:rPr lang="en-US" sz="2000" dirty="0">
                <a:latin typeface="Times New Roman"/>
                <a:cs typeface="Times New Roman"/>
              </a:rPr>
              <a:t>people’s</a:t>
            </a:r>
            <a:r>
              <a:rPr lang="en-US" sz="2000" spc="-190" dirty="0">
                <a:latin typeface="Times New Roman"/>
                <a:cs typeface="Times New Roman"/>
              </a:rPr>
              <a:t> </a:t>
            </a:r>
            <a:r>
              <a:rPr lang="en-US" sz="2000" spc="-10" dirty="0">
                <a:latin typeface="Times New Roman"/>
                <a:cs typeface="Times New Roman"/>
              </a:rPr>
              <a:t>messages.</a:t>
            </a:r>
            <a:endParaRPr lang="en-US" sz="2000" dirty="0">
              <a:latin typeface="Times New Roman"/>
              <a:cs typeface="Times New Roman"/>
            </a:endParaRPr>
          </a:p>
          <a:p>
            <a:pPr marL="92075" marR="156845">
              <a:lnSpc>
                <a:spcPct val="106400"/>
              </a:lnSpc>
              <a:spcBef>
                <a:spcPts val="180"/>
              </a:spcBef>
            </a:pPr>
            <a:endParaRPr lang="en-US" sz="2000" dirty="0">
              <a:latin typeface="Times New Roman"/>
              <a:cs typeface="Times New Roman"/>
            </a:endParaRPr>
          </a:p>
        </p:txBody>
      </p:sp>
      <p:sp>
        <p:nvSpPr>
          <p:cNvPr id="6" name="Rectangle 5"/>
          <p:cNvSpPr/>
          <p:nvPr/>
        </p:nvSpPr>
        <p:spPr>
          <a:xfrm>
            <a:off x="4691955" y="1556869"/>
            <a:ext cx="3464560" cy="3785652"/>
          </a:xfrm>
          <a:prstGeom prst="rect">
            <a:avLst/>
          </a:prstGeom>
        </p:spPr>
        <p:txBody>
          <a:bodyPr wrap="square">
            <a:spAutoFit/>
          </a:bodyPr>
          <a:lstStyle/>
          <a:p>
            <a:pPr algn="r" rtl="1"/>
            <a:r>
              <a:rPr lang="ar-EG" sz="2000" dirty="0"/>
              <a:t>يشتمل التواصل اللفظي على كلماتنا وحشونا اللفظي (على سبيل المثال، </a:t>
            </a:r>
            <a:r>
              <a:rPr lang="ar-EG" sz="2000" dirty="0" err="1"/>
              <a:t>أممم</a:t>
            </a:r>
            <a:r>
              <a:rPr lang="ar-EG" sz="2000" dirty="0"/>
              <a:t>، مثل). يتم إنشاء الرسائل اللفظية من خلال اللغة. يتضمن التواصل الفعال تفسيرات دقيقة للرسائل اللفظية للآخرين، حيث يتم إنشاء المعنى بشكل مشترك.</a:t>
            </a:r>
          </a:p>
          <a:p>
            <a:pPr algn="r" rtl="1"/>
            <a:endParaRPr lang="ar-EG" sz="2000" dirty="0"/>
          </a:p>
          <a:p>
            <a:pPr algn="r" rtl="1"/>
            <a:r>
              <a:rPr lang="ar-EG" sz="2000" dirty="0"/>
              <a:t>وإلا، فلن يتم فهم معاني الكلمات التي تتواصل بها. كمحترف، يجب أن يكون الاستخدام الفعال لمهارات اللغة وتحسين القدرات قد احتل مكانًا كبيرًا في تفسير رسائل الآخرين.</a:t>
            </a:r>
            <a:endParaRPr lang="ar-EG"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466655" cy="461665"/>
          </a:xfrm>
          <a:prstGeom prst="rect">
            <a:avLst/>
          </a:prstGeom>
        </p:spPr>
        <p:txBody>
          <a:bodyPr wrap="none">
            <a:spAutoFit/>
          </a:bodyPr>
          <a:lstStyle/>
          <a:p>
            <a:r>
              <a:rPr lang="en-US" sz="2400" b="1" dirty="0" smtClean="0">
                <a:solidFill>
                  <a:srgbClr val="00B0F0"/>
                </a:solidFill>
                <a:latin typeface="Alexandria" charset="0"/>
                <a:cs typeface="Alexandria" charset="0"/>
              </a:rPr>
              <a:t>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518150" y="-51934"/>
            <a:ext cx="198483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التواصل اللفظي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208325" y="661422"/>
            <a:ext cx="3882794" cy="461665"/>
          </a:xfrm>
          <a:prstGeom prst="rect">
            <a:avLst/>
          </a:prstGeom>
        </p:spPr>
        <p:txBody>
          <a:bodyPr wrap="none">
            <a:spAutoFit/>
          </a:bodyPr>
          <a:lstStyle/>
          <a:p>
            <a:pPr algn="ctr"/>
            <a:r>
              <a:rPr lang="en-US" sz="2400" b="1" dirty="0" smtClean="0">
                <a:latin typeface="Times New Roman" panose="02020603050405020304" pitchFamily="18" charset="0"/>
                <a:ea typeface="Calibri" panose="020F0502020204030204" pitchFamily="34" charset="0"/>
              </a:rPr>
              <a:t>What is verbal intelligence?</a:t>
            </a:r>
            <a:endParaRPr lang="en-US" sz="2400" dirty="0"/>
          </a:p>
        </p:txBody>
      </p:sp>
      <p:sp>
        <p:nvSpPr>
          <p:cNvPr id="11" name="Rectangle 10"/>
          <p:cNvSpPr/>
          <p:nvPr/>
        </p:nvSpPr>
        <p:spPr>
          <a:xfrm>
            <a:off x="5309261" y="576233"/>
            <a:ext cx="2576346"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ما هو الذكاء اللفظي؟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1631216"/>
          </a:xfrm>
          <a:prstGeom prst="rect">
            <a:avLst/>
          </a:prstGeom>
        </p:spPr>
        <p:txBody>
          <a:bodyPr wrap="square">
            <a:spAutoFit/>
          </a:bodyPr>
          <a:lstStyle/>
          <a:p>
            <a:r>
              <a:rPr lang="en-US" sz="2000" dirty="0">
                <a:solidFill>
                  <a:srgbClr val="333333"/>
                </a:solidFill>
                <a:latin typeface="Times New Roman" panose="02020603050405020304" pitchFamily="18" charset="0"/>
                <a:cs typeface="Times New Roman" panose="02020603050405020304" pitchFamily="18" charset="0"/>
              </a:rPr>
              <a:t>Verbal intelligence refers to specific human language-based skills which are considered to reflect strong general abilities</a:t>
            </a:r>
            <a:r>
              <a:rPr lang="en-US" sz="2000" dirty="0" smtClean="0">
                <a:solidFill>
                  <a:srgbClr val="333333"/>
                </a:solidFill>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720517" y="1394128"/>
            <a:ext cx="3464560" cy="1015663"/>
          </a:xfrm>
          <a:prstGeom prst="rect">
            <a:avLst/>
          </a:prstGeom>
        </p:spPr>
        <p:txBody>
          <a:bodyPr wrap="square">
            <a:spAutoFit/>
          </a:bodyPr>
          <a:lstStyle/>
          <a:p>
            <a:pPr algn="r" rtl="1"/>
            <a:r>
              <a:rPr lang="ar-EG" sz="2000" dirty="0"/>
              <a:t>يشير الذكاء اللفظي إلى مهارات محددة تعتمد على اللغة البشرية والتي يُعتقد أنها تعكس قدرات عامة قوية.</a:t>
            </a:r>
            <a:endParaRPr lang="ar-EG" sz="2000" dirty="0"/>
          </a:p>
        </p:txBody>
      </p:sp>
      <p:cxnSp>
        <p:nvCxnSpPr>
          <p:cNvPr id="14" name="Elbow Connector 13"/>
          <p:cNvCxnSpPr/>
          <p:nvPr/>
        </p:nvCxnSpPr>
        <p:spPr>
          <a:xfrm rot="16200000" flipH="1">
            <a:off x="1312366" y="2397148"/>
            <a:ext cx="677867" cy="57852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890123" y="3078162"/>
            <a:ext cx="2478435" cy="405367"/>
          </a:xfrm>
          <a:prstGeom prst="rect">
            <a:avLst/>
          </a:prstGeom>
          <a:solidFill>
            <a:schemeClr val="accent3">
              <a:lumMod val="40000"/>
              <a:lumOff val="60000"/>
            </a:schemeClr>
          </a:solidFill>
          <a:ln>
            <a:solidFill>
              <a:schemeClr val="tx1"/>
            </a:solidFill>
          </a:ln>
        </p:spPr>
        <p:txBody>
          <a:bodyPr wrap="square">
            <a:spAutoFit/>
          </a:bodyPr>
          <a:lstStyle/>
          <a:p>
            <a:pPr algn="ctr">
              <a:lnSpc>
                <a:spcPct val="107000"/>
              </a:lnSpc>
            </a:pPr>
            <a:r>
              <a:rPr lang="en-US" sz="2000" b="1" dirty="0" smtClean="0">
                <a:latin typeface="Times New Roman" panose="02020603050405020304" pitchFamily="18" charset="0"/>
                <a:ea typeface="Calibri" panose="020F0502020204030204" pitchFamily="34" charset="0"/>
                <a:cs typeface="Arial" panose="020B0604020202020204" pitchFamily="34" charset="0"/>
              </a:rPr>
              <a:t>Ways to improve </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220126" y="3831769"/>
            <a:ext cx="3870993" cy="3078792"/>
          </a:xfrm>
          <a:prstGeom prst="rect">
            <a:avLst/>
          </a:prstGeom>
        </p:spPr>
        <p:txBody>
          <a:bodyPr wrap="square">
            <a:spAutoFit/>
          </a:bodyPr>
          <a:lstStyle/>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Read as widely as possible</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Learn a new language</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Lean a new word every day</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Maintain your journal (Notebook)</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Become an active listener</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Play word games</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Take grammar, spelling and reading tests</a:t>
            </a:r>
            <a:endParaRPr lang="en-US" i="1" dirty="0">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9" name="Elbow Connector 18"/>
          <p:cNvCxnSpPr/>
          <p:nvPr/>
        </p:nvCxnSpPr>
        <p:spPr>
          <a:xfrm rot="16200000" flipH="1">
            <a:off x="5829415" y="2344330"/>
            <a:ext cx="677867" cy="578527"/>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0" name="Rectangle 19"/>
          <p:cNvSpPr/>
          <p:nvPr/>
        </p:nvSpPr>
        <p:spPr>
          <a:xfrm>
            <a:off x="5407172" y="3025344"/>
            <a:ext cx="2478435" cy="405367"/>
          </a:xfrm>
          <a:prstGeom prst="rect">
            <a:avLst/>
          </a:prstGeom>
          <a:solidFill>
            <a:schemeClr val="accent3">
              <a:lumMod val="40000"/>
              <a:lumOff val="60000"/>
            </a:schemeClr>
          </a:solidFill>
          <a:ln>
            <a:solidFill>
              <a:schemeClr val="tx1"/>
            </a:solidFill>
          </a:ln>
        </p:spPr>
        <p:txBody>
          <a:bodyPr wrap="square">
            <a:spAutoFit/>
          </a:bodyPr>
          <a:lstStyle/>
          <a:p>
            <a:pPr algn="ctr">
              <a:lnSpc>
                <a:spcPct val="107000"/>
              </a:lnSpc>
            </a:pPr>
            <a:r>
              <a:rPr lang="ar-EG" sz="2000" b="1" dirty="0" smtClean="0">
                <a:latin typeface="Times New Roman" panose="02020603050405020304" pitchFamily="18" charset="0"/>
                <a:ea typeface="Calibri" panose="020F0502020204030204" pitchFamily="34" charset="0"/>
                <a:cs typeface="Arial" panose="020B0604020202020204" pitchFamily="34" charset="0"/>
              </a:rPr>
              <a:t>طرق التطوير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260445" y="3588080"/>
            <a:ext cx="4029021" cy="3000821"/>
          </a:xfrm>
          <a:prstGeom prst="rect">
            <a:avLst/>
          </a:prstGeom>
        </p:spPr>
        <p:txBody>
          <a:bodyPr wrap="square">
            <a:spAutoFit/>
          </a:bodyPr>
          <a:lstStyle/>
          <a:p>
            <a:pPr marL="285750" indent="-285750" algn="r" rtl="1">
              <a:lnSpc>
                <a:spcPct val="150000"/>
              </a:lnSpc>
              <a:buFont typeface="Wingdings" panose="05000000000000000000" pitchFamily="2" charset="2"/>
              <a:buChar char="Ø"/>
            </a:pPr>
            <a:r>
              <a:rPr lang="en-US" dirty="0" err="1"/>
              <a:t>اقرأ</a:t>
            </a:r>
            <a:r>
              <a:rPr lang="en-US" dirty="0"/>
              <a:t> </a:t>
            </a:r>
            <a:r>
              <a:rPr lang="en-US" dirty="0" err="1"/>
              <a:t>على</a:t>
            </a:r>
            <a:r>
              <a:rPr lang="en-US" dirty="0"/>
              <a:t> </a:t>
            </a:r>
            <a:r>
              <a:rPr lang="en-US" dirty="0" err="1"/>
              <a:t>أوسع</a:t>
            </a:r>
            <a:r>
              <a:rPr lang="en-US" dirty="0"/>
              <a:t> </a:t>
            </a:r>
            <a:r>
              <a:rPr lang="en-US" dirty="0" err="1"/>
              <a:t>نطاق</a:t>
            </a:r>
            <a:r>
              <a:rPr lang="en-US" dirty="0"/>
              <a:t> </a:t>
            </a:r>
            <a:r>
              <a:rPr lang="en-US" dirty="0" err="1"/>
              <a:t>ممكن</a:t>
            </a:r>
            <a:endParaRPr lang="en-US" dirty="0"/>
          </a:p>
          <a:p>
            <a:pPr marL="285750" indent="-285750" algn="r" rtl="1">
              <a:lnSpc>
                <a:spcPct val="150000"/>
              </a:lnSpc>
              <a:buFont typeface="Wingdings" panose="05000000000000000000" pitchFamily="2" charset="2"/>
              <a:buChar char="Ø"/>
            </a:pPr>
            <a:r>
              <a:rPr lang="en-US" dirty="0" err="1"/>
              <a:t>تعلم</a:t>
            </a:r>
            <a:r>
              <a:rPr lang="en-US" dirty="0"/>
              <a:t> </a:t>
            </a:r>
            <a:r>
              <a:rPr lang="en-US" dirty="0" err="1"/>
              <a:t>لغة</a:t>
            </a:r>
            <a:r>
              <a:rPr lang="en-US" dirty="0"/>
              <a:t> </a:t>
            </a:r>
            <a:r>
              <a:rPr lang="en-US" dirty="0" err="1"/>
              <a:t>جديدة</a:t>
            </a:r>
            <a:endParaRPr lang="en-US" dirty="0"/>
          </a:p>
          <a:p>
            <a:pPr marL="285750" indent="-285750" algn="r" rtl="1">
              <a:lnSpc>
                <a:spcPct val="150000"/>
              </a:lnSpc>
              <a:buFont typeface="Wingdings" panose="05000000000000000000" pitchFamily="2" charset="2"/>
              <a:buChar char="Ø"/>
            </a:pPr>
            <a:r>
              <a:rPr lang="en-US" dirty="0" err="1"/>
              <a:t>تعلم</a:t>
            </a:r>
            <a:r>
              <a:rPr lang="en-US" dirty="0"/>
              <a:t> </a:t>
            </a:r>
            <a:r>
              <a:rPr lang="en-US" dirty="0" err="1"/>
              <a:t>كلمة</a:t>
            </a:r>
            <a:r>
              <a:rPr lang="en-US" dirty="0"/>
              <a:t> </a:t>
            </a:r>
            <a:r>
              <a:rPr lang="en-US" dirty="0" err="1"/>
              <a:t>جديدة</a:t>
            </a:r>
            <a:r>
              <a:rPr lang="en-US" dirty="0"/>
              <a:t> </a:t>
            </a:r>
            <a:r>
              <a:rPr lang="en-US" dirty="0" err="1"/>
              <a:t>كل</a:t>
            </a:r>
            <a:r>
              <a:rPr lang="en-US" dirty="0"/>
              <a:t> </a:t>
            </a:r>
            <a:r>
              <a:rPr lang="en-US" dirty="0" err="1"/>
              <a:t>يوم</a:t>
            </a:r>
            <a:endParaRPr lang="en-US" dirty="0"/>
          </a:p>
          <a:p>
            <a:pPr marL="285750" indent="-285750" algn="r" rtl="1">
              <a:lnSpc>
                <a:spcPct val="150000"/>
              </a:lnSpc>
              <a:buFont typeface="Wingdings" panose="05000000000000000000" pitchFamily="2" charset="2"/>
              <a:buChar char="Ø"/>
            </a:pPr>
            <a:r>
              <a:rPr lang="en-US" dirty="0" err="1"/>
              <a:t>احتفظ</a:t>
            </a:r>
            <a:r>
              <a:rPr lang="en-US" dirty="0"/>
              <a:t> </a:t>
            </a:r>
            <a:r>
              <a:rPr lang="en-US" dirty="0" err="1"/>
              <a:t>بمذكراتك</a:t>
            </a:r>
            <a:r>
              <a:rPr lang="en-US" dirty="0"/>
              <a:t> </a:t>
            </a:r>
            <a:r>
              <a:rPr lang="ar-EG" dirty="0" smtClean="0"/>
              <a:t>(</a:t>
            </a:r>
            <a:r>
              <a:rPr lang="en-US" dirty="0" err="1" smtClean="0"/>
              <a:t>دفتر</a:t>
            </a:r>
            <a:r>
              <a:rPr lang="en-US" dirty="0" smtClean="0"/>
              <a:t> </a:t>
            </a:r>
            <a:r>
              <a:rPr lang="en-US" dirty="0" err="1" smtClean="0"/>
              <a:t>ملاحظات</a:t>
            </a:r>
            <a:r>
              <a:rPr lang="ar-EG" dirty="0"/>
              <a:t>)</a:t>
            </a:r>
            <a:endParaRPr lang="en-US" dirty="0"/>
          </a:p>
          <a:p>
            <a:pPr marL="285750" indent="-285750" algn="r" rtl="1">
              <a:lnSpc>
                <a:spcPct val="150000"/>
              </a:lnSpc>
              <a:buFont typeface="Wingdings" panose="05000000000000000000" pitchFamily="2" charset="2"/>
              <a:buChar char="Ø"/>
            </a:pPr>
            <a:r>
              <a:rPr lang="en-US" dirty="0" err="1"/>
              <a:t>كن</a:t>
            </a:r>
            <a:r>
              <a:rPr lang="en-US" dirty="0"/>
              <a:t> </a:t>
            </a:r>
            <a:r>
              <a:rPr lang="en-US" dirty="0" err="1"/>
              <a:t>مستمعًا</a:t>
            </a:r>
            <a:r>
              <a:rPr lang="en-US" dirty="0"/>
              <a:t> </a:t>
            </a:r>
            <a:r>
              <a:rPr lang="en-US" dirty="0" err="1"/>
              <a:t>نشطًا</a:t>
            </a:r>
            <a:endParaRPr lang="en-US" dirty="0"/>
          </a:p>
          <a:p>
            <a:pPr marL="285750" indent="-285750" algn="r" rtl="1">
              <a:lnSpc>
                <a:spcPct val="150000"/>
              </a:lnSpc>
              <a:buFont typeface="Wingdings" panose="05000000000000000000" pitchFamily="2" charset="2"/>
              <a:buChar char="Ø"/>
            </a:pPr>
            <a:r>
              <a:rPr lang="en-US" dirty="0" err="1"/>
              <a:t>العب</a:t>
            </a:r>
            <a:r>
              <a:rPr lang="en-US" dirty="0"/>
              <a:t> </a:t>
            </a:r>
            <a:r>
              <a:rPr lang="en-US" dirty="0" err="1"/>
              <a:t>ألعاب</a:t>
            </a:r>
            <a:r>
              <a:rPr lang="en-US" dirty="0"/>
              <a:t> </a:t>
            </a:r>
            <a:r>
              <a:rPr lang="en-US" dirty="0" err="1"/>
              <a:t>الكلمات</a:t>
            </a:r>
            <a:endParaRPr lang="en-US" dirty="0"/>
          </a:p>
          <a:p>
            <a:pPr marL="285750" indent="-285750" algn="r" rtl="1">
              <a:lnSpc>
                <a:spcPct val="150000"/>
              </a:lnSpc>
              <a:buFont typeface="Wingdings" panose="05000000000000000000" pitchFamily="2" charset="2"/>
              <a:buChar char="Ø"/>
            </a:pPr>
            <a:r>
              <a:rPr lang="en-US" dirty="0" err="1"/>
              <a:t>قم</a:t>
            </a:r>
            <a:r>
              <a:rPr lang="en-US" dirty="0"/>
              <a:t> </a:t>
            </a:r>
            <a:r>
              <a:rPr lang="en-US" dirty="0" err="1"/>
              <a:t>بإجراء</a:t>
            </a:r>
            <a:r>
              <a:rPr lang="en-US" dirty="0"/>
              <a:t> </a:t>
            </a:r>
            <a:r>
              <a:rPr lang="en-US" dirty="0" err="1"/>
              <a:t>اختبارات</a:t>
            </a:r>
            <a:r>
              <a:rPr lang="en-US" dirty="0"/>
              <a:t> </a:t>
            </a:r>
            <a:r>
              <a:rPr lang="en-US" dirty="0" err="1"/>
              <a:t>القواعد</a:t>
            </a:r>
            <a:r>
              <a:rPr lang="en-US" dirty="0"/>
              <a:t> </a:t>
            </a:r>
            <a:r>
              <a:rPr lang="en-US" dirty="0" err="1"/>
              <a:t>والإملاء</a:t>
            </a:r>
            <a:r>
              <a:rPr lang="en-US" dirty="0"/>
              <a:t> </a:t>
            </a:r>
            <a:r>
              <a:rPr lang="en-US" dirty="0" err="1"/>
              <a:t>والقراءة</a:t>
            </a:r>
            <a:endParaRPr lang="en-US" dirty="0"/>
          </a:p>
        </p:txBody>
      </p:sp>
    </p:spTree>
    <p:extLst>
      <p:ext uri="{BB962C8B-B14F-4D97-AF65-F5344CB8AC3E}">
        <p14:creationId xmlns:p14="http://schemas.microsoft.com/office/powerpoint/2010/main" val="382186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5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childTnLst>
                                </p:cTn>
                              </p:par>
                              <p:par>
                                <p:cTn id="29" presetID="53" presetClass="entr" presetSubtype="16"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5"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466655" cy="461665"/>
          </a:xfrm>
          <a:prstGeom prst="rect">
            <a:avLst/>
          </a:prstGeom>
        </p:spPr>
        <p:txBody>
          <a:bodyPr wrap="none">
            <a:spAutoFit/>
          </a:bodyPr>
          <a:lstStyle/>
          <a:p>
            <a:r>
              <a:rPr lang="en-US" sz="2400" b="1" dirty="0" smtClean="0">
                <a:solidFill>
                  <a:srgbClr val="00B0F0"/>
                </a:solidFill>
                <a:latin typeface="Alexandria" charset="0"/>
                <a:cs typeface="Alexandria" charset="0"/>
              </a:rPr>
              <a:t>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518150" y="-51934"/>
            <a:ext cx="198483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التواصل اللفظي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601452" cy="470000"/>
          </a:xfrm>
          <a:prstGeom prst="rect">
            <a:avLst/>
          </a:prstGeom>
        </p:spPr>
        <p:txBody>
          <a:bodyPr wrap="none">
            <a:spAutoFit/>
          </a:bodyPr>
          <a:lstStyle/>
          <a:p>
            <a:pP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Rules guide Verbal communication</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829424" y="578435"/>
            <a:ext cx="3552576"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دليل القواعد </a:t>
            </a:r>
            <a:r>
              <a:rPr lang="ar-EG" sz="2800" b="1" dirty="0">
                <a:latin typeface="Times New Roman" panose="02020603050405020304" pitchFamily="18" charset="0"/>
                <a:ea typeface="Calibri" panose="020F0502020204030204" pitchFamily="34" charset="0"/>
                <a:cs typeface="Times New Roman" panose="02020603050405020304" pitchFamily="18" charset="0"/>
              </a:rPr>
              <a:t>للتواصل اللفظي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91440" y="1131422"/>
            <a:ext cx="4267200" cy="405367"/>
          </a:xfrm>
          <a:prstGeom prst="rect">
            <a:avLst/>
          </a:prstGeom>
          <a:solidFill>
            <a:srgbClr val="00B0F0"/>
          </a:solidFill>
        </p:spPr>
        <p:txBody>
          <a:bodyPr wrap="square">
            <a:spAutoFit/>
          </a:bodyPr>
          <a:lstStyle/>
          <a:p>
            <a:pPr algn="ctr">
              <a:lnSpc>
                <a:spcPct val="107000"/>
              </a:lnSpc>
            </a:pPr>
            <a:r>
              <a:rPr lang="en-US"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REGULATIVE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RULES</a:t>
            </a:r>
            <a:endParaRPr lang="en-US" sz="11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91955" y="1768276"/>
            <a:ext cx="3464560" cy="4247317"/>
          </a:xfrm>
          <a:prstGeom prst="rect">
            <a:avLst/>
          </a:prstGeom>
        </p:spPr>
        <p:txBody>
          <a:bodyPr wrap="square">
            <a:spAutoFit/>
          </a:bodyPr>
          <a:lstStyle/>
          <a:p>
            <a:pPr algn="r" rtl="1"/>
            <a:r>
              <a:rPr lang="ar-EG" dirty="0"/>
              <a:t>إنها تصف متى، وكيف، وأين، ومع من نتحدث عن أشياء معينة</a:t>
            </a:r>
            <a:r>
              <a:rPr lang="ar-EG" dirty="0" smtClean="0"/>
              <a:t>.</a:t>
            </a:r>
          </a:p>
          <a:p>
            <a:pPr algn="r" rtl="1"/>
            <a:endParaRPr lang="ar-EG" dirty="0" smtClean="0"/>
          </a:p>
          <a:p>
            <a:pPr algn="r" rtl="1"/>
            <a:endParaRPr lang="ar-EG" dirty="0"/>
          </a:p>
          <a:p>
            <a:pPr algn="r" rtl="1"/>
            <a:r>
              <a:rPr lang="ar-EG" dirty="0"/>
              <a:t>على سبيل المثال، قد يكون من المناسب أن يتصل بك رئيسك في العمل في المنزل بعد ساعات العمل، ولكن هل من المناسب أن تفعل الشيء نفسه إذا كانت لديك مخاوف بشأن جدول سفرك؟ ما هو مناسب للشخص الذي يتمتع بالسلطة أو السيطرة قد لا يكون مناسبًا لمن يعملون في دور تابع. لإظهار التميز المهني والتميز في مكان العمل، يجب أن تكون قادرًا على مراقبة مدى ملاءمتك عند التواصل.</a:t>
            </a:r>
            <a:endParaRPr lang="ar-EG" dirty="0" smtClean="0"/>
          </a:p>
          <a:p>
            <a:pPr algn="r" rtl="1"/>
            <a:endParaRPr lang="ar-EG" dirty="0"/>
          </a:p>
        </p:txBody>
      </p:sp>
      <p:sp>
        <p:nvSpPr>
          <p:cNvPr id="8" name="Rectangle 7"/>
          <p:cNvSpPr/>
          <p:nvPr/>
        </p:nvSpPr>
        <p:spPr>
          <a:xfrm>
            <a:off x="0" y="1662910"/>
            <a:ext cx="4539279" cy="685059"/>
          </a:xfrm>
          <a:prstGeom prst="rect">
            <a:avLst/>
          </a:prstGeom>
        </p:spPr>
        <p:txBody>
          <a:bodyPr wrap="square">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They describe when, how, where, and with whom to talk about certain things.</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02382" y="2879457"/>
            <a:ext cx="4114800" cy="3352328"/>
          </a:xfrm>
          <a:prstGeom prst="rect">
            <a:avLst/>
          </a:prstGeom>
        </p:spPr>
        <p:txBody>
          <a:bodyPr wrap="square">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For instance, it might be appropriate for your boss to call you at home after hours, but would it be appropriate for you to do the same if you had a concern about your travel schedule? What’s appropriate for the person with power or control may not be appropriate for those serving in a subordinate role. To demonstrate professional and workplace excellence, you must be able to monitor your own appropriateness when communicating.</a:t>
            </a:r>
            <a:endParaRPr lang="en-US" sz="1050"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515504" y="1101655"/>
            <a:ext cx="3817462" cy="405047"/>
          </a:xfrm>
          <a:prstGeom prst="rect">
            <a:avLst/>
          </a:prstGeom>
          <a:solidFill>
            <a:srgbClr val="00B0F0"/>
          </a:solidFill>
        </p:spPr>
        <p:txBody>
          <a:bodyPr wrap="square">
            <a:spAutoFit/>
          </a:bodyPr>
          <a:lstStyle/>
          <a:p>
            <a:pPr algn="ctr">
              <a:lnSpc>
                <a:spcPct val="107000"/>
              </a:lnSpc>
            </a:pPr>
            <a:r>
              <a:rPr lang="ar-EG"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القواعد التنظيمية</a:t>
            </a:r>
            <a:endParaRPr lang="en-US" sz="11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651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animBg="1"/>
      <p:bldP spid="6" grpId="0"/>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17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7"/>
            <a:ext cx="3858406" cy="37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3466655" cy="461665"/>
          </a:xfrm>
          <a:prstGeom prst="rect">
            <a:avLst/>
          </a:prstGeom>
        </p:spPr>
        <p:txBody>
          <a:bodyPr wrap="none">
            <a:spAutoFit/>
          </a:bodyPr>
          <a:lstStyle/>
          <a:p>
            <a:r>
              <a:rPr lang="en-US" sz="2400" b="1" dirty="0" smtClean="0">
                <a:solidFill>
                  <a:srgbClr val="00B0F0"/>
                </a:solidFill>
                <a:latin typeface="Alexandria" charset="0"/>
                <a:cs typeface="Alexandria" charset="0"/>
              </a:rPr>
              <a:t>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518150" y="-51934"/>
            <a:ext cx="1984839"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التواصل اللفظي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601452" cy="470000"/>
          </a:xfrm>
          <a:prstGeom prst="rect">
            <a:avLst/>
          </a:prstGeom>
        </p:spPr>
        <p:txBody>
          <a:bodyPr wrap="none">
            <a:spAutoFit/>
          </a:bodyPr>
          <a:lstStyle/>
          <a:p>
            <a:pP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Rules guide Verbal communication</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829424" y="578435"/>
            <a:ext cx="3552576"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دليل القواعد </a:t>
            </a:r>
            <a:r>
              <a:rPr lang="ar-EG" sz="2800" b="1" dirty="0">
                <a:latin typeface="Times New Roman" panose="02020603050405020304" pitchFamily="18" charset="0"/>
                <a:ea typeface="Calibri" panose="020F0502020204030204" pitchFamily="34" charset="0"/>
                <a:cs typeface="Times New Roman" panose="02020603050405020304" pitchFamily="18" charset="0"/>
              </a:rPr>
              <a:t>للتواصل اللفظي</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91440" y="1131422"/>
            <a:ext cx="4267200" cy="405367"/>
          </a:xfrm>
          <a:prstGeom prst="rect">
            <a:avLst/>
          </a:prstGeom>
          <a:solidFill>
            <a:srgbClr val="00B0F0"/>
          </a:solidFill>
        </p:spPr>
        <p:txBody>
          <a:bodyPr wrap="square">
            <a:spAutoFit/>
          </a:bodyPr>
          <a:lstStyle/>
          <a:p>
            <a:pPr algn="ct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CONSTITUTIVE RULES</a:t>
            </a:r>
            <a:endParaRPr lang="en-US" sz="11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91955" y="1768276"/>
            <a:ext cx="3464560" cy="1754326"/>
          </a:xfrm>
          <a:prstGeom prst="rect">
            <a:avLst/>
          </a:prstGeom>
        </p:spPr>
        <p:txBody>
          <a:bodyPr wrap="square">
            <a:spAutoFit/>
          </a:bodyPr>
          <a:lstStyle/>
          <a:p>
            <a:pPr algn="r" rtl="1"/>
            <a:r>
              <a:rPr lang="ar-EG" dirty="0"/>
              <a:t>إنهم يحددون معنى التواصل من خلال حثنا على إحصاء أنواع معينة من التواصل. بعبارة أخرى، نتعلم ما الذي يعد اهتمامًا (على سبيل المثال، التواصل البصري)، وكذلك ما يعد غير لائق (على سبيل المثال، مقاطعة المحادثات، أو تحريك العينين).</a:t>
            </a:r>
            <a:endParaRPr lang="ar-EG" dirty="0"/>
          </a:p>
        </p:txBody>
      </p:sp>
      <p:sp>
        <p:nvSpPr>
          <p:cNvPr id="8" name="Rectangle 7"/>
          <p:cNvSpPr/>
          <p:nvPr/>
        </p:nvSpPr>
        <p:spPr>
          <a:xfrm>
            <a:off x="0" y="1662910"/>
            <a:ext cx="4539279"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They define what communication means by prompting us to count certain kinds of communication. In other words, we learn what counts as paying attention (e.g., eye contact), as well as what counts as being inappropriate (e.g., interrupting conversations, rolling one’s eyes.</a:t>
            </a:r>
            <a:endParaRPr lang="en-US" dirty="0">
              <a:latin typeface="Times New Roman" panose="02020603050405020304" pitchFamily="18" charset="0"/>
              <a:cs typeface="Times New Roman" panose="02020603050405020304" pitchFamily="18" charset="0"/>
            </a:endParaRPr>
          </a:p>
        </p:txBody>
      </p:sp>
      <p:sp>
        <p:nvSpPr>
          <p:cNvPr id="16" name="Rectangle 15"/>
          <p:cNvSpPr/>
          <p:nvPr/>
        </p:nvSpPr>
        <p:spPr>
          <a:xfrm>
            <a:off x="4515504" y="1101655"/>
            <a:ext cx="3817462" cy="405047"/>
          </a:xfrm>
          <a:prstGeom prst="rect">
            <a:avLst/>
          </a:prstGeom>
          <a:solidFill>
            <a:srgbClr val="00B0F0"/>
          </a:solidFill>
        </p:spPr>
        <p:txBody>
          <a:bodyPr wrap="square">
            <a:spAutoFit/>
          </a:bodyPr>
          <a:lstStyle/>
          <a:p>
            <a:pPr algn="ctr">
              <a:lnSpc>
                <a:spcPct val="107000"/>
              </a:lnSpc>
            </a:pPr>
            <a:r>
              <a:rPr lang="ar-EG"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القواعد التأسيسية</a:t>
            </a:r>
            <a:endParaRPr lang="en-US" sz="11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708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animBg="1"/>
      <p:bldP spid="6"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698722"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Nonverbal communication</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739404" y="151495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3091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17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7"/>
            <a:ext cx="3858406" cy="37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119910" cy="407035"/>
          </a:xfrm>
          <a:prstGeom prst="rect">
            <a:avLst/>
          </a:prstGeom>
        </p:spPr>
        <p:txBody>
          <a:bodyPr wrap="none">
            <a:spAutoFit/>
          </a:bodyPr>
          <a:lstStyle/>
          <a:p>
            <a:pPr>
              <a:lnSpc>
                <a:spcPct val="107000"/>
              </a:lnSpc>
              <a:spcAft>
                <a:spcPts val="800"/>
              </a:spcAft>
            </a:pPr>
            <a:r>
              <a:rPr lang="en-US" sz="2000" b="1" dirty="0">
                <a:latin typeface="Calibri" panose="020F0502020204030204" pitchFamily="34" charset="0"/>
                <a:ea typeface="Calibri" panose="020F0502020204030204" pitchFamily="34" charset="0"/>
                <a:cs typeface="Arial" panose="020B0604020202020204" pitchFamily="34" charset="0"/>
              </a:rPr>
              <a:t>What is Non-Verbal Communication?</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958618" y="639990"/>
            <a:ext cx="2925801" cy="461665"/>
          </a:xfrm>
          <a:prstGeom prst="rect">
            <a:avLst/>
          </a:prstGeom>
        </p:spPr>
        <p:txBody>
          <a:bodyPr wrap="none">
            <a:spAutoFit/>
          </a:bodyPr>
          <a:lstStyle/>
          <a:p>
            <a:pPr>
              <a:spcAft>
                <a:spcPts val="400"/>
              </a:spcAft>
            </a:pP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ما هو التواصل غير اللفظي؟</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691955" y="1768276"/>
            <a:ext cx="3464560" cy="1754326"/>
          </a:xfrm>
          <a:prstGeom prst="rect">
            <a:avLst/>
          </a:prstGeom>
        </p:spPr>
        <p:txBody>
          <a:bodyPr wrap="square">
            <a:spAutoFit/>
          </a:bodyPr>
          <a:lstStyle/>
          <a:p>
            <a:pPr algn="r" rtl="1"/>
            <a:r>
              <a:rPr lang="ar-EG" dirty="0"/>
              <a:t>يشمل التواصل غير اللفظي (يُشار إليه أيضًا باسم لغة الجسد) كل تلك الطرق التي نتواصل بها دون كلمات. التعريف الأكثر تقنية للتواصل غير اللفظي هو "التواصل بخلاف اللغة المكتوبة أو المنطوقة التي تخلق معنى لشخص ما".</a:t>
            </a:r>
            <a:endParaRPr lang="ar-EG" dirty="0"/>
          </a:p>
        </p:txBody>
      </p:sp>
      <p:sp>
        <p:nvSpPr>
          <p:cNvPr id="8" name="Rectangle 7"/>
          <p:cNvSpPr/>
          <p:nvPr/>
        </p:nvSpPr>
        <p:spPr>
          <a:xfrm>
            <a:off x="0" y="1662910"/>
            <a:ext cx="4539279" cy="1754326"/>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Nonverbal communication (also referred to as body language) includes all those ways we communicate without words. A more technical definition for nonverbal communication is “communication other than written or spoken language that creates meaning for someone”.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955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17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7"/>
            <a:ext cx="3858406" cy="37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529958" cy="400110"/>
          </a:xfrm>
          <a:prstGeom prst="rect">
            <a:avLst/>
          </a:prstGeom>
        </p:spPr>
        <p:txBody>
          <a:bodyPr wrap="none">
            <a:spAutoFit/>
          </a:bodyPr>
          <a:lstStyle/>
          <a:p>
            <a:pPr marL="91440">
              <a:lnSpc>
                <a:spcPct val="100000"/>
              </a:lnSpc>
              <a:spcBef>
                <a:spcPts val="250"/>
              </a:spcBef>
            </a:pPr>
            <a:r>
              <a:rPr lang="en-US" sz="2000" b="1" dirty="0">
                <a:latin typeface="Times New Roman"/>
                <a:cs typeface="Times New Roman"/>
              </a:rPr>
              <a:t>Three</a:t>
            </a:r>
            <a:r>
              <a:rPr lang="en-US" sz="2000" b="1" spc="-70" dirty="0">
                <a:latin typeface="Times New Roman"/>
                <a:cs typeface="Times New Roman"/>
              </a:rPr>
              <a:t> </a:t>
            </a:r>
            <a:r>
              <a:rPr lang="en-US" sz="2000" b="1" dirty="0">
                <a:latin typeface="Times New Roman"/>
                <a:cs typeface="Times New Roman"/>
              </a:rPr>
              <a:t>purposes</a:t>
            </a:r>
            <a:r>
              <a:rPr lang="en-US" sz="2000" b="1" spc="-100" dirty="0">
                <a:latin typeface="Times New Roman"/>
                <a:cs typeface="Times New Roman"/>
              </a:rPr>
              <a:t> </a:t>
            </a:r>
            <a:r>
              <a:rPr lang="en-US" sz="2000" b="1" dirty="0">
                <a:latin typeface="Times New Roman"/>
                <a:cs typeface="Times New Roman"/>
              </a:rPr>
              <a:t>of</a:t>
            </a:r>
            <a:r>
              <a:rPr lang="en-US" sz="2000" b="1" spc="-135" dirty="0">
                <a:latin typeface="Times New Roman"/>
                <a:cs typeface="Times New Roman"/>
              </a:rPr>
              <a:t> </a:t>
            </a:r>
            <a:r>
              <a:rPr lang="en-US" sz="2000" b="1" dirty="0">
                <a:latin typeface="Times New Roman"/>
                <a:cs typeface="Times New Roman"/>
              </a:rPr>
              <a:t>nonverbal</a:t>
            </a:r>
            <a:r>
              <a:rPr lang="en-US" sz="2000" b="1" spc="-55" dirty="0">
                <a:latin typeface="Times New Roman"/>
                <a:cs typeface="Times New Roman"/>
              </a:rPr>
              <a:t> </a:t>
            </a:r>
            <a:r>
              <a:rPr lang="en-US" sz="2000" b="1" spc="-10" dirty="0">
                <a:latin typeface="Times New Roman"/>
                <a:cs typeface="Times New Roman"/>
              </a:rPr>
              <a:t>behavior?</a:t>
            </a:r>
            <a:endParaRPr lang="en-US" sz="2000" b="1" dirty="0">
              <a:latin typeface="Times New Roman"/>
              <a:cs typeface="Times New Roman"/>
            </a:endParaRPr>
          </a:p>
        </p:txBody>
      </p:sp>
      <p:sp>
        <p:nvSpPr>
          <p:cNvPr id="11" name="Rectangle 10"/>
          <p:cNvSpPr/>
          <p:nvPr/>
        </p:nvSpPr>
        <p:spPr>
          <a:xfrm>
            <a:off x="4539279" y="686999"/>
            <a:ext cx="3680816"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ما هي أغراض السلوك غير اللفظي الثلاثة؟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86126" y="1296522"/>
            <a:ext cx="3464560" cy="2308324"/>
          </a:xfrm>
          <a:prstGeom prst="rect">
            <a:avLst/>
          </a:prstGeom>
        </p:spPr>
        <p:txBody>
          <a:bodyPr wrap="square">
            <a:spAutoFit/>
          </a:bodyPr>
          <a:lstStyle/>
          <a:p>
            <a:pPr algn="r" rtl="1"/>
            <a:r>
              <a:rPr lang="ar-EG" b="1" dirty="0"/>
              <a:t>للتعبير عن المشاعر</a:t>
            </a:r>
            <a:r>
              <a:rPr lang="ar-EG" b="1" dirty="0" smtClean="0"/>
              <a:t>:</a:t>
            </a:r>
            <a:endParaRPr lang="en-US" b="1" dirty="0" smtClean="0"/>
          </a:p>
          <a:p>
            <a:pPr algn="r" rtl="1"/>
            <a:endParaRPr lang="en-US" dirty="0"/>
          </a:p>
          <a:p>
            <a:pPr algn="r" rtl="1"/>
            <a:endParaRPr lang="ar-EG" dirty="0"/>
          </a:p>
          <a:p>
            <a:pPr algn="r" rtl="1"/>
            <a:r>
              <a:rPr lang="ar-EG" dirty="0"/>
              <a:t>فكر في لحظة ربما كنت فيها في خلاف مع صديق أو أحد أفراد الأسرة. عندما سألك ذلك الشخص عما حدث لك، ربما أجبته "لا شيء"، لكنك لم تتمكن من التحكم في تعابير وجهك، مما يشير إلى خلاف ذلك.</a:t>
            </a:r>
            <a:endParaRPr lang="ar-EG" dirty="0"/>
          </a:p>
        </p:txBody>
      </p:sp>
      <p:sp>
        <p:nvSpPr>
          <p:cNvPr id="8" name="Rectangle 7"/>
          <p:cNvSpPr/>
          <p:nvPr/>
        </p:nvSpPr>
        <p:spPr>
          <a:xfrm>
            <a:off x="-15511" y="1118232"/>
            <a:ext cx="4489014" cy="368755"/>
          </a:xfrm>
          <a:prstGeom prst="rect">
            <a:avLst/>
          </a:prstGeom>
        </p:spPr>
        <p:txBody>
          <a:bodyPr wrap="square">
            <a:spAutoFit/>
          </a:bodyPr>
          <a:lstStyle/>
          <a:p>
            <a:pPr marL="1527175" marR="302260" indent="-1391920">
              <a:lnSpc>
                <a:spcPct val="106900"/>
              </a:lnSpc>
              <a:spcBef>
                <a:spcPts val="1935"/>
              </a:spcBef>
            </a:pPr>
            <a:r>
              <a:rPr lang="en-US" b="1" dirty="0">
                <a:latin typeface="Times New Roman"/>
                <a:cs typeface="Times New Roman"/>
              </a:rPr>
              <a:t>To</a:t>
            </a:r>
            <a:r>
              <a:rPr lang="en-US" b="1" spc="40" dirty="0">
                <a:latin typeface="Times New Roman"/>
                <a:cs typeface="Times New Roman"/>
              </a:rPr>
              <a:t> </a:t>
            </a:r>
            <a:r>
              <a:rPr lang="en-US" b="1" spc="-20" dirty="0">
                <a:latin typeface="Times New Roman"/>
                <a:cs typeface="Times New Roman"/>
              </a:rPr>
              <a:t>express </a:t>
            </a:r>
            <a:r>
              <a:rPr lang="en-US" b="1" spc="-10" dirty="0">
                <a:latin typeface="Times New Roman"/>
                <a:cs typeface="Times New Roman"/>
              </a:rPr>
              <a:t>emotion</a:t>
            </a:r>
            <a:r>
              <a:rPr lang="en-US" b="1" spc="-10" dirty="0" smtClean="0">
                <a:latin typeface="Times New Roman"/>
                <a:cs typeface="Times New Roman"/>
              </a:rPr>
              <a:t>:</a:t>
            </a:r>
          </a:p>
        </p:txBody>
      </p:sp>
      <p:sp>
        <p:nvSpPr>
          <p:cNvPr id="4" name="Rectangle 3"/>
          <p:cNvSpPr/>
          <p:nvPr/>
        </p:nvSpPr>
        <p:spPr>
          <a:xfrm>
            <a:off x="180431" y="1907784"/>
            <a:ext cx="4023360" cy="2031325"/>
          </a:xfrm>
          <a:prstGeom prst="rect">
            <a:avLst/>
          </a:prstGeom>
        </p:spPr>
        <p:txBody>
          <a:bodyPr wrap="square">
            <a:spAutoFit/>
          </a:bodyPr>
          <a:lstStyle/>
          <a:p>
            <a:r>
              <a:rPr lang="en-US" dirty="0"/>
              <a:t>Consider a moment when you may have had a conflict with a friend or family member. When that person asked you what was wrong, you probably responded, “Nothing,” but you could not control your facial expressions, which indicated otherwise.</a:t>
            </a:r>
          </a:p>
        </p:txBody>
      </p:sp>
    </p:spTree>
    <p:extLst>
      <p:ext uri="{BB962C8B-B14F-4D97-AF65-F5344CB8AC3E}">
        <p14:creationId xmlns:p14="http://schemas.microsoft.com/office/powerpoint/2010/main" val="170642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17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7"/>
            <a:ext cx="3858406" cy="37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529958" cy="400110"/>
          </a:xfrm>
          <a:prstGeom prst="rect">
            <a:avLst/>
          </a:prstGeom>
        </p:spPr>
        <p:txBody>
          <a:bodyPr wrap="none">
            <a:spAutoFit/>
          </a:bodyPr>
          <a:lstStyle/>
          <a:p>
            <a:pPr marL="91440">
              <a:lnSpc>
                <a:spcPct val="100000"/>
              </a:lnSpc>
              <a:spcBef>
                <a:spcPts val="250"/>
              </a:spcBef>
            </a:pPr>
            <a:r>
              <a:rPr lang="en-US" sz="2000" b="1" dirty="0">
                <a:latin typeface="Times New Roman"/>
                <a:cs typeface="Times New Roman"/>
              </a:rPr>
              <a:t>Three</a:t>
            </a:r>
            <a:r>
              <a:rPr lang="en-US" sz="2000" b="1" spc="-70" dirty="0">
                <a:latin typeface="Times New Roman"/>
                <a:cs typeface="Times New Roman"/>
              </a:rPr>
              <a:t> </a:t>
            </a:r>
            <a:r>
              <a:rPr lang="en-US" sz="2000" b="1" dirty="0">
                <a:latin typeface="Times New Roman"/>
                <a:cs typeface="Times New Roman"/>
              </a:rPr>
              <a:t>purposes</a:t>
            </a:r>
            <a:r>
              <a:rPr lang="en-US" sz="2000" b="1" spc="-100" dirty="0">
                <a:latin typeface="Times New Roman"/>
                <a:cs typeface="Times New Roman"/>
              </a:rPr>
              <a:t> </a:t>
            </a:r>
            <a:r>
              <a:rPr lang="en-US" sz="2000" b="1" dirty="0">
                <a:latin typeface="Times New Roman"/>
                <a:cs typeface="Times New Roman"/>
              </a:rPr>
              <a:t>of</a:t>
            </a:r>
            <a:r>
              <a:rPr lang="en-US" sz="2000" b="1" spc="-135" dirty="0">
                <a:latin typeface="Times New Roman"/>
                <a:cs typeface="Times New Roman"/>
              </a:rPr>
              <a:t> </a:t>
            </a:r>
            <a:r>
              <a:rPr lang="en-US" sz="2000" b="1" dirty="0">
                <a:latin typeface="Times New Roman"/>
                <a:cs typeface="Times New Roman"/>
              </a:rPr>
              <a:t>nonverbal</a:t>
            </a:r>
            <a:r>
              <a:rPr lang="en-US" sz="2000" b="1" spc="-55" dirty="0">
                <a:latin typeface="Times New Roman"/>
                <a:cs typeface="Times New Roman"/>
              </a:rPr>
              <a:t> </a:t>
            </a:r>
            <a:r>
              <a:rPr lang="en-US" sz="2000" b="1" spc="-10" dirty="0">
                <a:latin typeface="Times New Roman"/>
                <a:cs typeface="Times New Roman"/>
              </a:rPr>
              <a:t>behavior?</a:t>
            </a:r>
            <a:endParaRPr lang="en-US" sz="2000" b="1" dirty="0">
              <a:latin typeface="Times New Roman"/>
              <a:cs typeface="Times New Roman"/>
            </a:endParaRPr>
          </a:p>
        </p:txBody>
      </p:sp>
      <p:sp>
        <p:nvSpPr>
          <p:cNvPr id="11" name="Rectangle 10"/>
          <p:cNvSpPr/>
          <p:nvPr/>
        </p:nvSpPr>
        <p:spPr>
          <a:xfrm>
            <a:off x="4539279" y="686999"/>
            <a:ext cx="3680816"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ما هي أغراض السلوك غير اللفظي الثلاثة؟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86126" y="1296522"/>
            <a:ext cx="3464560" cy="2031325"/>
          </a:xfrm>
          <a:prstGeom prst="rect">
            <a:avLst/>
          </a:prstGeom>
        </p:spPr>
        <p:txBody>
          <a:bodyPr wrap="square">
            <a:spAutoFit/>
          </a:bodyPr>
          <a:lstStyle/>
          <a:p>
            <a:pPr algn="r" rtl="1"/>
            <a:r>
              <a:rPr lang="ar-EG" b="1" dirty="0"/>
              <a:t>نقل المواقف</a:t>
            </a:r>
            <a:r>
              <a:rPr lang="ar-EG" b="1" dirty="0" smtClean="0"/>
              <a:t>:</a:t>
            </a:r>
            <a:endParaRPr lang="en-US" b="1" dirty="0" smtClean="0"/>
          </a:p>
          <a:p>
            <a:pPr algn="r" rtl="1"/>
            <a:endParaRPr lang="en-US" dirty="0"/>
          </a:p>
          <a:p>
            <a:pPr algn="r" rtl="1"/>
            <a:endParaRPr lang="ar-EG" dirty="0"/>
          </a:p>
          <a:p>
            <a:pPr algn="r" rtl="1"/>
            <a:r>
              <a:rPr lang="ar-EG" dirty="0"/>
              <a:t>الوظيفة الثانية للتواصل غير اللفظي هي نقل المواقف الشخصية. إن إتقان مراقبة وتفسير السلوك غير اللفظي للآخرين سيمنحك ميزة على غيرك من المهنيين.</a:t>
            </a:r>
            <a:endParaRPr lang="ar-EG" dirty="0"/>
          </a:p>
        </p:txBody>
      </p:sp>
      <p:sp>
        <p:nvSpPr>
          <p:cNvPr id="8" name="Rectangle 7"/>
          <p:cNvSpPr/>
          <p:nvPr/>
        </p:nvSpPr>
        <p:spPr>
          <a:xfrm>
            <a:off x="-15511" y="1118232"/>
            <a:ext cx="4489014" cy="368755"/>
          </a:xfrm>
          <a:prstGeom prst="rect">
            <a:avLst/>
          </a:prstGeom>
        </p:spPr>
        <p:txBody>
          <a:bodyPr wrap="square">
            <a:spAutoFit/>
          </a:bodyPr>
          <a:lstStyle/>
          <a:p>
            <a:pPr marL="1527175" marR="302260" indent="-1391920">
              <a:lnSpc>
                <a:spcPct val="106900"/>
              </a:lnSpc>
              <a:spcBef>
                <a:spcPts val="1935"/>
              </a:spcBef>
            </a:pPr>
            <a:r>
              <a:rPr lang="en-US" b="1" dirty="0">
                <a:latin typeface="Times New Roman"/>
                <a:cs typeface="Times New Roman"/>
              </a:rPr>
              <a:t>To Convey attitudes:</a:t>
            </a:r>
            <a:endParaRPr lang="en-US" dirty="0">
              <a:latin typeface="Times New Roman"/>
              <a:cs typeface="Times New Roman"/>
            </a:endParaRPr>
          </a:p>
        </p:txBody>
      </p:sp>
      <p:sp>
        <p:nvSpPr>
          <p:cNvPr id="4" name="Rectangle 3"/>
          <p:cNvSpPr/>
          <p:nvPr/>
        </p:nvSpPr>
        <p:spPr>
          <a:xfrm>
            <a:off x="180431" y="1907784"/>
            <a:ext cx="4023360" cy="1754326"/>
          </a:xfrm>
          <a:prstGeom prst="rect">
            <a:avLst/>
          </a:prstGeom>
        </p:spPr>
        <p:txBody>
          <a:bodyPr wrap="square">
            <a:spAutoFit/>
          </a:bodyPr>
          <a:lstStyle/>
          <a:p>
            <a:r>
              <a:rPr lang="en-US" dirty="0"/>
              <a:t>The second function of nonverbal communication is to convey interpersonal attitudes. Being skilled in observing and interpreting the nonverbal behavior of others will give you an edge over other professionals.</a:t>
            </a:r>
          </a:p>
        </p:txBody>
      </p:sp>
    </p:spTree>
    <p:extLst>
      <p:ext uri="{BB962C8B-B14F-4D97-AF65-F5344CB8AC3E}">
        <p14:creationId xmlns:p14="http://schemas.microsoft.com/office/powerpoint/2010/main" val="279319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717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7"/>
            <a:ext cx="3858406" cy="37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529958" cy="400110"/>
          </a:xfrm>
          <a:prstGeom prst="rect">
            <a:avLst/>
          </a:prstGeom>
        </p:spPr>
        <p:txBody>
          <a:bodyPr wrap="none">
            <a:spAutoFit/>
          </a:bodyPr>
          <a:lstStyle/>
          <a:p>
            <a:pPr marL="91440">
              <a:lnSpc>
                <a:spcPct val="100000"/>
              </a:lnSpc>
              <a:spcBef>
                <a:spcPts val="250"/>
              </a:spcBef>
            </a:pPr>
            <a:r>
              <a:rPr lang="en-US" sz="2000" b="1" dirty="0">
                <a:latin typeface="Times New Roman"/>
                <a:cs typeface="Times New Roman"/>
              </a:rPr>
              <a:t>Three</a:t>
            </a:r>
            <a:r>
              <a:rPr lang="en-US" sz="2000" b="1" spc="-70" dirty="0">
                <a:latin typeface="Times New Roman"/>
                <a:cs typeface="Times New Roman"/>
              </a:rPr>
              <a:t> </a:t>
            </a:r>
            <a:r>
              <a:rPr lang="en-US" sz="2000" b="1" dirty="0">
                <a:latin typeface="Times New Roman"/>
                <a:cs typeface="Times New Roman"/>
              </a:rPr>
              <a:t>purposes</a:t>
            </a:r>
            <a:r>
              <a:rPr lang="en-US" sz="2000" b="1" spc="-100" dirty="0">
                <a:latin typeface="Times New Roman"/>
                <a:cs typeface="Times New Roman"/>
              </a:rPr>
              <a:t> </a:t>
            </a:r>
            <a:r>
              <a:rPr lang="en-US" sz="2000" b="1" dirty="0">
                <a:latin typeface="Times New Roman"/>
                <a:cs typeface="Times New Roman"/>
              </a:rPr>
              <a:t>of</a:t>
            </a:r>
            <a:r>
              <a:rPr lang="en-US" sz="2000" b="1" spc="-135" dirty="0">
                <a:latin typeface="Times New Roman"/>
                <a:cs typeface="Times New Roman"/>
              </a:rPr>
              <a:t> </a:t>
            </a:r>
            <a:r>
              <a:rPr lang="en-US" sz="2000" b="1" dirty="0">
                <a:latin typeface="Times New Roman"/>
                <a:cs typeface="Times New Roman"/>
              </a:rPr>
              <a:t>nonverbal</a:t>
            </a:r>
            <a:r>
              <a:rPr lang="en-US" sz="2000" b="1" spc="-55" dirty="0">
                <a:latin typeface="Times New Roman"/>
                <a:cs typeface="Times New Roman"/>
              </a:rPr>
              <a:t> </a:t>
            </a:r>
            <a:r>
              <a:rPr lang="en-US" sz="2000" b="1" spc="-10" dirty="0">
                <a:latin typeface="Times New Roman"/>
                <a:cs typeface="Times New Roman"/>
              </a:rPr>
              <a:t>behavior?</a:t>
            </a:r>
            <a:endParaRPr lang="en-US" sz="2000" b="1" dirty="0">
              <a:latin typeface="Times New Roman"/>
              <a:cs typeface="Times New Roman"/>
            </a:endParaRPr>
          </a:p>
        </p:txBody>
      </p:sp>
      <p:sp>
        <p:nvSpPr>
          <p:cNvPr id="11" name="Rectangle 10"/>
          <p:cNvSpPr/>
          <p:nvPr/>
        </p:nvSpPr>
        <p:spPr>
          <a:xfrm>
            <a:off x="4539279" y="686999"/>
            <a:ext cx="3680816"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ما هي أغراض السلوك غير اللفظي الثلاثة؟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86126" y="1296522"/>
            <a:ext cx="3464560" cy="2585323"/>
          </a:xfrm>
          <a:prstGeom prst="rect">
            <a:avLst/>
          </a:prstGeom>
        </p:spPr>
        <p:txBody>
          <a:bodyPr wrap="square">
            <a:spAutoFit/>
          </a:bodyPr>
          <a:lstStyle/>
          <a:p>
            <a:pPr algn="r" rtl="1"/>
            <a:r>
              <a:rPr lang="ar-EG" b="1" dirty="0" smtClean="0"/>
              <a:t>لشرح التواصل اللفظي:</a:t>
            </a:r>
            <a:endParaRPr lang="en-US" b="1" dirty="0" smtClean="0"/>
          </a:p>
          <a:p>
            <a:pPr algn="r" rtl="1"/>
            <a:endParaRPr lang="en-US" dirty="0"/>
          </a:p>
          <a:p>
            <a:pPr algn="r" rtl="1"/>
            <a:endParaRPr lang="ar-EG" dirty="0"/>
          </a:p>
          <a:p>
            <a:pPr algn="r" rtl="1"/>
            <a:r>
              <a:rPr lang="ar-EG" dirty="0"/>
              <a:t>أخيرًا، الغرض الثالث للتواصل غير اللفظي هو مصاحبة التواصل اللفظي. الطرق المهمة التي تترابط بها السلوكيات اللفظية وغير اللفظية أثناء التواصل البشري. يمكن للتواصل غير اللفظي ببساطة تكرار ما يُقال لفظيًا. كما يمكن أن يتعارض مع ما يُقال.</a:t>
            </a:r>
            <a:endParaRPr lang="ar-EG" dirty="0"/>
          </a:p>
        </p:txBody>
      </p:sp>
      <p:sp>
        <p:nvSpPr>
          <p:cNvPr id="8" name="Rectangle 7"/>
          <p:cNvSpPr/>
          <p:nvPr/>
        </p:nvSpPr>
        <p:spPr>
          <a:xfrm>
            <a:off x="-15511" y="1118232"/>
            <a:ext cx="4489014" cy="368755"/>
          </a:xfrm>
          <a:prstGeom prst="rect">
            <a:avLst/>
          </a:prstGeom>
        </p:spPr>
        <p:txBody>
          <a:bodyPr wrap="square">
            <a:spAutoFit/>
          </a:bodyPr>
          <a:lstStyle/>
          <a:p>
            <a:pPr marL="1527175" marR="302260" indent="-1391920">
              <a:lnSpc>
                <a:spcPct val="106900"/>
              </a:lnSpc>
              <a:spcBef>
                <a:spcPts val="1935"/>
              </a:spcBef>
            </a:pPr>
            <a:r>
              <a:rPr lang="en-US" b="1" dirty="0">
                <a:latin typeface="Times New Roman"/>
                <a:cs typeface="Times New Roman"/>
              </a:rPr>
              <a:t>To Accompany verbal communication:</a:t>
            </a:r>
            <a:endParaRPr lang="en-US" dirty="0">
              <a:latin typeface="Times New Roman"/>
              <a:cs typeface="Times New Roman"/>
            </a:endParaRPr>
          </a:p>
        </p:txBody>
      </p:sp>
      <p:sp>
        <p:nvSpPr>
          <p:cNvPr id="4" name="Rectangle 3"/>
          <p:cNvSpPr/>
          <p:nvPr/>
        </p:nvSpPr>
        <p:spPr>
          <a:xfrm>
            <a:off x="180431" y="1907784"/>
            <a:ext cx="4023360" cy="2585323"/>
          </a:xfrm>
          <a:prstGeom prst="rect">
            <a:avLst/>
          </a:prstGeom>
        </p:spPr>
        <p:txBody>
          <a:bodyPr wrap="square">
            <a:spAutoFit/>
          </a:bodyPr>
          <a:lstStyle/>
          <a:p>
            <a:r>
              <a:rPr lang="en-US" dirty="0"/>
              <a:t>Finally, the third purpose of nonverbal communication is to accompany verbal communication.  The important ways that verbal and nonverbal behaviors interrelate during human communication. Nonverbal communication can simply repeat what is said verbally. It can also conflict with what is being said.</a:t>
            </a:r>
          </a:p>
        </p:txBody>
      </p:sp>
    </p:spTree>
    <p:extLst>
      <p:ext uri="{BB962C8B-B14F-4D97-AF65-F5344CB8AC3E}">
        <p14:creationId xmlns:p14="http://schemas.microsoft.com/office/powerpoint/2010/main" val="285625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411529" cy="400110"/>
          </a:xfrm>
          <a:prstGeom prst="rect">
            <a:avLst/>
          </a:prstGeom>
        </p:spPr>
        <p:txBody>
          <a:bodyPr wrap="none">
            <a:spAutoFit/>
          </a:bodyPr>
          <a:lstStyle/>
          <a:p>
            <a:pPr marL="91440">
              <a:lnSpc>
                <a:spcPct val="100000"/>
              </a:lnSpc>
              <a:spcBef>
                <a:spcPts val="250"/>
              </a:spcBef>
            </a:pPr>
            <a:r>
              <a:rPr lang="en-US" sz="2000" b="1" dirty="0"/>
              <a:t>Dimensions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276585"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أبعاد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86126" y="1296522"/>
            <a:ext cx="3464560" cy="4708981"/>
          </a:xfrm>
          <a:prstGeom prst="rect">
            <a:avLst/>
          </a:prstGeom>
        </p:spPr>
        <p:txBody>
          <a:bodyPr wrap="square">
            <a:spAutoFit/>
          </a:bodyPr>
          <a:lstStyle/>
          <a:p>
            <a:pPr algn="r" rtl="1"/>
            <a:r>
              <a:rPr lang="ar-EG" sz="2000" b="1" u="sng" dirty="0">
                <a:effectLst>
                  <a:outerShdw blurRad="38100" dist="38100" dir="2700000" algn="tl">
                    <a:srgbClr val="000000">
                      <a:alpha val="43137"/>
                    </a:srgbClr>
                  </a:outerShdw>
                </a:effectLst>
              </a:rPr>
              <a:t>الفورية</a:t>
            </a:r>
          </a:p>
          <a:p>
            <a:pPr algn="r" rtl="1"/>
            <a:r>
              <a:rPr lang="ar-EG" sz="2000" dirty="0"/>
              <a:t>نتفاعل مع الأشياء من خلال تقييمها</a:t>
            </a:r>
          </a:p>
          <a:p>
            <a:pPr algn="r" rtl="1"/>
            <a:r>
              <a:rPr lang="ar-EG" sz="2000" dirty="0"/>
              <a:t>على أنها إيجابية أو سلبية، جيدة أو سيئة</a:t>
            </a:r>
            <a:r>
              <a:rPr lang="ar-EG" sz="2000" dirty="0" smtClean="0"/>
              <a:t>.</a:t>
            </a:r>
          </a:p>
          <a:p>
            <a:pPr algn="r" rtl="1"/>
            <a:endParaRPr lang="ar-EG" sz="2000" dirty="0"/>
          </a:p>
          <a:p>
            <a:pPr algn="r" rtl="1"/>
            <a:endParaRPr lang="ar-EG" sz="2000" dirty="0"/>
          </a:p>
          <a:p>
            <a:pPr algn="r" rtl="1"/>
            <a:r>
              <a:rPr lang="ar-EG" sz="2000" b="1" u="sng" dirty="0">
                <a:effectLst>
                  <a:outerShdw blurRad="38100" dist="38100" dir="2700000" algn="tl">
                    <a:srgbClr val="000000">
                      <a:alpha val="43137"/>
                    </a:srgbClr>
                  </a:outerShdw>
                </a:effectLst>
              </a:rPr>
              <a:t>المكانة</a:t>
            </a:r>
          </a:p>
          <a:p>
            <a:pPr algn="r" rtl="1"/>
            <a:r>
              <a:rPr lang="ar-EG" sz="2000" dirty="0"/>
              <a:t>نتصور سلوكيات تشير إلى جوانب مختلفة من المكانة بالنسبة لنا، على سبيل المثال، غني أو فقير، قوي أو ضعيف، متفوق أو تابع</a:t>
            </a:r>
            <a:r>
              <a:rPr lang="ar-EG" sz="2000" dirty="0" smtClean="0"/>
              <a:t>.</a:t>
            </a:r>
          </a:p>
          <a:p>
            <a:pPr algn="r" rtl="1"/>
            <a:endParaRPr lang="ar-EG" sz="2000" dirty="0"/>
          </a:p>
          <a:p>
            <a:pPr algn="r" rtl="1"/>
            <a:r>
              <a:rPr lang="ar-EG" sz="2000" b="1" u="sng" dirty="0">
                <a:effectLst>
                  <a:outerShdw blurRad="38100" dist="38100" dir="2700000" algn="tl">
                    <a:srgbClr val="000000">
                      <a:alpha val="43137"/>
                    </a:srgbClr>
                  </a:outerShdw>
                </a:effectLst>
              </a:rPr>
              <a:t>الاستجابة</a:t>
            </a:r>
          </a:p>
          <a:p>
            <a:pPr algn="r" rtl="1"/>
            <a:r>
              <a:rPr lang="ar-EG" sz="2000" dirty="0"/>
              <a:t>نتصور النشاط على أنه نشط أو سلبي. وهذا يشير إلى شدة مشاعرنا تجاه شخص أو موضوع.</a:t>
            </a:r>
            <a:endParaRPr lang="ar-EG" sz="2000" dirty="0"/>
          </a:p>
        </p:txBody>
      </p:sp>
      <p:sp>
        <p:nvSpPr>
          <p:cNvPr id="4" name="Rectangle 3"/>
          <p:cNvSpPr/>
          <p:nvPr/>
        </p:nvSpPr>
        <p:spPr>
          <a:xfrm>
            <a:off x="160111" y="1281283"/>
            <a:ext cx="4023360" cy="5016758"/>
          </a:xfrm>
          <a:prstGeom prst="rect">
            <a:avLst/>
          </a:prstGeom>
        </p:spPr>
        <p:txBody>
          <a:bodyPr wrap="square">
            <a:spAutoFit/>
          </a:bodyPr>
          <a:lstStyle/>
          <a:p>
            <a:r>
              <a:rPr lang="en-US" sz="2000" b="1" u="sng" dirty="0">
                <a:effectLst>
                  <a:outerShdw blurRad="38100" dist="38100" dir="2700000" algn="tl">
                    <a:srgbClr val="000000">
                      <a:alpha val="43137"/>
                    </a:srgbClr>
                  </a:outerShdw>
                </a:effectLst>
              </a:rPr>
              <a:t>Immediacy</a:t>
            </a:r>
          </a:p>
          <a:p>
            <a:r>
              <a:rPr lang="en-US" sz="2000" dirty="0"/>
              <a:t>We react to things by evaluating</a:t>
            </a:r>
          </a:p>
          <a:p>
            <a:r>
              <a:rPr lang="en-US" sz="2000" dirty="0"/>
              <a:t>them as positive or negative, good or bad</a:t>
            </a:r>
            <a:r>
              <a:rPr lang="en-US" sz="2000" dirty="0" smtClean="0"/>
              <a:t>.</a:t>
            </a:r>
            <a:endParaRPr lang="ar-EG" sz="2000" dirty="0" smtClean="0"/>
          </a:p>
          <a:p>
            <a:endParaRPr lang="en-US" sz="2000" dirty="0"/>
          </a:p>
          <a:p>
            <a:r>
              <a:rPr lang="en-US" sz="2000" b="1" u="sng" dirty="0">
                <a:effectLst>
                  <a:outerShdw blurRad="38100" dist="38100" dir="2700000" algn="tl">
                    <a:srgbClr val="000000">
                      <a:alpha val="43137"/>
                    </a:srgbClr>
                  </a:outerShdw>
                </a:effectLst>
              </a:rPr>
              <a:t>Status</a:t>
            </a:r>
          </a:p>
          <a:p>
            <a:r>
              <a:rPr lang="en-US" sz="2000" dirty="0"/>
              <a:t>We perceive behaviors that indicate various aspects of status to us, for example, rich or poor, strong or weak, superior or subordinate</a:t>
            </a:r>
            <a:r>
              <a:rPr lang="en-US" sz="2000" dirty="0" smtClean="0"/>
              <a:t>.</a:t>
            </a:r>
            <a:endParaRPr lang="ar-EG" sz="2000" dirty="0" smtClean="0"/>
          </a:p>
          <a:p>
            <a:endParaRPr lang="en-US" sz="2000" dirty="0"/>
          </a:p>
          <a:p>
            <a:r>
              <a:rPr lang="en-US" sz="2000" b="1" u="sng" dirty="0">
                <a:effectLst>
                  <a:outerShdw blurRad="38100" dist="38100" dir="2700000" algn="tl">
                    <a:srgbClr val="000000">
                      <a:alpha val="43137"/>
                    </a:srgbClr>
                  </a:outerShdw>
                </a:effectLst>
              </a:rPr>
              <a:t>Responsiveness</a:t>
            </a:r>
          </a:p>
          <a:p>
            <a:r>
              <a:rPr lang="en-US" sz="2000" dirty="0"/>
              <a:t>We perceive activity as being active or passive. This signals the intensity of our feelings about a person or subject.</a:t>
            </a:r>
          </a:p>
        </p:txBody>
      </p:sp>
    </p:spTree>
    <p:extLst>
      <p:ext uri="{BB962C8B-B14F-4D97-AF65-F5344CB8AC3E}">
        <p14:creationId xmlns:p14="http://schemas.microsoft.com/office/powerpoint/2010/main" val="283806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3453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3474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2554545"/>
          </a:xfrm>
          <a:prstGeom prst="rect">
            <a:avLst/>
          </a:prstGeom>
        </p:spPr>
        <p:txBody>
          <a:bodyPr wrap="square">
            <a:spAutoFit/>
          </a:bodyPr>
          <a:lstStyle/>
          <a:p>
            <a:pPr algn="r" rtl="1"/>
            <a:r>
              <a:rPr lang="ar-EG" sz="2000" dirty="0"/>
              <a:t>تشير الأصوات الصوتية، والتي يشار إليها أحيانًا باسم اللغة الموازية، إلى كيفية استخدام الأشخاص لأصواتهم للتواصل والتعبير عن أنفسهم. تشمل الإشارات الصوتية نبرة الصوت (الجودة)، وحجمه، ونطقه، ودرجة نبرته (ارتفاعه أو انخفاضه)، وسرعة الكلام، واستخدام الصمت.</a:t>
            </a:r>
            <a:endParaRPr lang="ar-EG" sz="2000"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sz="2000" spc="-80" dirty="0">
                <a:latin typeface="Times New Roman"/>
                <a:cs typeface="Times New Roman"/>
              </a:rPr>
              <a:t>Vocal</a:t>
            </a:r>
            <a:r>
              <a:rPr sz="2000" spc="-100" dirty="0">
                <a:latin typeface="Times New Roman"/>
                <a:cs typeface="Times New Roman"/>
              </a:rPr>
              <a:t> </a:t>
            </a:r>
            <a:r>
              <a:rPr sz="2000" spc="-10" dirty="0">
                <a:latin typeface="Times New Roman"/>
                <a:cs typeface="Times New Roman"/>
              </a:rPr>
              <a:t>Expression</a:t>
            </a:r>
            <a:endParaRPr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التعبير الصوتي</a:t>
            </a:r>
            <a:endParaRPr sz="2000" dirty="0">
              <a:latin typeface="Times New Roman"/>
              <a:cs typeface="Times New Roman"/>
            </a:endParaRPr>
          </a:p>
        </p:txBody>
      </p:sp>
      <p:sp>
        <p:nvSpPr>
          <p:cNvPr id="8" name="Rectangle 7"/>
          <p:cNvSpPr/>
          <p:nvPr/>
        </p:nvSpPr>
        <p:spPr>
          <a:xfrm>
            <a:off x="323179" y="1582426"/>
            <a:ext cx="4053840" cy="2554545"/>
          </a:xfrm>
          <a:prstGeom prst="rect">
            <a:avLst/>
          </a:prstGeom>
        </p:spPr>
        <p:txBody>
          <a:bodyPr wrap="square">
            <a:spAutoFit/>
          </a:bodyPr>
          <a:lstStyle/>
          <a:p>
            <a:r>
              <a:rPr lang="en-US" sz="2000" dirty="0" err="1"/>
              <a:t>Vocalics</a:t>
            </a:r>
            <a:r>
              <a:rPr lang="en-US" sz="2000" dirty="0"/>
              <a:t>, sometimes referred to as paralanguage, refers to how people use their voices to communicate and express themselves. Vocalic cues include tone (quality)	of voice, volume, articulation, pitch (highness or lowness), rate of speech, and use of silence.</a:t>
            </a:r>
          </a:p>
        </p:txBody>
      </p:sp>
    </p:spTree>
    <p:extLst>
      <p:ext uri="{BB962C8B-B14F-4D97-AF65-F5344CB8AC3E}">
        <p14:creationId xmlns:p14="http://schemas.microsoft.com/office/powerpoint/2010/main" val="324224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4524315"/>
          </a:xfrm>
          <a:prstGeom prst="rect">
            <a:avLst/>
          </a:prstGeom>
        </p:spPr>
        <p:txBody>
          <a:bodyPr wrap="square">
            <a:spAutoFit/>
          </a:bodyPr>
          <a:lstStyle/>
          <a:p>
            <a:pPr algn="r" rtl="1"/>
            <a:r>
              <a:rPr lang="ar-EG" dirty="0"/>
              <a:t>المنطقة الأولى </a:t>
            </a:r>
            <a:r>
              <a:rPr lang="ar-EG" b="1" u="sng" dirty="0">
                <a:effectLst>
                  <a:outerShdw blurRad="38100" dist="38100" dir="2700000" algn="tl">
                    <a:srgbClr val="000000">
                      <a:alpha val="43137"/>
                    </a:srgbClr>
                  </a:outerShdw>
                </a:effectLst>
              </a:rPr>
              <a:t>هي المنطقة الحميمة </a:t>
            </a:r>
            <a:r>
              <a:rPr lang="ar-EG" dirty="0"/>
              <a:t>(من 0 إلى 18 بوصة). وعادة ما تكون مخصصة لأشخاص مهمين مثلنا، وأفراد عائلتنا، وأقرب أصدقائنا.</a:t>
            </a:r>
          </a:p>
          <a:p>
            <a:pPr algn="r" rtl="1"/>
            <a:r>
              <a:rPr lang="ar-EG" b="1" u="sng" dirty="0">
                <a:effectLst>
                  <a:outerShdw blurRad="38100" dist="38100" dir="2700000" algn="tl">
                    <a:srgbClr val="000000">
                      <a:alpha val="43137"/>
                    </a:srgbClr>
                  </a:outerShdw>
                </a:effectLst>
              </a:rPr>
              <a:t>المنطقة الشخصية </a:t>
            </a:r>
            <a:r>
              <a:rPr lang="ar-EG" dirty="0"/>
              <a:t>(من 18 بوصة إلى حوالي 4 أقدام) مخصصة للعلاقات الشخصية مع المعارف والأصدقاء العاديين.</a:t>
            </a:r>
          </a:p>
          <a:p>
            <a:pPr algn="r" rtl="1"/>
            <a:r>
              <a:rPr lang="ar-EG" b="1" u="sng" dirty="0">
                <a:effectLst>
                  <a:outerShdw blurRad="38100" dist="38100" dir="2700000" algn="tl">
                    <a:srgbClr val="000000">
                      <a:alpha val="43137"/>
                    </a:srgbClr>
                  </a:outerShdw>
                </a:effectLst>
              </a:rPr>
              <a:t>المنطقة الاجتماعية </a:t>
            </a:r>
            <a:r>
              <a:rPr lang="ar-EG" dirty="0"/>
              <a:t>(من 4 إلى 12 قدمًا) هي المسافة التي نتحدث بها عادةً مع الغرباء أو نجري أعمالنا.</a:t>
            </a:r>
          </a:p>
          <a:p>
            <a:pPr algn="r" rtl="1"/>
            <a:r>
              <a:rPr lang="ar-EG" b="1" u="sng" dirty="0">
                <a:effectLst>
                  <a:outerShdw blurRad="38100" dist="38100" dir="2700000" algn="tl">
                    <a:srgbClr val="000000">
                      <a:alpha val="43137"/>
                    </a:srgbClr>
                  </a:outerShdw>
                </a:effectLst>
              </a:rPr>
              <a:t>المنطقة العامة </a:t>
            </a:r>
            <a:r>
              <a:rPr lang="ar-EG" dirty="0"/>
              <a:t>(أكثر من 12 قدمًا) تشير إلى المسافة النموذجية للأحداث العامة الرسمية الكبيرة. في قاعات المحاضرات الكبيرة، أو التجمعات الانتخابية، أو الخطب العامة، تكون المسافة بين المتحدث والجمهور عادةً أكثر من 12 قدمًا.</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Space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المسافة/المساحة</a:t>
            </a:r>
            <a:endParaRPr sz="2000" dirty="0">
              <a:latin typeface="Times New Roman"/>
              <a:cs typeface="Times New Roman"/>
            </a:endParaRPr>
          </a:p>
        </p:txBody>
      </p:sp>
      <p:sp>
        <p:nvSpPr>
          <p:cNvPr id="8" name="Rectangle 7"/>
          <p:cNvSpPr/>
          <p:nvPr/>
        </p:nvSpPr>
        <p:spPr>
          <a:xfrm>
            <a:off x="323179" y="1582426"/>
            <a:ext cx="4053840" cy="5078313"/>
          </a:xfrm>
          <a:prstGeom prst="rect">
            <a:avLst/>
          </a:prstGeom>
        </p:spPr>
        <p:txBody>
          <a:bodyPr wrap="square">
            <a:spAutoFit/>
          </a:bodyPr>
          <a:lstStyle/>
          <a:p>
            <a:r>
              <a:rPr lang="en-US" dirty="0"/>
              <a:t>The first is </a:t>
            </a:r>
            <a:r>
              <a:rPr lang="en-US" b="1" u="sng" dirty="0"/>
              <a:t>the intimate zone </a:t>
            </a:r>
            <a:r>
              <a:rPr lang="en-US" dirty="0"/>
              <a:t>(0 to 18 inches). This is usually reserved for our significant others, family members, and closest friends.</a:t>
            </a:r>
          </a:p>
          <a:p>
            <a:r>
              <a:rPr lang="en-US" b="1" u="sng" dirty="0"/>
              <a:t>The personal zone </a:t>
            </a:r>
            <a:r>
              <a:rPr lang="en-US" dirty="0"/>
              <a:t>(18 inches to about 4 feet) is reserved for personal relationships with casual acquaintances and friends</a:t>
            </a:r>
            <a:r>
              <a:rPr lang="en-US" dirty="0" smtClean="0"/>
              <a:t>.</a:t>
            </a:r>
            <a:endParaRPr lang="en-US" dirty="0"/>
          </a:p>
          <a:p>
            <a:r>
              <a:rPr lang="en-US" b="1" u="sng" dirty="0"/>
              <a:t>The social zone </a:t>
            </a:r>
            <a:r>
              <a:rPr lang="en-US" dirty="0"/>
              <a:t>(4 to 12 feet) is the distance at which we usually talk to strangers or conduct business. </a:t>
            </a:r>
            <a:endParaRPr lang="ar-EG" dirty="0" smtClean="0"/>
          </a:p>
          <a:p>
            <a:r>
              <a:rPr lang="en-US" b="1" u="sng" dirty="0" smtClean="0"/>
              <a:t>The </a:t>
            </a:r>
            <a:r>
              <a:rPr lang="en-US" b="1" u="sng" dirty="0"/>
              <a:t>public zone </a:t>
            </a:r>
            <a:r>
              <a:rPr lang="en-US" dirty="0"/>
              <a:t>(more than 12 feet) refers to the distance typical of large, formal, public events. In large lecture classrooms, campaign rallies, or public speeches, the distance between speaker and audience is usually more than 12 feet.</a:t>
            </a:r>
          </a:p>
        </p:txBody>
      </p:sp>
    </p:spTree>
    <p:extLst>
      <p:ext uri="{BB962C8B-B14F-4D97-AF65-F5344CB8AC3E}">
        <p14:creationId xmlns:p14="http://schemas.microsoft.com/office/powerpoint/2010/main" val="62826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599288"/>
            <a:ext cx="3970668" cy="2031325"/>
          </a:xfrm>
          <a:prstGeom prst="rect">
            <a:avLst/>
          </a:prstGeom>
        </p:spPr>
        <p:txBody>
          <a:bodyPr wrap="square">
            <a:spAutoFit/>
          </a:bodyPr>
          <a:lstStyle/>
          <a:p>
            <a:r>
              <a:rPr lang="en-US" b="1" u="sng" dirty="0"/>
              <a:t>Formality</a:t>
            </a:r>
          </a:p>
          <a:p>
            <a:r>
              <a:rPr lang="en-US" dirty="0"/>
              <a:t>It is an understanding people have of environment that relates to how comfortably they can behave, in light of their expectations. Sometimes it is more about the atmosphere of a certain place than the place itself.</a:t>
            </a:r>
          </a:p>
        </p:txBody>
      </p:sp>
      <p:sp>
        <p:nvSpPr>
          <p:cNvPr id="13" name="Rectangle 12"/>
          <p:cNvSpPr/>
          <p:nvPr/>
        </p:nvSpPr>
        <p:spPr>
          <a:xfrm>
            <a:off x="4488453" y="4783329"/>
            <a:ext cx="3771109" cy="1477328"/>
          </a:xfrm>
          <a:prstGeom prst="rect">
            <a:avLst/>
          </a:prstGeom>
        </p:spPr>
        <p:txBody>
          <a:bodyPr wrap="square">
            <a:spAutoFit/>
          </a:bodyPr>
          <a:lstStyle/>
          <a:p>
            <a:pPr algn="r" rtl="1"/>
            <a:r>
              <a:rPr lang="en-US" b="1" u="sng" dirty="0" err="1"/>
              <a:t>الرسمية</a:t>
            </a:r>
            <a:endParaRPr lang="en-US" b="1" u="sng" dirty="0"/>
          </a:p>
          <a:p>
            <a:pPr algn="r" rtl="1"/>
            <a:r>
              <a:rPr lang="en-US" dirty="0" err="1"/>
              <a:t>إنها</a:t>
            </a:r>
            <a:r>
              <a:rPr lang="en-US" dirty="0"/>
              <a:t> </a:t>
            </a:r>
            <a:r>
              <a:rPr lang="en-US" dirty="0" err="1"/>
              <a:t>فهم</a:t>
            </a:r>
            <a:r>
              <a:rPr lang="en-US" dirty="0"/>
              <a:t> </a:t>
            </a:r>
            <a:r>
              <a:rPr lang="en-US" dirty="0" err="1"/>
              <a:t>الناس</a:t>
            </a:r>
            <a:r>
              <a:rPr lang="en-US" dirty="0"/>
              <a:t> </a:t>
            </a:r>
            <a:r>
              <a:rPr lang="en-US" dirty="0" err="1"/>
              <a:t>للبيئة</a:t>
            </a:r>
            <a:r>
              <a:rPr lang="en-US" dirty="0"/>
              <a:t> </a:t>
            </a:r>
            <a:r>
              <a:rPr lang="en-US" dirty="0" err="1"/>
              <a:t>المحيطة</a:t>
            </a:r>
            <a:r>
              <a:rPr lang="en-US" dirty="0"/>
              <a:t> </a:t>
            </a:r>
            <a:r>
              <a:rPr lang="en-US" dirty="0" err="1"/>
              <a:t>بهم</a:t>
            </a:r>
            <a:r>
              <a:rPr lang="en-US" dirty="0"/>
              <a:t>، </a:t>
            </a:r>
            <a:r>
              <a:rPr lang="en-US" dirty="0" err="1"/>
              <a:t>وهو</a:t>
            </a:r>
            <a:r>
              <a:rPr lang="en-US" dirty="0"/>
              <a:t> </a:t>
            </a:r>
            <a:r>
              <a:rPr lang="en-US" dirty="0" err="1"/>
              <a:t>ما</a:t>
            </a:r>
            <a:r>
              <a:rPr lang="en-US" dirty="0"/>
              <a:t> </a:t>
            </a:r>
            <a:r>
              <a:rPr lang="en-US" dirty="0" err="1"/>
              <a:t>يتعلق</a:t>
            </a:r>
            <a:r>
              <a:rPr lang="en-US" dirty="0"/>
              <a:t> </a:t>
            </a:r>
            <a:r>
              <a:rPr lang="en-US" dirty="0" err="1"/>
              <a:t>بمدى</a:t>
            </a:r>
            <a:r>
              <a:rPr lang="en-US" dirty="0"/>
              <a:t> </a:t>
            </a:r>
            <a:r>
              <a:rPr lang="en-US" dirty="0" err="1"/>
              <a:t>قدرتهم</a:t>
            </a:r>
            <a:r>
              <a:rPr lang="en-US" dirty="0"/>
              <a:t> </a:t>
            </a:r>
            <a:r>
              <a:rPr lang="en-US" dirty="0" err="1"/>
              <a:t>على</a:t>
            </a:r>
            <a:r>
              <a:rPr lang="en-US" dirty="0"/>
              <a:t> </a:t>
            </a:r>
            <a:r>
              <a:rPr lang="en-US" dirty="0" err="1"/>
              <a:t>التصرف</a:t>
            </a:r>
            <a:r>
              <a:rPr lang="en-US" dirty="0"/>
              <a:t> </a:t>
            </a:r>
            <a:r>
              <a:rPr lang="en-US" dirty="0" err="1"/>
              <a:t>بشكل</a:t>
            </a:r>
            <a:r>
              <a:rPr lang="en-US" dirty="0"/>
              <a:t> </a:t>
            </a:r>
            <a:r>
              <a:rPr lang="en-US" dirty="0" err="1"/>
              <a:t>مريح</a:t>
            </a:r>
            <a:r>
              <a:rPr lang="en-US" dirty="0"/>
              <a:t>، </a:t>
            </a:r>
            <a:r>
              <a:rPr lang="en-US" dirty="0" err="1"/>
              <a:t>في</a:t>
            </a:r>
            <a:r>
              <a:rPr lang="en-US" dirty="0"/>
              <a:t> </a:t>
            </a:r>
            <a:r>
              <a:rPr lang="en-US" dirty="0" err="1"/>
              <a:t>ضوء</a:t>
            </a:r>
            <a:r>
              <a:rPr lang="en-US" dirty="0"/>
              <a:t> </a:t>
            </a:r>
            <a:r>
              <a:rPr lang="en-US" dirty="0" err="1"/>
              <a:t>توقعاتهم</a:t>
            </a:r>
            <a:r>
              <a:rPr lang="en-US" dirty="0"/>
              <a:t>. </a:t>
            </a:r>
            <a:r>
              <a:rPr lang="en-US" dirty="0" err="1"/>
              <a:t>وفي</a:t>
            </a:r>
            <a:r>
              <a:rPr lang="en-US" dirty="0"/>
              <a:t> </a:t>
            </a:r>
            <a:r>
              <a:rPr lang="en-US" dirty="0" err="1"/>
              <a:t>بعض</a:t>
            </a:r>
            <a:r>
              <a:rPr lang="en-US" dirty="0"/>
              <a:t> </a:t>
            </a:r>
            <a:r>
              <a:rPr lang="en-US" dirty="0" err="1"/>
              <a:t>الأحيان</a:t>
            </a:r>
            <a:r>
              <a:rPr lang="en-US" dirty="0"/>
              <a:t>، </a:t>
            </a:r>
            <a:r>
              <a:rPr lang="en-US" dirty="0" err="1"/>
              <a:t>يتعلق</a:t>
            </a:r>
            <a:r>
              <a:rPr lang="en-US" dirty="0"/>
              <a:t> </a:t>
            </a:r>
            <a:r>
              <a:rPr lang="en-US" dirty="0" err="1"/>
              <a:t>الأمر</a:t>
            </a:r>
            <a:r>
              <a:rPr lang="en-US" dirty="0"/>
              <a:t> </a:t>
            </a:r>
            <a:r>
              <a:rPr lang="en-US" dirty="0" err="1"/>
              <a:t>أكثر</a:t>
            </a:r>
            <a:r>
              <a:rPr lang="en-US" dirty="0"/>
              <a:t> </a:t>
            </a:r>
            <a:r>
              <a:rPr lang="en-US" dirty="0" err="1"/>
              <a:t>بجو</a:t>
            </a:r>
            <a:r>
              <a:rPr lang="en-US" dirty="0"/>
              <a:t> </a:t>
            </a:r>
            <a:r>
              <a:rPr lang="en-US" dirty="0" err="1"/>
              <a:t>مكان</a:t>
            </a:r>
            <a:r>
              <a:rPr lang="en-US" dirty="0"/>
              <a:t> </a:t>
            </a:r>
            <a:r>
              <a:rPr lang="en-US" dirty="0" err="1"/>
              <a:t>معين</a:t>
            </a:r>
            <a:r>
              <a:rPr lang="en-US" dirty="0"/>
              <a:t> </a:t>
            </a:r>
            <a:r>
              <a:rPr lang="en-US" dirty="0" err="1"/>
              <a:t>وليس</a:t>
            </a:r>
            <a:r>
              <a:rPr lang="en-US" dirty="0"/>
              <a:t> </a:t>
            </a:r>
            <a:r>
              <a:rPr lang="en-US" dirty="0" err="1"/>
              <a:t>المكان</a:t>
            </a:r>
            <a:r>
              <a:rPr lang="en-US" dirty="0"/>
              <a:t> </a:t>
            </a:r>
            <a:r>
              <a:rPr lang="en-US" dirty="0" err="1"/>
              <a:t>نفسه</a:t>
            </a:r>
            <a:r>
              <a:rPr lang="en-US" dirty="0"/>
              <a:t>.</a:t>
            </a:r>
          </a:p>
        </p:txBody>
      </p:sp>
    </p:spTree>
    <p:extLst>
      <p:ext uri="{BB962C8B-B14F-4D97-AF65-F5344CB8AC3E}">
        <p14:creationId xmlns:p14="http://schemas.microsoft.com/office/powerpoint/2010/main" val="237629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599288"/>
            <a:ext cx="3970668" cy="1477328"/>
          </a:xfrm>
          <a:prstGeom prst="rect">
            <a:avLst/>
          </a:prstGeom>
        </p:spPr>
        <p:txBody>
          <a:bodyPr wrap="square">
            <a:spAutoFit/>
          </a:bodyPr>
          <a:lstStyle/>
          <a:p>
            <a:r>
              <a:rPr lang="en-US" b="1" u="sng" dirty="0"/>
              <a:t>Warmth</a:t>
            </a:r>
          </a:p>
          <a:p>
            <a:r>
              <a:rPr lang="en-US" dirty="0"/>
              <a:t>This means that the environment gives off a certain sense of warmth, comfort, or a welcoming context based on our past or current experience.</a:t>
            </a:r>
          </a:p>
        </p:txBody>
      </p:sp>
      <p:sp>
        <p:nvSpPr>
          <p:cNvPr id="13" name="Rectangle 12"/>
          <p:cNvSpPr/>
          <p:nvPr/>
        </p:nvSpPr>
        <p:spPr>
          <a:xfrm>
            <a:off x="4488453" y="4783329"/>
            <a:ext cx="3771109" cy="1200329"/>
          </a:xfrm>
          <a:prstGeom prst="rect">
            <a:avLst/>
          </a:prstGeom>
        </p:spPr>
        <p:txBody>
          <a:bodyPr wrap="square">
            <a:spAutoFit/>
          </a:bodyPr>
          <a:lstStyle/>
          <a:p>
            <a:pPr algn="r" rtl="1"/>
            <a:r>
              <a:rPr lang="ar-EG" b="1" u="sng" dirty="0"/>
              <a:t>الدفء</a:t>
            </a:r>
          </a:p>
          <a:p>
            <a:pPr algn="r" rtl="1"/>
            <a:r>
              <a:rPr lang="ar-EG" dirty="0"/>
              <a:t>يعني هذا أن البيئة تعطي شعورًا معينًا بالدفء أو الراحة أو سياقًا ترحيبيًا بناءً على تجربتنا الماضية أو الحالية.</a:t>
            </a:r>
            <a:endParaRPr lang="en-US" dirty="0"/>
          </a:p>
        </p:txBody>
      </p:sp>
    </p:spTree>
    <p:extLst>
      <p:ext uri="{BB962C8B-B14F-4D97-AF65-F5344CB8AC3E}">
        <p14:creationId xmlns:p14="http://schemas.microsoft.com/office/powerpoint/2010/main" val="295945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599288"/>
            <a:ext cx="3970668" cy="2031325"/>
          </a:xfrm>
          <a:prstGeom prst="rect">
            <a:avLst/>
          </a:prstGeom>
        </p:spPr>
        <p:txBody>
          <a:bodyPr wrap="square">
            <a:spAutoFit/>
          </a:bodyPr>
          <a:lstStyle/>
          <a:p>
            <a:r>
              <a:rPr lang="en-US" b="1" u="sng" dirty="0"/>
              <a:t>Privacy</a:t>
            </a:r>
          </a:p>
          <a:p>
            <a:r>
              <a:rPr lang="en-US" dirty="0"/>
              <a:t>It is another way the environment can be perceived. Do you prefer a crowded and noisy restaurant or a peaceful and quiet one? Do you choose a seat in the back of a movie theater or in the middle next to many other moviegoers?</a:t>
            </a:r>
          </a:p>
        </p:txBody>
      </p:sp>
      <p:sp>
        <p:nvSpPr>
          <p:cNvPr id="13" name="Rectangle 12"/>
          <p:cNvSpPr/>
          <p:nvPr/>
        </p:nvSpPr>
        <p:spPr>
          <a:xfrm>
            <a:off x="4488453" y="4783329"/>
            <a:ext cx="3771109" cy="1754326"/>
          </a:xfrm>
          <a:prstGeom prst="rect">
            <a:avLst/>
          </a:prstGeom>
        </p:spPr>
        <p:txBody>
          <a:bodyPr wrap="square">
            <a:spAutoFit/>
          </a:bodyPr>
          <a:lstStyle/>
          <a:p>
            <a:pPr algn="r" rtl="1"/>
            <a:r>
              <a:rPr lang="ar-EG" b="1" u="sng" dirty="0"/>
              <a:t>الخصوصية</a:t>
            </a:r>
          </a:p>
          <a:p>
            <a:pPr algn="r" rtl="1"/>
            <a:r>
              <a:rPr lang="ar-EG" dirty="0"/>
              <a:t>إنها طريقة أخرى يمكن من خلالها إدراك البيئة. هل تفضل مطعمًا مزدحمًا وصاخبًا أم مطعمًا هادئًا؟ هل تختار مقعدًا في الجزء الخلفي من صالة السينما أم في المنتصف بجوار العديد من رواد السينما الآخرين؟</a:t>
            </a:r>
            <a:endParaRPr lang="en-US" dirty="0"/>
          </a:p>
        </p:txBody>
      </p:sp>
    </p:spTree>
    <p:extLst>
      <p:ext uri="{BB962C8B-B14F-4D97-AF65-F5344CB8AC3E}">
        <p14:creationId xmlns:p14="http://schemas.microsoft.com/office/powerpoint/2010/main" val="281582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367830"/>
            <a:ext cx="3970668" cy="2585323"/>
          </a:xfrm>
          <a:prstGeom prst="rect">
            <a:avLst/>
          </a:prstGeom>
        </p:spPr>
        <p:txBody>
          <a:bodyPr wrap="square">
            <a:spAutoFit/>
          </a:bodyPr>
          <a:lstStyle/>
          <a:p>
            <a:r>
              <a:rPr lang="en-US" b="1" u="sng" dirty="0"/>
              <a:t>Familiarity</a:t>
            </a:r>
          </a:p>
          <a:p>
            <a:r>
              <a:rPr lang="en-US" dirty="0"/>
              <a:t>It means that we tend to react cautiously when we meet new people or are confronted with an unfamiliar environment. Not knowing where we are and what to expect makes us feel less comfortable. We like knowing what to expect and how to behave in the environment.</a:t>
            </a:r>
          </a:p>
        </p:txBody>
      </p:sp>
      <p:sp>
        <p:nvSpPr>
          <p:cNvPr id="13" name="Rectangle 12"/>
          <p:cNvSpPr/>
          <p:nvPr/>
        </p:nvSpPr>
        <p:spPr>
          <a:xfrm>
            <a:off x="4491024" y="4473091"/>
            <a:ext cx="3771109" cy="1754326"/>
          </a:xfrm>
          <a:prstGeom prst="rect">
            <a:avLst/>
          </a:prstGeom>
        </p:spPr>
        <p:txBody>
          <a:bodyPr wrap="square">
            <a:spAutoFit/>
          </a:bodyPr>
          <a:lstStyle/>
          <a:p>
            <a:pPr algn="r" rtl="1"/>
            <a:r>
              <a:rPr lang="ar-EG" b="1" u="sng" dirty="0"/>
              <a:t>الألفة</a:t>
            </a:r>
          </a:p>
          <a:p>
            <a:pPr algn="r" rtl="1"/>
            <a:r>
              <a:rPr lang="ar-EG" dirty="0"/>
              <a:t>يعني ذلك أننا نميل إلى التصرف بحذر عندما نلتقي بأشخاص جدد أو نواجه بيئة غير مألوفة. إن عدم معرفة مكاننا وما الذي نتوقعه يجعلنا نشعر بعدم الارتياح. نحن نحب معرفة ما الذي نتوقعه وكيفية التصرف في البيئة.</a:t>
            </a:r>
            <a:endParaRPr lang="en-US" dirty="0"/>
          </a:p>
        </p:txBody>
      </p:sp>
    </p:spTree>
    <p:extLst>
      <p:ext uri="{BB962C8B-B14F-4D97-AF65-F5344CB8AC3E}">
        <p14:creationId xmlns:p14="http://schemas.microsoft.com/office/powerpoint/2010/main" val="2511263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367830"/>
            <a:ext cx="3970668" cy="1754326"/>
          </a:xfrm>
          <a:prstGeom prst="rect">
            <a:avLst/>
          </a:prstGeom>
        </p:spPr>
        <p:txBody>
          <a:bodyPr wrap="square">
            <a:spAutoFit/>
          </a:bodyPr>
          <a:lstStyle/>
          <a:p>
            <a:r>
              <a:rPr lang="en-US" b="1" u="sng" dirty="0"/>
              <a:t>Constraint</a:t>
            </a:r>
          </a:p>
          <a:p>
            <a:r>
              <a:rPr lang="en-US" dirty="0"/>
              <a:t>Whenever we feel that our personal space is being invaded, we feel constrained. Most of our perceptions of constraint are shaped by the amount of privacy and space available to us.</a:t>
            </a:r>
          </a:p>
        </p:txBody>
      </p:sp>
      <p:sp>
        <p:nvSpPr>
          <p:cNvPr id="13" name="Rectangle 12"/>
          <p:cNvSpPr/>
          <p:nvPr/>
        </p:nvSpPr>
        <p:spPr>
          <a:xfrm>
            <a:off x="4491024" y="4473091"/>
            <a:ext cx="3771109" cy="1200329"/>
          </a:xfrm>
          <a:prstGeom prst="rect">
            <a:avLst/>
          </a:prstGeom>
        </p:spPr>
        <p:txBody>
          <a:bodyPr wrap="square">
            <a:spAutoFit/>
          </a:bodyPr>
          <a:lstStyle/>
          <a:p>
            <a:pPr algn="r" rtl="1"/>
            <a:r>
              <a:rPr lang="ar-EG" b="1" u="sng" dirty="0"/>
              <a:t>القيود</a:t>
            </a:r>
          </a:p>
          <a:p>
            <a:pPr algn="r" rtl="1"/>
            <a:r>
              <a:rPr lang="ar-EG" dirty="0"/>
              <a:t>كلما شعرنا بأن مساحتنا الشخصية تتعرض للغزو، نشعر بالقيود. وتتشكل معظم تصوراتنا للقيود من خلال مقدار الخصوصية والمساحة المتاحة لنا.</a:t>
            </a:r>
            <a:endParaRPr lang="en-US" dirty="0"/>
          </a:p>
        </p:txBody>
      </p:sp>
    </p:spTree>
    <p:extLst>
      <p:ext uri="{BB962C8B-B14F-4D97-AF65-F5344CB8AC3E}">
        <p14:creationId xmlns:p14="http://schemas.microsoft.com/office/powerpoint/2010/main" val="267303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596203" y="1684011"/>
            <a:ext cx="3464560" cy="1754326"/>
          </a:xfrm>
          <a:prstGeom prst="rect">
            <a:avLst/>
          </a:prstGeom>
        </p:spPr>
        <p:txBody>
          <a:bodyPr wrap="square">
            <a:spAutoFit/>
          </a:bodyPr>
          <a:lstStyle/>
          <a:p>
            <a:pPr algn="r" rtl="1"/>
            <a:r>
              <a:rPr lang="ar-EG" dirty="0"/>
              <a:t>البيئة هي البيئة التي تؤثر على قراراتك التواصلية وموقفك وحالتك المزاجية. يتأثر الناس بالعوامل البيئية مثل الهندسة المعمارية والتصميم والأبواب والنوافذ والألوان والإضاءة والرائحة وترتيبات الجلوس ودرجة الحرارة والنظافة.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Environment</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البيئة</a:t>
            </a:r>
            <a:endParaRPr sz="2000" dirty="0">
              <a:latin typeface="Times New Roman"/>
              <a:cs typeface="Times New Roman"/>
            </a:endParaRPr>
          </a:p>
        </p:txBody>
      </p:sp>
      <p:sp>
        <p:nvSpPr>
          <p:cNvPr id="8" name="Rectangle 7"/>
          <p:cNvSpPr/>
          <p:nvPr/>
        </p:nvSpPr>
        <p:spPr>
          <a:xfrm>
            <a:off x="77713" y="1367220"/>
            <a:ext cx="4053840" cy="2585323"/>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The</a:t>
            </a:r>
            <a:r>
              <a:rPr lang="en-US" spc="-15" dirty="0">
                <a:latin typeface="Times New Roman"/>
                <a:cs typeface="Times New Roman"/>
              </a:rPr>
              <a:t> </a:t>
            </a:r>
            <a:r>
              <a:rPr lang="en-US" spc="-10" dirty="0">
                <a:latin typeface="Times New Roman"/>
                <a:cs typeface="Times New Roman"/>
              </a:rPr>
              <a:t>constructed</a:t>
            </a:r>
            <a:r>
              <a:rPr lang="en-US" spc="70" dirty="0">
                <a:latin typeface="Times New Roman"/>
                <a:cs typeface="Times New Roman"/>
              </a:rPr>
              <a:t> </a:t>
            </a:r>
            <a:r>
              <a:rPr lang="en-US" dirty="0">
                <a:latin typeface="Times New Roman"/>
                <a:cs typeface="Times New Roman"/>
              </a:rPr>
              <a:t>or</a:t>
            </a:r>
            <a:r>
              <a:rPr lang="en-US" spc="-95" dirty="0">
                <a:latin typeface="Times New Roman"/>
                <a:cs typeface="Times New Roman"/>
              </a:rPr>
              <a:t> </a:t>
            </a:r>
            <a:r>
              <a:rPr lang="en-US" dirty="0">
                <a:latin typeface="Times New Roman"/>
                <a:cs typeface="Times New Roman"/>
              </a:rPr>
              <a:t>natural</a:t>
            </a:r>
            <a:r>
              <a:rPr lang="en-US" spc="-50" dirty="0">
                <a:latin typeface="Times New Roman"/>
                <a:cs typeface="Times New Roman"/>
              </a:rPr>
              <a:t> </a:t>
            </a:r>
            <a:r>
              <a:rPr lang="en-US" spc="-10" dirty="0">
                <a:latin typeface="Times New Roman"/>
                <a:cs typeface="Times New Roman"/>
              </a:rPr>
              <a:t>surroundings</a:t>
            </a:r>
            <a:r>
              <a:rPr lang="en-US" spc="110" dirty="0">
                <a:latin typeface="Times New Roman"/>
                <a:cs typeface="Times New Roman"/>
              </a:rPr>
              <a:t> </a:t>
            </a:r>
            <a:r>
              <a:rPr lang="en-US" spc="-20" dirty="0">
                <a:latin typeface="Times New Roman"/>
                <a:cs typeface="Times New Roman"/>
              </a:rPr>
              <a:t>that </a:t>
            </a:r>
            <a:r>
              <a:rPr lang="en-US" spc="-10" dirty="0">
                <a:latin typeface="Times New Roman"/>
                <a:cs typeface="Times New Roman"/>
              </a:rPr>
              <a:t>influence</a:t>
            </a:r>
            <a:r>
              <a:rPr lang="en-US" spc="30" dirty="0">
                <a:latin typeface="Times New Roman"/>
                <a:cs typeface="Times New Roman"/>
              </a:rPr>
              <a:t> </a:t>
            </a:r>
            <a:r>
              <a:rPr lang="en-US" dirty="0">
                <a:latin typeface="Times New Roman"/>
                <a:cs typeface="Times New Roman"/>
              </a:rPr>
              <a:t>your</a:t>
            </a:r>
            <a:r>
              <a:rPr lang="en-US" spc="-90" dirty="0">
                <a:latin typeface="Times New Roman"/>
                <a:cs typeface="Times New Roman"/>
              </a:rPr>
              <a:t> </a:t>
            </a:r>
            <a:r>
              <a:rPr lang="en-US" spc="-10" dirty="0">
                <a:latin typeface="Times New Roman"/>
                <a:cs typeface="Times New Roman"/>
              </a:rPr>
              <a:t>communicative</a:t>
            </a:r>
            <a:r>
              <a:rPr lang="en-US" spc="100" dirty="0">
                <a:latin typeface="Times New Roman"/>
                <a:cs typeface="Times New Roman"/>
              </a:rPr>
              <a:t> </a:t>
            </a:r>
            <a:r>
              <a:rPr lang="en-US" spc="-10" dirty="0">
                <a:latin typeface="Times New Roman"/>
                <a:cs typeface="Times New Roman"/>
              </a:rPr>
              <a:t>decisions, </a:t>
            </a:r>
            <a:r>
              <a:rPr lang="en-US" dirty="0">
                <a:latin typeface="Times New Roman"/>
                <a:cs typeface="Times New Roman"/>
              </a:rPr>
              <a:t>attitude,</a:t>
            </a:r>
            <a:r>
              <a:rPr lang="en-US" spc="-35" dirty="0">
                <a:latin typeface="Times New Roman"/>
                <a:cs typeface="Times New Roman"/>
              </a:rPr>
              <a:t> </a:t>
            </a:r>
            <a:r>
              <a:rPr lang="en-US" dirty="0">
                <a:latin typeface="Times New Roman"/>
                <a:cs typeface="Times New Roman"/>
              </a:rPr>
              <a:t>and</a:t>
            </a:r>
            <a:r>
              <a:rPr lang="en-US" spc="-30" dirty="0">
                <a:latin typeface="Times New Roman"/>
                <a:cs typeface="Times New Roman"/>
              </a:rPr>
              <a:t> </a:t>
            </a:r>
            <a:r>
              <a:rPr lang="en-US" dirty="0">
                <a:latin typeface="Times New Roman"/>
                <a:cs typeface="Times New Roman"/>
              </a:rPr>
              <a:t>mood</a:t>
            </a:r>
            <a:r>
              <a:rPr lang="en-US" spc="30" dirty="0">
                <a:latin typeface="Times New Roman"/>
                <a:cs typeface="Times New Roman"/>
              </a:rPr>
              <a:t> </a:t>
            </a:r>
            <a:r>
              <a:rPr lang="en-US" dirty="0">
                <a:latin typeface="Times New Roman"/>
                <a:cs typeface="Times New Roman"/>
              </a:rPr>
              <a:t>are</a:t>
            </a:r>
            <a:r>
              <a:rPr lang="en-US" spc="-110" dirty="0">
                <a:latin typeface="Times New Roman"/>
                <a:cs typeface="Times New Roman"/>
              </a:rPr>
              <a:t> </a:t>
            </a:r>
            <a:r>
              <a:rPr lang="en-US" dirty="0">
                <a:latin typeface="Times New Roman"/>
                <a:cs typeface="Times New Roman"/>
              </a:rPr>
              <a:t>termed</a:t>
            </a:r>
            <a:r>
              <a:rPr lang="en-US" spc="-30" dirty="0">
                <a:latin typeface="Times New Roman"/>
                <a:cs typeface="Times New Roman"/>
              </a:rPr>
              <a:t> </a:t>
            </a:r>
            <a:r>
              <a:rPr lang="en-US" dirty="0">
                <a:latin typeface="Times New Roman"/>
                <a:cs typeface="Times New Roman"/>
              </a:rPr>
              <a:t>the</a:t>
            </a:r>
            <a:r>
              <a:rPr lang="en-US" spc="-40" dirty="0">
                <a:latin typeface="Times New Roman"/>
                <a:cs typeface="Times New Roman"/>
              </a:rPr>
              <a:t> </a:t>
            </a:r>
            <a:r>
              <a:rPr lang="en-US" spc="-20" dirty="0">
                <a:latin typeface="Times New Roman"/>
                <a:cs typeface="Times New Roman"/>
              </a:rPr>
              <a:t>environment. </a:t>
            </a:r>
            <a:r>
              <a:rPr lang="en-US" dirty="0">
                <a:latin typeface="Times New Roman"/>
                <a:cs typeface="Times New Roman"/>
              </a:rPr>
              <a:t>People</a:t>
            </a:r>
            <a:r>
              <a:rPr lang="en-US" spc="-105" dirty="0">
                <a:latin typeface="Times New Roman"/>
                <a:cs typeface="Times New Roman"/>
              </a:rPr>
              <a:t> </a:t>
            </a:r>
            <a:r>
              <a:rPr lang="en-US" dirty="0">
                <a:latin typeface="Times New Roman"/>
                <a:cs typeface="Times New Roman"/>
              </a:rPr>
              <a:t>are</a:t>
            </a:r>
            <a:r>
              <a:rPr lang="en-US" spc="-95" dirty="0">
                <a:latin typeface="Times New Roman"/>
                <a:cs typeface="Times New Roman"/>
              </a:rPr>
              <a:t> </a:t>
            </a:r>
            <a:r>
              <a:rPr lang="en-US" spc="-10" dirty="0">
                <a:latin typeface="Times New Roman"/>
                <a:cs typeface="Times New Roman"/>
              </a:rPr>
              <a:t>influenced</a:t>
            </a:r>
            <a:r>
              <a:rPr lang="en-US" spc="180" dirty="0">
                <a:latin typeface="Times New Roman"/>
                <a:cs typeface="Times New Roman"/>
              </a:rPr>
              <a:t> </a:t>
            </a:r>
            <a:r>
              <a:rPr lang="en-US" dirty="0">
                <a:latin typeface="Times New Roman"/>
                <a:cs typeface="Times New Roman"/>
              </a:rPr>
              <a:t>by</a:t>
            </a:r>
            <a:r>
              <a:rPr lang="en-US" spc="-85" dirty="0">
                <a:latin typeface="Times New Roman"/>
                <a:cs typeface="Times New Roman"/>
              </a:rPr>
              <a:t> </a:t>
            </a:r>
            <a:r>
              <a:rPr lang="en-US" spc="-20" dirty="0">
                <a:latin typeface="Times New Roman"/>
                <a:cs typeface="Times New Roman"/>
              </a:rPr>
              <a:t>environmental</a:t>
            </a:r>
            <a:r>
              <a:rPr lang="en-US" spc="254" dirty="0">
                <a:latin typeface="Times New Roman"/>
                <a:cs typeface="Times New Roman"/>
              </a:rPr>
              <a:t> </a:t>
            </a:r>
            <a:r>
              <a:rPr lang="en-US" spc="-10" dirty="0">
                <a:latin typeface="Times New Roman"/>
                <a:cs typeface="Times New Roman"/>
              </a:rPr>
              <a:t>factors </a:t>
            </a:r>
            <a:r>
              <a:rPr lang="en-US" dirty="0">
                <a:latin typeface="Times New Roman"/>
                <a:cs typeface="Times New Roman"/>
              </a:rPr>
              <a:t>such</a:t>
            </a:r>
            <a:r>
              <a:rPr lang="en-US" spc="30" dirty="0">
                <a:latin typeface="Times New Roman"/>
                <a:cs typeface="Times New Roman"/>
              </a:rPr>
              <a:t> </a:t>
            </a:r>
            <a:r>
              <a:rPr lang="en-US" dirty="0">
                <a:latin typeface="Times New Roman"/>
                <a:cs typeface="Times New Roman"/>
              </a:rPr>
              <a:t>as</a:t>
            </a:r>
            <a:r>
              <a:rPr lang="en-US" spc="-150" dirty="0">
                <a:latin typeface="Times New Roman"/>
                <a:cs typeface="Times New Roman"/>
              </a:rPr>
              <a:t> </a:t>
            </a:r>
            <a:r>
              <a:rPr lang="en-US" dirty="0">
                <a:latin typeface="Times New Roman"/>
                <a:cs typeface="Times New Roman"/>
              </a:rPr>
              <a:t>architecture,</a:t>
            </a:r>
            <a:r>
              <a:rPr lang="en-US" spc="-10" dirty="0">
                <a:latin typeface="Times New Roman"/>
                <a:cs typeface="Times New Roman"/>
              </a:rPr>
              <a:t> design,</a:t>
            </a:r>
            <a:r>
              <a:rPr lang="en-US" spc="50" dirty="0">
                <a:latin typeface="Times New Roman"/>
                <a:cs typeface="Times New Roman"/>
              </a:rPr>
              <a:t> </a:t>
            </a:r>
            <a:r>
              <a:rPr lang="en-US" dirty="0">
                <a:latin typeface="Times New Roman"/>
                <a:cs typeface="Times New Roman"/>
              </a:rPr>
              <a:t>doors,</a:t>
            </a:r>
            <a:r>
              <a:rPr lang="en-US" spc="-10" dirty="0">
                <a:latin typeface="Times New Roman"/>
                <a:cs typeface="Times New Roman"/>
              </a:rPr>
              <a:t> windows, </a:t>
            </a:r>
            <a:r>
              <a:rPr lang="en-US" dirty="0">
                <a:latin typeface="Times New Roman"/>
                <a:cs typeface="Times New Roman"/>
              </a:rPr>
              <a:t>color,</a:t>
            </a:r>
            <a:r>
              <a:rPr lang="en-US" spc="-160" dirty="0">
                <a:latin typeface="Times New Roman"/>
                <a:cs typeface="Times New Roman"/>
              </a:rPr>
              <a:t> </a:t>
            </a:r>
            <a:r>
              <a:rPr lang="en-US" dirty="0">
                <a:latin typeface="Times New Roman"/>
                <a:cs typeface="Times New Roman"/>
              </a:rPr>
              <a:t>lighting,</a:t>
            </a:r>
            <a:r>
              <a:rPr lang="en-US" spc="-20" dirty="0">
                <a:latin typeface="Times New Roman"/>
                <a:cs typeface="Times New Roman"/>
              </a:rPr>
              <a:t> </a:t>
            </a:r>
            <a:r>
              <a:rPr lang="en-US" dirty="0">
                <a:latin typeface="Times New Roman"/>
                <a:cs typeface="Times New Roman"/>
              </a:rPr>
              <a:t>smell,</a:t>
            </a:r>
            <a:r>
              <a:rPr lang="en-US" spc="-45" dirty="0">
                <a:latin typeface="Times New Roman"/>
                <a:cs typeface="Times New Roman"/>
              </a:rPr>
              <a:t> </a:t>
            </a:r>
            <a:r>
              <a:rPr lang="en-US" dirty="0">
                <a:latin typeface="Times New Roman"/>
                <a:cs typeface="Times New Roman"/>
              </a:rPr>
              <a:t>seating</a:t>
            </a:r>
            <a:r>
              <a:rPr lang="en-US" spc="-75" dirty="0">
                <a:latin typeface="Times New Roman"/>
                <a:cs typeface="Times New Roman"/>
              </a:rPr>
              <a:t> </a:t>
            </a:r>
            <a:r>
              <a:rPr lang="en-US" spc="-10" dirty="0">
                <a:latin typeface="Times New Roman"/>
                <a:cs typeface="Times New Roman"/>
              </a:rPr>
              <a:t>arrangements, </a:t>
            </a:r>
            <a:r>
              <a:rPr lang="en-US" dirty="0">
                <a:latin typeface="Times New Roman"/>
                <a:cs typeface="Times New Roman"/>
              </a:rPr>
              <a:t>temperature,</a:t>
            </a:r>
            <a:r>
              <a:rPr lang="en-US" spc="-30" dirty="0">
                <a:latin typeface="Times New Roman"/>
                <a:cs typeface="Times New Roman"/>
              </a:rPr>
              <a:t> </a:t>
            </a:r>
            <a:r>
              <a:rPr lang="en-US" dirty="0">
                <a:latin typeface="Times New Roman"/>
                <a:cs typeface="Times New Roman"/>
              </a:rPr>
              <a:t>and</a:t>
            </a:r>
            <a:r>
              <a:rPr lang="en-US" spc="-25" dirty="0">
                <a:latin typeface="Times New Roman"/>
                <a:cs typeface="Times New Roman"/>
              </a:rPr>
              <a:t> </a:t>
            </a:r>
            <a:r>
              <a:rPr lang="en-US" spc="-10" dirty="0">
                <a:latin typeface="Times New Roman"/>
                <a:cs typeface="Times New Roman"/>
              </a:rPr>
              <a:t>cleanliness.</a:t>
            </a:r>
            <a:endParaRPr lang="en-US" dirty="0">
              <a:latin typeface="Times New Roman"/>
              <a:cs typeface="Times New Roman"/>
            </a:endParaRPr>
          </a:p>
        </p:txBody>
      </p:sp>
      <p:sp>
        <p:nvSpPr>
          <p:cNvPr id="16" name="Rectangle 15"/>
          <p:cNvSpPr/>
          <p:nvPr/>
        </p:nvSpPr>
        <p:spPr>
          <a:xfrm>
            <a:off x="422064" y="3911670"/>
            <a:ext cx="3801233"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p>
        </p:txBody>
      </p:sp>
      <p:sp>
        <p:nvSpPr>
          <p:cNvPr id="19" name="Rectangle 18"/>
          <p:cNvSpPr/>
          <p:nvPr/>
        </p:nvSpPr>
        <p:spPr>
          <a:xfrm>
            <a:off x="5593624" y="3911670"/>
            <a:ext cx="1821332"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طرق مُمَيزة للبيئة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3" y="4367830"/>
            <a:ext cx="3970668" cy="2308324"/>
          </a:xfrm>
          <a:prstGeom prst="rect">
            <a:avLst/>
          </a:prstGeom>
        </p:spPr>
        <p:txBody>
          <a:bodyPr wrap="square">
            <a:spAutoFit/>
          </a:bodyPr>
          <a:lstStyle/>
          <a:p>
            <a:r>
              <a:rPr lang="en-US" b="1" u="sng" dirty="0"/>
              <a:t>Distance</a:t>
            </a:r>
          </a:p>
          <a:p>
            <a:r>
              <a:rPr lang="en-US" dirty="0"/>
              <a:t>It pertains to physical arrangements. We like to know how far away the closest door is or how many people can fit into an elevator. We create distance by avoiding eye contact or taking a longer route to avoid saying hello to a person we find annoying.</a:t>
            </a:r>
          </a:p>
        </p:txBody>
      </p:sp>
      <p:sp>
        <p:nvSpPr>
          <p:cNvPr id="13" name="Rectangle 12"/>
          <p:cNvSpPr/>
          <p:nvPr/>
        </p:nvSpPr>
        <p:spPr>
          <a:xfrm>
            <a:off x="4491024" y="4473091"/>
            <a:ext cx="3771109" cy="1754326"/>
          </a:xfrm>
          <a:prstGeom prst="rect">
            <a:avLst/>
          </a:prstGeom>
        </p:spPr>
        <p:txBody>
          <a:bodyPr wrap="square">
            <a:spAutoFit/>
          </a:bodyPr>
          <a:lstStyle/>
          <a:p>
            <a:pPr algn="r" rtl="1"/>
            <a:r>
              <a:rPr lang="ar-EG" b="1" u="sng" dirty="0"/>
              <a:t>المسافة</a:t>
            </a:r>
          </a:p>
          <a:p>
            <a:pPr algn="r" rtl="1"/>
            <a:r>
              <a:rPr lang="ar-EG" dirty="0"/>
              <a:t>تتعلق بالترتيبات المادية. فنحن نحب أن نعرف مدى بعد أقرب باب أو عدد الأشخاص الذين يمكن أن يتسع لهم المصعد. ونخلق مسافة من خلال تجنب التواصل البصري أو اتخاذ طريق أطول لتجنب قول مرحبًا لشخص نجده مزعجًا.</a:t>
            </a:r>
            <a:endParaRPr lang="en-US" dirty="0"/>
          </a:p>
        </p:txBody>
      </p:sp>
    </p:spTree>
    <p:extLst>
      <p:ext uri="{BB962C8B-B14F-4D97-AF65-F5344CB8AC3E}">
        <p14:creationId xmlns:p14="http://schemas.microsoft.com/office/powerpoint/2010/main" val="112936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996393"/>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0080"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644298" y="1598503"/>
            <a:ext cx="3464560" cy="1200329"/>
          </a:xfrm>
          <a:prstGeom prst="rect">
            <a:avLst/>
          </a:prstGeom>
        </p:spPr>
        <p:txBody>
          <a:bodyPr wrap="square">
            <a:spAutoFit/>
          </a:bodyPr>
          <a:lstStyle/>
          <a:p>
            <a:pPr algn="r" rtl="1"/>
            <a:r>
              <a:rPr lang="ar-EG" dirty="0"/>
              <a:t>المظهر الجسدي - "الطريقة التي تتواصل بها أجسادنا ومظهرنا العام مع الآخرين بشكل غير لفظي وتؤثر على نظرتنا لأنفسنا في الحياة اليومية"</a:t>
            </a:r>
            <a:endParaRPr lang="ar-EG" dirty="0"/>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8" name="Rectangle 7"/>
          <p:cNvSpPr/>
          <p:nvPr/>
        </p:nvSpPr>
        <p:spPr>
          <a:xfrm>
            <a:off x="77713" y="1367220"/>
            <a:ext cx="4053840" cy="1477328"/>
          </a:xfrm>
          <a:prstGeom prst="rect">
            <a:avLst/>
          </a:prstGeom>
        </p:spPr>
        <p:txBody>
          <a:bodyPr wrap="square">
            <a:spAutoFit/>
          </a:bodyPr>
          <a:lstStyle/>
          <a:p>
            <a:pPr marL="91440" marR="85090">
              <a:lnSpc>
                <a:spcPct val="99900"/>
              </a:lnSpc>
              <a:spcBef>
                <a:spcPts val="335"/>
              </a:spcBef>
            </a:pPr>
            <a:r>
              <a:rPr lang="en-US" dirty="0">
                <a:latin typeface="Times New Roman"/>
                <a:cs typeface="Times New Roman"/>
              </a:rPr>
              <a:t>Physical appearance—“the way our bodies and overall appearance nonverbally communicate to others and impact our view of ourselves in everyday life”</a:t>
            </a:r>
          </a:p>
        </p:txBody>
      </p:sp>
      <p:sp>
        <p:nvSpPr>
          <p:cNvPr id="16" name="Rectangle 15"/>
          <p:cNvSpPr/>
          <p:nvPr/>
        </p:nvSpPr>
        <p:spPr>
          <a:xfrm>
            <a:off x="1469221" y="2809062"/>
            <a:ext cx="1465466" cy="400110"/>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Importance</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ectangle 18"/>
          <p:cNvSpPr/>
          <p:nvPr/>
        </p:nvSpPr>
        <p:spPr>
          <a:xfrm>
            <a:off x="6121011" y="2844548"/>
            <a:ext cx="76655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الأهمية</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50800" y="3544143"/>
            <a:ext cx="3970668" cy="2862322"/>
          </a:xfrm>
          <a:prstGeom prst="rect">
            <a:avLst/>
          </a:prstGeom>
        </p:spPr>
        <p:txBody>
          <a:bodyPr wrap="square">
            <a:spAutoFit/>
          </a:bodyPr>
          <a:lstStyle/>
          <a:p>
            <a:pPr marL="342900" indent="-342900">
              <a:buFont typeface="+mj-lt"/>
              <a:buAutoNum type="arabicPeriod"/>
            </a:pPr>
            <a:r>
              <a:rPr lang="en-US" dirty="0"/>
              <a:t>The way we represent ourselves and our physical appearance reveals a lot about who we are.</a:t>
            </a:r>
          </a:p>
          <a:p>
            <a:pPr marL="342900" indent="-342900">
              <a:buFont typeface="+mj-lt"/>
              <a:buAutoNum type="arabicPeriod"/>
            </a:pPr>
            <a:r>
              <a:rPr lang="en-US" dirty="0"/>
              <a:t>The physical appearance of other people influences our perception of them, how we talk to them, how approachable they are, how attractive or unattractive we think they are, and so on.</a:t>
            </a:r>
          </a:p>
          <a:p>
            <a:pPr marL="342900" indent="-342900">
              <a:buFont typeface="+mj-lt"/>
              <a:buAutoNum type="arabicPeriod"/>
            </a:pPr>
            <a:endParaRPr lang="en-US" dirty="0"/>
          </a:p>
        </p:txBody>
      </p:sp>
      <p:sp>
        <p:nvSpPr>
          <p:cNvPr id="13" name="Rectangle 12"/>
          <p:cNvSpPr/>
          <p:nvPr/>
        </p:nvSpPr>
        <p:spPr>
          <a:xfrm>
            <a:off x="4491023" y="3728340"/>
            <a:ext cx="3771109" cy="1754326"/>
          </a:xfrm>
          <a:prstGeom prst="rect">
            <a:avLst/>
          </a:prstGeom>
        </p:spPr>
        <p:txBody>
          <a:bodyPr wrap="square">
            <a:spAutoFit/>
          </a:bodyPr>
          <a:lstStyle/>
          <a:p>
            <a:pPr marL="342900" indent="-342900" algn="r" rtl="1">
              <a:buFont typeface="+mj-lt"/>
              <a:buAutoNum type="arabicPeriod"/>
            </a:pPr>
            <a:r>
              <a:rPr lang="ar-EG" dirty="0"/>
              <a:t>تكشف الطريقة التي نمثل بها أنفسنا ومظهرنا الجسدي الكثير عن هويتنا.</a:t>
            </a:r>
          </a:p>
          <a:p>
            <a:pPr marL="342900" indent="-342900" algn="r" rtl="1">
              <a:buFont typeface="+mj-lt"/>
              <a:buAutoNum type="arabicPeriod"/>
            </a:pPr>
            <a:r>
              <a:rPr lang="ar-EG" dirty="0"/>
              <a:t>يؤثر المظهر الجسدي للأشخاص الآخرين على تصورنا لهم، وكيفية حديثنا معهم، ومدى سهولة التعامل معهم، ومدى جاذبيتهم أو عدم جاذبيتهم في نظرنا، وما إلى ذلك.</a:t>
            </a:r>
            <a:endParaRPr lang="en-US" dirty="0"/>
          </a:p>
        </p:txBody>
      </p:sp>
    </p:spTree>
    <p:extLst>
      <p:ext uri="{BB962C8B-B14F-4D97-AF65-F5344CB8AC3E}">
        <p14:creationId xmlns:p14="http://schemas.microsoft.com/office/powerpoint/2010/main" val="2955368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6" grpId="0"/>
      <p:bldP spid="14" grpId="0" animBg="1"/>
      <p:bldP spid="15" grpId="0" animBg="1"/>
      <p:bldP spid="16"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028"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16" name="Rectangle 15"/>
          <p:cNvSpPr/>
          <p:nvPr/>
        </p:nvSpPr>
        <p:spPr>
          <a:xfrm>
            <a:off x="112855" y="1510624"/>
            <a:ext cx="1138453" cy="405367"/>
          </a:xfrm>
          <a:prstGeom prst="rect">
            <a:avLst/>
          </a:prstGeom>
          <a:ln>
            <a:solidFill>
              <a:schemeClr val="tx1"/>
            </a:solidFill>
          </a:ln>
          <a:effectLst>
            <a:glow rad="63500">
              <a:schemeClr val="accent4">
                <a:satMod val="175000"/>
                <a:alpha val="40000"/>
              </a:schemeClr>
            </a:glow>
          </a:effectLst>
        </p:spPr>
        <p:txBody>
          <a:bodyPr wrap="none">
            <a:spAutoFit/>
          </a:bodyPr>
          <a:lstStyle/>
          <a:p>
            <a:pP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395628" y="1549144"/>
            <a:ext cx="84670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الملابس</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2" y="1953787"/>
            <a:ext cx="4326013" cy="1754326"/>
          </a:xfrm>
          <a:prstGeom prst="rect">
            <a:avLst/>
          </a:prstGeom>
        </p:spPr>
        <p:txBody>
          <a:bodyPr wrap="square">
            <a:spAutoFit/>
          </a:bodyPr>
          <a:lstStyle/>
          <a:p>
            <a:r>
              <a:rPr lang="en-US" dirty="0"/>
              <a:t>Clothing plays a significant role in non-verbal communication as it can enhance or alter one's physical appearance. Here are some ways in which clothing can be used to enhance non-verbal communication</a:t>
            </a:r>
            <a:r>
              <a:rPr lang="en-US" dirty="0" smtClean="0"/>
              <a:t>:</a:t>
            </a:r>
            <a:endParaRPr lang="ar-EG" dirty="0" smtClean="0"/>
          </a:p>
          <a:p>
            <a:endParaRPr lang="en-US" dirty="0"/>
          </a:p>
        </p:txBody>
      </p:sp>
      <p:sp>
        <p:nvSpPr>
          <p:cNvPr id="13" name="Rectangle 12"/>
          <p:cNvSpPr/>
          <p:nvPr/>
        </p:nvSpPr>
        <p:spPr>
          <a:xfrm>
            <a:off x="4422510" y="2032098"/>
            <a:ext cx="3908707" cy="1200329"/>
          </a:xfrm>
          <a:prstGeom prst="rect">
            <a:avLst/>
          </a:prstGeom>
        </p:spPr>
        <p:txBody>
          <a:bodyPr wrap="square">
            <a:spAutoFit/>
          </a:bodyPr>
          <a:lstStyle/>
          <a:p>
            <a:pPr algn="r" rtl="1"/>
            <a:r>
              <a:rPr lang="ar-EG" dirty="0"/>
              <a:t>تلعب الملابس دورًا مهمًا في التواصل غير اللفظي، حيث يمكنها تعزيز أو تغيير المظهر الجسدي للشخص. وفيما يلي بعض الطرق التي يمكن بها استخدام الملابس لتعزيز التواصل غير اللفظي:</a:t>
            </a:r>
            <a:endParaRPr lang="en-US" dirty="0"/>
          </a:p>
        </p:txBody>
      </p:sp>
      <p:sp>
        <p:nvSpPr>
          <p:cNvPr id="12" name="Rectangle 11"/>
          <p:cNvSpPr/>
          <p:nvPr/>
        </p:nvSpPr>
        <p:spPr>
          <a:xfrm>
            <a:off x="180431" y="3628797"/>
            <a:ext cx="4064000" cy="2585323"/>
          </a:xfrm>
          <a:prstGeom prst="rect">
            <a:avLst/>
          </a:prstGeom>
        </p:spPr>
        <p:txBody>
          <a:bodyPr wrap="square">
            <a:spAutoFit/>
          </a:bodyPr>
          <a:lstStyle/>
          <a:p>
            <a:r>
              <a:rPr lang="en-US" b="1" u="sng" dirty="0">
                <a:solidFill>
                  <a:schemeClr val="accent4">
                    <a:lumMod val="50000"/>
                  </a:schemeClr>
                </a:solidFill>
              </a:rPr>
              <a:t>Style and Personality Expression: </a:t>
            </a:r>
            <a:r>
              <a:rPr lang="en-US" dirty="0"/>
              <a:t>Clothing choices, such as colors, patterns, and styles, can reflect an individual's personality and convey certain messages. For example, someone wearing vibrant and bold colors might be perceived as confident and outgoing, while someone opting for more neutral tones might be seen as calm and reserved.</a:t>
            </a:r>
            <a:endParaRPr lang="en-US" dirty="0"/>
          </a:p>
        </p:txBody>
      </p:sp>
      <p:sp>
        <p:nvSpPr>
          <p:cNvPr id="17" name="Rectangle 16"/>
          <p:cNvSpPr/>
          <p:nvPr/>
        </p:nvSpPr>
        <p:spPr>
          <a:xfrm>
            <a:off x="4762832" y="3708113"/>
            <a:ext cx="3482915" cy="2308324"/>
          </a:xfrm>
          <a:prstGeom prst="rect">
            <a:avLst/>
          </a:prstGeom>
        </p:spPr>
        <p:txBody>
          <a:bodyPr wrap="square">
            <a:spAutoFit/>
          </a:bodyPr>
          <a:lstStyle/>
          <a:p>
            <a:pPr algn="r" rtl="1"/>
            <a:r>
              <a:rPr lang="en-US" b="1" u="sng" dirty="0" err="1">
                <a:solidFill>
                  <a:schemeClr val="accent2">
                    <a:lumMod val="50000"/>
                  </a:schemeClr>
                </a:solidFill>
              </a:rPr>
              <a:t>الأسلوب</a:t>
            </a:r>
            <a:r>
              <a:rPr lang="en-US" b="1" u="sng" dirty="0">
                <a:solidFill>
                  <a:schemeClr val="accent2">
                    <a:lumMod val="50000"/>
                  </a:schemeClr>
                </a:solidFill>
              </a:rPr>
              <a:t> </a:t>
            </a:r>
            <a:r>
              <a:rPr lang="en-US" b="1" u="sng" dirty="0" err="1">
                <a:solidFill>
                  <a:schemeClr val="accent2">
                    <a:lumMod val="50000"/>
                  </a:schemeClr>
                </a:solidFill>
              </a:rPr>
              <a:t>والتعبير</a:t>
            </a:r>
            <a:r>
              <a:rPr lang="en-US" b="1" u="sng" dirty="0">
                <a:solidFill>
                  <a:schemeClr val="accent2">
                    <a:lumMod val="50000"/>
                  </a:schemeClr>
                </a:solidFill>
              </a:rPr>
              <a:t> </a:t>
            </a:r>
            <a:r>
              <a:rPr lang="en-US" b="1" u="sng" dirty="0" err="1">
                <a:solidFill>
                  <a:schemeClr val="accent2">
                    <a:lumMod val="50000"/>
                  </a:schemeClr>
                </a:solidFill>
              </a:rPr>
              <a:t>عن</a:t>
            </a:r>
            <a:r>
              <a:rPr lang="en-US" b="1" u="sng" dirty="0">
                <a:solidFill>
                  <a:schemeClr val="accent2">
                    <a:lumMod val="50000"/>
                  </a:schemeClr>
                </a:solidFill>
              </a:rPr>
              <a:t> </a:t>
            </a:r>
            <a:r>
              <a:rPr lang="en-US" b="1" u="sng" dirty="0" err="1" smtClean="0">
                <a:solidFill>
                  <a:schemeClr val="accent2">
                    <a:lumMod val="50000"/>
                  </a:schemeClr>
                </a:solidFill>
              </a:rPr>
              <a:t>الشخصي</a:t>
            </a:r>
            <a:r>
              <a:rPr lang="ar-EG" b="1" u="sng" dirty="0" smtClean="0">
                <a:solidFill>
                  <a:schemeClr val="accent2">
                    <a:lumMod val="50000"/>
                  </a:schemeClr>
                </a:solidFill>
              </a:rPr>
              <a:t>ة:</a:t>
            </a:r>
          </a:p>
          <a:p>
            <a:pPr algn="r" rtl="1"/>
            <a:r>
              <a:rPr lang="en-US" dirty="0" smtClean="0"/>
              <a:t> </a:t>
            </a:r>
            <a:r>
              <a:rPr lang="en-US" dirty="0" err="1"/>
              <a:t>يمكن</a:t>
            </a:r>
            <a:r>
              <a:rPr lang="en-US" dirty="0"/>
              <a:t> </a:t>
            </a:r>
            <a:r>
              <a:rPr lang="en-US" dirty="0" err="1"/>
              <a:t>لاختيارات</a:t>
            </a:r>
            <a:r>
              <a:rPr lang="en-US" dirty="0"/>
              <a:t> </a:t>
            </a:r>
            <a:r>
              <a:rPr lang="en-US" dirty="0" err="1"/>
              <a:t>الملابس</a:t>
            </a:r>
            <a:r>
              <a:rPr lang="en-US" dirty="0"/>
              <a:t>، </a:t>
            </a:r>
            <a:r>
              <a:rPr lang="en-US" dirty="0" err="1"/>
              <a:t>مثل</a:t>
            </a:r>
            <a:r>
              <a:rPr lang="en-US" dirty="0"/>
              <a:t> </a:t>
            </a:r>
            <a:r>
              <a:rPr lang="en-US" dirty="0" err="1"/>
              <a:t>الألوان</a:t>
            </a:r>
            <a:r>
              <a:rPr lang="en-US" dirty="0"/>
              <a:t> </a:t>
            </a:r>
            <a:r>
              <a:rPr lang="en-US" dirty="0" err="1"/>
              <a:t>والأنماط</a:t>
            </a:r>
            <a:r>
              <a:rPr lang="en-US" dirty="0"/>
              <a:t> </a:t>
            </a:r>
            <a:r>
              <a:rPr lang="en-US" dirty="0" err="1"/>
              <a:t>والأساليب</a:t>
            </a:r>
            <a:r>
              <a:rPr lang="en-US" dirty="0"/>
              <a:t>، </a:t>
            </a:r>
            <a:r>
              <a:rPr lang="en-US" dirty="0" err="1"/>
              <a:t>أن</a:t>
            </a:r>
            <a:r>
              <a:rPr lang="en-US" dirty="0"/>
              <a:t> </a:t>
            </a:r>
            <a:r>
              <a:rPr lang="en-US" dirty="0" err="1"/>
              <a:t>تعكس</a:t>
            </a:r>
            <a:r>
              <a:rPr lang="en-US" dirty="0"/>
              <a:t> </a:t>
            </a:r>
            <a:r>
              <a:rPr lang="en-US" dirty="0" err="1"/>
              <a:t>شخصية</a:t>
            </a:r>
            <a:r>
              <a:rPr lang="en-US" dirty="0"/>
              <a:t> </a:t>
            </a:r>
            <a:r>
              <a:rPr lang="en-US" dirty="0" err="1"/>
              <a:t>الفرد</a:t>
            </a:r>
            <a:r>
              <a:rPr lang="en-US" dirty="0"/>
              <a:t> </a:t>
            </a:r>
            <a:r>
              <a:rPr lang="en-US" dirty="0" err="1"/>
              <a:t>وتنقل</a:t>
            </a:r>
            <a:r>
              <a:rPr lang="en-US" dirty="0"/>
              <a:t> </a:t>
            </a:r>
            <a:r>
              <a:rPr lang="en-US" dirty="0" err="1"/>
              <a:t>رسائل</a:t>
            </a:r>
            <a:r>
              <a:rPr lang="en-US" dirty="0"/>
              <a:t> </a:t>
            </a:r>
            <a:r>
              <a:rPr lang="en-US" dirty="0" err="1"/>
              <a:t>معينة</a:t>
            </a:r>
            <a:r>
              <a:rPr lang="en-US" dirty="0"/>
              <a:t>. </a:t>
            </a:r>
            <a:r>
              <a:rPr lang="en-US" dirty="0" err="1"/>
              <a:t>على</a:t>
            </a:r>
            <a:r>
              <a:rPr lang="en-US" dirty="0"/>
              <a:t> </a:t>
            </a:r>
            <a:r>
              <a:rPr lang="en-US" dirty="0" err="1"/>
              <a:t>سبيل</a:t>
            </a:r>
            <a:r>
              <a:rPr lang="en-US" dirty="0"/>
              <a:t> </a:t>
            </a:r>
            <a:r>
              <a:rPr lang="en-US" dirty="0" err="1"/>
              <a:t>المثال</a:t>
            </a:r>
            <a:r>
              <a:rPr lang="en-US" dirty="0"/>
              <a:t>، </a:t>
            </a:r>
            <a:r>
              <a:rPr lang="en-US" dirty="0" err="1"/>
              <a:t>قد</a:t>
            </a:r>
            <a:r>
              <a:rPr lang="en-US" dirty="0"/>
              <a:t> </a:t>
            </a:r>
            <a:r>
              <a:rPr lang="en-US" dirty="0" err="1"/>
              <a:t>يُنظر</a:t>
            </a:r>
            <a:r>
              <a:rPr lang="en-US" dirty="0"/>
              <a:t> </a:t>
            </a:r>
            <a:r>
              <a:rPr lang="en-US" dirty="0" err="1"/>
              <a:t>إلى</a:t>
            </a:r>
            <a:r>
              <a:rPr lang="en-US" dirty="0"/>
              <a:t> </a:t>
            </a:r>
            <a:r>
              <a:rPr lang="en-US" dirty="0" err="1"/>
              <a:t>الشخص</a:t>
            </a:r>
            <a:r>
              <a:rPr lang="en-US" dirty="0"/>
              <a:t> </a:t>
            </a:r>
            <a:r>
              <a:rPr lang="en-US" dirty="0" err="1"/>
              <a:t>الذي</a:t>
            </a:r>
            <a:r>
              <a:rPr lang="en-US" dirty="0"/>
              <a:t> </a:t>
            </a:r>
            <a:r>
              <a:rPr lang="en-US" dirty="0" err="1"/>
              <a:t>يرتدي</a:t>
            </a:r>
            <a:r>
              <a:rPr lang="en-US" dirty="0"/>
              <a:t> </a:t>
            </a:r>
            <a:r>
              <a:rPr lang="en-US" dirty="0" err="1"/>
              <a:t>ألوانًا</a:t>
            </a:r>
            <a:r>
              <a:rPr lang="en-US" dirty="0"/>
              <a:t> </a:t>
            </a:r>
            <a:r>
              <a:rPr lang="en-US" dirty="0" err="1"/>
              <a:t>زاهية</a:t>
            </a:r>
            <a:r>
              <a:rPr lang="en-US" dirty="0"/>
              <a:t> </a:t>
            </a:r>
            <a:r>
              <a:rPr lang="en-US" dirty="0" err="1"/>
              <a:t>وجريئة</a:t>
            </a:r>
            <a:r>
              <a:rPr lang="en-US" dirty="0"/>
              <a:t> </a:t>
            </a:r>
            <a:r>
              <a:rPr lang="en-US" dirty="0" err="1"/>
              <a:t>على</a:t>
            </a:r>
            <a:r>
              <a:rPr lang="en-US" dirty="0"/>
              <a:t> </a:t>
            </a:r>
            <a:r>
              <a:rPr lang="en-US" dirty="0" err="1"/>
              <a:t>أنه</a:t>
            </a:r>
            <a:r>
              <a:rPr lang="en-US" dirty="0"/>
              <a:t> </a:t>
            </a:r>
            <a:r>
              <a:rPr lang="en-US" dirty="0" err="1"/>
              <a:t>واثق</a:t>
            </a:r>
            <a:r>
              <a:rPr lang="en-US" dirty="0"/>
              <a:t> </a:t>
            </a:r>
            <a:r>
              <a:rPr lang="en-US" dirty="0" err="1"/>
              <a:t>ومنفتح</a:t>
            </a:r>
            <a:r>
              <a:rPr lang="en-US" dirty="0"/>
              <a:t>، </a:t>
            </a:r>
            <a:r>
              <a:rPr lang="en-US" dirty="0" err="1"/>
              <a:t>بينما</a:t>
            </a:r>
            <a:r>
              <a:rPr lang="en-US" dirty="0"/>
              <a:t> </a:t>
            </a:r>
            <a:r>
              <a:rPr lang="en-US" dirty="0" err="1"/>
              <a:t>قد</a:t>
            </a:r>
            <a:r>
              <a:rPr lang="en-US" dirty="0"/>
              <a:t> </a:t>
            </a:r>
            <a:r>
              <a:rPr lang="en-US" dirty="0" err="1"/>
              <a:t>يُنظر</a:t>
            </a:r>
            <a:r>
              <a:rPr lang="en-US" dirty="0"/>
              <a:t> </a:t>
            </a:r>
            <a:r>
              <a:rPr lang="en-US" dirty="0" err="1"/>
              <a:t>إلى</a:t>
            </a:r>
            <a:r>
              <a:rPr lang="en-US" dirty="0"/>
              <a:t> </a:t>
            </a:r>
            <a:r>
              <a:rPr lang="en-US" dirty="0" err="1"/>
              <a:t>الشخص</a:t>
            </a:r>
            <a:r>
              <a:rPr lang="en-US" dirty="0"/>
              <a:t> </a:t>
            </a:r>
            <a:r>
              <a:rPr lang="en-US" dirty="0" err="1"/>
              <a:t>الذي</a:t>
            </a:r>
            <a:r>
              <a:rPr lang="en-US" dirty="0"/>
              <a:t> </a:t>
            </a:r>
            <a:r>
              <a:rPr lang="en-US" dirty="0" err="1"/>
              <a:t>يختار</a:t>
            </a:r>
            <a:r>
              <a:rPr lang="en-US" dirty="0"/>
              <a:t> </a:t>
            </a:r>
            <a:r>
              <a:rPr lang="en-US" dirty="0" err="1"/>
              <a:t>درجات</a:t>
            </a:r>
            <a:r>
              <a:rPr lang="en-US" dirty="0"/>
              <a:t> </a:t>
            </a:r>
            <a:r>
              <a:rPr lang="en-US" dirty="0" err="1"/>
              <a:t>ألوان</a:t>
            </a:r>
            <a:r>
              <a:rPr lang="en-US" dirty="0"/>
              <a:t> </a:t>
            </a:r>
            <a:r>
              <a:rPr lang="en-US" dirty="0" err="1"/>
              <a:t>أكثر</a:t>
            </a:r>
            <a:r>
              <a:rPr lang="en-US" dirty="0"/>
              <a:t> </a:t>
            </a:r>
            <a:r>
              <a:rPr lang="en-US" dirty="0" err="1"/>
              <a:t>حيادية</a:t>
            </a:r>
            <a:r>
              <a:rPr lang="en-US" dirty="0"/>
              <a:t> </a:t>
            </a:r>
            <a:r>
              <a:rPr lang="en-US" dirty="0" err="1"/>
              <a:t>على</a:t>
            </a:r>
            <a:r>
              <a:rPr lang="en-US" dirty="0"/>
              <a:t> </a:t>
            </a:r>
            <a:r>
              <a:rPr lang="en-US" dirty="0" err="1"/>
              <a:t>أنه</a:t>
            </a:r>
            <a:r>
              <a:rPr lang="en-US" dirty="0"/>
              <a:t> </a:t>
            </a:r>
            <a:r>
              <a:rPr lang="en-US" dirty="0" err="1"/>
              <a:t>هادئ</a:t>
            </a:r>
            <a:r>
              <a:rPr lang="en-US" dirty="0"/>
              <a:t> </a:t>
            </a:r>
            <a:r>
              <a:rPr lang="en-US" dirty="0" err="1"/>
              <a:t>ومتحفظ</a:t>
            </a:r>
            <a:r>
              <a:rPr lang="en-US" dirty="0"/>
              <a:t>.</a:t>
            </a:r>
          </a:p>
        </p:txBody>
      </p:sp>
    </p:spTree>
    <p:extLst>
      <p:ext uri="{BB962C8B-B14F-4D97-AF65-F5344CB8AC3E}">
        <p14:creationId xmlns:p14="http://schemas.microsoft.com/office/powerpoint/2010/main" val="208836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028"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16" name="Rectangle 15"/>
          <p:cNvSpPr/>
          <p:nvPr/>
        </p:nvSpPr>
        <p:spPr>
          <a:xfrm>
            <a:off x="112855" y="1510624"/>
            <a:ext cx="1138453" cy="405367"/>
          </a:xfrm>
          <a:prstGeom prst="rect">
            <a:avLst/>
          </a:prstGeom>
          <a:ln>
            <a:solidFill>
              <a:schemeClr val="tx1"/>
            </a:solidFill>
          </a:ln>
          <a:effectLst>
            <a:glow rad="63500">
              <a:schemeClr val="accent4">
                <a:satMod val="175000"/>
                <a:alpha val="40000"/>
              </a:schemeClr>
            </a:glow>
          </a:effectLst>
        </p:spPr>
        <p:txBody>
          <a:bodyPr wrap="none">
            <a:spAutoFit/>
          </a:bodyPr>
          <a:lstStyle/>
          <a:p>
            <a:pP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395628" y="1549144"/>
            <a:ext cx="84670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الملابس</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2" y="1953787"/>
            <a:ext cx="4326013" cy="1754326"/>
          </a:xfrm>
          <a:prstGeom prst="rect">
            <a:avLst/>
          </a:prstGeom>
        </p:spPr>
        <p:txBody>
          <a:bodyPr wrap="square">
            <a:spAutoFit/>
          </a:bodyPr>
          <a:lstStyle/>
          <a:p>
            <a:r>
              <a:rPr lang="en-US" dirty="0"/>
              <a:t>Clothing plays a significant role in non-verbal communication as it can enhance or alter one's physical appearance. Here are some ways in which clothing can be used to enhance non-verbal communication</a:t>
            </a:r>
            <a:r>
              <a:rPr lang="en-US" dirty="0" smtClean="0"/>
              <a:t>:</a:t>
            </a:r>
            <a:endParaRPr lang="ar-EG" dirty="0" smtClean="0"/>
          </a:p>
          <a:p>
            <a:endParaRPr lang="en-US" dirty="0"/>
          </a:p>
        </p:txBody>
      </p:sp>
      <p:sp>
        <p:nvSpPr>
          <p:cNvPr id="13" name="Rectangle 12"/>
          <p:cNvSpPr/>
          <p:nvPr/>
        </p:nvSpPr>
        <p:spPr>
          <a:xfrm>
            <a:off x="4422510" y="2032098"/>
            <a:ext cx="3908707" cy="1200329"/>
          </a:xfrm>
          <a:prstGeom prst="rect">
            <a:avLst/>
          </a:prstGeom>
        </p:spPr>
        <p:txBody>
          <a:bodyPr wrap="square">
            <a:spAutoFit/>
          </a:bodyPr>
          <a:lstStyle/>
          <a:p>
            <a:pPr algn="r" rtl="1"/>
            <a:r>
              <a:rPr lang="ar-EG" dirty="0"/>
              <a:t>تلعب الملابس دورًا مهمًا في التواصل غير اللفظي، حيث يمكنها تعزيز أو تغيير المظهر الجسدي للشخص. وفيما يلي بعض الطرق التي يمكن بها استخدام الملابس لتعزيز التواصل غير اللفظي:</a:t>
            </a:r>
            <a:endParaRPr lang="en-US" dirty="0"/>
          </a:p>
        </p:txBody>
      </p:sp>
      <p:sp>
        <p:nvSpPr>
          <p:cNvPr id="12" name="Rectangle 11"/>
          <p:cNvSpPr/>
          <p:nvPr/>
        </p:nvSpPr>
        <p:spPr>
          <a:xfrm>
            <a:off x="180431" y="3628797"/>
            <a:ext cx="4064000" cy="2031325"/>
          </a:xfrm>
          <a:prstGeom prst="rect">
            <a:avLst/>
          </a:prstGeom>
        </p:spPr>
        <p:txBody>
          <a:bodyPr wrap="square">
            <a:spAutoFit/>
          </a:bodyPr>
          <a:lstStyle/>
          <a:p>
            <a:r>
              <a:rPr lang="en-US" b="1" u="sng" dirty="0">
                <a:solidFill>
                  <a:schemeClr val="accent4">
                    <a:lumMod val="50000"/>
                  </a:schemeClr>
                </a:solidFill>
              </a:rPr>
              <a:t>Status and Authority: Clothing can </a:t>
            </a:r>
            <a:r>
              <a:rPr lang="en-US" dirty="0"/>
              <a:t>indicate one's social status, profession, or authority. For instance, a police officer's uniform signifies authority and can command respect. Similarly, formal attire like suits and business attire can convey professionalism and leadership.</a:t>
            </a:r>
          </a:p>
        </p:txBody>
      </p:sp>
      <p:sp>
        <p:nvSpPr>
          <p:cNvPr id="17" name="Rectangle 16"/>
          <p:cNvSpPr/>
          <p:nvPr/>
        </p:nvSpPr>
        <p:spPr>
          <a:xfrm>
            <a:off x="4762832" y="3708113"/>
            <a:ext cx="3482915" cy="2031325"/>
          </a:xfrm>
          <a:prstGeom prst="rect">
            <a:avLst/>
          </a:prstGeom>
        </p:spPr>
        <p:txBody>
          <a:bodyPr wrap="square">
            <a:spAutoFit/>
          </a:bodyPr>
          <a:lstStyle/>
          <a:p>
            <a:pPr algn="r" rtl="1"/>
            <a:r>
              <a:rPr lang="ar-EG" b="1" u="sng" dirty="0">
                <a:solidFill>
                  <a:schemeClr val="accent2">
                    <a:lumMod val="50000"/>
                  </a:schemeClr>
                </a:solidFill>
              </a:rPr>
              <a:t>المكانة والسلطة: </a:t>
            </a:r>
            <a:endParaRPr lang="ar-EG" b="1" u="sng" dirty="0" smtClean="0">
              <a:solidFill>
                <a:schemeClr val="accent2">
                  <a:lumMod val="50000"/>
                </a:schemeClr>
              </a:solidFill>
            </a:endParaRPr>
          </a:p>
          <a:p>
            <a:pPr algn="r" rtl="1"/>
            <a:r>
              <a:rPr lang="ar-EG" dirty="0" smtClean="0"/>
              <a:t>يمكن </a:t>
            </a:r>
            <a:r>
              <a:rPr lang="ar-EG" dirty="0"/>
              <a:t>أن تشير الملابس إلى المكانة الاجتماعية أو المهنة أو السلطة. على سبيل المثال، يشير زي ضابط الشرطة إلى السلطة ويمكن أن يفرض الاحترام. وبالمثل، يمكن للملابس الرسمية مثل البدلات وملابس العمل أن تنقل الاحتراف والقيادة.</a:t>
            </a:r>
            <a:endParaRPr lang="en-US" dirty="0"/>
          </a:p>
        </p:txBody>
      </p:sp>
    </p:spTree>
    <p:extLst>
      <p:ext uri="{BB962C8B-B14F-4D97-AF65-F5344CB8AC3E}">
        <p14:creationId xmlns:p14="http://schemas.microsoft.com/office/powerpoint/2010/main" val="352723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028"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16" name="Rectangle 15"/>
          <p:cNvSpPr/>
          <p:nvPr/>
        </p:nvSpPr>
        <p:spPr>
          <a:xfrm>
            <a:off x="112855" y="1510624"/>
            <a:ext cx="1138453" cy="405367"/>
          </a:xfrm>
          <a:prstGeom prst="rect">
            <a:avLst/>
          </a:prstGeom>
          <a:ln>
            <a:solidFill>
              <a:schemeClr val="tx1"/>
            </a:solidFill>
          </a:ln>
          <a:effectLst>
            <a:glow rad="63500">
              <a:schemeClr val="accent4">
                <a:satMod val="175000"/>
                <a:alpha val="40000"/>
              </a:schemeClr>
            </a:glow>
          </a:effectLst>
        </p:spPr>
        <p:txBody>
          <a:bodyPr wrap="none">
            <a:spAutoFit/>
          </a:bodyPr>
          <a:lstStyle/>
          <a:p>
            <a:pP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395628" y="1549144"/>
            <a:ext cx="84670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الملابس</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2" y="1953787"/>
            <a:ext cx="4326013" cy="1754326"/>
          </a:xfrm>
          <a:prstGeom prst="rect">
            <a:avLst/>
          </a:prstGeom>
        </p:spPr>
        <p:txBody>
          <a:bodyPr wrap="square">
            <a:spAutoFit/>
          </a:bodyPr>
          <a:lstStyle/>
          <a:p>
            <a:r>
              <a:rPr lang="en-US" dirty="0"/>
              <a:t>Clothing plays a significant role in non-verbal communication as it can enhance or alter one's physical appearance. Here are some ways in which clothing can be used to enhance non-verbal communication</a:t>
            </a:r>
            <a:r>
              <a:rPr lang="en-US" dirty="0" smtClean="0"/>
              <a:t>:</a:t>
            </a:r>
            <a:endParaRPr lang="ar-EG" dirty="0" smtClean="0"/>
          </a:p>
          <a:p>
            <a:endParaRPr lang="en-US" dirty="0"/>
          </a:p>
        </p:txBody>
      </p:sp>
      <p:sp>
        <p:nvSpPr>
          <p:cNvPr id="13" name="Rectangle 12"/>
          <p:cNvSpPr/>
          <p:nvPr/>
        </p:nvSpPr>
        <p:spPr>
          <a:xfrm>
            <a:off x="4422510" y="2032098"/>
            <a:ext cx="3908707" cy="1200329"/>
          </a:xfrm>
          <a:prstGeom prst="rect">
            <a:avLst/>
          </a:prstGeom>
        </p:spPr>
        <p:txBody>
          <a:bodyPr wrap="square">
            <a:spAutoFit/>
          </a:bodyPr>
          <a:lstStyle/>
          <a:p>
            <a:pPr algn="r" rtl="1"/>
            <a:r>
              <a:rPr lang="ar-EG" dirty="0"/>
              <a:t>تلعب الملابس دورًا مهمًا في التواصل غير اللفظي، حيث يمكنها تعزيز أو تغيير المظهر الجسدي للشخص. وفيما يلي بعض الطرق التي يمكن بها استخدام الملابس لتعزيز التواصل غير اللفظي:</a:t>
            </a:r>
            <a:endParaRPr lang="en-US" dirty="0"/>
          </a:p>
        </p:txBody>
      </p:sp>
      <p:sp>
        <p:nvSpPr>
          <p:cNvPr id="12" name="Rectangle 11"/>
          <p:cNvSpPr/>
          <p:nvPr/>
        </p:nvSpPr>
        <p:spPr>
          <a:xfrm>
            <a:off x="180431" y="3628797"/>
            <a:ext cx="4064000" cy="1754326"/>
          </a:xfrm>
          <a:prstGeom prst="rect">
            <a:avLst/>
          </a:prstGeom>
        </p:spPr>
        <p:txBody>
          <a:bodyPr wrap="square">
            <a:spAutoFit/>
          </a:bodyPr>
          <a:lstStyle/>
          <a:p>
            <a:r>
              <a:rPr lang="en-US" b="1" u="sng" dirty="0">
                <a:solidFill>
                  <a:schemeClr val="accent4">
                    <a:lumMod val="50000"/>
                  </a:schemeClr>
                </a:solidFill>
              </a:rPr>
              <a:t>Gender Expression: </a:t>
            </a:r>
            <a:endParaRPr lang="ar-EG" b="1" u="sng" dirty="0" smtClean="0">
              <a:solidFill>
                <a:schemeClr val="accent4">
                  <a:lumMod val="50000"/>
                </a:schemeClr>
              </a:solidFill>
            </a:endParaRPr>
          </a:p>
          <a:p>
            <a:r>
              <a:rPr lang="en-US" dirty="0" smtClean="0"/>
              <a:t>Clothing </a:t>
            </a:r>
            <a:r>
              <a:rPr lang="en-US" dirty="0"/>
              <a:t>plays a crucial role in expressing gender identity. Society often associates certain clothing styles with specific genders, and individuals may use clothing to align with or challenge these norms. </a:t>
            </a:r>
          </a:p>
        </p:txBody>
      </p:sp>
      <p:sp>
        <p:nvSpPr>
          <p:cNvPr id="17" name="Rectangle 16"/>
          <p:cNvSpPr/>
          <p:nvPr/>
        </p:nvSpPr>
        <p:spPr>
          <a:xfrm>
            <a:off x="4762832" y="3708113"/>
            <a:ext cx="3482915" cy="1754326"/>
          </a:xfrm>
          <a:prstGeom prst="rect">
            <a:avLst/>
          </a:prstGeom>
        </p:spPr>
        <p:txBody>
          <a:bodyPr wrap="square">
            <a:spAutoFit/>
          </a:bodyPr>
          <a:lstStyle/>
          <a:p>
            <a:pPr algn="r" rtl="1"/>
            <a:r>
              <a:rPr lang="ar-EG" b="1" u="sng" dirty="0">
                <a:solidFill>
                  <a:schemeClr val="accent2">
                    <a:lumMod val="50000"/>
                  </a:schemeClr>
                </a:solidFill>
              </a:rPr>
              <a:t>التعبير عن الجنس: </a:t>
            </a:r>
            <a:endParaRPr lang="ar-EG" b="1" u="sng" dirty="0" smtClean="0">
              <a:solidFill>
                <a:schemeClr val="accent2">
                  <a:lumMod val="50000"/>
                </a:schemeClr>
              </a:solidFill>
            </a:endParaRPr>
          </a:p>
          <a:p>
            <a:pPr algn="r" rtl="1"/>
            <a:r>
              <a:rPr lang="ar-EG" dirty="0" smtClean="0"/>
              <a:t>تلعب </a:t>
            </a:r>
            <a:r>
              <a:rPr lang="ar-EG" dirty="0"/>
              <a:t>الملابس دورًا حاسمًا في التعبير عن الهوية الجنسية. غالبًا ما يربط المجتمع بين أنماط معينة من الملابس وجنس معين، وقد يستخدم الأفراد الملابس للتوافق مع هذه المعايير أو تحديها</a:t>
            </a:r>
            <a:r>
              <a:rPr lang="ar-EG" b="1" u="sng" dirty="0">
                <a:solidFill>
                  <a:schemeClr val="accent2">
                    <a:lumMod val="50000"/>
                  </a:schemeClr>
                </a:solidFill>
              </a:rPr>
              <a:t>.</a:t>
            </a:r>
            <a:endParaRPr lang="en-US" dirty="0"/>
          </a:p>
        </p:txBody>
      </p:sp>
    </p:spTree>
    <p:extLst>
      <p:ext uri="{BB962C8B-B14F-4D97-AF65-F5344CB8AC3E}">
        <p14:creationId xmlns:p14="http://schemas.microsoft.com/office/powerpoint/2010/main" val="268233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028"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16" name="Rectangle 15"/>
          <p:cNvSpPr/>
          <p:nvPr/>
        </p:nvSpPr>
        <p:spPr>
          <a:xfrm>
            <a:off x="112855" y="1510624"/>
            <a:ext cx="1138453" cy="405367"/>
          </a:xfrm>
          <a:prstGeom prst="rect">
            <a:avLst/>
          </a:prstGeom>
          <a:ln>
            <a:solidFill>
              <a:schemeClr val="tx1"/>
            </a:solidFill>
          </a:ln>
          <a:effectLst>
            <a:glow rad="63500">
              <a:schemeClr val="accent4">
                <a:satMod val="175000"/>
                <a:alpha val="40000"/>
              </a:schemeClr>
            </a:glow>
          </a:effectLst>
        </p:spPr>
        <p:txBody>
          <a:bodyPr wrap="none">
            <a:spAutoFit/>
          </a:bodyPr>
          <a:lstStyle/>
          <a:p>
            <a:pP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395628" y="1549144"/>
            <a:ext cx="84670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الملابس</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2" y="1953787"/>
            <a:ext cx="4326013" cy="1754326"/>
          </a:xfrm>
          <a:prstGeom prst="rect">
            <a:avLst/>
          </a:prstGeom>
        </p:spPr>
        <p:txBody>
          <a:bodyPr wrap="square">
            <a:spAutoFit/>
          </a:bodyPr>
          <a:lstStyle/>
          <a:p>
            <a:r>
              <a:rPr lang="en-US" dirty="0"/>
              <a:t>Clothing plays a significant role in non-verbal communication as it can enhance or alter one's physical appearance. Here are some ways in which clothing can be used to enhance non-verbal communication</a:t>
            </a:r>
            <a:r>
              <a:rPr lang="en-US" dirty="0" smtClean="0"/>
              <a:t>:</a:t>
            </a:r>
            <a:endParaRPr lang="ar-EG" dirty="0" smtClean="0"/>
          </a:p>
          <a:p>
            <a:endParaRPr lang="en-US" dirty="0"/>
          </a:p>
        </p:txBody>
      </p:sp>
      <p:sp>
        <p:nvSpPr>
          <p:cNvPr id="13" name="Rectangle 12"/>
          <p:cNvSpPr/>
          <p:nvPr/>
        </p:nvSpPr>
        <p:spPr>
          <a:xfrm>
            <a:off x="4422510" y="2032098"/>
            <a:ext cx="3908707" cy="1200329"/>
          </a:xfrm>
          <a:prstGeom prst="rect">
            <a:avLst/>
          </a:prstGeom>
        </p:spPr>
        <p:txBody>
          <a:bodyPr wrap="square">
            <a:spAutoFit/>
          </a:bodyPr>
          <a:lstStyle/>
          <a:p>
            <a:pPr algn="r" rtl="1"/>
            <a:r>
              <a:rPr lang="ar-EG" dirty="0"/>
              <a:t>تلعب الملابس دورًا مهمًا في التواصل غير اللفظي، حيث يمكنها تعزيز أو تغيير المظهر الجسدي للشخص. وفيما يلي بعض الطرق التي يمكن بها استخدام الملابس لتعزيز التواصل غير اللفظي:</a:t>
            </a:r>
            <a:endParaRPr lang="en-US" dirty="0"/>
          </a:p>
        </p:txBody>
      </p:sp>
      <p:sp>
        <p:nvSpPr>
          <p:cNvPr id="12" name="Rectangle 11"/>
          <p:cNvSpPr/>
          <p:nvPr/>
        </p:nvSpPr>
        <p:spPr>
          <a:xfrm>
            <a:off x="180431" y="3628797"/>
            <a:ext cx="4064000" cy="2862322"/>
          </a:xfrm>
          <a:prstGeom prst="rect">
            <a:avLst/>
          </a:prstGeom>
        </p:spPr>
        <p:txBody>
          <a:bodyPr wrap="square">
            <a:spAutoFit/>
          </a:bodyPr>
          <a:lstStyle/>
          <a:p>
            <a:r>
              <a:rPr lang="en-US" b="1" u="sng" dirty="0">
                <a:solidFill>
                  <a:schemeClr val="accent4">
                    <a:lumMod val="50000"/>
                  </a:schemeClr>
                </a:solidFill>
              </a:rPr>
              <a:t>Cultural and Subcultural Identity: </a:t>
            </a:r>
            <a:r>
              <a:rPr lang="en-US" dirty="0"/>
              <a:t>Clothing can serve as a visual representation of cultural or subcultural identity. Traditional garments or attire specific to a particular group can communicate a sense of belonging and cultural heritage. Subcultures, such as punk, goth, or hip-hop, often have distinct fashion styles that convey a shared identity and values.</a:t>
            </a:r>
          </a:p>
        </p:txBody>
      </p:sp>
      <p:sp>
        <p:nvSpPr>
          <p:cNvPr id="17" name="Rectangle 16"/>
          <p:cNvSpPr/>
          <p:nvPr/>
        </p:nvSpPr>
        <p:spPr>
          <a:xfrm>
            <a:off x="4762832" y="3708113"/>
            <a:ext cx="3482915" cy="2308324"/>
          </a:xfrm>
          <a:prstGeom prst="rect">
            <a:avLst/>
          </a:prstGeom>
        </p:spPr>
        <p:txBody>
          <a:bodyPr wrap="square">
            <a:spAutoFit/>
          </a:bodyPr>
          <a:lstStyle/>
          <a:p>
            <a:pPr algn="r" rtl="1"/>
            <a:r>
              <a:rPr lang="ar-EG" b="1" u="sng" dirty="0">
                <a:solidFill>
                  <a:schemeClr val="accent2">
                    <a:lumMod val="50000"/>
                  </a:schemeClr>
                </a:solidFill>
              </a:rPr>
              <a:t>الهوية الثقافية والهوية الفرعية: </a:t>
            </a:r>
            <a:endParaRPr lang="ar-EG" b="1" u="sng" dirty="0" smtClean="0">
              <a:solidFill>
                <a:schemeClr val="accent2">
                  <a:lumMod val="50000"/>
                </a:schemeClr>
              </a:solidFill>
            </a:endParaRPr>
          </a:p>
          <a:p>
            <a:pPr algn="r" rtl="1"/>
            <a:r>
              <a:rPr lang="ar-EG" dirty="0" smtClean="0"/>
              <a:t>يمكن </a:t>
            </a:r>
            <a:r>
              <a:rPr lang="ar-EG" dirty="0"/>
              <a:t>أن تعمل الملابس كتمثيل مرئي للهوية الثقافية أو الفرعية. يمكن للملابس التقليدية أو الملابس الخاصة بمجموعة معينة أن تنقل شعورًا بالانتماء والتراث الثقافي. غالبًا ما تتمتع الثقافات الفرعية، مثل </a:t>
            </a:r>
            <a:r>
              <a:rPr lang="ar-EG" dirty="0" err="1"/>
              <a:t>البانك</a:t>
            </a:r>
            <a:r>
              <a:rPr lang="ar-EG" dirty="0"/>
              <a:t> أو الجوث أو الهيب هوب، بأنماط أزياء مميزة تنقل هوية وقيمًا مشتركة.</a:t>
            </a:r>
            <a:endParaRPr lang="en-US" dirty="0"/>
          </a:p>
        </p:txBody>
      </p:sp>
    </p:spTree>
    <p:extLst>
      <p:ext uri="{BB962C8B-B14F-4D97-AF65-F5344CB8AC3E}">
        <p14:creationId xmlns:p14="http://schemas.microsoft.com/office/powerpoint/2010/main" val="240014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028"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Physical Appearance</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المظهر الخارجي</a:t>
            </a:r>
            <a:endParaRPr sz="2000" dirty="0">
              <a:latin typeface="Times New Roman"/>
              <a:cs typeface="Times New Roman"/>
            </a:endParaRPr>
          </a:p>
        </p:txBody>
      </p:sp>
      <p:sp>
        <p:nvSpPr>
          <p:cNvPr id="16" name="Rectangle 15"/>
          <p:cNvSpPr/>
          <p:nvPr/>
        </p:nvSpPr>
        <p:spPr>
          <a:xfrm>
            <a:off x="112855" y="1510624"/>
            <a:ext cx="1138453" cy="405367"/>
          </a:xfrm>
          <a:prstGeom prst="rect">
            <a:avLst/>
          </a:prstGeom>
          <a:ln>
            <a:solidFill>
              <a:schemeClr val="tx1"/>
            </a:solidFill>
          </a:ln>
          <a:effectLst>
            <a:glow rad="63500">
              <a:schemeClr val="accent4">
                <a:satMod val="175000"/>
                <a:alpha val="40000"/>
              </a:schemeClr>
            </a:glow>
          </a:effectLst>
        </p:spPr>
        <p:txBody>
          <a:bodyPr wrap="none">
            <a:spAutoFit/>
          </a:bodyPr>
          <a:lstStyle/>
          <a:p>
            <a:pP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7395628" y="1549144"/>
            <a:ext cx="846707" cy="400110"/>
          </a:xfrm>
          <a:prstGeom prst="rect">
            <a:avLst/>
          </a:prstGeom>
          <a:ln>
            <a:solidFill>
              <a:schemeClr val="tx1"/>
            </a:solidFill>
          </a:ln>
          <a:effectLst>
            <a:glow rad="63500">
              <a:schemeClr val="accent4">
                <a:satMod val="175000"/>
                <a:alpha val="40000"/>
              </a:schemeClr>
            </a:glow>
          </a:effectLst>
        </p:spPr>
        <p:txBody>
          <a:bodyPr wrap="none">
            <a:spAutoFit/>
          </a:bodyPr>
          <a:lstStyle/>
          <a:p>
            <a:pPr algn="ctr"/>
            <a:r>
              <a:rPr lang="ar-EG"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الملابس</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77712" y="1953787"/>
            <a:ext cx="4326013" cy="1754326"/>
          </a:xfrm>
          <a:prstGeom prst="rect">
            <a:avLst/>
          </a:prstGeom>
        </p:spPr>
        <p:txBody>
          <a:bodyPr wrap="square">
            <a:spAutoFit/>
          </a:bodyPr>
          <a:lstStyle/>
          <a:p>
            <a:r>
              <a:rPr lang="en-US" dirty="0"/>
              <a:t>Clothing plays a significant role in non-verbal communication as it can enhance or alter one's physical appearance. Here are some ways in which clothing can be used to enhance non-verbal communication</a:t>
            </a:r>
            <a:r>
              <a:rPr lang="en-US" dirty="0" smtClean="0"/>
              <a:t>:</a:t>
            </a:r>
            <a:endParaRPr lang="ar-EG" dirty="0" smtClean="0"/>
          </a:p>
          <a:p>
            <a:endParaRPr lang="en-US" dirty="0"/>
          </a:p>
        </p:txBody>
      </p:sp>
      <p:sp>
        <p:nvSpPr>
          <p:cNvPr id="13" name="Rectangle 12"/>
          <p:cNvSpPr/>
          <p:nvPr/>
        </p:nvSpPr>
        <p:spPr>
          <a:xfrm>
            <a:off x="4422510" y="2032098"/>
            <a:ext cx="3908707" cy="1200329"/>
          </a:xfrm>
          <a:prstGeom prst="rect">
            <a:avLst/>
          </a:prstGeom>
        </p:spPr>
        <p:txBody>
          <a:bodyPr wrap="square">
            <a:spAutoFit/>
          </a:bodyPr>
          <a:lstStyle/>
          <a:p>
            <a:pPr algn="r" rtl="1"/>
            <a:r>
              <a:rPr lang="ar-EG" dirty="0"/>
              <a:t>تلعب الملابس دورًا مهمًا في التواصل غير اللفظي، حيث يمكنها تعزيز أو تغيير المظهر الجسدي للشخص. وفيما يلي بعض الطرق التي يمكن بها استخدام الملابس لتعزيز التواصل غير اللفظي:</a:t>
            </a:r>
            <a:endParaRPr lang="en-US" dirty="0"/>
          </a:p>
        </p:txBody>
      </p:sp>
      <p:sp>
        <p:nvSpPr>
          <p:cNvPr id="12" name="Rectangle 11"/>
          <p:cNvSpPr/>
          <p:nvPr/>
        </p:nvSpPr>
        <p:spPr>
          <a:xfrm>
            <a:off x="180431" y="3628797"/>
            <a:ext cx="4064000" cy="2862322"/>
          </a:xfrm>
          <a:prstGeom prst="rect">
            <a:avLst/>
          </a:prstGeom>
        </p:spPr>
        <p:txBody>
          <a:bodyPr wrap="square">
            <a:spAutoFit/>
          </a:bodyPr>
          <a:lstStyle/>
          <a:p>
            <a:r>
              <a:rPr lang="en-US" b="1" u="sng" dirty="0">
                <a:solidFill>
                  <a:schemeClr val="accent4">
                    <a:lumMod val="50000"/>
                  </a:schemeClr>
                </a:solidFill>
              </a:rPr>
              <a:t>Emotions and Mood: </a:t>
            </a:r>
            <a:endParaRPr lang="ar-EG" b="1" u="sng" dirty="0" smtClean="0">
              <a:solidFill>
                <a:schemeClr val="accent4">
                  <a:lumMod val="50000"/>
                </a:schemeClr>
              </a:solidFill>
            </a:endParaRPr>
          </a:p>
          <a:p>
            <a:r>
              <a:rPr lang="en-US" dirty="0" smtClean="0"/>
              <a:t>Clothing </a:t>
            </a:r>
            <a:r>
              <a:rPr lang="en-US" dirty="0"/>
              <a:t>can reflect and influence emotions and mood. Bright and cheerful colors can convey happiness and positivity, while darker colors might indicate a more serious or somber mood. Additionally, the choice of clothing materials and textures can evoke different sensory experiences and influence emotional responses.</a:t>
            </a:r>
          </a:p>
        </p:txBody>
      </p:sp>
      <p:sp>
        <p:nvSpPr>
          <p:cNvPr id="17" name="Rectangle 16"/>
          <p:cNvSpPr/>
          <p:nvPr/>
        </p:nvSpPr>
        <p:spPr>
          <a:xfrm>
            <a:off x="4762832" y="3708113"/>
            <a:ext cx="3482915" cy="2308324"/>
          </a:xfrm>
          <a:prstGeom prst="rect">
            <a:avLst/>
          </a:prstGeom>
        </p:spPr>
        <p:txBody>
          <a:bodyPr wrap="square">
            <a:spAutoFit/>
          </a:bodyPr>
          <a:lstStyle/>
          <a:p>
            <a:pPr algn="r" rtl="1"/>
            <a:r>
              <a:rPr lang="ar-EG" b="1" u="sng" dirty="0">
                <a:solidFill>
                  <a:schemeClr val="accent2">
                    <a:lumMod val="50000"/>
                  </a:schemeClr>
                </a:solidFill>
              </a:rPr>
              <a:t>العواطف والمزاج: </a:t>
            </a:r>
            <a:endParaRPr lang="ar-EG" b="1" u="sng" dirty="0" smtClean="0">
              <a:solidFill>
                <a:schemeClr val="accent2">
                  <a:lumMod val="50000"/>
                </a:schemeClr>
              </a:solidFill>
            </a:endParaRPr>
          </a:p>
          <a:p>
            <a:pPr algn="r" rtl="1"/>
            <a:r>
              <a:rPr lang="ar-EG" dirty="0" smtClean="0"/>
              <a:t>يمكن </a:t>
            </a:r>
            <a:r>
              <a:rPr lang="ar-EG" dirty="0"/>
              <a:t>للملابس أن تعكس وتؤثر على العواطف والمزاج. فالألوان الزاهية والمبهجة يمكن أن تنقل السعادة والإيجابية، في حين أن الألوان الداكنة قد تشير إلى مزاج أكثر جدية أو كآبة. بالإضافة إلى ذلك، فإن اختيار خامات الملابس وملمسها يمكن أن يثير تجارب حسية مختلفة ويؤثر على الاستجابات العاطفية.</a:t>
            </a:r>
            <a:endParaRPr lang="en-US" dirty="0"/>
          </a:p>
        </p:txBody>
      </p:sp>
    </p:spTree>
    <p:extLst>
      <p:ext uri="{BB962C8B-B14F-4D97-AF65-F5344CB8AC3E}">
        <p14:creationId xmlns:p14="http://schemas.microsoft.com/office/powerpoint/2010/main" val="6667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45094"/>
          </a:xfrm>
          <a:prstGeom prst="rect">
            <a:avLst/>
          </a:prstGeom>
          <a:solidFill>
            <a:srgbClr val="00B0F0"/>
          </a:solidFill>
          <a:ln w="9534">
            <a:solidFill>
              <a:srgbClr val="3F3F3F"/>
            </a:solidFill>
          </a:ln>
        </p:spPr>
        <p:txBody>
          <a:bodyPr vert="horz" wrap="square" lIns="0" tIns="31750" rIns="0" bIns="0" rtlCol="0">
            <a:spAutoFit/>
          </a:bodyPr>
          <a:lstStyle/>
          <a:p>
            <a:pPr algn="ct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الوشم</a:t>
            </a:r>
            <a:endParaRPr sz="2000" dirty="0">
              <a:latin typeface="Times New Roman"/>
              <a:cs typeface="Times New Roman"/>
            </a:endParaRPr>
          </a:p>
        </p:txBody>
      </p:sp>
      <p:sp>
        <p:nvSpPr>
          <p:cNvPr id="4" name="Rectangle 3"/>
          <p:cNvSpPr/>
          <p:nvPr/>
        </p:nvSpPr>
        <p:spPr>
          <a:xfrm>
            <a:off x="42390" y="1496952"/>
            <a:ext cx="4326013" cy="317009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Tattoos have been viewed for years as unprofessional, disruptive and unsuitable in a professional setting, but what is the case now? </a:t>
            </a:r>
            <a:endParaRPr lang="ar-EG"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More than </a:t>
            </a:r>
            <a:r>
              <a:rPr lang="en-US" sz="20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 </a:t>
            </a:r>
            <a:r>
              <a:rPr lang="en-US" sz="2000" dirty="0">
                <a:latin typeface="Times New Roman" panose="02020603050405020304" pitchFamily="18" charset="0"/>
                <a:cs typeface="Times New Roman" panose="02020603050405020304" pitchFamily="18" charset="0"/>
              </a:rPr>
              <a:t>of people still believe that getting tattoos affects your work prospects, but obviously that is no longer a valid assumption when it comes to most businesses.</a:t>
            </a:r>
          </a:p>
          <a:p>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4398766" y="1482118"/>
            <a:ext cx="3908707" cy="2246769"/>
          </a:xfrm>
          <a:prstGeom prst="rect">
            <a:avLst/>
          </a:prstGeom>
        </p:spPr>
        <p:txBody>
          <a:bodyPr wrap="square">
            <a:spAutoFit/>
          </a:bodyPr>
          <a:lstStyle/>
          <a:p>
            <a:pPr algn="r" rtl="1"/>
            <a:r>
              <a:rPr lang="ar-EG" sz="2000" dirty="0"/>
              <a:t>لقد كان الوشم يُنظر إليه لسنوات على أنه غير احترافي ومزعج وغير مناسب في بيئة العمل، ولكن ما هو الحال الآن؟ لا يزال أكثر من 70% من الناس يعتقدون أن الحصول على الوشم يؤثر على آفاق عملك، ولكن من الواضح أن هذا لم يعد افتراضًا صالحًا عندما يتعلق الأمر بمعظم الشركات.</a:t>
            </a:r>
            <a:endParaRPr lang="en-US" sz="2000" dirty="0"/>
          </a:p>
        </p:txBody>
      </p:sp>
      <p:sp>
        <p:nvSpPr>
          <p:cNvPr id="20" name="Rectangle 19"/>
          <p:cNvSpPr/>
          <p:nvPr/>
        </p:nvSpPr>
        <p:spPr>
          <a:xfrm>
            <a:off x="180431" y="4375044"/>
            <a:ext cx="4173450"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en-US" b="1" dirty="0" smtClean="0">
                <a:latin typeface="Times New Roman" panose="02020603050405020304" pitchFamily="18" charset="0"/>
                <a:cs typeface="Times New Roman" panose="02020603050405020304" pitchFamily="18" charset="0"/>
              </a:rPr>
              <a:t>What we consider when having Tattoos?</a:t>
            </a:r>
            <a:endParaRPr lang="en-US" sz="24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4541679" y="4375044"/>
            <a:ext cx="3637121"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ar-EG" b="1" dirty="0" smtClean="0">
                <a:latin typeface="Times New Roman" panose="02020603050405020304" pitchFamily="18" charset="0"/>
                <a:cs typeface="Times New Roman" panose="02020603050405020304" pitchFamily="18" charset="0"/>
              </a:rPr>
              <a:t>لماذا يجب النظر في الوشوم؟</a:t>
            </a:r>
            <a:endParaRPr lang="en-US"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62674" y="4819493"/>
            <a:ext cx="4378960" cy="1477328"/>
          </a:xfrm>
          <a:prstGeom prst="rect">
            <a:avLst/>
          </a:prstGeom>
        </p:spPr>
        <p:txBody>
          <a:bodyPr wrap="square">
            <a:spAutoFit/>
          </a:bodyPr>
          <a:lstStyle/>
          <a:p>
            <a:r>
              <a:rPr lang="en-US" u="sng" dirty="0"/>
              <a:t>Business Is Business </a:t>
            </a:r>
          </a:p>
          <a:p>
            <a:r>
              <a:rPr lang="en-US" dirty="0"/>
              <a:t>Depending on the nature of the company and the company that you serve, there will be occasions when a nominee will have to be rejected. </a:t>
            </a:r>
          </a:p>
        </p:txBody>
      </p:sp>
      <p:sp>
        <p:nvSpPr>
          <p:cNvPr id="8" name="Rectangle 7"/>
          <p:cNvSpPr/>
          <p:nvPr/>
        </p:nvSpPr>
        <p:spPr>
          <a:xfrm>
            <a:off x="4541679" y="4957992"/>
            <a:ext cx="3687562" cy="923330"/>
          </a:xfrm>
          <a:prstGeom prst="rect">
            <a:avLst/>
          </a:prstGeom>
        </p:spPr>
        <p:txBody>
          <a:bodyPr wrap="square">
            <a:spAutoFit/>
          </a:bodyPr>
          <a:lstStyle/>
          <a:p>
            <a:pPr algn="r" rtl="1"/>
            <a:r>
              <a:rPr lang="en-US" u="sng" dirty="0" err="1"/>
              <a:t>الأعمال</a:t>
            </a:r>
            <a:r>
              <a:rPr lang="en-US" u="sng" dirty="0"/>
              <a:t> </a:t>
            </a:r>
            <a:r>
              <a:rPr lang="en-US" u="sng" dirty="0" err="1"/>
              <a:t>هي</a:t>
            </a:r>
            <a:r>
              <a:rPr lang="en-US" u="sng" dirty="0"/>
              <a:t> </a:t>
            </a:r>
            <a:r>
              <a:rPr lang="en-US" u="sng" dirty="0" err="1"/>
              <a:t>الأعمال</a:t>
            </a:r>
            <a:endParaRPr lang="en-US" u="sng" dirty="0"/>
          </a:p>
          <a:p>
            <a:pPr algn="r" rtl="1"/>
            <a:r>
              <a:rPr lang="en-US" dirty="0" err="1"/>
              <a:t>اعتمادًا</a:t>
            </a:r>
            <a:r>
              <a:rPr lang="en-US" dirty="0"/>
              <a:t> </a:t>
            </a:r>
            <a:r>
              <a:rPr lang="en-US" dirty="0" err="1"/>
              <a:t>على</a:t>
            </a:r>
            <a:r>
              <a:rPr lang="en-US" dirty="0"/>
              <a:t> </a:t>
            </a:r>
            <a:r>
              <a:rPr lang="en-US" dirty="0" err="1"/>
              <a:t>طبيعة</a:t>
            </a:r>
            <a:r>
              <a:rPr lang="en-US" dirty="0"/>
              <a:t> </a:t>
            </a:r>
            <a:r>
              <a:rPr lang="en-US" dirty="0" err="1"/>
              <a:t>الشركة</a:t>
            </a:r>
            <a:r>
              <a:rPr lang="en-US" dirty="0"/>
              <a:t> </a:t>
            </a:r>
            <a:r>
              <a:rPr lang="en-US" dirty="0" err="1"/>
              <a:t>والشركة</a:t>
            </a:r>
            <a:r>
              <a:rPr lang="en-US" dirty="0"/>
              <a:t> </a:t>
            </a:r>
            <a:r>
              <a:rPr lang="en-US" dirty="0" err="1"/>
              <a:t>التي</a:t>
            </a:r>
            <a:r>
              <a:rPr lang="en-US" dirty="0"/>
              <a:t> </a:t>
            </a:r>
            <a:r>
              <a:rPr lang="en-US" dirty="0" err="1"/>
              <a:t>تخدمها</a:t>
            </a:r>
            <a:r>
              <a:rPr lang="en-US" dirty="0"/>
              <a:t>، </a:t>
            </a:r>
            <a:r>
              <a:rPr lang="en-US" dirty="0" err="1"/>
              <a:t>ستكون</a:t>
            </a:r>
            <a:r>
              <a:rPr lang="en-US" dirty="0"/>
              <a:t> </a:t>
            </a:r>
            <a:r>
              <a:rPr lang="en-US" dirty="0" err="1"/>
              <a:t>هناك</a:t>
            </a:r>
            <a:r>
              <a:rPr lang="en-US" dirty="0"/>
              <a:t> </a:t>
            </a:r>
            <a:r>
              <a:rPr lang="en-US" dirty="0" err="1"/>
              <a:t>مناسبات</a:t>
            </a:r>
            <a:r>
              <a:rPr lang="en-US" dirty="0"/>
              <a:t> </a:t>
            </a:r>
            <a:r>
              <a:rPr lang="en-US" dirty="0" err="1"/>
              <a:t>يتعين</a:t>
            </a:r>
            <a:r>
              <a:rPr lang="en-US" dirty="0"/>
              <a:t> </a:t>
            </a:r>
            <a:r>
              <a:rPr lang="en-US" dirty="0" err="1"/>
              <a:t>فيها</a:t>
            </a:r>
            <a:r>
              <a:rPr lang="en-US" dirty="0"/>
              <a:t> </a:t>
            </a:r>
            <a:r>
              <a:rPr lang="en-US" dirty="0" err="1"/>
              <a:t>رفض</a:t>
            </a:r>
            <a:r>
              <a:rPr lang="en-US" dirty="0"/>
              <a:t> </a:t>
            </a:r>
            <a:r>
              <a:rPr lang="en-US" dirty="0" err="1"/>
              <a:t>المرشح</a:t>
            </a:r>
            <a:r>
              <a:rPr lang="en-US" dirty="0"/>
              <a:t>.</a:t>
            </a:r>
          </a:p>
        </p:txBody>
      </p:sp>
    </p:spTree>
    <p:extLst>
      <p:ext uri="{BB962C8B-B14F-4D97-AF65-F5344CB8AC3E}">
        <p14:creationId xmlns:p14="http://schemas.microsoft.com/office/powerpoint/2010/main" val="2365600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20" grpId="0"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45094"/>
          </a:xfrm>
          <a:prstGeom prst="rect">
            <a:avLst/>
          </a:prstGeom>
          <a:solidFill>
            <a:srgbClr val="00B0F0"/>
          </a:solidFill>
          <a:ln w="9534">
            <a:solidFill>
              <a:srgbClr val="3F3F3F"/>
            </a:solidFill>
          </a:ln>
        </p:spPr>
        <p:txBody>
          <a:bodyPr vert="horz" wrap="square" lIns="0" tIns="31750" rIns="0" bIns="0" rtlCol="0">
            <a:spAutoFit/>
          </a:bodyPr>
          <a:lstStyle/>
          <a:p>
            <a:pPr algn="ct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الوشم</a:t>
            </a:r>
            <a:endParaRPr sz="2000" dirty="0">
              <a:latin typeface="Times New Roman"/>
              <a:cs typeface="Times New Roman"/>
            </a:endParaRPr>
          </a:p>
        </p:txBody>
      </p:sp>
      <p:sp>
        <p:nvSpPr>
          <p:cNvPr id="4" name="Rectangle 3"/>
          <p:cNvSpPr/>
          <p:nvPr/>
        </p:nvSpPr>
        <p:spPr>
          <a:xfrm>
            <a:off x="42390" y="1496952"/>
            <a:ext cx="4326013" cy="317009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Tattoos have been viewed for years as unprofessional, disruptive and unsuitable in a professional setting, but what is the case now? </a:t>
            </a:r>
            <a:endParaRPr lang="ar-EG"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More than </a:t>
            </a:r>
            <a:r>
              <a:rPr lang="en-US" sz="20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 </a:t>
            </a:r>
            <a:r>
              <a:rPr lang="en-US" sz="2000" dirty="0">
                <a:latin typeface="Times New Roman" panose="02020603050405020304" pitchFamily="18" charset="0"/>
                <a:cs typeface="Times New Roman" panose="02020603050405020304" pitchFamily="18" charset="0"/>
              </a:rPr>
              <a:t>of people still believe that getting tattoos affects your work prospects, but obviously that is no longer a valid assumption when it comes to most businesses.</a:t>
            </a:r>
          </a:p>
          <a:p>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4398766" y="1482118"/>
            <a:ext cx="3908707" cy="2246769"/>
          </a:xfrm>
          <a:prstGeom prst="rect">
            <a:avLst/>
          </a:prstGeom>
        </p:spPr>
        <p:txBody>
          <a:bodyPr wrap="square">
            <a:spAutoFit/>
          </a:bodyPr>
          <a:lstStyle/>
          <a:p>
            <a:pPr algn="r" rtl="1"/>
            <a:r>
              <a:rPr lang="ar-EG" sz="2000" dirty="0"/>
              <a:t>لقد كان الوشم يُنظر إليه لسنوات على أنه غير احترافي ومزعج وغير مناسب في بيئة العمل، ولكن ما هو الحال الآن؟ لا يزال أكثر من 70% من الناس يعتقدون أن الحصول على الوشم يؤثر على آفاق عملك، ولكن من الواضح أن هذا لم يعد افتراضًا صالحًا عندما يتعلق الأمر بمعظم الشركات.</a:t>
            </a:r>
            <a:endParaRPr lang="en-US" sz="2000" dirty="0"/>
          </a:p>
        </p:txBody>
      </p:sp>
      <p:sp>
        <p:nvSpPr>
          <p:cNvPr id="20" name="Rectangle 19"/>
          <p:cNvSpPr/>
          <p:nvPr/>
        </p:nvSpPr>
        <p:spPr>
          <a:xfrm>
            <a:off x="180431" y="4375044"/>
            <a:ext cx="4173450"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en-US" b="1" dirty="0" smtClean="0">
                <a:latin typeface="Times New Roman" panose="02020603050405020304" pitchFamily="18" charset="0"/>
                <a:cs typeface="Times New Roman" panose="02020603050405020304" pitchFamily="18" charset="0"/>
              </a:rPr>
              <a:t>What we consider when having Tattoos?</a:t>
            </a:r>
            <a:endParaRPr lang="en-US" sz="24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4541679" y="4375044"/>
            <a:ext cx="3637121"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ar-EG" b="1" dirty="0" smtClean="0">
                <a:latin typeface="Times New Roman" panose="02020603050405020304" pitchFamily="18" charset="0"/>
                <a:cs typeface="Times New Roman" panose="02020603050405020304" pitchFamily="18" charset="0"/>
              </a:rPr>
              <a:t>لماذا يجب النظر في الوشوم؟</a:t>
            </a:r>
            <a:endParaRPr lang="en-US"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62674" y="4819493"/>
            <a:ext cx="4378960" cy="1477328"/>
          </a:xfrm>
          <a:prstGeom prst="rect">
            <a:avLst/>
          </a:prstGeom>
        </p:spPr>
        <p:txBody>
          <a:bodyPr wrap="square">
            <a:spAutoFit/>
          </a:bodyPr>
          <a:lstStyle/>
          <a:p>
            <a:r>
              <a:rPr lang="en-US" u="sng" dirty="0"/>
              <a:t>Culture</a:t>
            </a:r>
          </a:p>
          <a:p>
            <a:r>
              <a:rPr lang="en-US" dirty="0"/>
              <a:t>Some cultures totally forbid tattoos in the workplace and not only consider them inappropriate, but also consider them forbidden.</a:t>
            </a:r>
          </a:p>
        </p:txBody>
      </p:sp>
      <p:sp>
        <p:nvSpPr>
          <p:cNvPr id="8" name="Rectangle 7"/>
          <p:cNvSpPr/>
          <p:nvPr/>
        </p:nvSpPr>
        <p:spPr>
          <a:xfrm>
            <a:off x="4541679" y="4957992"/>
            <a:ext cx="3687562" cy="1200329"/>
          </a:xfrm>
          <a:prstGeom prst="rect">
            <a:avLst/>
          </a:prstGeom>
        </p:spPr>
        <p:txBody>
          <a:bodyPr wrap="square">
            <a:spAutoFit/>
          </a:bodyPr>
          <a:lstStyle/>
          <a:p>
            <a:pPr algn="r" rtl="1"/>
            <a:r>
              <a:rPr lang="ar-EG" u="sng" dirty="0"/>
              <a:t>الثقافة</a:t>
            </a:r>
          </a:p>
          <a:p>
            <a:pPr algn="r" rtl="1"/>
            <a:r>
              <a:rPr lang="ar-EG" dirty="0"/>
              <a:t>تمنع بعض الثقافات الوشم في مكان العمل بشكل كامل ولا تعتبره غير مناسب فحسب، بل تعتبره محظورًا أيضًا.</a:t>
            </a:r>
            <a:endParaRPr lang="en-US" dirty="0"/>
          </a:p>
        </p:txBody>
      </p:sp>
    </p:spTree>
    <p:extLst>
      <p:ext uri="{BB962C8B-B14F-4D97-AF65-F5344CB8AC3E}">
        <p14:creationId xmlns:p14="http://schemas.microsoft.com/office/powerpoint/2010/main" val="168158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20"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45094"/>
          </a:xfrm>
          <a:prstGeom prst="rect">
            <a:avLst/>
          </a:prstGeom>
          <a:solidFill>
            <a:srgbClr val="00B0F0"/>
          </a:solidFill>
          <a:ln w="9534">
            <a:solidFill>
              <a:srgbClr val="3F3F3F"/>
            </a:solidFill>
          </a:ln>
        </p:spPr>
        <p:txBody>
          <a:bodyPr vert="horz" wrap="square" lIns="0" tIns="31750" rIns="0" bIns="0" rtlCol="0">
            <a:spAutoFit/>
          </a:bodyPr>
          <a:lstStyle/>
          <a:p>
            <a:pPr algn="ctr">
              <a:lnSpc>
                <a:spcPct val="107000"/>
              </a:lnSpc>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الوشم</a:t>
            </a:r>
            <a:endParaRPr sz="2000" dirty="0">
              <a:latin typeface="Times New Roman"/>
              <a:cs typeface="Times New Roman"/>
            </a:endParaRPr>
          </a:p>
        </p:txBody>
      </p:sp>
      <p:sp>
        <p:nvSpPr>
          <p:cNvPr id="4" name="Rectangle 3"/>
          <p:cNvSpPr/>
          <p:nvPr/>
        </p:nvSpPr>
        <p:spPr>
          <a:xfrm>
            <a:off x="42390" y="1496952"/>
            <a:ext cx="4326013" cy="317009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Tattoos have been viewed for years as unprofessional, disruptive and unsuitable in a professional setting, but what is the case now? </a:t>
            </a:r>
            <a:endParaRPr lang="ar-EG"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More than </a:t>
            </a:r>
            <a:r>
              <a:rPr lang="en-US" sz="20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 </a:t>
            </a:r>
            <a:r>
              <a:rPr lang="en-US" sz="2000" dirty="0">
                <a:latin typeface="Times New Roman" panose="02020603050405020304" pitchFamily="18" charset="0"/>
                <a:cs typeface="Times New Roman" panose="02020603050405020304" pitchFamily="18" charset="0"/>
              </a:rPr>
              <a:t>of people still believe that getting tattoos affects your work prospects, but obviously that is no longer a valid assumption when it comes to most businesses.</a:t>
            </a:r>
          </a:p>
          <a:p>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4398766" y="1482118"/>
            <a:ext cx="3908707" cy="2246769"/>
          </a:xfrm>
          <a:prstGeom prst="rect">
            <a:avLst/>
          </a:prstGeom>
        </p:spPr>
        <p:txBody>
          <a:bodyPr wrap="square">
            <a:spAutoFit/>
          </a:bodyPr>
          <a:lstStyle/>
          <a:p>
            <a:pPr algn="r" rtl="1"/>
            <a:r>
              <a:rPr lang="ar-EG" sz="2000" dirty="0"/>
              <a:t>لقد كان الوشم يُنظر إليه لسنوات على أنه غير احترافي ومزعج وغير مناسب في بيئة العمل، ولكن ما هو الحال الآن؟ لا يزال أكثر من 70% من الناس يعتقدون أن الحصول على الوشم يؤثر على آفاق عملك، ولكن من الواضح أن هذا لم يعد افتراضًا صالحًا عندما يتعلق الأمر بمعظم الشركات.</a:t>
            </a:r>
            <a:endParaRPr lang="en-US" sz="2000" dirty="0"/>
          </a:p>
        </p:txBody>
      </p:sp>
      <p:sp>
        <p:nvSpPr>
          <p:cNvPr id="20" name="Rectangle 19"/>
          <p:cNvSpPr/>
          <p:nvPr/>
        </p:nvSpPr>
        <p:spPr>
          <a:xfrm>
            <a:off x="180431" y="4375044"/>
            <a:ext cx="4173450"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en-US" b="1" dirty="0" smtClean="0">
                <a:latin typeface="Times New Roman" panose="02020603050405020304" pitchFamily="18" charset="0"/>
                <a:cs typeface="Times New Roman" panose="02020603050405020304" pitchFamily="18" charset="0"/>
              </a:rPr>
              <a:t>What we consider when having Tattoos?</a:t>
            </a:r>
            <a:endParaRPr lang="en-US" sz="24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4541679" y="4375044"/>
            <a:ext cx="3637121" cy="369332"/>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pPr algn="ctr"/>
            <a:r>
              <a:rPr lang="ar-EG" b="1" dirty="0" smtClean="0">
                <a:latin typeface="Times New Roman" panose="02020603050405020304" pitchFamily="18" charset="0"/>
                <a:cs typeface="Times New Roman" panose="02020603050405020304" pitchFamily="18" charset="0"/>
              </a:rPr>
              <a:t>لماذا يجب النظر في الوشوم؟</a:t>
            </a:r>
            <a:endParaRPr lang="en-US"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62674" y="4819493"/>
            <a:ext cx="4378960" cy="2031325"/>
          </a:xfrm>
          <a:prstGeom prst="rect">
            <a:avLst/>
          </a:prstGeom>
        </p:spPr>
        <p:txBody>
          <a:bodyPr wrap="square">
            <a:spAutoFit/>
          </a:bodyPr>
          <a:lstStyle/>
          <a:p>
            <a:r>
              <a:rPr lang="en-US" u="sng" dirty="0"/>
              <a:t>Company policy </a:t>
            </a:r>
          </a:p>
          <a:p>
            <a:r>
              <a:rPr lang="en-US" dirty="0"/>
              <a:t>Some corporate policies stipulate rules that govern the external appearance, including tattoos, etc., so you should review these policies before getting a tattoo or before joining the business when you already own a tattoo.</a:t>
            </a:r>
          </a:p>
        </p:txBody>
      </p:sp>
      <p:sp>
        <p:nvSpPr>
          <p:cNvPr id="8" name="Rectangle 7"/>
          <p:cNvSpPr/>
          <p:nvPr/>
        </p:nvSpPr>
        <p:spPr>
          <a:xfrm>
            <a:off x="4541679" y="4957992"/>
            <a:ext cx="3687562" cy="1754326"/>
          </a:xfrm>
          <a:prstGeom prst="rect">
            <a:avLst/>
          </a:prstGeom>
        </p:spPr>
        <p:txBody>
          <a:bodyPr wrap="square">
            <a:spAutoFit/>
          </a:bodyPr>
          <a:lstStyle/>
          <a:p>
            <a:pPr algn="r" rtl="1"/>
            <a:r>
              <a:rPr lang="ar-EG" u="sng" dirty="0"/>
              <a:t>سياسة الشركة</a:t>
            </a:r>
          </a:p>
          <a:p>
            <a:pPr algn="r" rtl="1"/>
            <a:r>
              <a:rPr lang="ar-EG" dirty="0"/>
              <a:t>تنص بعض سياسات الشركة على قواعد تحكم المظهر الخارجي، بما في ذلك الوشم، وما إلى ذلك، لذا يجب عليك مراجعة هذه السياسات قبل الحصول على وشم أو قبل الانضمام إلى العمل عندما يكون لديك وشم بالفعل.</a:t>
            </a:r>
            <a:endParaRPr lang="en-US" dirty="0"/>
          </a:p>
        </p:txBody>
      </p:sp>
    </p:spTree>
    <p:extLst>
      <p:ext uri="{BB962C8B-B14F-4D97-AF65-F5344CB8AC3E}">
        <p14:creationId xmlns:p14="http://schemas.microsoft.com/office/powerpoint/2010/main" val="323317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20"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Facial Behavior</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تعبيرات الوجه</a:t>
            </a:r>
            <a:endParaRPr sz="2000" dirty="0">
              <a:latin typeface="Times New Roman"/>
              <a:cs typeface="Times New Roman"/>
            </a:endParaRPr>
          </a:p>
        </p:txBody>
      </p:sp>
      <p:sp>
        <p:nvSpPr>
          <p:cNvPr id="4" name="Rectangle 3"/>
          <p:cNvSpPr/>
          <p:nvPr/>
        </p:nvSpPr>
        <p:spPr>
          <a:xfrm>
            <a:off x="70224" y="2141569"/>
            <a:ext cx="4326013" cy="2862322"/>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It is important not only to have a basic understanding of the emotions communicated by the face but also to be aware of how we manage our faces in daily interactions. Social norms and communication expectations in our culture set the rules for what kinds of emotional expressions are appropriate in certain situations.</a:t>
            </a:r>
          </a:p>
        </p:txBody>
      </p:sp>
      <p:sp>
        <p:nvSpPr>
          <p:cNvPr id="13" name="Rectangle 12"/>
          <p:cNvSpPr/>
          <p:nvPr/>
        </p:nvSpPr>
        <p:spPr>
          <a:xfrm>
            <a:off x="4366497" y="2448903"/>
            <a:ext cx="3908707" cy="1938992"/>
          </a:xfrm>
          <a:prstGeom prst="rect">
            <a:avLst/>
          </a:prstGeom>
        </p:spPr>
        <p:txBody>
          <a:bodyPr wrap="square">
            <a:spAutoFit/>
          </a:bodyPr>
          <a:lstStyle/>
          <a:p>
            <a:pPr algn="r" rtl="1"/>
            <a:r>
              <a:rPr lang="ar-EG" sz="2000" dirty="0"/>
              <a:t>من المهم ليس فقط أن يكون لدينا فهم أساسي للعواطف التي ينقلها الوجه، بل أن نكون على دراية أيضًا بكيفية إدارة وجوهنا في التفاعلات اليومية. تحدد المعايير الاجتماعية وتوقعات التواصل في ثقافتنا القواعد التي تحدد أنواع التعبيرات العاطفية المناسبة في مواقف معينة.</a:t>
            </a:r>
            <a:endParaRPr lang="en-US" sz="2000" dirty="0"/>
          </a:p>
        </p:txBody>
      </p:sp>
    </p:spTree>
    <p:extLst>
      <p:ext uri="{BB962C8B-B14F-4D97-AF65-F5344CB8AC3E}">
        <p14:creationId xmlns:p14="http://schemas.microsoft.com/office/powerpoint/2010/main" val="132426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1483" y="6806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915"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83362" y="104684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Facial Behavior</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تعبيرات الوجه</a:t>
            </a:r>
            <a:endParaRPr sz="2000" dirty="0">
              <a:latin typeface="Times New Roman"/>
              <a:cs typeface="Times New Roman"/>
            </a:endParaRPr>
          </a:p>
        </p:txBody>
      </p:sp>
      <p:sp>
        <p:nvSpPr>
          <p:cNvPr id="4" name="Rectangle 3"/>
          <p:cNvSpPr/>
          <p:nvPr/>
        </p:nvSpPr>
        <p:spPr>
          <a:xfrm>
            <a:off x="90785" y="2282226"/>
            <a:ext cx="4326013" cy="734688"/>
          </a:xfrm>
          <a:prstGeom prst="rect">
            <a:avLst/>
          </a:prstGeom>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is often referred to as having a poker face.</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366497" y="2448903"/>
            <a:ext cx="3908707" cy="707886"/>
          </a:xfrm>
          <a:prstGeom prst="rect">
            <a:avLst/>
          </a:prstGeom>
        </p:spPr>
        <p:txBody>
          <a:bodyPr wrap="square">
            <a:spAutoFit/>
          </a:bodyPr>
          <a:lstStyle/>
          <a:p>
            <a:pPr algn="r" rtl="1"/>
            <a:r>
              <a:rPr lang="ar-EG" sz="2000" dirty="0"/>
              <a:t>يشار إليه في كثير من الأحيان بأنه يمتلك وجهًا بوكرًا.</a:t>
            </a:r>
            <a:endParaRPr lang="en-US" sz="2000" dirty="0"/>
          </a:p>
        </p:txBody>
      </p:sp>
      <p:sp>
        <p:nvSpPr>
          <p:cNvPr id="16" name="Left Brace 15"/>
          <p:cNvSpPr/>
          <p:nvPr/>
        </p:nvSpPr>
        <p:spPr>
          <a:xfrm>
            <a:off x="825788" y="1427714"/>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Right Brace 16"/>
          <p:cNvSpPr/>
          <p:nvPr/>
        </p:nvSpPr>
        <p:spPr>
          <a:xfrm>
            <a:off x="2635981" y="1403387"/>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Rectangle 18"/>
          <p:cNvSpPr/>
          <p:nvPr/>
        </p:nvSpPr>
        <p:spPr>
          <a:xfrm>
            <a:off x="1089599" y="1627723"/>
            <a:ext cx="1608133" cy="388696"/>
          </a:xfrm>
          <a:prstGeom prst="rect">
            <a:avLst/>
          </a:prstGeom>
          <a:effectLst>
            <a:glow rad="63500">
              <a:schemeClr val="accent3">
                <a:satMod val="175000"/>
                <a:alpha val="40000"/>
              </a:schemeClr>
            </a:glow>
          </a:effectLst>
        </p:spPr>
        <p:txBody>
          <a:bodyPr wrap="none">
            <a:spAutoFit/>
          </a:bodyPr>
          <a:lstStyle/>
          <a:p>
            <a:pPr algn="ctr">
              <a:lnSpc>
                <a:spcPct val="107000"/>
              </a:lnSpc>
            </a:pPr>
            <a:r>
              <a:rPr lang="en-US"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Neutralization</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Left Brace 19"/>
          <p:cNvSpPr/>
          <p:nvPr/>
        </p:nvSpPr>
        <p:spPr>
          <a:xfrm>
            <a:off x="5302281" y="1404937"/>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ight Brace 20"/>
          <p:cNvSpPr/>
          <p:nvPr/>
        </p:nvSpPr>
        <p:spPr>
          <a:xfrm>
            <a:off x="7112474" y="1380610"/>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6032568" y="1604946"/>
            <a:ext cx="675185" cy="373757"/>
          </a:xfrm>
          <a:prstGeom prst="rect">
            <a:avLst/>
          </a:prstGeom>
          <a:effectLst>
            <a:glow rad="63500">
              <a:schemeClr val="accent3">
                <a:satMod val="175000"/>
                <a:alpha val="40000"/>
              </a:schemeClr>
            </a:glow>
          </a:effectLst>
        </p:spPr>
        <p:txBody>
          <a:bodyPr wrap="none">
            <a:spAutoFit/>
          </a:bodyPr>
          <a:lstStyle/>
          <a:p>
            <a:pPr algn="ctr">
              <a:lnSpc>
                <a:spcPct val="107000"/>
              </a:lnSpc>
            </a:pPr>
            <a:r>
              <a:rPr lang="ar-EG"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التحييد</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4" name="Left Brace 23"/>
          <p:cNvSpPr/>
          <p:nvPr/>
        </p:nvSpPr>
        <p:spPr>
          <a:xfrm>
            <a:off x="874356" y="3409215"/>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6" name="Right Brace 25"/>
          <p:cNvSpPr/>
          <p:nvPr/>
        </p:nvSpPr>
        <p:spPr>
          <a:xfrm>
            <a:off x="2626178" y="3394769"/>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7" name="Rectangle 26"/>
          <p:cNvSpPr/>
          <p:nvPr/>
        </p:nvSpPr>
        <p:spPr>
          <a:xfrm>
            <a:off x="1465180" y="3609224"/>
            <a:ext cx="954108" cy="374077"/>
          </a:xfrm>
          <a:prstGeom prst="rect">
            <a:avLst/>
          </a:prstGeom>
          <a:effectLst>
            <a:glow rad="63500">
              <a:schemeClr val="accent3">
                <a:satMod val="175000"/>
                <a:alpha val="40000"/>
              </a:schemeClr>
            </a:glow>
          </a:effectLst>
        </p:spPr>
        <p:txBody>
          <a:bodyPr wrap="none">
            <a:spAutoFit/>
          </a:bodyPr>
          <a:lstStyle/>
          <a:p>
            <a:pPr algn="ctr">
              <a:lnSpc>
                <a:spcPct val="107000"/>
              </a:lnSpc>
            </a:pPr>
            <a:r>
              <a:rPr lang="en-US"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Making</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8" name="Left Brace 27"/>
          <p:cNvSpPr/>
          <p:nvPr/>
        </p:nvSpPr>
        <p:spPr>
          <a:xfrm>
            <a:off x="5403663" y="3407818"/>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9" name="Right Brace 28"/>
          <p:cNvSpPr/>
          <p:nvPr/>
        </p:nvSpPr>
        <p:spPr>
          <a:xfrm>
            <a:off x="7112474" y="3404022"/>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0" name="Rectangle 29"/>
          <p:cNvSpPr/>
          <p:nvPr/>
        </p:nvSpPr>
        <p:spPr>
          <a:xfrm>
            <a:off x="6121124" y="3607827"/>
            <a:ext cx="700834" cy="373757"/>
          </a:xfrm>
          <a:prstGeom prst="rect">
            <a:avLst/>
          </a:prstGeom>
          <a:effectLst>
            <a:glow rad="63500">
              <a:schemeClr val="accent3">
                <a:satMod val="175000"/>
                <a:alpha val="40000"/>
              </a:schemeClr>
            </a:glow>
          </a:effectLst>
        </p:spPr>
        <p:txBody>
          <a:bodyPr wrap="none">
            <a:spAutoFit/>
          </a:bodyPr>
          <a:lstStyle/>
          <a:p>
            <a:pPr algn="ctr">
              <a:lnSpc>
                <a:spcPct val="107000"/>
              </a:lnSpc>
            </a:pPr>
            <a:r>
              <a:rPr lang="ar-EG"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التصنع</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5915" y="4501138"/>
            <a:ext cx="4120165" cy="1200329"/>
          </a:xfrm>
          <a:prstGeom prst="rect">
            <a:avLst/>
          </a:prstGeom>
        </p:spPr>
        <p:txBody>
          <a:bodyPr wrap="square">
            <a:spAutoFit/>
          </a:bodyPr>
          <a:lstStyle/>
          <a:p>
            <a:r>
              <a:rPr lang="en-US" dirty="0"/>
              <a:t>It means hiding an expression connected to a felt emotion and replacing it with an expression more appropriate to the situation.</a:t>
            </a:r>
          </a:p>
        </p:txBody>
      </p:sp>
      <p:sp>
        <p:nvSpPr>
          <p:cNvPr id="8" name="Rectangle 7"/>
          <p:cNvSpPr/>
          <p:nvPr/>
        </p:nvSpPr>
        <p:spPr>
          <a:xfrm>
            <a:off x="5201266" y="4618282"/>
            <a:ext cx="3012973" cy="923330"/>
          </a:xfrm>
          <a:prstGeom prst="rect">
            <a:avLst/>
          </a:prstGeom>
        </p:spPr>
        <p:txBody>
          <a:bodyPr wrap="square">
            <a:spAutoFit/>
          </a:bodyPr>
          <a:lstStyle/>
          <a:p>
            <a:pPr algn="r" rtl="1"/>
            <a:r>
              <a:rPr lang="en-US" dirty="0" err="1"/>
              <a:t>يعني</a:t>
            </a:r>
            <a:r>
              <a:rPr lang="en-US" dirty="0"/>
              <a:t> </a:t>
            </a:r>
            <a:r>
              <a:rPr lang="en-US" dirty="0" err="1"/>
              <a:t>إخفاء</a:t>
            </a:r>
            <a:r>
              <a:rPr lang="en-US" dirty="0"/>
              <a:t> </a:t>
            </a:r>
            <a:r>
              <a:rPr lang="en-US" dirty="0" err="1"/>
              <a:t>تعبير</a:t>
            </a:r>
            <a:r>
              <a:rPr lang="en-US" dirty="0"/>
              <a:t> </a:t>
            </a:r>
            <a:r>
              <a:rPr lang="en-US" dirty="0" err="1"/>
              <a:t>مرتبط</a:t>
            </a:r>
            <a:r>
              <a:rPr lang="en-US" dirty="0"/>
              <a:t> </a:t>
            </a:r>
            <a:r>
              <a:rPr lang="en-US" dirty="0" err="1"/>
              <a:t>بالعاطفة</a:t>
            </a:r>
            <a:r>
              <a:rPr lang="en-US" dirty="0"/>
              <a:t> </a:t>
            </a:r>
            <a:r>
              <a:rPr lang="en-US" dirty="0" err="1"/>
              <a:t>المحسوسة</a:t>
            </a:r>
            <a:r>
              <a:rPr lang="en-US" dirty="0"/>
              <a:t> </a:t>
            </a:r>
            <a:r>
              <a:rPr lang="en-US" dirty="0" err="1"/>
              <a:t>واستبداله</a:t>
            </a:r>
            <a:r>
              <a:rPr lang="en-US" dirty="0"/>
              <a:t> </a:t>
            </a:r>
            <a:r>
              <a:rPr lang="en-US" dirty="0" err="1"/>
              <a:t>بتعبير</a:t>
            </a:r>
            <a:r>
              <a:rPr lang="en-US" dirty="0"/>
              <a:t> </a:t>
            </a:r>
            <a:r>
              <a:rPr lang="en-US" dirty="0" err="1"/>
              <a:t>أكثر</a:t>
            </a:r>
            <a:r>
              <a:rPr lang="en-US" dirty="0"/>
              <a:t> </a:t>
            </a:r>
            <a:r>
              <a:rPr lang="en-US" dirty="0" err="1"/>
              <a:t>ملاءمة</a:t>
            </a:r>
            <a:r>
              <a:rPr lang="en-US" dirty="0"/>
              <a:t> </a:t>
            </a:r>
            <a:r>
              <a:rPr lang="en-US" dirty="0" err="1"/>
              <a:t>للموقف</a:t>
            </a:r>
            <a:r>
              <a:rPr lang="en-US" dirty="0"/>
              <a:t>.</a:t>
            </a:r>
          </a:p>
        </p:txBody>
      </p:sp>
    </p:spTree>
    <p:extLst>
      <p:ext uri="{BB962C8B-B14F-4D97-AF65-F5344CB8AC3E}">
        <p14:creationId xmlns:p14="http://schemas.microsoft.com/office/powerpoint/2010/main" val="2066694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ppt_x"/>
                                          </p:val>
                                        </p:tav>
                                        <p:tav tm="100000">
                                          <p:val>
                                            <p:strVal val="#ppt_x"/>
                                          </p:val>
                                        </p:tav>
                                      </p:tavLst>
                                    </p:anim>
                                    <p:anim calcmode="lin" valueType="num">
                                      <p:cBhvr additive="base">
                                        <p:cTn id="60" dur="500" fill="hold"/>
                                        <p:tgtEl>
                                          <p:spTgt spid="2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ppt_x"/>
                                          </p:val>
                                        </p:tav>
                                        <p:tav tm="100000">
                                          <p:val>
                                            <p:strVal val="#ppt_x"/>
                                          </p:val>
                                        </p:tav>
                                      </p:tavLst>
                                    </p:anim>
                                    <p:anim calcmode="lin" valueType="num">
                                      <p:cBhvr additive="base">
                                        <p:cTn id="70" dur="5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fill="hold"/>
                                        <p:tgtEl>
                                          <p:spTgt spid="28"/>
                                        </p:tgtEl>
                                        <p:attrNameLst>
                                          <p:attrName>ppt_x</p:attrName>
                                        </p:attrNameLst>
                                      </p:cBhvr>
                                      <p:tavLst>
                                        <p:tav tm="0">
                                          <p:val>
                                            <p:strVal val="#ppt_x"/>
                                          </p:val>
                                        </p:tav>
                                        <p:tav tm="100000">
                                          <p:val>
                                            <p:strVal val="#ppt_x"/>
                                          </p:val>
                                        </p:tav>
                                      </p:tavLst>
                                    </p:anim>
                                    <p:anim calcmode="lin" valueType="num">
                                      <p:cBhvr additive="base">
                                        <p:cTn id="7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7" grpId="0" animBg="1"/>
      <p:bldP spid="19" grpId="0"/>
      <p:bldP spid="20" grpId="0" animBg="1"/>
      <p:bldP spid="21" grpId="0" animBg="1"/>
      <p:bldP spid="22" grpId="0"/>
      <p:bldP spid="24" grpId="0" animBg="1"/>
      <p:bldP spid="26" grpId="0" animBg="1"/>
      <p:bldP spid="27" grpId="0"/>
      <p:bldP spid="28" grpId="0" animBg="1"/>
      <p:bldP spid="29" grpId="0" animBg="1"/>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51483" y="6806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915" y="1047086"/>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83362" y="104684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a:latin typeface="Times New Roman"/>
                <a:cs typeface="Times New Roman"/>
              </a:rPr>
              <a:t>Facial Behavior</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تعبيرات الوجه</a:t>
            </a:r>
            <a:endParaRPr sz="2000" dirty="0">
              <a:latin typeface="Times New Roman"/>
              <a:cs typeface="Times New Roman"/>
            </a:endParaRPr>
          </a:p>
        </p:txBody>
      </p:sp>
      <p:sp>
        <p:nvSpPr>
          <p:cNvPr id="4" name="Rectangle 3"/>
          <p:cNvSpPr/>
          <p:nvPr/>
        </p:nvSpPr>
        <p:spPr>
          <a:xfrm>
            <a:off x="90785" y="2282226"/>
            <a:ext cx="4326013" cy="734688"/>
          </a:xfrm>
          <a:prstGeom prst="rect">
            <a:avLst/>
          </a:prstGeom>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Exaggerates how we feel about something.</a:t>
            </a:r>
          </a:p>
        </p:txBody>
      </p:sp>
      <p:sp>
        <p:nvSpPr>
          <p:cNvPr id="13" name="Rectangle 12"/>
          <p:cNvSpPr/>
          <p:nvPr/>
        </p:nvSpPr>
        <p:spPr>
          <a:xfrm>
            <a:off x="4366497" y="2448903"/>
            <a:ext cx="3908707" cy="400110"/>
          </a:xfrm>
          <a:prstGeom prst="rect">
            <a:avLst/>
          </a:prstGeom>
        </p:spPr>
        <p:txBody>
          <a:bodyPr wrap="square">
            <a:spAutoFit/>
          </a:bodyPr>
          <a:lstStyle/>
          <a:p>
            <a:pPr algn="r" rtl="1"/>
            <a:r>
              <a:rPr lang="ar-EG" sz="2000" dirty="0" smtClean="0"/>
              <a:t>المبالغة في المشاعر تجاه شيء ما</a:t>
            </a:r>
            <a:endParaRPr lang="en-US" sz="2000" dirty="0"/>
          </a:p>
        </p:txBody>
      </p:sp>
      <p:sp>
        <p:nvSpPr>
          <p:cNvPr id="16" name="Left Brace 15"/>
          <p:cNvSpPr/>
          <p:nvPr/>
        </p:nvSpPr>
        <p:spPr>
          <a:xfrm>
            <a:off x="825788" y="1427714"/>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7" name="Right Brace 16"/>
          <p:cNvSpPr/>
          <p:nvPr/>
        </p:nvSpPr>
        <p:spPr>
          <a:xfrm>
            <a:off x="2635981" y="1403387"/>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Rectangle 18"/>
          <p:cNvSpPr/>
          <p:nvPr/>
        </p:nvSpPr>
        <p:spPr>
          <a:xfrm>
            <a:off x="1089599" y="1627723"/>
            <a:ext cx="1608133" cy="374077"/>
          </a:xfrm>
          <a:prstGeom prst="rect">
            <a:avLst/>
          </a:prstGeom>
          <a:effectLst>
            <a:glow rad="63500">
              <a:schemeClr val="accent3">
                <a:satMod val="175000"/>
                <a:alpha val="40000"/>
              </a:schemeClr>
            </a:glow>
          </a:effectLst>
        </p:spPr>
        <p:txBody>
          <a:bodyPr wrap="none">
            <a:spAutoFit/>
          </a:bodyPr>
          <a:lstStyle/>
          <a:p>
            <a:pPr>
              <a:lnSpc>
                <a:spcPct val="107000"/>
              </a:lnSpc>
            </a:pPr>
            <a:r>
              <a:rPr lang="en-US"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Intensification</a:t>
            </a:r>
            <a:endParaRPr lang="en-US" sz="105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Left Brace 19"/>
          <p:cNvSpPr/>
          <p:nvPr/>
        </p:nvSpPr>
        <p:spPr>
          <a:xfrm>
            <a:off x="5302281" y="1404937"/>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ight Brace 20"/>
          <p:cNvSpPr/>
          <p:nvPr/>
        </p:nvSpPr>
        <p:spPr>
          <a:xfrm>
            <a:off x="7112474" y="1380610"/>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5868261" y="1604946"/>
            <a:ext cx="1003801" cy="373757"/>
          </a:xfrm>
          <a:prstGeom prst="rect">
            <a:avLst/>
          </a:prstGeom>
          <a:effectLst>
            <a:glow rad="63500">
              <a:schemeClr val="accent3">
                <a:satMod val="175000"/>
                <a:alpha val="40000"/>
              </a:schemeClr>
            </a:glow>
          </a:effectLst>
        </p:spPr>
        <p:txBody>
          <a:bodyPr wrap="none">
            <a:spAutoFit/>
          </a:bodyPr>
          <a:lstStyle/>
          <a:p>
            <a:pPr algn="ctr">
              <a:lnSpc>
                <a:spcPct val="107000"/>
              </a:lnSpc>
            </a:pPr>
            <a:r>
              <a:rPr lang="ar-EG"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زيادة الحدة</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4" name="Left Brace 23"/>
          <p:cNvSpPr/>
          <p:nvPr/>
        </p:nvSpPr>
        <p:spPr>
          <a:xfrm>
            <a:off x="874356" y="3409215"/>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6" name="Right Brace 25"/>
          <p:cNvSpPr/>
          <p:nvPr/>
        </p:nvSpPr>
        <p:spPr>
          <a:xfrm>
            <a:off x="2959040" y="3495933"/>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7" name="Rectangle 26"/>
          <p:cNvSpPr/>
          <p:nvPr/>
        </p:nvSpPr>
        <p:spPr>
          <a:xfrm>
            <a:off x="1465180" y="3486024"/>
            <a:ext cx="1664100" cy="646331"/>
          </a:xfrm>
          <a:prstGeom prst="rect">
            <a:avLst/>
          </a:prstGeom>
          <a:effectLst>
            <a:glow rad="63500">
              <a:schemeClr val="accent3">
                <a:satMod val="175000"/>
                <a:alpha val="40000"/>
              </a:schemeClr>
            </a:glow>
          </a:effectLst>
        </p:spPr>
        <p:txBody>
          <a:bodyPr wrap="square">
            <a:spAutoFit/>
          </a:bodyPr>
          <a:lstStyle/>
          <a:p>
            <a:r>
              <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 intensification</a:t>
            </a:r>
            <a:endPar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Left Brace 27"/>
          <p:cNvSpPr/>
          <p:nvPr/>
        </p:nvSpPr>
        <p:spPr>
          <a:xfrm>
            <a:off x="5403663" y="3407818"/>
            <a:ext cx="471340" cy="81764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9" name="Right Brace 28"/>
          <p:cNvSpPr/>
          <p:nvPr/>
        </p:nvSpPr>
        <p:spPr>
          <a:xfrm>
            <a:off x="7112474" y="3404022"/>
            <a:ext cx="357842" cy="77068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0" name="Rectangle 29"/>
          <p:cNvSpPr/>
          <p:nvPr/>
        </p:nvSpPr>
        <p:spPr>
          <a:xfrm>
            <a:off x="6045785" y="3607827"/>
            <a:ext cx="851515" cy="373757"/>
          </a:xfrm>
          <a:prstGeom prst="rect">
            <a:avLst/>
          </a:prstGeom>
          <a:effectLst>
            <a:glow rad="63500">
              <a:schemeClr val="accent3">
                <a:satMod val="175000"/>
                <a:alpha val="40000"/>
              </a:schemeClr>
            </a:glow>
          </a:effectLst>
        </p:spPr>
        <p:txBody>
          <a:bodyPr wrap="none">
            <a:spAutoFit/>
          </a:bodyPr>
          <a:lstStyle/>
          <a:p>
            <a:pPr algn="ctr">
              <a:lnSpc>
                <a:spcPct val="107000"/>
              </a:lnSpc>
            </a:pPr>
            <a:r>
              <a:rPr lang="ar-EG"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قلة الحدة</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75915" y="4501138"/>
            <a:ext cx="4120165"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contrast, if we reduce the intensity of our facial expression connected to a certain emotion.</a:t>
            </a:r>
            <a:endParaRPr lang="en-US" dirty="0">
              <a:latin typeface="Times New Roman" panose="02020603050405020304" pitchFamily="18" charset="0"/>
              <a:cs typeface="Times New Roman" panose="02020603050405020304" pitchFamily="18" charset="0"/>
            </a:endParaRPr>
          </a:p>
        </p:txBody>
      </p:sp>
      <p:sp>
        <p:nvSpPr>
          <p:cNvPr id="8" name="Rectangle 7"/>
          <p:cNvSpPr/>
          <p:nvPr/>
        </p:nvSpPr>
        <p:spPr>
          <a:xfrm>
            <a:off x="4631062" y="4618282"/>
            <a:ext cx="3583178" cy="646331"/>
          </a:xfrm>
          <a:prstGeom prst="rect">
            <a:avLst/>
          </a:prstGeom>
        </p:spPr>
        <p:txBody>
          <a:bodyPr wrap="square">
            <a:spAutoFit/>
          </a:bodyPr>
          <a:lstStyle/>
          <a:p>
            <a:pPr algn="r" rtl="1"/>
            <a:r>
              <a:rPr lang="ar-EG" dirty="0"/>
              <a:t>وعلى النقيض من ذلك، إذا قمنا بتقليل شدة تعبيرات وجوهنا المرتبطة بعاطفة معينة.</a:t>
            </a:r>
            <a:endParaRPr lang="en-US" dirty="0"/>
          </a:p>
        </p:txBody>
      </p:sp>
    </p:spTree>
    <p:extLst>
      <p:ext uri="{BB962C8B-B14F-4D97-AF65-F5344CB8AC3E}">
        <p14:creationId xmlns:p14="http://schemas.microsoft.com/office/powerpoint/2010/main" val="142793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ppt_x"/>
                                          </p:val>
                                        </p:tav>
                                        <p:tav tm="100000">
                                          <p:val>
                                            <p:strVal val="#ppt_x"/>
                                          </p:val>
                                        </p:tav>
                                      </p:tavLst>
                                    </p:anim>
                                    <p:anim calcmode="lin" valueType="num">
                                      <p:cBhvr additive="base">
                                        <p:cTn id="60" dur="500" fill="hold"/>
                                        <p:tgtEl>
                                          <p:spTgt spid="2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ppt_x"/>
                                          </p:val>
                                        </p:tav>
                                        <p:tav tm="100000">
                                          <p:val>
                                            <p:strVal val="#ppt_x"/>
                                          </p:val>
                                        </p:tav>
                                      </p:tavLst>
                                    </p:anim>
                                    <p:anim calcmode="lin" valueType="num">
                                      <p:cBhvr additive="base">
                                        <p:cTn id="70" dur="5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fill="hold"/>
                                        <p:tgtEl>
                                          <p:spTgt spid="28"/>
                                        </p:tgtEl>
                                        <p:attrNameLst>
                                          <p:attrName>ppt_x</p:attrName>
                                        </p:attrNameLst>
                                      </p:cBhvr>
                                      <p:tavLst>
                                        <p:tav tm="0">
                                          <p:val>
                                            <p:strVal val="#ppt_x"/>
                                          </p:val>
                                        </p:tav>
                                        <p:tav tm="100000">
                                          <p:val>
                                            <p:strVal val="#ppt_x"/>
                                          </p:val>
                                        </p:tav>
                                      </p:tavLst>
                                    </p:anim>
                                    <p:anim calcmode="lin" valueType="num">
                                      <p:cBhvr additive="base">
                                        <p:cTn id="7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P spid="16" grpId="0" animBg="1"/>
      <p:bldP spid="17" grpId="0" animBg="1"/>
      <p:bldP spid="19" grpId="0"/>
      <p:bldP spid="20" grpId="0" animBg="1"/>
      <p:bldP spid="21" grpId="0" animBg="1"/>
      <p:bldP spid="22" grpId="0"/>
      <p:bldP spid="24" grpId="0" animBg="1"/>
      <p:bldP spid="26" grpId="0" animBg="1"/>
      <p:bldP spid="27" grpId="0"/>
      <p:bldP spid="28" grpId="0" animBg="1"/>
      <p:bldP spid="29" grpId="0" animBg="1"/>
      <p:bldP spid="3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586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5810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4047903" cy="461665"/>
          </a:xfrm>
          <a:prstGeom prst="rect">
            <a:avLst/>
          </a:prstGeom>
        </p:spPr>
        <p:txBody>
          <a:bodyPr wrap="none">
            <a:spAutoFit/>
          </a:bodyPr>
          <a:lstStyle/>
          <a:p>
            <a:r>
              <a:rPr lang="en-US" sz="2400" b="1" dirty="0" smtClean="0">
                <a:solidFill>
                  <a:srgbClr val="00B0F0"/>
                </a:solidFill>
                <a:latin typeface="Alexandria" charset="0"/>
                <a:cs typeface="Alexandria" charset="0"/>
              </a:rPr>
              <a:t>Nonverbal communication</a:t>
            </a:r>
            <a:endParaRPr lang="en-US" sz="2400" b="1" dirty="0">
              <a:solidFill>
                <a:srgbClr val="00B0F0"/>
              </a:solidFill>
              <a:latin typeface="Alexandria" charset="0"/>
              <a:cs typeface="Alexandria" charset="0"/>
            </a:endParaRPr>
          </a:p>
        </p:txBody>
      </p:sp>
      <p:sp>
        <p:nvSpPr>
          <p:cNvPr id="9" name="TextBox 8"/>
          <p:cNvSpPr txBox="1"/>
          <p:nvPr/>
        </p:nvSpPr>
        <p:spPr>
          <a:xfrm>
            <a:off x="8408348" y="-51934"/>
            <a:ext cx="220445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تواصل غير لفظي</a:t>
            </a:r>
            <a:endParaRPr lang="en-US" sz="28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0944" y="661422"/>
            <a:ext cx="4089325" cy="400110"/>
          </a:xfrm>
          <a:prstGeom prst="rect">
            <a:avLst/>
          </a:prstGeom>
        </p:spPr>
        <p:txBody>
          <a:bodyPr wrap="none">
            <a:spAutoFit/>
          </a:bodyPr>
          <a:lstStyle/>
          <a:p>
            <a:pPr marL="91440">
              <a:lnSpc>
                <a:spcPct val="100000"/>
              </a:lnSpc>
              <a:spcBef>
                <a:spcPts val="250"/>
              </a:spcBef>
            </a:pPr>
            <a:r>
              <a:rPr lang="en-US" sz="2000" b="1" dirty="0"/>
              <a:t>Codes of Nonverbal</a:t>
            </a:r>
            <a:r>
              <a:rPr lang="en-US" sz="2000" b="1" spc="-15" dirty="0"/>
              <a:t> </a:t>
            </a:r>
            <a:r>
              <a:rPr lang="en-US" sz="2000" b="1" spc="-10" dirty="0"/>
              <a:t>Communication</a:t>
            </a:r>
            <a:endParaRPr lang="en-US" sz="2000" b="1" dirty="0">
              <a:latin typeface="Times New Roman"/>
              <a:cs typeface="Times New Roman"/>
            </a:endParaRPr>
          </a:p>
        </p:txBody>
      </p:sp>
      <p:sp>
        <p:nvSpPr>
          <p:cNvPr id="11" name="Rectangle 10"/>
          <p:cNvSpPr/>
          <p:nvPr/>
        </p:nvSpPr>
        <p:spPr>
          <a:xfrm>
            <a:off x="5310694" y="661422"/>
            <a:ext cx="2387192" cy="400110"/>
          </a:xfrm>
          <a:prstGeom prst="rect">
            <a:avLst/>
          </a:prstGeom>
        </p:spPr>
        <p:txBody>
          <a:bodyPr wrap="none">
            <a:spAutoFit/>
          </a:bodyPr>
          <a:lstStyle/>
          <a:p>
            <a:pPr>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قواعد التواصل غير اللفظي</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object 16"/>
          <p:cNvSpPr txBox="1"/>
          <p:nvPr/>
        </p:nvSpPr>
        <p:spPr>
          <a:xfrm>
            <a:off x="682082" y="1074533"/>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en-US" sz="2000" spc="-10" dirty="0" smtClean="0">
                <a:latin typeface="Times New Roman"/>
                <a:cs typeface="Times New Roman"/>
              </a:rPr>
              <a:t>Touch</a:t>
            </a:r>
            <a:endParaRPr lang="en-US" sz="2000" dirty="0">
              <a:latin typeface="Times New Roman"/>
              <a:cs typeface="Times New Roman"/>
            </a:endParaRPr>
          </a:p>
        </p:txBody>
      </p:sp>
      <p:sp>
        <p:nvSpPr>
          <p:cNvPr id="15" name="object 16"/>
          <p:cNvSpPr txBox="1"/>
          <p:nvPr/>
        </p:nvSpPr>
        <p:spPr>
          <a:xfrm>
            <a:off x="4800979" y="1061532"/>
            <a:ext cx="3039745" cy="339837"/>
          </a:xfrm>
          <a:prstGeom prst="rect">
            <a:avLst/>
          </a:prstGeom>
          <a:solidFill>
            <a:srgbClr val="00B0F0"/>
          </a:solidFill>
          <a:ln w="9534">
            <a:solidFill>
              <a:srgbClr val="3F3F3F"/>
            </a:solidFill>
          </a:ln>
        </p:spPr>
        <p:txBody>
          <a:bodyPr vert="horz" wrap="square" lIns="0" tIns="31750" rIns="0" bIns="0" rtlCol="0">
            <a:spAutoFit/>
          </a:bodyPr>
          <a:lstStyle/>
          <a:p>
            <a:pPr marL="91440" algn="ctr">
              <a:lnSpc>
                <a:spcPct val="100000"/>
              </a:lnSpc>
              <a:spcBef>
                <a:spcPts val="250"/>
              </a:spcBef>
            </a:pPr>
            <a:r>
              <a:rPr lang="ar-EG" sz="2000" spc="-80" dirty="0" smtClean="0">
                <a:latin typeface="Times New Roman"/>
                <a:cs typeface="Times New Roman"/>
              </a:rPr>
              <a:t>اللمس</a:t>
            </a:r>
            <a:endParaRPr sz="2000" dirty="0">
              <a:latin typeface="Times New Roman"/>
              <a:cs typeface="Times New Roman"/>
            </a:endParaRPr>
          </a:p>
        </p:txBody>
      </p:sp>
      <p:sp>
        <p:nvSpPr>
          <p:cNvPr id="4" name="Rectangle 3"/>
          <p:cNvSpPr/>
          <p:nvPr/>
        </p:nvSpPr>
        <p:spPr>
          <a:xfrm>
            <a:off x="70224" y="2141569"/>
            <a:ext cx="4326013" cy="317009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It is the most powerful form of nonverbal communication; it’s also the most misunderstood and has the potential for severely negative consequences if not enacted appropriately”.	Several different systems for categorizing touch have been developed to help us better understand this complex code of nonverbal communication.</a:t>
            </a:r>
          </a:p>
        </p:txBody>
      </p:sp>
      <p:sp>
        <p:nvSpPr>
          <p:cNvPr id="13" name="Rectangle 12"/>
          <p:cNvSpPr/>
          <p:nvPr/>
        </p:nvSpPr>
        <p:spPr>
          <a:xfrm>
            <a:off x="4366497" y="2448903"/>
            <a:ext cx="3908707" cy="2246769"/>
          </a:xfrm>
          <a:prstGeom prst="rect">
            <a:avLst/>
          </a:prstGeom>
        </p:spPr>
        <p:txBody>
          <a:bodyPr wrap="square">
            <a:spAutoFit/>
          </a:bodyPr>
          <a:lstStyle/>
          <a:p>
            <a:pPr algn="r" rtl="1"/>
            <a:r>
              <a:rPr lang="ar-EG" sz="2000" dirty="0"/>
              <a:t>"إنها أقوى أشكال الاتصال غير اللفظي؛ وهي أيضًا الأكثر سوء فهمًا ولديها القدرة على إحداث عواقب سلبية شديدة إذا لم يتم تنفيذها بشكل مناسب". تم تطوير العديد من الأنظمة المختلفة لتصنيف اللمس لمساعدتنا على فهم هذا الرمز المعقد للتواصل غير اللفظي بشكل أفضل.</a:t>
            </a:r>
            <a:endParaRPr lang="en-US" sz="2000" dirty="0"/>
          </a:p>
        </p:txBody>
      </p:sp>
    </p:spTree>
    <p:extLst>
      <p:ext uri="{BB962C8B-B14F-4D97-AF65-F5344CB8AC3E}">
        <p14:creationId xmlns:p14="http://schemas.microsoft.com/office/powerpoint/2010/main" val="168690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301177"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Relations between them</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982257" y="1514954"/>
            <a:ext cx="171874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العلاقة بينهما</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69880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4782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4815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0944" y="661422"/>
            <a:ext cx="2228687" cy="400110"/>
          </a:xfrm>
          <a:prstGeom prst="rect">
            <a:avLst/>
          </a:prstGeom>
        </p:spPr>
        <p:txBody>
          <a:bodyPr wrap="none">
            <a:spAutoFit/>
          </a:bodyPr>
          <a:lstStyle/>
          <a:p>
            <a:pPr marL="91440">
              <a:lnSpc>
                <a:spcPct val="100000"/>
              </a:lnSpc>
              <a:spcBef>
                <a:spcPts val="320"/>
              </a:spcBef>
            </a:pPr>
            <a:r>
              <a:rPr lang="en-US" sz="2000" b="1" dirty="0">
                <a:latin typeface="Times New Roman"/>
                <a:cs typeface="Times New Roman"/>
              </a:rPr>
              <a:t>The</a:t>
            </a:r>
            <a:r>
              <a:rPr lang="en-US" sz="2000" b="1" spc="-35" dirty="0">
                <a:latin typeface="Times New Roman"/>
                <a:cs typeface="Times New Roman"/>
              </a:rPr>
              <a:t> </a:t>
            </a:r>
            <a:r>
              <a:rPr lang="en-US" sz="2000" b="1" dirty="0">
                <a:latin typeface="Times New Roman"/>
                <a:cs typeface="Times New Roman"/>
              </a:rPr>
              <a:t>content</a:t>
            </a:r>
            <a:r>
              <a:rPr lang="en-US" sz="2000" b="1" spc="10" dirty="0">
                <a:latin typeface="Times New Roman"/>
                <a:cs typeface="Times New Roman"/>
              </a:rPr>
              <a:t> </a:t>
            </a:r>
            <a:r>
              <a:rPr lang="en-US" sz="2000" b="1" spc="-10" dirty="0">
                <a:latin typeface="Times New Roman"/>
                <a:cs typeface="Times New Roman"/>
              </a:rPr>
              <a:t>layer.</a:t>
            </a:r>
            <a:endParaRPr lang="en-US" sz="2000" dirty="0">
              <a:latin typeface="Times New Roman"/>
              <a:cs typeface="Times New Roman"/>
            </a:endParaRPr>
          </a:p>
        </p:txBody>
      </p:sp>
      <p:sp>
        <p:nvSpPr>
          <p:cNvPr id="11" name="Rectangle 10"/>
          <p:cNvSpPr/>
          <p:nvPr/>
        </p:nvSpPr>
        <p:spPr>
          <a:xfrm>
            <a:off x="6617280" y="661422"/>
            <a:ext cx="1433406" cy="400110"/>
          </a:xfrm>
          <a:prstGeom prst="rect">
            <a:avLst/>
          </a:prstGeom>
        </p:spPr>
        <p:txBody>
          <a:bodyPr wrap="none">
            <a:spAutoFit/>
          </a:bodyPr>
          <a:lstStyle/>
          <a:p>
            <a:pPr algn="r" rtl="1">
              <a:spcAft>
                <a:spcPts val="400"/>
              </a:spcAft>
            </a:pP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طبقة المحتوى:</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2390" y="1496952"/>
            <a:ext cx="4326013" cy="3033972"/>
          </a:xfrm>
          <a:prstGeom prst="rect">
            <a:avLst/>
          </a:prstGeom>
        </p:spPr>
        <p:txBody>
          <a:bodyPr wrap="square">
            <a:spAutoFit/>
          </a:bodyPr>
          <a:lstStyle/>
          <a:p>
            <a:pPr marL="91440" marR="128270">
              <a:lnSpc>
                <a:spcPct val="106800"/>
              </a:lnSpc>
              <a:spcBef>
                <a:spcPts val="190"/>
              </a:spcBef>
            </a:pPr>
            <a:r>
              <a:rPr lang="en-US" sz="2000" dirty="0">
                <a:latin typeface="Times New Roman"/>
                <a:cs typeface="Times New Roman"/>
              </a:rPr>
              <a:t>consists</a:t>
            </a:r>
            <a:r>
              <a:rPr lang="en-US" sz="2000" spc="-55" dirty="0">
                <a:latin typeface="Times New Roman"/>
                <a:cs typeface="Times New Roman"/>
              </a:rPr>
              <a:t> </a:t>
            </a:r>
            <a:r>
              <a:rPr lang="en-US" sz="2000" dirty="0">
                <a:latin typeface="Times New Roman"/>
                <a:cs typeface="Times New Roman"/>
              </a:rPr>
              <a:t>of</a:t>
            </a:r>
            <a:r>
              <a:rPr lang="en-US" sz="2000" spc="-15" dirty="0">
                <a:latin typeface="Times New Roman"/>
                <a:cs typeface="Times New Roman"/>
              </a:rPr>
              <a:t> </a:t>
            </a:r>
            <a:r>
              <a:rPr lang="en-US" sz="2000" dirty="0">
                <a:latin typeface="Times New Roman"/>
                <a:cs typeface="Times New Roman"/>
              </a:rPr>
              <a:t>the</a:t>
            </a:r>
            <a:r>
              <a:rPr lang="en-US" sz="2000" spc="-90" dirty="0">
                <a:latin typeface="Times New Roman"/>
                <a:cs typeface="Times New Roman"/>
              </a:rPr>
              <a:t> </a:t>
            </a:r>
            <a:r>
              <a:rPr lang="en-US" sz="2000" dirty="0">
                <a:latin typeface="Times New Roman"/>
                <a:cs typeface="Times New Roman"/>
              </a:rPr>
              <a:t>“information</a:t>
            </a:r>
            <a:r>
              <a:rPr lang="en-US" sz="2000" spc="-55" dirty="0">
                <a:latin typeface="Times New Roman"/>
                <a:cs typeface="Times New Roman"/>
              </a:rPr>
              <a:t> </a:t>
            </a:r>
            <a:r>
              <a:rPr lang="en-US" sz="2000" spc="-10" dirty="0">
                <a:latin typeface="Times New Roman"/>
                <a:cs typeface="Times New Roman"/>
              </a:rPr>
              <a:t>being </a:t>
            </a:r>
            <a:r>
              <a:rPr lang="en-US" sz="2000" dirty="0">
                <a:latin typeface="Times New Roman"/>
                <a:cs typeface="Times New Roman"/>
              </a:rPr>
              <a:t>explicitly</a:t>
            </a:r>
            <a:r>
              <a:rPr lang="en-US" sz="2000" spc="-100" dirty="0">
                <a:latin typeface="Times New Roman"/>
                <a:cs typeface="Times New Roman"/>
              </a:rPr>
              <a:t> </a:t>
            </a:r>
            <a:r>
              <a:rPr lang="en-US" sz="2000" dirty="0">
                <a:latin typeface="Times New Roman"/>
                <a:cs typeface="Times New Roman"/>
              </a:rPr>
              <a:t>discussed”</a:t>
            </a:r>
            <a:r>
              <a:rPr lang="en-US" sz="2000" spc="-55" dirty="0">
                <a:latin typeface="Times New Roman"/>
                <a:cs typeface="Times New Roman"/>
              </a:rPr>
              <a:t> </a:t>
            </a:r>
            <a:r>
              <a:rPr lang="en-US" sz="2000" dirty="0">
                <a:latin typeface="Times New Roman"/>
                <a:cs typeface="Times New Roman"/>
              </a:rPr>
              <a:t>The</a:t>
            </a:r>
            <a:r>
              <a:rPr lang="en-US" sz="2000" spc="40" dirty="0">
                <a:latin typeface="Times New Roman"/>
                <a:cs typeface="Times New Roman"/>
              </a:rPr>
              <a:t> </a:t>
            </a:r>
            <a:r>
              <a:rPr lang="en-US" sz="2000" dirty="0">
                <a:latin typeface="Times New Roman"/>
                <a:cs typeface="Times New Roman"/>
              </a:rPr>
              <a:t>content</a:t>
            </a:r>
            <a:r>
              <a:rPr lang="en-US" sz="2000" spc="-105" dirty="0">
                <a:latin typeface="Times New Roman"/>
                <a:cs typeface="Times New Roman"/>
              </a:rPr>
              <a:t> </a:t>
            </a:r>
            <a:r>
              <a:rPr lang="en-US" sz="2000" spc="-10" dirty="0">
                <a:latin typeface="Times New Roman"/>
                <a:cs typeface="Times New Roman"/>
              </a:rPr>
              <a:t>layer </a:t>
            </a:r>
            <a:r>
              <a:rPr lang="en-US" sz="2000" dirty="0">
                <a:latin typeface="Times New Roman"/>
                <a:cs typeface="Times New Roman"/>
              </a:rPr>
              <a:t>may</a:t>
            </a:r>
            <a:r>
              <a:rPr lang="en-US" sz="2000" spc="-10" dirty="0">
                <a:latin typeface="Times New Roman"/>
                <a:cs typeface="Times New Roman"/>
              </a:rPr>
              <a:t> </a:t>
            </a:r>
            <a:r>
              <a:rPr lang="en-US" sz="2000" dirty="0">
                <a:latin typeface="Times New Roman"/>
                <a:cs typeface="Times New Roman"/>
              </a:rPr>
              <a:t>include</a:t>
            </a:r>
            <a:r>
              <a:rPr lang="en-US" sz="2000" spc="-190" dirty="0">
                <a:latin typeface="Times New Roman"/>
                <a:cs typeface="Times New Roman"/>
              </a:rPr>
              <a:t> </a:t>
            </a:r>
            <a:r>
              <a:rPr lang="en-US" sz="2000" dirty="0">
                <a:latin typeface="Times New Roman"/>
                <a:cs typeface="Times New Roman"/>
              </a:rPr>
              <a:t>descriptive</a:t>
            </a:r>
            <a:r>
              <a:rPr lang="en-US" sz="2000" spc="35" dirty="0">
                <a:latin typeface="Times New Roman"/>
                <a:cs typeface="Times New Roman"/>
              </a:rPr>
              <a:t> </a:t>
            </a:r>
            <a:r>
              <a:rPr lang="en-US" sz="2000" spc="-10" dirty="0">
                <a:latin typeface="Times New Roman"/>
                <a:cs typeface="Times New Roman"/>
              </a:rPr>
              <a:t>information </a:t>
            </a:r>
            <a:r>
              <a:rPr lang="en-US" sz="2000" dirty="0">
                <a:latin typeface="Times New Roman"/>
                <a:cs typeface="Times New Roman"/>
              </a:rPr>
              <a:t>such</a:t>
            </a:r>
            <a:r>
              <a:rPr lang="en-US" sz="2000" spc="-95" dirty="0">
                <a:latin typeface="Times New Roman"/>
                <a:cs typeface="Times New Roman"/>
              </a:rPr>
              <a:t> </a:t>
            </a:r>
            <a:r>
              <a:rPr lang="en-US" sz="2000" dirty="0">
                <a:latin typeface="Times New Roman"/>
                <a:cs typeface="Times New Roman"/>
              </a:rPr>
              <a:t>as</a:t>
            </a:r>
            <a:r>
              <a:rPr lang="en-US" sz="2000" spc="-15" dirty="0">
                <a:latin typeface="Times New Roman"/>
                <a:cs typeface="Times New Roman"/>
              </a:rPr>
              <a:t> </a:t>
            </a:r>
            <a:r>
              <a:rPr lang="en-US" sz="2000" dirty="0">
                <a:latin typeface="Times New Roman"/>
                <a:cs typeface="Times New Roman"/>
              </a:rPr>
              <a:t>the</a:t>
            </a:r>
            <a:r>
              <a:rPr lang="en-US" sz="2000" spc="-120" dirty="0">
                <a:latin typeface="Times New Roman"/>
                <a:cs typeface="Times New Roman"/>
              </a:rPr>
              <a:t> </a:t>
            </a:r>
            <a:r>
              <a:rPr lang="en-US" sz="2000" dirty="0">
                <a:latin typeface="Times New Roman"/>
                <a:cs typeface="Times New Roman"/>
              </a:rPr>
              <a:t>time</a:t>
            </a:r>
            <a:r>
              <a:rPr lang="en-US" sz="2000" spc="25" dirty="0">
                <a:latin typeface="Times New Roman"/>
                <a:cs typeface="Times New Roman"/>
              </a:rPr>
              <a:t> </a:t>
            </a:r>
            <a:r>
              <a:rPr lang="en-US" sz="2000" dirty="0">
                <a:latin typeface="Times New Roman"/>
                <a:cs typeface="Times New Roman"/>
              </a:rPr>
              <a:t>of</a:t>
            </a:r>
            <a:r>
              <a:rPr lang="en-US" sz="2000" spc="-55" dirty="0">
                <a:latin typeface="Times New Roman"/>
                <a:cs typeface="Times New Roman"/>
              </a:rPr>
              <a:t> </a:t>
            </a:r>
            <a:r>
              <a:rPr lang="en-US" sz="2000" dirty="0">
                <a:latin typeface="Times New Roman"/>
                <a:cs typeface="Times New Roman"/>
              </a:rPr>
              <a:t>a</a:t>
            </a:r>
            <a:r>
              <a:rPr lang="en-US" sz="2000" spc="25" dirty="0">
                <a:latin typeface="Times New Roman"/>
                <a:cs typeface="Times New Roman"/>
              </a:rPr>
              <a:t> </a:t>
            </a:r>
            <a:r>
              <a:rPr lang="en-US" sz="2000" dirty="0">
                <a:latin typeface="Times New Roman"/>
                <a:cs typeface="Times New Roman"/>
              </a:rPr>
              <a:t>meeting,</a:t>
            </a:r>
            <a:r>
              <a:rPr lang="en-US" sz="2000" spc="40" dirty="0">
                <a:latin typeface="Times New Roman"/>
                <a:cs typeface="Times New Roman"/>
              </a:rPr>
              <a:t> </a:t>
            </a:r>
            <a:r>
              <a:rPr lang="en-US" sz="2000" dirty="0">
                <a:latin typeface="Times New Roman"/>
                <a:cs typeface="Times New Roman"/>
              </a:rPr>
              <a:t>a</a:t>
            </a:r>
            <a:r>
              <a:rPr lang="en-US" sz="2000" spc="-45" dirty="0">
                <a:latin typeface="Times New Roman"/>
                <a:cs typeface="Times New Roman"/>
              </a:rPr>
              <a:t> </a:t>
            </a:r>
            <a:r>
              <a:rPr lang="en-US" sz="2000" spc="-10" dirty="0">
                <a:latin typeface="Times New Roman"/>
                <a:cs typeface="Times New Roman"/>
              </a:rPr>
              <a:t>project </a:t>
            </a:r>
            <a:r>
              <a:rPr lang="en-US" sz="2000" dirty="0">
                <a:latin typeface="Times New Roman"/>
                <a:cs typeface="Times New Roman"/>
              </a:rPr>
              <a:t>due</a:t>
            </a:r>
            <a:r>
              <a:rPr lang="en-US" sz="2000" spc="-65" dirty="0">
                <a:latin typeface="Times New Roman"/>
                <a:cs typeface="Times New Roman"/>
              </a:rPr>
              <a:t> </a:t>
            </a:r>
            <a:r>
              <a:rPr lang="en-US" sz="2000" dirty="0">
                <a:latin typeface="Times New Roman"/>
                <a:cs typeface="Times New Roman"/>
              </a:rPr>
              <a:t>date,</a:t>
            </a:r>
            <a:r>
              <a:rPr lang="en-US" sz="2000" spc="-50" dirty="0">
                <a:latin typeface="Times New Roman"/>
                <a:cs typeface="Times New Roman"/>
              </a:rPr>
              <a:t> </a:t>
            </a:r>
            <a:r>
              <a:rPr lang="en-US" sz="2000" dirty="0">
                <a:latin typeface="Times New Roman"/>
                <a:cs typeface="Times New Roman"/>
              </a:rPr>
              <a:t>or</a:t>
            </a:r>
            <a:r>
              <a:rPr lang="en-US" sz="2000" spc="25" dirty="0">
                <a:latin typeface="Times New Roman"/>
                <a:cs typeface="Times New Roman"/>
              </a:rPr>
              <a:t> </a:t>
            </a:r>
            <a:r>
              <a:rPr lang="en-US" sz="2000" dirty="0">
                <a:latin typeface="Times New Roman"/>
                <a:cs typeface="Times New Roman"/>
              </a:rPr>
              <a:t>the</a:t>
            </a:r>
            <a:r>
              <a:rPr lang="en-US" sz="2000" spc="-65" dirty="0">
                <a:latin typeface="Times New Roman"/>
                <a:cs typeface="Times New Roman"/>
              </a:rPr>
              <a:t> </a:t>
            </a:r>
            <a:r>
              <a:rPr lang="en-US" sz="2000" dirty="0">
                <a:latin typeface="Times New Roman"/>
                <a:cs typeface="Times New Roman"/>
              </a:rPr>
              <a:t>names</a:t>
            </a:r>
            <a:r>
              <a:rPr lang="en-US" sz="2000" spc="-25" dirty="0">
                <a:latin typeface="Times New Roman"/>
                <a:cs typeface="Times New Roman"/>
              </a:rPr>
              <a:t> </a:t>
            </a:r>
            <a:r>
              <a:rPr lang="en-US" sz="2000" dirty="0">
                <a:latin typeface="Times New Roman"/>
                <a:cs typeface="Times New Roman"/>
              </a:rPr>
              <a:t>of</a:t>
            </a:r>
            <a:r>
              <a:rPr lang="en-US" sz="2000" spc="15" dirty="0">
                <a:latin typeface="Times New Roman"/>
                <a:cs typeface="Times New Roman"/>
              </a:rPr>
              <a:t> </a:t>
            </a:r>
            <a:r>
              <a:rPr lang="en-US" sz="2000" dirty="0">
                <a:latin typeface="Times New Roman"/>
                <a:cs typeface="Times New Roman"/>
              </a:rPr>
              <a:t>the</a:t>
            </a:r>
            <a:r>
              <a:rPr lang="en-US" sz="2000" spc="-60" dirty="0">
                <a:latin typeface="Times New Roman"/>
                <a:cs typeface="Times New Roman"/>
              </a:rPr>
              <a:t> </a:t>
            </a:r>
            <a:r>
              <a:rPr lang="en-US" sz="2000" spc="-10" dirty="0">
                <a:latin typeface="Times New Roman"/>
                <a:cs typeface="Times New Roman"/>
              </a:rPr>
              <a:t>coworkers </a:t>
            </a:r>
            <a:r>
              <a:rPr lang="en-US" sz="2000" dirty="0">
                <a:latin typeface="Times New Roman"/>
                <a:cs typeface="Times New Roman"/>
              </a:rPr>
              <a:t>assigned</a:t>
            </a:r>
            <a:r>
              <a:rPr lang="en-US" sz="2000" spc="15" dirty="0">
                <a:latin typeface="Times New Roman"/>
                <a:cs typeface="Times New Roman"/>
              </a:rPr>
              <a:t> </a:t>
            </a:r>
            <a:r>
              <a:rPr lang="en-US" sz="2000" dirty="0">
                <a:latin typeface="Times New Roman"/>
                <a:cs typeface="Times New Roman"/>
              </a:rPr>
              <a:t>to</a:t>
            </a:r>
            <a:r>
              <a:rPr lang="en-US" sz="2000" spc="-50" dirty="0">
                <a:latin typeface="Times New Roman"/>
                <a:cs typeface="Times New Roman"/>
              </a:rPr>
              <a:t> </a:t>
            </a:r>
            <a:r>
              <a:rPr lang="en-US" sz="2000" dirty="0">
                <a:latin typeface="Times New Roman"/>
                <a:cs typeface="Times New Roman"/>
              </a:rPr>
              <a:t>a</a:t>
            </a:r>
            <a:r>
              <a:rPr lang="en-US" sz="2000" spc="-75" dirty="0">
                <a:latin typeface="Times New Roman"/>
                <a:cs typeface="Times New Roman"/>
              </a:rPr>
              <a:t> </a:t>
            </a:r>
            <a:r>
              <a:rPr lang="en-US" sz="2000" dirty="0">
                <a:latin typeface="Times New Roman"/>
                <a:cs typeface="Times New Roman"/>
              </a:rPr>
              <a:t>team.</a:t>
            </a:r>
            <a:r>
              <a:rPr lang="en-US" sz="2000" spc="-125" dirty="0">
                <a:latin typeface="Times New Roman"/>
                <a:cs typeface="Times New Roman"/>
              </a:rPr>
              <a:t> </a:t>
            </a:r>
            <a:r>
              <a:rPr lang="en-US" sz="2000" spc="-50" dirty="0">
                <a:latin typeface="Times New Roman"/>
                <a:cs typeface="Times New Roman"/>
              </a:rPr>
              <a:t>You</a:t>
            </a:r>
            <a:r>
              <a:rPr lang="en-US" sz="2000" spc="-45" dirty="0">
                <a:latin typeface="Times New Roman"/>
                <a:cs typeface="Times New Roman"/>
              </a:rPr>
              <a:t> </a:t>
            </a:r>
            <a:r>
              <a:rPr lang="en-US" sz="2000" spc="-10" dirty="0">
                <a:latin typeface="Times New Roman"/>
                <a:cs typeface="Times New Roman"/>
              </a:rPr>
              <a:t>exchange </a:t>
            </a:r>
            <a:r>
              <a:rPr lang="en-US" sz="2000" dirty="0">
                <a:latin typeface="Times New Roman"/>
                <a:cs typeface="Times New Roman"/>
              </a:rPr>
              <a:t>content</a:t>
            </a:r>
            <a:r>
              <a:rPr lang="en-US" sz="2000" spc="-185" dirty="0">
                <a:latin typeface="Times New Roman"/>
                <a:cs typeface="Times New Roman"/>
              </a:rPr>
              <a:t> </a:t>
            </a:r>
            <a:r>
              <a:rPr lang="en-US" sz="2000" dirty="0">
                <a:latin typeface="Times New Roman"/>
                <a:cs typeface="Times New Roman"/>
              </a:rPr>
              <a:t>with</a:t>
            </a:r>
            <a:r>
              <a:rPr lang="en-US" sz="2000" spc="90" dirty="0">
                <a:latin typeface="Times New Roman"/>
                <a:cs typeface="Times New Roman"/>
              </a:rPr>
              <a:t> </a:t>
            </a:r>
            <a:r>
              <a:rPr lang="en-US" sz="2000" dirty="0">
                <a:latin typeface="Times New Roman"/>
                <a:cs typeface="Times New Roman"/>
              </a:rPr>
              <a:t>others</a:t>
            </a:r>
            <a:r>
              <a:rPr lang="en-US" sz="2000" spc="-85" dirty="0">
                <a:latin typeface="Times New Roman"/>
                <a:cs typeface="Times New Roman"/>
              </a:rPr>
              <a:t> </a:t>
            </a:r>
            <a:r>
              <a:rPr lang="en-US" sz="2000" dirty="0">
                <a:latin typeface="Times New Roman"/>
                <a:cs typeface="Times New Roman"/>
              </a:rPr>
              <a:t>to</a:t>
            </a:r>
            <a:r>
              <a:rPr lang="en-US" sz="2000" spc="-5" dirty="0">
                <a:latin typeface="Times New Roman"/>
                <a:cs typeface="Times New Roman"/>
              </a:rPr>
              <a:t> </a:t>
            </a:r>
            <a:r>
              <a:rPr lang="en-US" sz="2000" dirty="0">
                <a:latin typeface="Times New Roman"/>
                <a:cs typeface="Times New Roman"/>
              </a:rPr>
              <a:t>function</a:t>
            </a:r>
            <a:r>
              <a:rPr lang="en-US" sz="2000" spc="-90" dirty="0">
                <a:latin typeface="Times New Roman"/>
                <a:cs typeface="Times New Roman"/>
              </a:rPr>
              <a:t> </a:t>
            </a:r>
            <a:r>
              <a:rPr lang="en-US" sz="2000" spc="-25" dirty="0">
                <a:latin typeface="Times New Roman"/>
                <a:cs typeface="Times New Roman"/>
              </a:rPr>
              <a:t>and </a:t>
            </a:r>
            <a:r>
              <a:rPr lang="en-US" sz="2000" dirty="0">
                <a:latin typeface="Times New Roman"/>
                <a:cs typeface="Times New Roman"/>
              </a:rPr>
              <a:t>retrieve</a:t>
            </a:r>
            <a:r>
              <a:rPr lang="en-US" sz="2000" spc="-20" dirty="0">
                <a:latin typeface="Times New Roman"/>
                <a:cs typeface="Times New Roman"/>
              </a:rPr>
              <a:t> </a:t>
            </a:r>
            <a:r>
              <a:rPr lang="en-US" sz="2000" dirty="0">
                <a:latin typeface="Times New Roman"/>
                <a:cs typeface="Times New Roman"/>
              </a:rPr>
              <a:t>basic</a:t>
            </a:r>
            <a:r>
              <a:rPr lang="en-US" sz="2000" spc="-85" dirty="0">
                <a:latin typeface="Times New Roman"/>
                <a:cs typeface="Times New Roman"/>
              </a:rPr>
              <a:t> </a:t>
            </a:r>
            <a:r>
              <a:rPr lang="en-US" sz="2000" spc="-10" dirty="0">
                <a:latin typeface="Times New Roman"/>
                <a:cs typeface="Times New Roman"/>
              </a:rPr>
              <a:t>information.</a:t>
            </a:r>
            <a:endParaRPr lang="en-US" sz="2000" dirty="0">
              <a:latin typeface="Times New Roman"/>
              <a:cs typeface="Times New Roman"/>
            </a:endParaRPr>
          </a:p>
        </p:txBody>
      </p:sp>
      <p:sp>
        <p:nvSpPr>
          <p:cNvPr id="13" name="Rectangle 12"/>
          <p:cNvSpPr/>
          <p:nvPr/>
        </p:nvSpPr>
        <p:spPr>
          <a:xfrm>
            <a:off x="4399244" y="1614985"/>
            <a:ext cx="3908707" cy="1938992"/>
          </a:xfrm>
          <a:prstGeom prst="rect">
            <a:avLst/>
          </a:prstGeom>
        </p:spPr>
        <p:txBody>
          <a:bodyPr wrap="square">
            <a:spAutoFit/>
          </a:bodyPr>
          <a:lstStyle/>
          <a:p>
            <a:pPr algn="r" rtl="1"/>
            <a:r>
              <a:rPr lang="ar-EG" sz="2000" dirty="0"/>
              <a:t>تتكون من "المعلومات التي تتم مناقشتها صراحةً" وقد تتضمن طبقة المحتوى معلومات وصفية مثل وقت الاجتماع أو تاريخ استحقاق المشروع أو أسماء زملاء العمل المعينين في فريق. يمكنك تبادل المحتوى مع الآخرين للعمل واسترجاع المعلومات الأساسية.</a:t>
            </a:r>
            <a:endParaRPr lang="en-US" sz="2000" dirty="0"/>
          </a:p>
        </p:txBody>
      </p:sp>
      <p:sp>
        <p:nvSpPr>
          <p:cNvPr id="6" name="Rectangle 5"/>
          <p:cNvSpPr/>
          <p:nvPr/>
        </p:nvSpPr>
        <p:spPr>
          <a:xfrm>
            <a:off x="2323019" y="24740"/>
            <a:ext cx="5357236" cy="400110"/>
          </a:xfrm>
          <a:prstGeom prst="rect">
            <a:avLst/>
          </a:prstGeom>
        </p:spPr>
        <p:txBody>
          <a:bodyPr wrap="none">
            <a:spAutoFit/>
          </a:bodyPr>
          <a:lstStyle/>
          <a:p>
            <a:pPr marL="93980" algn="ctr">
              <a:lnSpc>
                <a:spcPct val="100000"/>
              </a:lnSpc>
              <a:spcBef>
                <a:spcPts val="215"/>
              </a:spcBef>
            </a:pPr>
            <a:r>
              <a:rPr lang="en-US" sz="2000" b="1" dirty="0"/>
              <a:t>Layers of verbal and non-verbal </a:t>
            </a:r>
            <a:r>
              <a:rPr lang="en-US" sz="2000" b="1" spc="-10" dirty="0"/>
              <a:t>Communication</a:t>
            </a:r>
            <a:endParaRPr lang="en-US" sz="2000" b="1" dirty="0"/>
          </a:p>
        </p:txBody>
      </p:sp>
      <p:sp>
        <p:nvSpPr>
          <p:cNvPr id="17"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Rectangle 7"/>
          <p:cNvSpPr/>
          <p:nvPr/>
        </p:nvSpPr>
        <p:spPr>
          <a:xfrm>
            <a:off x="8170878" y="79526"/>
            <a:ext cx="2820003" cy="369332"/>
          </a:xfrm>
          <a:prstGeom prst="rect">
            <a:avLst/>
          </a:prstGeom>
        </p:spPr>
        <p:txBody>
          <a:bodyPr wrap="none">
            <a:spAutoFit/>
          </a:bodyPr>
          <a:lstStyle/>
          <a:p>
            <a:r>
              <a:rPr lang="en-US" b="1" dirty="0" err="1"/>
              <a:t>طبقات</a:t>
            </a:r>
            <a:r>
              <a:rPr lang="en-US" b="1" dirty="0"/>
              <a:t> </a:t>
            </a:r>
            <a:r>
              <a:rPr lang="en-US" b="1" dirty="0" err="1"/>
              <a:t>التواصل</a:t>
            </a:r>
            <a:r>
              <a:rPr lang="en-US" b="1" dirty="0"/>
              <a:t> </a:t>
            </a:r>
            <a:r>
              <a:rPr lang="en-US" b="1" dirty="0" err="1"/>
              <a:t>اللفظي</a:t>
            </a:r>
            <a:r>
              <a:rPr lang="en-US" b="1" dirty="0"/>
              <a:t> </a:t>
            </a:r>
            <a:r>
              <a:rPr lang="en-US" b="1" dirty="0" err="1"/>
              <a:t>وغير</a:t>
            </a:r>
            <a:r>
              <a:rPr lang="en-US" b="1" dirty="0"/>
              <a:t> </a:t>
            </a:r>
            <a:r>
              <a:rPr lang="en-US" b="1" dirty="0" err="1"/>
              <a:t>اللفظي</a:t>
            </a:r>
            <a:endParaRPr lang="en-US" b="1" dirty="0"/>
          </a:p>
        </p:txBody>
      </p:sp>
    </p:spTree>
    <p:extLst>
      <p:ext uri="{BB962C8B-B14F-4D97-AF65-F5344CB8AC3E}">
        <p14:creationId xmlns:p14="http://schemas.microsoft.com/office/powerpoint/2010/main" val="47095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231" y="1080285"/>
            <a:ext cx="4348480" cy="476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2552" y="1047086"/>
            <a:ext cx="3858406" cy="4794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0944" y="661422"/>
            <a:ext cx="2290563" cy="400110"/>
          </a:xfrm>
          <a:prstGeom prst="rect">
            <a:avLst/>
          </a:prstGeom>
        </p:spPr>
        <p:txBody>
          <a:bodyPr wrap="none">
            <a:spAutoFit/>
          </a:bodyPr>
          <a:lstStyle/>
          <a:p>
            <a:pPr marL="94615">
              <a:lnSpc>
                <a:spcPct val="100000"/>
              </a:lnSpc>
              <a:spcBef>
                <a:spcPts val="320"/>
              </a:spcBef>
            </a:pPr>
            <a:r>
              <a:rPr lang="en-US" sz="2000" b="1" dirty="0">
                <a:latin typeface="Times New Roman"/>
                <a:cs typeface="Times New Roman"/>
              </a:rPr>
              <a:t>The</a:t>
            </a:r>
            <a:r>
              <a:rPr lang="en-US" sz="2000" b="1" spc="-15" dirty="0">
                <a:latin typeface="Times New Roman"/>
                <a:cs typeface="Times New Roman"/>
              </a:rPr>
              <a:t> </a:t>
            </a:r>
            <a:r>
              <a:rPr lang="en-US" sz="2000" b="1" dirty="0">
                <a:latin typeface="Times New Roman"/>
                <a:cs typeface="Times New Roman"/>
              </a:rPr>
              <a:t>rational</a:t>
            </a:r>
            <a:r>
              <a:rPr lang="en-US" sz="2000" b="1" spc="10" dirty="0">
                <a:latin typeface="Times New Roman"/>
                <a:cs typeface="Times New Roman"/>
              </a:rPr>
              <a:t> </a:t>
            </a:r>
            <a:r>
              <a:rPr lang="en-US" sz="2000" b="1" spc="-10" dirty="0">
                <a:latin typeface="Times New Roman"/>
                <a:cs typeface="Times New Roman"/>
              </a:rPr>
              <a:t>layer.</a:t>
            </a:r>
            <a:endParaRPr lang="en-US" sz="2000" dirty="0">
              <a:latin typeface="Times New Roman"/>
              <a:cs typeface="Times New Roman"/>
            </a:endParaRPr>
          </a:p>
        </p:txBody>
      </p:sp>
      <p:sp>
        <p:nvSpPr>
          <p:cNvPr id="11" name="Rectangle 10"/>
          <p:cNvSpPr/>
          <p:nvPr/>
        </p:nvSpPr>
        <p:spPr>
          <a:xfrm>
            <a:off x="6530718" y="661422"/>
            <a:ext cx="1519968" cy="400110"/>
          </a:xfrm>
          <a:prstGeom prst="rect">
            <a:avLst/>
          </a:prstGeom>
        </p:spPr>
        <p:txBody>
          <a:bodyPr wrap="none">
            <a:spAutoFit/>
          </a:bodyPr>
          <a:lstStyle/>
          <a:p>
            <a:pPr algn="r" rtl="1">
              <a:spcAft>
                <a:spcPts val="400"/>
              </a:spcAft>
            </a:pPr>
            <a:r>
              <a:rPr lang="ar-EG" sz="2000" b="1" dirty="0">
                <a:latin typeface="Times New Roman" panose="02020603050405020304" pitchFamily="18" charset="0"/>
                <a:ea typeface="Calibri" panose="020F0502020204030204" pitchFamily="34" charset="0"/>
                <a:cs typeface="Times New Roman" panose="02020603050405020304" pitchFamily="18" charset="0"/>
              </a:rPr>
              <a:t>الطبقة </a:t>
            </a:r>
            <a:r>
              <a:rPr lang="ar-EG" sz="2000" b="1" dirty="0" smtClean="0">
                <a:latin typeface="Times New Roman" panose="02020603050405020304" pitchFamily="18" charset="0"/>
                <a:ea typeface="Calibri" panose="020F0502020204030204" pitchFamily="34" charset="0"/>
                <a:cs typeface="Times New Roman" panose="02020603050405020304" pitchFamily="18" charset="0"/>
              </a:rPr>
              <a:t>العقلانية:</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2390" y="1496952"/>
            <a:ext cx="4326013" cy="2074927"/>
          </a:xfrm>
          <a:prstGeom prst="rect">
            <a:avLst/>
          </a:prstGeom>
        </p:spPr>
        <p:txBody>
          <a:bodyPr wrap="square">
            <a:spAutoFit/>
          </a:bodyPr>
          <a:lstStyle/>
          <a:p>
            <a:pPr marL="94615" marR="270510">
              <a:lnSpc>
                <a:spcPct val="107700"/>
              </a:lnSpc>
              <a:spcBef>
                <a:spcPts val="165"/>
              </a:spcBef>
            </a:pPr>
            <a:r>
              <a:rPr lang="en-US" sz="2000" dirty="0">
                <a:latin typeface="Times New Roman"/>
                <a:cs typeface="Times New Roman"/>
              </a:rPr>
              <a:t>The</a:t>
            </a:r>
            <a:r>
              <a:rPr lang="en-US" sz="2000" spc="5" dirty="0">
                <a:latin typeface="Times New Roman"/>
                <a:cs typeface="Times New Roman"/>
              </a:rPr>
              <a:t> </a:t>
            </a:r>
            <a:r>
              <a:rPr lang="en-US" sz="2000" dirty="0">
                <a:latin typeface="Times New Roman"/>
                <a:cs typeface="Times New Roman"/>
              </a:rPr>
              <a:t>relational</a:t>
            </a:r>
            <a:r>
              <a:rPr lang="en-US" sz="2000" spc="20" dirty="0">
                <a:latin typeface="Times New Roman"/>
                <a:cs typeface="Times New Roman"/>
              </a:rPr>
              <a:t> </a:t>
            </a:r>
            <a:r>
              <a:rPr lang="en-US" sz="2000" dirty="0">
                <a:latin typeface="Times New Roman"/>
                <a:cs typeface="Times New Roman"/>
              </a:rPr>
              <a:t>layer</a:t>
            </a:r>
            <a:r>
              <a:rPr lang="en-US" sz="2000" spc="-5" dirty="0">
                <a:latin typeface="Times New Roman"/>
                <a:cs typeface="Times New Roman"/>
              </a:rPr>
              <a:t> </a:t>
            </a:r>
            <a:r>
              <a:rPr lang="en-US" sz="2000" dirty="0">
                <a:latin typeface="Times New Roman"/>
                <a:cs typeface="Times New Roman"/>
              </a:rPr>
              <a:t>reveals</a:t>
            </a:r>
            <a:r>
              <a:rPr lang="en-US" sz="2000" spc="-30" dirty="0">
                <a:latin typeface="Times New Roman"/>
                <a:cs typeface="Times New Roman"/>
              </a:rPr>
              <a:t> </a:t>
            </a:r>
            <a:r>
              <a:rPr lang="en-US" sz="2000" dirty="0">
                <a:latin typeface="Times New Roman"/>
                <a:cs typeface="Times New Roman"/>
              </a:rPr>
              <a:t>“how</a:t>
            </a:r>
            <a:r>
              <a:rPr lang="en-US" sz="2000" spc="-105" dirty="0">
                <a:latin typeface="Times New Roman"/>
                <a:cs typeface="Times New Roman"/>
              </a:rPr>
              <a:t> </a:t>
            </a:r>
            <a:r>
              <a:rPr lang="en-US" sz="2000" spc="-25" dirty="0">
                <a:latin typeface="Times New Roman"/>
                <a:cs typeface="Times New Roman"/>
              </a:rPr>
              <a:t>you </a:t>
            </a:r>
            <a:r>
              <a:rPr lang="en-US" sz="2000" dirty="0">
                <a:latin typeface="Times New Roman"/>
                <a:cs typeface="Times New Roman"/>
              </a:rPr>
              <a:t>feel</a:t>
            </a:r>
            <a:r>
              <a:rPr lang="en-US" sz="2000" spc="-30" dirty="0">
                <a:latin typeface="Times New Roman"/>
                <a:cs typeface="Times New Roman"/>
              </a:rPr>
              <a:t> </a:t>
            </a:r>
            <a:r>
              <a:rPr lang="en-US" sz="2000" dirty="0">
                <a:latin typeface="Times New Roman"/>
                <a:cs typeface="Times New Roman"/>
              </a:rPr>
              <a:t>about</a:t>
            </a:r>
            <a:r>
              <a:rPr lang="en-US" sz="2000" spc="-45" dirty="0">
                <a:latin typeface="Times New Roman"/>
                <a:cs typeface="Times New Roman"/>
              </a:rPr>
              <a:t> </a:t>
            </a:r>
            <a:r>
              <a:rPr lang="en-US" sz="2000" dirty="0">
                <a:latin typeface="Times New Roman"/>
                <a:cs typeface="Times New Roman"/>
              </a:rPr>
              <a:t>the</a:t>
            </a:r>
            <a:r>
              <a:rPr lang="en-US" sz="2000" spc="45" dirty="0">
                <a:latin typeface="Times New Roman"/>
                <a:cs typeface="Times New Roman"/>
              </a:rPr>
              <a:t> </a:t>
            </a:r>
            <a:r>
              <a:rPr lang="en-US" sz="2000" dirty="0">
                <a:latin typeface="Times New Roman"/>
                <a:cs typeface="Times New Roman"/>
              </a:rPr>
              <a:t>other</a:t>
            </a:r>
            <a:r>
              <a:rPr lang="en-US" sz="2000" spc="-55" dirty="0">
                <a:latin typeface="Times New Roman"/>
                <a:cs typeface="Times New Roman"/>
              </a:rPr>
              <a:t> </a:t>
            </a:r>
            <a:r>
              <a:rPr lang="en-US" sz="2000" dirty="0">
                <a:latin typeface="Times New Roman"/>
                <a:cs typeface="Times New Roman"/>
              </a:rPr>
              <a:t>person;</a:t>
            </a:r>
            <a:r>
              <a:rPr lang="en-US" sz="2000" spc="45" dirty="0">
                <a:latin typeface="Times New Roman"/>
                <a:cs typeface="Times New Roman"/>
              </a:rPr>
              <a:t> </a:t>
            </a:r>
            <a:r>
              <a:rPr lang="en-US" sz="2000" spc="-10" dirty="0">
                <a:latin typeface="Times New Roman"/>
                <a:cs typeface="Times New Roman"/>
              </a:rPr>
              <a:t>whether </a:t>
            </a:r>
            <a:r>
              <a:rPr lang="en-US" sz="2000" dirty="0">
                <a:latin typeface="Times New Roman"/>
                <a:cs typeface="Times New Roman"/>
              </a:rPr>
              <a:t>you</a:t>
            </a:r>
            <a:r>
              <a:rPr lang="en-US" sz="2000" spc="-50" dirty="0">
                <a:latin typeface="Times New Roman"/>
                <a:cs typeface="Times New Roman"/>
              </a:rPr>
              <a:t> </a:t>
            </a:r>
            <a:r>
              <a:rPr lang="en-US" sz="2000" dirty="0">
                <a:latin typeface="Times New Roman"/>
                <a:cs typeface="Times New Roman"/>
              </a:rPr>
              <a:t>like</a:t>
            </a:r>
            <a:r>
              <a:rPr lang="en-US" sz="2000" spc="40" dirty="0">
                <a:latin typeface="Times New Roman"/>
                <a:cs typeface="Times New Roman"/>
              </a:rPr>
              <a:t> </a:t>
            </a:r>
            <a:r>
              <a:rPr lang="en-US" sz="2000" dirty="0">
                <a:latin typeface="Times New Roman"/>
                <a:cs typeface="Times New Roman"/>
              </a:rPr>
              <a:t>or</a:t>
            </a:r>
            <a:r>
              <a:rPr lang="en-US" sz="2000" spc="-35" dirty="0">
                <a:latin typeface="Times New Roman"/>
                <a:cs typeface="Times New Roman"/>
              </a:rPr>
              <a:t> </a:t>
            </a:r>
            <a:r>
              <a:rPr lang="en-US" sz="2000" dirty="0">
                <a:latin typeface="Times New Roman"/>
                <a:cs typeface="Times New Roman"/>
              </a:rPr>
              <a:t>dislike</a:t>
            </a:r>
            <a:r>
              <a:rPr lang="en-US" sz="2000" spc="114" dirty="0">
                <a:latin typeface="Times New Roman"/>
                <a:cs typeface="Times New Roman"/>
              </a:rPr>
              <a:t> </a:t>
            </a:r>
            <a:r>
              <a:rPr lang="en-US" sz="2000" dirty="0">
                <a:latin typeface="Times New Roman"/>
                <a:cs typeface="Times New Roman"/>
              </a:rPr>
              <a:t>the</a:t>
            </a:r>
            <a:r>
              <a:rPr lang="en-US" sz="2000" spc="-90" dirty="0">
                <a:latin typeface="Times New Roman"/>
                <a:cs typeface="Times New Roman"/>
              </a:rPr>
              <a:t> </a:t>
            </a:r>
            <a:r>
              <a:rPr lang="en-US" sz="2000" dirty="0">
                <a:latin typeface="Times New Roman"/>
                <a:cs typeface="Times New Roman"/>
              </a:rPr>
              <a:t>other</a:t>
            </a:r>
            <a:r>
              <a:rPr lang="en-US" sz="2000" spc="-35" dirty="0">
                <a:latin typeface="Times New Roman"/>
                <a:cs typeface="Times New Roman"/>
              </a:rPr>
              <a:t> </a:t>
            </a:r>
            <a:r>
              <a:rPr lang="en-US" sz="2000" spc="-10" dirty="0">
                <a:latin typeface="Times New Roman"/>
                <a:cs typeface="Times New Roman"/>
              </a:rPr>
              <a:t>person, </a:t>
            </a:r>
            <a:r>
              <a:rPr lang="en-US" sz="2000" dirty="0">
                <a:latin typeface="Times New Roman"/>
                <a:cs typeface="Times New Roman"/>
              </a:rPr>
              <a:t>feel</a:t>
            </a:r>
            <a:r>
              <a:rPr lang="en-US" sz="2000" spc="-55" dirty="0">
                <a:latin typeface="Times New Roman"/>
                <a:cs typeface="Times New Roman"/>
              </a:rPr>
              <a:t> </a:t>
            </a:r>
            <a:r>
              <a:rPr lang="en-US" sz="2000" dirty="0">
                <a:latin typeface="Times New Roman"/>
                <a:cs typeface="Times New Roman"/>
              </a:rPr>
              <a:t>in</a:t>
            </a:r>
            <a:r>
              <a:rPr lang="en-US" sz="2000" spc="70" dirty="0">
                <a:latin typeface="Times New Roman"/>
                <a:cs typeface="Times New Roman"/>
              </a:rPr>
              <a:t> </a:t>
            </a:r>
            <a:r>
              <a:rPr lang="en-US" sz="2000" dirty="0">
                <a:latin typeface="Times New Roman"/>
                <a:cs typeface="Times New Roman"/>
              </a:rPr>
              <a:t>control</a:t>
            </a:r>
            <a:r>
              <a:rPr lang="en-US" sz="2000" spc="-60" dirty="0">
                <a:latin typeface="Times New Roman"/>
                <a:cs typeface="Times New Roman"/>
              </a:rPr>
              <a:t> </a:t>
            </a:r>
            <a:r>
              <a:rPr lang="en-US" sz="2000" dirty="0">
                <a:latin typeface="Times New Roman"/>
                <a:cs typeface="Times New Roman"/>
              </a:rPr>
              <a:t>or subordinate, </a:t>
            </a:r>
            <a:r>
              <a:rPr lang="en-US" sz="2000" spc="-20" dirty="0">
                <a:latin typeface="Times New Roman"/>
                <a:cs typeface="Times New Roman"/>
              </a:rPr>
              <a:t>feel</a:t>
            </a:r>
            <a:endParaRPr lang="en-US" sz="2000" dirty="0">
              <a:latin typeface="Times New Roman"/>
              <a:cs typeface="Times New Roman"/>
            </a:endParaRPr>
          </a:p>
          <a:p>
            <a:pPr marL="94615">
              <a:lnSpc>
                <a:spcPct val="100000"/>
              </a:lnSpc>
              <a:spcBef>
                <a:spcPts val="95"/>
              </a:spcBef>
            </a:pPr>
            <a:r>
              <a:rPr lang="en-US" sz="2000" dirty="0">
                <a:latin typeface="Times New Roman"/>
                <a:cs typeface="Times New Roman"/>
              </a:rPr>
              <a:t>comfortable</a:t>
            </a:r>
            <a:r>
              <a:rPr lang="en-US" sz="2000" spc="-20" dirty="0">
                <a:latin typeface="Times New Roman"/>
                <a:cs typeface="Times New Roman"/>
              </a:rPr>
              <a:t> </a:t>
            </a:r>
            <a:r>
              <a:rPr lang="en-US" sz="2000" dirty="0">
                <a:latin typeface="Times New Roman"/>
                <a:cs typeface="Times New Roman"/>
              </a:rPr>
              <a:t>or</a:t>
            </a:r>
            <a:r>
              <a:rPr lang="en-US" sz="2000" spc="-25" dirty="0">
                <a:latin typeface="Times New Roman"/>
                <a:cs typeface="Times New Roman"/>
              </a:rPr>
              <a:t> </a:t>
            </a:r>
            <a:r>
              <a:rPr lang="en-US" sz="2000" dirty="0">
                <a:latin typeface="Times New Roman"/>
                <a:cs typeface="Times New Roman"/>
              </a:rPr>
              <a:t>anxious,</a:t>
            </a:r>
            <a:r>
              <a:rPr lang="en-US" sz="2000" spc="40" dirty="0">
                <a:latin typeface="Times New Roman"/>
                <a:cs typeface="Times New Roman"/>
              </a:rPr>
              <a:t> </a:t>
            </a:r>
            <a:r>
              <a:rPr lang="en-US" sz="2000" dirty="0">
                <a:latin typeface="Times New Roman"/>
                <a:cs typeface="Times New Roman"/>
              </a:rPr>
              <a:t>and</a:t>
            </a:r>
            <a:r>
              <a:rPr lang="en-US" sz="2000" spc="-100" dirty="0">
                <a:latin typeface="Times New Roman"/>
                <a:cs typeface="Times New Roman"/>
              </a:rPr>
              <a:t> </a:t>
            </a:r>
            <a:r>
              <a:rPr lang="en-US" sz="2000" dirty="0">
                <a:latin typeface="Times New Roman"/>
                <a:cs typeface="Times New Roman"/>
              </a:rPr>
              <a:t>so</a:t>
            </a:r>
            <a:r>
              <a:rPr lang="en-US" sz="2000" spc="40" dirty="0">
                <a:latin typeface="Times New Roman"/>
                <a:cs typeface="Times New Roman"/>
              </a:rPr>
              <a:t> </a:t>
            </a:r>
            <a:r>
              <a:rPr lang="en-US" sz="2000" spc="-20" dirty="0">
                <a:latin typeface="Times New Roman"/>
                <a:cs typeface="Times New Roman"/>
              </a:rPr>
              <a:t>on”.</a:t>
            </a:r>
            <a:endParaRPr lang="en-US" sz="2000" dirty="0">
              <a:latin typeface="Times New Roman"/>
              <a:cs typeface="Times New Roman"/>
            </a:endParaRPr>
          </a:p>
        </p:txBody>
      </p:sp>
      <p:sp>
        <p:nvSpPr>
          <p:cNvPr id="13" name="Rectangle 12"/>
          <p:cNvSpPr/>
          <p:nvPr/>
        </p:nvSpPr>
        <p:spPr>
          <a:xfrm>
            <a:off x="4399244" y="1716967"/>
            <a:ext cx="3908707" cy="1323439"/>
          </a:xfrm>
          <a:prstGeom prst="rect">
            <a:avLst/>
          </a:prstGeom>
        </p:spPr>
        <p:txBody>
          <a:bodyPr wrap="square">
            <a:spAutoFit/>
          </a:bodyPr>
          <a:lstStyle/>
          <a:p>
            <a:pPr algn="r" rtl="1"/>
            <a:r>
              <a:rPr lang="ar-EG" sz="2000" dirty="0"/>
              <a:t>تكشف الطبقة العلائقية عن "كيف تشعر تجاه الشخص الآخر؛ سواء كنت تحب الشخص الآخر أو تكرهه، تشعر بالسيطرة أو التبعية، تشعر بالراحة أو القلق، وما إلى ذلك".</a:t>
            </a:r>
            <a:endParaRPr lang="en-US" sz="2000" dirty="0"/>
          </a:p>
        </p:txBody>
      </p:sp>
      <p:sp>
        <p:nvSpPr>
          <p:cNvPr id="6" name="Rectangle 5"/>
          <p:cNvSpPr/>
          <p:nvPr/>
        </p:nvSpPr>
        <p:spPr>
          <a:xfrm>
            <a:off x="2323019" y="24740"/>
            <a:ext cx="5357236" cy="400110"/>
          </a:xfrm>
          <a:prstGeom prst="rect">
            <a:avLst/>
          </a:prstGeom>
        </p:spPr>
        <p:txBody>
          <a:bodyPr wrap="none">
            <a:spAutoFit/>
          </a:bodyPr>
          <a:lstStyle/>
          <a:p>
            <a:pPr marL="93980" algn="ctr">
              <a:lnSpc>
                <a:spcPct val="100000"/>
              </a:lnSpc>
              <a:spcBef>
                <a:spcPts val="215"/>
              </a:spcBef>
            </a:pPr>
            <a:r>
              <a:rPr lang="en-US" sz="2000" b="1" dirty="0"/>
              <a:t>Layers of verbal and non-verbal </a:t>
            </a:r>
            <a:r>
              <a:rPr lang="en-US" sz="2000" b="1" spc="-10" dirty="0"/>
              <a:t>Communication</a:t>
            </a:r>
            <a:endParaRPr lang="en-US" sz="2000" b="1" dirty="0"/>
          </a:p>
        </p:txBody>
      </p:sp>
      <p:sp>
        <p:nvSpPr>
          <p:cNvPr id="17"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Rectangle 7"/>
          <p:cNvSpPr/>
          <p:nvPr/>
        </p:nvSpPr>
        <p:spPr>
          <a:xfrm>
            <a:off x="8170878" y="79526"/>
            <a:ext cx="2820003" cy="369332"/>
          </a:xfrm>
          <a:prstGeom prst="rect">
            <a:avLst/>
          </a:prstGeom>
        </p:spPr>
        <p:txBody>
          <a:bodyPr wrap="none">
            <a:spAutoFit/>
          </a:bodyPr>
          <a:lstStyle/>
          <a:p>
            <a:r>
              <a:rPr lang="en-US" b="1" dirty="0" err="1"/>
              <a:t>طبقات</a:t>
            </a:r>
            <a:r>
              <a:rPr lang="en-US" b="1" dirty="0"/>
              <a:t> </a:t>
            </a:r>
            <a:r>
              <a:rPr lang="en-US" b="1" dirty="0" err="1"/>
              <a:t>التواصل</a:t>
            </a:r>
            <a:r>
              <a:rPr lang="en-US" b="1" dirty="0"/>
              <a:t> </a:t>
            </a:r>
            <a:r>
              <a:rPr lang="en-US" b="1" dirty="0" err="1"/>
              <a:t>اللفظي</a:t>
            </a:r>
            <a:r>
              <a:rPr lang="en-US" b="1" dirty="0"/>
              <a:t> </a:t>
            </a:r>
            <a:r>
              <a:rPr lang="en-US" b="1" dirty="0" err="1"/>
              <a:t>وغير</a:t>
            </a:r>
            <a:r>
              <a:rPr lang="en-US" b="1" dirty="0"/>
              <a:t> </a:t>
            </a:r>
            <a:r>
              <a:rPr lang="en-US" b="1" dirty="0" err="1"/>
              <a:t>اللفظي</a:t>
            </a:r>
            <a:endParaRPr lang="en-US" b="1" dirty="0"/>
          </a:p>
        </p:txBody>
      </p:sp>
    </p:spTree>
    <p:extLst>
      <p:ext uri="{BB962C8B-B14F-4D97-AF65-F5344CB8AC3E}">
        <p14:creationId xmlns:p14="http://schemas.microsoft.com/office/powerpoint/2010/main" val="235318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798108"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Their impact on profession</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608759" y="1514954"/>
            <a:ext cx="246574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تأثيرهما على المهن</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56453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150" y="1067513"/>
            <a:ext cx="393585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20266" y="9621"/>
            <a:ext cx="3474028" cy="400110"/>
          </a:xfrm>
          <a:prstGeom prst="rect">
            <a:avLst/>
          </a:prstGeom>
        </p:spPr>
        <p:txBody>
          <a:bodyPr wrap="none">
            <a:spAutoFit/>
          </a:bodyPr>
          <a:lstStyle/>
          <a:p>
            <a:r>
              <a:rPr lang="en-US" sz="2000" b="1" dirty="0">
                <a:solidFill>
                  <a:srgbClr val="00B0F0"/>
                </a:solidFill>
                <a:latin typeface="Alexandria" charset="0"/>
                <a:cs typeface="Alexandria" charset="0"/>
              </a:rPr>
              <a:t>Their impact on profession</a:t>
            </a:r>
            <a:endParaRPr lang="en-US" sz="2000" b="1" dirty="0">
              <a:solidFill>
                <a:srgbClr val="00B0F0"/>
              </a:solidFill>
              <a:latin typeface="Alexandria" charset="0"/>
              <a:cs typeface="Alexandria" charset="0"/>
            </a:endParaRPr>
          </a:p>
        </p:txBody>
      </p:sp>
      <p:sp>
        <p:nvSpPr>
          <p:cNvPr id="9" name="TextBox 8"/>
          <p:cNvSpPr txBox="1"/>
          <p:nvPr/>
        </p:nvSpPr>
        <p:spPr>
          <a:xfrm>
            <a:off x="8567040" y="40255"/>
            <a:ext cx="1811714" cy="400110"/>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تأثيرهما على المهن</a:t>
            </a:r>
            <a:endParaRPr lang="en-US" sz="20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26644" y="1067513"/>
            <a:ext cx="4267200" cy="2939266"/>
          </a:xfrm>
          <a:prstGeom prst="rect">
            <a:avLst/>
          </a:prstGeom>
        </p:spPr>
        <p:txBody>
          <a:bodyPr wrap="square">
            <a:spAutoFit/>
          </a:bodyPr>
          <a:lstStyle/>
          <a:p>
            <a:pPr marL="91440">
              <a:lnSpc>
                <a:spcPct val="100000"/>
              </a:lnSpc>
              <a:spcBef>
                <a:spcPts val="330"/>
              </a:spcBef>
            </a:pPr>
            <a:r>
              <a:rPr lang="en-US" sz="2000" b="1" dirty="0" smtClean="0">
                <a:latin typeface="Times New Roman"/>
                <a:cs typeface="Times New Roman"/>
              </a:rPr>
              <a:t>Customer</a:t>
            </a:r>
            <a:r>
              <a:rPr lang="en-US" sz="2000" b="1" spc="170" dirty="0" smtClean="0">
                <a:latin typeface="Times New Roman"/>
                <a:cs typeface="Times New Roman"/>
              </a:rPr>
              <a:t> </a:t>
            </a:r>
            <a:r>
              <a:rPr lang="en-US" sz="2000" b="1" dirty="0" smtClean="0">
                <a:latin typeface="Times New Roman"/>
                <a:cs typeface="Times New Roman"/>
              </a:rPr>
              <a:t>Service</a:t>
            </a:r>
            <a:r>
              <a:rPr lang="en-US" sz="2000" b="1" spc="100" dirty="0" smtClean="0">
                <a:latin typeface="Times New Roman"/>
                <a:cs typeface="Times New Roman"/>
              </a:rPr>
              <a:t> </a:t>
            </a:r>
            <a:r>
              <a:rPr lang="en-US" sz="2000" b="1" dirty="0" smtClean="0">
                <a:latin typeface="Times New Roman"/>
                <a:cs typeface="Times New Roman"/>
              </a:rPr>
              <a:t>and</a:t>
            </a:r>
            <a:r>
              <a:rPr lang="en-US" sz="2000" b="1" spc="-50" dirty="0" smtClean="0">
                <a:latin typeface="Times New Roman"/>
                <a:cs typeface="Times New Roman"/>
              </a:rPr>
              <a:t> </a:t>
            </a:r>
            <a:r>
              <a:rPr lang="en-US" sz="2000" b="1" spc="-10" dirty="0" smtClean="0">
                <a:latin typeface="Times New Roman"/>
                <a:cs typeface="Times New Roman"/>
              </a:rPr>
              <a:t>Sales</a:t>
            </a:r>
            <a:endParaRPr lang="ar-EG" sz="2000" b="1" spc="-10" dirty="0" smtClean="0">
              <a:latin typeface="Times New Roman"/>
              <a:cs typeface="Times New Roman"/>
            </a:endParaRPr>
          </a:p>
          <a:p>
            <a:pPr marL="91440">
              <a:spcBef>
                <a:spcPts val="330"/>
              </a:spcBef>
            </a:pPr>
            <a:r>
              <a:rPr lang="en-US" sz="2000" dirty="0">
                <a:latin typeface="Times New Roman"/>
                <a:cs typeface="Times New Roman"/>
              </a:rPr>
              <a:t>The</a:t>
            </a:r>
            <a:r>
              <a:rPr lang="en-US" sz="2000" spc="-25" dirty="0">
                <a:latin typeface="Times New Roman"/>
                <a:cs typeface="Times New Roman"/>
              </a:rPr>
              <a:t> </a:t>
            </a:r>
            <a:r>
              <a:rPr lang="en-US" sz="2000" dirty="0">
                <a:latin typeface="Times New Roman"/>
                <a:cs typeface="Times New Roman"/>
              </a:rPr>
              <a:t>success</a:t>
            </a:r>
            <a:r>
              <a:rPr lang="en-US" sz="2000" spc="5" dirty="0">
                <a:latin typeface="Times New Roman"/>
                <a:cs typeface="Times New Roman"/>
              </a:rPr>
              <a:t> </a:t>
            </a:r>
            <a:r>
              <a:rPr lang="en-US" sz="2000" dirty="0">
                <a:latin typeface="Times New Roman"/>
                <a:cs typeface="Times New Roman"/>
              </a:rPr>
              <a:t>in</a:t>
            </a:r>
            <a:r>
              <a:rPr lang="en-US" sz="2000" spc="10" dirty="0">
                <a:latin typeface="Times New Roman"/>
                <a:cs typeface="Times New Roman"/>
              </a:rPr>
              <a:t> </a:t>
            </a:r>
            <a:r>
              <a:rPr lang="en-US" sz="2000" dirty="0">
                <a:latin typeface="Times New Roman"/>
                <a:cs typeface="Times New Roman"/>
              </a:rPr>
              <a:t>productivity</a:t>
            </a:r>
            <a:r>
              <a:rPr lang="en-US" sz="2000" spc="-65" dirty="0">
                <a:latin typeface="Times New Roman"/>
                <a:cs typeface="Times New Roman"/>
              </a:rPr>
              <a:t> </a:t>
            </a:r>
            <a:r>
              <a:rPr lang="en-US" sz="2000" dirty="0">
                <a:latin typeface="Times New Roman"/>
                <a:cs typeface="Times New Roman"/>
              </a:rPr>
              <a:t>and</a:t>
            </a:r>
            <a:r>
              <a:rPr lang="en-US" sz="2000" spc="-70" dirty="0">
                <a:latin typeface="Times New Roman"/>
                <a:cs typeface="Times New Roman"/>
              </a:rPr>
              <a:t> </a:t>
            </a:r>
            <a:r>
              <a:rPr lang="en-US" sz="2000" dirty="0">
                <a:latin typeface="Times New Roman"/>
                <a:cs typeface="Times New Roman"/>
              </a:rPr>
              <a:t>sales</a:t>
            </a:r>
            <a:r>
              <a:rPr lang="en-US" sz="2000" spc="-65" dirty="0">
                <a:latin typeface="Times New Roman"/>
                <a:cs typeface="Times New Roman"/>
              </a:rPr>
              <a:t> </a:t>
            </a:r>
            <a:r>
              <a:rPr lang="en-US" sz="2000" dirty="0">
                <a:latin typeface="Times New Roman"/>
                <a:cs typeface="Times New Roman"/>
              </a:rPr>
              <a:t>was</a:t>
            </a:r>
            <a:r>
              <a:rPr lang="en-US" sz="2000" spc="5" dirty="0">
                <a:latin typeface="Times New Roman"/>
                <a:cs typeface="Times New Roman"/>
              </a:rPr>
              <a:t> </a:t>
            </a:r>
            <a:r>
              <a:rPr lang="en-US" sz="2000" dirty="0">
                <a:latin typeface="Times New Roman"/>
                <a:cs typeface="Times New Roman"/>
              </a:rPr>
              <a:t>linked</a:t>
            </a:r>
            <a:r>
              <a:rPr lang="en-US" sz="2000" spc="-70" dirty="0">
                <a:latin typeface="Times New Roman"/>
                <a:cs typeface="Times New Roman"/>
              </a:rPr>
              <a:t> </a:t>
            </a:r>
            <a:r>
              <a:rPr lang="en-US" sz="2000" dirty="0">
                <a:latin typeface="Times New Roman"/>
                <a:cs typeface="Times New Roman"/>
              </a:rPr>
              <a:t>to</a:t>
            </a:r>
            <a:r>
              <a:rPr lang="en-US" sz="2000" spc="10" dirty="0">
                <a:latin typeface="Times New Roman"/>
                <a:cs typeface="Times New Roman"/>
              </a:rPr>
              <a:t> </a:t>
            </a:r>
            <a:r>
              <a:rPr lang="en-US" sz="2000" dirty="0">
                <a:latin typeface="Times New Roman"/>
                <a:cs typeface="Times New Roman"/>
              </a:rPr>
              <a:t>the</a:t>
            </a:r>
            <a:r>
              <a:rPr lang="en-US" sz="2000" spc="-105" dirty="0">
                <a:latin typeface="Times New Roman"/>
                <a:cs typeface="Times New Roman"/>
              </a:rPr>
              <a:t> </a:t>
            </a:r>
            <a:r>
              <a:rPr lang="en-US" sz="2000" spc="-10" dirty="0">
                <a:latin typeface="Times New Roman"/>
                <a:cs typeface="Times New Roman"/>
              </a:rPr>
              <a:t>distance </a:t>
            </a:r>
            <a:r>
              <a:rPr lang="en-US" sz="2000" dirty="0">
                <a:latin typeface="Times New Roman"/>
                <a:cs typeface="Times New Roman"/>
              </a:rPr>
              <a:t>between</a:t>
            </a:r>
            <a:r>
              <a:rPr lang="en-US" sz="2000" spc="-125" dirty="0">
                <a:latin typeface="Times New Roman"/>
                <a:cs typeface="Times New Roman"/>
              </a:rPr>
              <a:t> </a:t>
            </a:r>
            <a:r>
              <a:rPr lang="en-US" sz="2000" dirty="0">
                <a:latin typeface="Times New Roman"/>
                <a:cs typeface="Times New Roman"/>
              </a:rPr>
              <a:t>sales</a:t>
            </a:r>
            <a:r>
              <a:rPr lang="en-US" sz="2000" spc="50" dirty="0">
                <a:latin typeface="Times New Roman"/>
                <a:cs typeface="Times New Roman"/>
              </a:rPr>
              <a:t> </a:t>
            </a:r>
            <a:r>
              <a:rPr lang="en-US" sz="2000" dirty="0">
                <a:latin typeface="Times New Roman"/>
                <a:cs typeface="Times New Roman"/>
              </a:rPr>
              <a:t>representatives</a:t>
            </a:r>
            <a:r>
              <a:rPr lang="en-US" sz="2000" spc="-30" dirty="0">
                <a:latin typeface="Times New Roman"/>
                <a:cs typeface="Times New Roman"/>
              </a:rPr>
              <a:t> </a:t>
            </a:r>
            <a:r>
              <a:rPr lang="en-US" sz="2000" dirty="0">
                <a:latin typeface="Times New Roman"/>
                <a:cs typeface="Times New Roman"/>
              </a:rPr>
              <a:t>and</a:t>
            </a:r>
            <a:r>
              <a:rPr lang="en-US" sz="2000" spc="-35" dirty="0">
                <a:latin typeface="Times New Roman"/>
                <a:cs typeface="Times New Roman"/>
              </a:rPr>
              <a:t> </a:t>
            </a:r>
            <a:r>
              <a:rPr lang="en-US" sz="2000" dirty="0">
                <a:latin typeface="Times New Roman"/>
                <a:cs typeface="Times New Roman"/>
              </a:rPr>
              <a:t>prospects,</a:t>
            </a:r>
            <a:r>
              <a:rPr lang="en-US" sz="2000" spc="-140" dirty="0">
                <a:latin typeface="Times New Roman"/>
                <a:cs typeface="Times New Roman"/>
              </a:rPr>
              <a:t> </a:t>
            </a:r>
            <a:r>
              <a:rPr lang="en-US" sz="2000" dirty="0">
                <a:latin typeface="Times New Roman"/>
                <a:cs typeface="Times New Roman"/>
              </a:rPr>
              <a:t>salesperson</a:t>
            </a:r>
            <a:r>
              <a:rPr lang="en-US" sz="2000" spc="-120" dirty="0">
                <a:latin typeface="Times New Roman"/>
                <a:cs typeface="Times New Roman"/>
              </a:rPr>
              <a:t> </a:t>
            </a:r>
            <a:r>
              <a:rPr lang="en-US" sz="2000" spc="-10" dirty="0">
                <a:latin typeface="Times New Roman"/>
                <a:cs typeface="Times New Roman"/>
              </a:rPr>
              <a:t>posture, </a:t>
            </a:r>
            <a:r>
              <a:rPr lang="en-US" sz="2000" dirty="0">
                <a:latin typeface="Times New Roman"/>
                <a:cs typeface="Times New Roman"/>
              </a:rPr>
              <a:t>handshake</a:t>
            </a:r>
            <a:r>
              <a:rPr lang="en-US" sz="2000" spc="-190" dirty="0">
                <a:latin typeface="Times New Roman"/>
                <a:cs typeface="Times New Roman"/>
              </a:rPr>
              <a:t> </a:t>
            </a:r>
            <a:r>
              <a:rPr lang="en-US" sz="2000" dirty="0">
                <a:latin typeface="Times New Roman"/>
                <a:cs typeface="Times New Roman"/>
              </a:rPr>
              <a:t>techniques,</a:t>
            </a:r>
            <a:r>
              <a:rPr lang="en-US" sz="2000" spc="-170" dirty="0">
                <a:latin typeface="Times New Roman"/>
                <a:cs typeface="Times New Roman"/>
              </a:rPr>
              <a:t> </a:t>
            </a:r>
            <a:r>
              <a:rPr lang="en-US" sz="2000" dirty="0">
                <a:latin typeface="Times New Roman"/>
                <a:cs typeface="Times New Roman"/>
              </a:rPr>
              <a:t>facial</a:t>
            </a:r>
            <a:r>
              <a:rPr lang="en-US" sz="2000" spc="-5" dirty="0">
                <a:latin typeface="Times New Roman"/>
                <a:cs typeface="Times New Roman"/>
              </a:rPr>
              <a:t> </a:t>
            </a:r>
            <a:r>
              <a:rPr lang="en-US" sz="2000" dirty="0">
                <a:latin typeface="Times New Roman"/>
                <a:cs typeface="Times New Roman"/>
              </a:rPr>
              <a:t>expressions,</a:t>
            </a:r>
            <a:r>
              <a:rPr lang="en-US" sz="2000" spc="-90" dirty="0">
                <a:latin typeface="Times New Roman"/>
                <a:cs typeface="Times New Roman"/>
              </a:rPr>
              <a:t> </a:t>
            </a:r>
            <a:r>
              <a:rPr lang="en-US" sz="2000" dirty="0">
                <a:latin typeface="Times New Roman"/>
                <a:cs typeface="Times New Roman"/>
              </a:rPr>
              <a:t>arm</a:t>
            </a:r>
            <a:r>
              <a:rPr lang="en-US" sz="2000" spc="-40" dirty="0">
                <a:latin typeface="Times New Roman"/>
                <a:cs typeface="Times New Roman"/>
              </a:rPr>
              <a:t> </a:t>
            </a:r>
            <a:r>
              <a:rPr lang="en-US" sz="2000" dirty="0">
                <a:latin typeface="Times New Roman"/>
                <a:cs typeface="Times New Roman"/>
              </a:rPr>
              <a:t>movements,</a:t>
            </a:r>
            <a:r>
              <a:rPr lang="en-US" sz="2000" spc="60" dirty="0">
                <a:latin typeface="Times New Roman"/>
                <a:cs typeface="Times New Roman"/>
              </a:rPr>
              <a:t> </a:t>
            </a:r>
            <a:r>
              <a:rPr lang="en-US" sz="2000" spc="-20" dirty="0">
                <a:latin typeface="Times New Roman"/>
                <a:cs typeface="Times New Roman"/>
              </a:rPr>
              <a:t>hand </a:t>
            </a:r>
            <a:r>
              <a:rPr lang="en-US" sz="2000" dirty="0">
                <a:latin typeface="Times New Roman"/>
                <a:cs typeface="Times New Roman"/>
              </a:rPr>
              <a:t>movements,</a:t>
            </a:r>
            <a:r>
              <a:rPr lang="en-US" sz="2000" spc="60" dirty="0">
                <a:latin typeface="Times New Roman"/>
                <a:cs typeface="Times New Roman"/>
              </a:rPr>
              <a:t> </a:t>
            </a:r>
            <a:r>
              <a:rPr lang="en-US" sz="2000" dirty="0">
                <a:latin typeface="Times New Roman"/>
                <a:cs typeface="Times New Roman"/>
              </a:rPr>
              <a:t>and</a:t>
            </a:r>
            <a:r>
              <a:rPr lang="en-US" sz="2000" spc="-75" dirty="0">
                <a:latin typeface="Times New Roman"/>
                <a:cs typeface="Times New Roman"/>
              </a:rPr>
              <a:t> </a:t>
            </a:r>
            <a:r>
              <a:rPr lang="en-US" sz="2000" dirty="0">
                <a:latin typeface="Times New Roman"/>
                <a:cs typeface="Times New Roman"/>
              </a:rPr>
              <a:t>placement</a:t>
            </a:r>
            <a:r>
              <a:rPr lang="en-US" sz="2000" spc="-150" dirty="0">
                <a:latin typeface="Times New Roman"/>
                <a:cs typeface="Times New Roman"/>
              </a:rPr>
              <a:t> </a:t>
            </a:r>
            <a:r>
              <a:rPr lang="en-US" sz="2000" dirty="0">
                <a:latin typeface="Times New Roman"/>
                <a:cs typeface="Times New Roman"/>
              </a:rPr>
              <a:t>of</a:t>
            </a:r>
            <a:r>
              <a:rPr lang="en-US" sz="2000" spc="-30" dirty="0">
                <a:latin typeface="Times New Roman"/>
                <a:cs typeface="Times New Roman"/>
              </a:rPr>
              <a:t> </a:t>
            </a:r>
            <a:r>
              <a:rPr lang="en-US" sz="2000" dirty="0">
                <a:latin typeface="Times New Roman"/>
                <a:cs typeface="Times New Roman"/>
              </a:rPr>
              <a:t>the</a:t>
            </a:r>
            <a:r>
              <a:rPr lang="en-US" sz="2000" spc="-110" dirty="0">
                <a:latin typeface="Times New Roman"/>
                <a:cs typeface="Times New Roman"/>
              </a:rPr>
              <a:t> </a:t>
            </a:r>
            <a:r>
              <a:rPr lang="en-US" sz="2000" dirty="0">
                <a:latin typeface="Times New Roman"/>
                <a:cs typeface="Times New Roman"/>
              </a:rPr>
              <a:t>legs</a:t>
            </a:r>
            <a:r>
              <a:rPr lang="en-US" sz="2000" spc="85" dirty="0">
                <a:latin typeface="Times New Roman"/>
                <a:cs typeface="Times New Roman"/>
              </a:rPr>
              <a:t> </a:t>
            </a:r>
            <a:r>
              <a:rPr lang="en-US" sz="2000" dirty="0">
                <a:latin typeface="Times New Roman"/>
                <a:cs typeface="Times New Roman"/>
              </a:rPr>
              <a:t>and</a:t>
            </a:r>
            <a:r>
              <a:rPr lang="en-US" sz="2000" spc="-70" dirty="0">
                <a:latin typeface="Times New Roman"/>
                <a:cs typeface="Times New Roman"/>
              </a:rPr>
              <a:t> </a:t>
            </a:r>
            <a:r>
              <a:rPr lang="en-US" sz="2000" spc="-10" dirty="0">
                <a:latin typeface="Times New Roman"/>
                <a:cs typeface="Times New Roman"/>
              </a:rPr>
              <a:t>feet.</a:t>
            </a:r>
            <a:endParaRPr lang="en-US" sz="2000" dirty="0">
              <a:latin typeface="Times New Roman"/>
              <a:cs typeface="Times New Roman"/>
            </a:endParaRPr>
          </a:p>
          <a:p>
            <a:pPr marL="91440">
              <a:lnSpc>
                <a:spcPct val="100000"/>
              </a:lnSpc>
              <a:spcBef>
                <a:spcPts val="330"/>
              </a:spcBef>
            </a:pPr>
            <a:endParaRPr lang="en-US" sz="2000" dirty="0">
              <a:latin typeface="Times New Roman"/>
              <a:cs typeface="Times New Roman"/>
            </a:endParaRPr>
          </a:p>
        </p:txBody>
      </p:sp>
      <p:sp>
        <p:nvSpPr>
          <p:cNvPr id="6" name="Rectangle 5"/>
          <p:cNvSpPr/>
          <p:nvPr/>
        </p:nvSpPr>
        <p:spPr>
          <a:xfrm>
            <a:off x="4399280" y="1113520"/>
            <a:ext cx="3870960" cy="2246769"/>
          </a:xfrm>
          <a:prstGeom prst="rect">
            <a:avLst/>
          </a:prstGeom>
        </p:spPr>
        <p:txBody>
          <a:bodyPr wrap="square">
            <a:spAutoFit/>
          </a:bodyPr>
          <a:lstStyle/>
          <a:p>
            <a:pPr algn="r" rtl="1"/>
            <a:r>
              <a:rPr lang="ar-EG" sz="2000" b="1" dirty="0"/>
              <a:t>خدمة العملاء والمبيعات</a:t>
            </a:r>
          </a:p>
          <a:p>
            <a:pPr algn="r" rtl="1"/>
            <a:r>
              <a:rPr lang="ar-EG" sz="2000" dirty="0"/>
              <a:t>كان النجاح في الإنتاجية والمبيعات مرتبطًا بالمسافة بين ممثلي المبيعات والعملاء المحتملين، ووضعية مندوب المبيعات، وتقنيات المصافحة، وتعبيرات الوجه، وحركات الذراعين، وحركات اليد، ووضع الساقين والقدمين.</a:t>
            </a:r>
            <a:endParaRPr lang="ar-EG" sz="2000" dirty="0"/>
          </a:p>
        </p:txBody>
      </p:sp>
      <p:sp>
        <p:nvSpPr>
          <p:cNvPr id="8" name="Rectangle 7"/>
          <p:cNvSpPr/>
          <p:nvPr/>
        </p:nvSpPr>
        <p:spPr>
          <a:xfrm>
            <a:off x="51619" y="3687901"/>
            <a:ext cx="4268299" cy="3170099"/>
          </a:xfrm>
          <a:prstGeom prst="rect">
            <a:avLst/>
          </a:prstGeom>
        </p:spPr>
        <p:txBody>
          <a:bodyPr wrap="square">
            <a:spAutoFit/>
          </a:bodyPr>
          <a:lstStyle/>
          <a:p>
            <a:r>
              <a:rPr lang="en-US" sz="2000" b="1" dirty="0"/>
              <a:t>Public Service</a:t>
            </a:r>
          </a:p>
          <a:p>
            <a:r>
              <a:rPr lang="en-US" sz="2000" dirty="0"/>
              <a:t>Individuals who work in environments such as libraries or government offices are sometimes criticized for their</a:t>
            </a:r>
          </a:p>
          <a:p>
            <a:r>
              <a:rPr lang="en-US" sz="2000" dirty="0"/>
              <a:t>communication and viewed as distant and unhelpful. Evidence indicates that individuals who are trained in nonverbal communication can replace negative perceptions of themselves with positive ones.</a:t>
            </a:r>
          </a:p>
        </p:txBody>
      </p:sp>
      <p:sp>
        <p:nvSpPr>
          <p:cNvPr id="12" name="Rectangle 11"/>
          <p:cNvSpPr/>
          <p:nvPr/>
        </p:nvSpPr>
        <p:spPr>
          <a:xfrm>
            <a:off x="4551680" y="3779381"/>
            <a:ext cx="3718560" cy="2862322"/>
          </a:xfrm>
          <a:prstGeom prst="rect">
            <a:avLst/>
          </a:prstGeom>
        </p:spPr>
        <p:txBody>
          <a:bodyPr wrap="square">
            <a:spAutoFit/>
          </a:bodyPr>
          <a:lstStyle/>
          <a:p>
            <a:pPr algn="r" rtl="1"/>
            <a:r>
              <a:rPr lang="en-US" sz="2000" b="1" dirty="0" err="1"/>
              <a:t>الخدمة</a:t>
            </a:r>
            <a:r>
              <a:rPr lang="en-US" sz="2000" b="1" dirty="0"/>
              <a:t> </a:t>
            </a:r>
            <a:r>
              <a:rPr lang="en-US" sz="2000" b="1" dirty="0" err="1"/>
              <a:t>العامة</a:t>
            </a:r>
            <a:endParaRPr lang="en-US" sz="2000" b="1" dirty="0"/>
          </a:p>
          <a:p>
            <a:pPr algn="r" rtl="1"/>
            <a:r>
              <a:rPr lang="en-US" sz="2000" dirty="0" err="1"/>
              <a:t>يتعرض</a:t>
            </a:r>
            <a:r>
              <a:rPr lang="en-US" sz="2000" dirty="0"/>
              <a:t> </a:t>
            </a:r>
            <a:r>
              <a:rPr lang="en-US" sz="2000" dirty="0" err="1"/>
              <a:t>الأفراد</a:t>
            </a:r>
            <a:r>
              <a:rPr lang="en-US" sz="2000" dirty="0"/>
              <a:t> </a:t>
            </a:r>
            <a:r>
              <a:rPr lang="en-US" sz="2000" dirty="0" err="1"/>
              <a:t>الذين</a:t>
            </a:r>
            <a:r>
              <a:rPr lang="en-US" sz="2000" dirty="0"/>
              <a:t> </a:t>
            </a:r>
            <a:r>
              <a:rPr lang="en-US" sz="2000" dirty="0" err="1"/>
              <a:t>يعملون</a:t>
            </a:r>
            <a:r>
              <a:rPr lang="en-US" sz="2000" dirty="0"/>
              <a:t> </a:t>
            </a:r>
            <a:r>
              <a:rPr lang="en-US" sz="2000" dirty="0" err="1"/>
              <a:t>في</a:t>
            </a:r>
            <a:r>
              <a:rPr lang="en-US" sz="2000" dirty="0"/>
              <a:t> </a:t>
            </a:r>
            <a:r>
              <a:rPr lang="en-US" sz="2000" dirty="0" err="1"/>
              <a:t>بيئات</a:t>
            </a:r>
            <a:r>
              <a:rPr lang="en-US" sz="2000" dirty="0"/>
              <a:t> </a:t>
            </a:r>
            <a:r>
              <a:rPr lang="en-US" sz="2000" dirty="0" err="1"/>
              <a:t>مثل</a:t>
            </a:r>
            <a:r>
              <a:rPr lang="en-US" sz="2000" dirty="0"/>
              <a:t> </a:t>
            </a:r>
            <a:r>
              <a:rPr lang="en-US" sz="2000" dirty="0" err="1"/>
              <a:t>المكتبات</a:t>
            </a:r>
            <a:r>
              <a:rPr lang="en-US" sz="2000" dirty="0"/>
              <a:t> </a:t>
            </a:r>
            <a:r>
              <a:rPr lang="en-US" sz="2000" dirty="0" err="1"/>
              <a:t>أو</a:t>
            </a:r>
            <a:r>
              <a:rPr lang="en-US" sz="2000" dirty="0"/>
              <a:t> </a:t>
            </a:r>
            <a:r>
              <a:rPr lang="en-US" sz="2000" dirty="0" err="1"/>
              <a:t>المكاتب</a:t>
            </a:r>
            <a:r>
              <a:rPr lang="en-US" sz="2000" dirty="0"/>
              <a:t> </a:t>
            </a:r>
            <a:r>
              <a:rPr lang="en-US" sz="2000" dirty="0" err="1" smtClean="0"/>
              <a:t>الحكومية</a:t>
            </a:r>
            <a:r>
              <a:rPr lang="en-US" sz="2000" dirty="0" smtClean="0"/>
              <a:t> </a:t>
            </a:r>
            <a:r>
              <a:rPr lang="en-US" sz="2000" dirty="0" err="1"/>
              <a:t>للانتقاد</a:t>
            </a:r>
            <a:r>
              <a:rPr lang="en-US" sz="2000" dirty="0"/>
              <a:t> </a:t>
            </a:r>
            <a:r>
              <a:rPr lang="en-US" sz="2000" dirty="0" err="1"/>
              <a:t>أحيانًا</a:t>
            </a:r>
            <a:r>
              <a:rPr lang="en-US" sz="2000" dirty="0"/>
              <a:t> </a:t>
            </a:r>
            <a:r>
              <a:rPr lang="en-US" sz="2000" dirty="0" err="1"/>
              <a:t>بسبب</a:t>
            </a:r>
            <a:endParaRPr lang="en-US" sz="2000" dirty="0"/>
          </a:p>
          <a:p>
            <a:pPr algn="r" rtl="1"/>
            <a:r>
              <a:rPr lang="en-US" sz="2000" dirty="0" err="1"/>
              <a:t>تواصلهم</a:t>
            </a:r>
            <a:r>
              <a:rPr lang="en-US" sz="2000" dirty="0"/>
              <a:t> </a:t>
            </a:r>
            <a:r>
              <a:rPr lang="en-US" sz="2000" dirty="0" err="1"/>
              <a:t>ويُنظر</a:t>
            </a:r>
            <a:r>
              <a:rPr lang="en-US" sz="2000" dirty="0"/>
              <a:t> </a:t>
            </a:r>
            <a:r>
              <a:rPr lang="en-US" sz="2000" dirty="0" err="1"/>
              <a:t>إليهم</a:t>
            </a:r>
            <a:r>
              <a:rPr lang="en-US" sz="2000" dirty="0"/>
              <a:t> </a:t>
            </a:r>
            <a:r>
              <a:rPr lang="en-US" sz="2000" dirty="0" err="1"/>
              <a:t>على</a:t>
            </a:r>
            <a:r>
              <a:rPr lang="en-US" sz="2000" dirty="0"/>
              <a:t> </a:t>
            </a:r>
            <a:r>
              <a:rPr lang="en-US" sz="2000" dirty="0" err="1"/>
              <a:t>أنهم</a:t>
            </a:r>
            <a:r>
              <a:rPr lang="en-US" sz="2000" dirty="0"/>
              <a:t> </a:t>
            </a:r>
            <a:r>
              <a:rPr lang="en-US" sz="2000" dirty="0" err="1"/>
              <a:t>بعيدون</a:t>
            </a:r>
            <a:r>
              <a:rPr lang="en-US" sz="2000" dirty="0"/>
              <a:t> </a:t>
            </a:r>
            <a:r>
              <a:rPr lang="en-US" sz="2000" dirty="0" err="1"/>
              <a:t>وغير</a:t>
            </a:r>
            <a:r>
              <a:rPr lang="en-US" sz="2000" dirty="0"/>
              <a:t> </a:t>
            </a:r>
            <a:r>
              <a:rPr lang="en-US" sz="2000" dirty="0" err="1"/>
              <a:t>مفيدين</a:t>
            </a:r>
            <a:r>
              <a:rPr lang="en-US" sz="2000" dirty="0"/>
              <a:t>. </a:t>
            </a:r>
            <a:r>
              <a:rPr lang="en-US" sz="2000" dirty="0" err="1"/>
              <a:t>تشير</a:t>
            </a:r>
            <a:r>
              <a:rPr lang="en-US" sz="2000" dirty="0"/>
              <a:t> </a:t>
            </a:r>
            <a:r>
              <a:rPr lang="en-US" sz="2000" dirty="0" err="1"/>
              <a:t>الأدلة</a:t>
            </a:r>
            <a:r>
              <a:rPr lang="en-US" sz="2000" dirty="0"/>
              <a:t> </a:t>
            </a:r>
            <a:r>
              <a:rPr lang="en-US" sz="2000" dirty="0" err="1"/>
              <a:t>إلى</a:t>
            </a:r>
            <a:r>
              <a:rPr lang="en-US" sz="2000" dirty="0"/>
              <a:t> </a:t>
            </a:r>
            <a:r>
              <a:rPr lang="en-US" sz="2000" dirty="0" err="1"/>
              <a:t>أن</a:t>
            </a:r>
            <a:r>
              <a:rPr lang="en-US" sz="2000" dirty="0"/>
              <a:t> </a:t>
            </a:r>
            <a:r>
              <a:rPr lang="en-US" sz="2000" dirty="0" err="1"/>
              <a:t>الأفراد</a:t>
            </a:r>
            <a:r>
              <a:rPr lang="en-US" sz="2000" dirty="0"/>
              <a:t> </a:t>
            </a:r>
            <a:r>
              <a:rPr lang="en-US" sz="2000" dirty="0" err="1"/>
              <a:t>المدربين</a:t>
            </a:r>
            <a:r>
              <a:rPr lang="en-US" sz="2000" dirty="0"/>
              <a:t> </a:t>
            </a:r>
            <a:r>
              <a:rPr lang="en-US" sz="2000" dirty="0" err="1"/>
              <a:t>على</a:t>
            </a:r>
            <a:r>
              <a:rPr lang="en-US" sz="2000" dirty="0"/>
              <a:t> </a:t>
            </a:r>
            <a:r>
              <a:rPr lang="en-US" sz="2000" dirty="0" err="1"/>
              <a:t>التواصل</a:t>
            </a:r>
            <a:r>
              <a:rPr lang="en-US" sz="2000" dirty="0"/>
              <a:t> </a:t>
            </a:r>
            <a:r>
              <a:rPr lang="en-US" sz="2000" dirty="0" err="1"/>
              <a:t>غير</a:t>
            </a:r>
            <a:r>
              <a:rPr lang="en-US" sz="2000" dirty="0"/>
              <a:t> </a:t>
            </a:r>
            <a:r>
              <a:rPr lang="en-US" sz="2000" dirty="0" err="1"/>
              <a:t>اللفظي</a:t>
            </a:r>
            <a:r>
              <a:rPr lang="en-US" sz="2000" dirty="0"/>
              <a:t> </a:t>
            </a:r>
            <a:r>
              <a:rPr lang="en-US" sz="2000" dirty="0" err="1"/>
              <a:t>يمكنهم</a:t>
            </a:r>
            <a:r>
              <a:rPr lang="en-US" sz="2000" dirty="0"/>
              <a:t> </a:t>
            </a:r>
            <a:r>
              <a:rPr lang="en-US" sz="2000" dirty="0" err="1"/>
              <a:t>استبدال</a:t>
            </a:r>
            <a:r>
              <a:rPr lang="en-US" sz="2000" dirty="0"/>
              <a:t> </a:t>
            </a:r>
            <a:r>
              <a:rPr lang="en-US" sz="2000" dirty="0" err="1"/>
              <a:t>التصورات</a:t>
            </a:r>
            <a:r>
              <a:rPr lang="en-US" sz="2000" dirty="0"/>
              <a:t> </a:t>
            </a:r>
            <a:r>
              <a:rPr lang="en-US" sz="2000" dirty="0" err="1"/>
              <a:t>السلبية</a:t>
            </a:r>
            <a:r>
              <a:rPr lang="en-US" sz="2000" dirty="0"/>
              <a:t> </a:t>
            </a:r>
            <a:r>
              <a:rPr lang="en-US" sz="2000" dirty="0" err="1"/>
              <a:t>عن</a:t>
            </a:r>
            <a:r>
              <a:rPr lang="en-US" sz="2000" dirty="0"/>
              <a:t> </a:t>
            </a:r>
            <a:r>
              <a:rPr lang="en-US" sz="2000" dirty="0" err="1"/>
              <a:t>أنفسهم</a:t>
            </a:r>
            <a:r>
              <a:rPr lang="en-US" sz="2000" dirty="0"/>
              <a:t> </a:t>
            </a:r>
            <a:r>
              <a:rPr lang="en-US" sz="2000" dirty="0" err="1"/>
              <a:t>بتصورات</a:t>
            </a:r>
            <a:r>
              <a:rPr lang="en-US" sz="2000" dirty="0"/>
              <a:t> </a:t>
            </a:r>
            <a:r>
              <a:rPr lang="en-US" sz="2000" dirty="0" err="1"/>
              <a:t>إيجابية</a:t>
            </a:r>
            <a:r>
              <a:rPr lang="en-US" sz="2000" dirty="0"/>
              <a:t>.</a:t>
            </a:r>
          </a:p>
        </p:txBody>
      </p:sp>
    </p:spTree>
    <p:extLst>
      <p:ext uri="{BB962C8B-B14F-4D97-AF65-F5344CB8AC3E}">
        <p14:creationId xmlns:p14="http://schemas.microsoft.com/office/powerpoint/2010/main" val="149735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150" y="1067513"/>
            <a:ext cx="393585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20266" y="9621"/>
            <a:ext cx="3474028" cy="400110"/>
          </a:xfrm>
          <a:prstGeom prst="rect">
            <a:avLst/>
          </a:prstGeom>
        </p:spPr>
        <p:txBody>
          <a:bodyPr wrap="none">
            <a:spAutoFit/>
          </a:bodyPr>
          <a:lstStyle/>
          <a:p>
            <a:r>
              <a:rPr lang="en-US" sz="2000" b="1" dirty="0">
                <a:solidFill>
                  <a:srgbClr val="00B0F0"/>
                </a:solidFill>
                <a:latin typeface="Alexandria" charset="0"/>
                <a:cs typeface="Alexandria" charset="0"/>
              </a:rPr>
              <a:t>Their impact on profession</a:t>
            </a:r>
            <a:endParaRPr lang="en-US" sz="2000" b="1" dirty="0">
              <a:solidFill>
                <a:srgbClr val="00B0F0"/>
              </a:solidFill>
              <a:latin typeface="Alexandria" charset="0"/>
              <a:cs typeface="Alexandria" charset="0"/>
            </a:endParaRPr>
          </a:p>
        </p:txBody>
      </p:sp>
      <p:sp>
        <p:nvSpPr>
          <p:cNvPr id="9" name="TextBox 8"/>
          <p:cNvSpPr txBox="1"/>
          <p:nvPr/>
        </p:nvSpPr>
        <p:spPr>
          <a:xfrm>
            <a:off x="8567040" y="40255"/>
            <a:ext cx="1811714" cy="400110"/>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تأثيرهما على المهن</a:t>
            </a:r>
            <a:endParaRPr lang="en-US" sz="20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26644" y="1067513"/>
            <a:ext cx="4267200" cy="4955203"/>
          </a:xfrm>
          <a:prstGeom prst="rect">
            <a:avLst/>
          </a:prstGeom>
        </p:spPr>
        <p:txBody>
          <a:bodyPr wrap="square">
            <a:spAutoFit/>
          </a:bodyPr>
          <a:lstStyle/>
          <a:p>
            <a:pPr marL="91440">
              <a:lnSpc>
                <a:spcPct val="100000"/>
              </a:lnSpc>
              <a:spcBef>
                <a:spcPts val="330"/>
              </a:spcBef>
            </a:pPr>
            <a:r>
              <a:rPr lang="en-US" b="1" dirty="0">
                <a:latin typeface="Times New Roman"/>
                <a:cs typeface="Times New Roman"/>
              </a:rPr>
              <a:t>Journalism and Television broadcasting</a:t>
            </a:r>
          </a:p>
          <a:p>
            <a:pPr marL="91440">
              <a:lnSpc>
                <a:spcPct val="100000"/>
              </a:lnSpc>
              <a:spcBef>
                <a:spcPts val="330"/>
              </a:spcBef>
            </a:pPr>
            <a:r>
              <a:rPr lang="en-US" dirty="0">
                <a:latin typeface="Times New Roman"/>
                <a:cs typeface="Times New Roman"/>
              </a:rPr>
              <a:t>Those in the public eye must demonstrate effective nonverbal and verbal communication</a:t>
            </a:r>
            <a:r>
              <a:rPr lang="en-US" dirty="0" smtClean="0">
                <a:latin typeface="Times New Roman"/>
                <a:cs typeface="Times New Roman"/>
              </a:rPr>
              <a:t>.</a:t>
            </a:r>
            <a:endParaRPr lang="ar-EG" dirty="0" smtClean="0">
              <a:latin typeface="Times New Roman"/>
              <a:cs typeface="Times New Roman"/>
            </a:endParaRPr>
          </a:p>
          <a:p>
            <a:pPr marL="91440">
              <a:lnSpc>
                <a:spcPct val="100000"/>
              </a:lnSpc>
              <a:spcBef>
                <a:spcPts val="330"/>
              </a:spcBef>
            </a:pPr>
            <a:endParaRPr lang="en-US" b="1" dirty="0">
              <a:latin typeface="Times New Roman"/>
              <a:cs typeface="Times New Roman"/>
            </a:endParaRPr>
          </a:p>
          <a:p>
            <a:pPr marL="91440">
              <a:lnSpc>
                <a:spcPct val="100000"/>
              </a:lnSpc>
              <a:spcBef>
                <a:spcPts val="330"/>
              </a:spcBef>
            </a:pPr>
            <a:r>
              <a:rPr lang="en-US" b="1" dirty="0">
                <a:latin typeface="Times New Roman"/>
                <a:cs typeface="Times New Roman"/>
              </a:rPr>
              <a:t>Hospitality Management</a:t>
            </a:r>
          </a:p>
          <a:p>
            <a:pPr marL="91440">
              <a:lnSpc>
                <a:spcPct val="100000"/>
              </a:lnSpc>
              <a:spcBef>
                <a:spcPts val="330"/>
              </a:spcBef>
            </a:pPr>
            <a:r>
              <a:rPr lang="en-US" dirty="0">
                <a:latin typeface="Times New Roman"/>
                <a:cs typeface="Times New Roman"/>
              </a:rPr>
              <a:t>Customer service is especially important in the hotel and restaurant industries. A number of hotel and restaurant managers have improved their organizations’ image among guests by providing client services employees with training in verbal and nonverbal communication. In restaurants, eye contact, facial expression, body position, and posture of the staff, including servers and cashiers, affect how customers rate the value of the service.</a:t>
            </a:r>
          </a:p>
        </p:txBody>
      </p:sp>
      <p:sp>
        <p:nvSpPr>
          <p:cNvPr id="6" name="Rectangle 5"/>
          <p:cNvSpPr/>
          <p:nvPr/>
        </p:nvSpPr>
        <p:spPr>
          <a:xfrm>
            <a:off x="4399280" y="1113520"/>
            <a:ext cx="3870960" cy="5016758"/>
          </a:xfrm>
          <a:prstGeom prst="rect">
            <a:avLst/>
          </a:prstGeom>
        </p:spPr>
        <p:txBody>
          <a:bodyPr wrap="square">
            <a:spAutoFit/>
          </a:bodyPr>
          <a:lstStyle/>
          <a:p>
            <a:pPr algn="r" rtl="1"/>
            <a:r>
              <a:rPr lang="ar-EG" sz="2000" b="1" dirty="0"/>
              <a:t>الصحافة والبث التلفزيوني</a:t>
            </a:r>
          </a:p>
          <a:p>
            <a:pPr algn="r" rtl="1"/>
            <a:r>
              <a:rPr lang="ar-EG" sz="2000" dirty="0"/>
              <a:t>يجب على الأشخاص الذين يظهرون في الأماكن العامة أن يظهروا قدرة فعّالة على التواصل اللفظي وغير اللفظي.</a:t>
            </a:r>
          </a:p>
          <a:p>
            <a:pPr algn="r" rtl="1"/>
            <a:endParaRPr lang="ar-EG" sz="2000" dirty="0"/>
          </a:p>
          <a:p>
            <a:pPr algn="r" rtl="1"/>
            <a:r>
              <a:rPr lang="ar-EG" sz="2000" b="1" dirty="0"/>
              <a:t>إدارة الضيافة</a:t>
            </a:r>
          </a:p>
          <a:p>
            <a:pPr algn="r" rtl="1"/>
            <a:r>
              <a:rPr lang="ar-EG" sz="2000" dirty="0"/>
              <a:t>تعتبر خدمة العملاء مهمة بشكل خاص في قطاع الفنادق والمطاعم. وقد عمل عدد من مديري الفنادق والمطاعم على تحسين صورة مؤسساتهم بين الضيوف من خلال توفير التدريب لموظفي خدمات العملاء على التواصل اللفظي وغير اللفظي. وفي المطاعم، يؤثر التواصل البصري وتعبيرات الوجه ووضعية الجسم ووضعية الموظفين، بما في ذلك </a:t>
            </a:r>
            <a:r>
              <a:rPr lang="ar-EG" sz="2000" dirty="0" err="1"/>
              <a:t>النوادل</a:t>
            </a:r>
            <a:r>
              <a:rPr lang="ar-EG" sz="2000" dirty="0"/>
              <a:t> وأمناء الصندوق، على كيفية تقييم العملاء لقيمة الخدمة.</a:t>
            </a:r>
            <a:endParaRPr lang="ar-EG" sz="2000" dirty="0"/>
          </a:p>
        </p:txBody>
      </p:sp>
    </p:spTree>
    <p:extLst>
      <p:ext uri="{BB962C8B-B14F-4D97-AF65-F5344CB8AC3E}">
        <p14:creationId xmlns:p14="http://schemas.microsoft.com/office/powerpoint/2010/main" val="302576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150" y="1067513"/>
            <a:ext cx="393585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20266" y="9621"/>
            <a:ext cx="3474028" cy="400110"/>
          </a:xfrm>
          <a:prstGeom prst="rect">
            <a:avLst/>
          </a:prstGeom>
        </p:spPr>
        <p:txBody>
          <a:bodyPr wrap="none">
            <a:spAutoFit/>
          </a:bodyPr>
          <a:lstStyle/>
          <a:p>
            <a:r>
              <a:rPr lang="en-US" sz="2000" b="1" dirty="0">
                <a:solidFill>
                  <a:srgbClr val="00B0F0"/>
                </a:solidFill>
                <a:latin typeface="Alexandria" charset="0"/>
                <a:cs typeface="Alexandria" charset="0"/>
              </a:rPr>
              <a:t>Their impact on profession</a:t>
            </a:r>
            <a:endParaRPr lang="en-US" sz="2000" b="1" dirty="0">
              <a:solidFill>
                <a:srgbClr val="00B0F0"/>
              </a:solidFill>
              <a:latin typeface="Alexandria" charset="0"/>
              <a:cs typeface="Alexandria" charset="0"/>
            </a:endParaRPr>
          </a:p>
        </p:txBody>
      </p:sp>
      <p:sp>
        <p:nvSpPr>
          <p:cNvPr id="9" name="TextBox 8"/>
          <p:cNvSpPr txBox="1"/>
          <p:nvPr/>
        </p:nvSpPr>
        <p:spPr>
          <a:xfrm>
            <a:off x="8567040" y="40255"/>
            <a:ext cx="1811714" cy="400110"/>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تأثيرهما على المهن</a:t>
            </a:r>
            <a:endParaRPr lang="en-US" sz="2000" b="1" dirty="0">
              <a:solidFill>
                <a:srgbClr val="00B0F0"/>
              </a:solidFill>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26644" y="1067513"/>
            <a:ext cx="4267200" cy="4401205"/>
          </a:xfrm>
          <a:prstGeom prst="rect">
            <a:avLst/>
          </a:prstGeom>
        </p:spPr>
        <p:txBody>
          <a:bodyPr wrap="square">
            <a:spAutoFit/>
          </a:bodyPr>
          <a:lstStyle/>
          <a:p>
            <a:pPr marL="91440">
              <a:lnSpc>
                <a:spcPct val="100000"/>
              </a:lnSpc>
              <a:spcBef>
                <a:spcPts val="330"/>
              </a:spcBef>
            </a:pPr>
            <a:r>
              <a:rPr lang="en-US" b="1" dirty="0">
                <a:latin typeface="Times New Roman"/>
                <a:cs typeface="Times New Roman"/>
              </a:rPr>
              <a:t>Medical Professions</a:t>
            </a:r>
          </a:p>
          <a:p>
            <a:pPr marL="91440">
              <a:lnSpc>
                <a:spcPct val="100000"/>
              </a:lnSpc>
              <a:spcBef>
                <a:spcPts val="330"/>
              </a:spcBef>
            </a:pPr>
            <a:r>
              <a:rPr lang="en-US" dirty="0">
                <a:latin typeface="Times New Roman"/>
                <a:cs typeface="Times New Roman"/>
              </a:rPr>
              <a:t>Many people can probably share a story about an unpleasant experience at the doctor’s office. As physicians compete to attract and retain a strong client base, potential patients through can interpret their services positively correct body language on the part of the physicians and their employees.</a:t>
            </a:r>
          </a:p>
          <a:p>
            <a:pPr marL="91440">
              <a:lnSpc>
                <a:spcPct val="100000"/>
              </a:lnSpc>
              <a:spcBef>
                <a:spcPts val="330"/>
              </a:spcBef>
            </a:pPr>
            <a:endParaRPr lang="en-US" dirty="0">
              <a:latin typeface="Times New Roman"/>
              <a:cs typeface="Times New Roman"/>
            </a:endParaRPr>
          </a:p>
          <a:p>
            <a:pPr marL="91440">
              <a:lnSpc>
                <a:spcPct val="100000"/>
              </a:lnSpc>
              <a:spcBef>
                <a:spcPts val="330"/>
              </a:spcBef>
            </a:pPr>
            <a:r>
              <a:rPr lang="en-US" b="1" dirty="0">
                <a:latin typeface="Times New Roman"/>
                <a:cs typeface="Times New Roman"/>
              </a:rPr>
              <a:t>Management (Private and Public)</a:t>
            </a:r>
          </a:p>
          <a:p>
            <a:pPr marL="91440">
              <a:lnSpc>
                <a:spcPct val="100000"/>
              </a:lnSpc>
              <a:spcBef>
                <a:spcPts val="330"/>
              </a:spcBef>
            </a:pPr>
            <a:r>
              <a:rPr lang="en-US" dirty="0">
                <a:latin typeface="Times New Roman"/>
                <a:cs typeface="Times New Roman"/>
              </a:rPr>
              <a:t>Managers in both business and not-for-profit organizations can more effectively convey ideas to their employees through correct use of nonverbal communication.</a:t>
            </a:r>
          </a:p>
        </p:txBody>
      </p:sp>
      <p:sp>
        <p:nvSpPr>
          <p:cNvPr id="6" name="Rectangle 5"/>
          <p:cNvSpPr/>
          <p:nvPr/>
        </p:nvSpPr>
        <p:spPr>
          <a:xfrm>
            <a:off x="4399280" y="1113520"/>
            <a:ext cx="3870960" cy="4093428"/>
          </a:xfrm>
          <a:prstGeom prst="rect">
            <a:avLst/>
          </a:prstGeom>
        </p:spPr>
        <p:txBody>
          <a:bodyPr wrap="square">
            <a:spAutoFit/>
          </a:bodyPr>
          <a:lstStyle/>
          <a:p>
            <a:pPr algn="r" rtl="1"/>
            <a:r>
              <a:rPr lang="ar-EG" sz="2000" b="1" dirty="0"/>
              <a:t>المهن الطبية</a:t>
            </a:r>
          </a:p>
          <a:p>
            <a:pPr algn="r" rtl="1"/>
            <a:r>
              <a:rPr lang="ar-EG" sz="2000" dirty="0"/>
              <a:t>ربما يستطيع العديد من الأشخاص مشاركة قصة عن تجربة غير سارة في عيادة الطبيب. ومع تنافس الأطباء على جذب قاعدة عملاء قوية والاحتفاظ بها، يمكن للمرضى المحتملين تفسير خدماتهم بشكل إيجابي من خلال لغة الجسد الصحيحة من جانب الأطباء وموظفيهم.</a:t>
            </a:r>
          </a:p>
          <a:p>
            <a:pPr algn="r" rtl="1"/>
            <a:endParaRPr lang="ar-EG" sz="2000" dirty="0"/>
          </a:p>
          <a:p>
            <a:pPr algn="r" rtl="1"/>
            <a:r>
              <a:rPr lang="ar-EG" sz="2000" b="1" dirty="0"/>
              <a:t>الإدارة (الخاصة والعامة)</a:t>
            </a:r>
          </a:p>
          <a:p>
            <a:pPr algn="r" rtl="1"/>
            <a:r>
              <a:rPr lang="ar-EG" sz="2000" dirty="0"/>
              <a:t>يمكن للمديرين في كل من المؤسسات التجارية وغير الربحية نقل الأفكار إلى موظفيهم بشكل أكثر فعالية من خلال الاستخدام الصحيح للتواصل غير اللفظي.</a:t>
            </a:r>
            <a:endParaRPr lang="ar-EG" sz="2000" dirty="0"/>
          </a:p>
        </p:txBody>
      </p:sp>
    </p:spTree>
    <p:extLst>
      <p:ext uri="{BB962C8B-B14F-4D97-AF65-F5344CB8AC3E}">
        <p14:creationId xmlns:p14="http://schemas.microsoft.com/office/powerpoint/2010/main" val="75035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www.w3.org/XML/1998/namespace"/>
    <ds:schemaRef ds:uri="http://purl.org/dc/dcmitype/"/>
    <ds:schemaRef ds:uri="688354b5-287c-4cda-825e-1d7935aea40e"/>
    <ds:schemaRef ds:uri="http://purl.org/dc/elements/1.1/"/>
    <ds:schemaRef ds:uri="http://purl.org/dc/terms/"/>
    <ds:schemaRef ds:uri="http://schemas.microsoft.com/office/2006/documentManagement/types"/>
    <ds:schemaRef ds:uri="aca13214-df29-4e3c-a050-857c0bf7bd8e"/>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97C9015-C815-4B06-832D-991521D01C82}"/>
</file>

<file path=docProps/app.xml><?xml version="1.0" encoding="utf-8"?>
<Properties xmlns="http://schemas.openxmlformats.org/officeDocument/2006/extended-properties" xmlns:vt="http://schemas.openxmlformats.org/officeDocument/2006/docPropsVTypes">
  <TotalTime>399</TotalTime>
  <Words>5373</Words>
  <Application>Microsoft Office PowerPoint</Application>
  <PresentationFormat>Widescreen</PresentationFormat>
  <Paragraphs>466</Paragraphs>
  <Slides>42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40</cp:revision>
  <dcterms:created xsi:type="dcterms:W3CDTF">2023-04-29T09:08:00Z</dcterms:created>
  <dcterms:modified xsi:type="dcterms:W3CDTF">2024-10-15T21:30:49Z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