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72" r:id="rId3"/>
  </p:sldMasterIdLst>
  <p:notesMasterIdLst>
    <p:notesMasterId r:id="rId53"/>
  </p:notesMasterIdLst>
  <p:sldIdLst>
    <p:sldId id="433" r:id="rId4"/>
    <p:sldId id="257" r:id="rId5"/>
    <p:sldId id="258" r:id="rId6"/>
    <p:sldId id="259" r:id="rId7"/>
    <p:sldId id="260" r:id="rId8"/>
    <p:sldId id="261" r:id="rId9"/>
    <p:sldId id="262"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405" r:id="rId52"/>
  </p:sldIdLst>
  <p:sldSz cx="12192000" cy="6858000"/>
  <p:notesSz cx="6858000" cy="9144000"/>
  <p:embeddedFontLs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Century Gothic" panose="020B0502020202020204" pitchFamily="34" charset="0"/>
      <p:regular r:id="rId60"/>
      <p:bold r:id="rId61"/>
      <p:italic r:id="rId62"/>
      <p:boldItalic r:id="rId63"/>
    </p:embeddedFont>
    <p:embeddedFont>
      <p:font typeface="Helvetica Neue" panose="020B060402020202020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5" roundtripDataSignature="AMtx7mjzST2OEM51s1vRpnU3mR5MVI3q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A4626AA-4C08-4ABE-A072-B78DAA68AEAF}">
  <a:tblStyle styleId="{AA4626AA-4C08-4ABE-A072-B78DAA68AEAF}"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10.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font" Target="fonts/font8.fntdata"/><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3.fntdata"/><Relationship Id="rId64" Type="http://schemas.openxmlformats.org/officeDocument/2006/relationships/font" Target="fonts/font11.fntdata"/><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1.fntdata"/><Relationship Id="rId62" Type="http://schemas.openxmlformats.org/officeDocument/2006/relationships/font" Target="fonts/font9.fntdata"/><Relationship Id="rId75"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4.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7.fntdata"/><Relationship Id="rId65" Type="http://schemas.openxmlformats.org/officeDocument/2006/relationships/font" Target="fonts/font12.fntdata"/><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font" Target="fonts/font2.fntdata"/><Relationship Id="rId7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2" name="Google Shape;11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marR="0" lvl="0" indent="-101600" algn="l" rtl="0">
              <a:lnSpc>
                <a:spcPct val="100000"/>
              </a:lnSpc>
              <a:spcBef>
                <a:spcPts val="0"/>
              </a:spcBef>
              <a:spcAft>
                <a:spcPts val="0"/>
              </a:spcAft>
              <a:buClr>
                <a:schemeClr val="dk1"/>
              </a:buClr>
              <a:buSzPts val="1100"/>
              <a:buFont typeface="Arial"/>
              <a:buNone/>
            </a:pPr>
            <a:endParaRPr sz="1100">
              <a:solidFill>
                <a:schemeClr val="dk1"/>
              </a:solidFill>
              <a:latin typeface="Calibri"/>
              <a:ea typeface="Calibri"/>
              <a:cs typeface="Calibri"/>
              <a:sym typeface="Calibri"/>
            </a:endParaRPr>
          </a:p>
        </p:txBody>
      </p:sp>
      <p:sp>
        <p:nvSpPr>
          <p:cNvPr id="113" name="Google Shape;113;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Google Shape;14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7" name="Google Shape;16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93" name="Google Shape;193;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12" name="Google Shape;21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3" name="Google Shape;223;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9" name="Google Shape;23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a:t>
            </a:r>
            <a:endParaRPr i="1"/>
          </a:p>
        </p:txBody>
      </p:sp>
      <p:sp>
        <p:nvSpPr>
          <p:cNvPr id="240" name="Google Shape;24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49" name="Google Shape;249;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58" name="Google Shape;258;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66" name="Google Shape;266;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82" name="Google Shape;282;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0" name="Google Shape;29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1" name="Google Shape;291;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a:p>
          <a:p>
            <a:pPr marL="0" lvl="0" indent="0" algn="l" rtl="0">
              <a:spcBef>
                <a:spcPts val="0"/>
              </a:spcBef>
              <a:spcAft>
                <a:spcPts val="0"/>
              </a:spcAft>
              <a:buNone/>
            </a:pPr>
            <a:endParaRPr/>
          </a:p>
        </p:txBody>
      </p:sp>
      <p:sp>
        <p:nvSpPr>
          <p:cNvPr id="315" name="Google Shape;315;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3" name="Google Shape;323;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a:p>
          <a:p>
            <a:pPr marL="0" lvl="0" indent="0" algn="l" rtl="0">
              <a:spcBef>
                <a:spcPts val="0"/>
              </a:spcBef>
              <a:spcAft>
                <a:spcPts val="0"/>
              </a:spcAft>
              <a:buNone/>
            </a:pPr>
            <a:endParaRPr/>
          </a:p>
        </p:txBody>
      </p:sp>
      <p:sp>
        <p:nvSpPr>
          <p:cNvPr id="333" name="Google Shape;333;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50" name="Google Shape;350;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61" name="Google Shape;361;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72" name="Google Shape;372;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2" name="Google Shape;38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83" name="Google Shape;38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3" name="Google Shape;393;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94" name="Google Shape;394;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i="1"/>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05" name="Google Shape;40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5" name="Google Shape;415;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4" name="Google Shape;424;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2" name="Google Shape;432;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8" name="Google Shape;448;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9" name="Google Shape;449;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5" name="Google Shape;4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466" name="Google Shape;4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5" name="Google Shape;475;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a:p>
          <a:p>
            <a:pPr marL="0" lvl="0" indent="0" algn="l" rtl="0">
              <a:spcBef>
                <a:spcPts val="0"/>
              </a:spcBef>
              <a:spcAft>
                <a:spcPts val="0"/>
              </a:spcAft>
              <a:buNone/>
            </a:pPr>
            <a:endParaRPr/>
          </a:p>
        </p:txBody>
      </p:sp>
      <p:sp>
        <p:nvSpPr>
          <p:cNvPr id="476" name="Google Shape;476;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4" name="Google Shape;484;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a:p>
          <a:p>
            <a:pPr marL="0" lvl="0" indent="0" algn="l" rtl="0">
              <a:spcBef>
                <a:spcPts val="0"/>
              </a:spcBef>
              <a:spcAft>
                <a:spcPts val="0"/>
              </a:spcAft>
              <a:buNone/>
            </a:pPr>
            <a:endParaRPr/>
          </a:p>
        </p:txBody>
      </p:sp>
      <p:sp>
        <p:nvSpPr>
          <p:cNvPr id="485" name="Google Shape;485;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2" name="Google Shape;492;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a:t>
            </a:r>
            <a:endParaRPr/>
          </a:p>
          <a:p>
            <a:pPr marL="0" lvl="0" indent="0" algn="l" rtl="0">
              <a:spcBef>
                <a:spcPts val="0"/>
              </a:spcBef>
              <a:spcAft>
                <a:spcPts val="0"/>
              </a:spcAft>
              <a:buNone/>
            </a:pPr>
            <a:endParaRPr/>
          </a:p>
        </p:txBody>
      </p:sp>
      <p:sp>
        <p:nvSpPr>
          <p:cNvPr id="493" name="Google Shape;493;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0" name="Google Shape;500;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1" name="Google Shape;501;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8" name="Google Shape;508;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9" name="Google Shape;509;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6" name="Google Shape;516;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7" name="Google Shape;517;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4" name="Google Shape;524;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5" name="Google Shape;525;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2" name="Google Shape;532;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533" name="Google Shape;533;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149511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05476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4766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38449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67042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72511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66772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539123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367156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343769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50140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432120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9149806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592759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838813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3084435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81352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334181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8259093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7434881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485958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1.jpg"/><Relationship Id="rId5" Type="http://schemas.openxmlformats.org/officeDocument/2006/relationships/slideLayout" Target="../slideLayouts/slideLayout27.xml"/><Relationship Id="rId10"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511472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1">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30045407"/>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image" Target="../media/image14.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4.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14.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7"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14.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14.emf"/><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14.emf"/><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4.emf"/><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14.emf"/><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14.emf"/><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14.emf"/><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14.e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0.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hyperlink" Target="http://www.forbes.com/sites/glennllopis/2013/07/22/5-ways-leaders-earn-respect-from-their-employees/" TargetMode="External"/><Relationship Id="rId7" Type="http://schemas.openxmlformats.org/officeDocument/2006/relationships/image" Target="../media/image13.e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hyperlink" Target="http://www.forbes.com/sites/glennllopis/2014/07/29/leadership-is-about-enabling-the-full-potential-in-others/"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31.png"/><Relationship Id="rId2" Type="http://schemas.openxmlformats.org/officeDocument/2006/relationships/notesSlide" Target="../notesSlides/notesSlide48.xml"/><Relationship Id="rId1" Type="http://schemas.openxmlformats.org/officeDocument/2006/relationships/slideLayout" Target="../slideLayouts/slideLayout27.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4962338" y="5181600"/>
            <a:ext cx="7390350"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6" name="TextBox 15"/>
          <p:cNvSpPr txBox="1"/>
          <p:nvPr/>
        </p:nvSpPr>
        <p:spPr>
          <a:xfrm>
            <a:off x="4961898" y="5306280"/>
            <a:ext cx="7390789"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L7- Ch7- Leadership and Resolving Conflict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14"/>
        <p:cNvGrpSpPr/>
        <p:nvPr/>
      </p:nvGrpSpPr>
      <p:grpSpPr>
        <a:xfrm>
          <a:off x="0" y="0"/>
          <a:ext cx="0" cy="0"/>
          <a:chOff x="0" y="0"/>
          <a:chExt cx="0" cy="0"/>
        </a:xfrm>
      </p:grpSpPr>
      <p:pic>
        <p:nvPicPr>
          <p:cNvPr id="119" name="Google Shape;119;p2" descr="The Manager's Guide to Dealing with Employee Conflict at Work - Business 2  Community"/>
          <p:cNvPicPr preferRelativeResize="0"/>
          <p:nvPr/>
        </p:nvPicPr>
        <p:blipFill rotWithShape="1">
          <a:blip r:embed="rId3">
            <a:alphaModFix/>
          </a:blip>
          <a:srcRect/>
          <a:stretch/>
        </p:blipFill>
        <p:spPr>
          <a:xfrm>
            <a:off x="7230358" y="1723772"/>
            <a:ext cx="4038600" cy="2032000"/>
          </a:xfrm>
          <a:prstGeom prst="rect">
            <a:avLst/>
          </a:prstGeom>
          <a:noFill/>
          <a:ln>
            <a:noFill/>
          </a:ln>
        </p:spPr>
      </p:pic>
      <p:pic>
        <p:nvPicPr>
          <p:cNvPr id="2" name="Picture 1">
            <a:extLst>
              <a:ext uri="{FF2B5EF4-FFF2-40B4-BE49-F238E27FC236}">
                <a16:creationId xmlns:a16="http://schemas.microsoft.com/office/drawing/2014/main" id="{DCBAEBFF-2AC1-0C17-6BAD-44A01CD271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414868"/>
            <a:ext cx="494155" cy="443132"/>
          </a:xfrm>
          <a:prstGeom prst="rect">
            <a:avLst/>
          </a:prstGeom>
        </p:spPr>
      </p:pic>
      <p:pic>
        <p:nvPicPr>
          <p:cNvPr id="3" name="Picture 2">
            <a:extLst>
              <a:ext uri="{FF2B5EF4-FFF2-40B4-BE49-F238E27FC236}">
                <a16:creationId xmlns:a16="http://schemas.microsoft.com/office/drawing/2014/main" id="{B56DE196-547E-8446-F41D-859643DE367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5A52A8B-E288-5F3E-2B61-F67B5A3909D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87524D5-8086-3A92-0F15-3C25D58C6D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06BF966-E481-D326-911E-50B5CAF2039B}"/>
              </a:ext>
            </a:extLst>
          </p:cNvPr>
          <p:cNvPicPr>
            <a:picLocks noChangeAspect="1"/>
          </p:cNvPicPr>
          <p:nvPr/>
        </p:nvPicPr>
        <p:blipFill>
          <a:blip r:embed="rId7"/>
          <a:stretch>
            <a:fillRect/>
          </a:stretch>
        </p:blipFill>
        <p:spPr>
          <a:xfrm>
            <a:off x="-130481" y="-91243"/>
            <a:ext cx="9533101" cy="1610200"/>
          </a:xfrm>
          <a:prstGeom prst="rect">
            <a:avLst/>
          </a:prstGeom>
        </p:spPr>
      </p:pic>
      <p:sp>
        <p:nvSpPr>
          <p:cNvPr id="7" name="TextBox 6">
            <a:extLst>
              <a:ext uri="{FF2B5EF4-FFF2-40B4-BE49-F238E27FC236}">
                <a16:creationId xmlns:a16="http://schemas.microsoft.com/office/drawing/2014/main" id="{D832D21C-C063-FC01-B718-65AF37FF7C49}"/>
              </a:ext>
            </a:extLst>
          </p:cNvPr>
          <p:cNvSpPr txBox="1"/>
          <p:nvPr/>
        </p:nvSpPr>
        <p:spPr>
          <a:xfrm>
            <a:off x="2325914" y="543490"/>
            <a:ext cx="34243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1" name="TextBox 10">
            <a:extLst>
              <a:ext uri="{FF2B5EF4-FFF2-40B4-BE49-F238E27FC236}">
                <a16:creationId xmlns:a16="http://schemas.microsoft.com/office/drawing/2014/main" id="{0DEE0DAF-9EFA-9361-6225-83F51C475157}"/>
              </a:ext>
            </a:extLst>
          </p:cNvPr>
          <p:cNvSpPr txBox="1"/>
          <p:nvPr/>
        </p:nvSpPr>
        <p:spPr>
          <a:xfrm>
            <a:off x="130614" y="1640958"/>
            <a:ext cx="7381534" cy="3785652"/>
          </a:xfrm>
          <a:prstGeom prst="rect">
            <a:avLst/>
          </a:prstGeom>
          <a:noFill/>
        </p:spPr>
        <p:txBody>
          <a:bodyPr wrap="square">
            <a:spAutoFit/>
          </a:bodyPr>
          <a:lstStyle/>
          <a:p>
            <a:r>
              <a:rPr lang="en-US" sz="2400" dirty="0">
                <a:solidFill>
                  <a:srgbClr val="002060"/>
                </a:solidFill>
              </a:rPr>
              <a:t>7.1 Definition of Conflicts .</a:t>
            </a:r>
          </a:p>
          <a:p>
            <a:r>
              <a:rPr lang="en-US" sz="2400" dirty="0">
                <a:solidFill>
                  <a:srgbClr val="002060"/>
                </a:solidFill>
              </a:rPr>
              <a:t>7.2 Organizational Conflict Is Beneficial Or Not?</a:t>
            </a:r>
          </a:p>
          <a:p>
            <a:r>
              <a:rPr lang="en-US" sz="2400" dirty="0">
                <a:solidFill>
                  <a:srgbClr val="002060"/>
                </a:solidFill>
              </a:rPr>
              <a:t>7.3 Definition of Conflict resolution.</a:t>
            </a:r>
          </a:p>
          <a:p>
            <a:r>
              <a:rPr lang="en-US" sz="2400" dirty="0">
                <a:solidFill>
                  <a:srgbClr val="002060"/>
                </a:solidFill>
              </a:rPr>
              <a:t>7.4 How Leaders Effectively Manage Conflict.</a:t>
            </a:r>
          </a:p>
          <a:p>
            <a:r>
              <a:rPr lang="en-US" sz="2400" dirty="0">
                <a:solidFill>
                  <a:srgbClr val="002060"/>
                </a:solidFill>
              </a:rPr>
              <a:t>7.5 Sources Of Project Conflict .</a:t>
            </a:r>
          </a:p>
          <a:p>
            <a:r>
              <a:rPr lang="en-US" sz="2400" dirty="0">
                <a:solidFill>
                  <a:srgbClr val="002060"/>
                </a:solidFill>
              </a:rPr>
              <a:t>7.6 What Causes Team Conflict?</a:t>
            </a:r>
          </a:p>
          <a:p>
            <a:r>
              <a:rPr lang="en-US" sz="2400" dirty="0">
                <a:solidFill>
                  <a:srgbClr val="002060"/>
                </a:solidFill>
              </a:rPr>
              <a:t>7.7 Conflicts Arise from Differing Needs .</a:t>
            </a:r>
          </a:p>
          <a:p>
            <a:r>
              <a:rPr lang="en-US" sz="2400" dirty="0">
                <a:solidFill>
                  <a:srgbClr val="002060"/>
                </a:solidFill>
              </a:rPr>
              <a:t>7.8 Symptoms of Team Conflict .</a:t>
            </a:r>
          </a:p>
          <a:p>
            <a:r>
              <a:rPr lang="en-US" sz="2400" dirty="0">
                <a:solidFill>
                  <a:srgbClr val="002060"/>
                </a:solidFill>
              </a:rPr>
              <a:t>7.9 Conflict-resolution Techniques.</a:t>
            </a:r>
          </a:p>
          <a:p>
            <a:r>
              <a:rPr lang="en-US" sz="2400" dirty="0">
                <a:solidFill>
                  <a:srgbClr val="002060"/>
                </a:solidFill>
              </a:rPr>
              <a:t>7.10 Thomas-Kilmann Conflict Mode Instrument</a:t>
            </a:r>
          </a:p>
        </p:txBody>
      </p:sp>
      <p:sp>
        <p:nvSpPr>
          <p:cNvPr id="13" name="TextBox 12">
            <a:extLst>
              <a:ext uri="{FF2B5EF4-FFF2-40B4-BE49-F238E27FC236}">
                <a16:creationId xmlns:a16="http://schemas.microsoft.com/office/drawing/2014/main" id="{56D2D80D-1FFA-462A-8F4B-252E3FAEB346}"/>
              </a:ext>
            </a:extLst>
          </p:cNvPr>
          <p:cNvSpPr txBox="1"/>
          <p:nvPr/>
        </p:nvSpPr>
        <p:spPr>
          <a:xfrm>
            <a:off x="130614" y="5345868"/>
            <a:ext cx="6217920" cy="830997"/>
          </a:xfrm>
          <a:prstGeom prst="rect">
            <a:avLst/>
          </a:prstGeom>
          <a:noFill/>
        </p:spPr>
        <p:txBody>
          <a:bodyPr wrap="square">
            <a:spAutoFit/>
          </a:bodyPr>
          <a:lstStyle/>
          <a:p>
            <a:r>
              <a:rPr lang="en-US" sz="2400" dirty="0">
                <a:solidFill>
                  <a:srgbClr val="002060"/>
                </a:solidFill>
              </a:rPr>
              <a:t>7.11 Leaders’ Keys To Resolving Conflict.</a:t>
            </a:r>
          </a:p>
          <a:p>
            <a:r>
              <a:rPr lang="en-US" sz="2400" dirty="0">
                <a:solidFill>
                  <a:srgbClr val="002060"/>
                </a:solidFill>
              </a:rPr>
              <a:t>7.12.Summary and Conclusions.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25"/>
        <p:cNvGrpSpPr/>
        <p:nvPr/>
      </p:nvGrpSpPr>
      <p:grpSpPr>
        <a:xfrm>
          <a:off x="0" y="0"/>
          <a:ext cx="0" cy="0"/>
          <a:chOff x="0" y="0"/>
          <a:chExt cx="0" cy="0"/>
        </a:xfrm>
      </p:grpSpPr>
      <p:pic>
        <p:nvPicPr>
          <p:cNvPr id="2" name="Picture 1">
            <a:extLst>
              <a:ext uri="{FF2B5EF4-FFF2-40B4-BE49-F238E27FC236}">
                <a16:creationId xmlns:a16="http://schemas.microsoft.com/office/drawing/2014/main" id="{975E748E-4045-9816-A8B1-F314B22B20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8B8EEF3-29CA-2CF7-8790-5513B4BE842C}"/>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19C3D8A-2152-BD66-6706-79F4BDE9D0F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71D8472-9F49-F3D6-5650-993F8BED4F9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D9BBEC1-3FC0-7CCE-A652-8AB4280765CD}"/>
              </a:ext>
            </a:extLst>
          </p:cNvPr>
          <p:cNvPicPr>
            <a:picLocks noChangeAspect="1"/>
          </p:cNvPicPr>
          <p:nvPr/>
        </p:nvPicPr>
        <p:blipFill>
          <a:blip r:embed="rId6"/>
          <a:stretch>
            <a:fillRect/>
          </a:stretch>
        </p:blipFill>
        <p:spPr>
          <a:xfrm>
            <a:off x="-108036" y="110093"/>
            <a:ext cx="9902229" cy="4194621"/>
          </a:xfrm>
          <a:prstGeom prst="rect">
            <a:avLst/>
          </a:prstGeom>
        </p:spPr>
      </p:pic>
      <p:sp>
        <p:nvSpPr>
          <p:cNvPr id="7" name="TextBox 6">
            <a:extLst>
              <a:ext uri="{FF2B5EF4-FFF2-40B4-BE49-F238E27FC236}">
                <a16:creationId xmlns:a16="http://schemas.microsoft.com/office/drawing/2014/main" id="{4320F89D-99E4-D5E3-3F57-010D5F54BD89}"/>
              </a:ext>
            </a:extLst>
          </p:cNvPr>
          <p:cNvSpPr txBox="1"/>
          <p:nvPr/>
        </p:nvSpPr>
        <p:spPr>
          <a:xfrm>
            <a:off x="2778224" y="1489974"/>
            <a:ext cx="6001964"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7.1 Definition of Conflicts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33"/>
        <p:cNvGrpSpPr/>
        <p:nvPr/>
      </p:nvGrpSpPr>
      <p:grpSpPr>
        <a:xfrm>
          <a:off x="0" y="0"/>
          <a:ext cx="0" cy="0"/>
          <a:chOff x="0" y="0"/>
          <a:chExt cx="0" cy="0"/>
        </a:xfrm>
      </p:grpSpPr>
      <p:pic>
        <p:nvPicPr>
          <p:cNvPr id="136" name="Google Shape;136;p4"/>
          <p:cNvPicPr preferRelativeResize="0"/>
          <p:nvPr/>
        </p:nvPicPr>
        <p:blipFill rotWithShape="1">
          <a:blip r:embed="rId3">
            <a:alphaModFix/>
          </a:blip>
          <a:srcRect/>
          <a:stretch/>
        </p:blipFill>
        <p:spPr>
          <a:xfrm>
            <a:off x="1981200" y="2095500"/>
            <a:ext cx="8229600" cy="2667000"/>
          </a:xfrm>
          <a:prstGeom prst="rect">
            <a:avLst/>
          </a:prstGeom>
          <a:noFill/>
          <a:ln>
            <a:noFill/>
          </a:ln>
        </p:spPr>
      </p:pic>
      <p:pic>
        <p:nvPicPr>
          <p:cNvPr id="2" name="Picture 1">
            <a:extLst>
              <a:ext uri="{FF2B5EF4-FFF2-40B4-BE49-F238E27FC236}">
                <a16:creationId xmlns:a16="http://schemas.microsoft.com/office/drawing/2014/main" id="{09E05F77-0825-CCFA-A90E-2796442689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D76D8EA9-A1DE-D3BA-FC01-57E7493F919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CF191546-E126-830F-9693-23A958981CA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27D5C4B-6BC2-1813-D4CE-30637730C13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46BD4AC-E505-8402-3244-3E4039605CD7}"/>
              </a:ext>
            </a:extLst>
          </p:cNvPr>
          <p:cNvPicPr>
            <a:picLocks noChangeAspect="1"/>
          </p:cNvPicPr>
          <p:nvPr/>
        </p:nvPicPr>
        <p:blipFill>
          <a:blip r:embed="rId7"/>
          <a:stretch>
            <a:fillRect/>
          </a:stretch>
        </p:blipFill>
        <p:spPr>
          <a:xfrm>
            <a:off x="-108036" y="0"/>
            <a:ext cx="9533101" cy="16102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41"/>
        <p:cNvGrpSpPr/>
        <p:nvPr/>
      </p:nvGrpSpPr>
      <p:grpSpPr>
        <a:xfrm>
          <a:off x="0" y="0"/>
          <a:ext cx="0" cy="0"/>
          <a:chOff x="0" y="0"/>
          <a:chExt cx="0" cy="0"/>
        </a:xfrm>
      </p:grpSpPr>
      <p:sp>
        <p:nvSpPr>
          <p:cNvPr id="143" name="Google Shape;143;p5"/>
          <p:cNvSpPr txBox="1">
            <a:spLocks noGrp="1"/>
          </p:cNvSpPr>
          <p:nvPr>
            <p:ph type="body" idx="1"/>
          </p:nvPr>
        </p:nvSpPr>
        <p:spPr>
          <a:xfrm>
            <a:off x="314412" y="1931839"/>
            <a:ext cx="8677118" cy="3255500"/>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dirty="0">
                <a:solidFill>
                  <a:srgbClr val="002060"/>
                </a:solidFill>
              </a:rPr>
              <a:t>Conflict </a:t>
            </a:r>
            <a:r>
              <a:rPr lang="en-US" sz="2400" dirty="0">
                <a:solidFill>
                  <a:srgbClr val="002060"/>
                </a:solidFill>
              </a:rPr>
              <a:t>is a natural ingredient in every organization.</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The ability to manage conflict is considered to be </a:t>
            </a:r>
            <a:r>
              <a:rPr lang="en-US" sz="2400" b="1" dirty="0">
                <a:solidFill>
                  <a:srgbClr val="002060"/>
                </a:solidFill>
              </a:rPr>
              <a:t>a core leadership competence</a:t>
            </a:r>
            <a:r>
              <a:rPr lang="en-US" sz="2400" dirty="0">
                <a:solidFill>
                  <a:srgbClr val="002060"/>
                </a:solidFill>
              </a:rPr>
              <a:t> and can help project teams to grow and advance. However, </a:t>
            </a:r>
            <a:r>
              <a:rPr lang="en-US" sz="2400" dirty="0">
                <a:solidFill>
                  <a:srgbClr val="002060"/>
                </a:solidFill>
                <a:highlight>
                  <a:srgbClr val="F5FAA4"/>
                </a:highlight>
              </a:rPr>
              <a:t>conflict management is one of the most difficult soft skills that someone can master and develop. </a:t>
            </a:r>
            <a:endParaRPr sz="2800" dirty="0">
              <a:solidFill>
                <a:srgbClr val="002060"/>
              </a:solidFill>
              <a:highlight>
                <a:srgbClr val="F5FAA4"/>
              </a:highlight>
            </a:endParaRPr>
          </a:p>
        </p:txBody>
      </p:sp>
      <p:pic>
        <p:nvPicPr>
          <p:cNvPr id="146" name="Google Shape;146;p5" descr="9 Effective Tips on How to Resolve Conflict in the Workplace - Elevate  Corporate Training"/>
          <p:cNvPicPr preferRelativeResize="0"/>
          <p:nvPr/>
        </p:nvPicPr>
        <p:blipFill rotWithShape="1">
          <a:blip r:embed="rId3">
            <a:alphaModFix/>
          </a:blip>
          <a:srcRect/>
          <a:stretch/>
        </p:blipFill>
        <p:spPr>
          <a:xfrm>
            <a:off x="8991530" y="1467100"/>
            <a:ext cx="2587410" cy="2286000"/>
          </a:xfrm>
          <a:prstGeom prst="rect">
            <a:avLst/>
          </a:prstGeom>
          <a:noFill/>
          <a:ln>
            <a:noFill/>
          </a:ln>
        </p:spPr>
      </p:pic>
      <p:pic>
        <p:nvPicPr>
          <p:cNvPr id="2" name="Picture 1">
            <a:extLst>
              <a:ext uri="{FF2B5EF4-FFF2-40B4-BE49-F238E27FC236}">
                <a16:creationId xmlns:a16="http://schemas.microsoft.com/office/drawing/2014/main" id="{0FA0DD42-80F7-2827-3325-F1FD6C8EB1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6A8956B-9878-E19F-5DAF-BECCED156EB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35E6F7C-7B06-8351-6685-AD49B6896C7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2417D73-748B-3C4A-9BC6-3E28F08C1F0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57424B9-6DD1-2F57-F266-9CF2D67E2FB2}"/>
              </a:ext>
            </a:extLst>
          </p:cNvPr>
          <p:cNvPicPr>
            <a:picLocks noChangeAspect="1"/>
          </p:cNvPicPr>
          <p:nvPr/>
        </p:nvPicPr>
        <p:blipFill>
          <a:blip r:embed="rId7"/>
          <a:stretch>
            <a:fillRect/>
          </a:stretch>
        </p:blipFill>
        <p:spPr>
          <a:xfrm>
            <a:off x="0" y="-21175"/>
            <a:ext cx="9533101" cy="1610200"/>
          </a:xfrm>
          <a:prstGeom prst="rect">
            <a:avLst/>
          </a:prstGeom>
        </p:spPr>
      </p:pic>
      <p:sp>
        <p:nvSpPr>
          <p:cNvPr id="7" name="TextBox 6">
            <a:extLst>
              <a:ext uri="{FF2B5EF4-FFF2-40B4-BE49-F238E27FC236}">
                <a16:creationId xmlns:a16="http://schemas.microsoft.com/office/drawing/2014/main" id="{A30B16F1-D7E2-31DA-B701-7FC77FEC967A}"/>
              </a:ext>
            </a:extLst>
          </p:cNvPr>
          <p:cNvSpPr txBox="1"/>
          <p:nvPr/>
        </p:nvSpPr>
        <p:spPr>
          <a:xfrm>
            <a:off x="2325914" y="543490"/>
            <a:ext cx="28809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Conflict?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51"/>
        <p:cNvGrpSpPr/>
        <p:nvPr/>
      </p:nvGrpSpPr>
      <p:grpSpPr>
        <a:xfrm>
          <a:off x="0" y="0"/>
          <a:ext cx="0" cy="0"/>
          <a:chOff x="0" y="0"/>
          <a:chExt cx="0" cy="0"/>
        </a:xfrm>
      </p:grpSpPr>
      <p:pic>
        <p:nvPicPr>
          <p:cNvPr id="2" name="Picture 1">
            <a:extLst>
              <a:ext uri="{FF2B5EF4-FFF2-40B4-BE49-F238E27FC236}">
                <a16:creationId xmlns:a16="http://schemas.microsoft.com/office/drawing/2014/main" id="{01C10C00-FB76-51FC-C4F8-A4240EF2D1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F48BE620-B485-6CB2-E842-B5FE6BF0AABC}"/>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C9DFDD9-A8D9-83B4-FDD1-85159B45794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8521D5F-0E5B-67E9-BC97-0765F609E93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CF7F52B-7475-125D-9FB6-68EDF69103F4}"/>
              </a:ext>
            </a:extLst>
          </p:cNvPr>
          <p:cNvPicPr>
            <a:picLocks noChangeAspect="1"/>
          </p:cNvPicPr>
          <p:nvPr/>
        </p:nvPicPr>
        <p:blipFill>
          <a:blip r:embed="rId6"/>
          <a:stretch>
            <a:fillRect/>
          </a:stretch>
        </p:blipFill>
        <p:spPr>
          <a:xfrm>
            <a:off x="0" y="0"/>
            <a:ext cx="11826424" cy="4107766"/>
          </a:xfrm>
          <a:prstGeom prst="rect">
            <a:avLst/>
          </a:prstGeom>
        </p:spPr>
      </p:pic>
      <p:sp>
        <p:nvSpPr>
          <p:cNvPr id="7" name="TextBox 6">
            <a:extLst>
              <a:ext uri="{FF2B5EF4-FFF2-40B4-BE49-F238E27FC236}">
                <a16:creationId xmlns:a16="http://schemas.microsoft.com/office/drawing/2014/main" id="{44F9BA68-6F81-8EBE-B2AF-D874FE82D10A}"/>
              </a:ext>
            </a:extLst>
          </p:cNvPr>
          <p:cNvSpPr txBox="1"/>
          <p:nvPr/>
        </p:nvSpPr>
        <p:spPr>
          <a:xfrm>
            <a:off x="2705742" y="1218739"/>
            <a:ext cx="8041975"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7.2 Organizational Conflict Is Beneficial Or Not?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2" name="Google Shape;162;p7"/>
          <p:cNvSpPr/>
          <p:nvPr/>
        </p:nvSpPr>
        <p:spPr>
          <a:xfrm>
            <a:off x="322167" y="1497597"/>
            <a:ext cx="10342880" cy="5185995"/>
          </a:xfrm>
          <a:prstGeom prst="rect">
            <a:avLst/>
          </a:prstGeom>
          <a:noFill/>
          <a:ln>
            <a:noFill/>
          </a:ln>
        </p:spPr>
        <p:txBody>
          <a:bodyPr spcFirstLastPara="1" wrap="square" lIns="91425" tIns="45700" rIns="91425" bIns="45700" anchor="t" anchorCtr="0">
            <a:spAutoFit/>
          </a:bodyPr>
          <a:lstStyle/>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Conflict is normal and healthy (if managed appropriately).</a:t>
            </a:r>
            <a:endParaRPr sz="1600" dirty="0">
              <a:solidFill>
                <a:srgbClr val="002060"/>
              </a:solidFill>
            </a:endParaRPr>
          </a:p>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Conflict arises from differences.</a:t>
            </a:r>
            <a:endParaRPr sz="1600" dirty="0">
              <a:solidFill>
                <a:srgbClr val="002060"/>
              </a:solidFill>
            </a:endParaRPr>
          </a:p>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Conflict can either stimulate or hinder progress, growth, and productivity.</a:t>
            </a:r>
            <a:endParaRPr sz="1600" dirty="0">
              <a:solidFill>
                <a:srgbClr val="002060"/>
              </a:solidFill>
            </a:endParaRPr>
          </a:p>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Conflict that is mismanaged can derail leaders and limit their efficacy.</a:t>
            </a:r>
            <a:endParaRPr sz="1600" dirty="0">
              <a:solidFill>
                <a:srgbClr val="002060"/>
              </a:solidFill>
            </a:endParaRPr>
          </a:p>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Conflict can not and should not be avoided forever.</a:t>
            </a:r>
            <a:endParaRPr sz="1600" dirty="0">
              <a:solidFill>
                <a:srgbClr val="002060"/>
              </a:solidFill>
            </a:endParaRPr>
          </a:p>
          <a:p>
            <a:pPr marL="342900" marR="0" lvl="0" indent="-342900" algn="l" rtl="0">
              <a:spcBef>
                <a:spcPts val="2250"/>
              </a:spcBef>
              <a:spcAft>
                <a:spcPts val="0"/>
              </a:spcAft>
              <a:buClr>
                <a:schemeClr val="dk1"/>
              </a:buClr>
              <a:buSzPts val="2000"/>
              <a:buFont typeface="Noto Sans Symbols"/>
              <a:buChar char="⮚"/>
            </a:pPr>
            <a:r>
              <a:rPr lang="en-US" sz="2400" dirty="0">
                <a:solidFill>
                  <a:srgbClr val="002060"/>
                </a:solidFill>
                <a:latin typeface="Century Gothic"/>
                <a:ea typeface="Century Gothic"/>
                <a:cs typeface="Century Gothic"/>
                <a:sym typeface="Century Gothic"/>
              </a:rPr>
              <a:t>Leaders have ways in which they prefer to handle or resolve conflict.</a:t>
            </a:r>
            <a:endParaRPr sz="2400" dirty="0">
              <a:solidFill>
                <a:srgbClr val="002060"/>
              </a:solidFill>
              <a:latin typeface="Century Gothic"/>
              <a:ea typeface="Century Gothic"/>
              <a:cs typeface="Century Gothic"/>
              <a:sym typeface="Century Gothic"/>
            </a:endParaRPr>
          </a:p>
        </p:txBody>
      </p:sp>
      <p:pic>
        <p:nvPicPr>
          <p:cNvPr id="163" name="Google Shape;163;p7" descr="What are the career benefits of an LLM in Conflict Resolution ? | Edology"/>
          <p:cNvPicPr preferRelativeResize="0"/>
          <p:nvPr/>
        </p:nvPicPr>
        <p:blipFill rotWithShape="1">
          <a:blip r:embed="rId3">
            <a:alphaModFix/>
          </a:blip>
          <a:srcRect/>
          <a:stretch/>
        </p:blipFill>
        <p:spPr>
          <a:xfrm>
            <a:off x="9544390" y="1446530"/>
            <a:ext cx="2571410" cy="1689100"/>
          </a:xfrm>
          <a:prstGeom prst="rect">
            <a:avLst/>
          </a:prstGeom>
          <a:noFill/>
          <a:ln>
            <a:noFill/>
          </a:ln>
        </p:spPr>
      </p:pic>
      <p:pic>
        <p:nvPicPr>
          <p:cNvPr id="2" name="Picture 1">
            <a:extLst>
              <a:ext uri="{FF2B5EF4-FFF2-40B4-BE49-F238E27FC236}">
                <a16:creationId xmlns:a16="http://schemas.microsoft.com/office/drawing/2014/main" id="{419673D0-9390-AF3F-5EBC-58DDC1ECD3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300441"/>
            <a:ext cx="621757" cy="557559"/>
          </a:xfrm>
          <a:prstGeom prst="rect">
            <a:avLst/>
          </a:prstGeom>
        </p:spPr>
      </p:pic>
      <p:pic>
        <p:nvPicPr>
          <p:cNvPr id="3" name="Picture 2">
            <a:extLst>
              <a:ext uri="{FF2B5EF4-FFF2-40B4-BE49-F238E27FC236}">
                <a16:creationId xmlns:a16="http://schemas.microsoft.com/office/drawing/2014/main" id="{4CA51EA5-BB21-2E8E-A9C4-366E6CE5CF8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4AEF39E-8E42-BA83-C8D3-A2081E2F2B8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75D5978-DAE3-B4C5-BEF6-8D551110D5A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6841FB2-72A0-CD6D-F3EB-D89AF895550D}"/>
              </a:ext>
            </a:extLst>
          </p:cNvPr>
          <p:cNvPicPr>
            <a:picLocks noChangeAspect="1"/>
          </p:cNvPicPr>
          <p:nvPr/>
        </p:nvPicPr>
        <p:blipFill>
          <a:blip r:embed="rId7"/>
          <a:stretch>
            <a:fillRect/>
          </a:stretch>
        </p:blipFill>
        <p:spPr>
          <a:xfrm>
            <a:off x="11289" y="-41276"/>
            <a:ext cx="9533101" cy="1610200"/>
          </a:xfrm>
          <a:prstGeom prst="rect">
            <a:avLst/>
          </a:prstGeom>
        </p:spPr>
      </p:pic>
      <p:sp>
        <p:nvSpPr>
          <p:cNvPr id="7" name="TextBox 6">
            <a:extLst>
              <a:ext uri="{FF2B5EF4-FFF2-40B4-BE49-F238E27FC236}">
                <a16:creationId xmlns:a16="http://schemas.microsoft.com/office/drawing/2014/main" id="{3483DA34-BF1B-3AA2-9580-8E1F30DB91EA}"/>
              </a:ext>
            </a:extLst>
          </p:cNvPr>
          <p:cNvSpPr txBox="1"/>
          <p:nvPr/>
        </p:nvSpPr>
        <p:spPr>
          <a:xfrm>
            <a:off x="2325914" y="543490"/>
            <a:ext cx="3924472"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Understanding Conflict:</a:t>
            </a:r>
            <a:b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68"/>
        <p:cNvGrpSpPr/>
        <p:nvPr/>
      </p:nvGrpSpPr>
      <p:grpSpPr>
        <a:xfrm>
          <a:off x="0" y="0"/>
          <a:ext cx="0" cy="0"/>
          <a:chOff x="0" y="0"/>
          <a:chExt cx="0" cy="0"/>
        </a:xfrm>
      </p:grpSpPr>
      <p:sp>
        <p:nvSpPr>
          <p:cNvPr id="171" name="Google Shape;171;p8"/>
          <p:cNvSpPr/>
          <p:nvPr/>
        </p:nvSpPr>
        <p:spPr>
          <a:xfrm>
            <a:off x="800529" y="1382078"/>
            <a:ext cx="4550666" cy="424731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u="sng" dirty="0">
                <a:solidFill>
                  <a:srgbClr val="002060"/>
                </a:solidFill>
                <a:latin typeface="Century Gothic"/>
                <a:ea typeface="Century Gothic"/>
                <a:cs typeface="Century Gothic"/>
                <a:sym typeface="Century Gothic"/>
              </a:rPr>
              <a:t>GOOD conflict:</a:t>
            </a:r>
            <a:endParaRPr dirty="0">
              <a:solidFill>
                <a:srgbClr val="002060"/>
              </a:solidFill>
            </a:endParaRPr>
          </a:p>
          <a:p>
            <a:pPr marL="0" marR="0" lvl="0" indent="0" algn="l" rtl="0">
              <a:spcBef>
                <a:spcPts val="0"/>
              </a:spcBef>
              <a:spcAft>
                <a:spcPts val="0"/>
              </a:spcAft>
              <a:buNone/>
            </a:pPr>
            <a:endParaRPr sz="2800" b="1" u="sng" dirty="0">
              <a:solidFill>
                <a:srgbClr val="002060"/>
              </a:solidFill>
              <a:latin typeface="Century Gothic"/>
              <a:ea typeface="Century Gothic"/>
              <a:cs typeface="Century Gothic"/>
              <a:sym typeface="Century Gothic"/>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Produces new ideas.</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Solves continuous problems.</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Gives opportunity for people to expand skills</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Allows creativity, and</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Improves performance.</a:t>
            </a:r>
            <a:endParaRPr dirty="0">
              <a:solidFill>
                <a:srgbClr val="002060"/>
              </a:solidFill>
            </a:endParaRPr>
          </a:p>
          <a:p>
            <a:pPr marL="0" marR="0" lvl="0" indent="0" algn="l" rtl="0">
              <a:spcBef>
                <a:spcPts val="0"/>
              </a:spcBef>
              <a:spcAft>
                <a:spcPts val="0"/>
              </a:spcAft>
              <a:buNone/>
            </a:pPr>
            <a:endParaRPr sz="1800" b="0" i="0" u="none" strike="noStrike" dirty="0">
              <a:solidFill>
                <a:srgbClr val="002060"/>
              </a:solidFill>
              <a:latin typeface="Helvetica Neue"/>
              <a:ea typeface="Helvetica Neue"/>
              <a:cs typeface="Helvetica Neue"/>
              <a:sym typeface="Helvetica Neue"/>
            </a:endParaRPr>
          </a:p>
        </p:txBody>
      </p:sp>
      <p:sp>
        <p:nvSpPr>
          <p:cNvPr id="172" name="Google Shape;172;p8"/>
          <p:cNvSpPr/>
          <p:nvPr/>
        </p:nvSpPr>
        <p:spPr>
          <a:xfrm>
            <a:off x="6482080" y="1219006"/>
            <a:ext cx="5253735"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u="sng" dirty="0">
                <a:solidFill>
                  <a:srgbClr val="002060"/>
                </a:solidFill>
                <a:latin typeface="Helvetica Neue"/>
                <a:ea typeface="Helvetica Neue"/>
                <a:cs typeface="Helvetica Neue"/>
                <a:sym typeface="Helvetica Neue"/>
              </a:rPr>
              <a:t> </a:t>
            </a:r>
            <a:r>
              <a:rPr lang="en-US" sz="2800" b="1" u="sng" dirty="0">
                <a:solidFill>
                  <a:srgbClr val="002060"/>
                </a:solidFill>
                <a:latin typeface="Century Gothic"/>
                <a:ea typeface="Century Gothic"/>
                <a:cs typeface="Century Gothic"/>
                <a:sym typeface="Century Gothic"/>
              </a:rPr>
              <a:t>BAD conflict:</a:t>
            </a:r>
            <a:endParaRPr dirty="0">
              <a:solidFill>
                <a:srgbClr val="002060"/>
              </a:solidFill>
            </a:endParaRPr>
          </a:p>
          <a:p>
            <a:pPr marL="0" marR="0" lvl="0" indent="0" algn="l" rtl="0">
              <a:spcBef>
                <a:spcPts val="0"/>
              </a:spcBef>
              <a:spcAft>
                <a:spcPts val="0"/>
              </a:spcAft>
              <a:buNone/>
            </a:pPr>
            <a:endParaRPr sz="2800" b="1" u="sng" dirty="0">
              <a:solidFill>
                <a:srgbClr val="002060"/>
              </a:solidFill>
              <a:latin typeface="Century Gothic"/>
              <a:ea typeface="Century Gothic"/>
              <a:cs typeface="Century Gothic"/>
              <a:sym typeface="Century Gothic"/>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Lowers team energy or morale.</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Reduces productivity.</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Prevents job accomplishment.</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Creates destructive behavior, and</a:t>
            </a:r>
            <a:endParaRPr dirty="0">
              <a:solidFill>
                <a:srgbClr val="002060"/>
              </a:solidFill>
            </a:endParaRPr>
          </a:p>
          <a:p>
            <a:pPr marL="0" marR="0" lvl="0" indent="-177800" algn="l" rtl="0">
              <a:spcBef>
                <a:spcPts val="0"/>
              </a:spcBef>
              <a:spcAft>
                <a:spcPts val="0"/>
              </a:spcAft>
              <a:buClr>
                <a:srgbClr val="575757"/>
              </a:buClr>
              <a:buSzPts val="2800"/>
              <a:buFont typeface="Arial"/>
              <a:buChar char="•"/>
            </a:pPr>
            <a:r>
              <a:rPr lang="en-US" sz="2800" dirty="0">
                <a:solidFill>
                  <a:srgbClr val="002060"/>
                </a:solidFill>
                <a:latin typeface="Century Gothic"/>
                <a:ea typeface="Century Gothic"/>
                <a:cs typeface="Century Gothic"/>
                <a:sym typeface="Century Gothic"/>
              </a:rPr>
              <a:t>Fosters poor performance.</a:t>
            </a:r>
            <a:endParaRPr sz="1800" b="0" i="0" u="none" strike="noStrike"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62F24F01-2DE1-D356-2790-68C3FCFC57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EA3D2EEE-A804-736F-7380-64624D251E48}"/>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615EA5A-49BC-A914-5F45-8FDB57B2581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49FFE28-B97E-2A5B-A5DF-C65552D1545E}"/>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3ED7884B-90FB-7E72-430E-78CF45B1117A}"/>
              </a:ext>
            </a:extLst>
          </p:cNvPr>
          <p:cNvPicPr>
            <a:picLocks noChangeAspect="1"/>
          </p:cNvPicPr>
          <p:nvPr/>
        </p:nvPicPr>
        <p:blipFill>
          <a:blip r:embed="rId6"/>
          <a:stretch>
            <a:fillRect/>
          </a:stretch>
        </p:blipFill>
        <p:spPr>
          <a:xfrm>
            <a:off x="-108036" y="0"/>
            <a:ext cx="9533101" cy="88037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86"/>
        <p:cNvGrpSpPr/>
        <p:nvPr/>
      </p:nvGrpSpPr>
      <p:grpSpPr>
        <a:xfrm>
          <a:off x="0" y="0"/>
          <a:ext cx="0" cy="0"/>
          <a:chOff x="0" y="0"/>
          <a:chExt cx="0" cy="0"/>
        </a:xfrm>
      </p:grpSpPr>
      <p:pic>
        <p:nvPicPr>
          <p:cNvPr id="2" name="Picture 1">
            <a:extLst>
              <a:ext uri="{FF2B5EF4-FFF2-40B4-BE49-F238E27FC236}">
                <a16:creationId xmlns:a16="http://schemas.microsoft.com/office/drawing/2014/main" id="{62B31AE3-5AB9-23EB-9842-A2353EE838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E47ED39F-0E0E-2427-6A84-FF93B2D61EED}"/>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93FB7D7-FCCF-501C-B094-CA8DD98D4FA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5A21124-FF16-31EA-2D33-B806B49583B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9E3407E-7638-4DB7-FDBB-EE4379903617}"/>
              </a:ext>
            </a:extLst>
          </p:cNvPr>
          <p:cNvPicPr>
            <a:picLocks noChangeAspect="1"/>
          </p:cNvPicPr>
          <p:nvPr/>
        </p:nvPicPr>
        <p:blipFill>
          <a:blip r:embed="rId6"/>
          <a:stretch>
            <a:fillRect/>
          </a:stretch>
        </p:blipFill>
        <p:spPr>
          <a:xfrm>
            <a:off x="-108036" y="-1"/>
            <a:ext cx="11193378" cy="3910819"/>
          </a:xfrm>
          <a:prstGeom prst="rect">
            <a:avLst/>
          </a:prstGeom>
        </p:spPr>
      </p:pic>
      <p:sp>
        <p:nvSpPr>
          <p:cNvPr id="7" name="TextBox 6">
            <a:extLst>
              <a:ext uri="{FF2B5EF4-FFF2-40B4-BE49-F238E27FC236}">
                <a16:creationId xmlns:a16="http://schemas.microsoft.com/office/drawing/2014/main" id="{6E3E569A-844D-1920-334A-A2424F1A2EFD}"/>
              </a:ext>
            </a:extLst>
          </p:cNvPr>
          <p:cNvSpPr txBox="1"/>
          <p:nvPr/>
        </p:nvSpPr>
        <p:spPr>
          <a:xfrm>
            <a:off x="2621335" y="1190604"/>
            <a:ext cx="7970452"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7.3 Definition of Conflict resolution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94"/>
        <p:cNvGrpSpPr/>
        <p:nvPr/>
      </p:nvGrpSpPr>
      <p:grpSpPr>
        <a:xfrm>
          <a:off x="0" y="0"/>
          <a:ext cx="0" cy="0"/>
          <a:chOff x="0" y="0"/>
          <a:chExt cx="0" cy="0"/>
        </a:xfrm>
      </p:grpSpPr>
      <p:sp>
        <p:nvSpPr>
          <p:cNvPr id="197" name="Google Shape;197;p11"/>
          <p:cNvSpPr/>
          <p:nvPr/>
        </p:nvSpPr>
        <p:spPr>
          <a:xfrm>
            <a:off x="606179" y="2608040"/>
            <a:ext cx="9603275" cy="3795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aseline="30000">
                <a:solidFill>
                  <a:srgbClr val="FF7E6D"/>
                </a:solidFill>
                <a:latin typeface="Helvetica Neue"/>
                <a:ea typeface="Helvetica Neue"/>
                <a:cs typeface="Helvetica Neue"/>
                <a:sym typeface="Helvetica Neue"/>
              </a:rPr>
              <a:t> </a:t>
            </a:r>
            <a:endParaRPr/>
          </a:p>
        </p:txBody>
      </p:sp>
      <p:sp>
        <p:nvSpPr>
          <p:cNvPr id="198" name="Google Shape;198;p11"/>
          <p:cNvSpPr/>
          <p:nvPr/>
        </p:nvSpPr>
        <p:spPr>
          <a:xfrm>
            <a:off x="349552" y="1712903"/>
            <a:ext cx="10952922" cy="34162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1" dirty="0">
                <a:solidFill>
                  <a:srgbClr val="002060"/>
                </a:solidFill>
                <a:latin typeface="Century Gothic"/>
                <a:ea typeface="Century Gothic"/>
                <a:cs typeface="Century Gothic"/>
                <a:sym typeface="Century Gothic"/>
              </a:rPr>
              <a:t>- Conflict resolution </a:t>
            </a:r>
            <a:r>
              <a:rPr lang="en-US" sz="2400" dirty="0">
                <a:solidFill>
                  <a:srgbClr val="002060"/>
                </a:solidFill>
                <a:latin typeface="Century Gothic"/>
                <a:ea typeface="Century Gothic"/>
                <a:cs typeface="Century Gothic"/>
                <a:sym typeface="Century Gothic"/>
              </a:rPr>
              <a:t>is a daily occurrence at work that can either propel or disrupt the momentum for a leader, a team or the entire organization. </a:t>
            </a:r>
            <a:endParaRPr sz="1600" dirty="0">
              <a:solidFill>
                <a:srgbClr val="002060"/>
              </a:solidFill>
            </a:endParaRPr>
          </a:p>
          <a:p>
            <a:pPr marL="0" marR="0" lvl="0" indent="0" algn="just" rtl="0">
              <a:spcBef>
                <a:spcPts val="0"/>
              </a:spcBef>
              <a:spcAft>
                <a:spcPts val="0"/>
              </a:spcAft>
              <a:buNone/>
            </a:pPr>
            <a:endParaRPr sz="2400" dirty="0">
              <a:solidFill>
                <a:srgbClr val="002060"/>
              </a:solidFill>
              <a:latin typeface="Century Gothic"/>
              <a:ea typeface="Century Gothic"/>
              <a:cs typeface="Century Gothic"/>
              <a:sym typeface="Century Gothic"/>
            </a:endParaRPr>
          </a:p>
          <a:p>
            <a:pPr marL="0" marR="0" lvl="0" indent="0" algn="just" rtl="0">
              <a:spcBef>
                <a:spcPts val="0"/>
              </a:spcBef>
              <a:spcAft>
                <a:spcPts val="0"/>
              </a:spcAft>
              <a:buNone/>
            </a:pPr>
            <a:r>
              <a:rPr lang="en-US" sz="2400" dirty="0">
                <a:solidFill>
                  <a:srgbClr val="002060"/>
                </a:solidFill>
                <a:latin typeface="Century Gothic"/>
                <a:ea typeface="Century Gothic"/>
                <a:cs typeface="Century Gothic"/>
                <a:sym typeface="Century Gothic"/>
              </a:rPr>
              <a:t>- The workplace can become a </a:t>
            </a:r>
            <a:r>
              <a:rPr lang="en-US" sz="2400" b="1" dirty="0">
                <a:solidFill>
                  <a:srgbClr val="002060"/>
                </a:solidFill>
                <a:latin typeface="Century Gothic"/>
                <a:ea typeface="Century Gothic"/>
                <a:cs typeface="Century Gothic"/>
                <a:sym typeface="Century Gothic"/>
              </a:rPr>
              <a:t>toxic environment </a:t>
            </a:r>
            <a:r>
              <a:rPr lang="en-US" sz="2400" dirty="0">
                <a:solidFill>
                  <a:srgbClr val="002060"/>
                </a:solidFill>
                <a:latin typeface="Century Gothic"/>
                <a:ea typeface="Century Gothic"/>
                <a:cs typeface="Century Gothic"/>
                <a:sym typeface="Century Gothic"/>
              </a:rPr>
              <a:t>when leaders allow conflict to fester rather than confront it head-on.  Managing conflict can </a:t>
            </a:r>
            <a:r>
              <a:rPr lang="en-US" sz="2400" b="1" dirty="0">
                <a:solidFill>
                  <a:srgbClr val="002060"/>
                </a:solidFill>
                <a:highlight>
                  <a:srgbClr val="775CFF"/>
                </a:highlight>
                <a:latin typeface="Century Gothic"/>
                <a:ea typeface="Century Gothic"/>
                <a:cs typeface="Century Gothic"/>
                <a:sym typeface="Century Gothic"/>
              </a:rPr>
              <a:t>be a tricky thing </a:t>
            </a:r>
            <a:r>
              <a:rPr lang="en-US" sz="2400" dirty="0">
                <a:solidFill>
                  <a:srgbClr val="002060"/>
                </a:solidFill>
                <a:latin typeface="Century Gothic"/>
                <a:ea typeface="Century Gothic"/>
                <a:cs typeface="Century Gothic"/>
                <a:sym typeface="Century Gothic"/>
              </a:rPr>
              <a:t>– especially when you are not familiar with the larger ecosystem in which the particular individual or department creating the conflict, and how efforts to resolve conflict will reverberate throughout that ecosystem.  </a:t>
            </a:r>
            <a:endParaRPr sz="2400" dirty="0">
              <a:solidFill>
                <a:srgbClr val="002060"/>
              </a:solidFill>
              <a:latin typeface="Century Gothic"/>
              <a:ea typeface="Century Gothic"/>
              <a:cs typeface="Century Gothic"/>
              <a:sym typeface="Century Gothic"/>
            </a:endParaRPr>
          </a:p>
        </p:txBody>
      </p:sp>
      <p:pic>
        <p:nvPicPr>
          <p:cNvPr id="200" name="Google Shape;200;p11" descr="Corporate conflict management on social media - Journal of Marketing  Management"/>
          <p:cNvPicPr preferRelativeResize="0"/>
          <p:nvPr/>
        </p:nvPicPr>
        <p:blipFill rotWithShape="1">
          <a:blip r:embed="rId3">
            <a:alphaModFix/>
          </a:blip>
          <a:srcRect/>
          <a:stretch/>
        </p:blipFill>
        <p:spPr>
          <a:xfrm>
            <a:off x="8187036" y="4773516"/>
            <a:ext cx="3393440" cy="1795239"/>
          </a:xfrm>
          <a:prstGeom prst="rect">
            <a:avLst/>
          </a:prstGeom>
          <a:noFill/>
          <a:ln>
            <a:noFill/>
          </a:ln>
        </p:spPr>
      </p:pic>
      <p:pic>
        <p:nvPicPr>
          <p:cNvPr id="2" name="Picture 1">
            <a:extLst>
              <a:ext uri="{FF2B5EF4-FFF2-40B4-BE49-F238E27FC236}">
                <a16:creationId xmlns:a16="http://schemas.microsoft.com/office/drawing/2014/main" id="{837116EA-4F50-FF4C-47FD-05C0CB990C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9B811129-4F13-F79C-4F33-7EF2D46C798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D848892-0E4B-DE9A-1115-D9CC4AF267D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21E0522-3263-29AF-5DE0-9881DB9C26B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7741D7D-B00A-6A35-3D23-A85F87982366}"/>
              </a:ext>
            </a:extLst>
          </p:cNvPr>
          <p:cNvPicPr>
            <a:picLocks noChangeAspect="1"/>
          </p:cNvPicPr>
          <p:nvPr/>
        </p:nvPicPr>
        <p:blipFill>
          <a:blip r:embed="rId7"/>
          <a:stretch>
            <a:fillRect/>
          </a:stretch>
        </p:blipFill>
        <p:spPr>
          <a:xfrm>
            <a:off x="11289" y="188"/>
            <a:ext cx="9533101" cy="1610200"/>
          </a:xfrm>
          <a:prstGeom prst="rect">
            <a:avLst/>
          </a:prstGeom>
        </p:spPr>
      </p:pic>
      <p:sp>
        <p:nvSpPr>
          <p:cNvPr id="7" name="TextBox 6">
            <a:extLst>
              <a:ext uri="{FF2B5EF4-FFF2-40B4-BE49-F238E27FC236}">
                <a16:creationId xmlns:a16="http://schemas.microsoft.com/office/drawing/2014/main" id="{065537ED-03AB-930E-6C0A-F9522CAC9F16}"/>
              </a:ext>
            </a:extLst>
          </p:cNvPr>
          <p:cNvSpPr txBox="1"/>
          <p:nvPr/>
        </p:nvSpPr>
        <p:spPr>
          <a:xfrm>
            <a:off x="2325914" y="543490"/>
            <a:ext cx="45416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is Conflict resolution?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2" name="Picture 1">
            <a:extLst>
              <a:ext uri="{FF2B5EF4-FFF2-40B4-BE49-F238E27FC236}">
                <a16:creationId xmlns:a16="http://schemas.microsoft.com/office/drawing/2014/main" id="{62747B49-44F1-732F-2402-51BA867F6B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DAFC2E7-B34F-7A10-E780-99401C35D760}"/>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713FB47-4903-E79F-2223-8302B890B0B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C39250C-20A9-CBB8-CF36-161F2DD55A23}"/>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E545663-AE3E-FB66-60E0-0532DD44217F}"/>
              </a:ext>
            </a:extLst>
          </p:cNvPr>
          <p:cNvPicPr>
            <a:picLocks noChangeAspect="1"/>
          </p:cNvPicPr>
          <p:nvPr/>
        </p:nvPicPr>
        <p:blipFill>
          <a:blip r:embed="rId6"/>
          <a:stretch>
            <a:fillRect/>
          </a:stretch>
        </p:blipFill>
        <p:spPr>
          <a:xfrm>
            <a:off x="-108036" y="-1"/>
            <a:ext cx="11446596" cy="4346918"/>
          </a:xfrm>
          <a:prstGeom prst="rect">
            <a:avLst/>
          </a:prstGeom>
        </p:spPr>
      </p:pic>
      <p:sp>
        <p:nvSpPr>
          <p:cNvPr id="7" name="TextBox 6">
            <a:extLst>
              <a:ext uri="{FF2B5EF4-FFF2-40B4-BE49-F238E27FC236}">
                <a16:creationId xmlns:a16="http://schemas.microsoft.com/office/drawing/2014/main" id="{4959B5E4-4961-2922-5A1B-DDD48D61821C}"/>
              </a:ext>
            </a:extLst>
          </p:cNvPr>
          <p:cNvSpPr txBox="1"/>
          <p:nvPr/>
        </p:nvSpPr>
        <p:spPr>
          <a:xfrm>
            <a:off x="2846419" y="1193178"/>
            <a:ext cx="7437064" cy="19605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7.4 How Leaders Effectively Manage Conflict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213"/>
        <p:cNvGrpSpPr/>
        <p:nvPr/>
      </p:nvGrpSpPr>
      <p:grpSpPr>
        <a:xfrm>
          <a:off x="0" y="0"/>
          <a:ext cx="0" cy="0"/>
          <a:chOff x="0" y="0"/>
          <a:chExt cx="0" cy="0"/>
        </a:xfrm>
      </p:grpSpPr>
      <p:sp>
        <p:nvSpPr>
          <p:cNvPr id="216" name="Google Shape;216;p13"/>
          <p:cNvSpPr/>
          <p:nvPr/>
        </p:nvSpPr>
        <p:spPr>
          <a:xfrm>
            <a:off x="606179" y="2608040"/>
            <a:ext cx="9603275" cy="3795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aseline="30000">
                <a:solidFill>
                  <a:srgbClr val="FF7E6D"/>
                </a:solidFill>
                <a:latin typeface="Helvetica Neue"/>
                <a:ea typeface="Helvetica Neue"/>
                <a:cs typeface="Helvetica Neue"/>
                <a:sym typeface="Helvetica Neue"/>
              </a:rPr>
              <a:t> </a:t>
            </a:r>
            <a:endParaRPr/>
          </a:p>
        </p:txBody>
      </p:sp>
      <p:sp>
        <p:nvSpPr>
          <p:cNvPr id="217" name="Google Shape;217;p13"/>
          <p:cNvSpPr/>
          <p:nvPr/>
        </p:nvSpPr>
        <p:spPr>
          <a:xfrm>
            <a:off x="432092" y="2030185"/>
            <a:ext cx="7431748" cy="31085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2060"/>
                </a:solidFill>
                <a:latin typeface="Century Gothic"/>
                <a:ea typeface="Century Gothic"/>
                <a:cs typeface="Century Gothic"/>
                <a:sym typeface="Century Gothic"/>
              </a:rPr>
              <a:t>An effective leader </a:t>
            </a:r>
            <a:r>
              <a:rPr lang="en-US" sz="2800" dirty="0">
                <a:solidFill>
                  <a:srgbClr val="002060"/>
                </a:solidFill>
                <a:latin typeface="Century Gothic"/>
                <a:ea typeface="Century Gothic"/>
                <a:cs typeface="Century Gothic"/>
                <a:sym typeface="Century Gothic"/>
              </a:rPr>
              <a:t>builds teams that work well together. </a:t>
            </a:r>
            <a:endParaRPr dirty="0">
              <a:solidFill>
                <a:srgbClr val="002060"/>
              </a:solidFill>
            </a:endParaRPr>
          </a:p>
          <a:p>
            <a:pPr marL="0" marR="0" lvl="0" indent="0" algn="l" rtl="0">
              <a:spcBef>
                <a:spcPts val="0"/>
              </a:spcBef>
              <a:spcAft>
                <a:spcPts val="0"/>
              </a:spcAft>
              <a:buNone/>
            </a:pPr>
            <a:endParaRPr sz="28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dirty="0">
                <a:solidFill>
                  <a:srgbClr val="002060"/>
                </a:solidFill>
                <a:latin typeface="Century Gothic"/>
                <a:ea typeface="Century Gothic"/>
                <a:cs typeface="Century Gothic"/>
                <a:sym typeface="Century Gothic"/>
              </a:rPr>
              <a:t>As </a:t>
            </a:r>
            <a:r>
              <a:rPr lang="en-US" sz="2800" b="1" dirty="0">
                <a:solidFill>
                  <a:srgbClr val="002060"/>
                </a:solidFill>
                <a:latin typeface="Century Gothic"/>
                <a:ea typeface="Century Gothic"/>
                <a:cs typeface="Century Gothic"/>
                <a:sym typeface="Century Gothic"/>
              </a:rPr>
              <a:t>a leader</a:t>
            </a:r>
            <a:r>
              <a:rPr lang="en-US" sz="2800" dirty="0">
                <a:solidFill>
                  <a:srgbClr val="002060"/>
                </a:solidFill>
                <a:latin typeface="Century Gothic"/>
                <a:ea typeface="Century Gothic"/>
                <a:cs typeface="Century Gothic"/>
                <a:sym typeface="Century Gothic"/>
              </a:rPr>
              <a:t>, he facilitate the resolution of conflicts that distract the team members, decrease productivity, destroy motivation and lead frustration and anger.</a:t>
            </a:r>
            <a:endParaRPr sz="2800" dirty="0">
              <a:solidFill>
                <a:srgbClr val="002060"/>
              </a:solidFill>
              <a:latin typeface="Century Gothic"/>
              <a:ea typeface="Century Gothic"/>
              <a:cs typeface="Century Gothic"/>
              <a:sym typeface="Century Gothic"/>
            </a:endParaRPr>
          </a:p>
        </p:txBody>
      </p:sp>
      <p:pic>
        <p:nvPicPr>
          <p:cNvPr id="219" name="Google Shape;219;p13" descr="Conflict Within Teams | Principles of Management"/>
          <p:cNvPicPr preferRelativeResize="0"/>
          <p:nvPr/>
        </p:nvPicPr>
        <p:blipFill rotWithShape="1">
          <a:blip r:embed="rId3">
            <a:alphaModFix/>
          </a:blip>
          <a:srcRect/>
          <a:stretch/>
        </p:blipFill>
        <p:spPr>
          <a:xfrm>
            <a:off x="8494954" y="2286000"/>
            <a:ext cx="3429000" cy="2286000"/>
          </a:xfrm>
          <a:prstGeom prst="rect">
            <a:avLst/>
          </a:prstGeom>
          <a:noFill/>
          <a:ln>
            <a:noFill/>
          </a:ln>
        </p:spPr>
      </p:pic>
      <p:pic>
        <p:nvPicPr>
          <p:cNvPr id="2" name="Picture 1">
            <a:extLst>
              <a:ext uri="{FF2B5EF4-FFF2-40B4-BE49-F238E27FC236}">
                <a16:creationId xmlns:a16="http://schemas.microsoft.com/office/drawing/2014/main" id="{894642A0-C6B1-92F9-4CB8-0AB87136DF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E6876C54-A089-E861-2164-33A96B6B8BF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79889CC-05B4-6DBD-0814-CA27525A984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315E2C4-6238-4CDE-36E9-07D9E59A43A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247D038-1A69-12CB-0BDF-E1FA80A743A3}"/>
              </a:ext>
            </a:extLst>
          </p:cNvPr>
          <p:cNvPicPr>
            <a:picLocks noChangeAspect="1"/>
          </p:cNvPicPr>
          <p:nvPr/>
        </p:nvPicPr>
        <p:blipFill>
          <a:blip r:embed="rId7"/>
          <a:stretch>
            <a:fillRect/>
          </a:stretch>
        </p:blipFill>
        <p:spPr>
          <a:xfrm>
            <a:off x="-108036" y="0"/>
            <a:ext cx="11053790" cy="1610200"/>
          </a:xfrm>
          <a:prstGeom prst="rect">
            <a:avLst/>
          </a:prstGeom>
        </p:spPr>
      </p:pic>
      <p:sp>
        <p:nvSpPr>
          <p:cNvPr id="7" name="TextBox 6">
            <a:extLst>
              <a:ext uri="{FF2B5EF4-FFF2-40B4-BE49-F238E27FC236}">
                <a16:creationId xmlns:a16="http://schemas.microsoft.com/office/drawing/2014/main" id="{23C7E611-9679-0597-AFDE-677A67D17B20}"/>
              </a:ext>
            </a:extLst>
          </p:cNvPr>
          <p:cNvSpPr txBox="1"/>
          <p:nvPr/>
        </p:nvSpPr>
        <p:spPr>
          <a:xfrm>
            <a:off x="2571410" y="613077"/>
            <a:ext cx="837434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Leaders Effectively Can Manage Employee Conflict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24"/>
        <p:cNvGrpSpPr/>
        <p:nvPr/>
      </p:nvGrpSpPr>
      <p:grpSpPr>
        <a:xfrm>
          <a:off x="0" y="0"/>
          <a:ext cx="0" cy="0"/>
          <a:chOff x="0" y="0"/>
          <a:chExt cx="0" cy="0"/>
        </a:xfrm>
      </p:grpSpPr>
      <p:sp>
        <p:nvSpPr>
          <p:cNvPr id="227" name="Google Shape;227;p14"/>
          <p:cNvSpPr/>
          <p:nvPr/>
        </p:nvSpPr>
        <p:spPr>
          <a:xfrm>
            <a:off x="876355" y="1437477"/>
            <a:ext cx="10971786" cy="138499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dirty="0">
                <a:solidFill>
                  <a:srgbClr val="002060"/>
                </a:solidFill>
                <a:latin typeface="Century Gothic"/>
                <a:ea typeface="Century Gothic"/>
                <a:cs typeface="Century Gothic"/>
                <a:sym typeface="Century Gothic"/>
              </a:rPr>
              <a:t>In order to understand team members’  leaders need to </a:t>
            </a:r>
            <a:r>
              <a:rPr lang="en-US" sz="2800" dirty="0">
                <a:solidFill>
                  <a:srgbClr val="002060"/>
                </a:solidFill>
                <a:latin typeface="Helvetica Neue"/>
                <a:ea typeface="Helvetica Neue"/>
                <a:cs typeface="Helvetica Neue"/>
                <a:sym typeface="Helvetica Neue"/>
              </a:rPr>
              <a:t>differentiate between a motivational / situation model and a behavioral model of each member.</a:t>
            </a:r>
            <a:r>
              <a:rPr lang="en-US" sz="2800" dirty="0">
                <a:solidFill>
                  <a:srgbClr val="002060"/>
                </a:solidFill>
                <a:latin typeface="Century Gothic"/>
                <a:ea typeface="Century Gothic"/>
                <a:cs typeface="Century Gothic"/>
                <a:sym typeface="Century Gothic"/>
              </a:rPr>
              <a:t> </a:t>
            </a:r>
            <a:endParaRPr sz="3600" dirty="0">
              <a:solidFill>
                <a:srgbClr val="002060"/>
              </a:solidFill>
              <a:latin typeface="Century Gothic"/>
              <a:ea typeface="Century Gothic"/>
              <a:cs typeface="Century Gothic"/>
              <a:sym typeface="Century Gothic"/>
            </a:endParaRPr>
          </a:p>
        </p:txBody>
      </p:sp>
      <p:sp>
        <p:nvSpPr>
          <p:cNvPr id="228" name="Google Shape;228;p14"/>
          <p:cNvSpPr/>
          <p:nvPr/>
        </p:nvSpPr>
        <p:spPr>
          <a:xfrm>
            <a:off x="876355" y="3008752"/>
            <a:ext cx="11196320" cy="3416320"/>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rgbClr val="FF0000"/>
              </a:buClr>
              <a:buSzPts val="2400"/>
              <a:buFont typeface="Arial"/>
              <a:buChar char="•"/>
            </a:pPr>
            <a:r>
              <a:rPr lang="en-US" sz="2400" b="1" dirty="0">
                <a:solidFill>
                  <a:srgbClr val="002060"/>
                </a:solidFill>
                <a:latin typeface="Century Gothic"/>
                <a:ea typeface="Century Gothic"/>
                <a:cs typeface="Century Gothic"/>
                <a:sym typeface="Century Gothic"/>
              </a:rPr>
              <a:t>The behavioral model </a:t>
            </a:r>
            <a:r>
              <a:rPr lang="en-US" sz="2400" dirty="0">
                <a:solidFill>
                  <a:srgbClr val="002060"/>
                </a:solidFill>
                <a:latin typeface="Century Gothic"/>
                <a:ea typeface="Century Gothic"/>
                <a:cs typeface="Century Gothic"/>
                <a:sym typeface="Century Gothic"/>
              </a:rPr>
              <a:t>focuses on patterns of behavior and characteristic traits that define a specific type of personality—this model is recognizing what someone does based on his or her personality.</a:t>
            </a:r>
            <a:endParaRPr dirty="0">
              <a:solidFill>
                <a:srgbClr val="002060"/>
              </a:solidFill>
            </a:endParaRPr>
          </a:p>
          <a:p>
            <a:pPr marL="0" marR="0" lvl="0" indent="0" algn="l" rtl="0">
              <a:spcBef>
                <a:spcPts val="0"/>
              </a:spcBef>
              <a:spcAft>
                <a:spcPts val="0"/>
              </a:spcAft>
              <a:buClr>
                <a:schemeClr val="dk1"/>
              </a:buClr>
              <a:buSzPts val="2400"/>
              <a:buFont typeface="Arial"/>
              <a:buNone/>
            </a:pPr>
            <a:endParaRPr sz="24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Clr>
                <a:schemeClr val="dk1"/>
              </a:buClr>
              <a:buSzPts val="2400"/>
              <a:buFont typeface="Arial"/>
              <a:buNone/>
            </a:pPr>
            <a:endParaRPr sz="2400" dirty="0">
              <a:solidFill>
                <a:srgbClr val="002060"/>
              </a:solidFill>
              <a:latin typeface="Century Gothic"/>
              <a:ea typeface="Century Gothic"/>
              <a:cs typeface="Century Gothic"/>
              <a:sym typeface="Century Gothic"/>
            </a:endParaRPr>
          </a:p>
          <a:p>
            <a:pPr marL="0" marR="0" lvl="0" indent="-152400" algn="l" rtl="0">
              <a:spcBef>
                <a:spcPts val="0"/>
              </a:spcBef>
              <a:spcAft>
                <a:spcPts val="0"/>
              </a:spcAft>
              <a:buClr>
                <a:srgbClr val="FF0000"/>
              </a:buClr>
              <a:buSzPts val="2400"/>
              <a:buFont typeface="Arial"/>
              <a:buChar char="•"/>
            </a:pPr>
            <a:r>
              <a:rPr lang="en-US" sz="2400" b="1" dirty="0">
                <a:solidFill>
                  <a:srgbClr val="002060"/>
                </a:solidFill>
                <a:latin typeface="Century Gothic"/>
                <a:ea typeface="Century Gothic"/>
                <a:cs typeface="Century Gothic"/>
                <a:sym typeface="Century Gothic"/>
              </a:rPr>
              <a:t>The motivational / situation model </a:t>
            </a:r>
            <a:r>
              <a:rPr lang="en-US" sz="2400" dirty="0">
                <a:solidFill>
                  <a:srgbClr val="002060"/>
                </a:solidFill>
                <a:latin typeface="Century Gothic"/>
                <a:ea typeface="Century Gothic"/>
                <a:cs typeface="Century Gothic"/>
                <a:sym typeface="Century Gothic"/>
              </a:rPr>
              <a:t>looks behind behavior to understand what are the factors that drive behavior (situation)—this model is recognizing why someone is likely to do something based on his motivational value.</a:t>
            </a:r>
            <a:endParaRPr sz="2400" b="0" i="0" u="none" strike="noStrike"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C2DD7EF8-3FF8-6CA7-8BC2-48196E247B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90E1F63C-D2C8-19CE-5E01-1B03F6F64ACD}"/>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EF3F7E6-C0EA-9F3D-18EB-9C445779C8BE}"/>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9636CB1-10F6-8007-4FF0-845035E8A3D1}"/>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68C0BC6-8AE2-EB1E-92D5-993C14D98ECC}"/>
              </a:ext>
            </a:extLst>
          </p:cNvPr>
          <p:cNvPicPr>
            <a:picLocks noChangeAspect="1"/>
          </p:cNvPicPr>
          <p:nvPr/>
        </p:nvPicPr>
        <p:blipFill>
          <a:blip r:embed="rId6"/>
          <a:stretch>
            <a:fillRect/>
          </a:stretch>
        </p:blipFill>
        <p:spPr>
          <a:xfrm>
            <a:off x="0" y="-199577"/>
            <a:ext cx="9533101" cy="161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33"/>
        <p:cNvGrpSpPr/>
        <p:nvPr/>
      </p:nvGrpSpPr>
      <p:grpSpPr>
        <a:xfrm>
          <a:off x="0" y="0"/>
          <a:ext cx="0" cy="0"/>
          <a:chOff x="0" y="0"/>
          <a:chExt cx="0" cy="0"/>
        </a:xfrm>
      </p:grpSpPr>
      <p:pic>
        <p:nvPicPr>
          <p:cNvPr id="2" name="Picture 1">
            <a:extLst>
              <a:ext uri="{FF2B5EF4-FFF2-40B4-BE49-F238E27FC236}">
                <a16:creationId xmlns:a16="http://schemas.microsoft.com/office/drawing/2014/main" id="{C72451B3-240A-D9E1-1DF2-409808B9FA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4DFCA573-525A-8986-3FE5-1BCEDAA007D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3AB09F-FD9B-E281-1AD8-0200B049B63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BCBEEC8-A3E8-345C-2E97-087B6DD4FA59}"/>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36CDEDF-B088-CC46-2E76-E4E297BE60BD}"/>
              </a:ext>
            </a:extLst>
          </p:cNvPr>
          <p:cNvPicPr>
            <a:picLocks noChangeAspect="1"/>
          </p:cNvPicPr>
          <p:nvPr/>
        </p:nvPicPr>
        <p:blipFill>
          <a:blip r:embed="rId6"/>
          <a:stretch>
            <a:fillRect/>
          </a:stretch>
        </p:blipFill>
        <p:spPr>
          <a:xfrm>
            <a:off x="-108036" y="-1"/>
            <a:ext cx="11376258" cy="4290647"/>
          </a:xfrm>
          <a:prstGeom prst="rect">
            <a:avLst/>
          </a:prstGeom>
        </p:spPr>
      </p:pic>
      <p:sp>
        <p:nvSpPr>
          <p:cNvPr id="7" name="TextBox 6">
            <a:extLst>
              <a:ext uri="{FF2B5EF4-FFF2-40B4-BE49-F238E27FC236}">
                <a16:creationId xmlns:a16="http://schemas.microsoft.com/office/drawing/2014/main" id="{FF43FFF4-DEC9-BC37-1078-E7C4BD4B3933}"/>
              </a:ext>
            </a:extLst>
          </p:cNvPr>
          <p:cNvSpPr txBox="1"/>
          <p:nvPr/>
        </p:nvSpPr>
        <p:spPr>
          <a:xfrm>
            <a:off x="2958961" y="1483602"/>
            <a:ext cx="7342075"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7.5 Sources Of Project Conflict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41"/>
        <p:cNvGrpSpPr/>
        <p:nvPr/>
      </p:nvGrpSpPr>
      <p:grpSpPr>
        <a:xfrm>
          <a:off x="0" y="0"/>
          <a:ext cx="0" cy="0"/>
          <a:chOff x="0" y="0"/>
          <a:chExt cx="0" cy="0"/>
        </a:xfrm>
      </p:grpSpPr>
      <p:sp>
        <p:nvSpPr>
          <p:cNvPr id="242" name="Google Shape;242;p16"/>
          <p:cNvSpPr txBox="1">
            <a:spLocks noGrp="1"/>
          </p:cNvSpPr>
          <p:nvPr>
            <p:ph type="title"/>
          </p:nvPr>
        </p:nvSpPr>
        <p:spPr>
          <a:xfrm>
            <a:off x="130614" y="475393"/>
            <a:ext cx="11573706" cy="1049235"/>
          </a:xfrm>
          <a:prstGeom prst="rect">
            <a:avLst/>
          </a:prstGeom>
          <a:noFill/>
          <a:ln>
            <a:noFill/>
          </a:ln>
        </p:spPr>
        <p:txBody>
          <a:bodyPr spcFirstLastPara="1" wrap="square" lIns="91425" tIns="45700" rIns="91425" bIns="45700" anchor="t" anchorCtr="0">
            <a:normAutofit fontScale="90000"/>
          </a:bodyPr>
          <a:lstStyle/>
          <a:p>
            <a:pPr marL="457200" lvl="0" indent="-457200" algn="just" rtl="0">
              <a:lnSpc>
                <a:spcPct val="90000"/>
              </a:lnSpc>
              <a:spcBef>
                <a:spcPts val="0"/>
              </a:spcBef>
              <a:spcAft>
                <a:spcPts val="0"/>
              </a:spcAft>
              <a:buClr>
                <a:srgbClr val="E80C96"/>
              </a:buClr>
              <a:buSzPct val="100000"/>
              <a:buFont typeface="Arial" panose="020B0604020202020204" pitchFamily="34" charset="0"/>
              <a:buChar char="•"/>
            </a:pPr>
            <a:r>
              <a:rPr lang="en-US" dirty="0">
                <a:solidFill>
                  <a:srgbClr val="002060"/>
                </a:solidFill>
              </a:rPr>
              <a:t>According to </a:t>
            </a:r>
            <a:r>
              <a:rPr lang="en-US" dirty="0" err="1">
                <a:solidFill>
                  <a:srgbClr val="002060"/>
                </a:solidFill>
              </a:rPr>
              <a:t>Thamhain</a:t>
            </a:r>
            <a:r>
              <a:rPr lang="en-US" dirty="0">
                <a:solidFill>
                  <a:srgbClr val="002060"/>
                </a:solidFill>
              </a:rPr>
              <a:t> and </a:t>
            </a:r>
            <a:r>
              <a:rPr lang="en-US" dirty="0" err="1">
                <a:solidFill>
                  <a:srgbClr val="002060"/>
                </a:solidFill>
              </a:rPr>
              <a:t>Wilemon</a:t>
            </a:r>
            <a:r>
              <a:rPr lang="en-US" dirty="0">
                <a:solidFill>
                  <a:srgbClr val="002060"/>
                </a:solidFill>
              </a:rPr>
              <a:t> (1975), the seven major sources of project conflict and team disagreements are (sorted by significance are)</a:t>
            </a:r>
            <a:endParaRPr dirty="0">
              <a:solidFill>
                <a:srgbClr val="002060"/>
              </a:solidFill>
            </a:endParaRPr>
          </a:p>
        </p:txBody>
      </p:sp>
      <p:pic>
        <p:nvPicPr>
          <p:cNvPr id="245" name="Google Shape;245;p16" descr="Seven major sources of project conflict and team disagreements"/>
          <p:cNvPicPr preferRelativeResize="0"/>
          <p:nvPr/>
        </p:nvPicPr>
        <p:blipFill rotWithShape="1">
          <a:blip r:embed="rId3">
            <a:alphaModFix/>
          </a:blip>
          <a:srcRect/>
          <a:stretch/>
        </p:blipFill>
        <p:spPr>
          <a:xfrm>
            <a:off x="2096086" y="2058233"/>
            <a:ext cx="8064207" cy="4119536"/>
          </a:xfrm>
          <a:prstGeom prst="rect">
            <a:avLst/>
          </a:prstGeom>
          <a:noFill/>
          <a:ln>
            <a:noFill/>
          </a:ln>
        </p:spPr>
      </p:pic>
      <p:pic>
        <p:nvPicPr>
          <p:cNvPr id="2" name="Picture 1">
            <a:extLst>
              <a:ext uri="{FF2B5EF4-FFF2-40B4-BE49-F238E27FC236}">
                <a16:creationId xmlns:a16="http://schemas.microsoft.com/office/drawing/2014/main" id="{481781B2-118A-C598-B9FC-800D24002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343532C1-8087-DAFB-4810-253270A458C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301D3BF-1D52-ACEC-3F2B-FD856281CAC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36D4B44-9C9D-B1CF-D14A-C3A97B1579B8}"/>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250"/>
        <p:cNvGrpSpPr/>
        <p:nvPr/>
      </p:nvGrpSpPr>
      <p:grpSpPr>
        <a:xfrm>
          <a:off x="0" y="0"/>
          <a:ext cx="0" cy="0"/>
          <a:chOff x="0" y="0"/>
          <a:chExt cx="0" cy="0"/>
        </a:xfrm>
      </p:grpSpPr>
      <p:sp>
        <p:nvSpPr>
          <p:cNvPr id="253" name="Google Shape;253;p17"/>
          <p:cNvSpPr/>
          <p:nvPr/>
        </p:nvSpPr>
        <p:spPr>
          <a:xfrm>
            <a:off x="281354" y="981704"/>
            <a:ext cx="9198941" cy="489364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1" dirty="0">
                <a:solidFill>
                  <a:srgbClr val="002060"/>
                </a:solidFill>
                <a:latin typeface="Century Gothic"/>
                <a:ea typeface="Century Gothic"/>
                <a:cs typeface="Century Gothic"/>
                <a:sym typeface="Century Gothic"/>
              </a:rPr>
              <a:t>Based on research by </a:t>
            </a:r>
            <a:r>
              <a:rPr lang="en-US" sz="2400" b="1" dirty="0" err="1">
                <a:solidFill>
                  <a:srgbClr val="002060"/>
                </a:solidFill>
                <a:latin typeface="Century Gothic"/>
                <a:ea typeface="Century Gothic"/>
                <a:cs typeface="Century Gothic"/>
                <a:sym typeface="Century Gothic"/>
              </a:rPr>
              <a:t>Thamhain</a:t>
            </a:r>
            <a:r>
              <a:rPr lang="en-US" sz="2400" b="1" dirty="0">
                <a:solidFill>
                  <a:srgbClr val="002060"/>
                </a:solidFill>
                <a:latin typeface="Century Gothic"/>
                <a:ea typeface="Century Gothic"/>
                <a:cs typeface="Century Gothic"/>
                <a:sym typeface="Century Gothic"/>
              </a:rPr>
              <a:t> and </a:t>
            </a:r>
            <a:r>
              <a:rPr lang="en-US" sz="2400" b="1" dirty="0" err="1">
                <a:solidFill>
                  <a:srgbClr val="002060"/>
                </a:solidFill>
                <a:latin typeface="Century Gothic"/>
                <a:ea typeface="Century Gothic"/>
                <a:cs typeface="Century Gothic"/>
                <a:sym typeface="Century Gothic"/>
              </a:rPr>
              <a:t>Wilemon</a:t>
            </a:r>
            <a:r>
              <a:rPr lang="en-US" sz="2400" b="1" dirty="0">
                <a:solidFill>
                  <a:srgbClr val="002060"/>
                </a:solidFill>
                <a:latin typeface="Century Gothic"/>
                <a:ea typeface="Century Gothic"/>
                <a:cs typeface="Century Gothic"/>
                <a:sym typeface="Century Gothic"/>
              </a:rPr>
              <a:t> (1975), there are </a:t>
            </a:r>
            <a:r>
              <a:rPr lang="en-US" sz="2400" b="1" u="sng" dirty="0">
                <a:solidFill>
                  <a:srgbClr val="002060"/>
                </a:solidFill>
                <a:latin typeface="Century Gothic"/>
                <a:ea typeface="Century Gothic"/>
                <a:cs typeface="Century Gothic"/>
                <a:sym typeface="Century Gothic"/>
              </a:rPr>
              <a:t>seven major sources </a:t>
            </a:r>
            <a:r>
              <a:rPr lang="en-US" sz="2400" b="1" dirty="0">
                <a:solidFill>
                  <a:srgbClr val="002060"/>
                </a:solidFill>
                <a:latin typeface="Century Gothic"/>
                <a:ea typeface="Century Gothic"/>
                <a:cs typeface="Century Gothic"/>
                <a:sym typeface="Century Gothic"/>
              </a:rPr>
              <a:t>of project conflict and team disagreements are:</a:t>
            </a:r>
            <a:endParaRPr dirty="0">
              <a:solidFill>
                <a:srgbClr val="002060"/>
              </a:solidFill>
            </a:endParaRPr>
          </a:p>
          <a:p>
            <a:pPr marL="0" marR="0" lvl="0" indent="0" algn="l" rtl="0">
              <a:spcBef>
                <a:spcPts val="0"/>
              </a:spcBef>
              <a:spcAft>
                <a:spcPts val="0"/>
              </a:spcAft>
              <a:buNone/>
            </a:pPr>
            <a:endParaRPr sz="2400" b="1" dirty="0">
              <a:solidFill>
                <a:srgbClr val="002060"/>
              </a:solidFill>
              <a:latin typeface="Century Gothic"/>
              <a:ea typeface="Century Gothic"/>
              <a:cs typeface="Century Gothic"/>
              <a:sym typeface="Century Gothic"/>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Personalities.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Project costs.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Administrative policies and procedures.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Technical beliefs and performance trade-offs.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Manpower resources.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Project Priorities.</a:t>
            </a:r>
            <a:endParaRPr dirty="0">
              <a:solidFill>
                <a:srgbClr val="002060"/>
              </a:solidFill>
            </a:endParaRPr>
          </a:p>
          <a:p>
            <a:pPr marL="0" marR="0" lvl="0" indent="-152400" algn="l" rtl="0">
              <a:spcBef>
                <a:spcPts val="0"/>
              </a:spcBef>
              <a:spcAft>
                <a:spcPts val="0"/>
              </a:spcAft>
              <a:buClr>
                <a:srgbClr val="575757"/>
              </a:buClr>
              <a:buSzPts val="2400"/>
              <a:buFont typeface="Century Gothic"/>
              <a:buAutoNum type="arabicPeriod"/>
            </a:pPr>
            <a:r>
              <a:rPr lang="en-US" sz="2400" dirty="0">
                <a:solidFill>
                  <a:srgbClr val="002060"/>
                </a:solidFill>
                <a:latin typeface="Century Gothic"/>
                <a:ea typeface="Century Gothic"/>
                <a:cs typeface="Century Gothic"/>
                <a:sym typeface="Century Gothic"/>
              </a:rPr>
              <a:t>Schedules.</a:t>
            </a:r>
            <a:endParaRPr dirty="0">
              <a:solidFill>
                <a:srgbClr val="002060"/>
              </a:solidFill>
            </a:endParaRPr>
          </a:p>
          <a:p>
            <a:pPr marL="0" marR="0" lvl="0" indent="0" algn="l" rtl="0">
              <a:spcBef>
                <a:spcPts val="0"/>
              </a:spcBef>
              <a:spcAft>
                <a:spcPts val="0"/>
              </a:spcAft>
              <a:buNone/>
            </a:pPr>
            <a:br>
              <a:rPr lang="en-US" sz="2400" dirty="0">
                <a:solidFill>
                  <a:srgbClr val="002060"/>
                </a:solidFill>
                <a:latin typeface="Century Gothic"/>
                <a:ea typeface="Century Gothic"/>
                <a:cs typeface="Century Gothic"/>
                <a:sym typeface="Century Gothic"/>
              </a:rPr>
            </a:br>
            <a:endParaRPr sz="2400" dirty="0">
              <a:solidFill>
                <a:srgbClr val="002060"/>
              </a:solidFill>
              <a:latin typeface="Century Gothic"/>
              <a:ea typeface="Century Gothic"/>
              <a:cs typeface="Century Gothic"/>
              <a:sym typeface="Century Gothic"/>
            </a:endParaRPr>
          </a:p>
        </p:txBody>
      </p:sp>
      <p:pic>
        <p:nvPicPr>
          <p:cNvPr id="254" name="Google Shape;254;p17" descr="2014, Term 4 Protective Behaviours, Lesson 3 Conflict Resolution - Lessons  - Blendspace"/>
          <p:cNvPicPr preferRelativeResize="0"/>
          <p:nvPr/>
        </p:nvPicPr>
        <p:blipFill rotWithShape="1">
          <a:blip r:embed="rId3">
            <a:alphaModFix/>
          </a:blip>
          <a:srcRect/>
          <a:stretch/>
        </p:blipFill>
        <p:spPr>
          <a:xfrm>
            <a:off x="8066025" y="2459567"/>
            <a:ext cx="3403600" cy="2400300"/>
          </a:xfrm>
          <a:prstGeom prst="rect">
            <a:avLst/>
          </a:prstGeom>
          <a:noFill/>
          <a:ln>
            <a:noFill/>
          </a:ln>
        </p:spPr>
      </p:pic>
      <p:pic>
        <p:nvPicPr>
          <p:cNvPr id="2" name="Picture 1">
            <a:extLst>
              <a:ext uri="{FF2B5EF4-FFF2-40B4-BE49-F238E27FC236}">
                <a16:creationId xmlns:a16="http://schemas.microsoft.com/office/drawing/2014/main" id="{3E66AB6D-AA2E-66B4-249E-797BBB603C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669DDA7-CC19-9DCB-31E9-3DA15CA9C04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985675A-7DD9-AAC0-2880-2E33C5283AC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560519D-07D9-8753-7194-2545D84933A5}"/>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440A4B6-1524-69B7-7559-816E2BA41E9E}"/>
              </a:ext>
            </a:extLst>
          </p:cNvPr>
          <p:cNvPicPr>
            <a:picLocks noChangeAspect="1"/>
          </p:cNvPicPr>
          <p:nvPr/>
        </p:nvPicPr>
        <p:blipFill>
          <a:blip r:embed="rId7"/>
          <a:stretch>
            <a:fillRect/>
          </a:stretch>
        </p:blipFill>
        <p:spPr>
          <a:xfrm>
            <a:off x="11289" y="-163638"/>
            <a:ext cx="9533101" cy="927236"/>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59"/>
        <p:cNvGrpSpPr/>
        <p:nvPr/>
      </p:nvGrpSpPr>
      <p:grpSpPr>
        <a:xfrm>
          <a:off x="0" y="0"/>
          <a:ext cx="0" cy="0"/>
          <a:chOff x="0" y="0"/>
          <a:chExt cx="0" cy="0"/>
        </a:xfrm>
      </p:grpSpPr>
      <p:sp>
        <p:nvSpPr>
          <p:cNvPr id="262" name="Google Shape;262;p18"/>
          <p:cNvSpPr/>
          <p:nvPr/>
        </p:nvSpPr>
        <p:spPr>
          <a:xfrm>
            <a:off x="130614" y="1034604"/>
            <a:ext cx="12050097" cy="58169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2060"/>
                </a:solidFill>
                <a:latin typeface="Century Gothic"/>
                <a:ea typeface="Century Gothic"/>
                <a:cs typeface="Century Gothic"/>
                <a:sym typeface="Century Gothic"/>
              </a:rPr>
              <a:t>In the organizational set up, there seems to be conflict among the managers, subordinates, team members and others also. </a:t>
            </a:r>
            <a:endParaRPr sz="1600" dirty="0">
              <a:solidFill>
                <a:srgbClr val="002060"/>
              </a:solidFill>
            </a:endParaRPr>
          </a:p>
          <a:p>
            <a:pPr marL="0" marR="0" lvl="0" indent="0" algn="l" rtl="0">
              <a:spcBef>
                <a:spcPts val="0"/>
              </a:spcBef>
              <a:spcAft>
                <a:spcPts val="0"/>
              </a:spcAft>
              <a:buNone/>
            </a:pPr>
            <a:endParaRPr sz="24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400" dirty="0">
                <a:solidFill>
                  <a:srgbClr val="002060"/>
                </a:solidFill>
                <a:latin typeface="Century Gothic"/>
                <a:ea typeface="Century Gothic"/>
                <a:cs typeface="Century Gothic"/>
                <a:sym typeface="Century Gothic"/>
              </a:rPr>
              <a:t>Sources of interpersonal conflict: </a:t>
            </a:r>
            <a:endParaRPr sz="4000" dirty="0">
              <a:solidFill>
                <a:srgbClr val="002060"/>
              </a:solidFill>
              <a:latin typeface="Century Gothic"/>
              <a:ea typeface="Century Gothic"/>
              <a:cs typeface="Century Gothic"/>
              <a:sym typeface="Century Gothic"/>
            </a:endParaRPr>
          </a:p>
          <a:p>
            <a:pPr marL="742950" marR="0" lvl="1" indent="-285750" algn="l" rtl="0">
              <a:spcBef>
                <a:spcPts val="0"/>
              </a:spcBef>
              <a:spcAft>
                <a:spcPts val="0"/>
              </a:spcAft>
              <a:buClr>
                <a:srgbClr val="FF000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endParaRPr sz="1600" dirty="0">
              <a:solidFill>
                <a:srgbClr val="002060"/>
              </a:solidFill>
            </a:endParaRPr>
          </a:p>
          <a:p>
            <a:pPr marL="742950" marR="0" lvl="1" indent="-158750" algn="l" rtl="0">
              <a:spcBef>
                <a:spcPts val="0"/>
              </a:spcBef>
              <a:spcAft>
                <a:spcPts val="0"/>
              </a:spcAft>
              <a:buClr>
                <a:schemeClr val="dk1"/>
              </a:buClr>
              <a:buSzPts val="2000"/>
              <a:buFont typeface="Arial"/>
              <a:buNone/>
            </a:pPr>
            <a:endParaRPr sz="2400" b="0" i="0" u="none" strike="noStrike" cap="none" dirty="0">
              <a:solidFill>
                <a:srgbClr val="002060"/>
              </a:solidFill>
              <a:latin typeface="Century Gothic"/>
              <a:ea typeface="Century Gothic"/>
              <a:cs typeface="Century Gothic"/>
              <a:sym typeface="Century Gothic"/>
            </a:endParaRPr>
          </a:p>
          <a:p>
            <a:pPr marL="742950" marR="0" lvl="1" indent="-285750" algn="l" rtl="0">
              <a:spcBef>
                <a:spcPts val="0"/>
              </a:spcBef>
              <a:spcAft>
                <a:spcPts val="0"/>
              </a:spcAft>
              <a:buClr>
                <a:srgbClr val="FF000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Information deficiency: There seems to be indication of communication gap and also there seems to be indication of misinformation. </a:t>
            </a:r>
            <a:endParaRPr sz="1600" dirty="0">
              <a:solidFill>
                <a:srgbClr val="002060"/>
              </a:solidFill>
            </a:endParaRPr>
          </a:p>
          <a:p>
            <a:pPr marL="742950" marR="0" lvl="1" indent="-158750" algn="l" rtl="0">
              <a:spcBef>
                <a:spcPts val="0"/>
              </a:spcBef>
              <a:spcAft>
                <a:spcPts val="0"/>
              </a:spcAft>
              <a:buClr>
                <a:schemeClr val="dk1"/>
              </a:buClr>
              <a:buSzPts val="2000"/>
              <a:buFont typeface="Arial"/>
              <a:buNone/>
            </a:pPr>
            <a:endParaRPr sz="2400" b="0" i="0" u="none" strike="noStrike" cap="none" dirty="0">
              <a:solidFill>
                <a:srgbClr val="002060"/>
              </a:solidFill>
              <a:latin typeface="Century Gothic"/>
              <a:ea typeface="Century Gothic"/>
              <a:cs typeface="Century Gothic"/>
              <a:sym typeface="Century Gothic"/>
            </a:endParaRPr>
          </a:p>
          <a:p>
            <a:pPr marL="742950" marR="0" lvl="1" indent="-285750" algn="l" rtl="0">
              <a:spcBef>
                <a:spcPts val="0"/>
              </a:spcBef>
              <a:spcAft>
                <a:spcPts val="0"/>
              </a:spcAft>
              <a:buClr>
                <a:srgbClr val="FF000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Role incompatibility: This type of interpersonal conflict mainly draws from both intra-individual role conflict and inter-group conflict. </a:t>
            </a:r>
            <a:endParaRPr sz="1600" dirty="0">
              <a:solidFill>
                <a:srgbClr val="002060"/>
              </a:solidFill>
            </a:endParaRPr>
          </a:p>
          <a:p>
            <a:pPr marL="742950" marR="0" lvl="1" indent="-158750" algn="l" rtl="0">
              <a:spcBef>
                <a:spcPts val="0"/>
              </a:spcBef>
              <a:spcAft>
                <a:spcPts val="0"/>
              </a:spcAft>
              <a:buClr>
                <a:schemeClr val="dk1"/>
              </a:buClr>
              <a:buSzPts val="2000"/>
              <a:buFont typeface="Arial"/>
              <a:buNone/>
            </a:pPr>
            <a:endParaRPr sz="2400" b="0" i="0" u="none" strike="noStrike" cap="none" dirty="0">
              <a:solidFill>
                <a:srgbClr val="002060"/>
              </a:solidFill>
              <a:latin typeface="Century Gothic"/>
              <a:ea typeface="Century Gothic"/>
              <a:cs typeface="Century Gothic"/>
              <a:sym typeface="Century Gothic"/>
            </a:endParaRPr>
          </a:p>
          <a:p>
            <a:pPr marL="742950" marR="0" lvl="1" indent="-215900" algn="l" rtl="0">
              <a:spcBef>
                <a:spcPts val="0"/>
              </a:spcBef>
              <a:spcAft>
                <a:spcPts val="0"/>
              </a:spcAft>
              <a:buClr>
                <a:schemeClr val="dk1"/>
              </a:buClr>
              <a:buSzPts val="1100"/>
              <a:buFont typeface="Arial"/>
              <a:buNone/>
            </a:pPr>
            <a:endParaRPr sz="1200" b="0" i="0" u="none" strike="noStrike" cap="none"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5E601D7E-487F-581D-0F87-1DDA0D8A98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08D48311-3B26-5474-F794-E4320AEF669D}"/>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2AA068D-FE86-47D1-9887-A83892F6903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5F939CC-975B-D8F9-C3DB-DC7A53B8E4E9}"/>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2BD0754-104F-6E75-D834-14EBC970EC35}"/>
              </a:ext>
            </a:extLst>
          </p:cNvPr>
          <p:cNvPicPr>
            <a:picLocks noChangeAspect="1"/>
          </p:cNvPicPr>
          <p:nvPr/>
        </p:nvPicPr>
        <p:blipFill>
          <a:blip r:embed="rId6"/>
          <a:stretch>
            <a:fillRect/>
          </a:stretch>
        </p:blipFill>
        <p:spPr>
          <a:xfrm>
            <a:off x="0" y="-46730"/>
            <a:ext cx="9533101" cy="108133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267"/>
        <p:cNvGrpSpPr/>
        <p:nvPr/>
      </p:nvGrpSpPr>
      <p:grpSpPr>
        <a:xfrm>
          <a:off x="0" y="0"/>
          <a:ext cx="0" cy="0"/>
          <a:chOff x="0" y="0"/>
          <a:chExt cx="0" cy="0"/>
        </a:xfrm>
      </p:grpSpPr>
      <p:sp>
        <p:nvSpPr>
          <p:cNvPr id="270" name="Google Shape;270;p19"/>
          <p:cNvSpPr/>
          <p:nvPr/>
        </p:nvSpPr>
        <p:spPr>
          <a:xfrm>
            <a:off x="864615" y="1877262"/>
            <a:ext cx="9476770" cy="3785611"/>
          </a:xfrm>
          <a:prstGeom prst="rect">
            <a:avLst/>
          </a:prstGeom>
          <a:noFill/>
          <a:ln>
            <a:noFill/>
          </a:ln>
        </p:spPr>
        <p:txBody>
          <a:bodyPr spcFirstLastPara="1" wrap="square" lIns="91425" tIns="45700" rIns="91425" bIns="45700" anchor="t" anchorCtr="0">
            <a:spAutoFit/>
          </a:bodyPr>
          <a:lstStyle/>
          <a:p>
            <a:pPr marL="742950" marR="0" lvl="1" indent="-158750" algn="just" rtl="0">
              <a:spcBef>
                <a:spcPts val="0"/>
              </a:spcBef>
              <a:spcAft>
                <a:spcPts val="0"/>
              </a:spcAft>
              <a:buClr>
                <a:schemeClr val="dk1"/>
              </a:buClr>
              <a:buSzPts val="2000"/>
              <a:buFont typeface="Arial"/>
              <a:buNone/>
            </a:pPr>
            <a:endParaRPr sz="2400" b="0" i="0" u="none" strike="noStrike" cap="none" dirty="0">
              <a:solidFill>
                <a:srgbClr val="002060"/>
              </a:solidFill>
              <a:latin typeface="Century Gothic"/>
              <a:ea typeface="Century Gothic"/>
              <a:cs typeface="Century Gothic"/>
              <a:sym typeface="Century Gothic"/>
            </a:endParaRPr>
          </a:p>
          <a:p>
            <a:pPr marL="742950" marR="0" lvl="1" indent="-285750" algn="just" rtl="0">
              <a:spcBef>
                <a:spcPts val="0"/>
              </a:spcBef>
              <a:spcAft>
                <a:spcPts val="0"/>
              </a:spcAft>
              <a:buClr>
                <a:srgbClr val="00B05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Environmental stress: This is mainly due to stressful environmental condition. Here downsizing, competition, uncertainty.</a:t>
            </a:r>
            <a:endParaRPr sz="1600" dirty="0">
              <a:solidFill>
                <a:srgbClr val="002060"/>
              </a:solidFill>
            </a:endParaRPr>
          </a:p>
          <a:p>
            <a:pPr marL="742950" marR="0" lvl="1" indent="-158750" algn="just" rtl="0">
              <a:spcBef>
                <a:spcPts val="0"/>
              </a:spcBef>
              <a:spcAft>
                <a:spcPts val="0"/>
              </a:spcAft>
              <a:buClr>
                <a:schemeClr val="dk1"/>
              </a:buClr>
              <a:buSzPts val="2000"/>
              <a:buFont typeface="Arial"/>
              <a:buNone/>
            </a:pPr>
            <a:endParaRPr sz="2400" b="0" i="0" u="none" strike="noStrike" cap="none" dirty="0">
              <a:solidFill>
                <a:srgbClr val="002060"/>
              </a:solidFill>
              <a:latin typeface="Century Gothic"/>
              <a:ea typeface="Century Gothic"/>
              <a:cs typeface="Century Gothic"/>
              <a:sym typeface="Century Gothic"/>
            </a:endParaRPr>
          </a:p>
          <a:p>
            <a:pPr marL="742950" marR="0" lvl="1" indent="-285750" algn="just" rtl="0">
              <a:spcBef>
                <a:spcPts val="0"/>
              </a:spcBef>
              <a:spcAft>
                <a:spcPts val="0"/>
              </a:spcAft>
              <a:buClr>
                <a:srgbClr val="00B05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Besides this there exists inter-group conflict in any organizational set up. The reasons are mainly as follows: </a:t>
            </a:r>
            <a:endParaRPr sz="1600" dirty="0">
              <a:solidFill>
                <a:srgbClr val="002060"/>
              </a:solidFill>
            </a:endParaRPr>
          </a:p>
          <a:p>
            <a:pPr marL="742950" marR="0" lvl="1" indent="-285750" algn="just" rtl="0">
              <a:spcBef>
                <a:spcPts val="0"/>
              </a:spcBef>
              <a:spcAft>
                <a:spcPts val="0"/>
              </a:spcAft>
              <a:buClr>
                <a:srgbClr val="00B05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Competition for resources </a:t>
            </a:r>
            <a:endParaRPr sz="1600" dirty="0">
              <a:solidFill>
                <a:srgbClr val="002060"/>
              </a:solidFill>
            </a:endParaRPr>
          </a:p>
          <a:p>
            <a:pPr marL="742950" marR="0" lvl="1" indent="-285750" algn="just" rtl="0">
              <a:spcBef>
                <a:spcPts val="0"/>
              </a:spcBef>
              <a:spcAft>
                <a:spcPts val="0"/>
              </a:spcAft>
              <a:buClr>
                <a:srgbClr val="00B05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Task interdependence </a:t>
            </a:r>
            <a:endParaRPr sz="1600" dirty="0">
              <a:solidFill>
                <a:srgbClr val="002060"/>
              </a:solidFill>
            </a:endParaRPr>
          </a:p>
          <a:p>
            <a:pPr marL="742950" marR="0" lvl="1" indent="-285750" algn="just" rtl="0">
              <a:spcBef>
                <a:spcPts val="0"/>
              </a:spcBef>
              <a:spcAft>
                <a:spcPts val="0"/>
              </a:spcAft>
              <a:buClr>
                <a:srgbClr val="00B050"/>
              </a:buClr>
              <a:buSzPts val="2000"/>
              <a:buFont typeface="Arial"/>
              <a:buChar char="•"/>
            </a:pPr>
            <a:r>
              <a:rPr lang="en-US" sz="2400" b="0" i="0" u="none" strike="noStrike" cap="none" dirty="0">
                <a:solidFill>
                  <a:srgbClr val="002060"/>
                </a:solidFill>
                <a:latin typeface="Century Gothic"/>
                <a:ea typeface="Century Gothic"/>
                <a:cs typeface="Century Gothic"/>
                <a:sym typeface="Century Gothic"/>
              </a:rPr>
              <a:t>Status struggle </a:t>
            </a:r>
            <a:endParaRPr sz="1600" dirty="0">
              <a:solidFill>
                <a:srgbClr val="002060"/>
              </a:solidFill>
            </a:endParaRPr>
          </a:p>
        </p:txBody>
      </p:sp>
      <p:pic>
        <p:nvPicPr>
          <p:cNvPr id="2" name="Picture 1">
            <a:extLst>
              <a:ext uri="{FF2B5EF4-FFF2-40B4-BE49-F238E27FC236}">
                <a16:creationId xmlns:a16="http://schemas.microsoft.com/office/drawing/2014/main" id="{A422401A-ED31-E305-5B56-7BACAA3514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4E3D257D-C342-A72B-15E6-6A8734F8F0F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99A6C0A-1300-2A5D-0B49-90BA5DCA55C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0ACFA4A-969E-5625-768F-6250B8566FDE}"/>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1B794C6-D89C-0867-9CB3-BEDEA8EA4FD7}"/>
              </a:ext>
            </a:extLst>
          </p:cNvPr>
          <p:cNvPicPr>
            <a:picLocks noChangeAspect="1"/>
          </p:cNvPicPr>
          <p:nvPr/>
        </p:nvPicPr>
        <p:blipFill>
          <a:blip r:embed="rId6"/>
          <a:stretch>
            <a:fillRect/>
          </a:stretch>
        </p:blipFill>
        <p:spPr>
          <a:xfrm>
            <a:off x="-108036" y="0"/>
            <a:ext cx="9533101" cy="16102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275"/>
        <p:cNvGrpSpPr/>
        <p:nvPr/>
      </p:nvGrpSpPr>
      <p:grpSpPr>
        <a:xfrm>
          <a:off x="0" y="0"/>
          <a:ext cx="0" cy="0"/>
          <a:chOff x="0" y="0"/>
          <a:chExt cx="0" cy="0"/>
        </a:xfrm>
      </p:grpSpPr>
      <p:pic>
        <p:nvPicPr>
          <p:cNvPr id="2" name="Picture 1">
            <a:extLst>
              <a:ext uri="{FF2B5EF4-FFF2-40B4-BE49-F238E27FC236}">
                <a16:creationId xmlns:a16="http://schemas.microsoft.com/office/drawing/2014/main" id="{A0264E46-4DBA-5FB3-91D1-AC9E2F373A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32D96CF-5839-55DA-A7E7-6D28CAD7E40C}"/>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9C25332-DFA8-A8AE-45A5-D0448CC15AD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413447A-2B97-BC71-92FC-85D09AC661D0}"/>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21C4D36-7B84-DACC-9E33-17D5052092BE}"/>
              </a:ext>
            </a:extLst>
          </p:cNvPr>
          <p:cNvPicPr>
            <a:picLocks noChangeAspect="1"/>
          </p:cNvPicPr>
          <p:nvPr/>
        </p:nvPicPr>
        <p:blipFill>
          <a:blip r:embed="rId6"/>
          <a:stretch>
            <a:fillRect/>
          </a:stretch>
        </p:blipFill>
        <p:spPr>
          <a:xfrm>
            <a:off x="-108036" y="0"/>
            <a:ext cx="11053790" cy="3671668"/>
          </a:xfrm>
          <a:prstGeom prst="rect">
            <a:avLst/>
          </a:prstGeom>
        </p:spPr>
      </p:pic>
      <p:sp>
        <p:nvSpPr>
          <p:cNvPr id="7" name="TextBox 6">
            <a:extLst>
              <a:ext uri="{FF2B5EF4-FFF2-40B4-BE49-F238E27FC236}">
                <a16:creationId xmlns:a16="http://schemas.microsoft.com/office/drawing/2014/main" id="{A3DAC592-B378-DE63-C1C2-FFFF9AE935CC}"/>
              </a:ext>
            </a:extLst>
          </p:cNvPr>
          <p:cNvSpPr txBox="1"/>
          <p:nvPr/>
        </p:nvSpPr>
        <p:spPr>
          <a:xfrm>
            <a:off x="2635403" y="1174114"/>
            <a:ext cx="7646196"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7.6 What Causes Team Conflict?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283"/>
        <p:cNvGrpSpPr/>
        <p:nvPr/>
      </p:nvGrpSpPr>
      <p:grpSpPr>
        <a:xfrm>
          <a:off x="0" y="0"/>
          <a:ext cx="0" cy="0"/>
          <a:chOff x="0" y="0"/>
          <a:chExt cx="0" cy="0"/>
        </a:xfrm>
      </p:grpSpPr>
      <p:sp>
        <p:nvSpPr>
          <p:cNvPr id="287" name="Google Shape;287;p21"/>
          <p:cNvSpPr/>
          <p:nvPr/>
        </p:nvSpPr>
        <p:spPr>
          <a:xfrm>
            <a:off x="450633" y="1541671"/>
            <a:ext cx="11271765" cy="4832092"/>
          </a:xfrm>
          <a:prstGeom prst="rect">
            <a:avLst/>
          </a:prstGeom>
          <a:noFill/>
          <a:ln>
            <a:noFill/>
          </a:ln>
        </p:spPr>
        <p:txBody>
          <a:bodyPr spcFirstLastPara="1" wrap="square" lIns="91425" tIns="45700" rIns="91425" bIns="45700" anchor="t" anchorCtr="0">
            <a:spAutoFit/>
          </a:bodyPr>
          <a:lstStyle/>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Team conflict can be cause by various factors. Some of these factors include:</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Poor communication or no communication;</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Lack of problem solving skills or getting to “root cause”;</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Lack of clarity in purpose, goals, objectives, team &amp; individual roles;</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Uncertainty/lack of resources and sources for help and support;</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Poor time management;</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Lack of leadership and management;</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Team members bored, not challenged, not really interested;</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Lack of skills and abilities in team members;</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Personality conflicts;</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Personal problems; and</a:t>
            </a:r>
            <a:endParaRPr dirty="0">
              <a:solidFill>
                <a:srgbClr val="002060"/>
              </a:solidFill>
            </a:endParaRPr>
          </a:p>
          <a:p>
            <a:pPr marL="0" marR="0" lvl="0" indent="-139700" algn="l" rtl="0">
              <a:spcBef>
                <a:spcPts val="0"/>
              </a:spcBef>
              <a:spcAft>
                <a:spcPts val="0"/>
              </a:spcAft>
              <a:buClr>
                <a:srgbClr val="575757"/>
              </a:buClr>
              <a:buSzPts val="2200"/>
              <a:buFont typeface="Arial"/>
              <a:buChar char="•"/>
            </a:pPr>
            <a:r>
              <a:rPr lang="en-US" sz="2200" dirty="0">
                <a:solidFill>
                  <a:srgbClr val="002060"/>
                </a:solidFill>
                <a:latin typeface="Century Gothic"/>
                <a:ea typeface="Century Gothic"/>
                <a:cs typeface="Century Gothic"/>
                <a:sym typeface="Century Gothic"/>
              </a:rPr>
              <a:t>High turnover rates .</a:t>
            </a:r>
            <a:endParaRPr dirty="0">
              <a:solidFill>
                <a:srgbClr val="002060"/>
              </a:solidFill>
            </a:endParaRPr>
          </a:p>
          <a:p>
            <a:pPr marL="0" marR="0" lvl="0" indent="0" algn="l" rtl="0">
              <a:spcBef>
                <a:spcPts val="0"/>
              </a:spcBef>
              <a:spcAft>
                <a:spcPts val="0"/>
              </a:spcAft>
              <a:buNone/>
            </a:pPr>
            <a:br>
              <a:rPr lang="en-US" sz="2200" dirty="0">
                <a:solidFill>
                  <a:srgbClr val="002060"/>
                </a:solidFill>
                <a:latin typeface="Century Gothic"/>
                <a:ea typeface="Century Gothic"/>
                <a:cs typeface="Century Gothic"/>
                <a:sym typeface="Century Gothic"/>
              </a:rPr>
            </a:br>
            <a:endParaRPr sz="22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7624001E-CDCD-FF4A-EF2C-38ABB8039B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CC90BE6-AE7D-473D-70BE-6B33F35629F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2724B03-EBBF-10E1-5B1E-57D4FCC6284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14234F-78AE-81DC-16A1-9172AECE1D8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8865D7B-C80C-42EC-4CA7-4D86E67CC095}"/>
              </a:ext>
            </a:extLst>
          </p:cNvPr>
          <p:cNvPicPr>
            <a:picLocks noChangeAspect="1"/>
          </p:cNvPicPr>
          <p:nvPr/>
        </p:nvPicPr>
        <p:blipFill>
          <a:blip r:embed="rId6"/>
          <a:stretch>
            <a:fillRect/>
          </a:stretch>
        </p:blipFill>
        <p:spPr>
          <a:xfrm>
            <a:off x="0" y="-41966"/>
            <a:ext cx="9533101" cy="1610200"/>
          </a:xfrm>
          <a:prstGeom prst="rect">
            <a:avLst/>
          </a:prstGeom>
        </p:spPr>
      </p:pic>
      <p:sp>
        <p:nvSpPr>
          <p:cNvPr id="7" name="TextBox 6">
            <a:extLst>
              <a:ext uri="{FF2B5EF4-FFF2-40B4-BE49-F238E27FC236}">
                <a16:creationId xmlns:a16="http://schemas.microsoft.com/office/drawing/2014/main" id="{78BB831A-4ECF-7916-8551-12C0EF4E6378}"/>
              </a:ext>
            </a:extLst>
          </p:cNvPr>
          <p:cNvSpPr txBox="1"/>
          <p:nvPr/>
        </p:nvSpPr>
        <p:spPr>
          <a:xfrm>
            <a:off x="2325914" y="543490"/>
            <a:ext cx="4814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What Causes Team Conflict?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292"/>
        <p:cNvGrpSpPr/>
        <p:nvPr/>
      </p:nvGrpSpPr>
      <p:grpSpPr>
        <a:xfrm>
          <a:off x="0" y="0"/>
          <a:ext cx="0" cy="0"/>
          <a:chOff x="0" y="0"/>
          <a:chExt cx="0" cy="0"/>
        </a:xfrm>
      </p:grpSpPr>
      <p:pic>
        <p:nvPicPr>
          <p:cNvPr id="2" name="Picture 1">
            <a:extLst>
              <a:ext uri="{FF2B5EF4-FFF2-40B4-BE49-F238E27FC236}">
                <a16:creationId xmlns:a16="http://schemas.microsoft.com/office/drawing/2014/main" id="{EF772F03-F377-F48D-346A-674C21F0DE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79BC9963-A400-0AD9-25AE-8FDED2B8788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EE9B693-EB82-F153-E5AE-D1A4BEF7D6E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52EE448-04A3-9DC7-E6CA-8A6009CB9FC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27DE43E-689B-38C4-DA77-A401E0A8022D}"/>
              </a:ext>
            </a:extLst>
          </p:cNvPr>
          <p:cNvPicPr>
            <a:picLocks noChangeAspect="1"/>
          </p:cNvPicPr>
          <p:nvPr/>
        </p:nvPicPr>
        <p:blipFill>
          <a:blip r:embed="rId6"/>
          <a:stretch>
            <a:fillRect/>
          </a:stretch>
        </p:blipFill>
        <p:spPr>
          <a:xfrm>
            <a:off x="-108036" y="-1"/>
            <a:ext cx="12300036" cy="4009293"/>
          </a:xfrm>
          <a:prstGeom prst="rect">
            <a:avLst/>
          </a:prstGeom>
        </p:spPr>
      </p:pic>
      <p:sp>
        <p:nvSpPr>
          <p:cNvPr id="7" name="TextBox 6">
            <a:extLst>
              <a:ext uri="{FF2B5EF4-FFF2-40B4-BE49-F238E27FC236}">
                <a16:creationId xmlns:a16="http://schemas.microsoft.com/office/drawing/2014/main" id="{D63CEEDB-79A3-E6BA-9AB9-C5809CC8B704}"/>
              </a:ext>
            </a:extLst>
          </p:cNvPr>
          <p:cNvSpPr txBox="1"/>
          <p:nvPr/>
        </p:nvSpPr>
        <p:spPr>
          <a:xfrm>
            <a:off x="2919012" y="1342925"/>
            <a:ext cx="92729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7.7 Conflicts Arise from Differing Needs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300"/>
        <p:cNvGrpSpPr/>
        <p:nvPr/>
      </p:nvGrpSpPr>
      <p:grpSpPr>
        <a:xfrm>
          <a:off x="0" y="0"/>
          <a:ext cx="0" cy="0"/>
          <a:chOff x="0" y="0"/>
          <a:chExt cx="0" cy="0"/>
        </a:xfrm>
      </p:grpSpPr>
      <p:sp>
        <p:nvSpPr>
          <p:cNvPr id="303" name="Google Shape;303;p23"/>
          <p:cNvSpPr/>
          <p:nvPr/>
        </p:nvSpPr>
        <p:spPr>
          <a:xfrm>
            <a:off x="130614" y="1610200"/>
            <a:ext cx="11942061" cy="4893607"/>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FF0000"/>
              </a:buClr>
              <a:buSzPts val="1800"/>
              <a:buFont typeface="Arial"/>
              <a:buChar char="•"/>
            </a:pPr>
            <a:r>
              <a:rPr lang="en-US" sz="2400" b="1" dirty="0">
                <a:solidFill>
                  <a:srgbClr val="002060"/>
                </a:solidFill>
                <a:latin typeface="Century Gothic"/>
                <a:ea typeface="Century Gothic"/>
                <a:cs typeface="Century Gothic"/>
                <a:sym typeface="Century Gothic"/>
              </a:rPr>
              <a:t>Everyone</a:t>
            </a:r>
            <a:r>
              <a:rPr lang="en-US" sz="2400" dirty="0">
                <a:solidFill>
                  <a:srgbClr val="002060"/>
                </a:solidFill>
                <a:latin typeface="Century Gothic"/>
                <a:ea typeface="Century Gothic"/>
                <a:cs typeface="Century Gothic"/>
                <a:sym typeface="Century Gothic"/>
              </a:rPr>
              <a:t> needs to feel understood, and supported, but the ways in which these needs are met vary widely. </a:t>
            </a:r>
            <a:endParaRPr sz="1800" dirty="0">
              <a:solidFill>
                <a:srgbClr val="002060"/>
              </a:solidFill>
            </a:endParaRPr>
          </a:p>
          <a:p>
            <a:pPr marL="285750" marR="0" lvl="0" indent="-171450" algn="l" rtl="0">
              <a:spcBef>
                <a:spcPts val="0"/>
              </a:spcBef>
              <a:spcAft>
                <a:spcPts val="0"/>
              </a:spcAft>
              <a:buClr>
                <a:schemeClr val="dk1"/>
              </a:buClr>
              <a:buSzPts val="1800"/>
              <a:buFont typeface="Arial"/>
              <a:buNone/>
            </a:pPr>
            <a:endParaRPr sz="2400" dirty="0">
              <a:solidFill>
                <a:srgbClr val="002060"/>
              </a:solidFill>
              <a:latin typeface="Century Gothic"/>
              <a:ea typeface="Century Gothic"/>
              <a:cs typeface="Century Gothic"/>
              <a:sym typeface="Century Gothic"/>
            </a:endParaRPr>
          </a:p>
          <a:p>
            <a:pPr marL="285750" marR="0" lvl="0" indent="-285750" algn="l" rtl="0">
              <a:spcBef>
                <a:spcPts val="0"/>
              </a:spcBef>
              <a:spcAft>
                <a:spcPts val="0"/>
              </a:spcAft>
              <a:buClr>
                <a:schemeClr val="dk1"/>
              </a:buClr>
              <a:buSzPts val="1800"/>
              <a:buFont typeface="Arial"/>
              <a:buChar char="•"/>
            </a:pPr>
            <a:r>
              <a:rPr lang="en-US" sz="2400" dirty="0">
                <a:solidFill>
                  <a:srgbClr val="002060"/>
                </a:solidFill>
                <a:latin typeface="Century Gothic"/>
                <a:ea typeface="Century Gothic"/>
                <a:cs typeface="Century Gothic"/>
                <a:sym typeface="Century Gothic"/>
              </a:rPr>
              <a:t>Differing needs for feeling comfortable and safe create some of the most severe challenges in our personal and professional relationships. </a:t>
            </a:r>
            <a:endParaRPr sz="1800" dirty="0">
              <a:solidFill>
                <a:srgbClr val="002060"/>
              </a:solidFill>
            </a:endParaRPr>
          </a:p>
          <a:p>
            <a:pPr marL="0" marR="0" lvl="0" indent="0" algn="l" rtl="0">
              <a:spcBef>
                <a:spcPts val="0"/>
              </a:spcBef>
              <a:spcAft>
                <a:spcPts val="0"/>
              </a:spcAft>
              <a:buNone/>
            </a:pPr>
            <a:endParaRPr sz="2400" dirty="0">
              <a:solidFill>
                <a:srgbClr val="002060"/>
              </a:solidFill>
              <a:latin typeface="Century Gothic"/>
              <a:ea typeface="Century Gothic"/>
              <a:cs typeface="Century Gothic"/>
              <a:sym typeface="Century Gothic"/>
            </a:endParaRPr>
          </a:p>
          <a:p>
            <a:pPr marL="285750" marR="0" lvl="0" indent="-171450" algn="l" rtl="0">
              <a:spcBef>
                <a:spcPts val="0"/>
              </a:spcBef>
              <a:spcAft>
                <a:spcPts val="0"/>
              </a:spcAft>
              <a:buClr>
                <a:schemeClr val="dk1"/>
              </a:buClr>
              <a:buSzPts val="1800"/>
              <a:buFont typeface="Arial"/>
              <a:buNone/>
            </a:pPr>
            <a:endParaRPr sz="2400" dirty="0">
              <a:solidFill>
                <a:srgbClr val="002060"/>
              </a:solidFill>
              <a:latin typeface="Century Gothic"/>
              <a:ea typeface="Century Gothic"/>
              <a:cs typeface="Century Gothic"/>
              <a:sym typeface="Century Gothic"/>
            </a:endParaRPr>
          </a:p>
          <a:p>
            <a:pPr marL="285750" marR="0" lvl="0" indent="-285750" algn="l" rtl="0">
              <a:spcBef>
                <a:spcPts val="0"/>
              </a:spcBef>
              <a:spcAft>
                <a:spcPts val="0"/>
              </a:spcAft>
              <a:buClr>
                <a:schemeClr val="dk1"/>
              </a:buClr>
              <a:buSzPts val="1800"/>
              <a:buFont typeface="Arial"/>
              <a:buChar char="•"/>
            </a:pPr>
            <a:r>
              <a:rPr lang="en-US" sz="2400" dirty="0">
                <a:solidFill>
                  <a:srgbClr val="002060"/>
                </a:solidFill>
                <a:latin typeface="Century Gothic"/>
                <a:ea typeface="Century Gothic"/>
                <a:cs typeface="Century Gothic"/>
                <a:sym typeface="Century Gothic"/>
              </a:rPr>
              <a:t>It is important to acknowledge that both parties’ needs to play important roles in the long-term success of team members relationships, a lack of understanding about differing needs can result in distance, arguments, and conflicts, </a:t>
            </a:r>
            <a:endParaRPr sz="1800" dirty="0">
              <a:solidFill>
                <a:srgbClr val="002060"/>
              </a:solidFill>
            </a:endParaRPr>
          </a:p>
          <a:p>
            <a:pPr marL="285750" marR="0" lvl="0" indent="-171450" algn="l" rtl="0">
              <a:spcBef>
                <a:spcPts val="0"/>
              </a:spcBef>
              <a:spcAft>
                <a:spcPts val="0"/>
              </a:spcAft>
              <a:buClr>
                <a:schemeClr val="dk1"/>
              </a:buClr>
              <a:buSzPts val="1800"/>
              <a:buFont typeface="Arial"/>
              <a:buNone/>
            </a:pPr>
            <a:endParaRPr sz="2400" dirty="0">
              <a:solidFill>
                <a:srgbClr val="002060"/>
              </a:solidFill>
              <a:latin typeface="Century Gothic"/>
              <a:ea typeface="Century Gothic"/>
              <a:cs typeface="Century Gothic"/>
              <a:sym typeface="Century Gothic"/>
            </a:endParaRPr>
          </a:p>
          <a:p>
            <a:pPr marL="0" marR="0" lvl="0" indent="-114300" algn="l" rtl="0">
              <a:spcBef>
                <a:spcPts val="0"/>
              </a:spcBef>
              <a:spcAft>
                <a:spcPts val="0"/>
              </a:spcAft>
              <a:buClr>
                <a:schemeClr val="dk1"/>
              </a:buClr>
              <a:buSzPts val="1800"/>
              <a:buFont typeface="Arial"/>
              <a:buChar char="•"/>
            </a:pPr>
            <a:r>
              <a:rPr lang="en-US" sz="2400" dirty="0">
                <a:solidFill>
                  <a:srgbClr val="002060"/>
                </a:solidFill>
                <a:latin typeface="Century Gothic"/>
                <a:ea typeface="Century Gothic"/>
                <a:cs typeface="Century Gothic"/>
                <a:sym typeface="Century Gothic"/>
              </a:rPr>
              <a:t> Build a trust,  To feel secure.</a:t>
            </a:r>
            <a:endParaRPr sz="1800" dirty="0">
              <a:solidFill>
                <a:srgbClr val="002060"/>
              </a:solidFill>
            </a:endParaRPr>
          </a:p>
        </p:txBody>
      </p:sp>
      <p:pic>
        <p:nvPicPr>
          <p:cNvPr id="2" name="Picture 1">
            <a:extLst>
              <a:ext uri="{FF2B5EF4-FFF2-40B4-BE49-F238E27FC236}">
                <a16:creationId xmlns:a16="http://schemas.microsoft.com/office/drawing/2014/main" id="{8E3080B7-1E51-F4DF-A51E-DD0EEACFC1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87826"/>
            <a:ext cx="635825" cy="570174"/>
          </a:xfrm>
          <a:prstGeom prst="rect">
            <a:avLst/>
          </a:prstGeom>
        </p:spPr>
      </p:pic>
      <p:pic>
        <p:nvPicPr>
          <p:cNvPr id="3" name="Picture 2">
            <a:extLst>
              <a:ext uri="{FF2B5EF4-FFF2-40B4-BE49-F238E27FC236}">
                <a16:creationId xmlns:a16="http://schemas.microsoft.com/office/drawing/2014/main" id="{0A118444-6F95-07B8-DFA2-98465C4E148D}"/>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4436EDB-8F71-2B53-BB35-6033678CFA4C}"/>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59916E4-FD2F-06D4-92CF-75BB172DEB5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2102CDC-CD54-F33A-0427-4E7ED848724B}"/>
              </a:ext>
            </a:extLst>
          </p:cNvPr>
          <p:cNvPicPr>
            <a:picLocks noChangeAspect="1"/>
          </p:cNvPicPr>
          <p:nvPr/>
        </p:nvPicPr>
        <p:blipFill>
          <a:blip r:embed="rId6"/>
          <a:stretch>
            <a:fillRect/>
          </a:stretch>
        </p:blipFill>
        <p:spPr>
          <a:xfrm>
            <a:off x="11289" y="0"/>
            <a:ext cx="9533101" cy="16102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308"/>
        <p:cNvGrpSpPr/>
        <p:nvPr/>
      </p:nvGrpSpPr>
      <p:grpSpPr>
        <a:xfrm>
          <a:off x="0" y="0"/>
          <a:ext cx="0" cy="0"/>
          <a:chOff x="0" y="0"/>
          <a:chExt cx="0" cy="0"/>
        </a:xfrm>
      </p:grpSpPr>
      <p:pic>
        <p:nvPicPr>
          <p:cNvPr id="2" name="Picture 1">
            <a:extLst>
              <a:ext uri="{FF2B5EF4-FFF2-40B4-BE49-F238E27FC236}">
                <a16:creationId xmlns:a16="http://schemas.microsoft.com/office/drawing/2014/main" id="{8059860F-AA24-24DC-A35D-35DDDDF1A7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03E75AE0-F0CC-46C1-4B37-194E35C5245C}"/>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C37939FD-F03C-29C7-74DD-879313911B6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A91ADC3-6B89-FEFC-E15A-8F2E67251086}"/>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3E1C4DE-D59C-617E-91FC-9CDEFC478549}"/>
              </a:ext>
            </a:extLst>
          </p:cNvPr>
          <p:cNvPicPr>
            <a:picLocks noChangeAspect="1"/>
          </p:cNvPicPr>
          <p:nvPr/>
        </p:nvPicPr>
        <p:blipFill>
          <a:blip r:embed="rId6"/>
          <a:stretch>
            <a:fillRect/>
          </a:stretch>
        </p:blipFill>
        <p:spPr>
          <a:xfrm>
            <a:off x="-108036" y="0"/>
            <a:ext cx="11053790" cy="4037428"/>
          </a:xfrm>
          <a:prstGeom prst="rect">
            <a:avLst/>
          </a:prstGeom>
        </p:spPr>
      </p:pic>
      <p:sp>
        <p:nvSpPr>
          <p:cNvPr id="7" name="TextBox 6">
            <a:extLst>
              <a:ext uri="{FF2B5EF4-FFF2-40B4-BE49-F238E27FC236}">
                <a16:creationId xmlns:a16="http://schemas.microsoft.com/office/drawing/2014/main" id="{52703F3E-ADDF-FBC2-BED0-521606E2A88E}"/>
              </a:ext>
            </a:extLst>
          </p:cNvPr>
          <p:cNvSpPr txBox="1"/>
          <p:nvPr/>
        </p:nvSpPr>
        <p:spPr>
          <a:xfrm>
            <a:off x="2607268" y="1219006"/>
            <a:ext cx="7418569"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7.8 Symptoms of Team Conflict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316"/>
        <p:cNvGrpSpPr/>
        <p:nvPr/>
      </p:nvGrpSpPr>
      <p:grpSpPr>
        <a:xfrm>
          <a:off x="0" y="0"/>
          <a:ext cx="0" cy="0"/>
          <a:chOff x="0" y="0"/>
          <a:chExt cx="0" cy="0"/>
        </a:xfrm>
      </p:grpSpPr>
      <p:sp>
        <p:nvSpPr>
          <p:cNvPr id="320" name="Google Shape;320;p25"/>
          <p:cNvSpPr txBox="1">
            <a:spLocks noGrp="1"/>
          </p:cNvSpPr>
          <p:nvPr>
            <p:ph type="body" idx="1"/>
          </p:nvPr>
        </p:nvSpPr>
        <p:spPr>
          <a:xfrm>
            <a:off x="722375" y="1781712"/>
            <a:ext cx="9603275" cy="3294576"/>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20000"/>
              </a:lnSpc>
              <a:spcBef>
                <a:spcPts val="0"/>
              </a:spcBef>
              <a:spcAft>
                <a:spcPts val="0"/>
              </a:spcAft>
              <a:buSzPts val="2000"/>
              <a:buNone/>
            </a:pPr>
            <a:r>
              <a:rPr lang="en-US" sz="2400" b="1" dirty="0">
                <a:solidFill>
                  <a:srgbClr val="002060"/>
                </a:solidFill>
              </a:rPr>
              <a:t>The typical symptoms of team conflict are the following:</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Absenteeism</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Complaining</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Filing lawsuits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Finger pointing</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Gossiping </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Hiding information that should be shared</a:t>
            </a:r>
            <a:endParaRPr sz="2400" dirty="0">
              <a:solidFill>
                <a:srgbClr val="002060"/>
              </a:solidFill>
            </a:endParaRPr>
          </a:p>
          <a:p>
            <a:pPr marL="0" lvl="0" indent="0" algn="l" rtl="0">
              <a:lnSpc>
                <a:spcPct val="120000"/>
              </a:lnSpc>
              <a:spcBef>
                <a:spcPts val="1000"/>
              </a:spcBef>
              <a:spcAft>
                <a:spcPts val="0"/>
              </a:spcAft>
              <a:buSzPts val="2000"/>
              <a:buNone/>
            </a:pPr>
            <a:endParaRPr sz="2400" dirty="0">
              <a:solidFill>
                <a:srgbClr val="002060"/>
              </a:solidFill>
            </a:endParaRPr>
          </a:p>
        </p:txBody>
      </p:sp>
      <p:pic>
        <p:nvPicPr>
          <p:cNvPr id="2" name="Picture 1">
            <a:extLst>
              <a:ext uri="{FF2B5EF4-FFF2-40B4-BE49-F238E27FC236}">
                <a16:creationId xmlns:a16="http://schemas.microsoft.com/office/drawing/2014/main" id="{E40D4967-A9AA-8D06-2D97-3467E1855C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D9D912E-5C46-FBC9-7C0A-BED8E8136A22}"/>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E1F40923-5C0A-48CB-C840-0BEFC97BBA9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0BF2E1E-F2D4-04DD-BAC0-AE147A47F9FE}"/>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A97A5D4-BD40-ED34-153C-18791B5DCDB0}"/>
              </a:ext>
            </a:extLst>
          </p:cNvPr>
          <p:cNvPicPr>
            <a:picLocks noChangeAspect="1"/>
          </p:cNvPicPr>
          <p:nvPr/>
        </p:nvPicPr>
        <p:blipFill>
          <a:blip r:embed="rId6"/>
          <a:stretch>
            <a:fillRect/>
          </a:stretch>
        </p:blipFill>
        <p:spPr>
          <a:xfrm>
            <a:off x="11289" y="0"/>
            <a:ext cx="9533101" cy="1610200"/>
          </a:xfrm>
          <a:prstGeom prst="rect">
            <a:avLst/>
          </a:prstGeom>
        </p:spPr>
      </p:pic>
      <p:sp>
        <p:nvSpPr>
          <p:cNvPr id="7" name="TextBox 6">
            <a:extLst>
              <a:ext uri="{FF2B5EF4-FFF2-40B4-BE49-F238E27FC236}">
                <a16:creationId xmlns:a16="http://schemas.microsoft.com/office/drawing/2014/main" id="{8FE1E4D0-0305-B594-F719-26D21C9DBD94}"/>
              </a:ext>
            </a:extLst>
          </p:cNvPr>
          <p:cNvSpPr txBox="1"/>
          <p:nvPr/>
        </p:nvSpPr>
        <p:spPr>
          <a:xfrm>
            <a:off x="2325914" y="543490"/>
            <a:ext cx="455304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Symptoms of Team Conflict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325"/>
        <p:cNvGrpSpPr/>
        <p:nvPr/>
      </p:nvGrpSpPr>
      <p:grpSpPr>
        <a:xfrm>
          <a:off x="0" y="0"/>
          <a:ext cx="0" cy="0"/>
          <a:chOff x="0" y="0"/>
          <a:chExt cx="0" cy="0"/>
        </a:xfrm>
      </p:grpSpPr>
      <p:sp>
        <p:nvSpPr>
          <p:cNvPr id="329" name="Google Shape;329;p26"/>
          <p:cNvSpPr txBox="1">
            <a:spLocks noGrp="1"/>
          </p:cNvSpPr>
          <p:nvPr>
            <p:ph type="body" idx="1"/>
          </p:nvPr>
        </p:nvSpPr>
        <p:spPr>
          <a:xfrm>
            <a:off x="502162" y="2118836"/>
            <a:ext cx="10722256" cy="3793775"/>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ts val="2000"/>
              <a:buChar char="•"/>
            </a:pPr>
            <a:r>
              <a:rPr lang="en-US" sz="3100" dirty="0">
                <a:solidFill>
                  <a:srgbClr val="002060"/>
                </a:solidFill>
              </a:rPr>
              <a:t>Not attending required meetings</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Not completing work on-time or to quality goals</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Not responding to requests for information</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Not returning phone calls or e-mails</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Passive/aggressive behavior</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Physical violence</a:t>
            </a:r>
            <a:endParaRPr sz="3100" dirty="0">
              <a:solidFill>
                <a:srgbClr val="002060"/>
              </a:solidFill>
            </a:endParaRPr>
          </a:p>
          <a:p>
            <a:pPr marL="228600" lvl="0" indent="-228600" algn="l" rtl="0">
              <a:lnSpc>
                <a:spcPct val="120000"/>
              </a:lnSpc>
              <a:spcBef>
                <a:spcPts val="1000"/>
              </a:spcBef>
              <a:spcAft>
                <a:spcPts val="0"/>
              </a:spcAft>
              <a:buSzPts val="2000"/>
              <a:buChar char="•"/>
            </a:pPr>
            <a:r>
              <a:rPr lang="en-US" sz="3100" dirty="0">
                <a:solidFill>
                  <a:srgbClr val="002060"/>
                </a:solidFill>
              </a:rPr>
              <a:t>Verbal abuse</a:t>
            </a:r>
            <a:endParaRPr sz="3100" dirty="0">
              <a:solidFill>
                <a:srgbClr val="002060"/>
              </a:solidFill>
            </a:endParaRPr>
          </a:p>
          <a:p>
            <a:pPr marL="0" lvl="0" indent="0" algn="l" rtl="0">
              <a:lnSpc>
                <a:spcPct val="120000"/>
              </a:lnSpc>
              <a:spcBef>
                <a:spcPts val="1000"/>
              </a:spcBef>
              <a:spcAft>
                <a:spcPts val="0"/>
              </a:spcAft>
              <a:buSzPts val="2000"/>
              <a:buNone/>
            </a:pPr>
            <a:br>
              <a:rPr lang="en-US" dirty="0">
                <a:solidFill>
                  <a:srgbClr val="002060"/>
                </a:solidFill>
              </a:rPr>
            </a:br>
            <a:endParaRPr dirty="0">
              <a:solidFill>
                <a:srgbClr val="002060"/>
              </a:solidFill>
            </a:endParaRPr>
          </a:p>
        </p:txBody>
      </p:sp>
      <p:pic>
        <p:nvPicPr>
          <p:cNvPr id="2" name="Picture 1">
            <a:extLst>
              <a:ext uri="{FF2B5EF4-FFF2-40B4-BE49-F238E27FC236}">
                <a16:creationId xmlns:a16="http://schemas.microsoft.com/office/drawing/2014/main" id="{C06F1CFF-A3BD-3EBC-D949-F5CDC0C039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19815E78-03B4-191E-1E89-7E23DC7BE350}"/>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92D8D06-486E-6B6F-9E91-C5A5C41CBF4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479F031-E645-5A1C-1F7F-251E3BA1CD90}"/>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80794EF6-EC52-5ADC-6774-9569B9C3E5EC}"/>
              </a:ext>
            </a:extLst>
          </p:cNvPr>
          <p:cNvPicPr>
            <a:picLocks noChangeAspect="1"/>
          </p:cNvPicPr>
          <p:nvPr/>
        </p:nvPicPr>
        <p:blipFill>
          <a:blip r:embed="rId6"/>
          <a:stretch>
            <a:fillRect/>
          </a:stretch>
        </p:blipFill>
        <p:spPr>
          <a:xfrm>
            <a:off x="0" y="-28726"/>
            <a:ext cx="10945754" cy="1921353"/>
          </a:xfrm>
          <a:prstGeom prst="rect">
            <a:avLst/>
          </a:prstGeom>
        </p:spPr>
      </p:pic>
      <p:sp>
        <p:nvSpPr>
          <p:cNvPr id="7" name="TextBox 6">
            <a:extLst>
              <a:ext uri="{FF2B5EF4-FFF2-40B4-BE49-F238E27FC236}">
                <a16:creationId xmlns:a16="http://schemas.microsoft.com/office/drawing/2014/main" id="{F51B923A-56EA-81EE-7077-281BDF65E94E}"/>
              </a:ext>
            </a:extLst>
          </p:cNvPr>
          <p:cNvSpPr txBox="1"/>
          <p:nvPr/>
        </p:nvSpPr>
        <p:spPr>
          <a:xfrm>
            <a:off x="2325914" y="543490"/>
            <a:ext cx="840763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typical symptoms of team conflict are the following (CONT.)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334"/>
        <p:cNvGrpSpPr/>
        <p:nvPr/>
      </p:nvGrpSpPr>
      <p:grpSpPr>
        <a:xfrm>
          <a:off x="0" y="0"/>
          <a:ext cx="0" cy="0"/>
          <a:chOff x="0" y="0"/>
          <a:chExt cx="0" cy="0"/>
        </a:xfrm>
      </p:grpSpPr>
      <p:pic>
        <p:nvPicPr>
          <p:cNvPr id="2" name="Picture 1">
            <a:extLst>
              <a:ext uri="{FF2B5EF4-FFF2-40B4-BE49-F238E27FC236}">
                <a16:creationId xmlns:a16="http://schemas.microsoft.com/office/drawing/2014/main" id="{66BA98D9-D584-AF73-23B6-9173EA7C7E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04BCEF39-965F-F6DA-8B22-E3C9D4F758F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EF90D987-CE18-E661-0F15-612BCDC74EA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AF4156E-CA44-466F-1DDC-5613A91C378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21B9EFF-6FDF-F129-4362-E3BAAD0950E8}"/>
              </a:ext>
            </a:extLst>
          </p:cNvPr>
          <p:cNvPicPr>
            <a:picLocks noChangeAspect="1"/>
          </p:cNvPicPr>
          <p:nvPr/>
        </p:nvPicPr>
        <p:blipFill>
          <a:blip r:embed="rId6"/>
          <a:stretch>
            <a:fillRect/>
          </a:stretch>
        </p:blipFill>
        <p:spPr>
          <a:xfrm>
            <a:off x="-108036" y="0"/>
            <a:ext cx="11502867" cy="4206240"/>
          </a:xfrm>
          <a:prstGeom prst="rect">
            <a:avLst/>
          </a:prstGeom>
        </p:spPr>
      </p:pic>
      <p:sp>
        <p:nvSpPr>
          <p:cNvPr id="7" name="TextBox 6">
            <a:extLst>
              <a:ext uri="{FF2B5EF4-FFF2-40B4-BE49-F238E27FC236}">
                <a16:creationId xmlns:a16="http://schemas.microsoft.com/office/drawing/2014/main" id="{C0C1693D-B2E2-D56F-B801-5F88655AFF1D}"/>
              </a:ext>
            </a:extLst>
          </p:cNvPr>
          <p:cNvSpPr txBox="1"/>
          <p:nvPr/>
        </p:nvSpPr>
        <p:spPr>
          <a:xfrm>
            <a:off x="2564565" y="867047"/>
            <a:ext cx="7648080"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7.9 Conflict-resolution Techniques / Approaches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342"/>
        <p:cNvGrpSpPr/>
        <p:nvPr/>
      </p:nvGrpSpPr>
      <p:grpSpPr>
        <a:xfrm>
          <a:off x="0" y="0"/>
          <a:ext cx="0" cy="0"/>
          <a:chOff x="0" y="0"/>
          <a:chExt cx="0" cy="0"/>
        </a:xfrm>
      </p:grpSpPr>
      <p:pic>
        <p:nvPicPr>
          <p:cNvPr id="345" name="Google Shape;345;p28"/>
          <p:cNvPicPr preferRelativeResize="0"/>
          <p:nvPr/>
        </p:nvPicPr>
        <p:blipFill rotWithShape="1">
          <a:blip r:embed="rId3">
            <a:alphaModFix/>
          </a:blip>
          <a:srcRect/>
          <a:stretch/>
        </p:blipFill>
        <p:spPr>
          <a:xfrm>
            <a:off x="1651975" y="1162977"/>
            <a:ext cx="8912146" cy="5155553"/>
          </a:xfrm>
          <a:prstGeom prst="rect">
            <a:avLst/>
          </a:prstGeom>
          <a:noFill/>
          <a:ln>
            <a:noFill/>
          </a:ln>
        </p:spPr>
      </p:pic>
      <p:sp>
        <p:nvSpPr>
          <p:cNvPr id="346" name="Google Shape;346;p28"/>
          <p:cNvSpPr/>
          <p:nvPr/>
        </p:nvSpPr>
        <p:spPr>
          <a:xfrm>
            <a:off x="791343" y="849674"/>
            <a:ext cx="816922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FF0000"/>
                </a:solidFill>
                <a:latin typeface="Century Gothic"/>
                <a:ea typeface="Century Gothic"/>
                <a:cs typeface="Century Gothic"/>
                <a:sym typeface="Century Gothic"/>
              </a:rPr>
              <a:t>The Thomas-Kilmann conflict mode instrument</a:t>
            </a:r>
            <a:endParaRPr sz="2800">
              <a:solidFill>
                <a:schemeClr val="dk1"/>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F3B30E5C-CF2C-B8D2-CDCC-EC7E01B701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8D22645B-12ED-E289-AAA3-E975D72147A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9D3DFE59-DBDF-71AC-47B6-452F999F8F4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DBA71A-D69F-965C-2FAE-EDEBBDE9B05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0DC92F5-D36A-5FE0-BF7B-EFD5A4376148}"/>
              </a:ext>
            </a:extLst>
          </p:cNvPr>
          <p:cNvPicPr>
            <a:picLocks noChangeAspect="1"/>
          </p:cNvPicPr>
          <p:nvPr/>
        </p:nvPicPr>
        <p:blipFill>
          <a:blip r:embed="rId7"/>
          <a:stretch>
            <a:fillRect/>
          </a:stretch>
        </p:blipFill>
        <p:spPr>
          <a:xfrm>
            <a:off x="-108036" y="0"/>
            <a:ext cx="9533101" cy="16102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351"/>
        <p:cNvGrpSpPr/>
        <p:nvPr/>
      </p:nvGrpSpPr>
      <p:grpSpPr>
        <a:xfrm>
          <a:off x="0" y="0"/>
          <a:ext cx="0" cy="0"/>
          <a:chOff x="0" y="0"/>
          <a:chExt cx="0" cy="0"/>
        </a:xfrm>
      </p:grpSpPr>
      <p:sp>
        <p:nvSpPr>
          <p:cNvPr id="353" name="Google Shape;353;p29"/>
          <p:cNvSpPr txBox="1">
            <a:spLocks noGrp="1"/>
          </p:cNvSpPr>
          <p:nvPr>
            <p:ph type="body" idx="1"/>
          </p:nvPr>
        </p:nvSpPr>
        <p:spPr>
          <a:xfrm>
            <a:off x="295422" y="1600206"/>
            <a:ext cx="8020240"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just" rtl="0">
              <a:lnSpc>
                <a:spcPct val="120000"/>
              </a:lnSpc>
              <a:spcBef>
                <a:spcPts val="0"/>
              </a:spcBef>
              <a:spcAft>
                <a:spcPts val="0"/>
              </a:spcAft>
              <a:buSzPts val="2000"/>
              <a:buChar char="•"/>
            </a:pPr>
            <a:r>
              <a:rPr lang="en-US" sz="2400" dirty="0">
                <a:solidFill>
                  <a:srgbClr val="002060"/>
                </a:solidFill>
              </a:rPr>
              <a:t>The optimal solution, following a standard problem-solving process:</a:t>
            </a:r>
            <a:endParaRPr sz="24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Define the real/root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Analyze the problem</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Identify solutions</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Choose a solution (this can be difficult)</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Implement a solution</a:t>
            </a:r>
            <a:endParaRPr sz="2000" dirty="0">
              <a:solidFill>
                <a:srgbClr val="002060"/>
              </a:solidFill>
            </a:endParaRPr>
          </a:p>
          <a:p>
            <a:pPr marL="685791" lvl="1" indent="-342900" algn="just" rtl="0">
              <a:lnSpc>
                <a:spcPct val="120000"/>
              </a:lnSpc>
              <a:spcBef>
                <a:spcPts val="500"/>
              </a:spcBef>
              <a:spcAft>
                <a:spcPts val="0"/>
              </a:spcAft>
              <a:buSzPts val="1800"/>
              <a:buFont typeface="Century Gothic"/>
              <a:buAutoNum type="arabicPeriod"/>
            </a:pPr>
            <a:r>
              <a:rPr lang="en-US" sz="2000" dirty="0">
                <a:solidFill>
                  <a:srgbClr val="002060"/>
                </a:solidFill>
              </a:rPr>
              <a:t>Review the solution, and confirm that it solved the problem and repeat if necessary</a:t>
            </a:r>
            <a:endParaRPr sz="20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takes the longest – not appropriate if deadlines are tight.</a:t>
            </a:r>
            <a:endParaRPr sz="2400" dirty="0">
              <a:solidFill>
                <a:srgbClr val="002060"/>
              </a:solidFill>
            </a:endParaRPr>
          </a:p>
        </p:txBody>
      </p:sp>
      <p:pic>
        <p:nvPicPr>
          <p:cNvPr id="354" name="Google Shape;354;p29"/>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355" name="Google Shape;355;p29"/>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128.</a:t>
            </a:r>
            <a:endParaRPr/>
          </a:p>
        </p:txBody>
      </p:sp>
      <p:pic>
        <p:nvPicPr>
          <p:cNvPr id="2" name="Picture 1">
            <a:extLst>
              <a:ext uri="{FF2B5EF4-FFF2-40B4-BE49-F238E27FC236}">
                <a16:creationId xmlns:a16="http://schemas.microsoft.com/office/drawing/2014/main" id="{D74EE474-01BB-7258-145A-0ECDA2DBA2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C05384A-029B-E143-FE41-345DBA52B3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5CC603C2-4EEC-4CC8-2AFA-2AB15EC847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E503E62-EF79-4F97-D8B5-0918AC6A71A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2BE27B8-74C7-99AE-43FA-153C2D06E8A2}"/>
              </a:ext>
            </a:extLst>
          </p:cNvPr>
          <p:cNvPicPr>
            <a:picLocks noChangeAspect="1"/>
          </p:cNvPicPr>
          <p:nvPr/>
        </p:nvPicPr>
        <p:blipFill>
          <a:blip r:embed="rId7"/>
          <a:stretch>
            <a:fillRect/>
          </a:stretch>
        </p:blipFill>
        <p:spPr>
          <a:xfrm>
            <a:off x="0" y="-25837"/>
            <a:ext cx="9533101" cy="1610200"/>
          </a:xfrm>
          <a:prstGeom prst="rect">
            <a:avLst/>
          </a:prstGeom>
        </p:spPr>
      </p:pic>
      <p:sp>
        <p:nvSpPr>
          <p:cNvPr id="7" name="TextBox 6">
            <a:extLst>
              <a:ext uri="{FF2B5EF4-FFF2-40B4-BE49-F238E27FC236}">
                <a16:creationId xmlns:a16="http://schemas.microsoft.com/office/drawing/2014/main" id="{379FE171-5B77-9067-5347-704663AC6F0A}"/>
              </a:ext>
            </a:extLst>
          </p:cNvPr>
          <p:cNvSpPr txBox="1"/>
          <p:nvPr/>
        </p:nvSpPr>
        <p:spPr>
          <a:xfrm>
            <a:off x="2325914" y="543490"/>
            <a:ext cx="538320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1- Confronting / Problem Solving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362"/>
        <p:cNvGrpSpPr/>
        <p:nvPr/>
      </p:nvGrpSpPr>
      <p:grpSpPr>
        <a:xfrm>
          <a:off x="0" y="0"/>
          <a:ext cx="0" cy="0"/>
          <a:chOff x="0" y="0"/>
          <a:chExt cx="0" cy="0"/>
        </a:xfrm>
      </p:grpSpPr>
      <p:sp>
        <p:nvSpPr>
          <p:cNvPr id="364" name="Google Shape;364;p30"/>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Each party makes concessions to the other, and a mutually-accepted conclusion is reached.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Works best with issues that can be divided.</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Is often the quickest solution.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result in a </a:t>
            </a:r>
            <a:r>
              <a:rPr lang="en-US" sz="2400" b="1" dirty="0">
                <a:solidFill>
                  <a:srgbClr val="002060"/>
                </a:solidFill>
              </a:rPr>
              <a:t>‘lose-lose’ </a:t>
            </a:r>
            <a:r>
              <a:rPr lang="en-US" sz="2400" dirty="0">
                <a:solidFill>
                  <a:srgbClr val="002060"/>
                </a:solidFill>
              </a:rPr>
              <a:t>situation because everyone gets only a subset of what they want.</a:t>
            </a:r>
            <a:endParaRPr sz="2400" dirty="0">
              <a:solidFill>
                <a:srgbClr val="002060"/>
              </a:solidFill>
            </a:endParaRPr>
          </a:p>
        </p:txBody>
      </p:sp>
      <p:pic>
        <p:nvPicPr>
          <p:cNvPr id="365" name="Google Shape;365;p30"/>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66" name="Google Shape;366;p30"/>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128.</a:t>
            </a:r>
            <a:endParaRPr/>
          </a:p>
        </p:txBody>
      </p:sp>
      <p:pic>
        <p:nvPicPr>
          <p:cNvPr id="2" name="Picture 1">
            <a:extLst>
              <a:ext uri="{FF2B5EF4-FFF2-40B4-BE49-F238E27FC236}">
                <a16:creationId xmlns:a16="http://schemas.microsoft.com/office/drawing/2014/main" id="{6DC7690D-268F-0DC4-EEA1-D0B1CB310E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FB0E2DA2-8465-1B25-1775-02DF8CC0EA6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08A6673-BA38-66E9-7767-BFD271C9324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FC0F847-BC1C-99EC-E155-3B657B32BB5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D5F60B8-8BC1-5BA1-0B73-69F82E339E00}"/>
              </a:ext>
            </a:extLst>
          </p:cNvPr>
          <p:cNvPicPr>
            <a:picLocks noChangeAspect="1"/>
          </p:cNvPicPr>
          <p:nvPr/>
        </p:nvPicPr>
        <p:blipFill>
          <a:blip r:embed="rId7"/>
          <a:stretch>
            <a:fillRect/>
          </a:stretch>
        </p:blipFill>
        <p:spPr>
          <a:xfrm>
            <a:off x="11289" y="0"/>
            <a:ext cx="9533101" cy="1610200"/>
          </a:xfrm>
          <a:prstGeom prst="rect">
            <a:avLst/>
          </a:prstGeom>
        </p:spPr>
      </p:pic>
      <p:sp>
        <p:nvSpPr>
          <p:cNvPr id="7" name="TextBox 6">
            <a:extLst>
              <a:ext uri="{FF2B5EF4-FFF2-40B4-BE49-F238E27FC236}">
                <a16:creationId xmlns:a16="http://schemas.microsoft.com/office/drawing/2014/main" id="{CA62D1D7-8C2C-8E7E-82D2-790ACE2D8F3C}"/>
              </a:ext>
            </a:extLst>
          </p:cNvPr>
          <p:cNvSpPr txBox="1"/>
          <p:nvPr/>
        </p:nvSpPr>
        <p:spPr>
          <a:xfrm>
            <a:off x="2325914" y="543490"/>
            <a:ext cx="34699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2- Compromising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373"/>
        <p:cNvGrpSpPr/>
        <p:nvPr/>
      </p:nvGrpSpPr>
      <p:grpSpPr>
        <a:xfrm>
          <a:off x="0" y="0"/>
          <a:ext cx="0" cy="0"/>
          <a:chOff x="0" y="0"/>
          <a:chExt cx="0" cy="0"/>
        </a:xfrm>
      </p:grpSpPr>
      <p:sp>
        <p:nvSpPr>
          <p:cNvPr id="375" name="Google Shape;375;p31"/>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One or more parties choose to withdraw from or avoid the other to end or delay the conflict.</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Useful when debate is trivial or emotions are high.</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May be needed until an authority can intervene.</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Often doesn’t directly solve the conflict.</a:t>
            </a:r>
            <a:endParaRPr sz="2400" dirty="0">
              <a:solidFill>
                <a:srgbClr val="002060"/>
              </a:solidFill>
            </a:endParaRPr>
          </a:p>
        </p:txBody>
      </p:sp>
      <p:pic>
        <p:nvPicPr>
          <p:cNvPr id="376" name="Google Shape;376;p31"/>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77" name="Google Shape;377;p31"/>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129.</a:t>
            </a:r>
            <a:endParaRPr/>
          </a:p>
        </p:txBody>
      </p:sp>
      <p:pic>
        <p:nvPicPr>
          <p:cNvPr id="2" name="Picture 1">
            <a:extLst>
              <a:ext uri="{FF2B5EF4-FFF2-40B4-BE49-F238E27FC236}">
                <a16:creationId xmlns:a16="http://schemas.microsoft.com/office/drawing/2014/main" id="{AC61DA9D-097A-1F51-56F8-4718343F2B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76B32CAE-D400-3957-276F-85F382EAEA3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5B20325-B75F-612C-B009-754080A11E4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2D07044-EE64-5AB7-D362-3270C88EB86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8FE84FA-93B6-489D-595B-2D0BB38CD86A}"/>
              </a:ext>
            </a:extLst>
          </p:cNvPr>
          <p:cNvPicPr>
            <a:picLocks noChangeAspect="1"/>
          </p:cNvPicPr>
          <p:nvPr/>
        </p:nvPicPr>
        <p:blipFill>
          <a:blip r:embed="rId7"/>
          <a:stretch>
            <a:fillRect/>
          </a:stretch>
        </p:blipFill>
        <p:spPr>
          <a:xfrm>
            <a:off x="11289" y="-25640"/>
            <a:ext cx="9533101" cy="1610200"/>
          </a:xfrm>
          <a:prstGeom prst="rect">
            <a:avLst/>
          </a:prstGeom>
        </p:spPr>
      </p:pic>
      <p:sp>
        <p:nvSpPr>
          <p:cNvPr id="7" name="TextBox 6">
            <a:extLst>
              <a:ext uri="{FF2B5EF4-FFF2-40B4-BE49-F238E27FC236}">
                <a16:creationId xmlns:a16="http://schemas.microsoft.com/office/drawing/2014/main" id="{EF4A38B1-DA09-7F74-3366-EF6AA739615C}"/>
              </a:ext>
            </a:extLst>
          </p:cNvPr>
          <p:cNvSpPr txBox="1"/>
          <p:nvPr/>
        </p:nvSpPr>
        <p:spPr>
          <a:xfrm>
            <a:off x="2325914" y="543490"/>
            <a:ext cx="43358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Withdrawal / Avoidance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384"/>
        <p:cNvGrpSpPr/>
        <p:nvPr/>
      </p:nvGrpSpPr>
      <p:grpSpPr>
        <a:xfrm>
          <a:off x="0" y="0"/>
          <a:ext cx="0" cy="0"/>
          <a:chOff x="0" y="0"/>
          <a:chExt cx="0" cy="0"/>
        </a:xfrm>
      </p:grpSpPr>
      <p:sp>
        <p:nvSpPr>
          <p:cNvPr id="386" name="Google Shape;386;p32"/>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One party concedes, giving the other the ‘win’.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Useful when the issue is clearly more important to one party or satisfying one party is important to the overall success of the project.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Can delay conflict, as the accommodating party may change their mind and the disagreement still is in place.</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Potential for abuse of the situation is present.</a:t>
            </a:r>
            <a:endParaRPr sz="2400" dirty="0">
              <a:solidFill>
                <a:srgbClr val="002060"/>
              </a:solidFill>
            </a:endParaRPr>
          </a:p>
        </p:txBody>
      </p:sp>
      <p:pic>
        <p:nvPicPr>
          <p:cNvPr id="387" name="Google Shape;387;p32"/>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88" name="Google Shape;388;p32"/>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129.</a:t>
            </a:r>
            <a:endParaRPr/>
          </a:p>
        </p:txBody>
      </p:sp>
      <p:pic>
        <p:nvPicPr>
          <p:cNvPr id="2" name="Picture 1">
            <a:extLst>
              <a:ext uri="{FF2B5EF4-FFF2-40B4-BE49-F238E27FC236}">
                <a16:creationId xmlns:a16="http://schemas.microsoft.com/office/drawing/2014/main" id="{5CAB90B1-346F-EA15-0DDC-255E408AA4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1568B56C-3C59-B8A8-45CE-5BC1D6BF33B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6C02B87-D5B7-C1F9-0145-1C5D7714145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9B14D71-4864-11F5-8FDD-57CDAF49820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0FB957D-49A6-4D35-2BED-D2F772515940}"/>
              </a:ext>
            </a:extLst>
          </p:cNvPr>
          <p:cNvPicPr>
            <a:picLocks noChangeAspect="1"/>
          </p:cNvPicPr>
          <p:nvPr/>
        </p:nvPicPr>
        <p:blipFill>
          <a:blip r:embed="rId7"/>
          <a:stretch>
            <a:fillRect/>
          </a:stretch>
        </p:blipFill>
        <p:spPr>
          <a:xfrm>
            <a:off x="11289" y="1668"/>
            <a:ext cx="9533101" cy="1610200"/>
          </a:xfrm>
          <a:prstGeom prst="rect">
            <a:avLst/>
          </a:prstGeom>
        </p:spPr>
      </p:pic>
      <p:sp>
        <p:nvSpPr>
          <p:cNvPr id="7" name="TextBox 6">
            <a:extLst>
              <a:ext uri="{FF2B5EF4-FFF2-40B4-BE49-F238E27FC236}">
                <a16:creationId xmlns:a16="http://schemas.microsoft.com/office/drawing/2014/main" id="{BBE38381-06D3-52B0-AED9-4C87BE5907C2}"/>
              </a:ext>
            </a:extLst>
          </p:cNvPr>
          <p:cNvSpPr txBox="1"/>
          <p:nvPr/>
        </p:nvSpPr>
        <p:spPr>
          <a:xfrm>
            <a:off x="2325914" y="543490"/>
            <a:ext cx="51822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4- Smoothing / Accommodating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395"/>
        <p:cNvGrpSpPr/>
        <p:nvPr/>
      </p:nvGrpSpPr>
      <p:grpSpPr>
        <a:xfrm>
          <a:off x="0" y="0"/>
          <a:ext cx="0" cy="0"/>
          <a:chOff x="0" y="0"/>
          <a:chExt cx="0" cy="0"/>
        </a:xfrm>
      </p:grpSpPr>
      <p:sp>
        <p:nvSpPr>
          <p:cNvPr id="397" name="Google Shape;397;p33"/>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Parties work together to find a mutually-acceptable solution, often a previously-unconsidered third option.</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Considered to be an optimal solution to most conflicts.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Takes longer than most techniques.</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If parties don’t </a:t>
            </a:r>
            <a:r>
              <a:rPr lang="en-US" sz="2400" b="1" dirty="0">
                <a:solidFill>
                  <a:srgbClr val="002060"/>
                </a:solidFill>
              </a:rPr>
              <a:t>trust</a:t>
            </a:r>
            <a:r>
              <a:rPr lang="en-US" sz="2400" dirty="0">
                <a:solidFill>
                  <a:srgbClr val="002060"/>
                </a:solidFill>
              </a:rPr>
              <a:t> each other, collaborating is nearly impossible.</a:t>
            </a:r>
            <a:endParaRPr sz="2400" dirty="0">
              <a:solidFill>
                <a:srgbClr val="002060"/>
              </a:solidFill>
            </a:endParaRPr>
          </a:p>
        </p:txBody>
      </p:sp>
      <p:pic>
        <p:nvPicPr>
          <p:cNvPr id="398" name="Google Shape;398;p33"/>
          <p:cNvPicPr preferRelativeResize="0">
            <a:picLocks noGrp="1"/>
          </p:cNvPicPr>
          <p:nvPr>
            <p:ph type="body" idx="2"/>
          </p:nvPr>
        </p:nvPicPr>
        <p:blipFill rotWithShape="1">
          <a:blip r:embed="rId3">
            <a:alphaModFix/>
          </a:blip>
          <a:srcRect/>
          <a:stretch/>
        </p:blipFill>
        <p:spPr>
          <a:xfrm>
            <a:off x="8581723" y="1600200"/>
            <a:ext cx="2821591" cy="2413000"/>
          </a:xfrm>
          <a:prstGeom prst="rect">
            <a:avLst/>
          </a:prstGeom>
          <a:noFill/>
          <a:ln>
            <a:noFill/>
          </a:ln>
        </p:spPr>
      </p:pic>
      <p:sp>
        <p:nvSpPr>
          <p:cNvPr id="399" name="Google Shape;399;p33"/>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129.</a:t>
            </a:r>
            <a:endParaRPr/>
          </a:p>
        </p:txBody>
      </p:sp>
      <p:pic>
        <p:nvPicPr>
          <p:cNvPr id="2" name="Picture 1">
            <a:extLst>
              <a:ext uri="{FF2B5EF4-FFF2-40B4-BE49-F238E27FC236}">
                <a16:creationId xmlns:a16="http://schemas.microsoft.com/office/drawing/2014/main" id="{AAB17E89-DDB9-5339-AD8A-DAE1E0B255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EE5D323-094D-BB45-B2E5-B84B11A8F33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185B759-D3B2-F620-2B6D-8CBAAE7F116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4F0E923-F881-0A0F-D7B4-157B389C496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5B6F841-02D2-D0F4-6F0A-881116BC4CFB}"/>
              </a:ext>
            </a:extLst>
          </p:cNvPr>
          <p:cNvPicPr>
            <a:picLocks noChangeAspect="1"/>
          </p:cNvPicPr>
          <p:nvPr/>
        </p:nvPicPr>
        <p:blipFill>
          <a:blip r:embed="rId7"/>
          <a:stretch>
            <a:fillRect/>
          </a:stretch>
        </p:blipFill>
        <p:spPr>
          <a:xfrm>
            <a:off x="0" y="21108"/>
            <a:ext cx="9533101" cy="1610200"/>
          </a:xfrm>
          <a:prstGeom prst="rect">
            <a:avLst/>
          </a:prstGeom>
        </p:spPr>
      </p:pic>
      <p:sp>
        <p:nvSpPr>
          <p:cNvPr id="7" name="TextBox 6">
            <a:extLst>
              <a:ext uri="{FF2B5EF4-FFF2-40B4-BE49-F238E27FC236}">
                <a16:creationId xmlns:a16="http://schemas.microsoft.com/office/drawing/2014/main" id="{EFC36C53-7E2A-5C25-83E8-40A170810FD6}"/>
              </a:ext>
            </a:extLst>
          </p:cNvPr>
          <p:cNvSpPr txBox="1"/>
          <p:nvPr/>
        </p:nvSpPr>
        <p:spPr>
          <a:xfrm>
            <a:off x="2325914" y="543490"/>
            <a:ext cx="27270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5- Collaborating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406"/>
        <p:cNvGrpSpPr/>
        <p:nvPr/>
      </p:nvGrpSpPr>
      <p:grpSpPr>
        <a:xfrm>
          <a:off x="0" y="0"/>
          <a:ext cx="0" cy="0"/>
          <a:chOff x="0" y="0"/>
          <a:chExt cx="0" cy="0"/>
        </a:xfrm>
      </p:grpSpPr>
      <p:sp>
        <p:nvSpPr>
          <p:cNvPr id="408" name="Google Shape;408;p34"/>
          <p:cNvSpPr txBox="1">
            <a:spLocks noGrp="1"/>
          </p:cNvSpPr>
          <p:nvPr>
            <p:ph type="body" idx="1"/>
          </p:nvPr>
        </p:nvSpPr>
        <p:spPr>
          <a:xfrm>
            <a:off x="609600" y="1600206"/>
            <a:ext cx="7706062" cy="4525963"/>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sz="2400" dirty="0">
                <a:solidFill>
                  <a:srgbClr val="002060"/>
                </a:solidFill>
              </a:rPr>
              <a:t>Authority figure resolves the conflict/makes the decision, forcing all parties to end their conflict.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Effective when the conflict is petty, unimportant, or one party’s opinion is unethical.</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Often used as a last-resort.</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May not resolve the conflict, which can reappear at another time in the future.</a:t>
            </a:r>
            <a:endParaRPr sz="2400" dirty="0">
              <a:solidFill>
                <a:srgbClr val="002060"/>
              </a:solidFill>
            </a:endParaRPr>
          </a:p>
        </p:txBody>
      </p:sp>
      <p:pic>
        <p:nvPicPr>
          <p:cNvPr id="409" name="Google Shape;409;p34"/>
          <p:cNvPicPr preferRelativeResize="0">
            <a:picLocks noGrp="1"/>
          </p:cNvPicPr>
          <p:nvPr>
            <p:ph type="body" idx="2"/>
          </p:nvPr>
        </p:nvPicPr>
        <p:blipFill rotWithShape="1">
          <a:blip r:embed="rId3">
            <a:alphaModFix/>
          </a:blip>
          <a:srcRect/>
          <a:stretch/>
        </p:blipFill>
        <p:spPr>
          <a:xfrm>
            <a:off x="8581724" y="1600200"/>
            <a:ext cx="2821590" cy="2413000"/>
          </a:xfrm>
          <a:prstGeom prst="rect">
            <a:avLst/>
          </a:prstGeom>
          <a:noFill/>
          <a:ln>
            <a:noFill/>
          </a:ln>
        </p:spPr>
      </p:pic>
      <p:sp>
        <p:nvSpPr>
          <p:cNvPr id="410" name="Google Shape;410;p34"/>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130.</a:t>
            </a:r>
            <a:endParaRPr/>
          </a:p>
        </p:txBody>
      </p:sp>
      <p:pic>
        <p:nvPicPr>
          <p:cNvPr id="2" name="Picture 1">
            <a:extLst>
              <a:ext uri="{FF2B5EF4-FFF2-40B4-BE49-F238E27FC236}">
                <a16:creationId xmlns:a16="http://schemas.microsoft.com/office/drawing/2014/main" id="{B48A528F-60F2-0D0E-BBBC-1822CDA98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B4227070-77F1-8F7F-4B0D-A370F94050C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9ADAC05-1725-9C6F-33FF-DCB557FC43E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821CEBB-ABC0-7DEC-63B4-C164FF7F30B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FDE2309-9784-8DA2-0AC7-9320DBB6DBB6}"/>
              </a:ext>
            </a:extLst>
          </p:cNvPr>
          <p:cNvPicPr>
            <a:picLocks noChangeAspect="1"/>
          </p:cNvPicPr>
          <p:nvPr/>
        </p:nvPicPr>
        <p:blipFill>
          <a:blip r:embed="rId7"/>
          <a:stretch>
            <a:fillRect/>
          </a:stretch>
        </p:blipFill>
        <p:spPr>
          <a:xfrm>
            <a:off x="0" y="2796"/>
            <a:ext cx="9533101" cy="1610200"/>
          </a:xfrm>
          <a:prstGeom prst="rect">
            <a:avLst/>
          </a:prstGeom>
        </p:spPr>
      </p:pic>
      <p:sp>
        <p:nvSpPr>
          <p:cNvPr id="7" name="TextBox 6">
            <a:extLst>
              <a:ext uri="{FF2B5EF4-FFF2-40B4-BE49-F238E27FC236}">
                <a16:creationId xmlns:a16="http://schemas.microsoft.com/office/drawing/2014/main" id="{FA038339-76D1-9090-46A7-BF6212F7F9E5}"/>
              </a:ext>
            </a:extLst>
          </p:cNvPr>
          <p:cNvSpPr txBox="1"/>
          <p:nvPr/>
        </p:nvSpPr>
        <p:spPr>
          <a:xfrm>
            <a:off x="2325914" y="543490"/>
            <a:ext cx="18053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6- Forcing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417"/>
        <p:cNvGrpSpPr/>
        <p:nvPr/>
      </p:nvGrpSpPr>
      <p:grpSpPr>
        <a:xfrm>
          <a:off x="0" y="0"/>
          <a:ext cx="0" cy="0"/>
          <a:chOff x="0" y="0"/>
          <a:chExt cx="0" cy="0"/>
        </a:xfrm>
      </p:grpSpPr>
      <p:pic>
        <p:nvPicPr>
          <p:cNvPr id="2" name="Picture 1">
            <a:extLst>
              <a:ext uri="{FF2B5EF4-FFF2-40B4-BE49-F238E27FC236}">
                <a16:creationId xmlns:a16="http://schemas.microsoft.com/office/drawing/2014/main" id="{58BBB65B-8537-92DB-AD6B-E24F0079C8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B3ECFC8-A3CF-3508-7B76-B884CCFCD954}"/>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6BCEEC0-FEAC-448D-01F6-9D1EAFFD828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9E9081B-F9F6-339D-30ED-70BA66728D0B}"/>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6CE0D04-8D0E-5FA3-91E3-A68DDA1CF6F6}"/>
              </a:ext>
            </a:extLst>
          </p:cNvPr>
          <p:cNvPicPr>
            <a:picLocks noChangeAspect="1"/>
          </p:cNvPicPr>
          <p:nvPr/>
        </p:nvPicPr>
        <p:blipFill>
          <a:blip r:embed="rId6"/>
          <a:stretch>
            <a:fillRect/>
          </a:stretch>
        </p:blipFill>
        <p:spPr>
          <a:xfrm>
            <a:off x="-108036" y="0"/>
            <a:ext cx="11967101" cy="4206240"/>
          </a:xfrm>
          <a:prstGeom prst="rect">
            <a:avLst/>
          </a:prstGeom>
        </p:spPr>
      </p:pic>
      <p:sp>
        <p:nvSpPr>
          <p:cNvPr id="7" name="TextBox 6">
            <a:extLst>
              <a:ext uri="{FF2B5EF4-FFF2-40B4-BE49-F238E27FC236}">
                <a16:creationId xmlns:a16="http://schemas.microsoft.com/office/drawing/2014/main" id="{6B99CC22-E394-C9C9-1843-441E7E68B46D}"/>
              </a:ext>
            </a:extLst>
          </p:cNvPr>
          <p:cNvSpPr txBox="1"/>
          <p:nvPr/>
        </p:nvSpPr>
        <p:spPr>
          <a:xfrm>
            <a:off x="2846418" y="1235326"/>
            <a:ext cx="8618751"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7.10 Thomas-Kilmann Conflict Mode Instrument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425"/>
        <p:cNvGrpSpPr/>
        <p:nvPr/>
      </p:nvGrpSpPr>
      <p:grpSpPr>
        <a:xfrm>
          <a:off x="0" y="0"/>
          <a:ext cx="0" cy="0"/>
          <a:chOff x="0" y="0"/>
          <a:chExt cx="0" cy="0"/>
        </a:xfrm>
      </p:grpSpPr>
      <p:pic>
        <p:nvPicPr>
          <p:cNvPr id="428" name="Google Shape;428;p36"/>
          <p:cNvPicPr preferRelativeResize="0"/>
          <p:nvPr/>
        </p:nvPicPr>
        <p:blipFill rotWithShape="1">
          <a:blip r:embed="rId3">
            <a:alphaModFix/>
          </a:blip>
          <a:srcRect/>
          <a:stretch/>
        </p:blipFill>
        <p:spPr>
          <a:xfrm>
            <a:off x="1157563" y="938523"/>
            <a:ext cx="9533101" cy="5200357"/>
          </a:xfrm>
          <a:prstGeom prst="rect">
            <a:avLst/>
          </a:prstGeom>
          <a:noFill/>
          <a:ln>
            <a:noFill/>
          </a:ln>
        </p:spPr>
      </p:pic>
      <p:pic>
        <p:nvPicPr>
          <p:cNvPr id="2" name="Picture 1">
            <a:extLst>
              <a:ext uri="{FF2B5EF4-FFF2-40B4-BE49-F238E27FC236}">
                <a16:creationId xmlns:a16="http://schemas.microsoft.com/office/drawing/2014/main" id="{715915E9-7E99-59A2-AC57-5BDBAF79FC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7FFF051D-6541-8986-D009-B211DCCEFEE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14966797-EDB9-5F9C-5972-406965BD33D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276A35F-D2F0-560B-A188-8D7B4E29ED2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12C2FA9-6CBD-C88D-E311-E10057C3A3FD}"/>
              </a:ext>
            </a:extLst>
          </p:cNvPr>
          <p:cNvPicPr>
            <a:picLocks noChangeAspect="1"/>
          </p:cNvPicPr>
          <p:nvPr/>
        </p:nvPicPr>
        <p:blipFill>
          <a:blip r:embed="rId7"/>
          <a:stretch>
            <a:fillRect/>
          </a:stretch>
        </p:blipFill>
        <p:spPr>
          <a:xfrm>
            <a:off x="0" y="-110712"/>
            <a:ext cx="9533101" cy="104923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433"/>
        <p:cNvGrpSpPr/>
        <p:nvPr/>
      </p:nvGrpSpPr>
      <p:grpSpPr>
        <a:xfrm>
          <a:off x="0" y="0"/>
          <a:ext cx="0" cy="0"/>
          <a:chOff x="0" y="0"/>
          <a:chExt cx="0" cy="0"/>
        </a:xfrm>
      </p:grpSpPr>
      <p:sp>
        <p:nvSpPr>
          <p:cNvPr id="436" name="Google Shape;436;p37"/>
          <p:cNvSpPr/>
          <p:nvPr/>
        </p:nvSpPr>
        <p:spPr>
          <a:xfrm>
            <a:off x="502162" y="1395276"/>
            <a:ext cx="11469625" cy="52629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dirty="0">
                <a:solidFill>
                  <a:srgbClr val="002060"/>
                </a:solidFill>
                <a:latin typeface="Century Gothic"/>
                <a:ea typeface="Century Gothic"/>
                <a:cs typeface="Century Gothic"/>
                <a:sym typeface="Century Gothic"/>
              </a:rPr>
              <a:t>The Thomas-Kilmann conflict mode instrument was developed by K. W. Thomas and R. H. Kilmann (1974, 2000). </a:t>
            </a:r>
            <a:endParaRPr dirty="0">
              <a:solidFill>
                <a:srgbClr val="002060"/>
              </a:solidFill>
            </a:endParaRPr>
          </a:p>
          <a:p>
            <a:pPr marL="0" marR="0" lvl="0" indent="0" algn="just" rtl="0">
              <a:spcBef>
                <a:spcPts val="0"/>
              </a:spcBef>
              <a:spcAft>
                <a:spcPts val="0"/>
              </a:spcAft>
              <a:buNone/>
            </a:pPr>
            <a:endParaRPr sz="2800" dirty="0">
              <a:solidFill>
                <a:srgbClr val="002060"/>
              </a:solidFill>
              <a:latin typeface="Century Gothic"/>
              <a:ea typeface="Century Gothic"/>
              <a:cs typeface="Century Gothic"/>
              <a:sym typeface="Century Gothic"/>
            </a:endParaRPr>
          </a:p>
          <a:p>
            <a:pPr marL="0" marR="0" lvl="0" indent="0" algn="just" rtl="0">
              <a:spcBef>
                <a:spcPts val="0"/>
              </a:spcBef>
              <a:spcAft>
                <a:spcPts val="0"/>
              </a:spcAft>
              <a:buNone/>
            </a:pPr>
            <a:r>
              <a:rPr lang="en-US" sz="2800" b="1" dirty="0">
                <a:solidFill>
                  <a:srgbClr val="002060"/>
                </a:solidFill>
                <a:latin typeface="Century Gothic"/>
                <a:ea typeface="Century Gothic"/>
                <a:cs typeface="Century Gothic"/>
                <a:sym typeface="Century Gothic"/>
              </a:rPr>
              <a:t>According to Thomas-Kilmann conflict mode instrument:</a:t>
            </a:r>
            <a:endParaRPr dirty="0">
              <a:solidFill>
                <a:srgbClr val="002060"/>
              </a:solidFill>
            </a:endParaRPr>
          </a:p>
          <a:p>
            <a:pPr marL="0" marR="0" lvl="0" indent="0" algn="just" rtl="0">
              <a:spcBef>
                <a:spcPts val="0"/>
              </a:spcBef>
              <a:spcAft>
                <a:spcPts val="0"/>
              </a:spcAft>
              <a:buNone/>
            </a:pPr>
            <a:endParaRPr sz="2800" b="1" dirty="0">
              <a:solidFill>
                <a:srgbClr val="002060"/>
              </a:solidFill>
              <a:latin typeface="Century Gothic"/>
              <a:ea typeface="Century Gothic"/>
              <a:cs typeface="Century Gothic"/>
              <a:sym typeface="Century Gothic"/>
            </a:endParaRPr>
          </a:p>
          <a:p>
            <a:pPr marL="0" marR="0" lvl="0" indent="-177800" algn="just" rtl="0">
              <a:spcBef>
                <a:spcPts val="0"/>
              </a:spcBef>
              <a:spcAft>
                <a:spcPts val="0"/>
              </a:spcAft>
              <a:buClr>
                <a:srgbClr val="775CFF"/>
              </a:buClr>
              <a:buSzPts val="2800"/>
              <a:buFont typeface="Arial"/>
              <a:buChar char="•"/>
            </a:pPr>
            <a:r>
              <a:rPr lang="en-US" sz="2800" b="1" dirty="0">
                <a:solidFill>
                  <a:srgbClr val="002060"/>
                </a:solidFill>
                <a:latin typeface="Century Gothic"/>
                <a:ea typeface="Century Gothic"/>
                <a:cs typeface="Century Gothic"/>
                <a:sym typeface="Century Gothic"/>
              </a:rPr>
              <a:t>Competing/ Forcing</a:t>
            </a:r>
            <a:r>
              <a:rPr lang="en-US" sz="2800" dirty="0">
                <a:solidFill>
                  <a:srgbClr val="002060"/>
                </a:solidFill>
                <a:latin typeface="Century Gothic"/>
                <a:ea typeface="Century Gothic"/>
                <a:cs typeface="Century Gothic"/>
                <a:sym typeface="Century Gothic"/>
              </a:rPr>
              <a:t> is a </a:t>
            </a:r>
            <a:r>
              <a:rPr lang="en-US" sz="2800" b="1" dirty="0">
                <a:solidFill>
                  <a:srgbClr val="002060"/>
                </a:solidFill>
                <a:latin typeface="Century Gothic"/>
                <a:ea typeface="Century Gothic"/>
                <a:cs typeface="Century Gothic"/>
                <a:sym typeface="Century Gothic"/>
              </a:rPr>
              <a:t>win-lose</a:t>
            </a:r>
            <a:r>
              <a:rPr lang="en-US" sz="2800" dirty="0">
                <a:solidFill>
                  <a:srgbClr val="002060"/>
                </a:solidFill>
                <a:latin typeface="Century Gothic"/>
                <a:ea typeface="Century Gothic"/>
                <a:cs typeface="Century Gothic"/>
                <a:sym typeface="Century Gothic"/>
              </a:rPr>
              <a:t> resolution technique.</a:t>
            </a:r>
            <a:endParaRPr dirty="0">
              <a:solidFill>
                <a:srgbClr val="002060"/>
              </a:solidFill>
            </a:endParaRPr>
          </a:p>
          <a:p>
            <a:pPr marL="0" marR="0" lvl="0" indent="-177800" algn="just" rtl="0">
              <a:spcBef>
                <a:spcPts val="0"/>
              </a:spcBef>
              <a:spcAft>
                <a:spcPts val="0"/>
              </a:spcAft>
              <a:buClr>
                <a:srgbClr val="FF0000"/>
              </a:buClr>
              <a:buSzPts val="2800"/>
              <a:buFont typeface="Arial"/>
              <a:buChar char="•"/>
            </a:pPr>
            <a:r>
              <a:rPr lang="en-US" sz="2800" b="1" dirty="0">
                <a:solidFill>
                  <a:srgbClr val="002060"/>
                </a:solidFill>
                <a:latin typeface="Century Gothic"/>
                <a:ea typeface="Century Gothic"/>
                <a:cs typeface="Century Gothic"/>
                <a:sym typeface="Century Gothic"/>
              </a:rPr>
              <a:t>Collaborating</a:t>
            </a:r>
            <a:r>
              <a:rPr lang="en-US" sz="2800" dirty="0">
                <a:solidFill>
                  <a:srgbClr val="002060"/>
                </a:solidFill>
                <a:latin typeface="Century Gothic"/>
                <a:ea typeface="Century Gothic"/>
                <a:cs typeface="Century Gothic"/>
                <a:sym typeface="Century Gothic"/>
              </a:rPr>
              <a:t> is a </a:t>
            </a:r>
            <a:r>
              <a:rPr lang="en-US" sz="2800" b="1" dirty="0">
                <a:solidFill>
                  <a:srgbClr val="002060"/>
                </a:solidFill>
                <a:latin typeface="Century Gothic"/>
                <a:ea typeface="Century Gothic"/>
                <a:cs typeface="Century Gothic"/>
                <a:sym typeface="Century Gothic"/>
              </a:rPr>
              <a:t>win-win </a:t>
            </a:r>
            <a:r>
              <a:rPr lang="en-US" sz="2800" dirty="0">
                <a:solidFill>
                  <a:srgbClr val="002060"/>
                </a:solidFill>
                <a:latin typeface="Century Gothic"/>
                <a:ea typeface="Century Gothic"/>
                <a:cs typeface="Century Gothic"/>
                <a:sym typeface="Century Gothic"/>
              </a:rPr>
              <a:t>resolution technique.</a:t>
            </a:r>
            <a:endParaRPr dirty="0">
              <a:solidFill>
                <a:srgbClr val="002060"/>
              </a:solidFill>
            </a:endParaRPr>
          </a:p>
          <a:p>
            <a:pPr marL="0" marR="0" lvl="0" indent="-177800" algn="just" rtl="0">
              <a:spcBef>
                <a:spcPts val="0"/>
              </a:spcBef>
              <a:spcAft>
                <a:spcPts val="0"/>
              </a:spcAft>
              <a:buClr>
                <a:srgbClr val="775CFF"/>
              </a:buClr>
              <a:buSzPts val="2800"/>
              <a:buFont typeface="Arial"/>
              <a:buChar char="•"/>
            </a:pPr>
            <a:r>
              <a:rPr lang="en-US" sz="2800" b="1" dirty="0">
                <a:solidFill>
                  <a:srgbClr val="002060"/>
                </a:solidFill>
                <a:latin typeface="Century Gothic"/>
                <a:ea typeface="Century Gothic"/>
                <a:cs typeface="Century Gothic"/>
                <a:sym typeface="Century Gothic"/>
              </a:rPr>
              <a:t>Compromising</a:t>
            </a:r>
            <a:r>
              <a:rPr lang="en-US" sz="2800" dirty="0">
                <a:solidFill>
                  <a:srgbClr val="002060"/>
                </a:solidFill>
                <a:latin typeface="Century Gothic"/>
                <a:ea typeface="Century Gothic"/>
                <a:cs typeface="Century Gothic"/>
                <a:sym typeface="Century Gothic"/>
              </a:rPr>
              <a:t> is a </a:t>
            </a:r>
            <a:r>
              <a:rPr lang="en-US" sz="2800" b="1" dirty="0">
                <a:solidFill>
                  <a:srgbClr val="002060"/>
                </a:solidFill>
                <a:latin typeface="Century Gothic"/>
                <a:ea typeface="Century Gothic"/>
                <a:cs typeface="Century Gothic"/>
                <a:sym typeface="Century Gothic"/>
              </a:rPr>
              <a:t>lose-lose</a:t>
            </a:r>
            <a:r>
              <a:rPr lang="en-US" sz="2800" dirty="0">
                <a:solidFill>
                  <a:srgbClr val="002060"/>
                </a:solidFill>
                <a:latin typeface="Century Gothic"/>
                <a:ea typeface="Century Gothic"/>
                <a:cs typeface="Century Gothic"/>
                <a:sym typeface="Century Gothic"/>
              </a:rPr>
              <a:t> resolution technique.</a:t>
            </a:r>
            <a:endParaRPr dirty="0">
              <a:solidFill>
                <a:srgbClr val="002060"/>
              </a:solidFill>
            </a:endParaRPr>
          </a:p>
          <a:p>
            <a:pPr marL="0" marR="0" lvl="0" indent="-177800" algn="just" rtl="0">
              <a:spcBef>
                <a:spcPts val="0"/>
              </a:spcBef>
              <a:spcAft>
                <a:spcPts val="0"/>
              </a:spcAft>
              <a:buClr>
                <a:srgbClr val="FF0000"/>
              </a:buClr>
              <a:buSzPts val="2800"/>
              <a:buFont typeface="Arial"/>
              <a:buChar char="•"/>
            </a:pPr>
            <a:r>
              <a:rPr lang="en-US" sz="2800" b="1" dirty="0">
                <a:solidFill>
                  <a:srgbClr val="002060"/>
                </a:solidFill>
                <a:latin typeface="Century Gothic"/>
                <a:ea typeface="Century Gothic"/>
                <a:cs typeface="Century Gothic"/>
                <a:sym typeface="Century Gothic"/>
              </a:rPr>
              <a:t>Avoiding</a:t>
            </a:r>
            <a:r>
              <a:rPr lang="en-US" sz="2800" dirty="0">
                <a:solidFill>
                  <a:srgbClr val="002060"/>
                </a:solidFill>
                <a:latin typeface="Century Gothic"/>
                <a:ea typeface="Century Gothic"/>
                <a:cs typeface="Century Gothic"/>
                <a:sym typeface="Century Gothic"/>
              </a:rPr>
              <a:t> is a </a:t>
            </a:r>
            <a:r>
              <a:rPr lang="en-US" sz="2800" b="1" dirty="0">
                <a:solidFill>
                  <a:srgbClr val="002060"/>
                </a:solidFill>
                <a:latin typeface="Century Gothic"/>
                <a:ea typeface="Century Gothic"/>
                <a:cs typeface="Century Gothic"/>
                <a:sym typeface="Century Gothic"/>
              </a:rPr>
              <a:t>lose-lose</a:t>
            </a:r>
            <a:r>
              <a:rPr lang="en-US" sz="2800" dirty="0">
                <a:solidFill>
                  <a:srgbClr val="002060"/>
                </a:solidFill>
                <a:latin typeface="Century Gothic"/>
                <a:ea typeface="Century Gothic"/>
                <a:cs typeface="Century Gothic"/>
                <a:sym typeface="Century Gothic"/>
              </a:rPr>
              <a:t> resolution technique.</a:t>
            </a:r>
            <a:endParaRPr dirty="0">
              <a:solidFill>
                <a:srgbClr val="002060"/>
              </a:solidFill>
            </a:endParaRPr>
          </a:p>
          <a:p>
            <a:pPr marL="0" marR="0" lvl="0" indent="-177800" algn="just" rtl="0">
              <a:spcBef>
                <a:spcPts val="0"/>
              </a:spcBef>
              <a:spcAft>
                <a:spcPts val="0"/>
              </a:spcAft>
              <a:buClr>
                <a:srgbClr val="775CFF"/>
              </a:buClr>
              <a:buSzPts val="2800"/>
              <a:buFont typeface="Arial"/>
              <a:buChar char="•"/>
            </a:pPr>
            <a:r>
              <a:rPr lang="en-US" sz="2800" b="1" dirty="0">
                <a:solidFill>
                  <a:srgbClr val="002060"/>
                </a:solidFill>
                <a:latin typeface="Century Gothic"/>
                <a:ea typeface="Century Gothic"/>
                <a:cs typeface="Century Gothic"/>
                <a:sym typeface="Century Gothic"/>
              </a:rPr>
              <a:t>Accommodating</a:t>
            </a:r>
            <a:r>
              <a:rPr lang="en-US" sz="2800" dirty="0">
                <a:solidFill>
                  <a:srgbClr val="002060"/>
                </a:solidFill>
                <a:latin typeface="Century Gothic"/>
                <a:ea typeface="Century Gothic"/>
                <a:cs typeface="Century Gothic"/>
                <a:sym typeface="Century Gothic"/>
              </a:rPr>
              <a:t> is a </a:t>
            </a:r>
            <a:r>
              <a:rPr lang="en-US" sz="2800" b="1" dirty="0">
                <a:solidFill>
                  <a:srgbClr val="002060"/>
                </a:solidFill>
                <a:latin typeface="Century Gothic"/>
                <a:ea typeface="Century Gothic"/>
                <a:cs typeface="Century Gothic"/>
                <a:sym typeface="Century Gothic"/>
              </a:rPr>
              <a:t>lose-win</a:t>
            </a:r>
            <a:r>
              <a:rPr lang="en-US" sz="2800" dirty="0">
                <a:solidFill>
                  <a:srgbClr val="002060"/>
                </a:solidFill>
                <a:latin typeface="Century Gothic"/>
                <a:ea typeface="Century Gothic"/>
                <a:cs typeface="Century Gothic"/>
                <a:sym typeface="Century Gothic"/>
              </a:rPr>
              <a:t> resolution technique.</a:t>
            </a:r>
            <a:endParaRPr dirty="0">
              <a:solidFill>
                <a:srgbClr val="002060"/>
              </a:solidFill>
            </a:endParaRPr>
          </a:p>
          <a:p>
            <a:pPr marL="0" marR="0" lvl="0" indent="0" algn="just" rtl="0">
              <a:spcBef>
                <a:spcPts val="0"/>
              </a:spcBef>
              <a:spcAft>
                <a:spcPts val="0"/>
              </a:spcAft>
              <a:buNone/>
            </a:pPr>
            <a:br>
              <a:rPr lang="en-US" sz="2800" dirty="0">
                <a:solidFill>
                  <a:srgbClr val="002060"/>
                </a:solidFill>
                <a:latin typeface="Century Gothic"/>
                <a:ea typeface="Century Gothic"/>
                <a:cs typeface="Century Gothic"/>
                <a:sym typeface="Century Gothic"/>
              </a:rPr>
            </a:br>
            <a:endParaRPr sz="28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402B2D7B-51AA-D7E4-A4A4-10D684E05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32BC671A-7D94-A7F1-E8C5-9F40D388B64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0213DD1-278C-5A91-146D-A37AF553D41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35F247E-F833-BEEA-5346-9801A2F122C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28112CE-53AA-29BE-D6D9-D07125407391}"/>
              </a:ext>
            </a:extLst>
          </p:cNvPr>
          <p:cNvPicPr>
            <a:picLocks noChangeAspect="1"/>
          </p:cNvPicPr>
          <p:nvPr/>
        </p:nvPicPr>
        <p:blipFill>
          <a:blip r:embed="rId6"/>
          <a:stretch>
            <a:fillRect/>
          </a:stretch>
        </p:blipFill>
        <p:spPr>
          <a:xfrm>
            <a:off x="0" y="-261610"/>
            <a:ext cx="9533101" cy="16102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441"/>
        <p:cNvGrpSpPr/>
        <p:nvPr/>
      </p:nvGrpSpPr>
      <p:grpSpPr>
        <a:xfrm>
          <a:off x="0" y="0"/>
          <a:ext cx="0" cy="0"/>
          <a:chOff x="0" y="0"/>
          <a:chExt cx="0" cy="0"/>
        </a:xfrm>
      </p:grpSpPr>
      <p:sp>
        <p:nvSpPr>
          <p:cNvPr id="442" name="Google Shape;442;p38"/>
          <p:cNvSpPr txBox="1">
            <a:spLocks noGrp="1"/>
          </p:cNvSpPr>
          <p:nvPr>
            <p:ph type="title"/>
          </p:nvPr>
        </p:nvSpPr>
        <p:spPr>
          <a:xfrm>
            <a:off x="502162" y="1170699"/>
            <a:ext cx="11401011" cy="1049235"/>
          </a:xfrm>
          <a:prstGeom prst="rect">
            <a:avLst/>
          </a:prstGeom>
          <a:noFill/>
          <a:ln>
            <a:noFill/>
          </a:ln>
        </p:spPr>
        <p:txBody>
          <a:bodyPr spcFirstLastPara="1" wrap="square" lIns="91425" tIns="45700" rIns="91425" bIns="45700" anchor="t" anchorCtr="0">
            <a:normAutofit/>
          </a:bodyPr>
          <a:lstStyle/>
          <a:p>
            <a:pPr marL="571500" lvl="0" indent="-571500" rtl="0">
              <a:lnSpc>
                <a:spcPct val="100000"/>
              </a:lnSpc>
              <a:spcBef>
                <a:spcPts val="0"/>
              </a:spcBef>
              <a:spcAft>
                <a:spcPts val="0"/>
              </a:spcAft>
              <a:buClr>
                <a:srgbClr val="775CFF"/>
              </a:buClr>
              <a:buSzPts val="3600"/>
              <a:buFont typeface="Wingdings" panose="05000000000000000000" pitchFamily="2" charset="2"/>
              <a:buChar char="q"/>
            </a:pPr>
            <a:r>
              <a:rPr lang="en-US" sz="2800" b="1" dirty="0">
                <a:solidFill>
                  <a:srgbClr val="002060"/>
                </a:solidFill>
                <a:latin typeface="Helvetica Neue"/>
                <a:ea typeface="Helvetica Neue"/>
                <a:cs typeface="Helvetica Neue"/>
                <a:sym typeface="Helvetica Neue"/>
              </a:rPr>
              <a:t>Whatever conflict we have, there are only three types of conflict resolutions:</a:t>
            </a:r>
            <a:endParaRPr sz="4000" b="1" dirty="0">
              <a:solidFill>
                <a:srgbClr val="002060"/>
              </a:solidFill>
              <a:latin typeface="Arial"/>
              <a:ea typeface="Arial"/>
              <a:cs typeface="Arial"/>
              <a:sym typeface="Arial"/>
            </a:endParaRPr>
          </a:p>
        </p:txBody>
      </p:sp>
      <p:graphicFrame>
        <p:nvGraphicFramePr>
          <p:cNvPr id="445" name="Google Shape;445;p38"/>
          <p:cNvGraphicFramePr/>
          <p:nvPr>
            <p:extLst>
              <p:ext uri="{D42A27DB-BD31-4B8C-83A1-F6EECF244321}">
                <p14:modId xmlns:p14="http://schemas.microsoft.com/office/powerpoint/2010/main" val="2448644745"/>
              </p:ext>
            </p:extLst>
          </p:nvPr>
        </p:nvGraphicFramePr>
        <p:xfrm>
          <a:off x="1289953" y="2486996"/>
          <a:ext cx="9413998" cy="3453520"/>
        </p:xfrm>
        <a:graphic>
          <a:graphicData uri="http://schemas.openxmlformats.org/drawingml/2006/table">
            <a:tbl>
              <a:tblPr>
                <a:noFill/>
                <a:tableStyleId>{AA4626AA-4C08-4ABE-A072-B78DAA68AEAF}</a:tableStyleId>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259850">
                <a:tc>
                  <a:txBody>
                    <a:bodyPr/>
                    <a:lstStyle/>
                    <a:p>
                      <a:pPr marL="0" marR="0" lvl="0" indent="0" algn="l" rtl="0">
                        <a:spcBef>
                          <a:spcPts val="0"/>
                        </a:spcBef>
                        <a:spcAft>
                          <a:spcPts val="0"/>
                        </a:spcAft>
                        <a:buNone/>
                      </a:pPr>
                      <a:r>
                        <a:rPr lang="en-US" sz="2400" b="1" u="none" strike="noStrike" cap="none" dirty="0">
                          <a:solidFill>
                            <a:srgbClr val="002060"/>
                          </a:solidFill>
                        </a:rPr>
                        <a:t>Win-Win</a:t>
                      </a:r>
                      <a:r>
                        <a:rPr lang="en-US" sz="2400" u="none" strike="noStrike" cap="none" dirty="0">
                          <a:solidFill>
                            <a:srgbClr val="002060"/>
                          </a:solidFill>
                        </a:rPr>
                        <a:t>:</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To reach a solution acceptable to anyone</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0"/>
                  </a:ext>
                </a:extLst>
              </a:tr>
              <a:tr h="1352350">
                <a:tc>
                  <a:txBody>
                    <a:bodyPr/>
                    <a:lstStyle/>
                    <a:p>
                      <a:pPr marL="0" marR="0" lvl="0" indent="0" algn="l" rtl="0">
                        <a:spcBef>
                          <a:spcPts val="0"/>
                        </a:spcBef>
                        <a:spcAft>
                          <a:spcPts val="0"/>
                        </a:spcAft>
                        <a:buNone/>
                      </a:pPr>
                      <a:r>
                        <a:rPr lang="en-US" sz="2400" b="1" u="none" strike="noStrike" cap="none">
                          <a:solidFill>
                            <a:srgbClr val="002060"/>
                          </a:solidFill>
                        </a:rPr>
                        <a:t>Lose-Lose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a:solidFill>
                            <a:srgbClr val="002060"/>
                          </a:solidFill>
                        </a:rPr>
                        <a:t>Everyone gets something that does not accomplish the goals</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tcPr>
                </a:tc>
                <a:extLst>
                  <a:ext uri="{0D108BD9-81ED-4DB2-BD59-A6C34878D82A}">
                    <a16:rowId xmlns:a16="http://schemas.microsoft.com/office/drawing/2014/main" val="10001"/>
                  </a:ext>
                </a:extLst>
              </a:tr>
              <a:tr h="815400">
                <a:tc>
                  <a:txBody>
                    <a:bodyPr/>
                    <a:lstStyle/>
                    <a:p>
                      <a:pPr marL="0" marR="0" lvl="0" indent="0" algn="l" rtl="0">
                        <a:spcBef>
                          <a:spcPts val="0"/>
                        </a:spcBef>
                        <a:spcAft>
                          <a:spcPts val="0"/>
                        </a:spcAft>
                        <a:buNone/>
                      </a:pPr>
                      <a:r>
                        <a:rPr lang="en-US" sz="2400" b="1" u="none" strike="noStrike" cap="none">
                          <a:solidFill>
                            <a:srgbClr val="002060"/>
                          </a:solidFill>
                        </a:rPr>
                        <a:t>Win-Lose</a:t>
                      </a:r>
                      <a:r>
                        <a:rPr lang="en-US" sz="2400" u="none" strike="noStrike" cap="none">
                          <a:solidFill>
                            <a:srgbClr val="002060"/>
                          </a:solidFill>
                        </a:rPr>
                        <a:t>:</a:t>
                      </a:r>
                      <a:endParaRPr>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r>
                        <a:rPr lang="en-US" sz="2400" u="none" strike="noStrike" cap="none" dirty="0">
                          <a:solidFill>
                            <a:srgbClr val="002060"/>
                          </a:solidFill>
                        </a:rPr>
                        <a:t>Power struggle where one party wins</a:t>
                      </a:r>
                      <a:endParaRPr dirty="0">
                        <a:solidFill>
                          <a:srgbClr val="002060"/>
                        </a:solidFill>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pic>
        <p:nvPicPr>
          <p:cNvPr id="2" name="Picture 1">
            <a:extLst>
              <a:ext uri="{FF2B5EF4-FFF2-40B4-BE49-F238E27FC236}">
                <a16:creationId xmlns:a16="http://schemas.microsoft.com/office/drawing/2014/main" id="{BDA1E734-CE2D-37AB-FD53-B866800386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AD75AE96-370B-D75A-EC0F-71BFB5AA131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130E8B6-40B8-80F7-2928-BC7AC864380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4FFD3DC-9198-7CB9-AAEC-B791A37B956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0AB4F35-0C1E-E9A0-C68F-B435415B5CF9}"/>
              </a:ext>
            </a:extLst>
          </p:cNvPr>
          <p:cNvPicPr>
            <a:picLocks noChangeAspect="1"/>
          </p:cNvPicPr>
          <p:nvPr/>
        </p:nvPicPr>
        <p:blipFill>
          <a:blip r:embed="rId6"/>
          <a:stretch>
            <a:fillRect/>
          </a:stretch>
        </p:blipFill>
        <p:spPr>
          <a:xfrm>
            <a:off x="76200" y="-439501"/>
            <a:ext cx="9533101" cy="1610200"/>
          </a:xfrm>
          <a:prstGeom prst="rect">
            <a:avLst/>
          </a:prstGeom>
        </p:spPr>
      </p:pic>
      <p:sp>
        <p:nvSpPr>
          <p:cNvPr id="7" name="TextBox 6">
            <a:extLst>
              <a:ext uri="{FF2B5EF4-FFF2-40B4-BE49-F238E27FC236}">
                <a16:creationId xmlns:a16="http://schemas.microsoft.com/office/drawing/2014/main" id="{B1F4427B-5F9D-A467-0113-6633FF473E6F}"/>
              </a:ext>
            </a:extLst>
          </p:cNvPr>
          <p:cNvSpPr txBox="1"/>
          <p:nvPr/>
        </p:nvSpPr>
        <p:spPr>
          <a:xfrm>
            <a:off x="2383275" y="171168"/>
            <a:ext cx="482157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Types of Conflict Resolutions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450"/>
        <p:cNvGrpSpPr/>
        <p:nvPr/>
      </p:nvGrpSpPr>
      <p:grpSpPr>
        <a:xfrm>
          <a:off x="0" y="0"/>
          <a:ext cx="0" cy="0"/>
          <a:chOff x="0" y="0"/>
          <a:chExt cx="0" cy="0"/>
        </a:xfrm>
      </p:grpSpPr>
      <p:sp>
        <p:nvSpPr>
          <p:cNvPr id="451" name="Google Shape;451;p39"/>
          <p:cNvSpPr txBox="1">
            <a:spLocks noGrp="1"/>
          </p:cNvSpPr>
          <p:nvPr>
            <p:ph type="title"/>
          </p:nvPr>
        </p:nvSpPr>
        <p:spPr>
          <a:xfrm>
            <a:off x="387714" y="371677"/>
            <a:ext cx="11804286" cy="1049235"/>
          </a:xfrm>
          <a:prstGeom prst="rect">
            <a:avLst/>
          </a:prstGeom>
          <a:noFill/>
          <a:ln>
            <a:noFill/>
          </a:ln>
        </p:spPr>
        <p:txBody>
          <a:bodyPr spcFirstLastPara="1" wrap="square" lIns="91425" tIns="45700" rIns="91425" bIns="45700" anchor="t" anchorCtr="0">
            <a:normAutofit fontScale="90000"/>
          </a:bodyPr>
          <a:lstStyle/>
          <a:p>
            <a:pPr marL="457200" lvl="0" indent="-457200" algn="just" rtl="0">
              <a:lnSpc>
                <a:spcPct val="90000"/>
              </a:lnSpc>
              <a:spcBef>
                <a:spcPts val="0"/>
              </a:spcBef>
              <a:spcAft>
                <a:spcPts val="0"/>
              </a:spcAft>
              <a:buClr>
                <a:srgbClr val="775CFF"/>
              </a:buClr>
              <a:buSzPts val="3200"/>
              <a:buFont typeface="Wingdings" panose="05000000000000000000" pitchFamily="2" charset="2"/>
              <a:buChar char="q"/>
            </a:pPr>
            <a:r>
              <a:rPr lang="en-US" dirty="0">
                <a:solidFill>
                  <a:srgbClr val="002060"/>
                </a:solidFill>
              </a:rPr>
              <a:t>Comparing the conflict strategies from the one side and the conflict resolutions from the other side, we have the following two-dimensions table:</a:t>
            </a:r>
            <a:endParaRPr sz="2800" dirty="0">
              <a:solidFill>
                <a:srgbClr val="002060"/>
              </a:solidFill>
            </a:endParaRPr>
          </a:p>
        </p:txBody>
      </p:sp>
      <p:pic>
        <p:nvPicPr>
          <p:cNvPr id="454" name="Google Shape;454;p39" descr="Conflict strategies and solutions"/>
          <p:cNvPicPr preferRelativeResize="0">
            <a:picLocks noGrp="1"/>
          </p:cNvPicPr>
          <p:nvPr>
            <p:ph type="body" idx="1"/>
          </p:nvPr>
        </p:nvPicPr>
        <p:blipFill rotWithShape="1">
          <a:blip r:embed="rId3">
            <a:alphaModFix/>
          </a:blip>
          <a:srcRect/>
          <a:stretch/>
        </p:blipFill>
        <p:spPr>
          <a:xfrm>
            <a:off x="1737851" y="1858784"/>
            <a:ext cx="9104012" cy="4118837"/>
          </a:xfrm>
          <a:prstGeom prst="rect">
            <a:avLst/>
          </a:prstGeom>
          <a:noFill/>
          <a:ln>
            <a:noFill/>
          </a:ln>
        </p:spPr>
      </p:pic>
      <p:pic>
        <p:nvPicPr>
          <p:cNvPr id="2" name="Picture 1">
            <a:extLst>
              <a:ext uri="{FF2B5EF4-FFF2-40B4-BE49-F238E27FC236}">
                <a16:creationId xmlns:a16="http://schemas.microsoft.com/office/drawing/2014/main" id="{21D2EEB3-37FE-B385-4DC6-6498C7A22C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D592F0C1-2F24-1AAE-867E-769FE3E891D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E47E4D6-E64F-0BCC-72EC-A54DB995EC5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B6C4779-EB63-FC3A-2EB6-A24FFE54070D}"/>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459"/>
        <p:cNvGrpSpPr/>
        <p:nvPr/>
      </p:nvGrpSpPr>
      <p:grpSpPr>
        <a:xfrm>
          <a:off x="0" y="0"/>
          <a:ext cx="0" cy="0"/>
          <a:chOff x="0" y="0"/>
          <a:chExt cx="0" cy="0"/>
        </a:xfrm>
      </p:grpSpPr>
      <p:pic>
        <p:nvPicPr>
          <p:cNvPr id="2" name="Picture 1">
            <a:extLst>
              <a:ext uri="{FF2B5EF4-FFF2-40B4-BE49-F238E27FC236}">
                <a16:creationId xmlns:a16="http://schemas.microsoft.com/office/drawing/2014/main" id="{1367801D-A14C-DB40-6BF1-D7D2511585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97910460-0ABD-6BA5-D91A-6E6155F6E4C9}"/>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2B5045A-2DD3-278E-D3BD-CF151EF5703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43CEBE3-24CC-4340-ADA9-93D1D30EF24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A1A8937-4C73-2CE0-34C9-FF99D0C7CBD6}"/>
              </a:ext>
            </a:extLst>
          </p:cNvPr>
          <p:cNvPicPr>
            <a:picLocks noChangeAspect="1"/>
          </p:cNvPicPr>
          <p:nvPr/>
        </p:nvPicPr>
        <p:blipFill>
          <a:blip r:embed="rId6"/>
          <a:stretch>
            <a:fillRect/>
          </a:stretch>
        </p:blipFill>
        <p:spPr>
          <a:xfrm>
            <a:off x="-108037" y="-1"/>
            <a:ext cx="12018753" cy="4164037"/>
          </a:xfrm>
          <a:prstGeom prst="rect">
            <a:avLst/>
          </a:prstGeom>
        </p:spPr>
      </p:pic>
      <p:sp>
        <p:nvSpPr>
          <p:cNvPr id="7" name="TextBox 6">
            <a:extLst>
              <a:ext uri="{FF2B5EF4-FFF2-40B4-BE49-F238E27FC236}">
                <a16:creationId xmlns:a16="http://schemas.microsoft.com/office/drawing/2014/main" id="{DF4B27C5-BABD-2CA4-9F93-DF075F6681CB}"/>
              </a:ext>
            </a:extLst>
          </p:cNvPr>
          <p:cNvSpPr txBox="1"/>
          <p:nvPr/>
        </p:nvSpPr>
        <p:spPr>
          <a:xfrm>
            <a:off x="2607197" y="1317213"/>
            <a:ext cx="9584803"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7.11 Leaders’ Keys To Resolving Conflict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467"/>
        <p:cNvGrpSpPr/>
        <p:nvPr/>
      </p:nvGrpSpPr>
      <p:grpSpPr>
        <a:xfrm>
          <a:off x="0" y="0"/>
          <a:ext cx="0" cy="0"/>
          <a:chOff x="0" y="0"/>
          <a:chExt cx="0" cy="0"/>
        </a:xfrm>
      </p:grpSpPr>
      <p:sp>
        <p:nvSpPr>
          <p:cNvPr id="470" name="Google Shape;470;p41"/>
          <p:cNvSpPr/>
          <p:nvPr/>
        </p:nvSpPr>
        <p:spPr>
          <a:xfrm>
            <a:off x="606179" y="2608040"/>
            <a:ext cx="9603275" cy="3795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aseline="30000">
                <a:solidFill>
                  <a:srgbClr val="FF7E6D"/>
                </a:solidFill>
                <a:latin typeface="Helvetica Neue"/>
                <a:ea typeface="Helvetica Neue"/>
                <a:cs typeface="Helvetica Neue"/>
                <a:sym typeface="Helvetica Neue"/>
              </a:rPr>
              <a:t> </a:t>
            </a:r>
            <a:endParaRPr/>
          </a:p>
        </p:txBody>
      </p:sp>
      <p:sp>
        <p:nvSpPr>
          <p:cNvPr id="472" name="Google Shape;472;p41"/>
          <p:cNvSpPr/>
          <p:nvPr/>
        </p:nvSpPr>
        <p:spPr>
          <a:xfrm>
            <a:off x="228892" y="1509037"/>
            <a:ext cx="11585820" cy="34162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1" dirty="0">
                <a:solidFill>
                  <a:srgbClr val="002060"/>
                </a:solidFill>
                <a:latin typeface="Arial"/>
                <a:ea typeface="Arial"/>
                <a:cs typeface="Arial"/>
                <a:sym typeface="Arial"/>
              </a:rPr>
              <a:t>Leaders</a:t>
            </a:r>
            <a:r>
              <a:rPr lang="en-US" sz="2400" dirty="0">
                <a:solidFill>
                  <a:srgbClr val="002060"/>
                </a:solidFill>
                <a:latin typeface="Arial"/>
                <a:ea typeface="Arial"/>
                <a:cs typeface="Arial"/>
                <a:sym typeface="Arial"/>
              </a:rPr>
              <a:t> must ensure they continuously communicate with their team as well as articulate a vision. </a:t>
            </a:r>
            <a:endParaRPr dirty="0">
              <a:solidFill>
                <a:srgbClr val="002060"/>
              </a:solidFill>
            </a:endParaRPr>
          </a:p>
          <a:p>
            <a:pPr marL="0" marR="0" lvl="0" indent="0" algn="just" rtl="0">
              <a:spcBef>
                <a:spcPts val="0"/>
              </a:spcBef>
              <a:spcAft>
                <a:spcPts val="0"/>
              </a:spcAft>
              <a:buNone/>
            </a:pPr>
            <a:endParaRPr sz="2400" dirty="0">
              <a:solidFill>
                <a:srgbClr val="002060"/>
              </a:solidFill>
              <a:latin typeface="Arial"/>
              <a:ea typeface="Arial"/>
              <a:cs typeface="Arial"/>
              <a:sym typeface="Arial"/>
            </a:endParaRPr>
          </a:p>
          <a:p>
            <a:pPr marL="0" marR="0" lvl="0" indent="0" algn="just" rtl="0">
              <a:spcBef>
                <a:spcPts val="0"/>
              </a:spcBef>
              <a:spcAft>
                <a:spcPts val="0"/>
              </a:spcAft>
              <a:buNone/>
            </a:pPr>
            <a:r>
              <a:rPr lang="en-US" sz="2400" b="1" u="sng" dirty="0">
                <a:solidFill>
                  <a:srgbClr val="002060"/>
                </a:solidFill>
                <a:latin typeface="Arial"/>
                <a:ea typeface="Arial"/>
                <a:cs typeface="Arial"/>
                <a:sym typeface="Arial"/>
                <a:hlinkClick r:id="rId3">
                  <a:extLst>
                    <a:ext uri="{A12FA001-AC4F-418D-AE19-62706E023703}">
                      <ahyp:hlinkClr xmlns:ahyp="http://schemas.microsoft.com/office/drawing/2018/hyperlinkcolor" val="tx"/>
                    </a:ext>
                  </a:extLst>
                </a:hlinkClick>
              </a:rPr>
              <a:t>Leaders</a:t>
            </a:r>
            <a:r>
              <a:rPr lang="en-US" sz="2400" u="sng" dirty="0">
                <a:solidFill>
                  <a:srgbClr val="002060"/>
                </a:solidFill>
                <a:latin typeface="Arial"/>
                <a:ea typeface="Arial"/>
                <a:cs typeface="Arial"/>
                <a:sym typeface="Arial"/>
                <a:hlinkClick r:id="rId3">
                  <a:extLst>
                    <a:ext uri="{A12FA001-AC4F-418D-AE19-62706E023703}">
                      <ahyp:hlinkClr xmlns:ahyp="http://schemas.microsoft.com/office/drawing/2018/hyperlinkcolor" val="tx"/>
                    </a:ext>
                  </a:extLst>
                </a:hlinkClick>
              </a:rPr>
              <a:t> must act responsibly to be respected</a:t>
            </a:r>
            <a:r>
              <a:rPr lang="en-US" sz="2400" dirty="0">
                <a:solidFill>
                  <a:srgbClr val="002060"/>
                </a:solidFill>
                <a:latin typeface="Arial"/>
                <a:ea typeface="Arial"/>
                <a:cs typeface="Arial"/>
                <a:sym typeface="Arial"/>
              </a:rPr>
              <a:t>.   </a:t>
            </a:r>
            <a:endParaRPr dirty="0">
              <a:solidFill>
                <a:srgbClr val="002060"/>
              </a:solidFill>
            </a:endParaRPr>
          </a:p>
          <a:p>
            <a:pPr marL="0" marR="0" lvl="0" indent="0" algn="just" rtl="0">
              <a:spcBef>
                <a:spcPts val="0"/>
              </a:spcBef>
              <a:spcAft>
                <a:spcPts val="0"/>
              </a:spcAft>
              <a:buNone/>
            </a:pPr>
            <a:endParaRPr sz="2400" dirty="0">
              <a:solidFill>
                <a:srgbClr val="002060"/>
              </a:solidFill>
              <a:latin typeface="Arial"/>
              <a:ea typeface="Arial"/>
              <a:cs typeface="Arial"/>
              <a:sym typeface="Arial"/>
            </a:endParaRPr>
          </a:p>
          <a:p>
            <a:pPr marL="0" marR="0" lvl="0" indent="0" algn="just" rtl="0">
              <a:spcBef>
                <a:spcPts val="0"/>
              </a:spcBef>
              <a:spcAft>
                <a:spcPts val="0"/>
              </a:spcAft>
              <a:buNone/>
            </a:pPr>
            <a:r>
              <a:rPr lang="en-US" sz="2400" b="1" dirty="0">
                <a:solidFill>
                  <a:srgbClr val="002060"/>
                </a:solidFill>
                <a:latin typeface="Arial"/>
                <a:ea typeface="Arial"/>
                <a:cs typeface="Arial"/>
                <a:sym typeface="Arial"/>
              </a:rPr>
              <a:t>Leadership</a:t>
            </a:r>
            <a:r>
              <a:rPr lang="en-US" sz="2400" dirty="0">
                <a:solidFill>
                  <a:srgbClr val="002060"/>
                </a:solidFill>
                <a:latin typeface="Arial"/>
                <a:ea typeface="Arial"/>
                <a:cs typeface="Arial"/>
                <a:sym typeface="Arial"/>
              </a:rPr>
              <a:t> is not a popularity contest; it is a serious responsibility that primarily </a:t>
            </a:r>
            <a:r>
              <a:rPr lang="en-US" sz="2400" u="sng" dirty="0">
                <a:solidFill>
                  <a:srgbClr val="002060"/>
                </a:solidFill>
                <a:latin typeface="Arial"/>
                <a:ea typeface="Arial"/>
                <a:cs typeface="Arial"/>
                <a:sym typeface="Arial"/>
                <a:hlinkClick r:id="rId4">
                  <a:extLst>
                    <a:ext uri="{A12FA001-AC4F-418D-AE19-62706E023703}">
                      <ahyp:hlinkClr xmlns:ahyp="http://schemas.microsoft.com/office/drawing/2018/hyperlinkcolor" val="tx"/>
                    </a:ext>
                  </a:extLst>
                </a:hlinkClick>
              </a:rPr>
              <a:t>involves developing and guiding the full potential in people</a:t>
            </a:r>
            <a:r>
              <a:rPr lang="en-US" sz="2400" dirty="0">
                <a:solidFill>
                  <a:srgbClr val="002060"/>
                </a:solidFill>
                <a:latin typeface="Arial"/>
                <a:ea typeface="Arial"/>
                <a:cs typeface="Arial"/>
                <a:sym typeface="Arial"/>
              </a:rPr>
              <a:t>, teams and the organization at-large.  </a:t>
            </a:r>
            <a:endParaRPr dirty="0">
              <a:solidFill>
                <a:srgbClr val="002060"/>
              </a:solidFill>
            </a:endParaRPr>
          </a:p>
          <a:p>
            <a:pPr marL="0" marR="0" lvl="0" indent="0" algn="just" rtl="0">
              <a:spcBef>
                <a:spcPts val="0"/>
              </a:spcBef>
              <a:spcAft>
                <a:spcPts val="0"/>
              </a:spcAft>
              <a:buNone/>
            </a:pPr>
            <a:endParaRPr sz="2400" dirty="0">
              <a:solidFill>
                <a:srgbClr val="002060"/>
              </a:solidFill>
              <a:latin typeface="Arial"/>
              <a:ea typeface="Arial"/>
              <a:cs typeface="Arial"/>
              <a:sym typeface="Arial"/>
            </a:endParaRPr>
          </a:p>
        </p:txBody>
      </p:sp>
      <p:pic>
        <p:nvPicPr>
          <p:cNvPr id="2" name="Picture 1">
            <a:extLst>
              <a:ext uri="{FF2B5EF4-FFF2-40B4-BE49-F238E27FC236}">
                <a16:creationId xmlns:a16="http://schemas.microsoft.com/office/drawing/2014/main" id="{71CB7AEF-657A-50D0-560C-43139A7D542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5ABC27B5-BC14-C820-F7AB-BCA36279735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2B794AE-1E88-7941-8DDA-D4DCFABD997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205DF05D-E8BA-B82F-F4AD-85CB05C1ED17}"/>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68599C3-E7A5-BF65-30EB-19AC0B62D6C6}"/>
              </a:ext>
            </a:extLst>
          </p:cNvPr>
          <p:cNvPicPr>
            <a:picLocks noChangeAspect="1"/>
          </p:cNvPicPr>
          <p:nvPr/>
        </p:nvPicPr>
        <p:blipFill>
          <a:blip r:embed="rId8"/>
          <a:stretch>
            <a:fillRect/>
          </a:stretch>
        </p:blipFill>
        <p:spPr>
          <a:xfrm>
            <a:off x="11289" y="-29738"/>
            <a:ext cx="10089314" cy="1610200"/>
          </a:xfrm>
          <a:prstGeom prst="rect">
            <a:avLst/>
          </a:prstGeom>
        </p:spPr>
      </p:pic>
      <p:sp>
        <p:nvSpPr>
          <p:cNvPr id="7" name="TextBox 6">
            <a:extLst>
              <a:ext uri="{FF2B5EF4-FFF2-40B4-BE49-F238E27FC236}">
                <a16:creationId xmlns:a16="http://schemas.microsoft.com/office/drawing/2014/main" id="{C3B1E77C-2FBF-DCB0-3CA4-9F28D2FCBC3F}"/>
              </a:ext>
            </a:extLst>
          </p:cNvPr>
          <p:cNvSpPr txBox="1"/>
          <p:nvPr/>
        </p:nvSpPr>
        <p:spPr>
          <a:xfrm>
            <a:off x="2325914" y="543490"/>
            <a:ext cx="737349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Leaders Effectively Can Manage Any Conflict</a:t>
            </a:r>
          </a:p>
        </p:txBody>
      </p:sp>
      <p:sp>
        <p:nvSpPr>
          <p:cNvPr id="9" name="TextBox 8">
            <a:extLst>
              <a:ext uri="{FF2B5EF4-FFF2-40B4-BE49-F238E27FC236}">
                <a16:creationId xmlns:a16="http://schemas.microsoft.com/office/drawing/2014/main" id="{3DBCA826-7F8F-4901-0F3B-0EFA499360D1}"/>
              </a:ext>
            </a:extLst>
          </p:cNvPr>
          <p:cNvSpPr txBox="1"/>
          <p:nvPr/>
        </p:nvSpPr>
        <p:spPr>
          <a:xfrm>
            <a:off x="228892" y="4823990"/>
            <a:ext cx="11344673" cy="1200329"/>
          </a:xfrm>
          <a:prstGeom prst="rect">
            <a:avLst/>
          </a:prstGeom>
          <a:noFill/>
        </p:spPr>
        <p:txBody>
          <a:bodyPr wrap="square">
            <a:spAutoFit/>
          </a:bodyPr>
          <a:lstStyle/>
          <a:p>
            <a:pPr algn="just"/>
            <a:r>
              <a:rPr lang="en-US" sz="2400" dirty="0">
                <a:solidFill>
                  <a:srgbClr val="002060"/>
                </a:solidFill>
              </a:rPr>
              <a:t>An important part in the process of developing potential is knowing how to see conflict and when to seize the opportunity within the conflict before healthy tension turns into overly disruptive matter.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477"/>
        <p:cNvGrpSpPr/>
        <p:nvPr/>
      </p:nvGrpSpPr>
      <p:grpSpPr>
        <a:xfrm>
          <a:off x="0" y="0"/>
          <a:ext cx="0" cy="0"/>
          <a:chOff x="0" y="0"/>
          <a:chExt cx="0" cy="0"/>
        </a:xfrm>
      </p:grpSpPr>
      <p:sp>
        <p:nvSpPr>
          <p:cNvPr id="479" name="Google Shape;479;p42"/>
          <p:cNvSpPr txBox="1">
            <a:spLocks noGrp="1"/>
          </p:cNvSpPr>
          <p:nvPr>
            <p:ph type="body" idx="1"/>
          </p:nvPr>
        </p:nvSpPr>
        <p:spPr>
          <a:xfrm>
            <a:off x="285258" y="1762495"/>
            <a:ext cx="10375214" cy="3972601"/>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a:solidFill>
                  <a:srgbClr val="002060"/>
                </a:solidFill>
              </a:rPr>
              <a:t>Act Responsibly.</a:t>
            </a:r>
            <a:r>
              <a:rPr lang="en-US" sz="2400">
                <a:solidFill>
                  <a:srgbClr val="002060"/>
                </a:solidFill>
              </a:rPr>
              <a:t> </a:t>
            </a:r>
            <a:endParaRPr sz="2400">
              <a:solidFill>
                <a:srgbClr val="002060"/>
              </a:solidFill>
            </a:endParaRPr>
          </a:p>
          <a:p>
            <a:pPr marL="228600" lvl="0" indent="-228600" algn="just" rtl="0">
              <a:lnSpc>
                <a:spcPct val="120000"/>
              </a:lnSpc>
              <a:spcBef>
                <a:spcPts val="1000"/>
              </a:spcBef>
              <a:spcAft>
                <a:spcPts val="0"/>
              </a:spcAft>
              <a:buSzPts val="2000"/>
              <a:buChar char="•"/>
            </a:pPr>
            <a:r>
              <a:rPr lang="en-US" sz="2400">
                <a:solidFill>
                  <a:srgbClr val="002060"/>
                </a:solidFill>
              </a:rPr>
              <a:t>A leader must act responsibly when handling conflict. If the leader is not responsible, respect for the leader may be affected.</a:t>
            </a:r>
            <a:endParaRPr sz="2400">
              <a:solidFill>
                <a:srgbClr val="002060"/>
              </a:solidFill>
            </a:endParaRPr>
          </a:p>
          <a:p>
            <a:pPr marL="228600" lvl="0" indent="-76200" algn="just" rtl="0">
              <a:lnSpc>
                <a:spcPct val="120000"/>
              </a:lnSpc>
              <a:spcBef>
                <a:spcPts val="1000"/>
              </a:spcBef>
              <a:spcAft>
                <a:spcPts val="0"/>
              </a:spcAft>
              <a:buSzPts val="2400"/>
              <a:buNone/>
            </a:pPr>
            <a:endParaRPr sz="2800">
              <a:solidFill>
                <a:srgbClr val="002060"/>
              </a:solidFill>
              <a:highlight>
                <a:srgbClr val="F5FAA4"/>
              </a:highlight>
            </a:endParaRPr>
          </a:p>
          <a:p>
            <a:pPr marL="228600" lvl="0" indent="-228600" algn="just" rtl="0">
              <a:lnSpc>
                <a:spcPct val="120000"/>
              </a:lnSpc>
              <a:spcBef>
                <a:spcPts val="1000"/>
              </a:spcBef>
              <a:spcAft>
                <a:spcPts val="0"/>
              </a:spcAft>
              <a:buSzPts val="2000"/>
              <a:buChar char="•"/>
            </a:pPr>
            <a:r>
              <a:rPr lang="en-US" sz="2400" b="1">
                <a:solidFill>
                  <a:srgbClr val="002060"/>
                </a:solidFill>
              </a:rPr>
              <a:t>Good self-control: </a:t>
            </a:r>
            <a:endParaRPr sz="2400">
              <a:solidFill>
                <a:srgbClr val="002060"/>
              </a:solidFill>
            </a:endParaRPr>
          </a:p>
          <a:p>
            <a:pPr marL="228600" lvl="0" indent="-228600" algn="just" rtl="0">
              <a:lnSpc>
                <a:spcPct val="120000"/>
              </a:lnSpc>
              <a:spcBef>
                <a:spcPts val="1000"/>
              </a:spcBef>
              <a:spcAft>
                <a:spcPts val="0"/>
              </a:spcAft>
              <a:buSzPts val="2000"/>
              <a:buChar char="•"/>
            </a:pPr>
            <a:r>
              <a:rPr lang="en-US" sz="2400">
                <a:solidFill>
                  <a:srgbClr val="002060"/>
                </a:solidFill>
              </a:rPr>
              <a:t>This is an important prerequisite in resolving conflicts. Though one may be highly tensed up and unwilling to listen to anybody other than having their own way during a conflict, .</a:t>
            </a:r>
            <a:endParaRPr sz="2800">
              <a:solidFill>
                <a:srgbClr val="002060"/>
              </a:solidFill>
              <a:highlight>
                <a:srgbClr val="F5FAA4"/>
              </a:highlight>
            </a:endParaRPr>
          </a:p>
        </p:txBody>
      </p:sp>
      <p:pic>
        <p:nvPicPr>
          <p:cNvPr id="2" name="Picture 1">
            <a:extLst>
              <a:ext uri="{FF2B5EF4-FFF2-40B4-BE49-F238E27FC236}">
                <a16:creationId xmlns:a16="http://schemas.microsoft.com/office/drawing/2014/main" id="{3689E829-8A19-E78F-7C06-E2DF15B31A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4C889C44-DDCA-7DCF-8AA7-FC90D3B5AAB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04FEE79-DB23-AA25-5DB7-CC29B2C2F9B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65705DC-99E8-D68E-9973-B9898FE1506B}"/>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61A388C-370B-0484-CDD8-14BA3E8DA6EF}"/>
              </a:ext>
            </a:extLst>
          </p:cNvPr>
          <p:cNvPicPr>
            <a:picLocks noChangeAspect="1"/>
          </p:cNvPicPr>
          <p:nvPr/>
        </p:nvPicPr>
        <p:blipFill>
          <a:blip r:embed="rId6"/>
          <a:stretch>
            <a:fillRect/>
          </a:stretch>
        </p:blipFill>
        <p:spPr>
          <a:xfrm>
            <a:off x="11289" y="-18434"/>
            <a:ext cx="9533101" cy="1610200"/>
          </a:xfrm>
          <a:prstGeom prst="rect">
            <a:avLst/>
          </a:prstGeom>
        </p:spPr>
      </p:pic>
      <p:sp>
        <p:nvSpPr>
          <p:cNvPr id="7" name="TextBox 6">
            <a:extLst>
              <a:ext uri="{FF2B5EF4-FFF2-40B4-BE49-F238E27FC236}">
                <a16:creationId xmlns:a16="http://schemas.microsoft.com/office/drawing/2014/main" id="{DA6A9029-DFB0-13C9-C14B-1AC5A9CB4F25}"/>
              </a:ext>
            </a:extLst>
          </p:cNvPr>
          <p:cNvSpPr txBox="1"/>
          <p:nvPr/>
        </p:nvSpPr>
        <p:spPr>
          <a:xfrm>
            <a:off x="2325914" y="543490"/>
            <a:ext cx="62939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Keys To Resolving Conflict by leaders: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486"/>
        <p:cNvGrpSpPr/>
        <p:nvPr/>
      </p:nvGrpSpPr>
      <p:grpSpPr>
        <a:xfrm>
          <a:off x="0" y="0"/>
          <a:ext cx="0" cy="0"/>
          <a:chOff x="0" y="0"/>
          <a:chExt cx="0" cy="0"/>
        </a:xfrm>
      </p:grpSpPr>
      <p:sp>
        <p:nvSpPr>
          <p:cNvPr id="487" name="Google Shape;487;p43"/>
          <p:cNvSpPr txBox="1">
            <a:spLocks noGrp="1"/>
          </p:cNvSpPr>
          <p:nvPr>
            <p:ph type="body" idx="1"/>
          </p:nvPr>
        </p:nvSpPr>
        <p:spPr>
          <a:xfrm>
            <a:off x="642598" y="1912301"/>
            <a:ext cx="10918092" cy="3294576"/>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a:solidFill>
                  <a:srgbClr val="002060"/>
                </a:solidFill>
              </a:rPr>
              <a:t>Patient listener:</a:t>
            </a:r>
            <a:endParaRPr sz="2400">
              <a:solidFill>
                <a:srgbClr val="002060"/>
              </a:solidFill>
            </a:endParaRPr>
          </a:p>
          <a:p>
            <a:pPr marL="0" lvl="0" indent="0" algn="just" rtl="0">
              <a:lnSpc>
                <a:spcPct val="120000"/>
              </a:lnSpc>
              <a:spcBef>
                <a:spcPts val="1000"/>
              </a:spcBef>
              <a:spcAft>
                <a:spcPts val="0"/>
              </a:spcAft>
              <a:buSzPts val="2000"/>
              <a:buNone/>
            </a:pPr>
            <a:r>
              <a:rPr lang="en-US" sz="2400" b="1">
                <a:solidFill>
                  <a:srgbClr val="002060"/>
                </a:solidFill>
              </a:rPr>
              <a:t> </a:t>
            </a:r>
            <a:r>
              <a:rPr lang="en-US" sz="2400">
                <a:solidFill>
                  <a:srgbClr val="002060"/>
                </a:solidFill>
              </a:rPr>
              <a:t>Another good qualification is to be a patient listener and assess the problem realistically without getting emotional or biased. </a:t>
            </a:r>
            <a:endParaRPr sz="2400">
              <a:solidFill>
                <a:srgbClr val="002060"/>
              </a:solidFill>
            </a:endParaRPr>
          </a:p>
          <a:p>
            <a:pPr marL="0" lvl="0" indent="0" algn="just" rtl="0">
              <a:lnSpc>
                <a:spcPct val="120000"/>
              </a:lnSpc>
              <a:spcBef>
                <a:spcPts val="1000"/>
              </a:spcBef>
              <a:spcAft>
                <a:spcPts val="0"/>
              </a:spcAft>
              <a:buSzPts val="2000"/>
              <a:buNone/>
            </a:pPr>
            <a:endParaRPr sz="2400">
              <a:solidFill>
                <a:srgbClr val="002060"/>
              </a:solidFill>
            </a:endParaRPr>
          </a:p>
          <a:p>
            <a:pPr marL="228600" lvl="0" indent="-228600" algn="just" rtl="0">
              <a:lnSpc>
                <a:spcPct val="120000"/>
              </a:lnSpc>
              <a:spcBef>
                <a:spcPts val="1000"/>
              </a:spcBef>
              <a:spcAft>
                <a:spcPts val="0"/>
              </a:spcAft>
              <a:buSzPts val="2000"/>
              <a:buChar char="•"/>
            </a:pPr>
            <a:r>
              <a:rPr lang="en-US" sz="2400" b="1">
                <a:solidFill>
                  <a:srgbClr val="002060"/>
                </a:solidFill>
              </a:rPr>
              <a:t>To have a give and take attitude:</a:t>
            </a:r>
            <a:endParaRPr sz="2400">
              <a:solidFill>
                <a:srgbClr val="002060"/>
              </a:solidFill>
            </a:endParaRPr>
          </a:p>
          <a:p>
            <a:pPr marL="0" lvl="0" indent="0" algn="just" rtl="0">
              <a:lnSpc>
                <a:spcPct val="120000"/>
              </a:lnSpc>
              <a:spcBef>
                <a:spcPts val="1000"/>
              </a:spcBef>
              <a:spcAft>
                <a:spcPts val="0"/>
              </a:spcAft>
              <a:buSzPts val="2000"/>
              <a:buNone/>
            </a:pPr>
            <a:r>
              <a:rPr lang="en-US" sz="2400" b="1">
                <a:solidFill>
                  <a:srgbClr val="002060"/>
                </a:solidFill>
              </a:rPr>
              <a:t> </a:t>
            </a:r>
            <a:r>
              <a:rPr lang="en-US" sz="2400">
                <a:solidFill>
                  <a:srgbClr val="002060"/>
                </a:solidFill>
              </a:rPr>
              <a:t>If you are really interested in resolving a conflict and having lasting peace, as happens a good conflict resolution strategies. </a:t>
            </a:r>
            <a:endParaRPr sz="2800">
              <a:solidFill>
                <a:srgbClr val="002060"/>
              </a:solidFill>
              <a:highlight>
                <a:srgbClr val="F5FAA4"/>
              </a:highlight>
            </a:endParaRPr>
          </a:p>
        </p:txBody>
      </p:sp>
      <p:pic>
        <p:nvPicPr>
          <p:cNvPr id="2" name="Picture 1">
            <a:extLst>
              <a:ext uri="{FF2B5EF4-FFF2-40B4-BE49-F238E27FC236}">
                <a16:creationId xmlns:a16="http://schemas.microsoft.com/office/drawing/2014/main" id="{F6149CCF-AF94-CC5D-CCAB-CD0E985916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88F29F51-FD49-A97B-BE42-D5901F5EAA0D}"/>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FED8530-1B75-C508-BDDA-1BF7878559D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39876FD-24DF-A6C3-D58A-D9E52FD4D1DF}"/>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9A9ED9A-5A45-8FE7-FD8F-D0EFBECF2D41}"/>
              </a:ext>
            </a:extLst>
          </p:cNvPr>
          <p:cNvPicPr>
            <a:picLocks noChangeAspect="1"/>
          </p:cNvPicPr>
          <p:nvPr/>
        </p:nvPicPr>
        <p:blipFill>
          <a:blip r:embed="rId6"/>
          <a:stretch>
            <a:fillRect/>
          </a:stretch>
        </p:blipFill>
        <p:spPr>
          <a:xfrm>
            <a:off x="0" y="-83924"/>
            <a:ext cx="9533101" cy="161020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494"/>
        <p:cNvGrpSpPr/>
        <p:nvPr/>
      </p:nvGrpSpPr>
      <p:grpSpPr>
        <a:xfrm>
          <a:off x="0" y="0"/>
          <a:ext cx="0" cy="0"/>
          <a:chOff x="0" y="0"/>
          <a:chExt cx="0" cy="0"/>
        </a:xfrm>
      </p:grpSpPr>
      <p:sp>
        <p:nvSpPr>
          <p:cNvPr id="495" name="Google Shape;495;p44"/>
          <p:cNvSpPr txBox="1">
            <a:spLocks noGrp="1"/>
          </p:cNvSpPr>
          <p:nvPr>
            <p:ph type="body" idx="1"/>
          </p:nvPr>
        </p:nvSpPr>
        <p:spPr>
          <a:xfrm>
            <a:off x="76201" y="1046438"/>
            <a:ext cx="11996474" cy="8544601"/>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dirty="0">
                <a:solidFill>
                  <a:srgbClr val="002060"/>
                </a:solidFill>
              </a:rPr>
              <a:t>Right Timing </a:t>
            </a:r>
            <a:endParaRPr sz="24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     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b="1" dirty="0">
                <a:solidFill>
                  <a:srgbClr val="002060"/>
                </a:solidFill>
              </a:rPr>
              <a:t>Know Your Boundaries </a:t>
            </a:r>
            <a:endParaRPr sz="24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Conflict can become something much more complicated and unmanageable if you don’t know the limitations and boundaries of your employees.  </a:t>
            </a:r>
            <a:endParaRPr sz="2800" dirty="0">
              <a:solidFill>
                <a:srgbClr val="002060"/>
              </a:solidFill>
              <a:highlight>
                <a:srgbClr val="F5FAA4"/>
              </a:highlight>
            </a:endParaRPr>
          </a:p>
        </p:txBody>
      </p:sp>
      <p:pic>
        <p:nvPicPr>
          <p:cNvPr id="2" name="Picture 1">
            <a:extLst>
              <a:ext uri="{FF2B5EF4-FFF2-40B4-BE49-F238E27FC236}">
                <a16:creationId xmlns:a16="http://schemas.microsoft.com/office/drawing/2014/main" id="{B8D5CD55-21E0-DE26-E216-6FC2F85BCA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19C5332-E7D1-DBB5-C0BE-23F909B000B6}"/>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D8C3A60-0A4F-1D66-7AAB-144962CFAE5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A238EBC-9981-17D4-35EF-767DB33F13C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08686E0-F268-6CFB-8AB8-7D2CC6E38AFE}"/>
              </a:ext>
            </a:extLst>
          </p:cNvPr>
          <p:cNvPicPr>
            <a:picLocks noChangeAspect="1"/>
          </p:cNvPicPr>
          <p:nvPr/>
        </p:nvPicPr>
        <p:blipFill>
          <a:blip r:embed="rId6"/>
          <a:stretch>
            <a:fillRect/>
          </a:stretch>
        </p:blipFill>
        <p:spPr>
          <a:xfrm>
            <a:off x="-89046" y="-10136"/>
            <a:ext cx="9533101" cy="880379"/>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502"/>
        <p:cNvGrpSpPr/>
        <p:nvPr/>
      </p:nvGrpSpPr>
      <p:grpSpPr>
        <a:xfrm>
          <a:off x="0" y="0"/>
          <a:ext cx="0" cy="0"/>
          <a:chOff x="0" y="0"/>
          <a:chExt cx="0" cy="0"/>
        </a:xfrm>
      </p:grpSpPr>
      <p:sp>
        <p:nvSpPr>
          <p:cNvPr id="503" name="Google Shape;503;p45"/>
          <p:cNvSpPr txBox="1">
            <a:spLocks noGrp="1"/>
          </p:cNvSpPr>
          <p:nvPr>
            <p:ph type="body" idx="1"/>
          </p:nvPr>
        </p:nvSpPr>
        <p:spPr>
          <a:xfrm>
            <a:off x="130614" y="1046438"/>
            <a:ext cx="12061386" cy="4907321"/>
          </a:xfrm>
          <a:prstGeom prst="rect">
            <a:avLst/>
          </a:prstGeom>
          <a:noFill/>
          <a:ln>
            <a:noFill/>
          </a:ln>
        </p:spPr>
        <p:txBody>
          <a:bodyPr spcFirstLastPara="1" wrap="square" lIns="91425" tIns="45700" rIns="91425" bIns="45700" anchor="t" anchorCtr="0">
            <a:noAutofit/>
          </a:bodyPr>
          <a:lstStyle/>
          <a:p>
            <a:pPr marL="228600" lvl="0" indent="-101600" algn="just" rtl="0">
              <a:lnSpc>
                <a:spcPct val="120000"/>
              </a:lnSpc>
              <a:spcBef>
                <a:spcPts val="0"/>
              </a:spcBef>
              <a:spcAft>
                <a:spcPts val="0"/>
              </a:spcAft>
              <a:buSzPts val="2000"/>
              <a:buNone/>
            </a:pPr>
            <a:endParaRPr sz="2400" dirty="0">
              <a:solidFill>
                <a:srgbClr val="002060"/>
              </a:solidFill>
              <a:highlight>
                <a:srgbClr val="F5FAA4"/>
              </a:highlight>
            </a:endParaRPr>
          </a:p>
          <a:p>
            <a:pPr marL="228600" lvl="0" indent="-228600" algn="just" rtl="0">
              <a:lnSpc>
                <a:spcPct val="120000"/>
              </a:lnSpc>
              <a:spcBef>
                <a:spcPts val="1000"/>
              </a:spcBef>
              <a:spcAft>
                <a:spcPts val="0"/>
              </a:spcAft>
              <a:buSzPts val="2000"/>
              <a:buChar char="•"/>
            </a:pPr>
            <a:r>
              <a:rPr lang="en-US" sz="2400" b="1" dirty="0">
                <a:solidFill>
                  <a:srgbClr val="002060"/>
                </a:solidFill>
              </a:rPr>
              <a:t>Respect Differences</a:t>
            </a:r>
            <a:endParaRPr sz="24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Rather than impose your influence, hierarchy or rank – respect the unique differences in people and learn to see things from differing points of view   </a:t>
            </a:r>
            <a:r>
              <a:rPr lang="en-US" sz="2400" dirty="0">
                <a:solidFill>
                  <a:srgbClr val="002060"/>
                </a:solidFill>
                <a:highlight>
                  <a:srgbClr val="F5FAA4"/>
                </a:highlight>
              </a:rPr>
              <a:t>Conflict resolution is rarely black and white.   In fact, there are more and more grey areas.</a:t>
            </a:r>
            <a:endParaRPr sz="2400" dirty="0">
              <a:solidFill>
                <a:srgbClr val="002060"/>
              </a:solidFill>
              <a:highlight>
                <a:srgbClr val="F5FAA4"/>
              </a:highlight>
            </a:endParaRPr>
          </a:p>
          <a:p>
            <a:pPr marL="228600" lvl="0" indent="-228600" algn="just" rtl="0">
              <a:lnSpc>
                <a:spcPct val="120000"/>
              </a:lnSpc>
              <a:spcBef>
                <a:spcPts val="1000"/>
              </a:spcBef>
              <a:spcAft>
                <a:spcPts val="0"/>
              </a:spcAft>
              <a:buSzPts val="2000"/>
              <a:buChar char="•"/>
            </a:pPr>
            <a:r>
              <a:rPr lang="en-US" sz="2400" dirty="0">
                <a:solidFill>
                  <a:srgbClr val="002060"/>
                </a:solidFill>
              </a:rPr>
              <a:t> </a:t>
            </a:r>
            <a:r>
              <a:rPr lang="en-US" sz="2400" b="1" dirty="0">
                <a:solidFill>
                  <a:srgbClr val="002060"/>
                </a:solidFill>
              </a:rPr>
              <a:t>Confront the Tension</a:t>
            </a:r>
            <a:endParaRPr sz="24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endParaRPr sz="2400" dirty="0">
              <a:solidFill>
                <a:srgbClr val="002060"/>
              </a:solidFill>
            </a:endParaRPr>
          </a:p>
          <a:p>
            <a:pPr marL="228600" lvl="0" indent="-76200" algn="just" rtl="0">
              <a:lnSpc>
                <a:spcPct val="120000"/>
              </a:lnSpc>
              <a:spcBef>
                <a:spcPts val="1000"/>
              </a:spcBef>
              <a:spcAft>
                <a:spcPts val="0"/>
              </a:spcAft>
              <a:buSzPts val="2400"/>
              <a:buNone/>
            </a:pPr>
            <a:endParaRPr sz="2800" dirty="0">
              <a:solidFill>
                <a:srgbClr val="002060"/>
              </a:solidFill>
              <a:highlight>
                <a:srgbClr val="F5FAA4"/>
              </a:highlight>
            </a:endParaRPr>
          </a:p>
        </p:txBody>
      </p:sp>
      <p:pic>
        <p:nvPicPr>
          <p:cNvPr id="2" name="Picture 1">
            <a:extLst>
              <a:ext uri="{FF2B5EF4-FFF2-40B4-BE49-F238E27FC236}">
                <a16:creationId xmlns:a16="http://schemas.microsoft.com/office/drawing/2014/main" id="{BD7B73B0-4414-A056-EBD1-6119F94BD2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344529"/>
            <a:ext cx="572593" cy="513471"/>
          </a:xfrm>
          <a:prstGeom prst="rect">
            <a:avLst/>
          </a:prstGeom>
        </p:spPr>
      </p:pic>
      <p:pic>
        <p:nvPicPr>
          <p:cNvPr id="3" name="Picture 2">
            <a:extLst>
              <a:ext uri="{FF2B5EF4-FFF2-40B4-BE49-F238E27FC236}">
                <a16:creationId xmlns:a16="http://schemas.microsoft.com/office/drawing/2014/main" id="{ECFCC274-CF03-069E-5D80-24EC3EA94390}"/>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378ADE4-3CC8-8841-18A7-53ECFC046EFA}"/>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DAF9978-AEB3-AA86-2828-64057EBCCBE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D919098-FB97-13DA-2151-34B97C2E2189}"/>
              </a:ext>
            </a:extLst>
          </p:cNvPr>
          <p:cNvPicPr>
            <a:picLocks noChangeAspect="1"/>
          </p:cNvPicPr>
          <p:nvPr/>
        </p:nvPicPr>
        <p:blipFill>
          <a:blip r:embed="rId6"/>
          <a:stretch>
            <a:fillRect/>
          </a:stretch>
        </p:blipFill>
        <p:spPr>
          <a:xfrm>
            <a:off x="0" y="0"/>
            <a:ext cx="9533101" cy="16102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510"/>
        <p:cNvGrpSpPr/>
        <p:nvPr/>
      </p:nvGrpSpPr>
      <p:grpSpPr>
        <a:xfrm>
          <a:off x="0" y="0"/>
          <a:ext cx="0" cy="0"/>
          <a:chOff x="0" y="0"/>
          <a:chExt cx="0" cy="0"/>
        </a:xfrm>
      </p:grpSpPr>
      <p:sp>
        <p:nvSpPr>
          <p:cNvPr id="511" name="Google Shape;511;p46"/>
          <p:cNvSpPr txBox="1">
            <a:spLocks noGrp="1"/>
          </p:cNvSpPr>
          <p:nvPr>
            <p:ph type="body" idx="1"/>
          </p:nvPr>
        </p:nvSpPr>
        <p:spPr>
          <a:xfrm>
            <a:off x="394078" y="1046439"/>
            <a:ext cx="10375214" cy="3294576"/>
          </a:xfrm>
          <a:prstGeom prst="rect">
            <a:avLst/>
          </a:prstGeom>
          <a:noFill/>
          <a:ln>
            <a:noFill/>
          </a:ln>
        </p:spPr>
        <p:txBody>
          <a:bodyPr spcFirstLastPara="1" wrap="square" lIns="91425" tIns="45700" rIns="91425" bIns="45700" anchor="t" anchorCtr="0">
            <a:noAutofit/>
          </a:bodyPr>
          <a:lstStyle/>
          <a:p>
            <a:pPr marL="228600" lvl="0" indent="-101600" algn="l" rtl="0">
              <a:lnSpc>
                <a:spcPct val="120000"/>
              </a:lnSpc>
              <a:spcBef>
                <a:spcPts val="0"/>
              </a:spcBef>
              <a:spcAft>
                <a:spcPts val="0"/>
              </a:spcAft>
              <a:buSzPts val="2000"/>
              <a:buNone/>
            </a:pPr>
            <a:endParaRPr sz="2400" dirty="0">
              <a:solidFill>
                <a:srgbClr val="002060"/>
              </a:solidFill>
            </a:endParaRPr>
          </a:p>
          <a:p>
            <a:pPr marL="228600" lvl="0" indent="-228600" algn="l" rtl="0">
              <a:lnSpc>
                <a:spcPct val="120000"/>
              </a:lnSpc>
              <a:spcBef>
                <a:spcPts val="1000"/>
              </a:spcBef>
              <a:spcAft>
                <a:spcPts val="0"/>
              </a:spcAft>
              <a:buSzPts val="2400"/>
              <a:buChar char="•"/>
            </a:pPr>
            <a:r>
              <a:rPr lang="en-US" sz="2800" b="1" dirty="0">
                <a:solidFill>
                  <a:srgbClr val="002060"/>
                </a:solidFill>
              </a:rPr>
              <a:t>Identify a goal.</a:t>
            </a:r>
            <a:r>
              <a:rPr lang="en-US" sz="2800" dirty="0">
                <a:solidFill>
                  <a:srgbClr val="002060"/>
                </a:solidFill>
              </a:rPr>
              <a:t> </a:t>
            </a:r>
            <a:endParaRPr sz="2400" dirty="0">
              <a:solidFill>
                <a:srgbClr val="002060"/>
              </a:solidFill>
            </a:endParaRPr>
          </a:p>
          <a:p>
            <a:pPr marL="0" lvl="0" indent="0" algn="l" rtl="0">
              <a:lnSpc>
                <a:spcPct val="120000"/>
              </a:lnSpc>
              <a:spcBef>
                <a:spcPts val="1000"/>
              </a:spcBef>
              <a:spcAft>
                <a:spcPts val="0"/>
              </a:spcAft>
              <a:buSzPts val="2000"/>
              <a:buNone/>
            </a:pPr>
            <a:r>
              <a:rPr lang="en-US" sz="2400" dirty="0">
                <a:solidFill>
                  <a:srgbClr val="002060"/>
                </a:solidFill>
              </a:rPr>
              <a:t>The leader must be careful when addressing only one person’s point of view. The leader must gather information, develop their own self-awareness, and be ready for the unexpected. </a:t>
            </a:r>
            <a:endParaRPr sz="2800" dirty="0">
              <a:solidFill>
                <a:srgbClr val="002060"/>
              </a:solidFill>
              <a:highlight>
                <a:srgbClr val="F5FAA4"/>
              </a:highlight>
            </a:endParaRPr>
          </a:p>
        </p:txBody>
      </p:sp>
      <p:pic>
        <p:nvPicPr>
          <p:cNvPr id="2" name="Picture 1">
            <a:extLst>
              <a:ext uri="{FF2B5EF4-FFF2-40B4-BE49-F238E27FC236}">
                <a16:creationId xmlns:a16="http://schemas.microsoft.com/office/drawing/2014/main" id="{D8A037D0-B1A5-A8B8-A6D5-80EB399931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25DC77C6-B5C2-90C9-314A-F16DB3619C4E}"/>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22D509D-7701-9925-932A-807E44C679E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44D5831-9117-E58F-BF6B-999B0896450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7B1C8E5-5979-AFC1-1110-2FF157C485D1}"/>
              </a:ext>
            </a:extLst>
          </p:cNvPr>
          <p:cNvPicPr>
            <a:picLocks noChangeAspect="1"/>
          </p:cNvPicPr>
          <p:nvPr/>
        </p:nvPicPr>
        <p:blipFill>
          <a:blip r:embed="rId6"/>
          <a:stretch>
            <a:fillRect/>
          </a:stretch>
        </p:blipFill>
        <p:spPr>
          <a:xfrm>
            <a:off x="-108036" y="0"/>
            <a:ext cx="9533101" cy="161020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518"/>
        <p:cNvGrpSpPr/>
        <p:nvPr/>
      </p:nvGrpSpPr>
      <p:grpSpPr>
        <a:xfrm>
          <a:off x="0" y="0"/>
          <a:ext cx="0" cy="0"/>
          <a:chOff x="0" y="0"/>
          <a:chExt cx="0" cy="0"/>
        </a:xfrm>
      </p:grpSpPr>
      <p:sp>
        <p:nvSpPr>
          <p:cNvPr id="519" name="Google Shape;519;p47"/>
          <p:cNvSpPr txBox="1">
            <a:spLocks noGrp="1"/>
          </p:cNvSpPr>
          <p:nvPr>
            <p:ph type="body" idx="1"/>
          </p:nvPr>
        </p:nvSpPr>
        <p:spPr>
          <a:xfrm>
            <a:off x="394078" y="1395420"/>
            <a:ext cx="10375214" cy="4582201"/>
          </a:xfrm>
          <a:prstGeom prst="rect">
            <a:avLst/>
          </a:prstGeom>
          <a:noFill/>
          <a:ln>
            <a:noFill/>
          </a:ln>
        </p:spPr>
        <p:txBody>
          <a:bodyPr spcFirstLastPara="1" wrap="square" lIns="91425" tIns="45700" rIns="91425" bIns="45700" anchor="t" anchorCtr="0">
            <a:noAutofit/>
          </a:bodyPr>
          <a:lstStyle/>
          <a:p>
            <a:pPr marL="228600" lvl="0" indent="-101600" algn="just" rtl="0">
              <a:lnSpc>
                <a:spcPct val="120000"/>
              </a:lnSpc>
              <a:spcBef>
                <a:spcPts val="0"/>
              </a:spcBef>
              <a:spcAft>
                <a:spcPts val="0"/>
              </a:spcAft>
              <a:buSzPts val="2000"/>
              <a:buNone/>
            </a:pPr>
            <a:endParaRPr sz="2400" dirty="0">
              <a:solidFill>
                <a:srgbClr val="002060"/>
              </a:solidFill>
            </a:endParaRPr>
          </a:p>
          <a:p>
            <a:pPr marL="0" lvl="0" indent="0" algn="just" rtl="0">
              <a:lnSpc>
                <a:spcPct val="120000"/>
              </a:lnSpc>
              <a:spcBef>
                <a:spcPts val="1000"/>
              </a:spcBef>
              <a:spcAft>
                <a:spcPts val="0"/>
              </a:spcAft>
              <a:buSzPts val="2000"/>
              <a:buNone/>
            </a:pPr>
            <a:r>
              <a:rPr lang="en-US" sz="2400" b="1" dirty="0">
                <a:solidFill>
                  <a:srgbClr val="002060"/>
                </a:solidFill>
              </a:rPr>
              <a:t>Make conflict resolution the priority rather than winning or “being right”</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b="1" dirty="0">
              <a:solidFill>
                <a:srgbClr val="002060"/>
              </a:solidFill>
            </a:endParaRPr>
          </a:p>
          <a:p>
            <a:pPr marL="228600" lvl="0" indent="-228600" algn="just" rtl="0">
              <a:lnSpc>
                <a:spcPct val="120000"/>
              </a:lnSpc>
              <a:spcBef>
                <a:spcPts val="1000"/>
              </a:spcBef>
              <a:spcAft>
                <a:spcPts val="0"/>
              </a:spcAft>
              <a:buSzPts val="2000"/>
              <a:buChar char="•"/>
            </a:pPr>
            <a:r>
              <a:rPr lang="en-US" sz="2400" b="1" dirty="0">
                <a:solidFill>
                  <a:srgbClr val="002060"/>
                </a:solidFill>
              </a:rPr>
              <a:t> </a:t>
            </a:r>
            <a:r>
              <a:rPr lang="en-US" sz="2400" dirty="0">
                <a:solidFill>
                  <a:srgbClr val="002060"/>
                </a:solidFill>
              </a:rPr>
              <a:t>Maintaining and strengthening the relationship, rather than “winning” the argument, should always be your first priority. </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Focus on the present, focus on what you can do in the here and how to solve the problem. </a:t>
            </a:r>
            <a:endParaRPr sz="2800" dirty="0">
              <a:solidFill>
                <a:srgbClr val="002060"/>
              </a:solidFill>
            </a:endParaRPr>
          </a:p>
          <a:p>
            <a:pPr marL="228600" lvl="0" indent="-76200" algn="just" rtl="0">
              <a:lnSpc>
                <a:spcPct val="120000"/>
              </a:lnSpc>
              <a:spcBef>
                <a:spcPts val="1000"/>
              </a:spcBef>
              <a:spcAft>
                <a:spcPts val="0"/>
              </a:spcAft>
              <a:buSzPts val="2400"/>
              <a:buNone/>
            </a:pPr>
            <a:endParaRPr sz="2800" dirty="0">
              <a:solidFill>
                <a:srgbClr val="002060"/>
              </a:solidFill>
              <a:highlight>
                <a:srgbClr val="F5FAA4"/>
              </a:highlight>
            </a:endParaRPr>
          </a:p>
        </p:txBody>
      </p:sp>
      <p:pic>
        <p:nvPicPr>
          <p:cNvPr id="2" name="Picture 1">
            <a:extLst>
              <a:ext uri="{FF2B5EF4-FFF2-40B4-BE49-F238E27FC236}">
                <a16:creationId xmlns:a16="http://schemas.microsoft.com/office/drawing/2014/main" id="{ECE5908C-AF22-1675-ABB8-B784311748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CBD5DCE6-7F7E-FAA2-F587-A6B91C17E63A}"/>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4F48BFE-F1D2-F81C-8A26-E364FC19ABF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0D83C39-B222-FDAE-30FB-CE43B6932DC0}"/>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007A455E-CAB6-0A16-806E-57A4CAC2DDDC}"/>
              </a:ext>
            </a:extLst>
          </p:cNvPr>
          <p:cNvPicPr>
            <a:picLocks noChangeAspect="1"/>
          </p:cNvPicPr>
          <p:nvPr/>
        </p:nvPicPr>
        <p:blipFill>
          <a:blip r:embed="rId6"/>
          <a:stretch>
            <a:fillRect/>
          </a:stretch>
        </p:blipFill>
        <p:spPr>
          <a:xfrm>
            <a:off x="-108036" y="0"/>
            <a:ext cx="9533101" cy="1610200"/>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526"/>
        <p:cNvGrpSpPr/>
        <p:nvPr/>
      </p:nvGrpSpPr>
      <p:grpSpPr>
        <a:xfrm>
          <a:off x="0" y="0"/>
          <a:ext cx="0" cy="0"/>
          <a:chOff x="0" y="0"/>
          <a:chExt cx="0" cy="0"/>
        </a:xfrm>
      </p:grpSpPr>
      <p:pic>
        <p:nvPicPr>
          <p:cNvPr id="2" name="Picture 1">
            <a:extLst>
              <a:ext uri="{FF2B5EF4-FFF2-40B4-BE49-F238E27FC236}">
                <a16:creationId xmlns:a16="http://schemas.microsoft.com/office/drawing/2014/main" id="{8EE67547-90A7-E1B5-0D66-B8F944A5E0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56F526AB-F798-1E1A-1214-450F6F3C84A4}"/>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88D18F6-74CB-6190-25AD-FDB1E0A4260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750D81F-196C-C764-956D-54A7CEF18159}"/>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0FE87F6-F42C-32F7-8E98-87D8CAA82B85}"/>
              </a:ext>
            </a:extLst>
          </p:cNvPr>
          <p:cNvPicPr>
            <a:picLocks noChangeAspect="1"/>
          </p:cNvPicPr>
          <p:nvPr/>
        </p:nvPicPr>
        <p:blipFill>
          <a:blip r:embed="rId6"/>
          <a:stretch>
            <a:fillRect/>
          </a:stretch>
        </p:blipFill>
        <p:spPr>
          <a:xfrm>
            <a:off x="-108036" y="0"/>
            <a:ext cx="11053790" cy="4009292"/>
          </a:xfrm>
          <a:prstGeom prst="rect">
            <a:avLst/>
          </a:prstGeom>
        </p:spPr>
      </p:pic>
      <p:sp>
        <p:nvSpPr>
          <p:cNvPr id="7" name="TextBox 6">
            <a:extLst>
              <a:ext uri="{FF2B5EF4-FFF2-40B4-BE49-F238E27FC236}">
                <a16:creationId xmlns:a16="http://schemas.microsoft.com/office/drawing/2014/main" id="{59E480CB-493F-37D9-52A1-ADCD8C4D9B5E}"/>
              </a:ext>
            </a:extLst>
          </p:cNvPr>
          <p:cNvSpPr txBox="1"/>
          <p:nvPr/>
        </p:nvSpPr>
        <p:spPr>
          <a:xfrm>
            <a:off x="2832351" y="1134333"/>
            <a:ext cx="7457491"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7.12 Summary and Conclusions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534"/>
        <p:cNvGrpSpPr/>
        <p:nvPr/>
      </p:nvGrpSpPr>
      <p:grpSpPr>
        <a:xfrm>
          <a:off x="0" y="0"/>
          <a:ext cx="0" cy="0"/>
          <a:chOff x="0" y="0"/>
          <a:chExt cx="0" cy="0"/>
        </a:xfrm>
      </p:grpSpPr>
      <p:sp>
        <p:nvSpPr>
          <p:cNvPr id="538" name="Google Shape;538;p49"/>
          <p:cNvSpPr txBox="1"/>
          <p:nvPr/>
        </p:nvSpPr>
        <p:spPr>
          <a:xfrm>
            <a:off x="130614" y="1896915"/>
            <a:ext cx="11622418" cy="4523813"/>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120000"/>
              </a:lnSpc>
              <a:spcBef>
                <a:spcPts val="0"/>
              </a:spcBef>
              <a:spcAft>
                <a:spcPts val="0"/>
              </a:spcAft>
              <a:buClr>
                <a:schemeClr val="accent1"/>
              </a:buClr>
              <a:buSzPct val="100000"/>
              <a:buFont typeface="Arial"/>
              <a:buChar char="•"/>
            </a:pPr>
            <a:r>
              <a:rPr lang="en-US" sz="2000" b="1" dirty="0">
                <a:solidFill>
                  <a:srgbClr val="002060"/>
                </a:solidFill>
                <a:latin typeface="Century Gothic"/>
                <a:ea typeface="Century Gothic"/>
                <a:cs typeface="Century Gothic"/>
                <a:sym typeface="Century Gothic"/>
              </a:rPr>
              <a:t>Conflict </a:t>
            </a:r>
            <a:r>
              <a:rPr lang="en-US" sz="2000" dirty="0">
                <a:solidFill>
                  <a:srgbClr val="002060"/>
                </a:solidFill>
                <a:latin typeface="Century Gothic"/>
                <a:ea typeface="Century Gothic"/>
                <a:cs typeface="Century Gothic"/>
                <a:sym typeface="Century Gothic"/>
              </a:rPr>
              <a:t>is a natural ingredient in every organization.</a:t>
            </a:r>
            <a:endParaRPr sz="2000" dirty="0">
              <a:solidFill>
                <a:srgbClr val="002060"/>
              </a:solidFill>
              <a:latin typeface="Century Gothic"/>
              <a:ea typeface="Century Gothic"/>
              <a:cs typeface="Century Gothic"/>
              <a:sym typeface="Century Gothic"/>
            </a:endParaRPr>
          </a:p>
          <a:p>
            <a:pPr marL="228600" marR="0" lvl="0" indent="-228600" algn="l" rtl="0">
              <a:lnSpc>
                <a:spcPct val="120000"/>
              </a:lnSpc>
              <a:spcBef>
                <a:spcPts val="1000"/>
              </a:spcBef>
              <a:spcAft>
                <a:spcPts val="0"/>
              </a:spcAft>
              <a:buClr>
                <a:schemeClr val="accent1"/>
              </a:buClr>
              <a:buSzPct val="100000"/>
              <a:buFont typeface="Arial"/>
              <a:buChar char="•"/>
            </a:pPr>
            <a:r>
              <a:rPr lang="en-US" sz="2000" dirty="0">
                <a:solidFill>
                  <a:srgbClr val="002060"/>
                </a:solidFill>
                <a:latin typeface="Century Gothic"/>
                <a:ea typeface="Century Gothic"/>
                <a:cs typeface="Century Gothic"/>
                <a:sym typeface="Century Gothic"/>
              </a:rPr>
              <a:t>The ability to manage conflict is considered to be </a:t>
            </a:r>
            <a:r>
              <a:rPr lang="en-US" sz="2000" b="1" dirty="0">
                <a:solidFill>
                  <a:srgbClr val="002060"/>
                </a:solidFill>
                <a:latin typeface="Century Gothic"/>
                <a:ea typeface="Century Gothic"/>
                <a:cs typeface="Century Gothic"/>
                <a:sym typeface="Century Gothic"/>
              </a:rPr>
              <a:t>a core leadership competence</a:t>
            </a:r>
            <a:r>
              <a:rPr lang="en-US" sz="2000" dirty="0">
                <a:solidFill>
                  <a:srgbClr val="002060"/>
                </a:solidFill>
                <a:latin typeface="Century Gothic"/>
                <a:ea typeface="Century Gothic"/>
                <a:cs typeface="Century Gothic"/>
                <a:sym typeface="Century Gothic"/>
              </a:rPr>
              <a:t> and can help project teams to grow and advance.</a:t>
            </a:r>
            <a:endParaRPr sz="2000" dirty="0">
              <a:solidFill>
                <a:srgbClr val="002060"/>
              </a:solidFill>
              <a:latin typeface="Century Gothic"/>
              <a:ea typeface="Century Gothic"/>
              <a:cs typeface="Century Gothic"/>
              <a:sym typeface="Century Gothic"/>
            </a:endParaRPr>
          </a:p>
          <a:p>
            <a:pPr marL="228600" marR="0" lvl="0" indent="-228600" algn="l" rtl="0">
              <a:lnSpc>
                <a:spcPct val="120000"/>
              </a:lnSpc>
              <a:spcBef>
                <a:spcPts val="1000"/>
              </a:spcBef>
              <a:spcAft>
                <a:spcPts val="0"/>
              </a:spcAft>
              <a:buClr>
                <a:schemeClr val="accent1"/>
              </a:buClr>
              <a:buSzPct val="100000"/>
              <a:buFont typeface="Arial"/>
              <a:buChar char="•"/>
            </a:pPr>
            <a:r>
              <a:rPr lang="en-US" sz="2000" dirty="0">
                <a:solidFill>
                  <a:srgbClr val="002060"/>
                </a:solidFill>
                <a:latin typeface="Century Gothic"/>
                <a:ea typeface="Century Gothic"/>
                <a:cs typeface="Century Gothic"/>
                <a:sym typeface="Century Gothic"/>
              </a:rPr>
              <a:t>The workplace can become </a:t>
            </a:r>
            <a:r>
              <a:rPr lang="en-US" sz="2000" b="1" dirty="0">
                <a:solidFill>
                  <a:srgbClr val="002060"/>
                </a:solidFill>
                <a:latin typeface="Century Gothic"/>
                <a:ea typeface="Century Gothic"/>
                <a:cs typeface="Century Gothic"/>
                <a:sym typeface="Century Gothic"/>
              </a:rPr>
              <a:t>a toxic environment when leaders allow conflict to fester rather than confront it head-on.  </a:t>
            </a:r>
            <a:endParaRPr sz="2000" b="1" dirty="0">
              <a:solidFill>
                <a:srgbClr val="002060"/>
              </a:solidFill>
              <a:latin typeface="Century Gothic"/>
              <a:ea typeface="Century Gothic"/>
              <a:cs typeface="Century Gothic"/>
              <a:sym typeface="Century Gothic"/>
            </a:endParaRPr>
          </a:p>
          <a:p>
            <a:pPr marL="228600" marR="0" lvl="0" indent="-228600" algn="l" rtl="0">
              <a:lnSpc>
                <a:spcPct val="120000"/>
              </a:lnSpc>
              <a:spcBef>
                <a:spcPts val="1000"/>
              </a:spcBef>
              <a:spcAft>
                <a:spcPts val="0"/>
              </a:spcAft>
              <a:buClr>
                <a:schemeClr val="accent1"/>
              </a:buClr>
              <a:buSzPct val="100000"/>
              <a:buFont typeface="Arial"/>
              <a:buChar char="•"/>
            </a:pPr>
            <a:r>
              <a:rPr lang="en-US" sz="2000" dirty="0">
                <a:solidFill>
                  <a:srgbClr val="002060"/>
                </a:solidFill>
                <a:latin typeface="Century Gothic"/>
                <a:ea typeface="Century Gothic"/>
                <a:cs typeface="Century Gothic"/>
                <a:sym typeface="Century Gothic"/>
              </a:rPr>
              <a:t>Based on research by </a:t>
            </a:r>
            <a:r>
              <a:rPr lang="en-US" sz="2000" dirty="0" err="1">
                <a:solidFill>
                  <a:srgbClr val="002060"/>
                </a:solidFill>
                <a:latin typeface="Century Gothic"/>
                <a:ea typeface="Century Gothic"/>
                <a:cs typeface="Century Gothic"/>
                <a:sym typeface="Century Gothic"/>
              </a:rPr>
              <a:t>Thamhain</a:t>
            </a:r>
            <a:r>
              <a:rPr lang="en-US" sz="2000" dirty="0">
                <a:solidFill>
                  <a:srgbClr val="002060"/>
                </a:solidFill>
                <a:latin typeface="Century Gothic"/>
                <a:ea typeface="Century Gothic"/>
                <a:cs typeface="Century Gothic"/>
                <a:sym typeface="Century Gothic"/>
              </a:rPr>
              <a:t> and </a:t>
            </a:r>
            <a:r>
              <a:rPr lang="en-US" sz="2000" dirty="0" err="1">
                <a:solidFill>
                  <a:srgbClr val="002060"/>
                </a:solidFill>
                <a:latin typeface="Century Gothic"/>
                <a:ea typeface="Century Gothic"/>
                <a:cs typeface="Century Gothic"/>
                <a:sym typeface="Century Gothic"/>
              </a:rPr>
              <a:t>Wilemon</a:t>
            </a:r>
            <a:r>
              <a:rPr lang="en-US" sz="2000" dirty="0">
                <a:solidFill>
                  <a:srgbClr val="002060"/>
                </a:solidFill>
                <a:latin typeface="Century Gothic"/>
                <a:ea typeface="Century Gothic"/>
                <a:cs typeface="Century Gothic"/>
                <a:sym typeface="Century Gothic"/>
              </a:rPr>
              <a:t> (1975), there are seven major sources of project conflict and team disagreements.</a:t>
            </a:r>
            <a:endParaRPr sz="2000" dirty="0">
              <a:solidFill>
                <a:srgbClr val="002060"/>
              </a:solidFill>
              <a:latin typeface="Century Gothic"/>
              <a:ea typeface="Century Gothic"/>
              <a:cs typeface="Century Gothic"/>
              <a:sym typeface="Century Gothic"/>
            </a:endParaRPr>
          </a:p>
          <a:p>
            <a:pPr marL="228600" marR="0" lvl="0" indent="-228600" algn="l" rtl="0">
              <a:lnSpc>
                <a:spcPct val="120000"/>
              </a:lnSpc>
              <a:spcBef>
                <a:spcPts val="1000"/>
              </a:spcBef>
              <a:spcAft>
                <a:spcPts val="0"/>
              </a:spcAft>
              <a:buClr>
                <a:schemeClr val="accent1"/>
              </a:buClr>
              <a:buSzPct val="100000"/>
              <a:buFont typeface="Arial"/>
              <a:buChar char="•"/>
            </a:pPr>
            <a:r>
              <a:rPr lang="en-US" sz="2000" dirty="0">
                <a:solidFill>
                  <a:srgbClr val="002060"/>
                </a:solidFill>
                <a:latin typeface="Century Gothic"/>
                <a:ea typeface="Century Gothic"/>
                <a:cs typeface="Century Gothic"/>
                <a:sym typeface="Century Gothic"/>
              </a:rPr>
              <a:t>conflict-resolution techniques.</a:t>
            </a:r>
            <a:endParaRPr sz="2000" dirty="0">
              <a:solidFill>
                <a:srgbClr val="002060"/>
              </a:solidFill>
              <a:latin typeface="Century Gothic"/>
              <a:ea typeface="Century Gothic"/>
              <a:cs typeface="Century Gothic"/>
              <a:sym typeface="Century Gothic"/>
            </a:endParaRPr>
          </a:p>
          <a:p>
            <a:pPr marL="228600" marR="0" lvl="0" indent="-228600" algn="l" rtl="0">
              <a:lnSpc>
                <a:spcPct val="120000"/>
              </a:lnSpc>
              <a:spcBef>
                <a:spcPts val="1000"/>
              </a:spcBef>
              <a:spcAft>
                <a:spcPts val="0"/>
              </a:spcAft>
              <a:buClr>
                <a:schemeClr val="accent1"/>
              </a:buClr>
              <a:buSzPct val="100000"/>
              <a:buFont typeface="Arial"/>
              <a:buChar char="•"/>
            </a:pPr>
            <a:r>
              <a:rPr lang="en-US" sz="2000" dirty="0">
                <a:solidFill>
                  <a:srgbClr val="002060"/>
                </a:solidFill>
                <a:latin typeface="Century Gothic"/>
                <a:ea typeface="Century Gothic"/>
                <a:cs typeface="Century Gothic"/>
                <a:sym typeface="Century Gothic"/>
              </a:rPr>
              <a:t>Leaders’ Keys To Resolving Conflict.</a:t>
            </a:r>
            <a:endParaRPr sz="18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C710CB2A-4A52-FE88-953F-F4A3B6F662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977621"/>
            <a:ext cx="981747" cy="880379"/>
          </a:xfrm>
          <a:prstGeom prst="rect">
            <a:avLst/>
          </a:prstGeom>
        </p:spPr>
      </p:pic>
      <p:pic>
        <p:nvPicPr>
          <p:cNvPr id="3" name="Picture 2">
            <a:extLst>
              <a:ext uri="{FF2B5EF4-FFF2-40B4-BE49-F238E27FC236}">
                <a16:creationId xmlns:a16="http://schemas.microsoft.com/office/drawing/2014/main" id="{9F4E8ABC-6ECC-5C68-2FD6-79818088D754}"/>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03E2CB6-640A-CF9F-7274-DBEEBF519FF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0E36AD9-465F-E3EE-1698-DE11A9004AAB}"/>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4FB72A4-F809-F15F-7B8C-B23044FAFD49}"/>
              </a:ext>
            </a:extLst>
          </p:cNvPr>
          <p:cNvPicPr>
            <a:picLocks noChangeAspect="1"/>
          </p:cNvPicPr>
          <p:nvPr/>
        </p:nvPicPr>
        <p:blipFill>
          <a:blip r:embed="rId6"/>
          <a:stretch>
            <a:fillRect/>
          </a:stretch>
        </p:blipFill>
        <p:spPr>
          <a:xfrm>
            <a:off x="11289" y="422"/>
            <a:ext cx="9533101" cy="1610200"/>
          </a:xfrm>
          <a:prstGeom prst="rect">
            <a:avLst/>
          </a:prstGeom>
        </p:spPr>
      </p:pic>
      <p:sp>
        <p:nvSpPr>
          <p:cNvPr id="7" name="TextBox 6">
            <a:extLst>
              <a:ext uri="{FF2B5EF4-FFF2-40B4-BE49-F238E27FC236}">
                <a16:creationId xmlns:a16="http://schemas.microsoft.com/office/drawing/2014/main" id="{2C001CEB-A8ED-F89F-D3F5-8C69BFCDA0FC}"/>
              </a:ext>
            </a:extLst>
          </p:cNvPr>
          <p:cNvSpPr txBox="1"/>
          <p:nvPr/>
        </p:nvSpPr>
        <p:spPr>
          <a:xfrm>
            <a:off x="2325914" y="543490"/>
            <a:ext cx="44839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Summary and Conclusions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sym typeface="Arial"/>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2334</Words>
  <Application>Microsoft Office PowerPoint</Application>
  <PresentationFormat>Widescreen</PresentationFormat>
  <Paragraphs>297</Paragraphs>
  <Slides>49</Slides>
  <Notes>48</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49</vt:i4>
      </vt:variant>
    </vt:vector>
  </HeadingPairs>
  <TitlesOfParts>
    <vt:vector size="60" baseType="lpstr">
      <vt:lpstr>Noto Sans Symbols</vt:lpstr>
      <vt:lpstr>Calibri Light</vt:lpstr>
      <vt:lpstr>Wingdings</vt:lpstr>
      <vt:lpstr>Arial</vt:lpstr>
      <vt:lpstr>Calibri</vt:lpstr>
      <vt:lpstr>Helvetica Neue</vt:lpstr>
      <vt:lpstr>Tajawal Medium</vt:lpstr>
      <vt:lpstr>Century Gothic</vt:lpstr>
      <vt:lpstr>Gallery</vt:lpstr>
      <vt:lpstr>2_Office Theme</vt:lpstr>
      <vt:lpstr>1_Gallery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According to Thamhain and Wilemon (1975), the seven major sources of project conflict and team disagreements are (sorted by significance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Whatever conflict we have, there are only three types of conflict resolutions:</vt:lpstr>
      <vt:lpstr>Comparing the conflict strategies from the one side and the conflict resolutions from the other side, we have the following two-dimensions table: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monaalshry</cp:lastModifiedBy>
  <cp:revision>9</cp:revision>
  <dcterms:created xsi:type="dcterms:W3CDTF">2020-10-15T07:04:09Z</dcterms:created>
  <dcterms:modified xsi:type="dcterms:W3CDTF">2023-03-11T17:17:52Z</dcterms:modified>
</cp:coreProperties>
</file>