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3" r:id="rId5"/>
    <p:sldMasterId id="2147483665" r:id="rId6"/>
  </p:sldMasterIdLst>
  <p:notesMasterIdLst>
    <p:notesMasterId r:id="rId53"/>
  </p:notesMasterIdLst>
  <p:sldIdLst>
    <p:sldId id="507" r:id="rId7"/>
    <p:sldId id="539" r:id="rId8"/>
    <p:sldId id="767" r:id="rId9"/>
    <p:sldId id="591" r:id="rId10"/>
    <p:sldId id="692" r:id="rId11"/>
    <p:sldId id="728" r:id="rId12"/>
    <p:sldId id="729" r:id="rId13"/>
    <p:sldId id="768" r:id="rId14"/>
    <p:sldId id="769" r:id="rId15"/>
    <p:sldId id="770" r:id="rId16"/>
    <p:sldId id="771" r:id="rId17"/>
    <p:sldId id="772" r:id="rId18"/>
    <p:sldId id="730" r:id="rId19"/>
    <p:sldId id="773" r:id="rId20"/>
    <p:sldId id="774" r:id="rId21"/>
    <p:sldId id="775" r:id="rId22"/>
    <p:sldId id="776" r:id="rId23"/>
    <p:sldId id="777" r:id="rId24"/>
    <p:sldId id="778" r:id="rId25"/>
    <p:sldId id="779" r:id="rId26"/>
    <p:sldId id="780" r:id="rId27"/>
    <p:sldId id="781" r:id="rId28"/>
    <p:sldId id="782" r:id="rId29"/>
    <p:sldId id="783" r:id="rId30"/>
    <p:sldId id="804" r:id="rId31"/>
    <p:sldId id="784" r:id="rId32"/>
    <p:sldId id="785" r:id="rId33"/>
    <p:sldId id="786" r:id="rId34"/>
    <p:sldId id="787" r:id="rId35"/>
    <p:sldId id="788" r:id="rId36"/>
    <p:sldId id="789" r:id="rId37"/>
    <p:sldId id="790" r:id="rId38"/>
    <p:sldId id="791" r:id="rId39"/>
    <p:sldId id="792" r:id="rId40"/>
    <p:sldId id="793" r:id="rId41"/>
    <p:sldId id="794" r:id="rId42"/>
    <p:sldId id="795" r:id="rId43"/>
    <p:sldId id="796" r:id="rId44"/>
    <p:sldId id="797" r:id="rId45"/>
    <p:sldId id="798" r:id="rId46"/>
    <p:sldId id="799" r:id="rId47"/>
    <p:sldId id="800" r:id="rId48"/>
    <p:sldId id="801" r:id="rId49"/>
    <p:sldId id="802" r:id="rId50"/>
    <p:sldId id="803" r:id="rId51"/>
    <p:sldId id="349" r:id="rId52"/>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4701BE-0B13-0A08-C7D8-F6C38C7CEF09}" v="1" dt="2024-08-16T15:57:00.0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447" autoAdjust="0"/>
  </p:normalViewPr>
  <p:slideViewPr>
    <p:cSldViewPr snapToGrid="0">
      <p:cViewPr>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microsoft.com/office/2015/10/relationships/revisionInfo" Target="revisionInfo.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Yousif" userId="S::mohammedyousif@midocean.edu.km::2dffb569-c68e-4859-aa95-7e6406347db6" providerId="AD" clId="Web-{794701BE-0B13-0A08-C7D8-F6C38C7CEF09}"/>
    <pc:docChg chg="modSld">
      <pc:chgData name="Mohammed Yousif" userId="S::mohammedyousif@midocean.edu.km::2dffb569-c68e-4859-aa95-7e6406347db6" providerId="AD" clId="Web-{794701BE-0B13-0A08-C7D8-F6C38C7CEF09}" dt="2024-08-16T15:57:00.074" v="0" actId="1076"/>
      <pc:docMkLst>
        <pc:docMk/>
      </pc:docMkLst>
      <pc:sldChg chg="modSp">
        <pc:chgData name="Mohammed Yousif" userId="S::mohammedyousif@midocean.edu.km::2dffb569-c68e-4859-aa95-7e6406347db6" providerId="AD" clId="Web-{794701BE-0B13-0A08-C7D8-F6C38C7CEF09}" dt="2024-08-16T15:57:00.074" v="0" actId="1076"/>
        <pc:sldMkLst>
          <pc:docMk/>
          <pc:sldMk cId="3760860457" sldId="507"/>
        </pc:sldMkLst>
        <pc:spChg chg="mod">
          <ac:chgData name="Mohammed Yousif" userId="S::mohammedyousif@midocean.edu.km::2dffb569-c68e-4859-aa95-7e6406347db6" providerId="AD" clId="Web-{794701BE-0B13-0A08-C7D8-F6C38C7CEF09}" dt="2024-08-16T15:57:00.074" v="0" actId="1076"/>
          <ac:spMkLst>
            <pc:docMk/>
            <pc:sldMk cId="3760860457" sldId="507"/>
            <ac:spMk id="614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8/16/2024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4" Type="http://schemas.microsoft.com/office/2007/relationships/hdphoto" Target="../media/hdphoto3.wdp"/></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8.xml"/><Relationship Id="rId4" Type="http://schemas.openxmlformats.org/officeDocument/2006/relationships/image" Target="../media/image14.jpeg"/></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9.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9" y="327886"/>
            <a:ext cx="8431212" cy="5031650"/>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81343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10</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659350" y="4202491"/>
            <a:ext cx="4245649" cy="1569660"/>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Outsourcing: Managing </a:t>
            </a:r>
          </a:p>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Interorganizational </a:t>
            </a:r>
          </a:p>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Relations</a:t>
            </a:r>
          </a:p>
        </p:txBody>
      </p:sp>
    </p:spTree>
    <p:extLst>
      <p:ext uri="{BB962C8B-B14F-4D97-AF65-F5344CB8AC3E}">
        <p14:creationId xmlns:p14="http://schemas.microsoft.com/office/powerpoint/2010/main" val="37608604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940085" y="1512497"/>
            <a:ext cx="7447755" cy="460382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Learning Objectives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10</a:t>
            </a:r>
          </a:p>
        </p:txBody>
      </p:sp>
      <p:sp>
        <p:nvSpPr>
          <p:cNvPr id="16391" name="TextBox 47"/>
          <p:cNvSpPr txBox="1">
            <a:spLocks noChangeArrowheads="1"/>
          </p:cNvSpPr>
          <p:nvPr/>
        </p:nvSpPr>
        <p:spPr bwMode="auto">
          <a:xfrm>
            <a:off x="2339314" y="1614488"/>
            <a:ext cx="6692926" cy="4199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buSzPts val="2800"/>
              <a:buFont typeface="+mj-lt"/>
              <a:buAutoNum type="arabicPeriod"/>
            </a:pPr>
            <a:r>
              <a:rPr lang="en-US" sz="2000" dirty="0"/>
              <a:t>Understand the advantages and disadvantages of outsourcing project work. </a:t>
            </a:r>
          </a:p>
          <a:p>
            <a:pPr marL="342900" indent="-342900" algn="just">
              <a:lnSpc>
                <a:spcPct val="150000"/>
              </a:lnSpc>
              <a:buSzPts val="2800"/>
              <a:buFont typeface="+mj-lt"/>
              <a:buAutoNum type="arabicPeriod"/>
            </a:pPr>
            <a:r>
              <a:rPr lang="en-US" sz="2000" dirty="0"/>
              <a:t>Describe the basic elements of a Request for Proposal (RFP). </a:t>
            </a:r>
          </a:p>
          <a:p>
            <a:pPr marL="342900" indent="-342900" algn="just">
              <a:lnSpc>
                <a:spcPct val="150000"/>
              </a:lnSpc>
              <a:buSzPts val="2800"/>
              <a:buFont typeface="+mj-lt"/>
              <a:buAutoNum type="arabicPeriod"/>
            </a:pPr>
            <a:r>
              <a:rPr lang="en-US" sz="2000" dirty="0"/>
              <a:t>Identify best practices for outsourcing project work. </a:t>
            </a:r>
          </a:p>
          <a:p>
            <a:pPr marL="342900" indent="-342900" algn="just">
              <a:lnSpc>
                <a:spcPct val="150000"/>
              </a:lnSpc>
              <a:buSzPts val="2800"/>
              <a:buFont typeface="+mj-lt"/>
              <a:buAutoNum type="arabicPeriod"/>
            </a:pPr>
            <a:r>
              <a:rPr lang="en-US" sz="2000" dirty="0"/>
              <a:t>Practice principled negotiation. </a:t>
            </a:r>
          </a:p>
          <a:p>
            <a:pPr marL="342900" indent="-342900" algn="just">
              <a:lnSpc>
                <a:spcPct val="150000"/>
              </a:lnSpc>
              <a:buSzPts val="2800"/>
              <a:buFont typeface="+mj-lt"/>
              <a:buAutoNum type="arabicPeriod"/>
            </a:pPr>
            <a:r>
              <a:rPr lang="en-US" sz="2000" dirty="0"/>
              <a:t>Describe the met-expectations model of customer satisfaction and its implications for working with customers on projects.</a:t>
            </a:r>
            <a:endParaRPr lang="en-US" altLang="en-US" sz="20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3348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53B840B0-0D81-E18E-8B4F-145F34A0E7FE}"/>
              </a:ext>
            </a:extLst>
          </p:cNvPr>
          <p:cNvPicPr>
            <a:picLocks noChangeAspect="1"/>
          </p:cNvPicPr>
          <p:nvPr/>
        </p:nvPicPr>
        <p:blipFill>
          <a:blip r:embed="rId3"/>
          <a:stretch>
            <a:fillRect/>
          </a:stretch>
        </p:blipFill>
        <p:spPr>
          <a:xfrm>
            <a:off x="9654989" y="1837782"/>
            <a:ext cx="2092194" cy="3818933"/>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940085" y="1512497"/>
            <a:ext cx="5994875" cy="288678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10</a:t>
            </a:r>
          </a:p>
        </p:txBody>
      </p:sp>
      <p:sp>
        <p:nvSpPr>
          <p:cNvPr id="16391" name="TextBox 47"/>
          <p:cNvSpPr txBox="1">
            <a:spLocks noChangeArrowheads="1"/>
          </p:cNvSpPr>
          <p:nvPr/>
        </p:nvSpPr>
        <p:spPr bwMode="auto">
          <a:xfrm>
            <a:off x="2339314" y="1614488"/>
            <a:ext cx="5047006" cy="2352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buSzPts val="2800"/>
              <a:buFont typeface="+mj-lt"/>
              <a:buAutoNum type="arabicPeriod"/>
            </a:pPr>
            <a:r>
              <a:rPr lang="en-US" sz="2000" dirty="0"/>
              <a:t>Outsourcing Project Work.</a:t>
            </a:r>
          </a:p>
          <a:p>
            <a:pPr marL="342900" indent="-342900" algn="just">
              <a:lnSpc>
                <a:spcPct val="150000"/>
              </a:lnSpc>
              <a:buSzPts val="2800"/>
              <a:buFont typeface="+mj-lt"/>
              <a:buAutoNum type="arabicPeriod"/>
            </a:pPr>
            <a:r>
              <a:rPr lang="en-US" sz="2000" dirty="0"/>
              <a:t>Request for Proposal (RFP).</a:t>
            </a:r>
          </a:p>
          <a:p>
            <a:pPr marL="342900" indent="-342900" algn="just">
              <a:lnSpc>
                <a:spcPct val="150000"/>
              </a:lnSpc>
              <a:buSzPts val="2800"/>
              <a:buFont typeface="+mj-lt"/>
              <a:buAutoNum type="arabicPeriod"/>
            </a:pPr>
            <a:r>
              <a:rPr lang="en-US" sz="2000" dirty="0"/>
              <a:t>Best Practices in Outsourcing Project Work.</a:t>
            </a:r>
          </a:p>
          <a:p>
            <a:pPr marL="342900" indent="-342900" algn="just">
              <a:lnSpc>
                <a:spcPct val="150000"/>
              </a:lnSpc>
              <a:buSzPts val="2800"/>
              <a:buFont typeface="+mj-lt"/>
              <a:buAutoNum type="arabicPeriod"/>
            </a:pPr>
            <a:r>
              <a:rPr lang="en-US" sz="2000" dirty="0"/>
              <a:t>The Art of Negotiating.</a:t>
            </a:r>
          </a:p>
          <a:p>
            <a:pPr marL="342900" indent="-342900" algn="just">
              <a:lnSpc>
                <a:spcPct val="150000"/>
              </a:lnSpc>
              <a:buSzPts val="2800"/>
              <a:buFont typeface="+mj-lt"/>
              <a:buAutoNum type="arabicPeriod"/>
            </a:pPr>
            <a:r>
              <a:rPr lang="en-US" sz="2000" dirty="0"/>
              <a:t>A Note on Managing Customer Relation</a:t>
            </a:r>
            <a:endParaRPr lang="en-US" altLang="en-US" sz="20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3348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Managing Remote Teams: Top 4 Tips for Success">
            <a:extLst>
              <a:ext uri="{FF2B5EF4-FFF2-40B4-BE49-F238E27FC236}">
                <a16:creationId xmlns:a16="http://schemas.microsoft.com/office/drawing/2014/main" id="{D420BD34-E0A1-64CD-5783-D9701CA04A1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8756490" y="1598613"/>
            <a:ext cx="2990850" cy="4410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78014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7097677" cy="395625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5885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10.1 Outsourcing Project Work</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04570" y="1571780"/>
            <a:ext cx="6358230" cy="349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term outsourcing has traditionally been applied to the transferring of business functions or processes (e.g., customer support, IT, accounting) to other, often foreign companies. </a:t>
            </a:r>
          </a:p>
          <a:p>
            <a:pPr marL="342900" indent="-342900" algn="just">
              <a:spcAft>
                <a:spcPts val="600"/>
              </a:spcAft>
              <a:buFont typeface="Arial" panose="020B0604020202020204" pitchFamily="34" charset="0"/>
              <a:buChar char="•"/>
            </a:pPr>
            <a:r>
              <a:rPr lang="en-US" sz="2400" dirty="0"/>
              <a:t>For example, when you call your Internet provider to solve a technical problem you are likely to talk to a technician in Bangalore, India, or Bucharest, Romania.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4ACE6615-AEDE-44BC-810A-F261AA178839}"/>
              </a:ext>
            </a:extLst>
          </p:cNvPr>
          <p:cNvPicPr>
            <a:picLocks noChangeAspect="1"/>
          </p:cNvPicPr>
          <p:nvPr/>
        </p:nvPicPr>
        <p:blipFill>
          <a:blip r:embed="rId3"/>
          <a:stretch>
            <a:fillRect/>
          </a:stretch>
        </p:blipFill>
        <p:spPr>
          <a:xfrm>
            <a:off x="8008303" y="1585912"/>
            <a:ext cx="3870960" cy="3686175"/>
          </a:xfrm>
          <a:prstGeom prst="rect">
            <a:avLst/>
          </a:prstGeom>
        </p:spPr>
      </p:pic>
    </p:spTree>
    <p:extLst>
      <p:ext uri="{BB962C8B-B14F-4D97-AF65-F5344CB8AC3E}">
        <p14:creationId xmlns:p14="http://schemas.microsoft.com/office/powerpoint/2010/main" val="18065457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28542"/>
            <a:ext cx="6863997" cy="38576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04570" y="1571780"/>
            <a:ext cx="639887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Outsourcing is now being applied to contracting significant chunks of project work. </a:t>
            </a:r>
          </a:p>
          <a:p>
            <a:pPr marL="342900" indent="-342900" algn="just">
              <a:spcAft>
                <a:spcPts val="600"/>
              </a:spcAft>
              <a:buFont typeface="Arial" panose="020B0604020202020204" pitchFamily="34" charset="0"/>
              <a:buChar char="•"/>
            </a:pPr>
            <a:r>
              <a:rPr lang="en-US" sz="2400" dirty="0"/>
              <a:t>For example, Apple and Motorola work closely with manufacturers in China to develop next-generation smartphones. </a:t>
            </a:r>
          </a:p>
          <a:p>
            <a:pPr marL="342900" indent="-342900" algn="just">
              <a:spcAft>
                <a:spcPts val="600"/>
              </a:spcAft>
              <a:buFont typeface="Arial" panose="020B0604020202020204" pitchFamily="34" charset="0"/>
              <a:buChar char="•"/>
            </a:pPr>
            <a:r>
              <a:rPr lang="en-US" sz="2400" dirty="0"/>
              <a:t>Toyota and DaimlerChrysler collaborate with suppliers to develop new automobile platforms.</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10 Team Management Skills Every Leader ...">
            <a:extLst>
              <a:ext uri="{FF2B5EF4-FFF2-40B4-BE49-F238E27FC236}">
                <a16:creationId xmlns:a16="http://schemas.microsoft.com/office/drawing/2014/main" id="{4F07D045-0891-94D6-78F8-615CD0574CB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7904480" y="1493021"/>
            <a:ext cx="3974783" cy="37287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2074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1"/>
            <a:ext cx="7920637" cy="463785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04570" y="1571780"/>
            <a:ext cx="7445350"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shift toward outsourcing is readily apparent in the film industry. </a:t>
            </a:r>
          </a:p>
          <a:p>
            <a:pPr marL="342900" indent="-342900" algn="just">
              <a:spcAft>
                <a:spcPts val="600"/>
              </a:spcAft>
              <a:buFont typeface="Arial" panose="020B0604020202020204" pitchFamily="34" charset="0"/>
              <a:buChar char="•"/>
            </a:pPr>
            <a:r>
              <a:rPr lang="en-US" sz="2400" dirty="0"/>
              <a:t>During the golden era of Hollywood, huge, vertically integrated corporations made movies. </a:t>
            </a:r>
          </a:p>
          <a:p>
            <a:pPr marL="342900" indent="-342900" algn="just">
              <a:spcAft>
                <a:spcPts val="600"/>
              </a:spcAft>
              <a:buFont typeface="Arial" panose="020B0604020202020204" pitchFamily="34" charset="0"/>
              <a:buChar char="•"/>
            </a:pPr>
            <a:r>
              <a:rPr lang="en-US" sz="2400" dirty="0"/>
              <a:t>Studios such as MGM, Warner Brothers, and 20th Century–Fox owned large movie lots and employed thousands of full-time specialists—set designers, camera people, film editors, and directors. </a:t>
            </a:r>
          </a:p>
          <a:p>
            <a:pPr marL="342900" indent="-342900" algn="just">
              <a:spcAft>
                <a:spcPts val="600"/>
              </a:spcAft>
              <a:buFont typeface="Arial" panose="020B0604020202020204" pitchFamily="34" charset="0"/>
              <a:buChar char="•"/>
            </a:pPr>
            <a:r>
              <a:rPr lang="en-US" sz="2400" dirty="0"/>
              <a:t>Star actors like Humphrey Bogart and Marilyn Monroe were signed to exclusive studio contracts for a set number of films (e.g., six films over three years).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984EE8E-E8DB-ACF3-4BE0-FA480DBBE07C}"/>
              </a:ext>
            </a:extLst>
          </p:cNvPr>
          <p:cNvPicPr>
            <a:picLocks noChangeAspect="1"/>
          </p:cNvPicPr>
          <p:nvPr/>
        </p:nvPicPr>
        <p:blipFill>
          <a:blip r:embed="rId3"/>
          <a:stretch>
            <a:fillRect/>
          </a:stretch>
        </p:blipFill>
        <p:spPr>
          <a:xfrm>
            <a:off x="9062344" y="1429540"/>
            <a:ext cx="2796599" cy="4229580"/>
          </a:xfrm>
          <a:prstGeom prst="rect">
            <a:avLst/>
          </a:prstGeom>
        </p:spPr>
      </p:pic>
    </p:spTree>
    <p:extLst>
      <p:ext uri="{BB962C8B-B14F-4D97-AF65-F5344CB8AC3E}">
        <p14:creationId xmlns:p14="http://schemas.microsoft.com/office/powerpoint/2010/main" val="19508489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44613"/>
            <a:ext cx="7117996" cy="4344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61223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Today, most movies are made by a collection of individuals and small companies who come together to make films project-by-project. </a:t>
            </a:r>
          </a:p>
          <a:p>
            <a:pPr marL="342900" indent="-342900" algn="just">
              <a:spcAft>
                <a:spcPts val="600"/>
              </a:spcAft>
              <a:buFont typeface="Arial" panose="020B0604020202020204" pitchFamily="34" charset="0"/>
              <a:buChar char="•"/>
            </a:pPr>
            <a:r>
              <a:rPr lang="en-US" sz="2400" dirty="0"/>
              <a:t>This structure allows each project to be staffed with the talent most suited to its demands rather than choosing from only those people the studio employs. </a:t>
            </a:r>
          </a:p>
          <a:p>
            <a:pPr marL="342900" indent="-342900" algn="just">
              <a:spcAft>
                <a:spcPts val="600"/>
              </a:spcAft>
              <a:buFont typeface="Arial" panose="020B0604020202020204" pitchFamily="34" charset="0"/>
              <a:buChar char="•"/>
            </a:pPr>
            <a:r>
              <a:rPr lang="en-US" sz="2400" dirty="0"/>
              <a:t>This same approach is being applied to the creation of new products and services. For example, see Figure (next slide).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270240" y="1645920"/>
            <a:ext cx="3639503"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31200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FD4C2FD-BC0D-78BA-3BED-A528E6E4B18F}"/>
              </a:ext>
            </a:extLst>
          </p:cNvPr>
          <p:cNvPicPr>
            <a:picLocks noChangeAspect="1"/>
          </p:cNvPicPr>
          <p:nvPr/>
        </p:nvPicPr>
        <p:blipFill rotWithShape="1">
          <a:blip r:embed="rId2"/>
          <a:srcRect l="21735"/>
          <a:stretch/>
        </p:blipFill>
        <p:spPr>
          <a:xfrm>
            <a:off x="1503680" y="944880"/>
            <a:ext cx="9702800" cy="5638800"/>
          </a:xfrm>
          <a:prstGeom prst="rect">
            <a:avLst/>
          </a:prstGeom>
          <a:ln>
            <a:noFill/>
          </a:ln>
          <a:effectLst>
            <a:outerShdw blurRad="292100" dist="139700" dir="2700000" algn="tl" rotWithShape="0">
              <a:srgbClr val="333333">
                <a:alpha val="65000"/>
              </a:srgbClr>
            </a:outerShdw>
          </a:effectLst>
        </p:spPr>
      </p:pic>
      <p:sp>
        <p:nvSpPr>
          <p:cNvPr id="4" name="TextBox 2">
            <a:extLst>
              <a:ext uri="{FF2B5EF4-FFF2-40B4-BE49-F238E27FC236}">
                <a16:creationId xmlns:a16="http://schemas.microsoft.com/office/drawing/2014/main" id="{B91AC60B-3D7D-B064-04F8-435F9502010C}"/>
              </a:ext>
            </a:extLst>
          </p:cNvPr>
          <p:cNvSpPr txBox="1">
            <a:spLocks noChangeArrowheads="1"/>
          </p:cNvSpPr>
          <p:nvPr/>
        </p:nvSpPr>
        <p:spPr bwMode="auto">
          <a:xfrm>
            <a:off x="4419600" y="305361"/>
            <a:ext cx="41181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Figure: Reclining Chair Project </a:t>
            </a:r>
            <a:endParaRPr lang="en-US" sz="2400" b="1" dirty="0">
              <a:solidFill>
                <a:srgbClr val="00B0F0"/>
              </a:solidFill>
              <a:sym typeface="Arial" panose="020B0604020202020204" pitchFamily="34" charset="0"/>
            </a:endParaRPr>
          </a:p>
        </p:txBody>
      </p:sp>
    </p:spTree>
    <p:extLst>
      <p:ext uri="{BB962C8B-B14F-4D97-AF65-F5344CB8AC3E}">
        <p14:creationId xmlns:p14="http://schemas.microsoft.com/office/powerpoint/2010/main" val="19921868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44613"/>
            <a:ext cx="7117996" cy="45685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82559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Figure.1 depicts a situation in which a zero-gravity reclining chair is being developed. </a:t>
            </a:r>
          </a:p>
          <a:p>
            <a:pPr marL="342900" indent="-342900" algn="just">
              <a:spcAft>
                <a:spcPts val="600"/>
              </a:spcAft>
              <a:buFont typeface="Arial" panose="020B0604020202020204" pitchFamily="34" charset="0"/>
              <a:buChar char="•"/>
            </a:pPr>
            <a:r>
              <a:rPr lang="en-US" sz="2400" dirty="0"/>
              <a:t>The genesis for the chair comes from a mechanical engineer who developed the idea in her garage. </a:t>
            </a:r>
          </a:p>
          <a:p>
            <a:pPr marL="342900" indent="-342900" algn="just">
              <a:spcAft>
                <a:spcPts val="600"/>
              </a:spcAft>
              <a:buFont typeface="Arial" panose="020B0604020202020204" pitchFamily="34" charset="0"/>
              <a:buChar char="•"/>
            </a:pPr>
            <a:r>
              <a:rPr lang="en-US" sz="2400" dirty="0"/>
              <a:t>The inventor negotiates a contract with a catalog firm to develop and manufacture the chair. </a:t>
            </a:r>
          </a:p>
          <a:p>
            <a:pPr marL="342900" indent="-342900" algn="just">
              <a:spcAft>
                <a:spcPts val="600"/>
              </a:spcAft>
              <a:buFont typeface="Arial" panose="020B0604020202020204" pitchFamily="34" charset="0"/>
              <a:buChar char="•"/>
            </a:pPr>
            <a:r>
              <a:rPr lang="en-US" sz="2400" dirty="0"/>
              <a:t>The catalog company in turn creates a project team of manufacturers, suppliers, and marketing firms to create the new chair. </a:t>
            </a:r>
          </a:p>
          <a:p>
            <a:pPr marL="342900" indent="-342900" algn="just">
              <a:spcAft>
                <a:spcPts val="600"/>
              </a:spcAft>
              <a:buFont typeface="Arial" panose="020B0604020202020204" pitchFamily="34" charset="0"/>
              <a:buChar char="•"/>
            </a:pPr>
            <a:r>
              <a:rPr lang="en-US" sz="2400" dirty="0"/>
              <a:t>Each participant adds requisite expertise to the project.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270240" y="1645920"/>
            <a:ext cx="3639503"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61692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44613"/>
            <a:ext cx="7117996" cy="4344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61223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catalog firm brings its brand name and distribution channels to the project. </a:t>
            </a:r>
          </a:p>
          <a:p>
            <a:pPr marL="342900" indent="-342900" algn="just">
              <a:spcAft>
                <a:spcPts val="600"/>
              </a:spcAft>
              <a:buFont typeface="Arial" panose="020B0604020202020204" pitchFamily="34" charset="0"/>
              <a:buChar char="•"/>
            </a:pPr>
            <a:r>
              <a:rPr lang="en-US" sz="2400" dirty="0"/>
              <a:t>Tool and die firms provide customized parts which are delivered to a manufacturing firm that will produce the chair. </a:t>
            </a:r>
          </a:p>
          <a:p>
            <a:pPr marL="342900" indent="-342900" algn="just">
              <a:spcAft>
                <a:spcPts val="600"/>
              </a:spcAft>
              <a:buFont typeface="Arial" panose="020B0604020202020204" pitchFamily="34" charset="0"/>
              <a:buChar char="•"/>
            </a:pPr>
            <a:r>
              <a:rPr lang="en-US" sz="2400" dirty="0"/>
              <a:t>Marketing firms refine the design, develop packaging, and test market potential names. </a:t>
            </a:r>
          </a:p>
          <a:p>
            <a:pPr marL="342900" indent="-342900" algn="just">
              <a:spcAft>
                <a:spcPts val="600"/>
              </a:spcAft>
              <a:buFont typeface="Arial" panose="020B0604020202020204" pitchFamily="34" charset="0"/>
              <a:buChar char="•"/>
            </a:pPr>
            <a:r>
              <a:rPr lang="en-US" sz="2400" dirty="0"/>
              <a:t>A project manager is assigned by the catalog firm to work with the inventor and the other parties to complete the project.</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270240" y="1645920"/>
            <a:ext cx="3639503"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5767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03973"/>
            <a:ext cx="6427116" cy="4344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22615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Many outsourced projects operate in a virtual environment in which people are linked by computers, faxes, computer-aided design systems, and video teleconferencing. </a:t>
            </a:r>
          </a:p>
          <a:p>
            <a:pPr marL="342900" indent="-342900" algn="just">
              <a:spcAft>
                <a:spcPts val="600"/>
              </a:spcAft>
              <a:buFont typeface="Arial" panose="020B0604020202020204" pitchFamily="34" charset="0"/>
              <a:buChar char="•"/>
            </a:pPr>
            <a:r>
              <a:rPr lang="en-US" sz="2400" dirty="0"/>
              <a:t>They rarely, if ever, see one another face-to-face. </a:t>
            </a:r>
          </a:p>
          <a:p>
            <a:pPr marL="342900" indent="-342900" algn="just">
              <a:spcAft>
                <a:spcPts val="600"/>
              </a:spcAft>
              <a:buFont typeface="Arial" panose="020B0604020202020204" pitchFamily="34" charset="0"/>
              <a:buChar char="•"/>
            </a:pPr>
            <a:r>
              <a:rPr lang="en-US" sz="2400" dirty="0"/>
              <a:t>On other projects, participants from different organizations work closely together, </a:t>
            </a:r>
          </a:p>
          <a:p>
            <a:pPr marL="342900" indent="-342900" algn="just">
              <a:spcAft>
                <a:spcPts val="600"/>
              </a:spcAft>
              <a:buFont typeface="Arial" panose="020B0604020202020204" pitchFamily="34" charset="0"/>
              <a:buChar char="•"/>
            </a:pPr>
            <a:r>
              <a:rPr lang="en-US" sz="2400" dirty="0"/>
              <a:t>for example, at a construction site or in shared office space.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813040" y="1645920"/>
            <a:ext cx="3802063" cy="3896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1985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44613"/>
            <a:ext cx="6589676" cy="4344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10.1 Outsourcing Project Work – Cont.</a:t>
            </a:r>
            <a:endParaRPr lang="en-US" sz="24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348260"/>
            <a:ext cx="6236310" cy="391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t>In either case, people come and go as services are needed, much as in a matrix structure, but they are not formal members of one organization, just technical experts who form a temporary alliance with an organization, fulfill their contractual obligations, and then move on to the next project.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Team Management - Atlantis Learning Hub">
            <a:extLst>
              <a:ext uri="{FF2B5EF4-FFF2-40B4-BE49-F238E27FC236}">
                <a16:creationId xmlns:a16="http://schemas.microsoft.com/office/drawing/2014/main" id="{FE0ECC35-D4D5-24DA-FEBA-29D49F30253D}"/>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813040" y="1645920"/>
            <a:ext cx="3802063" cy="3896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47657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95413"/>
            <a:ext cx="7280556" cy="34712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advantages of outsourcing project work:</a:t>
            </a:r>
          </a:p>
        </p:txBody>
      </p:sp>
      <p:sp>
        <p:nvSpPr>
          <p:cNvPr id="16391" name="TextBox 47"/>
          <p:cNvSpPr txBox="1">
            <a:spLocks noChangeArrowheads="1"/>
          </p:cNvSpPr>
          <p:nvPr/>
        </p:nvSpPr>
        <p:spPr bwMode="auto">
          <a:xfrm>
            <a:off x="835050" y="1683540"/>
            <a:ext cx="6988150" cy="283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1. Cost reduction: </a:t>
            </a:r>
          </a:p>
          <a:p>
            <a:pPr marL="342900" indent="-342900" algn="just">
              <a:spcAft>
                <a:spcPts val="600"/>
              </a:spcAft>
              <a:buFont typeface="Arial" panose="020B0604020202020204" pitchFamily="34" charset="0"/>
              <a:buChar char="•"/>
            </a:pPr>
            <a:r>
              <a:rPr lang="en-US" sz="2400" dirty="0"/>
              <a:t>Companies can secure competitive prices for contracted services, especially if the work can be outsourced offshore. </a:t>
            </a:r>
          </a:p>
          <a:p>
            <a:pPr marL="342900" indent="-342900" algn="just">
              <a:spcAft>
                <a:spcPts val="600"/>
              </a:spcAft>
              <a:buFont typeface="Arial" panose="020B0604020202020204" pitchFamily="34" charset="0"/>
              <a:buChar char="•"/>
            </a:pPr>
            <a:r>
              <a:rPr lang="en-US" sz="2400" dirty="0"/>
              <a:t>Furthermore, overhead costs are dramatically cut since the company no longer has to internally maintain the contracted services.</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575040" y="1395413"/>
            <a:ext cx="3029903"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1627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395413"/>
            <a:ext cx="8276236" cy="48631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advantages of outsourcing project work:</a:t>
            </a:r>
          </a:p>
        </p:txBody>
      </p:sp>
      <p:sp>
        <p:nvSpPr>
          <p:cNvPr id="16391" name="TextBox 47"/>
          <p:cNvSpPr txBox="1">
            <a:spLocks noChangeArrowheads="1"/>
          </p:cNvSpPr>
          <p:nvPr/>
        </p:nvSpPr>
        <p:spPr bwMode="auto">
          <a:xfrm>
            <a:off x="835050" y="1520980"/>
            <a:ext cx="786191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2. Faster project completion:</a:t>
            </a:r>
            <a:r>
              <a:rPr lang="en-US" sz="2400" dirty="0"/>
              <a:t> </a:t>
            </a:r>
          </a:p>
          <a:p>
            <a:pPr marL="342900" indent="-342900" algn="just">
              <a:spcAft>
                <a:spcPts val="600"/>
              </a:spcAft>
              <a:buFont typeface="Arial" panose="020B0604020202020204" pitchFamily="34" charset="0"/>
              <a:buChar char="•"/>
            </a:pPr>
            <a:r>
              <a:rPr lang="en-US" sz="2400" dirty="0"/>
              <a:t>Not only can work be done more cheaply, but it can also be done faster. </a:t>
            </a:r>
          </a:p>
          <a:p>
            <a:pPr marL="342900" indent="-342900" algn="just">
              <a:spcAft>
                <a:spcPts val="600"/>
              </a:spcAft>
              <a:buFont typeface="Arial" panose="020B0604020202020204" pitchFamily="34" charset="0"/>
              <a:buChar char="•"/>
            </a:pPr>
            <a:r>
              <a:rPr lang="en-US" sz="2400" dirty="0"/>
              <a:t>Competitive pricing means more resources for the dollar.</a:t>
            </a:r>
          </a:p>
          <a:p>
            <a:pPr marL="342900" indent="-342900" algn="just">
              <a:spcAft>
                <a:spcPts val="600"/>
              </a:spcAft>
              <a:buFont typeface="Arial" panose="020B0604020202020204" pitchFamily="34" charset="0"/>
              <a:buChar char="•"/>
            </a:pPr>
            <a:r>
              <a:rPr lang="en-US" sz="2400" dirty="0"/>
              <a:t>For example, you can hire three Indian software engineers for the price of one American software engineer. Furthermore, outsourcing can provide access to equipment that can accelerate completion of project tasks. </a:t>
            </a:r>
          </a:p>
          <a:p>
            <a:pPr marL="342900" indent="-342900" algn="just">
              <a:spcAft>
                <a:spcPts val="600"/>
              </a:spcAft>
              <a:buFont typeface="Arial" panose="020B0604020202020204" pitchFamily="34" charset="0"/>
              <a:buChar char="•"/>
            </a:pPr>
            <a:r>
              <a:rPr lang="en-US" sz="2400" dirty="0"/>
              <a:t>For example, by contracting a backhoe operator you are able to accomplish in four hours what it would take a landscaping crew four days to complete.</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9366250" y="1961900"/>
            <a:ext cx="261620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6727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762396" cy="373017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advantages of outsourcing project work:</a:t>
            </a:r>
          </a:p>
        </p:txBody>
      </p:sp>
      <p:sp>
        <p:nvSpPr>
          <p:cNvPr id="16391" name="TextBox 47"/>
          <p:cNvSpPr txBox="1">
            <a:spLocks noChangeArrowheads="1"/>
          </p:cNvSpPr>
          <p:nvPr/>
        </p:nvSpPr>
        <p:spPr bwMode="auto">
          <a:xfrm>
            <a:off x="835050" y="1520980"/>
            <a:ext cx="627695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3. High level of expertise:</a:t>
            </a:r>
            <a:r>
              <a:rPr lang="en-US" sz="2400" dirty="0"/>
              <a:t> </a:t>
            </a:r>
          </a:p>
          <a:p>
            <a:pPr marL="342900" indent="-342900" algn="just">
              <a:spcAft>
                <a:spcPts val="600"/>
              </a:spcAft>
              <a:buFont typeface="Arial" panose="020B0604020202020204" pitchFamily="34" charset="0"/>
              <a:buChar char="•"/>
            </a:pPr>
            <a:r>
              <a:rPr lang="en-US" sz="2400" dirty="0"/>
              <a:t>A high level of expertise and technology can be brought to bear on the project. </a:t>
            </a:r>
          </a:p>
          <a:p>
            <a:pPr marL="342900" indent="-342900" algn="just">
              <a:spcAft>
                <a:spcPts val="600"/>
              </a:spcAft>
              <a:buFont typeface="Arial" panose="020B0604020202020204" pitchFamily="34" charset="0"/>
              <a:buChar char="•"/>
            </a:pPr>
            <a:r>
              <a:rPr lang="en-US" sz="2400" dirty="0"/>
              <a:t>A company no longer has to keep up with technological advances. Instead, it can focus on developing its core competencies and hire firms with the know-how to work on relevant segments of the project.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004493" y="1395413"/>
            <a:ext cx="387477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9366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142636" cy="373017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advantages of outsourcing project work:</a:t>
            </a:r>
          </a:p>
        </p:txBody>
      </p:sp>
      <p:sp>
        <p:nvSpPr>
          <p:cNvPr id="16391" name="TextBox 47"/>
          <p:cNvSpPr txBox="1">
            <a:spLocks noChangeArrowheads="1"/>
          </p:cNvSpPr>
          <p:nvPr/>
        </p:nvSpPr>
        <p:spPr bwMode="auto">
          <a:xfrm>
            <a:off x="835050" y="1520980"/>
            <a:ext cx="554543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4. Flexibility:</a:t>
            </a:r>
            <a:r>
              <a:rPr lang="en-US" sz="2400" dirty="0"/>
              <a:t> </a:t>
            </a:r>
          </a:p>
          <a:p>
            <a:pPr marL="342900" indent="-342900" algn="just">
              <a:spcAft>
                <a:spcPts val="600"/>
              </a:spcAft>
              <a:buFont typeface="Arial" panose="020B0604020202020204" pitchFamily="34" charset="0"/>
              <a:buChar char="•"/>
            </a:pPr>
            <a:r>
              <a:rPr lang="en-US" sz="2400" dirty="0"/>
              <a:t>Organizations are no longer constrained by their own resources but can pursue a wide range of projects by combining their resources with talents of other companies. </a:t>
            </a:r>
          </a:p>
          <a:p>
            <a:pPr marL="342900" indent="-342900" algn="just">
              <a:spcAft>
                <a:spcPts val="600"/>
              </a:spcAft>
              <a:buFont typeface="Arial" panose="020B0604020202020204" pitchFamily="34" charset="0"/>
              <a:buChar char="•"/>
            </a:pPr>
            <a:r>
              <a:rPr lang="en-US" sz="2400" dirty="0"/>
              <a:t>Small companies can instantly go global by working with foreign partners.</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740015" y="1409220"/>
            <a:ext cx="387477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9798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630316" cy="38573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124550"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spcAft>
                <a:spcPts val="600"/>
              </a:spcAft>
              <a:buAutoNum type="arabicPeriod"/>
            </a:pPr>
            <a:r>
              <a:rPr lang="en-US" sz="2400" b="1" dirty="0"/>
              <a:t>Coordination breakdowns:</a:t>
            </a:r>
          </a:p>
          <a:p>
            <a:pPr marL="342900" indent="-342900" algn="just">
              <a:spcAft>
                <a:spcPts val="600"/>
              </a:spcAft>
              <a:buFont typeface="Arial" panose="020B0604020202020204" pitchFamily="34" charset="0"/>
              <a:buChar char="•"/>
            </a:pPr>
            <a:r>
              <a:rPr lang="en-US" sz="2400" dirty="0"/>
              <a:t>Coordination of professionals from different organizations can be challenging, especially if the project work requires close collaboration and mutual adjustment. </a:t>
            </a:r>
          </a:p>
          <a:p>
            <a:pPr marL="342900" indent="-342900" algn="just">
              <a:spcAft>
                <a:spcPts val="600"/>
              </a:spcAft>
              <a:buFont typeface="Arial" panose="020B0604020202020204" pitchFamily="34" charset="0"/>
              <a:buChar char="•"/>
            </a:pPr>
            <a:r>
              <a:rPr lang="en-US" sz="2400" dirty="0"/>
              <a:t>Breakdowns are exacerbated by physical separation with people working in different buildings, different cities, if not different countries.</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740015" y="1409220"/>
            <a:ext cx="387477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6238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853836" cy="40605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368390" cy="364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2. Loss of control:</a:t>
            </a:r>
            <a:r>
              <a:rPr lang="en-US" sz="2400" dirty="0"/>
              <a:t> </a:t>
            </a:r>
          </a:p>
          <a:p>
            <a:pPr marL="342900" indent="-342900" algn="just">
              <a:spcAft>
                <a:spcPts val="600"/>
              </a:spcAft>
              <a:buFont typeface="Arial" panose="020B0604020202020204" pitchFamily="34" charset="0"/>
              <a:buChar char="•"/>
            </a:pPr>
            <a:r>
              <a:rPr lang="en-US" sz="2400" dirty="0"/>
              <a:t>There is potential loss of control over the project. </a:t>
            </a:r>
          </a:p>
          <a:p>
            <a:pPr marL="342900" indent="-342900" algn="just">
              <a:spcAft>
                <a:spcPts val="600"/>
              </a:spcAft>
              <a:buFont typeface="Arial" panose="020B0604020202020204" pitchFamily="34" charset="0"/>
              <a:buChar char="•"/>
            </a:pPr>
            <a:r>
              <a:rPr lang="en-US" sz="2400" dirty="0"/>
              <a:t>The core team depends on other organizations that they have no direct authority over. </a:t>
            </a:r>
          </a:p>
          <a:p>
            <a:pPr marL="342900" indent="-342900" algn="just">
              <a:spcAft>
                <a:spcPts val="600"/>
              </a:spcAft>
              <a:buFont typeface="Arial" panose="020B0604020202020204" pitchFamily="34" charset="0"/>
              <a:buChar char="•"/>
            </a:pPr>
            <a:r>
              <a:rPr lang="en-US" sz="2400" dirty="0"/>
              <a:t>While long term survival of participating organizations depends on performance, a project may falter when one partner fails to deliver.</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740015" y="1409220"/>
            <a:ext cx="3874770" cy="373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43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518556" cy="40605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012790"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3. Conflict:</a:t>
            </a:r>
            <a:r>
              <a:rPr lang="en-US" sz="2400" dirty="0"/>
              <a:t> </a:t>
            </a:r>
          </a:p>
          <a:p>
            <a:pPr marL="457200" indent="-457200" algn="just">
              <a:spcAft>
                <a:spcPts val="600"/>
              </a:spcAft>
              <a:buFont typeface="Arial" panose="020B0604020202020204" pitchFamily="34" charset="0"/>
              <a:buChar char="•"/>
            </a:pPr>
            <a:r>
              <a:rPr lang="en-US" sz="2400" dirty="0"/>
              <a:t>Projects are more prone to interpersonal conflict since the different participants do not share the same values, priorities, and culture.</a:t>
            </a:r>
          </a:p>
          <a:p>
            <a:pPr marL="457200" indent="-457200" algn="just">
              <a:spcAft>
                <a:spcPts val="600"/>
              </a:spcAft>
              <a:buFont typeface="Arial" panose="020B0604020202020204" pitchFamily="34" charset="0"/>
              <a:buChar char="•"/>
            </a:pPr>
            <a:r>
              <a:rPr lang="en-US" sz="2400" dirty="0"/>
              <a:t>Trust, which is essential to project success, can be difficult to forge when interactions are limited and people come from different organizations.</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599680" y="1489460"/>
            <a:ext cx="4155440" cy="3895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8208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128156" cy="40605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683350" cy="364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4. Security issues:</a:t>
            </a:r>
            <a:r>
              <a:rPr lang="en-US" sz="2400" dirty="0"/>
              <a:t> </a:t>
            </a:r>
          </a:p>
          <a:p>
            <a:pPr marL="342900" indent="-342900" algn="just">
              <a:spcAft>
                <a:spcPts val="600"/>
              </a:spcAft>
              <a:buFont typeface="Arial" panose="020B0604020202020204" pitchFamily="34" charset="0"/>
              <a:buChar char="•"/>
            </a:pPr>
            <a:r>
              <a:rPr lang="en-US" sz="2400" dirty="0"/>
              <a:t>Depending on the nature of the project, trade and business secrets may be revealed. </a:t>
            </a:r>
          </a:p>
          <a:p>
            <a:pPr marL="342900" indent="-342900" algn="just">
              <a:spcAft>
                <a:spcPts val="600"/>
              </a:spcAft>
              <a:buFont typeface="Arial" panose="020B0604020202020204" pitchFamily="34" charset="0"/>
              <a:buChar char="•"/>
            </a:pPr>
            <a:r>
              <a:rPr lang="en-US" sz="2400" dirty="0"/>
              <a:t>This can be problematic if the contractor also works for your competitor. </a:t>
            </a:r>
          </a:p>
          <a:p>
            <a:pPr marL="342900" indent="-342900" algn="just">
              <a:spcAft>
                <a:spcPts val="600"/>
              </a:spcAft>
              <a:buFont typeface="Arial" panose="020B0604020202020204" pitchFamily="34" charset="0"/>
              <a:buChar char="•"/>
            </a:pPr>
            <a:r>
              <a:rPr lang="en-US" sz="2400" dirty="0"/>
              <a:t>Confidentiality is another concern and companies have to be very careful when outsourcing processes like payroll, medical transcriptions, and insurance information.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8087360" y="1489460"/>
            <a:ext cx="3667760" cy="3895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4987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437276" cy="35931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sym typeface="Arial" panose="020B0604020202020204" pitchFamily="34" charset="0"/>
              </a:rPr>
              <a:t>The disadvantages of outsourcing project work:</a:t>
            </a:r>
          </a:p>
        </p:txBody>
      </p:sp>
      <p:sp>
        <p:nvSpPr>
          <p:cNvPr id="16391" name="TextBox 47"/>
          <p:cNvSpPr txBox="1">
            <a:spLocks noChangeArrowheads="1"/>
          </p:cNvSpPr>
          <p:nvPr/>
        </p:nvSpPr>
        <p:spPr bwMode="auto">
          <a:xfrm>
            <a:off x="835050" y="1520980"/>
            <a:ext cx="600263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5. Political hot potato:</a:t>
            </a:r>
          </a:p>
          <a:p>
            <a:pPr marL="342900" indent="-342900" algn="just">
              <a:spcAft>
                <a:spcPts val="600"/>
              </a:spcAft>
              <a:buFont typeface="Arial" panose="020B0604020202020204" pitchFamily="34" charset="0"/>
              <a:buChar char="•"/>
            </a:pPr>
            <a:r>
              <a:rPr lang="en-US" sz="2400" dirty="0"/>
              <a:t>Foreign outsourcing of work is perceived as a major cause of underemployment and U.S. companies are under increased pressure to keep jobs local. </a:t>
            </a:r>
          </a:p>
          <a:p>
            <a:pPr marL="342900" indent="-342900" algn="just">
              <a:spcAft>
                <a:spcPts val="600"/>
              </a:spcAft>
              <a:buFont typeface="Arial" panose="020B0604020202020204" pitchFamily="34" charset="0"/>
              <a:buChar char="•"/>
            </a:pPr>
            <a:r>
              <a:rPr lang="en-US" sz="2400" dirty="0"/>
              <a:t>Furthermore, companies like Apple have been criticized for the oppressive labor practices of some of their suppliers in China.</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Team Management - Atlantis Learning Hub">
            <a:extLst>
              <a:ext uri="{FF2B5EF4-FFF2-40B4-BE49-F238E27FC236}">
                <a16:creationId xmlns:a16="http://schemas.microsoft.com/office/drawing/2014/main" id="{568F8F61-C626-CA5E-08EC-555508B69280}"/>
              </a:ext>
            </a:extLst>
          </p:cNvPr>
          <p:cNvPicPr>
            <a:picLocks noChangeAspect="1" noChangeArrowheads="1"/>
          </p:cNvPicPr>
          <p:nvPr/>
        </p:nvPicPr>
        <p:blipFill rotWithShape="1">
          <a:blip r:embed="rId3">
            <a:biLevel thresh="50000"/>
            <a:extLst>
              <a:ext uri="{28A0092B-C50C-407E-A947-70E740481C1C}">
                <a14:useLocalDpi xmlns:a14="http://schemas.microsoft.com/office/drawing/2010/main" val="0"/>
              </a:ext>
            </a:extLst>
          </a:blip>
          <a:srcRect t="19652"/>
          <a:stretch/>
        </p:blipFill>
        <p:spPr bwMode="auto">
          <a:xfrm>
            <a:off x="7559956" y="1466533"/>
            <a:ext cx="3667760" cy="3593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72140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42230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90687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Once an organization decides to outsource project work, the customer or project man ager is frequently responsible for developing a Request for Proposal (RFP). </a:t>
            </a:r>
          </a:p>
          <a:p>
            <a:pPr marL="342900" indent="-342900" algn="just">
              <a:spcAft>
                <a:spcPts val="600"/>
              </a:spcAft>
              <a:buFont typeface="Arial" panose="020B0604020202020204" pitchFamily="34" charset="0"/>
              <a:buChar char="•"/>
            </a:pPr>
            <a:r>
              <a:rPr lang="en-US" sz="2400" dirty="0"/>
              <a:t>The responsible project manager will require input from all stakeholders connected to the activities covered in the RFP. </a:t>
            </a:r>
          </a:p>
          <a:p>
            <a:pPr marL="342900" indent="-342900" algn="just">
              <a:spcAft>
                <a:spcPts val="600"/>
              </a:spcAft>
              <a:buFont typeface="Arial" panose="020B0604020202020204" pitchFamily="34" charset="0"/>
              <a:buChar char="•"/>
            </a:pPr>
            <a:r>
              <a:rPr lang="en-US" sz="2400" dirty="0"/>
              <a:t>The RFP will be announced to external contractors/ vendors with adequate experience to implement the project.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836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22761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48936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906870" cy="467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For example, government projects frequently advertise with a “request for proposal” to outside contractors for roads, buildings, airports, military hardware, space vehicles.</a:t>
            </a:r>
          </a:p>
          <a:p>
            <a:pPr marL="342900" indent="-342900" algn="just">
              <a:spcAft>
                <a:spcPts val="600"/>
              </a:spcAft>
              <a:buFont typeface="Arial" panose="020B0604020202020204" pitchFamily="34" charset="0"/>
              <a:buChar char="•"/>
            </a:pPr>
            <a:r>
              <a:rPr lang="en-US" sz="2400" dirty="0"/>
              <a:t>Similarly, businesses use RFPs to solicit bids for building a clean room, developing a new manufacturing process, delivering software for insurance billing, conducting a market survey. </a:t>
            </a:r>
          </a:p>
          <a:p>
            <a:pPr marL="342900" indent="-342900" algn="just">
              <a:spcAft>
                <a:spcPts val="600"/>
              </a:spcAft>
              <a:buFont typeface="Arial" panose="020B0604020202020204" pitchFamily="34" charset="0"/>
              <a:buChar char="•"/>
            </a:pPr>
            <a:r>
              <a:rPr lang="en-US" sz="2400" dirty="0"/>
              <a:t>In all of these examples, requirements and features should be in enough detail that contractors have a clear description of the final deliverable that will meet the customer’s needs.</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836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118195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42535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90687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RFPs are important. In practice, the most common error is to offer an RFP that lacks sufficient detail. </a:t>
            </a:r>
          </a:p>
          <a:p>
            <a:pPr marL="342900" indent="-342900" algn="just">
              <a:spcAft>
                <a:spcPts val="600"/>
              </a:spcAft>
              <a:buFont typeface="Arial" panose="020B0604020202020204" pitchFamily="34" charset="0"/>
              <a:buChar char="•"/>
            </a:pPr>
            <a:r>
              <a:rPr lang="en-US" sz="2400" dirty="0"/>
              <a:t>This lack of detail typically results in conflict issues, misunderstandings, often legal claims between the contractor and owner, and, ultimately, a dissatisfied customer. </a:t>
            </a:r>
          </a:p>
          <a:p>
            <a:pPr marL="342900" indent="-342900" algn="just">
              <a:spcAft>
                <a:spcPts val="600"/>
              </a:spcAft>
              <a:buFont typeface="Arial" panose="020B0604020202020204" pitchFamily="34" charset="0"/>
              <a:buChar char="•"/>
            </a:pPr>
            <a:r>
              <a:rPr lang="en-US" sz="2400" dirty="0"/>
              <a:t>All RFPs are different, but the outline in Figure 2 is a good starting point for the development of a detailed RFP. </a:t>
            </a:r>
          </a:p>
          <a:p>
            <a:pPr marL="342900" indent="-342900" algn="just">
              <a:spcAft>
                <a:spcPts val="600"/>
              </a:spcAft>
              <a:buFont typeface="Arial" panose="020B0604020202020204" pitchFamily="34" charset="0"/>
              <a:buChar char="•"/>
            </a:pPr>
            <a:r>
              <a:rPr lang="en-US" sz="2000" b="1" i="1" dirty="0"/>
              <a:t>Each step is briefly described next.</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836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178996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53C5C60-0BC7-C79A-3011-15FC032D5894}"/>
              </a:ext>
            </a:extLst>
          </p:cNvPr>
          <p:cNvGrpSpPr/>
          <p:nvPr/>
        </p:nvGrpSpPr>
        <p:grpSpPr>
          <a:xfrm>
            <a:off x="802640" y="779780"/>
            <a:ext cx="10586720" cy="5298440"/>
            <a:chOff x="802640" y="779780"/>
            <a:chExt cx="10586720" cy="5298440"/>
          </a:xfrm>
        </p:grpSpPr>
        <p:pic>
          <p:nvPicPr>
            <p:cNvPr id="3" name="Picture 2">
              <a:extLst>
                <a:ext uri="{FF2B5EF4-FFF2-40B4-BE49-F238E27FC236}">
                  <a16:creationId xmlns:a16="http://schemas.microsoft.com/office/drawing/2014/main" id="{22BC232D-B26C-451B-7447-A3657CD0408C}"/>
                </a:ext>
              </a:extLst>
            </p:cNvPr>
            <p:cNvPicPr>
              <a:picLocks noChangeAspect="1"/>
            </p:cNvPicPr>
            <p:nvPr/>
          </p:nvPicPr>
          <p:blipFill>
            <a:blip r:embed="rId2">
              <a:extLst>
                <a:ext uri="{BEBA8EAE-BF5A-486C-A8C5-ECC9F3942E4B}">
                  <a14:imgProps xmlns:a14="http://schemas.microsoft.com/office/drawing/2010/main">
                    <a14:imgLayer r:embed="rId3">
                      <a14:imgEffect>
                        <a14:saturation sat="200000"/>
                      </a14:imgEffect>
                    </a14:imgLayer>
                  </a14:imgProps>
                </a:ext>
              </a:extLst>
            </a:blip>
            <a:stretch>
              <a:fillRect/>
            </a:stretch>
          </p:blipFill>
          <p:spPr>
            <a:xfrm>
              <a:off x="802640" y="779780"/>
              <a:ext cx="10586720" cy="5298440"/>
            </a:xfrm>
            <a:prstGeom prst="rect">
              <a:avLst/>
            </a:prstGeom>
            <a:ln>
              <a:no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id="{E6C4FFB9-30AB-35DB-037C-236D327DD9A8}"/>
                </a:ext>
              </a:extLst>
            </p:cNvPr>
            <p:cNvSpPr/>
            <p:nvPr/>
          </p:nvSpPr>
          <p:spPr>
            <a:xfrm>
              <a:off x="883920" y="955040"/>
              <a:ext cx="1198880" cy="342900"/>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40186808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44161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90687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spcAft>
                <a:spcPts val="600"/>
              </a:spcAft>
              <a:buAutoNum type="arabicPeriod"/>
            </a:pPr>
            <a:r>
              <a:rPr lang="en-US" sz="2400" b="1" dirty="0"/>
              <a:t>Summary of needs and request for action:</a:t>
            </a:r>
          </a:p>
          <a:p>
            <a:pPr marL="457200" indent="-457200" algn="just">
              <a:spcAft>
                <a:spcPts val="600"/>
              </a:spcAft>
              <a:buFont typeface="Arial" panose="020B0604020202020204" pitchFamily="34" charset="0"/>
              <a:buChar char="•"/>
            </a:pPr>
            <a:r>
              <a:rPr lang="en-US" sz="2400" dirty="0"/>
              <a:t> The background and a simple description of the final project deliverable are given first. </a:t>
            </a:r>
          </a:p>
          <a:p>
            <a:pPr marL="342900" indent="-342900" algn="just">
              <a:spcAft>
                <a:spcPts val="600"/>
              </a:spcAft>
              <a:buFont typeface="Arial" panose="020B0604020202020204" pitchFamily="34" charset="0"/>
              <a:buChar char="•"/>
            </a:pPr>
            <a:r>
              <a:rPr lang="en-US" sz="2400" dirty="0"/>
              <a:t>For example, through simulated war games, the U.S. Navy has found their giant warships of the past are too vulnerable against today’s technology (an example is the Silkworm antiship missiles). </a:t>
            </a:r>
          </a:p>
          <a:p>
            <a:pPr marL="342900" indent="-342900" algn="just">
              <a:spcAft>
                <a:spcPts val="600"/>
              </a:spcAft>
              <a:buFont typeface="Arial" panose="020B0604020202020204" pitchFamily="34" charset="0"/>
              <a:buChar char="•"/>
            </a:pPr>
            <a:r>
              <a:rPr lang="en-US" sz="2400" dirty="0"/>
              <a:t>In addition, the Navy’s mission has shifted to supporting ground forces and peace keeping missions, which require getting closer to shore.</a:t>
            </a:r>
            <a:endParaRPr lang="en-US" sz="20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836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6366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82156" cy="36236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76463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As a result, the Navy is revamping ships for near-shore duty. </a:t>
            </a:r>
          </a:p>
          <a:p>
            <a:pPr marL="342900" indent="-342900" algn="just">
              <a:spcAft>
                <a:spcPts val="600"/>
              </a:spcAft>
              <a:buFont typeface="Arial" panose="020B0604020202020204" pitchFamily="34" charset="0"/>
              <a:buChar char="•"/>
            </a:pPr>
            <a:r>
              <a:rPr lang="en-US" sz="2400" dirty="0"/>
              <a:t>The Navy will select three designs for further refinement from the responses to its RFP. </a:t>
            </a:r>
          </a:p>
          <a:p>
            <a:pPr marL="342900" indent="-342900" algn="just">
              <a:spcAft>
                <a:spcPts val="600"/>
              </a:spcAft>
              <a:buFont typeface="Arial" panose="020B0604020202020204" pitchFamily="34" charset="0"/>
              <a:buChar char="•"/>
            </a:pPr>
            <a:r>
              <a:rPr lang="en-US" sz="2400" dirty="0"/>
              <a:t>In general, it is expected that the new ship will be capable of at least 55 knots, measure between 80 and 250 feet in length, and be fitted with radar absorbing panels to thwart guided missiles.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209280" y="1588453"/>
            <a:ext cx="3823182" cy="34305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665306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843676" cy="33289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6195670" cy="275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2. Statement of work (SOW) detailing the scope and major deliverables:</a:t>
            </a:r>
            <a:endParaRPr lang="en-US" sz="2400" dirty="0"/>
          </a:p>
          <a:p>
            <a:pPr marL="342900" indent="-342900" algn="just">
              <a:spcAft>
                <a:spcPts val="600"/>
              </a:spcAft>
              <a:buFont typeface="Arial" panose="020B0604020202020204" pitchFamily="34" charset="0"/>
              <a:buChar char="•"/>
            </a:pPr>
            <a:r>
              <a:rPr lang="en-US" sz="2400" dirty="0"/>
              <a:t>For example, if the project involves a market research survey, the major deliverables could be design, data collection, data analysis, and providing recommendations by February 21, 2014, for a cost not to exceed $300,000.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156969" y="1344613"/>
            <a:ext cx="3040862" cy="35829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348745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920636" cy="48428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50" y="1520980"/>
            <a:ext cx="726247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3. Deliverable specifications/requirements, features, and tasks:</a:t>
            </a:r>
            <a:endParaRPr lang="en-US" sz="2400" dirty="0"/>
          </a:p>
          <a:p>
            <a:pPr marL="342900" indent="-342900" algn="just">
              <a:spcAft>
                <a:spcPts val="600"/>
              </a:spcAft>
              <a:buFont typeface="Arial" panose="020B0604020202020204" pitchFamily="34" charset="0"/>
              <a:buChar char="•"/>
            </a:pPr>
            <a:r>
              <a:rPr lang="en-US" sz="2400" dirty="0"/>
              <a:t>This step should be very comprehensive so bid proposals from contractors can be validated and later used for control. </a:t>
            </a:r>
          </a:p>
          <a:p>
            <a:pPr marL="342900" indent="-342900" algn="just">
              <a:spcAft>
                <a:spcPts val="600"/>
              </a:spcAft>
              <a:buFont typeface="Arial" panose="020B0604020202020204" pitchFamily="34" charset="0"/>
              <a:buChar char="•"/>
            </a:pPr>
            <a:r>
              <a:rPr lang="en-US" sz="2400" dirty="0"/>
              <a:t>Typical specifications cover physical features such as size, quantity, materials, speed, and color. </a:t>
            </a:r>
          </a:p>
          <a:p>
            <a:pPr marL="342900" indent="-342900" algn="just">
              <a:spcAft>
                <a:spcPts val="600"/>
              </a:spcAft>
              <a:buFont typeface="Arial" panose="020B0604020202020204" pitchFamily="34" charset="0"/>
              <a:buChar char="•"/>
            </a:pPr>
            <a:r>
              <a:rPr lang="en-US" sz="2400" dirty="0"/>
              <a:t>For example, an IT project might specify requirements for hardware, software, and training in great detail. </a:t>
            </a:r>
          </a:p>
          <a:p>
            <a:pPr marL="342900" indent="-342900" algn="just">
              <a:spcAft>
                <a:spcPts val="600"/>
              </a:spcAft>
              <a:buFont typeface="Arial" panose="020B0604020202020204" pitchFamily="34" charset="0"/>
              <a:buChar char="•"/>
            </a:pPr>
            <a:r>
              <a:rPr lang="en-US" sz="2400" dirty="0"/>
              <a:t>Tasks required to complete deliverables can be included if they are known.</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991600" y="1588453"/>
            <a:ext cx="3040862" cy="44059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869368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8784236" cy="48428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8428013" cy="467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4. Responsibilities—vendor and customer:</a:t>
            </a:r>
            <a:r>
              <a:rPr lang="en-US" sz="2400" dirty="0"/>
              <a:t> </a:t>
            </a:r>
          </a:p>
          <a:p>
            <a:pPr marL="342900" indent="-342900" algn="just">
              <a:spcAft>
                <a:spcPts val="600"/>
              </a:spcAft>
              <a:buFont typeface="Arial" panose="020B0604020202020204" pitchFamily="34" charset="0"/>
              <a:buChar char="•"/>
            </a:pPr>
            <a:r>
              <a:rPr lang="en-US" sz="2400" dirty="0"/>
              <a:t>Failing to spell out the responsibilities for both parties is notorious for leading to serious problems when the contractor implements the project. </a:t>
            </a:r>
          </a:p>
          <a:p>
            <a:pPr marL="342900" indent="-342900" algn="just">
              <a:spcAft>
                <a:spcPts val="600"/>
              </a:spcAft>
              <a:buFont typeface="Arial" panose="020B0604020202020204" pitchFamily="34" charset="0"/>
              <a:buChar char="•"/>
            </a:pPr>
            <a:r>
              <a:rPr lang="en-US" sz="2400" dirty="0"/>
              <a:t>For example, who pays for what? (If the contractor is to be on site, will the contractor be required to pay for office space?) What are the limits and exclusions for the contractor? (For example, who will supply test equipment?) What communication plan will be used by the contractor and owner? If escalation of an issue becomes necessary, what process will be used? How will progress be evaluated? Well-defined responsibilities will avoid many unforeseen problems later.</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9509760" y="1588453"/>
            <a:ext cx="2522702" cy="44059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660972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920636" cy="41722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7516471"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5. Project schedule:</a:t>
            </a:r>
          </a:p>
          <a:p>
            <a:pPr marL="342900" indent="-342900" algn="just">
              <a:spcAft>
                <a:spcPts val="600"/>
              </a:spcAft>
              <a:buFont typeface="Arial" panose="020B0604020202020204" pitchFamily="34" charset="0"/>
              <a:buChar char="•"/>
            </a:pPr>
            <a:r>
              <a:rPr lang="en-US" sz="2400" dirty="0"/>
              <a:t>This step is concerned with getting a “hard” schedule which can be used for control and evaluating progress. </a:t>
            </a:r>
          </a:p>
          <a:p>
            <a:pPr marL="342900" indent="-342900" algn="just">
              <a:spcAft>
                <a:spcPts val="600"/>
              </a:spcAft>
              <a:buFont typeface="Arial" panose="020B0604020202020204" pitchFamily="34" charset="0"/>
              <a:buChar char="•"/>
            </a:pPr>
            <a:r>
              <a:rPr lang="en-US" sz="2400" dirty="0"/>
              <a:t>Owners are usually very demanding in meeting the project schedule. </a:t>
            </a:r>
          </a:p>
          <a:p>
            <a:pPr marL="342900" indent="-342900" algn="just">
              <a:spcAft>
                <a:spcPts val="600"/>
              </a:spcAft>
              <a:buFont typeface="Arial" panose="020B0604020202020204" pitchFamily="34" charset="0"/>
              <a:buChar char="•"/>
            </a:pPr>
            <a:r>
              <a:rPr lang="en-US" sz="2400" dirty="0"/>
              <a:t>In today’s business environment, time-to-market is a major “hot button” that influences market share, costs, and profits. </a:t>
            </a:r>
          </a:p>
          <a:p>
            <a:pPr marL="342900" indent="-342900" algn="just">
              <a:spcAft>
                <a:spcPts val="600"/>
              </a:spcAft>
              <a:buFont typeface="Arial" panose="020B0604020202020204" pitchFamily="34" charset="0"/>
              <a:buChar char="•"/>
            </a:pPr>
            <a:r>
              <a:rPr lang="en-US" sz="2400" dirty="0"/>
              <a:t>The schedule should spell out what, who, and when. </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971280" y="1588453"/>
            <a:ext cx="306118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183646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592325" y="1370012"/>
            <a:ext cx="8670737" cy="516286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8156551" cy="4909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6. Costs and payment schedule:</a:t>
            </a:r>
          </a:p>
          <a:p>
            <a:pPr marL="342900" indent="-342900" algn="just">
              <a:spcAft>
                <a:spcPts val="600"/>
              </a:spcAft>
              <a:buFont typeface="Arial" panose="020B0604020202020204" pitchFamily="34" charset="0"/>
              <a:buChar char="•"/>
            </a:pPr>
            <a:r>
              <a:rPr lang="en-US" sz="2400" dirty="0"/>
              <a:t>The RFP needs to set out very clearly how, when, and the process for determining costs and conditions for progress payments.</a:t>
            </a:r>
          </a:p>
          <a:p>
            <a:pPr algn="just">
              <a:spcAft>
                <a:spcPts val="600"/>
              </a:spcAft>
            </a:pPr>
            <a:r>
              <a:rPr lang="en-US" sz="2400" b="1" dirty="0"/>
              <a:t>7. Type of contract:</a:t>
            </a:r>
            <a:r>
              <a:rPr lang="en-US" sz="2400" dirty="0"/>
              <a:t> </a:t>
            </a:r>
          </a:p>
          <a:p>
            <a:pPr marL="342900" indent="-342900" algn="just">
              <a:spcAft>
                <a:spcPts val="600"/>
              </a:spcAft>
              <a:buFont typeface="Arial" panose="020B0604020202020204" pitchFamily="34" charset="0"/>
              <a:buChar char="•"/>
            </a:pPr>
            <a:r>
              <a:rPr lang="en-US" sz="2400" dirty="0"/>
              <a:t>Essentially there are two types of contracts—fixed-price and cost-plus. </a:t>
            </a:r>
          </a:p>
          <a:p>
            <a:pPr marL="342900" indent="-342900" algn="just">
              <a:spcAft>
                <a:spcPts val="600"/>
              </a:spcAft>
              <a:buFont typeface="Arial" panose="020B0604020202020204" pitchFamily="34" charset="0"/>
              <a:buChar char="•"/>
            </a:pPr>
            <a:r>
              <a:rPr lang="en-US" sz="2400" dirty="0"/>
              <a:t>Fixed-price contracts agree on a price or lump sum in advance, and it remains as long as there are no changes to the scope provisions of the agreement. </a:t>
            </a:r>
          </a:p>
          <a:p>
            <a:pPr marL="342900" indent="-342900" algn="just">
              <a:spcAft>
                <a:spcPts val="600"/>
              </a:spcAft>
              <a:buFont typeface="Arial" panose="020B0604020202020204" pitchFamily="34" charset="0"/>
              <a:buChar char="•"/>
            </a:pPr>
            <a:r>
              <a:rPr lang="en-US" sz="2400" dirty="0"/>
              <a:t>This type is preferred in projects that are well defined with predictable costs and minimal risks.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9416262" y="1588453"/>
            <a:ext cx="2616200" cy="44059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080796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51676" cy="41722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6988151"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contractor must exercise care estimating cost because any under estimating of costs will cause the contractor’s profit to be reduced. </a:t>
            </a:r>
          </a:p>
          <a:p>
            <a:pPr marL="342900" indent="-342900" algn="just">
              <a:spcAft>
                <a:spcPts val="600"/>
              </a:spcAft>
              <a:buFont typeface="Arial" panose="020B0604020202020204" pitchFamily="34" charset="0"/>
              <a:buChar char="•"/>
            </a:pPr>
            <a:r>
              <a:rPr lang="en-US" sz="2400" dirty="0"/>
              <a:t>In cost-plus contracts the contractor is reimbursed for all or some of the expenses incurred during performance of the contract. </a:t>
            </a:r>
          </a:p>
          <a:p>
            <a:pPr marL="342900" indent="-342900" algn="just">
              <a:spcAft>
                <a:spcPts val="600"/>
              </a:spcAft>
              <a:buFont typeface="Arial" panose="020B0604020202020204" pitchFamily="34" charset="0"/>
              <a:buChar char="•"/>
            </a:pPr>
            <a:r>
              <a:rPr lang="en-US" sz="2400" dirty="0"/>
              <a:t>This fee is negotiated in advance and usually involves a percent of total costs. </a:t>
            </a:r>
          </a:p>
          <a:p>
            <a:pPr marL="342900" indent="-342900" algn="just">
              <a:spcAft>
                <a:spcPts val="600"/>
              </a:spcAft>
              <a:buFont typeface="Arial" panose="020B0604020202020204" pitchFamily="34" charset="0"/>
              <a:buChar char="•"/>
            </a:pPr>
            <a:r>
              <a:rPr lang="en-US" sz="2400" dirty="0"/>
              <a:t>“Time and materials” plus a profit factor are typical of cost-plus contracts.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402320" y="1588453"/>
            <a:ext cx="363014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200357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7351676" cy="41722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6764631"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Both types of contracts can include incentive clauses for superior performance in time and cost, or in some cases, penalties—for example, missing the opening date of a new sports stadium.</a:t>
            </a:r>
          </a:p>
          <a:p>
            <a:pPr algn="just">
              <a:spcAft>
                <a:spcPts val="600"/>
              </a:spcAft>
            </a:pPr>
            <a:r>
              <a:rPr lang="en-US" sz="2400" b="1" dirty="0"/>
              <a:t>8. Experience and staffing:</a:t>
            </a:r>
          </a:p>
          <a:p>
            <a:pPr marL="342900" indent="-342900" algn="just">
              <a:spcAft>
                <a:spcPts val="600"/>
              </a:spcAft>
              <a:buFont typeface="Arial" panose="020B0604020202020204" pitchFamily="34" charset="0"/>
              <a:buChar char="•"/>
            </a:pPr>
            <a:r>
              <a:rPr lang="en-US" sz="2400" dirty="0"/>
              <a:t> ability of the contractor to implement the project may depend on specific skills; this necessary experience should be specified, along with assurance such staff will be available for this project.</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8442960" y="1527493"/>
            <a:ext cx="358950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252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8093356" cy="48021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7607911"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9. Evaluation criteria:</a:t>
            </a:r>
          </a:p>
          <a:p>
            <a:pPr marL="342900" indent="-342900" algn="just">
              <a:spcAft>
                <a:spcPts val="600"/>
              </a:spcAft>
              <a:buFont typeface="Arial" panose="020B0604020202020204" pitchFamily="34" charset="0"/>
              <a:buChar char="•"/>
            </a:pPr>
            <a:r>
              <a:rPr lang="en-US" sz="2400" dirty="0"/>
              <a:t>The criteria for evaluating and awarding the project contract should be specified. </a:t>
            </a:r>
          </a:p>
          <a:p>
            <a:pPr marL="342900" indent="-342900" algn="just">
              <a:spcAft>
                <a:spcPts val="600"/>
              </a:spcAft>
              <a:buFont typeface="Arial" panose="020B0604020202020204" pitchFamily="34" charset="0"/>
              <a:buChar char="•"/>
            </a:pPr>
            <a:r>
              <a:rPr lang="en-US" sz="2400" dirty="0"/>
              <a:t>For example, selection criteria frequently include methodology, price, schedule, and experience; in some cases these criteria are weighted. </a:t>
            </a:r>
          </a:p>
          <a:p>
            <a:pPr marL="342900" indent="-342900" algn="just">
              <a:spcAft>
                <a:spcPts val="600"/>
              </a:spcAft>
              <a:buFont typeface="Arial" panose="020B0604020202020204" pitchFamily="34" charset="0"/>
              <a:buChar char="•"/>
            </a:pPr>
            <a:r>
              <a:rPr lang="en-US" sz="2400" dirty="0"/>
              <a:t>Use of the outline in Figure 2 will help to ensure key items in the proposal are not omitted. </a:t>
            </a:r>
          </a:p>
          <a:p>
            <a:pPr marL="342900" indent="-342900" algn="just">
              <a:spcAft>
                <a:spcPts val="600"/>
              </a:spcAft>
              <a:buFont typeface="Arial" panose="020B0604020202020204" pitchFamily="34" charset="0"/>
              <a:buChar char="•"/>
            </a:pPr>
            <a:r>
              <a:rPr lang="en-US" sz="2400" dirty="0"/>
              <a:t>A well-prepared RFP will provide contractors with sufficient guidelines to prepare a proposal that clearly meets the project and customer’s needs.</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9164320" y="1527493"/>
            <a:ext cx="286814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488409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8093356" cy="48021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7607911"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Selection of Contractor from Bid Proposals:</a:t>
            </a:r>
            <a:r>
              <a:rPr lang="en-US" sz="2400" dirty="0"/>
              <a:t> </a:t>
            </a:r>
          </a:p>
          <a:p>
            <a:pPr marL="342900" indent="-342900" algn="just">
              <a:spcAft>
                <a:spcPts val="600"/>
              </a:spcAft>
              <a:buFont typeface="Arial" panose="020B0604020202020204" pitchFamily="34" charset="0"/>
              <a:buChar char="•"/>
            </a:pPr>
            <a:r>
              <a:rPr lang="en-US" sz="2400" dirty="0"/>
              <a:t>Interested contractors respond to project RFPs with a written bid proposal. </a:t>
            </a:r>
          </a:p>
          <a:p>
            <a:pPr marL="342900" indent="-342900" algn="just">
              <a:spcAft>
                <a:spcPts val="600"/>
              </a:spcAft>
              <a:buFont typeface="Arial" panose="020B0604020202020204" pitchFamily="34" charset="0"/>
              <a:buChar char="•"/>
            </a:pPr>
            <a:r>
              <a:rPr lang="en-US" sz="2400" dirty="0"/>
              <a:t>It is likely that several contractors will submit bid proposals to the customer. </a:t>
            </a:r>
          </a:p>
          <a:p>
            <a:pPr marL="342900" indent="-342900" algn="just">
              <a:spcAft>
                <a:spcPts val="600"/>
              </a:spcAft>
              <a:buFont typeface="Arial" panose="020B0604020202020204" pitchFamily="34" charset="0"/>
              <a:buChar char="•"/>
            </a:pPr>
            <a:r>
              <a:rPr lang="en-US" sz="2400" dirty="0"/>
              <a:t>The final step in the RFP process is to select the contractor who best meets the requirements requested in the RFP. </a:t>
            </a:r>
          </a:p>
          <a:p>
            <a:pPr marL="342900" indent="-342900" algn="just">
              <a:spcAft>
                <a:spcPts val="600"/>
              </a:spcAft>
              <a:buFont typeface="Arial" panose="020B0604020202020204" pitchFamily="34" charset="0"/>
              <a:buChar char="•"/>
            </a:pPr>
            <a:r>
              <a:rPr lang="en-US" sz="2400" dirty="0"/>
              <a:t>The selection criteria given in the RFP are used to evaluate which contractor is awarded the contract to implement the project.</a:t>
            </a:r>
            <a:endParaRPr lang="en-US" sz="2400" b="1" i="1"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9164320" y="1527493"/>
            <a:ext cx="2868142" cy="3979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519855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5524" y="1395413"/>
            <a:ext cx="6569356" cy="28616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68836" y="781443"/>
            <a:ext cx="6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10.2 Request for Proposal (RFP) </a:t>
            </a:r>
            <a:endParaRPr lang="en-US" sz="2800" b="1" dirty="0">
              <a:solidFill>
                <a:srgbClr val="00B0F0"/>
              </a:solidFill>
              <a:sym typeface="Arial" panose="020B0604020202020204" pitchFamily="34" charset="0"/>
            </a:endParaRPr>
          </a:p>
        </p:txBody>
      </p:sp>
      <p:sp>
        <p:nvSpPr>
          <p:cNvPr id="16391" name="TextBox 47"/>
          <p:cNvSpPr txBox="1">
            <a:spLocks noChangeArrowheads="1"/>
          </p:cNvSpPr>
          <p:nvPr/>
        </p:nvSpPr>
        <p:spPr bwMode="auto">
          <a:xfrm>
            <a:off x="835049" y="1520980"/>
            <a:ext cx="6053431" cy="2385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Losing contractors:</a:t>
            </a:r>
          </a:p>
          <a:p>
            <a:pPr marL="342900" indent="-342900" algn="just">
              <a:spcAft>
                <a:spcPts val="600"/>
              </a:spcAft>
              <a:buFont typeface="Arial" panose="020B0604020202020204" pitchFamily="34" charset="0"/>
              <a:buChar char="•"/>
            </a:pPr>
            <a:r>
              <a:rPr lang="en-US" sz="2400" dirty="0"/>
              <a:t>Should be given an explanation of the key factors that led to the selection of the winning contractor/vendor; appreciation for their participation and effort should be acknowledged.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equest for Proposal | What is a ...">
            <a:extLst>
              <a:ext uri="{FF2B5EF4-FFF2-40B4-BE49-F238E27FC236}">
                <a16:creationId xmlns:a16="http://schemas.microsoft.com/office/drawing/2014/main" id="{E81EF9E9-2DDA-D1A6-5DD9-C4AE00F2DB3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7691120" y="1364933"/>
            <a:ext cx="4188143" cy="35017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68001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Box 2"/>
          <p:cNvSpPr txBox="1">
            <a:spLocks noChangeArrowheads="1"/>
          </p:cNvSpPr>
          <p:nvPr/>
        </p:nvSpPr>
        <p:spPr bwMode="auto">
          <a:xfrm>
            <a:off x="1076960" y="806450"/>
            <a:ext cx="73286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10.3 Best Practices in Outsourcing Project Work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A13F41FB-4081-6771-1C5E-AF47FB54EFD3}"/>
              </a:ext>
            </a:extLst>
          </p:cNvPr>
          <p:cNvPicPr>
            <a:picLocks noChangeAspect="1"/>
          </p:cNvPicPr>
          <p:nvPr/>
        </p:nvPicPr>
        <p:blipFill>
          <a:blip r:embed="rId3"/>
          <a:stretch>
            <a:fillRect/>
          </a:stretch>
        </p:blipFill>
        <p:spPr>
          <a:xfrm>
            <a:off x="1036320" y="1456431"/>
            <a:ext cx="7868920" cy="4782686"/>
          </a:xfrm>
          <a:prstGeom prst="rect">
            <a:avLst/>
          </a:prstGeom>
        </p:spPr>
      </p:pic>
      <p:pic>
        <p:nvPicPr>
          <p:cNvPr id="2050" name="Picture 2" descr="4 Tips for Outsourcing in 2021 | Entrepreneur">
            <a:extLst>
              <a:ext uri="{FF2B5EF4-FFF2-40B4-BE49-F238E27FC236}">
                <a16:creationId xmlns:a16="http://schemas.microsoft.com/office/drawing/2014/main" id="{94C3E42E-356B-E04A-5C32-34AF27D4758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54400" y="1605281"/>
            <a:ext cx="2792213" cy="4399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8796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CC79CFBE-C4F8-A721-09C9-457B850999E2}"/>
              </a:ext>
            </a:extLst>
          </p:cNvPr>
          <p:cNvSpPr>
            <a:spLocks noChangeArrowheads="1"/>
          </p:cNvSpPr>
          <p:nvPr/>
        </p:nvSpPr>
        <p:spPr bwMode="auto">
          <a:xfrm>
            <a:off x="1076960" y="1395413"/>
            <a:ext cx="7934960" cy="47310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3286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10.3 Best Practices in Outsourcing Project Work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54400" y="1605281"/>
            <a:ext cx="2792213" cy="43992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B167A50-32AD-8B75-507C-B95ECBECBBBD}"/>
              </a:ext>
            </a:extLst>
          </p:cNvPr>
          <p:cNvSpPr txBox="1"/>
          <p:nvPr/>
        </p:nvSpPr>
        <p:spPr>
          <a:xfrm>
            <a:off x="1076960" y="1658095"/>
            <a:ext cx="7630160" cy="4154984"/>
          </a:xfrm>
          <a:prstGeom prst="rect">
            <a:avLst/>
          </a:prstGeom>
          <a:noFill/>
        </p:spPr>
        <p:txBody>
          <a:bodyPr wrap="square">
            <a:spAutoFit/>
          </a:bodyPr>
          <a:lstStyle/>
          <a:p>
            <a:pPr marL="342900" indent="-342900" algn="just">
              <a:buFont typeface="Arial" panose="020B0604020202020204" pitchFamily="34" charset="0"/>
              <a:buChar char="•"/>
            </a:pPr>
            <a:r>
              <a:rPr lang="en-US" sz="2400" b="1" dirty="0"/>
              <a:t>Long-Term Outsourcing Relationships:</a:t>
            </a:r>
            <a:r>
              <a:rPr lang="en-US" sz="2400" dirty="0"/>
              <a:t> </a:t>
            </a:r>
          </a:p>
          <a:p>
            <a:pPr marL="342900" indent="-342900" algn="just">
              <a:buFont typeface="Arial" panose="020B0604020202020204" pitchFamily="34" charset="0"/>
              <a:buChar char="•"/>
            </a:pPr>
            <a:r>
              <a:rPr lang="en-US" sz="2400" dirty="0"/>
              <a:t>Many companies recognize that major benefits can be enjoyed when outsourcing arrangements extend across multiple projects and are long term. </a:t>
            </a:r>
          </a:p>
          <a:p>
            <a:pPr marL="342900" indent="-342900" algn="just">
              <a:buFont typeface="Arial" panose="020B0604020202020204" pitchFamily="34" charset="0"/>
              <a:buChar char="•"/>
            </a:pPr>
            <a:r>
              <a:rPr lang="en-US" sz="2400" dirty="0"/>
              <a:t>For example, Corning and Toyota are among the many firms that have forged a network of long-term strategic partnerships with their suppliers. </a:t>
            </a:r>
          </a:p>
          <a:p>
            <a:pPr marL="342900" indent="-342900" algn="just">
              <a:buFont typeface="Arial" panose="020B0604020202020204" pitchFamily="34" charset="0"/>
              <a:buChar char="•"/>
            </a:pPr>
            <a:r>
              <a:rPr lang="en-US" sz="2400" dirty="0"/>
              <a:t>The average large corporation is involved in around 30 alliances today versus fewer than 3 in the early 1990s. Among the many advantages for establishing a long-term partnership are the following:</a:t>
            </a:r>
            <a:endParaRPr lang="ar-SA" sz="2400" dirty="0"/>
          </a:p>
        </p:txBody>
      </p:sp>
    </p:spTree>
    <p:extLst>
      <p:ext uri="{BB962C8B-B14F-4D97-AF65-F5344CB8AC3E}">
        <p14:creationId xmlns:p14="http://schemas.microsoft.com/office/powerpoint/2010/main" val="16749523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CC79CFBE-C4F8-A721-09C9-457B850999E2}"/>
              </a:ext>
            </a:extLst>
          </p:cNvPr>
          <p:cNvSpPr>
            <a:spLocks noChangeArrowheads="1"/>
          </p:cNvSpPr>
          <p:nvPr/>
        </p:nvSpPr>
        <p:spPr bwMode="auto">
          <a:xfrm>
            <a:off x="1076960" y="1395413"/>
            <a:ext cx="7934960" cy="51374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3286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10.3 Best Practices in Outsourcing Project Work – Cont.</a:t>
            </a:r>
            <a:endParaRPr lang="en-US" sz="24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54400" y="1605281"/>
            <a:ext cx="2792213" cy="43992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B167A50-32AD-8B75-507C-B95ECBECBBBD}"/>
              </a:ext>
            </a:extLst>
          </p:cNvPr>
          <p:cNvSpPr txBox="1"/>
          <p:nvPr/>
        </p:nvSpPr>
        <p:spPr>
          <a:xfrm>
            <a:off x="1076960" y="1566655"/>
            <a:ext cx="7752080" cy="4893647"/>
          </a:xfrm>
          <a:prstGeom prst="rect">
            <a:avLst/>
          </a:prstGeom>
          <a:noFill/>
        </p:spPr>
        <p:txBody>
          <a:bodyPr wrap="square">
            <a:spAutoFit/>
          </a:bodyPr>
          <a:lstStyle/>
          <a:p>
            <a:pPr marL="342900" indent="-342900" algn="just">
              <a:buFont typeface="Arial" panose="020B0604020202020204" pitchFamily="34" charset="0"/>
              <a:buChar char="•"/>
            </a:pPr>
            <a:r>
              <a:rPr lang="en-US" sz="2400" b="1" dirty="0"/>
              <a:t>Reduced administrative costs</a:t>
            </a:r>
            <a:r>
              <a:rPr lang="en-US" sz="2400" dirty="0"/>
              <a:t>—The costs associated with bidding and selecting a contractor are eliminated. </a:t>
            </a:r>
          </a:p>
          <a:p>
            <a:pPr marL="342900" indent="-342900" algn="just">
              <a:buFont typeface="Arial" panose="020B0604020202020204" pitchFamily="34" charset="0"/>
              <a:buChar char="•"/>
            </a:pPr>
            <a:r>
              <a:rPr lang="en-US" sz="2400" dirty="0"/>
              <a:t>Contract administration costs are reduced as partners become knowledgeable of their counterpart’s legal concerns. </a:t>
            </a:r>
          </a:p>
          <a:p>
            <a:pPr marL="342900" indent="-342900" algn="just">
              <a:buFont typeface="Arial" panose="020B0604020202020204" pitchFamily="34" charset="0"/>
              <a:buChar char="•"/>
            </a:pPr>
            <a:r>
              <a:rPr lang="en-US" sz="2400" b="1" dirty="0"/>
              <a:t>More efficient utilization of resources</a:t>
            </a:r>
            <a:r>
              <a:rPr lang="en-US" sz="2400" dirty="0"/>
              <a:t>—Contractors have a known forecast of work while owners are able to concentrate their workforce on core businesses and avoid the demanding swings of project support. </a:t>
            </a:r>
          </a:p>
          <a:p>
            <a:pPr marL="342900" indent="-342900" algn="just">
              <a:buFont typeface="Arial" panose="020B0604020202020204" pitchFamily="34" charset="0"/>
              <a:buChar char="•"/>
            </a:pPr>
            <a:r>
              <a:rPr lang="en-US" sz="2400" b="1" dirty="0"/>
              <a:t>Improved communication</a:t>
            </a:r>
            <a:r>
              <a:rPr lang="en-US" sz="2400" dirty="0"/>
              <a:t>—As partners gain experience with each other, they develop a common language and perspective, which reduces misunderstanding and enhances collaboration. </a:t>
            </a:r>
            <a:endParaRPr lang="ar-SA" sz="2400" dirty="0"/>
          </a:p>
        </p:txBody>
      </p:sp>
    </p:spTree>
    <p:extLst>
      <p:ext uri="{BB962C8B-B14F-4D97-AF65-F5344CB8AC3E}">
        <p14:creationId xmlns:p14="http://schemas.microsoft.com/office/powerpoint/2010/main" val="21871894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CC79CFBE-C4F8-A721-09C9-457B850999E2}"/>
              </a:ext>
            </a:extLst>
          </p:cNvPr>
          <p:cNvSpPr>
            <a:spLocks noChangeArrowheads="1"/>
          </p:cNvSpPr>
          <p:nvPr/>
        </p:nvSpPr>
        <p:spPr bwMode="auto">
          <a:xfrm>
            <a:off x="1076960" y="1395413"/>
            <a:ext cx="6776720" cy="39792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21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10.3 Best Practices in Outsourcing Project Work – Cont. </a:t>
            </a:r>
            <a:endParaRPr lang="en-US" sz="24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90560" y="1371601"/>
            <a:ext cx="3656053" cy="3769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B167A50-32AD-8B75-507C-B95ECBECBBBD}"/>
              </a:ext>
            </a:extLst>
          </p:cNvPr>
          <p:cNvSpPr txBox="1"/>
          <p:nvPr/>
        </p:nvSpPr>
        <p:spPr>
          <a:xfrm>
            <a:off x="1076960" y="1566655"/>
            <a:ext cx="6451600" cy="3416320"/>
          </a:xfrm>
          <a:prstGeom prst="rect">
            <a:avLst/>
          </a:prstGeom>
          <a:noFill/>
        </p:spPr>
        <p:txBody>
          <a:bodyPr wrap="square">
            <a:spAutoFit/>
          </a:bodyPr>
          <a:lstStyle/>
          <a:p>
            <a:pPr marL="342900" indent="-342900" algn="just">
              <a:buFont typeface="Arial" panose="020B0604020202020204" pitchFamily="34" charset="0"/>
              <a:buChar char="•"/>
            </a:pPr>
            <a:r>
              <a:rPr lang="en-US" sz="2400" b="1" dirty="0"/>
              <a:t>Improved innovation</a:t>
            </a:r>
            <a:r>
              <a:rPr lang="en-US" sz="2400" dirty="0"/>
              <a:t>—The partners are able to discuss innovation and associated risks in a more open manner and share risks and rewards fairly. </a:t>
            </a:r>
          </a:p>
          <a:p>
            <a:pPr marL="342900" indent="-342900" algn="just">
              <a:buFont typeface="Arial" panose="020B0604020202020204" pitchFamily="34" charset="0"/>
              <a:buChar char="•"/>
            </a:pPr>
            <a:r>
              <a:rPr lang="en-US" sz="2400" b="1" dirty="0"/>
              <a:t>Improved performance</a:t>
            </a:r>
            <a:r>
              <a:rPr lang="en-US" sz="2400" dirty="0"/>
              <a:t>—Over time partners become more familiar with each other’s standards and expectations and are able to apply lessons learned from previous projects to current projects.</a:t>
            </a:r>
            <a:endParaRPr lang="ar-SA" sz="2400" dirty="0"/>
          </a:p>
        </p:txBody>
      </p:sp>
    </p:spTree>
    <p:extLst>
      <p:ext uri="{BB962C8B-B14F-4D97-AF65-F5344CB8AC3E}">
        <p14:creationId xmlns:p14="http://schemas.microsoft.com/office/powerpoint/2010/main" val="40384985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CC79CFBE-C4F8-A721-09C9-457B850999E2}"/>
              </a:ext>
            </a:extLst>
          </p:cNvPr>
          <p:cNvSpPr>
            <a:spLocks noChangeArrowheads="1"/>
          </p:cNvSpPr>
          <p:nvPr/>
        </p:nvSpPr>
        <p:spPr bwMode="auto">
          <a:xfrm>
            <a:off x="1076960" y="1395413"/>
            <a:ext cx="7518400" cy="397922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213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10.4 The Art of Negotiating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01760" y="1566655"/>
            <a:ext cx="2980690" cy="34957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B167A50-32AD-8B75-507C-B95ECBECBBBD}"/>
              </a:ext>
            </a:extLst>
          </p:cNvPr>
          <p:cNvSpPr txBox="1"/>
          <p:nvPr/>
        </p:nvSpPr>
        <p:spPr>
          <a:xfrm>
            <a:off x="1076960" y="1566655"/>
            <a:ext cx="6990080" cy="3785652"/>
          </a:xfrm>
          <a:prstGeom prst="rect">
            <a:avLst/>
          </a:prstGeom>
          <a:noFill/>
        </p:spPr>
        <p:txBody>
          <a:bodyPr wrap="square">
            <a:spAutoFit/>
          </a:bodyPr>
          <a:lstStyle/>
          <a:p>
            <a:pPr marL="342900" indent="-342900" algn="just">
              <a:buFont typeface="Arial" panose="020B0604020202020204" pitchFamily="34" charset="0"/>
              <a:buChar char="•"/>
            </a:pPr>
            <a:r>
              <a:rPr lang="en-US" sz="2400" dirty="0"/>
              <a:t>Effective negotiating is critical to successful collaboration. All it takes is one key problem to explode to convert a sense of “we” into “us versus them.”</a:t>
            </a:r>
          </a:p>
          <a:p>
            <a:pPr marL="342900" indent="-342900" algn="just">
              <a:buFont typeface="Arial" panose="020B0604020202020204" pitchFamily="34" charset="0"/>
              <a:buChar char="•"/>
            </a:pPr>
            <a:r>
              <a:rPr lang="en-US" sz="2400" dirty="0"/>
              <a:t> At the same time, negotiating is pervasive through all aspects of project management work. </a:t>
            </a:r>
          </a:p>
          <a:p>
            <a:pPr marL="342900" indent="-342900" algn="just">
              <a:buFont typeface="Arial" panose="020B0604020202020204" pitchFamily="34" charset="0"/>
              <a:buChar char="•"/>
            </a:pPr>
            <a:r>
              <a:rPr lang="en-US" sz="2400" dirty="0"/>
              <a:t>Project managers must negotiate support and funding from top management. </a:t>
            </a:r>
          </a:p>
          <a:p>
            <a:pPr marL="342900" indent="-342900" algn="just">
              <a:buFont typeface="Arial" panose="020B0604020202020204" pitchFamily="34" charset="0"/>
              <a:buChar char="•"/>
            </a:pPr>
            <a:r>
              <a:rPr lang="en-US" sz="2400" dirty="0"/>
              <a:t>They must negotiate staff and technical input from functional managers. </a:t>
            </a:r>
          </a:p>
        </p:txBody>
      </p:sp>
    </p:spTree>
    <p:extLst>
      <p:ext uri="{BB962C8B-B14F-4D97-AF65-F5344CB8AC3E}">
        <p14:creationId xmlns:p14="http://schemas.microsoft.com/office/powerpoint/2010/main" val="2347172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CC79CFBE-C4F8-A721-09C9-457B850999E2}"/>
              </a:ext>
            </a:extLst>
          </p:cNvPr>
          <p:cNvSpPr>
            <a:spLocks noChangeArrowheads="1"/>
          </p:cNvSpPr>
          <p:nvPr/>
        </p:nvSpPr>
        <p:spPr bwMode="auto">
          <a:xfrm>
            <a:off x="1076960" y="1395413"/>
            <a:ext cx="6563360" cy="34957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213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10.4 The Art of Negotiating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0098" y="1395413"/>
            <a:ext cx="2980690" cy="34957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B167A50-32AD-8B75-507C-B95ECBECBBBD}"/>
              </a:ext>
            </a:extLst>
          </p:cNvPr>
          <p:cNvSpPr txBox="1"/>
          <p:nvPr/>
        </p:nvSpPr>
        <p:spPr>
          <a:xfrm>
            <a:off x="1076960" y="1566655"/>
            <a:ext cx="6268720" cy="3046988"/>
          </a:xfrm>
          <a:prstGeom prst="rect">
            <a:avLst/>
          </a:prstGeom>
          <a:noFill/>
        </p:spPr>
        <p:txBody>
          <a:bodyPr wrap="square">
            <a:spAutoFit/>
          </a:bodyPr>
          <a:lstStyle/>
          <a:p>
            <a:pPr marL="342900" indent="-342900" algn="just">
              <a:buFont typeface="Arial" panose="020B0604020202020204" pitchFamily="34" charset="0"/>
              <a:buChar char="•"/>
            </a:pPr>
            <a:r>
              <a:rPr lang="en-US" sz="2400" dirty="0"/>
              <a:t>They must coordinate with other project man agers and negotiate project priorities and commitments. </a:t>
            </a:r>
          </a:p>
          <a:p>
            <a:pPr marL="342900" indent="-342900" algn="just">
              <a:buFont typeface="Arial" panose="020B0604020202020204" pitchFamily="34" charset="0"/>
              <a:buChar char="•"/>
            </a:pPr>
            <a:r>
              <a:rPr lang="en-US" sz="2400" dirty="0"/>
              <a:t>They must negotiate within their project team to determine assignments, deadlines, standards, and priorities. </a:t>
            </a:r>
          </a:p>
          <a:p>
            <a:pPr marL="342900" indent="-342900" algn="just">
              <a:buFont typeface="Arial" panose="020B0604020202020204" pitchFamily="34" charset="0"/>
              <a:buChar char="•"/>
            </a:pPr>
            <a:r>
              <a:rPr lang="en-US" sz="2400" dirty="0"/>
              <a:t>Project man agers must negotiate prices and standards with vendors and suppliers. </a:t>
            </a:r>
          </a:p>
        </p:txBody>
      </p:sp>
    </p:spTree>
    <p:extLst>
      <p:ext uri="{BB962C8B-B14F-4D97-AF65-F5344CB8AC3E}">
        <p14:creationId xmlns:p14="http://schemas.microsoft.com/office/powerpoint/2010/main" val="6659136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CC79CFBE-C4F8-A721-09C9-457B850999E2}"/>
              </a:ext>
            </a:extLst>
          </p:cNvPr>
          <p:cNvSpPr>
            <a:spLocks noChangeArrowheads="1"/>
          </p:cNvSpPr>
          <p:nvPr/>
        </p:nvSpPr>
        <p:spPr bwMode="auto">
          <a:xfrm>
            <a:off x="1076960" y="1395413"/>
            <a:ext cx="6563360" cy="389593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076960" y="806450"/>
            <a:ext cx="7213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10.4 The Art of Negotiating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85760" y="1681116"/>
            <a:ext cx="3455988" cy="34957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B167A50-32AD-8B75-507C-B95ECBECBBBD}"/>
              </a:ext>
            </a:extLst>
          </p:cNvPr>
          <p:cNvSpPr txBox="1"/>
          <p:nvPr/>
        </p:nvSpPr>
        <p:spPr>
          <a:xfrm>
            <a:off x="1076960" y="1566655"/>
            <a:ext cx="6268720"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t>A firm under standing of the negotiating process, skills, and tactics is essential to project success. </a:t>
            </a:r>
          </a:p>
          <a:p>
            <a:pPr marL="342900" indent="-342900" algn="just">
              <a:buFont typeface="Arial" panose="020B0604020202020204" pitchFamily="34" charset="0"/>
              <a:buChar char="•"/>
            </a:pPr>
            <a:r>
              <a:rPr lang="en-US" sz="2400" dirty="0"/>
              <a:t>Many people approach negotiating as if it is a competitive contest. Each negotiator is out to win as much as he or she can for his or her side. </a:t>
            </a:r>
          </a:p>
          <a:p>
            <a:pPr marL="342900" indent="-342900" algn="just">
              <a:buFont typeface="Arial" panose="020B0604020202020204" pitchFamily="34" charset="0"/>
              <a:buChar char="•"/>
            </a:pPr>
            <a:r>
              <a:rPr lang="en-US" sz="2400" dirty="0"/>
              <a:t>Success is measured by how much is gained compared with the other party.</a:t>
            </a:r>
            <a:endParaRPr lang="ar-SA" sz="2400" dirty="0"/>
          </a:p>
        </p:txBody>
      </p:sp>
    </p:spTree>
    <p:extLst>
      <p:ext uri="{BB962C8B-B14F-4D97-AF65-F5344CB8AC3E}">
        <p14:creationId xmlns:p14="http://schemas.microsoft.com/office/powerpoint/2010/main" val="28483916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CC79CFBE-C4F8-A721-09C9-457B850999E2}"/>
              </a:ext>
            </a:extLst>
          </p:cNvPr>
          <p:cNvSpPr>
            <a:spLocks noChangeArrowheads="1"/>
          </p:cNvSpPr>
          <p:nvPr/>
        </p:nvSpPr>
        <p:spPr bwMode="auto">
          <a:xfrm>
            <a:off x="853440" y="1842453"/>
            <a:ext cx="5638800" cy="333443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marL="342900" indent="-342900" algn="just">
              <a:lnSpc>
                <a:spcPct val="150000"/>
              </a:lnSpc>
              <a:buFont typeface="+mj-lt"/>
              <a:buAutoNum type="arabicPeriod"/>
            </a:pPr>
            <a:r>
              <a:rPr lang="en-US" altLang="en-US" sz="2400" dirty="0"/>
              <a:t>Separate the people from the problem.</a:t>
            </a:r>
          </a:p>
          <a:p>
            <a:pPr marL="342900" indent="-342900" algn="just">
              <a:lnSpc>
                <a:spcPct val="150000"/>
              </a:lnSpc>
              <a:buFont typeface="+mj-lt"/>
              <a:buAutoNum type="arabicPeriod"/>
            </a:pPr>
            <a:r>
              <a:rPr lang="en-US" altLang="en-US" sz="2400" dirty="0"/>
              <a:t>Focus on interests, not positions.</a:t>
            </a:r>
          </a:p>
          <a:p>
            <a:pPr marL="342900" indent="-342900" algn="just">
              <a:lnSpc>
                <a:spcPct val="150000"/>
              </a:lnSpc>
              <a:buFont typeface="+mj-lt"/>
              <a:buAutoNum type="arabicPeriod"/>
            </a:pPr>
            <a:r>
              <a:rPr lang="en-US" altLang="en-US" sz="2400" dirty="0"/>
              <a:t>Invent options for mutual gain.</a:t>
            </a:r>
          </a:p>
          <a:p>
            <a:pPr marL="342900" indent="-342900" algn="just">
              <a:lnSpc>
                <a:spcPct val="150000"/>
              </a:lnSpc>
              <a:buFont typeface="+mj-lt"/>
              <a:buAutoNum type="arabicPeriod"/>
            </a:pPr>
            <a:r>
              <a:rPr lang="en-US" altLang="en-US" sz="2400" dirty="0"/>
              <a:t>When possible, use objective criteria.</a:t>
            </a:r>
          </a:p>
        </p:txBody>
      </p:sp>
      <p:sp>
        <p:nvSpPr>
          <p:cNvPr id="16387" name="TextBox 2"/>
          <p:cNvSpPr txBox="1">
            <a:spLocks noChangeArrowheads="1"/>
          </p:cNvSpPr>
          <p:nvPr/>
        </p:nvSpPr>
        <p:spPr bwMode="auto">
          <a:xfrm>
            <a:off x="1168400" y="999490"/>
            <a:ext cx="475488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10.4 The Art of Negotiating </a:t>
            </a:r>
            <a:endParaRPr lang="en-US" sz="2800" b="1" dirty="0">
              <a:solidFill>
                <a:srgbClr val="00B0F0"/>
              </a:solidFill>
              <a:sym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4 Tips for Outsourcing in 2021 | Entrepreneur">
            <a:extLst>
              <a:ext uri="{FF2B5EF4-FFF2-40B4-BE49-F238E27FC236}">
                <a16:creationId xmlns:a16="http://schemas.microsoft.com/office/drawing/2014/main" id="{94C3E42E-356B-E04A-5C32-34AF27D475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64400" y="1681116"/>
            <a:ext cx="4177348" cy="3495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46863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9D7F93-7831-4C5D-B290-7FDDAF2AFE8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F32B0ED-6307-485A-9039-EC6981B188C5}">
  <ds:schemaRefs>
    <ds:schemaRef ds:uri="http://schemas.microsoft.com/sharepoint/v3/contenttype/forms"/>
  </ds:schemaRefs>
</ds:datastoreItem>
</file>

<file path=customXml/itemProps3.xml><?xml version="1.0" encoding="utf-8"?>
<ds:datastoreItem xmlns:ds="http://schemas.openxmlformats.org/officeDocument/2006/customXml" ds:itemID="{A927E2F5-D1EC-4487-A670-C5775A54F5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29090</TotalTime>
  <Words>3244</Words>
  <Application>Microsoft Office PowerPoint</Application>
  <PresentationFormat>Widescreen</PresentationFormat>
  <Paragraphs>246</Paragraphs>
  <Slides>46</Slides>
  <Notes>0</Notes>
  <HiddenSlides>0</HiddenSlides>
  <MMClips>0</MMClips>
  <ScaleCrop>false</ScaleCrop>
  <HeadingPairs>
    <vt:vector size="4" baseType="variant">
      <vt:variant>
        <vt:lpstr>Theme</vt:lpstr>
      </vt:variant>
      <vt:variant>
        <vt:i4>3</vt:i4>
      </vt:variant>
      <vt:variant>
        <vt:lpstr>Slide Titles</vt:lpstr>
      </vt:variant>
      <vt:variant>
        <vt:i4>46</vt:i4>
      </vt:variant>
    </vt:vector>
  </HeadingPairs>
  <TitlesOfParts>
    <vt:vector size="49" baseType="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Mohammed Yousif</cp:lastModifiedBy>
  <cp:revision>559</cp:revision>
  <dcterms:created xsi:type="dcterms:W3CDTF">2024-05-18T12:46:21Z</dcterms:created>
  <dcterms:modified xsi:type="dcterms:W3CDTF">2024-08-16T15:57:00Z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