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9" r:id="rId3"/>
    <p:sldId id="306" r:id="rId4"/>
    <p:sldId id="269" r:id="rId5"/>
    <p:sldId id="310" r:id="rId6"/>
    <p:sldId id="312" r:id="rId7"/>
    <p:sldId id="313" r:id="rId8"/>
    <p:sldId id="311" r:id="rId9"/>
    <p:sldId id="314" r:id="rId10"/>
    <p:sldId id="316" r:id="rId11"/>
    <p:sldId id="317" r:id="rId12"/>
    <p:sldId id="315" r:id="rId13"/>
    <p:sldId id="318" r:id="rId14"/>
    <p:sldId id="321" r:id="rId15"/>
    <p:sldId id="319" r:id="rId16"/>
    <p:sldId id="307" r:id="rId17"/>
    <p:sldId id="323" r:id="rId18"/>
    <p:sldId id="320" r:id="rId19"/>
    <p:sldId id="324" r:id="rId20"/>
    <p:sldId id="325" r:id="rId21"/>
    <p:sldId id="326" r:id="rId22"/>
    <p:sldId id="322" r:id="rId23"/>
    <p:sldId id="329" r:id="rId24"/>
    <p:sldId id="330" r:id="rId25"/>
    <p:sldId id="308" r:id="rId26"/>
    <p:sldId id="309" r:id="rId27"/>
    <p:sldId id="337" r:id="rId28"/>
    <p:sldId id="332" r:id="rId29"/>
    <p:sldId id="333" r:id="rId30"/>
    <p:sldId id="334" r:id="rId31"/>
    <p:sldId id="335" r:id="rId32"/>
    <p:sldId id="338" r:id="rId33"/>
    <p:sldId id="339" r:id="rId34"/>
    <p:sldId id="331" r:id="rId35"/>
    <p:sldId id="341" r:id="rId36"/>
    <p:sldId id="342" r:id="rId37"/>
    <p:sldId id="344" r:id="rId38"/>
    <p:sldId id="345" r:id="rId39"/>
    <p:sldId id="346" r:id="rId40"/>
    <p:sldId id="340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619833-8BD6-4B66-B64E-30D4003C18F4}" type="datetimeFigureOut">
              <a:rPr lang="en-US" smtClean="0"/>
              <a:t>6/3/2022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34A1F7-341E-4D9F-B487-316ED474E0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785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53015-0CA0-46F6-B4E2-74300B57BF7C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960D9-1AB7-4446-90A3-BD31034C08A1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40701-7EE0-483A-AD8D-AE19B29186CF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D4720-57FA-412E-8C9F-0B76F9E8DCAA}" type="datetime1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40D75-DE96-4D74-BFBD-83EF787BEB49}" type="datetime1">
              <a:rPr lang="en-US" smtClean="0"/>
              <a:t>6/3/2022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1EFD1-378E-4D41-813A-654FE7F5FD8B}" type="datetime1">
              <a:rPr lang="en-US" smtClean="0"/>
              <a:t>6/3/2022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2389F-3103-4C7E-9246-FBC5E6E83297}" type="datetime1">
              <a:rPr lang="en-US" smtClean="0"/>
              <a:t>6/3/2022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E9BCF-9632-42C5-BC9A-1B592BF17478}" type="datetime1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12E9E-0D89-40B9-A607-1193A4E70F08}" type="datetime1">
              <a:rPr lang="en-US" smtClean="0"/>
              <a:t>6/3/2022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BD66D-A02A-43A4-92FD-3902203AE532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0679A-64D6-4883-94F7-50C4056535A6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6BC3E-7B4F-42DE-B936-62103B5498A1}" type="datetime1">
              <a:rPr lang="en-US" smtClean="0"/>
              <a:t>6/3/2022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7.emf"/><Relationship Id="rId7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3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and Statistics </a:t>
            </a:r>
          </a:p>
          <a:p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80282" y="3192751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STA 201</a:t>
            </a: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Descriptive Statistics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910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Descriptive Statistics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6697" y="1752794"/>
            <a:ext cx="96662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Graphs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Graphs and Displays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Position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Frequency Distributions and their Graphs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77783" y="1992253"/>
            <a:ext cx="9666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Frequency Distributions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Graphs of Frequency Distributions 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05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Frequency Distributions and their Graphs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5" y="1735276"/>
            <a:ext cx="96662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table that shows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entries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 count of the number of entries in each class.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 is the number of data entries in the class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Draw the frequency table, determine the three items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number of classes 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Range 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Class Width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Frequency Distributions and their Graphs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5" y="1735276"/>
            <a:ext cx="96662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table that shows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entries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 count of the number of entries in each class.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 is the number of data entries in the class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Draw the frequency table, determine the three items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number of classes 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Range </a:t>
            </a: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Class Width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66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98618" y="520301"/>
            <a:ext cx="8687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5" y="1735276"/>
            <a:ext cx="859063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sample data set lists the prices (in dollars) of 30 portable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global positioning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(GPS) navigators. Construct a frequency distribution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has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seven classes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b="1" dirty="0" smtClean="0"/>
              <a:t>Construct </a:t>
            </a:r>
            <a:r>
              <a:rPr lang="en-US" b="1" dirty="0"/>
              <a:t>a Frequency Distribution from a Data Set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5218600"/>
              </p:ext>
            </p:extLst>
          </p:nvPr>
        </p:nvGraphicFramePr>
        <p:xfrm>
          <a:off x="1829981" y="3150505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345063509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97707578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69612748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1479083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1573474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339684333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20390120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3434657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56549619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3879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377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222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035856"/>
                  </a:ext>
                </a:extLst>
              </a:tr>
            </a:tbl>
          </a:graphicData>
        </a:graphic>
      </p:graphicFrame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55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874165" y="1735276"/>
                <a:ext cx="8590635" cy="38409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/>
                  <a:t>Number of classes = 7</a:t>
                </a:r>
              </a:p>
              <a:p>
                <a:endParaRPr lang="en-US" dirty="0"/>
              </a:p>
              <a:p>
                <a:r>
                  <a:rPr lang="en-US" dirty="0" smtClean="0"/>
                  <a:t>Range = Max – Min = </a:t>
                </a:r>
                <a:r>
                  <a:rPr lang="en-US" dirty="0"/>
                  <a:t>450 - 59 = </a:t>
                </a:r>
                <a:r>
                  <a:rPr lang="en-US" dirty="0" smtClean="0"/>
                  <a:t>391</a:t>
                </a:r>
              </a:p>
              <a:p>
                <a:endParaRPr lang="en-US" dirty="0"/>
              </a:p>
              <a:p>
                <a:r>
                  <a:rPr lang="en-US" dirty="0" smtClean="0"/>
                  <a:t>Class Width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𝑅𝑎𝑛𝑔𝑒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𝑁𝑢𝑚𝑏𝑒𝑟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𝑐𝑙𝑎𝑠𝑠𝑒𝑠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391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/>
                      <m:t>55.86</m:t>
                    </m:r>
                  </m:oMath>
                </a14:m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r>
                      <a:rPr lang="en-US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56</m:t>
                    </m:r>
                  </m:oMath>
                </a14:m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/>
              </a:p>
              <a:p>
                <a:endParaRPr lang="en-US" dirty="0" smtClean="0"/>
              </a:p>
              <a:p>
                <a:endParaRPr lang="en-US" dirty="0" smtClean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65" y="1735276"/>
                <a:ext cx="8590635" cy="3840923"/>
              </a:xfrm>
              <a:prstGeom prst="rect">
                <a:avLst/>
              </a:prstGeom>
              <a:blipFill>
                <a:blip r:embed="rId6"/>
                <a:stretch>
                  <a:fillRect l="-567" t="-9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862188"/>
              </p:ext>
            </p:extLst>
          </p:nvPr>
        </p:nvGraphicFramePr>
        <p:xfrm>
          <a:off x="1940818" y="3580615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345063509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97707578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69612748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1479083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1573474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339684333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20390120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3434657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56549619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3879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377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222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035856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>
            <a:off x="7573818" y="3943930"/>
            <a:ext cx="775855" cy="370065"/>
          </a:xfrm>
          <a:prstGeom prst="ellipse">
            <a:avLst/>
          </a:prstGeom>
          <a:noFill/>
          <a:ln w="984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5077230" y="3938388"/>
            <a:ext cx="775855" cy="370065"/>
          </a:xfrm>
          <a:prstGeom prst="ellipse">
            <a:avLst/>
          </a:prstGeom>
          <a:noFill/>
          <a:ln w="984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81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Frequency Distributions and their Graphs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8951" y="1752794"/>
            <a:ext cx="5819487" cy="345109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7896694" y="1752794"/>
                <a:ext cx="3316251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400" dirty="0"/>
                  <a:t>Class Width = </a:t>
                </a:r>
                <a14:m>
                  <m:oMath xmlns:m="http://schemas.openxmlformats.org/officeDocument/2006/math">
                    <m:r>
                      <a:rPr lang="en-US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56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96694" y="1752794"/>
                <a:ext cx="3316251" cy="461665"/>
              </a:xfrm>
              <a:prstGeom prst="rect">
                <a:avLst/>
              </a:prstGeom>
              <a:blipFill>
                <a:blip r:embed="rId7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099966"/>
              </p:ext>
            </p:extLst>
          </p:nvPr>
        </p:nvGraphicFramePr>
        <p:xfrm>
          <a:off x="6077524" y="3580615"/>
          <a:ext cx="5995150" cy="11556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9515">
                  <a:extLst>
                    <a:ext uri="{9D8B030D-6E8A-4147-A177-3AD203B41FA5}">
                      <a16:colId xmlns:a16="http://schemas.microsoft.com/office/drawing/2014/main" val="3450635098"/>
                    </a:ext>
                  </a:extLst>
                </a:gridCol>
                <a:gridCol w="599515">
                  <a:extLst>
                    <a:ext uri="{9D8B030D-6E8A-4147-A177-3AD203B41FA5}">
                      <a16:colId xmlns:a16="http://schemas.microsoft.com/office/drawing/2014/main" val="1977075787"/>
                    </a:ext>
                  </a:extLst>
                </a:gridCol>
                <a:gridCol w="599515">
                  <a:extLst>
                    <a:ext uri="{9D8B030D-6E8A-4147-A177-3AD203B41FA5}">
                      <a16:colId xmlns:a16="http://schemas.microsoft.com/office/drawing/2014/main" val="3696127489"/>
                    </a:ext>
                  </a:extLst>
                </a:gridCol>
                <a:gridCol w="599515">
                  <a:extLst>
                    <a:ext uri="{9D8B030D-6E8A-4147-A177-3AD203B41FA5}">
                      <a16:colId xmlns:a16="http://schemas.microsoft.com/office/drawing/2014/main" val="1314790839"/>
                    </a:ext>
                  </a:extLst>
                </a:gridCol>
                <a:gridCol w="599515">
                  <a:extLst>
                    <a:ext uri="{9D8B030D-6E8A-4147-A177-3AD203B41FA5}">
                      <a16:colId xmlns:a16="http://schemas.microsoft.com/office/drawing/2014/main" val="2157347465"/>
                    </a:ext>
                  </a:extLst>
                </a:gridCol>
                <a:gridCol w="599515">
                  <a:extLst>
                    <a:ext uri="{9D8B030D-6E8A-4147-A177-3AD203B41FA5}">
                      <a16:colId xmlns:a16="http://schemas.microsoft.com/office/drawing/2014/main" val="2339684333"/>
                    </a:ext>
                  </a:extLst>
                </a:gridCol>
                <a:gridCol w="599515">
                  <a:extLst>
                    <a:ext uri="{9D8B030D-6E8A-4147-A177-3AD203B41FA5}">
                      <a16:colId xmlns:a16="http://schemas.microsoft.com/office/drawing/2014/main" val="2820390120"/>
                    </a:ext>
                  </a:extLst>
                </a:gridCol>
                <a:gridCol w="599515">
                  <a:extLst>
                    <a:ext uri="{9D8B030D-6E8A-4147-A177-3AD203B41FA5}">
                      <a16:colId xmlns:a16="http://schemas.microsoft.com/office/drawing/2014/main" val="2834346577"/>
                    </a:ext>
                  </a:extLst>
                </a:gridCol>
                <a:gridCol w="599515">
                  <a:extLst>
                    <a:ext uri="{9D8B030D-6E8A-4147-A177-3AD203B41FA5}">
                      <a16:colId xmlns:a16="http://schemas.microsoft.com/office/drawing/2014/main" val="1565496196"/>
                    </a:ext>
                  </a:extLst>
                </a:gridCol>
                <a:gridCol w="599515">
                  <a:extLst>
                    <a:ext uri="{9D8B030D-6E8A-4147-A177-3AD203B41FA5}">
                      <a16:colId xmlns:a16="http://schemas.microsoft.com/office/drawing/2014/main" val="43879425"/>
                    </a:ext>
                  </a:extLst>
                </a:gridCol>
              </a:tblGrid>
              <a:tr h="379722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7030A0"/>
                          </a:solidFill>
                        </a:rPr>
                        <a:t>350</a:t>
                      </a:r>
                      <a:endParaRPr lang="en-US" sz="20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377879"/>
                  </a:ext>
                </a:extLst>
              </a:tr>
              <a:tr h="379722">
                <a:tc>
                  <a:txBody>
                    <a:bodyPr/>
                    <a:lstStyle/>
                    <a:p>
                      <a:r>
                        <a:rPr lang="en-US" b="1" dirty="0" smtClean="0"/>
                        <a:t>275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270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222052"/>
                  </a:ext>
                </a:extLst>
              </a:tr>
              <a:tr h="379722">
                <a:tc>
                  <a:txBody>
                    <a:bodyPr/>
                    <a:lstStyle/>
                    <a:p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250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035856"/>
                  </a:ext>
                </a:extLst>
              </a:tr>
            </a:tbl>
          </a:graphicData>
        </a:graphic>
      </p:graphicFrame>
      <p:cxnSp>
        <p:nvCxnSpPr>
          <p:cNvPr id="14" name="Straight Connector 13"/>
          <p:cNvCxnSpPr/>
          <p:nvPr/>
        </p:nvCxnSpPr>
        <p:spPr>
          <a:xfrm flipH="1">
            <a:off x="8472516" y="4008582"/>
            <a:ext cx="461819" cy="29556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9112596" y="3602182"/>
            <a:ext cx="461819" cy="29556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5236" y="3622502"/>
            <a:ext cx="461819" cy="29556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6724996" y="4374342"/>
            <a:ext cx="461819" cy="29556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9681556" y="4323542"/>
            <a:ext cx="461819" cy="29556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1706880" y="2722880"/>
            <a:ext cx="1014617" cy="314959"/>
          </a:xfrm>
          <a:prstGeom prst="ellipse">
            <a:avLst/>
          </a:prstGeom>
          <a:noFill/>
          <a:ln w="603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6724996" y="3580615"/>
            <a:ext cx="461819" cy="3096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9701876" y="3966695"/>
            <a:ext cx="461819" cy="3096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11510356" y="3966695"/>
            <a:ext cx="461819" cy="3096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10900756" y="3621255"/>
            <a:ext cx="461819" cy="3096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934036" y="3997175"/>
            <a:ext cx="461819" cy="3096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11520516" y="4342615"/>
            <a:ext cx="461819" cy="3096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10900756" y="4373095"/>
            <a:ext cx="461819" cy="3096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7324436" y="3997175"/>
            <a:ext cx="461819" cy="30962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9010996" y="3988262"/>
            <a:ext cx="670560" cy="308376"/>
          </a:xfrm>
          <a:prstGeom prst="ellipse">
            <a:avLst/>
          </a:prstGeom>
          <a:noFill/>
          <a:ln w="889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7172036" y="3602182"/>
            <a:ext cx="670560" cy="308376"/>
          </a:xfrm>
          <a:prstGeom prst="ellipse">
            <a:avLst/>
          </a:prstGeom>
          <a:noFill/>
          <a:ln w="889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6034116" y="4364182"/>
            <a:ext cx="670560" cy="308376"/>
          </a:xfrm>
          <a:prstGeom prst="ellipse">
            <a:avLst/>
          </a:prstGeom>
          <a:noFill/>
          <a:ln w="889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7212676" y="4364182"/>
            <a:ext cx="670560" cy="308376"/>
          </a:xfrm>
          <a:prstGeom prst="ellipse">
            <a:avLst/>
          </a:prstGeom>
          <a:noFill/>
          <a:ln w="889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8421716" y="4354022"/>
            <a:ext cx="670560" cy="308376"/>
          </a:xfrm>
          <a:prstGeom prst="ellipse">
            <a:avLst/>
          </a:prstGeom>
          <a:noFill/>
          <a:ln w="889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10260676" y="4354022"/>
            <a:ext cx="670560" cy="308376"/>
          </a:xfrm>
          <a:prstGeom prst="ellipse">
            <a:avLst/>
          </a:prstGeom>
          <a:noFill/>
          <a:ln w="889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Isosceles Triangle 36"/>
          <p:cNvSpPr/>
          <p:nvPr/>
        </p:nvSpPr>
        <p:spPr>
          <a:xfrm>
            <a:off x="11449930" y="3402558"/>
            <a:ext cx="529420" cy="487680"/>
          </a:xfrm>
          <a:prstGeom prst="triangle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Isosceles Triangle 37"/>
          <p:cNvSpPr/>
          <p:nvPr/>
        </p:nvSpPr>
        <p:spPr>
          <a:xfrm>
            <a:off x="10284516" y="3392398"/>
            <a:ext cx="529420" cy="487680"/>
          </a:xfrm>
          <a:prstGeom prst="triangle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Isosceles Triangle 38"/>
          <p:cNvSpPr/>
          <p:nvPr/>
        </p:nvSpPr>
        <p:spPr>
          <a:xfrm>
            <a:off x="6614335" y="3880078"/>
            <a:ext cx="662821" cy="416560"/>
          </a:xfrm>
          <a:prstGeom prst="triangle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Isosceles Triangle 39"/>
          <p:cNvSpPr/>
          <p:nvPr/>
        </p:nvSpPr>
        <p:spPr>
          <a:xfrm>
            <a:off x="6048895" y="3869918"/>
            <a:ext cx="589281" cy="406400"/>
          </a:xfrm>
          <a:prstGeom prst="triangle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/>
          <p:cNvSpPr/>
          <p:nvPr/>
        </p:nvSpPr>
        <p:spPr>
          <a:xfrm>
            <a:off x="9681556" y="3474720"/>
            <a:ext cx="602960" cy="491975"/>
          </a:xfrm>
          <a:prstGeom prst="ellipse">
            <a:avLst/>
          </a:prstGeom>
          <a:noFill/>
          <a:ln w="508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/>
          <p:cNvSpPr/>
          <p:nvPr/>
        </p:nvSpPr>
        <p:spPr>
          <a:xfrm>
            <a:off x="10880436" y="3921760"/>
            <a:ext cx="602960" cy="491975"/>
          </a:xfrm>
          <a:prstGeom prst="ellipse">
            <a:avLst/>
          </a:prstGeom>
          <a:noFill/>
          <a:ln w="508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Isosceles Triangle 43"/>
          <p:cNvSpPr/>
          <p:nvPr/>
        </p:nvSpPr>
        <p:spPr>
          <a:xfrm>
            <a:off x="8984036" y="4245838"/>
            <a:ext cx="738160" cy="487680"/>
          </a:xfrm>
          <a:prstGeom prst="triangle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207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38" grpId="0" animBg="1"/>
      <p:bldP spid="39" grpId="0" animBg="1"/>
      <p:bldP spid="40" grpId="0" animBg="1"/>
      <p:bldP spid="42" grpId="0" animBg="1"/>
      <p:bldP spid="43" grpId="0" animBg="1"/>
      <p:bldP spid="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Cumulative Frequency Distributions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741679" y="1619026"/>
                <a:ext cx="11257281" cy="29889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1- The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midpoint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class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𝐿𝑜𝑤𝑒𝑟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𝑐𝑙𝑎𝑠𝑠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𝑙𝑖𝑚𝑖𝑡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𝑈𝑝𝑝𝑒𝑟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𝑐𝑙𝑎𝑠𝑠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𝐿𝑖𝑚𝑖𝑡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The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 frequency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𝐶𝑙𝑎𝑠𝑠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𝐹𝑟𝑒𝑞𝑢𝑒𝑛𝑐𝑦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𝑆𝑎𝑚𝑝𝑙𝑒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𝑆𝑖𝑧𝑒</m:t>
                        </m:r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endPara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3- The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cumulative frequency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class is the sum of the frequencies of that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class and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all previous classes. The cumulative frequency of the last class is equal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the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size </a:t>
                </a:r>
                <a:r>
                  <a:rPr 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679" y="1619026"/>
                <a:ext cx="11257281" cy="2988960"/>
              </a:xfrm>
              <a:prstGeom prst="rect">
                <a:avLst/>
              </a:prstGeom>
              <a:blipFill>
                <a:blip r:embed="rId6"/>
                <a:stretch>
                  <a:fillRect l="-867" r="-867" b="-38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7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36320" y="1859340"/>
            <a:ext cx="1025144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sample data set lists the prices (in dollars) of 30 portable global positioning system (GPS) navigators. Construct a frequency distribution that has seven classes.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b="1" dirty="0" smtClean="0"/>
              <a:t>Find the mid point, Relative frequency and a Cumulative Frequency </a:t>
            </a:r>
            <a:r>
              <a:rPr lang="en-US" b="1" dirty="0"/>
              <a:t>Distribution from a Data </a:t>
            </a:r>
            <a:r>
              <a:rPr lang="en-US" b="1" dirty="0" smtClean="0"/>
              <a:t>Set above 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4374" y="2810202"/>
            <a:ext cx="8163252" cy="1237595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29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35224"/>
            <a:ext cx="1077666" cy="7063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711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13315" y="251978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22603454"/>
                  </p:ext>
                </p:extLst>
              </p:nvPr>
            </p:nvGraphicFramePr>
            <p:xfrm>
              <a:off x="365759" y="1322668"/>
              <a:ext cx="11706915" cy="481692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21267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769487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987675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46197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  <a:gridCol w="2682289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63157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69452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59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114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6924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115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170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27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5+8=13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086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5+8+6=19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086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5+8+6+5=24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086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5+8+6+5+2=26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086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5+8+6+5+2+1=27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63157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5+8+6+5+2+1+3=30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086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22603454"/>
                  </p:ext>
                </p:extLst>
              </p:nvPr>
            </p:nvGraphicFramePr>
            <p:xfrm>
              <a:off x="365759" y="1322668"/>
              <a:ext cx="11706915" cy="481692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21267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769487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987675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46197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  <a:gridCol w="2682289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7315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69926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16904" t="-108696" r="-175560" b="-5008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54785" t="-108696" r="-106220" b="-5008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69716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16904" t="-208696" r="-175560" b="-4008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54785" t="-208696" r="-106220" b="-40087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5+8=13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5+8+6=19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5+8+6+5=24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5+8+6+5+2=26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5+8+6+5+2+1=27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63157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5+8+6+5+2+1+3=30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1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Graphs of Frequency Distributions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5" y="1735276"/>
            <a:ext cx="9666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 </a:t>
            </a:r>
            <a:r>
              <a:rPr lang="en-US" sz="24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Frequency Histogram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Polygon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Relative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Ogive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26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Frequency Histogram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74165" y="1735276"/>
            <a:ext cx="96662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bar graph that represents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data set. A histogram has the following properties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horizontal scale is quantitative and measures the data values.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scale measures the frequencies of the classes.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Consecutive bars must touch.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32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048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Example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50377" y="1323012"/>
            <a:ext cx="90443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based on the data in the below table: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/>
              <p:cNvGraphicFramePr>
                <a:graphicFrameLocks noGrp="1"/>
              </p:cNvGraphicFramePr>
              <p:nvPr/>
            </p:nvGraphicFramePr>
            <p:xfrm>
              <a:off x="3441551" y="1878677"/>
              <a:ext cx="5320187" cy="403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54654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/>
              <p:cNvGraphicFramePr>
                <a:graphicFrameLocks noGrp="1"/>
              </p:cNvGraphicFramePr>
              <p:nvPr/>
            </p:nvGraphicFramePr>
            <p:xfrm>
              <a:off x="3441551" y="1878677"/>
              <a:ext cx="5320187" cy="403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7315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17122" t="-180000" r="-993" b="-70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17122" t="-288235" r="-993" b="-625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44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Frequency Histogram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4240" y="1674511"/>
            <a:ext cx="4937760" cy="4124529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4419600" y="4785360"/>
            <a:ext cx="3322320" cy="459459"/>
          </a:xfrm>
          <a:prstGeom prst="ellipse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556286" y="4692134"/>
            <a:ext cx="14638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Ten-Roman"/>
              </a:rPr>
              <a:t>Midpoint</a:t>
            </a:r>
            <a:endParaRPr lang="en-US" sz="2400" b="1" dirty="0"/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8128000" y="4922966"/>
            <a:ext cx="1280160" cy="230833"/>
          </a:xfrm>
          <a:prstGeom prst="straightConnector1">
            <a:avLst/>
          </a:prstGeom>
          <a:ln w="412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740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Frequency Polygon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19063" y="2458490"/>
            <a:ext cx="79651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polygon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line graph that emphasizes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continuous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frequencies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rgbClr val="0A1F6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10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048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Example 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50377" y="1323012"/>
            <a:ext cx="90443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Polygon based on the data in this table: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09784289"/>
                  </p:ext>
                </p:extLst>
              </p:nvPr>
            </p:nvGraphicFramePr>
            <p:xfrm>
              <a:off x="3441551" y="1878677"/>
              <a:ext cx="5320187" cy="4023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54654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09784289"/>
                  </p:ext>
                </p:extLst>
              </p:nvPr>
            </p:nvGraphicFramePr>
            <p:xfrm>
              <a:off x="3441551" y="1878677"/>
              <a:ext cx="5320187" cy="40233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7315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17122" t="-185294" r="-993" b="-72352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17122" t="-289552" r="-993" b="-63432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Rectangle 9"/>
          <p:cNvSpPr/>
          <p:nvPr/>
        </p:nvSpPr>
        <p:spPr>
          <a:xfrm>
            <a:off x="7101840" y="2621280"/>
            <a:ext cx="965200" cy="355600"/>
          </a:xfrm>
          <a:prstGeom prst="rect">
            <a:avLst/>
          </a:prstGeom>
          <a:noFill/>
          <a:ln w="730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091680" y="3078480"/>
            <a:ext cx="965200" cy="355600"/>
          </a:xfrm>
          <a:prstGeom prst="rect">
            <a:avLst/>
          </a:prstGeom>
          <a:noFill/>
          <a:ln w="730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8390898" y="2829560"/>
            <a:ext cx="741680" cy="42672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085596" y="2376193"/>
            <a:ext cx="2893044" cy="923330"/>
          </a:xfrm>
          <a:prstGeom prst="rect">
            <a:avLst/>
          </a:prstGeom>
          <a:noFill/>
          <a:ln w="57150">
            <a:solidFill>
              <a:schemeClr val="bg2">
                <a:lumMod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increase of midpoints by 56 and the same for other points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49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048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33156" y="0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50377" y="1323012"/>
            <a:ext cx="90443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2720" y="1610200"/>
            <a:ext cx="7772400" cy="3769741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3139440" y="4714240"/>
            <a:ext cx="548640" cy="355600"/>
          </a:xfrm>
          <a:prstGeom prst="rect">
            <a:avLst/>
          </a:prstGeom>
          <a:noFill/>
          <a:ln w="730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7376160" y="4724400"/>
            <a:ext cx="548640" cy="355600"/>
          </a:xfrm>
          <a:prstGeom prst="rect">
            <a:avLst/>
          </a:prstGeom>
          <a:noFill/>
          <a:ln w="730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73991" y="1610199"/>
            <a:ext cx="1885950" cy="3769741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5099573" y="3244334"/>
            <a:ext cx="19928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Polygon 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3820160" y="1303773"/>
            <a:ext cx="42367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Polygon Graph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91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Relative Frequency Histogram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58507" y="2204822"/>
            <a:ext cx="832920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frequency histogram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same shape and the same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horizontal scale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corresponding frequency histogram. The difference is that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scale measures the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frequencies, not frequencies.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64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048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Example 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50377" y="1323012"/>
            <a:ext cx="90443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relative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based on the data in this table: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1" name="Table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4592537"/>
                  </p:ext>
                </p:extLst>
              </p:nvPr>
            </p:nvGraphicFramePr>
            <p:xfrm>
              <a:off x="2351684" y="1879956"/>
              <a:ext cx="8976715" cy="43296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12130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2508272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223634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32679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</a:tblGrid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5556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55398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27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1" name="Table 10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4592537"/>
                  </p:ext>
                </p:extLst>
              </p:nvPr>
            </p:nvGraphicFramePr>
            <p:xfrm>
              <a:off x="2351684" y="1879956"/>
              <a:ext cx="8976715" cy="43296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12130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2508272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223634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32679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</a:tblGrid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5556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90137" t="-109783" r="-115068" b="-5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54567" t="-109783" r="-962" b="-59130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55398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90137" t="-212088" r="-115068" b="-4978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254567" t="-212088" r="-962" b="-49780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83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32228" y="1929850"/>
            <a:ext cx="6317132" cy="3241006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3332480" y="-182880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2946400" y="2153690"/>
            <a:ext cx="528320" cy="27606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3474720" y="1391920"/>
            <a:ext cx="6715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Graph </a:t>
            </a:r>
            <a:endParaRPr lang="en-US" sz="2400" b="1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048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167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Steps for constructing an Ogive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84860" y="1598494"/>
            <a:ext cx="998781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cumulative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distribution.</a:t>
            </a:r>
          </a:p>
          <a:p>
            <a:pPr marL="457200" indent="-457200" algn="just"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Specify the horizontal and vertical scales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horizontal scale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consists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upper class boundaries, and the vertical scale measures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cumulative frequencies.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Plot points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thon the graph. 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Connect the points in order from left to right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graph should start at the lower boundary of the first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class (cumulative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is zero) and should end at the upper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boundary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last class (cumulative frequency is equal to the sample size).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65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35224"/>
            <a:ext cx="1077666" cy="7063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711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13315" y="251978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52783549"/>
                  </p:ext>
                </p:extLst>
              </p:nvPr>
            </p:nvGraphicFramePr>
            <p:xfrm>
              <a:off x="2133600" y="2296159"/>
              <a:ext cx="8728280" cy="423776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40014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685957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846639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55670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75444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/>
                            <a:t>Upper class boundaries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6803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b="0" dirty="0" smtClean="0"/>
                            <a:t>59 - 0.5 =</a:t>
                          </a:r>
                          <a:r>
                            <a:rPr lang="en-US" sz="2100" b="0" baseline="0" dirty="0" smtClean="0"/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US" sz="2100" b="0" i="0" baseline="0" smtClean="0">
                                  <a:latin typeface="Cambria Math" panose="02040503050406030204" pitchFamily="18" charset="0"/>
                                </a:rPr>
                                <m:t>58</m:t>
                              </m:r>
                              <m:r>
                                <a:rPr lang="en-US" sz="2100" b="0" i="0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100" b="0" i="0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oMath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Zero </a:t>
                          </a:r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46663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b="0" dirty="0" smtClean="0"/>
                            <a:t>      </a:t>
                          </a:r>
                          <a14:m>
                            <m:oMath xmlns:m="http://schemas.openxmlformats.org/officeDocument/2006/math">
                              <m:r>
                                <a:rPr lang="en-US" sz="2100" b="0" i="0" smtClean="0">
                                  <a:latin typeface="Cambria Math" panose="02040503050406030204" pitchFamily="18" charset="0"/>
                                </a:rPr>
                                <m:t>115</m:t>
                              </m:r>
                              <m:r>
                                <a:rPr lang="en-US" sz="2100" b="0" i="0" smtClean="0">
                                  <a:latin typeface="Cambria Math" panose="02040503050406030204" pitchFamily="18" charset="0"/>
                                </a:rPr>
                                <m:t>− </m:t>
                              </m:r>
                              <m:r>
                                <a:rPr lang="en-US" sz="2100" b="0" i="0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r>
                                <a:rPr lang="en-US" sz="2100" b="0" i="0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100" b="0" i="0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  <m:r>
                                <a:rPr lang="en-US" sz="2100" b="0" i="0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2100" b="0" i="0" smtClean="0">
                                  <a:latin typeface="Cambria Math" panose="02040503050406030204" pitchFamily="18" charset="0"/>
                                </a:rPr>
                                <m:t>144</m:t>
                              </m:r>
                              <m:r>
                                <a:rPr lang="en-US" sz="2100" b="0" i="0" smtClean="0"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r>
                                <a:rPr lang="en-US" sz="2100" b="0" i="0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oMath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 – 0.5 = 170.5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</a:t>
                          </a:r>
                          <a:r>
                            <a:rPr lang="en-US" sz="2100" i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0.5 = 226.5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 – 0.5 = 282.5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 – 0.5 = 338.5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42273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 – 0.5 = 394.5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7722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       450 -</a:t>
                          </a:r>
                          <a:r>
                            <a:rPr lang="en-US" baseline="0" dirty="0" smtClean="0"/>
                            <a:t> 506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/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450 – 0.5 = 449.5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Table 1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52783549"/>
                  </p:ext>
                </p:extLst>
              </p:nvPr>
            </p:nvGraphicFramePr>
            <p:xfrm>
              <a:off x="2133600" y="2296159"/>
              <a:ext cx="8728280" cy="423776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40014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685957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846639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55670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8229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/>
                            <a:t>Upper class boundaries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6803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17345" t="-184416" r="-90578" b="-65454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Zero </a:t>
                          </a:r>
                          <a:endParaRPr 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46663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6"/>
                          <a:stretch>
                            <a:fillRect l="-117345" t="-284416" r="-90578" b="-55454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 – 0.5 = 170.5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</a:t>
                          </a:r>
                          <a:r>
                            <a:rPr lang="en-US" sz="2100" i="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– 0.5 = 226.5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 – 0.5 = 282.5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 – 0.5 = 338.5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42273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 – 0.5 = 394.5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       450 -</a:t>
                          </a:r>
                          <a:r>
                            <a:rPr lang="en-US" baseline="0" dirty="0" smtClean="0"/>
                            <a:t> 506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dirty="0"/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450 – 0.5 = 449.5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Rectangle 9"/>
          <p:cNvSpPr/>
          <p:nvPr/>
        </p:nvSpPr>
        <p:spPr>
          <a:xfrm>
            <a:off x="2650376" y="1445882"/>
            <a:ext cx="81090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Ogive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data in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below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table: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90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235224"/>
            <a:ext cx="1077666" cy="70635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711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13315" y="251978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50376" y="1445882"/>
            <a:ext cx="81090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Ogive Graph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6305" y="2290762"/>
            <a:ext cx="6245657" cy="3579645"/>
          </a:xfrm>
          <a:prstGeom prst="rect">
            <a:avLst/>
          </a:prstGeom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24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Frequency Distributions and their Graphs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5" y="2153690"/>
            <a:ext cx="9666288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Frequency Distributions and Their Graphs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2- More Graphs and Displays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Measures of Central Tendency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 Measures of Variation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5- Measures of Position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80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7519" y="543490"/>
            <a:ext cx="8542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Measures of Central Tendency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7119" y="1846924"/>
            <a:ext cx="959353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three measures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Tendency: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Mean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Median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14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7519" y="543490"/>
            <a:ext cx="8542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Important Notes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087119" y="1846924"/>
                <a:ext cx="9593533" cy="46319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Mean is not preferred to use as a central measure for the data contained an outlier. </a:t>
                </a:r>
              </a:p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outlier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a data entry that is far removed from the other entries in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data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32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200" b="1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3200" b="1" i="1"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3200" b="1" i="0" smtClean="0"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Mean = 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𝛍</m:t>
                    </m:r>
                    <m:r>
                      <a:rPr lang="en-US" sz="32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200" b="1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3200" b="1" i="1" smtClean="0">
                            <a:latin typeface="Cambria Math" panose="02040503050406030204" pitchFamily="18" charset="0"/>
                          </a:rPr>
                          <m:t>𝑵</m:t>
                        </m:r>
                      </m:den>
                    </m:f>
                    <m:r>
                      <a:rPr lang="en-US" sz="3200" b="1"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9593533" cy="4631909"/>
              </a:xfrm>
              <a:prstGeom prst="rect">
                <a:avLst/>
              </a:prstGeom>
              <a:blipFill>
                <a:blip r:embed="rId6"/>
                <a:stretch>
                  <a:fillRect l="-826" r="-15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92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7519" y="543490"/>
            <a:ext cx="8542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7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7119" y="1846924"/>
            <a:ext cx="1022096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Macroeconomics exam grades for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sample of 6 students: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81                    75                  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66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16                     90                    90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tendency measures and state the best central measure for this data.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87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7519" y="543490"/>
            <a:ext cx="8542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7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087119" y="1846924"/>
                <a:ext cx="10220961" cy="31334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 smtClean="0"/>
              </a:p>
              <a:p>
                <a:r>
                  <a:rPr lang="en-US" sz="2400" b="1" dirty="0" smtClean="0"/>
                  <a:t>1- Mean: </a:t>
                </a:r>
              </a:p>
              <a:p>
                <a:endParaRPr lang="en-US" sz="2400" b="1" dirty="0" smtClean="0"/>
              </a:p>
              <a:p>
                <a:r>
                  <a:rPr lang="en-US" sz="2400" b="1" dirty="0" smtClean="0"/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2400" b="1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𝟖𝟏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𝟕𝟓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𝟔𝟔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𝟏𝟔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𝟗𝟎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𝟗𝟎</m:t>
                        </m:r>
                      </m:num>
                      <m:den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𝟔𝟗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𝟔𝟕</m:t>
                    </m:r>
                  </m:oMath>
                </a14:m>
                <a:endParaRPr lang="en-US" sz="2400" b="1" dirty="0" smtClean="0"/>
              </a:p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/>
                  <a:t>The mean mark is equal to </a:t>
                </a:r>
                <a:r>
                  <a:rPr lang="en-US" sz="2400" dirty="0" smtClean="0"/>
                  <a:t>69.67  </a:t>
                </a:r>
                <a:r>
                  <a:rPr lang="en-US" sz="2400" dirty="0"/>
                  <a:t>which represents the value at the Centre of the data where the majority of observations are around. 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10220961" cy="3133487"/>
              </a:xfrm>
              <a:prstGeom prst="rect">
                <a:avLst/>
              </a:prstGeom>
              <a:blipFill>
                <a:blip r:embed="rId6"/>
                <a:stretch>
                  <a:fillRect l="-894" r="-13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81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7519" y="543490"/>
            <a:ext cx="8542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7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062479" y="1491324"/>
                <a:ext cx="10220961" cy="42208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dirty="0" smtClean="0"/>
              </a:p>
              <a:p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Median: </a:t>
                </a:r>
              </a:p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put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data in order: (smallest Largest) </a:t>
                </a:r>
              </a:p>
              <a:p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16, 66, 75, 81,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90, 90</a:t>
                </a:r>
              </a:p>
              <a:p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value of the median is the value between 75 and 81. So, 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value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median: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81</m:t>
                        </m:r>
                      </m:num>
                      <m:den>
                        <m:r>
                          <a:rPr lang="en-US" sz="24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 dirty="0" smtClean="0">
                        <a:latin typeface="Cambria Math" panose="02040503050406030204" pitchFamily="18" charset="0"/>
                      </a:rPr>
                      <m:t>78</m:t>
                    </m:r>
                    <m:r>
                      <a:rPr lang="en-US" sz="24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2479" y="1491324"/>
                <a:ext cx="10220961" cy="4220899"/>
              </a:xfrm>
              <a:prstGeom prst="rect">
                <a:avLst/>
              </a:prstGeom>
              <a:blipFill>
                <a:blip r:embed="rId6"/>
                <a:stretch>
                  <a:fillRect l="-894" b="-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6715760" y="3200400"/>
            <a:ext cx="904240" cy="528320"/>
          </a:xfrm>
          <a:prstGeom prst="rect">
            <a:avLst/>
          </a:prstGeom>
          <a:noFill/>
          <a:ln w="857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62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7519" y="543490"/>
            <a:ext cx="8542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7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62479" y="1491324"/>
            <a:ext cx="1022096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Mode: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repeated number in the data. So,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 = 90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33600" y="3935727"/>
            <a:ext cx="94263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Since there is an outlier which is (16). Therefore, the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central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 is the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median NOT the mean.  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62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Measures of Variation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5" y="2153690"/>
            <a:ext cx="966628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three 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Variations: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Variance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Important Notes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259840" y="1559754"/>
                <a:ext cx="9695133" cy="48485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Variance 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𝝁</m:t>
                                </m:r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1" i="1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𝑵</m:t>
                        </m:r>
                      </m:den>
                    </m:f>
                    <m:r>
                      <a:rPr lang="en-US" sz="2800" b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b="1" dirty="0" smtClean="0">
                  <a:latin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𝑺</m:t>
                        </m:r>
                      </m:e>
                      <m:sup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1" i="1" smtClean="0"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</m:e>
                                </m:acc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  <m:r>
                      <a:rPr lang="en-US" sz="2800" b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deviation =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</m:oMath>
                </a14:m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  <m: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28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𝝁</m:t>
                                    </m:r>
                                    <m:r>
                                      <a:rPr lang="en-US" sz="28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𝑵</m:t>
                            </m:r>
                          </m:den>
                        </m:f>
                        <m:r>
                          <a:rPr lang="en-US" sz="2800" b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>
                            <a:latin typeface="Times New Roman" panose="02020603050405020304" pitchFamily="18" charset="0"/>
                          </a:rPr>
                          <m:t> </m:t>
                        </m:r>
                      </m:e>
                    </m:rad>
                  </m:oMath>
                </a14:m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Standard deviation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S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  <m: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US" sz="2800" b="1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800" b="1" i="1">
                                            <a:latin typeface="Cambria Math" panose="02040503050406030204" pitchFamily="18" charset="0"/>
                                          </a:rPr>
                                          <m:t>𝑿</m:t>
                                        </m:r>
                                      </m:e>
                                    </m:acc>
                                    <m:r>
                                      <a:rPr lang="en-US" sz="2800" b="1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800" b="1" i="1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1" i="1" smtClean="0">
                                <a:latin typeface="Cambria Math" panose="02040503050406030204" pitchFamily="18" charset="0"/>
                              </a:rPr>
                              <m:t>𝟏</m:t>
                            </m:r>
                          </m:den>
                        </m:f>
                        <m:r>
                          <a:rPr lang="en-US" sz="2800" b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</m:oMath>
                </a14:m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3200" b="1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endPara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>
                  <a:solidFill>
                    <a:srgbClr val="0A1F61"/>
                  </a:solidFill>
                  <a:latin typeface="Tajawal ExtraBold" panose="00000800000000000000" pitchFamily="2" charset="-78"/>
                  <a:cs typeface="Tajawal ExtraBold" panose="00000800000000000000" pitchFamily="2" charset="-78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840" y="1559754"/>
                <a:ext cx="9695133" cy="4848507"/>
              </a:xfrm>
              <a:prstGeom prst="rect">
                <a:avLst/>
              </a:prstGeom>
              <a:blipFill>
                <a:blip r:embed="rId6"/>
                <a:stretch>
                  <a:fillRect l="-11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62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Example 8 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5" y="2153690"/>
            <a:ext cx="9666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1840" y="2101598"/>
            <a:ext cx="1080810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 Given the following Macroeconomics exam grades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for a sample of 6 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students. </a:t>
            </a:r>
          </a:p>
          <a:p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81                75                    66                       84                               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96 </a:t>
            </a:r>
            <a:endParaRPr lang="en-US" sz="24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Calculate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the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dispersion measures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for the above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data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1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8 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28321" y="2153690"/>
                <a:ext cx="10088880" cy="7641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 Sample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21" y="2153690"/>
                <a:ext cx="10088880" cy="764184"/>
              </a:xfrm>
              <a:prstGeom prst="rect">
                <a:avLst/>
              </a:prstGeom>
              <a:blipFill>
                <a:blip r:embed="rId6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625600" y="1339729"/>
            <a:ext cx="108081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1- Range = Max – Min =  96- 66 = 30 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8507" y="2949929"/>
            <a:ext cx="9410700" cy="2924175"/>
          </a:xfrm>
          <a:prstGeom prst="rect">
            <a:avLst/>
          </a:prstGeom>
        </p:spPr>
      </p:pic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29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333433"/>
            <a:ext cx="11694695" cy="128344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01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Solution of Example 8 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4959" y="5010"/>
            <a:ext cx="18491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802907" y="1630606"/>
                <a:ext cx="10088880" cy="10995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 Sample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400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400" b="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493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sz="2400" b="0" i="0" smtClean="0"/>
                      <m:t>12</m:t>
                    </m:r>
                    <m:r>
                      <m:rPr>
                        <m:nor/>
                      </m:rPr>
                      <a:rPr lang="en-US" sz="2400"/>
                      <m:t>3.3 </m:t>
                    </m:r>
                  </m:oMath>
                </a14:m>
                <a:endParaRPr lang="en-US" sz="2400" dirty="0"/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907" y="1630606"/>
                <a:ext cx="10088880" cy="109959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858507" y="810157"/>
            <a:ext cx="108081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1- Range = Max – Min =  96- 66 = 30 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7600" y="2321752"/>
            <a:ext cx="10151607" cy="2394644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9144000" y="4355290"/>
            <a:ext cx="2125207" cy="361106"/>
          </a:xfrm>
          <a:prstGeom prst="ellipse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2164080" y="4852966"/>
                <a:ext cx="8503920" cy="843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3- Sample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deviation = S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US" sz="2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acc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den>
                        </m:f>
                        <m:r>
                          <a:rPr lang="en-US" sz="2400" b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123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11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1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4080" y="4852966"/>
                <a:ext cx="8503920" cy="843885"/>
              </a:xfrm>
              <a:prstGeom prst="rect">
                <a:avLst/>
              </a:prstGeom>
              <a:blipFill>
                <a:blip r:embed="rId8"/>
                <a:stretch>
                  <a:fillRect l="-10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86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Measures of Position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89627" y="1591727"/>
            <a:ext cx="5957080" cy="33239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Q1 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first Quartile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Q2 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Second Quartile ( 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Median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Q3 </a:t>
            </a:r>
            <a:r>
              <a:rPr lang="fr-FR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third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Quartile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Interquartile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IQR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Q3 -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Q1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Box Plot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28400" y="4385029"/>
            <a:ext cx="5305425" cy="11239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12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 9 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48462" y="1749859"/>
            <a:ext cx="9623725" cy="36933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nuclear power plants in the top 15 nuclear power-producing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countries in the world are listed.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first, second, and third quartiles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IQR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Box plot </a:t>
            </a:r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7974" y="3018932"/>
            <a:ext cx="9645399" cy="622578"/>
          </a:xfrm>
          <a:prstGeom prst="rect">
            <a:avLst/>
          </a:prstGeom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40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Solution of Example 9 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7513" y="2254997"/>
            <a:ext cx="5845626" cy="169321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874165" y="135477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sz="1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Put </a:t>
            </a:r>
            <a:r>
              <a:rPr 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in order: (smallest Largest)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37513" y="3688046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IQR = Q3 – Q1  = 31 – 10 = 21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Box Plot 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95862" y="4747260"/>
            <a:ext cx="5248275" cy="1143000"/>
          </a:xfrm>
          <a:prstGeom prst="rect">
            <a:avLst/>
          </a:prstGeom>
        </p:spPr>
      </p:pic>
      <p:sp>
        <p:nvSpPr>
          <p:cNvPr id="15" name="Notched Right Arrow 14"/>
          <p:cNvSpPr/>
          <p:nvPr/>
        </p:nvSpPr>
        <p:spPr>
          <a:xfrm>
            <a:off x="3836428" y="5170776"/>
            <a:ext cx="751840" cy="4953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26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18473"/>
            <a:ext cx="1180273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909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Chapter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51740" y="1884452"/>
            <a:ext cx="3131127" cy="97819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70484" y="3821084"/>
            <a:ext cx="3940608" cy="159532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Graphs and Displays:</a:t>
            </a: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Relative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 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Ogive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82836" y="1393980"/>
            <a:ext cx="3587405" cy="209736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Tendency: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Mean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Median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Mode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10203" y="3800074"/>
            <a:ext cx="3460038" cy="161633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Variation: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Range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Variance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Standard deviation  </a:t>
            </a: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777301" y="1395841"/>
            <a:ext cx="2788313" cy="221384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Position: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First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Second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Third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IQR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 Box Plot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467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884</TotalTime>
  <Words>1575</Words>
  <Application>Microsoft Office PowerPoint</Application>
  <PresentationFormat>Widescreen</PresentationFormat>
  <Paragraphs>637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Arial</vt:lpstr>
      <vt:lpstr>Calibri</vt:lpstr>
      <vt:lpstr>Calibri Light</vt:lpstr>
      <vt:lpstr>Cambria Math</vt:lpstr>
      <vt:lpstr>Tajawal ExtraBold</vt:lpstr>
      <vt:lpstr>Tajawal Medium</vt:lpstr>
      <vt:lpstr>Times New Roman</vt:lpstr>
      <vt:lpstr>TimesTen-Roman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93</cp:revision>
  <dcterms:created xsi:type="dcterms:W3CDTF">2021-08-03T13:03:26Z</dcterms:created>
  <dcterms:modified xsi:type="dcterms:W3CDTF">2022-06-03T10:44:31Z</dcterms:modified>
</cp:coreProperties>
</file>