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26"/>
  </p:notesMasterIdLst>
  <p:sldIdLst>
    <p:sldId id="480" r:id="rId4"/>
    <p:sldId id="303" r:id="rId5"/>
    <p:sldId id="271" r:id="rId6"/>
    <p:sldId id="532" r:id="rId7"/>
    <p:sldId id="533" r:id="rId8"/>
    <p:sldId id="534" r:id="rId9"/>
    <p:sldId id="535" r:id="rId10"/>
    <p:sldId id="519" r:id="rId11"/>
    <p:sldId id="276" r:id="rId12"/>
    <p:sldId id="536" r:id="rId13"/>
    <p:sldId id="537" r:id="rId14"/>
    <p:sldId id="538" r:id="rId15"/>
    <p:sldId id="539" r:id="rId16"/>
    <p:sldId id="540" r:id="rId17"/>
    <p:sldId id="541" r:id="rId18"/>
    <p:sldId id="542" r:id="rId19"/>
    <p:sldId id="543" r:id="rId20"/>
    <p:sldId id="544" r:id="rId21"/>
    <p:sldId id="546" r:id="rId22"/>
    <p:sldId id="547" r:id="rId23"/>
    <p:sldId id="545"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2"/>
            <p14:sldId id="533"/>
            <p14:sldId id="534"/>
            <p14:sldId id="535"/>
            <p14:sldId id="519"/>
            <p14:sldId id="276"/>
            <p14:sldId id="536"/>
            <p14:sldId id="537"/>
            <p14:sldId id="538"/>
            <p14:sldId id="539"/>
            <p14:sldId id="540"/>
            <p14:sldId id="541"/>
            <p14:sldId id="542"/>
            <p14:sldId id="543"/>
            <p14:sldId id="544"/>
            <p14:sldId id="546"/>
            <p14:sldId id="547"/>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0AC8E2-DBBF-6CAE-C146-E8BB6D25A5DB}" v="1" dt="2024-01-22T15:18:50.103"/>
    <p1510:client id="{F8B02D08-DE66-482C-9C66-B08B122743EF}" v="10" dt="2024-01-22T09:46:33.4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93738" autoAdjust="0"/>
  </p:normalViewPr>
  <p:slideViewPr>
    <p:cSldViewPr snapToGrid="0">
      <p:cViewPr varScale="1">
        <p:scale>
          <a:sx n="78" d="100"/>
          <a:sy n="78" d="100"/>
        </p:scale>
        <p:origin x="103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57825" y="3650483"/>
            <a:ext cx="5216525" cy="338554"/>
          </a:xfrm>
          <a:prstGeom prst="rect">
            <a:avLst/>
          </a:prstGeom>
          <a:noFill/>
        </p:spPr>
        <p:txBody>
          <a:bodyPr wrap="square" rtlCol="0">
            <a:spAutoFit/>
          </a:bodyPr>
          <a:lstStyle/>
          <a:p>
            <a:r>
              <a:rPr lang="en-US" sz="1600" dirty="0">
                <a:latin typeface="Alexandria" charset="0"/>
                <a:cs typeface="Alexandria" charset="0"/>
              </a:rPr>
              <a:t>Prepared by Dr. Ashraf </a:t>
            </a:r>
            <a:r>
              <a:rPr lang="en-US" sz="1600" dirty="0" err="1">
                <a:latin typeface="Alexandria" charset="0"/>
                <a:cs typeface="Alexandria" charset="0"/>
              </a:rPr>
              <a:t>Alrai</a:t>
            </a:r>
            <a:endParaRPr lang="en-US" sz="1600" dirty="0">
              <a:latin typeface="Alexandria" charset="0"/>
              <a:cs typeface="Alexandria" charset="0"/>
            </a:endParaRPr>
          </a:p>
        </p:txBody>
      </p:sp>
      <p:sp>
        <p:nvSpPr>
          <p:cNvPr id="31" name="TextBox 30"/>
          <p:cNvSpPr txBox="1"/>
          <p:nvPr/>
        </p:nvSpPr>
        <p:spPr>
          <a:xfrm>
            <a:off x="1054669" y="2769367"/>
            <a:ext cx="1507913"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Lecture 0</a:t>
            </a:r>
          </a:p>
        </p:txBody>
      </p:sp>
      <p:sp>
        <p:nvSpPr>
          <p:cNvPr id="46" name="TextBox 45"/>
          <p:cNvSpPr txBox="1"/>
          <p:nvPr/>
        </p:nvSpPr>
        <p:spPr>
          <a:xfrm>
            <a:off x="329269" y="5104240"/>
            <a:ext cx="1904304" cy="584775"/>
          </a:xfrm>
          <a:prstGeom prst="rect">
            <a:avLst/>
          </a:prstGeom>
          <a:noFill/>
        </p:spPr>
        <p:txBody>
          <a:bodyPr wrap="none" rtlCol="0">
            <a:spAutoFit/>
          </a:bodyPr>
          <a:lstStyle/>
          <a:p>
            <a:r>
              <a:rPr lang="en-GB" sz="1600" dirty="0">
                <a:solidFill>
                  <a:srgbClr val="111111"/>
                </a:solidFill>
                <a:effectLst/>
                <a:latin typeface="Segoe UI" panose="020B0502040204020203" pitchFamily="34" charset="0"/>
                <a:ea typeface="Times New Roman" panose="02020603050405020304" pitchFamily="18" charset="0"/>
              </a:rPr>
              <a:t>LAW637</a:t>
            </a:r>
            <a:endParaRPr lang="en-US" sz="1600" dirty="0">
              <a:latin typeface="Alexandria" charset="0"/>
              <a:cs typeface="Alexandria" charset="0"/>
            </a:endParaRPr>
          </a:p>
          <a:p>
            <a:r>
              <a:rPr lang="en-US" sz="16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97795" y="3295615"/>
            <a:ext cx="1507913"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a:t>
            </a:r>
          </a:p>
        </p:txBody>
      </p:sp>
      <p:sp>
        <p:nvSpPr>
          <p:cNvPr id="12" name="TextBox 11"/>
          <p:cNvSpPr txBox="1"/>
          <p:nvPr/>
        </p:nvSpPr>
        <p:spPr>
          <a:xfrm>
            <a:off x="459185" y="6187539"/>
            <a:ext cx="4886463" cy="338554"/>
          </a:xfrm>
          <a:prstGeom prst="rect">
            <a:avLst/>
          </a:prstGeom>
          <a:noFill/>
        </p:spPr>
        <p:txBody>
          <a:bodyPr wrap="square" rtlCol="0">
            <a:spAutoFit/>
          </a:bodyPr>
          <a:lstStyle/>
          <a:p>
            <a:r>
              <a:rPr lang="en-US" sz="1600" b="1" dirty="0">
                <a:solidFill>
                  <a:srgbClr val="00B0F0"/>
                </a:solidFill>
                <a:latin typeface="Alexandria" charset="0"/>
                <a:cs typeface="Alexandria" charset="0"/>
              </a:rPr>
              <a:t>Dr. Ashraf </a:t>
            </a:r>
            <a:r>
              <a:rPr lang="en-US" sz="1600" b="1" dirty="0" err="1">
                <a:solidFill>
                  <a:srgbClr val="00B0F0"/>
                </a:solidFill>
                <a:latin typeface="Alexandria" charset="0"/>
                <a:cs typeface="Alexandria" charset="0"/>
              </a:rPr>
              <a:t>Alrai</a:t>
            </a:r>
            <a:endParaRPr lang="en-US" sz="1600" b="1" dirty="0">
              <a:solidFill>
                <a:srgbClr val="00B0F0"/>
              </a:solidFill>
              <a:latin typeface="Alexandria" charset="0"/>
              <a:cs typeface="Alexandria" charset="0"/>
            </a:endParaRPr>
          </a:p>
        </p:txBody>
      </p:sp>
      <p:sp>
        <p:nvSpPr>
          <p:cNvPr id="13" name="TextBox 12"/>
          <p:cNvSpPr txBox="1"/>
          <p:nvPr/>
        </p:nvSpPr>
        <p:spPr>
          <a:xfrm>
            <a:off x="459185" y="5830966"/>
            <a:ext cx="4886463" cy="338554"/>
          </a:xfrm>
          <a:prstGeom prst="rect">
            <a:avLst/>
          </a:prstGeom>
          <a:noFill/>
        </p:spPr>
        <p:txBody>
          <a:bodyPr wrap="square" rtlCol="0">
            <a:spAutoFit/>
          </a:bodyPr>
          <a:lstStyle/>
          <a:p>
            <a:r>
              <a:rPr lang="en-US" sz="16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424049" y="4940748"/>
            <a:ext cx="1904304" cy="584775"/>
          </a:xfrm>
          <a:prstGeom prst="rect">
            <a:avLst/>
          </a:prstGeom>
          <a:noFill/>
        </p:spPr>
        <p:txBody>
          <a:bodyPr wrap="none" rtlCol="0">
            <a:spAutoFit/>
          </a:bodyPr>
          <a:lstStyle/>
          <a:p>
            <a:r>
              <a:rPr lang="en-GB" sz="1600" dirty="0">
                <a:solidFill>
                  <a:srgbClr val="111111"/>
                </a:solidFill>
                <a:effectLst/>
                <a:latin typeface="Segoe UI" panose="020B0502040204020203" pitchFamily="34" charset="0"/>
                <a:ea typeface="Times New Roman" panose="02020603050405020304" pitchFamily="18" charset="0"/>
              </a:rPr>
              <a:t>LAW637</a:t>
            </a:r>
            <a:endParaRPr lang="en-US" sz="1600" dirty="0">
              <a:latin typeface="Alexandria" charset="0"/>
              <a:cs typeface="Alexandria" charset="0"/>
            </a:endParaRPr>
          </a:p>
          <a:p>
            <a:r>
              <a:rPr lang="en-US" sz="16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285180" y="1155869"/>
            <a:ext cx="3717132" cy="3183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862759" y="1274034"/>
            <a:ext cx="8438062" cy="3914898"/>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65860" y="4457143"/>
            <a:ext cx="4747323" cy="2318070"/>
          </a:xfrm>
          <a:prstGeom prst="rect">
            <a:avLst/>
          </a:prstGeom>
          <a:noFill/>
        </p:spPr>
        <p:txBody>
          <a:bodyPr wrap="square">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أصبح التقدم التقني اليوم جزءاً من حياتنا في كل المجالات ومن هنا أصبح ارتكاب الأفعال المجرمة يتم من خلال ارتكابها في الفضاء الرقمي والتقني والتكنولوجي ومن هنا جاءت مادة الإثبات الرقمي التي تستهدف دراسة عملية الإثبات في الجرائم المرتكبة من خلال أنظمة الذكاء الاصطناعي والأنظمة الرقمية والحوسبة السحابية وغيرها الكثير.</a:t>
            </a:r>
            <a:endParaRPr lang="en-US" sz="1400" kern="100"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7440087" y="1307462"/>
            <a:ext cx="1824538" cy="400110"/>
          </a:xfrm>
          <a:prstGeom prst="rect">
            <a:avLst/>
          </a:prstGeom>
          <a:noFill/>
        </p:spPr>
        <p:txBody>
          <a:bodyPr wrap="none" rtlCol="0">
            <a:spAutoFit/>
          </a:bodyPr>
          <a:lstStyle/>
          <a:p>
            <a:r>
              <a:rPr lang="ar-AE" sz="2000" b="1" dirty="0">
                <a:solidFill>
                  <a:srgbClr val="00B0F0"/>
                </a:solidFill>
                <a:latin typeface="Alexandria" charset="0"/>
                <a:cs typeface="Alexandria" charset="0"/>
              </a:rPr>
              <a:t>مادة الإثبات الرقمي</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95410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a:p>
            <a:pPr algn="ctr"/>
            <a:endParaRPr lang="en-US" sz="1400" dirty="0">
              <a:solidFill>
                <a:schemeClr val="bg1"/>
              </a:solidFill>
              <a:latin typeface="Alexandria" charset="0"/>
              <a:cs typeface="Alexandria" charset="0"/>
            </a:endParaRPr>
          </a:p>
          <a:p>
            <a:pPr algn="ctr"/>
            <a:endParaRPr lang="en-US" sz="1400" dirty="0">
              <a:solidFill>
                <a:schemeClr val="bg1"/>
              </a:solidFill>
              <a:latin typeface="Alexandria" charset="0"/>
              <a:cs typeface="Alexandria" charset="0"/>
            </a:endParaRPr>
          </a:p>
          <a:p>
            <a:pPr algn="ct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المراجع المعتمدة</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847204"/>
            <a:ext cx="8417320" cy="2031325"/>
          </a:xfrm>
          <a:prstGeom prst="rect">
            <a:avLst/>
          </a:prstGeom>
          <a:noFill/>
        </p:spPr>
        <p:txBody>
          <a:bodyPr wrap="square" rtlCol="0">
            <a:spAutoFit/>
          </a:bodyPr>
          <a:lstStyle/>
          <a:p>
            <a:pPr marL="342900" marR="0" lvl="0" indent="-342900" algn="just" rtl="1">
              <a:spcBef>
                <a:spcPts val="0"/>
              </a:spcBef>
              <a:spcAft>
                <a:spcPts val="0"/>
              </a:spcAft>
              <a:buFont typeface="Wingdings" panose="05000000000000000000" pitchFamily="2" charset="2"/>
              <a:buChar char="q"/>
            </a:pPr>
            <a:r>
              <a:rPr lang="ar-JO" sz="1400" dirty="0">
                <a:effectLst/>
                <a:latin typeface="Alexandria" pitchFamily="2" charset="-78"/>
                <a:ea typeface="Times New Roman" panose="02020603050405020304" pitchFamily="18" charset="0"/>
                <a:cs typeface="Alexandria" pitchFamily="2" charset="-78"/>
              </a:rPr>
              <a:t>مدى مشروعية المراقبة الإلكترونية في الإثبات الجنائي، الدكتور لؤي عبدالله نوح، مركز الدراسات العربية، 2018</a:t>
            </a:r>
            <a:r>
              <a:rPr lang="en-US" sz="1400" dirty="0">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marR="0" lvl="0" algn="just" rtl="1">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spcBef>
                <a:spcPts val="0"/>
              </a:spcBef>
              <a:spcAft>
                <a:spcPts val="0"/>
              </a:spcAft>
              <a:buFont typeface="Wingdings" panose="05000000000000000000" pitchFamily="2" charset="2"/>
              <a:buChar char="q"/>
            </a:pPr>
            <a:r>
              <a:rPr lang="ar-JO" sz="1400" dirty="0">
                <a:effectLst/>
                <a:latin typeface="Alexandria" pitchFamily="2" charset="-78"/>
                <a:ea typeface="Times New Roman" panose="02020603050405020304" pitchFamily="18" charset="0"/>
                <a:cs typeface="Alexandria" pitchFamily="2" charset="-78"/>
              </a:rPr>
              <a:t>إجراءات التحري والتحقيق في جرائم الحاسوب والإنترنت، خالد عياد الحلبي، دار الثقافة للنشر والتوزيع، 2011.</a:t>
            </a:r>
            <a:endParaRPr lang="en-US" sz="1400" dirty="0">
              <a:effectLst/>
              <a:latin typeface="Alexandria" pitchFamily="2" charset="-78"/>
              <a:ea typeface="Times New Roman" panose="02020603050405020304" pitchFamily="18" charset="0"/>
              <a:cs typeface="Alexandria" pitchFamily="2" charset="-78"/>
            </a:endParaRPr>
          </a:p>
          <a:p>
            <a:pPr marR="0" lvl="0" algn="just" rtl="1">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342900" indent="-342900" algn="just" rtl="1">
              <a:buFont typeface="Wingdings" panose="05000000000000000000" pitchFamily="2" charset="2"/>
              <a:buChar char="q"/>
            </a:pPr>
            <a:r>
              <a:rPr lang="ar-JO" sz="1400" dirty="0">
                <a:effectLst/>
                <a:latin typeface="Alexandria" pitchFamily="2" charset="-78"/>
                <a:ea typeface="Times New Roman" panose="02020603050405020304" pitchFamily="18" charset="0"/>
                <a:cs typeface="Alexandria" pitchFamily="2" charset="-78"/>
              </a:rPr>
              <a:t>التحري والاستدلال عن الجرائم عبر أنظمة الذكاء الاصطناعي، الدكتور أشرف الراعي، بحث محكم منشور – مجلة جامعة الزيتونة الأردنية، 2023.</a:t>
            </a:r>
            <a:endParaRPr lang="en-US" sz="1400" dirty="0">
              <a:latin typeface="Alexandria" pitchFamily="2" charset="-78"/>
              <a:cs typeface="Alexandria" pitchFamily="2" charset="-78"/>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وصف المادة</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680782"/>
            <a:ext cx="8417320" cy="3287567"/>
          </a:xfrm>
          <a:prstGeom prst="rect">
            <a:avLst/>
          </a:prstGeom>
          <a:noFill/>
        </p:spPr>
        <p:txBody>
          <a:bodyPr wrap="square" spcCol="274320"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r>
              <a:rPr lang="ar-SA" sz="1400" dirty="0">
                <a:effectLst/>
                <a:latin typeface="Alexandria" pitchFamily="2" charset="-78"/>
                <a:ea typeface="Times New Roman" panose="02020603050405020304" pitchFamily="18" charset="0"/>
                <a:cs typeface="Alexandria" pitchFamily="2" charset="-78"/>
              </a:rPr>
              <a:t>يهدف هذا المساق </a:t>
            </a:r>
            <a:r>
              <a:rPr lang="ar-AE" sz="1400" dirty="0">
                <a:effectLst/>
                <a:latin typeface="Alexandria" pitchFamily="2" charset="-78"/>
                <a:ea typeface="Times New Roman" panose="02020603050405020304" pitchFamily="18" charset="0"/>
                <a:cs typeface="Alexandria" pitchFamily="2" charset="-78"/>
              </a:rPr>
              <a:t>إلى التعريف بماهية الإثبات الرقمي ونظمه، ونظم الإثبات الجنائي الرقمي وتطورها، وبيان القواعد العامة في الإثبات الرقمي الجنائي، فضلاً عن استخدام الأنظمة الرقمية في عملية الإثبات الجنائي، ومبدأ اقتناع القاضي بالدليل الرقمي في الإثبات الجنائي، ومناقشة القواعد العامة في الإثبات الرقمي في المواد المدنية والجزائية واستخدام أنظمة الذكاء الاصطناعي كدليل رقمي، والإشكاليات القانونية لاستخدام أنظمة الذكاء الاصطناعي في التحري والاستدلال والتحقيق من قبل النيابة العامة في الجرائم ومرحلة المحاكمة واستخدام الأدلة الرقمية في الإثبات الجنائي وندب الخبراء وإنشاء محاكم متخصصة في قضايا الجرائم الإلكترونية ومدى مشروعية استخدام الأدلة الرقمية وضمانات استخدامها والآثار المترتبة على استخدام الدليل الرقمي في الإثبات والتطورات في الإثبات الرقمي مستقبلاً وأهمية تطوير التشريعات المتعلقة للأخذ بالأدلة الرقمية، فضلاً عن نماذج من التشريعات التي تستند إلى الأدلة الرقمية في الإثبات في القضايا الجزائية والمدنية.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6360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الأهداف ونتاجات التعلم</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3049720"/>
            <a:ext cx="8417320" cy="2831031"/>
          </a:xfrm>
          <a:prstGeom prst="rect">
            <a:avLst/>
          </a:prstGeom>
          <a:noFill/>
        </p:spPr>
        <p:txBody>
          <a:bodyPr wrap="square" rtlCol="0">
            <a:spAutoFit/>
          </a:bodyPr>
          <a:lstStyle/>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يتوقع من الطالب بعد الانتهاء من دراسة هذا المساق أن يكون قادراً على تحقيق الأهداف التالية: </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تطوير قدرات ومهارات واتجاهات الطلبة في التفكير من خلال التحليل والتركيب والاستقراء والاستنتاج والتطبيق والتقويم والنقد. </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تشجيع الطلبة على تطوير مهاراته وقدراته واتجاهاته في الابداع بما فيه من ابتكار وتجديد.</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ادراك مفهوم الإثبات الرقمي وأهدافه ووسائله وأساليبه.</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إلى النظريات الحديثة في استخدام الأدلة الرقمية في الإثبات.</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إلى الإثبات في مراحل الاستدلال، والتحري والتحقيق والمحاكمة.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26173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الأهداف ونتاجات التعلم</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783948"/>
            <a:ext cx="8417320" cy="2629438"/>
          </a:xfrm>
          <a:prstGeom prst="rect">
            <a:avLst/>
          </a:prstGeom>
          <a:noFill/>
        </p:spPr>
        <p:txBody>
          <a:bodyPr wrap="square" rtlCol="0">
            <a:spAutoFit/>
          </a:bodyPr>
          <a:lstStyle/>
          <a:p>
            <a:pPr marL="342900" marR="0" lvl="0" indent="-342900" algn="r" rtl="1">
              <a:lnSpc>
                <a:spcPct val="115000"/>
              </a:lnSpc>
              <a:spcBef>
                <a:spcPts val="0"/>
              </a:spcBef>
              <a:spcAft>
                <a:spcPts val="800"/>
              </a:spcAft>
              <a:buFont typeface="+mj-lt"/>
              <a:buAutoNum type="arabicPeriod"/>
            </a:pPr>
            <a:endParaRPr lang="en-US" sz="2400" dirty="0">
              <a:effectLst/>
              <a:latin typeface="Alexandria" pitchFamily="2" charset="-78"/>
              <a:ea typeface="Calibri" panose="020F0502020204030204" pitchFamily="34" charset="0"/>
              <a:cs typeface="Alexandria" pitchFamily="2" charset="-78"/>
            </a:endParaRPr>
          </a:p>
          <a:p>
            <a:pPr marL="342900" marR="0" lvl="0" indent="-342900" algn="just" rtl="1">
              <a:lnSpc>
                <a:spcPct val="115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على استخدامات الذكاء الاصطناعي في الإثبات الرقمي وإشكاليات استخداماتها في التشريعات القانونية.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15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إلى التطورات في الإثبات الرقمي مستقبلاً وأهمية تطوير التشريعات المتعلقة للأخذ بالأدلة الرقمية.</a:t>
            </a: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15000"/>
              </a:lnSpc>
              <a:spcBef>
                <a:spcPts val="0"/>
              </a:spcBef>
              <a:spcAft>
                <a:spcPts val="800"/>
              </a:spcAft>
              <a:buFont typeface="Wingdings" panose="05000000000000000000" pitchFamily="2" charset="2"/>
              <a:buChar char="q"/>
            </a:pPr>
            <a:r>
              <a:rPr lang="ar-SA" sz="1400" dirty="0">
                <a:effectLst/>
                <a:latin typeface="Alexandria" pitchFamily="2" charset="-78"/>
                <a:ea typeface="Times New Roman" panose="02020603050405020304" pitchFamily="18" charset="0"/>
                <a:cs typeface="Alexandria" pitchFamily="2" charset="-78"/>
              </a:rPr>
              <a:t>الاطلاع على نماذج من التشريعات التي تستند إلى الأدلة الرقمية في الإثبات في القضايا الجزائية والمدنية.</a:t>
            </a:r>
            <a:endParaRPr lang="en-US" sz="1400" dirty="0">
              <a:latin typeface="Alexandria" pitchFamily="2" charset="-78"/>
              <a:cs typeface="Alexandria" pitchFamily="2" charset="-78"/>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3078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Rectangle 1037">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4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350 خبيراً عالمياً في بيان: الذكاء الاصطناعي خطر مثل الأوبئة والحرب النووية">
            <a:extLst>
              <a:ext uri="{FF2B5EF4-FFF2-40B4-BE49-F238E27FC236}">
                <a16:creationId xmlns:a16="http://schemas.microsoft.com/office/drawing/2014/main" id="{2B5DB6FE-0776-A602-EBE7-88B06979C0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69" r="3107"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738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الأولى</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04924" y="2378014"/>
            <a:ext cx="9236075" cy="2039148"/>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ماهية الإثبات الرقمي ونظمه</a:t>
            </a:r>
            <a:endParaRPr lang="en-US" b="1"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تعريف الإثبات</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أهمية الإثبات</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نظم الإثبات الجنائي الرقمي وتطورها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نظام الأدلة الرقمية</a:t>
            </a:r>
            <a:endParaRPr lang="en-US" sz="1400" dirty="0">
              <a:effectLst/>
              <a:latin typeface="Alexandria" pitchFamily="2" charset="-78"/>
              <a:ea typeface="Calibri" panose="020F0502020204030204" pitchFamily="34" charset="0"/>
              <a:cs typeface="Alexandria" pitchFamily="2" charset="-78"/>
            </a:endParaRPr>
          </a:p>
          <a:p>
            <a:pPr marL="285750" indent="-28575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نظام الأدلة العلمية الرقمية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الثانية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71599" y="2392496"/>
            <a:ext cx="9236075" cy="2039148"/>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Wingdings" panose="05000000000000000000" pitchFamily="2" charset="2"/>
              <a:buChar char="q"/>
            </a:pPr>
            <a:r>
              <a:rPr lang="ar-AE" sz="1400" b="1" dirty="0">
                <a:effectLst/>
                <a:latin typeface="Alexandria" pitchFamily="2" charset="-78"/>
                <a:ea typeface="Calibri" panose="020F0502020204030204" pitchFamily="34" charset="0"/>
                <a:cs typeface="Alexandria" pitchFamily="2" charset="-78"/>
              </a:rPr>
              <a:t>القواعد العامة في الإثبات الرقمي الجنائي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قرينة البراءة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مبدأ حرية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مبدأ اقتناع القاضي بالدليل الرقمي في الإثبات الجنائي</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59967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040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الثالثة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193775" y="2703329"/>
            <a:ext cx="9236075" cy="2014975"/>
          </a:xfrm>
          <a:prstGeom prst="rect">
            <a:avLst/>
          </a:prstGeom>
          <a:noFill/>
        </p:spPr>
        <p:txBody>
          <a:bodyPr wrap="square" rtlCol="0">
            <a:spAutoFit/>
          </a:bodyPr>
          <a:lstStyle/>
          <a:p>
            <a:pPr marL="0" marR="0" algn="r" rtl="1">
              <a:spcBef>
                <a:spcPts val="0"/>
              </a:spcBef>
              <a:spcAft>
                <a:spcPts val="0"/>
              </a:spcAft>
            </a:pPr>
            <a:r>
              <a:rPr lang="ar-AE" b="1" dirty="0">
                <a:effectLst/>
                <a:latin typeface="Alexandria" pitchFamily="2" charset="-78"/>
                <a:ea typeface="Times New Roman" panose="02020603050405020304" pitchFamily="18" charset="0"/>
                <a:cs typeface="Alexandria" pitchFamily="2" charset="-78"/>
              </a:rPr>
              <a:t>تتكون من شقين:</a:t>
            </a:r>
            <a:endParaRPr lang="en-US" b="1" dirty="0">
              <a:effectLst/>
              <a:latin typeface="Alexandria" pitchFamily="2" charset="-78"/>
              <a:ea typeface="Times New Roman" panose="02020603050405020304" pitchFamily="18" charset="0"/>
              <a:cs typeface="Alexandria" pitchFamily="2" charset="-78"/>
            </a:endParaRPr>
          </a:p>
          <a:p>
            <a:pPr marL="0" marR="0" algn="r" rtl="1">
              <a:spcBef>
                <a:spcPts val="0"/>
              </a:spcBef>
              <a:spcAft>
                <a:spcPts val="0"/>
              </a:spcAft>
            </a:pPr>
            <a:r>
              <a:rPr lang="ar-AE" sz="1400" b="1" dirty="0">
                <a:effectLst/>
                <a:latin typeface="Alexandria" pitchFamily="2" charset="-78"/>
                <a:ea typeface="Times New Roman" panose="02020603050405020304" pitchFamily="18" charset="0"/>
                <a:cs typeface="Alexandria" pitchFamily="2" charset="-78"/>
              </a:rPr>
              <a:t>الأول:</a:t>
            </a:r>
            <a:endParaRPr lang="en-US" sz="1400" b="1"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القواعد العامة في الإثبات الرقمي في المواد المدنية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a:t>
            </a:r>
            <a:endParaRPr lang="en-US" sz="1400" dirty="0">
              <a:effectLst/>
              <a:latin typeface="Alexandria" pitchFamily="2" charset="-78"/>
              <a:ea typeface="Calibri" panose="020F0502020204030204" pitchFamily="34" charset="0"/>
              <a:cs typeface="Alexandria" pitchFamily="2" charset="-78"/>
            </a:endParaRPr>
          </a:p>
          <a:p>
            <a:pPr marL="0" marR="0" algn="r" rtl="1">
              <a:spcBef>
                <a:spcPts val="0"/>
              </a:spcBef>
              <a:spcAft>
                <a:spcPts val="0"/>
              </a:spcAft>
            </a:pPr>
            <a:r>
              <a:rPr lang="ar-AE" sz="1400" b="1" dirty="0">
                <a:effectLst/>
                <a:latin typeface="Alexandria" pitchFamily="2" charset="-78"/>
                <a:ea typeface="Times New Roman" panose="02020603050405020304" pitchFamily="18" charset="0"/>
                <a:cs typeface="Alexandria" pitchFamily="2" charset="-78"/>
              </a:rPr>
              <a:t>الثاني:</a:t>
            </a:r>
            <a:endParaRPr lang="en-US" sz="1400" b="1" dirty="0">
              <a:effectLst/>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الاستخدام الأبرز للأدلة الرقمية في عملية الإثبات بين القضاء الجزائي والمدني والتجاري</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07687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الرابعة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04924" y="2378014"/>
            <a:ext cx="9236075" cy="2026324"/>
          </a:xfrm>
          <a:prstGeom prst="rect">
            <a:avLst/>
          </a:prstGeom>
          <a:noFill/>
        </p:spPr>
        <p:txBody>
          <a:bodyPr wrap="square" rtlCol="0">
            <a:spAutoFit/>
          </a:bodyPr>
          <a:lstStyle/>
          <a:p>
            <a:pPr marL="342900" marR="0" lvl="0" indent="-342900" algn="r"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استخدام أنظمة الذكاء الاصطناعي كدليل رقمي</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مفهوم أنظمة الذكاء الاصطناعي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تطور أنظمة الذكاء الاصطناعي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التنظيم القانوني لاستخدام أنظمة الذكاء الاصطناعي في التحري والاستدلال</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الإشكاليات القانونية لاستخدام أنظمة الذكاء الاصطناعي في التحري والاستدلال</a:t>
            </a:r>
            <a:endParaRPr lang="en-US" sz="1400" dirty="0">
              <a:effectLst/>
              <a:latin typeface="Alexandria" pitchFamily="2" charset="-78"/>
              <a:ea typeface="Calibri" panose="020F0502020204030204" pitchFamily="34" charset="0"/>
              <a:cs typeface="Alexandria" pitchFamily="2" charset="-78"/>
            </a:endParaRPr>
          </a:p>
          <a:p>
            <a:pPr marL="285750" indent="-28575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الحلول القانونية لاستخدام أنظمة الذكاء الاصطناعي في التحري والاستدلال</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20200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الخامسة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266824" y="2835758"/>
            <a:ext cx="9236075" cy="1334468"/>
          </a:xfrm>
          <a:prstGeom prst="rect">
            <a:avLst/>
          </a:prstGeom>
          <a:noFill/>
        </p:spPr>
        <p:txBody>
          <a:bodyPr wrap="square" rtlCol="0">
            <a:spAutoFit/>
          </a:bodyPr>
          <a:lstStyle/>
          <a:p>
            <a:pPr marL="571500" marR="0" lvl="0" indent="-5715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عملية التحري والاستدلال في الجرائم والجرائم الإلكترونية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الأجهزة الأمنية للأدلة الرقمية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ندب الخبراء</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إنشاء الأجهزة المتخصصة في التحري والاستدلال</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31371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السادسة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171574" y="2858545"/>
            <a:ext cx="9236075" cy="1334468"/>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التحقيق من قبل النيابة العامة في الجرائم</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ندب الخبراء</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إنشاء نيابة عامة متخصصة في التحقيق من قبل النيابة العامة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93353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السابعة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142999" y="2851495"/>
            <a:ext cx="9236075" cy="1334468"/>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مرحلة المحاكمة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ندب الخبراء</a:t>
            </a:r>
            <a:endParaRPr lang="en-US" sz="1400" dirty="0">
              <a:effectLst/>
              <a:latin typeface="Alexandria" pitchFamily="2" charset="-78"/>
              <a:ea typeface="Calibri" panose="020F0502020204030204" pitchFamily="34" charset="0"/>
              <a:cs typeface="Alexandria" pitchFamily="2" charset="-78"/>
            </a:endParaRPr>
          </a:p>
          <a:p>
            <a:pPr marL="285750" indent="-28575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إنشاء محاكم متخصصة في قضايا الجرائم الإلكترونية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3078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الثامنة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36650" y="2894702"/>
            <a:ext cx="9236075" cy="1680396"/>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مدى مشروعية استخدام الأدلة الرقمية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الرقابة كدليل 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مشروعية المراقبة كدليل 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التسجيل الصوتي كدليل رقمي</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المكالمات الهاتفية كدليل رقمي</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7357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التاسعة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36650" y="2687909"/>
            <a:ext cx="9236075" cy="1680396"/>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ضمانات استخدام الأدلة الرقمية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الحماية الإجرائية (البطلان)</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الحماية العقابية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الحماية التأديبية </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التعويض عن الضرر في حال استخدام الأدلة الرقمية "غير القانونية"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3938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العاشرة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762000" y="2919633"/>
            <a:ext cx="9236075" cy="1334468"/>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الآثار المترتبة على استخدام الدليل الرقمي في الإثبات</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التطورات في الإثبات الرقمي مستقبلاً </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أهمية تطوير التشريعات المتعلقة للأخذ بالأدلة الرقمية</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نماذج من التشريعات التي تستند إلى الأدلة الرقمية في الإثبات في القضايا الجزائية والمدنية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20524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6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68627"/>
            <a:ext cx="7678600" cy="369332"/>
          </a:xfrm>
          <a:prstGeom prst="rect">
            <a:avLst/>
          </a:prstGeom>
          <a:noFill/>
        </p:spPr>
        <p:txBody>
          <a:bodyPr wrap="square" rtlCol="0">
            <a:spAutoFit/>
          </a:bodyPr>
          <a:lstStyle/>
          <a:p>
            <a:pPr algn="r" rtl="1"/>
            <a:r>
              <a:rPr lang="ar-AE" b="1" dirty="0">
                <a:latin typeface="Alexandria" charset="0"/>
                <a:cs typeface="Alexandria" charset="0"/>
              </a:rPr>
              <a:t>ملخص عام</a:t>
            </a:r>
            <a:endParaRPr lang="en-US" sz="1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507664" y="2557195"/>
            <a:ext cx="9031952" cy="1709635"/>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يتم تحقيق نتاجات التعلم المستهدفة من خلال النشاطات والاستراتيجيات التدريسية التالية:</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المحاضرات. </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اختبارات قصيرة. </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الامتحان النهائي. </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86335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507664" y="3305803"/>
            <a:ext cx="9031952" cy="1462516"/>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الإثبات الرقمي هو عملية تأكيد هوية أو صحة معلومات أو مستندات باستخدام الرياضيات والتقنيات الحاسوبية.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يعتمد الإثبات الرقمي على استخدام خوارزميات رياضية تسمح بالتحقق من صحة البيانات أو الهوية بطريقة غير قابلة للتزوير.</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التقنيات الرقمية يساهم في تأمين المعلومات والتحقق من هويات الأطراف عبر الإنترنت، ويكون ذلك حيويًا في مجالات مثل التوقيع الإلكتروني، الأمان السيبراني، والتحويلات المالية عبر الشبكة.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EF42C6D-141D-2242-4245-F78180F589D8}"/>
              </a:ext>
            </a:extLst>
          </p:cNvPr>
          <p:cNvSpPr txBox="1"/>
          <p:nvPr/>
        </p:nvSpPr>
        <p:spPr>
          <a:xfrm>
            <a:off x="2513150" y="1068627"/>
            <a:ext cx="7678600" cy="369332"/>
          </a:xfrm>
          <a:prstGeom prst="rect">
            <a:avLst/>
          </a:prstGeom>
          <a:noFill/>
        </p:spPr>
        <p:txBody>
          <a:bodyPr wrap="square" rtlCol="0">
            <a:spAutoFit/>
          </a:bodyPr>
          <a:lstStyle/>
          <a:p>
            <a:pPr algn="r" rtl="1"/>
            <a:r>
              <a:rPr lang="ar-AE" b="1" dirty="0">
                <a:latin typeface="Alexandria" charset="0"/>
                <a:cs typeface="Alexandria" charset="0"/>
              </a:rPr>
              <a:t>ملخص عام</a:t>
            </a:r>
            <a:endParaRPr lang="en-US" sz="1800" b="1" dirty="0">
              <a:latin typeface="Alexandria" charset="0"/>
              <a:cs typeface="Alexandria" charset="0"/>
            </a:endParaRPr>
          </a:p>
        </p:txBody>
      </p:sp>
    </p:spTree>
    <p:extLst>
      <p:ext uri="{BB962C8B-B14F-4D97-AF65-F5344CB8AC3E}">
        <p14:creationId xmlns:p14="http://schemas.microsoft.com/office/powerpoint/2010/main" val="29004910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68627"/>
            <a:ext cx="7678600" cy="369332"/>
          </a:xfrm>
          <a:prstGeom prst="rect">
            <a:avLst/>
          </a:prstGeom>
          <a:noFill/>
        </p:spPr>
        <p:txBody>
          <a:bodyPr wrap="square" rtlCol="0">
            <a:spAutoFit/>
          </a:bodyPr>
          <a:lstStyle/>
          <a:p>
            <a:pPr algn="r" rtl="1"/>
            <a:r>
              <a:rPr lang="ar-AE" b="1" dirty="0">
                <a:latin typeface="Alexandria" charset="0"/>
                <a:cs typeface="Alexandria" charset="0"/>
              </a:rPr>
              <a:t>ملخص عام</a:t>
            </a:r>
            <a:endParaRPr lang="en-US"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400175" y="2884119"/>
            <a:ext cx="9139441" cy="1706557"/>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التشفير الرقمي: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يستخدم لتحويل البيانات إلى شكل غير قابل للقراءة إلا بوجود المفتاح الصحيح.</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التوقيع الرقمي: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يستخدم للتحقق من هوية المرسل وصحة البيانات.</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الشهادات الرقمية: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وثائق تثبت هوية الكيانات الرقمية مثل المواقع الإلكترونية.</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الخوارزميات:</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تستخدم لإنشاء "بصمة" رقمية فريدة لمجموعة من البيانات.</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بيئة الثقة: البيئات التي توفر أمانًا عاليًا للعمليات الرقمية وتخزين المفاتيح الخاصة.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17392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98A97D0-148C-46EF-A91E-7F1934882E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5FA22BE-8E59-41EA-8C4E-D23FBBDE06E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213</TotalTime>
  <Words>1010</Words>
  <Application>Microsoft Office PowerPoint</Application>
  <PresentationFormat>Widescreen</PresentationFormat>
  <Paragraphs>173</Paragraphs>
  <Slides>22</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Alexandria</vt:lpstr>
      <vt:lpstr>Arial</vt:lpstr>
      <vt:lpstr>Calibri</vt:lpstr>
      <vt:lpstr>Calibri Light</vt:lpstr>
      <vt:lpstr>Roboto Light</vt:lpstr>
      <vt:lpstr>Segoe UI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31</cp:revision>
  <dcterms:created xsi:type="dcterms:W3CDTF">2023-04-29T09:08:00Z</dcterms:created>
  <dcterms:modified xsi:type="dcterms:W3CDTF">2024-01-26T15:56:19Z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ies>
</file>