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Override1.xml" ContentType="application/vnd.openxmlformats-officedocument.themeOverr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47" r:id="rId4"/>
    <p:sldId id="262" r:id="rId5"/>
    <p:sldId id="264" r:id="rId6"/>
    <p:sldId id="316" r:id="rId7"/>
    <p:sldId id="328" r:id="rId8"/>
    <p:sldId id="317" r:id="rId9"/>
    <p:sldId id="266" r:id="rId10"/>
    <p:sldId id="348" r:id="rId11"/>
    <p:sldId id="349" r:id="rId12"/>
    <p:sldId id="351" r:id="rId13"/>
    <p:sldId id="352" r:id="rId14"/>
    <p:sldId id="318" r:id="rId15"/>
    <p:sldId id="354" r:id="rId16"/>
    <p:sldId id="353" r:id="rId17"/>
    <p:sldId id="355" r:id="rId18"/>
    <p:sldId id="329" r:id="rId19"/>
    <p:sldId id="268" r:id="rId20"/>
    <p:sldId id="356" r:id="rId21"/>
    <p:sldId id="319" r:id="rId22"/>
    <p:sldId id="357" r:id="rId23"/>
    <p:sldId id="358" r:id="rId24"/>
    <p:sldId id="359" r:id="rId25"/>
    <p:sldId id="361" r:id="rId26"/>
    <p:sldId id="362" r:id="rId27"/>
    <p:sldId id="360" r:id="rId28"/>
    <p:sldId id="331" r:id="rId29"/>
    <p:sldId id="337" r:id="rId30"/>
    <p:sldId id="363" r:id="rId31"/>
    <p:sldId id="364" r:id="rId32"/>
    <p:sldId id="338" r:id="rId33"/>
    <p:sldId id="365" r:id="rId34"/>
    <p:sldId id="367" r:id="rId35"/>
    <p:sldId id="366" r:id="rId36"/>
    <p:sldId id="368" r:id="rId37"/>
    <p:sldId id="369" r:id="rId38"/>
    <p:sldId id="370" r:id="rId39"/>
    <p:sldId id="372" r:id="rId40"/>
    <p:sldId id="376" r:id="rId41"/>
    <p:sldId id="371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19.jpeg"/><Relationship Id="rId4" Type="http://schemas.openxmlformats.org/officeDocument/2006/relationships/image" Target="../media/image6.pn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emf"/><Relationship Id="rId2" Type="http://schemas.openxmlformats.org/officeDocument/2006/relationships/tags" Target="../tags/tag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10" Type="http://schemas.openxmlformats.org/officeDocument/2006/relationships/image" Target="../media/image20.png"/><Relationship Id="rId4" Type="http://schemas.openxmlformats.org/officeDocument/2006/relationships/image" Target="../media/image11.emf"/><Relationship Id="rId9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508289" cy="21294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9665" y="551289"/>
            <a:ext cx="5463180" cy="1904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kern="1800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Methods (RSC 701)</a:t>
            </a:r>
            <a:endParaRPr lang="en-GB" sz="2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Dr. </a:t>
            </a:r>
            <a:r>
              <a:rPr lang="en-GB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Mahitab </a:t>
            </a:r>
            <a:r>
              <a:rPr lang="en-GB" sz="2800" b="1" dirty="0" err="1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ELrafii</a:t>
            </a:r>
            <a:endParaRPr lang="en-GB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No.</a:t>
            </a:r>
            <a:r>
              <a:rPr lang="en-GB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340034"/>
            <a:ext cx="5182829" cy="5301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kern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Methods (RSC 701)</a:t>
            </a:r>
            <a:endParaRPr lang="en-GB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86D676-2BC6-2B48-D181-3853256F51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0766" y="403754"/>
            <a:ext cx="6198451" cy="84066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809A54A-CF88-E838-9992-34FF0D2927E5}"/>
              </a:ext>
            </a:extLst>
          </p:cNvPr>
          <p:cNvSpPr txBox="1"/>
          <p:nvPr/>
        </p:nvSpPr>
        <p:spPr>
          <a:xfrm>
            <a:off x="2281184" y="669777"/>
            <a:ext cx="5966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Content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6A66AC-57F1-8798-13B4-2594937E8C06}"/>
              </a:ext>
            </a:extLst>
          </p:cNvPr>
          <p:cNvSpPr txBox="1"/>
          <p:nvPr/>
        </p:nvSpPr>
        <p:spPr>
          <a:xfrm>
            <a:off x="420654" y="1647780"/>
            <a:ext cx="6887407" cy="3969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b="1" dirty="0"/>
              <a:t>The lecture 2 includes the following elements: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i="0" u="none" strike="noStrike" baseline="0" dirty="0"/>
              <a:t>A simple schematic representation of the research process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Sources of Knowledge</a:t>
            </a:r>
            <a:endParaRPr lang="en-US" sz="1100" b="1" dirty="0">
              <a:cs typeface="Tajawal Medium" panose="00000600000000000000" pitchFamily="2" charset="-78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1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11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Research Topic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dirty="0">
                <a:effectLst/>
              </a:rPr>
              <a:t>How to Choose Research Topics?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How to Select A Research Title?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 i="0" u="none" strike="noStrike" baseline="0" dirty="0"/>
              <a:t>What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 Purpose of a research proposal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How long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Abstract and table of contents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b="1" i="0" u="none" strike="noStrike" baseline="0" dirty="0"/>
              <a:t>Title page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b="1" dirty="0"/>
              <a:t>Introduction</a:t>
            </a: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0AF7B4C6-7E7D-8342-CB52-E0DB2B1481C3}"/>
              </a:ext>
            </a:extLst>
          </p:cNvPr>
          <p:cNvSpPr>
            <a:spLocks/>
          </p:cNvSpPr>
          <p:nvPr/>
        </p:nvSpPr>
        <p:spPr bwMode="auto">
          <a:xfrm>
            <a:off x="-48023" y="8709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6146" name="Picture 2" descr="How to Effectively Draft the Table of Contents of Your Book">
            <a:extLst>
              <a:ext uri="{FF2B5EF4-FFF2-40B4-BE49-F238E27FC236}">
                <a16:creationId xmlns:a16="http://schemas.microsoft.com/office/drawing/2014/main" id="{F2579043-1697-0936-FDE1-3D2FA31E3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359">
            <a:off x="5344013" y="2256184"/>
            <a:ext cx="3247430" cy="140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70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B5E01D5-968A-0F44-689A-65FD52223BE7}"/>
              </a:ext>
            </a:extLst>
          </p:cNvPr>
          <p:cNvSpPr txBox="1"/>
          <p:nvPr/>
        </p:nvSpPr>
        <p:spPr>
          <a:xfrm>
            <a:off x="2991556" y="3202000"/>
            <a:ext cx="62314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86D676-2BC6-2B48-D181-3853256F51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5747" y="368596"/>
            <a:ext cx="6198451" cy="84066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809A54A-CF88-E838-9992-34FF0D2927E5}"/>
              </a:ext>
            </a:extLst>
          </p:cNvPr>
          <p:cNvSpPr txBox="1"/>
          <p:nvPr/>
        </p:nvSpPr>
        <p:spPr>
          <a:xfrm>
            <a:off x="2525418" y="417175"/>
            <a:ext cx="4762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A simple schematic representation of the research process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7A809F-B767-B320-3E4E-3BA30012811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1226" t="16666" r="38152" b="8066"/>
          <a:stretch/>
        </p:blipFill>
        <p:spPr>
          <a:xfrm>
            <a:off x="1840210" y="1301412"/>
            <a:ext cx="5384262" cy="5159359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901B73E2-82BC-18E0-A58C-EB7A7B7B29F9}"/>
              </a:ext>
            </a:extLst>
          </p:cNvPr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E0614898-DCC0-D564-952D-B39BD574C8D1}"/>
              </a:ext>
            </a:extLst>
          </p:cNvPr>
          <p:cNvSpPr>
            <a:spLocks/>
          </p:cNvSpPr>
          <p:nvPr/>
        </p:nvSpPr>
        <p:spPr bwMode="auto">
          <a:xfrm>
            <a:off x="-93983" y="-177619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F9E7EA-94FE-990A-E2B9-B64ABEAB3A5C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65457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70" y="3785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-15830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35007" y="478434"/>
            <a:ext cx="5105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Sources of Knowledge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9" y="236724"/>
            <a:ext cx="1222426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8606" y="1668449"/>
            <a:ext cx="7819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cs typeface="+mj-cs"/>
              </a:rPr>
              <a:t>This lecture deals with the two major approaches of knowing the</a:t>
            </a:r>
            <a:r>
              <a:rPr lang="ar-EG" sz="2800" b="1" dirty="0">
                <a:cs typeface="+mj-cs"/>
              </a:rPr>
              <a:t> </a:t>
            </a:r>
            <a:r>
              <a:rPr lang="en-US" sz="2800" b="1" dirty="0">
                <a:cs typeface="+mj-cs"/>
              </a:rPr>
              <a:t>world: </a:t>
            </a:r>
            <a:endParaRPr lang="ar-EG" sz="2800" b="1" dirty="0">
              <a:cs typeface="+mj-cs"/>
            </a:endParaRPr>
          </a:p>
          <a:p>
            <a:pPr algn="just"/>
            <a:r>
              <a:rPr lang="en-GB" sz="2800" b="1" dirty="0">
                <a:cs typeface="+mj-cs"/>
              </a:rPr>
              <a:t>1- </a:t>
            </a:r>
            <a:r>
              <a:rPr lang="en-US" sz="2800" b="1" dirty="0">
                <a:cs typeface="+mj-cs"/>
              </a:rPr>
              <a:t>Everyday experience and science. It answers questions like</a:t>
            </a:r>
            <a:r>
              <a:rPr lang="ar-EG" sz="2800" b="1" dirty="0">
                <a:cs typeface="+mj-cs"/>
              </a:rPr>
              <a:t>  </a:t>
            </a:r>
            <a:r>
              <a:rPr lang="en-GB" sz="2800" b="1" dirty="0">
                <a:cs typeface="+mj-cs"/>
              </a:rPr>
              <a:t>:</a:t>
            </a:r>
            <a:endParaRPr lang="ar-EG" sz="2800" b="1" dirty="0">
              <a:cs typeface="+mj-cs"/>
            </a:endParaRPr>
          </a:p>
          <a:p>
            <a:pPr marL="714375" indent="-444500" algn="just">
              <a:buFont typeface="+mj-lt"/>
              <a:buAutoNum type="alphaUcPeriod"/>
            </a:pPr>
            <a:r>
              <a:rPr lang="en-US" sz="2800" dirty="0">
                <a:cs typeface="+mj-cs"/>
              </a:rPr>
              <a:t>what is the difference</a:t>
            </a:r>
            <a:r>
              <a:rPr lang="ar-EG" sz="2800" dirty="0">
                <a:cs typeface="+mj-cs"/>
              </a:rPr>
              <a:t> </a:t>
            </a:r>
            <a:r>
              <a:rPr lang="en-US" sz="2800" dirty="0">
                <a:cs typeface="+mj-cs"/>
              </a:rPr>
              <a:t>between common sense knowledge and</a:t>
            </a:r>
            <a:r>
              <a:rPr lang="ar-EG" sz="2800" dirty="0">
                <a:cs typeface="+mj-cs"/>
              </a:rPr>
              <a:t> </a:t>
            </a:r>
            <a:r>
              <a:rPr lang="en-US" sz="2800" dirty="0">
                <a:cs typeface="+mj-cs"/>
              </a:rPr>
              <a:t>science? </a:t>
            </a:r>
          </a:p>
          <a:p>
            <a:pPr marL="714375" indent="-444500" algn="just">
              <a:buFont typeface="+mj-lt"/>
              <a:buAutoNum type="alphaUcPeriod"/>
            </a:pPr>
            <a:endParaRPr lang="ar-EG" sz="2800" dirty="0">
              <a:cs typeface="+mj-cs"/>
            </a:endParaRPr>
          </a:p>
          <a:p>
            <a:pPr marL="714375" indent="-444500" algn="just">
              <a:buFont typeface="+mj-lt"/>
              <a:buAutoNum type="alphaUcPeriod"/>
            </a:pPr>
            <a:r>
              <a:rPr lang="en-US" sz="2800" dirty="0">
                <a:cs typeface="+mj-cs"/>
              </a:rPr>
              <a:t>Are they alike? What are the various forms of knowing?</a:t>
            </a:r>
            <a:endParaRPr lang="en-US" sz="2800" dirty="0">
              <a:latin typeface="ArialMT"/>
              <a:cs typeface="+mj-cs"/>
            </a:endParaRPr>
          </a:p>
        </p:txBody>
      </p:sp>
      <p:pic>
        <p:nvPicPr>
          <p:cNvPr id="1026" name="Picture 2" descr="Flui.Go">
            <a:extLst>
              <a:ext uri="{FF2B5EF4-FFF2-40B4-BE49-F238E27FC236}">
                <a16:creationId xmlns:a16="http://schemas.microsoft.com/office/drawing/2014/main" id="{43876FFD-7E43-2545-6BFA-01F6F4B2E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899" y="1055361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D64EBE-8F7B-83A4-22CD-F4752AEF9608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75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53" y="32846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93983" y="-177619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450580"/>
            <a:ext cx="5029754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  <a:endParaRPr lang="en-GB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2225" y="63287"/>
            <a:ext cx="1222426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>
            <a:spLocks/>
          </p:cNvSpPr>
          <p:nvPr/>
        </p:nvSpPr>
        <p:spPr>
          <a:xfrm>
            <a:off x="456250" y="1516030"/>
            <a:ext cx="7873057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As we live in this world and interact with our surrounding, we may be</a:t>
            </a:r>
            <a:r>
              <a:rPr lang="ar-EG" sz="2000" dirty="0"/>
              <a:t> </a:t>
            </a:r>
            <a:r>
              <a:rPr lang="en-US" sz="2000" dirty="0"/>
              <a:t>confronted with new ideas that may have important impact on our</a:t>
            </a:r>
            <a:r>
              <a:rPr lang="ar-EG" sz="2000" dirty="0"/>
              <a:t> </a:t>
            </a:r>
            <a:r>
              <a:rPr lang="en-US" sz="2000" dirty="0"/>
              <a:t>lives.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We get access to this new information through our senses </a:t>
            </a:r>
            <a:r>
              <a:rPr lang="en-GB" sz="2000" dirty="0"/>
              <a:t>as t</a:t>
            </a:r>
            <a:r>
              <a:rPr lang="en-US" sz="2000" dirty="0"/>
              <a:t>he speed way of knowing something.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This is what we call</a:t>
            </a:r>
            <a:r>
              <a:rPr lang="ar-EG" sz="2000" dirty="0"/>
              <a:t> </a:t>
            </a:r>
            <a:r>
              <a:rPr lang="en-US" sz="2000" dirty="0"/>
              <a:t>sensory knowledge.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Reflecting on your own experiences, do you</a:t>
            </a:r>
            <a:r>
              <a:rPr lang="ar-EG" sz="2000" dirty="0"/>
              <a:t> </a:t>
            </a:r>
            <a:r>
              <a:rPr lang="en-US" sz="2000" dirty="0"/>
              <a:t>think your</a:t>
            </a:r>
            <a:r>
              <a:rPr lang="ar-EG" sz="2000" dirty="0"/>
              <a:t> </a:t>
            </a:r>
            <a:r>
              <a:rPr lang="en-US" sz="2000" dirty="0"/>
              <a:t>senses provide a perfect means of observation?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285264-3289-E379-1461-4E0D95DDA12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5122" name="Picture 2" descr="Inventory of 3Rs Knowledge Sources | DC 3Rs">
            <a:extLst>
              <a:ext uri="{FF2B5EF4-FFF2-40B4-BE49-F238E27FC236}">
                <a16:creationId xmlns:a16="http://schemas.microsoft.com/office/drawing/2014/main" id="{42341908-FD94-E93A-00B1-19C506E1F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178" y="703918"/>
            <a:ext cx="2489108" cy="254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733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501805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C936A3-AAB6-B2AB-4727-D6DBFDF89C49}"/>
              </a:ext>
            </a:extLst>
          </p:cNvPr>
          <p:cNvSpPr txBox="1"/>
          <p:nvPr/>
        </p:nvSpPr>
        <p:spPr>
          <a:xfrm>
            <a:off x="510467" y="1536174"/>
            <a:ext cx="7736427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/>
              <a:t>Science is a body of systematized knowledge. In the scientific method, ideas are evaluated and corrected through observing by means of our senses or measuring devices.</a:t>
            </a:r>
          </a:p>
          <a:p>
            <a:pPr algn="just">
              <a:lnSpc>
                <a:spcPct val="150000"/>
              </a:lnSpc>
            </a:pPr>
            <a:endParaRPr lang="en-GB" sz="2000" b="1" dirty="0"/>
          </a:p>
          <a:p>
            <a:pPr algn="just">
              <a:lnSpc>
                <a:spcPct val="150000"/>
              </a:lnSpc>
            </a:pPr>
            <a:r>
              <a:rPr lang="en-GB" sz="2000" b="1" dirty="0"/>
              <a:t> In this case, science can be seen as a systematic and controlled extension of common sense - and using reason to compare various theoretical conceptualizations based on experience.</a:t>
            </a:r>
          </a:p>
          <a:p>
            <a:pPr algn="just">
              <a:lnSpc>
                <a:spcPct val="150000"/>
              </a:lnSpc>
            </a:pPr>
            <a:endParaRPr lang="en-GB" sz="20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227E4DA-9492-E633-8F92-7B1E69575EE9}"/>
              </a:ext>
            </a:extLst>
          </p:cNvPr>
          <p:cNvSpPr txBox="1"/>
          <p:nvPr/>
        </p:nvSpPr>
        <p:spPr>
          <a:xfrm>
            <a:off x="2391710" y="610351"/>
            <a:ext cx="4330405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13318-8B12-0196-E468-0544A6EC57AA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4098" name="Picture 2" descr="What is Research - Definition, Types, Methods &amp; Examples">
            <a:extLst>
              <a:ext uri="{FF2B5EF4-FFF2-40B4-BE49-F238E27FC236}">
                <a16:creationId xmlns:a16="http://schemas.microsoft.com/office/drawing/2014/main" id="{0CB63455-56FB-BD45-C3A2-D5FCF1FC1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792" y="1303555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821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501805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C936A3-AAB6-B2AB-4727-D6DBFDF89C49}"/>
              </a:ext>
            </a:extLst>
          </p:cNvPr>
          <p:cNvSpPr txBox="1"/>
          <p:nvPr/>
        </p:nvSpPr>
        <p:spPr>
          <a:xfrm>
            <a:off x="523664" y="1473986"/>
            <a:ext cx="7736427" cy="3274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/>
              <a:t>One of the characteristics of science is a reliance on information that</a:t>
            </a:r>
            <a:r>
              <a:rPr lang="ar-EG" sz="2000" b="1" dirty="0"/>
              <a:t> </a:t>
            </a:r>
            <a:r>
              <a:rPr lang="en-US" sz="2000" b="1" dirty="0"/>
              <a:t>is verifiable through experience. </a:t>
            </a:r>
            <a:endParaRPr lang="ar-EG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That is, it must be possible for</a:t>
            </a:r>
            <a:r>
              <a:rPr lang="ar-EG" sz="2000" b="1" dirty="0"/>
              <a:t> </a:t>
            </a:r>
            <a:r>
              <a:rPr lang="en-US" sz="2000" b="1" dirty="0"/>
              <a:t>different people in</a:t>
            </a:r>
            <a:r>
              <a:rPr lang="ar-EG" sz="2000" b="1" dirty="0"/>
              <a:t> </a:t>
            </a:r>
            <a:r>
              <a:rPr lang="en-US" sz="2000" b="1" dirty="0"/>
              <a:t>different places and at different times using the</a:t>
            </a:r>
            <a:r>
              <a:rPr lang="ar-EG" sz="2000" b="1" dirty="0"/>
              <a:t> </a:t>
            </a:r>
            <a:r>
              <a:rPr lang="en-US" sz="2000" b="1" dirty="0"/>
              <a:t>same method to obtain comparable results.</a:t>
            </a:r>
            <a:endParaRPr lang="ar-EG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Science and common sense differ in terms of: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• The use of conceptual schemes and theoretical structures</a:t>
            </a:r>
            <a:r>
              <a:rPr lang="ar-EG" sz="2000" b="1" dirty="0"/>
              <a:t>.</a:t>
            </a:r>
            <a:endParaRPr lang="en-US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• The explanations of different observed phenomena</a:t>
            </a:r>
            <a:r>
              <a:rPr lang="ar-EG" sz="2000" b="1" dirty="0"/>
              <a:t>. </a:t>
            </a:r>
            <a:endParaRPr lang="en-GB" sz="2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EB66B0-36EF-DE2D-672E-45BE427B92C5}"/>
              </a:ext>
            </a:extLst>
          </p:cNvPr>
          <p:cNvSpPr txBox="1"/>
          <p:nvPr/>
        </p:nvSpPr>
        <p:spPr>
          <a:xfrm>
            <a:off x="2391710" y="610351"/>
            <a:ext cx="4330405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C0DFFF-E905-B35F-8AD4-0240A6C1D95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  <p:pic>
        <p:nvPicPr>
          <p:cNvPr id="3074" name="Picture 2" descr="How to do research | Articles | University of Greenwich">
            <a:extLst>
              <a:ext uri="{FF2B5EF4-FFF2-40B4-BE49-F238E27FC236}">
                <a16:creationId xmlns:a16="http://schemas.microsoft.com/office/drawing/2014/main" id="{9AA91A5A-068A-88BE-CFF4-3A5DCD93F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6" y="1088060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385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6078" y="1609912"/>
            <a:ext cx="7952174" cy="3834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70C0"/>
                </a:solidFill>
              </a:rPr>
              <a:t>The difference between common sense and science revolves around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the concepts systematic and controlled. Scientists systematically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build theoretical structure, test them for internal consistency, and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Theory is the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ultimate aim of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science.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Science only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deals with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testable ideas.</a:t>
            </a:r>
            <a:endParaRPr lang="ar-EG" sz="2400" dirty="0">
              <a:solidFill>
                <a:srgbClr val="0070C0"/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70C0"/>
                </a:solidFill>
              </a:rPr>
              <a:t>The scientific method of knowing is the scientific research, and its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goal is the discovery of regularities of nature and their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representation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in theories from which predictions can be</a:t>
            </a:r>
            <a:r>
              <a:rPr lang="ar-EG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made.</a:t>
            </a:r>
            <a:endParaRPr lang="ar-EG" sz="24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15" name="Picture 2" descr="Absolute Digital Media On The New Digital Marketing Trends of 2021 - Modern  Diplomacy">
            <a:extLst>
              <a:ext uri="{FF2B5EF4-FFF2-40B4-BE49-F238E27FC236}">
                <a16:creationId xmlns:a16="http://schemas.microsoft.com/office/drawing/2014/main" id="{79F7C4C3-44F5-3516-89BB-85C847DD6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6" y="543490"/>
            <a:ext cx="4554723" cy="57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y Market Research Methods | Your Hub for Market Research Lessons and  Resources">
            <a:extLst>
              <a:ext uri="{FF2B5EF4-FFF2-40B4-BE49-F238E27FC236}">
                <a16:creationId xmlns:a16="http://schemas.microsoft.com/office/drawing/2014/main" id="{FB7340C5-E079-59C4-B32F-3DC29EFBA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914" y="554565"/>
            <a:ext cx="4554723" cy="574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21B995-527C-54BD-4485-7548F2F15D87}"/>
              </a:ext>
            </a:extLst>
          </p:cNvPr>
          <p:cNvSpPr txBox="1"/>
          <p:nvPr/>
        </p:nvSpPr>
        <p:spPr>
          <a:xfrm>
            <a:off x="2509774" y="582563"/>
            <a:ext cx="4512163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6B3C0A-373F-1FF8-99E2-A3B4BB9B1425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42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4" y="1495072"/>
            <a:ext cx="8273926" cy="4467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70C0"/>
                </a:solidFill>
              </a:rPr>
              <a:t>The steps in the scientific method guide researchers in planning,</a:t>
            </a:r>
            <a:r>
              <a:rPr lang="ar-EG" sz="2000" dirty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conducting, and interpreting research studies.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</a:rPr>
              <a:t> Scientific research</a:t>
            </a:r>
            <a:r>
              <a:rPr lang="ar-EG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>
                <a:solidFill>
                  <a:srgbClr val="0070C0"/>
                </a:solidFill>
              </a:rPr>
              <a:t>follows logical steps, which include: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400" b="1" dirty="0">
                <a:solidFill>
                  <a:srgbClr val="0070C0"/>
                </a:solidFill>
              </a:rPr>
              <a:t> </a:t>
            </a:r>
            <a:r>
              <a:rPr lang="en-GB" sz="1400" b="1" dirty="0">
                <a:solidFill>
                  <a:srgbClr val="0070C0"/>
                </a:solidFill>
              </a:rPr>
              <a:t>Identifying the problem.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Reviewing literature.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Setting research questions, objectives, and hypotheses.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Choosing the study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Deciding on the sample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Collecting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Processing and </a:t>
            </a:r>
            <a:r>
              <a:rPr lang="en-GB" sz="1400" b="1" dirty="0" err="1">
                <a:solidFill>
                  <a:srgbClr val="0070C0"/>
                </a:solidFill>
              </a:rPr>
              <a:t>analyzing</a:t>
            </a:r>
            <a:r>
              <a:rPr lang="en-GB" sz="1400" b="1" dirty="0">
                <a:solidFill>
                  <a:srgbClr val="0070C0"/>
                </a:solidFill>
              </a:rPr>
              <a:t>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1400" b="1" dirty="0">
                <a:solidFill>
                  <a:srgbClr val="0070C0"/>
                </a:solidFill>
              </a:rPr>
              <a:t>Writing the report.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sz="20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C2FDD94-85D8-F802-B1FF-A5A43A4DFD23}"/>
              </a:ext>
            </a:extLst>
          </p:cNvPr>
          <p:cNvSpPr txBox="1"/>
          <p:nvPr/>
        </p:nvSpPr>
        <p:spPr>
          <a:xfrm>
            <a:off x="2398493" y="554566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FD0F5D-0788-9941-A7DD-88A5CC5F66DE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929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6787" y="1739403"/>
            <a:ext cx="7755499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Identifying the problem.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The first and most important step for identifying a problem is asking a question or identifying a need that arises as a result of curiosity and to which it becomes necessary to find an answer.</a:t>
            </a:r>
            <a:endParaRPr lang="en-GB" b="1" dirty="0">
              <a:solidFill>
                <a:srgbClr val="0070C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en-GB" b="1" dirty="0">
              <a:solidFill>
                <a:srgbClr val="0070C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Reviewing literature.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A researcher needs to focus on the related studies and techniques for the research but creativity is not required to do the review of existing literature.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8FBFA1-4930-D2B2-E594-BB02DD081534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146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4" y="1495072"/>
            <a:ext cx="8273926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70C0"/>
                </a:solidFill>
              </a:rPr>
              <a:t> Conceptual framework: 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 After reviewing the related literature a researcher requires attentiveness and dedication for the conceptual understanding.</a:t>
            </a:r>
            <a:endParaRPr lang="en-GB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rgbClr val="0070C0"/>
                </a:solidFill>
              </a:rPr>
              <a:t>Formulating a Hypothesis: 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1E2B33"/>
                </a:solidFill>
              </a:rPr>
              <a:t>Hypotheses are single tentative guesses, good hunches – assumed for use in devising theory or planning experiments intended to be given a direct experimental test when possible”. </a:t>
            </a:r>
            <a:r>
              <a:rPr lang="en-GB" b="1" dirty="0">
                <a:solidFill>
                  <a:srgbClr val="1E2B33"/>
                </a:solidFill>
              </a:rPr>
              <a:t>While formulating hypothesis there is a desire to get the intellectual joy of doing some creative work, it involves creative thinking.</a:t>
            </a:r>
            <a:endParaRPr lang="en-GB" b="1" dirty="0">
              <a:solidFill>
                <a:srgbClr val="0070C0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ECF85F-7AAD-022B-9D98-158821EE4609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51287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0868" y="1495072"/>
            <a:ext cx="8213722" cy="4200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Identifying, Manipulating, and Controlling Variables: </a:t>
            </a:r>
            <a:r>
              <a:rPr lang="en-GB" dirty="0">
                <a:solidFill>
                  <a:srgbClr val="1E2B33"/>
                </a:solidFill>
                <a:latin typeface="RobotoRegular"/>
              </a:rPr>
              <a:t>Variables are defined as those characteristics which are manipulated, controlled, and observed by the researcher. The study may have extraneous variables. </a:t>
            </a:r>
            <a:r>
              <a:rPr lang="en-GB" b="1" dirty="0">
                <a:solidFill>
                  <a:srgbClr val="1E2B33"/>
                </a:solidFill>
                <a:latin typeface="RobotoRegular"/>
              </a:rPr>
              <a:t>So, the researcher needs to use the imagination skills to identify the most appropriate variables that can help in formulating and structuring the study.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Formulating a Research Design: </a:t>
            </a:r>
            <a:r>
              <a:rPr lang="en-GB" dirty="0">
                <a:solidFill>
                  <a:srgbClr val="1E2B33"/>
                </a:solidFill>
                <a:latin typeface="RobotoRegular"/>
              </a:rPr>
              <a:t>A research design may be regarded as the blueprint of those procedures which are adapted by the researcher for testing the relationship between the dependent variable and the independent variable.</a:t>
            </a:r>
            <a:endParaRPr lang="ar-EG" sz="28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D65FF7-3600-540E-F1D0-BEA1817650E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05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882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93097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endParaRPr lang="en-GB" sz="20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0868" y="1495072"/>
            <a:ext cx="8213722" cy="378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Constructing Devices for Observation and Measurement: </a:t>
            </a:r>
            <a:r>
              <a:rPr lang="en-GB" dirty="0">
                <a:solidFill>
                  <a:srgbClr val="0070C0"/>
                </a:solidFill>
              </a:rPr>
              <a:t>When the research design has been formulated the next step is to construct or collect and choose appropriate tools of research for scientific observation and measurement.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Sample Selection and Data Collection: </a:t>
            </a:r>
            <a:r>
              <a:rPr lang="en-GB" dirty="0">
                <a:solidFill>
                  <a:srgbClr val="0070C0"/>
                </a:solidFill>
              </a:rPr>
              <a:t>After deciding the tools for the study the research one must also decide about the participants of the study for which purpose usually a small sample is drawn which represents the population.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rgbClr val="0070C0"/>
                </a:solidFill>
              </a:rPr>
              <a:t>Data Analysis and Interpretation: </a:t>
            </a:r>
            <a:r>
              <a:rPr lang="en-GB" dirty="0">
                <a:solidFill>
                  <a:srgbClr val="0070C0"/>
                </a:solidFill>
              </a:rPr>
              <a:t>After making observation the data collected are </a:t>
            </a:r>
            <a:r>
              <a:rPr lang="en-GB" dirty="0" err="1">
                <a:solidFill>
                  <a:srgbClr val="0070C0"/>
                </a:solidFill>
              </a:rPr>
              <a:t>analyzed</a:t>
            </a:r>
            <a:r>
              <a:rPr lang="en-GB" dirty="0">
                <a:solidFill>
                  <a:srgbClr val="0070C0"/>
                </a:solidFill>
              </a:rPr>
              <a:t> with the help of various quantitative and qualitative statistical techniques that requires no creativity.</a:t>
            </a:r>
            <a:endParaRPr lang="ar-EG" sz="2800" dirty="0">
              <a:solidFill>
                <a:srgbClr val="0070C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2050" name="Picture 2" descr="Solved] Which of the following sequences represents the most logical">
            <a:extLst>
              <a:ext uri="{FF2B5EF4-FFF2-40B4-BE49-F238E27FC236}">
                <a16:creationId xmlns:a16="http://schemas.microsoft.com/office/drawing/2014/main" id="{1BE8A30E-865B-9729-1919-84118877F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574" y="1172944"/>
            <a:ext cx="3187194" cy="318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BF9DC5-B341-52C3-784E-BF4786E6C9B7}"/>
              </a:ext>
            </a:extLst>
          </p:cNvPr>
          <p:cNvSpPr txBox="1"/>
          <p:nvPr/>
        </p:nvSpPr>
        <p:spPr>
          <a:xfrm>
            <a:off x="2404677" y="702944"/>
            <a:ext cx="383972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25AE02-60AF-F93B-7967-F1B35684F5F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506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11783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8" name="Picture 6" descr="HSM: All courses">
            <a:extLst>
              <a:ext uri="{FF2B5EF4-FFF2-40B4-BE49-F238E27FC236}">
                <a16:creationId xmlns:a16="http://schemas.microsoft.com/office/drawing/2014/main" id="{B55E12C7-E873-3662-0429-AC0BBE80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84" y="936426"/>
            <a:ext cx="3156131" cy="46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463826" y="1366091"/>
            <a:ext cx="8268158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Before considering what literature to use in a project, first identify a topic to study and reflect on whether it is practical and useful to undertake the study.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The topic is the subject or subject matter of a proposed study, such as “Social media Platforms,” “Digital Media,” or “Online Journalism.”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Describe the topic in a few words or in a short phrase.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The topic  becomes the central idea to learn about or explore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1BC00-3C9F-8983-EA0E-029EBEE540F4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49163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74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chemeClr val="bg1"/>
                </a:solidFill>
                <a:effectLst/>
                <a:latin typeface="Commissioner"/>
              </a:rPr>
              <a:t>How to Choose Research Topics?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47245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463826" y="1366091"/>
            <a:ext cx="8268158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 </a:t>
            </a: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A choice of your research topic ensures that the entire process of composing, writing, and proofreading will be pleasing.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The tree below illustrates the main steps to pick the best variant.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1A1B1E"/>
                </a:solidFill>
                <a:effectLst/>
                <a:latin typeface="Commissioner"/>
              </a:rPr>
              <a:t>Follow it and come to an end with a good topic to write about.</a:t>
            </a:r>
            <a:endParaRPr lang="en-GB" sz="2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521 Research Questions &amp; Titles about Science">
            <a:extLst>
              <a:ext uri="{FF2B5EF4-FFF2-40B4-BE49-F238E27FC236}">
                <a16:creationId xmlns:a16="http://schemas.microsoft.com/office/drawing/2014/main" id="{927D839B-5E9C-D1A6-5A76-9927938E8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336" y="696750"/>
            <a:ext cx="2945814" cy="43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AA3991-D85D-CD1F-9235-A27461E95DCF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75421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11783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916258"/>
            <a:ext cx="3119743" cy="4913663"/>
          </a:xfrm>
          <a:prstGeom prst="rect">
            <a:avLst/>
          </a:prstGeom>
        </p:spPr>
      </p:pic>
      <p:pic>
        <p:nvPicPr>
          <p:cNvPr id="3074" name="Picture 2" descr="414 Fun Research Topics in 30+ Disciplines">
            <a:extLst>
              <a:ext uri="{FF2B5EF4-FFF2-40B4-BE49-F238E27FC236}">
                <a16:creationId xmlns:a16="http://schemas.microsoft.com/office/drawing/2014/main" id="{89BE2447-4707-3EE6-27D5-36135DE4DB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"/>
          <a:stretch/>
        </p:blipFill>
        <p:spPr bwMode="auto">
          <a:xfrm>
            <a:off x="1874165" y="1407684"/>
            <a:ext cx="5353949" cy="382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ood Research Paper Topics You Can Really Use, With Examples and Ideas -  Owlcation">
            <a:extLst>
              <a:ext uri="{FF2B5EF4-FFF2-40B4-BE49-F238E27FC236}">
                <a16:creationId xmlns:a16="http://schemas.microsoft.com/office/drawing/2014/main" id="{70728823-256C-78D9-BF7E-223CFAF470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9" t="-3128" r="8740" b="3128"/>
          <a:stretch/>
        </p:blipFill>
        <p:spPr bwMode="auto">
          <a:xfrm>
            <a:off x="9124504" y="1028078"/>
            <a:ext cx="2544982" cy="458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691F5F-9FEB-40B7-6DBA-96071538D9B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11207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22" y="26350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501" y="446259"/>
            <a:ext cx="4741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0" dirty="0">
                <a:solidFill>
                  <a:schemeClr val="bg1"/>
                </a:solidFill>
                <a:effectLst/>
                <a:latin typeface="Commissioner"/>
              </a:rPr>
              <a:t>Interesting Topics to Research in media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5ACBB4-0F50-6F69-17DD-A847AEDFF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8" name="Picture 6" descr="HSM: All courses">
            <a:extLst>
              <a:ext uri="{FF2B5EF4-FFF2-40B4-BE49-F238E27FC236}">
                <a16:creationId xmlns:a16="http://schemas.microsoft.com/office/drawing/2014/main" id="{B55E12C7-E873-3662-0429-AC0BBE803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84" y="936426"/>
            <a:ext cx="3156131" cy="46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A8D4D-7B75-A714-9B82-A9A95776AF29}"/>
              </a:ext>
            </a:extLst>
          </p:cNvPr>
          <p:cNvSpPr txBox="1"/>
          <p:nvPr/>
        </p:nvSpPr>
        <p:spPr>
          <a:xfrm>
            <a:off x="549552" y="1615750"/>
            <a:ext cx="8268158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Digital media and women's protection from violence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Electronic Journalism and Sports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Digital content industry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0070C0"/>
                </a:solidFill>
              </a:rPr>
              <a:t>Editing of video and photos and its impact on audience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AD78C7-ABEB-32E6-867F-01EAB3B3142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9356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89" y="577426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452" y="287201"/>
            <a:ext cx="5090840" cy="83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b="1" i="0" u="none" strike="noStrike" baseline="0" dirty="0">
                <a:solidFill>
                  <a:schemeClr val="bg1"/>
                </a:solidFill>
                <a:latin typeface="Calibri,Bold"/>
              </a:rPr>
              <a:t>THE RESEARCH TOPIC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04351" y="1472470"/>
            <a:ext cx="797829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There are several ways that researchers gain some insight into their topics when they are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initially planning their research (my assumption is that the topic is chosen by the researcher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and not by an adviser or committee member): One way is to draft a brief title to the study.</a:t>
            </a:r>
            <a:endParaRPr lang="ar-EG" sz="24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</a:rPr>
              <a:t> I am</a:t>
            </a:r>
            <a:r>
              <a:rPr lang="ar-EG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surprised at how often researchers fail to draft a title early in the development of their projects.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905522"/>
            <a:ext cx="3119743" cy="4868740"/>
          </a:xfrm>
          <a:prstGeom prst="rect">
            <a:avLst/>
          </a:prstGeom>
        </p:spPr>
      </p:pic>
      <p:pic>
        <p:nvPicPr>
          <p:cNvPr id="10242" name="Picture 2" descr="How To Select a Research Topic – Cited at the Library">
            <a:extLst>
              <a:ext uri="{FF2B5EF4-FFF2-40B4-BE49-F238E27FC236}">
                <a16:creationId xmlns:a16="http://schemas.microsoft.com/office/drawing/2014/main" id="{0FCB1E22-27AC-E066-2783-49D621413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490" y="1237896"/>
            <a:ext cx="2635964" cy="414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5D042D-4E11-AA4C-C41B-E7D842B4438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56730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24985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3650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4658" y="1374346"/>
            <a:ext cx="853764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rgbClr val="0070C0"/>
                </a:solidFill>
              </a:rPr>
              <a:t>The ability to develop a good research topic is an important skill. An instructor may assign you a specific topic, but most often instructors require you to select your own topic of interest. When deciding on a topic, there are a few things that you will need to do: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brainstorm for ideas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choose a topic that will enable you to read and understand the literature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pic>
        <p:nvPicPr>
          <p:cNvPr id="6" name="Picture 6" descr="Introduction - Research Methods Guide - Research Guides at Virginia Tech">
            <a:extLst>
              <a:ext uri="{FF2B5EF4-FFF2-40B4-BE49-F238E27FC236}">
                <a16:creationId xmlns:a16="http://schemas.microsoft.com/office/drawing/2014/main" id="{1A8E402B-DE3C-787D-68A2-6A7C4D6B4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050" y="948543"/>
            <a:ext cx="2562225" cy="460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0C44D8-14C7-536C-48B9-F078492D87C3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79094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247" y="397229"/>
            <a:ext cx="50708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24985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2925" y="2167701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7116" y="-54868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4658" y="1374346"/>
            <a:ext cx="853764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Ensure that the topic is manageable and that material is available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Make a list of keywords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Be flexible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Define your topic as a focused research question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Research and read more about your topic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</a:rPr>
              <a:t>Formulate a thesis statement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35058-AC32-786A-7B02-ED8E51CEF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2870" y="286963"/>
            <a:ext cx="3119743" cy="5598932"/>
          </a:xfrm>
          <a:prstGeom prst="rect">
            <a:avLst/>
          </a:prstGeom>
        </p:spPr>
      </p:pic>
      <p:pic>
        <p:nvPicPr>
          <p:cNvPr id="9218" name="Picture 2" descr="TUF Blog | Blog Of TUF | How to select a research topic | Research topic |  TUF">
            <a:extLst>
              <a:ext uri="{FF2B5EF4-FFF2-40B4-BE49-F238E27FC236}">
                <a16:creationId xmlns:a16="http://schemas.microsoft.com/office/drawing/2014/main" id="{D49AA6D1-2766-AC74-5432-7B480ECAE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579" y="539093"/>
            <a:ext cx="2809875" cy="507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517AA4-9996-402A-87F2-EAE936D75027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0607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81272" y="196719"/>
            <a:ext cx="3119743" cy="5748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868431" y="1640372"/>
            <a:ext cx="707378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 aware that selecting a good topic may not be easy. It must be narrow and focused enough to be interesting, yet broad enough to find adequate information. </a:t>
            </a:r>
          </a:p>
          <a:p>
            <a:pPr algn="just"/>
            <a:endParaRPr lang="en-GB" sz="2800" dirty="0">
              <a:solidFill>
                <a:srgbClr val="000000"/>
              </a:solidFill>
              <a:latin typeface="ff4"/>
            </a:endParaRPr>
          </a:p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Before selecting your topic, make sure you know what your final project should look like. Each class or instructor will likely require a different format or style of research project.</a:t>
            </a:r>
            <a:endParaRPr lang="en-GB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TOPIC?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ow to choose a research topic">
            <a:extLst>
              <a:ext uri="{FF2B5EF4-FFF2-40B4-BE49-F238E27FC236}">
                <a16:creationId xmlns:a16="http://schemas.microsoft.com/office/drawing/2014/main" id="{F4B54DC9-F3E7-B895-C251-B94F82BFA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914" y="457555"/>
            <a:ext cx="2857500" cy="532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10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6803" y="302617"/>
            <a:ext cx="3119743" cy="55712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 The following parameters can be used to help you formulate a suitable research paper title: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purpose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 the type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methods used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The first aim of a title is to capture the reader’s attention and to draw his or her attention to the research problem being investigated.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How to choose a research topic">
            <a:extLst>
              <a:ext uri="{FF2B5EF4-FFF2-40B4-BE49-F238E27FC236}">
                <a16:creationId xmlns:a16="http://schemas.microsoft.com/office/drawing/2014/main" id="{F4B54DC9-F3E7-B895-C251-B94F82BFA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924" y="446409"/>
            <a:ext cx="2857500" cy="527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3274" y="-707768"/>
            <a:ext cx="3119743" cy="35293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pPr algn="just"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543" y="843174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03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1969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374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Indicate accurately the subject and scope of the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Avoid using abbreviations.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Use words that create a positive impression and stimulate reader interest.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Use current nomenclature from the field of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Identify key variables, both dependent and independent.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ff4"/>
              </a:rPr>
              <a:t>May reveal how the paper will be organized.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44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0754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algn="just">
              <a:lnSpc>
                <a:spcPct val="150000"/>
              </a:lnSpc>
            </a:pPr>
            <a:endParaRPr lang="en-GB" sz="2000" b="1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Suggest a relationship between variables which supports the major hypothesis.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Is limited to 10 to 15 substantive words.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Do not include "study of," "analysis of" or similar constructions.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Titles are usually in the form of a phrase, but can also be in the form of a question.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48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1928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i="0" dirty="0">
                <a:solidFill>
                  <a:srgbClr val="000000"/>
                </a:solidFill>
                <a:effectLst/>
                <a:latin typeface="ff4"/>
              </a:rPr>
              <a:t> Effective titles in academic research papers have several characteristics:</a:t>
            </a:r>
          </a:p>
          <a:p>
            <a:pPr algn="just">
              <a:lnSpc>
                <a:spcPct val="150000"/>
              </a:lnSpc>
            </a:pPr>
            <a:endParaRPr lang="en-GB" sz="2000" b="1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Use correct grammar and capitalization with all first words and last words capitalized, including the first word of a subtitle. All nouns,  pronouns, verbs, adjectives, and adverbs that appear between the first and last words of the title are also capitalized.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In academic papers, rarely is a title followed by an exclamation mark. However, a title or subtitle can be in the form of a question.</a:t>
            </a: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45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48023" y="0"/>
            <a:ext cx="2764719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Lecture 2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7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224088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238564" y="1406794"/>
            <a:ext cx="8190300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endParaRPr lang="en-GB" sz="2000" b="0" i="0" dirty="0">
              <a:solidFill>
                <a:srgbClr val="000000"/>
              </a:solidFill>
              <a:effectLst/>
              <a:latin typeface="ff4"/>
            </a:endParaRP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b="0" i="0" dirty="0">
                <a:solidFill>
                  <a:srgbClr val="000000"/>
                </a:solidFill>
                <a:effectLst/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pPr algn="just"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99913C-8982-F477-7EEE-619C28D387BE}"/>
              </a:ext>
            </a:extLst>
          </p:cNvPr>
          <p:cNvSpPr txBox="1"/>
          <p:nvPr/>
        </p:nvSpPr>
        <p:spPr>
          <a:xfrm>
            <a:off x="2484582" y="623360"/>
            <a:ext cx="418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6 Important Tips On Choosing a Research Paper Title - Enago Academy">
            <a:extLst>
              <a:ext uri="{FF2B5EF4-FFF2-40B4-BE49-F238E27FC236}">
                <a16:creationId xmlns:a16="http://schemas.microsoft.com/office/drawing/2014/main" id="{B5C99AB2-4F94-E078-0B23-44B04981D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265" y="911386"/>
            <a:ext cx="3089474" cy="99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83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171256" y="12807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84" y="567106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3340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FC6EC3-6CA9-9091-C3B4-C7D212C7950E}"/>
              </a:ext>
            </a:extLst>
          </p:cNvPr>
          <p:cNvSpPr txBox="1"/>
          <p:nvPr/>
        </p:nvSpPr>
        <p:spPr>
          <a:xfrm>
            <a:off x="296476" y="1516078"/>
            <a:ext cx="8286572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2400" b="1" dirty="0"/>
              <a:t>Examples of why you may include a subtitle in social science research papers: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Explains or provide additional context.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Adds substance to a literary, provocative, or imaginative title.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geographic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temporal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Focuses on investigating the ideas, theories, or work of a particular individual.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B77B75-6D6B-587A-F690-5940BD388F6F}"/>
              </a:ext>
            </a:extLst>
          </p:cNvPr>
          <p:cNvSpPr txBox="1"/>
          <p:nvPr/>
        </p:nvSpPr>
        <p:spPr>
          <a:xfrm>
            <a:off x="2556741" y="600060"/>
            <a:ext cx="39297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0" dirty="0">
                <a:solidFill>
                  <a:schemeClr val="bg1"/>
                </a:solidFill>
                <a:effectLst/>
                <a:latin typeface="ff5"/>
              </a:rPr>
              <a:t>HOW TO SELECT A RESEARCH Subtitle?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3314" name="Picture 2" descr="Research Methodology and the Scientific Method SUBTITLE. - ppt download">
            <a:extLst>
              <a:ext uri="{FF2B5EF4-FFF2-40B4-BE49-F238E27FC236}">
                <a16:creationId xmlns:a16="http://schemas.microsoft.com/office/drawing/2014/main" id="{B644A4C1-2F70-30A9-5C2E-4D4D0FA35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884" y="969392"/>
            <a:ext cx="2857500" cy="451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AF49C1-D773-6423-AE52-5A6A0F7801FB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9656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557111" y="1455518"/>
            <a:ext cx="7629582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/>
              <a:t>A research proposal describes what you will investigate, why it’s important, and how you will do the research. The format of a research proposal varies between fields, but most proposals should contain at least these elements: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Cover page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Literature review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Research design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Reference list</a:t>
            </a:r>
          </a:p>
        </p:txBody>
      </p:sp>
      <p:pic>
        <p:nvPicPr>
          <p:cNvPr id="18434" name="Picture 2" descr="How to write a research proposal - Paperpile">
            <a:extLst>
              <a:ext uri="{FF2B5EF4-FFF2-40B4-BE49-F238E27FC236}">
                <a16:creationId xmlns:a16="http://schemas.microsoft.com/office/drawing/2014/main" id="{882C87AF-0C86-107B-6F6C-7F961C45B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249" y="765125"/>
            <a:ext cx="2873829" cy="518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6776B1-C01F-A862-5DB3-F5F05B24E24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0459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3946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303962" y="1571626"/>
            <a:ext cx="7629582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Purpose of a research proposal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Title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Introduction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Literature review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design and methods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Implications and contribution to knowledge</a:t>
            </a:r>
          </a:p>
        </p:txBody>
      </p:sp>
      <p:pic>
        <p:nvPicPr>
          <p:cNvPr id="19458" name="Picture 2" descr="How to Write a Research Proposal | GRANTLAR.UZ">
            <a:extLst>
              <a:ext uri="{FF2B5EF4-FFF2-40B4-BE49-F238E27FC236}">
                <a16:creationId xmlns:a16="http://schemas.microsoft.com/office/drawing/2014/main" id="{959FB34C-C57E-0412-019C-9B51B8905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141" y="809898"/>
            <a:ext cx="2828925" cy="46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B691B-C3FA-6A20-D0DC-050780517BE7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3695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91" y="309611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3150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20841" y="464824"/>
            <a:ext cx="46752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bg1"/>
                </a:solidFill>
                <a:latin typeface="ArialMT"/>
              </a:rPr>
              <a:t>What is a research proposal?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8A9D9D-F973-E486-7ED8-5FD82AB293B3}"/>
              </a:ext>
            </a:extLst>
          </p:cNvPr>
          <p:cNvSpPr txBox="1"/>
          <p:nvPr/>
        </p:nvSpPr>
        <p:spPr>
          <a:xfrm>
            <a:off x="303962" y="1571626"/>
            <a:ext cx="7629582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Reference list or bibliography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Research schedule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Revisions and Proofreading</a:t>
            </a:r>
          </a:p>
        </p:txBody>
      </p:sp>
      <p:pic>
        <p:nvPicPr>
          <p:cNvPr id="19458" name="Picture 2" descr="How to Write a Research Proposal | GRANTLAR.UZ">
            <a:extLst>
              <a:ext uri="{FF2B5EF4-FFF2-40B4-BE49-F238E27FC236}">
                <a16:creationId xmlns:a16="http://schemas.microsoft.com/office/drawing/2014/main" id="{959FB34C-C57E-0412-019C-9B51B8905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728" y="763511"/>
            <a:ext cx="2828925" cy="487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0A916-AF27-3461-C366-2A0E615370D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31835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Academics often have to write research proposals to get funding for their projects. As a student, you might have to write a research proposal as part of a grad school application, or you might need to submit one before you start writing your thesis or dissertation.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All research proposals are designed to persuade someone—such as a funding body, educational institution, or supervisor—that your project is worthwhile.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0482" name="Picture 2" descr="Research Proposal | Purpose, Types, Elements, Limitations, Drafting &amp;  Evaluating Research Proposal">
            <a:extLst>
              <a:ext uri="{FF2B5EF4-FFF2-40B4-BE49-F238E27FC236}">
                <a16:creationId xmlns:a16="http://schemas.microsoft.com/office/drawing/2014/main" id="{49FEA204-E7C4-E24A-0256-3143D4C8A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683" y="978654"/>
            <a:ext cx="2910000" cy="497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721E20-E831-CA79-4CEE-26D9CAF9D8C3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03802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3728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Research proposal aims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latin typeface="ArialMT"/>
              </a:rPr>
              <a:t>Relevance: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Convince the reader that your project is interesting, original, and important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latin typeface="ArialMT"/>
              </a:rPr>
              <a:t>Context:	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Show that you are familiar with the field, you understand the current state of research on the topic, and your ideas have a strong academic basis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2530" name="Picture 2" descr="What is Research? - Purpose of Research">
            <a:extLst>
              <a:ext uri="{FF2B5EF4-FFF2-40B4-BE49-F238E27FC236}">
                <a16:creationId xmlns:a16="http://schemas.microsoft.com/office/drawing/2014/main" id="{0B8734B4-B47D-E13D-99DC-ACAD1408C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71" y="980193"/>
            <a:ext cx="3028950" cy="496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20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400" b="1" i="0" u="none" strike="noStrike" baseline="0" dirty="0">
                <a:latin typeface="ArialMT"/>
              </a:rPr>
              <a:t>Approach: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baseline="0" dirty="0">
                <a:latin typeface="ArialMT"/>
              </a:rPr>
              <a:t>Make a case for your methodology, showing that you have carefully thought about the data, tools and procedures you will need to conduct the research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1" i="0" u="none" strike="noStrike" baseline="0" dirty="0">
                <a:latin typeface="ArialMT"/>
              </a:rPr>
              <a:t>Feasibility: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baseline="0" dirty="0">
                <a:latin typeface="ArialMT"/>
              </a:rPr>
              <a:t>Confirm that the project is possible within the practical constraints of the programme, institution or funding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 Purpose of a research proposal</a:t>
            </a:r>
          </a:p>
        </p:txBody>
      </p:sp>
      <p:pic>
        <p:nvPicPr>
          <p:cNvPr id="23554" name="Picture 2" descr="Consumer Marketing Research The Purpose Of Research - Purpose Of Research  Diagram Transparent PNG - 1080x1044 - Free Download on NicePNG">
            <a:extLst>
              <a:ext uri="{FF2B5EF4-FFF2-40B4-BE49-F238E27FC236}">
                <a16:creationId xmlns:a16="http://schemas.microsoft.com/office/drawing/2014/main" id="{777DF87C-B1D7-14B0-3BA6-123909FAE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941" y="973676"/>
            <a:ext cx="2476500" cy="497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BE447F-2E0B-2611-C690-8AD769486A95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46095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The length of a research proposal varies dramatically. A bachelor’s or master’s thesis proposal can be just a few pages, while proposals for Ph.D. dissertations and research funding are often very long and detailed.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Although you write it before you begin the research, the proposal’s structure usually looks like a shorter version of a thesis or dissertation (but without the results and discussion sections).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How long is a research proposal?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865861-5BF5-4E1B-C82E-C46BF21280EA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130547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0853" y="1432390"/>
            <a:ext cx="752444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Like your dissertation or thesis, the proposal will usually have a title page that includes: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The proposed title of your project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Your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Your supervisor’s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baseline="0" dirty="0">
                <a:latin typeface="ArialMT"/>
              </a:rPr>
              <a:t>The institution and department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000" b="0" i="0" u="none" strike="noStrike" baseline="0" dirty="0">
              <a:latin typeface="ArialM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000" b="0" i="0" u="none" strike="noStrike" baseline="0" dirty="0">
                <a:latin typeface="ArialMT"/>
              </a:rPr>
              <a:t>Check with the department or funding body to see if there are any specific formatting requirements.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094815" y="57854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Title page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AB431F-9F7D-14BC-504E-14E9497487B2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22139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338387" y="569064"/>
            <a:ext cx="4677196" cy="496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000" b="1" i="0" u="none" strike="noStrike" baseline="0" dirty="0">
                <a:solidFill>
                  <a:schemeClr val="bg1"/>
                </a:solidFill>
                <a:latin typeface="ArialMT"/>
              </a:rPr>
              <a:t>Title page</a:t>
            </a:r>
          </a:p>
        </p:txBody>
      </p:sp>
      <p:pic>
        <p:nvPicPr>
          <p:cNvPr id="24578" name="Picture 2" descr="Research Proposal Title Page | Templates at allbusinesstemplates.com">
            <a:extLst>
              <a:ext uri="{FF2B5EF4-FFF2-40B4-BE49-F238E27FC236}">
                <a16:creationId xmlns:a16="http://schemas.microsoft.com/office/drawing/2014/main" id="{6706ED73-4E8E-00E5-F026-2678888FD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970" y="1382088"/>
            <a:ext cx="3365045" cy="4355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899FD6-8303-2EE2-0BF1-28D2A2275F2D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56878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1237896"/>
            <a:ext cx="3119743" cy="29160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Abstract and table of contents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438150" y="1859138"/>
            <a:ext cx="76771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GB" sz="3200" dirty="0"/>
          </a:p>
          <a:p>
            <a:pPr algn="just"/>
            <a:r>
              <a:rPr lang="en-GB" sz="3200" dirty="0"/>
              <a:t>If your proposal is very long, you might also have to include an abstract and a table of contents to help the reader navigate the document.</a:t>
            </a:r>
          </a:p>
        </p:txBody>
      </p:sp>
      <p:pic>
        <p:nvPicPr>
          <p:cNvPr id="25602" name="Picture 2" descr="header footer - Problem with Table of Contents and Chapter on Introduction  - TeX - LaTeX Stack Exchange">
            <a:extLst>
              <a:ext uri="{FF2B5EF4-FFF2-40B4-BE49-F238E27FC236}">
                <a16:creationId xmlns:a16="http://schemas.microsoft.com/office/drawing/2014/main" id="{369B32EF-1AFE-ADA5-F273-DE9A7C73E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779" y="1713502"/>
            <a:ext cx="2935071" cy="184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AF216A-4E83-0440-D245-34BA31ADA11E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73267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1439" y="251569"/>
            <a:ext cx="3119743" cy="26245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344774" y="1563863"/>
            <a:ext cx="76771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400" dirty="0"/>
              <a:t>The first part of your proposal is the initial pitch for your project, so make sure it succinctly explains what you want to do and why. It should: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Introduce the topic</a:t>
            </a:r>
          </a:p>
          <a:p>
            <a:pPr algn="just"/>
            <a:r>
              <a:rPr lang="en-GB" sz="2400" dirty="0"/>
              <a:t>Give background and context</a:t>
            </a:r>
          </a:p>
          <a:p>
            <a:pPr algn="just"/>
            <a:r>
              <a:rPr lang="en-GB" sz="2400" dirty="0"/>
              <a:t>Outline your problem statement and research question(s)</a:t>
            </a:r>
          </a:p>
          <a:p>
            <a:pPr algn="just"/>
            <a:r>
              <a:rPr lang="en-GB" sz="2400" dirty="0"/>
              <a:t>Some important questions to guide your introduction include:</a:t>
            </a:r>
          </a:p>
          <a:p>
            <a:pPr algn="just"/>
            <a:endParaRPr lang="en-GB" sz="2400" dirty="0"/>
          </a:p>
        </p:txBody>
      </p:sp>
      <p:pic>
        <p:nvPicPr>
          <p:cNvPr id="29698" name="Picture 2" descr="How to Write a Research Paper Introduction - YouTube">
            <a:extLst>
              <a:ext uri="{FF2B5EF4-FFF2-40B4-BE49-F238E27FC236}">
                <a16:creationId xmlns:a16="http://schemas.microsoft.com/office/drawing/2014/main" id="{87169531-7733-F8FB-CDBC-E73342CCE6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2" b="5792"/>
          <a:stretch/>
        </p:blipFill>
        <p:spPr bwMode="auto">
          <a:xfrm>
            <a:off x="9004454" y="747243"/>
            <a:ext cx="2871830" cy="156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47AAF3-5A77-DE77-8402-6717456F6C31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33615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3" y="579441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40348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EC8026-82FF-1308-98B2-5813BBD63D13}"/>
              </a:ext>
            </a:extLst>
          </p:cNvPr>
          <p:cNvSpPr txBox="1"/>
          <p:nvPr/>
        </p:nvSpPr>
        <p:spPr>
          <a:xfrm>
            <a:off x="2435069" y="569064"/>
            <a:ext cx="4677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 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C7F5E-96B9-F397-C171-C758D7BA63C2}"/>
              </a:ext>
            </a:extLst>
          </p:cNvPr>
          <p:cNvSpPr txBox="1"/>
          <p:nvPr/>
        </p:nvSpPr>
        <p:spPr>
          <a:xfrm>
            <a:off x="344774" y="1563863"/>
            <a:ext cx="7677150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/>
              <a:t>Who has an interest in the topic (e.g. scientists, practitioners, policymakers, particular members of society)?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How much is already known about the problem?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What is missing from current knowledge?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What new insights will your research contribute?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Why is this research worth doing?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If your proposal is very long, you might include separate sections with more detailed information on the background and context, problem statement, aims and objectives, and importance of the research.</a:t>
            </a:r>
          </a:p>
        </p:txBody>
      </p:sp>
      <p:pic>
        <p:nvPicPr>
          <p:cNvPr id="26626" name="Picture 2" descr="Tips On Writing Your Dissertation Introduction, Conclusion &amp; Abstract  Peachy Essay">
            <a:extLst>
              <a:ext uri="{FF2B5EF4-FFF2-40B4-BE49-F238E27FC236}">
                <a16:creationId xmlns:a16="http://schemas.microsoft.com/office/drawing/2014/main" id="{4686D60F-2D2A-38B3-DE3D-0C2B9FBEA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466" y="769119"/>
            <a:ext cx="2877450" cy="368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E6823C-DFA2-6E73-D4D7-43A8317E4CEC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213932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92186" y="2282409"/>
            <a:ext cx="69039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ArialMT"/>
              </a:rPr>
              <a:t>Thank you </a:t>
            </a:r>
            <a:endParaRPr lang="en-US" sz="6600" b="1" i="0" u="none" strike="noStrike" baseline="0" dirty="0">
              <a:latin typeface="ArialM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9DCF09-F237-B93A-B639-5052247578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372" y="554566"/>
            <a:ext cx="3119743" cy="57488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8BC57F-A399-E8CB-9321-2CF8A99C6789}"/>
              </a:ext>
            </a:extLst>
          </p:cNvPr>
          <p:cNvSpPr txBox="1"/>
          <p:nvPr/>
        </p:nvSpPr>
        <p:spPr>
          <a:xfrm>
            <a:off x="167055" y="57741"/>
            <a:ext cx="1706539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000" b="1" dirty="0">
                <a:solidFill>
                  <a:schemeClr val="bg1"/>
                </a:solidFill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6924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0.8|1.5|9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3|1|0.8|0.7|0.9|0.8|79.2|1.2|9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2.8|2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|0.8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|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3400</TotalTime>
  <Words>2613</Words>
  <Application>Microsoft Office PowerPoint</Application>
  <PresentationFormat>Widescreen</PresentationFormat>
  <Paragraphs>286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Arial</vt:lpstr>
      <vt:lpstr>ArialMT</vt:lpstr>
      <vt:lpstr>Calibri</vt:lpstr>
      <vt:lpstr>Calibri Light</vt:lpstr>
      <vt:lpstr>Calibri,Bold</vt:lpstr>
      <vt:lpstr>Commissioner</vt:lpstr>
      <vt:lpstr>ff4</vt:lpstr>
      <vt:lpstr>ff5</vt:lpstr>
      <vt:lpstr>RobotoRegular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Muhammed Gad</cp:lastModifiedBy>
  <cp:revision>114</cp:revision>
  <dcterms:created xsi:type="dcterms:W3CDTF">2021-08-03T13:03:26Z</dcterms:created>
  <dcterms:modified xsi:type="dcterms:W3CDTF">2023-01-31T02:21:53Z</dcterms:modified>
</cp:coreProperties>
</file>